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2" r:id="rId7"/>
  </p:sldMasterIdLst>
  <p:notesMasterIdLst>
    <p:notesMasterId r:id="rId65"/>
  </p:notesMasterIdLst>
  <p:handoutMasterIdLst>
    <p:handoutMasterId r:id="rId66"/>
  </p:handoutMasterIdLst>
  <p:sldIdLst>
    <p:sldId id="1090" r:id="rId8"/>
    <p:sldId id="1091" r:id="rId9"/>
    <p:sldId id="1092" r:id="rId10"/>
    <p:sldId id="1093" r:id="rId11"/>
    <p:sldId id="1094" r:id="rId12"/>
    <p:sldId id="1095" r:id="rId13"/>
    <p:sldId id="1096" r:id="rId14"/>
    <p:sldId id="1097" r:id="rId15"/>
    <p:sldId id="1098" r:id="rId16"/>
    <p:sldId id="1100" r:id="rId17"/>
    <p:sldId id="1101" r:id="rId18"/>
    <p:sldId id="1102" r:id="rId19"/>
    <p:sldId id="1103" r:id="rId20"/>
    <p:sldId id="1104" r:id="rId21"/>
    <p:sldId id="1105" r:id="rId22"/>
    <p:sldId id="1106" r:id="rId23"/>
    <p:sldId id="1107" r:id="rId24"/>
    <p:sldId id="1108" r:id="rId25"/>
    <p:sldId id="1109" r:id="rId26"/>
    <p:sldId id="1110" r:id="rId27"/>
    <p:sldId id="1111" r:id="rId28"/>
    <p:sldId id="1112" r:id="rId29"/>
    <p:sldId id="1113" r:id="rId30"/>
    <p:sldId id="1114" r:id="rId31"/>
    <p:sldId id="1115" r:id="rId32"/>
    <p:sldId id="1116" r:id="rId33"/>
    <p:sldId id="1117" r:id="rId34"/>
    <p:sldId id="1118" r:id="rId35"/>
    <p:sldId id="1119" r:id="rId36"/>
    <p:sldId id="1120" r:id="rId37"/>
    <p:sldId id="1121" r:id="rId38"/>
    <p:sldId id="1122" r:id="rId39"/>
    <p:sldId id="1123" r:id="rId40"/>
    <p:sldId id="1124" r:id="rId41"/>
    <p:sldId id="1127" r:id="rId42"/>
    <p:sldId id="1128" r:id="rId43"/>
    <p:sldId id="1129" r:id="rId44"/>
    <p:sldId id="1130" r:id="rId45"/>
    <p:sldId id="1131" r:id="rId46"/>
    <p:sldId id="1132" r:id="rId47"/>
    <p:sldId id="1133" r:id="rId48"/>
    <p:sldId id="1134" r:id="rId49"/>
    <p:sldId id="1135" r:id="rId50"/>
    <p:sldId id="1136" r:id="rId51"/>
    <p:sldId id="1137" r:id="rId52"/>
    <p:sldId id="1138" r:id="rId53"/>
    <p:sldId id="1139" r:id="rId54"/>
    <p:sldId id="1140" r:id="rId55"/>
    <p:sldId id="1141" r:id="rId56"/>
    <p:sldId id="1142" r:id="rId57"/>
    <p:sldId id="1143" r:id="rId58"/>
    <p:sldId id="1144" r:id="rId59"/>
    <p:sldId id="1145" r:id="rId60"/>
    <p:sldId id="1146" r:id="rId61"/>
    <p:sldId id="1147" r:id="rId62"/>
    <p:sldId id="1149" r:id="rId63"/>
    <p:sldId id="1148" r:id="rId6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9"/>
            <p14:sldId id="114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216A0C-7026-4962-BD8F-99D244E740B9}" type="doc">
      <dgm:prSet loTypeId="urn:microsoft.com/office/officeart/2005/8/layout/pyramid1" loCatId="pyramid" qsTypeId="urn:microsoft.com/office/officeart/2005/8/quickstyle/simple2" qsCatId="simple" csTypeId="urn:microsoft.com/office/officeart/2005/8/colors/accent1_2" csCatId="accent1" phldr="1"/>
      <dgm:spPr/>
    </dgm:pt>
    <dgm:pt modelId="{923C16C1-7878-42BA-B48D-BC60C918A21C}">
      <dgm:prSet phldrT="[Text]" custT="1"/>
      <dgm:spPr/>
      <dgm:t>
        <a:bodyPr/>
        <a:lstStyle/>
        <a:p>
          <a:r>
            <a:rPr lang="en-US" sz="4400" dirty="0" smtClean="0">
              <a:solidFill>
                <a:schemeClr val="tx1"/>
              </a:solidFill>
              <a:latin typeface="+mj-lt"/>
            </a:rPr>
            <a:t>Office 365 Plans</a:t>
          </a:r>
          <a:endParaRPr lang="en-US" sz="4400" dirty="0">
            <a:solidFill>
              <a:schemeClr val="tx1"/>
            </a:solidFill>
            <a:latin typeface="+mj-lt"/>
          </a:endParaRPr>
        </a:p>
      </dgm:t>
    </dgm:pt>
    <dgm:pt modelId="{9C3FBDFD-C500-44A4-8FBD-2F27AB829CC4}" type="parTrans" cxnId="{3EC1B5E3-951B-47FC-806E-C9A2B6C2346A}">
      <dgm:prSet/>
      <dgm:spPr/>
      <dgm:t>
        <a:bodyPr/>
        <a:lstStyle/>
        <a:p>
          <a:endParaRPr lang="en-US">
            <a:solidFill>
              <a:schemeClr val="bg1"/>
            </a:solidFill>
          </a:endParaRPr>
        </a:p>
      </dgm:t>
    </dgm:pt>
    <dgm:pt modelId="{CBA2334E-2220-4F67-9208-88DA1A27F750}" type="sibTrans" cxnId="{3EC1B5E3-951B-47FC-806E-C9A2B6C2346A}">
      <dgm:prSet/>
      <dgm:spPr/>
      <dgm:t>
        <a:bodyPr/>
        <a:lstStyle/>
        <a:p>
          <a:endParaRPr lang="en-US">
            <a:solidFill>
              <a:schemeClr val="bg1"/>
            </a:solidFill>
          </a:endParaRPr>
        </a:p>
      </dgm:t>
    </dgm:pt>
    <dgm:pt modelId="{8E67506D-8687-44D0-8E38-99B471308FC6}">
      <dgm:prSet phldrT="[Text]" custT="1"/>
      <dgm:spPr/>
      <dgm:t>
        <a:bodyPr/>
        <a:lstStyle/>
        <a:p>
          <a:r>
            <a:rPr lang="en-US" sz="4400" dirty="0" smtClean="0">
              <a:solidFill>
                <a:schemeClr val="bg1"/>
              </a:solidFill>
              <a:latin typeface="+mj-lt"/>
            </a:rPr>
            <a:t>Service Plans</a:t>
          </a:r>
        </a:p>
      </dgm:t>
    </dgm:pt>
    <dgm:pt modelId="{83031CA8-6C31-4254-9AF1-0371E0A142E6}" type="parTrans" cxnId="{832C363A-6909-4496-A850-F518CECBBB06}">
      <dgm:prSet/>
      <dgm:spPr/>
      <dgm:t>
        <a:bodyPr/>
        <a:lstStyle/>
        <a:p>
          <a:endParaRPr lang="en-US">
            <a:solidFill>
              <a:schemeClr val="bg1"/>
            </a:solidFill>
          </a:endParaRPr>
        </a:p>
      </dgm:t>
    </dgm:pt>
    <dgm:pt modelId="{E26837A4-01EC-470F-92FF-57A04A889E54}" type="sibTrans" cxnId="{832C363A-6909-4496-A850-F518CECBBB06}">
      <dgm:prSet/>
      <dgm:spPr/>
      <dgm:t>
        <a:bodyPr/>
        <a:lstStyle/>
        <a:p>
          <a:endParaRPr lang="en-US">
            <a:solidFill>
              <a:schemeClr val="bg1"/>
            </a:solidFill>
          </a:endParaRPr>
        </a:p>
      </dgm:t>
    </dgm:pt>
    <dgm:pt modelId="{15C27D7F-C14C-4E27-8D79-6C86995E2664}">
      <dgm:prSet phldrT="[Text]" custT="1"/>
      <dgm:spPr/>
      <dgm:t>
        <a:bodyPr/>
        <a:lstStyle/>
        <a:p>
          <a:r>
            <a:rPr lang="en-US" sz="4400" dirty="0" smtClean="0">
              <a:solidFill>
                <a:schemeClr val="bg1"/>
              </a:solidFill>
              <a:latin typeface="+mj-lt"/>
            </a:rPr>
            <a:t>Services</a:t>
          </a:r>
          <a:endParaRPr lang="en-US" sz="4400" dirty="0">
            <a:solidFill>
              <a:schemeClr val="bg1"/>
            </a:solidFill>
            <a:latin typeface="+mj-lt"/>
          </a:endParaRPr>
        </a:p>
      </dgm:t>
    </dgm:pt>
    <dgm:pt modelId="{0868F071-D0DC-4808-9ADB-6490F1819AE9}" type="parTrans" cxnId="{E99B9C64-CE4A-4395-B869-6BFCE62CB5BE}">
      <dgm:prSet/>
      <dgm:spPr/>
      <dgm:t>
        <a:bodyPr/>
        <a:lstStyle/>
        <a:p>
          <a:endParaRPr lang="en-US">
            <a:solidFill>
              <a:schemeClr val="bg1"/>
            </a:solidFill>
          </a:endParaRPr>
        </a:p>
      </dgm:t>
    </dgm:pt>
    <dgm:pt modelId="{84C51ADA-6964-4CAE-AA01-CEAF66E5B6FB}" type="sibTrans" cxnId="{E99B9C64-CE4A-4395-B869-6BFCE62CB5BE}">
      <dgm:prSet/>
      <dgm:spPr/>
      <dgm:t>
        <a:bodyPr/>
        <a:lstStyle/>
        <a:p>
          <a:endParaRPr lang="en-US">
            <a:solidFill>
              <a:schemeClr val="bg1"/>
            </a:solidFill>
          </a:endParaRPr>
        </a:p>
      </dgm:t>
    </dgm:pt>
    <dgm:pt modelId="{E59A0340-B931-48C2-95D8-C2377C34E1D3}">
      <dgm:prSet phldrT="[Text]"/>
      <dgm:spPr>
        <a:solidFill>
          <a:schemeClr val="accent2"/>
        </a:solidFill>
        <a:ln>
          <a:solidFill>
            <a:schemeClr val="bg1"/>
          </a:solidFill>
        </a:ln>
      </dgm:spPr>
      <dgm:t>
        <a:bodyPr/>
        <a:lstStyle/>
        <a:p>
          <a:r>
            <a:rPr lang="en-US" dirty="0" smtClean="0">
              <a:solidFill>
                <a:schemeClr val="bg1"/>
              </a:solidFill>
            </a:rPr>
            <a:t>Group service plans into packages</a:t>
          </a:r>
          <a:endParaRPr lang="en-US" dirty="0">
            <a:solidFill>
              <a:schemeClr val="bg1"/>
            </a:solidFill>
          </a:endParaRPr>
        </a:p>
      </dgm:t>
    </dgm:pt>
    <dgm:pt modelId="{B680A739-76A4-4CBE-BC39-4F17327F391F}" type="parTrans" cxnId="{DE85DADF-8DE0-4407-AC25-D53CD0C0935A}">
      <dgm:prSet/>
      <dgm:spPr/>
      <dgm:t>
        <a:bodyPr/>
        <a:lstStyle/>
        <a:p>
          <a:endParaRPr lang="en-US">
            <a:solidFill>
              <a:schemeClr val="bg1"/>
            </a:solidFill>
          </a:endParaRPr>
        </a:p>
      </dgm:t>
    </dgm:pt>
    <dgm:pt modelId="{E4C82D82-D889-47CD-B2C4-11DCC24B5DBC}" type="sibTrans" cxnId="{DE85DADF-8DE0-4407-AC25-D53CD0C0935A}">
      <dgm:prSet/>
      <dgm:spPr/>
      <dgm:t>
        <a:bodyPr/>
        <a:lstStyle/>
        <a:p>
          <a:endParaRPr lang="en-US">
            <a:solidFill>
              <a:schemeClr val="bg1"/>
            </a:solidFill>
          </a:endParaRPr>
        </a:p>
      </dgm:t>
    </dgm:pt>
    <dgm:pt modelId="{1933E7AA-9411-47FA-A52E-FE63CD40F1A0}">
      <dgm:prSet phldrT="[Text]"/>
      <dgm:spPr>
        <a:solidFill>
          <a:schemeClr val="accent2"/>
        </a:solidFill>
        <a:ln>
          <a:solidFill>
            <a:schemeClr val="bg1"/>
          </a:solidFill>
        </a:ln>
      </dgm:spPr>
      <dgm:t>
        <a:bodyPr/>
        <a:lstStyle/>
        <a:p>
          <a:r>
            <a:rPr lang="en-US" dirty="0" smtClean="0">
              <a:solidFill>
                <a:schemeClr val="bg1"/>
              </a:solidFill>
            </a:rPr>
            <a:t>Define capabilities that a tenant or user is entitled to</a:t>
          </a:r>
        </a:p>
      </dgm:t>
    </dgm:pt>
    <dgm:pt modelId="{A0896ED0-C872-4BD8-A81A-3B47C35B988E}" type="parTrans" cxnId="{91467A0E-C62E-49FA-9938-E3EF7EB8FDE3}">
      <dgm:prSet/>
      <dgm:spPr/>
      <dgm:t>
        <a:bodyPr/>
        <a:lstStyle/>
        <a:p>
          <a:endParaRPr lang="en-US">
            <a:solidFill>
              <a:schemeClr val="bg1"/>
            </a:solidFill>
          </a:endParaRPr>
        </a:p>
      </dgm:t>
    </dgm:pt>
    <dgm:pt modelId="{5B1A80AD-6F21-4000-969A-102A67043CEC}" type="sibTrans" cxnId="{91467A0E-C62E-49FA-9938-E3EF7EB8FDE3}">
      <dgm:prSet/>
      <dgm:spPr/>
      <dgm:t>
        <a:bodyPr/>
        <a:lstStyle/>
        <a:p>
          <a:endParaRPr lang="en-US">
            <a:solidFill>
              <a:schemeClr val="bg1"/>
            </a:solidFill>
          </a:endParaRPr>
        </a:p>
      </dgm:t>
    </dgm:pt>
    <dgm:pt modelId="{802AA092-964B-4202-B098-67FD0444C202}">
      <dgm:prSet phldrT="[Text]"/>
      <dgm:spPr>
        <a:solidFill>
          <a:schemeClr val="accent2"/>
        </a:solidFill>
        <a:ln>
          <a:solidFill>
            <a:schemeClr val="bg1"/>
          </a:solidFill>
        </a:ln>
      </dgm:spPr>
      <dgm:t>
        <a:bodyPr/>
        <a:lstStyle/>
        <a:p>
          <a:r>
            <a:rPr lang="en-US" dirty="0" smtClean="0">
              <a:solidFill>
                <a:schemeClr val="bg1"/>
              </a:solidFill>
            </a:rPr>
            <a:t>SharePoint, Exchange, Lync &amp; others</a:t>
          </a:r>
          <a:endParaRPr lang="en-US" dirty="0">
            <a:solidFill>
              <a:schemeClr val="bg1"/>
            </a:solidFill>
          </a:endParaRPr>
        </a:p>
      </dgm:t>
    </dgm:pt>
    <dgm:pt modelId="{C0BF1587-D832-4999-967A-560A893A9C15}" type="parTrans" cxnId="{79DF46AA-5620-4640-83CF-14944CCD7870}">
      <dgm:prSet/>
      <dgm:spPr/>
      <dgm:t>
        <a:bodyPr/>
        <a:lstStyle/>
        <a:p>
          <a:endParaRPr lang="en-US">
            <a:solidFill>
              <a:schemeClr val="bg1"/>
            </a:solidFill>
          </a:endParaRPr>
        </a:p>
      </dgm:t>
    </dgm:pt>
    <dgm:pt modelId="{E9300992-CC37-4AE5-977F-CA9A4F1BFA8B}" type="sibTrans" cxnId="{79DF46AA-5620-4640-83CF-14944CCD7870}">
      <dgm:prSet/>
      <dgm:spPr/>
      <dgm:t>
        <a:bodyPr/>
        <a:lstStyle/>
        <a:p>
          <a:endParaRPr lang="en-US">
            <a:solidFill>
              <a:schemeClr val="bg1"/>
            </a:solidFill>
          </a:endParaRPr>
        </a:p>
      </dgm:t>
    </dgm:pt>
    <dgm:pt modelId="{EED6C877-1D90-4213-98AB-D8B52FEEBD47}">
      <dgm:prSet phldrT="[Text]"/>
      <dgm:spPr>
        <a:solidFill>
          <a:schemeClr val="accent2"/>
        </a:solidFill>
        <a:ln>
          <a:solidFill>
            <a:schemeClr val="bg1"/>
          </a:solidFill>
        </a:ln>
      </dgm:spPr>
      <dgm:t>
        <a:bodyPr/>
        <a:lstStyle/>
        <a:p>
          <a:r>
            <a:rPr lang="en-US" dirty="0" smtClean="0">
              <a:solidFill>
                <a:schemeClr val="bg1"/>
              </a:solidFill>
            </a:rPr>
            <a:t>Offered on specific terms: trial, paid, volume</a:t>
          </a:r>
          <a:endParaRPr lang="en-US" dirty="0">
            <a:solidFill>
              <a:schemeClr val="bg1"/>
            </a:solidFill>
          </a:endParaRPr>
        </a:p>
      </dgm:t>
    </dgm:pt>
    <dgm:pt modelId="{288381D5-BB72-4DB6-9CDB-6A2F9D7DCA46}" type="parTrans" cxnId="{60C40550-4090-4E0C-968D-98396FEA6F14}">
      <dgm:prSet/>
      <dgm:spPr/>
      <dgm:t>
        <a:bodyPr/>
        <a:lstStyle/>
        <a:p>
          <a:endParaRPr lang="en-US"/>
        </a:p>
      </dgm:t>
    </dgm:pt>
    <dgm:pt modelId="{30B907DF-6BA1-4DC2-9A61-3E6AF5D6E5C2}" type="sibTrans" cxnId="{60C40550-4090-4E0C-968D-98396FEA6F14}">
      <dgm:prSet/>
      <dgm:spPr/>
      <dgm:t>
        <a:bodyPr/>
        <a:lstStyle/>
        <a:p>
          <a:endParaRPr lang="en-US"/>
        </a:p>
      </dgm:t>
    </dgm:pt>
    <dgm:pt modelId="{22269B83-0E3E-4B3C-BF52-ACDB68B62E50}">
      <dgm:prSet phldrT="[Text]"/>
      <dgm:spPr>
        <a:solidFill>
          <a:schemeClr val="accent2"/>
        </a:solidFill>
        <a:ln>
          <a:solidFill>
            <a:schemeClr val="bg1"/>
          </a:solidFill>
        </a:ln>
      </dgm:spPr>
      <dgm:t>
        <a:bodyPr/>
        <a:lstStyle/>
        <a:p>
          <a:r>
            <a:rPr lang="en-US" dirty="0" smtClean="0">
              <a:solidFill>
                <a:schemeClr val="bg1"/>
              </a:solidFill>
            </a:rPr>
            <a:t>Examples: SPO for Enterprise</a:t>
          </a:r>
        </a:p>
      </dgm:t>
    </dgm:pt>
    <dgm:pt modelId="{F28886F2-6799-4E4B-BB6D-3C57B9D5E51F}" type="parTrans" cxnId="{24A09735-1FFC-49DF-918A-6CE9B454698C}">
      <dgm:prSet/>
      <dgm:spPr/>
      <dgm:t>
        <a:bodyPr/>
        <a:lstStyle/>
        <a:p>
          <a:endParaRPr lang="en-US"/>
        </a:p>
      </dgm:t>
    </dgm:pt>
    <dgm:pt modelId="{9508B809-9001-4989-B0E6-C983229E8268}" type="sibTrans" cxnId="{24A09735-1FFC-49DF-918A-6CE9B454698C}">
      <dgm:prSet/>
      <dgm:spPr/>
      <dgm:t>
        <a:bodyPr/>
        <a:lstStyle/>
        <a:p>
          <a:endParaRPr lang="en-US"/>
        </a:p>
      </dgm:t>
    </dgm:pt>
    <dgm:pt modelId="{6B9F5A93-CDB6-4BA7-9E54-43190D5D6EAF}">
      <dgm:prSet phldrT="[Text]"/>
      <dgm:spPr>
        <a:solidFill>
          <a:schemeClr val="accent2"/>
        </a:solidFill>
        <a:ln>
          <a:solidFill>
            <a:schemeClr val="bg1"/>
          </a:solidFill>
        </a:ln>
      </dgm:spPr>
      <dgm:t>
        <a:bodyPr/>
        <a:lstStyle/>
        <a:p>
          <a:r>
            <a:rPr lang="en-US" dirty="0" smtClean="0">
              <a:solidFill>
                <a:schemeClr val="bg1"/>
              </a:solidFill>
            </a:rPr>
            <a:t>Translate Plans into experiences &amp; features</a:t>
          </a:r>
          <a:endParaRPr lang="en-US" dirty="0">
            <a:solidFill>
              <a:schemeClr val="bg1"/>
            </a:solidFill>
          </a:endParaRPr>
        </a:p>
      </dgm:t>
    </dgm:pt>
    <dgm:pt modelId="{03B7F0D6-0AD1-41D4-ABCD-C0AA49156271}" type="parTrans" cxnId="{048CD199-0FE9-4ABD-9304-E78D4CA42314}">
      <dgm:prSet/>
      <dgm:spPr/>
      <dgm:t>
        <a:bodyPr/>
        <a:lstStyle/>
        <a:p>
          <a:endParaRPr lang="en-US"/>
        </a:p>
      </dgm:t>
    </dgm:pt>
    <dgm:pt modelId="{9829460B-D961-4BC5-AF77-7888EA478FEF}" type="sibTrans" cxnId="{048CD199-0FE9-4ABD-9304-E78D4CA42314}">
      <dgm:prSet/>
      <dgm:spPr/>
      <dgm:t>
        <a:bodyPr/>
        <a:lstStyle/>
        <a:p>
          <a:endParaRPr lang="en-US"/>
        </a:p>
      </dgm:t>
    </dgm:pt>
    <dgm:pt modelId="{7107DADF-0DB0-45ED-A923-C02ADCD7562C}">
      <dgm:prSet phldrT="[Text]"/>
      <dgm:spPr>
        <a:solidFill>
          <a:schemeClr val="accent2"/>
        </a:solidFill>
        <a:ln>
          <a:solidFill>
            <a:schemeClr val="bg1"/>
          </a:solidFill>
        </a:ln>
      </dgm:spPr>
      <dgm:t>
        <a:bodyPr/>
        <a:lstStyle/>
        <a:p>
          <a:r>
            <a:rPr lang="en-US" dirty="0" smtClean="0">
              <a:solidFill>
                <a:schemeClr val="bg1"/>
              </a:solidFill>
              <a:latin typeface="+mn-lt"/>
            </a:rPr>
            <a:t>Examples: Office 365 Small Biz (P1), Office 365 Enterprise (E3)</a:t>
          </a:r>
          <a:endParaRPr lang="en-US" dirty="0">
            <a:solidFill>
              <a:schemeClr val="bg1"/>
            </a:solidFill>
          </a:endParaRPr>
        </a:p>
      </dgm:t>
    </dgm:pt>
    <dgm:pt modelId="{B673C2E9-9111-4A0B-B22D-3EF5BE0258DA}" type="sibTrans" cxnId="{A433AF67-A78C-432C-9DF1-7D395177D694}">
      <dgm:prSet/>
      <dgm:spPr/>
      <dgm:t>
        <a:bodyPr/>
        <a:lstStyle/>
        <a:p>
          <a:endParaRPr lang="en-US"/>
        </a:p>
      </dgm:t>
    </dgm:pt>
    <dgm:pt modelId="{FC893027-8176-4AC6-89A1-F9201A5B6B9D}" type="parTrans" cxnId="{A433AF67-A78C-432C-9DF1-7D395177D694}">
      <dgm:prSet/>
      <dgm:spPr/>
      <dgm:t>
        <a:bodyPr/>
        <a:lstStyle/>
        <a:p>
          <a:endParaRPr lang="en-US"/>
        </a:p>
      </dgm:t>
    </dgm:pt>
    <dgm:pt modelId="{240BC93C-C10C-422B-9B63-C5CD7A954C97}" type="pres">
      <dgm:prSet presAssocID="{C0216A0C-7026-4962-BD8F-99D244E740B9}" presName="Name0" presStyleCnt="0">
        <dgm:presLayoutVars>
          <dgm:dir/>
          <dgm:animLvl val="lvl"/>
          <dgm:resizeHandles val="exact"/>
        </dgm:presLayoutVars>
      </dgm:prSet>
      <dgm:spPr/>
    </dgm:pt>
    <dgm:pt modelId="{7A9A5DB1-C508-4A03-BB0D-680A25539646}" type="pres">
      <dgm:prSet presAssocID="{923C16C1-7878-42BA-B48D-BC60C918A21C}" presName="Name8" presStyleCnt="0"/>
      <dgm:spPr/>
    </dgm:pt>
    <dgm:pt modelId="{63090D03-B69F-4C9E-AED7-E740C07055FD}" type="pres">
      <dgm:prSet presAssocID="{923C16C1-7878-42BA-B48D-BC60C918A21C}" presName="acctBkgd" presStyleLbl="alignAcc1" presStyleIdx="0" presStyleCnt="3"/>
      <dgm:spPr/>
      <dgm:t>
        <a:bodyPr/>
        <a:lstStyle/>
        <a:p>
          <a:endParaRPr lang="en-US"/>
        </a:p>
      </dgm:t>
    </dgm:pt>
    <dgm:pt modelId="{6DD4A69D-EA5F-45CE-8343-1F4666BC1D3B}" type="pres">
      <dgm:prSet presAssocID="{923C16C1-7878-42BA-B48D-BC60C918A21C}" presName="acctTx" presStyleLbl="alignAcc1" presStyleIdx="0" presStyleCnt="3">
        <dgm:presLayoutVars>
          <dgm:bulletEnabled val="1"/>
        </dgm:presLayoutVars>
      </dgm:prSet>
      <dgm:spPr/>
      <dgm:t>
        <a:bodyPr/>
        <a:lstStyle/>
        <a:p>
          <a:endParaRPr lang="en-US"/>
        </a:p>
      </dgm:t>
    </dgm:pt>
    <dgm:pt modelId="{35DEC925-357B-4849-B412-8770BFF3074D}" type="pres">
      <dgm:prSet presAssocID="{923C16C1-7878-42BA-B48D-BC60C918A21C}" presName="level" presStyleLbl="node1" presStyleIdx="0" presStyleCnt="3">
        <dgm:presLayoutVars>
          <dgm:chMax val="1"/>
          <dgm:bulletEnabled val="1"/>
        </dgm:presLayoutVars>
      </dgm:prSet>
      <dgm:spPr/>
      <dgm:t>
        <a:bodyPr/>
        <a:lstStyle/>
        <a:p>
          <a:endParaRPr lang="en-US"/>
        </a:p>
      </dgm:t>
    </dgm:pt>
    <dgm:pt modelId="{8EE00CB4-90F5-4D2D-B760-43F10FEBA72C}" type="pres">
      <dgm:prSet presAssocID="{923C16C1-7878-42BA-B48D-BC60C918A21C}" presName="levelTx" presStyleLbl="revTx" presStyleIdx="0" presStyleCnt="0">
        <dgm:presLayoutVars>
          <dgm:chMax val="1"/>
          <dgm:bulletEnabled val="1"/>
        </dgm:presLayoutVars>
      </dgm:prSet>
      <dgm:spPr/>
      <dgm:t>
        <a:bodyPr/>
        <a:lstStyle/>
        <a:p>
          <a:endParaRPr lang="en-US"/>
        </a:p>
      </dgm:t>
    </dgm:pt>
    <dgm:pt modelId="{23024B02-2952-4E4D-A537-B4BA161C757F}" type="pres">
      <dgm:prSet presAssocID="{8E67506D-8687-44D0-8E38-99B471308FC6}" presName="Name8" presStyleCnt="0"/>
      <dgm:spPr/>
    </dgm:pt>
    <dgm:pt modelId="{500E1D6D-49B2-4027-B756-A6C8E0EE13F8}" type="pres">
      <dgm:prSet presAssocID="{8E67506D-8687-44D0-8E38-99B471308FC6}" presName="acctBkgd" presStyleLbl="alignAcc1" presStyleIdx="1" presStyleCnt="3"/>
      <dgm:spPr/>
      <dgm:t>
        <a:bodyPr/>
        <a:lstStyle/>
        <a:p>
          <a:endParaRPr lang="en-US"/>
        </a:p>
      </dgm:t>
    </dgm:pt>
    <dgm:pt modelId="{73CF5B07-B62B-4F47-AC38-5F4D63C3CA46}" type="pres">
      <dgm:prSet presAssocID="{8E67506D-8687-44D0-8E38-99B471308FC6}" presName="acctTx" presStyleLbl="alignAcc1" presStyleIdx="1" presStyleCnt="3">
        <dgm:presLayoutVars>
          <dgm:bulletEnabled val="1"/>
        </dgm:presLayoutVars>
      </dgm:prSet>
      <dgm:spPr/>
      <dgm:t>
        <a:bodyPr/>
        <a:lstStyle/>
        <a:p>
          <a:endParaRPr lang="en-US"/>
        </a:p>
      </dgm:t>
    </dgm:pt>
    <dgm:pt modelId="{F0A3C3E0-B011-4AC7-AFAD-F700911272A9}" type="pres">
      <dgm:prSet presAssocID="{8E67506D-8687-44D0-8E38-99B471308FC6}" presName="level" presStyleLbl="node1" presStyleIdx="1" presStyleCnt="3">
        <dgm:presLayoutVars>
          <dgm:chMax val="1"/>
          <dgm:bulletEnabled val="1"/>
        </dgm:presLayoutVars>
      </dgm:prSet>
      <dgm:spPr/>
      <dgm:t>
        <a:bodyPr/>
        <a:lstStyle/>
        <a:p>
          <a:endParaRPr lang="en-US"/>
        </a:p>
      </dgm:t>
    </dgm:pt>
    <dgm:pt modelId="{A470C5CF-A9F0-4092-9E5D-666A3735609D}" type="pres">
      <dgm:prSet presAssocID="{8E67506D-8687-44D0-8E38-99B471308FC6}" presName="levelTx" presStyleLbl="revTx" presStyleIdx="0" presStyleCnt="0">
        <dgm:presLayoutVars>
          <dgm:chMax val="1"/>
          <dgm:bulletEnabled val="1"/>
        </dgm:presLayoutVars>
      </dgm:prSet>
      <dgm:spPr/>
      <dgm:t>
        <a:bodyPr/>
        <a:lstStyle/>
        <a:p>
          <a:endParaRPr lang="en-US"/>
        </a:p>
      </dgm:t>
    </dgm:pt>
    <dgm:pt modelId="{B9FDF5A4-F738-4A73-A9EC-77B956E3D2EE}" type="pres">
      <dgm:prSet presAssocID="{15C27D7F-C14C-4E27-8D79-6C86995E2664}" presName="Name8" presStyleCnt="0"/>
      <dgm:spPr/>
    </dgm:pt>
    <dgm:pt modelId="{ED290A77-AA8F-43C0-BB14-BB9D4DF2285F}" type="pres">
      <dgm:prSet presAssocID="{15C27D7F-C14C-4E27-8D79-6C86995E2664}" presName="acctBkgd" presStyleLbl="alignAcc1" presStyleIdx="2" presStyleCnt="3"/>
      <dgm:spPr/>
      <dgm:t>
        <a:bodyPr/>
        <a:lstStyle/>
        <a:p>
          <a:endParaRPr lang="en-US"/>
        </a:p>
      </dgm:t>
    </dgm:pt>
    <dgm:pt modelId="{9CBFF2CC-B1BC-4000-B216-24442881FD8D}" type="pres">
      <dgm:prSet presAssocID="{15C27D7F-C14C-4E27-8D79-6C86995E2664}" presName="acctTx" presStyleLbl="alignAcc1" presStyleIdx="2" presStyleCnt="3">
        <dgm:presLayoutVars>
          <dgm:bulletEnabled val="1"/>
        </dgm:presLayoutVars>
      </dgm:prSet>
      <dgm:spPr/>
      <dgm:t>
        <a:bodyPr/>
        <a:lstStyle/>
        <a:p>
          <a:endParaRPr lang="en-US"/>
        </a:p>
      </dgm:t>
    </dgm:pt>
    <dgm:pt modelId="{B1DA6CFF-5630-4B0E-8D09-44C2350C79D1}" type="pres">
      <dgm:prSet presAssocID="{15C27D7F-C14C-4E27-8D79-6C86995E2664}" presName="level" presStyleLbl="node1" presStyleIdx="2" presStyleCnt="3">
        <dgm:presLayoutVars>
          <dgm:chMax val="1"/>
          <dgm:bulletEnabled val="1"/>
        </dgm:presLayoutVars>
      </dgm:prSet>
      <dgm:spPr/>
      <dgm:t>
        <a:bodyPr/>
        <a:lstStyle/>
        <a:p>
          <a:endParaRPr lang="en-US"/>
        </a:p>
      </dgm:t>
    </dgm:pt>
    <dgm:pt modelId="{C1325870-9B50-4D16-97F3-15D9DBBE4CE3}" type="pres">
      <dgm:prSet presAssocID="{15C27D7F-C14C-4E27-8D79-6C86995E2664}" presName="levelTx" presStyleLbl="revTx" presStyleIdx="0" presStyleCnt="0">
        <dgm:presLayoutVars>
          <dgm:chMax val="1"/>
          <dgm:bulletEnabled val="1"/>
        </dgm:presLayoutVars>
      </dgm:prSet>
      <dgm:spPr/>
      <dgm:t>
        <a:bodyPr/>
        <a:lstStyle/>
        <a:p>
          <a:endParaRPr lang="en-US"/>
        </a:p>
      </dgm:t>
    </dgm:pt>
  </dgm:ptLst>
  <dgm:cxnLst>
    <dgm:cxn modelId="{79DF46AA-5620-4640-83CF-14944CCD7870}" srcId="{15C27D7F-C14C-4E27-8D79-6C86995E2664}" destId="{802AA092-964B-4202-B098-67FD0444C202}" srcOrd="0" destOrd="0" parTransId="{C0BF1587-D832-4999-967A-560A893A9C15}" sibTransId="{E9300992-CC37-4AE5-977F-CA9A4F1BFA8B}"/>
    <dgm:cxn modelId="{46DE3FA9-1CD2-47FD-B44C-99C4F93C068E}" type="presOf" srcId="{EED6C877-1D90-4213-98AB-D8B52FEEBD47}" destId="{63090D03-B69F-4C9E-AED7-E740C07055FD}" srcOrd="0" destOrd="1" presId="urn:microsoft.com/office/officeart/2005/8/layout/pyramid1"/>
    <dgm:cxn modelId="{DE85DADF-8DE0-4407-AC25-D53CD0C0935A}" srcId="{923C16C1-7878-42BA-B48D-BC60C918A21C}" destId="{E59A0340-B931-48C2-95D8-C2377C34E1D3}" srcOrd="0" destOrd="0" parTransId="{B680A739-76A4-4CBE-BC39-4F17327F391F}" sibTransId="{E4C82D82-D889-47CD-B2C4-11DCC24B5DBC}"/>
    <dgm:cxn modelId="{D2F9DE75-1A2F-42B7-9879-12DC64B7D956}" type="presOf" srcId="{E59A0340-B931-48C2-95D8-C2377C34E1D3}" destId="{63090D03-B69F-4C9E-AED7-E740C07055FD}" srcOrd="0" destOrd="0" presId="urn:microsoft.com/office/officeart/2005/8/layout/pyramid1"/>
    <dgm:cxn modelId="{FAFEC58F-6B38-4E2E-B9BB-0A90AB3C118D}" type="presOf" srcId="{1933E7AA-9411-47FA-A52E-FE63CD40F1A0}" destId="{73CF5B07-B62B-4F47-AC38-5F4D63C3CA46}" srcOrd="1" destOrd="0" presId="urn:microsoft.com/office/officeart/2005/8/layout/pyramid1"/>
    <dgm:cxn modelId="{1E04F9C8-F183-4636-B0C7-5495AC470225}" type="presOf" srcId="{923C16C1-7878-42BA-B48D-BC60C918A21C}" destId="{8EE00CB4-90F5-4D2D-B760-43F10FEBA72C}" srcOrd="1" destOrd="0" presId="urn:microsoft.com/office/officeart/2005/8/layout/pyramid1"/>
    <dgm:cxn modelId="{24A09735-1FFC-49DF-918A-6CE9B454698C}" srcId="{8E67506D-8687-44D0-8E38-99B471308FC6}" destId="{22269B83-0E3E-4B3C-BF52-ACDB68B62E50}" srcOrd="1" destOrd="0" parTransId="{F28886F2-6799-4E4B-BB6D-3C57B9D5E51F}" sibTransId="{9508B809-9001-4989-B0E6-C983229E8268}"/>
    <dgm:cxn modelId="{0CC5E21C-B018-4690-9466-48CFC94CFFA6}" type="presOf" srcId="{EED6C877-1D90-4213-98AB-D8B52FEEBD47}" destId="{6DD4A69D-EA5F-45CE-8343-1F4666BC1D3B}" srcOrd="1" destOrd="1" presId="urn:microsoft.com/office/officeart/2005/8/layout/pyramid1"/>
    <dgm:cxn modelId="{832C363A-6909-4496-A850-F518CECBBB06}" srcId="{C0216A0C-7026-4962-BD8F-99D244E740B9}" destId="{8E67506D-8687-44D0-8E38-99B471308FC6}" srcOrd="1" destOrd="0" parTransId="{83031CA8-6C31-4254-9AF1-0371E0A142E6}" sibTransId="{E26837A4-01EC-470F-92FF-57A04A889E54}"/>
    <dgm:cxn modelId="{C78F520B-8473-4FDB-BFD7-EDA5EBF77727}" type="presOf" srcId="{22269B83-0E3E-4B3C-BF52-ACDB68B62E50}" destId="{73CF5B07-B62B-4F47-AC38-5F4D63C3CA46}" srcOrd="1" destOrd="1" presId="urn:microsoft.com/office/officeart/2005/8/layout/pyramid1"/>
    <dgm:cxn modelId="{443598FF-701C-4A20-B78A-E1948CDA9CC9}" type="presOf" srcId="{1933E7AA-9411-47FA-A52E-FE63CD40F1A0}" destId="{500E1D6D-49B2-4027-B756-A6C8E0EE13F8}" srcOrd="0" destOrd="0" presId="urn:microsoft.com/office/officeart/2005/8/layout/pyramid1"/>
    <dgm:cxn modelId="{6413FFFA-6161-4717-9442-1086E1E122A1}" type="presOf" srcId="{923C16C1-7878-42BA-B48D-BC60C918A21C}" destId="{35DEC925-357B-4849-B412-8770BFF3074D}" srcOrd="0" destOrd="0" presId="urn:microsoft.com/office/officeart/2005/8/layout/pyramid1"/>
    <dgm:cxn modelId="{2D91FD1A-0800-4D8B-9458-D2D6D95EC8DE}" type="presOf" srcId="{802AA092-964B-4202-B098-67FD0444C202}" destId="{ED290A77-AA8F-43C0-BB14-BB9D4DF2285F}" srcOrd="0" destOrd="0" presId="urn:microsoft.com/office/officeart/2005/8/layout/pyramid1"/>
    <dgm:cxn modelId="{91467A0E-C62E-49FA-9938-E3EF7EB8FDE3}" srcId="{8E67506D-8687-44D0-8E38-99B471308FC6}" destId="{1933E7AA-9411-47FA-A52E-FE63CD40F1A0}" srcOrd="0" destOrd="0" parTransId="{A0896ED0-C872-4BD8-A81A-3B47C35B988E}" sibTransId="{5B1A80AD-6F21-4000-969A-102A67043CEC}"/>
    <dgm:cxn modelId="{6287F400-85CA-40F3-A951-0DFEA4077536}" type="presOf" srcId="{15C27D7F-C14C-4E27-8D79-6C86995E2664}" destId="{B1DA6CFF-5630-4B0E-8D09-44C2350C79D1}" srcOrd="0" destOrd="0" presId="urn:microsoft.com/office/officeart/2005/8/layout/pyramid1"/>
    <dgm:cxn modelId="{3152AA96-5D38-4903-A701-55C7D1A7F1E7}" type="presOf" srcId="{8E67506D-8687-44D0-8E38-99B471308FC6}" destId="{A470C5CF-A9F0-4092-9E5D-666A3735609D}" srcOrd="1" destOrd="0" presId="urn:microsoft.com/office/officeart/2005/8/layout/pyramid1"/>
    <dgm:cxn modelId="{93253083-4DA9-45D1-9698-5F170F495B14}" type="presOf" srcId="{802AA092-964B-4202-B098-67FD0444C202}" destId="{9CBFF2CC-B1BC-4000-B216-24442881FD8D}" srcOrd="1" destOrd="0" presId="urn:microsoft.com/office/officeart/2005/8/layout/pyramid1"/>
    <dgm:cxn modelId="{A433AF67-A78C-432C-9DF1-7D395177D694}" srcId="{923C16C1-7878-42BA-B48D-BC60C918A21C}" destId="{7107DADF-0DB0-45ED-A923-C02ADCD7562C}" srcOrd="2" destOrd="0" parTransId="{FC893027-8176-4AC6-89A1-F9201A5B6B9D}" sibTransId="{B673C2E9-9111-4A0B-B22D-3EF5BE0258DA}"/>
    <dgm:cxn modelId="{84108C5D-9E61-43F5-9B73-E32133ED10DF}" type="presOf" srcId="{6B9F5A93-CDB6-4BA7-9E54-43190D5D6EAF}" destId="{ED290A77-AA8F-43C0-BB14-BB9D4DF2285F}" srcOrd="0" destOrd="1" presId="urn:microsoft.com/office/officeart/2005/8/layout/pyramid1"/>
    <dgm:cxn modelId="{3EC1B5E3-951B-47FC-806E-C9A2B6C2346A}" srcId="{C0216A0C-7026-4962-BD8F-99D244E740B9}" destId="{923C16C1-7878-42BA-B48D-BC60C918A21C}" srcOrd="0" destOrd="0" parTransId="{9C3FBDFD-C500-44A4-8FBD-2F27AB829CC4}" sibTransId="{CBA2334E-2220-4F67-9208-88DA1A27F750}"/>
    <dgm:cxn modelId="{55BC350D-DE13-46BA-9CD6-AFECAD5515AF}" type="presOf" srcId="{C0216A0C-7026-4962-BD8F-99D244E740B9}" destId="{240BC93C-C10C-422B-9B63-C5CD7A954C97}" srcOrd="0" destOrd="0" presId="urn:microsoft.com/office/officeart/2005/8/layout/pyramid1"/>
    <dgm:cxn modelId="{FCB69424-C2E3-4D64-9AF7-BCC01D1EBC74}" type="presOf" srcId="{15C27D7F-C14C-4E27-8D79-6C86995E2664}" destId="{C1325870-9B50-4D16-97F3-15D9DBBE4CE3}" srcOrd="1" destOrd="0" presId="urn:microsoft.com/office/officeart/2005/8/layout/pyramid1"/>
    <dgm:cxn modelId="{0BF23758-FD14-4109-B59E-B1BA0ECF63FD}" type="presOf" srcId="{22269B83-0E3E-4B3C-BF52-ACDB68B62E50}" destId="{500E1D6D-49B2-4027-B756-A6C8E0EE13F8}" srcOrd="0" destOrd="1" presId="urn:microsoft.com/office/officeart/2005/8/layout/pyramid1"/>
    <dgm:cxn modelId="{E99B9C64-CE4A-4395-B869-6BFCE62CB5BE}" srcId="{C0216A0C-7026-4962-BD8F-99D244E740B9}" destId="{15C27D7F-C14C-4E27-8D79-6C86995E2664}" srcOrd="2" destOrd="0" parTransId="{0868F071-D0DC-4808-9ADB-6490F1819AE9}" sibTransId="{84C51ADA-6964-4CAE-AA01-CEAF66E5B6FB}"/>
    <dgm:cxn modelId="{A880F419-5030-47BF-B101-3E492E0E2656}" type="presOf" srcId="{8E67506D-8687-44D0-8E38-99B471308FC6}" destId="{F0A3C3E0-B011-4AC7-AFAD-F700911272A9}" srcOrd="0" destOrd="0" presId="urn:microsoft.com/office/officeart/2005/8/layout/pyramid1"/>
    <dgm:cxn modelId="{9969B10B-EAFD-43CF-B5DD-ABD6D5175FAC}" type="presOf" srcId="{7107DADF-0DB0-45ED-A923-C02ADCD7562C}" destId="{6DD4A69D-EA5F-45CE-8343-1F4666BC1D3B}" srcOrd="1" destOrd="2" presId="urn:microsoft.com/office/officeart/2005/8/layout/pyramid1"/>
    <dgm:cxn modelId="{A8B025C1-14EA-4110-92E3-97AF2C63A0F5}" type="presOf" srcId="{E59A0340-B931-48C2-95D8-C2377C34E1D3}" destId="{6DD4A69D-EA5F-45CE-8343-1F4666BC1D3B}" srcOrd="1" destOrd="0" presId="urn:microsoft.com/office/officeart/2005/8/layout/pyramid1"/>
    <dgm:cxn modelId="{0FA56F62-0245-496A-801D-042D1E70858B}" type="presOf" srcId="{6B9F5A93-CDB6-4BA7-9E54-43190D5D6EAF}" destId="{9CBFF2CC-B1BC-4000-B216-24442881FD8D}" srcOrd="1" destOrd="1" presId="urn:microsoft.com/office/officeart/2005/8/layout/pyramid1"/>
    <dgm:cxn modelId="{60C40550-4090-4E0C-968D-98396FEA6F14}" srcId="{923C16C1-7878-42BA-B48D-BC60C918A21C}" destId="{EED6C877-1D90-4213-98AB-D8B52FEEBD47}" srcOrd="1" destOrd="0" parTransId="{288381D5-BB72-4DB6-9CDB-6A2F9D7DCA46}" sibTransId="{30B907DF-6BA1-4DC2-9A61-3E6AF5D6E5C2}"/>
    <dgm:cxn modelId="{048CD199-0FE9-4ABD-9304-E78D4CA42314}" srcId="{15C27D7F-C14C-4E27-8D79-6C86995E2664}" destId="{6B9F5A93-CDB6-4BA7-9E54-43190D5D6EAF}" srcOrd="1" destOrd="0" parTransId="{03B7F0D6-0AD1-41D4-ABCD-C0AA49156271}" sibTransId="{9829460B-D961-4BC5-AF77-7888EA478FEF}"/>
    <dgm:cxn modelId="{C857B62F-65C3-42A9-8F14-1C112EBB6BC9}" type="presOf" srcId="{7107DADF-0DB0-45ED-A923-C02ADCD7562C}" destId="{63090D03-B69F-4C9E-AED7-E740C07055FD}" srcOrd="0" destOrd="2" presId="urn:microsoft.com/office/officeart/2005/8/layout/pyramid1"/>
    <dgm:cxn modelId="{4A019D9E-3051-4F1F-9166-A7C0ED22C6E1}" type="presParOf" srcId="{240BC93C-C10C-422B-9B63-C5CD7A954C97}" destId="{7A9A5DB1-C508-4A03-BB0D-680A25539646}" srcOrd="0" destOrd="0" presId="urn:microsoft.com/office/officeart/2005/8/layout/pyramid1"/>
    <dgm:cxn modelId="{F41E9D87-55D5-4314-84BE-2BA13F05EAA9}" type="presParOf" srcId="{7A9A5DB1-C508-4A03-BB0D-680A25539646}" destId="{63090D03-B69F-4C9E-AED7-E740C07055FD}" srcOrd="0" destOrd="0" presId="urn:microsoft.com/office/officeart/2005/8/layout/pyramid1"/>
    <dgm:cxn modelId="{89EEC62B-0BAB-4017-A636-4ED5DB454D90}" type="presParOf" srcId="{7A9A5DB1-C508-4A03-BB0D-680A25539646}" destId="{6DD4A69D-EA5F-45CE-8343-1F4666BC1D3B}" srcOrd="1" destOrd="0" presId="urn:microsoft.com/office/officeart/2005/8/layout/pyramid1"/>
    <dgm:cxn modelId="{8011293D-CAE4-42F1-B0A7-8CBBAEB26479}" type="presParOf" srcId="{7A9A5DB1-C508-4A03-BB0D-680A25539646}" destId="{35DEC925-357B-4849-B412-8770BFF3074D}" srcOrd="2" destOrd="0" presId="urn:microsoft.com/office/officeart/2005/8/layout/pyramid1"/>
    <dgm:cxn modelId="{D876B0ED-6B2D-42C7-9795-825EC63B3770}" type="presParOf" srcId="{7A9A5DB1-C508-4A03-BB0D-680A25539646}" destId="{8EE00CB4-90F5-4D2D-B760-43F10FEBA72C}" srcOrd="3" destOrd="0" presId="urn:microsoft.com/office/officeart/2005/8/layout/pyramid1"/>
    <dgm:cxn modelId="{1D435F1C-F0D2-4407-B7BD-CD3F5BDE5D42}" type="presParOf" srcId="{240BC93C-C10C-422B-9B63-C5CD7A954C97}" destId="{23024B02-2952-4E4D-A537-B4BA161C757F}" srcOrd="1" destOrd="0" presId="urn:microsoft.com/office/officeart/2005/8/layout/pyramid1"/>
    <dgm:cxn modelId="{189B5199-3842-42D0-91CF-1642049CC7F3}" type="presParOf" srcId="{23024B02-2952-4E4D-A537-B4BA161C757F}" destId="{500E1D6D-49B2-4027-B756-A6C8E0EE13F8}" srcOrd="0" destOrd="0" presId="urn:microsoft.com/office/officeart/2005/8/layout/pyramid1"/>
    <dgm:cxn modelId="{B8496973-56F8-49A4-BF89-DB0C337817F5}" type="presParOf" srcId="{23024B02-2952-4E4D-A537-B4BA161C757F}" destId="{73CF5B07-B62B-4F47-AC38-5F4D63C3CA46}" srcOrd="1" destOrd="0" presId="urn:microsoft.com/office/officeart/2005/8/layout/pyramid1"/>
    <dgm:cxn modelId="{E8B5FEB9-7ACD-47C4-BCF3-8238FD21AE3B}" type="presParOf" srcId="{23024B02-2952-4E4D-A537-B4BA161C757F}" destId="{F0A3C3E0-B011-4AC7-AFAD-F700911272A9}" srcOrd="2" destOrd="0" presId="urn:microsoft.com/office/officeart/2005/8/layout/pyramid1"/>
    <dgm:cxn modelId="{452E26C5-1834-4693-91EC-DED8AFE0E930}" type="presParOf" srcId="{23024B02-2952-4E4D-A537-B4BA161C757F}" destId="{A470C5CF-A9F0-4092-9E5D-666A3735609D}" srcOrd="3" destOrd="0" presId="urn:microsoft.com/office/officeart/2005/8/layout/pyramid1"/>
    <dgm:cxn modelId="{6C709B95-81DB-4B19-A62D-D9A76B4802F1}" type="presParOf" srcId="{240BC93C-C10C-422B-9B63-C5CD7A954C97}" destId="{B9FDF5A4-F738-4A73-A9EC-77B956E3D2EE}" srcOrd="2" destOrd="0" presId="urn:microsoft.com/office/officeart/2005/8/layout/pyramid1"/>
    <dgm:cxn modelId="{7B680619-18A1-4633-A6FE-9CC2A4C179FB}" type="presParOf" srcId="{B9FDF5A4-F738-4A73-A9EC-77B956E3D2EE}" destId="{ED290A77-AA8F-43C0-BB14-BB9D4DF2285F}" srcOrd="0" destOrd="0" presId="urn:microsoft.com/office/officeart/2005/8/layout/pyramid1"/>
    <dgm:cxn modelId="{E7D9BB9D-39C9-46C5-8739-7480E4EB3AD3}" type="presParOf" srcId="{B9FDF5A4-F738-4A73-A9EC-77B956E3D2EE}" destId="{9CBFF2CC-B1BC-4000-B216-24442881FD8D}" srcOrd="1" destOrd="0" presId="urn:microsoft.com/office/officeart/2005/8/layout/pyramid1"/>
    <dgm:cxn modelId="{9C94F140-FAAA-45BC-9780-F65CFB2C4347}" type="presParOf" srcId="{B9FDF5A4-F738-4A73-A9EC-77B956E3D2EE}" destId="{B1DA6CFF-5630-4B0E-8D09-44C2350C79D1}" srcOrd="2" destOrd="0" presId="urn:microsoft.com/office/officeart/2005/8/layout/pyramid1"/>
    <dgm:cxn modelId="{A459000D-1506-4014-AA83-8A9EDB1B1D0F}" type="presParOf" srcId="{B9FDF5A4-F738-4A73-A9EC-77B956E3D2EE}" destId="{C1325870-9B50-4D16-97F3-15D9DBBE4CE3}" srcOrd="3" destOrd="0" presId="urn:microsoft.com/office/officeart/2005/8/layout/pyramid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2FA912-7263-4F29-AD1F-B998082535A1}"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9633F646-7DA7-49F0-B5B2-5B6CB81A13D9}">
      <dgm:prSet phldrT="[Text]" custT="1"/>
      <dgm:spPr/>
      <dgm:t>
        <a:bodyPr/>
        <a:lstStyle/>
        <a:p>
          <a:r>
            <a:rPr lang="en-US" sz="3200" dirty="0" smtClean="0"/>
            <a:t>Physical</a:t>
          </a:r>
          <a:endParaRPr lang="en-US" sz="3200" dirty="0"/>
        </a:p>
      </dgm:t>
    </dgm:pt>
    <dgm:pt modelId="{BE739939-7297-4740-8ED9-4BD096DB6672}" type="parTrans" cxnId="{D0C20933-3038-4F9D-837C-3251CB579E20}">
      <dgm:prSet/>
      <dgm:spPr/>
      <dgm:t>
        <a:bodyPr/>
        <a:lstStyle/>
        <a:p>
          <a:endParaRPr lang="en-US"/>
        </a:p>
      </dgm:t>
    </dgm:pt>
    <dgm:pt modelId="{E0712675-8D86-48A5-9BD4-A465D5F05969}" type="sibTrans" cxnId="{D0C20933-3038-4F9D-837C-3251CB579E20}">
      <dgm:prSet/>
      <dgm:spPr/>
      <dgm:t>
        <a:bodyPr/>
        <a:lstStyle/>
        <a:p>
          <a:endParaRPr lang="en-US"/>
        </a:p>
      </dgm:t>
    </dgm:pt>
    <dgm:pt modelId="{DF139FAB-F26E-4A61-82A3-ACA214147616}">
      <dgm:prSet phldrT="[Text]"/>
      <dgm:spPr/>
      <dgm:t>
        <a:bodyPr/>
        <a:lstStyle/>
        <a:p>
          <a:r>
            <a:rPr lang="en-US" dirty="0" smtClean="0"/>
            <a:t>Datacenters</a:t>
          </a:r>
          <a:endParaRPr lang="en-US" dirty="0"/>
        </a:p>
      </dgm:t>
    </dgm:pt>
    <dgm:pt modelId="{7E573970-D73F-4433-BA45-400E96C2BB82}" type="parTrans" cxnId="{F33C7E06-87FC-4A52-A9DD-B7F427AFAFA1}">
      <dgm:prSet/>
      <dgm:spPr/>
      <dgm:t>
        <a:bodyPr/>
        <a:lstStyle/>
        <a:p>
          <a:endParaRPr lang="en-US"/>
        </a:p>
      </dgm:t>
    </dgm:pt>
    <dgm:pt modelId="{1E2FF20A-E2D2-479F-A804-B8D06F90AECE}" type="sibTrans" cxnId="{F33C7E06-87FC-4A52-A9DD-B7F427AFAFA1}">
      <dgm:prSet/>
      <dgm:spPr/>
      <dgm:t>
        <a:bodyPr/>
        <a:lstStyle/>
        <a:p>
          <a:endParaRPr lang="en-US"/>
        </a:p>
      </dgm:t>
    </dgm:pt>
    <dgm:pt modelId="{1FE144DF-0179-4E49-A5B9-3BC4A93F436B}">
      <dgm:prSet phldrT="[Text]"/>
      <dgm:spPr/>
      <dgm:t>
        <a:bodyPr/>
        <a:lstStyle/>
        <a:p>
          <a:r>
            <a:rPr lang="en-US" dirty="0" smtClean="0"/>
            <a:t>Machines</a:t>
          </a:r>
          <a:endParaRPr lang="en-US" dirty="0"/>
        </a:p>
      </dgm:t>
    </dgm:pt>
    <dgm:pt modelId="{B47D29C6-963F-4811-A331-5022BE9A6391}" type="parTrans" cxnId="{72152710-BFC3-47D5-8F14-DCF42E528602}">
      <dgm:prSet/>
      <dgm:spPr/>
      <dgm:t>
        <a:bodyPr/>
        <a:lstStyle/>
        <a:p>
          <a:endParaRPr lang="en-US"/>
        </a:p>
      </dgm:t>
    </dgm:pt>
    <dgm:pt modelId="{39136649-0229-4BC3-B24B-4E58BD61A163}" type="sibTrans" cxnId="{72152710-BFC3-47D5-8F14-DCF42E528602}">
      <dgm:prSet/>
      <dgm:spPr/>
      <dgm:t>
        <a:bodyPr/>
        <a:lstStyle/>
        <a:p>
          <a:endParaRPr lang="en-US"/>
        </a:p>
      </dgm:t>
    </dgm:pt>
    <dgm:pt modelId="{1952AC74-BF15-4E0E-A98C-0511A6889B4D}">
      <dgm:prSet phldrT="[Text]" custT="1"/>
      <dgm:spPr/>
      <dgm:t>
        <a:bodyPr/>
        <a:lstStyle/>
        <a:p>
          <a:r>
            <a:rPr lang="en-US" sz="3200" dirty="0" smtClean="0"/>
            <a:t>Virtual Machine Roles</a:t>
          </a:r>
          <a:endParaRPr lang="en-US" sz="3200" dirty="0"/>
        </a:p>
      </dgm:t>
    </dgm:pt>
    <dgm:pt modelId="{4ABAE0A4-0CF3-45AA-A52B-4481E334D647}" type="parTrans" cxnId="{B1EEE51B-C145-4483-B503-FDE9407773E0}">
      <dgm:prSet/>
      <dgm:spPr/>
      <dgm:t>
        <a:bodyPr/>
        <a:lstStyle/>
        <a:p>
          <a:endParaRPr lang="en-US"/>
        </a:p>
      </dgm:t>
    </dgm:pt>
    <dgm:pt modelId="{44E406A8-89B7-4FE5-8676-D043977C9051}" type="sibTrans" cxnId="{B1EEE51B-C145-4483-B503-FDE9407773E0}">
      <dgm:prSet/>
      <dgm:spPr/>
      <dgm:t>
        <a:bodyPr/>
        <a:lstStyle/>
        <a:p>
          <a:endParaRPr lang="en-US"/>
        </a:p>
      </dgm:t>
    </dgm:pt>
    <dgm:pt modelId="{D4B8DEBC-DBD0-434F-9C86-CF946C23B0A9}">
      <dgm:prSet phldrT="[Text]"/>
      <dgm:spPr/>
      <dgm:t>
        <a:bodyPr/>
        <a:lstStyle/>
        <a:p>
          <a:r>
            <a:rPr lang="en-US" dirty="0" smtClean="0"/>
            <a:t>VMs performing different roles</a:t>
          </a:r>
          <a:endParaRPr lang="en-US" dirty="0"/>
        </a:p>
      </dgm:t>
    </dgm:pt>
    <dgm:pt modelId="{7ACE92AE-C4DE-44E4-B3FB-CACCD62BC57B}" type="parTrans" cxnId="{EAA5C076-3DC9-40FE-84F4-7118918F3A2E}">
      <dgm:prSet/>
      <dgm:spPr/>
      <dgm:t>
        <a:bodyPr/>
        <a:lstStyle/>
        <a:p>
          <a:endParaRPr lang="en-US"/>
        </a:p>
      </dgm:t>
    </dgm:pt>
    <dgm:pt modelId="{2A761C65-F08B-4834-877D-0A662582DFA3}" type="sibTrans" cxnId="{EAA5C076-3DC9-40FE-84F4-7118918F3A2E}">
      <dgm:prSet/>
      <dgm:spPr/>
      <dgm:t>
        <a:bodyPr/>
        <a:lstStyle/>
        <a:p>
          <a:endParaRPr lang="en-US"/>
        </a:p>
      </dgm:t>
    </dgm:pt>
    <dgm:pt modelId="{B7CB9A31-3438-4379-9339-B3B06CE5C370}">
      <dgm:prSet phldrT="[Text]"/>
      <dgm:spPr/>
      <dgm:t>
        <a:bodyPr/>
        <a:lstStyle/>
        <a:p>
          <a:r>
            <a:rPr lang="en-US" dirty="0" smtClean="0"/>
            <a:t>Units of scalability called “Networks”</a:t>
          </a:r>
          <a:endParaRPr lang="en-US" dirty="0"/>
        </a:p>
      </dgm:t>
    </dgm:pt>
    <dgm:pt modelId="{21CCC144-7154-4AEB-BF57-BBA3B82D1A3D}" type="parTrans" cxnId="{3862586F-B328-4AF8-BEF0-7DE315825952}">
      <dgm:prSet/>
      <dgm:spPr/>
      <dgm:t>
        <a:bodyPr/>
        <a:lstStyle/>
        <a:p>
          <a:endParaRPr lang="en-US"/>
        </a:p>
      </dgm:t>
    </dgm:pt>
    <dgm:pt modelId="{D895763B-BD06-4F89-8E46-B6DE8CB9E5C4}" type="sibTrans" cxnId="{3862586F-B328-4AF8-BEF0-7DE315825952}">
      <dgm:prSet/>
      <dgm:spPr/>
      <dgm:t>
        <a:bodyPr/>
        <a:lstStyle/>
        <a:p>
          <a:endParaRPr lang="en-US"/>
        </a:p>
      </dgm:t>
    </dgm:pt>
    <dgm:pt modelId="{EED06C4B-D902-4289-BB03-B061339C60F8}">
      <dgm:prSet phldrT="[Text]" custT="1"/>
      <dgm:spPr/>
      <dgm:t>
        <a:bodyPr/>
        <a:lstStyle/>
        <a:p>
          <a:r>
            <a:rPr lang="en-US" sz="3200" dirty="0" smtClean="0"/>
            <a:t>Services</a:t>
          </a:r>
          <a:endParaRPr lang="en-US" sz="3200" dirty="0"/>
        </a:p>
      </dgm:t>
    </dgm:pt>
    <dgm:pt modelId="{C59D4713-250A-4B4B-B33E-02DC273DE4A2}" type="parTrans" cxnId="{43044FE0-54F9-4195-89D9-E436E59EEDEF}">
      <dgm:prSet/>
      <dgm:spPr/>
      <dgm:t>
        <a:bodyPr/>
        <a:lstStyle/>
        <a:p>
          <a:endParaRPr lang="en-US"/>
        </a:p>
      </dgm:t>
    </dgm:pt>
    <dgm:pt modelId="{97DA80EB-D7AE-4F31-B7C5-E0BFEB2E562C}" type="sibTrans" cxnId="{43044FE0-54F9-4195-89D9-E436E59EEDEF}">
      <dgm:prSet/>
      <dgm:spPr/>
      <dgm:t>
        <a:bodyPr/>
        <a:lstStyle/>
        <a:p>
          <a:endParaRPr lang="en-US"/>
        </a:p>
      </dgm:t>
    </dgm:pt>
    <dgm:pt modelId="{B9DC762E-BA89-46FC-BAC5-62ED83294333}">
      <dgm:prSet phldrT="[Text]"/>
      <dgm:spPr/>
      <dgm:t>
        <a:bodyPr/>
        <a:lstStyle/>
        <a:p>
          <a:r>
            <a:rPr lang="en-US" dirty="0" smtClean="0"/>
            <a:t>1+ services run within VM role</a:t>
          </a:r>
          <a:endParaRPr lang="en-US" dirty="0"/>
        </a:p>
      </dgm:t>
    </dgm:pt>
    <dgm:pt modelId="{C97D7505-11AE-4877-8125-119A863DADD2}" type="parTrans" cxnId="{2C74D2DF-FF42-43B3-92F4-7250E79DCD27}">
      <dgm:prSet/>
      <dgm:spPr/>
      <dgm:t>
        <a:bodyPr/>
        <a:lstStyle/>
        <a:p>
          <a:endParaRPr lang="en-US"/>
        </a:p>
      </dgm:t>
    </dgm:pt>
    <dgm:pt modelId="{151A665F-5412-407A-8F2B-974E66387393}" type="sibTrans" cxnId="{2C74D2DF-FF42-43B3-92F4-7250E79DCD27}">
      <dgm:prSet/>
      <dgm:spPr/>
      <dgm:t>
        <a:bodyPr/>
        <a:lstStyle/>
        <a:p>
          <a:endParaRPr lang="en-US"/>
        </a:p>
      </dgm:t>
    </dgm:pt>
    <dgm:pt modelId="{0C5ACA97-024A-418B-A5E7-401AE3D08A11}">
      <dgm:prSet phldrT="[Text]"/>
      <dgm:spPr/>
      <dgm:t>
        <a:bodyPr/>
        <a:lstStyle/>
        <a:p>
          <a:r>
            <a:rPr lang="en-US" dirty="0" smtClean="0"/>
            <a:t>Hundreds of services interacting</a:t>
          </a:r>
          <a:endParaRPr lang="en-US" dirty="0"/>
        </a:p>
      </dgm:t>
    </dgm:pt>
    <dgm:pt modelId="{572E4088-36E7-44E5-BEF6-0C28764236F7}" type="parTrans" cxnId="{5B6795BF-F86F-4D8F-ABDE-FDBD69964DB5}">
      <dgm:prSet/>
      <dgm:spPr/>
      <dgm:t>
        <a:bodyPr/>
        <a:lstStyle/>
        <a:p>
          <a:endParaRPr lang="en-US"/>
        </a:p>
      </dgm:t>
    </dgm:pt>
    <dgm:pt modelId="{94B216E0-AB02-448C-A85C-DCBDAB409F19}" type="sibTrans" cxnId="{5B6795BF-F86F-4D8F-ABDE-FDBD69964DB5}">
      <dgm:prSet/>
      <dgm:spPr/>
      <dgm:t>
        <a:bodyPr/>
        <a:lstStyle/>
        <a:p>
          <a:endParaRPr lang="en-US"/>
        </a:p>
      </dgm:t>
    </dgm:pt>
    <dgm:pt modelId="{FDBE9477-1B39-4B84-AE05-FE0F4DCEBD90}">
      <dgm:prSet phldrT="[Text]"/>
      <dgm:spPr/>
      <dgm:t>
        <a:bodyPr/>
        <a:lstStyle/>
        <a:p>
          <a:r>
            <a:rPr lang="en-US" dirty="0" smtClean="0"/>
            <a:t>Physical network</a:t>
          </a:r>
          <a:endParaRPr lang="en-US" dirty="0"/>
        </a:p>
      </dgm:t>
    </dgm:pt>
    <dgm:pt modelId="{F2A7CBB0-3B8D-423C-A19D-63E437643D54}" type="parTrans" cxnId="{A287B775-F409-4821-89D0-1F6470D889E7}">
      <dgm:prSet/>
      <dgm:spPr/>
      <dgm:t>
        <a:bodyPr/>
        <a:lstStyle/>
        <a:p>
          <a:endParaRPr lang="en-US"/>
        </a:p>
      </dgm:t>
    </dgm:pt>
    <dgm:pt modelId="{6E8A12B2-8C5F-4A51-A3E1-C6833B5DDE12}" type="sibTrans" cxnId="{A287B775-F409-4821-89D0-1F6470D889E7}">
      <dgm:prSet/>
      <dgm:spPr/>
      <dgm:t>
        <a:bodyPr/>
        <a:lstStyle/>
        <a:p>
          <a:endParaRPr lang="en-US"/>
        </a:p>
      </dgm:t>
    </dgm:pt>
    <dgm:pt modelId="{016BB8AA-A902-442B-BD26-7A2FDD2FA68B}" type="pres">
      <dgm:prSet presAssocID="{2A2FA912-7263-4F29-AD1F-B998082535A1}" presName="Name0" presStyleCnt="0">
        <dgm:presLayoutVars>
          <dgm:dir/>
          <dgm:animLvl val="lvl"/>
          <dgm:resizeHandles val="exact"/>
        </dgm:presLayoutVars>
      </dgm:prSet>
      <dgm:spPr/>
      <dgm:t>
        <a:bodyPr/>
        <a:lstStyle/>
        <a:p>
          <a:endParaRPr lang="en-US"/>
        </a:p>
      </dgm:t>
    </dgm:pt>
    <dgm:pt modelId="{F11E0424-3576-40FB-988C-7D9F59C34382}" type="pres">
      <dgm:prSet presAssocID="{EED06C4B-D902-4289-BB03-B061339C60F8}" presName="boxAndChildren" presStyleCnt="0"/>
      <dgm:spPr/>
    </dgm:pt>
    <dgm:pt modelId="{ED023B77-9A3B-44A8-A3EE-2AF74EC9ADF6}" type="pres">
      <dgm:prSet presAssocID="{EED06C4B-D902-4289-BB03-B061339C60F8}" presName="parentTextBox" presStyleLbl="node1" presStyleIdx="0" presStyleCnt="3"/>
      <dgm:spPr/>
      <dgm:t>
        <a:bodyPr/>
        <a:lstStyle/>
        <a:p>
          <a:endParaRPr lang="en-US"/>
        </a:p>
      </dgm:t>
    </dgm:pt>
    <dgm:pt modelId="{9F7684BC-7C79-4E57-83CF-FBD2099A2D88}" type="pres">
      <dgm:prSet presAssocID="{EED06C4B-D902-4289-BB03-B061339C60F8}" presName="entireBox" presStyleLbl="node1" presStyleIdx="0" presStyleCnt="3"/>
      <dgm:spPr/>
      <dgm:t>
        <a:bodyPr/>
        <a:lstStyle/>
        <a:p>
          <a:endParaRPr lang="en-US"/>
        </a:p>
      </dgm:t>
    </dgm:pt>
    <dgm:pt modelId="{1838D141-505C-4711-A9FC-74A6FCE8654E}" type="pres">
      <dgm:prSet presAssocID="{EED06C4B-D902-4289-BB03-B061339C60F8}" presName="descendantBox" presStyleCnt="0"/>
      <dgm:spPr/>
    </dgm:pt>
    <dgm:pt modelId="{F35D4853-ADB0-4704-AB9E-A75CF2CA56AF}" type="pres">
      <dgm:prSet presAssocID="{B9DC762E-BA89-46FC-BAC5-62ED83294333}" presName="childTextBox" presStyleLbl="fgAccFollowNode1" presStyleIdx="0" presStyleCnt="7">
        <dgm:presLayoutVars>
          <dgm:bulletEnabled val="1"/>
        </dgm:presLayoutVars>
      </dgm:prSet>
      <dgm:spPr/>
      <dgm:t>
        <a:bodyPr/>
        <a:lstStyle/>
        <a:p>
          <a:endParaRPr lang="en-US"/>
        </a:p>
      </dgm:t>
    </dgm:pt>
    <dgm:pt modelId="{927452C6-4379-4786-8CDA-31610E594794}" type="pres">
      <dgm:prSet presAssocID="{0C5ACA97-024A-418B-A5E7-401AE3D08A11}" presName="childTextBox" presStyleLbl="fgAccFollowNode1" presStyleIdx="1" presStyleCnt="7">
        <dgm:presLayoutVars>
          <dgm:bulletEnabled val="1"/>
        </dgm:presLayoutVars>
      </dgm:prSet>
      <dgm:spPr/>
      <dgm:t>
        <a:bodyPr/>
        <a:lstStyle/>
        <a:p>
          <a:endParaRPr lang="en-US"/>
        </a:p>
      </dgm:t>
    </dgm:pt>
    <dgm:pt modelId="{A0BD90EF-ACFD-40D2-AF4A-5FB851C1CC22}" type="pres">
      <dgm:prSet presAssocID="{44E406A8-89B7-4FE5-8676-D043977C9051}" presName="sp" presStyleCnt="0"/>
      <dgm:spPr/>
    </dgm:pt>
    <dgm:pt modelId="{8AA7909A-07C4-430B-8DEF-9AF8F1F9BC86}" type="pres">
      <dgm:prSet presAssocID="{1952AC74-BF15-4E0E-A98C-0511A6889B4D}" presName="arrowAndChildren" presStyleCnt="0"/>
      <dgm:spPr/>
    </dgm:pt>
    <dgm:pt modelId="{CE5D8E21-E93C-4DF5-89ED-49C8218DA0A2}" type="pres">
      <dgm:prSet presAssocID="{1952AC74-BF15-4E0E-A98C-0511A6889B4D}" presName="parentTextArrow" presStyleLbl="node1" presStyleIdx="0" presStyleCnt="3"/>
      <dgm:spPr/>
      <dgm:t>
        <a:bodyPr/>
        <a:lstStyle/>
        <a:p>
          <a:endParaRPr lang="en-US"/>
        </a:p>
      </dgm:t>
    </dgm:pt>
    <dgm:pt modelId="{FAE861A3-BE06-4282-B0A9-3475FDEA3F4E}" type="pres">
      <dgm:prSet presAssocID="{1952AC74-BF15-4E0E-A98C-0511A6889B4D}" presName="arrow" presStyleLbl="node1" presStyleIdx="1" presStyleCnt="3"/>
      <dgm:spPr/>
      <dgm:t>
        <a:bodyPr/>
        <a:lstStyle/>
        <a:p>
          <a:endParaRPr lang="en-US"/>
        </a:p>
      </dgm:t>
    </dgm:pt>
    <dgm:pt modelId="{8C3AF41B-E815-49D6-BBEA-01432BB84118}" type="pres">
      <dgm:prSet presAssocID="{1952AC74-BF15-4E0E-A98C-0511A6889B4D}" presName="descendantArrow" presStyleCnt="0"/>
      <dgm:spPr/>
    </dgm:pt>
    <dgm:pt modelId="{8D2E60C2-85E1-4A5C-881D-9F462508FE6B}" type="pres">
      <dgm:prSet presAssocID="{D4B8DEBC-DBD0-434F-9C86-CF946C23B0A9}" presName="childTextArrow" presStyleLbl="fgAccFollowNode1" presStyleIdx="2" presStyleCnt="7">
        <dgm:presLayoutVars>
          <dgm:bulletEnabled val="1"/>
        </dgm:presLayoutVars>
      </dgm:prSet>
      <dgm:spPr/>
      <dgm:t>
        <a:bodyPr/>
        <a:lstStyle/>
        <a:p>
          <a:endParaRPr lang="en-US"/>
        </a:p>
      </dgm:t>
    </dgm:pt>
    <dgm:pt modelId="{80FBDE5F-1211-47AC-B0A4-24DE76C43317}" type="pres">
      <dgm:prSet presAssocID="{B7CB9A31-3438-4379-9339-B3B06CE5C370}" presName="childTextArrow" presStyleLbl="fgAccFollowNode1" presStyleIdx="3" presStyleCnt="7">
        <dgm:presLayoutVars>
          <dgm:bulletEnabled val="1"/>
        </dgm:presLayoutVars>
      </dgm:prSet>
      <dgm:spPr/>
      <dgm:t>
        <a:bodyPr/>
        <a:lstStyle/>
        <a:p>
          <a:endParaRPr lang="en-US"/>
        </a:p>
      </dgm:t>
    </dgm:pt>
    <dgm:pt modelId="{CAD6A803-F7A0-4214-A1C1-3686E3CE80C0}" type="pres">
      <dgm:prSet presAssocID="{E0712675-8D86-48A5-9BD4-A465D5F05969}" presName="sp" presStyleCnt="0"/>
      <dgm:spPr/>
    </dgm:pt>
    <dgm:pt modelId="{4E349A8D-1484-456E-A392-31237C496FAA}" type="pres">
      <dgm:prSet presAssocID="{9633F646-7DA7-49F0-B5B2-5B6CB81A13D9}" presName="arrowAndChildren" presStyleCnt="0"/>
      <dgm:spPr/>
    </dgm:pt>
    <dgm:pt modelId="{72A47131-745B-4052-8CA9-2284C3D47CB7}" type="pres">
      <dgm:prSet presAssocID="{9633F646-7DA7-49F0-B5B2-5B6CB81A13D9}" presName="parentTextArrow" presStyleLbl="node1" presStyleIdx="1" presStyleCnt="3"/>
      <dgm:spPr/>
      <dgm:t>
        <a:bodyPr/>
        <a:lstStyle/>
        <a:p>
          <a:endParaRPr lang="en-US"/>
        </a:p>
      </dgm:t>
    </dgm:pt>
    <dgm:pt modelId="{B84B3078-C169-47DF-8668-D0C49155007D}" type="pres">
      <dgm:prSet presAssocID="{9633F646-7DA7-49F0-B5B2-5B6CB81A13D9}" presName="arrow" presStyleLbl="node1" presStyleIdx="2" presStyleCnt="3"/>
      <dgm:spPr/>
      <dgm:t>
        <a:bodyPr/>
        <a:lstStyle/>
        <a:p>
          <a:endParaRPr lang="en-US"/>
        </a:p>
      </dgm:t>
    </dgm:pt>
    <dgm:pt modelId="{2194F703-A345-4FC0-99A8-A2A7BC899C52}" type="pres">
      <dgm:prSet presAssocID="{9633F646-7DA7-49F0-B5B2-5B6CB81A13D9}" presName="descendantArrow" presStyleCnt="0"/>
      <dgm:spPr/>
    </dgm:pt>
    <dgm:pt modelId="{4D2639CB-B48E-4576-B157-7A71DB213AF1}" type="pres">
      <dgm:prSet presAssocID="{DF139FAB-F26E-4A61-82A3-ACA214147616}" presName="childTextArrow" presStyleLbl="fgAccFollowNode1" presStyleIdx="4" presStyleCnt="7">
        <dgm:presLayoutVars>
          <dgm:bulletEnabled val="1"/>
        </dgm:presLayoutVars>
      </dgm:prSet>
      <dgm:spPr/>
      <dgm:t>
        <a:bodyPr/>
        <a:lstStyle/>
        <a:p>
          <a:endParaRPr lang="en-US"/>
        </a:p>
      </dgm:t>
    </dgm:pt>
    <dgm:pt modelId="{0C705126-F6CD-439E-9294-6487AC9A98A5}" type="pres">
      <dgm:prSet presAssocID="{1FE144DF-0179-4E49-A5B9-3BC4A93F436B}" presName="childTextArrow" presStyleLbl="fgAccFollowNode1" presStyleIdx="5" presStyleCnt="7">
        <dgm:presLayoutVars>
          <dgm:bulletEnabled val="1"/>
        </dgm:presLayoutVars>
      </dgm:prSet>
      <dgm:spPr/>
      <dgm:t>
        <a:bodyPr/>
        <a:lstStyle/>
        <a:p>
          <a:endParaRPr lang="en-US"/>
        </a:p>
      </dgm:t>
    </dgm:pt>
    <dgm:pt modelId="{852667C7-3885-4C3B-B797-6CDBAFD8271C}" type="pres">
      <dgm:prSet presAssocID="{FDBE9477-1B39-4B84-AE05-FE0F4DCEBD90}" presName="childTextArrow" presStyleLbl="fgAccFollowNode1" presStyleIdx="6" presStyleCnt="7">
        <dgm:presLayoutVars>
          <dgm:bulletEnabled val="1"/>
        </dgm:presLayoutVars>
      </dgm:prSet>
      <dgm:spPr/>
      <dgm:t>
        <a:bodyPr/>
        <a:lstStyle/>
        <a:p>
          <a:endParaRPr lang="en-US"/>
        </a:p>
      </dgm:t>
    </dgm:pt>
  </dgm:ptLst>
  <dgm:cxnLst>
    <dgm:cxn modelId="{EAA5C076-3DC9-40FE-84F4-7118918F3A2E}" srcId="{1952AC74-BF15-4E0E-A98C-0511A6889B4D}" destId="{D4B8DEBC-DBD0-434F-9C86-CF946C23B0A9}" srcOrd="0" destOrd="0" parTransId="{7ACE92AE-C4DE-44E4-B3FB-CACCD62BC57B}" sibTransId="{2A761C65-F08B-4834-877D-0A662582DFA3}"/>
    <dgm:cxn modelId="{7088BE7E-D20C-4E31-B837-C53A25A2956F}" type="presOf" srcId="{9633F646-7DA7-49F0-B5B2-5B6CB81A13D9}" destId="{B84B3078-C169-47DF-8668-D0C49155007D}" srcOrd="1" destOrd="0" presId="urn:microsoft.com/office/officeart/2005/8/layout/process4"/>
    <dgm:cxn modelId="{2C74D2DF-FF42-43B3-92F4-7250E79DCD27}" srcId="{EED06C4B-D902-4289-BB03-B061339C60F8}" destId="{B9DC762E-BA89-46FC-BAC5-62ED83294333}" srcOrd="0" destOrd="0" parTransId="{C97D7505-11AE-4877-8125-119A863DADD2}" sibTransId="{151A665F-5412-407A-8F2B-974E66387393}"/>
    <dgm:cxn modelId="{BD2644D4-0029-4F3E-87CD-EF7CC69355F1}" type="presOf" srcId="{B9DC762E-BA89-46FC-BAC5-62ED83294333}" destId="{F35D4853-ADB0-4704-AB9E-A75CF2CA56AF}" srcOrd="0" destOrd="0" presId="urn:microsoft.com/office/officeart/2005/8/layout/process4"/>
    <dgm:cxn modelId="{34BF5980-60FA-49E8-827B-99C295AD18F6}" type="presOf" srcId="{1952AC74-BF15-4E0E-A98C-0511A6889B4D}" destId="{CE5D8E21-E93C-4DF5-89ED-49C8218DA0A2}" srcOrd="0" destOrd="0" presId="urn:microsoft.com/office/officeart/2005/8/layout/process4"/>
    <dgm:cxn modelId="{D0C20933-3038-4F9D-837C-3251CB579E20}" srcId="{2A2FA912-7263-4F29-AD1F-B998082535A1}" destId="{9633F646-7DA7-49F0-B5B2-5B6CB81A13D9}" srcOrd="0" destOrd="0" parTransId="{BE739939-7297-4740-8ED9-4BD096DB6672}" sibTransId="{E0712675-8D86-48A5-9BD4-A465D5F05969}"/>
    <dgm:cxn modelId="{F33C7E06-87FC-4A52-A9DD-B7F427AFAFA1}" srcId="{9633F646-7DA7-49F0-B5B2-5B6CB81A13D9}" destId="{DF139FAB-F26E-4A61-82A3-ACA214147616}" srcOrd="0" destOrd="0" parTransId="{7E573970-D73F-4433-BA45-400E96C2BB82}" sibTransId="{1E2FF20A-E2D2-479F-A804-B8D06F90AECE}"/>
    <dgm:cxn modelId="{F55E706B-B510-4BC1-85CE-65C3E885A902}" type="presOf" srcId="{1952AC74-BF15-4E0E-A98C-0511A6889B4D}" destId="{FAE861A3-BE06-4282-B0A9-3475FDEA3F4E}" srcOrd="1" destOrd="0" presId="urn:microsoft.com/office/officeart/2005/8/layout/process4"/>
    <dgm:cxn modelId="{D126A981-C12F-41E7-B5AE-112A9277EC7B}" type="presOf" srcId="{1FE144DF-0179-4E49-A5B9-3BC4A93F436B}" destId="{0C705126-F6CD-439E-9294-6487AC9A98A5}" srcOrd="0" destOrd="0" presId="urn:microsoft.com/office/officeart/2005/8/layout/process4"/>
    <dgm:cxn modelId="{A287B775-F409-4821-89D0-1F6470D889E7}" srcId="{9633F646-7DA7-49F0-B5B2-5B6CB81A13D9}" destId="{FDBE9477-1B39-4B84-AE05-FE0F4DCEBD90}" srcOrd="2" destOrd="0" parTransId="{F2A7CBB0-3B8D-423C-A19D-63E437643D54}" sibTransId="{6E8A12B2-8C5F-4A51-A3E1-C6833B5DDE12}"/>
    <dgm:cxn modelId="{1EDA9263-E6C1-4CA1-9CA0-8CF2F34E6B3B}" type="presOf" srcId="{D4B8DEBC-DBD0-434F-9C86-CF946C23B0A9}" destId="{8D2E60C2-85E1-4A5C-881D-9F462508FE6B}" srcOrd="0" destOrd="0" presId="urn:microsoft.com/office/officeart/2005/8/layout/process4"/>
    <dgm:cxn modelId="{723A7978-F431-4031-848E-DB4A272D83B1}" type="presOf" srcId="{EED06C4B-D902-4289-BB03-B061339C60F8}" destId="{ED023B77-9A3B-44A8-A3EE-2AF74EC9ADF6}" srcOrd="0" destOrd="0" presId="urn:microsoft.com/office/officeart/2005/8/layout/process4"/>
    <dgm:cxn modelId="{DDCB9671-2F8B-4214-A71B-DE2098BBB13C}" type="presOf" srcId="{FDBE9477-1B39-4B84-AE05-FE0F4DCEBD90}" destId="{852667C7-3885-4C3B-B797-6CDBAFD8271C}" srcOrd="0" destOrd="0" presId="urn:microsoft.com/office/officeart/2005/8/layout/process4"/>
    <dgm:cxn modelId="{5B6795BF-F86F-4D8F-ABDE-FDBD69964DB5}" srcId="{EED06C4B-D902-4289-BB03-B061339C60F8}" destId="{0C5ACA97-024A-418B-A5E7-401AE3D08A11}" srcOrd="1" destOrd="0" parTransId="{572E4088-36E7-44E5-BEF6-0C28764236F7}" sibTransId="{94B216E0-AB02-448C-A85C-DCBDAB409F19}"/>
    <dgm:cxn modelId="{C9F634B4-9454-4388-B726-1BA9A1EEE8A8}" type="presOf" srcId="{2A2FA912-7263-4F29-AD1F-B998082535A1}" destId="{016BB8AA-A902-442B-BD26-7A2FDD2FA68B}" srcOrd="0" destOrd="0" presId="urn:microsoft.com/office/officeart/2005/8/layout/process4"/>
    <dgm:cxn modelId="{B1EEE51B-C145-4483-B503-FDE9407773E0}" srcId="{2A2FA912-7263-4F29-AD1F-B998082535A1}" destId="{1952AC74-BF15-4E0E-A98C-0511A6889B4D}" srcOrd="1" destOrd="0" parTransId="{4ABAE0A4-0CF3-45AA-A52B-4481E334D647}" sibTransId="{44E406A8-89B7-4FE5-8676-D043977C9051}"/>
    <dgm:cxn modelId="{3862586F-B328-4AF8-BEF0-7DE315825952}" srcId="{1952AC74-BF15-4E0E-A98C-0511A6889B4D}" destId="{B7CB9A31-3438-4379-9339-B3B06CE5C370}" srcOrd="1" destOrd="0" parTransId="{21CCC144-7154-4AEB-BF57-BBA3B82D1A3D}" sibTransId="{D895763B-BD06-4F89-8E46-B6DE8CB9E5C4}"/>
    <dgm:cxn modelId="{4F003A06-D418-4B86-8E87-35611F25B032}" type="presOf" srcId="{9633F646-7DA7-49F0-B5B2-5B6CB81A13D9}" destId="{72A47131-745B-4052-8CA9-2284C3D47CB7}" srcOrd="0" destOrd="0" presId="urn:microsoft.com/office/officeart/2005/8/layout/process4"/>
    <dgm:cxn modelId="{4045F368-501F-40B8-842A-9DA9F0F4DC06}" type="presOf" srcId="{DF139FAB-F26E-4A61-82A3-ACA214147616}" destId="{4D2639CB-B48E-4576-B157-7A71DB213AF1}" srcOrd="0" destOrd="0" presId="urn:microsoft.com/office/officeart/2005/8/layout/process4"/>
    <dgm:cxn modelId="{72152710-BFC3-47D5-8F14-DCF42E528602}" srcId="{9633F646-7DA7-49F0-B5B2-5B6CB81A13D9}" destId="{1FE144DF-0179-4E49-A5B9-3BC4A93F436B}" srcOrd="1" destOrd="0" parTransId="{B47D29C6-963F-4811-A331-5022BE9A6391}" sibTransId="{39136649-0229-4BC3-B24B-4E58BD61A163}"/>
    <dgm:cxn modelId="{43044FE0-54F9-4195-89D9-E436E59EEDEF}" srcId="{2A2FA912-7263-4F29-AD1F-B998082535A1}" destId="{EED06C4B-D902-4289-BB03-B061339C60F8}" srcOrd="2" destOrd="0" parTransId="{C59D4713-250A-4B4B-B33E-02DC273DE4A2}" sibTransId="{97DA80EB-D7AE-4F31-B7C5-E0BFEB2E562C}"/>
    <dgm:cxn modelId="{7340992C-212B-4F42-B2F7-DD1C6215184B}" type="presOf" srcId="{0C5ACA97-024A-418B-A5E7-401AE3D08A11}" destId="{927452C6-4379-4786-8CDA-31610E594794}" srcOrd="0" destOrd="0" presId="urn:microsoft.com/office/officeart/2005/8/layout/process4"/>
    <dgm:cxn modelId="{2AD6BE6B-9B9D-4C78-B526-212FF8658C03}" type="presOf" srcId="{EED06C4B-D902-4289-BB03-B061339C60F8}" destId="{9F7684BC-7C79-4E57-83CF-FBD2099A2D88}" srcOrd="1" destOrd="0" presId="urn:microsoft.com/office/officeart/2005/8/layout/process4"/>
    <dgm:cxn modelId="{8FC42F1C-F845-4B74-A462-8AD8006C34A6}" type="presOf" srcId="{B7CB9A31-3438-4379-9339-B3B06CE5C370}" destId="{80FBDE5F-1211-47AC-B0A4-24DE76C43317}" srcOrd="0" destOrd="0" presId="urn:microsoft.com/office/officeart/2005/8/layout/process4"/>
    <dgm:cxn modelId="{BAABF234-A805-4296-B8EB-99D40214C663}" type="presParOf" srcId="{016BB8AA-A902-442B-BD26-7A2FDD2FA68B}" destId="{F11E0424-3576-40FB-988C-7D9F59C34382}" srcOrd="0" destOrd="0" presId="urn:microsoft.com/office/officeart/2005/8/layout/process4"/>
    <dgm:cxn modelId="{47C0E762-1DB3-4CCB-B009-376C4C192B9D}" type="presParOf" srcId="{F11E0424-3576-40FB-988C-7D9F59C34382}" destId="{ED023B77-9A3B-44A8-A3EE-2AF74EC9ADF6}" srcOrd="0" destOrd="0" presId="urn:microsoft.com/office/officeart/2005/8/layout/process4"/>
    <dgm:cxn modelId="{0562561C-89FA-4C41-A432-CA2A1D99C7A0}" type="presParOf" srcId="{F11E0424-3576-40FB-988C-7D9F59C34382}" destId="{9F7684BC-7C79-4E57-83CF-FBD2099A2D88}" srcOrd="1" destOrd="0" presId="urn:microsoft.com/office/officeart/2005/8/layout/process4"/>
    <dgm:cxn modelId="{7264AF65-BFD3-467B-945A-A4FB97F46A10}" type="presParOf" srcId="{F11E0424-3576-40FB-988C-7D9F59C34382}" destId="{1838D141-505C-4711-A9FC-74A6FCE8654E}" srcOrd="2" destOrd="0" presId="urn:microsoft.com/office/officeart/2005/8/layout/process4"/>
    <dgm:cxn modelId="{44DE1406-89B1-4FBA-97A3-3341082EDAFD}" type="presParOf" srcId="{1838D141-505C-4711-A9FC-74A6FCE8654E}" destId="{F35D4853-ADB0-4704-AB9E-A75CF2CA56AF}" srcOrd="0" destOrd="0" presId="urn:microsoft.com/office/officeart/2005/8/layout/process4"/>
    <dgm:cxn modelId="{12E453C8-A84D-447A-9428-BCFC0BD681F4}" type="presParOf" srcId="{1838D141-505C-4711-A9FC-74A6FCE8654E}" destId="{927452C6-4379-4786-8CDA-31610E594794}" srcOrd="1" destOrd="0" presId="urn:microsoft.com/office/officeart/2005/8/layout/process4"/>
    <dgm:cxn modelId="{BFD069FC-ECA5-417B-A1A5-943F9CE5EBBB}" type="presParOf" srcId="{016BB8AA-A902-442B-BD26-7A2FDD2FA68B}" destId="{A0BD90EF-ACFD-40D2-AF4A-5FB851C1CC22}" srcOrd="1" destOrd="0" presId="urn:microsoft.com/office/officeart/2005/8/layout/process4"/>
    <dgm:cxn modelId="{50151FB9-0B8D-468C-90CB-F83BD4D450BF}" type="presParOf" srcId="{016BB8AA-A902-442B-BD26-7A2FDD2FA68B}" destId="{8AA7909A-07C4-430B-8DEF-9AF8F1F9BC86}" srcOrd="2" destOrd="0" presId="urn:microsoft.com/office/officeart/2005/8/layout/process4"/>
    <dgm:cxn modelId="{96DFCECB-9F36-4B73-9C7A-18B29A69B2BC}" type="presParOf" srcId="{8AA7909A-07C4-430B-8DEF-9AF8F1F9BC86}" destId="{CE5D8E21-E93C-4DF5-89ED-49C8218DA0A2}" srcOrd="0" destOrd="0" presId="urn:microsoft.com/office/officeart/2005/8/layout/process4"/>
    <dgm:cxn modelId="{0E99F562-95AA-4D16-9690-EA1229D70693}" type="presParOf" srcId="{8AA7909A-07C4-430B-8DEF-9AF8F1F9BC86}" destId="{FAE861A3-BE06-4282-B0A9-3475FDEA3F4E}" srcOrd="1" destOrd="0" presId="urn:microsoft.com/office/officeart/2005/8/layout/process4"/>
    <dgm:cxn modelId="{41126EC6-359A-46EA-AEAC-91662E0B93B0}" type="presParOf" srcId="{8AA7909A-07C4-430B-8DEF-9AF8F1F9BC86}" destId="{8C3AF41B-E815-49D6-BBEA-01432BB84118}" srcOrd="2" destOrd="0" presId="urn:microsoft.com/office/officeart/2005/8/layout/process4"/>
    <dgm:cxn modelId="{EC9DBCBD-9B4E-49D0-B8E1-B4E653BB8E76}" type="presParOf" srcId="{8C3AF41B-E815-49D6-BBEA-01432BB84118}" destId="{8D2E60C2-85E1-4A5C-881D-9F462508FE6B}" srcOrd="0" destOrd="0" presId="urn:microsoft.com/office/officeart/2005/8/layout/process4"/>
    <dgm:cxn modelId="{970A92F3-EAA4-423A-A3E8-9F36DCA1BADF}" type="presParOf" srcId="{8C3AF41B-E815-49D6-BBEA-01432BB84118}" destId="{80FBDE5F-1211-47AC-B0A4-24DE76C43317}" srcOrd="1" destOrd="0" presId="urn:microsoft.com/office/officeart/2005/8/layout/process4"/>
    <dgm:cxn modelId="{1E63C68A-E3FF-4BF6-87C6-8A80F3BF4B02}" type="presParOf" srcId="{016BB8AA-A902-442B-BD26-7A2FDD2FA68B}" destId="{CAD6A803-F7A0-4214-A1C1-3686E3CE80C0}" srcOrd="3" destOrd="0" presId="urn:microsoft.com/office/officeart/2005/8/layout/process4"/>
    <dgm:cxn modelId="{9C45DCE4-26F7-4550-85C2-2EADF7C5920D}" type="presParOf" srcId="{016BB8AA-A902-442B-BD26-7A2FDD2FA68B}" destId="{4E349A8D-1484-456E-A392-31237C496FAA}" srcOrd="4" destOrd="0" presId="urn:microsoft.com/office/officeart/2005/8/layout/process4"/>
    <dgm:cxn modelId="{0786D281-E32E-40D6-8762-6D2209EC52E9}" type="presParOf" srcId="{4E349A8D-1484-456E-A392-31237C496FAA}" destId="{72A47131-745B-4052-8CA9-2284C3D47CB7}" srcOrd="0" destOrd="0" presId="urn:microsoft.com/office/officeart/2005/8/layout/process4"/>
    <dgm:cxn modelId="{DFF39E59-E958-4E2F-B8FF-C7DD53F8ACB9}" type="presParOf" srcId="{4E349A8D-1484-456E-A392-31237C496FAA}" destId="{B84B3078-C169-47DF-8668-D0C49155007D}" srcOrd="1" destOrd="0" presId="urn:microsoft.com/office/officeart/2005/8/layout/process4"/>
    <dgm:cxn modelId="{26D619D3-4FBD-48F4-9F21-50603A2812FF}" type="presParOf" srcId="{4E349A8D-1484-456E-A392-31237C496FAA}" destId="{2194F703-A345-4FC0-99A8-A2A7BC899C52}" srcOrd="2" destOrd="0" presId="urn:microsoft.com/office/officeart/2005/8/layout/process4"/>
    <dgm:cxn modelId="{46FEF0D3-CB3A-4CAF-8762-8C2F5D688819}" type="presParOf" srcId="{2194F703-A345-4FC0-99A8-A2A7BC899C52}" destId="{4D2639CB-B48E-4576-B157-7A71DB213AF1}" srcOrd="0" destOrd="0" presId="urn:microsoft.com/office/officeart/2005/8/layout/process4"/>
    <dgm:cxn modelId="{C99B276C-35D7-4FFC-839B-EF3A79FD7E6B}" type="presParOf" srcId="{2194F703-A345-4FC0-99A8-A2A7BC899C52}" destId="{0C705126-F6CD-439E-9294-6487AC9A98A5}" srcOrd="1" destOrd="0" presId="urn:microsoft.com/office/officeart/2005/8/layout/process4"/>
    <dgm:cxn modelId="{C44FCEDF-A7FB-4FC4-B9A7-2A5C6EEB9245}" type="presParOf" srcId="{2194F703-A345-4FC0-99A8-A2A7BC899C52}" destId="{852667C7-3885-4C3B-B797-6CDBAFD8271C}" srcOrd="2"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7101CA-CD8D-40A2-993B-07883EEB53EE}"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F5A7967F-0E29-4EFA-8721-2F6EA9426401}">
      <dgm:prSet phldrT="[Text]" custT="1"/>
      <dgm:spPr/>
      <dgm:t>
        <a:bodyPr/>
        <a:lstStyle/>
        <a:p>
          <a:r>
            <a:rPr lang="en-US" sz="2800" dirty="0" smtClean="0"/>
            <a:t>Upgrade Grid Manager</a:t>
          </a:r>
          <a:endParaRPr lang="en-US" sz="2800" dirty="0"/>
        </a:p>
      </dgm:t>
    </dgm:pt>
    <dgm:pt modelId="{435B02C7-4524-4186-9E17-6CB6BF3DB63F}" type="parTrans" cxnId="{63157641-D64E-43DE-AEBF-B5365A01E4FA}">
      <dgm:prSet/>
      <dgm:spPr/>
      <dgm:t>
        <a:bodyPr/>
        <a:lstStyle/>
        <a:p>
          <a:endParaRPr lang="en-US"/>
        </a:p>
      </dgm:t>
    </dgm:pt>
    <dgm:pt modelId="{74A6FC9C-A5CB-4553-A9D1-9B1E1E0EAFA4}" type="sibTrans" cxnId="{63157641-D64E-43DE-AEBF-B5365A01E4FA}">
      <dgm:prSet/>
      <dgm:spPr/>
      <dgm:t>
        <a:bodyPr/>
        <a:lstStyle/>
        <a:p>
          <a:endParaRPr lang="en-US"/>
        </a:p>
      </dgm:t>
    </dgm:pt>
    <dgm:pt modelId="{7F9DFCFD-237A-47A4-AAF7-97103508908E}">
      <dgm:prSet phldrT="[Text]" custT="1"/>
      <dgm:spPr/>
      <dgm:t>
        <a:bodyPr/>
        <a:lstStyle/>
        <a:p>
          <a:r>
            <a:rPr lang="en-US" sz="2800" dirty="0" smtClean="0"/>
            <a:t>Upgrade Federated Farm</a:t>
          </a:r>
          <a:endParaRPr lang="en-US" sz="2800" dirty="0"/>
        </a:p>
      </dgm:t>
    </dgm:pt>
    <dgm:pt modelId="{9FF511A5-0258-4822-9504-904F97714E17}" type="parTrans" cxnId="{F4D9C63D-E50B-4C1D-9BFB-6D3E42D41AEE}">
      <dgm:prSet/>
      <dgm:spPr/>
      <dgm:t>
        <a:bodyPr/>
        <a:lstStyle/>
        <a:p>
          <a:endParaRPr lang="en-US"/>
        </a:p>
      </dgm:t>
    </dgm:pt>
    <dgm:pt modelId="{F5D282BD-2031-4C6C-8E58-7AD5E0A40FFE}" type="sibTrans" cxnId="{F4D9C63D-E50B-4C1D-9BFB-6D3E42D41AEE}">
      <dgm:prSet/>
      <dgm:spPr/>
      <dgm:t>
        <a:bodyPr/>
        <a:lstStyle/>
        <a:p>
          <a:endParaRPr lang="en-US"/>
        </a:p>
      </dgm:t>
    </dgm:pt>
    <dgm:pt modelId="{215C4E34-42E8-40FB-BEDA-8B701A4CC6E5}">
      <dgm:prSet phldrT="[Text]" custT="1"/>
      <dgm:spPr/>
      <dgm:t>
        <a:bodyPr/>
        <a:lstStyle/>
        <a:p>
          <a:r>
            <a:rPr lang="en-US" sz="2800" dirty="0" smtClean="0"/>
            <a:t>Upgrade Telemetry farm</a:t>
          </a:r>
          <a:endParaRPr lang="en-US" sz="2800" dirty="0"/>
        </a:p>
      </dgm:t>
    </dgm:pt>
    <dgm:pt modelId="{13BFF8DF-976E-404F-BBBE-72164D695DB9}" type="parTrans" cxnId="{3042C53B-578F-40B4-9A8E-6609A195E99B}">
      <dgm:prSet/>
      <dgm:spPr/>
      <dgm:t>
        <a:bodyPr/>
        <a:lstStyle/>
        <a:p>
          <a:endParaRPr lang="en-US"/>
        </a:p>
      </dgm:t>
    </dgm:pt>
    <dgm:pt modelId="{5CA7A8F4-8386-419D-BB49-FC74E5B97BEC}" type="sibTrans" cxnId="{3042C53B-578F-40B4-9A8E-6609A195E99B}">
      <dgm:prSet/>
      <dgm:spPr/>
      <dgm:t>
        <a:bodyPr/>
        <a:lstStyle/>
        <a:p>
          <a:endParaRPr lang="en-US"/>
        </a:p>
      </dgm:t>
    </dgm:pt>
    <dgm:pt modelId="{8380DF67-66B1-4EBB-9339-D48C2DDC5785}">
      <dgm:prSet phldrT="[Text]" custT="1"/>
      <dgm:spPr/>
      <dgm:t>
        <a:bodyPr/>
        <a:lstStyle/>
        <a:p>
          <a:r>
            <a:rPr lang="en-US" sz="2800" dirty="0" smtClean="0"/>
            <a:t>Upgrade Content Farm</a:t>
          </a:r>
          <a:endParaRPr lang="en-US" sz="2800" dirty="0"/>
        </a:p>
      </dgm:t>
    </dgm:pt>
    <dgm:pt modelId="{70320446-CB68-4CF4-B108-46F9D49C09B9}" type="parTrans" cxnId="{43B269D3-FCBE-4020-BFBF-D0D363C86655}">
      <dgm:prSet/>
      <dgm:spPr/>
      <dgm:t>
        <a:bodyPr/>
        <a:lstStyle/>
        <a:p>
          <a:endParaRPr lang="en-US"/>
        </a:p>
      </dgm:t>
    </dgm:pt>
    <dgm:pt modelId="{D6DA7FEE-59E5-4438-AB10-EEE617F35B7C}" type="sibTrans" cxnId="{43B269D3-FCBE-4020-BFBF-D0D363C86655}">
      <dgm:prSet/>
      <dgm:spPr/>
      <dgm:t>
        <a:bodyPr/>
        <a:lstStyle/>
        <a:p>
          <a:endParaRPr lang="en-US"/>
        </a:p>
      </dgm:t>
    </dgm:pt>
    <dgm:pt modelId="{F9F91B5D-DCB3-476F-BA38-2B749378E55E}">
      <dgm:prSet phldrT="[Text]" custT="1"/>
      <dgm:spPr/>
      <dgm:t>
        <a:bodyPr/>
        <a:lstStyle/>
        <a:p>
          <a:r>
            <a:rPr lang="en-US" sz="2800" dirty="0" smtClean="0"/>
            <a:t>Upgrade Directory Farms</a:t>
          </a:r>
          <a:endParaRPr lang="en-US" sz="2800" dirty="0"/>
        </a:p>
      </dgm:t>
    </dgm:pt>
    <dgm:pt modelId="{518F503A-D85D-4454-BE57-6602A628352A}" type="parTrans" cxnId="{8E0C1572-4B30-4E37-B1C3-67D671AF94E6}">
      <dgm:prSet/>
      <dgm:spPr/>
      <dgm:t>
        <a:bodyPr/>
        <a:lstStyle/>
        <a:p>
          <a:endParaRPr lang="en-US"/>
        </a:p>
      </dgm:t>
    </dgm:pt>
    <dgm:pt modelId="{5F748795-8A6A-4360-A50B-D0A532C22CEC}" type="sibTrans" cxnId="{8E0C1572-4B30-4E37-B1C3-67D671AF94E6}">
      <dgm:prSet/>
      <dgm:spPr/>
      <dgm:t>
        <a:bodyPr/>
        <a:lstStyle/>
        <a:p>
          <a:endParaRPr lang="en-US"/>
        </a:p>
      </dgm:t>
    </dgm:pt>
    <dgm:pt modelId="{B9B3952D-2C72-45D4-B08B-2DF59FB044DB}" type="pres">
      <dgm:prSet presAssocID="{8D7101CA-CD8D-40A2-993B-07883EEB53EE}" presName="Name0" presStyleCnt="0">
        <dgm:presLayoutVars>
          <dgm:dir/>
          <dgm:animLvl val="lvl"/>
          <dgm:resizeHandles val="exact"/>
        </dgm:presLayoutVars>
      </dgm:prSet>
      <dgm:spPr/>
      <dgm:t>
        <a:bodyPr/>
        <a:lstStyle/>
        <a:p>
          <a:endParaRPr lang="en-US"/>
        </a:p>
      </dgm:t>
    </dgm:pt>
    <dgm:pt modelId="{2952C8DC-FDAA-4738-953C-570DE0F54B8D}" type="pres">
      <dgm:prSet presAssocID="{215C4E34-42E8-40FB-BEDA-8B701A4CC6E5}" presName="boxAndChildren" presStyleCnt="0"/>
      <dgm:spPr/>
    </dgm:pt>
    <dgm:pt modelId="{2E95D521-C56D-460A-87D0-D770DBD33945}" type="pres">
      <dgm:prSet presAssocID="{215C4E34-42E8-40FB-BEDA-8B701A4CC6E5}" presName="parentTextBox" presStyleLbl="node1" presStyleIdx="0" presStyleCnt="5"/>
      <dgm:spPr/>
      <dgm:t>
        <a:bodyPr/>
        <a:lstStyle/>
        <a:p>
          <a:endParaRPr lang="en-US"/>
        </a:p>
      </dgm:t>
    </dgm:pt>
    <dgm:pt modelId="{638B26D1-4CE4-4AB3-91BD-801F40097966}" type="pres">
      <dgm:prSet presAssocID="{D6DA7FEE-59E5-4438-AB10-EEE617F35B7C}" presName="sp" presStyleCnt="0"/>
      <dgm:spPr/>
    </dgm:pt>
    <dgm:pt modelId="{29312861-8660-4784-85A9-2FA5963753BC}" type="pres">
      <dgm:prSet presAssocID="{8380DF67-66B1-4EBB-9339-D48C2DDC5785}" presName="arrowAndChildren" presStyleCnt="0"/>
      <dgm:spPr/>
    </dgm:pt>
    <dgm:pt modelId="{574A5FBA-2CFE-4D96-91FD-00F951DB823D}" type="pres">
      <dgm:prSet presAssocID="{8380DF67-66B1-4EBB-9339-D48C2DDC5785}" presName="parentTextArrow" presStyleLbl="node1" presStyleIdx="1" presStyleCnt="5"/>
      <dgm:spPr/>
      <dgm:t>
        <a:bodyPr/>
        <a:lstStyle/>
        <a:p>
          <a:endParaRPr lang="en-US"/>
        </a:p>
      </dgm:t>
    </dgm:pt>
    <dgm:pt modelId="{A5E023E5-2CBB-4C8E-B066-EC8382F27D7C}" type="pres">
      <dgm:prSet presAssocID="{F5D282BD-2031-4C6C-8E58-7AD5E0A40FFE}" presName="sp" presStyleCnt="0"/>
      <dgm:spPr/>
    </dgm:pt>
    <dgm:pt modelId="{303417FE-7EC6-4119-90CD-4013223E954F}" type="pres">
      <dgm:prSet presAssocID="{7F9DFCFD-237A-47A4-AAF7-97103508908E}" presName="arrowAndChildren" presStyleCnt="0"/>
      <dgm:spPr/>
    </dgm:pt>
    <dgm:pt modelId="{4DD98A17-C45F-452E-9B9C-80421BAE3165}" type="pres">
      <dgm:prSet presAssocID="{7F9DFCFD-237A-47A4-AAF7-97103508908E}" presName="parentTextArrow" presStyleLbl="node1" presStyleIdx="2" presStyleCnt="5"/>
      <dgm:spPr/>
      <dgm:t>
        <a:bodyPr/>
        <a:lstStyle/>
        <a:p>
          <a:endParaRPr lang="en-US"/>
        </a:p>
      </dgm:t>
    </dgm:pt>
    <dgm:pt modelId="{54F18CE7-5E28-4684-BB72-3053B369925C}" type="pres">
      <dgm:prSet presAssocID="{5F748795-8A6A-4360-A50B-D0A532C22CEC}" presName="sp" presStyleCnt="0"/>
      <dgm:spPr/>
    </dgm:pt>
    <dgm:pt modelId="{E2D93367-FC8D-43CC-9BA2-02E57E129B06}" type="pres">
      <dgm:prSet presAssocID="{F9F91B5D-DCB3-476F-BA38-2B749378E55E}" presName="arrowAndChildren" presStyleCnt="0"/>
      <dgm:spPr/>
    </dgm:pt>
    <dgm:pt modelId="{ADFDC2D8-FE51-4784-8699-C83BB1358D27}" type="pres">
      <dgm:prSet presAssocID="{F9F91B5D-DCB3-476F-BA38-2B749378E55E}" presName="parentTextArrow" presStyleLbl="node1" presStyleIdx="3" presStyleCnt="5"/>
      <dgm:spPr/>
      <dgm:t>
        <a:bodyPr/>
        <a:lstStyle/>
        <a:p>
          <a:endParaRPr lang="en-US"/>
        </a:p>
      </dgm:t>
    </dgm:pt>
    <dgm:pt modelId="{AE13E549-439F-42F3-99BC-4EED2A08042E}" type="pres">
      <dgm:prSet presAssocID="{74A6FC9C-A5CB-4553-A9D1-9B1E1E0EAFA4}" presName="sp" presStyleCnt="0"/>
      <dgm:spPr/>
    </dgm:pt>
    <dgm:pt modelId="{71229697-DFF6-4201-A5E4-A76338D5FB54}" type="pres">
      <dgm:prSet presAssocID="{F5A7967F-0E29-4EFA-8721-2F6EA9426401}" presName="arrowAndChildren" presStyleCnt="0"/>
      <dgm:spPr/>
    </dgm:pt>
    <dgm:pt modelId="{5DEF7E09-3A8F-46C4-9BE6-5F2BB7BFBEC8}" type="pres">
      <dgm:prSet presAssocID="{F5A7967F-0E29-4EFA-8721-2F6EA9426401}" presName="parentTextArrow" presStyleLbl="node1" presStyleIdx="4" presStyleCnt="5"/>
      <dgm:spPr/>
      <dgm:t>
        <a:bodyPr/>
        <a:lstStyle/>
        <a:p>
          <a:endParaRPr lang="en-US"/>
        </a:p>
      </dgm:t>
    </dgm:pt>
  </dgm:ptLst>
  <dgm:cxnLst>
    <dgm:cxn modelId="{3042C53B-578F-40B4-9A8E-6609A195E99B}" srcId="{8D7101CA-CD8D-40A2-993B-07883EEB53EE}" destId="{215C4E34-42E8-40FB-BEDA-8B701A4CC6E5}" srcOrd="4" destOrd="0" parTransId="{13BFF8DF-976E-404F-BBBE-72164D695DB9}" sibTransId="{5CA7A8F4-8386-419D-BB49-FC74E5B97BEC}"/>
    <dgm:cxn modelId="{63157641-D64E-43DE-AEBF-B5365A01E4FA}" srcId="{8D7101CA-CD8D-40A2-993B-07883EEB53EE}" destId="{F5A7967F-0E29-4EFA-8721-2F6EA9426401}" srcOrd="0" destOrd="0" parTransId="{435B02C7-4524-4186-9E17-6CB6BF3DB63F}" sibTransId="{74A6FC9C-A5CB-4553-A9D1-9B1E1E0EAFA4}"/>
    <dgm:cxn modelId="{F4D9C63D-E50B-4C1D-9BFB-6D3E42D41AEE}" srcId="{8D7101CA-CD8D-40A2-993B-07883EEB53EE}" destId="{7F9DFCFD-237A-47A4-AAF7-97103508908E}" srcOrd="2" destOrd="0" parTransId="{9FF511A5-0258-4822-9504-904F97714E17}" sibTransId="{F5D282BD-2031-4C6C-8E58-7AD5E0A40FFE}"/>
    <dgm:cxn modelId="{97FE96EC-F8E6-4CBA-B11A-467AED36D8B2}" type="presOf" srcId="{215C4E34-42E8-40FB-BEDA-8B701A4CC6E5}" destId="{2E95D521-C56D-460A-87D0-D770DBD33945}" srcOrd="0" destOrd="0" presId="urn:microsoft.com/office/officeart/2005/8/layout/process4"/>
    <dgm:cxn modelId="{39ADCA71-0639-401F-B56F-2D5E55733835}" type="presOf" srcId="{F5A7967F-0E29-4EFA-8721-2F6EA9426401}" destId="{5DEF7E09-3A8F-46C4-9BE6-5F2BB7BFBEC8}" srcOrd="0" destOrd="0" presId="urn:microsoft.com/office/officeart/2005/8/layout/process4"/>
    <dgm:cxn modelId="{8E0C1572-4B30-4E37-B1C3-67D671AF94E6}" srcId="{8D7101CA-CD8D-40A2-993B-07883EEB53EE}" destId="{F9F91B5D-DCB3-476F-BA38-2B749378E55E}" srcOrd="1" destOrd="0" parTransId="{518F503A-D85D-4454-BE57-6602A628352A}" sibTransId="{5F748795-8A6A-4360-A50B-D0A532C22CEC}"/>
    <dgm:cxn modelId="{73AD0387-0373-42CE-955C-7A3B6ED229A8}" type="presOf" srcId="{8D7101CA-CD8D-40A2-993B-07883EEB53EE}" destId="{B9B3952D-2C72-45D4-B08B-2DF59FB044DB}" srcOrd="0" destOrd="0" presId="urn:microsoft.com/office/officeart/2005/8/layout/process4"/>
    <dgm:cxn modelId="{696042E2-B682-4FBD-968F-738780046BE4}" type="presOf" srcId="{8380DF67-66B1-4EBB-9339-D48C2DDC5785}" destId="{574A5FBA-2CFE-4D96-91FD-00F951DB823D}" srcOrd="0" destOrd="0" presId="urn:microsoft.com/office/officeart/2005/8/layout/process4"/>
    <dgm:cxn modelId="{E6D8A14F-53B7-42B8-B42B-5128B1F56110}" type="presOf" srcId="{7F9DFCFD-237A-47A4-AAF7-97103508908E}" destId="{4DD98A17-C45F-452E-9B9C-80421BAE3165}" srcOrd="0" destOrd="0" presId="urn:microsoft.com/office/officeart/2005/8/layout/process4"/>
    <dgm:cxn modelId="{43B269D3-FCBE-4020-BFBF-D0D363C86655}" srcId="{8D7101CA-CD8D-40A2-993B-07883EEB53EE}" destId="{8380DF67-66B1-4EBB-9339-D48C2DDC5785}" srcOrd="3" destOrd="0" parTransId="{70320446-CB68-4CF4-B108-46F9D49C09B9}" sibTransId="{D6DA7FEE-59E5-4438-AB10-EEE617F35B7C}"/>
    <dgm:cxn modelId="{99C50A0A-0C50-48E1-A594-4954636B1D5A}" type="presOf" srcId="{F9F91B5D-DCB3-476F-BA38-2B749378E55E}" destId="{ADFDC2D8-FE51-4784-8699-C83BB1358D27}" srcOrd="0" destOrd="0" presId="urn:microsoft.com/office/officeart/2005/8/layout/process4"/>
    <dgm:cxn modelId="{D0F766A0-C173-4B77-949B-90D8F5E05552}" type="presParOf" srcId="{B9B3952D-2C72-45D4-B08B-2DF59FB044DB}" destId="{2952C8DC-FDAA-4738-953C-570DE0F54B8D}" srcOrd="0" destOrd="0" presId="urn:microsoft.com/office/officeart/2005/8/layout/process4"/>
    <dgm:cxn modelId="{EFC15D98-9CC4-4B2C-A23F-0BC74B810883}" type="presParOf" srcId="{2952C8DC-FDAA-4738-953C-570DE0F54B8D}" destId="{2E95D521-C56D-460A-87D0-D770DBD33945}" srcOrd="0" destOrd="0" presId="urn:microsoft.com/office/officeart/2005/8/layout/process4"/>
    <dgm:cxn modelId="{97718124-C8D6-4573-A711-15D164B06578}" type="presParOf" srcId="{B9B3952D-2C72-45D4-B08B-2DF59FB044DB}" destId="{638B26D1-4CE4-4AB3-91BD-801F40097966}" srcOrd="1" destOrd="0" presId="urn:microsoft.com/office/officeart/2005/8/layout/process4"/>
    <dgm:cxn modelId="{00165A00-8954-4FF1-B98A-C5C8B1081CB6}" type="presParOf" srcId="{B9B3952D-2C72-45D4-B08B-2DF59FB044DB}" destId="{29312861-8660-4784-85A9-2FA5963753BC}" srcOrd="2" destOrd="0" presId="urn:microsoft.com/office/officeart/2005/8/layout/process4"/>
    <dgm:cxn modelId="{DC40E400-C6F6-48B1-82AF-5C0826F28126}" type="presParOf" srcId="{29312861-8660-4784-85A9-2FA5963753BC}" destId="{574A5FBA-2CFE-4D96-91FD-00F951DB823D}" srcOrd="0" destOrd="0" presId="urn:microsoft.com/office/officeart/2005/8/layout/process4"/>
    <dgm:cxn modelId="{CF90CBCF-ED2D-443B-BCAD-EFCA778F3CF7}" type="presParOf" srcId="{B9B3952D-2C72-45D4-B08B-2DF59FB044DB}" destId="{A5E023E5-2CBB-4C8E-B066-EC8382F27D7C}" srcOrd="3" destOrd="0" presId="urn:microsoft.com/office/officeart/2005/8/layout/process4"/>
    <dgm:cxn modelId="{20E2F41B-95E9-477B-BF93-156C563061FE}" type="presParOf" srcId="{B9B3952D-2C72-45D4-B08B-2DF59FB044DB}" destId="{303417FE-7EC6-4119-90CD-4013223E954F}" srcOrd="4" destOrd="0" presId="urn:microsoft.com/office/officeart/2005/8/layout/process4"/>
    <dgm:cxn modelId="{9901FE4D-24DC-44DD-A176-C5F70361DB24}" type="presParOf" srcId="{303417FE-7EC6-4119-90CD-4013223E954F}" destId="{4DD98A17-C45F-452E-9B9C-80421BAE3165}" srcOrd="0" destOrd="0" presId="urn:microsoft.com/office/officeart/2005/8/layout/process4"/>
    <dgm:cxn modelId="{4B88305C-F683-42D1-BED6-B2B4B69DAF2C}" type="presParOf" srcId="{B9B3952D-2C72-45D4-B08B-2DF59FB044DB}" destId="{54F18CE7-5E28-4684-BB72-3053B369925C}" srcOrd="5" destOrd="0" presId="urn:microsoft.com/office/officeart/2005/8/layout/process4"/>
    <dgm:cxn modelId="{2CFF2B53-DA39-4F68-98CB-7CEBE3C5083F}" type="presParOf" srcId="{B9B3952D-2C72-45D4-B08B-2DF59FB044DB}" destId="{E2D93367-FC8D-43CC-9BA2-02E57E129B06}" srcOrd="6" destOrd="0" presId="urn:microsoft.com/office/officeart/2005/8/layout/process4"/>
    <dgm:cxn modelId="{82CD4A0A-EB06-44C8-BA0D-936DA864429E}" type="presParOf" srcId="{E2D93367-FC8D-43CC-9BA2-02E57E129B06}" destId="{ADFDC2D8-FE51-4784-8699-C83BB1358D27}" srcOrd="0" destOrd="0" presId="urn:microsoft.com/office/officeart/2005/8/layout/process4"/>
    <dgm:cxn modelId="{5B35E1AD-5FB2-4C66-A15A-65100A53D2BE}" type="presParOf" srcId="{B9B3952D-2C72-45D4-B08B-2DF59FB044DB}" destId="{AE13E549-439F-42F3-99BC-4EED2A08042E}" srcOrd="7" destOrd="0" presId="urn:microsoft.com/office/officeart/2005/8/layout/process4"/>
    <dgm:cxn modelId="{A8F1BF2B-91B3-4672-8183-7E93AC17987F}" type="presParOf" srcId="{B9B3952D-2C72-45D4-B08B-2DF59FB044DB}" destId="{71229697-DFF6-4201-A5E4-A76338D5FB54}" srcOrd="8" destOrd="0" presId="urn:microsoft.com/office/officeart/2005/8/layout/process4"/>
    <dgm:cxn modelId="{618ACE24-4165-4B31-AC36-EEDD259480D2}" type="presParOf" srcId="{71229697-DFF6-4201-A5E4-A76338D5FB54}" destId="{5DEF7E09-3A8F-46C4-9BE6-5F2BB7BFBEC8}"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0D03-B69F-4C9E-AED7-E740C07055FD}">
      <dsp:nvSpPr>
        <dsp:cNvPr id="0" name=""/>
        <dsp:cNvSpPr/>
      </dsp:nvSpPr>
      <dsp:spPr>
        <a:xfrm rot="10800000">
          <a:off x="3606485" y="0"/>
          <a:ext cx="7000823" cy="2331508"/>
        </a:xfrm>
        <a:prstGeom prst="nonIsoscelesTrapezoid">
          <a:avLst>
            <a:gd name="adj1" fmla="val 0"/>
            <a:gd name="adj2" fmla="val 51562"/>
          </a:avLst>
        </a:prstGeom>
        <a:solidFill>
          <a:schemeClr val="accent2"/>
        </a:solidFill>
        <a:ln w="10795"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solidFill>
                <a:schemeClr val="bg1"/>
              </a:solidFill>
            </a:rPr>
            <a:t>Group service plans into packages</a:t>
          </a:r>
          <a:endParaRPr lang="en-US" sz="2400" kern="1200" dirty="0">
            <a:solidFill>
              <a:schemeClr val="bg1"/>
            </a:solidFill>
          </a:endParaRPr>
        </a:p>
        <a:p>
          <a:pPr marL="228600" lvl="1" indent="-228600" algn="l" defTabSz="1066800">
            <a:lnSpc>
              <a:spcPct val="90000"/>
            </a:lnSpc>
            <a:spcBef>
              <a:spcPct val="0"/>
            </a:spcBef>
            <a:spcAft>
              <a:spcPct val="15000"/>
            </a:spcAft>
            <a:buChar char="••"/>
          </a:pPr>
          <a:r>
            <a:rPr lang="en-US" sz="2400" kern="1200" dirty="0" smtClean="0">
              <a:solidFill>
                <a:schemeClr val="bg1"/>
              </a:solidFill>
            </a:rPr>
            <a:t>Offered on specific terms: trial, paid, volume</a:t>
          </a:r>
          <a:endParaRPr lang="en-US" sz="2400" kern="1200" dirty="0">
            <a:solidFill>
              <a:schemeClr val="bg1"/>
            </a:solidFill>
          </a:endParaRPr>
        </a:p>
        <a:p>
          <a:pPr marL="228600" lvl="1" indent="-228600" algn="l" defTabSz="1066800">
            <a:lnSpc>
              <a:spcPct val="90000"/>
            </a:lnSpc>
            <a:spcBef>
              <a:spcPct val="0"/>
            </a:spcBef>
            <a:spcAft>
              <a:spcPct val="15000"/>
            </a:spcAft>
            <a:buChar char="••"/>
          </a:pPr>
          <a:r>
            <a:rPr lang="en-US" sz="2400" kern="1200" dirty="0" smtClean="0">
              <a:solidFill>
                <a:schemeClr val="bg1"/>
              </a:solidFill>
              <a:latin typeface="+mn-lt"/>
            </a:rPr>
            <a:t>Examples: Office 365 Small Biz (P1), Office 365 Enterprise (E3)</a:t>
          </a:r>
          <a:endParaRPr lang="en-US" sz="2400" kern="1200" dirty="0">
            <a:solidFill>
              <a:schemeClr val="bg1"/>
            </a:solidFill>
          </a:endParaRPr>
        </a:p>
      </dsp:txBody>
      <dsp:txXfrm rot="10800000">
        <a:off x="4808646" y="0"/>
        <a:ext cx="5798662" cy="2331508"/>
      </dsp:txXfrm>
    </dsp:sp>
    <dsp:sp modelId="{35DEC925-357B-4849-B412-8770BFF3074D}">
      <dsp:nvSpPr>
        <dsp:cNvPr id="0" name=""/>
        <dsp:cNvSpPr/>
      </dsp:nvSpPr>
      <dsp:spPr>
        <a:xfrm>
          <a:off x="2404323" y="0"/>
          <a:ext cx="2404323" cy="2331508"/>
        </a:xfrm>
        <a:prstGeom prst="trapezoid">
          <a:avLst>
            <a:gd name="adj" fmla="val 51562"/>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tx1"/>
              </a:solidFill>
              <a:latin typeface="+mj-lt"/>
            </a:rPr>
            <a:t>Office 365 Plans</a:t>
          </a:r>
          <a:endParaRPr lang="en-US" sz="4400" kern="1200" dirty="0">
            <a:solidFill>
              <a:schemeClr val="tx1"/>
            </a:solidFill>
            <a:latin typeface="+mj-lt"/>
          </a:endParaRPr>
        </a:p>
      </dsp:txBody>
      <dsp:txXfrm>
        <a:off x="2404323" y="0"/>
        <a:ext cx="2404323" cy="2331508"/>
      </dsp:txXfrm>
    </dsp:sp>
    <dsp:sp modelId="{500E1D6D-49B2-4027-B756-A6C8E0EE13F8}">
      <dsp:nvSpPr>
        <dsp:cNvPr id="0" name=""/>
        <dsp:cNvSpPr/>
      </dsp:nvSpPr>
      <dsp:spPr>
        <a:xfrm rot="10800000">
          <a:off x="4808646" y="2331508"/>
          <a:ext cx="5798662" cy="2331508"/>
        </a:xfrm>
        <a:prstGeom prst="nonIsoscelesTrapezoid">
          <a:avLst>
            <a:gd name="adj1" fmla="val 0"/>
            <a:gd name="adj2" fmla="val 51562"/>
          </a:avLst>
        </a:prstGeom>
        <a:solidFill>
          <a:schemeClr val="accent2"/>
        </a:solidFill>
        <a:ln w="10795"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solidFill>
                <a:schemeClr val="bg1"/>
              </a:solidFill>
            </a:rPr>
            <a:t>Define capabilities that a tenant or user is entitled to</a:t>
          </a:r>
        </a:p>
        <a:p>
          <a:pPr marL="228600" lvl="1" indent="-228600" algn="l" defTabSz="1066800">
            <a:lnSpc>
              <a:spcPct val="90000"/>
            </a:lnSpc>
            <a:spcBef>
              <a:spcPct val="0"/>
            </a:spcBef>
            <a:spcAft>
              <a:spcPct val="15000"/>
            </a:spcAft>
            <a:buChar char="••"/>
          </a:pPr>
          <a:r>
            <a:rPr lang="en-US" sz="2400" kern="1200" dirty="0" smtClean="0">
              <a:solidFill>
                <a:schemeClr val="bg1"/>
              </a:solidFill>
            </a:rPr>
            <a:t>Examples: SPO for Enterprise</a:t>
          </a:r>
        </a:p>
      </dsp:txBody>
      <dsp:txXfrm rot="10800000">
        <a:off x="6010808" y="2331508"/>
        <a:ext cx="4596500" cy="2331508"/>
      </dsp:txXfrm>
    </dsp:sp>
    <dsp:sp modelId="{F0A3C3E0-B011-4AC7-AFAD-F700911272A9}">
      <dsp:nvSpPr>
        <dsp:cNvPr id="0" name=""/>
        <dsp:cNvSpPr/>
      </dsp:nvSpPr>
      <dsp:spPr>
        <a:xfrm>
          <a:off x="1202161" y="2331508"/>
          <a:ext cx="4808646" cy="2331508"/>
        </a:xfrm>
        <a:prstGeom prst="trapezoid">
          <a:avLst>
            <a:gd name="adj" fmla="val 51562"/>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mj-lt"/>
            </a:rPr>
            <a:t>Service Plans</a:t>
          </a:r>
        </a:p>
      </dsp:txBody>
      <dsp:txXfrm>
        <a:off x="2043674" y="2331508"/>
        <a:ext cx="3125620" cy="2331508"/>
      </dsp:txXfrm>
    </dsp:sp>
    <dsp:sp modelId="{ED290A77-AA8F-43C0-BB14-BB9D4DF2285F}">
      <dsp:nvSpPr>
        <dsp:cNvPr id="0" name=""/>
        <dsp:cNvSpPr/>
      </dsp:nvSpPr>
      <dsp:spPr>
        <a:xfrm rot="10800000">
          <a:off x="6010808" y="4663016"/>
          <a:ext cx="4596500" cy="2331508"/>
        </a:xfrm>
        <a:prstGeom prst="nonIsoscelesTrapezoid">
          <a:avLst>
            <a:gd name="adj1" fmla="val 0"/>
            <a:gd name="adj2" fmla="val 51562"/>
          </a:avLst>
        </a:prstGeom>
        <a:solidFill>
          <a:schemeClr val="accent2"/>
        </a:solidFill>
        <a:ln w="10795"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solidFill>
                <a:schemeClr val="bg1"/>
              </a:solidFill>
            </a:rPr>
            <a:t>SharePoint, Exchange, Lync &amp; others</a:t>
          </a:r>
          <a:endParaRPr lang="en-US" sz="2400" kern="1200" dirty="0">
            <a:solidFill>
              <a:schemeClr val="bg1"/>
            </a:solidFill>
          </a:endParaRPr>
        </a:p>
        <a:p>
          <a:pPr marL="228600" lvl="1" indent="-228600" algn="l" defTabSz="1066800">
            <a:lnSpc>
              <a:spcPct val="90000"/>
            </a:lnSpc>
            <a:spcBef>
              <a:spcPct val="0"/>
            </a:spcBef>
            <a:spcAft>
              <a:spcPct val="15000"/>
            </a:spcAft>
            <a:buChar char="••"/>
          </a:pPr>
          <a:r>
            <a:rPr lang="en-US" sz="2400" kern="1200" dirty="0" smtClean="0">
              <a:solidFill>
                <a:schemeClr val="bg1"/>
              </a:solidFill>
            </a:rPr>
            <a:t>Translate Plans into experiences &amp; features</a:t>
          </a:r>
          <a:endParaRPr lang="en-US" sz="2400" kern="1200" dirty="0">
            <a:solidFill>
              <a:schemeClr val="bg1"/>
            </a:solidFill>
          </a:endParaRPr>
        </a:p>
      </dsp:txBody>
      <dsp:txXfrm rot="10800000">
        <a:off x="7212970" y="4663016"/>
        <a:ext cx="3394338" cy="2331508"/>
      </dsp:txXfrm>
    </dsp:sp>
    <dsp:sp modelId="{B1DA6CFF-5630-4B0E-8D09-44C2350C79D1}">
      <dsp:nvSpPr>
        <dsp:cNvPr id="0" name=""/>
        <dsp:cNvSpPr/>
      </dsp:nvSpPr>
      <dsp:spPr>
        <a:xfrm>
          <a:off x="0" y="4663016"/>
          <a:ext cx="7212970" cy="2331508"/>
        </a:xfrm>
        <a:prstGeom prst="trapezoid">
          <a:avLst>
            <a:gd name="adj" fmla="val 51562"/>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mj-lt"/>
            </a:rPr>
            <a:t>Services</a:t>
          </a:r>
          <a:endParaRPr lang="en-US" sz="4400" kern="1200" dirty="0">
            <a:solidFill>
              <a:schemeClr val="bg1"/>
            </a:solidFill>
            <a:latin typeface="+mj-lt"/>
          </a:endParaRPr>
        </a:p>
      </dsp:txBody>
      <dsp:txXfrm>
        <a:off x="1262269" y="4663016"/>
        <a:ext cx="4688430" cy="23315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684BC-7C79-4E57-83CF-FBD2099A2D88}">
      <dsp:nvSpPr>
        <dsp:cNvPr id="0" name=""/>
        <dsp:cNvSpPr/>
      </dsp:nvSpPr>
      <dsp:spPr>
        <a:xfrm>
          <a:off x="0" y="3474754"/>
          <a:ext cx="11188326" cy="1140492"/>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Services</a:t>
          </a:r>
          <a:endParaRPr lang="en-US" sz="3200" kern="1200" dirty="0"/>
        </a:p>
      </dsp:txBody>
      <dsp:txXfrm>
        <a:off x="0" y="3474754"/>
        <a:ext cx="11188326" cy="615865"/>
      </dsp:txXfrm>
    </dsp:sp>
    <dsp:sp modelId="{F35D4853-ADB0-4704-AB9E-A75CF2CA56AF}">
      <dsp:nvSpPr>
        <dsp:cNvPr id="0" name=""/>
        <dsp:cNvSpPr/>
      </dsp:nvSpPr>
      <dsp:spPr>
        <a:xfrm>
          <a:off x="0" y="4067810"/>
          <a:ext cx="5594163" cy="524626"/>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1+ services run within VM role</a:t>
          </a:r>
          <a:endParaRPr lang="en-US" sz="2500" kern="1200" dirty="0"/>
        </a:p>
      </dsp:txBody>
      <dsp:txXfrm>
        <a:off x="0" y="4067810"/>
        <a:ext cx="5594163" cy="524626"/>
      </dsp:txXfrm>
    </dsp:sp>
    <dsp:sp modelId="{927452C6-4379-4786-8CDA-31610E594794}">
      <dsp:nvSpPr>
        <dsp:cNvPr id="0" name=""/>
        <dsp:cNvSpPr/>
      </dsp:nvSpPr>
      <dsp:spPr>
        <a:xfrm>
          <a:off x="5594163" y="4067810"/>
          <a:ext cx="5594163" cy="524626"/>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Hundreds of services interacting</a:t>
          </a:r>
          <a:endParaRPr lang="en-US" sz="2500" kern="1200" dirty="0"/>
        </a:p>
      </dsp:txBody>
      <dsp:txXfrm>
        <a:off x="5594163" y="4067810"/>
        <a:ext cx="5594163" cy="524626"/>
      </dsp:txXfrm>
    </dsp:sp>
    <dsp:sp modelId="{FAE861A3-BE06-4282-B0A9-3475FDEA3F4E}">
      <dsp:nvSpPr>
        <dsp:cNvPr id="0" name=""/>
        <dsp:cNvSpPr/>
      </dsp:nvSpPr>
      <dsp:spPr>
        <a:xfrm rot="10800000">
          <a:off x="0" y="1737785"/>
          <a:ext cx="11188326" cy="1754076"/>
        </a:xfrm>
        <a:prstGeom prst="upArrowCallou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Virtual Machine Roles</a:t>
          </a:r>
          <a:endParaRPr lang="en-US" sz="3200" kern="1200" dirty="0"/>
        </a:p>
      </dsp:txBody>
      <dsp:txXfrm rot="-10800000">
        <a:off x="0" y="1737785"/>
        <a:ext cx="11188326" cy="615680"/>
      </dsp:txXfrm>
    </dsp:sp>
    <dsp:sp modelId="{8D2E60C2-85E1-4A5C-881D-9F462508FE6B}">
      <dsp:nvSpPr>
        <dsp:cNvPr id="0" name=""/>
        <dsp:cNvSpPr/>
      </dsp:nvSpPr>
      <dsp:spPr>
        <a:xfrm>
          <a:off x="0" y="2353466"/>
          <a:ext cx="5594163" cy="524468"/>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VMs performing different roles</a:t>
          </a:r>
          <a:endParaRPr lang="en-US" sz="2500" kern="1200" dirty="0"/>
        </a:p>
      </dsp:txBody>
      <dsp:txXfrm>
        <a:off x="0" y="2353466"/>
        <a:ext cx="5594163" cy="524468"/>
      </dsp:txXfrm>
    </dsp:sp>
    <dsp:sp modelId="{80FBDE5F-1211-47AC-B0A4-24DE76C43317}">
      <dsp:nvSpPr>
        <dsp:cNvPr id="0" name=""/>
        <dsp:cNvSpPr/>
      </dsp:nvSpPr>
      <dsp:spPr>
        <a:xfrm>
          <a:off x="5594163" y="2353466"/>
          <a:ext cx="5594163" cy="524468"/>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Units of scalability called “Networks”</a:t>
          </a:r>
          <a:endParaRPr lang="en-US" sz="2500" kern="1200" dirty="0"/>
        </a:p>
      </dsp:txBody>
      <dsp:txXfrm>
        <a:off x="5594163" y="2353466"/>
        <a:ext cx="5594163" cy="524468"/>
      </dsp:txXfrm>
    </dsp:sp>
    <dsp:sp modelId="{B84B3078-C169-47DF-8668-D0C49155007D}">
      <dsp:nvSpPr>
        <dsp:cNvPr id="0" name=""/>
        <dsp:cNvSpPr/>
      </dsp:nvSpPr>
      <dsp:spPr>
        <a:xfrm rot="10800000">
          <a:off x="0" y="815"/>
          <a:ext cx="11188326" cy="1754076"/>
        </a:xfrm>
        <a:prstGeom prst="upArrowCallou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Physical</a:t>
          </a:r>
          <a:endParaRPr lang="en-US" sz="3200" kern="1200" dirty="0"/>
        </a:p>
      </dsp:txBody>
      <dsp:txXfrm rot="-10800000">
        <a:off x="0" y="815"/>
        <a:ext cx="11188326" cy="615680"/>
      </dsp:txXfrm>
    </dsp:sp>
    <dsp:sp modelId="{4D2639CB-B48E-4576-B157-7A71DB213AF1}">
      <dsp:nvSpPr>
        <dsp:cNvPr id="0" name=""/>
        <dsp:cNvSpPr/>
      </dsp:nvSpPr>
      <dsp:spPr>
        <a:xfrm>
          <a:off x="5463" y="616496"/>
          <a:ext cx="3725799" cy="524468"/>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Datacenters</a:t>
          </a:r>
          <a:endParaRPr lang="en-US" sz="2500" kern="1200" dirty="0"/>
        </a:p>
      </dsp:txBody>
      <dsp:txXfrm>
        <a:off x="5463" y="616496"/>
        <a:ext cx="3725799" cy="524468"/>
      </dsp:txXfrm>
    </dsp:sp>
    <dsp:sp modelId="{0C705126-F6CD-439E-9294-6487AC9A98A5}">
      <dsp:nvSpPr>
        <dsp:cNvPr id="0" name=""/>
        <dsp:cNvSpPr/>
      </dsp:nvSpPr>
      <dsp:spPr>
        <a:xfrm>
          <a:off x="3731263" y="616496"/>
          <a:ext cx="3725799" cy="524468"/>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Machines</a:t>
          </a:r>
          <a:endParaRPr lang="en-US" sz="2500" kern="1200" dirty="0"/>
        </a:p>
      </dsp:txBody>
      <dsp:txXfrm>
        <a:off x="3731263" y="616496"/>
        <a:ext cx="3725799" cy="524468"/>
      </dsp:txXfrm>
    </dsp:sp>
    <dsp:sp modelId="{852667C7-3885-4C3B-B797-6CDBAFD8271C}">
      <dsp:nvSpPr>
        <dsp:cNvPr id="0" name=""/>
        <dsp:cNvSpPr/>
      </dsp:nvSpPr>
      <dsp:spPr>
        <a:xfrm>
          <a:off x="7457062" y="616496"/>
          <a:ext cx="3725799" cy="524468"/>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lvl="0" algn="ctr" defTabSz="1111250">
            <a:lnSpc>
              <a:spcPct val="90000"/>
            </a:lnSpc>
            <a:spcBef>
              <a:spcPct val="0"/>
            </a:spcBef>
            <a:spcAft>
              <a:spcPct val="35000"/>
            </a:spcAft>
          </a:pPr>
          <a:r>
            <a:rPr lang="en-US" sz="2500" kern="1200" dirty="0" smtClean="0"/>
            <a:t>Physical network</a:t>
          </a:r>
          <a:endParaRPr lang="en-US" sz="2500" kern="1200" dirty="0"/>
        </a:p>
      </dsp:txBody>
      <dsp:txXfrm>
        <a:off x="7457062" y="616496"/>
        <a:ext cx="3725799" cy="5244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552769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67004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25925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FA2CB5-073B-4526-AEA4-6C01AD2C584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06850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422E29-152A-43B4-87F7-CE8287F3078C}"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454208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30FED1-9441-4FFF-8B83-FEF287F2ADF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583661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30FED1-9441-4FFF-8B83-FEF287F2ADF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535485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30FED1-9441-4FFF-8B83-FEF287F2ADF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925753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E085A8-15A1-4DBE-9ADA-F8A42426E8F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045281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1642C22-8BB0-4619-BB95-B55A22379A0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711107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1642C22-8BB0-4619-BB95-B55A22379A0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336898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8EA450-0574-447F-923E-2ECB951D8B4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31031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133704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748318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12BC76-456A-40FD-88C3-9AC3CF17EA3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4183095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B6C355-DFE8-470C-AF61-0D14ECE2673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191428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1642C22-8BB0-4619-BB95-B55A22379A0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373075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F5EBC-57ED-40B7-A84D-CAA846921CAA}"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253831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0315750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517471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445434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B8B4C-5C72-452B-8747-8F20D3999D0A}"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7215517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B8B4C-5C72-452B-8747-8F20D3999D0A}"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64756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B8B4C-5C72-452B-8747-8F20D3999D0A}"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554636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BE57998E-37D1-409B-8ACF-33F1FE513409}"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533619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BE57998E-37D1-409B-8ACF-33F1FE513409}"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1682684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B8B4C-5C72-452B-8747-8F20D3999D0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9704080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28120030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586889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758459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8E8ED4-FEBC-4254-85C5-D92AD833A03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91441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17872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FB6D57-CC75-43AF-A6E1-BF58DF8D0DB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865035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11C4E9-26D3-4C56-8B8A-F4465E146E8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77406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EB1137-3F46-46F3-BAD1-6B7327B8B15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791344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50217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54955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9796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622057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7131441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6748738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62546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291007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748186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830105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931594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798799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159756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220715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13240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877942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20220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23716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2347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45727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918922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5703486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userDrawn="1"/>
        </p:nvSpPr>
        <p:spPr bwMode="hidden">
          <a:xfrm rot="5400000" flipV="1">
            <a:off x="7221857" y="418811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9" name="Rectangle 38"/>
          <p:cNvSpPr/>
          <p:nvPr userDrawn="1"/>
        </p:nvSpPr>
        <p:spPr bwMode="hidden">
          <a:xfrm>
            <a:off x="9736353" y="3587405"/>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41" name="Rectangle 40"/>
          <p:cNvSpPr/>
          <p:nvPr userDrawn="1"/>
        </p:nvSpPr>
        <p:spPr bwMode="hidden">
          <a:xfrm>
            <a:off x="8811474" y="3573105"/>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42" name="Rectangle 41"/>
          <p:cNvSpPr/>
          <p:nvPr userDrawn="1"/>
        </p:nvSpPr>
        <p:spPr bwMode="hidden">
          <a:xfrm>
            <a:off x="10027910" y="4334423"/>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44" name="Rectangle 43"/>
          <p:cNvSpPr/>
          <p:nvPr userDrawn="1"/>
        </p:nvSpPr>
        <p:spPr bwMode="hidden">
          <a:xfrm>
            <a:off x="9695210" y="-1"/>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2" name="Title 1"/>
          <p:cNvSpPr>
            <a:spLocks noGrp="1"/>
          </p:cNvSpPr>
          <p:nvPr>
            <p:ph type="ctrTitle"/>
          </p:nvPr>
        </p:nvSpPr>
        <p:spPr>
          <a:xfrm>
            <a:off x="853611" y="2642889"/>
            <a:ext cx="9174289" cy="2058986"/>
          </a:xfrm>
        </p:spPr>
        <p:txBody>
          <a:bodyPr anchor="b" anchorCtr="0">
            <a:noAutofit/>
          </a:bodyPr>
          <a:lstStyle>
            <a:lvl1pPr>
              <a:lnSpc>
                <a:spcPct val="90000"/>
              </a:lnSpc>
              <a:defRPr lang="en-US" sz="5507" b="0" kern="1200" cap="none" spc="-102" baseline="0" dirty="0">
                <a:ln w="3175">
                  <a:noFill/>
                </a:ln>
                <a:gradFill flip="none" rotWithShape="1">
                  <a:gsLst>
                    <a:gs pos="0">
                      <a:schemeClr val="tx1"/>
                    </a:gs>
                    <a:gs pos="86000">
                      <a:schemeClr val="tx1"/>
                    </a:gs>
                  </a:gsLst>
                  <a:lin ang="5400000" scaled="0"/>
                  <a:tileRect/>
                </a:gradFill>
                <a:effectLst/>
                <a:latin typeface="+mj-lt"/>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3610" y="5052113"/>
            <a:ext cx="9174289" cy="1398905"/>
          </a:xfrm>
        </p:spPr>
        <p:txBody>
          <a:bodyPr>
            <a:noAutofit/>
          </a:bodyPr>
          <a:lstStyle>
            <a:lvl1pPr marL="0" indent="0" algn="l">
              <a:lnSpc>
                <a:spcPct val="90000"/>
              </a:lnSpc>
              <a:spcBef>
                <a:spcPts val="0"/>
              </a:spcBef>
              <a:buNone/>
              <a:defRPr lang="en-US" sz="3672" kern="1200" dirty="0">
                <a:gradFill>
                  <a:gsLst>
                    <a:gs pos="37000">
                      <a:schemeClr val="bg2"/>
                    </a:gs>
                    <a:gs pos="99000">
                      <a:schemeClr val="bg2"/>
                    </a:gs>
                  </a:gsLst>
                  <a:lin ang="16200000" scaled="0"/>
                </a:gra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37" name="Rectangle 36"/>
          <p:cNvSpPr/>
          <p:nvPr userDrawn="1"/>
        </p:nvSpPr>
        <p:spPr bwMode="gray">
          <a:xfrm>
            <a:off x="-1620" y="4813413"/>
            <a:ext cx="10029520"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299776314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3" name="Rectangle 32"/>
          <p:cNvSpPr/>
          <p:nvPr userDrawn="1"/>
        </p:nvSpPr>
        <p:spPr bwMode="hidden">
          <a:xfrm>
            <a:off x="11524552" y="1287886"/>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34" name="Rectangle 33"/>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36" name="Rectangle 35"/>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7" name="Rectangle 36"/>
          <p:cNvSpPr/>
          <p:nvPr userDrawn="1"/>
        </p:nvSpPr>
        <p:spPr bwMode="hidden">
          <a:xfrm>
            <a:off x="10599674"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38" name="Rectangle 37"/>
          <p:cNvSpPr/>
          <p:nvPr userDrawn="1"/>
        </p:nvSpPr>
        <p:spPr bwMode="hidden">
          <a:xfrm>
            <a:off x="11816109" y="76374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40" name="Rectangle 39"/>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7" name="Rectangle 6"/>
          <p:cNvSpPr/>
          <p:nvPr userDrawn="1"/>
        </p:nvSpPr>
        <p:spPr bwMode="gray">
          <a:xfrm>
            <a:off x="620365" y="1427166"/>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latin typeface="+mn-lt"/>
              </a:defRPr>
            </a:lvl1pPr>
            <a:lvl2pPr>
              <a:defRPr sz="2448">
                <a:gradFill>
                  <a:gsLst>
                    <a:gs pos="0">
                      <a:schemeClr val="tx1"/>
                    </a:gs>
                    <a:gs pos="86000">
                      <a:schemeClr val="tx1"/>
                    </a:gs>
                  </a:gsLst>
                  <a:lin ang="5400000" scaled="0"/>
                </a:gradFill>
                <a:latin typeface="+mn-lt"/>
              </a:defRPr>
            </a:lvl2pPr>
            <a:lvl3pPr marL="1228891" indent="-356200">
              <a:defRPr sz="2040">
                <a:gradFill>
                  <a:gsLst>
                    <a:gs pos="0">
                      <a:schemeClr val="tx1"/>
                    </a:gs>
                    <a:gs pos="86000">
                      <a:schemeClr val="tx1"/>
                    </a:gs>
                  </a:gsLst>
                  <a:lin ang="5400000" scaled="0"/>
                </a:gradFill>
                <a:latin typeface="+mn-lt"/>
              </a:defRPr>
            </a:lvl3pPr>
            <a:lvl4pPr marL="1568900" indent="-284960">
              <a:defRPr sz="1836">
                <a:gradFill>
                  <a:gsLst>
                    <a:gs pos="0">
                      <a:schemeClr val="tx1"/>
                    </a:gs>
                    <a:gs pos="86000">
                      <a:schemeClr val="tx1"/>
                    </a:gs>
                  </a:gsLst>
                  <a:lin ang="5400000" scaled="0"/>
                </a:gradFill>
                <a:latin typeface="+mn-lt"/>
              </a:defRPr>
            </a:lvl4pPr>
            <a:lvl5pPr marL="1925100" indent="-288198">
              <a:defRPr sz="1836">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sz="408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57800599"/>
      </p:ext>
    </p:extLst>
  </p:cSld>
  <p:clrMapOvr>
    <a:masterClrMapping/>
  </p:clrMapOvr>
  <p:transition spd="slow">
    <p:wipe dir="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08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 name="Rectangle 6"/>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latin typeface="+mn-lt"/>
              </a:defRPr>
            </a:lvl1pPr>
            <a:lvl2pPr>
              <a:defRPr sz="2448">
                <a:gradFill>
                  <a:gsLst>
                    <a:gs pos="0">
                      <a:schemeClr val="tx1"/>
                    </a:gs>
                    <a:gs pos="86000">
                      <a:schemeClr val="tx1"/>
                    </a:gs>
                  </a:gsLst>
                  <a:lin ang="5400000" scaled="0"/>
                </a:gradFill>
                <a:latin typeface="+mn-lt"/>
              </a:defRPr>
            </a:lvl2pPr>
            <a:lvl3pPr marL="1228891" indent="-356200">
              <a:defRPr sz="2040">
                <a:gradFill>
                  <a:gsLst>
                    <a:gs pos="0">
                      <a:schemeClr val="tx1"/>
                    </a:gs>
                    <a:gs pos="86000">
                      <a:schemeClr val="tx1"/>
                    </a:gs>
                  </a:gsLst>
                  <a:lin ang="5400000" scaled="0"/>
                </a:gradFill>
                <a:latin typeface="+mn-lt"/>
              </a:defRPr>
            </a:lvl3pPr>
            <a:lvl4pPr marL="1568900" indent="-284960">
              <a:defRPr sz="1836">
                <a:gradFill>
                  <a:gsLst>
                    <a:gs pos="0">
                      <a:schemeClr val="tx1"/>
                    </a:gs>
                    <a:gs pos="86000">
                      <a:schemeClr val="tx1"/>
                    </a:gs>
                  </a:gsLst>
                  <a:lin ang="5400000" scaled="0"/>
                </a:gradFill>
                <a:latin typeface="+mn-lt"/>
              </a:defRPr>
            </a:lvl4pPr>
            <a:lvl5pPr marL="1925100" indent="-288198">
              <a:defRPr sz="1836">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8701457"/>
      </p:ext>
    </p:extLst>
  </p:cSld>
  <p:clrMapOvr>
    <a:masterClrMapping/>
  </p:clrMapOvr>
  <p:transition spd="slow">
    <p:wipe dir="r"/>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22"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userDrawn="1"/>
        </p:nvSpPr>
        <p:spPr bwMode="hidden">
          <a:xfrm>
            <a:off x="11524552" y="3586895"/>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11" name="Rectangle 10"/>
          <p:cNvSpPr/>
          <p:nvPr userDrawn="1"/>
        </p:nvSpPr>
        <p:spPr bwMode="gray">
          <a:xfrm>
            <a:off x="620365" y="3772805"/>
            <a:ext cx="11195743" cy="266474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 name="Subtitle 2"/>
          <p:cNvSpPr>
            <a:spLocks noGrp="1"/>
          </p:cNvSpPr>
          <p:nvPr>
            <p:ph type="subTitle" idx="1"/>
          </p:nvPr>
        </p:nvSpPr>
        <p:spPr>
          <a:xfrm>
            <a:off x="1022801" y="4078228"/>
            <a:ext cx="9512820"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mn-lt"/>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16" name="Rectangle 15"/>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7" name="Rectangle 16"/>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18" name="Rectangle 17"/>
          <p:cNvSpPr/>
          <p:nvPr userDrawn="1"/>
        </p:nvSpPr>
        <p:spPr bwMode="gray">
          <a:xfrm>
            <a:off x="0" y="358689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9" name="Rectangle 18"/>
          <p:cNvSpPr/>
          <p:nvPr userDrawn="1"/>
        </p:nvSpPr>
        <p:spPr bwMode="hidden">
          <a:xfrm>
            <a:off x="10599674" y="2345639"/>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20" name="Rectangle 19"/>
          <p:cNvSpPr/>
          <p:nvPr userDrawn="1"/>
        </p:nvSpPr>
        <p:spPr bwMode="hidden">
          <a:xfrm>
            <a:off x="11816109" y="3109386"/>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21" name="Rectangle 20"/>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23" name="Rectangle 22"/>
          <p:cNvSpPr/>
          <p:nvPr userDrawn="1"/>
        </p:nvSpPr>
        <p:spPr bwMode="hidden">
          <a:xfrm>
            <a:off x="11483409" y="0"/>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rgbClr val="FFFFFF"/>
                  </a:gs>
                  <a:gs pos="86000">
                    <a:srgbClr val="FFFFFF"/>
                  </a:gs>
                </a:gsLst>
                <a:lin ang="5400000" scaled="0"/>
              </a:gradFill>
              <a:latin typeface="Segoe UI Light" pitchFamily="34" charset="0"/>
            </a:endParaRPr>
          </a:p>
        </p:txBody>
      </p:sp>
      <p:sp>
        <p:nvSpPr>
          <p:cNvPr id="2" name="Title 1"/>
          <p:cNvSpPr>
            <a:spLocks noGrp="1"/>
          </p:cNvSpPr>
          <p:nvPr>
            <p:ph type="ctrTitle"/>
          </p:nvPr>
        </p:nvSpPr>
        <p:spPr>
          <a:xfrm>
            <a:off x="1022800" y="699710"/>
            <a:ext cx="10793309" cy="1553823"/>
          </a:xfrm>
        </p:spPr>
        <p:txBody>
          <a:bodyPr anchor="ctr" anchorCtr="0">
            <a:noAutofit/>
          </a:bodyPr>
          <a:lstStyle>
            <a:lvl1pPr>
              <a:lnSpc>
                <a:spcPct val="90000"/>
              </a:lnSpc>
              <a:defRPr sz="4896" baseline="0">
                <a:gradFill flip="none" rotWithShape="1">
                  <a:gsLst>
                    <a:gs pos="0">
                      <a:schemeClr val="tx1"/>
                    </a:gs>
                    <a:gs pos="86000">
                      <a:schemeClr val="tx1"/>
                    </a:gs>
                  </a:gsLst>
                  <a:lin ang="5400000" scaled="0"/>
                  <a:tileRect/>
                </a:gradFill>
                <a:latin typeface="+mj-lt"/>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1022800" y="2386569"/>
            <a:ext cx="10794930"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199"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5962336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800" fill="hold"/>
                                        <p:tgtEl>
                                          <p:spTgt spid="7"/>
                                        </p:tgtEl>
                                        <p:attrNameLst>
                                          <p:attrName>ppt_x</p:attrName>
                                        </p:attrNameLst>
                                      </p:cBhvr>
                                      <p:tavLst>
                                        <p:tav tm="0">
                                          <p:val>
                                            <p:strVal val="0-#ppt_w/2"/>
                                          </p:val>
                                        </p:tav>
                                        <p:tav tm="100000">
                                          <p:val>
                                            <p:strVal val="#ppt_x"/>
                                          </p:val>
                                        </p:tav>
                                      </p:tavLst>
                                    </p:anim>
                                    <p:anim calcmode="lin" valueType="num">
                                      <p:cBhvr additive="base">
                                        <p:cTn id="28" dur="800" fill="hold"/>
                                        <p:tgtEl>
                                          <p:spTgt spid="7"/>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1"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914309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138036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515037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0342418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713091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573594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706122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956528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041100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78581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7.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4.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852576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8440745"/>
      </p:ext>
    </p:extLst>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image" Target="../media/image17.emf"/><Relationship Id="rId1" Type="http://schemas.openxmlformats.org/officeDocument/2006/relationships/slideLayout" Target="../slideLayouts/slideLayout8.xml"/><Relationship Id="rId6" Type="http://schemas.openxmlformats.org/officeDocument/2006/relationships/image" Target="../media/image21.emf"/><Relationship Id="rId5" Type="http://schemas.openxmlformats.org/officeDocument/2006/relationships/image" Target="../media/image20.emf"/><Relationship Id="rId10" Type="http://schemas.openxmlformats.org/officeDocument/2006/relationships/image" Target="../media/image25.PNG"/><Relationship Id="rId4" Type="http://schemas.openxmlformats.org/officeDocument/2006/relationships/image" Target="../media/image19.emf"/><Relationship Id="rId9" Type="http://schemas.openxmlformats.org/officeDocument/2006/relationships/image" Target="../media/image24.WMF"/></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6.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3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myspc.sharepointconference.com/" TargetMode="External"/><Relationship Id="rId1" Type="http://schemas.openxmlformats.org/officeDocument/2006/relationships/slideLayout" Target="../slideLayouts/slideLayout6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39434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SharePoint Online components</a:t>
            </a:r>
            <a:endParaRPr lang="en-US" dirty="0"/>
          </a:p>
        </p:txBody>
      </p:sp>
      <p:sp>
        <p:nvSpPr>
          <p:cNvPr id="6" name="Text Placeholder 5"/>
          <p:cNvSpPr>
            <a:spLocks noGrp="1"/>
          </p:cNvSpPr>
          <p:nvPr>
            <p:ph type="body" sz="quarter" idx="10"/>
          </p:nvPr>
        </p:nvSpPr>
        <p:spPr>
          <a:xfrm>
            <a:off x="274638" y="1212849"/>
            <a:ext cx="11887200" cy="5781675"/>
          </a:xfrm>
        </p:spPr>
        <p:txBody>
          <a:bodyPr>
            <a:normAutofit/>
          </a:bodyPr>
          <a:lstStyle/>
          <a:p>
            <a:r>
              <a:rPr lang="en-US" dirty="0"/>
              <a:t>SharePoint – </a:t>
            </a:r>
            <a:r>
              <a:rPr lang="en-US" dirty="0" smtClean="0"/>
              <a:t>actual </a:t>
            </a:r>
            <a:r>
              <a:rPr lang="en-US" dirty="0"/>
              <a:t>b</a:t>
            </a:r>
            <a:r>
              <a:rPr lang="en-US" dirty="0" smtClean="0"/>
              <a:t>its </a:t>
            </a:r>
            <a:r>
              <a:rPr lang="en-US" dirty="0"/>
              <a:t>&amp; </a:t>
            </a:r>
            <a:r>
              <a:rPr lang="en-US" dirty="0" smtClean="0"/>
              <a:t>features</a:t>
            </a:r>
            <a:endParaRPr lang="en-US" dirty="0"/>
          </a:p>
          <a:p>
            <a:pPr lvl="1"/>
            <a:r>
              <a:rPr lang="en-US" dirty="0"/>
              <a:t>Same </a:t>
            </a:r>
            <a:r>
              <a:rPr lang="en-US" dirty="0" smtClean="0"/>
              <a:t>bits used in on-premises deployments</a:t>
            </a:r>
            <a:endParaRPr lang="en-US" dirty="0"/>
          </a:p>
          <a:p>
            <a:pPr lvl="1"/>
            <a:r>
              <a:rPr lang="en-US" dirty="0"/>
              <a:t>All features must conform to </a:t>
            </a:r>
            <a:r>
              <a:rPr lang="en-US" dirty="0" smtClean="0"/>
              <a:t>service fabric </a:t>
            </a:r>
            <a:r>
              <a:rPr lang="en-US" dirty="0"/>
              <a:t>horizontals—”cloud ready”</a:t>
            </a:r>
          </a:p>
          <a:p>
            <a:r>
              <a:rPr lang="en-US" dirty="0"/>
              <a:t>Service Fabric </a:t>
            </a:r>
            <a:r>
              <a:rPr lang="en-US" dirty="0" smtClean="0"/>
              <a:t>– </a:t>
            </a:r>
            <a:r>
              <a:rPr lang="en-US" dirty="0"/>
              <a:t>c</a:t>
            </a:r>
            <a:r>
              <a:rPr lang="en-US" dirty="0" smtClean="0"/>
              <a:t>omponents needed </a:t>
            </a:r>
            <a:r>
              <a:rPr lang="en-US" dirty="0"/>
              <a:t>to </a:t>
            </a:r>
            <a:r>
              <a:rPr lang="en-US" dirty="0" smtClean="0"/>
              <a:t>run service</a:t>
            </a:r>
            <a:endParaRPr lang="en-US" dirty="0"/>
          </a:p>
          <a:p>
            <a:pPr lvl="1"/>
            <a:r>
              <a:rPr lang="en-US" dirty="0"/>
              <a:t>Deployment &amp; Environments – Topology</a:t>
            </a:r>
            <a:endParaRPr lang="en-US" i="1" dirty="0"/>
          </a:p>
          <a:p>
            <a:pPr lvl="1"/>
            <a:r>
              <a:rPr lang="en-US" dirty="0"/>
              <a:t>Identity &amp; Sign In</a:t>
            </a:r>
          </a:p>
          <a:p>
            <a:pPr lvl="1"/>
            <a:r>
              <a:rPr lang="en-US" dirty="0"/>
              <a:t>Provisioning Tenants &amp; Users </a:t>
            </a:r>
            <a:endParaRPr lang="en-US" i="1" dirty="0"/>
          </a:p>
          <a:p>
            <a:pPr lvl="1"/>
            <a:r>
              <a:rPr lang="en-US" dirty="0"/>
              <a:t>Tenant Admin</a:t>
            </a:r>
          </a:p>
          <a:p>
            <a:pPr lvl="1"/>
            <a:r>
              <a:rPr lang="en-US" dirty="0"/>
              <a:t>Upgrade</a:t>
            </a:r>
            <a:endParaRPr lang="en-US" i="1" dirty="0"/>
          </a:p>
          <a:p>
            <a:pPr lvl="1"/>
            <a:r>
              <a:rPr lang="en-US" dirty="0"/>
              <a:t>High Availability &amp; </a:t>
            </a:r>
            <a:r>
              <a:rPr lang="en-US" dirty="0" smtClean="0"/>
              <a:t>Disaster Recovery</a:t>
            </a:r>
            <a:endParaRPr lang="en-US" dirty="0"/>
          </a:p>
          <a:p>
            <a:pPr lvl="1"/>
            <a:r>
              <a:rPr lang="en-US" dirty="0"/>
              <a:t>Telemetry, </a:t>
            </a:r>
            <a:r>
              <a:rPr lang="en-US" dirty="0" smtClean="0"/>
              <a:t>Incident </a:t>
            </a:r>
            <a:r>
              <a:rPr lang="en-US" dirty="0"/>
              <a:t>Management, Debugging &amp; Patching Code in the </a:t>
            </a:r>
            <a:r>
              <a:rPr lang="en-US" dirty="0" smtClean="0"/>
              <a:t>Service</a:t>
            </a:r>
          </a:p>
          <a:p>
            <a:r>
              <a:rPr lang="en-US" dirty="0" smtClean="0"/>
              <a:t>Zoom in on topology, provisioning &amp; upgrade</a:t>
            </a:r>
          </a:p>
          <a:p>
            <a:pPr lvl="1"/>
            <a:r>
              <a:rPr lang="en-US" dirty="0" smtClean="0"/>
              <a:t>Deep dive into system topology &amp; deployment</a:t>
            </a:r>
            <a:r>
              <a:rPr lang="en-US" dirty="0"/>
              <a:t>, customers onboarding </a:t>
            </a:r>
            <a:r>
              <a:rPr lang="en-US" dirty="0" smtClean="0"/>
              <a:t>&amp; upgrades</a:t>
            </a:r>
            <a:endParaRPr lang="en-US" dirty="0"/>
          </a:p>
        </p:txBody>
      </p:sp>
    </p:spTree>
    <p:extLst>
      <p:ext uri="{BB962C8B-B14F-4D97-AF65-F5344CB8AC3E}">
        <p14:creationId xmlns:p14="http://schemas.microsoft.com/office/powerpoint/2010/main" val="63138260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SharePoint Online ethos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203010702"/>
              </p:ext>
            </p:extLst>
          </p:nvPr>
        </p:nvGraphicFramePr>
        <p:xfrm>
          <a:off x="255715" y="1203836"/>
          <a:ext cx="11978573" cy="5797234"/>
        </p:xfrm>
        <a:graphic>
          <a:graphicData uri="http://schemas.openxmlformats.org/drawingml/2006/table">
            <a:tbl>
              <a:tblPr firstRow="1" bandRow="1">
                <a:tableStyleId>{2D5ABB26-0587-4C30-8999-92F81FD0307C}</a:tableStyleId>
              </a:tblPr>
              <a:tblGrid>
                <a:gridCol w="5943603"/>
                <a:gridCol w="6034970"/>
              </a:tblGrid>
              <a:tr h="746876">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dirty="0" smtClean="0">
                          <a:solidFill>
                            <a:schemeClr val="bg1"/>
                          </a:solidFill>
                          <a:latin typeface="+mj-lt"/>
                        </a:rPr>
                        <a:t>SharePoint Online promise to customers</a:t>
                      </a:r>
                    </a:p>
                  </a:txBody>
                  <a:tcPr marL="182880" marR="182880" marT="91440" marB="91440">
                    <a:lnR w="38100" cap="flat" cmpd="sng" algn="ctr">
                      <a:no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4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r>
              <a:tr h="52419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rPr>
                        <a:t>Service is something you do not something you ship — service is a verb</a:t>
                      </a:r>
                    </a:p>
                  </a:txBody>
                  <a:tcPr marL="182880" marR="182880" marT="91440" marB="91440">
                    <a:lnR w="38100" cap="flat" cmpd="sng" algn="ctr">
                      <a:noFill/>
                      <a:prstDash val="solid"/>
                      <a:round/>
                      <a:headEnd type="none" w="med" len="med"/>
                      <a:tailEnd type="none" w="med" len="med"/>
                    </a:lnR>
                    <a:lnT>
                      <a:noFill/>
                    </a:lnT>
                    <a:lnB w="38100" cap="flat" cmpd="sng" algn="ctr">
                      <a:solidFill>
                        <a:schemeClr val="bg1"/>
                      </a:solidFill>
                      <a:prstDash val="solid"/>
                      <a:round/>
                      <a:headEnd type="none" w="med" len="med"/>
                      <a:tailEnd type="none" w="med" len="med"/>
                    </a:lnB>
                    <a:solidFill>
                      <a:schemeClr val="accent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4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a:noFill/>
                    </a:lnT>
                    <a:lnB w="38100" cap="flat" cmpd="sng" algn="ctr">
                      <a:noFill/>
                      <a:prstDash val="solid"/>
                      <a:round/>
                      <a:headEnd type="none" w="med" len="med"/>
                      <a:tailEnd type="none" w="med" len="med"/>
                    </a:lnB>
                    <a:solidFill>
                      <a:schemeClr val="accent1"/>
                    </a:solidFill>
                  </a:tcPr>
                </a:tc>
              </a:tr>
              <a:tr h="7468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dirty="0" smtClean="0">
                          <a:solidFill>
                            <a:schemeClr val="bg1"/>
                          </a:solidFill>
                          <a:latin typeface="+mj-lt"/>
                        </a:rPr>
                        <a:t>Big</a:t>
                      </a:r>
                    </a:p>
                  </a:txBody>
                  <a:tcPr marL="182880" marR="182880"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dirty="0" smtClean="0">
                          <a:solidFill>
                            <a:schemeClr val="bg1"/>
                          </a:solidFill>
                          <a:latin typeface="+mj-lt"/>
                        </a:rPr>
                        <a:t>Affordable</a:t>
                      </a:r>
                      <a:endParaRPr lang="en-US" sz="4000" dirty="0">
                        <a:solidFill>
                          <a:schemeClr val="bg1"/>
                        </a:solidFill>
                        <a:latin typeface="+mj-lt"/>
                      </a:endParaRPr>
                    </a:p>
                  </a:txBody>
                  <a:tcPr marL="182880" marR="182880" marT="91440" marB="91440">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r>
              <a:tr h="8043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rPr>
                        <a:t>Scale to wide range of customers, billions of sites, petabytes of data</a:t>
                      </a:r>
                    </a:p>
                  </a:txBody>
                  <a:tcPr marL="182880" marR="182880" marT="91440" marB="9144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r>
                        <a:rPr lang="en-US" sz="2200" dirty="0" smtClean="0">
                          <a:solidFill>
                            <a:schemeClr val="bg1"/>
                          </a:solidFill>
                        </a:rPr>
                        <a:t>Affordable for customers by making service quick, efficient &amp; reliable</a:t>
                      </a:r>
                    </a:p>
                  </a:txBody>
                  <a:tcPr marL="182880" marR="182880" marT="91440" marB="91440">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r h="7468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dirty="0" smtClean="0">
                          <a:solidFill>
                            <a:schemeClr val="bg1"/>
                          </a:solidFill>
                          <a:latin typeface="+mj-lt"/>
                        </a:rPr>
                        <a:t>Easy</a:t>
                      </a:r>
                    </a:p>
                  </a:txBody>
                  <a:tcPr marL="182880" marR="182880"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dirty="0" smtClean="0">
                          <a:solidFill>
                            <a:schemeClr val="bg1"/>
                          </a:solidFill>
                          <a:latin typeface="+mj-lt"/>
                        </a:rPr>
                        <a:t>Always available</a:t>
                      </a:r>
                    </a:p>
                  </a:txBody>
                  <a:tcPr marL="182880" marR="182880" marT="91440" marB="91440">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r>
              <a:tr h="1120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rPr>
                        <a:t>Deployment, management &amp; monitoring is trivial for us &amp; customers, from small businesses</a:t>
                      </a:r>
                      <a:r>
                        <a:rPr lang="en-US" sz="2200" baseline="0" dirty="0" smtClean="0">
                          <a:solidFill>
                            <a:schemeClr val="bg1"/>
                          </a:solidFill>
                        </a:rPr>
                        <a:t> to </a:t>
                      </a:r>
                      <a:r>
                        <a:rPr lang="en-US" sz="2200" dirty="0" smtClean="0">
                          <a:solidFill>
                            <a:schemeClr val="bg1"/>
                          </a:solidFill>
                        </a:rPr>
                        <a:t>huge IT shops</a:t>
                      </a:r>
                    </a:p>
                  </a:txBody>
                  <a:tcPr marL="182880" marR="182880" marT="91440" marB="9144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rPr>
                        <a:t>99.9% guaranteed uptime, safe &amp; secure—customers trust us with mission-critical data</a:t>
                      </a:r>
                    </a:p>
                  </a:txBody>
                  <a:tcPr marL="182880" marR="182880" marT="91440" marB="91440">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r h="80432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rPr>
                        <a:t>It takes humans doing ongoing</a:t>
                      </a:r>
                      <a:r>
                        <a:rPr lang="en-US" sz="2200" baseline="0" dirty="0" smtClean="0">
                          <a:solidFill>
                            <a:schemeClr val="bg1"/>
                          </a:solidFill>
                        </a:rPr>
                        <a:t> work</a:t>
                      </a:r>
                      <a:r>
                        <a:rPr lang="en-US" sz="2200" dirty="0" smtClean="0">
                          <a:solidFill>
                            <a:schemeClr val="bg1"/>
                          </a:solidFill>
                        </a:rPr>
                        <a:t> — </a:t>
                      </a:r>
                      <a:r>
                        <a:rPr lang="en-US" sz="2200" baseline="0" dirty="0" smtClean="0">
                          <a:solidFill>
                            <a:schemeClr val="bg1"/>
                          </a:solidFill>
                        </a:rPr>
                        <a:t>o</a:t>
                      </a:r>
                      <a:r>
                        <a:rPr lang="en-US" sz="2200" dirty="0" smtClean="0">
                          <a:solidFill>
                            <a:schemeClr val="bg1"/>
                          </a:solidFill>
                        </a:rPr>
                        <a:t>perational work,</a:t>
                      </a:r>
                      <a:r>
                        <a:rPr lang="en-US" sz="2200" baseline="0" dirty="0" smtClean="0">
                          <a:solidFill>
                            <a:schemeClr val="bg1"/>
                          </a:solidFill>
                        </a:rPr>
                        <a:t> i</a:t>
                      </a:r>
                      <a:r>
                        <a:rPr lang="en-US" sz="2200" dirty="0" smtClean="0">
                          <a:solidFill>
                            <a:schemeClr val="bg1"/>
                          </a:solidFill>
                        </a:rPr>
                        <a:t>ncident management &amp;</a:t>
                      </a:r>
                      <a:r>
                        <a:rPr lang="en-US" sz="2200" baseline="0" dirty="0" smtClean="0">
                          <a:solidFill>
                            <a:schemeClr val="bg1"/>
                          </a:solidFill>
                        </a:rPr>
                        <a:t> p</a:t>
                      </a:r>
                      <a:r>
                        <a:rPr lang="en-US" sz="2200" dirty="0" smtClean="0">
                          <a:solidFill>
                            <a:schemeClr val="bg1"/>
                          </a:solidFill>
                        </a:rPr>
                        <a:t>roblem management</a:t>
                      </a:r>
                    </a:p>
                  </a:txBody>
                  <a:tcPr marL="182880" marR="182880" marT="91440" marB="91440">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200" dirty="0" smtClean="0">
                        <a:solidFill>
                          <a:schemeClr val="bg1"/>
                        </a:solidFill>
                      </a:endParaRPr>
                    </a:p>
                  </a:txBody>
                  <a:tcPr marL="182880" marR="182880"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bl>
          </a:graphicData>
        </a:graphic>
      </p:graphicFrame>
    </p:spTree>
    <p:extLst>
      <p:ext uri="{BB962C8B-B14F-4D97-AF65-F5344CB8AC3E}">
        <p14:creationId xmlns:p14="http://schemas.microsoft.com/office/powerpoint/2010/main" val="58419192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How does it look </a:t>
            </a:r>
            <a:r>
              <a:rPr lang="en-US" dirty="0"/>
              <a:t>b</a:t>
            </a:r>
            <a:r>
              <a:rPr lang="en-US" dirty="0" smtClean="0"/>
              <a:t>ehind the </a:t>
            </a:r>
            <a:r>
              <a:rPr lang="en-US" dirty="0"/>
              <a:t>s</a:t>
            </a:r>
            <a:r>
              <a:rPr lang="en-US" dirty="0" smtClean="0"/>
              <a:t>cenes?</a:t>
            </a:r>
            <a:endParaRPr lang="en-US" dirty="0"/>
          </a:p>
        </p:txBody>
      </p:sp>
    </p:spTree>
    <p:extLst>
      <p:ext uri="{BB962C8B-B14F-4D97-AF65-F5344CB8AC3E}">
        <p14:creationId xmlns:p14="http://schemas.microsoft.com/office/powerpoint/2010/main" val="337120696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Layers of SharePoint Online</a:t>
            </a:r>
            <a:endParaRPr lang="en-US" dirty="0"/>
          </a:p>
        </p:txBody>
      </p:sp>
      <p:graphicFrame>
        <p:nvGraphicFramePr>
          <p:cNvPr id="5" name="Content Placeholder 4"/>
          <p:cNvGraphicFramePr>
            <a:graphicFrameLocks/>
          </p:cNvGraphicFramePr>
          <p:nvPr>
            <p:extLst/>
          </p:nvPr>
        </p:nvGraphicFramePr>
        <p:xfrm>
          <a:off x="624075" y="1632057"/>
          <a:ext cx="11188326" cy="4616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7954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B84B3078-C169-47DF-8668-D0C49155007D}"/>
                                            </p:graphicEl>
                                          </p:spTgt>
                                        </p:tgtEl>
                                        <p:attrNameLst>
                                          <p:attrName>style.visibility</p:attrName>
                                        </p:attrNameLst>
                                      </p:cBhvr>
                                      <p:to>
                                        <p:strVal val="visible"/>
                                      </p:to>
                                    </p:set>
                                    <p:animEffect transition="in" filter="fade">
                                      <p:cBhvr>
                                        <p:cTn id="7" dur="500"/>
                                        <p:tgtEl>
                                          <p:spTgt spid="5">
                                            <p:graphicEl>
                                              <a:dgm id="{B84B3078-C169-47DF-8668-D0C49155007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4D2639CB-B48E-4576-B157-7A71DB213AF1}"/>
                                            </p:graphicEl>
                                          </p:spTgt>
                                        </p:tgtEl>
                                        <p:attrNameLst>
                                          <p:attrName>style.visibility</p:attrName>
                                        </p:attrNameLst>
                                      </p:cBhvr>
                                      <p:to>
                                        <p:strVal val="visible"/>
                                      </p:to>
                                    </p:set>
                                    <p:animEffect transition="in" filter="fade">
                                      <p:cBhvr>
                                        <p:cTn id="12" dur="500"/>
                                        <p:tgtEl>
                                          <p:spTgt spid="5">
                                            <p:graphicEl>
                                              <a:dgm id="{4D2639CB-B48E-4576-B157-7A71DB213AF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dgm id="{0C705126-F6CD-439E-9294-6487AC9A98A5}"/>
                                            </p:graphicEl>
                                          </p:spTgt>
                                        </p:tgtEl>
                                        <p:attrNameLst>
                                          <p:attrName>style.visibility</p:attrName>
                                        </p:attrNameLst>
                                      </p:cBhvr>
                                      <p:to>
                                        <p:strVal val="visible"/>
                                      </p:to>
                                    </p:set>
                                    <p:animEffect transition="in" filter="fade">
                                      <p:cBhvr>
                                        <p:cTn id="17" dur="500"/>
                                        <p:tgtEl>
                                          <p:spTgt spid="5">
                                            <p:graphicEl>
                                              <a:dgm id="{0C705126-F6CD-439E-9294-6487AC9A98A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dgm id="{852667C7-3885-4C3B-B797-6CDBAFD8271C}"/>
                                            </p:graphicEl>
                                          </p:spTgt>
                                        </p:tgtEl>
                                        <p:attrNameLst>
                                          <p:attrName>style.visibility</p:attrName>
                                        </p:attrNameLst>
                                      </p:cBhvr>
                                      <p:to>
                                        <p:strVal val="visible"/>
                                      </p:to>
                                    </p:set>
                                    <p:animEffect transition="in" filter="fade">
                                      <p:cBhvr>
                                        <p:cTn id="22" dur="500"/>
                                        <p:tgtEl>
                                          <p:spTgt spid="5">
                                            <p:graphicEl>
                                              <a:dgm id="{852667C7-3885-4C3B-B797-6CDBAFD8271C}"/>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dgm id="{FAE861A3-BE06-4282-B0A9-3475FDEA3F4E}"/>
                                            </p:graphicEl>
                                          </p:spTgt>
                                        </p:tgtEl>
                                        <p:attrNameLst>
                                          <p:attrName>style.visibility</p:attrName>
                                        </p:attrNameLst>
                                      </p:cBhvr>
                                      <p:to>
                                        <p:strVal val="visible"/>
                                      </p:to>
                                    </p:set>
                                    <p:animEffect transition="in" filter="fade">
                                      <p:cBhvr>
                                        <p:cTn id="27" dur="500"/>
                                        <p:tgtEl>
                                          <p:spTgt spid="5">
                                            <p:graphicEl>
                                              <a:dgm id="{FAE861A3-BE06-4282-B0A9-3475FDEA3F4E}"/>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graphicEl>
                                              <a:dgm id="{8D2E60C2-85E1-4A5C-881D-9F462508FE6B}"/>
                                            </p:graphicEl>
                                          </p:spTgt>
                                        </p:tgtEl>
                                        <p:attrNameLst>
                                          <p:attrName>style.visibility</p:attrName>
                                        </p:attrNameLst>
                                      </p:cBhvr>
                                      <p:to>
                                        <p:strVal val="visible"/>
                                      </p:to>
                                    </p:set>
                                    <p:animEffect transition="in" filter="fade">
                                      <p:cBhvr>
                                        <p:cTn id="32" dur="500"/>
                                        <p:tgtEl>
                                          <p:spTgt spid="5">
                                            <p:graphicEl>
                                              <a:dgm id="{8D2E60C2-85E1-4A5C-881D-9F462508FE6B}"/>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graphicEl>
                                              <a:dgm id="{80FBDE5F-1211-47AC-B0A4-24DE76C43317}"/>
                                            </p:graphicEl>
                                          </p:spTgt>
                                        </p:tgtEl>
                                        <p:attrNameLst>
                                          <p:attrName>style.visibility</p:attrName>
                                        </p:attrNameLst>
                                      </p:cBhvr>
                                      <p:to>
                                        <p:strVal val="visible"/>
                                      </p:to>
                                    </p:set>
                                    <p:animEffect transition="in" filter="fade">
                                      <p:cBhvr>
                                        <p:cTn id="37" dur="500"/>
                                        <p:tgtEl>
                                          <p:spTgt spid="5">
                                            <p:graphicEl>
                                              <a:dgm id="{80FBDE5F-1211-47AC-B0A4-24DE76C43317}"/>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graphicEl>
                                              <a:dgm id="{9F7684BC-7C79-4E57-83CF-FBD2099A2D88}"/>
                                            </p:graphicEl>
                                          </p:spTgt>
                                        </p:tgtEl>
                                        <p:attrNameLst>
                                          <p:attrName>style.visibility</p:attrName>
                                        </p:attrNameLst>
                                      </p:cBhvr>
                                      <p:to>
                                        <p:strVal val="visible"/>
                                      </p:to>
                                    </p:set>
                                    <p:animEffect transition="in" filter="fade">
                                      <p:cBhvr>
                                        <p:cTn id="42" dur="500"/>
                                        <p:tgtEl>
                                          <p:spTgt spid="5">
                                            <p:graphicEl>
                                              <a:dgm id="{9F7684BC-7C79-4E57-83CF-FBD2099A2D8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graphicEl>
                                              <a:dgm id="{F35D4853-ADB0-4704-AB9E-A75CF2CA56AF}"/>
                                            </p:graphicEl>
                                          </p:spTgt>
                                        </p:tgtEl>
                                        <p:attrNameLst>
                                          <p:attrName>style.visibility</p:attrName>
                                        </p:attrNameLst>
                                      </p:cBhvr>
                                      <p:to>
                                        <p:strVal val="visible"/>
                                      </p:to>
                                    </p:set>
                                    <p:animEffect transition="in" filter="fade">
                                      <p:cBhvr>
                                        <p:cTn id="47" dur="500"/>
                                        <p:tgtEl>
                                          <p:spTgt spid="5">
                                            <p:graphicEl>
                                              <a:dgm id="{F35D4853-ADB0-4704-AB9E-A75CF2CA56AF}"/>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graphicEl>
                                              <a:dgm id="{927452C6-4379-4786-8CDA-31610E594794}"/>
                                            </p:graphicEl>
                                          </p:spTgt>
                                        </p:tgtEl>
                                        <p:attrNameLst>
                                          <p:attrName>style.visibility</p:attrName>
                                        </p:attrNameLst>
                                      </p:cBhvr>
                                      <p:to>
                                        <p:strVal val="visible"/>
                                      </p:to>
                                    </p:set>
                                    <p:animEffect transition="in" filter="fade">
                                      <p:cBhvr>
                                        <p:cTn id="52" dur="500"/>
                                        <p:tgtEl>
                                          <p:spTgt spid="5">
                                            <p:graphicEl>
                                              <a:dgm id="{927452C6-4379-4786-8CDA-31610E59479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431983"/>
          </a:xfrm>
        </p:spPr>
        <p:txBody>
          <a:bodyPr/>
          <a:lstStyle/>
          <a:p>
            <a:pPr marL="0" indent="0">
              <a:buNone/>
            </a:pPr>
            <a:r>
              <a:rPr lang="en-US" dirty="0"/>
              <a:t>Physical machines are used purely as virtual machine hosts for compute-centric tasks:</a:t>
            </a:r>
          </a:p>
          <a:p>
            <a:r>
              <a:rPr lang="en-US" dirty="0"/>
              <a:t>Greatly improves manageability.  Deployment becomes entirely VHD-based.</a:t>
            </a:r>
          </a:p>
          <a:p>
            <a:r>
              <a:rPr lang="en-US" dirty="0"/>
              <a:t>Greatly improves predictability.  The VHD we test is the VHD we run in production.</a:t>
            </a:r>
          </a:p>
          <a:p>
            <a:r>
              <a:rPr lang="en-US"/>
              <a:t>Negligible performance impact from </a:t>
            </a:r>
            <a:r>
              <a:rPr lang="en-US" smtClean="0"/>
              <a:t>virtualizing.</a:t>
            </a:r>
            <a:endParaRPr lang="en-US" sz="2448" dirty="0"/>
          </a:p>
        </p:txBody>
      </p:sp>
      <p:sp>
        <p:nvSpPr>
          <p:cNvPr id="2" name="Title 1"/>
          <p:cNvSpPr>
            <a:spLocks noGrp="1"/>
          </p:cNvSpPr>
          <p:nvPr>
            <p:ph type="title"/>
          </p:nvPr>
        </p:nvSpPr>
        <p:spPr/>
        <p:txBody>
          <a:bodyPr/>
          <a:lstStyle/>
          <a:p>
            <a:r>
              <a:rPr lang="en-US" dirty="0"/>
              <a:t>Virtual </a:t>
            </a:r>
            <a:r>
              <a:rPr lang="en-US"/>
              <a:t>Machine Layer</a:t>
            </a:r>
            <a:r>
              <a:rPr lang="en-US" dirty="0"/>
              <a:t>:</a:t>
            </a:r>
            <a:r>
              <a:rPr lang="en-US"/>
              <a:t> Hyper-V</a:t>
            </a:r>
            <a:endParaRPr lang="en-US" dirty="0"/>
          </a:p>
        </p:txBody>
      </p:sp>
    </p:spTree>
    <p:extLst>
      <p:ext uri="{BB962C8B-B14F-4D97-AF65-F5344CB8AC3E}">
        <p14:creationId xmlns:p14="http://schemas.microsoft.com/office/powerpoint/2010/main" val="418482116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Rectangle 206"/>
          <p:cNvSpPr/>
          <p:nvPr/>
        </p:nvSpPr>
        <p:spPr bwMode="auto">
          <a:xfrm>
            <a:off x="257348" y="1512956"/>
            <a:ext cx="4849537" cy="5051601"/>
          </a:xfrm>
          <a:prstGeom prst="rect">
            <a:avLst/>
          </a:prstGeom>
          <a:solidFill>
            <a:srgbClr val="FF8C00"/>
          </a:solidFill>
          <a:ln>
            <a:solidFill>
              <a:schemeClr val="tx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900" spc="-71" dirty="0">
              <a:gradFill>
                <a:gsLst>
                  <a:gs pos="14167">
                    <a:srgbClr val="000000"/>
                  </a:gs>
                  <a:gs pos="27000">
                    <a:srgbClr val="000000"/>
                  </a:gs>
                </a:gsLst>
                <a:lin ang="5400000" scaled="0"/>
              </a:gradFill>
              <a:ea typeface="Segoe UI" pitchFamily="34" charset="0"/>
              <a:cs typeface="Segoe UI" pitchFamily="34" charset="0"/>
            </a:endParaRPr>
          </a:p>
        </p:txBody>
      </p:sp>
      <p:sp>
        <p:nvSpPr>
          <p:cNvPr id="610" name="Rectangle 609"/>
          <p:cNvSpPr/>
          <p:nvPr/>
        </p:nvSpPr>
        <p:spPr bwMode="auto">
          <a:xfrm>
            <a:off x="505600" y="1823019"/>
            <a:ext cx="4041281" cy="45853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rgbClr val="012654"/>
              </a:solidFill>
            </a:endParaRPr>
          </a:p>
        </p:txBody>
      </p:sp>
      <p:sp>
        <p:nvSpPr>
          <p:cNvPr id="132" name="Rectangle 131"/>
          <p:cNvSpPr/>
          <p:nvPr/>
        </p:nvSpPr>
        <p:spPr bwMode="auto">
          <a:xfrm>
            <a:off x="436318" y="1787489"/>
            <a:ext cx="4041281" cy="45853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rgbClr val="012654"/>
              </a:solidFill>
            </a:endParaRPr>
          </a:p>
        </p:txBody>
      </p:sp>
      <p:sp>
        <p:nvSpPr>
          <p:cNvPr id="2" name="Title 1"/>
          <p:cNvSpPr>
            <a:spLocks noGrp="1"/>
          </p:cNvSpPr>
          <p:nvPr>
            <p:ph type="title"/>
          </p:nvPr>
        </p:nvSpPr>
        <p:spPr>
          <a:xfrm>
            <a:off x="570706" y="233150"/>
            <a:ext cx="11285856" cy="508524"/>
          </a:xfrm>
        </p:spPr>
        <p:txBody>
          <a:bodyPr/>
          <a:lstStyle/>
          <a:p>
            <a:r>
              <a:rPr lang="en-US" sz="3672" dirty="0" smtClean="0">
                <a:solidFill>
                  <a:schemeClr val="tx2"/>
                </a:solidFill>
              </a:rPr>
              <a:t>SharePoint Online Topology</a:t>
            </a:r>
            <a:endParaRPr lang="en-US" sz="3672" dirty="0">
              <a:solidFill>
                <a:schemeClr val="tx2"/>
              </a:solidFill>
            </a:endParaRPr>
          </a:p>
        </p:txBody>
      </p:sp>
      <p:grpSp>
        <p:nvGrpSpPr>
          <p:cNvPr id="618" name="Group 772"/>
          <p:cNvGrpSpPr/>
          <p:nvPr/>
        </p:nvGrpSpPr>
        <p:grpSpPr>
          <a:xfrm>
            <a:off x="605763" y="2815800"/>
            <a:ext cx="3225027" cy="1433951"/>
            <a:chOff x="338981" y="2760839"/>
            <a:chExt cx="2432368" cy="1405962"/>
          </a:xfrm>
        </p:grpSpPr>
        <p:grpSp>
          <p:nvGrpSpPr>
            <p:cNvPr id="6" name="Group 773"/>
            <p:cNvGrpSpPr/>
            <p:nvPr/>
          </p:nvGrpSpPr>
          <p:grpSpPr>
            <a:xfrm>
              <a:off x="1663977" y="2953574"/>
              <a:ext cx="508061" cy="205311"/>
              <a:chOff x="2819400" y="2438400"/>
              <a:chExt cx="636282" cy="257126"/>
            </a:xfrm>
          </p:grpSpPr>
          <p:sp>
            <p:nvSpPr>
              <p:cNvPr id="24" name="Rectangle 827"/>
              <p:cNvSpPr/>
              <p:nvPr/>
            </p:nvSpPr>
            <p:spPr>
              <a:xfrm>
                <a:off x="2846082" y="2466927"/>
                <a:ext cx="609600" cy="228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25" name="Rectangle 82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WFE</a:t>
                </a:r>
              </a:p>
            </p:txBody>
          </p:sp>
        </p:grpSp>
        <p:grpSp>
          <p:nvGrpSpPr>
            <p:cNvPr id="7" name="Group 774"/>
            <p:cNvGrpSpPr/>
            <p:nvPr/>
          </p:nvGrpSpPr>
          <p:grpSpPr>
            <a:xfrm>
              <a:off x="1663977" y="3396137"/>
              <a:ext cx="508061" cy="205311"/>
              <a:chOff x="2819400" y="2438400"/>
              <a:chExt cx="636282" cy="257126"/>
            </a:xfrm>
          </p:grpSpPr>
          <p:sp>
            <p:nvSpPr>
              <p:cNvPr id="22" name="Rectangle 82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23" name="Rectangle 826"/>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App Server</a:t>
                </a:r>
              </a:p>
            </p:txBody>
          </p:sp>
        </p:grpSp>
        <p:grpSp>
          <p:nvGrpSpPr>
            <p:cNvPr id="8" name="Group 775"/>
            <p:cNvGrpSpPr/>
            <p:nvPr/>
          </p:nvGrpSpPr>
          <p:grpSpPr>
            <a:xfrm>
              <a:off x="1663977" y="3174175"/>
              <a:ext cx="508061" cy="205311"/>
              <a:chOff x="2819400" y="2438400"/>
              <a:chExt cx="636282" cy="257126"/>
            </a:xfrm>
          </p:grpSpPr>
          <p:sp>
            <p:nvSpPr>
              <p:cNvPr id="20" name="Rectangle 823"/>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21" name="Rectangle 82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Crawl WFE</a:t>
                </a:r>
              </a:p>
            </p:txBody>
          </p:sp>
        </p:grpSp>
        <p:grpSp>
          <p:nvGrpSpPr>
            <p:cNvPr id="9" name="Group 776"/>
            <p:cNvGrpSpPr/>
            <p:nvPr/>
          </p:nvGrpSpPr>
          <p:grpSpPr>
            <a:xfrm>
              <a:off x="2211578" y="2953574"/>
              <a:ext cx="508061" cy="205311"/>
              <a:chOff x="2819400" y="2438400"/>
              <a:chExt cx="636282" cy="257126"/>
            </a:xfrm>
          </p:grpSpPr>
          <p:sp>
            <p:nvSpPr>
              <p:cNvPr id="18" name="Rectangle 821"/>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9" name="Rectangle 82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CA</a:t>
                </a:r>
              </a:p>
            </p:txBody>
          </p:sp>
        </p:grpSp>
        <p:grpSp>
          <p:nvGrpSpPr>
            <p:cNvPr id="10" name="Group 777"/>
            <p:cNvGrpSpPr/>
            <p:nvPr/>
          </p:nvGrpSpPr>
          <p:grpSpPr>
            <a:xfrm>
              <a:off x="2211578" y="3396137"/>
              <a:ext cx="508061" cy="205311"/>
              <a:chOff x="2819400" y="2438400"/>
              <a:chExt cx="636282" cy="257126"/>
            </a:xfrm>
          </p:grpSpPr>
          <p:sp>
            <p:nvSpPr>
              <p:cNvPr id="16" name="Rectangle 819"/>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7" name="Rectangle 820"/>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Timer Jobs</a:t>
                </a:r>
              </a:p>
            </p:txBody>
          </p:sp>
        </p:grpSp>
        <p:grpSp>
          <p:nvGrpSpPr>
            <p:cNvPr id="11" name="Group 778"/>
            <p:cNvGrpSpPr/>
            <p:nvPr/>
          </p:nvGrpSpPr>
          <p:grpSpPr>
            <a:xfrm>
              <a:off x="2211578" y="3174175"/>
              <a:ext cx="508061" cy="205311"/>
              <a:chOff x="2819400" y="2438400"/>
              <a:chExt cx="636282" cy="257126"/>
            </a:xfrm>
          </p:grpSpPr>
          <p:sp>
            <p:nvSpPr>
              <p:cNvPr id="14" name="Rectangle 817"/>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5" name="Rectangle 81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Sandbox</a:t>
                </a:r>
              </a:p>
            </p:txBody>
          </p:sp>
        </p:grpSp>
        <p:sp>
          <p:nvSpPr>
            <p:cNvPr id="12" name="Rectangle 779"/>
            <p:cNvSpPr/>
            <p:nvPr/>
          </p:nvSpPr>
          <p:spPr>
            <a:xfrm>
              <a:off x="1603133" y="2892730"/>
              <a:ext cx="1168216" cy="764207"/>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13" name="TextBox 780"/>
            <p:cNvSpPr txBox="1"/>
            <p:nvPr/>
          </p:nvSpPr>
          <p:spPr>
            <a:xfrm>
              <a:off x="1605568" y="2760839"/>
              <a:ext cx="340330" cy="141257"/>
            </a:xfrm>
            <a:prstGeom prst="rect">
              <a:avLst/>
            </a:prstGeom>
            <a:noFill/>
          </p:spPr>
          <p:txBody>
            <a:bodyPr wrap="none" lIns="0" tIns="0" rIns="0" bIns="0" rtlCol="0">
              <a:spAutoFit/>
            </a:bodyPr>
            <a:lstStyle/>
            <a:p>
              <a:r>
                <a:rPr lang="en-US" sz="918" dirty="0">
                  <a:solidFill>
                    <a:srgbClr val="012654"/>
                  </a:solidFill>
                </a:rPr>
                <a:t>Content:</a:t>
              </a:r>
            </a:p>
          </p:txBody>
        </p:sp>
        <p:grpSp>
          <p:nvGrpSpPr>
            <p:cNvPr id="27" name="Group 29"/>
            <p:cNvGrpSpPr/>
            <p:nvPr/>
          </p:nvGrpSpPr>
          <p:grpSpPr>
            <a:xfrm>
              <a:off x="401058" y="2953576"/>
              <a:ext cx="508061" cy="205311"/>
              <a:chOff x="2819400" y="2438400"/>
              <a:chExt cx="636282" cy="257126"/>
            </a:xfrm>
          </p:grpSpPr>
          <p:sp>
            <p:nvSpPr>
              <p:cNvPr id="39"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0"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App</a:t>
                </a:r>
              </a:p>
            </p:txBody>
          </p:sp>
        </p:grpSp>
        <p:grpSp>
          <p:nvGrpSpPr>
            <p:cNvPr id="28" name="Group 37"/>
            <p:cNvGrpSpPr/>
            <p:nvPr/>
          </p:nvGrpSpPr>
          <p:grpSpPr>
            <a:xfrm>
              <a:off x="401058" y="3174177"/>
              <a:ext cx="508061" cy="205311"/>
              <a:chOff x="2819400" y="2438400"/>
              <a:chExt cx="636282" cy="257126"/>
            </a:xfrm>
          </p:grpSpPr>
          <p:sp>
            <p:nvSpPr>
              <p:cNvPr id="37" name="Rectangle 813"/>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38" name="Rectangle 81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Query</a:t>
                </a:r>
              </a:p>
            </p:txBody>
          </p:sp>
        </p:grpSp>
        <p:grpSp>
          <p:nvGrpSpPr>
            <p:cNvPr id="29" name="Group 40"/>
            <p:cNvGrpSpPr/>
            <p:nvPr/>
          </p:nvGrpSpPr>
          <p:grpSpPr>
            <a:xfrm>
              <a:off x="948655" y="2953576"/>
              <a:ext cx="508062" cy="205311"/>
              <a:chOff x="2819400" y="2438400"/>
              <a:chExt cx="636284" cy="257126"/>
            </a:xfrm>
          </p:grpSpPr>
          <p:sp>
            <p:nvSpPr>
              <p:cNvPr id="35" name="Rectangle 811"/>
              <p:cNvSpPr/>
              <p:nvPr/>
            </p:nvSpPr>
            <p:spPr>
              <a:xfrm>
                <a:off x="2846083" y="2466927"/>
                <a:ext cx="609601" cy="228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36" name="Rectangle 81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CA</a:t>
                </a:r>
              </a:p>
            </p:txBody>
          </p:sp>
        </p:grpSp>
        <p:grpSp>
          <p:nvGrpSpPr>
            <p:cNvPr id="30" name="Group 46"/>
            <p:cNvGrpSpPr/>
            <p:nvPr/>
          </p:nvGrpSpPr>
          <p:grpSpPr>
            <a:xfrm>
              <a:off x="948658" y="3174177"/>
              <a:ext cx="508061" cy="205311"/>
              <a:chOff x="2819400" y="2438400"/>
              <a:chExt cx="636282" cy="257126"/>
            </a:xfrm>
          </p:grpSpPr>
          <p:sp>
            <p:nvSpPr>
              <p:cNvPr id="33" name="Rectangle 809"/>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34" name="Rectangle 810"/>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t>
                </a:r>
                <a:r>
                  <a:rPr lang="en-US" sz="1020" dirty="0" err="1">
                    <a:solidFill>
                      <a:srgbClr val="012654"/>
                    </a:solidFill>
                  </a:rPr>
                  <a:t>Idx</a:t>
                </a:r>
                <a:endParaRPr lang="en-US" sz="1020" dirty="0">
                  <a:solidFill>
                    <a:srgbClr val="012654"/>
                  </a:solidFill>
                </a:endParaRPr>
              </a:p>
            </p:txBody>
          </p:sp>
        </p:grpSp>
        <p:sp>
          <p:nvSpPr>
            <p:cNvPr id="31" name="Rectangle 785"/>
            <p:cNvSpPr/>
            <p:nvPr/>
          </p:nvSpPr>
          <p:spPr>
            <a:xfrm>
              <a:off x="340213" y="2892732"/>
              <a:ext cx="1168215" cy="53056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32" name="TextBox 786"/>
            <p:cNvSpPr txBox="1"/>
            <p:nvPr/>
          </p:nvSpPr>
          <p:spPr>
            <a:xfrm>
              <a:off x="377953" y="2767611"/>
              <a:ext cx="763276" cy="141257"/>
            </a:xfrm>
            <a:prstGeom prst="rect">
              <a:avLst/>
            </a:prstGeom>
            <a:noFill/>
          </p:spPr>
          <p:txBody>
            <a:bodyPr wrap="none" lIns="0" tIns="0" rIns="0" bIns="0" rtlCol="0">
              <a:spAutoFit/>
            </a:bodyPr>
            <a:lstStyle/>
            <a:p>
              <a:r>
                <a:rPr lang="en-US" sz="918" dirty="0">
                  <a:solidFill>
                    <a:srgbClr val="012654"/>
                  </a:solidFill>
                </a:rPr>
                <a:t>Federated Services:</a:t>
              </a:r>
            </a:p>
          </p:txBody>
        </p:sp>
        <p:grpSp>
          <p:nvGrpSpPr>
            <p:cNvPr id="42" name="Group 29"/>
            <p:cNvGrpSpPr/>
            <p:nvPr/>
          </p:nvGrpSpPr>
          <p:grpSpPr>
            <a:xfrm>
              <a:off x="404945" y="3633401"/>
              <a:ext cx="508061" cy="205311"/>
              <a:chOff x="2819400" y="2438400"/>
              <a:chExt cx="636282" cy="257126"/>
            </a:xfrm>
          </p:grpSpPr>
          <p:sp>
            <p:nvSpPr>
              <p:cNvPr id="54"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5"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43" name="Group 40"/>
            <p:cNvGrpSpPr/>
            <p:nvPr/>
          </p:nvGrpSpPr>
          <p:grpSpPr>
            <a:xfrm>
              <a:off x="952545" y="3633401"/>
              <a:ext cx="508061" cy="205311"/>
              <a:chOff x="2819400" y="2438400"/>
              <a:chExt cx="636282" cy="257126"/>
            </a:xfrm>
          </p:grpSpPr>
          <p:sp>
            <p:nvSpPr>
              <p:cNvPr id="52" name="Rectangle 80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3" name="Rectangle 806"/>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sp>
          <p:nvSpPr>
            <p:cNvPr id="44" name="Rectangle 789"/>
            <p:cNvSpPr/>
            <p:nvPr/>
          </p:nvSpPr>
          <p:spPr>
            <a:xfrm>
              <a:off x="347300" y="3557201"/>
              <a:ext cx="1161128" cy="60960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45" name="TextBox 790"/>
            <p:cNvSpPr txBox="1"/>
            <p:nvPr/>
          </p:nvSpPr>
          <p:spPr>
            <a:xfrm>
              <a:off x="338981" y="3418702"/>
              <a:ext cx="253201" cy="141257"/>
            </a:xfrm>
            <a:prstGeom prst="rect">
              <a:avLst/>
            </a:prstGeom>
            <a:noFill/>
          </p:spPr>
          <p:txBody>
            <a:bodyPr wrap="square" lIns="0" tIns="0" rIns="0" bIns="0" rtlCol="0">
              <a:spAutoFit/>
            </a:bodyPr>
            <a:lstStyle/>
            <a:p>
              <a:r>
                <a:rPr lang="en-US" sz="918" dirty="0">
                  <a:solidFill>
                    <a:srgbClr val="012654"/>
                  </a:solidFill>
                </a:rPr>
                <a:t>SQL:</a:t>
              </a:r>
            </a:p>
          </p:txBody>
        </p:sp>
        <p:grpSp>
          <p:nvGrpSpPr>
            <p:cNvPr id="56" name="Group 29"/>
            <p:cNvGrpSpPr/>
            <p:nvPr/>
          </p:nvGrpSpPr>
          <p:grpSpPr>
            <a:xfrm>
              <a:off x="407126" y="3900527"/>
              <a:ext cx="508061" cy="205311"/>
              <a:chOff x="2819400" y="2438400"/>
              <a:chExt cx="636282" cy="257126"/>
            </a:xfrm>
          </p:grpSpPr>
          <p:sp>
            <p:nvSpPr>
              <p:cNvPr id="57"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8"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9" name="Group 40"/>
            <p:cNvGrpSpPr/>
            <p:nvPr/>
          </p:nvGrpSpPr>
          <p:grpSpPr>
            <a:xfrm>
              <a:off x="954726" y="3900527"/>
              <a:ext cx="508061" cy="205311"/>
              <a:chOff x="2819400" y="2438400"/>
              <a:chExt cx="636282" cy="257126"/>
            </a:xfrm>
          </p:grpSpPr>
          <p:sp>
            <p:nvSpPr>
              <p:cNvPr id="60" name="Rectangle 801"/>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61" name="Rectangle 80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62" name="Group 29"/>
            <p:cNvGrpSpPr/>
            <p:nvPr/>
          </p:nvGrpSpPr>
          <p:grpSpPr>
            <a:xfrm>
              <a:off x="1658981" y="3885290"/>
              <a:ext cx="508061" cy="205311"/>
              <a:chOff x="2819400" y="2438400"/>
              <a:chExt cx="636282" cy="257126"/>
            </a:xfrm>
          </p:grpSpPr>
          <p:sp>
            <p:nvSpPr>
              <p:cNvPr id="63"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64"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grpSp>
          <p:nvGrpSpPr>
            <p:cNvPr id="65" name="Group 40"/>
            <p:cNvGrpSpPr/>
            <p:nvPr/>
          </p:nvGrpSpPr>
          <p:grpSpPr>
            <a:xfrm>
              <a:off x="2206581" y="3885290"/>
              <a:ext cx="508061" cy="205311"/>
              <a:chOff x="2819400" y="2438400"/>
              <a:chExt cx="636282" cy="257126"/>
            </a:xfrm>
          </p:grpSpPr>
          <p:sp>
            <p:nvSpPr>
              <p:cNvPr id="66" name="Rectangle 797"/>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67" name="Rectangle 79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sp>
          <p:nvSpPr>
            <p:cNvPr id="68" name="Rectangle 795"/>
            <p:cNvSpPr/>
            <p:nvPr/>
          </p:nvSpPr>
          <p:spPr>
            <a:xfrm>
              <a:off x="1603133" y="3808838"/>
              <a:ext cx="1168216" cy="357963"/>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69" name="TextBox 796"/>
            <p:cNvSpPr txBox="1"/>
            <p:nvPr/>
          </p:nvSpPr>
          <p:spPr>
            <a:xfrm>
              <a:off x="1661673" y="3671501"/>
              <a:ext cx="385954" cy="141257"/>
            </a:xfrm>
            <a:prstGeom prst="rect">
              <a:avLst/>
            </a:prstGeom>
            <a:noFill/>
          </p:spPr>
          <p:txBody>
            <a:bodyPr wrap="none" lIns="0" tIns="0" rIns="0" bIns="0" rtlCol="0">
              <a:spAutoFit/>
            </a:bodyPr>
            <a:lstStyle/>
            <a:p>
              <a:r>
                <a:rPr lang="en-US" sz="918" dirty="0">
                  <a:solidFill>
                    <a:srgbClr val="012654"/>
                  </a:solidFill>
                </a:rPr>
                <a:t>Directory:</a:t>
              </a:r>
            </a:p>
          </p:txBody>
        </p:sp>
      </p:grpSp>
      <p:grpSp>
        <p:nvGrpSpPr>
          <p:cNvPr id="619" name="Group 618"/>
          <p:cNvGrpSpPr/>
          <p:nvPr/>
        </p:nvGrpSpPr>
        <p:grpSpPr>
          <a:xfrm>
            <a:off x="537351" y="2539978"/>
            <a:ext cx="3334057" cy="1787490"/>
            <a:chOff x="287382" y="2490401"/>
            <a:chExt cx="2514600" cy="1752600"/>
          </a:xfrm>
        </p:grpSpPr>
        <p:sp>
          <p:nvSpPr>
            <p:cNvPr id="70" name="Rectangle 69"/>
            <p:cNvSpPr/>
            <p:nvPr/>
          </p:nvSpPr>
          <p:spPr>
            <a:xfrm>
              <a:off x="287382" y="2642801"/>
              <a:ext cx="2514600" cy="160020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71" name="TextBox 70"/>
            <p:cNvSpPr txBox="1"/>
            <p:nvPr/>
          </p:nvSpPr>
          <p:spPr>
            <a:xfrm>
              <a:off x="287382" y="2490401"/>
              <a:ext cx="419247" cy="156966"/>
            </a:xfrm>
            <a:prstGeom prst="rect">
              <a:avLst/>
            </a:prstGeom>
            <a:noFill/>
          </p:spPr>
          <p:txBody>
            <a:bodyPr wrap="none" lIns="0" tIns="0" rIns="0" bIns="0" rtlCol="0">
              <a:spAutoFit/>
            </a:bodyPr>
            <a:lstStyle/>
            <a:p>
              <a:r>
                <a:rPr lang="en-US" sz="1020" b="1" dirty="0">
                  <a:solidFill>
                    <a:srgbClr val="012654"/>
                  </a:solidFill>
                </a:rPr>
                <a:t>Stamp 1:</a:t>
              </a:r>
            </a:p>
          </p:txBody>
        </p:sp>
      </p:grpSp>
      <p:grpSp>
        <p:nvGrpSpPr>
          <p:cNvPr id="620" name="Group 886"/>
          <p:cNvGrpSpPr/>
          <p:nvPr/>
        </p:nvGrpSpPr>
        <p:grpSpPr>
          <a:xfrm>
            <a:off x="537351" y="4352148"/>
            <a:ext cx="3334057" cy="1787490"/>
            <a:chOff x="287382" y="4267200"/>
            <a:chExt cx="2514600" cy="1752600"/>
          </a:xfrm>
        </p:grpSpPr>
        <p:grpSp>
          <p:nvGrpSpPr>
            <p:cNvPr id="74" name="Group 887"/>
            <p:cNvGrpSpPr/>
            <p:nvPr/>
          </p:nvGrpSpPr>
          <p:grpSpPr>
            <a:xfrm>
              <a:off x="1663977" y="4730373"/>
              <a:ext cx="508061" cy="205311"/>
              <a:chOff x="2819400" y="2438400"/>
              <a:chExt cx="636282" cy="257126"/>
            </a:xfrm>
          </p:grpSpPr>
          <p:sp>
            <p:nvSpPr>
              <p:cNvPr id="130" name="Rectangle 943"/>
              <p:cNvSpPr/>
              <p:nvPr/>
            </p:nvSpPr>
            <p:spPr>
              <a:xfrm>
                <a:off x="2846082" y="2466927"/>
                <a:ext cx="609600" cy="228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31" name="Rectangle 94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WFE</a:t>
                </a:r>
              </a:p>
            </p:txBody>
          </p:sp>
        </p:grpSp>
        <p:grpSp>
          <p:nvGrpSpPr>
            <p:cNvPr id="75" name="Group 888"/>
            <p:cNvGrpSpPr/>
            <p:nvPr/>
          </p:nvGrpSpPr>
          <p:grpSpPr>
            <a:xfrm>
              <a:off x="1663977" y="5172936"/>
              <a:ext cx="508061" cy="205311"/>
              <a:chOff x="2819400" y="2438400"/>
              <a:chExt cx="636282" cy="257126"/>
            </a:xfrm>
          </p:grpSpPr>
          <p:sp>
            <p:nvSpPr>
              <p:cNvPr id="128" name="Rectangle 941"/>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29" name="Rectangle 94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App Server</a:t>
                </a:r>
              </a:p>
            </p:txBody>
          </p:sp>
        </p:grpSp>
        <p:grpSp>
          <p:nvGrpSpPr>
            <p:cNvPr id="76" name="Group 889"/>
            <p:cNvGrpSpPr/>
            <p:nvPr/>
          </p:nvGrpSpPr>
          <p:grpSpPr>
            <a:xfrm>
              <a:off x="1663977" y="4950974"/>
              <a:ext cx="508061" cy="205311"/>
              <a:chOff x="2819400" y="2438400"/>
              <a:chExt cx="636282" cy="257126"/>
            </a:xfrm>
          </p:grpSpPr>
          <p:sp>
            <p:nvSpPr>
              <p:cNvPr id="126" name="Rectangle 939"/>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27" name="Rectangle 940"/>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Crawl WFE</a:t>
                </a:r>
              </a:p>
            </p:txBody>
          </p:sp>
        </p:grpSp>
        <p:grpSp>
          <p:nvGrpSpPr>
            <p:cNvPr id="77" name="Group 890"/>
            <p:cNvGrpSpPr/>
            <p:nvPr/>
          </p:nvGrpSpPr>
          <p:grpSpPr>
            <a:xfrm>
              <a:off x="2211578" y="4730373"/>
              <a:ext cx="508061" cy="205311"/>
              <a:chOff x="2819400" y="2438400"/>
              <a:chExt cx="636282" cy="257126"/>
            </a:xfrm>
          </p:grpSpPr>
          <p:sp>
            <p:nvSpPr>
              <p:cNvPr id="124" name="Rectangle 937"/>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25" name="Rectangle 93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CA</a:t>
                </a:r>
              </a:p>
            </p:txBody>
          </p:sp>
        </p:grpSp>
        <p:grpSp>
          <p:nvGrpSpPr>
            <p:cNvPr id="78" name="Group 891"/>
            <p:cNvGrpSpPr/>
            <p:nvPr/>
          </p:nvGrpSpPr>
          <p:grpSpPr>
            <a:xfrm>
              <a:off x="2211578" y="5172936"/>
              <a:ext cx="508061" cy="205311"/>
              <a:chOff x="2819400" y="2438400"/>
              <a:chExt cx="636282" cy="257126"/>
            </a:xfrm>
          </p:grpSpPr>
          <p:sp>
            <p:nvSpPr>
              <p:cNvPr id="122" name="Rectangle 93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23" name="Rectangle 936"/>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Timer Jobs</a:t>
                </a:r>
              </a:p>
            </p:txBody>
          </p:sp>
        </p:grpSp>
        <p:grpSp>
          <p:nvGrpSpPr>
            <p:cNvPr id="79" name="Group 892"/>
            <p:cNvGrpSpPr/>
            <p:nvPr/>
          </p:nvGrpSpPr>
          <p:grpSpPr>
            <a:xfrm>
              <a:off x="2211578" y="4950974"/>
              <a:ext cx="508061" cy="205311"/>
              <a:chOff x="2819400" y="2438400"/>
              <a:chExt cx="636282" cy="257126"/>
            </a:xfrm>
          </p:grpSpPr>
          <p:sp>
            <p:nvSpPr>
              <p:cNvPr id="120" name="Rectangle 933"/>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21" name="Rectangle 93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Sandbox</a:t>
                </a:r>
              </a:p>
            </p:txBody>
          </p:sp>
        </p:grpSp>
        <p:sp>
          <p:nvSpPr>
            <p:cNvPr id="80" name="Rectangle 893"/>
            <p:cNvSpPr/>
            <p:nvPr/>
          </p:nvSpPr>
          <p:spPr>
            <a:xfrm>
              <a:off x="1603133" y="4669529"/>
              <a:ext cx="1168216" cy="764207"/>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81" name="TextBox 894"/>
            <p:cNvSpPr txBox="1"/>
            <p:nvPr/>
          </p:nvSpPr>
          <p:spPr>
            <a:xfrm>
              <a:off x="1605568" y="4537638"/>
              <a:ext cx="340330" cy="141257"/>
            </a:xfrm>
            <a:prstGeom prst="rect">
              <a:avLst/>
            </a:prstGeom>
            <a:noFill/>
          </p:spPr>
          <p:txBody>
            <a:bodyPr wrap="none" lIns="0" tIns="0" rIns="0" bIns="0" rtlCol="0">
              <a:spAutoFit/>
            </a:bodyPr>
            <a:lstStyle/>
            <a:p>
              <a:r>
                <a:rPr lang="en-US" sz="918" dirty="0">
                  <a:solidFill>
                    <a:srgbClr val="012654"/>
                  </a:solidFill>
                </a:rPr>
                <a:t>Content:</a:t>
              </a:r>
            </a:p>
          </p:txBody>
        </p:sp>
        <p:grpSp>
          <p:nvGrpSpPr>
            <p:cNvPr id="82" name="Group 29"/>
            <p:cNvGrpSpPr/>
            <p:nvPr/>
          </p:nvGrpSpPr>
          <p:grpSpPr>
            <a:xfrm>
              <a:off x="401058" y="4730375"/>
              <a:ext cx="508061" cy="205311"/>
              <a:chOff x="2819400" y="2438400"/>
              <a:chExt cx="636282" cy="257126"/>
            </a:xfrm>
          </p:grpSpPr>
          <p:sp>
            <p:nvSpPr>
              <p:cNvPr id="118"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19"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App</a:t>
                </a:r>
              </a:p>
            </p:txBody>
          </p:sp>
        </p:grpSp>
        <p:grpSp>
          <p:nvGrpSpPr>
            <p:cNvPr id="83" name="Group 37"/>
            <p:cNvGrpSpPr/>
            <p:nvPr/>
          </p:nvGrpSpPr>
          <p:grpSpPr>
            <a:xfrm>
              <a:off x="401058" y="4950976"/>
              <a:ext cx="508061" cy="205311"/>
              <a:chOff x="2819400" y="2438400"/>
              <a:chExt cx="636282" cy="257126"/>
            </a:xfrm>
          </p:grpSpPr>
          <p:sp>
            <p:nvSpPr>
              <p:cNvPr id="116" name="Rectangle 929"/>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17" name="Rectangle 930"/>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Query</a:t>
                </a:r>
              </a:p>
            </p:txBody>
          </p:sp>
        </p:grpSp>
        <p:grpSp>
          <p:nvGrpSpPr>
            <p:cNvPr id="84" name="Group 40"/>
            <p:cNvGrpSpPr/>
            <p:nvPr/>
          </p:nvGrpSpPr>
          <p:grpSpPr>
            <a:xfrm>
              <a:off x="948658" y="4730375"/>
              <a:ext cx="508061" cy="205311"/>
              <a:chOff x="2819400" y="2438400"/>
              <a:chExt cx="636282" cy="257126"/>
            </a:xfrm>
          </p:grpSpPr>
          <p:sp>
            <p:nvSpPr>
              <p:cNvPr id="114" name="Rectangle 927"/>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15" name="Rectangle 92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CA</a:t>
                </a:r>
              </a:p>
            </p:txBody>
          </p:sp>
        </p:grpSp>
        <p:grpSp>
          <p:nvGrpSpPr>
            <p:cNvPr id="85" name="Group 46"/>
            <p:cNvGrpSpPr/>
            <p:nvPr/>
          </p:nvGrpSpPr>
          <p:grpSpPr>
            <a:xfrm>
              <a:off x="948658" y="4950976"/>
              <a:ext cx="508061" cy="205311"/>
              <a:chOff x="2819400" y="2438400"/>
              <a:chExt cx="636282" cy="257126"/>
            </a:xfrm>
          </p:grpSpPr>
          <p:sp>
            <p:nvSpPr>
              <p:cNvPr id="112" name="Rectangle 92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13" name="Rectangle 926"/>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t>
                </a:r>
                <a:r>
                  <a:rPr lang="en-US" sz="1020" dirty="0" err="1">
                    <a:solidFill>
                      <a:srgbClr val="012654"/>
                    </a:solidFill>
                  </a:rPr>
                  <a:t>Idx</a:t>
                </a:r>
                <a:endParaRPr lang="en-US" sz="1020" dirty="0">
                  <a:solidFill>
                    <a:srgbClr val="012654"/>
                  </a:solidFill>
                </a:endParaRPr>
              </a:p>
            </p:txBody>
          </p:sp>
        </p:grpSp>
        <p:sp>
          <p:nvSpPr>
            <p:cNvPr id="86" name="Rectangle 899"/>
            <p:cNvSpPr/>
            <p:nvPr/>
          </p:nvSpPr>
          <p:spPr>
            <a:xfrm>
              <a:off x="340213" y="4669531"/>
              <a:ext cx="1168215" cy="53056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87" name="TextBox 900"/>
            <p:cNvSpPr txBox="1"/>
            <p:nvPr/>
          </p:nvSpPr>
          <p:spPr>
            <a:xfrm>
              <a:off x="377953" y="4544410"/>
              <a:ext cx="763276" cy="141257"/>
            </a:xfrm>
            <a:prstGeom prst="rect">
              <a:avLst/>
            </a:prstGeom>
            <a:noFill/>
          </p:spPr>
          <p:txBody>
            <a:bodyPr wrap="none" lIns="0" tIns="0" rIns="0" bIns="0" rtlCol="0">
              <a:spAutoFit/>
            </a:bodyPr>
            <a:lstStyle/>
            <a:p>
              <a:r>
                <a:rPr lang="en-US" sz="918" dirty="0">
                  <a:solidFill>
                    <a:srgbClr val="012654"/>
                  </a:solidFill>
                </a:rPr>
                <a:t>Federated Services:</a:t>
              </a:r>
            </a:p>
          </p:txBody>
        </p:sp>
        <p:grpSp>
          <p:nvGrpSpPr>
            <p:cNvPr id="88" name="Group 29"/>
            <p:cNvGrpSpPr/>
            <p:nvPr/>
          </p:nvGrpSpPr>
          <p:grpSpPr>
            <a:xfrm>
              <a:off x="404945" y="5410200"/>
              <a:ext cx="508061" cy="205311"/>
              <a:chOff x="2819400" y="2438400"/>
              <a:chExt cx="636282" cy="257126"/>
            </a:xfrm>
          </p:grpSpPr>
          <p:sp>
            <p:nvSpPr>
              <p:cNvPr id="110"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11"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89" name="Group 40"/>
            <p:cNvGrpSpPr/>
            <p:nvPr/>
          </p:nvGrpSpPr>
          <p:grpSpPr>
            <a:xfrm>
              <a:off x="952545" y="5410200"/>
              <a:ext cx="508061" cy="205311"/>
              <a:chOff x="2819400" y="2438400"/>
              <a:chExt cx="636282" cy="257126"/>
            </a:xfrm>
          </p:grpSpPr>
          <p:sp>
            <p:nvSpPr>
              <p:cNvPr id="108" name="Rectangle 921"/>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09" name="Rectangle 92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sp>
          <p:nvSpPr>
            <p:cNvPr id="90" name="Rectangle 903"/>
            <p:cNvSpPr/>
            <p:nvPr/>
          </p:nvSpPr>
          <p:spPr>
            <a:xfrm>
              <a:off x="347300" y="5334000"/>
              <a:ext cx="1161128" cy="60960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91" name="TextBox 904"/>
            <p:cNvSpPr txBox="1"/>
            <p:nvPr/>
          </p:nvSpPr>
          <p:spPr>
            <a:xfrm>
              <a:off x="363582" y="5195501"/>
              <a:ext cx="253201" cy="141257"/>
            </a:xfrm>
            <a:prstGeom prst="rect">
              <a:avLst/>
            </a:prstGeom>
            <a:noFill/>
          </p:spPr>
          <p:txBody>
            <a:bodyPr wrap="square" lIns="0" tIns="0" rIns="0" bIns="0" rtlCol="0">
              <a:spAutoFit/>
            </a:bodyPr>
            <a:lstStyle/>
            <a:p>
              <a:r>
                <a:rPr lang="en-US" sz="918" dirty="0">
                  <a:solidFill>
                    <a:srgbClr val="012654"/>
                  </a:solidFill>
                </a:rPr>
                <a:t>SQL:</a:t>
              </a:r>
            </a:p>
          </p:txBody>
        </p:sp>
        <p:grpSp>
          <p:nvGrpSpPr>
            <p:cNvPr id="92" name="Group 29"/>
            <p:cNvGrpSpPr/>
            <p:nvPr/>
          </p:nvGrpSpPr>
          <p:grpSpPr>
            <a:xfrm>
              <a:off x="407126" y="5677326"/>
              <a:ext cx="508061" cy="205311"/>
              <a:chOff x="2819400" y="2438400"/>
              <a:chExt cx="636282" cy="257126"/>
            </a:xfrm>
          </p:grpSpPr>
          <p:sp>
            <p:nvSpPr>
              <p:cNvPr id="106"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07"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93" name="Group 40"/>
            <p:cNvGrpSpPr/>
            <p:nvPr/>
          </p:nvGrpSpPr>
          <p:grpSpPr>
            <a:xfrm>
              <a:off x="954726" y="5677326"/>
              <a:ext cx="508061" cy="205311"/>
              <a:chOff x="2819400" y="2438400"/>
              <a:chExt cx="636282" cy="257126"/>
            </a:xfrm>
          </p:grpSpPr>
          <p:sp>
            <p:nvSpPr>
              <p:cNvPr id="104" name="Rectangle 917"/>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05" name="Rectangle 918"/>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94" name="Group 29"/>
            <p:cNvGrpSpPr/>
            <p:nvPr/>
          </p:nvGrpSpPr>
          <p:grpSpPr>
            <a:xfrm>
              <a:off x="1658981" y="5662089"/>
              <a:ext cx="508061" cy="205311"/>
              <a:chOff x="2819400" y="2438400"/>
              <a:chExt cx="636282" cy="257126"/>
            </a:xfrm>
          </p:grpSpPr>
          <p:sp>
            <p:nvSpPr>
              <p:cNvPr id="102"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03"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grpSp>
          <p:nvGrpSpPr>
            <p:cNvPr id="95" name="Group 40"/>
            <p:cNvGrpSpPr/>
            <p:nvPr/>
          </p:nvGrpSpPr>
          <p:grpSpPr>
            <a:xfrm>
              <a:off x="2206581" y="5662089"/>
              <a:ext cx="508061" cy="205311"/>
              <a:chOff x="2819400" y="2438400"/>
              <a:chExt cx="636282" cy="257126"/>
            </a:xfrm>
          </p:grpSpPr>
          <p:sp>
            <p:nvSpPr>
              <p:cNvPr id="100" name="Rectangle 913"/>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101" name="Rectangle 91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sp>
          <p:nvSpPr>
            <p:cNvPr id="96" name="Rectangle 909"/>
            <p:cNvSpPr/>
            <p:nvPr/>
          </p:nvSpPr>
          <p:spPr>
            <a:xfrm>
              <a:off x="1603133" y="5585637"/>
              <a:ext cx="1168216" cy="357963"/>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97" name="TextBox 910"/>
            <p:cNvSpPr txBox="1"/>
            <p:nvPr/>
          </p:nvSpPr>
          <p:spPr>
            <a:xfrm>
              <a:off x="1661673" y="5456756"/>
              <a:ext cx="385954" cy="141257"/>
            </a:xfrm>
            <a:prstGeom prst="rect">
              <a:avLst/>
            </a:prstGeom>
            <a:noFill/>
          </p:spPr>
          <p:txBody>
            <a:bodyPr wrap="none" lIns="0" tIns="0" rIns="0" bIns="0" rtlCol="0">
              <a:spAutoFit/>
            </a:bodyPr>
            <a:lstStyle/>
            <a:p>
              <a:r>
                <a:rPr lang="en-US" sz="918" dirty="0">
                  <a:solidFill>
                    <a:srgbClr val="012654"/>
                  </a:solidFill>
                </a:rPr>
                <a:t>Directory:</a:t>
              </a:r>
            </a:p>
          </p:txBody>
        </p:sp>
        <p:sp>
          <p:nvSpPr>
            <p:cNvPr id="98" name="Rectangle 911"/>
            <p:cNvSpPr/>
            <p:nvPr/>
          </p:nvSpPr>
          <p:spPr>
            <a:xfrm>
              <a:off x="287382" y="4419600"/>
              <a:ext cx="2514600" cy="160020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99" name="TextBox 912"/>
            <p:cNvSpPr txBox="1"/>
            <p:nvPr/>
          </p:nvSpPr>
          <p:spPr>
            <a:xfrm>
              <a:off x="287382" y="4267200"/>
              <a:ext cx="552419" cy="156966"/>
            </a:xfrm>
            <a:prstGeom prst="rect">
              <a:avLst/>
            </a:prstGeom>
            <a:noFill/>
          </p:spPr>
          <p:txBody>
            <a:bodyPr wrap="none" lIns="0" tIns="0" rIns="0" bIns="0" rtlCol="0">
              <a:spAutoFit/>
            </a:bodyPr>
            <a:lstStyle/>
            <a:p>
              <a:r>
                <a:rPr lang="en-US" sz="1020" b="1" dirty="0">
                  <a:solidFill>
                    <a:srgbClr val="012654"/>
                  </a:solidFill>
                </a:rPr>
                <a:t>Stamp 2..N:</a:t>
              </a:r>
            </a:p>
          </p:txBody>
        </p:sp>
      </p:grpSp>
      <p:sp>
        <p:nvSpPr>
          <p:cNvPr id="192" name="TextBox 191"/>
          <p:cNvSpPr txBox="1"/>
          <p:nvPr/>
        </p:nvSpPr>
        <p:spPr>
          <a:xfrm>
            <a:off x="436321" y="1614847"/>
            <a:ext cx="961330" cy="176114"/>
          </a:xfrm>
          <a:prstGeom prst="rect">
            <a:avLst/>
          </a:prstGeom>
          <a:noFill/>
        </p:spPr>
        <p:txBody>
          <a:bodyPr wrap="none" lIns="0" tIns="0" rIns="0" bIns="0" rtlCol="0">
            <a:spAutoFit/>
          </a:bodyPr>
          <a:lstStyle/>
          <a:p>
            <a:r>
              <a:rPr lang="en-US" sz="1122" b="1" dirty="0">
                <a:solidFill>
                  <a:srgbClr val="012654"/>
                </a:solidFill>
              </a:rPr>
              <a:t>Network 1..N:</a:t>
            </a:r>
          </a:p>
        </p:txBody>
      </p:sp>
      <p:grpSp>
        <p:nvGrpSpPr>
          <p:cNvPr id="622" name="Group 621"/>
          <p:cNvGrpSpPr/>
          <p:nvPr/>
        </p:nvGrpSpPr>
        <p:grpSpPr>
          <a:xfrm>
            <a:off x="537349" y="1865206"/>
            <a:ext cx="3474277" cy="419318"/>
            <a:chOff x="287382" y="1828800"/>
            <a:chExt cx="2620356" cy="411133"/>
          </a:xfrm>
        </p:grpSpPr>
        <p:sp>
          <p:nvSpPr>
            <p:cNvPr id="193" name="Rectangle 192"/>
            <p:cNvSpPr/>
            <p:nvPr/>
          </p:nvSpPr>
          <p:spPr>
            <a:xfrm>
              <a:off x="287382" y="18288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 Sync</a:t>
              </a:r>
            </a:p>
          </p:txBody>
        </p:sp>
        <p:sp>
          <p:nvSpPr>
            <p:cNvPr id="194" name="Rectangle 193"/>
            <p:cNvSpPr/>
            <p:nvPr/>
          </p:nvSpPr>
          <p:spPr>
            <a:xfrm>
              <a:off x="287382" y="20574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Prov.</a:t>
              </a:r>
            </a:p>
          </p:txBody>
        </p:sp>
        <p:sp>
          <p:nvSpPr>
            <p:cNvPr id="195" name="Rectangle 194"/>
            <p:cNvSpPr/>
            <p:nvPr/>
          </p:nvSpPr>
          <p:spPr>
            <a:xfrm>
              <a:off x="820782" y="18288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SCOM</a:t>
              </a:r>
            </a:p>
          </p:txBody>
        </p:sp>
        <p:sp>
          <p:nvSpPr>
            <p:cNvPr id="196" name="Rectangle 195"/>
            <p:cNvSpPr/>
            <p:nvPr/>
          </p:nvSpPr>
          <p:spPr>
            <a:xfrm>
              <a:off x="820782" y="20574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ULS</a:t>
              </a:r>
            </a:p>
          </p:txBody>
        </p:sp>
        <p:sp>
          <p:nvSpPr>
            <p:cNvPr id="197" name="Rectangle 196"/>
            <p:cNvSpPr/>
            <p:nvPr/>
          </p:nvSpPr>
          <p:spPr>
            <a:xfrm>
              <a:off x="1354182" y="18288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err="1">
                  <a:solidFill>
                    <a:srgbClr val="012654"/>
                  </a:solidFill>
                </a:rPr>
                <a:t>SPDiag</a:t>
              </a:r>
              <a:endParaRPr lang="en-US" sz="1020" dirty="0">
                <a:solidFill>
                  <a:srgbClr val="012654"/>
                </a:solidFill>
              </a:endParaRPr>
            </a:p>
          </p:txBody>
        </p:sp>
        <p:sp>
          <p:nvSpPr>
            <p:cNvPr id="198" name="Rectangle 197"/>
            <p:cNvSpPr/>
            <p:nvPr/>
          </p:nvSpPr>
          <p:spPr>
            <a:xfrm>
              <a:off x="1354182" y="20574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WER</a:t>
              </a:r>
            </a:p>
          </p:txBody>
        </p:sp>
        <p:sp>
          <p:nvSpPr>
            <p:cNvPr id="199" name="Rectangle 198"/>
            <p:cNvSpPr/>
            <p:nvPr/>
          </p:nvSpPr>
          <p:spPr>
            <a:xfrm>
              <a:off x="1887582" y="18288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DNS</a:t>
              </a:r>
            </a:p>
          </p:txBody>
        </p:sp>
        <p:sp>
          <p:nvSpPr>
            <p:cNvPr id="200" name="Rectangle 199"/>
            <p:cNvSpPr/>
            <p:nvPr/>
          </p:nvSpPr>
          <p:spPr>
            <a:xfrm>
              <a:off x="1887582" y="20574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SMTP</a:t>
              </a:r>
            </a:p>
          </p:txBody>
        </p:sp>
        <p:sp>
          <p:nvSpPr>
            <p:cNvPr id="201" name="Rectangle 200"/>
            <p:cNvSpPr/>
            <p:nvPr/>
          </p:nvSpPr>
          <p:spPr>
            <a:xfrm>
              <a:off x="2420982" y="18288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Admin</a:t>
              </a:r>
            </a:p>
          </p:txBody>
        </p:sp>
        <p:sp>
          <p:nvSpPr>
            <p:cNvPr id="202" name="Rectangle 201"/>
            <p:cNvSpPr/>
            <p:nvPr/>
          </p:nvSpPr>
          <p:spPr>
            <a:xfrm>
              <a:off x="2420982" y="2057400"/>
              <a:ext cx="486756" cy="1825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Backup</a:t>
              </a:r>
            </a:p>
          </p:txBody>
        </p:sp>
      </p:grpSp>
      <p:sp>
        <p:nvSpPr>
          <p:cNvPr id="205" name="Rectangle 204"/>
          <p:cNvSpPr/>
          <p:nvPr/>
        </p:nvSpPr>
        <p:spPr>
          <a:xfrm>
            <a:off x="4158410" y="3621969"/>
            <a:ext cx="645380" cy="1861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20">
                <a:solidFill>
                  <a:srgbClr val="012654"/>
                </a:solidFill>
              </a:rPr>
              <a:t>NLB</a:t>
            </a:r>
            <a:endParaRPr lang="en-US" sz="1020" dirty="0">
              <a:solidFill>
                <a:srgbClr val="012654"/>
              </a:solidFill>
            </a:endParaRPr>
          </a:p>
        </p:txBody>
      </p:sp>
      <p:sp>
        <p:nvSpPr>
          <p:cNvPr id="206" name="Rectangle 205"/>
          <p:cNvSpPr/>
          <p:nvPr/>
        </p:nvSpPr>
        <p:spPr>
          <a:xfrm>
            <a:off x="4158410" y="3855118"/>
            <a:ext cx="645380" cy="1861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20">
                <a:solidFill>
                  <a:srgbClr val="012654"/>
                </a:solidFill>
              </a:rPr>
              <a:t>NLB</a:t>
            </a:r>
            <a:endParaRPr lang="en-US" sz="1020" dirty="0">
              <a:solidFill>
                <a:srgbClr val="012654"/>
              </a:solidFill>
            </a:endParaRPr>
          </a:p>
        </p:txBody>
      </p:sp>
      <p:sp>
        <p:nvSpPr>
          <p:cNvPr id="338" name="TextBox 337"/>
          <p:cNvSpPr txBox="1"/>
          <p:nvPr/>
        </p:nvSpPr>
        <p:spPr>
          <a:xfrm>
            <a:off x="257350" y="1246505"/>
            <a:ext cx="1823650" cy="288137"/>
          </a:xfrm>
          <a:prstGeom prst="rect">
            <a:avLst/>
          </a:prstGeom>
          <a:noFill/>
        </p:spPr>
        <p:txBody>
          <a:bodyPr wrap="none" lIns="0" tIns="0" rIns="0" bIns="0" rtlCol="0">
            <a:spAutoFit/>
          </a:bodyPr>
          <a:lstStyle/>
          <a:p>
            <a:r>
              <a:rPr lang="en-US" sz="1836" b="1" dirty="0">
                <a:solidFill>
                  <a:srgbClr val="012654"/>
                </a:solidFill>
              </a:rPr>
              <a:t>Datacenter 1..N:</a:t>
            </a:r>
          </a:p>
        </p:txBody>
      </p:sp>
      <p:grpSp>
        <p:nvGrpSpPr>
          <p:cNvPr id="3" name="Group 2"/>
          <p:cNvGrpSpPr/>
          <p:nvPr/>
        </p:nvGrpSpPr>
        <p:grpSpPr>
          <a:xfrm>
            <a:off x="5278787" y="1246503"/>
            <a:ext cx="4849537" cy="5318057"/>
            <a:chOff x="5278787" y="1246503"/>
            <a:chExt cx="4849537" cy="5318057"/>
          </a:xfrm>
        </p:grpSpPr>
        <p:sp>
          <p:nvSpPr>
            <p:cNvPr id="478" name="Rectangle 3"/>
            <p:cNvSpPr/>
            <p:nvPr/>
          </p:nvSpPr>
          <p:spPr bwMode="auto">
            <a:xfrm>
              <a:off x="5278787" y="1512959"/>
              <a:ext cx="4849537" cy="5051601"/>
            </a:xfrm>
            <a:prstGeom prst="rect">
              <a:avLst/>
            </a:prstGeom>
            <a:solidFill>
              <a:srgbClr val="FF8C00"/>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rgbClr val="012654"/>
                </a:solidFill>
              </a:endParaRPr>
            </a:p>
          </p:txBody>
        </p:sp>
        <p:sp>
          <p:nvSpPr>
            <p:cNvPr id="611" name="Rectangle 4"/>
            <p:cNvSpPr/>
            <p:nvPr/>
          </p:nvSpPr>
          <p:spPr bwMode="auto">
            <a:xfrm>
              <a:off x="5527039" y="1859356"/>
              <a:ext cx="4041281" cy="4585299"/>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rgbClr val="012654"/>
                </a:solidFill>
              </a:endParaRPr>
            </a:p>
          </p:txBody>
        </p:sp>
        <p:sp>
          <p:nvSpPr>
            <p:cNvPr id="479" name="Rectangle 25"/>
            <p:cNvSpPr/>
            <p:nvPr/>
          </p:nvSpPr>
          <p:spPr bwMode="auto">
            <a:xfrm>
              <a:off x="5457757" y="1823827"/>
              <a:ext cx="4041281" cy="4585299"/>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rgbClr val="012654"/>
                </a:solidFill>
              </a:endParaRPr>
            </a:p>
          </p:txBody>
        </p:sp>
        <p:grpSp>
          <p:nvGrpSpPr>
            <p:cNvPr id="480" name="Group 40"/>
            <p:cNvGrpSpPr/>
            <p:nvPr/>
          </p:nvGrpSpPr>
          <p:grpSpPr>
            <a:xfrm>
              <a:off x="7383988" y="3048709"/>
              <a:ext cx="673628" cy="209398"/>
              <a:chOff x="2819400" y="2438400"/>
              <a:chExt cx="636282" cy="257126"/>
            </a:xfrm>
          </p:grpSpPr>
          <p:sp>
            <p:nvSpPr>
              <p:cNvPr id="481" name="Rectangle 636"/>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82" name="Rectangle 637"/>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WFE</a:t>
                </a:r>
              </a:p>
            </p:txBody>
          </p:sp>
        </p:grpSp>
        <p:grpSp>
          <p:nvGrpSpPr>
            <p:cNvPr id="483" name="Group 45"/>
            <p:cNvGrpSpPr/>
            <p:nvPr/>
          </p:nvGrpSpPr>
          <p:grpSpPr>
            <a:xfrm>
              <a:off x="7383988" y="3500082"/>
              <a:ext cx="673628" cy="209398"/>
              <a:chOff x="2819400" y="2438400"/>
              <a:chExt cx="636282" cy="257126"/>
            </a:xfrm>
          </p:grpSpPr>
          <p:sp>
            <p:nvSpPr>
              <p:cNvPr id="484" name="Rectangle 634"/>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85" name="Rectangle 635"/>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App Server</a:t>
                </a:r>
              </a:p>
            </p:txBody>
          </p:sp>
        </p:grpSp>
        <p:grpSp>
          <p:nvGrpSpPr>
            <p:cNvPr id="486" name="Group 46"/>
            <p:cNvGrpSpPr/>
            <p:nvPr/>
          </p:nvGrpSpPr>
          <p:grpSpPr>
            <a:xfrm>
              <a:off x="7383988" y="3273701"/>
              <a:ext cx="673628" cy="209398"/>
              <a:chOff x="2819400" y="2438400"/>
              <a:chExt cx="636282" cy="257126"/>
            </a:xfrm>
          </p:grpSpPr>
          <p:sp>
            <p:nvSpPr>
              <p:cNvPr id="487" name="Rectangle 632"/>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88" name="Rectangle 633"/>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Crawl WFE</a:t>
                </a:r>
              </a:p>
            </p:txBody>
          </p:sp>
        </p:grpSp>
        <p:grpSp>
          <p:nvGrpSpPr>
            <p:cNvPr id="489" name="Group 47"/>
            <p:cNvGrpSpPr/>
            <p:nvPr/>
          </p:nvGrpSpPr>
          <p:grpSpPr>
            <a:xfrm>
              <a:off x="8110041" y="3048709"/>
              <a:ext cx="673628" cy="209398"/>
              <a:chOff x="2819400" y="2438400"/>
              <a:chExt cx="636282" cy="257126"/>
            </a:xfrm>
          </p:grpSpPr>
          <p:sp>
            <p:nvSpPr>
              <p:cNvPr id="490" name="Rectangle 630"/>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91" name="Rectangle 631"/>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CA</a:t>
                </a:r>
              </a:p>
            </p:txBody>
          </p:sp>
        </p:grpSp>
        <p:grpSp>
          <p:nvGrpSpPr>
            <p:cNvPr id="492" name="Group 48"/>
            <p:cNvGrpSpPr/>
            <p:nvPr/>
          </p:nvGrpSpPr>
          <p:grpSpPr>
            <a:xfrm>
              <a:off x="8110041" y="3500082"/>
              <a:ext cx="673628" cy="209398"/>
              <a:chOff x="2819400" y="2438400"/>
              <a:chExt cx="636282" cy="257126"/>
            </a:xfrm>
          </p:grpSpPr>
          <p:sp>
            <p:nvSpPr>
              <p:cNvPr id="493" name="Rectangle 628"/>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94" name="Rectangle 629"/>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Timer Jobs</a:t>
                </a:r>
              </a:p>
            </p:txBody>
          </p:sp>
        </p:grpSp>
        <p:grpSp>
          <p:nvGrpSpPr>
            <p:cNvPr id="495" name="Group 49"/>
            <p:cNvGrpSpPr/>
            <p:nvPr/>
          </p:nvGrpSpPr>
          <p:grpSpPr>
            <a:xfrm>
              <a:off x="8110041" y="3273701"/>
              <a:ext cx="673628" cy="209398"/>
              <a:chOff x="2819400" y="2438400"/>
              <a:chExt cx="636282" cy="257126"/>
            </a:xfrm>
          </p:grpSpPr>
          <p:sp>
            <p:nvSpPr>
              <p:cNvPr id="496" name="Rectangle 626"/>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497" name="Rectangle 627"/>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Sandbox</a:t>
                </a:r>
              </a:p>
            </p:txBody>
          </p:sp>
        </p:grpSp>
        <p:sp>
          <p:nvSpPr>
            <p:cNvPr id="498" name="Rectangle 50"/>
            <p:cNvSpPr/>
            <p:nvPr/>
          </p:nvSpPr>
          <p:spPr>
            <a:xfrm>
              <a:off x="7303316" y="2986654"/>
              <a:ext cx="1548914" cy="7794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499" name="TextBox 71"/>
            <p:cNvSpPr txBox="1"/>
            <p:nvPr/>
          </p:nvSpPr>
          <p:spPr>
            <a:xfrm>
              <a:off x="7306545" y="2852137"/>
              <a:ext cx="451237" cy="144069"/>
            </a:xfrm>
            <a:prstGeom prst="rect">
              <a:avLst/>
            </a:prstGeom>
            <a:noFill/>
          </p:spPr>
          <p:txBody>
            <a:bodyPr wrap="none" lIns="0" tIns="0" rIns="0" bIns="0" rtlCol="0">
              <a:spAutoFit/>
            </a:bodyPr>
            <a:lstStyle/>
            <a:p>
              <a:r>
                <a:rPr lang="en-US" sz="918" dirty="0">
                  <a:solidFill>
                    <a:srgbClr val="012654"/>
                  </a:solidFill>
                </a:rPr>
                <a:t>Content:</a:t>
              </a:r>
            </a:p>
          </p:txBody>
        </p:sp>
        <p:grpSp>
          <p:nvGrpSpPr>
            <p:cNvPr id="500" name="Group 29"/>
            <p:cNvGrpSpPr/>
            <p:nvPr/>
          </p:nvGrpSpPr>
          <p:grpSpPr>
            <a:xfrm>
              <a:off x="5709510" y="3048702"/>
              <a:ext cx="673628" cy="209397"/>
              <a:chOff x="2819400" y="2438400"/>
              <a:chExt cx="636282" cy="257126"/>
            </a:xfrm>
          </p:grpSpPr>
          <p:sp>
            <p:nvSpPr>
              <p:cNvPr id="501"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02"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App</a:t>
                </a:r>
              </a:p>
            </p:txBody>
          </p:sp>
        </p:grpSp>
        <p:grpSp>
          <p:nvGrpSpPr>
            <p:cNvPr id="503" name="Group 37"/>
            <p:cNvGrpSpPr/>
            <p:nvPr/>
          </p:nvGrpSpPr>
          <p:grpSpPr>
            <a:xfrm>
              <a:off x="5709510" y="3273694"/>
              <a:ext cx="673628" cy="209397"/>
              <a:chOff x="2819400" y="2438400"/>
              <a:chExt cx="636282" cy="257126"/>
            </a:xfrm>
          </p:grpSpPr>
          <p:sp>
            <p:nvSpPr>
              <p:cNvPr id="504" name="Rectangle 476"/>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05" name="Rectangle 620"/>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Query</a:t>
                </a:r>
              </a:p>
            </p:txBody>
          </p:sp>
        </p:grpSp>
        <p:grpSp>
          <p:nvGrpSpPr>
            <p:cNvPr id="506" name="Group 40"/>
            <p:cNvGrpSpPr/>
            <p:nvPr/>
          </p:nvGrpSpPr>
          <p:grpSpPr>
            <a:xfrm>
              <a:off x="6435561" y="3048702"/>
              <a:ext cx="673628" cy="209397"/>
              <a:chOff x="2819400" y="2438400"/>
              <a:chExt cx="636282" cy="257126"/>
            </a:xfrm>
          </p:grpSpPr>
          <p:sp>
            <p:nvSpPr>
              <p:cNvPr id="507" name="Rectangle 474"/>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08" name="Rectangle 475"/>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CA</a:t>
                </a:r>
              </a:p>
            </p:txBody>
          </p:sp>
        </p:grpSp>
        <p:grpSp>
          <p:nvGrpSpPr>
            <p:cNvPr id="509" name="Group 46"/>
            <p:cNvGrpSpPr/>
            <p:nvPr/>
          </p:nvGrpSpPr>
          <p:grpSpPr>
            <a:xfrm>
              <a:off x="6435561" y="3273694"/>
              <a:ext cx="673628" cy="209397"/>
              <a:chOff x="2819400" y="2438400"/>
              <a:chExt cx="636282" cy="257126"/>
            </a:xfrm>
          </p:grpSpPr>
          <p:sp>
            <p:nvSpPr>
              <p:cNvPr id="510" name="Rectangle 472"/>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11" name="Rectangle 473"/>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t>
                </a:r>
                <a:r>
                  <a:rPr lang="en-US" sz="1020" dirty="0" err="1">
                    <a:solidFill>
                      <a:srgbClr val="012654"/>
                    </a:solidFill>
                  </a:rPr>
                  <a:t>Idx</a:t>
                </a:r>
                <a:endParaRPr lang="en-US" sz="1020" dirty="0">
                  <a:solidFill>
                    <a:srgbClr val="012654"/>
                  </a:solidFill>
                </a:endParaRPr>
              </a:p>
            </p:txBody>
          </p:sp>
        </p:grpSp>
        <p:sp>
          <p:nvSpPr>
            <p:cNvPr id="512" name="Rectangle 135"/>
            <p:cNvSpPr/>
            <p:nvPr/>
          </p:nvSpPr>
          <p:spPr>
            <a:xfrm>
              <a:off x="5628836" y="2986656"/>
              <a:ext cx="1548912" cy="541128"/>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13" name="TextBox 136"/>
            <p:cNvSpPr txBox="1"/>
            <p:nvPr/>
          </p:nvSpPr>
          <p:spPr>
            <a:xfrm>
              <a:off x="5678875" y="2859044"/>
              <a:ext cx="1012012" cy="144069"/>
            </a:xfrm>
            <a:prstGeom prst="rect">
              <a:avLst/>
            </a:prstGeom>
            <a:noFill/>
          </p:spPr>
          <p:txBody>
            <a:bodyPr wrap="none" lIns="0" tIns="0" rIns="0" bIns="0" rtlCol="0">
              <a:spAutoFit/>
            </a:bodyPr>
            <a:lstStyle/>
            <a:p>
              <a:r>
                <a:rPr lang="en-US" sz="918" dirty="0">
                  <a:solidFill>
                    <a:srgbClr val="012654"/>
                  </a:solidFill>
                </a:rPr>
                <a:t>Federated Services:</a:t>
              </a:r>
            </a:p>
          </p:txBody>
        </p:sp>
        <p:grpSp>
          <p:nvGrpSpPr>
            <p:cNvPr id="514" name="Group 29"/>
            <p:cNvGrpSpPr/>
            <p:nvPr/>
          </p:nvGrpSpPr>
          <p:grpSpPr>
            <a:xfrm>
              <a:off x="5714663" y="3742069"/>
              <a:ext cx="673628" cy="209398"/>
              <a:chOff x="2819400" y="2438400"/>
              <a:chExt cx="636282" cy="257126"/>
            </a:xfrm>
          </p:grpSpPr>
          <p:sp>
            <p:nvSpPr>
              <p:cNvPr id="515"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16"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17" name="Group 40"/>
            <p:cNvGrpSpPr/>
            <p:nvPr/>
          </p:nvGrpSpPr>
          <p:grpSpPr>
            <a:xfrm>
              <a:off x="6440715" y="3742069"/>
              <a:ext cx="673628" cy="209398"/>
              <a:chOff x="2819400" y="2438400"/>
              <a:chExt cx="636282" cy="257126"/>
            </a:xfrm>
          </p:grpSpPr>
          <p:sp>
            <p:nvSpPr>
              <p:cNvPr id="518" name="Rectangle 468"/>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19" name="Rectangle 469"/>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sp>
          <p:nvSpPr>
            <p:cNvPr id="520" name="Rectangle 139"/>
            <p:cNvSpPr/>
            <p:nvPr/>
          </p:nvSpPr>
          <p:spPr>
            <a:xfrm>
              <a:off x="5638233" y="3664352"/>
              <a:ext cx="1539516" cy="62173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21" name="TextBox 140"/>
            <p:cNvSpPr txBox="1"/>
            <p:nvPr/>
          </p:nvSpPr>
          <p:spPr>
            <a:xfrm>
              <a:off x="5627203" y="3523096"/>
              <a:ext cx="335714" cy="144069"/>
            </a:xfrm>
            <a:prstGeom prst="rect">
              <a:avLst/>
            </a:prstGeom>
            <a:noFill/>
          </p:spPr>
          <p:txBody>
            <a:bodyPr wrap="square" lIns="0" tIns="0" rIns="0" bIns="0" rtlCol="0">
              <a:spAutoFit/>
            </a:bodyPr>
            <a:lstStyle/>
            <a:p>
              <a:r>
                <a:rPr lang="en-US" sz="918" dirty="0">
                  <a:solidFill>
                    <a:srgbClr val="012654"/>
                  </a:solidFill>
                </a:rPr>
                <a:t>SQL:</a:t>
              </a:r>
            </a:p>
          </p:txBody>
        </p:sp>
        <p:grpSp>
          <p:nvGrpSpPr>
            <p:cNvPr id="522" name="Group 29"/>
            <p:cNvGrpSpPr/>
            <p:nvPr/>
          </p:nvGrpSpPr>
          <p:grpSpPr>
            <a:xfrm>
              <a:off x="5717555" y="4014513"/>
              <a:ext cx="673628" cy="209398"/>
              <a:chOff x="2819400" y="2438400"/>
              <a:chExt cx="636282" cy="257126"/>
            </a:xfrm>
          </p:grpSpPr>
          <p:sp>
            <p:nvSpPr>
              <p:cNvPr id="523"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24"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25" name="Group 40"/>
            <p:cNvGrpSpPr/>
            <p:nvPr/>
          </p:nvGrpSpPr>
          <p:grpSpPr>
            <a:xfrm>
              <a:off x="6443607" y="4014513"/>
              <a:ext cx="673628" cy="209398"/>
              <a:chOff x="2819400" y="2438400"/>
              <a:chExt cx="636282" cy="257126"/>
            </a:xfrm>
          </p:grpSpPr>
          <p:sp>
            <p:nvSpPr>
              <p:cNvPr id="526" name="Rectangle 464"/>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27" name="Rectangle 465"/>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28" name="Group 29"/>
            <p:cNvGrpSpPr/>
            <p:nvPr/>
          </p:nvGrpSpPr>
          <p:grpSpPr>
            <a:xfrm>
              <a:off x="7377364" y="3998973"/>
              <a:ext cx="673628" cy="209398"/>
              <a:chOff x="2819400" y="2438400"/>
              <a:chExt cx="636282" cy="257126"/>
            </a:xfrm>
          </p:grpSpPr>
          <p:sp>
            <p:nvSpPr>
              <p:cNvPr id="529"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30"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grpSp>
          <p:nvGrpSpPr>
            <p:cNvPr id="531" name="Group 40"/>
            <p:cNvGrpSpPr/>
            <p:nvPr/>
          </p:nvGrpSpPr>
          <p:grpSpPr>
            <a:xfrm>
              <a:off x="8103416" y="3998973"/>
              <a:ext cx="673628" cy="209398"/>
              <a:chOff x="2819400" y="2438400"/>
              <a:chExt cx="636282" cy="257126"/>
            </a:xfrm>
          </p:grpSpPr>
          <p:sp>
            <p:nvSpPr>
              <p:cNvPr id="532" name="Rectangle 460"/>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33" name="Rectangle 461"/>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sp>
          <p:nvSpPr>
            <p:cNvPr id="534" name="Rectangle 145"/>
            <p:cNvSpPr/>
            <p:nvPr/>
          </p:nvSpPr>
          <p:spPr>
            <a:xfrm>
              <a:off x="7303316" y="3920999"/>
              <a:ext cx="1548914" cy="365089"/>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35" name="TextBox 146"/>
            <p:cNvSpPr txBox="1"/>
            <p:nvPr/>
          </p:nvSpPr>
          <p:spPr>
            <a:xfrm>
              <a:off x="7380933" y="3780928"/>
              <a:ext cx="511729" cy="144069"/>
            </a:xfrm>
            <a:prstGeom prst="rect">
              <a:avLst/>
            </a:prstGeom>
            <a:noFill/>
          </p:spPr>
          <p:txBody>
            <a:bodyPr wrap="none" lIns="0" tIns="0" rIns="0" bIns="0" rtlCol="0">
              <a:spAutoFit/>
            </a:bodyPr>
            <a:lstStyle/>
            <a:p>
              <a:r>
                <a:rPr lang="en-US" sz="918" dirty="0">
                  <a:solidFill>
                    <a:srgbClr val="012654"/>
                  </a:solidFill>
                </a:rPr>
                <a:t>Directory:</a:t>
              </a:r>
            </a:p>
          </p:txBody>
        </p:sp>
        <p:sp>
          <p:nvSpPr>
            <p:cNvPr id="536" name="Rectangle 147"/>
            <p:cNvSpPr/>
            <p:nvPr/>
          </p:nvSpPr>
          <p:spPr>
            <a:xfrm>
              <a:off x="5558789" y="2731749"/>
              <a:ext cx="3334057" cy="163205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ln>
                  <a:solidFill>
                    <a:srgbClr val="505050"/>
                  </a:solidFill>
                </a:ln>
                <a:solidFill>
                  <a:srgbClr val="012654"/>
                </a:solidFill>
              </a:endParaRPr>
            </a:p>
          </p:txBody>
        </p:sp>
        <p:sp>
          <p:nvSpPr>
            <p:cNvPr id="537" name="TextBox 148"/>
            <p:cNvSpPr txBox="1"/>
            <p:nvPr/>
          </p:nvSpPr>
          <p:spPr>
            <a:xfrm>
              <a:off x="5558789" y="2576315"/>
              <a:ext cx="555871" cy="160091"/>
            </a:xfrm>
            <a:prstGeom prst="rect">
              <a:avLst/>
            </a:prstGeom>
            <a:noFill/>
          </p:spPr>
          <p:txBody>
            <a:bodyPr wrap="none" lIns="0" tIns="0" rIns="0" bIns="0" rtlCol="0">
              <a:spAutoFit/>
            </a:bodyPr>
            <a:lstStyle/>
            <a:p>
              <a:r>
                <a:rPr lang="en-US" sz="1020" b="1" dirty="0">
                  <a:solidFill>
                    <a:srgbClr val="012654"/>
                  </a:solidFill>
                </a:rPr>
                <a:t>Stamp 1:</a:t>
              </a:r>
            </a:p>
          </p:txBody>
        </p:sp>
        <p:grpSp>
          <p:nvGrpSpPr>
            <p:cNvPr id="538" name="Group 149"/>
            <p:cNvGrpSpPr/>
            <p:nvPr/>
          </p:nvGrpSpPr>
          <p:grpSpPr>
            <a:xfrm>
              <a:off x="7383988" y="4860879"/>
              <a:ext cx="673628" cy="209398"/>
              <a:chOff x="2819400" y="2438400"/>
              <a:chExt cx="636282" cy="257126"/>
            </a:xfrm>
          </p:grpSpPr>
          <p:sp>
            <p:nvSpPr>
              <p:cNvPr id="539" name="Rectangle 458"/>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40" name="Rectangle 459"/>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WFE</a:t>
                </a:r>
              </a:p>
            </p:txBody>
          </p:sp>
        </p:grpSp>
        <p:grpSp>
          <p:nvGrpSpPr>
            <p:cNvPr id="541" name="Group 150"/>
            <p:cNvGrpSpPr/>
            <p:nvPr/>
          </p:nvGrpSpPr>
          <p:grpSpPr>
            <a:xfrm>
              <a:off x="7383988" y="5312252"/>
              <a:ext cx="673628" cy="209398"/>
              <a:chOff x="2819400" y="2438400"/>
              <a:chExt cx="636282" cy="257126"/>
            </a:xfrm>
          </p:grpSpPr>
          <p:sp>
            <p:nvSpPr>
              <p:cNvPr id="542" name="Rectangle 456"/>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43" name="Rectangle 457"/>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App Server</a:t>
                </a:r>
              </a:p>
            </p:txBody>
          </p:sp>
        </p:grpSp>
        <p:grpSp>
          <p:nvGrpSpPr>
            <p:cNvPr id="544" name="Group 151"/>
            <p:cNvGrpSpPr/>
            <p:nvPr/>
          </p:nvGrpSpPr>
          <p:grpSpPr>
            <a:xfrm>
              <a:off x="7383988" y="5085872"/>
              <a:ext cx="673628" cy="209398"/>
              <a:chOff x="2819400" y="2438400"/>
              <a:chExt cx="636282" cy="257126"/>
            </a:xfrm>
          </p:grpSpPr>
          <p:sp>
            <p:nvSpPr>
              <p:cNvPr id="545" name="Rectangle 454"/>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46" name="Rectangle 455"/>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Crawl WFE</a:t>
                </a:r>
              </a:p>
            </p:txBody>
          </p:sp>
        </p:grpSp>
        <p:grpSp>
          <p:nvGrpSpPr>
            <p:cNvPr id="547" name="Group 152"/>
            <p:cNvGrpSpPr/>
            <p:nvPr/>
          </p:nvGrpSpPr>
          <p:grpSpPr>
            <a:xfrm>
              <a:off x="8110041" y="4860879"/>
              <a:ext cx="673628" cy="209398"/>
              <a:chOff x="2819400" y="2438400"/>
              <a:chExt cx="636282" cy="257126"/>
            </a:xfrm>
          </p:grpSpPr>
          <p:sp>
            <p:nvSpPr>
              <p:cNvPr id="548" name="Rectangle 452"/>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49" name="Rectangle 453"/>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CA</a:t>
                </a:r>
              </a:p>
            </p:txBody>
          </p:sp>
        </p:grpSp>
        <p:grpSp>
          <p:nvGrpSpPr>
            <p:cNvPr id="550" name="Group 153"/>
            <p:cNvGrpSpPr/>
            <p:nvPr/>
          </p:nvGrpSpPr>
          <p:grpSpPr>
            <a:xfrm>
              <a:off x="8110041" y="5312252"/>
              <a:ext cx="673628" cy="209398"/>
              <a:chOff x="2819400" y="2438400"/>
              <a:chExt cx="636282" cy="257126"/>
            </a:xfrm>
          </p:grpSpPr>
          <p:sp>
            <p:nvSpPr>
              <p:cNvPr id="551" name="Rectangle 450"/>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52" name="Rectangle 451"/>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Timer Jobs</a:t>
                </a:r>
              </a:p>
            </p:txBody>
          </p:sp>
        </p:grpSp>
        <p:grpSp>
          <p:nvGrpSpPr>
            <p:cNvPr id="553" name="Group 154"/>
            <p:cNvGrpSpPr/>
            <p:nvPr/>
          </p:nvGrpSpPr>
          <p:grpSpPr>
            <a:xfrm>
              <a:off x="8110041" y="5085872"/>
              <a:ext cx="673628" cy="209398"/>
              <a:chOff x="2819400" y="2438400"/>
              <a:chExt cx="636282" cy="257126"/>
            </a:xfrm>
          </p:grpSpPr>
          <p:sp>
            <p:nvSpPr>
              <p:cNvPr id="554" name="Rectangle 448"/>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55" name="Rectangle 449"/>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Sandbox</a:t>
                </a:r>
              </a:p>
            </p:txBody>
          </p:sp>
        </p:grpSp>
        <p:sp>
          <p:nvSpPr>
            <p:cNvPr id="556" name="Rectangle 155"/>
            <p:cNvSpPr/>
            <p:nvPr/>
          </p:nvSpPr>
          <p:spPr>
            <a:xfrm>
              <a:off x="7303316" y="4798824"/>
              <a:ext cx="1548914" cy="7794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57" name="TextBox 156"/>
            <p:cNvSpPr txBox="1"/>
            <p:nvPr/>
          </p:nvSpPr>
          <p:spPr>
            <a:xfrm>
              <a:off x="7306545" y="4664307"/>
              <a:ext cx="451237" cy="144069"/>
            </a:xfrm>
            <a:prstGeom prst="rect">
              <a:avLst/>
            </a:prstGeom>
            <a:noFill/>
          </p:spPr>
          <p:txBody>
            <a:bodyPr wrap="none" lIns="0" tIns="0" rIns="0" bIns="0" rtlCol="0">
              <a:spAutoFit/>
            </a:bodyPr>
            <a:lstStyle/>
            <a:p>
              <a:r>
                <a:rPr lang="en-US" sz="918" dirty="0">
                  <a:solidFill>
                    <a:srgbClr val="012654"/>
                  </a:solidFill>
                </a:rPr>
                <a:t>Content:</a:t>
              </a:r>
            </a:p>
          </p:txBody>
        </p:sp>
        <p:grpSp>
          <p:nvGrpSpPr>
            <p:cNvPr id="558" name="Group 29"/>
            <p:cNvGrpSpPr/>
            <p:nvPr/>
          </p:nvGrpSpPr>
          <p:grpSpPr>
            <a:xfrm>
              <a:off x="5709510" y="4860881"/>
              <a:ext cx="673628" cy="209398"/>
              <a:chOff x="2819400" y="2438400"/>
              <a:chExt cx="636282" cy="257126"/>
            </a:xfrm>
          </p:grpSpPr>
          <p:sp>
            <p:nvSpPr>
              <p:cNvPr id="559"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60"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App</a:t>
                </a:r>
              </a:p>
            </p:txBody>
          </p:sp>
        </p:grpSp>
        <p:grpSp>
          <p:nvGrpSpPr>
            <p:cNvPr id="561" name="Group 37"/>
            <p:cNvGrpSpPr/>
            <p:nvPr/>
          </p:nvGrpSpPr>
          <p:grpSpPr>
            <a:xfrm>
              <a:off x="5709510" y="5085874"/>
              <a:ext cx="673628" cy="209398"/>
              <a:chOff x="2819400" y="2438400"/>
              <a:chExt cx="636282" cy="257126"/>
            </a:xfrm>
          </p:grpSpPr>
          <p:sp>
            <p:nvSpPr>
              <p:cNvPr id="562" name="Rectangle 348"/>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63" name="Rectangle 349"/>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Query</a:t>
                </a:r>
              </a:p>
            </p:txBody>
          </p:sp>
        </p:grpSp>
        <p:grpSp>
          <p:nvGrpSpPr>
            <p:cNvPr id="564" name="Group 40"/>
            <p:cNvGrpSpPr/>
            <p:nvPr/>
          </p:nvGrpSpPr>
          <p:grpSpPr>
            <a:xfrm>
              <a:off x="6435561" y="4860881"/>
              <a:ext cx="673628" cy="209398"/>
              <a:chOff x="2819400" y="2438400"/>
              <a:chExt cx="636282" cy="257126"/>
            </a:xfrm>
          </p:grpSpPr>
          <p:sp>
            <p:nvSpPr>
              <p:cNvPr id="565" name="Rectangle 346"/>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66" name="Rectangle 347"/>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CA</a:t>
                </a:r>
              </a:p>
            </p:txBody>
          </p:sp>
        </p:grpSp>
        <p:grpSp>
          <p:nvGrpSpPr>
            <p:cNvPr id="567" name="Group 46"/>
            <p:cNvGrpSpPr/>
            <p:nvPr/>
          </p:nvGrpSpPr>
          <p:grpSpPr>
            <a:xfrm>
              <a:off x="6435561" y="5085874"/>
              <a:ext cx="673628" cy="209398"/>
              <a:chOff x="2819400" y="2438400"/>
              <a:chExt cx="636282" cy="257126"/>
            </a:xfrm>
          </p:grpSpPr>
          <p:sp>
            <p:nvSpPr>
              <p:cNvPr id="568" name="Rectangle 344"/>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69" name="Rectangle 345"/>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Fed </a:t>
                </a:r>
                <a:r>
                  <a:rPr lang="en-US" sz="1020" dirty="0" err="1">
                    <a:solidFill>
                      <a:srgbClr val="012654"/>
                    </a:solidFill>
                  </a:rPr>
                  <a:t>Idx</a:t>
                </a:r>
                <a:endParaRPr lang="en-US" sz="1020" dirty="0">
                  <a:solidFill>
                    <a:srgbClr val="012654"/>
                  </a:solidFill>
                </a:endParaRPr>
              </a:p>
            </p:txBody>
          </p:sp>
        </p:grpSp>
        <p:sp>
          <p:nvSpPr>
            <p:cNvPr id="570" name="Rectangle 207"/>
            <p:cNvSpPr/>
            <p:nvPr/>
          </p:nvSpPr>
          <p:spPr>
            <a:xfrm>
              <a:off x="5628836" y="4798826"/>
              <a:ext cx="1548912" cy="541128"/>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71" name="TextBox 208"/>
            <p:cNvSpPr txBox="1"/>
            <p:nvPr/>
          </p:nvSpPr>
          <p:spPr>
            <a:xfrm>
              <a:off x="5678875" y="4671214"/>
              <a:ext cx="1012012" cy="144069"/>
            </a:xfrm>
            <a:prstGeom prst="rect">
              <a:avLst/>
            </a:prstGeom>
            <a:noFill/>
          </p:spPr>
          <p:txBody>
            <a:bodyPr wrap="none" lIns="0" tIns="0" rIns="0" bIns="0" rtlCol="0">
              <a:spAutoFit/>
            </a:bodyPr>
            <a:lstStyle/>
            <a:p>
              <a:r>
                <a:rPr lang="en-US" sz="918" dirty="0">
                  <a:solidFill>
                    <a:srgbClr val="012654"/>
                  </a:solidFill>
                </a:rPr>
                <a:t>Federated Services:</a:t>
              </a:r>
            </a:p>
          </p:txBody>
        </p:sp>
        <p:grpSp>
          <p:nvGrpSpPr>
            <p:cNvPr id="572" name="Group 29"/>
            <p:cNvGrpSpPr/>
            <p:nvPr/>
          </p:nvGrpSpPr>
          <p:grpSpPr>
            <a:xfrm>
              <a:off x="5714663" y="5554240"/>
              <a:ext cx="673628" cy="209398"/>
              <a:chOff x="2819400" y="2438400"/>
              <a:chExt cx="636282" cy="257126"/>
            </a:xfrm>
          </p:grpSpPr>
          <p:sp>
            <p:nvSpPr>
              <p:cNvPr id="573"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74"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75" name="Group 40"/>
            <p:cNvGrpSpPr/>
            <p:nvPr/>
          </p:nvGrpSpPr>
          <p:grpSpPr>
            <a:xfrm>
              <a:off x="6440715" y="5554240"/>
              <a:ext cx="673628" cy="209398"/>
              <a:chOff x="2819400" y="2438400"/>
              <a:chExt cx="636282" cy="257126"/>
            </a:xfrm>
          </p:grpSpPr>
          <p:sp>
            <p:nvSpPr>
              <p:cNvPr id="576" name="Rectangle 340"/>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77" name="Rectangle 341"/>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sp>
          <p:nvSpPr>
            <p:cNvPr id="578" name="Rectangle 211"/>
            <p:cNvSpPr/>
            <p:nvPr/>
          </p:nvSpPr>
          <p:spPr>
            <a:xfrm>
              <a:off x="5638233" y="5476523"/>
              <a:ext cx="1539516" cy="62173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79" name="TextBox 212"/>
            <p:cNvSpPr txBox="1"/>
            <p:nvPr/>
          </p:nvSpPr>
          <p:spPr>
            <a:xfrm>
              <a:off x="5659821" y="5335267"/>
              <a:ext cx="335714" cy="144069"/>
            </a:xfrm>
            <a:prstGeom prst="rect">
              <a:avLst/>
            </a:prstGeom>
            <a:noFill/>
          </p:spPr>
          <p:txBody>
            <a:bodyPr wrap="square" lIns="0" tIns="0" rIns="0" bIns="0" rtlCol="0">
              <a:spAutoFit/>
            </a:bodyPr>
            <a:lstStyle/>
            <a:p>
              <a:r>
                <a:rPr lang="en-US" sz="918" dirty="0">
                  <a:solidFill>
                    <a:srgbClr val="012654"/>
                  </a:solidFill>
                </a:rPr>
                <a:t>SQL:</a:t>
              </a:r>
            </a:p>
          </p:txBody>
        </p:sp>
        <p:grpSp>
          <p:nvGrpSpPr>
            <p:cNvPr id="580" name="Group 29"/>
            <p:cNvGrpSpPr/>
            <p:nvPr/>
          </p:nvGrpSpPr>
          <p:grpSpPr>
            <a:xfrm>
              <a:off x="5717555" y="5826684"/>
              <a:ext cx="673628" cy="209398"/>
              <a:chOff x="2819400" y="2438400"/>
              <a:chExt cx="636282" cy="257126"/>
            </a:xfrm>
          </p:grpSpPr>
          <p:sp>
            <p:nvSpPr>
              <p:cNvPr id="581"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82"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83" name="Group 40"/>
            <p:cNvGrpSpPr/>
            <p:nvPr/>
          </p:nvGrpSpPr>
          <p:grpSpPr>
            <a:xfrm>
              <a:off x="6443607" y="5826684"/>
              <a:ext cx="673628" cy="209398"/>
              <a:chOff x="2819400" y="2438400"/>
              <a:chExt cx="636282" cy="257126"/>
            </a:xfrm>
          </p:grpSpPr>
          <p:sp>
            <p:nvSpPr>
              <p:cNvPr id="584" name="Rectangle 33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85" name="Rectangle 336"/>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SQL</a:t>
                </a:r>
              </a:p>
            </p:txBody>
          </p:sp>
        </p:grpSp>
        <p:grpSp>
          <p:nvGrpSpPr>
            <p:cNvPr id="586" name="Group 29"/>
            <p:cNvGrpSpPr/>
            <p:nvPr/>
          </p:nvGrpSpPr>
          <p:grpSpPr>
            <a:xfrm>
              <a:off x="7377364" y="5811143"/>
              <a:ext cx="673628" cy="209398"/>
              <a:chOff x="2819400" y="2438400"/>
              <a:chExt cx="636282" cy="257126"/>
            </a:xfrm>
          </p:grpSpPr>
          <p:sp>
            <p:nvSpPr>
              <p:cNvPr id="587" name="Rectangle 5"/>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88" name="Rectangle 4"/>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grpSp>
          <p:nvGrpSpPr>
            <p:cNvPr id="589" name="Group 40"/>
            <p:cNvGrpSpPr/>
            <p:nvPr/>
          </p:nvGrpSpPr>
          <p:grpSpPr>
            <a:xfrm>
              <a:off x="8103416" y="5811143"/>
              <a:ext cx="673628" cy="209398"/>
              <a:chOff x="2819400" y="2438400"/>
              <a:chExt cx="636282" cy="257126"/>
            </a:xfrm>
          </p:grpSpPr>
          <p:sp>
            <p:nvSpPr>
              <p:cNvPr id="590" name="Rectangle 331"/>
              <p:cNvSpPr/>
              <p:nvPr/>
            </p:nvSpPr>
            <p:spPr>
              <a:xfrm>
                <a:off x="2846082" y="2466926"/>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20" dirty="0">
                  <a:solidFill>
                    <a:srgbClr val="012654"/>
                  </a:solidFill>
                </a:endParaRPr>
              </a:p>
            </p:txBody>
          </p:sp>
          <p:sp>
            <p:nvSpPr>
              <p:cNvPr id="591" name="Rectangle 332"/>
              <p:cNvSpPr/>
              <p:nvPr/>
            </p:nvSpPr>
            <p:spPr>
              <a:xfrm>
                <a:off x="2819400" y="2438400"/>
                <a:ext cx="609600" cy="2286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a:t>
                </a:r>
              </a:p>
            </p:txBody>
          </p:sp>
        </p:grpSp>
        <p:sp>
          <p:nvSpPr>
            <p:cNvPr id="592" name="Rectangle 217"/>
            <p:cNvSpPr/>
            <p:nvPr/>
          </p:nvSpPr>
          <p:spPr>
            <a:xfrm>
              <a:off x="7303316" y="5733169"/>
              <a:ext cx="1548914" cy="365089"/>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solidFill>
                  <a:srgbClr val="012654"/>
                </a:solidFill>
              </a:endParaRPr>
            </a:p>
          </p:txBody>
        </p:sp>
        <p:sp>
          <p:nvSpPr>
            <p:cNvPr id="593" name="TextBox 218"/>
            <p:cNvSpPr txBox="1"/>
            <p:nvPr/>
          </p:nvSpPr>
          <p:spPr>
            <a:xfrm>
              <a:off x="7380933" y="5601723"/>
              <a:ext cx="511729" cy="144069"/>
            </a:xfrm>
            <a:prstGeom prst="rect">
              <a:avLst/>
            </a:prstGeom>
            <a:noFill/>
          </p:spPr>
          <p:txBody>
            <a:bodyPr wrap="none" lIns="0" tIns="0" rIns="0" bIns="0" rtlCol="0">
              <a:spAutoFit/>
            </a:bodyPr>
            <a:lstStyle/>
            <a:p>
              <a:r>
                <a:rPr lang="en-US" sz="918" dirty="0">
                  <a:solidFill>
                    <a:srgbClr val="012654"/>
                  </a:solidFill>
                </a:rPr>
                <a:t>Directory:</a:t>
              </a:r>
            </a:p>
          </p:txBody>
        </p:sp>
        <p:sp>
          <p:nvSpPr>
            <p:cNvPr id="594" name="Rectangle 219"/>
            <p:cNvSpPr/>
            <p:nvPr/>
          </p:nvSpPr>
          <p:spPr>
            <a:xfrm>
              <a:off x="5558789" y="4543920"/>
              <a:ext cx="3334057" cy="163205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0">
                <a:ln>
                  <a:solidFill>
                    <a:srgbClr val="505050"/>
                  </a:solidFill>
                </a:ln>
                <a:solidFill>
                  <a:srgbClr val="012654"/>
                </a:solidFill>
              </a:endParaRPr>
            </a:p>
          </p:txBody>
        </p:sp>
        <p:sp>
          <p:nvSpPr>
            <p:cNvPr id="595" name="TextBox 220"/>
            <p:cNvSpPr txBox="1"/>
            <p:nvPr/>
          </p:nvSpPr>
          <p:spPr>
            <a:xfrm>
              <a:off x="5558789" y="4388486"/>
              <a:ext cx="732441" cy="160091"/>
            </a:xfrm>
            <a:prstGeom prst="rect">
              <a:avLst/>
            </a:prstGeom>
            <a:noFill/>
          </p:spPr>
          <p:txBody>
            <a:bodyPr wrap="none" lIns="0" tIns="0" rIns="0" bIns="0" rtlCol="0">
              <a:spAutoFit/>
            </a:bodyPr>
            <a:lstStyle/>
            <a:p>
              <a:r>
                <a:rPr lang="en-US" sz="1020" b="1" dirty="0">
                  <a:solidFill>
                    <a:srgbClr val="012654"/>
                  </a:solidFill>
                </a:rPr>
                <a:t>Stamp 2..N:</a:t>
              </a:r>
            </a:p>
          </p:txBody>
        </p:sp>
        <p:sp>
          <p:nvSpPr>
            <p:cNvPr id="596" name="TextBox 221"/>
            <p:cNvSpPr txBox="1"/>
            <p:nvPr/>
          </p:nvSpPr>
          <p:spPr>
            <a:xfrm>
              <a:off x="5457757" y="1651180"/>
              <a:ext cx="961330" cy="176114"/>
            </a:xfrm>
            <a:prstGeom prst="rect">
              <a:avLst/>
            </a:prstGeom>
            <a:noFill/>
          </p:spPr>
          <p:txBody>
            <a:bodyPr wrap="none" lIns="0" tIns="0" rIns="0" bIns="0" rtlCol="0">
              <a:spAutoFit/>
            </a:bodyPr>
            <a:lstStyle/>
            <a:p>
              <a:r>
                <a:rPr lang="en-US" sz="1122" b="1" dirty="0">
                  <a:solidFill>
                    <a:srgbClr val="012654"/>
                  </a:solidFill>
                </a:rPr>
                <a:t>Network 1..N:</a:t>
              </a:r>
            </a:p>
          </p:txBody>
        </p:sp>
        <p:sp>
          <p:nvSpPr>
            <p:cNvPr id="597" name="Rectangle 222"/>
            <p:cNvSpPr/>
            <p:nvPr/>
          </p:nvSpPr>
          <p:spPr>
            <a:xfrm>
              <a:off x="5558789" y="190154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 Sync</a:t>
              </a:r>
            </a:p>
          </p:txBody>
        </p:sp>
        <p:sp>
          <p:nvSpPr>
            <p:cNvPr id="598" name="Rectangle 319"/>
            <p:cNvSpPr/>
            <p:nvPr/>
          </p:nvSpPr>
          <p:spPr>
            <a:xfrm>
              <a:off x="5558789" y="213469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Prov.</a:t>
              </a:r>
            </a:p>
          </p:txBody>
        </p:sp>
        <p:sp>
          <p:nvSpPr>
            <p:cNvPr id="599" name="Rectangle 320"/>
            <p:cNvSpPr/>
            <p:nvPr/>
          </p:nvSpPr>
          <p:spPr>
            <a:xfrm>
              <a:off x="6266013" y="190154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SCOM</a:t>
              </a:r>
            </a:p>
          </p:txBody>
        </p:sp>
        <p:sp>
          <p:nvSpPr>
            <p:cNvPr id="600" name="Rectangle 321"/>
            <p:cNvSpPr/>
            <p:nvPr/>
          </p:nvSpPr>
          <p:spPr>
            <a:xfrm>
              <a:off x="6266013" y="213469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ULS</a:t>
              </a:r>
            </a:p>
          </p:txBody>
        </p:sp>
        <p:sp>
          <p:nvSpPr>
            <p:cNvPr id="601" name="Rectangle 322"/>
            <p:cNvSpPr/>
            <p:nvPr/>
          </p:nvSpPr>
          <p:spPr>
            <a:xfrm>
              <a:off x="6973237" y="190154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err="1">
                  <a:solidFill>
                    <a:srgbClr val="012654"/>
                  </a:solidFill>
                </a:rPr>
                <a:t>SPDiag</a:t>
              </a:r>
              <a:endParaRPr lang="en-US" sz="1020" dirty="0">
                <a:solidFill>
                  <a:srgbClr val="012654"/>
                </a:solidFill>
              </a:endParaRPr>
            </a:p>
          </p:txBody>
        </p:sp>
        <p:sp>
          <p:nvSpPr>
            <p:cNvPr id="602" name="Rectangle 323"/>
            <p:cNvSpPr/>
            <p:nvPr/>
          </p:nvSpPr>
          <p:spPr>
            <a:xfrm>
              <a:off x="6973237" y="213469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WER</a:t>
              </a:r>
            </a:p>
          </p:txBody>
        </p:sp>
        <p:sp>
          <p:nvSpPr>
            <p:cNvPr id="603" name="Rectangle 324"/>
            <p:cNvSpPr/>
            <p:nvPr/>
          </p:nvSpPr>
          <p:spPr>
            <a:xfrm>
              <a:off x="7680461" y="190154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DNS</a:t>
              </a:r>
            </a:p>
          </p:txBody>
        </p:sp>
        <p:sp>
          <p:nvSpPr>
            <p:cNvPr id="604" name="Rectangle 325"/>
            <p:cNvSpPr/>
            <p:nvPr/>
          </p:nvSpPr>
          <p:spPr>
            <a:xfrm>
              <a:off x="7680461" y="213469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SMTP</a:t>
              </a:r>
            </a:p>
          </p:txBody>
        </p:sp>
        <p:sp>
          <p:nvSpPr>
            <p:cNvPr id="605" name="Rectangle 326"/>
            <p:cNvSpPr/>
            <p:nvPr/>
          </p:nvSpPr>
          <p:spPr>
            <a:xfrm>
              <a:off x="8387685" y="190154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Admin</a:t>
              </a:r>
            </a:p>
          </p:txBody>
        </p:sp>
        <p:sp>
          <p:nvSpPr>
            <p:cNvPr id="606" name="Rectangle 327"/>
            <p:cNvSpPr/>
            <p:nvPr/>
          </p:nvSpPr>
          <p:spPr>
            <a:xfrm>
              <a:off x="8387685" y="2134694"/>
              <a:ext cx="645380" cy="1861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20" dirty="0">
                  <a:solidFill>
                    <a:srgbClr val="012654"/>
                  </a:solidFill>
                </a:rPr>
                <a:t>Backup</a:t>
              </a:r>
            </a:p>
          </p:txBody>
        </p:sp>
        <p:sp>
          <p:nvSpPr>
            <p:cNvPr id="607" name="Rectangle 328"/>
            <p:cNvSpPr/>
            <p:nvPr/>
          </p:nvSpPr>
          <p:spPr>
            <a:xfrm>
              <a:off x="9179848" y="3658300"/>
              <a:ext cx="645380" cy="1861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20" dirty="0">
                  <a:solidFill>
                    <a:srgbClr val="012654"/>
                  </a:solidFill>
                </a:rPr>
                <a:t>NLB</a:t>
              </a:r>
            </a:p>
          </p:txBody>
        </p:sp>
        <p:sp>
          <p:nvSpPr>
            <p:cNvPr id="608" name="Rectangle 329"/>
            <p:cNvSpPr/>
            <p:nvPr/>
          </p:nvSpPr>
          <p:spPr>
            <a:xfrm>
              <a:off x="9179848" y="3891451"/>
              <a:ext cx="645380" cy="1861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20" dirty="0">
                  <a:solidFill>
                    <a:srgbClr val="012654"/>
                  </a:solidFill>
                </a:rPr>
                <a:t>NLB</a:t>
              </a:r>
            </a:p>
          </p:txBody>
        </p:sp>
        <p:sp>
          <p:nvSpPr>
            <p:cNvPr id="609" name="TextBox 330"/>
            <p:cNvSpPr txBox="1"/>
            <p:nvPr/>
          </p:nvSpPr>
          <p:spPr>
            <a:xfrm>
              <a:off x="5278787" y="1246503"/>
              <a:ext cx="3893843" cy="288137"/>
            </a:xfrm>
            <a:prstGeom prst="rect">
              <a:avLst/>
            </a:prstGeom>
            <a:noFill/>
          </p:spPr>
          <p:txBody>
            <a:bodyPr wrap="none" lIns="0" tIns="0" rIns="0" bIns="0" rtlCol="0">
              <a:spAutoFit/>
            </a:bodyPr>
            <a:lstStyle/>
            <a:p>
              <a:r>
                <a:rPr lang="en-US" sz="1836" b="1" dirty="0">
                  <a:solidFill>
                    <a:srgbClr val="012654"/>
                  </a:solidFill>
                </a:rPr>
                <a:t>Disaster Recovery Datacenter 1..N:</a:t>
              </a:r>
            </a:p>
          </p:txBody>
        </p:sp>
      </p:grpSp>
      <p:grpSp>
        <p:nvGrpSpPr>
          <p:cNvPr id="4" name="Group 3"/>
          <p:cNvGrpSpPr/>
          <p:nvPr/>
        </p:nvGrpSpPr>
        <p:grpSpPr>
          <a:xfrm>
            <a:off x="10331554" y="1503703"/>
            <a:ext cx="1881130" cy="4866597"/>
            <a:chOff x="10331554" y="1503703"/>
            <a:chExt cx="1881130" cy="4866597"/>
          </a:xfrm>
        </p:grpSpPr>
        <p:sp>
          <p:nvSpPr>
            <p:cNvPr id="612" name="Rectangle 611"/>
            <p:cNvSpPr/>
            <p:nvPr/>
          </p:nvSpPr>
          <p:spPr>
            <a:xfrm>
              <a:off x="10360553" y="1503703"/>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solidFill>
                    <a:srgbClr val="012654"/>
                  </a:solidFill>
                </a:rPr>
                <a:t>Grid Manager</a:t>
              </a:r>
            </a:p>
          </p:txBody>
        </p:sp>
        <p:sp>
          <p:nvSpPr>
            <p:cNvPr id="613" name="Rectangle 612"/>
            <p:cNvSpPr/>
            <p:nvPr/>
          </p:nvSpPr>
          <p:spPr>
            <a:xfrm>
              <a:off x="10360553" y="2056980"/>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smtClean="0">
                  <a:solidFill>
                    <a:srgbClr val="012654"/>
                  </a:solidFill>
                </a:rPr>
                <a:t>Global Directory</a:t>
              </a:r>
              <a:endParaRPr lang="en-US" sz="1428" dirty="0">
                <a:solidFill>
                  <a:srgbClr val="012654"/>
                </a:solidFill>
              </a:endParaRPr>
            </a:p>
          </p:txBody>
        </p:sp>
        <p:sp>
          <p:nvSpPr>
            <p:cNvPr id="614" name="Rectangle 613"/>
            <p:cNvSpPr/>
            <p:nvPr/>
          </p:nvSpPr>
          <p:spPr>
            <a:xfrm>
              <a:off x="10360553" y="2600999"/>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a:solidFill>
                    <a:srgbClr val="012654"/>
                  </a:solidFill>
                </a:rPr>
                <a:t>Tenant </a:t>
              </a:r>
              <a:r>
                <a:rPr lang="en-US" sz="1428" dirty="0" smtClean="0">
                  <a:solidFill>
                    <a:srgbClr val="012654"/>
                  </a:solidFill>
                </a:rPr>
                <a:t>Admin (UI)</a:t>
              </a:r>
              <a:endParaRPr lang="en-US" sz="1428" dirty="0">
                <a:solidFill>
                  <a:srgbClr val="012654"/>
                </a:solidFill>
              </a:endParaRPr>
            </a:p>
          </p:txBody>
        </p:sp>
        <p:sp>
          <p:nvSpPr>
            <p:cNvPr id="615" name="Rectangle 614"/>
            <p:cNvSpPr/>
            <p:nvPr/>
          </p:nvSpPr>
          <p:spPr>
            <a:xfrm>
              <a:off x="10360553" y="3145017"/>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smtClean="0">
                  <a:solidFill>
                    <a:srgbClr val="012654"/>
                  </a:solidFill>
                </a:rPr>
                <a:t>Commerce backend</a:t>
              </a:r>
              <a:endParaRPr lang="en-US" sz="1428" dirty="0">
                <a:solidFill>
                  <a:srgbClr val="012654"/>
                </a:solidFill>
              </a:endParaRPr>
            </a:p>
          </p:txBody>
        </p:sp>
        <p:sp>
          <p:nvSpPr>
            <p:cNvPr id="616" name="Rectangle 615"/>
            <p:cNvSpPr/>
            <p:nvPr/>
          </p:nvSpPr>
          <p:spPr>
            <a:xfrm>
              <a:off x="10360553" y="3689032"/>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a:solidFill>
                    <a:srgbClr val="012654"/>
                  </a:solidFill>
                </a:rPr>
                <a:t>DNS (multiple)</a:t>
              </a:r>
            </a:p>
          </p:txBody>
        </p:sp>
        <p:sp>
          <p:nvSpPr>
            <p:cNvPr id="617" name="Rectangle 616"/>
            <p:cNvSpPr/>
            <p:nvPr/>
          </p:nvSpPr>
          <p:spPr>
            <a:xfrm>
              <a:off x="10360553" y="4233054"/>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err="1" smtClean="0">
                  <a:solidFill>
                    <a:srgbClr val="012654"/>
                  </a:solidFill>
                </a:rPr>
                <a:t>OrgID</a:t>
              </a:r>
              <a:r>
                <a:rPr lang="en-US" sz="1428" dirty="0" smtClean="0">
                  <a:solidFill>
                    <a:srgbClr val="012654"/>
                  </a:solidFill>
                </a:rPr>
                <a:t> </a:t>
              </a:r>
              <a:r>
                <a:rPr lang="en-US" sz="1428" dirty="0" err="1" smtClean="0">
                  <a:solidFill>
                    <a:srgbClr val="012654"/>
                  </a:solidFill>
                </a:rPr>
                <a:t>Auth</a:t>
              </a:r>
              <a:r>
                <a:rPr lang="en-US" sz="1428" dirty="0" smtClean="0">
                  <a:solidFill>
                    <a:srgbClr val="012654"/>
                  </a:solidFill>
                </a:rPr>
                <a:t>, Svc.</a:t>
              </a:r>
              <a:endParaRPr lang="en-US" sz="1428" dirty="0">
                <a:solidFill>
                  <a:srgbClr val="012654"/>
                </a:solidFill>
              </a:endParaRPr>
            </a:p>
          </p:txBody>
        </p:sp>
        <p:sp>
          <p:nvSpPr>
            <p:cNvPr id="625" name="Rectangle 624"/>
            <p:cNvSpPr/>
            <p:nvPr/>
          </p:nvSpPr>
          <p:spPr>
            <a:xfrm>
              <a:off x="10360553" y="4777073"/>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a:solidFill>
                    <a:srgbClr val="012654"/>
                  </a:solidFill>
                </a:rPr>
                <a:t>Incident </a:t>
              </a:r>
              <a:r>
                <a:rPr lang="en-US" sz="1428" dirty="0" smtClean="0">
                  <a:solidFill>
                    <a:srgbClr val="012654"/>
                  </a:solidFill>
                </a:rPr>
                <a:t>Management</a:t>
              </a:r>
              <a:endParaRPr lang="en-US" sz="1428" dirty="0">
                <a:solidFill>
                  <a:srgbClr val="012654"/>
                </a:solidFill>
              </a:endParaRPr>
            </a:p>
          </p:txBody>
        </p:sp>
        <p:sp>
          <p:nvSpPr>
            <p:cNvPr id="281" name="Rectangle 280"/>
            <p:cNvSpPr/>
            <p:nvPr/>
          </p:nvSpPr>
          <p:spPr>
            <a:xfrm>
              <a:off x="10337235" y="5345185"/>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a:solidFill>
                    <a:srgbClr val="012654"/>
                  </a:solidFill>
                </a:rPr>
                <a:t>Azure (Windows/SQL)</a:t>
              </a:r>
            </a:p>
          </p:txBody>
        </p:sp>
        <p:sp>
          <p:nvSpPr>
            <p:cNvPr id="282" name="Rectangle 281"/>
            <p:cNvSpPr/>
            <p:nvPr/>
          </p:nvSpPr>
          <p:spPr>
            <a:xfrm>
              <a:off x="10331554" y="5879377"/>
              <a:ext cx="1852131" cy="49092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428" dirty="0" smtClean="0">
                  <a:solidFill>
                    <a:srgbClr val="012654"/>
                  </a:solidFill>
                </a:rPr>
                <a:t>CDN Services</a:t>
              </a:r>
              <a:endParaRPr lang="en-US" sz="1428" dirty="0">
                <a:solidFill>
                  <a:srgbClr val="012654"/>
                </a:solidFill>
              </a:endParaRPr>
            </a:p>
          </p:txBody>
        </p:sp>
      </p:grpSp>
    </p:spTree>
    <p:extLst>
      <p:ext uri="{BB962C8B-B14F-4D97-AF65-F5344CB8AC3E}">
        <p14:creationId xmlns:p14="http://schemas.microsoft.com/office/powerpoint/2010/main" val="2574886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stretch>
            <a:fillRect/>
          </a:stretch>
        </p:blipFill>
        <p:spPr>
          <a:xfrm>
            <a:off x="6443575" y="517688"/>
            <a:ext cx="4481730" cy="2879710"/>
          </a:xfrm>
          <a:prstGeom prst="rect">
            <a:avLst/>
          </a:prstGeom>
        </p:spPr>
      </p:pic>
      <p:sp>
        <p:nvSpPr>
          <p:cNvPr id="2" name="Title 1"/>
          <p:cNvSpPr>
            <a:spLocks noGrp="1"/>
          </p:cNvSpPr>
          <p:nvPr>
            <p:ph type="title"/>
          </p:nvPr>
        </p:nvSpPr>
        <p:spPr/>
        <p:txBody>
          <a:bodyPr/>
          <a:lstStyle/>
          <a:p>
            <a:r>
              <a:rPr lang="en-US" dirty="0" smtClean="0"/>
              <a:t>Grid Manager</a:t>
            </a:r>
            <a:endParaRPr lang="en-US" dirty="0"/>
          </a:p>
        </p:txBody>
      </p:sp>
      <p:sp>
        <p:nvSpPr>
          <p:cNvPr id="3" name="Content Placeholder 2"/>
          <p:cNvSpPr>
            <a:spLocks noGrp="1"/>
          </p:cNvSpPr>
          <p:nvPr>
            <p:ph type="body" sz="quarter" idx="10"/>
          </p:nvPr>
        </p:nvSpPr>
        <p:spPr>
          <a:xfrm>
            <a:off x="274638" y="1212850"/>
            <a:ext cx="11887200" cy="5170646"/>
          </a:xfrm>
          <a:prstGeom prst="rect">
            <a:avLst/>
          </a:prstGeom>
        </p:spPr>
        <p:txBody>
          <a:bodyPr/>
          <a:lstStyle/>
          <a:p>
            <a:r>
              <a:rPr lang="en-US" sz="2800" dirty="0"/>
              <a:t>Grid manager is made up of:</a:t>
            </a:r>
          </a:p>
          <a:p>
            <a:pPr lvl="1"/>
            <a:r>
              <a:rPr lang="en-US" sz="2400" dirty="0"/>
              <a:t>Stateless front-ends</a:t>
            </a:r>
            <a:endParaRPr lang="en-US" dirty="0"/>
          </a:p>
          <a:p>
            <a:pPr lvl="2"/>
            <a:r>
              <a:rPr lang="en-US" sz="2400" dirty="0"/>
              <a:t>Contain sets of binaries</a:t>
            </a:r>
            <a:endParaRPr lang="en-US" dirty="0"/>
          </a:p>
          <a:p>
            <a:pPr lvl="2"/>
            <a:r>
              <a:rPr lang="en-US" sz="2400" dirty="0"/>
              <a:t>APIs/web services</a:t>
            </a:r>
            <a:endParaRPr lang="en-US" dirty="0"/>
          </a:p>
          <a:p>
            <a:pPr lvl="2"/>
            <a:r>
              <a:rPr lang="en-US" sz="2400" dirty="0"/>
              <a:t>Handle of the Business Logic </a:t>
            </a:r>
            <a:endParaRPr lang="en-US" dirty="0"/>
          </a:p>
          <a:p>
            <a:pPr lvl="1"/>
            <a:r>
              <a:rPr lang="en-US" sz="2400" dirty="0" err="1"/>
              <a:t>Stateful</a:t>
            </a:r>
            <a:r>
              <a:rPr lang="en-US" sz="2400" dirty="0"/>
              <a:t> back-ends SQL Servers</a:t>
            </a:r>
            <a:endParaRPr lang="en-US" dirty="0"/>
          </a:p>
          <a:p>
            <a:pPr lvl="2"/>
            <a:r>
              <a:rPr lang="en-US" sz="2400" dirty="0"/>
              <a:t>Store information in databases</a:t>
            </a:r>
            <a:endParaRPr lang="en-US" dirty="0"/>
          </a:p>
          <a:p>
            <a:pPr lvl="2"/>
            <a:endParaRPr lang="en-US" dirty="0"/>
          </a:p>
          <a:p>
            <a:pPr lvl="1"/>
            <a:r>
              <a:rPr lang="en-US" sz="2400" dirty="0"/>
              <a:t>Remote orchestration scripts (“Jobs”)</a:t>
            </a:r>
            <a:endParaRPr lang="en-US" dirty="0"/>
          </a:p>
          <a:p>
            <a:pPr lvl="2"/>
            <a:r>
              <a:rPr lang="en-US" sz="2400" dirty="0"/>
              <a:t>GM controls all remote components </a:t>
            </a:r>
            <a:r>
              <a:rPr lang="en-US" sz="2400" dirty="0" smtClean="0"/>
              <a:t/>
            </a:r>
            <a:br>
              <a:rPr lang="en-US" sz="2400" dirty="0" smtClean="0"/>
            </a:br>
            <a:r>
              <a:rPr lang="en-US" sz="2400" dirty="0" smtClean="0"/>
              <a:t>using </a:t>
            </a:r>
            <a:r>
              <a:rPr lang="en-US" sz="2400" dirty="0"/>
              <a:t>remote PowerShell scripts</a:t>
            </a:r>
            <a:endParaRPr lang="en-US" dirty="0"/>
          </a:p>
          <a:p>
            <a:pPr lvl="2"/>
            <a:endParaRPr lang="en-US" dirty="0"/>
          </a:p>
          <a:p>
            <a:pPr lvl="1"/>
            <a:endParaRPr lang="en-US" dirty="0"/>
          </a:p>
        </p:txBody>
      </p:sp>
      <p:pic>
        <p:nvPicPr>
          <p:cNvPr id="6" name="Picture 5"/>
          <p:cNvPicPr>
            <a:picLocks noChangeAspect="1"/>
          </p:cNvPicPr>
          <p:nvPr/>
        </p:nvPicPr>
        <p:blipFill>
          <a:blip r:embed="rId3"/>
          <a:stretch>
            <a:fillRect/>
          </a:stretch>
        </p:blipFill>
        <p:spPr>
          <a:xfrm>
            <a:off x="7040927" y="1309002"/>
            <a:ext cx="1153913" cy="1269049"/>
          </a:xfrm>
          <a:prstGeom prst="rect">
            <a:avLst/>
          </a:prstGeom>
        </p:spPr>
      </p:pic>
      <p:pic>
        <p:nvPicPr>
          <p:cNvPr id="7" name="Picture 6"/>
          <p:cNvPicPr>
            <a:picLocks noChangeAspect="1"/>
          </p:cNvPicPr>
          <p:nvPr/>
        </p:nvPicPr>
        <p:blipFill>
          <a:blip r:embed="rId3"/>
          <a:stretch>
            <a:fillRect/>
          </a:stretch>
        </p:blipFill>
        <p:spPr>
          <a:xfrm>
            <a:off x="8122469" y="1309003"/>
            <a:ext cx="1153913" cy="1269049"/>
          </a:xfrm>
          <a:prstGeom prst="rect">
            <a:avLst/>
          </a:prstGeom>
        </p:spPr>
      </p:pic>
      <p:pic>
        <p:nvPicPr>
          <p:cNvPr id="8" name="Picture 7"/>
          <p:cNvPicPr>
            <a:picLocks noChangeAspect="1"/>
          </p:cNvPicPr>
          <p:nvPr/>
        </p:nvPicPr>
        <p:blipFill>
          <a:blip r:embed="rId3"/>
          <a:stretch>
            <a:fillRect/>
          </a:stretch>
        </p:blipFill>
        <p:spPr>
          <a:xfrm>
            <a:off x="9185327" y="1318615"/>
            <a:ext cx="1153913" cy="1269049"/>
          </a:xfrm>
          <a:prstGeom prst="rect">
            <a:avLst/>
          </a:prstGeom>
        </p:spPr>
      </p:pic>
      <p:sp>
        <p:nvSpPr>
          <p:cNvPr id="13" name="TextBox 12"/>
          <p:cNvSpPr txBox="1"/>
          <p:nvPr/>
        </p:nvSpPr>
        <p:spPr>
          <a:xfrm>
            <a:off x="7628600" y="864410"/>
            <a:ext cx="2141649" cy="374846"/>
          </a:xfrm>
          <a:prstGeom prst="rect">
            <a:avLst/>
          </a:prstGeom>
          <a:noFill/>
        </p:spPr>
        <p:txBody>
          <a:bodyPr wrap="square" rtlCol="0">
            <a:spAutoFit/>
          </a:bodyPr>
          <a:lstStyle/>
          <a:p>
            <a:pPr algn="ctr"/>
            <a:r>
              <a:rPr lang="en-US" sz="1836" dirty="0" smtClean="0">
                <a:solidFill>
                  <a:srgbClr val="012654"/>
                </a:solidFill>
              </a:rPr>
              <a:t>Grid Manager</a:t>
            </a:r>
            <a:endParaRPr lang="en-US" sz="1836" dirty="0">
              <a:solidFill>
                <a:srgbClr val="012654"/>
              </a:solidFill>
            </a:endParaRPr>
          </a:p>
        </p:txBody>
      </p:sp>
      <p:pic>
        <p:nvPicPr>
          <p:cNvPr id="14" name="Picture 13"/>
          <p:cNvPicPr>
            <a:picLocks noChangeAspect="1"/>
          </p:cNvPicPr>
          <p:nvPr/>
        </p:nvPicPr>
        <p:blipFill>
          <a:blip r:embed="rId4"/>
          <a:stretch>
            <a:fillRect/>
          </a:stretch>
        </p:blipFill>
        <p:spPr>
          <a:xfrm>
            <a:off x="5797887" y="1195003"/>
            <a:ext cx="1258881" cy="299353"/>
          </a:xfrm>
          <a:prstGeom prst="rect">
            <a:avLst/>
          </a:prstGeom>
        </p:spPr>
      </p:pic>
      <p:pic>
        <p:nvPicPr>
          <p:cNvPr id="15" name="Picture 14"/>
          <p:cNvPicPr>
            <a:picLocks noChangeAspect="1"/>
          </p:cNvPicPr>
          <p:nvPr/>
        </p:nvPicPr>
        <p:blipFill>
          <a:blip r:embed="rId4"/>
          <a:stretch>
            <a:fillRect/>
          </a:stretch>
        </p:blipFill>
        <p:spPr>
          <a:xfrm rot="19371237">
            <a:off x="5939181" y="2583964"/>
            <a:ext cx="1453629" cy="362585"/>
          </a:xfrm>
          <a:prstGeom prst="rect">
            <a:avLst/>
          </a:prstGeom>
        </p:spPr>
      </p:pic>
      <p:sp>
        <p:nvSpPr>
          <p:cNvPr id="16" name="TextBox 15"/>
          <p:cNvSpPr txBox="1"/>
          <p:nvPr/>
        </p:nvSpPr>
        <p:spPr>
          <a:xfrm>
            <a:off x="5043308" y="1434738"/>
            <a:ext cx="1745104" cy="670445"/>
          </a:xfrm>
          <a:prstGeom prst="rect">
            <a:avLst/>
          </a:prstGeom>
          <a:noFill/>
        </p:spPr>
        <p:txBody>
          <a:bodyPr wrap="square" rtlCol="0">
            <a:spAutoFit/>
          </a:bodyPr>
          <a:lstStyle/>
          <a:p>
            <a:pPr algn="ctr"/>
            <a:r>
              <a:rPr lang="en-US" sz="1836" dirty="0">
                <a:solidFill>
                  <a:srgbClr val="FFFFFF"/>
                </a:solidFill>
              </a:rPr>
              <a:t>Stateful</a:t>
            </a:r>
          </a:p>
          <a:p>
            <a:pPr algn="ctr"/>
            <a:r>
              <a:rPr lang="en-US" sz="1836" dirty="0" smtClean="0">
                <a:solidFill>
                  <a:srgbClr val="FFFFFF"/>
                </a:solidFill>
              </a:rPr>
              <a:t>DB’s</a:t>
            </a:r>
            <a:endParaRPr lang="en-US" sz="1836" dirty="0">
              <a:solidFill>
                <a:srgbClr val="FFFFFF"/>
              </a:solidFill>
            </a:endParaRPr>
          </a:p>
        </p:txBody>
      </p:sp>
      <p:sp>
        <p:nvSpPr>
          <p:cNvPr id="17" name="TextBox 16"/>
          <p:cNvSpPr txBox="1"/>
          <p:nvPr/>
        </p:nvSpPr>
        <p:spPr>
          <a:xfrm>
            <a:off x="5423190" y="3257520"/>
            <a:ext cx="1745104" cy="670445"/>
          </a:xfrm>
          <a:prstGeom prst="rect">
            <a:avLst/>
          </a:prstGeom>
          <a:noFill/>
        </p:spPr>
        <p:txBody>
          <a:bodyPr wrap="square" rtlCol="0">
            <a:spAutoFit/>
          </a:bodyPr>
          <a:lstStyle/>
          <a:p>
            <a:pPr algn="ctr"/>
            <a:r>
              <a:rPr lang="en-US" sz="1836" dirty="0">
                <a:solidFill>
                  <a:srgbClr val="FFFFFF"/>
                </a:solidFill>
              </a:rPr>
              <a:t>Stateless</a:t>
            </a:r>
          </a:p>
          <a:p>
            <a:pPr algn="ctr"/>
            <a:r>
              <a:rPr lang="en-US" sz="1836" dirty="0" smtClean="0">
                <a:solidFill>
                  <a:srgbClr val="FFFFFF"/>
                </a:solidFill>
              </a:rPr>
              <a:t>Front ends</a:t>
            </a:r>
            <a:endParaRPr lang="en-US" sz="1836" dirty="0">
              <a:solidFill>
                <a:srgbClr val="FFFFFF"/>
              </a:solidFill>
            </a:endParaRPr>
          </a:p>
        </p:txBody>
      </p:sp>
      <p:grpSp>
        <p:nvGrpSpPr>
          <p:cNvPr id="4" name="Group 3"/>
          <p:cNvGrpSpPr/>
          <p:nvPr/>
        </p:nvGrpSpPr>
        <p:grpSpPr>
          <a:xfrm>
            <a:off x="10379365" y="148205"/>
            <a:ext cx="1860638" cy="1238166"/>
            <a:chOff x="9573206" y="4148573"/>
            <a:chExt cx="2554302" cy="1723586"/>
          </a:xfrm>
        </p:grpSpPr>
        <p:pic>
          <p:nvPicPr>
            <p:cNvPr id="9" name="Picture 8"/>
            <p:cNvPicPr>
              <a:picLocks noChangeAspect="1"/>
            </p:cNvPicPr>
            <p:nvPr/>
          </p:nvPicPr>
          <p:blipFill>
            <a:blip r:embed="rId5"/>
            <a:stretch>
              <a:fillRect/>
            </a:stretch>
          </p:blipFill>
          <p:spPr>
            <a:xfrm>
              <a:off x="9573206" y="4148573"/>
              <a:ext cx="2554302" cy="1723586"/>
            </a:xfrm>
            <a:prstGeom prst="rect">
              <a:avLst/>
            </a:prstGeom>
          </p:spPr>
        </p:pic>
        <p:pic>
          <p:nvPicPr>
            <p:cNvPr id="10" name="Picture 9"/>
            <p:cNvPicPr>
              <a:picLocks noChangeAspect="1"/>
            </p:cNvPicPr>
            <p:nvPr/>
          </p:nvPicPr>
          <p:blipFill>
            <a:blip r:embed="rId6"/>
            <a:stretch>
              <a:fillRect/>
            </a:stretch>
          </p:blipFill>
          <p:spPr>
            <a:xfrm>
              <a:off x="9970591" y="4784136"/>
              <a:ext cx="605090" cy="667713"/>
            </a:xfrm>
            <a:prstGeom prst="rect">
              <a:avLst/>
            </a:prstGeom>
          </p:spPr>
        </p:pic>
        <p:pic>
          <p:nvPicPr>
            <p:cNvPr id="11" name="Picture 10"/>
            <p:cNvPicPr>
              <a:picLocks noChangeAspect="1"/>
            </p:cNvPicPr>
            <p:nvPr/>
          </p:nvPicPr>
          <p:blipFill>
            <a:blip r:embed="rId6"/>
            <a:stretch>
              <a:fillRect/>
            </a:stretch>
          </p:blipFill>
          <p:spPr>
            <a:xfrm>
              <a:off x="10557949" y="4784136"/>
              <a:ext cx="605090" cy="667713"/>
            </a:xfrm>
            <a:prstGeom prst="rect">
              <a:avLst/>
            </a:prstGeom>
          </p:spPr>
        </p:pic>
        <p:pic>
          <p:nvPicPr>
            <p:cNvPr id="12" name="Picture 11"/>
            <p:cNvPicPr>
              <a:picLocks noChangeAspect="1"/>
            </p:cNvPicPr>
            <p:nvPr/>
          </p:nvPicPr>
          <p:blipFill>
            <a:blip r:embed="rId6"/>
            <a:stretch>
              <a:fillRect/>
            </a:stretch>
          </p:blipFill>
          <p:spPr>
            <a:xfrm>
              <a:off x="11137810" y="4784136"/>
              <a:ext cx="605090" cy="667713"/>
            </a:xfrm>
            <a:prstGeom prst="rect">
              <a:avLst/>
            </a:prstGeom>
          </p:spPr>
        </p:pic>
        <p:sp>
          <p:nvSpPr>
            <p:cNvPr id="18" name="TextBox 17"/>
            <p:cNvSpPr txBox="1"/>
            <p:nvPr/>
          </p:nvSpPr>
          <p:spPr>
            <a:xfrm>
              <a:off x="10117306" y="4394623"/>
              <a:ext cx="1466101" cy="350330"/>
            </a:xfrm>
            <a:prstGeom prst="rect">
              <a:avLst/>
            </a:prstGeom>
            <a:noFill/>
          </p:spPr>
          <p:txBody>
            <a:bodyPr wrap="square" rtlCol="0">
              <a:spAutoFit/>
            </a:bodyPr>
            <a:lstStyle/>
            <a:p>
              <a:pPr algn="ctr"/>
              <a:r>
                <a:rPr lang="en-US" sz="1000" dirty="0">
                  <a:solidFill>
                    <a:srgbClr val="FFFFFF"/>
                  </a:solidFill>
                </a:rPr>
                <a:t>GM DR Farm</a:t>
              </a:r>
            </a:p>
          </p:txBody>
        </p:sp>
      </p:grpSp>
      <p:pic>
        <p:nvPicPr>
          <p:cNvPr id="20" name="Picture 19"/>
          <p:cNvPicPr>
            <a:picLocks noChangeAspect="1"/>
          </p:cNvPicPr>
          <p:nvPr/>
        </p:nvPicPr>
        <p:blipFill>
          <a:blip r:embed="rId7"/>
          <a:stretch>
            <a:fillRect/>
          </a:stretch>
        </p:blipFill>
        <p:spPr>
          <a:xfrm>
            <a:off x="8660645" y="2366078"/>
            <a:ext cx="508255" cy="512386"/>
          </a:xfrm>
          <a:prstGeom prst="rect">
            <a:avLst/>
          </a:prstGeom>
        </p:spPr>
      </p:pic>
      <p:pic>
        <p:nvPicPr>
          <p:cNvPr id="25" name="Picture 24"/>
          <p:cNvPicPr>
            <a:picLocks noChangeAspect="1"/>
          </p:cNvPicPr>
          <p:nvPr/>
        </p:nvPicPr>
        <p:blipFill>
          <a:blip r:embed="rId7"/>
          <a:stretch>
            <a:fillRect/>
          </a:stretch>
        </p:blipFill>
        <p:spPr>
          <a:xfrm>
            <a:off x="9758615" y="2348812"/>
            <a:ext cx="508255" cy="512386"/>
          </a:xfrm>
          <a:prstGeom prst="rect">
            <a:avLst/>
          </a:prstGeom>
        </p:spPr>
      </p:pic>
      <p:pic>
        <p:nvPicPr>
          <p:cNvPr id="26" name="Picture 25"/>
          <p:cNvPicPr>
            <a:picLocks noChangeAspect="1"/>
          </p:cNvPicPr>
          <p:nvPr/>
        </p:nvPicPr>
        <p:blipFill>
          <a:blip r:embed="rId7"/>
          <a:stretch>
            <a:fillRect/>
          </a:stretch>
        </p:blipFill>
        <p:spPr>
          <a:xfrm>
            <a:off x="7545823" y="2339957"/>
            <a:ext cx="508255" cy="512386"/>
          </a:xfrm>
          <a:prstGeom prst="rect">
            <a:avLst/>
          </a:prstGeom>
        </p:spPr>
      </p:pic>
      <p:pic>
        <p:nvPicPr>
          <p:cNvPr id="27" name="Picture 26"/>
          <p:cNvPicPr>
            <a:picLocks noChangeAspect="1"/>
          </p:cNvPicPr>
          <p:nvPr/>
        </p:nvPicPr>
        <p:blipFill>
          <a:blip r:embed="rId4"/>
          <a:stretch>
            <a:fillRect/>
          </a:stretch>
        </p:blipFill>
        <p:spPr>
          <a:xfrm rot="2228763" flipH="1">
            <a:off x="10222581" y="2608812"/>
            <a:ext cx="1014455" cy="312889"/>
          </a:xfrm>
          <a:prstGeom prst="rect">
            <a:avLst/>
          </a:prstGeom>
        </p:spPr>
      </p:pic>
      <p:sp>
        <p:nvSpPr>
          <p:cNvPr id="28" name="TextBox 27"/>
          <p:cNvSpPr txBox="1"/>
          <p:nvPr/>
        </p:nvSpPr>
        <p:spPr>
          <a:xfrm>
            <a:off x="9683502" y="3108640"/>
            <a:ext cx="2483608" cy="382308"/>
          </a:xfrm>
          <a:prstGeom prst="rect">
            <a:avLst/>
          </a:prstGeom>
          <a:noFill/>
        </p:spPr>
        <p:txBody>
          <a:bodyPr wrap="square" rtlCol="0">
            <a:spAutoFit/>
          </a:bodyPr>
          <a:lstStyle/>
          <a:p>
            <a:pPr algn="ctr"/>
            <a:r>
              <a:rPr lang="en-US" sz="1836" dirty="0">
                <a:solidFill>
                  <a:srgbClr val="FFFFFF"/>
                </a:solidFill>
              </a:rPr>
              <a:t>API/web service</a:t>
            </a:r>
          </a:p>
        </p:txBody>
      </p:sp>
      <p:pic>
        <p:nvPicPr>
          <p:cNvPr id="31" name="Picture 30"/>
          <p:cNvPicPr>
            <a:picLocks noChangeAspect="1"/>
          </p:cNvPicPr>
          <p:nvPr/>
        </p:nvPicPr>
        <p:blipFill>
          <a:blip r:embed="rId8"/>
          <a:stretch>
            <a:fillRect/>
          </a:stretch>
        </p:blipFill>
        <p:spPr>
          <a:xfrm>
            <a:off x="6891070" y="1754733"/>
            <a:ext cx="318513" cy="443878"/>
          </a:xfrm>
          <a:prstGeom prst="rect">
            <a:avLst/>
          </a:prstGeom>
        </p:spPr>
      </p:pic>
      <p:pic>
        <p:nvPicPr>
          <p:cNvPr id="32" name="Picture 31"/>
          <p:cNvPicPr>
            <a:picLocks noChangeAspect="1"/>
          </p:cNvPicPr>
          <p:nvPr/>
        </p:nvPicPr>
        <p:blipFill>
          <a:blip r:embed="rId8"/>
          <a:stretch>
            <a:fillRect/>
          </a:stretch>
        </p:blipFill>
        <p:spPr>
          <a:xfrm>
            <a:off x="7944527" y="1754733"/>
            <a:ext cx="318513" cy="443878"/>
          </a:xfrm>
          <a:prstGeom prst="rect">
            <a:avLst/>
          </a:prstGeom>
        </p:spPr>
      </p:pic>
      <p:pic>
        <p:nvPicPr>
          <p:cNvPr id="33" name="Picture 32"/>
          <p:cNvPicPr>
            <a:picLocks noChangeAspect="1"/>
          </p:cNvPicPr>
          <p:nvPr/>
        </p:nvPicPr>
        <p:blipFill>
          <a:blip r:embed="rId8"/>
          <a:stretch>
            <a:fillRect/>
          </a:stretch>
        </p:blipFill>
        <p:spPr>
          <a:xfrm>
            <a:off x="9097602" y="1755521"/>
            <a:ext cx="318513" cy="443878"/>
          </a:xfrm>
          <a:prstGeom prst="rect">
            <a:avLst/>
          </a:prstGeom>
        </p:spPr>
      </p:pic>
      <p:pic>
        <p:nvPicPr>
          <p:cNvPr id="34" name="Picture 33"/>
          <p:cNvPicPr>
            <a:picLocks noChangeAspect="1"/>
          </p:cNvPicPr>
          <p:nvPr/>
        </p:nvPicPr>
        <p:blipFill>
          <a:blip r:embed="rId8"/>
          <a:stretch>
            <a:fillRect/>
          </a:stretch>
        </p:blipFill>
        <p:spPr>
          <a:xfrm>
            <a:off x="10147360" y="1761445"/>
            <a:ext cx="318513" cy="443878"/>
          </a:xfrm>
          <a:prstGeom prst="rect">
            <a:avLst/>
          </a:prstGeom>
        </p:spPr>
      </p:pic>
      <p:grpSp>
        <p:nvGrpSpPr>
          <p:cNvPr id="47" name="Group 46"/>
          <p:cNvGrpSpPr/>
          <p:nvPr/>
        </p:nvGrpSpPr>
        <p:grpSpPr>
          <a:xfrm>
            <a:off x="5573527" y="4045896"/>
            <a:ext cx="3110913" cy="2527689"/>
            <a:chOff x="5573527" y="4045896"/>
            <a:chExt cx="3110913" cy="2527689"/>
          </a:xfrm>
        </p:grpSpPr>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73527" y="5607740"/>
              <a:ext cx="684666" cy="965845"/>
            </a:xfrm>
            <a:prstGeom prst="rect">
              <a:avLst/>
            </a:prstGeom>
          </p:spPr>
        </p:pic>
        <p:pic>
          <p:nvPicPr>
            <p:cNvPr id="29" name="Pictur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88412" y="5607740"/>
              <a:ext cx="684666" cy="965845"/>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99774" y="5607740"/>
              <a:ext cx="684666" cy="965845"/>
            </a:xfrm>
            <a:prstGeom prst="rect">
              <a:avLst/>
            </a:prstGeom>
          </p:spPr>
        </p:pic>
        <p:cxnSp>
          <p:nvCxnSpPr>
            <p:cNvPr id="21" name="Straight Arrow Connector 20"/>
            <p:cNvCxnSpPr/>
            <p:nvPr/>
          </p:nvCxnSpPr>
          <p:spPr>
            <a:xfrm flipH="1">
              <a:off x="5797887" y="4045896"/>
              <a:ext cx="179292" cy="1513097"/>
            </a:xfrm>
            <a:prstGeom prst="straightConnector1">
              <a:avLst/>
            </a:prstGeom>
            <a:ln>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6443575" y="4045896"/>
              <a:ext cx="341314" cy="1513097"/>
            </a:xfrm>
            <a:prstGeom prst="straightConnector1">
              <a:avLst/>
            </a:prstGeom>
            <a:ln>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7010886" y="4045896"/>
              <a:ext cx="1111583" cy="1513097"/>
            </a:xfrm>
            <a:prstGeom prst="straightConnector1">
              <a:avLst/>
            </a:prstGeom>
            <a:ln>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5" name="Group 54"/>
          <p:cNvGrpSpPr/>
          <p:nvPr/>
        </p:nvGrpSpPr>
        <p:grpSpPr>
          <a:xfrm>
            <a:off x="7137170" y="3547346"/>
            <a:ext cx="4878879" cy="3085669"/>
            <a:chOff x="7137170" y="3547346"/>
            <a:chExt cx="4878879" cy="3085669"/>
          </a:xfrm>
        </p:grpSpPr>
        <p:pic>
          <p:nvPicPr>
            <p:cNvPr id="46" name="Picture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81207" y="5607740"/>
              <a:ext cx="684666" cy="965845"/>
            </a:xfrm>
            <a:prstGeom prst="rect">
              <a:avLst/>
            </a:prstGeom>
          </p:spPr>
        </p:pic>
        <p:cxnSp>
          <p:nvCxnSpPr>
            <p:cNvPr id="49" name="Straight Arrow Connector 48"/>
            <p:cNvCxnSpPr/>
            <p:nvPr/>
          </p:nvCxnSpPr>
          <p:spPr>
            <a:xfrm flipV="1">
              <a:off x="10123540" y="3651756"/>
              <a:ext cx="342333" cy="177430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50" name="Picture 4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942026" y="5558992"/>
              <a:ext cx="1074023" cy="1074023"/>
            </a:xfrm>
            <a:prstGeom prst="rect">
              <a:avLst/>
            </a:prstGeom>
          </p:spPr>
        </p:pic>
        <p:cxnSp>
          <p:nvCxnSpPr>
            <p:cNvPr id="51" name="Straight Arrow Connector 50"/>
            <p:cNvCxnSpPr/>
            <p:nvPr/>
          </p:nvCxnSpPr>
          <p:spPr>
            <a:xfrm flipH="1" flipV="1">
              <a:off x="11077715" y="3651756"/>
              <a:ext cx="236940" cy="177430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8474750" y="3651756"/>
              <a:ext cx="1648790" cy="18666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7137170" y="3547346"/>
              <a:ext cx="2875572" cy="192746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4223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10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Grid Manager resides in a Network</a:t>
            </a:r>
            <a:endParaRPr lang="en-US" dirty="0"/>
          </a:p>
        </p:txBody>
      </p:sp>
      <p:pic>
        <p:nvPicPr>
          <p:cNvPr id="1028" name="Picture 4" descr="C:\Users\doronb\AppData\Local\Temp\SNAGHTML6c601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8658" y="1180527"/>
            <a:ext cx="7072968" cy="5410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9755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Grid Manager operational principles</a:t>
            </a:r>
            <a:endParaRPr lang="en-US" dirty="0"/>
          </a:p>
        </p:txBody>
      </p:sp>
      <p:sp>
        <p:nvSpPr>
          <p:cNvPr id="3" name="Content Placeholder 2"/>
          <p:cNvSpPr>
            <a:spLocks noGrp="1"/>
          </p:cNvSpPr>
          <p:nvPr>
            <p:ph type="body" sz="quarter" idx="10"/>
          </p:nvPr>
        </p:nvSpPr>
        <p:spPr>
          <a:prstGeom prst="rect">
            <a:avLst/>
          </a:prstGeom>
        </p:spPr>
        <p:txBody>
          <a:bodyPr>
            <a:noAutofit/>
          </a:bodyPr>
          <a:lstStyle/>
          <a:p>
            <a:pPr marL="457200" indent="-457200">
              <a:buFont typeface="Arial" panose="020B0604020202020204" pitchFamily="34" charset="0"/>
              <a:buChar char="•"/>
            </a:pPr>
            <a:r>
              <a:rPr lang="en-US" sz="2800" dirty="0"/>
              <a:t>Grid Manager stores the state and info on all managed objects (every box in the Topology slide)</a:t>
            </a:r>
          </a:p>
          <a:p>
            <a:pPr marL="457200" indent="-457200">
              <a:buFont typeface="Arial" panose="020B0604020202020204" pitchFamily="34" charset="0"/>
              <a:buChar char="•"/>
            </a:pPr>
            <a:r>
              <a:rPr lang="en-US" sz="2800" dirty="0"/>
              <a:t>All code (jobs, scripts) is idempotent; </a:t>
            </a:r>
            <a:r>
              <a:rPr lang="en-US" sz="2800" dirty="0" smtClean="0"/>
              <a:t>Grid </a:t>
            </a:r>
            <a:r>
              <a:rPr lang="en-US" sz="2800" dirty="0"/>
              <a:t>Manager has about 200 Job types (e.g. </a:t>
            </a:r>
            <a:r>
              <a:rPr lang="en-US" sz="2800" dirty="0" err="1"/>
              <a:t>DeployVM</a:t>
            </a:r>
            <a:r>
              <a:rPr lang="en-US" sz="2800" dirty="0"/>
              <a:t>, </a:t>
            </a:r>
            <a:r>
              <a:rPr lang="en-US" sz="2800" dirty="0" err="1"/>
              <a:t>ConfigureSQL</a:t>
            </a:r>
            <a:r>
              <a:rPr lang="en-US" sz="2800" dirty="0"/>
              <a:t>, etc.) + remote scripts</a:t>
            </a:r>
          </a:p>
          <a:p>
            <a:pPr marL="457200" indent="-457200">
              <a:buFont typeface="Arial" panose="020B0604020202020204" pitchFamily="34" charset="0"/>
              <a:buChar char="•"/>
            </a:pPr>
            <a:r>
              <a:rPr lang="en-US" sz="2800" dirty="0"/>
              <a:t>Each object’s state change request is logged as a new “desired state”</a:t>
            </a:r>
          </a:p>
          <a:p>
            <a:pPr marL="457200" indent="-457200">
              <a:buFont typeface="Arial" panose="020B0604020202020204" pitchFamily="34" charset="0"/>
              <a:buChar char="•"/>
            </a:pPr>
            <a:r>
              <a:rPr lang="en-US" sz="2800" dirty="0"/>
              <a:t>Jobs are queued in the Job database, and executed according to the objects’ pre-defined state machine</a:t>
            </a:r>
          </a:p>
          <a:p>
            <a:pPr marL="457200" indent="-457200">
              <a:buFont typeface="Arial" panose="020B0604020202020204" pitchFamily="34" charset="0"/>
              <a:buChar char="•"/>
            </a:pPr>
            <a:r>
              <a:rPr lang="en-US" sz="2800" dirty="0"/>
              <a:t>Grid manager runs code remotely to Central Admin boxes via PowerShell</a:t>
            </a:r>
          </a:p>
          <a:p>
            <a:pPr marL="457200" indent="-457200">
              <a:buFont typeface="Arial" panose="020B0604020202020204" pitchFamily="34" charset="0"/>
              <a:buChar char="•"/>
            </a:pPr>
            <a:r>
              <a:rPr lang="en-US" sz="2800" dirty="0"/>
              <a:t>Note: the jobs that run are version/build sensitive</a:t>
            </a:r>
          </a:p>
        </p:txBody>
      </p:sp>
    </p:spTree>
    <p:extLst>
      <p:ext uri="{BB962C8B-B14F-4D97-AF65-F5344CB8AC3E}">
        <p14:creationId xmlns:p14="http://schemas.microsoft.com/office/powerpoint/2010/main" val="267504514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Job logic sample: </a:t>
            </a:r>
            <a:r>
              <a:rPr lang="en-US" dirty="0" err="1" smtClean="0"/>
              <a:t>DeployVM</a:t>
            </a:r>
            <a:endParaRPr lang="en-US" dirty="0"/>
          </a:p>
        </p:txBody>
      </p:sp>
      <p:sp>
        <p:nvSpPr>
          <p:cNvPr id="5" name="Text Placeholder 4"/>
          <p:cNvSpPr>
            <a:spLocks noGrp="1"/>
          </p:cNvSpPr>
          <p:nvPr>
            <p:ph type="body" sz="quarter" idx="10"/>
          </p:nvPr>
        </p:nvSpPr>
        <p:spPr>
          <a:xfrm>
            <a:off x="274638" y="1221157"/>
            <a:ext cx="11887199" cy="5550750"/>
          </a:xfrm>
        </p:spPr>
        <p:txBody>
          <a:bodyPr/>
          <a:lstStyle/>
          <a:p>
            <a:r>
              <a:rPr lang="en-US" sz="1100" dirty="0"/>
              <a:t># FILENAME: </a:t>
            </a:r>
            <a:r>
              <a:rPr lang="en-US" sz="1100" dirty="0" smtClean="0"/>
              <a:t>DeployHyperVVirtualServer.ps1</a:t>
            </a:r>
            <a:endParaRPr lang="en-US" sz="1100" dirty="0"/>
          </a:p>
          <a:p>
            <a:r>
              <a:rPr lang="en-US" sz="1100" dirty="0"/>
              <a:t>#</a:t>
            </a:r>
          </a:p>
          <a:p>
            <a:r>
              <a:rPr lang="en-US" sz="1100" dirty="0"/>
              <a:t># Deploys a VM (logical server) in </a:t>
            </a:r>
            <a:r>
              <a:rPr lang="en-US" sz="1100" dirty="0" smtClean="0"/>
              <a:t>SharePoint Online</a:t>
            </a:r>
            <a:endParaRPr lang="en-US" sz="1100" dirty="0"/>
          </a:p>
          <a:p>
            <a:endParaRPr lang="en-US" sz="1100" dirty="0" smtClean="0"/>
          </a:p>
          <a:p>
            <a:r>
              <a:rPr lang="en-US" sz="1100" dirty="0" err="1" smtClean="0"/>
              <a:t>param</a:t>
            </a:r>
            <a:r>
              <a:rPr lang="en-US" sz="1100" dirty="0" smtClean="0"/>
              <a:t>(....)</a:t>
            </a:r>
          </a:p>
          <a:p>
            <a:r>
              <a:rPr lang="en-US" sz="1100" dirty="0" smtClean="0"/>
              <a:t> </a:t>
            </a:r>
            <a:r>
              <a:rPr lang="en-US" sz="1100" dirty="0"/>
              <a:t># -----------------------------------------------------------------------------</a:t>
            </a:r>
          </a:p>
          <a:p>
            <a:r>
              <a:rPr lang="en-US" sz="1100" dirty="0"/>
              <a:t>    # Step 1</a:t>
            </a:r>
          </a:p>
          <a:p>
            <a:r>
              <a:rPr lang="en-US" sz="1100" dirty="0"/>
              <a:t>    # Provisions/creates the VM in Hyper-V</a:t>
            </a:r>
          </a:p>
          <a:p>
            <a:r>
              <a:rPr lang="en-US" sz="1100" dirty="0"/>
              <a:t>    # -----------------------------------------------------------------------------</a:t>
            </a:r>
          </a:p>
          <a:p>
            <a:r>
              <a:rPr lang="en-US" sz="1100" dirty="0"/>
              <a:t>{...}</a:t>
            </a:r>
          </a:p>
          <a:p>
            <a:r>
              <a:rPr lang="en-US" sz="1100" dirty="0"/>
              <a:t>    # -----------------------------------------------------------------------------</a:t>
            </a:r>
          </a:p>
          <a:p>
            <a:r>
              <a:rPr lang="en-US" sz="1100" dirty="0"/>
              <a:t>    # Step 2</a:t>
            </a:r>
          </a:p>
          <a:p>
            <a:r>
              <a:rPr lang="en-US" sz="1100" dirty="0"/>
              <a:t>    # Misc. permissions are applied</a:t>
            </a:r>
          </a:p>
          <a:p>
            <a:r>
              <a:rPr lang="en-US" sz="1100" dirty="0"/>
              <a:t>    # -----------------------------------------------------------------------------</a:t>
            </a:r>
          </a:p>
          <a:p>
            <a:r>
              <a:rPr lang="en-US" sz="1100" dirty="0"/>
              <a:t>{...}</a:t>
            </a:r>
          </a:p>
          <a:p>
            <a:r>
              <a:rPr lang="en-US" sz="1100" dirty="0"/>
              <a:t>    # -----------------------------------------------------------------------------</a:t>
            </a:r>
          </a:p>
          <a:p>
            <a:r>
              <a:rPr lang="en-US" sz="1100" dirty="0"/>
              <a:t>    # Step 3</a:t>
            </a:r>
          </a:p>
          <a:p>
            <a:r>
              <a:rPr lang="en-US" sz="1100" dirty="0"/>
              <a:t>    # Execute Configure-$Role script</a:t>
            </a:r>
          </a:p>
          <a:p>
            <a:r>
              <a:rPr lang="en-US" sz="1100" dirty="0"/>
              <a:t>    # -----------------------------------------------------------------------------</a:t>
            </a:r>
          </a:p>
          <a:p>
            <a:r>
              <a:rPr lang="en-US" sz="1100" dirty="0"/>
              <a:t>{...}</a:t>
            </a:r>
          </a:p>
          <a:p>
            <a:r>
              <a:rPr lang="en-US" sz="1100" dirty="0"/>
              <a:t>    # -----------------------------------------------------------------------------</a:t>
            </a:r>
          </a:p>
          <a:p>
            <a:r>
              <a:rPr lang="en-US" sz="1100" dirty="0"/>
              <a:t>    # Step 4</a:t>
            </a:r>
          </a:p>
          <a:p>
            <a:r>
              <a:rPr lang="en-US" sz="1100" dirty="0"/>
              <a:t>    # Install SCOM Agent, configure </a:t>
            </a:r>
            <a:r>
              <a:rPr lang="en-US" sz="1100" dirty="0" smtClean="0"/>
              <a:t>Logging</a:t>
            </a:r>
            <a:endParaRPr lang="en-US" sz="1100" dirty="0"/>
          </a:p>
          <a:p>
            <a:r>
              <a:rPr lang="en-US" sz="1100" dirty="0"/>
              <a:t>    # -----------------------------------------------------------------------------</a:t>
            </a:r>
          </a:p>
          <a:p>
            <a:r>
              <a:rPr lang="en-US" sz="1100" dirty="0"/>
              <a:t>{...}</a:t>
            </a:r>
          </a:p>
          <a:p>
            <a:r>
              <a:rPr lang="en-US" sz="1100" dirty="0"/>
              <a:t>    # -----------------------------------------------------------------------------</a:t>
            </a:r>
          </a:p>
          <a:p>
            <a:r>
              <a:rPr lang="en-US" sz="1100" dirty="0"/>
              <a:t>    # Step 5</a:t>
            </a:r>
          </a:p>
          <a:p>
            <a:r>
              <a:rPr lang="en-US" sz="1100" dirty="0"/>
              <a:t>    # </a:t>
            </a:r>
            <a:r>
              <a:rPr lang="en-US" sz="1100" dirty="0" err="1"/>
              <a:t>Misc</a:t>
            </a:r>
            <a:r>
              <a:rPr lang="en-US" sz="1100" dirty="0"/>
              <a:t> configurations</a:t>
            </a:r>
          </a:p>
          <a:p>
            <a:r>
              <a:rPr lang="en-US" sz="1100" dirty="0"/>
              <a:t>    # </a:t>
            </a:r>
            <a:r>
              <a:rPr lang="en-US" sz="1100" dirty="0" smtClean="0"/>
              <a:t>-----------------------------------------------------------------------------</a:t>
            </a:r>
            <a:endParaRPr lang="en-US" sz="1100" dirty="0"/>
          </a:p>
        </p:txBody>
      </p:sp>
    </p:spTree>
    <p:extLst>
      <p:ext uri="{BB962C8B-B14F-4D97-AF65-F5344CB8AC3E}">
        <p14:creationId xmlns:p14="http://schemas.microsoft.com/office/powerpoint/2010/main" val="326362910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How We Do It: Building &amp; Managing SharePoint Online</a:t>
            </a:r>
            <a:endParaRPr lang="en-US" dirty="0"/>
          </a:p>
        </p:txBody>
      </p:sp>
      <p:sp>
        <p:nvSpPr>
          <p:cNvPr id="5" name="Text Placeholder 4"/>
          <p:cNvSpPr>
            <a:spLocks noGrp="1"/>
          </p:cNvSpPr>
          <p:nvPr>
            <p:ph type="body" sz="quarter" idx="12"/>
          </p:nvPr>
        </p:nvSpPr>
        <p:spPr/>
        <p:txBody>
          <a:bodyPr/>
          <a:lstStyle/>
          <a:p>
            <a:r>
              <a:rPr lang="en-US" dirty="0" err="1" smtClean="0"/>
              <a:t>Doron</a:t>
            </a:r>
            <a:r>
              <a:rPr lang="en-US" dirty="0" smtClean="0"/>
              <a:t> Bar-</a:t>
            </a:r>
            <a:r>
              <a:rPr lang="en-US" dirty="0" err="1" smtClean="0"/>
              <a:t>Caspi</a:t>
            </a:r>
            <a:r>
              <a:rPr lang="en-US" dirty="0" smtClean="0"/>
              <a:t> &amp; Roberto Taboada</a:t>
            </a:r>
          </a:p>
          <a:p>
            <a:r>
              <a:rPr lang="en-US" dirty="0" smtClean="0"/>
              <a:t>SharePoint Online</a:t>
            </a:r>
          </a:p>
        </p:txBody>
      </p:sp>
      <p:sp>
        <p:nvSpPr>
          <p:cNvPr id="2" name="Text Placeholder 1"/>
          <p:cNvSpPr>
            <a:spLocks noGrp="1"/>
          </p:cNvSpPr>
          <p:nvPr>
            <p:ph type="body" sz="quarter" idx="13"/>
          </p:nvPr>
        </p:nvSpPr>
        <p:spPr/>
        <p:txBody>
          <a:bodyPr/>
          <a:lstStyle/>
          <a:p>
            <a:r>
              <a:rPr lang="en-US" dirty="0" smtClean="0"/>
              <a:t>SPC121</a:t>
            </a:r>
            <a:endParaRPr lang="en-US" dirty="0"/>
          </a:p>
        </p:txBody>
      </p:sp>
    </p:spTree>
    <p:extLst>
      <p:ext uri="{BB962C8B-B14F-4D97-AF65-F5344CB8AC3E}">
        <p14:creationId xmlns:p14="http://schemas.microsoft.com/office/powerpoint/2010/main" val="10894910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Job logic sample: </a:t>
            </a:r>
            <a:r>
              <a:rPr lang="en-US" dirty="0" err="1" smtClean="0"/>
              <a:t>DeployVM</a:t>
            </a:r>
            <a:r>
              <a:rPr lang="en-US" dirty="0" smtClean="0"/>
              <a:t> </a:t>
            </a:r>
            <a:r>
              <a:rPr lang="en-US" sz="3200" dirty="0" smtClean="0"/>
              <a:t>cont.</a:t>
            </a:r>
            <a:endParaRPr lang="en-US" dirty="0"/>
          </a:p>
        </p:txBody>
      </p:sp>
      <p:sp>
        <p:nvSpPr>
          <p:cNvPr id="5" name="Text Placeholder 4"/>
          <p:cNvSpPr>
            <a:spLocks noGrp="1"/>
          </p:cNvSpPr>
          <p:nvPr>
            <p:ph type="body" sz="quarter" idx="10"/>
          </p:nvPr>
        </p:nvSpPr>
        <p:spPr>
          <a:xfrm>
            <a:off x="274638" y="1221157"/>
            <a:ext cx="11887199" cy="4805931"/>
          </a:xfrm>
        </p:spPr>
        <p:txBody>
          <a:bodyPr/>
          <a:lstStyle/>
          <a:p>
            <a:r>
              <a:rPr lang="en-US" sz="1100" dirty="0"/>
              <a:t> # -----------------------------------------------------------------------------</a:t>
            </a:r>
          </a:p>
          <a:p>
            <a:r>
              <a:rPr lang="en-US" sz="1100" dirty="0"/>
              <a:t>    # Step 6</a:t>
            </a:r>
          </a:p>
          <a:p>
            <a:r>
              <a:rPr lang="en-US" sz="1100" dirty="0"/>
              <a:t>    # Configure </a:t>
            </a:r>
            <a:r>
              <a:rPr lang="en-US" sz="1100" dirty="0" smtClean="0"/>
              <a:t>outgoing network settings</a:t>
            </a:r>
            <a:endParaRPr lang="en-US" sz="1100" dirty="0"/>
          </a:p>
          <a:p>
            <a:r>
              <a:rPr lang="en-US" sz="1100" dirty="0"/>
              <a:t>    # -----------------------------------------------------------------------------</a:t>
            </a:r>
          </a:p>
          <a:p>
            <a:r>
              <a:rPr lang="en-US" sz="1100" dirty="0"/>
              <a:t>{...}</a:t>
            </a:r>
          </a:p>
          <a:p>
            <a:r>
              <a:rPr lang="en-US" sz="1100" dirty="0"/>
              <a:t>    # -----------------------------------------------------------------------------</a:t>
            </a:r>
          </a:p>
          <a:p>
            <a:r>
              <a:rPr lang="en-US" sz="1100" dirty="0"/>
              <a:t>    # Step 7</a:t>
            </a:r>
          </a:p>
          <a:p>
            <a:r>
              <a:rPr lang="en-US" sz="1100" dirty="0"/>
              <a:t>    # For SQL </a:t>
            </a:r>
            <a:r>
              <a:rPr lang="en-US" sz="1100" dirty="0" smtClean="0"/>
              <a:t>machines only, install specific H/W drivers</a:t>
            </a:r>
          </a:p>
          <a:p>
            <a:r>
              <a:rPr lang="en-US" sz="1100" dirty="0"/>
              <a:t> </a:t>
            </a:r>
            <a:r>
              <a:rPr lang="en-US" sz="1100" dirty="0" smtClean="0"/>
              <a:t>   # -----------------------------------------------------------------------------</a:t>
            </a:r>
          </a:p>
          <a:p>
            <a:r>
              <a:rPr lang="en-US" sz="1100" dirty="0" smtClean="0"/>
              <a:t>{...}</a:t>
            </a:r>
            <a:endParaRPr lang="en-US" sz="1100" dirty="0"/>
          </a:p>
          <a:p>
            <a:r>
              <a:rPr lang="en-US" sz="1100" dirty="0"/>
              <a:t>    # -----------------------------------------------------------------------------</a:t>
            </a:r>
          </a:p>
          <a:p>
            <a:r>
              <a:rPr lang="en-US" sz="1100" dirty="0"/>
              <a:t>    # Step 8</a:t>
            </a:r>
          </a:p>
          <a:p>
            <a:r>
              <a:rPr lang="en-US" sz="1100" dirty="0"/>
              <a:t>    # Run </a:t>
            </a:r>
            <a:r>
              <a:rPr lang="en-US" sz="1100" dirty="0" smtClean="0"/>
              <a:t>verification tests</a:t>
            </a:r>
            <a:endParaRPr lang="en-US" sz="1100" dirty="0"/>
          </a:p>
          <a:p>
            <a:r>
              <a:rPr lang="en-US" sz="1100" dirty="0"/>
              <a:t>    # -----------------------------------------------------------------------------</a:t>
            </a:r>
          </a:p>
          <a:p>
            <a:r>
              <a:rPr lang="en-US" sz="1100" dirty="0"/>
              <a:t>{...}</a:t>
            </a:r>
          </a:p>
          <a:p>
            <a:r>
              <a:rPr lang="en-US" sz="1100" dirty="0"/>
              <a:t>    # -----------------------------------------------------------------------------</a:t>
            </a:r>
          </a:p>
          <a:p>
            <a:r>
              <a:rPr lang="en-US" sz="1100" dirty="0"/>
              <a:t>    # Step  9 </a:t>
            </a:r>
          </a:p>
          <a:p>
            <a:r>
              <a:rPr lang="en-US" sz="1100" dirty="0" smtClean="0"/>
              <a:t>    </a:t>
            </a:r>
            <a:r>
              <a:rPr lang="en-US" sz="1100" dirty="0"/>
              <a:t># </a:t>
            </a:r>
            <a:r>
              <a:rPr lang="en-US" sz="1100" dirty="0" smtClean="0"/>
              <a:t>Change Management bookkeeping</a:t>
            </a:r>
            <a:endParaRPr lang="en-US" sz="1100" dirty="0"/>
          </a:p>
          <a:p>
            <a:r>
              <a:rPr lang="en-US" sz="1100" dirty="0"/>
              <a:t>    # -----------------------------------------------------------------------------</a:t>
            </a:r>
          </a:p>
          <a:p>
            <a:r>
              <a:rPr lang="en-US" sz="1100" dirty="0"/>
              <a:t>{...}</a:t>
            </a:r>
          </a:p>
          <a:p>
            <a:r>
              <a:rPr lang="en-US" sz="1100" dirty="0"/>
              <a:t>    # -----------------------------------------------------------------------------</a:t>
            </a:r>
          </a:p>
          <a:p>
            <a:r>
              <a:rPr lang="en-US" sz="1100" dirty="0"/>
              <a:t>    # Step 10</a:t>
            </a:r>
          </a:p>
          <a:p>
            <a:r>
              <a:rPr lang="en-US" sz="1100" dirty="0"/>
              <a:t>    # </a:t>
            </a:r>
            <a:r>
              <a:rPr lang="en-US" sz="1100" dirty="0" smtClean="0"/>
              <a:t>Additional Driver updates</a:t>
            </a:r>
            <a:endParaRPr lang="en-US" sz="1100" dirty="0"/>
          </a:p>
          <a:p>
            <a:r>
              <a:rPr lang="en-US" sz="1100" dirty="0"/>
              <a:t>    # </a:t>
            </a:r>
            <a:r>
              <a:rPr lang="en-US" sz="1100" dirty="0" smtClean="0"/>
              <a:t>-----------------------------------------------------------------------------</a:t>
            </a:r>
          </a:p>
          <a:p>
            <a:r>
              <a:rPr lang="en-US" sz="1100" dirty="0" smtClean="0"/>
              <a:t>{…}</a:t>
            </a:r>
            <a:endParaRPr lang="en-US" sz="1100" dirty="0"/>
          </a:p>
        </p:txBody>
      </p:sp>
    </p:spTree>
    <p:extLst>
      <p:ext uri="{BB962C8B-B14F-4D97-AF65-F5344CB8AC3E}">
        <p14:creationId xmlns:p14="http://schemas.microsoft.com/office/powerpoint/2010/main" val="422530399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Job logic sample: </a:t>
            </a:r>
            <a:r>
              <a:rPr lang="en-US" dirty="0" err="1" smtClean="0"/>
              <a:t>DeployVM</a:t>
            </a:r>
            <a:r>
              <a:rPr lang="en-US" dirty="0" smtClean="0"/>
              <a:t> </a:t>
            </a:r>
            <a:r>
              <a:rPr lang="en-US" sz="3200" dirty="0" smtClean="0"/>
              <a:t>cont.</a:t>
            </a:r>
            <a:endParaRPr lang="en-US" dirty="0"/>
          </a:p>
        </p:txBody>
      </p:sp>
      <p:sp>
        <p:nvSpPr>
          <p:cNvPr id="5" name="Text Placeholder 4"/>
          <p:cNvSpPr>
            <a:spLocks noGrp="1"/>
          </p:cNvSpPr>
          <p:nvPr>
            <p:ph type="body" sz="quarter" idx="10"/>
          </p:nvPr>
        </p:nvSpPr>
        <p:spPr>
          <a:xfrm>
            <a:off x="274638" y="1221157"/>
            <a:ext cx="11887199" cy="4992136"/>
          </a:xfrm>
        </p:spPr>
        <p:txBody>
          <a:bodyPr/>
          <a:lstStyle/>
          <a:p>
            <a:r>
              <a:rPr lang="en-US" sz="1100" dirty="0"/>
              <a:t># -----------------------------------------------------------------------------</a:t>
            </a:r>
          </a:p>
          <a:p>
            <a:r>
              <a:rPr lang="en-US" sz="1100" dirty="0"/>
              <a:t>    # Step 11</a:t>
            </a:r>
          </a:p>
          <a:p>
            <a:r>
              <a:rPr lang="en-US" sz="1100" dirty="0"/>
              <a:t>    # Test machine connectivity (only for SQL roles)</a:t>
            </a:r>
          </a:p>
          <a:p>
            <a:r>
              <a:rPr lang="en-US" sz="1100" dirty="0"/>
              <a:t>    # -----------------------------------------------------------------------------</a:t>
            </a:r>
          </a:p>
          <a:p>
            <a:r>
              <a:rPr lang="en-US" sz="1100" dirty="0"/>
              <a:t>{...}</a:t>
            </a:r>
          </a:p>
          <a:p>
            <a:r>
              <a:rPr lang="en-US" sz="1100" dirty="0"/>
              <a:t>    # -----------------------------------------------------------------------------</a:t>
            </a:r>
          </a:p>
          <a:p>
            <a:r>
              <a:rPr lang="en-US" sz="1100" dirty="0"/>
              <a:t>    # Step 12</a:t>
            </a:r>
          </a:p>
          <a:p>
            <a:r>
              <a:rPr lang="en-US" sz="1100" dirty="0"/>
              <a:t>    # Schedule patching job </a:t>
            </a:r>
          </a:p>
          <a:p>
            <a:r>
              <a:rPr lang="en-US" sz="1100" dirty="0"/>
              <a:t>    # -----------------------------------------------------------------------------</a:t>
            </a:r>
          </a:p>
          <a:p>
            <a:r>
              <a:rPr lang="en-US" sz="1100" dirty="0"/>
              <a:t>{...}</a:t>
            </a:r>
          </a:p>
          <a:p>
            <a:r>
              <a:rPr lang="en-US" sz="1100" dirty="0"/>
              <a:t>    # -----------------------------------------------------------------------------</a:t>
            </a:r>
          </a:p>
          <a:p>
            <a:r>
              <a:rPr lang="en-US" sz="1100" dirty="0"/>
              <a:t>    # Step 13</a:t>
            </a:r>
          </a:p>
          <a:p>
            <a:r>
              <a:rPr lang="en-US" sz="1100" dirty="0"/>
              <a:t>    # Wait for patch job to complete</a:t>
            </a:r>
          </a:p>
          <a:p>
            <a:r>
              <a:rPr lang="en-US" sz="1100" dirty="0"/>
              <a:t>    # -----------------------------------------------------------------------------</a:t>
            </a:r>
          </a:p>
          <a:p>
            <a:r>
              <a:rPr lang="en-US" sz="1100" dirty="0"/>
              <a:t>{...}</a:t>
            </a:r>
          </a:p>
          <a:p>
            <a:r>
              <a:rPr lang="en-US" sz="1100" dirty="0"/>
              <a:t>    # -----------------------------------------------------------------------------</a:t>
            </a:r>
          </a:p>
          <a:p>
            <a:r>
              <a:rPr lang="en-US" sz="1100" dirty="0"/>
              <a:t>    # Step 14</a:t>
            </a:r>
          </a:p>
          <a:p>
            <a:r>
              <a:rPr lang="en-US" sz="1100" dirty="0"/>
              <a:t>    # </a:t>
            </a:r>
            <a:r>
              <a:rPr lang="en-US" sz="1100" dirty="0" smtClean="0"/>
              <a:t>Connect the VM to the Global logging system</a:t>
            </a:r>
            <a:endParaRPr lang="en-US" sz="1100" dirty="0"/>
          </a:p>
          <a:p>
            <a:r>
              <a:rPr lang="en-US" sz="1100" dirty="0" smtClean="0"/>
              <a:t>    # </a:t>
            </a:r>
            <a:r>
              <a:rPr lang="en-US" sz="1100" dirty="0"/>
              <a:t>-----------------------------------------------------------------------------</a:t>
            </a:r>
          </a:p>
          <a:p>
            <a:r>
              <a:rPr lang="en-US" sz="1100" dirty="0"/>
              <a:t>{...}</a:t>
            </a:r>
          </a:p>
          <a:p>
            <a:r>
              <a:rPr lang="en-US" sz="1100" dirty="0"/>
              <a:t>    # -----------------------------------------------------------------------------</a:t>
            </a:r>
          </a:p>
          <a:p>
            <a:r>
              <a:rPr lang="en-US" sz="1100" dirty="0"/>
              <a:t>    # Step 15</a:t>
            </a:r>
          </a:p>
          <a:p>
            <a:r>
              <a:rPr lang="en-US" sz="1100" dirty="0"/>
              <a:t>    # Adds the machine to the load balancer pools</a:t>
            </a:r>
          </a:p>
          <a:p>
            <a:r>
              <a:rPr lang="en-US" sz="1100" dirty="0"/>
              <a:t>    # NOTE: THIS MUST REMAIN AS THE LAST STEP</a:t>
            </a:r>
          </a:p>
          <a:p>
            <a:r>
              <a:rPr lang="en-US" sz="1100" dirty="0"/>
              <a:t>    # -----------------------------------------------------------------------------</a:t>
            </a:r>
          </a:p>
          <a:p>
            <a:r>
              <a:rPr lang="en-US" sz="1100" dirty="0"/>
              <a:t>{...}</a:t>
            </a:r>
          </a:p>
        </p:txBody>
      </p:sp>
    </p:spTree>
    <p:extLst>
      <p:ext uri="{BB962C8B-B14F-4D97-AF65-F5344CB8AC3E}">
        <p14:creationId xmlns:p14="http://schemas.microsoft.com/office/powerpoint/2010/main" val="205661359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Deployment jobs sequence logic</a:t>
            </a:r>
            <a:endParaRPr lang="en-US" dirty="0"/>
          </a:p>
        </p:txBody>
      </p:sp>
      <p:sp>
        <p:nvSpPr>
          <p:cNvPr id="9" name="Left Brace 8"/>
          <p:cNvSpPr/>
          <p:nvPr/>
        </p:nvSpPr>
        <p:spPr>
          <a:xfrm>
            <a:off x="1671802" y="2308555"/>
            <a:ext cx="365756" cy="1005829"/>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0" name="Left Brace 9"/>
          <p:cNvSpPr/>
          <p:nvPr/>
        </p:nvSpPr>
        <p:spPr>
          <a:xfrm>
            <a:off x="1671802" y="3314385"/>
            <a:ext cx="365756" cy="1280146"/>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1" name="Left Brace 10"/>
          <p:cNvSpPr/>
          <p:nvPr/>
        </p:nvSpPr>
        <p:spPr>
          <a:xfrm>
            <a:off x="1671802" y="4594530"/>
            <a:ext cx="365756" cy="2390565"/>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3" name="TextBox 12"/>
          <p:cNvSpPr txBox="1"/>
          <p:nvPr/>
        </p:nvSpPr>
        <p:spPr>
          <a:xfrm>
            <a:off x="385" y="2469837"/>
            <a:ext cx="1645902" cy="683264"/>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Configure SQL Farm</a:t>
            </a:r>
            <a:endParaRPr lang="en-US" sz="2400" dirty="0" smtClean="0">
              <a:solidFill>
                <a:srgbClr val="505050"/>
              </a:solidFill>
            </a:endParaRPr>
          </a:p>
        </p:txBody>
      </p:sp>
      <p:sp>
        <p:nvSpPr>
          <p:cNvPr id="14" name="TextBox 13"/>
          <p:cNvSpPr txBox="1"/>
          <p:nvPr/>
        </p:nvSpPr>
        <p:spPr>
          <a:xfrm>
            <a:off x="385" y="3658544"/>
            <a:ext cx="1645902" cy="683264"/>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Configure ID </a:t>
            </a:r>
            <a:r>
              <a:rPr lang="en-US" sz="1400" dirty="0" err="1" smtClean="0">
                <a:gradFill>
                  <a:gsLst>
                    <a:gs pos="2917">
                      <a:srgbClr val="FFFFFF"/>
                    </a:gs>
                    <a:gs pos="30000">
                      <a:srgbClr val="FFFFFF"/>
                    </a:gs>
                  </a:gsLst>
                  <a:lin ang="5400000" scaled="0"/>
                </a:gradFill>
              </a:rPr>
              <a:t>Mgmt</a:t>
            </a:r>
            <a:r>
              <a:rPr lang="en-US" sz="1400" dirty="0" smtClean="0">
                <a:gradFill>
                  <a:gsLst>
                    <a:gs pos="2917">
                      <a:srgbClr val="FFFFFF"/>
                    </a:gs>
                    <a:gs pos="30000">
                      <a:srgbClr val="FFFFFF"/>
                    </a:gs>
                  </a:gsLst>
                  <a:lin ang="5400000" scaled="0"/>
                </a:gradFill>
              </a:rPr>
              <a:t> Farms</a:t>
            </a:r>
            <a:endParaRPr lang="en-US" sz="2400" dirty="0" smtClean="0">
              <a:solidFill>
                <a:srgbClr val="505050"/>
              </a:solidFill>
            </a:endParaRPr>
          </a:p>
        </p:txBody>
      </p:sp>
      <p:sp>
        <p:nvSpPr>
          <p:cNvPr id="15" name="TextBox 14"/>
          <p:cNvSpPr txBox="1"/>
          <p:nvPr/>
        </p:nvSpPr>
        <p:spPr>
          <a:xfrm>
            <a:off x="385" y="5441605"/>
            <a:ext cx="1645902" cy="683264"/>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Configure Fed </a:t>
            </a:r>
            <a:r>
              <a:rPr lang="en-US" sz="1400" dirty="0" err="1" smtClean="0">
                <a:gradFill>
                  <a:gsLst>
                    <a:gs pos="2917">
                      <a:srgbClr val="FFFFFF"/>
                    </a:gs>
                    <a:gs pos="30000">
                      <a:srgbClr val="FFFFFF"/>
                    </a:gs>
                  </a:gsLst>
                  <a:lin ang="5400000" scaled="0"/>
                </a:gradFill>
              </a:rPr>
              <a:t>Svcs</a:t>
            </a:r>
            <a:r>
              <a:rPr lang="en-US" sz="1400" dirty="0" smtClean="0">
                <a:gradFill>
                  <a:gsLst>
                    <a:gs pos="2917">
                      <a:srgbClr val="FFFFFF"/>
                    </a:gs>
                    <a:gs pos="30000">
                      <a:srgbClr val="FFFFFF"/>
                    </a:gs>
                  </a:gsLst>
                  <a:lin ang="5400000" scaled="0"/>
                </a:gradFill>
              </a:rPr>
              <a:t> Farm</a:t>
            </a:r>
            <a:endParaRPr lang="en-US" sz="2400" dirty="0" smtClean="0">
              <a:solidFill>
                <a:srgbClr val="505050"/>
              </a:solidFill>
            </a:endParaRPr>
          </a:p>
        </p:txBody>
      </p:sp>
      <p:pic>
        <p:nvPicPr>
          <p:cNvPr id="17" name="Picture 16"/>
          <p:cNvPicPr>
            <a:picLocks noChangeAspect="1"/>
          </p:cNvPicPr>
          <p:nvPr/>
        </p:nvPicPr>
        <p:blipFill>
          <a:blip r:embed="rId3"/>
          <a:stretch>
            <a:fillRect/>
          </a:stretch>
        </p:blipFill>
        <p:spPr>
          <a:xfrm>
            <a:off x="2103482" y="1212849"/>
            <a:ext cx="10134523" cy="5772247"/>
          </a:xfrm>
          <a:prstGeom prst="rect">
            <a:avLst/>
          </a:prstGeom>
        </p:spPr>
      </p:pic>
    </p:spTree>
    <p:extLst>
      <p:ext uri="{BB962C8B-B14F-4D97-AF65-F5344CB8AC3E}">
        <p14:creationId xmlns:p14="http://schemas.microsoft.com/office/powerpoint/2010/main" val="308149329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Deployment jobs sequence logic </a:t>
            </a:r>
            <a:r>
              <a:rPr lang="en-US" sz="3200" dirty="0" smtClean="0"/>
              <a:t>cont.</a:t>
            </a:r>
            <a:endParaRPr lang="en-US" sz="3200" dirty="0"/>
          </a:p>
        </p:txBody>
      </p:sp>
      <p:sp>
        <p:nvSpPr>
          <p:cNvPr id="9" name="Left Brace 8"/>
          <p:cNvSpPr/>
          <p:nvPr/>
        </p:nvSpPr>
        <p:spPr>
          <a:xfrm>
            <a:off x="1671802" y="1485604"/>
            <a:ext cx="365756" cy="2011657"/>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1" name="Left Brace 10"/>
          <p:cNvSpPr/>
          <p:nvPr/>
        </p:nvSpPr>
        <p:spPr>
          <a:xfrm>
            <a:off x="1671802" y="3497261"/>
            <a:ext cx="365756" cy="3497264"/>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3" name="TextBox 12"/>
          <p:cNvSpPr txBox="1"/>
          <p:nvPr/>
        </p:nvSpPr>
        <p:spPr>
          <a:xfrm>
            <a:off x="385" y="2058363"/>
            <a:ext cx="1645902" cy="683264"/>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Configure Content Farm</a:t>
            </a:r>
            <a:endParaRPr lang="en-US" sz="2400" dirty="0" smtClean="0">
              <a:solidFill>
                <a:srgbClr val="505050"/>
              </a:solidFill>
            </a:endParaRPr>
          </a:p>
        </p:txBody>
      </p:sp>
      <p:sp>
        <p:nvSpPr>
          <p:cNvPr id="15" name="TextBox 14"/>
          <p:cNvSpPr txBox="1"/>
          <p:nvPr/>
        </p:nvSpPr>
        <p:spPr>
          <a:xfrm>
            <a:off x="385" y="4807311"/>
            <a:ext cx="1645902" cy="877163"/>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Post deployment binary patching</a:t>
            </a:r>
            <a:endParaRPr lang="en-US" sz="2400" dirty="0" smtClean="0">
              <a:solidFill>
                <a:srgbClr val="505050"/>
              </a:solidFill>
            </a:endParaRPr>
          </a:p>
        </p:txBody>
      </p:sp>
      <p:pic>
        <p:nvPicPr>
          <p:cNvPr id="3" name="Picture 2"/>
          <p:cNvPicPr>
            <a:picLocks noChangeAspect="1"/>
          </p:cNvPicPr>
          <p:nvPr/>
        </p:nvPicPr>
        <p:blipFill>
          <a:blip r:embed="rId3"/>
          <a:stretch>
            <a:fillRect/>
          </a:stretch>
        </p:blipFill>
        <p:spPr>
          <a:xfrm>
            <a:off x="2194921" y="1207700"/>
            <a:ext cx="10149729" cy="5786825"/>
          </a:xfrm>
          <a:prstGeom prst="rect">
            <a:avLst/>
          </a:prstGeom>
        </p:spPr>
      </p:pic>
    </p:spTree>
    <p:extLst>
      <p:ext uri="{BB962C8B-B14F-4D97-AF65-F5344CB8AC3E}">
        <p14:creationId xmlns:p14="http://schemas.microsoft.com/office/powerpoint/2010/main" val="289693594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Deployment jobs sequence logic </a:t>
            </a:r>
            <a:r>
              <a:rPr lang="en-US" sz="3200" dirty="0" smtClean="0"/>
              <a:t>cont.</a:t>
            </a:r>
            <a:endParaRPr lang="en-US" sz="3200" dirty="0"/>
          </a:p>
        </p:txBody>
      </p:sp>
      <p:sp>
        <p:nvSpPr>
          <p:cNvPr id="9" name="Left Brace 8"/>
          <p:cNvSpPr/>
          <p:nvPr/>
        </p:nvSpPr>
        <p:spPr>
          <a:xfrm>
            <a:off x="1671802" y="1485604"/>
            <a:ext cx="365756" cy="1737341"/>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1" name="Left Brace 10"/>
          <p:cNvSpPr/>
          <p:nvPr/>
        </p:nvSpPr>
        <p:spPr>
          <a:xfrm>
            <a:off x="1671802" y="3222945"/>
            <a:ext cx="365756" cy="2468853"/>
          </a:xfrm>
          <a:prstGeom prst="leftBrac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5" name="TextBox 14"/>
          <p:cNvSpPr txBox="1"/>
          <p:nvPr/>
        </p:nvSpPr>
        <p:spPr>
          <a:xfrm>
            <a:off x="0" y="2052850"/>
            <a:ext cx="1645902" cy="877163"/>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Post deployment binary patching</a:t>
            </a:r>
            <a:endParaRPr lang="en-US" sz="2400" dirty="0" smtClean="0">
              <a:solidFill>
                <a:srgbClr val="505050"/>
              </a:solidFill>
            </a:endParaRPr>
          </a:p>
        </p:txBody>
      </p:sp>
      <p:sp>
        <p:nvSpPr>
          <p:cNvPr id="10" name="TextBox 9"/>
          <p:cNvSpPr txBox="1"/>
          <p:nvPr/>
        </p:nvSpPr>
        <p:spPr>
          <a:xfrm>
            <a:off x="0" y="4115739"/>
            <a:ext cx="1645902" cy="683264"/>
          </a:xfrm>
          <a:prstGeom prst="rect">
            <a:avLst/>
          </a:prstGeom>
          <a:solidFill>
            <a:schemeClr val="bg2"/>
          </a:solid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Prepare Content DBs</a:t>
            </a:r>
            <a:endParaRPr lang="en-US" sz="2400" dirty="0" smtClean="0">
              <a:solidFill>
                <a:srgbClr val="505050"/>
              </a:solidFill>
            </a:endParaRPr>
          </a:p>
        </p:txBody>
      </p:sp>
      <p:pic>
        <p:nvPicPr>
          <p:cNvPr id="4" name="Picture 3"/>
          <p:cNvPicPr>
            <a:picLocks noChangeAspect="1"/>
          </p:cNvPicPr>
          <p:nvPr/>
        </p:nvPicPr>
        <p:blipFill>
          <a:blip r:embed="rId3"/>
          <a:stretch>
            <a:fillRect/>
          </a:stretch>
        </p:blipFill>
        <p:spPr>
          <a:xfrm>
            <a:off x="2037558" y="1212849"/>
            <a:ext cx="9118385" cy="4612084"/>
          </a:xfrm>
          <a:prstGeom prst="rect">
            <a:avLst/>
          </a:prstGeom>
        </p:spPr>
      </p:pic>
    </p:spTree>
    <p:extLst>
      <p:ext uri="{BB962C8B-B14F-4D97-AF65-F5344CB8AC3E}">
        <p14:creationId xmlns:p14="http://schemas.microsoft.com/office/powerpoint/2010/main" val="64946554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sp>
        <p:nvSpPr>
          <p:cNvPr id="2" name="Title 1"/>
          <p:cNvSpPr>
            <a:spLocks noGrp="1"/>
          </p:cNvSpPr>
          <p:nvPr>
            <p:ph type="title"/>
          </p:nvPr>
        </p:nvSpPr>
        <p:spPr/>
        <p:txBody>
          <a:bodyPr/>
          <a:lstStyle/>
          <a:p>
            <a:r>
              <a:rPr lang="en-US" dirty="0" smtClean="0"/>
              <a:t>Zones, Networks, Farms, VMs…</a:t>
            </a:r>
            <a:endParaRPr lang="en-US" dirty="0"/>
          </a:p>
        </p:txBody>
      </p:sp>
      <p:pic>
        <p:nvPicPr>
          <p:cNvPr id="2050" name="Picture 2" descr="C:\Users\doronb\AppData\Local\Temp\SNAGHTMLa2894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24" y="1119848"/>
            <a:ext cx="7296150" cy="336232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doronb\AppData\Local\Temp\SNAGHTMLa4f76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583" y="1485604"/>
            <a:ext cx="7510432" cy="5124501"/>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a:off x="640458" y="2125677"/>
            <a:ext cx="640073" cy="274317"/>
          </a:xfrm>
          <a:prstGeom prst="straightConnector1">
            <a:avLst/>
          </a:prstGeom>
          <a:ln>
            <a:headEnd type="none"/>
            <a:tailEnd type="triangle"/>
          </a:ln>
        </p:spPr>
        <p:style>
          <a:lnRef idx="1">
            <a:schemeClr val="accent5"/>
          </a:lnRef>
          <a:fillRef idx="0">
            <a:schemeClr val="accent5"/>
          </a:fillRef>
          <a:effectRef idx="0">
            <a:schemeClr val="accent5"/>
          </a:effectRef>
          <a:fontRef idx="minor">
            <a:schemeClr val="tx1"/>
          </a:fontRef>
        </p:style>
      </p:cxnSp>
      <p:pic>
        <p:nvPicPr>
          <p:cNvPr id="2056" name="Picture 8" descr="C:\Users\doronb\AppData\Local\Temp\SNAGHTMLa99d6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019" y="1812297"/>
            <a:ext cx="9610725" cy="3124201"/>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Arrow Connector 13"/>
          <p:cNvCxnSpPr/>
          <p:nvPr/>
        </p:nvCxnSpPr>
        <p:spPr>
          <a:xfrm>
            <a:off x="1737726" y="3053706"/>
            <a:ext cx="640073" cy="274317"/>
          </a:xfrm>
          <a:prstGeom prst="straightConnector1">
            <a:avLst/>
          </a:prstGeom>
          <a:ln>
            <a:headEnd type="none"/>
            <a:tailEnd type="triangle"/>
          </a:ln>
        </p:spPr>
        <p:style>
          <a:lnRef idx="1">
            <a:schemeClr val="accent5"/>
          </a:lnRef>
          <a:fillRef idx="0">
            <a:schemeClr val="accent5"/>
          </a:fillRef>
          <a:effectRef idx="0">
            <a:schemeClr val="accent5"/>
          </a:effectRef>
          <a:fontRef idx="minor">
            <a:schemeClr val="tx1"/>
          </a:fontRef>
        </p:style>
      </p:cxnSp>
      <p:pic>
        <p:nvPicPr>
          <p:cNvPr id="2058" name="Picture 10" descr="C:\Users\doronb\AppData\Local\Temp\SNAGHTMLb0650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496" y="2212272"/>
            <a:ext cx="9601200" cy="3295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445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wipe(left)">
                                      <p:cBhvr>
                                        <p:cTn id="7" dur="500"/>
                                        <p:tgtEl>
                                          <p:spTgt spid="20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056"/>
                                        </p:tgtEl>
                                        <p:attrNameLst>
                                          <p:attrName>style.visibility</p:attrName>
                                        </p:attrNameLst>
                                      </p:cBhvr>
                                      <p:to>
                                        <p:strVal val="visible"/>
                                      </p:to>
                                    </p:set>
                                    <p:animEffect transition="in" filter="wipe(left)">
                                      <p:cBhvr>
                                        <p:cTn id="16" dur="500"/>
                                        <p:tgtEl>
                                          <p:spTgt spid="205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058"/>
                                        </p:tgtEl>
                                        <p:attrNameLst>
                                          <p:attrName>style.visibility</p:attrName>
                                        </p:attrNameLst>
                                      </p:cBhvr>
                                      <p:to>
                                        <p:strVal val="visible"/>
                                      </p:to>
                                    </p:set>
                                    <p:animEffect transition="in" filter="wipe(left)">
                                      <p:cBhvr>
                                        <p:cTn id="25"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New </a:t>
            </a:r>
            <a:r>
              <a:rPr lang="en-US" dirty="0" smtClean="0"/>
              <a:t>customer signup </a:t>
            </a:r>
            <a:r>
              <a:rPr lang="en-US" dirty="0"/>
              <a:t>&amp; </a:t>
            </a:r>
            <a:r>
              <a:rPr lang="en-US" dirty="0" smtClean="0"/>
              <a:t>tenant configuration</a:t>
            </a:r>
            <a:endParaRPr lang="en-US" dirty="0"/>
          </a:p>
        </p:txBody>
      </p:sp>
    </p:spTree>
    <p:extLst>
      <p:ext uri="{BB962C8B-B14F-4D97-AF65-F5344CB8AC3E}">
        <p14:creationId xmlns:p14="http://schemas.microsoft.com/office/powerpoint/2010/main" val="123658083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Layers of SharePoint p</a:t>
            </a:r>
            <a:r>
              <a:rPr lang="en-US" dirty="0" smtClean="0"/>
              <a:t>rovisioning</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568632201"/>
              </p:ext>
            </p:extLst>
          </p:nvPr>
        </p:nvGraphicFramePr>
        <p:xfrm>
          <a:off x="274703" y="1485604"/>
          <a:ext cx="11889500" cy="5331431"/>
        </p:xfrm>
        <a:graphic>
          <a:graphicData uri="http://schemas.openxmlformats.org/drawingml/2006/table">
            <a:tbl>
              <a:tblPr firstRow="1" bandRow="1">
                <a:tableStyleId>{2D5ABB26-0587-4C30-8999-92F81FD0307C}</a:tableStyleId>
              </a:tblPr>
              <a:tblGrid>
                <a:gridCol w="2743169"/>
                <a:gridCol w="3048777"/>
                <a:gridCol w="3048777"/>
                <a:gridCol w="3048777"/>
              </a:tblGrid>
              <a:tr h="630758">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bg1"/>
                          </a:solidFill>
                          <a:latin typeface="+mj-lt"/>
                        </a:rPr>
                        <a:t>Office 365 Portals</a:t>
                      </a:r>
                    </a:p>
                  </a:txBody>
                  <a:tcPr marT="91440" marB="9144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r>
                        <a:rPr lang="en-US" sz="2400" dirty="0" smtClean="0">
                          <a:solidFill>
                            <a:schemeClr val="bg1"/>
                          </a:solidFill>
                        </a:rPr>
                        <a:t>Sign Up Experience</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Office</a:t>
                      </a:r>
                      <a:r>
                        <a:rPr lang="en-US" sz="2400" baseline="0" dirty="0" smtClean="0">
                          <a:solidFill>
                            <a:schemeClr val="bg1"/>
                          </a:solidFill>
                        </a:rPr>
                        <a:t> 365 Directory</a:t>
                      </a:r>
                      <a:endParaRPr lang="en-US" sz="24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c>
                  <a:txBody>
                    <a:bodyPr/>
                    <a:lstStyle/>
                    <a:p>
                      <a:r>
                        <a:rPr lang="en-US" sz="2400" dirty="0" smtClean="0">
                          <a:solidFill>
                            <a:schemeClr val="bg1"/>
                          </a:solidFill>
                        </a:rPr>
                        <a:t>Admin</a:t>
                      </a:r>
                      <a:r>
                        <a:rPr lang="en-US" sz="2400" baseline="0" dirty="0" smtClean="0">
                          <a:solidFill>
                            <a:schemeClr val="bg1"/>
                          </a:solidFill>
                        </a:rPr>
                        <a:t> Experience</a:t>
                      </a:r>
                      <a:endParaRPr lang="en-US" sz="24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r>
              <a:tr h="630758">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800" dirty="0" smtClean="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r>
                        <a:rPr lang="en-US" sz="1800" dirty="0" smtClean="0">
                          <a:solidFill>
                            <a:schemeClr val="bg1"/>
                          </a:solidFill>
                        </a:rPr>
                        <a:t>Sign up &amp; select</a:t>
                      </a:r>
                      <a:r>
                        <a:rPr lang="en-US" sz="1800" baseline="0" dirty="0" smtClean="0">
                          <a:solidFill>
                            <a:schemeClr val="bg1"/>
                          </a:solidFill>
                        </a:rPr>
                        <a:t> services</a:t>
                      </a:r>
                      <a:endParaRPr lang="en-US" sz="1800" dirty="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Store all tenant info</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r>
                        <a:rPr lang="en-US" sz="1800" dirty="0" smtClean="0">
                          <a:solidFill>
                            <a:schemeClr val="bg1"/>
                          </a:solidFill>
                        </a:rPr>
                        <a:t>Manage</a:t>
                      </a:r>
                      <a:r>
                        <a:rPr lang="en-US" sz="1800" baseline="0" dirty="0" smtClean="0">
                          <a:solidFill>
                            <a:schemeClr val="bg1"/>
                          </a:solidFill>
                        </a:rPr>
                        <a:t> users &amp; licenses, add services</a:t>
                      </a:r>
                      <a:endParaRPr lang="en-US" sz="1800" dirty="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r>
              <a:tr h="788448">
                <a:tc rowSpan="2">
                  <a:txBody>
                    <a:bodyPr/>
                    <a:lstStyle/>
                    <a:p>
                      <a:pPr defTabSz="932472" fontAlgn="base">
                        <a:lnSpc>
                          <a:spcPct val="90000"/>
                        </a:lnSpc>
                        <a:spcBef>
                          <a:spcPct val="0"/>
                        </a:spcBef>
                        <a:spcAft>
                          <a:spcPct val="0"/>
                        </a:spcAft>
                      </a:pPr>
                      <a:r>
                        <a:rPr lang="en-US" sz="2800" dirty="0" smtClean="0">
                          <a:solidFill>
                            <a:schemeClr val="bg1"/>
                          </a:solidFill>
                          <a:latin typeface="+mj-lt"/>
                        </a:rPr>
                        <a:t>SharePoint Online Prov.</a:t>
                      </a:r>
                      <a:endParaRPr lang="en-US" sz="2800" dirty="0">
                        <a:solidFill>
                          <a:schemeClr val="bg1"/>
                        </a:solidFill>
                        <a:latin typeface="+mj-lt"/>
                      </a:endParaRPr>
                    </a:p>
                  </a:txBody>
                  <a:tcPr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lvl="0"/>
                      <a:r>
                        <a:rPr lang="en-US" sz="2400" dirty="0" smtClean="0">
                          <a:solidFill>
                            <a:schemeClr val="bg1"/>
                          </a:solidFill>
                        </a:rPr>
                        <a:t>Routing &amp; Sync</a:t>
                      </a:r>
                      <a:endParaRPr lang="en-US" sz="24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SharePoint</a:t>
                      </a:r>
                      <a:r>
                        <a:rPr lang="en-US" sz="2400" baseline="0" dirty="0" smtClean="0">
                          <a:solidFill>
                            <a:schemeClr val="bg1"/>
                          </a:solidFill>
                        </a:rPr>
                        <a:t> Directory</a:t>
                      </a:r>
                      <a:endParaRPr lang="en-US" sz="24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Provisioning Service</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r>
              <a:tr h="630758">
                <a:tc vMerge="1">
                  <a:txBody>
                    <a:bodyPr/>
                    <a:lstStyle/>
                    <a:p>
                      <a:pPr defTabSz="932472" fontAlgn="base">
                        <a:lnSpc>
                          <a:spcPct val="90000"/>
                        </a:lnSpc>
                        <a:spcBef>
                          <a:spcPct val="0"/>
                        </a:spcBef>
                        <a:spcAft>
                          <a:spcPct val="0"/>
                        </a:spcAft>
                      </a:pPr>
                      <a:endParaRPr lang="en-US" sz="28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lvl="0"/>
                      <a:r>
                        <a:rPr lang="en-US" sz="1800" dirty="0" smtClean="0">
                          <a:solidFill>
                            <a:schemeClr val="bg1"/>
                          </a:solidFill>
                        </a:rPr>
                        <a:t>Assign </a:t>
                      </a:r>
                      <a:r>
                        <a:rPr lang="en-US" sz="1800" baseline="0" dirty="0" smtClean="0">
                          <a:solidFill>
                            <a:schemeClr val="bg1"/>
                          </a:solidFill>
                        </a:rPr>
                        <a:t>tenant to network &amp; farm</a:t>
                      </a:r>
                      <a:endParaRPr lang="en-US" sz="18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Cache</a:t>
                      </a:r>
                      <a:r>
                        <a:rPr lang="en-US" sz="1800" baseline="0" dirty="0" smtClean="0">
                          <a:solidFill>
                            <a:schemeClr val="bg1"/>
                          </a:solidFill>
                        </a:rPr>
                        <a:t> key tenant &amp; user props</a:t>
                      </a:r>
                      <a:endParaRPr lang="en-US" sz="18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Get tenant ready &amp; publish links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r h="572555">
                <a:tc rowSpan="2">
                  <a:txBody>
                    <a:bodyPr/>
                    <a:lstStyle/>
                    <a:p>
                      <a:pPr defTabSz="932472" fontAlgn="base">
                        <a:lnSpc>
                          <a:spcPct val="90000"/>
                        </a:lnSpc>
                        <a:spcBef>
                          <a:spcPct val="0"/>
                        </a:spcBef>
                        <a:spcAft>
                          <a:spcPct val="0"/>
                        </a:spcAft>
                      </a:pPr>
                      <a:r>
                        <a:rPr lang="en-US" sz="2800" dirty="0" smtClean="0">
                          <a:solidFill>
                            <a:schemeClr val="bg1"/>
                          </a:solidFill>
                          <a:latin typeface="+mj-lt"/>
                        </a:rPr>
                        <a:t>SharePoint Tenant Manager</a:t>
                      </a:r>
                      <a:endParaRPr lang="en-US" sz="2800" dirty="0">
                        <a:solidFill>
                          <a:schemeClr val="bg1"/>
                        </a:solidFill>
                        <a:latin typeface="+mj-lt"/>
                      </a:endParaRPr>
                    </a:p>
                  </a:txBody>
                  <a:tcPr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Web Services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Job Manager</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00B050"/>
                    </a:solidFill>
                  </a:tcPr>
                </a:tc>
                <a:tc>
                  <a:txBody>
                    <a:bodyPr/>
                    <a:lstStyle/>
                    <a:p>
                      <a:r>
                        <a:rPr lang="en-US" sz="2400" dirty="0" smtClean="0">
                          <a:solidFill>
                            <a:schemeClr val="bg1"/>
                          </a:solidFill>
                        </a:rPr>
                        <a:t>Job Queue</a:t>
                      </a:r>
                      <a:endParaRPr lang="en-US" sz="24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00B050"/>
                    </a:solidFill>
                  </a:tcPr>
                </a:tc>
              </a:tr>
              <a:tr h="572555">
                <a:tc vMerge="1">
                  <a:txBody>
                    <a:bodyPr/>
                    <a:lstStyle/>
                    <a:p>
                      <a:pPr defTabSz="932472" fontAlgn="base">
                        <a:lnSpc>
                          <a:spcPct val="90000"/>
                        </a:lnSpc>
                        <a:spcBef>
                          <a:spcPct val="0"/>
                        </a:spcBef>
                        <a:spcAft>
                          <a:spcPct val="0"/>
                        </a:spcAft>
                      </a:pPr>
                      <a:endParaRPr lang="en-US" sz="28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Schedule jobs</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Manage all jobs,</a:t>
                      </a:r>
                      <a:r>
                        <a:rPr lang="en-US" sz="1800" baseline="0" dirty="0" smtClean="0">
                          <a:solidFill>
                            <a:schemeClr val="bg1"/>
                          </a:solidFill>
                        </a:rPr>
                        <a:t> incl. </a:t>
                      </a:r>
                      <a:r>
                        <a:rPr lang="en-US" sz="1800" baseline="0" dirty="0" err="1" smtClean="0">
                          <a:solidFill>
                            <a:schemeClr val="bg1"/>
                          </a:solidFill>
                        </a:rPr>
                        <a:t>prov</a:t>
                      </a:r>
                      <a:endParaRPr lang="en-US" sz="1800" dirty="0" smtClean="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B050"/>
                    </a:solidFill>
                  </a:tcPr>
                </a:tc>
                <a:tc>
                  <a:txBody>
                    <a:bodyPr/>
                    <a:lstStyle/>
                    <a:p>
                      <a:r>
                        <a:rPr lang="en-US" sz="1800" dirty="0" smtClean="0">
                          <a:solidFill>
                            <a:schemeClr val="bg1"/>
                          </a:solidFill>
                        </a:rPr>
                        <a:t>All</a:t>
                      </a:r>
                      <a:r>
                        <a:rPr lang="en-US" sz="1800" baseline="0" dirty="0" smtClean="0">
                          <a:solidFill>
                            <a:schemeClr val="bg1"/>
                          </a:solidFill>
                        </a:rPr>
                        <a:t> work to be done</a:t>
                      </a:r>
                      <a:endParaRPr lang="en-US" sz="1800" dirty="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B050"/>
                    </a:solidFill>
                  </a:tcPr>
                </a:tc>
              </a:tr>
              <a:tr h="572555">
                <a:tc rowSpan="2">
                  <a:txBody>
                    <a:bodyPr/>
                    <a:lstStyle/>
                    <a:p>
                      <a:pPr defTabSz="932472" fontAlgn="base">
                        <a:lnSpc>
                          <a:spcPct val="90000"/>
                        </a:lnSpc>
                        <a:spcBef>
                          <a:spcPct val="0"/>
                        </a:spcBef>
                        <a:spcAft>
                          <a:spcPct val="0"/>
                        </a:spcAft>
                      </a:pPr>
                      <a:r>
                        <a:rPr lang="en-US" sz="2800" dirty="0" smtClean="0">
                          <a:solidFill>
                            <a:schemeClr val="bg1"/>
                          </a:solidFill>
                          <a:latin typeface="+mj-lt"/>
                        </a:rPr>
                        <a:t>SharePoint</a:t>
                      </a:r>
                      <a:endParaRPr lang="en-US" sz="2800" dirty="0">
                        <a:solidFill>
                          <a:schemeClr val="bg1"/>
                        </a:solidFill>
                        <a:latin typeface="+mj-lt"/>
                      </a:endParaRPr>
                    </a:p>
                  </a:txBody>
                  <a:tcPr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Provisioning</a:t>
                      </a:r>
                      <a:r>
                        <a:rPr lang="en-US" sz="2400" baseline="0" dirty="0" smtClean="0">
                          <a:solidFill>
                            <a:schemeClr val="bg1"/>
                          </a:solidFill>
                        </a:rPr>
                        <a:t> Jobs</a:t>
                      </a:r>
                      <a:endParaRPr lang="en-US" sz="24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Post-provisioning</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r>
                        <a:rPr lang="en-US" sz="2400" dirty="0" smtClean="0">
                          <a:solidFill>
                            <a:schemeClr val="bg1"/>
                          </a:solidFill>
                        </a:rPr>
                        <a:t>Runtime behaviors</a:t>
                      </a:r>
                      <a:endParaRPr lang="en-US" sz="24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r>
              <a:tr h="630758">
                <a:tc vMerge="1">
                  <a:txBody>
                    <a:bodyPr/>
                    <a:lstStyle/>
                    <a:p>
                      <a:pPr defTabSz="932472" fontAlgn="base">
                        <a:lnSpc>
                          <a:spcPct val="90000"/>
                        </a:lnSpc>
                        <a:spcBef>
                          <a:spcPct val="0"/>
                        </a:spcBef>
                        <a:spcAft>
                          <a:spcPct val="0"/>
                        </a:spcAft>
                      </a:pPr>
                      <a:endParaRPr lang="en-US" sz="28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Create site collections</a:t>
                      </a:r>
                      <a:r>
                        <a:rPr lang="en-US" sz="1800" baseline="0" dirty="0" smtClean="0">
                          <a:solidFill>
                            <a:schemeClr val="bg1"/>
                          </a:solidFill>
                        </a:rPr>
                        <a:t> &amp;</a:t>
                      </a:r>
                      <a:r>
                        <a:rPr lang="en-US" sz="1800" dirty="0" smtClean="0">
                          <a:solidFill>
                            <a:schemeClr val="bg1"/>
                          </a:solidFill>
                        </a:rPr>
                        <a:t> </a:t>
                      </a:r>
                      <a:r>
                        <a:rPr lang="en-US" sz="1800" dirty="0" err="1" smtClean="0">
                          <a:solidFill>
                            <a:schemeClr val="bg1"/>
                          </a:solidFill>
                        </a:rPr>
                        <a:t>config</a:t>
                      </a:r>
                      <a:r>
                        <a:rPr lang="en-US" sz="1800" dirty="0" smtClean="0">
                          <a:solidFill>
                            <a:schemeClr val="bg1"/>
                          </a:solidFill>
                        </a:rPr>
                        <a:t> features</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Additional</a:t>
                      </a:r>
                      <a:r>
                        <a:rPr lang="en-US" sz="1800" baseline="0" dirty="0" smtClean="0">
                          <a:solidFill>
                            <a:schemeClr val="bg1"/>
                          </a:solidFill>
                        </a:rPr>
                        <a:t> sites &amp; </a:t>
                      </a:r>
                      <a:r>
                        <a:rPr lang="en-US" sz="1800" dirty="0" smtClean="0">
                          <a:solidFill>
                            <a:schemeClr val="bg1"/>
                          </a:solidFill>
                        </a:rPr>
                        <a:t>features</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r>
                        <a:rPr lang="en-US" sz="1800" dirty="0" smtClean="0">
                          <a:solidFill>
                            <a:schemeClr val="bg1"/>
                          </a:solidFill>
                        </a:rPr>
                        <a:t>Light up</a:t>
                      </a:r>
                      <a:r>
                        <a:rPr lang="en-US" sz="1800" baseline="0" dirty="0" smtClean="0">
                          <a:solidFill>
                            <a:schemeClr val="bg1"/>
                          </a:solidFill>
                        </a:rPr>
                        <a:t> features for tenant or user via licensing</a:t>
                      </a:r>
                      <a:endParaRPr lang="en-US" sz="1800" dirty="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r>
            </a:tbl>
          </a:graphicData>
        </a:graphic>
      </p:graphicFrame>
    </p:spTree>
    <p:extLst>
      <p:ext uri="{BB962C8B-B14F-4D97-AF65-F5344CB8AC3E}">
        <p14:creationId xmlns:p14="http://schemas.microsoft.com/office/powerpoint/2010/main" val="371678787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do this at high scale every day</a:t>
            </a:r>
          </a:p>
        </p:txBody>
      </p:sp>
      <p:graphicFrame>
        <p:nvGraphicFramePr>
          <p:cNvPr id="6" name="Content Placeholder 3"/>
          <p:cNvGraphicFramePr>
            <a:graphicFrameLocks/>
          </p:cNvGraphicFramePr>
          <p:nvPr>
            <p:extLst>
              <p:ext uri="{D42A27DB-BD31-4B8C-83A1-F6EECF244321}">
                <p14:modId xmlns:p14="http://schemas.microsoft.com/office/powerpoint/2010/main" val="377599668"/>
              </p:ext>
            </p:extLst>
          </p:nvPr>
        </p:nvGraphicFramePr>
        <p:xfrm>
          <a:off x="274703" y="1485604"/>
          <a:ext cx="11889500" cy="4937760"/>
        </p:xfrm>
        <a:graphic>
          <a:graphicData uri="http://schemas.openxmlformats.org/drawingml/2006/table">
            <a:tbl>
              <a:tblPr firstRow="1" bandRow="1">
                <a:tableStyleId>{2D5ABB26-0587-4C30-8999-92F81FD0307C}</a:tableStyleId>
              </a:tblPr>
              <a:tblGrid>
                <a:gridCol w="5944750"/>
                <a:gridCol w="5944750"/>
              </a:tblGrid>
              <a:tr h="1554480">
                <a:tc>
                  <a:txBody>
                    <a:bodyPr/>
                    <a:lstStyle/>
                    <a:p>
                      <a:r>
                        <a:rPr lang="en-US" sz="3600" dirty="0" smtClean="0">
                          <a:solidFill>
                            <a:schemeClr val="bg1"/>
                          </a:solidFill>
                          <a:latin typeface="+mj-lt"/>
                        </a:rPr>
                        <a:t>30K</a:t>
                      </a:r>
                      <a:r>
                        <a:rPr lang="en-US" sz="3600" baseline="0" dirty="0" smtClean="0">
                          <a:solidFill>
                            <a:schemeClr val="bg1"/>
                          </a:solidFill>
                          <a:latin typeface="+mj-lt"/>
                        </a:rPr>
                        <a:t> new tenants a week, 4K new tenants a day</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c>
                  <a:txBody>
                    <a:bodyPr/>
                    <a:lstStyle/>
                    <a:p>
                      <a:pPr marL="0" algn="l" defTabSz="932742" rtl="0" eaLnBrk="1" latinLnBrk="0" hangingPunct="1"/>
                      <a:r>
                        <a:rPr lang="en-US" sz="3600" kern="1200" dirty="0" smtClean="0">
                          <a:solidFill>
                            <a:schemeClr val="bg1"/>
                          </a:solidFill>
                          <a:latin typeface="+mj-lt"/>
                          <a:ea typeface="+mn-ea"/>
                          <a:cs typeface="+mn-cs"/>
                        </a:rPr>
                        <a:t>Handle tenant lifecycle changes for many tenants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chemeClr val="accent1"/>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latin typeface="+mn-lt"/>
                        </a:rPr>
                        <a:t>Includes different offerings,</a:t>
                      </a:r>
                    </a:p>
                    <a:p>
                      <a:r>
                        <a:rPr lang="en-US" sz="2400" dirty="0" smtClean="0">
                          <a:solidFill>
                            <a:schemeClr val="bg1"/>
                          </a:solidFill>
                          <a:latin typeface="+mn-lt"/>
                        </a:rPr>
                        <a:t>2010 trials &amp; 2013 preview</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lvl="1"/>
                      <a:r>
                        <a:rPr lang="en-US" sz="2400" dirty="0" smtClean="0">
                          <a:solidFill>
                            <a:schemeClr val="bg1"/>
                          </a:solidFill>
                          <a:latin typeface="+mn-lt"/>
                        </a:rPr>
                        <a:t>User onboarding,</a:t>
                      </a:r>
                      <a:r>
                        <a:rPr lang="en-US" sz="2400" baseline="0" dirty="0" smtClean="0">
                          <a:solidFill>
                            <a:schemeClr val="bg1"/>
                          </a:solidFill>
                          <a:latin typeface="+mn-lt"/>
                        </a:rPr>
                        <a:t> l</a:t>
                      </a:r>
                      <a:r>
                        <a:rPr lang="en-US" sz="2400" dirty="0" smtClean="0">
                          <a:solidFill>
                            <a:schemeClr val="bg1"/>
                          </a:solidFill>
                          <a:latin typeface="+mn-lt"/>
                        </a:rPr>
                        <a:t>icense assignments,</a:t>
                      </a:r>
                      <a:r>
                        <a:rPr lang="en-US" sz="2400" baseline="0" dirty="0" smtClean="0">
                          <a:solidFill>
                            <a:schemeClr val="bg1"/>
                          </a:solidFill>
                          <a:latin typeface="+mn-lt"/>
                        </a:rPr>
                        <a:t> </a:t>
                      </a:r>
                      <a:r>
                        <a:rPr lang="en-US" sz="2400" dirty="0" smtClean="0">
                          <a:solidFill>
                            <a:schemeClr val="bg1"/>
                          </a:solidFill>
                          <a:latin typeface="+mn-lt"/>
                        </a:rPr>
                        <a:t>Changing plans, de-provisioning</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r>
              <a:tr h="1554480">
                <a:tc>
                  <a:txBody>
                    <a:bodyPr/>
                    <a:lstStyle/>
                    <a:p>
                      <a:pPr marL="0" algn="l" defTabSz="932742" rtl="0" eaLnBrk="1" latinLnBrk="0" hangingPunct="1"/>
                      <a:r>
                        <a:rPr lang="en-US" sz="3600" kern="1200" dirty="0" smtClean="0">
                          <a:solidFill>
                            <a:schemeClr val="bg1"/>
                          </a:solidFill>
                          <a:latin typeface="+mj-lt"/>
                          <a:ea typeface="+mn-ea"/>
                          <a:cs typeface="+mn-cs"/>
                        </a:rPr>
                        <a:t>Spikes in demand, such as 2013</a:t>
                      </a:r>
                      <a:r>
                        <a:rPr lang="en-US" sz="3600" kern="1200" baseline="0" dirty="0" smtClean="0">
                          <a:solidFill>
                            <a:schemeClr val="bg1"/>
                          </a:solidFill>
                          <a:latin typeface="+mj-lt"/>
                          <a:ea typeface="+mn-ea"/>
                          <a:cs typeface="+mn-cs"/>
                        </a:rPr>
                        <a:t> p</a:t>
                      </a:r>
                      <a:r>
                        <a:rPr lang="en-US" sz="3600" kern="1200" dirty="0" smtClean="0">
                          <a:solidFill>
                            <a:schemeClr val="bg1"/>
                          </a:solidFill>
                          <a:latin typeface="+mj-lt"/>
                          <a:ea typeface="+mn-ea"/>
                          <a:cs typeface="+mn-cs"/>
                        </a:rPr>
                        <a:t>review launch</a:t>
                      </a:r>
                      <a:endParaRPr lang="en-US" sz="3600" kern="1200" dirty="0">
                        <a:solidFill>
                          <a:schemeClr val="bg1"/>
                        </a:solidFill>
                        <a:latin typeface="+mj-lt"/>
                        <a:ea typeface="+mn-ea"/>
                        <a:cs typeface="+mn-cs"/>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3600" kern="1200" dirty="0" smtClean="0">
                          <a:solidFill>
                            <a:schemeClr val="bg1"/>
                          </a:solidFill>
                          <a:latin typeface="+mj-lt"/>
                          <a:ea typeface="+mn-ea"/>
                          <a:cs typeface="+mn-cs"/>
                        </a:rPr>
                        <a:t>Coordinate with other activities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r>
              <a:tr h="914400">
                <a:tc>
                  <a:txBody>
                    <a:bodyPr/>
                    <a:lstStyle/>
                    <a:p>
                      <a:r>
                        <a:rPr lang="en-US" sz="2400" baseline="0" dirty="0" smtClean="0">
                          <a:solidFill>
                            <a:schemeClr val="bg1"/>
                          </a:solidFill>
                          <a:latin typeface="+mn-lt"/>
                        </a:rPr>
                        <a:t>Preview d</a:t>
                      </a:r>
                      <a:r>
                        <a:rPr lang="en-US" sz="2400" dirty="0" smtClean="0">
                          <a:solidFill>
                            <a:schemeClr val="bg1"/>
                          </a:solidFill>
                          <a:latin typeface="+mn-lt"/>
                        </a:rPr>
                        <a:t>oubled our weekly load</a:t>
                      </a:r>
                      <a:endParaRPr lang="en-US" sz="2400" dirty="0">
                        <a:solidFill>
                          <a:schemeClr val="bg1"/>
                        </a:solidFill>
                        <a:latin typeface="+mn-lt"/>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latin typeface="+mn-lt"/>
                        </a:rPr>
                        <a:t>Upgrades, patching, etc.</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r>
            </a:tbl>
          </a:graphicData>
        </a:graphic>
      </p:graphicFrame>
    </p:spTree>
    <p:extLst>
      <p:ext uri="{BB962C8B-B14F-4D97-AF65-F5344CB8AC3E}">
        <p14:creationId xmlns:p14="http://schemas.microsoft.com/office/powerpoint/2010/main" val="403299500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5341"/>
          <a:stretch/>
        </p:blipFill>
        <p:spPr>
          <a:xfrm>
            <a:off x="-1" y="0"/>
            <a:ext cx="12436475" cy="7063384"/>
          </a:xfrm>
          <a:prstGeom prst="rect">
            <a:avLst/>
          </a:prstGeom>
        </p:spPr>
      </p:pic>
      <p:sp>
        <p:nvSpPr>
          <p:cNvPr id="5" name="Rectangle 4"/>
          <p:cNvSpPr/>
          <p:nvPr/>
        </p:nvSpPr>
        <p:spPr bwMode="auto">
          <a:xfrm>
            <a:off x="3200750" y="7286"/>
            <a:ext cx="9235724" cy="1478318"/>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54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We set up different tenant types</a:t>
            </a:r>
          </a:p>
          <a:p>
            <a:pPr defTabSz="932472" fontAlgn="base">
              <a:spcBef>
                <a:spcPct val="0"/>
              </a:spcBef>
              <a:spcAft>
                <a:spcPct val="0"/>
              </a:spcAft>
            </a:pPr>
            <a:endParaRPr lang="en-US" sz="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Enterprise Tenant team collaboration site</a:t>
            </a:r>
          </a:p>
        </p:txBody>
      </p:sp>
    </p:spTree>
    <p:extLst>
      <p:ext uri="{BB962C8B-B14F-4D97-AF65-F5344CB8AC3E}">
        <p14:creationId xmlns:p14="http://schemas.microsoft.com/office/powerpoint/2010/main" val="264366735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Text Placeholder 2"/>
          <p:cNvSpPr>
            <a:spLocks noGrp="1"/>
          </p:cNvSpPr>
          <p:nvPr>
            <p:ph type="body" sz="quarter" idx="10"/>
          </p:nvPr>
        </p:nvSpPr>
        <p:spPr>
          <a:xfrm>
            <a:off x="274638" y="1212849"/>
            <a:ext cx="11887200" cy="5781675"/>
          </a:xfrm>
        </p:spPr>
        <p:txBody>
          <a:bodyPr>
            <a:noAutofit/>
          </a:bodyPr>
          <a:lstStyle/>
          <a:p>
            <a:r>
              <a:rPr lang="en-US" dirty="0"/>
              <a:t>Show how we designed &amp; built SharePoint </a:t>
            </a:r>
            <a:r>
              <a:rPr lang="en-US" dirty="0" smtClean="0"/>
              <a:t>Online</a:t>
            </a:r>
            <a:endParaRPr lang="en-US" dirty="0"/>
          </a:p>
          <a:p>
            <a:r>
              <a:rPr lang="en-US" dirty="0" smtClean="0"/>
              <a:t>Provide </a:t>
            </a:r>
            <a:r>
              <a:rPr lang="en-US" dirty="0"/>
              <a:t>insights into </a:t>
            </a:r>
            <a:r>
              <a:rPr lang="en-US" dirty="0" smtClean="0"/>
              <a:t>building </a:t>
            </a:r>
            <a:r>
              <a:rPr lang="en-US" dirty="0"/>
              <a:t>&amp; managing </a:t>
            </a:r>
            <a:r>
              <a:rPr lang="en-US" dirty="0" smtClean="0"/>
              <a:t>a service </a:t>
            </a:r>
            <a:r>
              <a:rPr lang="en-US" dirty="0"/>
              <a:t>of the scale of SharePoint </a:t>
            </a:r>
            <a:r>
              <a:rPr lang="en-US" dirty="0" smtClean="0"/>
              <a:t>Online</a:t>
            </a:r>
            <a:endParaRPr lang="en-US" dirty="0"/>
          </a:p>
          <a:p>
            <a:r>
              <a:rPr lang="en-US" dirty="0"/>
              <a:t>Useful to you </a:t>
            </a:r>
            <a:r>
              <a:rPr lang="en-US" dirty="0" smtClean="0"/>
              <a:t>regardless of where you are with SharePoint Online</a:t>
            </a:r>
            <a:endParaRPr lang="en-US" dirty="0"/>
          </a:p>
          <a:p>
            <a:pPr lvl="1"/>
            <a:r>
              <a:rPr lang="en-US" dirty="0"/>
              <a:t>You are evaluating SharePoint Online</a:t>
            </a:r>
          </a:p>
          <a:p>
            <a:pPr lvl="1"/>
            <a:r>
              <a:rPr lang="en-US" dirty="0"/>
              <a:t>You use or manage a tenancy on SharePoint Online</a:t>
            </a:r>
          </a:p>
          <a:p>
            <a:pPr lvl="1"/>
            <a:r>
              <a:rPr lang="en-US" dirty="0"/>
              <a:t>You </a:t>
            </a:r>
            <a:r>
              <a:rPr lang="en-US" dirty="0" smtClean="0"/>
              <a:t>use </a:t>
            </a:r>
            <a:r>
              <a:rPr lang="en-US" dirty="0"/>
              <a:t>or manage SharePoint on premises</a:t>
            </a:r>
          </a:p>
        </p:txBody>
      </p:sp>
    </p:spTree>
    <p:extLst>
      <p:ext uri="{BB962C8B-B14F-4D97-AF65-F5344CB8AC3E}">
        <p14:creationId xmlns:p14="http://schemas.microsoft.com/office/powerpoint/2010/main" val="335156821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6448"/>
          <a:stretch/>
        </p:blipFill>
        <p:spPr>
          <a:xfrm>
            <a:off x="15585" y="-1"/>
            <a:ext cx="12420889" cy="6971945"/>
          </a:xfrm>
          <a:prstGeom prst="rect">
            <a:avLst/>
          </a:prstGeom>
        </p:spPr>
      </p:pic>
      <p:sp>
        <p:nvSpPr>
          <p:cNvPr id="4" name="Rectangle 3"/>
          <p:cNvSpPr/>
          <p:nvPr/>
        </p:nvSpPr>
        <p:spPr bwMode="auto">
          <a:xfrm>
            <a:off x="3200750" y="7286"/>
            <a:ext cx="9235724" cy="1478318"/>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54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We set up different tenant types</a:t>
            </a:r>
          </a:p>
          <a:p>
            <a:pPr defTabSz="932472" fontAlgn="base">
              <a:spcBef>
                <a:spcPct val="0"/>
              </a:spcBef>
              <a:spcAft>
                <a:spcPct val="0"/>
              </a:spcAft>
            </a:pPr>
            <a:endParaRPr lang="en-US" sz="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rPr>
              <a:t>Developer Tenant site has developer features turned on</a:t>
            </a:r>
          </a:p>
        </p:txBody>
      </p:sp>
    </p:spTree>
    <p:extLst>
      <p:ext uri="{BB962C8B-B14F-4D97-AF65-F5344CB8AC3E}">
        <p14:creationId xmlns:p14="http://schemas.microsoft.com/office/powerpoint/2010/main" val="226954363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Routing tenants to networks &amp; farms</a:t>
            </a:r>
            <a:endParaRPr lang="en-US" dirty="0"/>
          </a:p>
        </p:txBody>
      </p:sp>
      <p:sp>
        <p:nvSpPr>
          <p:cNvPr id="4" name="Text Placeholder 3"/>
          <p:cNvSpPr>
            <a:spLocks noGrp="1"/>
          </p:cNvSpPr>
          <p:nvPr>
            <p:ph type="body" sz="quarter" idx="10"/>
          </p:nvPr>
        </p:nvSpPr>
        <p:spPr>
          <a:xfrm>
            <a:off x="274638" y="1212849"/>
            <a:ext cx="11887200" cy="4124206"/>
          </a:xfrm>
        </p:spPr>
        <p:txBody>
          <a:bodyPr/>
          <a:lstStyle/>
          <a:p>
            <a:r>
              <a:rPr lang="en-US" dirty="0" smtClean="0"/>
              <a:t>Assign tenants to network based on several factors</a:t>
            </a:r>
          </a:p>
          <a:p>
            <a:pPr lvl="1"/>
            <a:r>
              <a:rPr lang="en-US" dirty="0" smtClean="0"/>
              <a:t>Available capacity: avoid routing to full farms</a:t>
            </a:r>
          </a:p>
          <a:p>
            <a:pPr lvl="1"/>
            <a:r>
              <a:rPr lang="en-US" dirty="0" smtClean="0"/>
              <a:t>Operational activity: for example, upgrades</a:t>
            </a:r>
          </a:p>
          <a:p>
            <a:pPr lvl="1"/>
            <a:r>
              <a:rPr lang="en-US" dirty="0" smtClean="0"/>
              <a:t>Geographical location</a:t>
            </a:r>
          </a:p>
          <a:p>
            <a:pPr lvl="1"/>
            <a:r>
              <a:rPr lang="en-US" dirty="0" smtClean="0"/>
              <a:t>Tenant version: during betas support multiple versions of SharePoint</a:t>
            </a:r>
          </a:p>
          <a:p>
            <a:pPr lvl="1"/>
            <a:r>
              <a:rPr lang="en-US" dirty="0" smtClean="0"/>
              <a:t>Service plan: have the ability to route different types of tenants to different farms (e.g. </a:t>
            </a:r>
            <a:r>
              <a:rPr lang="en-US" dirty="0" err="1" smtClean="0"/>
              <a:t>Gov</a:t>
            </a:r>
            <a:r>
              <a:rPr lang="en-US" dirty="0" smtClean="0"/>
              <a:t>)</a:t>
            </a:r>
          </a:p>
          <a:p>
            <a:r>
              <a:rPr lang="en-US" dirty="0" smtClean="0"/>
              <a:t>Network map can be adjusted at any time</a:t>
            </a:r>
          </a:p>
          <a:p>
            <a:r>
              <a:rPr lang="en-US" dirty="0" smtClean="0"/>
              <a:t>Within network, farms can also be opened or closed</a:t>
            </a:r>
          </a:p>
          <a:p>
            <a:pPr lvl="1"/>
            <a:r>
              <a:rPr lang="en-US" dirty="0" smtClean="0"/>
              <a:t>Same factors as for network management</a:t>
            </a:r>
            <a:endParaRPr lang="en-US" dirty="0"/>
          </a:p>
        </p:txBody>
      </p:sp>
    </p:spTree>
    <p:extLst>
      <p:ext uri="{BB962C8B-B14F-4D97-AF65-F5344CB8AC3E}">
        <p14:creationId xmlns:p14="http://schemas.microsoft.com/office/powerpoint/2010/main" val="193202912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map snapshot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972332904"/>
              </p:ext>
            </p:extLst>
          </p:nvPr>
        </p:nvGraphicFramePr>
        <p:xfrm>
          <a:off x="0" y="1325225"/>
          <a:ext cx="12436476" cy="5098085"/>
        </p:xfrm>
        <a:graphic>
          <a:graphicData uri="http://schemas.openxmlformats.org/drawingml/2006/table">
            <a:tbl>
              <a:tblPr firstRow="1" bandRow="1">
                <a:tableStyleId>{2D5ABB26-0587-4C30-8999-92F81FD0307C}</a:tableStyleId>
              </a:tblPr>
              <a:tblGrid>
                <a:gridCol w="4675261"/>
                <a:gridCol w="4394681"/>
                <a:gridCol w="3366534"/>
              </a:tblGrid>
              <a:tr h="5098085">
                <a:tc>
                  <a:txBody>
                    <a:bodyPr/>
                    <a:lstStyle/>
                    <a:p>
                      <a:r>
                        <a:rPr lang="en-US" sz="2700" dirty="0" smtClean="0">
                          <a:solidFill>
                            <a:schemeClr val="bg1">
                              <a:lumMod val="75000"/>
                            </a:schemeClr>
                          </a:solidFill>
                          <a:latin typeface="+mj-lt"/>
                          <a:cs typeface="Consolas" panose="020B0609020204030204" pitchFamily="49" charset="0"/>
                        </a:rPr>
                        <a:t>Global Map</a:t>
                      </a:r>
                    </a:p>
                    <a:p>
                      <a:r>
                        <a:rPr lang="en-US" sz="2700" dirty="0" smtClean="0">
                          <a:solidFill>
                            <a:schemeClr val="bg1">
                              <a:lumMod val="75000"/>
                            </a:schemeClr>
                          </a:solidFill>
                          <a:latin typeface="+mj-lt"/>
                          <a:cs typeface="Consolas" panose="020B0609020204030204" pitchFamily="49" charset="0"/>
                        </a:rPr>
                        <a:t>  SharePoint/SPO-NW-05    </a:t>
                      </a:r>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8</a:t>
                      </a:r>
                    </a:p>
                    <a:p>
                      <a:r>
                        <a:rPr lang="en-US" sz="2700" dirty="0" smtClean="0">
                          <a:solidFill>
                            <a:schemeClr val="bg1">
                              <a:lumMod val="75000"/>
                            </a:schemeClr>
                          </a:solidFill>
                          <a:latin typeface="+mj-lt"/>
                          <a:cs typeface="Consolas" panose="020B0609020204030204" pitchFamily="49" charset="0"/>
                        </a:rPr>
                        <a:t>  Region: SA</a:t>
                      </a:r>
                    </a:p>
                    <a:p>
                      <a:r>
                        <a:rPr lang="en-US" sz="2700" dirty="0" smtClean="0">
                          <a:solidFill>
                            <a:schemeClr val="bg1">
                              <a:lumMod val="75000"/>
                            </a:schemeClr>
                          </a:solidFill>
                          <a:latin typeface="+mj-lt"/>
                          <a:cs typeface="Consolas" panose="020B0609020204030204" pitchFamily="49" charset="0"/>
                        </a:rPr>
                        <a:t>    SharePoint/SPO-NW-01   4</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SharePoint/SPO-NW-02   8</a:t>
                      </a:r>
                    </a:p>
                    <a:p>
                      <a:r>
                        <a:rPr lang="en-US" sz="2700" dirty="0" smtClean="0">
                          <a:solidFill>
                            <a:schemeClr val="bg1">
                              <a:lumMod val="75000"/>
                            </a:schemeClr>
                          </a:solidFill>
                          <a:latin typeface="+mj-lt"/>
                          <a:cs typeface="Consolas" panose="020B0609020204030204" pitchFamily="49" charset="0"/>
                        </a:rPr>
                        <a:t>    SharePoint/SPO-NW-03   8</a:t>
                      </a:r>
                    </a:p>
                    <a:p>
                      <a:r>
                        <a:rPr lang="en-US" sz="2700" dirty="0" smtClean="0">
                          <a:solidFill>
                            <a:schemeClr val="bg1">
                              <a:lumMod val="75000"/>
                            </a:schemeClr>
                          </a:solidFill>
                          <a:latin typeface="+mj-lt"/>
                          <a:cs typeface="Consolas" panose="020B0609020204030204" pitchFamily="49" charset="0"/>
                        </a:rPr>
                        <a:t>    Country: BR</a:t>
                      </a:r>
                    </a:p>
                    <a:p>
                      <a:r>
                        <a:rPr lang="en-US" sz="2700" dirty="0" smtClean="0">
                          <a:solidFill>
                            <a:schemeClr val="bg1">
                              <a:lumMod val="75000"/>
                            </a:schemeClr>
                          </a:solidFill>
                          <a:latin typeface="+mj-lt"/>
                          <a:cs typeface="Consolas" panose="020B0609020204030204" pitchFamily="49" charset="0"/>
                        </a:rPr>
                        <a:t>      SharePoint/SPO-NW-04</a:t>
                      </a:r>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1</a:t>
                      </a:r>
                    </a:p>
                    <a:p>
                      <a:r>
                        <a:rPr lang="en-US" sz="2700" dirty="0" smtClean="0">
                          <a:solidFill>
                            <a:schemeClr val="bg1">
                              <a:lumMod val="75000"/>
                            </a:schemeClr>
                          </a:solidFill>
                          <a:latin typeface="+mj-lt"/>
                          <a:cs typeface="Consolas" panose="020B0609020204030204" pitchFamily="49" charset="0"/>
                        </a:rPr>
                        <a:t> </a:t>
                      </a:r>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Region: AS</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SharePoint/SPO-NW-09   4</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SharePoint/SPO-NW-10   8</a:t>
                      </a:r>
                    </a:p>
                    <a:p>
                      <a:endParaRPr lang="en-US" sz="2700" dirty="0">
                        <a:solidFill>
                          <a:schemeClr val="bg1">
                            <a:lumMod val="75000"/>
                          </a:schemeClr>
                        </a:solidFill>
                        <a:latin typeface="+mj-lt"/>
                        <a:cs typeface="Consolas" panose="020B0609020204030204" pitchFamily="49" charset="0"/>
                      </a:endParaRPr>
                    </a:p>
                  </a:txBody>
                  <a:tcPr/>
                </a:tc>
                <a:tc>
                  <a:txBody>
                    <a:bodyPr/>
                    <a:lstStyle/>
                    <a:p>
                      <a:r>
                        <a:rPr lang="en-US" sz="2700" dirty="0" smtClean="0">
                          <a:solidFill>
                            <a:schemeClr val="bg1">
                              <a:lumMod val="75000"/>
                            </a:schemeClr>
                          </a:solidFill>
                          <a:latin typeface="+mj-lt"/>
                          <a:cs typeface="Consolas" panose="020B0609020204030204" pitchFamily="49" charset="0"/>
                        </a:rPr>
                        <a:t>Region: OC</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SharePoint/SPO-NW-09   4</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SharePoint/SPO-NW-10   8</a:t>
                      </a:r>
                    </a:p>
                    <a:p>
                      <a:r>
                        <a:rPr lang="en-US" sz="2700" dirty="0" smtClean="0">
                          <a:solidFill>
                            <a:schemeClr val="bg1">
                              <a:lumMod val="75000"/>
                            </a:schemeClr>
                          </a:solidFill>
                          <a:latin typeface="+mj-lt"/>
                          <a:cs typeface="Consolas" panose="020B0609020204030204" pitchFamily="49" charset="0"/>
                        </a:rPr>
                        <a:t>Region: EU;AF</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SharePoint/SPO-NW-05   4</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SharePoint/SPO-NW-06   8</a:t>
                      </a:r>
                    </a:p>
                    <a:p>
                      <a:r>
                        <a:rPr lang="en-US" sz="2700" dirty="0" smtClean="0">
                          <a:solidFill>
                            <a:schemeClr val="bg1">
                              <a:lumMod val="75000"/>
                            </a:schemeClr>
                          </a:solidFill>
                          <a:latin typeface="+mj-lt"/>
                          <a:cs typeface="Consolas" panose="020B0609020204030204" pitchFamily="49" charset="0"/>
                        </a:rPr>
                        <a:t>  SharePoint/SPO-NW-07   8</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SharePoint/SPO-NW-08   8</a:t>
                      </a:r>
                    </a:p>
                    <a:p>
                      <a:r>
                        <a:rPr lang="en-US" sz="2700" dirty="0" smtClean="0">
                          <a:solidFill>
                            <a:schemeClr val="bg1">
                              <a:lumMod val="75000"/>
                            </a:schemeClr>
                          </a:solidFill>
                          <a:latin typeface="+mj-lt"/>
                          <a:cs typeface="Consolas" panose="020B0609020204030204" pitchFamily="49" charset="0"/>
                        </a:rPr>
                        <a:t>Region: NA;AN</a:t>
                      </a:r>
                    </a:p>
                    <a:p>
                      <a:r>
                        <a:rPr lang="en-US" sz="2700" dirty="0" smtClean="0">
                          <a:solidFill>
                            <a:schemeClr val="bg1">
                              <a:lumMod val="75000"/>
                            </a:schemeClr>
                          </a:solidFill>
                          <a:latin typeface="+mj-lt"/>
                          <a:cs typeface="Consolas" panose="020B0609020204030204" pitchFamily="49" charset="0"/>
                        </a:rPr>
                        <a:t>  SharePoint/SPO-NW-01   4</a:t>
                      </a:r>
                    </a:p>
                    <a:p>
                      <a:r>
                        <a:rPr lang="en-US" sz="2700" baseline="0" dirty="0" smtClean="0">
                          <a:solidFill>
                            <a:schemeClr val="bg1">
                              <a:lumMod val="75000"/>
                            </a:schemeClr>
                          </a:solidFill>
                          <a:latin typeface="+mj-lt"/>
                          <a:cs typeface="Consolas" panose="020B0609020204030204" pitchFamily="49" charset="0"/>
                        </a:rPr>
                        <a:t>  </a:t>
                      </a:r>
                      <a:r>
                        <a:rPr lang="en-US" sz="2700" dirty="0" smtClean="0">
                          <a:solidFill>
                            <a:schemeClr val="bg1">
                              <a:lumMod val="75000"/>
                            </a:schemeClr>
                          </a:solidFill>
                          <a:latin typeface="+mj-lt"/>
                          <a:cs typeface="Consolas" panose="020B0609020204030204" pitchFamily="49" charset="0"/>
                        </a:rPr>
                        <a:t>SharePoint/SPO-NW-02   8</a:t>
                      </a:r>
                    </a:p>
                    <a:p>
                      <a:r>
                        <a:rPr lang="en-US" sz="2700" dirty="0" smtClean="0">
                          <a:solidFill>
                            <a:schemeClr val="bg1">
                              <a:lumMod val="75000"/>
                            </a:schemeClr>
                          </a:solidFill>
                          <a:latin typeface="+mj-lt"/>
                          <a:cs typeface="Consolas" panose="020B0609020204030204" pitchFamily="49" charset="0"/>
                        </a:rPr>
                        <a:t>  SharePoint/SPO-NW-03   8</a:t>
                      </a:r>
                    </a:p>
                  </a:txBody>
                  <a:tcPr/>
                </a:tc>
                <a:tc>
                  <a:txBody>
                    <a:bodyPr/>
                    <a:lstStyle/>
                    <a:p>
                      <a:r>
                        <a:rPr lang="en-US" sz="3200" dirty="0" smtClean="0">
                          <a:solidFill>
                            <a:schemeClr val="tx1"/>
                          </a:solidFill>
                          <a:latin typeface="+mj-lt"/>
                          <a:cs typeface="Consolas" panose="020B0609020204030204" pitchFamily="49" charset="0"/>
                        </a:rPr>
                        <a:t>SharePoint tenants routed to multiple</a:t>
                      </a:r>
                      <a:r>
                        <a:rPr lang="en-US" sz="3200" baseline="0" dirty="0" smtClean="0">
                          <a:solidFill>
                            <a:schemeClr val="tx1"/>
                          </a:solidFill>
                          <a:latin typeface="+mj-lt"/>
                          <a:cs typeface="Consolas" panose="020B0609020204030204" pitchFamily="49" charset="0"/>
                        </a:rPr>
                        <a:t> networks by region</a:t>
                      </a:r>
                    </a:p>
                    <a:p>
                      <a:endParaRPr lang="en-US" sz="2700" baseline="0" dirty="0" smtClean="0">
                        <a:solidFill>
                          <a:schemeClr val="tx1"/>
                        </a:solidFill>
                        <a:latin typeface="+mj-lt"/>
                        <a:cs typeface="Consolas" panose="020B0609020204030204" pitchFamily="49" charset="0"/>
                      </a:endParaRPr>
                    </a:p>
                    <a:p>
                      <a:r>
                        <a:rPr lang="en-US" sz="2700" baseline="0" dirty="0" smtClean="0">
                          <a:solidFill>
                            <a:schemeClr val="tx1"/>
                          </a:solidFill>
                          <a:latin typeface="+mj-lt"/>
                          <a:cs typeface="Consolas" panose="020B0609020204030204" pitchFamily="49" charset="0"/>
                        </a:rPr>
                        <a:t>Map also includes country-specific &amp; plan-specific routing</a:t>
                      </a:r>
                    </a:p>
                    <a:p>
                      <a:endParaRPr lang="en-US" sz="2700" baseline="0" dirty="0" smtClean="0">
                        <a:solidFill>
                          <a:schemeClr val="tx1"/>
                        </a:solidFill>
                        <a:latin typeface="+mj-lt"/>
                        <a:cs typeface="Consolas" panose="020B0609020204030204" pitchFamily="49" charset="0"/>
                      </a:endParaRPr>
                    </a:p>
                    <a:p>
                      <a:endParaRPr lang="en-US" sz="2700" dirty="0" smtClean="0">
                        <a:solidFill>
                          <a:schemeClr val="tx1"/>
                        </a:solidFill>
                        <a:latin typeface="+mj-lt"/>
                        <a:cs typeface="Consolas" panose="020B0609020204030204" pitchFamily="49" charset="0"/>
                      </a:endParaRPr>
                    </a:p>
                  </a:txBody>
                  <a:tcPr>
                    <a:solidFill>
                      <a:schemeClr val="accent1"/>
                    </a:solidFill>
                  </a:tcPr>
                </a:tc>
              </a:tr>
            </a:tbl>
          </a:graphicData>
        </a:graphic>
      </p:graphicFrame>
    </p:spTree>
    <p:extLst>
      <p:ext uri="{BB962C8B-B14F-4D97-AF65-F5344CB8AC3E}">
        <p14:creationId xmlns:p14="http://schemas.microsoft.com/office/powerpoint/2010/main" val="51356867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map snapshot</a:t>
            </a:r>
          </a:p>
        </p:txBody>
      </p:sp>
      <p:sp>
        <p:nvSpPr>
          <p:cNvPr id="3" name="Text Placeholder 2"/>
          <p:cNvSpPr>
            <a:spLocks noGrp="1"/>
          </p:cNvSpPr>
          <p:nvPr>
            <p:ph type="body" sz="quarter" idx="10"/>
          </p:nvPr>
        </p:nvSpPr>
        <p:spPr>
          <a:xfrm>
            <a:off x="274638" y="1302726"/>
            <a:ext cx="5760721" cy="5226046"/>
          </a:xfrm>
        </p:spPr>
        <p:txBody>
          <a:bodyPr/>
          <a:lstStyle/>
          <a:p>
            <a:pPr>
              <a:spcBef>
                <a:spcPts val="0"/>
              </a:spcBef>
            </a:pPr>
            <a:r>
              <a:rPr lang="en-US" sz="2800" dirty="0" smtClean="0">
                <a:latin typeface="+mj-lt"/>
              </a:rPr>
              <a:t>Tag</a:t>
            </a:r>
            <a:r>
              <a:rPr lang="en-US" sz="2800" dirty="0">
                <a:latin typeface="+mj-lt"/>
              </a:rPr>
              <a:t>: </a:t>
            </a:r>
            <a:r>
              <a:rPr lang="en-US" sz="2800" dirty="0" smtClean="0">
                <a:latin typeface="+mj-lt"/>
              </a:rPr>
              <a:t>o365.microsoft.com/version=15</a:t>
            </a:r>
            <a:endParaRPr lang="en-US" sz="2800" dirty="0">
              <a:latin typeface="+mj-lt"/>
            </a:endParaRPr>
          </a:p>
          <a:p>
            <a:pPr>
              <a:spcBef>
                <a:spcPts val="0"/>
              </a:spcBef>
            </a:pPr>
            <a:r>
              <a:rPr lang="en-US" sz="2800" dirty="0">
                <a:latin typeface="+mj-lt"/>
              </a:rPr>
              <a:t>   Global Map</a:t>
            </a:r>
          </a:p>
          <a:p>
            <a:pPr>
              <a:spcBef>
                <a:spcPts val="0"/>
              </a:spcBef>
            </a:pPr>
            <a:r>
              <a:rPr lang="en-US" sz="2800" dirty="0">
                <a:latin typeface="+mj-lt"/>
              </a:rPr>
              <a:t>      </a:t>
            </a:r>
            <a:r>
              <a:rPr lang="en-US" sz="2800" dirty="0" smtClean="0">
                <a:latin typeface="+mj-lt"/>
              </a:rPr>
              <a:t>SharePoint/SPO-NW-12   </a:t>
            </a:r>
            <a:r>
              <a:rPr lang="en-US" sz="2800" dirty="0">
                <a:latin typeface="+mj-lt"/>
              </a:rPr>
              <a:t>1</a:t>
            </a:r>
          </a:p>
          <a:p>
            <a:pPr lvl="0">
              <a:spcBef>
                <a:spcPts val="0"/>
              </a:spcBef>
            </a:pPr>
            <a:r>
              <a:rPr lang="en-US" sz="2800" dirty="0" smtClean="0">
                <a:latin typeface="+mj-lt"/>
              </a:rPr>
              <a:t>      </a:t>
            </a:r>
            <a:r>
              <a:rPr lang="en-US" sz="2800" dirty="0">
                <a:latin typeface="Segoe UI Light"/>
              </a:rPr>
              <a:t>Region: AN;NA;SA</a:t>
            </a:r>
          </a:p>
          <a:p>
            <a:pPr lvl="0">
              <a:spcBef>
                <a:spcPts val="0"/>
              </a:spcBef>
            </a:pPr>
            <a:r>
              <a:rPr lang="en-US" sz="2800" dirty="0">
                <a:latin typeface="Segoe UI Light"/>
              </a:rPr>
              <a:t>         SharePoint/SPO-NW-11   1</a:t>
            </a:r>
          </a:p>
          <a:p>
            <a:pPr>
              <a:spcBef>
                <a:spcPts val="0"/>
              </a:spcBef>
            </a:pPr>
            <a:r>
              <a:rPr lang="en-US" sz="2800" dirty="0" smtClean="0">
                <a:latin typeface="+mj-lt"/>
              </a:rPr>
              <a:t>      Region: AF</a:t>
            </a:r>
          </a:p>
          <a:p>
            <a:pPr>
              <a:spcBef>
                <a:spcPts val="0"/>
              </a:spcBef>
            </a:pPr>
            <a:r>
              <a:rPr lang="en-US" sz="2800" dirty="0" smtClean="0">
                <a:latin typeface="+mj-lt"/>
              </a:rPr>
              <a:t>         SharePoint/SPO-NW-12   </a:t>
            </a:r>
            <a:r>
              <a:rPr lang="en-US" sz="2800" dirty="0">
                <a:latin typeface="+mj-lt"/>
              </a:rPr>
              <a:t>1</a:t>
            </a:r>
          </a:p>
          <a:p>
            <a:pPr lvl="0">
              <a:spcBef>
                <a:spcPts val="0"/>
              </a:spcBef>
            </a:pPr>
            <a:r>
              <a:rPr lang="en-US" sz="2800" dirty="0">
                <a:latin typeface="+mj-lt"/>
              </a:rPr>
              <a:t>      </a:t>
            </a:r>
            <a:r>
              <a:rPr lang="en-US" sz="2800" dirty="0" smtClean="0">
                <a:latin typeface="Segoe UI Light"/>
              </a:rPr>
              <a:t>Region</a:t>
            </a:r>
            <a:r>
              <a:rPr lang="en-US" sz="2800" dirty="0">
                <a:latin typeface="Segoe UI Light"/>
              </a:rPr>
              <a:t>: EU</a:t>
            </a:r>
          </a:p>
          <a:p>
            <a:pPr lvl="0">
              <a:spcBef>
                <a:spcPts val="0"/>
              </a:spcBef>
            </a:pPr>
            <a:r>
              <a:rPr lang="en-US" sz="2800" dirty="0">
                <a:latin typeface="Segoe UI Light"/>
              </a:rPr>
              <a:t>         SharePoint/SPO-NW-12   1</a:t>
            </a:r>
            <a:r>
              <a:rPr lang="en-US" sz="2800" dirty="0" smtClean="0">
                <a:latin typeface="+mj-lt"/>
              </a:rPr>
              <a:t>           </a:t>
            </a:r>
          </a:p>
          <a:p>
            <a:pPr lvl="0">
              <a:spcBef>
                <a:spcPts val="0"/>
              </a:spcBef>
            </a:pPr>
            <a:r>
              <a:rPr lang="en-US" sz="2800" dirty="0">
                <a:latin typeface="+mj-lt"/>
              </a:rPr>
              <a:t> </a:t>
            </a:r>
            <a:r>
              <a:rPr lang="en-US" sz="2800" dirty="0" smtClean="0">
                <a:latin typeface="+mj-lt"/>
              </a:rPr>
              <a:t>     Region: AS</a:t>
            </a:r>
          </a:p>
          <a:p>
            <a:pPr>
              <a:spcBef>
                <a:spcPts val="0"/>
              </a:spcBef>
            </a:pPr>
            <a:r>
              <a:rPr lang="en-US" sz="2800" dirty="0" smtClean="0">
                <a:latin typeface="+mj-lt"/>
              </a:rPr>
              <a:t>         SharePoint/SPO-NW-13   </a:t>
            </a:r>
            <a:r>
              <a:rPr lang="en-US" sz="2800" dirty="0">
                <a:latin typeface="+mj-lt"/>
              </a:rPr>
              <a:t>1</a:t>
            </a:r>
          </a:p>
          <a:p>
            <a:pPr>
              <a:spcBef>
                <a:spcPts val="0"/>
              </a:spcBef>
            </a:pPr>
            <a:r>
              <a:rPr lang="en-US" sz="2800" dirty="0" smtClean="0">
                <a:latin typeface="+mj-lt"/>
              </a:rPr>
              <a:t>      Region</a:t>
            </a:r>
            <a:r>
              <a:rPr lang="en-US" sz="2800" dirty="0">
                <a:latin typeface="+mj-lt"/>
              </a:rPr>
              <a:t>: OC</a:t>
            </a:r>
          </a:p>
          <a:p>
            <a:pPr>
              <a:spcBef>
                <a:spcPts val="0"/>
              </a:spcBef>
            </a:pPr>
            <a:r>
              <a:rPr lang="en-US" sz="2800" dirty="0">
                <a:latin typeface="+mj-lt"/>
              </a:rPr>
              <a:t>         </a:t>
            </a:r>
            <a:r>
              <a:rPr lang="en-US" sz="2800" dirty="0" smtClean="0">
                <a:latin typeface="+mj-lt"/>
              </a:rPr>
              <a:t>SharePoint/SPO-NW-13   </a:t>
            </a:r>
            <a:r>
              <a:rPr lang="en-US" sz="2800" dirty="0">
                <a:latin typeface="+mj-lt"/>
              </a:rPr>
              <a:t>1</a:t>
            </a:r>
          </a:p>
        </p:txBody>
      </p:sp>
      <p:sp>
        <p:nvSpPr>
          <p:cNvPr id="4" name="Rectangle 3"/>
          <p:cNvSpPr/>
          <p:nvPr/>
        </p:nvSpPr>
        <p:spPr bwMode="auto">
          <a:xfrm>
            <a:off x="6309677" y="1302724"/>
            <a:ext cx="6126798" cy="5144480"/>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36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SharePoint 2013 preview tenants routed to specific networks per region</a:t>
            </a:r>
          </a:p>
          <a:p>
            <a:pPr defTabSz="932472" fontAlgn="base">
              <a:spcBef>
                <a:spcPct val="0"/>
              </a:spcBef>
              <a:spcAft>
                <a:spcPct val="0"/>
              </a:spcAft>
            </a:pPr>
            <a:endPar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marL="342900" indent="-342900" defTabSz="932472" fontAlgn="base">
              <a:spcBef>
                <a:spcPct val="0"/>
              </a:spcBef>
              <a:spcAft>
                <a:spcPct val="0"/>
              </a:spcAft>
              <a:buFont typeface="Arial" panose="020B0604020202020204" pitchFamily="34" charset="0"/>
              <a:buChar char="•"/>
            </a:pPr>
            <a:r>
              <a:rPr lang="en-US" sz="2400" kern="0" spc="-71" dirty="0" smtClean="0">
                <a:gradFill>
                  <a:gsLst>
                    <a:gs pos="0">
                      <a:srgbClr val="FFFFFF"/>
                    </a:gs>
                    <a:gs pos="100000">
                      <a:srgbClr val="FFFFFF"/>
                    </a:gs>
                  </a:gsLst>
                  <a:lin ang="5400000" scaled="0"/>
                </a:gradFill>
                <a:ea typeface="Segoe UI" pitchFamily="34" charset="0"/>
                <a:cs typeface="Segoe UI" pitchFamily="34" charset="0"/>
              </a:rPr>
              <a:t>Tenants are tagged with their experience version</a:t>
            </a:r>
            <a:endParaRPr lang="en-US" sz="2400" kern="0" spc="-71" dirty="0">
              <a:gradFill>
                <a:gsLst>
                  <a:gs pos="0">
                    <a:srgbClr val="FFFFFF"/>
                  </a:gs>
                  <a:gs pos="100000">
                    <a:srgbClr val="FFFFFF"/>
                  </a:gs>
                </a:gsLst>
                <a:lin ang="5400000" scaled="0"/>
              </a:gradFill>
              <a:ea typeface="Segoe UI" pitchFamily="34" charset="0"/>
              <a:cs typeface="Segoe UI" pitchFamily="34" charset="0"/>
            </a:endParaRPr>
          </a:p>
          <a:p>
            <a:pPr marL="342900" indent="-342900" defTabSz="932472" fontAlgn="base">
              <a:spcBef>
                <a:spcPct val="0"/>
              </a:spcBef>
              <a:spcAft>
                <a:spcPct val="0"/>
              </a:spcAft>
              <a:buFont typeface="Arial" panose="020B0604020202020204" pitchFamily="34" charset="0"/>
              <a:buChar char="•"/>
            </a:pPr>
            <a:r>
              <a:rPr lang="en-US" sz="2400" kern="0" spc="-71" dirty="0" smtClean="0">
                <a:gradFill>
                  <a:gsLst>
                    <a:gs pos="0">
                      <a:srgbClr val="FFFFFF"/>
                    </a:gs>
                    <a:gs pos="100000">
                      <a:srgbClr val="FFFFFF"/>
                    </a:gs>
                  </a:gsLst>
                  <a:lin ang="5400000" scaled="0"/>
                </a:gradFill>
                <a:ea typeface="Segoe UI" pitchFamily="34" charset="0"/>
                <a:cs typeface="Segoe UI" pitchFamily="34" charset="0"/>
              </a:rPr>
              <a:t>This map will expand as more of our capacity is opened to 2013 traffic</a:t>
            </a:r>
          </a:p>
          <a:p>
            <a:pPr marL="342900" indent="-342900" defTabSz="932472" fontAlgn="base">
              <a:spcBef>
                <a:spcPct val="0"/>
              </a:spcBef>
              <a:spcAft>
                <a:spcPct val="0"/>
              </a:spcAft>
              <a:buFont typeface="Arial" panose="020B0604020202020204" pitchFamily="34" charset="0"/>
              <a:buChar char="•"/>
            </a:pPr>
            <a:r>
              <a:rPr lang="en-US" sz="2400" kern="0" spc="-71" dirty="0" smtClean="0">
                <a:gradFill>
                  <a:gsLst>
                    <a:gs pos="0">
                      <a:srgbClr val="FFFFFF"/>
                    </a:gs>
                    <a:gs pos="100000">
                      <a:srgbClr val="FFFFFF"/>
                    </a:gs>
                  </a:gsLst>
                  <a:lin ang="5400000" scaled="0"/>
                </a:gradFill>
                <a:ea typeface="Segoe UI" pitchFamily="34" charset="0"/>
                <a:cs typeface="Segoe UI" pitchFamily="34" charset="0"/>
              </a:rPr>
              <a:t>Transition </a:t>
            </a:r>
            <a:r>
              <a:rPr lang="en-US" sz="2400" kern="0" spc="-71" dirty="0">
                <a:gradFill>
                  <a:gsLst>
                    <a:gs pos="0">
                      <a:srgbClr val="FFFFFF"/>
                    </a:gs>
                    <a:gs pos="100000">
                      <a:srgbClr val="FFFFFF"/>
                    </a:gs>
                  </a:gsLst>
                  <a:lin ang="5400000" scaled="0"/>
                </a:gradFill>
                <a:ea typeface="Segoe UI" pitchFamily="34" charset="0"/>
                <a:cs typeface="Segoe UI" pitchFamily="34" charset="0"/>
              </a:rPr>
              <a:t>from all 2010, to separate 2010 &amp; 2013 NWs, to all 2013.</a:t>
            </a:r>
            <a:endParaRPr lang="en-US" sz="2400" kern="0" spc="-71"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4140874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Syncing changes for a tenant</a:t>
            </a:r>
            <a:endParaRPr lang="en-US" dirty="0"/>
          </a:p>
        </p:txBody>
      </p:sp>
      <p:sp>
        <p:nvSpPr>
          <p:cNvPr id="5" name="Text Placeholder 4"/>
          <p:cNvSpPr>
            <a:spLocks noGrp="1"/>
          </p:cNvSpPr>
          <p:nvPr>
            <p:ph type="body" sz="quarter" idx="10"/>
          </p:nvPr>
        </p:nvSpPr>
        <p:spPr>
          <a:xfrm>
            <a:off x="274638" y="1212849"/>
            <a:ext cx="11887200" cy="3539430"/>
          </a:xfrm>
        </p:spPr>
        <p:txBody>
          <a:bodyPr/>
          <a:lstStyle/>
          <a:p>
            <a:r>
              <a:rPr lang="en-US" dirty="0" smtClean="0"/>
              <a:t>Receive a new tenant or detect </a:t>
            </a:r>
            <a:r>
              <a:rPr lang="en-US" dirty="0"/>
              <a:t>changes to </a:t>
            </a:r>
            <a:r>
              <a:rPr lang="en-US" dirty="0" smtClean="0"/>
              <a:t>existing tenant</a:t>
            </a:r>
          </a:p>
          <a:p>
            <a:pPr lvl="1"/>
            <a:r>
              <a:rPr lang="en-US" dirty="0" smtClean="0"/>
              <a:t>Changes include: new users, license assignments, service plan changes, version changes</a:t>
            </a:r>
          </a:p>
          <a:p>
            <a:r>
              <a:rPr lang="en-US" dirty="0"/>
              <a:t>S</a:t>
            </a:r>
            <a:r>
              <a:rPr lang="en-US" dirty="0" smtClean="0"/>
              <a:t>ync down new information &amp; store it in SharePoint Online directory</a:t>
            </a:r>
          </a:p>
          <a:p>
            <a:r>
              <a:rPr lang="en-US" dirty="0" smtClean="0"/>
              <a:t>Trigger provisioning actions</a:t>
            </a:r>
          </a:p>
        </p:txBody>
      </p:sp>
    </p:spTree>
    <p:extLst>
      <p:ext uri="{BB962C8B-B14F-4D97-AF65-F5344CB8AC3E}">
        <p14:creationId xmlns:p14="http://schemas.microsoft.com/office/powerpoint/2010/main" val="358906831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Provisioning service</a:t>
            </a:r>
            <a:endParaRPr lang="en-US" dirty="0"/>
          </a:p>
        </p:txBody>
      </p:sp>
      <p:sp>
        <p:nvSpPr>
          <p:cNvPr id="2" name="Text Placeholder 1"/>
          <p:cNvSpPr>
            <a:spLocks noGrp="1"/>
          </p:cNvSpPr>
          <p:nvPr>
            <p:ph type="body" sz="quarter" idx="10"/>
          </p:nvPr>
        </p:nvSpPr>
        <p:spPr>
          <a:xfrm>
            <a:off x="274638" y="1212849"/>
            <a:ext cx="11887200" cy="5781675"/>
          </a:xfrm>
        </p:spPr>
        <p:txBody>
          <a:bodyPr>
            <a:normAutofit/>
          </a:bodyPr>
          <a:lstStyle/>
          <a:p>
            <a:r>
              <a:rPr lang="en-US" dirty="0" smtClean="0"/>
              <a:t>Windows Service in charge of setting up tenant</a:t>
            </a:r>
          </a:p>
          <a:p>
            <a:r>
              <a:rPr lang="en-US" dirty="0" smtClean="0"/>
              <a:t>Create </a:t>
            </a:r>
            <a:r>
              <a:rPr lang="en-US" dirty="0"/>
              <a:t>SharePoint </a:t>
            </a:r>
            <a:r>
              <a:rPr lang="en-US" dirty="0" smtClean="0"/>
              <a:t>site collections </a:t>
            </a:r>
            <a:r>
              <a:rPr lang="en-US" dirty="0"/>
              <a:t>for the </a:t>
            </a:r>
            <a:r>
              <a:rPr lang="en-US" dirty="0" smtClean="0"/>
              <a:t>tenant</a:t>
            </a:r>
            <a:endParaRPr lang="en-US" dirty="0"/>
          </a:p>
          <a:p>
            <a:pPr lvl="1"/>
            <a:r>
              <a:rPr lang="en-US" dirty="0" smtClean="0"/>
              <a:t>Jobs run PowerShell scripts on SharePoint</a:t>
            </a:r>
          </a:p>
          <a:p>
            <a:pPr lvl="1"/>
            <a:r>
              <a:rPr lang="en-US" dirty="0" smtClean="0"/>
              <a:t>Idempotent operations for resiliency</a:t>
            </a:r>
          </a:p>
          <a:p>
            <a:pPr lvl="1"/>
            <a:r>
              <a:rPr lang="en-US" dirty="0" smtClean="0"/>
              <a:t>Different topology for different tenant types (for example, different site collections)</a:t>
            </a:r>
          </a:p>
          <a:p>
            <a:r>
              <a:rPr lang="en-US" dirty="0" smtClean="0"/>
              <a:t>Set up DNS entries &amp; domains via Internet DNS service</a:t>
            </a:r>
          </a:p>
          <a:p>
            <a:r>
              <a:rPr lang="en-US" dirty="0" smtClean="0"/>
              <a:t>Create user groups &amp; ensure data can be used by SharePoint (e.g. people picker)</a:t>
            </a:r>
          </a:p>
        </p:txBody>
      </p:sp>
    </p:spTree>
    <p:extLst>
      <p:ext uri="{BB962C8B-B14F-4D97-AF65-F5344CB8AC3E}">
        <p14:creationId xmlns:p14="http://schemas.microsoft.com/office/powerpoint/2010/main" val="342586058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Layers of provisioning</a:t>
            </a:r>
            <a:endParaRPr lang="en-US" dirty="0"/>
          </a:p>
        </p:txBody>
      </p:sp>
      <p:sp>
        <p:nvSpPr>
          <p:cNvPr id="2" name="Text Placeholder 1"/>
          <p:cNvSpPr>
            <a:spLocks noGrp="1"/>
          </p:cNvSpPr>
          <p:nvPr>
            <p:ph type="body" sz="quarter" idx="10"/>
          </p:nvPr>
        </p:nvSpPr>
        <p:spPr>
          <a:xfrm>
            <a:off x="274638" y="1212849"/>
            <a:ext cx="11887200" cy="5781675"/>
          </a:xfrm>
        </p:spPr>
        <p:txBody>
          <a:bodyPr/>
          <a:lstStyle/>
          <a:p>
            <a:r>
              <a:rPr lang="en-US" dirty="0" smtClean="0"/>
              <a:t>Pre-provisioning</a:t>
            </a:r>
          </a:p>
          <a:p>
            <a:pPr lvl="1"/>
            <a:r>
              <a:rPr lang="en-US" dirty="0" smtClean="0"/>
              <a:t>Create tenants in advance</a:t>
            </a:r>
          </a:p>
          <a:p>
            <a:r>
              <a:rPr lang="en-US" dirty="0" smtClean="0"/>
              <a:t>Provisioning</a:t>
            </a:r>
          </a:p>
          <a:p>
            <a:pPr lvl="1"/>
            <a:r>
              <a:rPr lang="en-US" dirty="0" smtClean="0"/>
              <a:t>Rename &amp; assign pre-created tenants, or create tenants from scratch</a:t>
            </a:r>
          </a:p>
          <a:p>
            <a:pPr lvl="1"/>
            <a:r>
              <a:rPr lang="en-US" dirty="0" smtClean="0"/>
              <a:t>Publish cross-service links</a:t>
            </a:r>
          </a:p>
          <a:p>
            <a:r>
              <a:rPr lang="en-US" dirty="0" smtClean="0"/>
              <a:t>Post provisioning</a:t>
            </a:r>
          </a:p>
          <a:p>
            <a:pPr lvl="1"/>
            <a:r>
              <a:rPr lang="en-US" dirty="0" smtClean="0"/>
              <a:t>Additional configuration steps for all tenants (e.g. workflow) or scenario specific (e.g. Project)</a:t>
            </a:r>
          </a:p>
          <a:p>
            <a:r>
              <a:rPr lang="en-US" dirty="0" smtClean="0"/>
              <a:t>Runtime behaviors</a:t>
            </a:r>
          </a:p>
          <a:p>
            <a:pPr lvl="1"/>
            <a:r>
              <a:rPr lang="en-US" dirty="0" smtClean="0"/>
              <a:t>Use tenant &amp; user license to control access to features</a:t>
            </a:r>
          </a:p>
          <a:p>
            <a:pPr lvl="1"/>
            <a:r>
              <a:rPr lang="en-US" dirty="0" smtClean="0"/>
              <a:t>Provisioning passes the licensing information into SharePoint</a:t>
            </a:r>
            <a:endParaRPr lang="en-US" dirty="0"/>
          </a:p>
        </p:txBody>
      </p:sp>
    </p:spTree>
    <p:extLst>
      <p:ext uri="{BB962C8B-B14F-4D97-AF65-F5344CB8AC3E}">
        <p14:creationId xmlns:p14="http://schemas.microsoft.com/office/powerpoint/2010/main" val="180620865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56646"/>
          <a:stretch/>
        </p:blipFill>
        <p:spPr>
          <a:xfrm>
            <a:off x="0" y="1"/>
            <a:ext cx="12455055" cy="4411651"/>
          </a:xfrm>
          <a:prstGeom prst="rect">
            <a:avLst/>
          </a:prstGeom>
        </p:spPr>
      </p:pic>
      <p:sp>
        <p:nvSpPr>
          <p:cNvPr id="3" name="Rectangle 2"/>
          <p:cNvSpPr/>
          <p:nvPr/>
        </p:nvSpPr>
        <p:spPr bwMode="auto">
          <a:xfrm>
            <a:off x="7772700" y="479775"/>
            <a:ext cx="4023350" cy="228597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Provisioning role running in a specific network</a:t>
            </a:r>
          </a:p>
          <a:p>
            <a:pPr defTabSz="932472" fontAlgn="base">
              <a:spcBef>
                <a:spcPct val="0"/>
              </a:spcBef>
              <a:spcAft>
                <a:spcPct val="0"/>
              </a:spcAft>
            </a:pPr>
            <a:endPar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Runs a specific version of the service fabric</a:t>
            </a:r>
          </a:p>
        </p:txBody>
      </p:sp>
    </p:spTree>
    <p:extLst>
      <p:ext uri="{BB962C8B-B14F-4D97-AF65-F5344CB8AC3E}">
        <p14:creationId xmlns:p14="http://schemas.microsoft.com/office/powerpoint/2010/main" val="123960049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660" b="6140"/>
          <a:stretch/>
        </p:blipFill>
        <p:spPr bwMode="auto">
          <a:xfrm>
            <a:off x="-1" y="-1"/>
            <a:ext cx="12436476" cy="465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bwMode="auto">
          <a:xfrm>
            <a:off x="7589822" y="4411652"/>
            <a:ext cx="4663423" cy="228597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err="1" smtClean="0">
                <a:gradFill>
                  <a:gsLst>
                    <a:gs pos="0">
                      <a:srgbClr val="FFFFFF"/>
                    </a:gs>
                    <a:gs pos="100000">
                      <a:srgbClr val="FFFFFF"/>
                    </a:gs>
                  </a:gsLst>
                  <a:lin ang="5400000" scaled="0"/>
                </a:gradFill>
                <a:latin typeface="Segoe UI Light"/>
                <a:ea typeface="Segoe UI" pitchFamily="34" charset="0"/>
                <a:cs typeface="Segoe UI" pitchFamily="34" charset="0"/>
              </a:rPr>
              <a:t>Preprovision</a:t>
            </a: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 Job pre-creating tenants in different languages</a:t>
            </a:r>
          </a:p>
          <a:p>
            <a:pPr defTabSz="932472" fontAlgn="base">
              <a:spcBef>
                <a:spcPct val="0"/>
              </a:spcBef>
              <a:spcAft>
                <a:spcPct val="0"/>
              </a:spcAft>
            </a:pPr>
            <a:endPar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Can handle tenant types &amp; versions</a:t>
            </a:r>
          </a:p>
        </p:txBody>
      </p:sp>
    </p:spTree>
    <p:extLst>
      <p:ext uri="{BB962C8B-B14F-4D97-AF65-F5344CB8AC3E}">
        <p14:creationId xmlns:p14="http://schemas.microsoft.com/office/powerpoint/2010/main" val="188079209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31482"/>
          <a:stretch/>
        </p:blipFill>
        <p:spPr>
          <a:xfrm>
            <a:off x="12901" y="1"/>
            <a:ext cx="12436475" cy="6971944"/>
          </a:xfrm>
          <a:prstGeom prst="rect">
            <a:avLst/>
          </a:prstGeom>
        </p:spPr>
      </p:pic>
      <p:sp>
        <p:nvSpPr>
          <p:cNvPr id="12" name="Rectangle 11"/>
          <p:cNvSpPr/>
          <p:nvPr/>
        </p:nvSpPr>
        <p:spPr bwMode="auto">
          <a:xfrm>
            <a:off x="7772700" y="479775"/>
            <a:ext cx="4023350" cy="3748999"/>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Deploy Site job completed </a:t>
            </a:r>
          </a:p>
          <a:p>
            <a:pPr defTabSz="932472" fontAlgn="base">
              <a:spcBef>
                <a:spcPct val="0"/>
              </a:spcBef>
              <a:spcAft>
                <a:spcPct val="0"/>
              </a:spcAft>
            </a:pPr>
            <a:endPar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Created site collection for a tenant</a:t>
            </a:r>
          </a:p>
          <a:p>
            <a:pPr defTabSz="932472" fontAlgn="base">
              <a:spcBef>
                <a:spcPct val="0"/>
              </a:spcBef>
              <a:spcAft>
                <a:spcPct val="0"/>
              </a:spcAft>
            </a:pPr>
            <a:endPar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Several scenarios: </a:t>
            </a:r>
            <a:r>
              <a:rPr lang="en-US" sz="2800" kern="0" spc="-71" dirty="0" err="1" smtClean="0">
                <a:gradFill>
                  <a:gsLst>
                    <a:gs pos="0">
                      <a:srgbClr val="FFFFFF"/>
                    </a:gs>
                    <a:gs pos="100000">
                      <a:srgbClr val="FFFFFF"/>
                    </a:gs>
                  </a:gsLst>
                  <a:lin ang="5400000" scaled="0"/>
                </a:gradFill>
                <a:latin typeface="Segoe UI Light"/>
                <a:ea typeface="Segoe UI" pitchFamily="34" charset="0"/>
                <a:cs typeface="Segoe UI" pitchFamily="34" charset="0"/>
              </a:rPr>
              <a:t>Preprovision</a:t>
            </a: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 create from scratch, delete/recreate</a:t>
            </a:r>
          </a:p>
        </p:txBody>
      </p:sp>
    </p:spTree>
    <p:extLst>
      <p:ext uri="{BB962C8B-B14F-4D97-AF65-F5344CB8AC3E}">
        <p14:creationId xmlns:p14="http://schemas.microsoft.com/office/powerpoint/2010/main" val="197620344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2" name="Text Placeholder 1"/>
          <p:cNvSpPr>
            <a:spLocks noGrp="1"/>
          </p:cNvSpPr>
          <p:nvPr>
            <p:ph type="body" sz="quarter" idx="10"/>
          </p:nvPr>
        </p:nvSpPr>
        <p:spPr>
          <a:xfrm>
            <a:off x="274638" y="1212849"/>
            <a:ext cx="11887200" cy="5781675"/>
          </a:xfrm>
        </p:spPr>
        <p:txBody>
          <a:bodyPr>
            <a:normAutofit/>
          </a:bodyPr>
          <a:lstStyle/>
          <a:p>
            <a:r>
              <a:rPr lang="en-US" sz="4080" dirty="0"/>
              <a:t>Overview of Office 365 &amp; SharePoint Online</a:t>
            </a:r>
          </a:p>
          <a:p>
            <a:r>
              <a:rPr lang="en-US" sz="4080" dirty="0"/>
              <a:t>Service </a:t>
            </a:r>
            <a:r>
              <a:rPr lang="en-US" sz="4080" dirty="0" smtClean="0"/>
              <a:t>topology &amp; automation </a:t>
            </a:r>
            <a:r>
              <a:rPr lang="en-US" sz="4080" dirty="0"/>
              <a:t>at </a:t>
            </a:r>
            <a:r>
              <a:rPr lang="en-US" sz="4080" dirty="0" smtClean="0"/>
              <a:t>cloud </a:t>
            </a:r>
            <a:r>
              <a:rPr lang="en-US" sz="4080" dirty="0"/>
              <a:t>s</a:t>
            </a:r>
            <a:r>
              <a:rPr lang="en-US" sz="4080" dirty="0" smtClean="0"/>
              <a:t>cale</a:t>
            </a:r>
            <a:endParaRPr lang="en-US" sz="4080" dirty="0"/>
          </a:p>
          <a:p>
            <a:r>
              <a:rPr lang="en-US" sz="4080" dirty="0"/>
              <a:t>New </a:t>
            </a:r>
            <a:r>
              <a:rPr lang="en-US" sz="4080" dirty="0" smtClean="0"/>
              <a:t>customer signup </a:t>
            </a:r>
            <a:r>
              <a:rPr lang="en-US" sz="4080" dirty="0"/>
              <a:t>&amp; </a:t>
            </a:r>
            <a:r>
              <a:rPr lang="en-US" sz="4080" dirty="0" smtClean="0"/>
              <a:t>tenant configuration</a:t>
            </a:r>
            <a:endParaRPr lang="en-US" sz="4080" dirty="0"/>
          </a:p>
          <a:p>
            <a:r>
              <a:rPr lang="en-US" sz="4080" dirty="0"/>
              <a:t>Upgrade </a:t>
            </a:r>
            <a:r>
              <a:rPr lang="en-US" sz="4080" dirty="0" smtClean="0"/>
              <a:t>&amp; patching</a:t>
            </a:r>
            <a:endParaRPr lang="en-US" sz="4080" dirty="0"/>
          </a:p>
          <a:p>
            <a:r>
              <a:rPr lang="en-US" sz="4080" dirty="0" smtClean="0"/>
              <a:t>Q &amp; A</a:t>
            </a:r>
            <a:endParaRPr lang="en-US" sz="4080" dirty="0"/>
          </a:p>
        </p:txBody>
      </p:sp>
    </p:spTree>
    <p:extLst>
      <p:ext uri="{BB962C8B-B14F-4D97-AF65-F5344CB8AC3E}">
        <p14:creationId xmlns:p14="http://schemas.microsoft.com/office/powerpoint/2010/main" val="55122928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462"/>
          <a:stretch/>
        </p:blipFill>
        <p:spPr>
          <a:xfrm>
            <a:off x="0" y="0"/>
            <a:ext cx="12385868" cy="6971944"/>
          </a:xfrm>
          <a:prstGeom prst="rect">
            <a:avLst/>
          </a:prstGeom>
        </p:spPr>
      </p:pic>
      <p:sp>
        <p:nvSpPr>
          <p:cNvPr id="3" name="Rectangle 2"/>
          <p:cNvSpPr/>
          <p:nvPr/>
        </p:nvSpPr>
        <p:spPr bwMode="auto">
          <a:xfrm>
            <a:off x="7772700" y="479775"/>
            <a:ext cx="4023350" cy="274317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err="1" smtClean="0">
                <a:gradFill>
                  <a:gsLst>
                    <a:gs pos="0">
                      <a:srgbClr val="FFFFFF"/>
                    </a:gs>
                    <a:gs pos="100000">
                      <a:srgbClr val="FFFFFF"/>
                    </a:gs>
                  </a:gsLst>
                  <a:lin ang="5400000" scaled="0"/>
                </a:gradFill>
                <a:latin typeface="Segoe UI Light"/>
                <a:ea typeface="Segoe UI" pitchFamily="34" charset="0"/>
                <a:cs typeface="Segoe UI" pitchFamily="34" charset="0"/>
              </a:rPr>
              <a:t>ReassignSite</a:t>
            </a: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 job executing to take over a site collection for a tenant</a:t>
            </a:r>
          </a:p>
          <a:p>
            <a:pPr defTabSz="932472" fontAlgn="base">
              <a:spcBef>
                <a:spcPct val="0"/>
              </a:spcBef>
              <a:spcAft>
                <a:spcPct val="0"/>
              </a:spcAft>
            </a:pPr>
            <a:endPar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Main action is to rename the site</a:t>
            </a:r>
          </a:p>
        </p:txBody>
      </p:sp>
    </p:spTree>
    <p:extLst>
      <p:ext uri="{BB962C8B-B14F-4D97-AF65-F5344CB8AC3E}">
        <p14:creationId xmlns:p14="http://schemas.microsoft.com/office/powerpoint/2010/main" val="165519020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29762"/>
          <a:stretch/>
        </p:blipFill>
        <p:spPr>
          <a:xfrm>
            <a:off x="0" y="-182878"/>
            <a:ext cx="12451365" cy="7154822"/>
          </a:xfrm>
          <a:prstGeom prst="rect">
            <a:avLst/>
          </a:prstGeom>
        </p:spPr>
      </p:pic>
      <p:sp>
        <p:nvSpPr>
          <p:cNvPr id="3" name="Rectangle 2"/>
          <p:cNvSpPr/>
          <p:nvPr/>
        </p:nvSpPr>
        <p:spPr bwMode="auto">
          <a:xfrm>
            <a:off x="7772700" y="479775"/>
            <a:ext cx="4023350" cy="1554463"/>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rPr>
              <a:t>Enterprise tenant with </a:t>
            </a:r>
            <a:r>
              <a:rPr lang="en-US" sz="2800" kern="0" spc="-71">
                <a:gradFill>
                  <a:gsLst>
                    <a:gs pos="0">
                      <a:srgbClr val="FFFFFF"/>
                    </a:gs>
                    <a:gs pos="100000">
                      <a:srgbClr val="FFFFFF"/>
                    </a:gs>
                  </a:gsLst>
                  <a:lin ang="5400000" scaled="0"/>
                </a:gradFill>
                <a:latin typeface="Segoe UI Light"/>
                <a:ea typeface="Segoe UI" pitchFamily="34" charset="0"/>
                <a:cs typeface="Segoe UI" pitchFamily="34" charset="0"/>
              </a:rPr>
              <a:t>Project Online </a:t>
            </a:r>
            <a:endParaRPr lang="en-US" sz="2800" kern="0" spc="-7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7772700" y="2171395"/>
            <a:ext cx="4023350" cy="1005840"/>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SharePoint 2013 experience</a:t>
            </a:r>
          </a:p>
        </p:txBody>
      </p:sp>
      <p:sp>
        <p:nvSpPr>
          <p:cNvPr id="8" name="Rectangle 7"/>
          <p:cNvSpPr/>
          <p:nvPr/>
        </p:nvSpPr>
        <p:spPr bwMode="auto">
          <a:xfrm>
            <a:off x="7780602" y="3268275"/>
            <a:ext cx="4023350" cy="1010295"/>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Calculate &amp; set storage quota</a:t>
            </a:r>
          </a:p>
        </p:txBody>
      </p:sp>
      <p:sp>
        <p:nvSpPr>
          <p:cNvPr id="9" name="Rectangle 8"/>
          <p:cNvSpPr/>
          <p:nvPr/>
        </p:nvSpPr>
        <p:spPr bwMode="auto">
          <a:xfrm>
            <a:off x="7780602" y="4393526"/>
            <a:ext cx="4023350" cy="1005840"/>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Not a synthetic tenant</a:t>
            </a:r>
          </a:p>
        </p:txBody>
      </p:sp>
      <p:sp>
        <p:nvSpPr>
          <p:cNvPr id="10" name="Rectangle 9"/>
          <p:cNvSpPr/>
          <p:nvPr/>
        </p:nvSpPr>
        <p:spPr bwMode="auto">
          <a:xfrm>
            <a:off x="7772700" y="5508920"/>
            <a:ext cx="4023350" cy="1463024"/>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t" anchorCtr="0" forceAA="0" compatLnSpc="1">
            <a:prstTxWarp prst="textNoShape">
              <a:avLst/>
            </a:prstTxWarp>
            <a:noAutofit/>
          </a:bodyPr>
          <a:lstStyle/>
          <a:p>
            <a:pPr defTabSz="932472" fontAlgn="base">
              <a:spcBef>
                <a:spcPct val="0"/>
              </a:spcBef>
              <a:spcAft>
                <a:spcPct val="0"/>
              </a:spcAft>
            </a:pPr>
            <a:r>
              <a:rPr lang="en-US" sz="2800" kern="0" spc="-71" dirty="0" smtClean="0">
                <a:gradFill>
                  <a:gsLst>
                    <a:gs pos="0">
                      <a:srgbClr val="FFFFFF"/>
                    </a:gs>
                    <a:gs pos="100000">
                      <a:srgbClr val="FFFFFF"/>
                    </a:gs>
                  </a:gsLst>
                  <a:lin ang="5400000" scaled="0"/>
                </a:gradFill>
                <a:latin typeface="Segoe UI Light"/>
                <a:ea typeface="Segoe UI" pitchFamily="34" charset="0"/>
                <a:cs typeface="Segoe UI" pitchFamily="34" charset="0"/>
              </a:rPr>
              <a:t>Tenant has Enterprise, Web Apps &amp; Project service plans</a:t>
            </a:r>
          </a:p>
        </p:txBody>
      </p:sp>
    </p:spTree>
    <p:extLst>
      <p:ext uri="{BB962C8B-B14F-4D97-AF65-F5344CB8AC3E}">
        <p14:creationId xmlns:p14="http://schemas.microsoft.com/office/powerpoint/2010/main" val="166168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Supporting SharePoint 2010 &amp; 2013 tenants</a:t>
            </a:r>
          </a:p>
        </p:txBody>
      </p:sp>
      <p:graphicFrame>
        <p:nvGraphicFramePr>
          <p:cNvPr id="6" name="Content Placeholder 3"/>
          <p:cNvGraphicFramePr>
            <a:graphicFrameLocks/>
          </p:cNvGraphicFramePr>
          <p:nvPr>
            <p:extLst>
              <p:ext uri="{D42A27DB-BD31-4B8C-83A1-F6EECF244321}">
                <p14:modId xmlns:p14="http://schemas.microsoft.com/office/powerpoint/2010/main" val="1961696912"/>
              </p:ext>
            </p:extLst>
          </p:nvPr>
        </p:nvGraphicFramePr>
        <p:xfrm>
          <a:off x="274703" y="1485603"/>
          <a:ext cx="11889500" cy="5303464"/>
        </p:xfrm>
        <a:graphic>
          <a:graphicData uri="http://schemas.openxmlformats.org/drawingml/2006/table">
            <a:tbl>
              <a:tblPr firstRow="1" bandRow="1">
                <a:tableStyleId>{2D5ABB26-0587-4C30-8999-92F81FD0307C}</a:tableStyleId>
              </a:tblPr>
              <a:tblGrid>
                <a:gridCol w="3291803"/>
                <a:gridCol w="2500143"/>
                <a:gridCol w="3048777"/>
                <a:gridCol w="3048777"/>
              </a:tblGrid>
              <a:tr h="18179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bg1"/>
                          </a:solidFill>
                          <a:latin typeface="+mj-lt"/>
                        </a:rPr>
                        <a:t>Farm upgrade starts prior to General Availability</a:t>
                      </a:r>
                    </a:p>
                  </a:txBody>
                  <a:tcPr marT="91440" marB="9144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r>
                        <a:rPr lang="en-US" sz="2400" kern="1200" dirty="0" smtClean="0">
                          <a:solidFill>
                            <a:schemeClr val="bg1"/>
                          </a:solidFill>
                          <a:latin typeface="+mn-lt"/>
                          <a:ea typeface="+mn-ea"/>
                          <a:cs typeface="+mn-cs"/>
                        </a:rPr>
                        <a:t>Upgrade farm to 2013 bits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r>
                        <a:rPr lang="en-US" sz="2400" kern="1200" dirty="0" smtClean="0">
                          <a:solidFill>
                            <a:schemeClr val="bg1"/>
                          </a:solidFill>
                          <a:latin typeface="+mn-lt"/>
                          <a:ea typeface="+mn-ea"/>
                          <a:cs typeface="+mn-cs"/>
                        </a:rPr>
                        <a:t>Tenant version &amp; UX remains 2010 for all existing tenants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r>
                        <a:rPr lang="en-US" sz="2400" kern="1200" dirty="0" smtClean="0">
                          <a:solidFill>
                            <a:schemeClr val="bg1"/>
                          </a:solidFill>
                          <a:latin typeface="+mn-lt"/>
                          <a:ea typeface="+mn-ea"/>
                          <a:cs typeface="+mn-cs"/>
                        </a:rPr>
                        <a:t>Continue to route 2010 tenants to it—effectively</a:t>
                      </a:r>
                      <a:r>
                        <a:rPr lang="en-US" sz="2400" kern="1200" baseline="0" dirty="0" smtClean="0">
                          <a:solidFill>
                            <a:schemeClr val="bg1"/>
                          </a:solidFill>
                          <a:latin typeface="+mn-lt"/>
                          <a:ea typeface="+mn-ea"/>
                          <a:cs typeface="+mn-cs"/>
                        </a:rPr>
                        <a:t> a 2010 farm</a:t>
                      </a:r>
                      <a:endParaRPr lang="en-US" sz="2400" i="1" kern="1200" dirty="0">
                        <a:solidFill>
                          <a:schemeClr val="bg1"/>
                        </a:solidFill>
                        <a:latin typeface="+mn-lt"/>
                        <a:ea typeface="+mn-ea"/>
                        <a:cs typeface="+mn-cs"/>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r>
              <a:tr h="1470288">
                <a:tc rowSpan="2">
                  <a:txBody>
                    <a:bodyPr/>
                    <a:lstStyle/>
                    <a:p>
                      <a:r>
                        <a:rPr lang="en-US" sz="2800" kern="1200" dirty="0" smtClean="0">
                          <a:solidFill>
                            <a:schemeClr val="bg1"/>
                          </a:solidFill>
                          <a:latin typeface="+mj-lt"/>
                          <a:ea typeface="+mn-ea"/>
                          <a:cs typeface="+mn-cs"/>
                        </a:rPr>
                        <a:t>Provisioning can create 2010 or 2013 tenants on upgraded farm</a:t>
                      </a:r>
                      <a:endParaRPr lang="en-US" sz="2800" kern="1200" dirty="0">
                        <a:solidFill>
                          <a:schemeClr val="bg1"/>
                        </a:solidFill>
                        <a:latin typeface="+mj-lt"/>
                        <a:ea typeface="+mn-ea"/>
                        <a:cs typeface="+mn-cs"/>
                      </a:endParaRPr>
                    </a:p>
                  </a:txBody>
                  <a:tcPr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r>
                        <a:rPr lang="en-US" sz="2400" kern="1200" dirty="0" smtClean="0">
                          <a:solidFill>
                            <a:schemeClr val="bg1"/>
                          </a:solidFill>
                          <a:latin typeface="+mn-lt"/>
                          <a:ea typeface="+mn-ea"/>
                          <a:cs typeface="+mn-cs"/>
                        </a:rPr>
                        <a:t>Create or</a:t>
                      </a:r>
                      <a:r>
                        <a:rPr lang="en-US" sz="2400" kern="1200" baseline="0" dirty="0" smtClean="0">
                          <a:solidFill>
                            <a:schemeClr val="bg1"/>
                          </a:solidFill>
                          <a:latin typeface="+mn-lt"/>
                          <a:ea typeface="+mn-ea"/>
                          <a:cs typeface="+mn-cs"/>
                        </a:rPr>
                        <a:t> modify 2010 or 2013 tenants</a:t>
                      </a:r>
                      <a:endParaRPr lang="en-US" sz="2400" kern="1200" dirty="0" smtClean="0">
                        <a:solidFill>
                          <a:schemeClr val="bg1"/>
                        </a:solidFill>
                        <a:latin typeface="+mn-lt"/>
                        <a:ea typeface="+mn-ea"/>
                        <a:cs typeface="+mn-cs"/>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r>
                        <a:rPr lang="en-US" sz="2400" kern="1200" dirty="0" smtClean="0">
                          <a:solidFill>
                            <a:schemeClr val="bg1"/>
                          </a:solidFill>
                          <a:latin typeface="+mn-lt"/>
                          <a:ea typeface="+mn-ea"/>
                          <a:cs typeface="+mn-cs"/>
                        </a:rPr>
                        <a:t>Tenant</a:t>
                      </a:r>
                      <a:r>
                        <a:rPr lang="en-US" sz="2400" kern="1200" baseline="0" dirty="0" smtClean="0">
                          <a:solidFill>
                            <a:schemeClr val="bg1"/>
                          </a:solidFill>
                          <a:latin typeface="+mn-lt"/>
                          <a:ea typeface="+mn-ea"/>
                          <a:cs typeface="+mn-cs"/>
                        </a:rPr>
                        <a:t>s are tagged as a specific version when they sign up</a:t>
                      </a:r>
                      <a:endParaRPr lang="en-US" sz="2400" kern="1200" dirty="0" smtClean="0">
                        <a:solidFill>
                          <a:schemeClr val="bg1"/>
                        </a:solidFill>
                        <a:latin typeface="+mn-lt"/>
                        <a:ea typeface="+mn-ea"/>
                        <a:cs typeface="+mn-cs"/>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c>
                  <a:txBody>
                    <a:bodyPr/>
                    <a:lstStyle/>
                    <a:p>
                      <a:r>
                        <a:rPr lang="en-US" sz="2400" kern="1200" dirty="0" smtClean="0">
                          <a:solidFill>
                            <a:schemeClr val="bg1"/>
                          </a:solidFill>
                          <a:latin typeface="+mn-lt"/>
                          <a:ea typeface="+mn-ea"/>
                          <a:cs typeface="+mn-cs"/>
                        </a:rPr>
                        <a:t>Provision 2010 or 2013 site topology &amp; features</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2"/>
                    </a:solidFill>
                  </a:tcPr>
                </a:tc>
              </a:tr>
              <a:tr h="840164">
                <a:tc vMerge="1">
                  <a:txBody>
                    <a:bodyPr/>
                    <a:lstStyle/>
                    <a:p>
                      <a:pPr defTabSz="932472" fontAlgn="base">
                        <a:lnSpc>
                          <a:spcPct val="90000"/>
                        </a:lnSpc>
                        <a:spcBef>
                          <a:spcPct val="0"/>
                        </a:spcBef>
                        <a:spcAft>
                          <a:spcPct val="0"/>
                        </a:spcAft>
                      </a:pPr>
                      <a:endParaRPr lang="en-US" sz="28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endParaRPr lang="en-US"/>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endParaRPr lang="en-US" dirty="0"/>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r>
                        <a:rPr lang="en-US" sz="1800" baseline="0" dirty="0" smtClean="0">
                          <a:solidFill>
                            <a:schemeClr val="bg1"/>
                          </a:solidFill>
                        </a:rPr>
                        <a:t>For example: Small Business service plan</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r h="630124">
                <a:tc rowSpan="2">
                  <a:txBody>
                    <a:bodyPr/>
                    <a:lstStyle/>
                    <a:p>
                      <a:pPr defTabSz="932472" fontAlgn="base">
                        <a:lnSpc>
                          <a:spcPct val="90000"/>
                        </a:lnSpc>
                        <a:spcBef>
                          <a:spcPct val="0"/>
                        </a:spcBef>
                        <a:spcAft>
                          <a:spcPct val="0"/>
                        </a:spcAft>
                      </a:pPr>
                      <a:r>
                        <a:rPr lang="en-US" sz="2800" dirty="0" smtClean="0">
                          <a:solidFill>
                            <a:schemeClr val="bg1"/>
                          </a:solidFill>
                          <a:latin typeface="+mj-lt"/>
                        </a:rPr>
                        <a:t>Open farm</a:t>
                      </a:r>
                      <a:r>
                        <a:rPr lang="en-US" sz="2800" baseline="0" dirty="0" smtClean="0">
                          <a:solidFill>
                            <a:schemeClr val="bg1"/>
                          </a:solidFill>
                          <a:latin typeface="+mj-lt"/>
                        </a:rPr>
                        <a:t> to 2013 tenants</a:t>
                      </a:r>
                      <a:endParaRPr lang="en-US" sz="2800" dirty="0">
                        <a:solidFill>
                          <a:schemeClr val="bg1"/>
                        </a:solidFill>
                        <a:latin typeface="+mj-lt"/>
                      </a:endParaRPr>
                    </a:p>
                  </a:txBody>
                  <a:tcPr marT="91440" marB="9144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Support</a:t>
                      </a:r>
                      <a:r>
                        <a:rPr lang="en-US" sz="2400" baseline="0" dirty="0" smtClean="0">
                          <a:solidFill>
                            <a:schemeClr val="bg1"/>
                          </a:solidFill>
                        </a:rPr>
                        <a:t> both side by side</a:t>
                      </a:r>
                      <a:endParaRPr lang="en-US" sz="24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Phase out 2010 tenant</a:t>
                      </a:r>
                      <a:r>
                        <a:rPr lang="en-US" sz="2400" baseline="0" dirty="0" smtClean="0">
                          <a:solidFill>
                            <a:schemeClr val="bg1"/>
                          </a:solidFill>
                        </a:rPr>
                        <a:t> provisioning</a:t>
                      </a:r>
                      <a:endParaRPr lang="en-US" sz="2400" dirty="0" smtClean="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endParaRPr lang="en-US" sz="2400" dirty="0">
                        <a:solidFill>
                          <a:schemeClr val="bg1"/>
                        </a:solidFill>
                      </a:endParaRP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noFill/>
                  </a:tcPr>
                </a:tc>
              </a:tr>
              <a:tr h="544900">
                <a:tc vMerge="1">
                  <a:txBody>
                    <a:bodyPr/>
                    <a:lstStyle/>
                    <a:p>
                      <a:pPr defTabSz="932472" fontAlgn="base">
                        <a:lnSpc>
                          <a:spcPct val="90000"/>
                        </a:lnSpc>
                        <a:spcBef>
                          <a:spcPct val="0"/>
                        </a:spcBef>
                        <a:spcAft>
                          <a:spcPct val="0"/>
                        </a:spcAft>
                      </a:pPr>
                      <a:endParaRPr lang="en-US" sz="28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endParaRPr lang="en-US" sz="1800" dirty="0">
                        <a:solidFill>
                          <a:schemeClr val="bg1"/>
                        </a:solidFill>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6481816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lowchart: Process 62"/>
          <p:cNvSpPr/>
          <p:nvPr/>
        </p:nvSpPr>
        <p:spPr>
          <a:xfrm>
            <a:off x="366141" y="1491882"/>
            <a:ext cx="3657600" cy="935741"/>
          </a:xfrm>
          <a:prstGeom prst="flowChartProcess">
            <a:avLst/>
          </a:prstGeom>
          <a:solidFill>
            <a:schemeClr val="accent2"/>
          </a:solidFill>
          <a:ln>
            <a:noFill/>
          </a:ln>
        </p:spPr>
        <p:style>
          <a:lnRef idx="2">
            <a:schemeClr val="accent2"/>
          </a:lnRef>
          <a:fillRef idx="1">
            <a:schemeClr val="lt1"/>
          </a:fillRef>
          <a:effectRef idx="0">
            <a:schemeClr val="accent2"/>
          </a:effectRef>
          <a:fontRef idx="minor">
            <a:schemeClr val="dk1"/>
          </a:fontRef>
        </p:style>
        <p:txBody>
          <a:bodyPr rtlCol="0" anchor="t"/>
          <a:lstStyle/>
          <a:p>
            <a:r>
              <a:rPr lang="en-US" sz="2800" dirty="0" smtClean="0">
                <a:solidFill>
                  <a:srgbClr val="FFFFFF"/>
                </a:solidFill>
                <a:latin typeface="Segoe UI Light"/>
              </a:rPr>
              <a:t>SharePoint tenant upgrade prep</a:t>
            </a:r>
            <a:endParaRPr lang="en-US" sz="2800" dirty="0">
              <a:solidFill>
                <a:srgbClr val="FFFFFF"/>
              </a:solidFill>
              <a:latin typeface="Segoe UI Light"/>
            </a:endParaRPr>
          </a:p>
        </p:txBody>
      </p:sp>
      <p:sp>
        <p:nvSpPr>
          <p:cNvPr id="14" name="Flowchart: Process 13"/>
          <p:cNvSpPr/>
          <p:nvPr/>
        </p:nvSpPr>
        <p:spPr>
          <a:xfrm>
            <a:off x="4389417" y="1491882"/>
            <a:ext cx="3657600" cy="934409"/>
          </a:xfrm>
          <a:prstGeom prst="flowChartProcess">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rtlCol="0" anchor="t"/>
          <a:lstStyle/>
          <a:p>
            <a:r>
              <a:rPr lang="en-US" sz="2800" dirty="0" smtClean="0">
                <a:solidFill>
                  <a:srgbClr val="FFFFFF"/>
                </a:solidFill>
                <a:latin typeface="Segoe UI Light"/>
              </a:rPr>
              <a:t>Office 365 upgrade orchestration</a:t>
            </a:r>
            <a:endParaRPr lang="en-US" sz="2800" dirty="0">
              <a:solidFill>
                <a:srgbClr val="FFFFFF"/>
              </a:solidFill>
              <a:latin typeface="Segoe UI Light"/>
            </a:endParaRPr>
          </a:p>
        </p:txBody>
      </p:sp>
      <p:sp>
        <p:nvSpPr>
          <p:cNvPr id="6" name="Flowchart: Process 5"/>
          <p:cNvSpPr/>
          <p:nvPr/>
        </p:nvSpPr>
        <p:spPr>
          <a:xfrm>
            <a:off x="8412692" y="1482652"/>
            <a:ext cx="3657600" cy="938882"/>
          </a:xfrm>
          <a:prstGeom prst="flowChartProcess">
            <a:avLst/>
          </a:prstGeom>
          <a:solidFill>
            <a:schemeClr val="accent3"/>
          </a:solidFill>
          <a:ln>
            <a:noFill/>
          </a:ln>
        </p:spPr>
        <p:style>
          <a:lnRef idx="2">
            <a:schemeClr val="accent2"/>
          </a:lnRef>
          <a:fillRef idx="1">
            <a:schemeClr val="lt1"/>
          </a:fillRef>
          <a:effectRef idx="0">
            <a:schemeClr val="accent2"/>
          </a:effectRef>
          <a:fontRef idx="minor">
            <a:schemeClr val="dk1"/>
          </a:fontRef>
        </p:style>
        <p:txBody>
          <a:bodyPr rtlCol="0" anchor="t"/>
          <a:lstStyle/>
          <a:p>
            <a:r>
              <a:rPr lang="en-US" sz="2800" dirty="0" smtClean="0">
                <a:solidFill>
                  <a:srgbClr val="FFFFFF"/>
                </a:solidFill>
                <a:latin typeface="Segoe UI Light"/>
              </a:rPr>
              <a:t>Tenant upgrade execution</a:t>
            </a:r>
            <a:endParaRPr lang="en-US" sz="2800" dirty="0">
              <a:solidFill>
                <a:srgbClr val="FFFFFF"/>
              </a:solidFill>
              <a:latin typeface="Segoe UI Light"/>
            </a:endParaRPr>
          </a:p>
        </p:txBody>
      </p:sp>
      <p:cxnSp>
        <p:nvCxnSpPr>
          <p:cNvPr id="8" name="Straight Connector 7"/>
          <p:cNvCxnSpPr/>
          <p:nvPr/>
        </p:nvCxnSpPr>
        <p:spPr>
          <a:xfrm>
            <a:off x="10257016" y="3231867"/>
            <a:ext cx="1" cy="436830"/>
          </a:xfrm>
          <a:prstGeom prst="line">
            <a:avLst/>
          </a:prstGeom>
          <a:ln w="57150">
            <a:solidFill>
              <a:schemeClr val="accent3"/>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10" name="Rectangle 9"/>
          <p:cNvSpPr/>
          <p:nvPr/>
        </p:nvSpPr>
        <p:spPr>
          <a:xfrm>
            <a:off x="8412692" y="5862533"/>
            <a:ext cx="3657600" cy="914400"/>
          </a:xfrm>
          <a:prstGeom prst="rect">
            <a:avLst/>
          </a:prstGeom>
          <a:solidFill>
            <a:schemeClr val="accent3"/>
          </a:solidFill>
        </p:spPr>
        <p:style>
          <a:lnRef idx="2">
            <a:schemeClr val="accent2">
              <a:shade val="50000"/>
            </a:schemeClr>
          </a:lnRef>
          <a:fillRef idx="1">
            <a:schemeClr val="accent2"/>
          </a:fillRef>
          <a:effectRef idx="0">
            <a:schemeClr val="accent2"/>
          </a:effectRef>
          <a:fontRef idx="minor">
            <a:schemeClr val="lt1"/>
          </a:fontRef>
        </p:style>
        <p:txBody>
          <a:bodyPr rtlCol="0" anchor="t"/>
          <a:lstStyle/>
          <a:p>
            <a:r>
              <a:rPr lang="en-US" sz="1904" dirty="0">
                <a:solidFill>
                  <a:srgbClr val="FFFFFF"/>
                </a:solidFill>
              </a:rPr>
              <a:t>Monitor </a:t>
            </a:r>
            <a:r>
              <a:rPr lang="en-US" sz="1904" dirty="0" smtClean="0">
                <a:solidFill>
                  <a:srgbClr val="FFFFFF"/>
                </a:solidFill>
              </a:rPr>
              <a:t>completion &amp; inform Office 365 </a:t>
            </a:r>
            <a:r>
              <a:rPr lang="en-US" sz="1904" dirty="0">
                <a:solidFill>
                  <a:srgbClr val="FFFFFF"/>
                </a:solidFill>
              </a:rPr>
              <a:t>that </a:t>
            </a:r>
            <a:r>
              <a:rPr lang="en-US" sz="1904" dirty="0" smtClean="0">
                <a:solidFill>
                  <a:srgbClr val="FFFFFF"/>
                </a:solidFill>
              </a:rPr>
              <a:t>tenant </a:t>
            </a:r>
            <a:r>
              <a:rPr lang="en-US" sz="1904" dirty="0">
                <a:solidFill>
                  <a:srgbClr val="FFFFFF"/>
                </a:solidFill>
              </a:rPr>
              <a:t>r</a:t>
            </a:r>
            <a:r>
              <a:rPr lang="en-US" sz="1904" dirty="0" smtClean="0">
                <a:solidFill>
                  <a:srgbClr val="FFFFFF"/>
                </a:solidFill>
              </a:rPr>
              <a:t>eady</a:t>
            </a:r>
            <a:endParaRPr lang="en-US" sz="1904" dirty="0">
              <a:solidFill>
                <a:srgbClr val="FFFFFF"/>
              </a:solidFill>
            </a:endParaRPr>
          </a:p>
          <a:p>
            <a:endParaRPr lang="en-US" sz="1904" dirty="0">
              <a:solidFill>
                <a:srgbClr val="FFFFFF"/>
              </a:solidFill>
            </a:endParaRPr>
          </a:p>
        </p:txBody>
      </p:sp>
      <p:sp>
        <p:nvSpPr>
          <p:cNvPr id="11" name="Rectangle 10"/>
          <p:cNvSpPr/>
          <p:nvPr/>
        </p:nvSpPr>
        <p:spPr>
          <a:xfrm>
            <a:off x="4389417" y="3680140"/>
            <a:ext cx="36576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smtClean="0">
                <a:solidFill>
                  <a:srgbClr val="FFFFFF"/>
                </a:solidFill>
              </a:rPr>
              <a:t>Trigger update </a:t>
            </a:r>
            <a:r>
              <a:rPr lang="en-US" sz="2000" dirty="0">
                <a:solidFill>
                  <a:srgbClr val="FFFFFF"/>
                </a:solidFill>
              </a:rPr>
              <a:t>of </a:t>
            </a:r>
            <a:r>
              <a:rPr lang="en-US" sz="2000" dirty="0" smtClean="0">
                <a:solidFill>
                  <a:srgbClr val="FFFFFF"/>
                </a:solidFill>
              </a:rPr>
              <a:t>tenant when all services ready</a:t>
            </a:r>
            <a:endParaRPr lang="en-US" sz="2000" dirty="0">
              <a:solidFill>
                <a:srgbClr val="FFFFFF"/>
              </a:solidFill>
            </a:endParaRPr>
          </a:p>
        </p:txBody>
      </p:sp>
      <p:sp>
        <p:nvSpPr>
          <p:cNvPr id="15" name="Rectangle 14"/>
          <p:cNvSpPr/>
          <p:nvPr/>
        </p:nvSpPr>
        <p:spPr>
          <a:xfrm>
            <a:off x="4389417" y="5862533"/>
            <a:ext cx="36576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rgbClr val="FFFFFF"/>
                </a:solidFill>
              </a:rPr>
              <a:t>Notify </a:t>
            </a:r>
            <a:r>
              <a:rPr lang="en-US" sz="2000" dirty="0" smtClean="0">
                <a:solidFill>
                  <a:srgbClr val="FFFFFF"/>
                </a:solidFill>
              </a:rPr>
              <a:t>tenant that upgrade </a:t>
            </a:r>
            <a:r>
              <a:rPr lang="en-US" sz="2000" dirty="0">
                <a:solidFill>
                  <a:srgbClr val="FFFFFF"/>
                </a:solidFill>
              </a:rPr>
              <a:t>is </a:t>
            </a:r>
            <a:r>
              <a:rPr lang="en-US" sz="2000" dirty="0" smtClean="0">
                <a:solidFill>
                  <a:srgbClr val="FFFFFF"/>
                </a:solidFill>
              </a:rPr>
              <a:t>complete</a:t>
            </a:r>
            <a:endParaRPr lang="en-US" sz="2000" b="1" i="1" dirty="0">
              <a:solidFill>
                <a:srgbClr val="FFFFFF"/>
              </a:solidFill>
            </a:endParaRPr>
          </a:p>
        </p:txBody>
      </p:sp>
      <p:sp>
        <p:nvSpPr>
          <p:cNvPr id="16" name="Rectangle 15"/>
          <p:cNvSpPr/>
          <p:nvPr/>
        </p:nvSpPr>
        <p:spPr>
          <a:xfrm>
            <a:off x="4374506" y="2582390"/>
            <a:ext cx="36576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rgbClr val="FFFFFF"/>
                </a:solidFill>
              </a:rPr>
              <a:t>Collect </a:t>
            </a:r>
            <a:r>
              <a:rPr lang="en-US" sz="2000" dirty="0" smtClean="0">
                <a:solidFill>
                  <a:srgbClr val="FFFFFF"/>
                </a:solidFill>
              </a:rPr>
              <a:t>data </a:t>
            </a:r>
            <a:r>
              <a:rPr lang="en-US" sz="2000" dirty="0">
                <a:solidFill>
                  <a:srgbClr val="FFFFFF"/>
                </a:solidFill>
              </a:rPr>
              <a:t>from </a:t>
            </a:r>
            <a:r>
              <a:rPr lang="en-US" sz="2000" dirty="0" smtClean="0">
                <a:solidFill>
                  <a:srgbClr val="FFFFFF"/>
                </a:solidFill>
              </a:rPr>
              <a:t>services on </a:t>
            </a:r>
            <a:r>
              <a:rPr lang="en-US" sz="2000" dirty="0">
                <a:solidFill>
                  <a:srgbClr val="FFFFFF"/>
                </a:solidFill>
              </a:rPr>
              <a:t>Tenant </a:t>
            </a:r>
            <a:r>
              <a:rPr lang="en-US" sz="2000" dirty="0" smtClean="0">
                <a:solidFill>
                  <a:srgbClr val="FFFFFF"/>
                </a:solidFill>
              </a:rPr>
              <a:t>readiness </a:t>
            </a:r>
            <a:r>
              <a:rPr lang="en-US" sz="2000" dirty="0">
                <a:solidFill>
                  <a:srgbClr val="FFFFFF"/>
                </a:solidFill>
              </a:rPr>
              <a:t>to </a:t>
            </a:r>
            <a:r>
              <a:rPr lang="en-US" sz="2000" dirty="0" smtClean="0">
                <a:solidFill>
                  <a:srgbClr val="FFFFFF"/>
                </a:solidFill>
              </a:rPr>
              <a:t>upgrade</a:t>
            </a:r>
            <a:endParaRPr lang="en-US" sz="2000" b="1" i="1" dirty="0">
              <a:solidFill>
                <a:srgbClr val="FFFFFF"/>
              </a:solidFill>
            </a:endParaRPr>
          </a:p>
        </p:txBody>
      </p:sp>
      <p:sp>
        <p:nvSpPr>
          <p:cNvPr id="17" name="Rectangle 16"/>
          <p:cNvSpPr/>
          <p:nvPr/>
        </p:nvSpPr>
        <p:spPr>
          <a:xfrm>
            <a:off x="366141" y="3682529"/>
            <a:ext cx="3657600" cy="9144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r>
              <a:rPr lang="en-US" sz="1904" dirty="0">
                <a:solidFill>
                  <a:srgbClr val="FFFFFF"/>
                </a:solidFill>
              </a:rPr>
              <a:t>Notify </a:t>
            </a:r>
            <a:r>
              <a:rPr lang="en-US" sz="1904" dirty="0" smtClean="0">
                <a:solidFill>
                  <a:srgbClr val="FFFFFF"/>
                </a:solidFill>
              </a:rPr>
              <a:t>O365 upgrade layer  that tenant </a:t>
            </a:r>
            <a:r>
              <a:rPr lang="en-US" sz="1904" dirty="0">
                <a:solidFill>
                  <a:srgbClr val="FFFFFF"/>
                </a:solidFill>
              </a:rPr>
              <a:t>is </a:t>
            </a:r>
            <a:r>
              <a:rPr lang="en-US" sz="1904" dirty="0" smtClean="0">
                <a:solidFill>
                  <a:srgbClr val="FFFFFF"/>
                </a:solidFill>
              </a:rPr>
              <a:t>ready </a:t>
            </a:r>
            <a:r>
              <a:rPr lang="en-US" sz="1904" dirty="0">
                <a:solidFill>
                  <a:srgbClr val="FFFFFF"/>
                </a:solidFill>
              </a:rPr>
              <a:t>for </a:t>
            </a:r>
            <a:r>
              <a:rPr lang="en-US" sz="1904" dirty="0" smtClean="0">
                <a:solidFill>
                  <a:srgbClr val="FFFFFF"/>
                </a:solidFill>
              </a:rPr>
              <a:t>upgrade</a:t>
            </a:r>
            <a:endParaRPr lang="en-US" sz="1904" dirty="0">
              <a:solidFill>
                <a:srgbClr val="FFFFFF"/>
              </a:solidFill>
            </a:endParaRPr>
          </a:p>
        </p:txBody>
      </p:sp>
      <p:cxnSp>
        <p:nvCxnSpPr>
          <p:cNvPr id="37" name="Straight Connector 36"/>
          <p:cNvCxnSpPr>
            <a:stCxn id="11" idx="3"/>
            <a:endCxn id="49" idx="1"/>
          </p:cNvCxnSpPr>
          <p:nvPr/>
        </p:nvCxnSpPr>
        <p:spPr>
          <a:xfrm flipV="1">
            <a:off x="8047017" y="3045064"/>
            <a:ext cx="365675" cy="1092276"/>
          </a:xfrm>
          <a:prstGeom prst="line">
            <a:avLst/>
          </a:prstGeom>
          <a:ln w="57150">
            <a:solidFill>
              <a:schemeClr val="accent1"/>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40" name="Straight Connector 39"/>
          <p:cNvCxnSpPr>
            <a:endCxn id="43" idx="3"/>
          </p:cNvCxnSpPr>
          <p:nvPr/>
        </p:nvCxnSpPr>
        <p:spPr>
          <a:xfrm flipH="1" flipV="1">
            <a:off x="8047017" y="5234608"/>
            <a:ext cx="365675" cy="1115605"/>
          </a:xfrm>
          <a:prstGeom prst="line">
            <a:avLst/>
          </a:prstGeom>
          <a:ln w="57150">
            <a:solidFill>
              <a:schemeClr val="accent3"/>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43" name="Rectangle 42"/>
          <p:cNvSpPr/>
          <p:nvPr/>
        </p:nvSpPr>
        <p:spPr>
          <a:xfrm>
            <a:off x="4389417" y="4777408"/>
            <a:ext cx="36576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rgbClr val="FFFFFF"/>
                </a:solidFill>
              </a:rPr>
              <a:t>Monitor </a:t>
            </a:r>
            <a:r>
              <a:rPr lang="en-US" sz="2000" dirty="0" smtClean="0">
                <a:solidFill>
                  <a:srgbClr val="FFFFFF"/>
                </a:solidFill>
              </a:rPr>
              <a:t>upgrade completion </a:t>
            </a:r>
            <a:r>
              <a:rPr lang="en-US" sz="2000" dirty="0">
                <a:solidFill>
                  <a:srgbClr val="FFFFFF"/>
                </a:solidFill>
              </a:rPr>
              <a:t>from </a:t>
            </a:r>
            <a:r>
              <a:rPr lang="en-US" sz="2000" dirty="0" smtClean="0">
                <a:solidFill>
                  <a:srgbClr val="FFFFFF"/>
                </a:solidFill>
              </a:rPr>
              <a:t>workloads</a:t>
            </a:r>
            <a:endParaRPr lang="en-US" sz="2000" b="1" i="1" dirty="0">
              <a:solidFill>
                <a:srgbClr val="FFFFFF"/>
              </a:solidFill>
            </a:endParaRPr>
          </a:p>
        </p:txBody>
      </p:sp>
      <p:sp>
        <p:nvSpPr>
          <p:cNvPr id="49" name="Rectangle 48"/>
          <p:cNvSpPr/>
          <p:nvPr/>
        </p:nvSpPr>
        <p:spPr>
          <a:xfrm>
            <a:off x="8412692" y="2603006"/>
            <a:ext cx="3657600" cy="884115"/>
          </a:xfrm>
          <a:prstGeom prst="rect">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r>
              <a:rPr lang="en-US" sz="1904" dirty="0">
                <a:solidFill>
                  <a:srgbClr val="FFFFFF"/>
                </a:solidFill>
              </a:rPr>
              <a:t>Start </a:t>
            </a:r>
            <a:r>
              <a:rPr lang="en-US" sz="1904" dirty="0" smtClean="0">
                <a:solidFill>
                  <a:srgbClr val="FFFFFF"/>
                </a:solidFill>
              </a:rPr>
              <a:t>upgrade </a:t>
            </a:r>
            <a:r>
              <a:rPr lang="en-US" sz="1904" dirty="0">
                <a:solidFill>
                  <a:srgbClr val="FFFFFF"/>
                </a:solidFill>
              </a:rPr>
              <a:t>of </a:t>
            </a:r>
            <a:r>
              <a:rPr lang="en-US" sz="1904" dirty="0" smtClean="0">
                <a:solidFill>
                  <a:srgbClr val="FFFFFF"/>
                </a:solidFill>
              </a:rPr>
              <a:t>tenant: set version </a:t>
            </a:r>
            <a:r>
              <a:rPr lang="en-US" sz="1904" dirty="0">
                <a:solidFill>
                  <a:srgbClr val="FFFFFF"/>
                </a:solidFill>
              </a:rPr>
              <a:t>to 15</a:t>
            </a:r>
          </a:p>
          <a:p>
            <a:endParaRPr lang="en-US" sz="1904" b="1" i="1" dirty="0">
              <a:solidFill>
                <a:srgbClr val="FFFFFF"/>
              </a:solidFill>
            </a:endParaRPr>
          </a:p>
        </p:txBody>
      </p:sp>
      <p:cxnSp>
        <p:nvCxnSpPr>
          <p:cNvPr id="60" name="Straight Connector 59"/>
          <p:cNvCxnSpPr>
            <a:stCxn id="11" idx="2"/>
            <a:endCxn id="43" idx="0"/>
          </p:cNvCxnSpPr>
          <p:nvPr/>
        </p:nvCxnSpPr>
        <p:spPr>
          <a:xfrm>
            <a:off x="6218217" y="4594540"/>
            <a:ext cx="0" cy="182868"/>
          </a:xfrm>
          <a:prstGeom prst="line">
            <a:avLst/>
          </a:prstGeom>
          <a:ln w="57150">
            <a:solidFill>
              <a:schemeClr val="accent1"/>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64" name="Rectangle 63"/>
          <p:cNvSpPr/>
          <p:nvPr/>
        </p:nvSpPr>
        <p:spPr>
          <a:xfrm>
            <a:off x="366141" y="2582872"/>
            <a:ext cx="3657600" cy="9144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t"/>
          <a:lstStyle/>
          <a:p>
            <a:r>
              <a:rPr lang="en-US" sz="1904" dirty="0">
                <a:solidFill>
                  <a:srgbClr val="FFFFFF"/>
                </a:solidFill>
              </a:rPr>
              <a:t>Prepare </a:t>
            </a:r>
            <a:r>
              <a:rPr lang="en-US" sz="1904" dirty="0" smtClean="0">
                <a:solidFill>
                  <a:srgbClr val="FFFFFF"/>
                </a:solidFill>
              </a:rPr>
              <a:t>report on tenants ready </a:t>
            </a:r>
            <a:r>
              <a:rPr lang="en-US" sz="1904" dirty="0">
                <a:solidFill>
                  <a:srgbClr val="FFFFFF"/>
                </a:solidFill>
              </a:rPr>
              <a:t>to </a:t>
            </a:r>
            <a:r>
              <a:rPr lang="en-US" sz="1904" dirty="0" smtClean="0">
                <a:solidFill>
                  <a:srgbClr val="FFFFFF"/>
                </a:solidFill>
              </a:rPr>
              <a:t>upgrade</a:t>
            </a:r>
            <a:endParaRPr lang="en-US" sz="1904" dirty="0">
              <a:solidFill>
                <a:srgbClr val="FFFFFF"/>
              </a:solidFill>
            </a:endParaRPr>
          </a:p>
        </p:txBody>
      </p:sp>
      <p:cxnSp>
        <p:nvCxnSpPr>
          <p:cNvPr id="65" name="Straight Connector 64"/>
          <p:cNvCxnSpPr>
            <a:stCxn id="64" idx="2"/>
            <a:endCxn id="17" idx="0"/>
          </p:cNvCxnSpPr>
          <p:nvPr/>
        </p:nvCxnSpPr>
        <p:spPr>
          <a:xfrm>
            <a:off x="2194941" y="3497272"/>
            <a:ext cx="0" cy="185257"/>
          </a:xfrm>
          <a:prstGeom prst="line">
            <a:avLst/>
          </a:prstGeom>
          <a:ln w="57150">
            <a:solidFill>
              <a:schemeClr val="accent2"/>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68" name="Straight Connector 67"/>
          <p:cNvCxnSpPr>
            <a:stCxn id="17" idx="3"/>
            <a:endCxn id="16" idx="1"/>
          </p:cNvCxnSpPr>
          <p:nvPr/>
        </p:nvCxnSpPr>
        <p:spPr>
          <a:xfrm flipV="1">
            <a:off x="4023741" y="3039590"/>
            <a:ext cx="350765" cy="1100139"/>
          </a:xfrm>
          <a:prstGeom prst="line">
            <a:avLst/>
          </a:prstGeom>
          <a:ln w="57150">
            <a:solidFill>
              <a:schemeClr val="accent2"/>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31" name="Title 2"/>
          <p:cNvSpPr>
            <a:spLocks noGrp="1"/>
          </p:cNvSpPr>
          <p:nvPr>
            <p:ph type="title"/>
          </p:nvPr>
        </p:nvSpPr>
        <p:spPr/>
        <p:txBody>
          <a:bodyPr>
            <a:noAutofit/>
          </a:bodyPr>
          <a:lstStyle/>
          <a:p>
            <a:pPr>
              <a:lnSpc>
                <a:spcPct val="100000"/>
              </a:lnSpc>
            </a:pPr>
            <a:r>
              <a:rPr lang="en-US" dirty="0" smtClean="0"/>
              <a:t>Upgrading tenants to SharePoint 2013</a:t>
            </a:r>
            <a:endParaRPr lang="en-US" dirty="0"/>
          </a:p>
        </p:txBody>
      </p:sp>
      <p:cxnSp>
        <p:nvCxnSpPr>
          <p:cNvPr id="73" name="Straight Connector 72"/>
          <p:cNvCxnSpPr/>
          <p:nvPr/>
        </p:nvCxnSpPr>
        <p:spPr>
          <a:xfrm>
            <a:off x="6218237" y="3497272"/>
            <a:ext cx="0" cy="182868"/>
          </a:xfrm>
          <a:prstGeom prst="line">
            <a:avLst/>
          </a:prstGeom>
          <a:ln w="57150">
            <a:solidFill>
              <a:schemeClr val="accent1"/>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74" name="Straight Connector 73"/>
          <p:cNvCxnSpPr/>
          <p:nvPr/>
        </p:nvCxnSpPr>
        <p:spPr>
          <a:xfrm>
            <a:off x="6218237" y="5691808"/>
            <a:ext cx="0" cy="182868"/>
          </a:xfrm>
          <a:prstGeom prst="line">
            <a:avLst/>
          </a:prstGeom>
          <a:ln w="57150">
            <a:solidFill>
              <a:schemeClr val="accent1"/>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84" name="Straight Connector 83"/>
          <p:cNvCxnSpPr/>
          <p:nvPr/>
        </p:nvCxnSpPr>
        <p:spPr>
          <a:xfrm>
            <a:off x="10241470" y="5536619"/>
            <a:ext cx="15546" cy="338057"/>
          </a:xfrm>
          <a:prstGeom prst="line">
            <a:avLst/>
          </a:prstGeom>
          <a:ln w="57150">
            <a:solidFill>
              <a:schemeClr val="accent3"/>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5" name="Rectangle 4"/>
          <p:cNvSpPr/>
          <p:nvPr/>
        </p:nvSpPr>
        <p:spPr>
          <a:xfrm>
            <a:off x="8428217" y="3683937"/>
            <a:ext cx="3657600" cy="1992631"/>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t"/>
          <a:lstStyle/>
          <a:p>
            <a:r>
              <a:rPr lang="en-US" sz="2000" dirty="0" err="1">
                <a:solidFill>
                  <a:srgbClr val="FFFFFF"/>
                </a:solidFill>
              </a:rPr>
              <a:t>Reprovision</a:t>
            </a:r>
            <a:r>
              <a:rPr lang="en-US" sz="2000" dirty="0">
                <a:solidFill>
                  <a:srgbClr val="FFFFFF"/>
                </a:solidFill>
              </a:rPr>
              <a:t> Tenant </a:t>
            </a:r>
            <a:r>
              <a:rPr lang="en-US" sz="2000" dirty="0" smtClean="0">
                <a:solidFill>
                  <a:srgbClr val="FFFFFF"/>
                </a:solidFill>
              </a:rPr>
              <a:t>as 2013</a:t>
            </a:r>
          </a:p>
          <a:p>
            <a:endParaRPr lang="en-US" sz="2400" dirty="0">
              <a:solidFill>
                <a:srgbClr val="FFFFFF"/>
              </a:solidFill>
            </a:endParaRPr>
          </a:p>
          <a:p>
            <a:r>
              <a:rPr lang="en-US" sz="1600" dirty="0" smtClean="0">
                <a:solidFill>
                  <a:srgbClr val="FFFFFF"/>
                </a:solidFill>
              </a:rPr>
              <a:t>Tenant </a:t>
            </a:r>
            <a:r>
              <a:rPr lang="en-US" sz="1600" dirty="0">
                <a:solidFill>
                  <a:srgbClr val="FFFFFF"/>
                </a:solidFill>
              </a:rPr>
              <a:t>Admin is in </a:t>
            </a:r>
            <a:r>
              <a:rPr lang="en-US" sz="1600" dirty="0" smtClean="0">
                <a:solidFill>
                  <a:srgbClr val="FFFFFF"/>
                </a:solidFill>
              </a:rPr>
              <a:t>2013 </a:t>
            </a:r>
            <a:r>
              <a:rPr lang="en-US" sz="1600" dirty="0">
                <a:solidFill>
                  <a:srgbClr val="FFFFFF"/>
                </a:solidFill>
              </a:rPr>
              <a:t>mode</a:t>
            </a:r>
          </a:p>
          <a:p>
            <a:r>
              <a:rPr lang="en-US" sz="1600" dirty="0">
                <a:solidFill>
                  <a:srgbClr val="FFFFFF"/>
                </a:solidFill>
              </a:rPr>
              <a:t>Create new Site Collections in </a:t>
            </a:r>
            <a:r>
              <a:rPr lang="en-US" sz="1600" dirty="0" smtClean="0">
                <a:solidFill>
                  <a:srgbClr val="FFFFFF"/>
                </a:solidFill>
              </a:rPr>
              <a:t>2013 mode</a:t>
            </a:r>
          </a:p>
          <a:p>
            <a:r>
              <a:rPr lang="en-US" sz="1600" dirty="0" smtClean="0">
                <a:solidFill>
                  <a:srgbClr val="FFFFFF"/>
                </a:solidFill>
              </a:rPr>
              <a:t>Run feature </a:t>
            </a:r>
            <a:r>
              <a:rPr lang="en-US" sz="1600" dirty="0" err="1" smtClean="0">
                <a:solidFill>
                  <a:srgbClr val="FFFFFF"/>
                </a:solidFill>
              </a:rPr>
              <a:t>config</a:t>
            </a:r>
            <a:endParaRPr lang="en-US" sz="1600" dirty="0">
              <a:solidFill>
                <a:srgbClr val="FFFFFF"/>
              </a:solidFill>
            </a:endParaRPr>
          </a:p>
          <a:p>
            <a:r>
              <a:rPr lang="en-US" sz="1600" dirty="0">
                <a:solidFill>
                  <a:srgbClr val="FFFFFF"/>
                </a:solidFill>
              </a:rPr>
              <a:t>P</a:t>
            </a:r>
            <a:r>
              <a:rPr lang="en-US" sz="1600" dirty="0" smtClean="0">
                <a:solidFill>
                  <a:srgbClr val="FFFFFF"/>
                </a:solidFill>
              </a:rPr>
              <a:t>ublish new cross service links</a:t>
            </a:r>
            <a:endParaRPr lang="en-US" sz="1600" dirty="0">
              <a:solidFill>
                <a:srgbClr val="FFFFFF"/>
              </a:solidFill>
            </a:endParaRPr>
          </a:p>
        </p:txBody>
      </p:sp>
    </p:spTree>
    <p:extLst>
      <p:ext uri="{BB962C8B-B14F-4D97-AF65-F5344CB8AC3E}">
        <p14:creationId xmlns:p14="http://schemas.microsoft.com/office/powerpoint/2010/main" val="333363394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Upgrade in H/A </a:t>
            </a:r>
            <a:r>
              <a:rPr lang="en-US" dirty="0" smtClean="0"/>
              <a:t>Fashion</a:t>
            </a:r>
            <a:endParaRPr lang="en-US" dirty="0"/>
          </a:p>
        </p:txBody>
      </p:sp>
    </p:spTree>
    <p:extLst>
      <p:ext uri="{BB962C8B-B14F-4D97-AF65-F5344CB8AC3E}">
        <p14:creationId xmlns:p14="http://schemas.microsoft.com/office/powerpoint/2010/main" val="226279258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358116"/>
          </a:xfrm>
          <a:prstGeom prst="rect">
            <a:avLst/>
          </a:prstGeom>
        </p:spPr>
        <p:txBody>
          <a:bodyPr/>
          <a:lstStyle/>
          <a:p>
            <a:pPr marL="0" indent="0">
              <a:buNone/>
            </a:pPr>
            <a:r>
              <a:rPr lang="en-US" sz="3600" dirty="0"/>
              <a:t>Upgrade should have minimal impact on customers.</a:t>
            </a:r>
            <a:endParaRPr lang="en-US" sz="2800" dirty="0"/>
          </a:p>
          <a:p>
            <a:pPr marL="342900" lvl="1" indent="0">
              <a:buNone/>
            </a:pPr>
            <a:r>
              <a:rPr lang="en-US" sz="2800" dirty="0"/>
              <a:t>Tenants should always be able to read their data during upgrade.</a:t>
            </a:r>
          </a:p>
          <a:p>
            <a:pPr marL="0" indent="0">
              <a:buNone/>
            </a:pPr>
            <a:r>
              <a:rPr lang="en-US" sz="3600" dirty="0"/>
              <a:t>SharePoint Online Upgrade == Service Fabric Upgrade + SharePoint Core Product Upgrade</a:t>
            </a:r>
            <a:endParaRPr lang="en-US" sz="2800" dirty="0"/>
          </a:p>
          <a:p>
            <a:pPr marL="0" indent="0">
              <a:buNone/>
            </a:pPr>
            <a:r>
              <a:rPr lang="en-US" sz="3600" dirty="0"/>
              <a:t>Rollback for failed Upgrades is a key scenario that we make sure is always robust</a:t>
            </a:r>
            <a:endParaRPr lang="en-US" sz="2800" dirty="0"/>
          </a:p>
          <a:p>
            <a:pPr marL="342900" lvl="1" indent="0">
              <a:buNone/>
            </a:pPr>
            <a:r>
              <a:rPr lang="en-US" sz="3200" dirty="0"/>
              <a:t>i.e. </a:t>
            </a:r>
            <a:r>
              <a:rPr lang="en-US" sz="3200"/>
              <a:t>we </a:t>
            </a:r>
            <a:r>
              <a:rPr lang="en-US" sz="3200" dirty="0"/>
              <a:t>guarantee</a:t>
            </a:r>
            <a:r>
              <a:rPr lang="en-US" sz="3200"/>
              <a:t> an </a:t>
            </a:r>
            <a:r>
              <a:rPr lang="en-US" sz="3200" smtClean="0"/>
              <a:t>upgrade </a:t>
            </a:r>
            <a:r>
              <a:rPr lang="en-US" sz="3200" dirty="0"/>
              <a:t>or rollback within the maintenance window.</a:t>
            </a:r>
            <a:endParaRPr lang="en-US" dirty="0"/>
          </a:p>
        </p:txBody>
      </p:sp>
      <p:sp>
        <p:nvSpPr>
          <p:cNvPr id="2" name="Title 1"/>
          <p:cNvSpPr>
            <a:spLocks noGrp="1"/>
          </p:cNvSpPr>
          <p:nvPr>
            <p:ph type="title"/>
          </p:nvPr>
        </p:nvSpPr>
        <p:spPr/>
        <p:txBody>
          <a:bodyPr/>
          <a:lstStyle/>
          <a:p>
            <a:r>
              <a:rPr lang="en-US" dirty="0" smtClean="0"/>
              <a:t>Upgrade highlights</a:t>
            </a:r>
            <a:endParaRPr lang="en-US" dirty="0"/>
          </a:p>
        </p:txBody>
      </p:sp>
    </p:spTree>
    <p:extLst>
      <p:ext uri="{BB962C8B-B14F-4D97-AF65-F5344CB8AC3E}">
        <p14:creationId xmlns:p14="http://schemas.microsoft.com/office/powerpoint/2010/main" val="63853678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a:t>
            </a:r>
            <a:r>
              <a:rPr lang="en-US"/>
              <a:t> Online </a:t>
            </a:r>
            <a:r>
              <a:rPr lang="en-US" smtClean="0"/>
              <a:t>Upgrade </a:t>
            </a:r>
            <a:r>
              <a:rPr lang="en-US" dirty="0"/>
              <a:t>Flow</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4018697598"/>
              </p:ext>
            </p:extLst>
          </p:nvPr>
        </p:nvGraphicFramePr>
        <p:xfrm>
          <a:off x="731897" y="1973263"/>
          <a:ext cx="11085513" cy="4476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2089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5DEF7E09-3A8F-46C4-9BE6-5F2BB7BFBEC8}"/>
                                            </p:graphicEl>
                                          </p:spTgt>
                                        </p:tgtEl>
                                        <p:attrNameLst>
                                          <p:attrName>style.visibility</p:attrName>
                                        </p:attrNameLst>
                                      </p:cBhvr>
                                      <p:to>
                                        <p:strVal val="visible"/>
                                      </p:to>
                                    </p:set>
                                    <p:animEffect transition="in" filter="fade">
                                      <p:cBhvr>
                                        <p:cTn id="7" dur="500"/>
                                        <p:tgtEl>
                                          <p:spTgt spid="4">
                                            <p:graphicEl>
                                              <a:dgm id="{5DEF7E09-3A8F-46C4-9BE6-5F2BB7BFBEC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ADFDC2D8-FE51-4784-8699-C83BB1358D27}"/>
                                            </p:graphicEl>
                                          </p:spTgt>
                                        </p:tgtEl>
                                        <p:attrNameLst>
                                          <p:attrName>style.visibility</p:attrName>
                                        </p:attrNameLst>
                                      </p:cBhvr>
                                      <p:to>
                                        <p:strVal val="visible"/>
                                      </p:to>
                                    </p:set>
                                    <p:animEffect transition="in" filter="fade">
                                      <p:cBhvr>
                                        <p:cTn id="12" dur="500"/>
                                        <p:tgtEl>
                                          <p:spTgt spid="4">
                                            <p:graphicEl>
                                              <a:dgm id="{ADFDC2D8-FE51-4784-8699-C83BB1358D2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4DD98A17-C45F-452E-9B9C-80421BAE3165}"/>
                                            </p:graphicEl>
                                          </p:spTgt>
                                        </p:tgtEl>
                                        <p:attrNameLst>
                                          <p:attrName>style.visibility</p:attrName>
                                        </p:attrNameLst>
                                      </p:cBhvr>
                                      <p:to>
                                        <p:strVal val="visible"/>
                                      </p:to>
                                    </p:set>
                                    <p:animEffect transition="in" filter="fade">
                                      <p:cBhvr>
                                        <p:cTn id="17" dur="500"/>
                                        <p:tgtEl>
                                          <p:spTgt spid="4">
                                            <p:graphicEl>
                                              <a:dgm id="{4DD98A17-C45F-452E-9B9C-80421BAE316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574A5FBA-2CFE-4D96-91FD-00F951DB823D}"/>
                                            </p:graphicEl>
                                          </p:spTgt>
                                        </p:tgtEl>
                                        <p:attrNameLst>
                                          <p:attrName>style.visibility</p:attrName>
                                        </p:attrNameLst>
                                      </p:cBhvr>
                                      <p:to>
                                        <p:strVal val="visible"/>
                                      </p:to>
                                    </p:set>
                                    <p:animEffect transition="in" filter="fade">
                                      <p:cBhvr>
                                        <p:cTn id="22" dur="500"/>
                                        <p:tgtEl>
                                          <p:spTgt spid="4">
                                            <p:graphicEl>
                                              <a:dgm id="{574A5FBA-2CFE-4D96-91FD-00F951DB823D}"/>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2E95D521-C56D-460A-87D0-D770DBD33945}"/>
                                            </p:graphicEl>
                                          </p:spTgt>
                                        </p:tgtEl>
                                        <p:attrNameLst>
                                          <p:attrName>style.visibility</p:attrName>
                                        </p:attrNameLst>
                                      </p:cBhvr>
                                      <p:to>
                                        <p:strVal val="visible"/>
                                      </p:to>
                                    </p:set>
                                    <p:animEffect transition="in" filter="fade">
                                      <p:cBhvr>
                                        <p:cTn id="27" dur="500"/>
                                        <p:tgtEl>
                                          <p:spTgt spid="4">
                                            <p:graphicEl>
                                              <a:dgm id="{2E95D521-C56D-460A-87D0-D770DBD3394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bwMode="auto">
          <a:xfrm>
            <a:off x="3087006" y="1498373"/>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130" name="Cloud 129"/>
          <p:cNvSpPr/>
          <p:nvPr/>
        </p:nvSpPr>
        <p:spPr>
          <a:xfrm>
            <a:off x="4463843" y="18749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87" name="Rectangle 86"/>
          <p:cNvSpPr/>
          <p:nvPr/>
        </p:nvSpPr>
        <p:spPr bwMode="auto">
          <a:xfrm>
            <a:off x="4330153" y="3382421"/>
            <a:ext cx="3366857" cy="2331507"/>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88" name="Isosceles Triangle 87"/>
          <p:cNvSpPr/>
          <p:nvPr/>
        </p:nvSpPr>
        <p:spPr bwMode="auto">
          <a:xfrm>
            <a:off x="5625099" y="3674447"/>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9" name="Flowchart: Magnetic Disk 88"/>
          <p:cNvSpPr/>
          <p:nvPr/>
        </p:nvSpPr>
        <p:spPr bwMode="auto">
          <a:xfrm>
            <a:off x="4485548" y="4529334"/>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90" name="Flowchart: Magnetic Disk 89"/>
          <p:cNvSpPr/>
          <p:nvPr/>
        </p:nvSpPr>
        <p:spPr bwMode="auto">
          <a:xfrm>
            <a:off x="6868246" y="4529334"/>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91" name="Flowchart: Magnetic Disk 90"/>
          <p:cNvSpPr/>
          <p:nvPr/>
        </p:nvSpPr>
        <p:spPr bwMode="auto">
          <a:xfrm>
            <a:off x="5682922" y="4529334"/>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2" name="Straight Connector 91"/>
          <p:cNvCxnSpPr>
            <a:stCxn id="88" idx="3"/>
            <a:endCxn id="89" idx="1"/>
          </p:cNvCxnSpPr>
          <p:nvPr/>
        </p:nvCxnSpPr>
        <p:spPr>
          <a:xfrm rot="5400000">
            <a:off x="5197715" y="3739366"/>
            <a:ext cx="388585" cy="1191350"/>
          </a:xfrm>
          <a:prstGeom prst="line">
            <a:avLst/>
          </a:prstGeom>
          <a:noFill/>
          <a:ln w="9525" cap="flat" cmpd="sng" algn="ctr">
            <a:solidFill>
              <a:srgbClr val="0070C0">
                <a:shade val="80000"/>
              </a:srgbClr>
            </a:solidFill>
            <a:prstDash val="solid"/>
          </a:ln>
          <a:effectLst/>
        </p:spPr>
      </p:cxnSp>
      <p:cxnSp>
        <p:nvCxnSpPr>
          <p:cNvPr id="93" name="Straight Connector 92"/>
          <p:cNvCxnSpPr>
            <a:stCxn id="88" idx="3"/>
            <a:endCxn id="91" idx="1"/>
          </p:cNvCxnSpPr>
          <p:nvPr/>
        </p:nvCxnSpPr>
        <p:spPr>
          <a:xfrm rot="16200000" flipH="1">
            <a:off x="5796403" y="4332028"/>
            <a:ext cx="388585" cy="6026"/>
          </a:xfrm>
          <a:prstGeom prst="line">
            <a:avLst/>
          </a:prstGeom>
          <a:noFill/>
          <a:ln w="9525" cap="flat" cmpd="sng" algn="ctr">
            <a:solidFill>
              <a:srgbClr val="0070C0">
                <a:shade val="80000"/>
              </a:srgbClr>
            </a:solidFill>
            <a:prstDash val="solid"/>
          </a:ln>
          <a:effectLst/>
        </p:spPr>
      </p:cxnSp>
      <p:cxnSp>
        <p:nvCxnSpPr>
          <p:cNvPr id="94" name="Straight Connector 93"/>
          <p:cNvCxnSpPr>
            <a:stCxn id="88" idx="3"/>
            <a:endCxn id="90" idx="1"/>
          </p:cNvCxnSpPr>
          <p:nvPr/>
        </p:nvCxnSpPr>
        <p:spPr>
          <a:xfrm rot="16200000" flipH="1">
            <a:off x="6389065" y="3739366"/>
            <a:ext cx="388585" cy="1191350"/>
          </a:xfrm>
          <a:prstGeom prst="line">
            <a:avLst/>
          </a:prstGeom>
          <a:noFill/>
          <a:ln w="9525" cap="flat" cmpd="sng" algn="ctr">
            <a:solidFill>
              <a:srgbClr val="0070C0">
                <a:shade val="80000"/>
              </a:srgbClr>
            </a:solidFill>
            <a:prstDash val="solid"/>
          </a:ln>
          <a:effectLst/>
        </p:spPr>
      </p:cxnSp>
      <p:sp>
        <p:nvSpPr>
          <p:cNvPr id="95" name="TextBox 94"/>
          <p:cNvSpPr txBox="1"/>
          <p:nvPr/>
        </p:nvSpPr>
        <p:spPr>
          <a:xfrm>
            <a:off x="5394091" y="4607052"/>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96" name="TextBox 95"/>
          <p:cNvSpPr txBox="1"/>
          <p:nvPr/>
        </p:nvSpPr>
        <p:spPr>
          <a:xfrm>
            <a:off x="6379180" y="4628742"/>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97" name="Group 96"/>
          <p:cNvGrpSpPr/>
          <p:nvPr/>
        </p:nvGrpSpPr>
        <p:grpSpPr>
          <a:xfrm>
            <a:off x="4538470" y="1644441"/>
            <a:ext cx="620448" cy="547288"/>
            <a:chOff x="2494513" y="1972017"/>
            <a:chExt cx="456372" cy="536606"/>
          </a:xfrm>
        </p:grpSpPr>
        <p:sp>
          <p:nvSpPr>
            <p:cNvPr id="98" name="Flowchart: Magnetic Disk 97"/>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00" name="TextBox 99"/>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07" name="TextBox 106"/>
          <p:cNvSpPr txBox="1"/>
          <p:nvPr/>
        </p:nvSpPr>
        <p:spPr>
          <a:xfrm>
            <a:off x="5709861" y="2076568"/>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34" name="Group 133"/>
          <p:cNvGrpSpPr/>
          <p:nvPr/>
        </p:nvGrpSpPr>
        <p:grpSpPr>
          <a:xfrm>
            <a:off x="3421157" y="1644443"/>
            <a:ext cx="828765" cy="649941"/>
            <a:chOff x="2514601" y="1953544"/>
            <a:chExt cx="609600" cy="637255"/>
          </a:xfrm>
        </p:grpSpPr>
        <p:sp>
          <p:nvSpPr>
            <p:cNvPr id="129" name="Cloud 12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14" name="Group 113"/>
            <p:cNvGrpSpPr/>
            <p:nvPr/>
          </p:nvGrpSpPr>
          <p:grpSpPr>
            <a:xfrm>
              <a:off x="2585491" y="1953544"/>
              <a:ext cx="445324" cy="536606"/>
              <a:chOff x="1905000" y="1972017"/>
              <a:chExt cx="445324" cy="536606"/>
            </a:xfrm>
          </p:grpSpPr>
          <p:sp>
            <p:nvSpPr>
              <p:cNvPr id="115" name="Flowchart: Magnetic Disk 114"/>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17" name="TextBox 116"/>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118" name="Oval 117"/>
          <p:cNvSpPr/>
          <p:nvPr/>
        </p:nvSpPr>
        <p:spPr bwMode="auto">
          <a:xfrm>
            <a:off x="5549937" y="3415337"/>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119" name="Straight Connector 118"/>
          <p:cNvCxnSpPr>
            <a:stCxn id="88" idx="0"/>
            <a:endCxn id="118" idx="4"/>
          </p:cNvCxnSpPr>
          <p:nvPr/>
        </p:nvCxnSpPr>
        <p:spPr>
          <a:xfrm flipH="1" flipV="1">
            <a:off x="5964321" y="3570771"/>
            <a:ext cx="23363" cy="103677"/>
          </a:xfrm>
          <a:prstGeom prst="line">
            <a:avLst/>
          </a:prstGeom>
          <a:noFill/>
          <a:ln w="9525" cap="flat" cmpd="sng" algn="ctr">
            <a:solidFill>
              <a:srgbClr val="0070C0">
                <a:shade val="80000"/>
              </a:srgbClr>
            </a:solidFill>
            <a:prstDash val="solid"/>
          </a:ln>
          <a:effectLst/>
        </p:spPr>
      </p:cxnSp>
      <p:cxnSp>
        <p:nvCxnSpPr>
          <p:cNvPr id="120" name="Straight Connector 119"/>
          <p:cNvCxnSpPr>
            <a:stCxn id="129" idx="1"/>
            <a:endCxn id="118" idx="0"/>
          </p:cNvCxnSpPr>
          <p:nvPr/>
        </p:nvCxnSpPr>
        <p:spPr>
          <a:xfrm>
            <a:off x="3835541" y="2293872"/>
            <a:ext cx="2128779" cy="1121467"/>
          </a:xfrm>
          <a:prstGeom prst="line">
            <a:avLst/>
          </a:prstGeom>
          <a:noFill/>
          <a:ln w="9525" cap="flat" cmpd="sng" algn="ctr">
            <a:solidFill>
              <a:srgbClr val="008000">
                <a:shade val="80000"/>
              </a:srgbClr>
            </a:solidFill>
            <a:prstDash val="solid"/>
          </a:ln>
          <a:effectLst/>
        </p:spPr>
      </p:cxnSp>
      <p:cxnSp>
        <p:nvCxnSpPr>
          <p:cNvPr id="121" name="Straight Connector 120"/>
          <p:cNvCxnSpPr>
            <a:stCxn id="130" idx="1"/>
            <a:endCxn id="118" idx="0"/>
          </p:cNvCxnSpPr>
          <p:nvPr/>
        </p:nvCxnSpPr>
        <p:spPr>
          <a:xfrm>
            <a:off x="4878227" y="2355437"/>
            <a:ext cx="1086094" cy="1059901"/>
          </a:xfrm>
          <a:prstGeom prst="line">
            <a:avLst/>
          </a:prstGeom>
          <a:noFill/>
          <a:ln w="9525" cap="flat" cmpd="sng" algn="ctr">
            <a:solidFill>
              <a:srgbClr val="008000">
                <a:shade val="80000"/>
              </a:srgbClr>
            </a:solidFill>
            <a:prstDash val="solid"/>
          </a:ln>
          <a:effectLst/>
        </p:spPr>
      </p:cxnSp>
      <p:cxnSp>
        <p:nvCxnSpPr>
          <p:cNvPr id="122" name="Straight Connector 121"/>
          <p:cNvCxnSpPr>
            <a:stCxn id="131" idx="1"/>
            <a:endCxn id="118" idx="0"/>
          </p:cNvCxnSpPr>
          <p:nvPr/>
        </p:nvCxnSpPr>
        <p:spPr>
          <a:xfrm>
            <a:off x="5928608" y="2355437"/>
            <a:ext cx="35712" cy="1059901"/>
          </a:xfrm>
          <a:prstGeom prst="line">
            <a:avLst/>
          </a:prstGeom>
          <a:noFill/>
          <a:ln w="9525" cap="flat" cmpd="sng" algn="ctr">
            <a:solidFill>
              <a:srgbClr val="008000">
                <a:shade val="80000"/>
              </a:srgbClr>
            </a:solidFill>
            <a:prstDash val="solid"/>
          </a:ln>
          <a:effectLst/>
        </p:spPr>
      </p:cxnSp>
      <p:cxnSp>
        <p:nvCxnSpPr>
          <p:cNvPr id="123" name="Straight Connector 122"/>
          <p:cNvCxnSpPr>
            <a:stCxn id="133" idx="1"/>
            <a:endCxn id="118" idx="0"/>
          </p:cNvCxnSpPr>
          <p:nvPr/>
        </p:nvCxnSpPr>
        <p:spPr>
          <a:xfrm flipH="1">
            <a:off x="5964320" y="2346070"/>
            <a:ext cx="1111118" cy="1069267"/>
          </a:xfrm>
          <a:prstGeom prst="line">
            <a:avLst/>
          </a:prstGeom>
          <a:noFill/>
          <a:ln w="9525" cap="flat" cmpd="sng" algn="ctr">
            <a:solidFill>
              <a:srgbClr val="008000">
                <a:shade val="80000"/>
              </a:srgbClr>
            </a:solidFill>
            <a:prstDash val="solid"/>
          </a:ln>
          <a:effectLst/>
        </p:spPr>
      </p:cxnSp>
      <p:sp>
        <p:nvSpPr>
          <p:cNvPr id="131" name="Cloud 130"/>
          <p:cNvSpPr/>
          <p:nvPr/>
        </p:nvSpPr>
        <p:spPr>
          <a:xfrm>
            <a:off x="5514225" y="18749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cxnSp>
        <p:nvCxnSpPr>
          <p:cNvPr id="124" name="Straight Connector 123"/>
          <p:cNvCxnSpPr>
            <a:stCxn id="132" idx="1"/>
            <a:endCxn id="118" idx="0"/>
          </p:cNvCxnSpPr>
          <p:nvPr/>
        </p:nvCxnSpPr>
        <p:spPr>
          <a:xfrm flipH="1">
            <a:off x="5964321" y="2346071"/>
            <a:ext cx="2227305" cy="1069268"/>
          </a:xfrm>
          <a:prstGeom prst="line">
            <a:avLst/>
          </a:prstGeom>
          <a:noFill/>
          <a:ln w="9525" cap="flat" cmpd="sng" algn="ctr">
            <a:solidFill>
              <a:srgbClr val="008000">
                <a:shade val="80000"/>
              </a:srgbClr>
            </a:solidFill>
            <a:prstDash val="solid"/>
          </a:ln>
          <a:effectLst/>
        </p:spPr>
      </p:cxnSp>
      <p:sp>
        <p:nvSpPr>
          <p:cNvPr id="125" name="Rectangle 124"/>
          <p:cNvSpPr/>
          <p:nvPr/>
        </p:nvSpPr>
        <p:spPr bwMode="auto">
          <a:xfrm>
            <a:off x="2597939" y="6161390"/>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cxnSp>
        <p:nvCxnSpPr>
          <p:cNvPr id="126" name="Straight Arrow Connector 125"/>
          <p:cNvCxnSpPr>
            <a:stCxn id="87" idx="2"/>
          </p:cNvCxnSpPr>
          <p:nvPr/>
        </p:nvCxnSpPr>
        <p:spPr>
          <a:xfrm>
            <a:off x="6013581" y="5713928"/>
            <a:ext cx="3013" cy="447462"/>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132" name="Cloud 131"/>
          <p:cNvSpPr/>
          <p:nvPr/>
        </p:nvSpPr>
        <p:spPr>
          <a:xfrm>
            <a:off x="7777243" y="186553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33" name="Cloud 132"/>
          <p:cNvSpPr/>
          <p:nvPr/>
        </p:nvSpPr>
        <p:spPr>
          <a:xfrm>
            <a:off x="6661054" y="1865537"/>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40" name="TextBox 139"/>
          <p:cNvSpPr txBox="1"/>
          <p:nvPr/>
        </p:nvSpPr>
        <p:spPr>
          <a:xfrm>
            <a:off x="6661056" y="2474613"/>
            <a:ext cx="2147073" cy="318286"/>
          </a:xfrm>
          <a:prstGeom prst="rect">
            <a:avLst/>
          </a:prstGeom>
          <a:noFill/>
        </p:spPr>
        <p:txBody>
          <a:bodyPr wrap="square" rtlCol="0">
            <a:spAutoFit/>
          </a:bodyPr>
          <a:lstStyle/>
          <a:p>
            <a:r>
              <a:rPr lang="en-US" sz="1428" dirty="0">
                <a:solidFill>
                  <a:srgbClr val="505050"/>
                </a:solidFill>
              </a:rPr>
              <a:t>Federated farm</a:t>
            </a:r>
          </a:p>
        </p:txBody>
      </p:sp>
      <p:sp>
        <p:nvSpPr>
          <p:cNvPr id="141" name="TextBox 140"/>
          <p:cNvSpPr txBox="1"/>
          <p:nvPr/>
        </p:nvSpPr>
        <p:spPr>
          <a:xfrm>
            <a:off x="5540306" y="5387875"/>
            <a:ext cx="2147073" cy="318286"/>
          </a:xfrm>
          <a:prstGeom prst="rect">
            <a:avLst/>
          </a:prstGeom>
          <a:noFill/>
        </p:spPr>
        <p:txBody>
          <a:bodyPr wrap="square" rtlCol="0">
            <a:spAutoFit/>
          </a:bodyPr>
          <a:lstStyle/>
          <a:p>
            <a:r>
              <a:rPr lang="en-US" sz="1428" dirty="0">
                <a:solidFill>
                  <a:srgbClr val="505050"/>
                </a:solidFill>
              </a:rPr>
              <a:t>Content farm</a:t>
            </a:r>
          </a:p>
        </p:txBody>
      </p:sp>
      <p:grpSp>
        <p:nvGrpSpPr>
          <p:cNvPr id="101" name="Group 100"/>
          <p:cNvGrpSpPr/>
          <p:nvPr/>
        </p:nvGrpSpPr>
        <p:grpSpPr>
          <a:xfrm>
            <a:off x="5617809" y="1644443"/>
            <a:ext cx="784257" cy="556654"/>
            <a:chOff x="2983623" y="1972017"/>
            <a:chExt cx="576862" cy="545789"/>
          </a:xfrm>
        </p:grpSpPr>
        <p:sp>
          <p:nvSpPr>
            <p:cNvPr id="102" name="Flowchart: Magnetic Disk 101"/>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04" name="TextBox 103"/>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110" name="Group 109"/>
          <p:cNvGrpSpPr/>
          <p:nvPr/>
        </p:nvGrpSpPr>
        <p:grpSpPr>
          <a:xfrm>
            <a:off x="8126051" y="1644443"/>
            <a:ext cx="555117" cy="556654"/>
            <a:chOff x="4392282" y="1972017"/>
            <a:chExt cx="408318" cy="545789"/>
          </a:xfrm>
        </p:grpSpPr>
        <p:sp>
          <p:nvSpPr>
            <p:cNvPr id="111" name="Flowchart: Magnetic Disk 11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13" name="TextBox 112"/>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108" name="Flowchart: Magnetic Disk 107"/>
          <p:cNvSpPr/>
          <p:nvPr/>
        </p:nvSpPr>
        <p:spPr bwMode="auto">
          <a:xfrm>
            <a:off x="7127236" y="1644443"/>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42" name="TextBox 141"/>
          <p:cNvSpPr txBox="1"/>
          <p:nvPr/>
        </p:nvSpPr>
        <p:spPr>
          <a:xfrm>
            <a:off x="6764962" y="2056324"/>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2" name="Title 1"/>
          <p:cNvSpPr>
            <a:spLocks noGrp="1"/>
          </p:cNvSpPr>
          <p:nvPr>
            <p:ph type="title"/>
          </p:nvPr>
        </p:nvSpPr>
        <p:spPr/>
        <p:txBody>
          <a:bodyPr/>
          <a:lstStyle/>
          <a:p>
            <a:r>
              <a:rPr lang="en-US" dirty="0" smtClean="0"/>
              <a:t>SharePoint Stamp Upgrade</a:t>
            </a:r>
            <a:endParaRPr lang="en-US" dirty="0"/>
          </a:p>
        </p:txBody>
      </p:sp>
    </p:spTree>
    <p:extLst>
      <p:ext uri="{BB962C8B-B14F-4D97-AF65-F5344CB8AC3E}">
        <p14:creationId xmlns:p14="http://schemas.microsoft.com/office/powerpoint/2010/main" val="378597371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98703" y="1463173"/>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1875540" y="18397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6" name="Flowchart: Magnetic Disk 5"/>
          <p:cNvSpPr/>
          <p:nvPr/>
        </p:nvSpPr>
        <p:spPr bwMode="auto">
          <a:xfrm>
            <a:off x="4359027" y="4702893"/>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6789125" y="4702893"/>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5603801" y="4702893"/>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 name="Straight Connector 8"/>
          <p:cNvCxnSpPr>
            <a:endCxn id="6" idx="1"/>
          </p:cNvCxnSpPr>
          <p:nvPr/>
        </p:nvCxnSpPr>
        <p:spPr>
          <a:xfrm rot="5400000">
            <a:off x="5071196" y="3912926"/>
            <a:ext cx="388585" cy="1191350"/>
          </a:xfrm>
          <a:prstGeom prst="line">
            <a:avLst/>
          </a:prstGeom>
          <a:noFill/>
          <a:ln w="9525" cap="flat" cmpd="sng" algn="ctr">
            <a:solidFill>
              <a:srgbClr val="0070C0">
                <a:shade val="80000"/>
              </a:srgbClr>
            </a:solidFill>
            <a:prstDash val="solid"/>
          </a:ln>
          <a:effectLst/>
        </p:spPr>
      </p:cxnSp>
      <p:cxnSp>
        <p:nvCxnSpPr>
          <p:cNvPr id="10" name="Straight Connector 9"/>
          <p:cNvCxnSpPr>
            <a:endCxn id="8" idx="1"/>
          </p:cNvCxnSpPr>
          <p:nvPr/>
        </p:nvCxnSpPr>
        <p:spPr>
          <a:xfrm rot="16200000" flipH="1">
            <a:off x="5717282" y="4505588"/>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endCxn id="7" idx="1"/>
          </p:cNvCxnSpPr>
          <p:nvPr/>
        </p:nvCxnSpPr>
        <p:spPr>
          <a:xfrm rot="16200000" flipH="1">
            <a:off x="6309944" y="3912926"/>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5314969" y="4780612"/>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6300058" y="480230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1950167" y="1609241"/>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3121558" y="2041368"/>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832855" y="1609243"/>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29" name="Cloud 28"/>
          <p:cNvSpPr/>
          <p:nvPr/>
        </p:nvSpPr>
        <p:spPr>
          <a:xfrm>
            <a:off x="2925923" y="18397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1" name="Rectangle 30"/>
          <p:cNvSpPr/>
          <p:nvPr/>
        </p:nvSpPr>
        <p:spPr bwMode="auto">
          <a:xfrm>
            <a:off x="2554314" y="6257232"/>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sp>
        <p:nvSpPr>
          <p:cNvPr id="33" name="Cloud 32"/>
          <p:cNvSpPr/>
          <p:nvPr/>
        </p:nvSpPr>
        <p:spPr>
          <a:xfrm>
            <a:off x="5188940" y="183033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4072752" y="1830337"/>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3427817" y="2530015"/>
            <a:ext cx="2972695" cy="318286"/>
          </a:xfrm>
          <a:prstGeom prst="rect">
            <a:avLst/>
          </a:prstGeom>
          <a:noFill/>
        </p:spPr>
        <p:txBody>
          <a:bodyPr wrap="square" rtlCol="0">
            <a:spAutoFit/>
          </a:bodyPr>
          <a:lstStyle/>
          <a:p>
            <a:r>
              <a:rPr lang="en-US" sz="1428" dirty="0">
                <a:solidFill>
                  <a:srgbClr val="505050"/>
                </a:solidFill>
              </a:rPr>
              <a:t>Old Federated farm</a:t>
            </a:r>
          </a:p>
        </p:txBody>
      </p:sp>
      <p:grpSp>
        <p:nvGrpSpPr>
          <p:cNvPr id="37" name="Group 36"/>
          <p:cNvGrpSpPr/>
          <p:nvPr/>
        </p:nvGrpSpPr>
        <p:grpSpPr>
          <a:xfrm>
            <a:off x="3029507" y="1609242"/>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5537749" y="1609242"/>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4538934" y="1609243"/>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4" name="TextBox 43"/>
          <p:cNvSpPr txBox="1"/>
          <p:nvPr/>
        </p:nvSpPr>
        <p:spPr>
          <a:xfrm>
            <a:off x="4176660" y="2021124"/>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4249921" y="3546561"/>
            <a:ext cx="3366857" cy="2157234"/>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5544866" y="3838586"/>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5313859" y="477119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6298948" y="479288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5469705" y="3579476"/>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5884088" y="3734911"/>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4980601" y="5389051"/>
            <a:ext cx="2636178" cy="318286"/>
          </a:xfrm>
          <a:prstGeom prst="rect">
            <a:avLst/>
          </a:prstGeom>
          <a:noFill/>
        </p:spPr>
        <p:txBody>
          <a:bodyPr wrap="square" rtlCol="0">
            <a:spAutoFit/>
          </a:bodyPr>
          <a:lstStyle/>
          <a:p>
            <a:r>
              <a:rPr lang="en-US" sz="1428" dirty="0" smtClean="0">
                <a:solidFill>
                  <a:srgbClr val="505050"/>
                </a:solidFill>
              </a:rPr>
              <a:t>Old Content </a:t>
            </a:r>
            <a:r>
              <a:rPr lang="en-US" sz="1428" dirty="0">
                <a:solidFill>
                  <a:srgbClr val="505050"/>
                </a:solidFill>
              </a:rPr>
              <a:t>farm</a:t>
            </a:r>
          </a:p>
        </p:txBody>
      </p:sp>
      <p:cxnSp>
        <p:nvCxnSpPr>
          <p:cNvPr id="58" name="Straight Connector 57"/>
          <p:cNvCxnSpPr>
            <a:stCxn id="19" idx="1"/>
            <a:endCxn id="55" idx="0"/>
          </p:cNvCxnSpPr>
          <p:nvPr/>
        </p:nvCxnSpPr>
        <p:spPr>
          <a:xfrm>
            <a:off x="1247238" y="2258671"/>
            <a:ext cx="4636850" cy="1320805"/>
          </a:xfrm>
          <a:prstGeom prst="line">
            <a:avLst/>
          </a:prstGeom>
          <a:noFill/>
          <a:ln w="9525" cap="flat" cmpd="sng" algn="ctr">
            <a:solidFill>
              <a:srgbClr val="008000">
                <a:shade val="80000"/>
              </a:srgbClr>
            </a:solidFill>
            <a:prstDash val="solid"/>
          </a:ln>
          <a:effectLst/>
        </p:spPr>
      </p:cxnSp>
      <p:cxnSp>
        <p:nvCxnSpPr>
          <p:cNvPr id="59" name="Straight Connector 58"/>
          <p:cNvCxnSpPr>
            <a:stCxn id="3" idx="1"/>
            <a:endCxn id="55" idx="0"/>
          </p:cNvCxnSpPr>
          <p:nvPr/>
        </p:nvCxnSpPr>
        <p:spPr>
          <a:xfrm>
            <a:off x="2289923" y="2320237"/>
            <a:ext cx="3594165" cy="1259239"/>
          </a:xfrm>
          <a:prstGeom prst="line">
            <a:avLst/>
          </a:prstGeom>
          <a:noFill/>
          <a:ln w="9525" cap="flat" cmpd="sng" algn="ctr">
            <a:solidFill>
              <a:srgbClr val="008000">
                <a:shade val="80000"/>
              </a:srgbClr>
            </a:solidFill>
            <a:prstDash val="solid"/>
          </a:ln>
          <a:effectLst/>
        </p:spPr>
      </p:cxnSp>
      <p:cxnSp>
        <p:nvCxnSpPr>
          <p:cNvPr id="60" name="Straight Connector 59"/>
          <p:cNvCxnSpPr>
            <a:endCxn id="55" idx="0"/>
          </p:cNvCxnSpPr>
          <p:nvPr/>
        </p:nvCxnSpPr>
        <p:spPr>
          <a:xfrm>
            <a:off x="3620789" y="2185923"/>
            <a:ext cx="2263299" cy="1393553"/>
          </a:xfrm>
          <a:prstGeom prst="line">
            <a:avLst/>
          </a:prstGeom>
          <a:noFill/>
          <a:ln w="9525" cap="flat" cmpd="sng" algn="ctr">
            <a:solidFill>
              <a:srgbClr val="008000">
                <a:shade val="80000"/>
              </a:srgbClr>
            </a:solidFill>
            <a:prstDash val="solid"/>
          </a:ln>
          <a:effectLst/>
        </p:spPr>
      </p:cxnSp>
      <p:cxnSp>
        <p:nvCxnSpPr>
          <p:cNvPr id="61" name="Straight Connector 60"/>
          <p:cNvCxnSpPr>
            <a:endCxn id="55" idx="0"/>
          </p:cNvCxnSpPr>
          <p:nvPr/>
        </p:nvCxnSpPr>
        <p:spPr>
          <a:xfrm>
            <a:off x="4764120" y="2185923"/>
            <a:ext cx="1119968" cy="1393553"/>
          </a:xfrm>
          <a:prstGeom prst="line">
            <a:avLst/>
          </a:prstGeom>
          <a:noFill/>
          <a:ln w="9525" cap="flat" cmpd="sng" algn="ctr">
            <a:solidFill>
              <a:srgbClr val="008000">
                <a:shade val="80000"/>
              </a:srgbClr>
            </a:solidFill>
            <a:prstDash val="solid"/>
          </a:ln>
          <a:effectLst/>
        </p:spPr>
      </p:cxnSp>
      <p:cxnSp>
        <p:nvCxnSpPr>
          <p:cNvPr id="62" name="Straight Connector 61"/>
          <p:cNvCxnSpPr>
            <a:stCxn id="33" idx="1"/>
            <a:endCxn id="55" idx="0"/>
          </p:cNvCxnSpPr>
          <p:nvPr/>
        </p:nvCxnSpPr>
        <p:spPr>
          <a:xfrm>
            <a:off x="5603323" y="2310870"/>
            <a:ext cx="280765" cy="1268606"/>
          </a:xfrm>
          <a:prstGeom prst="line">
            <a:avLst/>
          </a:prstGeom>
          <a:noFill/>
          <a:ln w="9525" cap="flat" cmpd="sng" algn="ctr">
            <a:solidFill>
              <a:srgbClr val="008000">
                <a:shade val="80000"/>
              </a:srgbClr>
            </a:solidFill>
            <a:prstDash val="solid"/>
          </a:ln>
          <a:effectLst/>
        </p:spPr>
      </p:cxnSp>
      <p:cxnSp>
        <p:nvCxnSpPr>
          <p:cNvPr id="63" name="Straight Arrow Connector 62"/>
          <p:cNvCxnSpPr/>
          <p:nvPr/>
        </p:nvCxnSpPr>
        <p:spPr>
          <a:xfrm>
            <a:off x="5895768" y="5638790"/>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Rectangle 63"/>
          <p:cNvSpPr/>
          <p:nvPr/>
        </p:nvSpPr>
        <p:spPr bwMode="auto">
          <a:xfrm>
            <a:off x="6528236" y="1463172"/>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78" name="TextBox 77"/>
          <p:cNvSpPr txBox="1"/>
          <p:nvPr/>
        </p:nvSpPr>
        <p:spPr>
          <a:xfrm>
            <a:off x="8600937" y="2417486"/>
            <a:ext cx="3518318" cy="318286"/>
          </a:xfrm>
          <a:prstGeom prst="rect">
            <a:avLst/>
          </a:prstGeom>
          <a:noFill/>
        </p:spPr>
        <p:txBody>
          <a:bodyPr wrap="square" rtlCol="0">
            <a:spAutoFit/>
          </a:bodyPr>
          <a:lstStyle/>
          <a:p>
            <a:r>
              <a:rPr lang="en-US" sz="1428" dirty="0">
                <a:solidFill>
                  <a:srgbClr val="505050"/>
                </a:solidFill>
              </a:rPr>
              <a:t>New Federated farm</a:t>
            </a:r>
          </a:p>
        </p:txBody>
      </p:sp>
      <p:sp>
        <p:nvSpPr>
          <p:cNvPr id="4" name="Title 3"/>
          <p:cNvSpPr>
            <a:spLocks noGrp="1"/>
          </p:cNvSpPr>
          <p:nvPr>
            <p:ph type="title"/>
          </p:nvPr>
        </p:nvSpPr>
        <p:spPr/>
        <p:txBody>
          <a:bodyPr/>
          <a:lstStyle/>
          <a:p>
            <a:r>
              <a:rPr lang="en-US" dirty="0" smtClean="0"/>
              <a:t>1. New Fed. Svc. Farm</a:t>
            </a:r>
            <a:endParaRPr lang="en-US" dirty="0"/>
          </a:p>
        </p:txBody>
      </p:sp>
    </p:spTree>
    <p:extLst>
      <p:ext uri="{BB962C8B-B14F-4D97-AF65-F5344CB8AC3E}">
        <p14:creationId xmlns:p14="http://schemas.microsoft.com/office/powerpoint/2010/main" val="21334468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98703" y="1487396"/>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1875540" y="186392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6" name="Flowchart: Magnetic Disk 5"/>
          <p:cNvSpPr/>
          <p:nvPr/>
        </p:nvSpPr>
        <p:spPr bwMode="auto">
          <a:xfrm>
            <a:off x="4359027" y="4678671"/>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6789125" y="4678671"/>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5603801" y="4678671"/>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 name="Straight Connector 8"/>
          <p:cNvCxnSpPr>
            <a:endCxn id="6" idx="1"/>
          </p:cNvCxnSpPr>
          <p:nvPr/>
        </p:nvCxnSpPr>
        <p:spPr>
          <a:xfrm rot="5400000">
            <a:off x="5071196" y="3888703"/>
            <a:ext cx="388585" cy="1191350"/>
          </a:xfrm>
          <a:prstGeom prst="line">
            <a:avLst/>
          </a:prstGeom>
          <a:noFill/>
          <a:ln w="9525" cap="flat" cmpd="sng" algn="ctr">
            <a:solidFill>
              <a:srgbClr val="0070C0">
                <a:shade val="80000"/>
              </a:srgbClr>
            </a:solidFill>
            <a:prstDash val="solid"/>
          </a:ln>
          <a:effectLst/>
        </p:spPr>
      </p:cxnSp>
      <p:cxnSp>
        <p:nvCxnSpPr>
          <p:cNvPr id="10" name="Straight Connector 9"/>
          <p:cNvCxnSpPr>
            <a:endCxn id="8" idx="1"/>
          </p:cNvCxnSpPr>
          <p:nvPr/>
        </p:nvCxnSpPr>
        <p:spPr>
          <a:xfrm rot="16200000" flipH="1">
            <a:off x="5717282" y="4481365"/>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endCxn id="7" idx="1"/>
          </p:cNvCxnSpPr>
          <p:nvPr/>
        </p:nvCxnSpPr>
        <p:spPr>
          <a:xfrm rot="16200000" flipH="1">
            <a:off x="6309944" y="3888703"/>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5314969" y="4756389"/>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6300058" y="4778079"/>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1950167" y="1633464"/>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3121558" y="2065591"/>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832855" y="1633465"/>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29" name="Cloud 28"/>
          <p:cNvSpPr/>
          <p:nvPr/>
        </p:nvSpPr>
        <p:spPr>
          <a:xfrm>
            <a:off x="2925923" y="186392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1" name="Rectangle 30"/>
          <p:cNvSpPr/>
          <p:nvPr/>
        </p:nvSpPr>
        <p:spPr bwMode="auto">
          <a:xfrm>
            <a:off x="2554314" y="6233010"/>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sp>
        <p:nvSpPr>
          <p:cNvPr id="33" name="Cloud 32"/>
          <p:cNvSpPr/>
          <p:nvPr/>
        </p:nvSpPr>
        <p:spPr>
          <a:xfrm>
            <a:off x="5188940" y="185455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4072752" y="1854560"/>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3535020" y="2494680"/>
            <a:ext cx="2779722" cy="318286"/>
          </a:xfrm>
          <a:prstGeom prst="rect">
            <a:avLst/>
          </a:prstGeom>
          <a:noFill/>
        </p:spPr>
        <p:txBody>
          <a:bodyPr wrap="square" rtlCol="0">
            <a:spAutoFit/>
          </a:bodyPr>
          <a:lstStyle/>
          <a:p>
            <a:r>
              <a:rPr lang="en-US" sz="1428" dirty="0">
                <a:solidFill>
                  <a:srgbClr val="505050"/>
                </a:solidFill>
              </a:rPr>
              <a:t>Old Federated farm</a:t>
            </a:r>
          </a:p>
        </p:txBody>
      </p:sp>
      <p:grpSp>
        <p:nvGrpSpPr>
          <p:cNvPr id="37" name="Group 36"/>
          <p:cNvGrpSpPr/>
          <p:nvPr/>
        </p:nvGrpSpPr>
        <p:grpSpPr>
          <a:xfrm>
            <a:off x="3029507" y="1633464"/>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5537749" y="1633464"/>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4538934" y="1633466"/>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4" name="TextBox 43"/>
          <p:cNvSpPr txBox="1"/>
          <p:nvPr/>
        </p:nvSpPr>
        <p:spPr>
          <a:xfrm>
            <a:off x="4176660" y="2045347"/>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4249921" y="3522338"/>
            <a:ext cx="3366857" cy="2157234"/>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5544866" y="3814363"/>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5313859" y="474696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6298948" y="476865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5469705" y="3555253"/>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5884088" y="3710688"/>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5180315" y="5364828"/>
            <a:ext cx="2436464" cy="318286"/>
          </a:xfrm>
          <a:prstGeom prst="rect">
            <a:avLst/>
          </a:prstGeom>
          <a:noFill/>
        </p:spPr>
        <p:txBody>
          <a:bodyPr wrap="square" rtlCol="0">
            <a:spAutoFit/>
          </a:bodyPr>
          <a:lstStyle/>
          <a:p>
            <a:r>
              <a:rPr lang="en-US" sz="1428" dirty="0" smtClean="0">
                <a:solidFill>
                  <a:srgbClr val="505050"/>
                </a:solidFill>
              </a:rPr>
              <a:t>Old Content </a:t>
            </a:r>
            <a:r>
              <a:rPr lang="en-US" sz="1428" dirty="0">
                <a:solidFill>
                  <a:srgbClr val="505050"/>
                </a:solidFill>
              </a:rPr>
              <a:t>farm</a:t>
            </a:r>
          </a:p>
        </p:txBody>
      </p:sp>
      <p:cxnSp>
        <p:nvCxnSpPr>
          <p:cNvPr id="58" name="Straight Connector 57"/>
          <p:cNvCxnSpPr>
            <a:stCxn id="19" idx="1"/>
            <a:endCxn id="55" idx="0"/>
          </p:cNvCxnSpPr>
          <p:nvPr/>
        </p:nvCxnSpPr>
        <p:spPr>
          <a:xfrm>
            <a:off x="1247238" y="2282894"/>
            <a:ext cx="4636850" cy="1272359"/>
          </a:xfrm>
          <a:prstGeom prst="line">
            <a:avLst/>
          </a:prstGeom>
          <a:noFill/>
          <a:ln w="9525" cap="flat" cmpd="sng" algn="ctr">
            <a:solidFill>
              <a:srgbClr val="008000">
                <a:shade val="80000"/>
              </a:srgbClr>
            </a:solidFill>
            <a:prstDash val="solid"/>
          </a:ln>
          <a:effectLst/>
        </p:spPr>
      </p:cxnSp>
      <p:cxnSp>
        <p:nvCxnSpPr>
          <p:cNvPr id="59" name="Straight Connector 58"/>
          <p:cNvCxnSpPr>
            <a:stCxn id="3" idx="1"/>
            <a:endCxn id="55" idx="0"/>
          </p:cNvCxnSpPr>
          <p:nvPr/>
        </p:nvCxnSpPr>
        <p:spPr>
          <a:xfrm>
            <a:off x="2289923" y="2344460"/>
            <a:ext cx="3594165" cy="1210793"/>
          </a:xfrm>
          <a:prstGeom prst="line">
            <a:avLst/>
          </a:prstGeom>
          <a:noFill/>
          <a:ln w="9525" cap="flat" cmpd="sng" algn="ctr">
            <a:solidFill>
              <a:srgbClr val="008000">
                <a:shade val="80000"/>
              </a:srgbClr>
            </a:solidFill>
            <a:prstDash val="solid"/>
          </a:ln>
          <a:effectLst/>
        </p:spPr>
      </p:cxnSp>
      <p:cxnSp>
        <p:nvCxnSpPr>
          <p:cNvPr id="60" name="Straight Connector 59"/>
          <p:cNvCxnSpPr>
            <a:endCxn id="55" idx="0"/>
          </p:cNvCxnSpPr>
          <p:nvPr/>
        </p:nvCxnSpPr>
        <p:spPr>
          <a:xfrm>
            <a:off x="3620789" y="2283406"/>
            <a:ext cx="2263299" cy="1271847"/>
          </a:xfrm>
          <a:prstGeom prst="line">
            <a:avLst/>
          </a:prstGeom>
          <a:noFill/>
          <a:ln w="9525" cap="flat" cmpd="sng" algn="ctr">
            <a:solidFill>
              <a:srgbClr val="008000">
                <a:shade val="80000"/>
              </a:srgbClr>
            </a:solidFill>
            <a:prstDash val="solid"/>
          </a:ln>
          <a:effectLst/>
        </p:spPr>
      </p:cxnSp>
      <p:cxnSp>
        <p:nvCxnSpPr>
          <p:cNvPr id="63" name="Straight Arrow Connector 62"/>
          <p:cNvCxnSpPr/>
          <p:nvPr/>
        </p:nvCxnSpPr>
        <p:spPr>
          <a:xfrm>
            <a:off x="5895768" y="5614567"/>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Rectangle 63"/>
          <p:cNvSpPr/>
          <p:nvPr/>
        </p:nvSpPr>
        <p:spPr bwMode="auto">
          <a:xfrm>
            <a:off x="6528236" y="1487395"/>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78" name="TextBox 77"/>
          <p:cNvSpPr txBox="1"/>
          <p:nvPr/>
        </p:nvSpPr>
        <p:spPr>
          <a:xfrm>
            <a:off x="9048006" y="2451520"/>
            <a:ext cx="3207532" cy="318286"/>
          </a:xfrm>
          <a:prstGeom prst="rect">
            <a:avLst/>
          </a:prstGeom>
          <a:noFill/>
        </p:spPr>
        <p:txBody>
          <a:bodyPr wrap="square" rtlCol="0">
            <a:spAutoFit/>
          </a:bodyPr>
          <a:lstStyle/>
          <a:p>
            <a:r>
              <a:rPr lang="en-US" sz="1428" dirty="0">
                <a:solidFill>
                  <a:srgbClr val="505050"/>
                </a:solidFill>
              </a:rPr>
              <a:t>New Federated farm</a:t>
            </a:r>
          </a:p>
        </p:txBody>
      </p:sp>
      <p:sp>
        <p:nvSpPr>
          <p:cNvPr id="74" name="Cloud 73"/>
          <p:cNvSpPr/>
          <p:nvPr/>
        </p:nvSpPr>
        <p:spPr>
          <a:xfrm>
            <a:off x="7023609" y="1781528"/>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80" name="Flowchart: Magnetic Disk 79"/>
          <p:cNvSpPr/>
          <p:nvPr/>
        </p:nvSpPr>
        <p:spPr bwMode="auto">
          <a:xfrm>
            <a:off x="7489791" y="1560432"/>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1" name="TextBox 80"/>
          <p:cNvSpPr txBox="1"/>
          <p:nvPr/>
        </p:nvSpPr>
        <p:spPr>
          <a:xfrm>
            <a:off x="7127516" y="1972314"/>
            <a:ext cx="168397"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cxnSp>
        <p:nvCxnSpPr>
          <p:cNvPr id="82" name="Straight Connector 81"/>
          <p:cNvCxnSpPr>
            <a:stCxn id="33" idx="1"/>
            <a:endCxn id="55" idx="0"/>
          </p:cNvCxnSpPr>
          <p:nvPr/>
        </p:nvCxnSpPr>
        <p:spPr>
          <a:xfrm>
            <a:off x="5603323" y="2335093"/>
            <a:ext cx="280765" cy="1220160"/>
          </a:xfrm>
          <a:prstGeom prst="line">
            <a:avLst/>
          </a:prstGeom>
          <a:noFill/>
          <a:ln w="9525" cap="flat" cmpd="sng" algn="ctr">
            <a:solidFill>
              <a:srgbClr val="008000">
                <a:shade val="80000"/>
              </a:srgbClr>
            </a:solidFill>
            <a:prstDash val="solid"/>
          </a:ln>
          <a:effectLst/>
        </p:spPr>
      </p:cxnSp>
      <p:cxnSp>
        <p:nvCxnSpPr>
          <p:cNvPr id="83" name="Straight Connector 82"/>
          <p:cNvCxnSpPr>
            <a:endCxn id="55" idx="0"/>
          </p:cNvCxnSpPr>
          <p:nvPr/>
        </p:nvCxnSpPr>
        <p:spPr>
          <a:xfrm>
            <a:off x="4731907" y="2282894"/>
            <a:ext cx="1152181" cy="1272359"/>
          </a:xfrm>
          <a:prstGeom prst="line">
            <a:avLst/>
          </a:prstGeom>
          <a:noFill/>
          <a:ln w="9525" cap="flat" cmpd="sng" algn="ctr">
            <a:solidFill>
              <a:srgbClr val="008000">
                <a:shade val="80000"/>
              </a:srgbClr>
            </a:solidFill>
            <a:prstDash val="solid"/>
          </a:ln>
          <a:effectLst/>
        </p:spPr>
      </p:cxnSp>
      <p:sp>
        <p:nvSpPr>
          <p:cNvPr id="24" name="Circular Arrow 23"/>
          <p:cNvSpPr/>
          <p:nvPr/>
        </p:nvSpPr>
        <p:spPr>
          <a:xfrm>
            <a:off x="6078248" y="1222087"/>
            <a:ext cx="1516821" cy="993808"/>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505050"/>
              </a:solidFill>
            </a:endParaRPr>
          </a:p>
        </p:txBody>
      </p:sp>
      <p:sp>
        <p:nvSpPr>
          <p:cNvPr id="4" name="Title 3"/>
          <p:cNvSpPr>
            <a:spLocks noGrp="1"/>
          </p:cNvSpPr>
          <p:nvPr>
            <p:ph type="title"/>
          </p:nvPr>
        </p:nvSpPr>
        <p:spPr/>
        <p:txBody>
          <a:bodyPr/>
          <a:lstStyle/>
          <a:p>
            <a:r>
              <a:rPr lang="en-US" dirty="0" smtClean="0"/>
              <a:t>2. Upgrading Svc DBs</a:t>
            </a:r>
            <a:endParaRPr lang="en-US" dirty="0"/>
          </a:p>
        </p:txBody>
      </p:sp>
    </p:spTree>
    <p:extLst>
      <p:ext uri="{BB962C8B-B14F-4D97-AF65-F5344CB8AC3E}">
        <p14:creationId xmlns:p14="http://schemas.microsoft.com/office/powerpoint/2010/main" val="355892150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presentations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505490630"/>
              </p:ext>
            </p:extLst>
          </p:nvPr>
        </p:nvGraphicFramePr>
        <p:xfrm>
          <a:off x="366139" y="1394165"/>
          <a:ext cx="12070338" cy="5181600"/>
        </p:xfrm>
        <a:graphic>
          <a:graphicData uri="http://schemas.openxmlformats.org/drawingml/2006/table">
            <a:tbl>
              <a:tblPr firstRow="1" bandRow="1">
                <a:tableStyleId>{2D5ABB26-0587-4C30-8999-92F81FD0307C}</a:tableStyleId>
              </a:tblPr>
              <a:tblGrid>
                <a:gridCol w="2011723"/>
                <a:gridCol w="2011723"/>
                <a:gridCol w="2011723"/>
                <a:gridCol w="2011723"/>
                <a:gridCol w="2011723"/>
                <a:gridCol w="2011723"/>
              </a:tblGrid>
              <a:tr h="1795080">
                <a:tc>
                  <a:txBody>
                    <a:bodyPr/>
                    <a:lstStyle/>
                    <a:p>
                      <a:r>
                        <a:rPr lang="en-US" sz="2200" u="none" dirty="0" smtClean="0">
                          <a:solidFill>
                            <a:schemeClr val="bg1"/>
                          </a:solidFill>
                          <a:latin typeface="+mj-lt"/>
                        </a:rPr>
                        <a:t>Overview of Office 365</a:t>
                      </a:r>
                    </a:p>
                  </a:txBody>
                  <a:tcPr marT="91440" marB="91440">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c>
                  <a:txBody>
                    <a:bodyPr/>
                    <a:lstStyle/>
                    <a:p>
                      <a:pPr defTabSz="932472" fontAlgn="base">
                        <a:lnSpc>
                          <a:spcPct val="90000"/>
                        </a:lnSpc>
                        <a:spcBef>
                          <a:spcPct val="0"/>
                        </a:spcBef>
                        <a:spcAft>
                          <a:spcPct val="0"/>
                        </a:spcAft>
                      </a:pPr>
                      <a:r>
                        <a:rPr lang="en-US" sz="2200" dirty="0" smtClean="0">
                          <a:solidFill>
                            <a:schemeClr val="bg1"/>
                          </a:solidFill>
                          <a:latin typeface="+mj-lt"/>
                        </a:rPr>
                        <a:t>Overview of the New SharePoint Online </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What's New in Managing Your SharePoint Online Environment</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c>
                  <a:txBody>
                    <a:bodyPr/>
                    <a:lstStyle/>
                    <a:p>
                      <a:pPr lvl="0"/>
                      <a:r>
                        <a:rPr lang="en-US" sz="2200" dirty="0" smtClean="0">
                          <a:solidFill>
                            <a:schemeClr val="bg1"/>
                          </a:solidFill>
                          <a:latin typeface="+mj-lt"/>
                        </a:rPr>
                        <a:t>SharePoint Online and Office 365 Security, Trust &amp; Privacy</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Deep Dive:</a:t>
                      </a:r>
                      <a:r>
                        <a:rPr lang="en-US" sz="2200" baseline="0" dirty="0" smtClean="0">
                          <a:solidFill>
                            <a:schemeClr val="bg1"/>
                          </a:solidFill>
                          <a:latin typeface="+mj-lt"/>
                        </a:rPr>
                        <a:t> </a:t>
                      </a:r>
                      <a:r>
                        <a:rPr lang="en-US" sz="2200" dirty="0" smtClean="0">
                          <a:solidFill>
                            <a:schemeClr val="bg1"/>
                          </a:solidFill>
                          <a:latin typeface="+mj-lt"/>
                        </a:rPr>
                        <a:t>Capabilities of SharePoint </a:t>
                      </a:r>
                      <a:r>
                        <a:rPr lang="en-US" sz="2200" dirty="0" err="1" smtClean="0">
                          <a:solidFill>
                            <a:schemeClr val="bg1"/>
                          </a:solidFill>
                          <a:latin typeface="+mj-lt"/>
                        </a:rPr>
                        <a:t>Online's</a:t>
                      </a:r>
                      <a:r>
                        <a:rPr lang="en-US" sz="2200" dirty="0" smtClean="0">
                          <a:solidFill>
                            <a:schemeClr val="bg1"/>
                          </a:solidFill>
                          <a:latin typeface="+mj-lt"/>
                        </a:rPr>
                        <a:t> Public Website </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Getting the Most out of SharePoint Online for Small Business </a:t>
                      </a:r>
                    </a:p>
                  </a:txBody>
                  <a:tcPr marT="91440" marB="91440">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B w="38100" cap="flat" cmpd="sng" algn="ctr">
                      <a:noFill/>
                      <a:prstDash val="solid"/>
                      <a:round/>
                      <a:headEnd type="none" w="med" len="med"/>
                      <a:tailEnd type="none" w="med" len="med"/>
                    </a:lnB>
                    <a:solidFill>
                      <a:srgbClr val="969696"/>
                    </a:solidFill>
                  </a:tcPr>
                </a:tc>
              </a:tr>
              <a:tr h="45984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mn-lt"/>
                        </a:rPr>
                        <a:t>Andy </a:t>
                      </a:r>
                      <a:r>
                        <a:rPr lang="en-US" sz="1800" dirty="0" err="1" smtClean="0">
                          <a:solidFill>
                            <a:schemeClr val="bg1"/>
                          </a:solidFill>
                          <a:latin typeface="+mn-lt"/>
                        </a:rPr>
                        <a:t>O'Donald</a:t>
                      </a:r>
                      <a:endParaRPr lang="en-US" sz="1800" dirty="0" smtClean="0">
                        <a:solidFill>
                          <a:schemeClr val="bg1"/>
                        </a:solidFill>
                        <a:latin typeface="+mn-lt"/>
                      </a:endParaRPr>
                    </a:p>
                  </a:txBody>
                  <a:tcPr marT="91440" marB="91440" anchor="b">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969696"/>
                    </a:solidFill>
                  </a:tcPr>
                </a:tc>
                <a:tc>
                  <a:txBody>
                    <a:bodyPr/>
                    <a:lstStyle/>
                    <a:p>
                      <a:pPr defTabSz="932472" fontAlgn="base">
                        <a:lnSpc>
                          <a:spcPct val="90000"/>
                        </a:lnSpc>
                        <a:spcBef>
                          <a:spcPct val="0"/>
                        </a:spcBef>
                        <a:spcAft>
                          <a:spcPct val="0"/>
                        </a:spcAft>
                      </a:pPr>
                      <a:r>
                        <a:rPr lang="en-US" sz="1800" dirty="0" smtClean="0">
                          <a:solidFill>
                            <a:schemeClr val="bg1"/>
                          </a:solidFill>
                          <a:latin typeface="+mn-lt"/>
                        </a:rPr>
                        <a:t>Mark Kashman</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969696"/>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mn-lt"/>
                        </a:rPr>
                        <a:t>Philip Newman</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969696"/>
                    </a:solidFill>
                  </a:tcPr>
                </a:tc>
                <a:tc>
                  <a:txBody>
                    <a:bodyPr/>
                    <a:lstStyle/>
                    <a:p>
                      <a:pPr lvl="0"/>
                      <a:r>
                        <a:rPr lang="en-US" sz="1800" dirty="0" smtClean="0">
                          <a:solidFill>
                            <a:schemeClr val="bg1"/>
                          </a:solidFill>
                          <a:latin typeface="+mn-lt"/>
                        </a:rPr>
                        <a:t>Mike </a:t>
                      </a:r>
                      <a:r>
                        <a:rPr lang="en-US" sz="1800" dirty="0" err="1" smtClean="0">
                          <a:solidFill>
                            <a:schemeClr val="bg1"/>
                          </a:solidFill>
                          <a:latin typeface="+mn-lt"/>
                        </a:rPr>
                        <a:t>Kostersitz</a:t>
                      </a:r>
                      <a:endParaRPr lang="en-US" sz="1800" dirty="0" smtClean="0">
                        <a:solidFill>
                          <a:schemeClr val="bg1"/>
                        </a:solidFill>
                        <a:latin typeface="+mn-lt"/>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effectLst/>
                          <a:latin typeface="+mn-lt"/>
                        </a:rPr>
                        <a:t>Josh Stickler</a:t>
                      </a:r>
                      <a:r>
                        <a:rPr lang="en-US" sz="1800" b="0" baseline="0" dirty="0" smtClean="0">
                          <a:solidFill>
                            <a:schemeClr val="bg1"/>
                          </a:solidFill>
                          <a:effectLst/>
                          <a:latin typeface="+mn-lt"/>
                        </a:rPr>
                        <a:t> &amp; </a:t>
                      </a:r>
                      <a:r>
                        <a:rPr lang="en-US" sz="1800" b="0" dirty="0" smtClean="0">
                          <a:solidFill>
                            <a:schemeClr val="bg1"/>
                          </a:solidFill>
                          <a:effectLst/>
                          <a:latin typeface="+mn-lt"/>
                        </a:rPr>
                        <a:t>Kevin Gjerstad</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effectLst/>
                          <a:latin typeface="+mn-lt"/>
                        </a:rPr>
                        <a:t>Jeremy Mazner</a:t>
                      </a:r>
                    </a:p>
                  </a:txBody>
                  <a:tcPr marT="91440" marB="91440" anchor="b">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69696"/>
                    </a:solidFill>
                  </a:tcPr>
                </a:tc>
              </a:tr>
              <a:tr h="1768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Migrating to SharePoint Online in Office 365-Strategy &amp; Best Practices </a:t>
                      </a:r>
                    </a:p>
                  </a:txBody>
                  <a:tcPr marT="91440" marB="91440">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Overview of SharePoint Licensing </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SharePoint 2013 Upgrade Overview</a:t>
                      </a:r>
                      <a:r>
                        <a:rPr lang="en-US" sz="2200" baseline="0" dirty="0" smtClean="0">
                          <a:solidFill>
                            <a:schemeClr val="bg1"/>
                          </a:solidFill>
                          <a:latin typeface="+mj-lt"/>
                        </a:rPr>
                        <a:t> &amp; </a:t>
                      </a:r>
                      <a:r>
                        <a:rPr lang="en-US" sz="2200" dirty="0" smtClean="0">
                          <a:solidFill>
                            <a:schemeClr val="bg1"/>
                          </a:solidFill>
                          <a:latin typeface="+mj-lt"/>
                        </a:rPr>
                        <a:t>Deep Dive</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200" dirty="0" smtClean="0">
                          <a:solidFill>
                            <a:schemeClr val="bg1"/>
                          </a:solidFill>
                          <a:latin typeface="+mj-lt"/>
                        </a:rPr>
                        <a:t>Designing Your SharePoint Server 2013 Enterprise Deployment</a:t>
                      </a:r>
                    </a:p>
                  </a:txBody>
                  <a:tcPr marT="91440" marB="9144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latin typeface="+mj-lt"/>
                        </a:rPr>
                        <a:t>How We Do It: Operating SharePoint Online</a:t>
                      </a:r>
                    </a:p>
                  </a:txBody>
                  <a:tcPr marT="91440" marB="91440">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endParaRPr lang="en-US" dirty="0"/>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r>
              <a:tr h="2437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effectLst/>
                          <a:latin typeface="+mn-lt"/>
                        </a:rPr>
                        <a:t>Phil Cohen</a:t>
                      </a:r>
                      <a:endParaRPr lang="en-US" sz="1800" b="0" dirty="0" smtClean="0">
                        <a:solidFill>
                          <a:schemeClr val="bg1"/>
                        </a:solidFill>
                        <a:latin typeface="+mn-lt"/>
                      </a:endParaRPr>
                    </a:p>
                  </a:txBody>
                  <a:tcPr marT="91440" marB="91440" anchor="b">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mn-lt"/>
                        </a:rPr>
                        <a:t>Sajan </a:t>
                      </a:r>
                      <a:r>
                        <a:rPr lang="en-US" sz="1800" dirty="0" err="1" smtClean="0">
                          <a:solidFill>
                            <a:schemeClr val="bg1"/>
                          </a:solidFill>
                          <a:latin typeface="+mn-lt"/>
                        </a:rPr>
                        <a:t>Parihar</a:t>
                      </a:r>
                      <a:endParaRPr lang="en-US" sz="1800" dirty="0" smtClean="0">
                        <a:solidFill>
                          <a:schemeClr val="bg1"/>
                        </a:solidFill>
                        <a:latin typeface="+mn-lt"/>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mn-lt"/>
                        </a:rPr>
                        <a:t>Sean Livingston </a:t>
                      </a: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r>
                        <a:rPr lang="en-US" sz="1800" b="0" dirty="0" smtClean="0">
                          <a:solidFill>
                            <a:schemeClr val="bg1"/>
                          </a:solidFill>
                          <a:latin typeface="+mn-lt"/>
                        </a:rPr>
                        <a:t>Luca Bandinelli</a:t>
                      </a:r>
                      <a:r>
                        <a:rPr lang="en-US" sz="1800" b="0" baseline="0" dirty="0" smtClean="0">
                          <a:solidFill>
                            <a:schemeClr val="bg1"/>
                          </a:solidFill>
                          <a:latin typeface="+mn-lt"/>
                        </a:rPr>
                        <a:t> &amp; Steve Walker</a:t>
                      </a:r>
                      <a:endParaRPr lang="en-US" sz="1800" b="0" dirty="0" smtClean="0">
                        <a:solidFill>
                          <a:schemeClr val="bg1"/>
                        </a:solidFill>
                        <a:latin typeface="+mn-lt"/>
                      </a:endParaRPr>
                    </a:p>
                  </a:txBody>
                  <a:tcPr marT="91440" marB="9144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rgbClr val="96969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Ben Canning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mn-lt"/>
                        </a:rPr>
                        <a:t>Today @ 5:00</a:t>
                      </a:r>
                    </a:p>
                  </a:txBody>
                  <a:tcPr marT="91440" marB="91440" anchor="b">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solidFill>
                          <a:schemeClr val="bg1"/>
                        </a:solidFill>
                        <a:latin typeface="+mj-lt"/>
                      </a:endParaRPr>
                    </a:p>
                  </a:txBody>
                  <a:tcPr marT="91440" marB="9144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90709523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98703" y="1426839"/>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1875540" y="180336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6" name="Flowchart: Magnetic Disk 5"/>
          <p:cNvSpPr/>
          <p:nvPr/>
        </p:nvSpPr>
        <p:spPr bwMode="auto">
          <a:xfrm>
            <a:off x="4359027" y="469078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6789125" y="469078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5603801" y="469078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 name="Straight Connector 8"/>
          <p:cNvCxnSpPr>
            <a:endCxn id="6" idx="1"/>
          </p:cNvCxnSpPr>
          <p:nvPr/>
        </p:nvCxnSpPr>
        <p:spPr>
          <a:xfrm rot="5400000">
            <a:off x="5071196" y="3900815"/>
            <a:ext cx="388585" cy="1191350"/>
          </a:xfrm>
          <a:prstGeom prst="line">
            <a:avLst/>
          </a:prstGeom>
          <a:noFill/>
          <a:ln w="9525" cap="flat" cmpd="sng" algn="ctr">
            <a:solidFill>
              <a:srgbClr val="0070C0">
                <a:shade val="80000"/>
              </a:srgbClr>
            </a:solidFill>
            <a:prstDash val="solid"/>
          </a:ln>
          <a:effectLst/>
        </p:spPr>
      </p:cxnSp>
      <p:cxnSp>
        <p:nvCxnSpPr>
          <p:cNvPr id="10" name="Straight Connector 9"/>
          <p:cNvCxnSpPr>
            <a:endCxn id="8" idx="1"/>
          </p:cNvCxnSpPr>
          <p:nvPr/>
        </p:nvCxnSpPr>
        <p:spPr>
          <a:xfrm rot="16200000" flipH="1">
            <a:off x="5717282" y="4493477"/>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endCxn id="7" idx="1"/>
          </p:cNvCxnSpPr>
          <p:nvPr/>
        </p:nvCxnSpPr>
        <p:spPr>
          <a:xfrm rot="16200000" flipH="1">
            <a:off x="6309944" y="3900815"/>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5314969" y="476850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6300058" y="4790190"/>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1950167" y="1572907"/>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3121558" y="2005034"/>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832855" y="1572908"/>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29" name="Cloud 28"/>
          <p:cNvSpPr/>
          <p:nvPr/>
        </p:nvSpPr>
        <p:spPr>
          <a:xfrm>
            <a:off x="2925923" y="180336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1" name="Rectangle 30"/>
          <p:cNvSpPr/>
          <p:nvPr/>
        </p:nvSpPr>
        <p:spPr bwMode="auto">
          <a:xfrm>
            <a:off x="2554314" y="6245121"/>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sp>
        <p:nvSpPr>
          <p:cNvPr id="33" name="Cloud 32"/>
          <p:cNvSpPr/>
          <p:nvPr/>
        </p:nvSpPr>
        <p:spPr>
          <a:xfrm>
            <a:off x="5188940" y="179400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4072752" y="17940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3813764" y="2434123"/>
            <a:ext cx="2461376" cy="318286"/>
          </a:xfrm>
          <a:prstGeom prst="rect">
            <a:avLst/>
          </a:prstGeom>
          <a:noFill/>
        </p:spPr>
        <p:txBody>
          <a:bodyPr wrap="square" rtlCol="0">
            <a:spAutoFit/>
          </a:bodyPr>
          <a:lstStyle/>
          <a:p>
            <a:r>
              <a:rPr lang="en-US" sz="1428" dirty="0">
                <a:solidFill>
                  <a:srgbClr val="505050"/>
                </a:solidFill>
              </a:rPr>
              <a:t>Old Federated farm</a:t>
            </a:r>
          </a:p>
        </p:txBody>
      </p:sp>
      <p:grpSp>
        <p:nvGrpSpPr>
          <p:cNvPr id="37" name="Group 36"/>
          <p:cNvGrpSpPr/>
          <p:nvPr/>
        </p:nvGrpSpPr>
        <p:grpSpPr>
          <a:xfrm>
            <a:off x="3029507" y="1572907"/>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5537749" y="1572907"/>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4538934" y="1572909"/>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44" name="TextBox 43"/>
          <p:cNvSpPr txBox="1"/>
          <p:nvPr/>
        </p:nvSpPr>
        <p:spPr>
          <a:xfrm>
            <a:off x="4176660" y="1984790"/>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4249921" y="3534449"/>
            <a:ext cx="3366857" cy="2157234"/>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5544866" y="3826475"/>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5313859" y="4759080"/>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6298948" y="4780769"/>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5469705" y="3567364"/>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5884088" y="3722800"/>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5044453" y="5376939"/>
            <a:ext cx="2572328" cy="318286"/>
          </a:xfrm>
          <a:prstGeom prst="rect">
            <a:avLst/>
          </a:prstGeom>
          <a:noFill/>
        </p:spPr>
        <p:txBody>
          <a:bodyPr wrap="square" rtlCol="0">
            <a:spAutoFit/>
          </a:bodyPr>
          <a:lstStyle/>
          <a:p>
            <a:r>
              <a:rPr lang="en-US" sz="1428" dirty="0" smtClean="0">
                <a:solidFill>
                  <a:srgbClr val="505050"/>
                </a:solidFill>
              </a:rPr>
              <a:t>Old Content </a:t>
            </a:r>
            <a:r>
              <a:rPr lang="en-US" sz="1428" dirty="0">
                <a:solidFill>
                  <a:srgbClr val="505050"/>
                </a:solidFill>
              </a:rPr>
              <a:t>farm</a:t>
            </a:r>
          </a:p>
        </p:txBody>
      </p:sp>
      <p:cxnSp>
        <p:nvCxnSpPr>
          <p:cNvPr id="63" name="Straight Arrow Connector 62"/>
          <p:cNvCxnSpPr/>
          <p:nvPr/>
        </p:nvCxnSpPr>
        <p:spPr>
          <a:xfrm>
            <a:off x="5895768" y="5626679"/>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Rectangle 63"/>
          <p:cNvSpPr/>
          <p:nvPr/>
        </p:nvSpPr>
        <p:spPr bwMode="auto">
          <a:xfrm>
            <a:off x="6528236" y="1426838"/>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78" name="TextBox 77"/>
          <p:cNvSpPr txBox="1"/>
          <p:nvPr/>
        </p:nvSpPr>
        <p:spPr>
          <a:xfrm>
            <a:off x="9711294" y="2418468"/>
            <a:ext cx="2618297" cy="318286"/>
          </a:xfrm>
          <a:prstGeom prst="rect">
            <a:avLst/>
          </a:prstGeom>
          <a:noFill/>
        </p:spPr>
        <p:txBody>
          <a:bodyPr wrap="square" rtlCol="0">
            <a:spAutoFit/>
          </a:bodyPr>
          <a:lstStyle/>
          <a:p>
            <a:r>
              <a:rPr lang="en-US" sz="1428" dirty="0">
                <a:solidFill>
                  <a:srgbClr val="505050"/>
                </a:solidFill>
              </a:rPr>
              <a:t>New Federated farm</a:t>
            </a:r>
          </a:p>
        </p:txBody>
      </p:sp>
      <p:sp>
        <p:nvSpPr>
          <p:cNvPr id="49" name="Cloud 48"/>
          <p:cNvSpPr/>
          <p:nvPr/>
        </p:nvSpPr>
        <p:spPr>
          <a:xfrm>
            <a:off x="7884898" y="186247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grpSp>
        <p:nvGrpSpPr>
          <p:cNvPr id="50" name="Group 49"/>
          <p:cNvGrpSpPr/>
          <p:nvPr/>
        </p:nvGrpSpPr>
        <p:grpSpPr>
          <a:xfrm>
            <a:off x="7959525" y="1632010"/>
            <a:ext cx="620448" cy="547288"/>
            <a:chOff x="2494513" y="1972017"/>
            <a:chExt cx="456372" cy="536606"/>
          </a:xfrm>
        </p:grpSpPr>
        <p:sp>
          <p:nvSpPr>
            <p:cNvPr id="51" name="Flowchart: Magnetic Disk 50"/>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2" name="TextBox 51"/>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65" name="TextBox 64"/>
          <p:cNvSpPr txBox="1"/>
          <p:nvPr/>
        </p:nvSpPr>
        <p:spPr>
          <a:xfrm>
            <a:off x="9130915" y="2064136"/>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66" name="Group 65"/>
          <p:cNvGrpSpPr/>
          <p:nvPr/>
        </p:nvGrpSpPr>
        <p:grpSpPr>
          <a:xfrm>
            <a:off x="6842212" y="1632011"/>
            <a:ext cx="828765" cy="649941"/>
            <a:chOff x="2514601" y="1953544"/>
            <a:chExt cx="609600" cy="637255"/>
          </a:xfrm>
        </p:grpSpPr>
        <p:sp>
          <p:nvSpPr>
            <p:cNvPr id="67" name="Cloud 66"/>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68" name="Group 67"/>
            <p:cNvGrpSpPr/>
            <p:nvPr/>
          </p:nvGrpSpPr>
          <p:grpSpPr>
            <a:xfrm>
              <a:off x="2585491" y="1953544"/>
              <a:ext cx="445324" cy="536606"/>
              <a:chOff x="1905000" y="1972017"/>
              <a:chExt cx="445324" cy="536606"/>
            </a:xfrm>
          </p:grpSpPr>
          <p:sp>
            <p:nvSpPr>
              <p:cNvPr id="69" name="Flowchart: Magnetic Disk 68"/>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0" name="TextBox 69"/>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71" name="Cloud 70"/>
          <p:cNvSpPr/>
          <p:nvPr/>
        </p:nvSpPr>
        <p:spPr>
          <a:xfrm>
            <a:off x="8935279" y="186247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72" name="Cloud 71"/>
          <p:cNvSpPr/>
          <p:nvPr/>
        </p:nvSpPr>
        <p:spPr>
          <a:xfrm>
            <a:off x="11198297" y="1853105"/>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73" name="Cloud 72"/>
          <p:cNvSpPr/>
          <p:nvPr/>
        </p:nvSpPr>
        <p:spPr>
          <a:xfrm>
            <a:off x="10082109" y="185310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grpSp>
        <p:nvGrpSpPr>
          <p:cNvPr id="75" name="Group 74"/>
          <p:cNvGrpSpPr/>
          <p:nvPr/>
        </p:nvGrpSpPr>
        <p:grpSpPr>
          <a:xfrm>
            <a:off x="9038864" y="1632011"/>
            <a:ext cx="784257" cy="556654"/>
            <a:chOff x="2983623" y="1972017"/>
            <a:chExt cx="576862" cy="545789"/>
          </a:xfrm>
        </p:grpSpPr>
        <p:sp>
          <p:nvSpPr>
            <p:cNvPr id="76" name="Flowchart: Magnetic Disk 75"/>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7" name="TextBox 76"/>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79" name="Group 78"/>
          <p:cNvGrpSpPr/>
          <p:nvPr/>
        </p:nvGrpSpPr>
        <p:grpSpPr>
          <a:xfrm>
            <a:off x="11547106" y="1632011"/>
            <a:ext cx="555117" cy="556654"/>
            <a:chOff x="4392282" y="1972017"/>
            <a:chExt cx="408318" cy="545789"/>
          </a:xfrm>
        </p:grpSpPr>
        <p:sp>
          <p:nvSpPr>
            <p:cNvPr id="80" name="Flowchart: Magnetic Disk 79"/>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1" name="TextBox 80"/>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82" name="Flowchart: Magnetic Disk 81"/>
          <p:cNvSpPr/>
          <p:nvPr/>
        </p:nvSpPr>
        <p:spPr bwMode="auto">
          <a:xfrm>
            <a:off x="10548290" y="1632011"/>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3" name="TextBox 82"/>
          <p:cNvSpPr txBox="1"/>
          <p:nvPr/>
        </p:nvSpPr>
        <p:spPr>
          <a:xfrm>
            <a:off x="10186016" y="2043892"/>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cxnSp>
        <p:nvCxnSpPr>
          <p:cNvPr id="86" name="Straight Connector 85"/>
          <p:cNvCxnSpPr>
            <a:endCxn id="45" idx="0"/>
          </p:cNvCxnSpPr>
          <p:nvPr/>
        </p:nvCxnSpPr>
        <p:spPr>
          <a:xfrm flipH="1">
            <a:off x="5933350" y="2222849"/>
            <a:ext cx="1951549" cy="1311600"/>
          </a:xfrm>
          <a:prstGeom prst="line">
            <a:avLst/>
          </a:prstGeom>
          <a:noFill/>
          <a:ln w="9525" cap="flat" cmpd="sng" algn="ctr">
            <a:solidFill>
              <a:srgbClr val="008000">
                <a:shade val="80000"/>
              </a:srgbClr>
            </a:solidFill>
            <a:prstDash val="solid"/>
          </a:ln>
          <a:effectLst/>
        </p:spPr>
      </p:cxnSp>
      <p:grpSp>
        <p:nvGrpSpPr>
          <p:cNvPr id="28" name="Group 27"/>
          <p:cNvGrpSpPr/>
          <p:nvPr/>
        </p:nvGrpSpPr>
        <p:grpSpPr>
          <a:xfrm>
            <a:off x="5884088" y="2275048"/>
            <a:ext cx="5728592" cy="1292317"/>
            <a:chOff x="4326214" y="2200209"/>
            <a:chExt cx="4213680" cy="1267092"/>
          </a:xfrm>
        </p:grpSpPr>
        <p:cxnSp>
          <p:nvCxnSpPr>
            <p:cNvPr id="84" name="Straight Connector 83"/>
            <p:cNvCxnSpPr>
              <a:stCxn id="67" idx="1"/>
              <a:endCxn id="45" idx="0"/>
            </p:cNvCxnSpPr>
            <p:nvPr/>
          </p:nvCxnSpPr>
          <p:spPr>
            <a:xfrm flipH="1">
              <a:off x="4362449" y="2206476"/>
              <a:ext cx="973316" cy="1228552"/>
            </a:xfrm>
            <a:prstGeom prst="line">
              <a:avLst/>
            </a:prstGeom>
            <a:noFill/>
            <a:ln w="9525" cap="flat" cmpd="sng" algn="ctr">
              <a:solidFill>
                <a:srgbClr val="008000">
                  <a:shade val="80000"/>
                </a:srgbClr>
              </a:solidFill>
              <a:prstDash val="solid"/>
            </a:ln>
            <a:effectLst/>
          </p:spPr>
        </p:cxnSp>
        <p:cxnSp>
          <p:nvCxnSpPr>
            <p:cNvPr id="85" name="Straight Connector 84"/>
            <p:cNvCxnSpPr>
              <a:stCxn id="49" idx="1"/>
              <a:endCxn id="55" idx="0"/>
            </p:cNvCxnSpPr>
            <p:nvPr/>
          </p:nvCxnSpPr>
          <p:spPr>
            <a:xfrm flipH="1">
              <a:off x="4326214" y="2266840"/>
              <a:ext cx="1776501" cy="1200461"/>
            </a:xfrm>
            <a:prstGeom prst="line">
              <a:avLst/>
            </a:prstGeom>
            <a:noFill/>
            <a:ln w="9525" cap="flat" cmpd="sng" algn="ctr">
              <a:solidFill>
                <a:srgbClr val="008000">
                  <a:shade val="80000"/>
                </a:srgbClr>
              </a:solidFill>
              <a:prstDash val="solid"/>
            </a:ln>
            <a:effectLst/>
          </p:spPr>
        </p:cxnSp>
        <p:cxnSp>
          <p:nvCxnSpPr>
            <p:cNvPr id="87" name="Straight Connector 86"/>
            <p:cNvCxnSpPr>
              <a:endCxn id="45" idx="0"/>
            </p:cNvCxnSpPr>
            <p:nvPr/>
          </p:nvCxnSpPr>
          <p:spPr>
            <a:xfrm flipH="1">
              <a:off x="4362449" y="2200209"/>
              <a:ext cx="2208077" cy="1234819"/>
            </a:xfrm>
            <a:prstGeom prst="line">
              <a:avLst/>
            </a:prstGeom>
            <a:noFill/>
            <a:ln w="9525" cap="flat" cmpd="sng" algn="ctr">
              <a:solidFill>
                <a:srgbClr val="008000">
                  <a:shade val="80000"/>
                </a:srgbClr>
              </a:solidFill>
              <a:prstDash val="solid"/>
            </a:ln>
            <a:effectLst/>
          </p:spPr>
        </p:cxnSp>
        <p:cxnSp>
          <p:nvCxnSpPr>
            <p:cNvPr id="88" name="Straight Connector 87"/>
            <p:cNvCxnSpPr>
              <a:stCxn id="72" idx="1"/>
              <a:endCxn id="45" idx="0"/>
            </p:cNvCxnSpPr>
            <p:nvPr/>
          </p:nvCxnSpPr>
          <p:spPr>
            <a:xfrm flipH="1">
              <a:off x="4362449" y="2257656"/>
              <a:ext cx="4177445" cy="1177372"/>
            </a:xfrm>
            <a:prstGeom prst="line">
              <a:avLst/>
            </a:prstGeom>
            <a:noFill/>
            <a:ln w="9525" cap="flat" cmpd="sng" algn="ctr">
              <a:solidFill>
                <a:srgbClr val="008000">
                  <a:shade val="80000"/>
                </a:srgbClr>
              </a:solidFill>
              <a:prstDash val="solid"/>
            </a:ln>
            <a:effectLst/>
          </p:spPr>
        </p:cxnSp>
      </p:grpSp>
      <p:sp>
        <p:nvSpPr>
          <p:cNvPr id="4" name="Title 3"/>
          <p:cNvSpPr>
            <a:spLocks noGrp="1"/>
          </p:cNvSpPr>
          <p:nvPr>
            <p:ph type="title"/>
          </p:nvPr>
        </p:nvSpPr>
        <p:spPr/>
        <p:txBody>
          <a:bodyPr/>
          <a:lstStyle/>
          <a:p>
            <a:r>
              <a:rPr lang="en-US" dirty="0" smtClean="0"/>
              <a:t>3. Finalizing the Upgrade</a:t>
            </a:r>
            <a:endParaRPr lang="en-US" dirty="0"/>
          </a:p>
        </p:txBody>
      </p:sp>
    </p:spTree>
    <p:extLst>
      <p:ext uri="{BB962C8B-B14F-4D97-AF65-F5344CB8AC3E}">
        <p14:creationId xmlns:p14="http://schemas.microsoft.com/office/powerpoint/2010/main" val="117454378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bwMode="auto">
          <a:xfrm>
            <a:off x="3087006" y="1567972"/>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130" name="Cloud 129"/>
          <p:cNvSpPr/>
          <p:nvPr/>
        </p:nvSpPr>
        <p:spPr>
          <a:xfrm>
            <a:off x="4463843" y="194450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87" name="Rectangle 86"/>
          <p:cNvSpPr/>
          <p:nvPr/>
        </p:nvSpPr>
        <p:spPr bwMode="auto">
          <a:xfrm>
            <a:off x="4330153" y="3452020"/>
            <a:ext cx="3366857" cy="2331507"/>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88" name="Isosceles Triangle 87"/>
          <p:cNvSpPr/>
          <p:nvPr/>
        </p:nvSpPr>
        <p:spPr bwMode="auto">
          <a:xfrm>
            <a:off x="5625099" y="3744046"/>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9" name="Flowchart: Magnetic Disk 88"/>
          <p:cNvSpPr/>
          <p:nvPr/>
        </p:nvSpPr>
        <p:spPr bwMode="auto">
          <a:xfrm>
            <a:off x="4485548" y="459893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90" name="Flowchart: Magnetic Disk 89"/>
          <p:cNvSpPr/>
          <p:nvPr/>
        </p:nvSpPr>
        <p:spPr bwMode="auto">
          <a:xfrm>
            <a:off x="6868246" y="459893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91" name="Flowchart: Magnetic Disk 90"/>
          <p:cNvSpPr/>
          <p:nvPr/>
        </p:nvSpPr>
        <p:spPr bwMode="auto">
          <a:xfrm>
            <a:off x="5682922" y="459893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2" name="Straight Connector 91"/>
          <p:cNvCxnSpPr>
            <a:stCxn id="88" idx="3"/>
            <a:endCxn id="89" idx="1"/>
          </p:cNvCxnSpPr>
          <p:nvPr/>
        </p:nvCxnSpPr>
        <p:spPr>
          <a:xfrm rot="5400000">
            <a:off x="5197715" y="3808965"/>
            <a:ext cx="388585" cy="1191350"/>
          </a:xfrm>
          <a:prstGeom prst="line">
            <a:avLst/>
          </a:prstGeom>
          <a:noFill/>
          <a:ln w="9525" cap="flat" cmpd="sng" algn="ctr">
            <a:solidFill>
              <a:srgbClr val="0070C0">
                <a:shade val="80000"/>
              </a:srgbClr>
            </a:solidFill>
            <a:prstDash val="solid"/>
          </a:ln>
          <a:effectLst/>
        </p:spPr>
      </p:cxnSp>
      <p:cxnSp>
        <p:nvCxnSpPr>
          <p:cNvPr id="93" name="Straight Connector 92"/>
          <p:cNvCxnSpPr>
            <a:stCxn id="88" idx="3"/>
            <a:endCxn id="91" idx="1"/>
          </p:cNvCxnSpPr>
          <p:nvPr/>
        </p:nvCxnSpPr>
        <p:spPr>
          <a:xfrm rot="16200000" flipH="1">
            <a:off x="5796403" y="4401627"/>
            <a:ext cx="388585" cy="6026"/>
          </a:xfrm>
          <a:prstGeom prst="line">
            <a:avLst/>
          </a:prstGeom>
          <a:noFill/>
          <a:ln w="9525" cap="flat" cmpd="sng" algn="ctr">
            <a:solidFill>
              <a:srgbClr val="0070C0">
                <a:shade val="80000"/>
              </a:srgbClr>
            </a:solidFill>
            <a:prstDash val="solid"/>
          </a:ln>
          <a:effectLst/>
        </p:spPr>
      </p:cxnSp>
      <p:cxnSp>
        <p:nvCxnSpPr>
          <p:cNvPr id="94" name="Straight Connector 93"/>
          <p:cNvCxnSpPr>
            <a:stCxn id="88" idx="3"/>
            <a:endCxn id="90" idx="1"/>
          </p:cNvCxnSpPr>
          <p:nvPr/>
        </p:nvCxnSpPr>
        <p:spPr>
          <a:xfrm rot="16200000" flipH="1">
            <a:off x="6389065" y="3808965"/>
            <a:ext cx="388585" cy="1191350"/>
          </a:xfrm>
          <a:prstGeom prst="line">
            <a:avLst/>
          </a:prstGeom>
          <a:noFill/>
          <a:ln w="9525" cap="flat" cmpd="sng" algn="ctr">
            <a:solidFill>
              <a:srgbClr val="0070C0">
                <a:shade val="80000"/>
              </a:srgbClr>
            </a:solidFill>
            <a:prstDash val="solid"/>
          </a:ln>
          <a:effectLst/>
        </p:spPr>
      </p:cxnSp>
      <p:sp>
        <p:nvSpPr>
          <p:cNvPr id="95" name="TextBox 94"/>
          <p:cNvSpPr txBox="1"/>
          <p:nvPr/>
        </p:nvSpPr>
        <p:spPr>
          <a:xfrm>
            <a:off x="5394091" y="467665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96" name="TextBox 95"/>
          <p:cNvSpPr txBox="1"/>
          <p:nvPr/>
        </p:nvSpPr>
        <p:spPr>
          <a:xfrm>
            <a:off x="6379180" y="4698340"/>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97" name="Group 96"/>
          <p:cNvGrpSpPr/>
          <p:nvPr/>
        </p:nvGrpSpPr>
        <p:grpSpPr>
          <a:xfrm>
            <a:off x="4538470" y="1714040"/>
            <a:ext cx="620448" cy="547288"/>
            <a:chOff x="2494513" y="1972017"/>
            <a:chExt cx="456372" cy="536606"/>
          </a:xfrm>
        </p:grpSpPr>
        <p:sp>
          <p:nvSpPr>
            <p:cNvPr id="98" name="Flowchart: Magnetic Disk 97"/>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00" name="TextBox 99"/>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07" name="TextBox 106"/>
          <p:cNvSpPr txBox="1"/>
          <p:nvPr/>
        </p:nvSpPr>
        <p:spPr>
          <a:xfrm>
            <a:off x="5709861" y="2146166"/>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34" name="Group 133"/>
          <p:cNvGrpSpPr/>
          <p:nvPr/>
        </p:nvGrpSpPr>
        <p:grpSpPr>
          <a:xfrm>
            <a:off x="3421157" y="1714041"/>
            <a:ext cx="828765" cy="649941"/>
            <a:chOff x="2514601" y="1953544"/>
            <a:chExt cx="609600" cy="637255"/>
          </a:xfrm>
        </p:grpSpPr>
        <p:sp>
          <p:nvSpPr>
            <p:cNvPr id="129" name="Cloud 12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14" name="Group 113"/>
            <p:cNvGrpSpPr/>
            <p:nvPr/>
          </p:nvGrpSpPr>
          <p:grpSpPr>
            <a:xfrm>
              <a:off x="2585491" y="1953544"/>
              <a:ext cx="445324" cy="536606"/>
              <a:chOff x="1905000" y="1972017"/>
              <a:chExt cx="445324" cy="536606"/>
            </a:xfrm>
          </p:grpSpPr>
          <p:sp>
            <p:nvSpPr>
              <p:cNvPr id="115" name="Flowchart: Magnetic Disk 114"/>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17" name="TextBox 116"/>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118" name="Oval 117"/>
          <p:cNvSpPr/>
          <p:nvPr/>
        </p:nvSpPr>
        <p:spPr bwMode="auto">
          <a:xfrm>
            <a:off x="5549937" y="3484935"/>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119" name="Straight Connector 118"/>
          <p:cNvCxnSpPr>
            <a:stCxn id="88" idx="0"/>
            <a:endCxn id="118" idx="4"/>
          </p:cNvCxnSpPr>
          <p:nvPr/>
        </p:nvCxnSpPr>
        <p:spPr>
          <a:xfrm flipH="1" flipV="1">
            <a:off x="5964321" y="3640370"/>
            <a:ext cx="23363" cy="103677"/>
          </a:xfrm>
          <a:prstGeom prst="line">
            <a:avLst/>
          </a:prstGeom>
          <a:noFill/>
          <a:ln w="9525" cap="flat" cmpd="sng" algn="ctr">
            <a:solidFill>
              <a:srgbClr val="0070C0">
                <a:shade val="80000"/>
              </a:srgbClr>
            </a:solidFill>
            <a:prstDash val="solid"/>
          </a:ln>
          <a:effectLst/>
        </p:spPr>
      </p:cxnSp>
      <p:cxnSp>
        <p:nvCxnSpPr>
          <p:cNvPr id="120" name="Straight Connector 119"/>
          <p:cNvCxnSpPr>
            <a:stCxn id="129" idx="1"/>
            <a:endCxn id="118" idx="0"/>
          </p:cNvCxnSpPr>
          <p:nvPr/>
        </p:nvCxnSpPr>
        <p:spPr>
          <a:xfrm>
            <a:off x="3835541" y="2363470"/>
            <a:ext cx="2128779" cy="1121467"/>
          </a:xfrm>
          <a:prstGeom prst="line">
            <a:avLst/>
          </a:prstGeom>
          <a:noFill/>
          <a:ln w="9525" cap="flat" cmpd="sng" algn="ctr">
            <a:solidFill>
              <a:srgbClr val="008000">
                <a:shade val="80000"/>
              </a:srgbClr>
            </a:solidFill>
            <a:prstDash val="solid"/>
          </a:ln>
          <a:effectLst/>
        </p:spPr>
      </p:cxnSp>
      <p:cxnSp>
        <p:nvCxnSpPr>
          <p:cNvPr id="121" name="Straight Connector 120"/>
          <p:cNvCxnSpPr>
            <a:stCxn id="130" idx="1"/>
            <a:endCxn id="118" idx="0"/>
          </p:cNvCxnSpPr>
          <p:nvPr/>
        </p:nvCxnSpPr>
        <p:spPr>
          <a:xfrm>
            <a:off x="4878227" y="2425036"/>
            <a:ext cx="1086094" cy="1059901"/>
          </a:xfrm>
          <a:prstGeom prst="line">
            <a:avLst/>
          </a:prstGeom>
          <a:noFill/>
          <a:ln w="9525" cap="flat" cmpd="sng" algn="ctr">
            <a:solidFill>
              <a:srgbClr val="008000">
                <a:shade val="80000"/>
              </a:srgbClr>
            </a:solidFill>
            <a:prstDash val="solid"/>
          </a:ln>
          <a:effectLst/>
        </p:spPr>
      </p:cxnSp>
      <p:cxnSp>
        <p:nvCxnSpPr>
          <p:cNvPr id="122" name="Straight Connector 121"/>
          <p:cNvCxnSpPr>
            <a:stCxn id="131" idx="1"/>
            <a:endCxn id="118" idx="0"/>
          </p:cNvCxnSpPr>
          <p:nvPr/>
        </p:nvCxnSpPr>
        <p:spPr>
          <a:xfrm>
            <a:off x="5928608" y="2425036"/>
            <a:ext cx="35712" cy="1059901"/>
          </a:xfrm>
          <a:prstGeom prst="line">
            <a:avLst/>
          </a:prstGeom>
          <a:noFill/>
          <a:ln w="9525" cap="flat" cmpd="sng" algn="ctr">
            <a:solidFill>
              <a:srgbClr val="008000">
                <a:shade val="80000"/>
              </a:srgbClr>
            </a:solidFill>
            <a:prstDash val="solid"/>
          </a:ln>
          <a:effectLst/>
        </p:spPr>
      </p:cxnSp>
      <p:cxnSp>
        <p:nvCxnSpPr>
          <p:cNvPr id="123" name="Straight Connector 122"/>
          <p:cNvCxnSpPr>
            <a:stCxn id="133" idx="1"/>
            <a:endCxn id="118" idx="0"/>
          </p:cNvCxnSpPr>
          <p:nvPr/>
        </p:nvCxnSpPr>
        <p:spPr>
          <a:xfrm flipH="1">
            <a:off x="5964320" y="2415668"/>
            <a:ext cx="1111118" cy="1069267"/>
          </a:xfrm>
          <a:prstGeom prst="line">
            <a:avLst/>
          </a:prstGeom>
          <a:noFill/>
          <a:ln w="9525" cap="flat" cmpd="sng" algn="ctr">
            <a:solidFill>
              <a:srgbClr val="008000">
                <a:shade val="80000"/>
              </a:srgbClr>
            </a:solidFill>
            <a:prstDash val="solid"/>
          </a:ln>
          <a:effectLst/>
        </p:spPr>
      </p:cxnSp>
      <p:sp>
        <p:nvSpPr>
          <p:cNvPr id="131" name="Cloud 130"/>
          <p:cNvSpPr/>
          <p:nvPr/>
        </p:nvSpPr>
        <p:spPr>
          <a:xfrm>
            <a:off x="5514225" y="194450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cxnSp>
        <p:nvCxnSpPr>
          <p:cNvPr id="124" name="Straight Connector 123"/>
          <p:cNvCxnSpPr>
            <a:stCxn id="132" idx="1"/>
            <a:endCxn id="118" idx="0"/>
          </p:cNvCxnSpPr>
          <p:nvPr/>
        </p:nvCxnSpPr>
        <p:spPr>
          <a:xfrm flipH="1">
            <a:off x="5964321" y="2415669"/>
            <a:ext cx="2227305" cy="1069268"/>
          </a:xfrm>
          <a:prstGeom prst="line">
            <a:avLst/>
          </a:prstGeom>
          <a:noFill/>
          <a:ln w="9525" cap="flat" cmpd="sng" algn="ctr">
            <a:solidFill>
              <a:srgbClr val="008000">
                <a:shade val="80000"/>
              </a:srgbClr>
            </a:solidFill>
            <a:prstDash val="solid"/>
          </a:ln>
          <a:effectLst/>
        </p:spPr>
      </p:cxnSp>
      <p:sp>
        <p:nvSpPr>
          <p:cNvPr id="125" name="Rectangle 124"/>
          <p:cNvSpPr/>
          <p:nvPr/>
        </p:nvSpPr>
        <p:spPr bwMode="auto">
          <a:xfrm>
            <a:off x="2597939" y="6230988"/>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cxnSp>
        <p:nvCxnSpPr>
          <p:cNvPr id="126" name="Straight Arrow Connector 125"/>
          <p:cNvCxnSpPr>
            <a:stCxn id="87" idx="2"/>
          </p:cNvCxnSpPr>
          <p:nvPr/>
        </p:nvCxnSpPr>
        <p:spPr>
          <a:xfrm>
            <a:off x="6013581" y="5783526"/>
            <a:ext cx="3013" cy="447462"/>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132" name="Cloud 131"/>
          <p:cNvSpPr/>
          <p:nvPr/>
        </p:nvSpPr>
        <p:spPr>
          <a:xfrm>
            <a:off x="7777243" y="1935135"/>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33" name="Cloud 132"/>
          <p:cNvSpPr/>
          <p:nvPr/>
        </p:nvSpPr>
        <p:spPr>
          <a:xfrm>
            <a:off x="6661054" y="1935136"/>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40" name="TextBox 139"/>
          <p:cNvSpPr txBox="1"/>
          <p:nvPr/>
        </p:nvSpPr>
        <p:spPr>
          <a:xfrm>
            <a:off x="6209092" y="2544212"/>
            <a:ext cx="2599037" cy="318286"/>
          </a:xfrm>
          <a:prstGeom prst="rect">
            <a:avLst/>
          </a:prstGeom>
          <a:noFill/>
        </p:spPr>
        <p:txBody>
          <a:bodyPr wrap="square" rtlCol="0">
            <a:spAutoFit/>
          </a:bodyPr>
          <a:lstStyle/>
          <a:p>
            <a:r>
              <a:rPr lang="en-US" sz="1428" dirty="0">
                <a:solidFill>
                  <a:srgbClr val="505050"/>
                </a:solidFill>
              </a:rPr>
              <a:t>New Federated farm</a:t>
            </a:r>
          </a:p>
        </p:txBody>
      </p:sp>
      <p:sp>
        <p:nvSpPr>
          <p:cNvPr id="141" name="TextBox 140"/>
          <p:cNvSpPr txBox="1"/>
          <p:nvPr/>
        </p:nvSpPr>
        <p:spPr>
          <a:xfrm>
            <a:off x="5107120" y="5457473"/>
            <a:ext cx="2580260" cy="318286"/>
          </a:xfrm>
          <a:prstGeom prst="rect">
            <a:avLst/>
          </a:prstGeom>
          <a:noFill/>
        </p:spPr>
        <p:txBody>
          <a:bodyPr wrap="square" rtlCol="0">
            <a:spAutoFit/>
          </a:bodyPr>
          <a:lstStyle/>
          <a:p>
            <a:r>
              <a:rPr lang="en-US" sz="1428" dirty="0" smtClean="0">
                <a:solidFill>
                  <a:srgbClr val="505050"/>
                </a:solidFill>
              </a:rPr>
              <a:t>Old Content </a:t>
            </a:r>
            <a:r>
              <a:rPr lang="en-US" sz="1428" dirty="0">
                <a:solidFill>
                  <a:srgbClr val="505050"/>
                </a:solidFill>
              </a:rPr>
              <a:t>farm</a:t>
            </a:r>
          </a:p>
        </p:txBody>
      </p:sp>
      <p:grpSp>
        <p:nvGrpSpPr>
          <p:cNvPr id="101" name="Group 100"/>
          <p:cNvGrpSpPr/>
          <p:nvPr/>
        </p:nvGrpSpPr>
        <p:grpSpPr>
          <a:xfrm>
            <a:off x="5617809" y="1714041"/>
            <a:ext cx="784257" cy="556654"/>
            <a:chOff x="2983623" y="1972017"/>
            <a:chExt cx="576862" cy="545789"/>
          </a:xfrm>
        </p:grpSpPr>
        <p:sp>
          <p:nvSpPr>
            <p:cNvPr id="102" name="Flowchart: Magnetic Disk 101"/>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04" name="TextBox 103"/>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110" name="Group 109"/>
          <p:cNvGrpSpPr/>
          <p:nvPr/>
        </p:nvGrpSpPr>
        <p:grpSpPr>
          <a:xfrm>
            <a:off x="8126051" y="1714041"/>
            <a:ext cx="555117" cy="556654"/>
            <a:chOff x="4392282" y="1972017"/>
            <a:chExt cx="408318" cy="545789"/>
          </a:xfrm>
        </p:grpSpPr>
        <p:sp>
          <p:nvSpPr>
            <p:cNvPr id="111" name="Flowchart: Magnetic Disk 11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13" name="TextBox 112"/>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108" name="Flowchart: Magnetic Disk 107"/>
          <p:cNvSpPr/>
          <p:nvPr/>
        </p:nvSpPr>
        <p:spPr bwMode="auto">
          <a:xfrm>
            <a:off x="7127236" y="1714041"/>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42" name="TextBox 141"/>
          <p:cNvSpPr txBox="1"/>
          <p:nvPr/>
        </p:nvSpPr>
        <p:spPr>
          <a:xfrm>
            <a:off x="6764962" y="2125922"/>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2" name="Title 1"/>
          <p:cNvSpPr>
            <a:spLocks noGrp="1"/>
          </p:cNvSpPr>
          <p:nvPr>
            <p:ph type="title"/>
          </p:nvPr>
        </p:nvSpPr>
        <p:spPr/>
        <p:txBody>
          <a:bodyPr/>
          <a:lstStyle/>
          <a:p>
            <a:r>
              <a:rPr lang="en-US" dirty="0" smtClean="0"/>
              <a:t>4. Removing old farm</a:t>
            </a:r>
            <a:endParaRPr lang="en-US" dirty="0"/>
          </a:p>
        </p:txBody>
      </p:sp>
    </p:spTree>
    <p:extLst>
      <p:ext uri="{BB962C8B-B14F-4D97-AF65-F5344CB8AC3E}">
        <p14:creationId xmlns:p14="http://schemas.microsoft.com/office/powerpoint/2010/main" val="290054023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699945" y="1384929"/>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4076782" y="176145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 name="Rectangle 3"/>
          <p:cNvSpPr/>
          <p:nvPr/>
        </p:nvSpPr>
        <p:spPr bwMode="auto">
          <a:xfrm>
            <a:off x="1793555" y="3535104"/>
            <a:ext cx="3529243" cy="2208262"/>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5" name="Isosceles Triangle 4"/>
          <p:cNvSpPr/>
          <p:nvPr/>
        </p:nvSpPr>
        <p:spPr bwMode="auto">
          <a:xfrm>
            <a:off x="3154950" y="3809862"/>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4398098" y="466474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3212774" y="466474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10" name="Straight Connector 9"/>
          <p:cNvCxnSpPr>
            <a:stCxn id="5" idx="3"/>
            <a:endCxn id="8" idx="1"/>
          </p:cNvCxnSpPr>
          <p:nvPr/>
        </p:nvCxnSpPr>
        <p:spPr>
          <a:xfrm rot="16200000" flipH="1">
            <a:off x="3326254" y="4467444"/>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stCxn id="5" idx="3"/>
            <a:endCxn id="7" idx="1"/>
          </p:cNvCxnSpPr>
          <p:nvPr/>
        </p:nvCxnSpPr>
        <p:spPr>
          <a:xfrm rot="16200000" flipH="1">
            <a:off x="3918916" y="3874782"/>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2923942" y="474246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3909030" y="4764157"/>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4151408" y="1530997"/>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5322799" y="1963124"/>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3034096" y="1530997"/>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23" name="Oval 22"/>
          <p:cNvSpPr/>
          <p:nvPr/>
        </p:nvSpPr>
        <p:spPr bwMode="auto">
          <a:xfrm>
            <a:off x="3079788" y="3550752"/>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24" name="Straight Connector 23"/>
          <p:cNvCxnSpPr>
            <a:stCxn id="5" idx="0"/>
            <a:endCxn id="23" idx="4"/>
          </p:cNvCxnSpPr>
          <p:nvPr/>
        </p:nvCxnSpPr>
        <p:spPr>
          <a:xfrm flipH="1" flipV="1">
            <a:off x="3494172" y="3706186"/>
            <a:ext cx="23363" cy="103677"/>
          </a:xfrm>
          <a:prstGeom prst="line">
            <a:avLst/>
          </a:prstGeom>
          <a:noFill/>
          <a:ln w="9525" cap="flat" cmpd="sng" algn="ctr">
            <a:solidFill>
              <a:srgbClr val="0070C0">
                <a:shade val="80000"/>
              </a:srgbClr>
            </a:solidFill>
            <a:prstDash val="solid"/>
          </a:ln>
          <a:effectLst/>
        </p:spPr>
      </p:cxnSp>
      <p:cxnSp>
        <p:nvCxnSpPr>
          <p:cNvPr id="25" name="Straight Connector 24"/>
          <p:cNvCxnSpPr>
            <a:stCxn id="19" idx="1"/>
            <a:endCxn id="23" idx="0"/>
          </p:cNvCxnSpPr>
          <p:nvPr/>
        </p:nvCxnSpPr>
        <p:spPr>
          <a:xfrm>
            <a:off x="3448478" y="2180426"/>
            <a:ext cx="45692" cy="1370326"/>
          </a:xfrm>
          <a:prstGeom prst="line">
            <a:avLst/>
          </a:prstGeom>
          <a:noFill/>
          <a:ln w="9525" cap="flat" cmpd="sng" algn="ctr">
            <a:solidFill>
              <a:srgbClr val="008000">
                <a:shade val="80000"/>
              </a:srgbClr>
            </a:solidFill>
            <a:prstDash val="solid"/>
          </a:ln>
          <a:effectLst/>
        </p:spPr>
      </p:cxnSp>
      <p:cxnSp>
        <p:nvCxnSpPr>
          <p:cNvPr id="26" name="Straight Connector 25"/>
          <p:cNvCxnSpPr>
            <a:stCxn id="3" idx="1"/>
            <a:endCxn id="23" idx="0"/>
          </p:cNvCxnSpPr>
          <p:nvPr/>
        </p:nvCxnSpPr>
        <p:spPr>
          <a:xfrm flipH="1">
            <a:off x="3494170" y="2241993"/>
            <a:ext cx="996994" cy="1308759"/>
          </a:xfrm>
          <a:prstGeom prst="line">
            <a:avLst/>
          </a:prstGeom>
          <a:noFill/>
          <a:ln w="9525" cap="flat" cmpd="sng" algn="ctr">
            <a:solidFill>
              <a:srgbClr val="008000">
                <a:shade val="80000"/>
              </a:srgbClr>
            </a:solidFill>
            <a:prstDash val="solid"/>
          </a:ln>
          <a:effectLst/>
        </p:spPr>
      </p:cxnSp>
      <p:cxnSp>
        <p:nvCxnSpPr>
          <p:cNvPr id="27" name="Straight Connector 26"/>
          <p:cNvCxnSpPr>
            <a:stCxn id="29" idx="1"/>
            <a:endCxn id="23" idx="0"/>
          </p:cNvCxnSpPr>
          <p:nvPr/>
        </p:nvCxnSpPr>
        <p:spPr>
          <a:xfrm flipH="1">
            <a:off x="3494171" y="2241993"/>
            <a:ext cx="2047375" cy="1308759"/>
          </a:xfrm>
          <a:prstGeom prst="line">
            <a:avLst/>
          </a:prstGeom>
          <a:noFill/>
          <a:ln w="9525" cap="flat" cmpd="sng" algn="ctr">
            <a:solidFill>
              <a:srgbClr val="008000">
                <a:shade val="80000"/>
              </a:srgbClr>
            </a:solidFill>
            <a:prstDash val="solid"/>
          </a:ln>
          <a:effectLst/>
        </p:spPr>
      </p:cxnSp>
      <p:cxnSp>
        <p:nvCxnSpPr>
          <p:cNvPr id="28" name="Straight Connector 27"/>
          <p:cNvCxnSpPr>
            <a:stCxn id="34" idx="1"/>
            <a:endCxn id="23" idx="0"/>
          </p:cNvCxnSpPr>
          <p:nvPr/>
        </p:nvCxnSpPr>
        <p:spPr>
          <a:xfrm flipH="1">
            <a:off x="3494170" y="2232627"/>
            <a:ext cx="3194205" cy="1318125"/>
          </a:xfrm>
          <a:prstGeom prst="line">
            <a:avLst/>
          </a:prstGeom>
          <a:noFill/>
          <a:ln w="9525" cap="flat" cmpd="sng" algn="ctr">
            <a:solidFill>
              <a:srgbClr val="008000">
                <a:shade val="80000"/>
              </a:srgbClr>
            </a:solidFill>
            <a:prstDash val="solid"/>
          </a:ln>
          <a:effectLst/>
        </p:spPr>
      </p:cxnSp>
      <p:sp>
        <p:nvSpPr>
          <p:cNvPr id="29" name="Cloud 28"/>
          <p:cNvSpPr/>
          <p:nvPr/>
        </p:nvSpPr>
        <p:spPr>
          <a:xfrm>
            <a:off x="5127163" y="176145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cxnSp>
        <p:nvCxnSpPr>
          <p:cNvPr id="30" name="Straight Connector 29"/>
          <p:cNvCxnSpPr>
            <a:stCxn id="33" idx="1"/>
            <a:endCxn id="23" idx="0"/>
          </p:cNvCxnSpPr>
          <p:nvPr/>
        </p:nvCxnSpPr>
        <p:spPr>
          <a:xfrm flipH="1">
            <a:off x="3494171" y="2232626"/>
            <a:ext cx="4310393" cy="1318126"/>
          </a:xfrm>
          <a:prstGeom prst="line">
            <a:avLst/>
          </a:prstGeom>
          <a:noFill/>
          <a:ln w="9525" cap="flat" cmpd="sng" algn="ctr">
            <a:solidFill>
              <a:srgbClr val="008000">
                <a:shade val="80000"/>
              </a:srgbClr>
            </a:solidFill>
            <a:prstDash val="solid"/>
          </a:ln>
          <a:effectLst/>
        </p:spPr>
      </p:cxnSp>
      <p:sp>
        <p:nvSpPr>
          <p:cNvPr id="31" name="Rectangle 30"/>
          <p:cNvSpPr/>
          <p:nvPr/>
        </p:nvSpPr>
        <p:spPr bwMode="auto">
          <a:xfrm>
            <a:off x="2554314" y="6296805"/>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cxnSp>
        <p:nvCxnSpPr>
          <p:cNvPr id="32" name="Straight Arrow Connector 31"/>
          <p:cNvCxnSpPr>
            <a:stCxn id="4" idx="2"/>
          </p:cNvCxnSpPr>
          <p:nvPr/>
        </p:nvCxnSpPr>
        <p:spPr>
          <a:xfrm>
            <a:off x="3558177" y="5743365"/>
            <a:ext cx="0" cy="552600"/>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33" name="Cloud 32"/>
          <p:cNvSpPr/>
          <p:nvPr/>
        </p:nvSpPr>
        <p:spPr>
          <a:xfrm>
            <a:off x="7390181" y="175209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6273993" y="175209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5322797" y="2451769"/>
            <a:ext cx="3278953" cy="318286"/>
          </a:xfrm>
          <a:prstGeom prst="rect">
            <a:avLst/>
          </a:prstGeom>
          <a:noFill/>
        </p:spPr>
        <p:txBody>
          <a:bodyPr wrap="square" rtlCol="0">
            <a:spAutoFit/>
          </a:bodyPr>
          <a:lstStyle/>
          <a:p>
            <a:r>
              <a:rPr lang="en-US" sz="1428">
                <a:solidFill>
                  <a:srgbClr val="505050"/>
                </a:solidFill>
              </a:rPr>
              <a:t>New </a:t>
            </a:r>
            <a:r>
              <a:rPr lang="en-US" sz="1428" smtClean="0">
                <a:solidFill>
                  <a:srgbClr val="505050"/>
                </a:solidFill>
              </a:rPr>
              <a:t>Federated </a:t>
            </a:r>
            <a:r>
              <a:rPr lang="en-US" sz="1428" dirty="0">
                <a:solidFill>
                  <a:srgbClr val="505050"/>
                </a:solidFill>
              </a:rPr>
              <a:t>farm</a:t>
            </a:r>
          </a:p>
        </p:txBody>
      </p:sp>
      <p:sp>
        <p:nvSpPr>
          <p:cNvPr id="36" name="TextBox 35"/>
          <p:cNvSpPr txBox="1"/>
          <p:nvPr/>
        </p:nvSpPr>
        <p:spPr>
          <a:xfrm>
            <a:off x="2923943" y="5360327"/>
            <a:ext cx="2302919" cy="318286"/>
          </a:xfrm>
          <a:prstGeom prst="rect">
            <a:avLst/>
          </a:prstGeom>
          <a:noFill/>
        </p:spPr>
        <p:txBody>
          <a:bodyPr wrap="square" rtlCol="0">
            <a:spAutoFit/>
          </a:bodyPr>
          <a:lstStyle/>
          <a:p>
            <a:r>
              <a:rPr lang="en-US" sz="1428" dirty="0">
                <a:solidFill>
                  <a:srgbClr val="505050"/>
                </a:solidFill>
              </a:rPr>
              <a:t>Old Content farm</a:t>
            </a:r>
          </a:p>
        </p:txBody>
      </p:sp>
      <p:grpSp>
        <p:nvGrpSpPr>
          <p:cNvPr id="37" name="Group 36"/>
          <p:cNvGrpSpPr/>
          <p:nvPr/>
        </p:nvGrpSpPr>
        <p:grpSpPr>
          <a:xfrm>
            <a:off x="5230748" y="1530998"/>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7738990" y="1530998"/>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6740174" y="1530998"/>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4" name="TextBox 43"/>
          <p:cNvSpPr txBox="1"/>
          <p:nvPr/>
        </p:nvSpPr>
        <p:spPr>
          <a:xfrm>
            <a:off x="6377900" y="1942880"/>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6467582" y="3586133"/>
            <a:ext cx="3366857" cy="2157234"/>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7762527" y="3878158"/>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7531520" y="4810764"/>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8516609" y="4832453"/>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7687365" y="3619048"/>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8101749" y="3774483"/>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7390184" y="5428623"/>
            <a:ext cx="2444258" cy="318286"/>
          </a:xfrm>
          <a:prstGeom prst="rect">
            <a:avLst/>
          </a:prstGeom>
          <a:noFill/>
        </p:spPr>
        <p:txBody>
          <a:bodyPr wrap="square" rtlCol="0">
            <a:spAutoFit/>
          </a:bodyPr>
          <a:lstStyle/>
          <a:p>
            <a:r>
              <a:rPr lang="en-US" sz="1428" dirty="0">
                <a:solidFill>
                  <a:srgbClr val="505050"/>
                </a:solidFill>
              </a:rPr>
              <a:t>New Content farm</a:t>
            </a:r>
          </a:p>
        </p:txBody>
      </p:sp>
      <p:cxnSp>
        <p:nvCxnSpPr>
          <p:cNvPr id="58" name="Straight Connector 57"/>
          <p:cNvCxnSpPr>
            <a:stCxn id="19" idx="1"/>
            <a:endCxn id="55" idx="0"/>
          </p:cNvCxnSpPr>
          <p:nvPr/>
        </p:nvCxnSpPr>
        <p:spPr>
          <a:xfrm>
            <a:off x="3448479" y="2180426"/>
            <a:ext cx="4653269" cy="1438622"/>
          </a:xfrm>
          <a:prstGeom prst="line">
            <a:avLst/>
          </a:prstGeom>
          <a:noFill/>
          <a:ln w="9525" cap="flat" cmpd="sng" algn="ctr">
            <a:solidFill>
              <a:srgbClr val="008000">
                <a:shade val="80000"/>
              </a:srgbClr>
            </a:solidFill>
            <a:prstDash val="solid"/>
          </a:ln>
          <a:effectLst/>
        </p:spPr>
      </p:cxnSp>
      <p:cxnSp>
        <p:nvCxnSpPr>
          <p:cNvPr id="59" name="Straight Connector 58"/>
          <p:cNvCxnSpPr>
            <a:stCxn id="3" idx="1"/>
            <a:endCxn id="55" idx="0"/>
          </p:cNvCxnSpPr>
          <p:nvPr/>
        </p:nvCxnSpPr>
        <p:spPr>
          <a:xfrm>
            <a:off x="4491165" y="2241993"/>
            <a:ext cx="3610583" cy="1377056"/>
          </a:xfrm>
          <a:prstGeom prst="line">
            <a:avLst/>
          </a:prstGeom>
          <a:noFill/>
          <a:ln w="9525" cap="flat" cmpd="sng" algn="ctr">
            <a:solidFill>
              <a:srgbClr val="008000">
                <a:shade val="80000"/>
              </a:srgbClr>
            </a:solidFill>
            <a:prstDash val="solid"/>
          </a:ln>
          <a:effectLst/>
        </p:spPr>
      </p:cxnSp>
      <p:cxnSp>
        <p:nvCxnSpPr>
          <p:cNvPr id="60" name="Straight Connector 59"/>
          <p:cNvCxnSpPr>
            <a:stCxn id="29" idx="0"/>
            <a:endCxn id="55" idx="0"/>
          </p:cNvCxnSpPr>
          <p:nvPr/>
        </p:nvCxnSpPr>
        <p:spPr>
          <a:xfrm>
            <a:off x="5955238" y="2001983"/>
            <a:ext cx="2146510" cy="1617066"/>
          </a:xfrm>
          <a:prstGeom prst="line">
            <a:avLst/>
          </a:prstGeom>
          <a:noFill/>
          <a:ln w="9525" cap="flat" cmpd="sng" algn="ctr">
            <a:solidFill>
              <a:srgbClr val="008000">
                <a:shade val="80000"/>
              </a:srgbClr>
            </a:solidFill>
            <a:prstDash val="solid"/>
          </a:ln>
          <a:effectLst/>
        </p:spPr>
      </p:cxnSp>
      <p:cxnSp>
        <p:nvCxnSpPr>
          <p:cNvPr id="61" name="Straight Connector 60"/>
          <p:cNvCxnSpPr>
            <a:endCxn id="55" idx="0"/>
          </p:cNvCxnSpPr>
          <p:nvPr/>
        </p:nvCxnSpPr>
        <p:spPr>
          <a:xfrm>
            <a:off x="6933148" y="2107680"/>
            <a:ext cx="1168601" cy="1511369"/>
          </a:xfrm>
          <a:prstGeom prst="line">
            <a:avLst/>
          </a:prstGeom>
          <a:noFill/>
          <a:ln w="9525" cap="flat" cmpd="sng" algn="ctr">
            <a:solidFill>
              <a:srgbClr val="008000">
                <a:shade val="80000"/>
              </a:srgbClr>
            </a:solidFill>
            <a:prstDash val="solid"/>
          </a:ln>
          <a:effectLst/>
        </p:spPr>
      </p:cxnSp>
      <p:cxnSp>
        <p:nvCxnSpPr>
          <p:cNvPr id="62" name="Straight Connector 61"/>
          <p:cNvCxnSpPr>
            <a:stCxn id="33" idx="1"/>
            <a:endCxn id="55" idx="0"/>
          </p:cNvCxnSpPr>
          <p:nvPr/>
        </p:nvCxnSpPr>
        <p:spPr>
          <a:xfrm>
            <a:off x="7804563" y="2232626"/>
            <a:ext cx="297185" cy="1386422"/>
          </a:xfrm>
          <a:prstGeom prst="line">
            <a:avLst/>
          </a:prstGeom>
          <a:noFill/>
          <a:ln w="9525" cap="flat" cmpd="sng" algn="ctr">
            <a:solidFill>
              <a:srgbClr val="008000">
                <a:shade val="80000"/>
              </a:srgbClr>
            </a:solidFill>
            <a:prstDash val="solid"/>
          </a:ln>
          <a:effectLst/>
        </p:spPr>
      </p:cxnSp>
      <p:cxnSp>
        <p:nvCxnSpPr>
          <p:cNvPr id="63" name="Straight Arrow Connector 62"/>
          <p:cNvCxnSpPr/>
          <p:nvPr/>
        </p:nvCxnSpPr>
        <p:spPr>
          <a:xfrm>
            <a:off x="8147998" y="5674230"/>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Flowchart: Magnetic Disk 63"/>
          <p:cNvSpPr/>
          <p:nvPr/>
        </p:nvSpPr>
        <p:spPr bwMode="auto">
          <a:xfrm>
            <a:off x="2015398" y="466474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65" name="Straight Connector 64"/>
          <p:cNvCxnSpPr>
            <a:endCxn id="64" idx="1"/>
          </p:cNvCxnSpPr>
          <p:nvPr/>
        </p:nvCxnSpPr>
        <p:spPr>
          <a:xfrm rot="5400000">
            <a:off x="2727567" y="3874782"/>
            <a:ext cx="388585" cy="1191350"/>
          </a:xfrm>
          <a:prstGeom prst="line">
            <a:avLst/>
          </a:prstGeom>
          <a:noFill/>
          <a:ln w="9525" cap="flat" cmpd="sng" algn="ctr">
            <a:solidFill>
              <a:srgbClr val="0070C0">
                <a:shade val="80000"/>
              </a:srgbClr>
            </a:solidFill>
            <a:prstDash val="solid"/>
          </a:ln>
          <a:effectLst/>
        </p:spPr>
      </p:cxnSp>
      <p:sp>
        <p:nvSpPr>
          <p:cNvPr id="6" name="Title 5"/>
          <p:cNvSpPr>
            <a:spLocks noGrp="1"/>
          </p:cNvSpPr>
          <p:nvPr>
            <p:ph type="title"/>
          </p:nvPr>
        </p:nvSpPr>
        <p:spPr/>
        <p:txBody>
          <a:bodyPr/>
          <a:lstStyle/>
          <a:p>
            <a:r>
              <a:rPr lang="en-US" dirty="0"/>
              <a:t>5</a:t>
            </a:r>
            <a:r>
              <a:rPr lang="en-US"/>
              <a:t>. </a:t>
            </a:r>
            <a:r>
              <a:rPr lang="en-US" smtClean="0"/>
              <a:t>New </a:t>
            </a:r>
            <a:r>
              <a:rPr lang="en-US" dirty="0"/>
              <a:t>Content Farm</a:t>
            </a:r>
          </a:p>
        </p:txBody>
      </p:sp>
    </p:spTree>
    <p:extLst>
      <p:ext uri="{BB962C8B-B14F-4D97-AF65-F5344CB8AC3E}">
        <p14:creationId xmlns:p14="http://schemas.microsoft.com/office/powerpoint/2010/main" val="358857150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699945" y="1398848"/>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4076782" y="177537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 name="Rectangle 3"/>
          <p:cNvSpPr/>
          <p:nvPr/>
        </p:nvSpPr>
        <p:spPr bwMode="auto">
          <a:xfrm>
            <a:off x="1793555" y="3493345"/>
            <a:ext cx="3529243" cy="2208262"/>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5" name="Isosceles Triangle 4"/>
          <p:cNvSpPr/>
          <p:nvPr/>
        </p:nvSpPr>
        <p:spPr bwMode="auto">
          <a:xfrm>
            <a:off x="3154950" y="3768103"/>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6" name="Flowchart: Magnetic Disk 5"/>
          <p:cNvSpPr/>
          <p:nvPr/>
        </p:nvSpPr>
        <p:spPr bwMode="auto">
          <a:xfrm>
            <a:off x="6576688" y="4700707"/>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4398098" y="4622990"/>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3212774" y="4622990"/>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 name="Straight Connector 8"/>
          <p:cNvCxnSpPr>
            <a:endCxn id="6" idx="1"/>
          </p:cNvCxnSpPr>
          <p:nvPr/>
        </p:nvCxnSpPr>
        <p:spPr>
          <a:xfrm rot="5400000">
            <a:off x="7288857" y="3910739"/>
            <a:ext cx="388585" cy="1191350"/>
          </a:xfrm>
          <a:prstGeom prst="line">
            <a:avLst/>
          </a:prstGeom>
          <a:noFill/>
          <a:ln w="9525" cap="flat" cmpd="sng" algn="ctr">
            <a:solidFill>
              <a:srgbClr val="0070C0">
                <a:shade val="80000"/>
              </a:srgbClr>
            </a:solidFill>
            <a:prstDash val="solid"/>
          </a:ln>
          <a:effectLst/>
        </p:spPr>
      </p:cxnSp>
      <p:cxnSp>
        <p:nvCxnSpPr>
          <p:cNvPr id="10" name="Straight Connector 9"/>
          <p:cNvCxnSpPr>
            <a:stCxn id="5" idx="3"/>
            <a:endCxn id="8" idx="1"/>
          </p:cNvCxnSpPr>
          <p:nvPr/>
        </p:nvCxnSpPr>
        <p:spPr>
          <a:xfrm rot="16200000" flipH="1">
            <a:off x="3326254" y="4425685"/>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stCxn id="5" idx="3"/>
            <a:endCxn id="7" idx="1"/>
          </p:cNvCxnSpPr>
          <p:nvPr/>
        </p:nvCxnSpPr>
        <p:spPr>
          <a:xfrm rot="16200000" flipH="1">
            <a:off x="3918916" y="3833023"/>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2923942" y="470070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3909030" y="472239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4151408" y="1544917"/>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5322799" y="1977043"/>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3034096" y="1544917"/>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sp>
        <p:nvSpPr>
          <p:cNvPr id="23" name="Oval 22"/>
          <p:cNvSpPr/>
          <p:nvPr/>
        </p:nvSpPr>
        <p:spPr bwMode="auto">
          <a:xfrm>
            <a:off x="3079788" y="3508993"/>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24" name="Straight Connector 23"/>
          <p:cNvCxnSpPr>
            <a:stCxn id="5" idx="0"/>
            <a:endCxn id="23" idx="4"/>
          </p:cNvCxnSpPr>
          <p:nvPr/>
        </p:nvCxnSpPr>
        <p:spPr>
          <a:xfrm flipH="1" flipV="1">
            <a:off x="3494172" y="3664427"/>
            <a:ext cx="23363" cy="103677"/>
          </a:xfrm>
          <a:prstGeom prst="line">
            <a:avLst/>
          </a:prstGeom>
          <a:noFill/>
          <a:ln w="9525" cap="flat" cmpd="sng" algn="ctr">
            <a:solidFill>
              <a:srgbClr val="0070C0">
                <a:shade val="80000"/>
              </a:srgbClr>
            </a:solidFill>
            <a:prstDash val="solid"/>
          </a:ln>
          <a:effectLst/>
        </p:spPr>
      </p:cxnSp>
      <p:cxnSp>
        <p:nvCxnSpPr>
          <p:cNvPr id="25" name="Straight Connector 24"/>
          <p:cNvCxnSpPr>
            <a:stCxn id="19" idx="1"/>
            <a:endCxn id="23" idx="0"/>
          </p:cNvCxnSpPr>
          <p:nvPr/>
        </p:nvCxnSpPr>
        <p:spPr>
          <a:xfrm>
            <a:off x="3448478" y="2194346"/>
            <a:ext cx="45692" cy="1314647"/>
          </a:xfrm>
          <a:prstGeom prst="line">
            <a:avLst/>
          </a:prstGeom>
          <a:noFill/>
          <a:ln w="9525" cap="flat" cmpd="sng" algn="ctr">
            <a:solidFill>
              <a:srgbClr val="008000">
                <a:shade val="80000"/>
              </a:srgbClr>
            </a:solidFill>
            <a:prstDash val="solid"/>
          </a:ln>
          <a:effectLst/>
        </p:spPr>
      </p:cxnSp>
      <p:cxnSp>
        <p:nvCxnSpPr>
          <p:cNvPr id="26" name="Straight Connector 25"/>
          <p:cNvCxnSpPr>
            <a:stCxn id="3" idx="1"/>
            <a:endCxn id="23" idx="0"/>
          </p:cNvCxnSpPr>
          <p:nvPr/>
        </p:nvCxnSpPr>
        <p:spPr>
          <a:xfrm flipH="1">
            <a:off x="3494170" y="2255912"/>
            <a:ext cx="996994" cy="1253081"/>
          </a:xfrm>
          <a:prstGeom prst="line">
            <a:avLst/>
          </a:prstGeom>
          <a:noFill/>
          <a:ln w="9525" cap="flat" cmpd="sng" algn="ctr">
            <a:solidFill>
              <a:srgbClr val="008000">
                <a:shade val="80000"/>
              </a:srgbClr>
            </a:solidFill>
            <a:prstDash val="solid"/>
          </a:ln>
          <a:effectLst/>
        </p:spPr>
      </p:cxnSp>
      <p:cxnSp>
        <p:nvCxnSpPr>
          <p:cNvPr id="27" name="Straight Connector 26"/>
          <p:cNvCxnSpPr>
            <a:stCxn id="29" idx="1"/>
            <a:endCxn id="23" idx="0"/>
          </p:cNvCxnSpPr>
          <p:nvPr/>
        </p:nvCxnSpPr>
        <p:spPr>
          <a:xfrm flipH="1">
            <a:off x="3494171" y="2255912"/>
            <a:ext cx="2047375" cy="1253081"/>
          </a:xfrm>
          <a:prstGeom prst="line">
            <a:avLst/>
          </a:prstGeom>
          <a:noFill/>
          <a:ln w="9525" cap="flat" cmpd="sng" algn="ctr">
            <a:solidFill>
              <a:srgbClr val="008000">
                <a:shade val="80000"/>
              </a:srgbClr>
            </a:solidFill>
            <a:prstDash val="solid"/>
          </a:ln>
          <a:effectLst/>
        </p:spPr>
      </p:cxnSp>
      <p:cxnSp>
        <p:nvCxnSpPr>
          <p:cNvPr id="28" name="Straight Connector 27"/>
          <p:cNvCxnSpPr>
            <a:stCxn id="34" idx="1"/>
            <a:endCxn id="23" idx="0"/>
          </p:cNvCxnSpPr>
          <p:nvPr/>
        </p:nvCxnSpPr>
        <p:spPr>
          <a:xfrm flipH="1">
            <a:off x="3494170" y="2246547"/>
            <a:ext cx="3194205" cy="1262446"/>
          </a:xfrm>
          <a:prstGeom prst="line">
            <a:avLst/>
          </a:prstGeom>
          <a:noFill/>
          <a:ln w="9525" cap="flat" cmpd="sng" algn="ctr">
            <a:solidFill>
              <a:srgbClr val="008000">
                <a:shade val="80000"/>
              </a:srgbClr>
            </a:solidFill>
            <a:prstDash val="solid"/>
          </a:ln>
          <a:effectLst/>
        </p:spPr>
      </p:cxnSp>
      <p:sp>
        <p:nvSpPr>
          <p:cNvPr id="29" name="Cloud 28"/>
          <p:cNvSpPr/>
          <p:nvPr/>
        </p:nvSpPr>
        <p:spPr>
          <a:xfrm>
            <a:off x="5127163" y="1775379"/>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cxnSp>
        <p:nvCxnSpPr>
          <p:cNvPr id="30" name="Straight Connector 29"/>
          <p:cNvCxnSpPr>
            <a:stCxn id="33" idx="1"/>
            <a:endCxn id="23" idx="0"/>
          </p:cNvCxnSpPr>
          <p:nvPr/>
        </p:nvCxnSpPr>
        <p:spPr>
          <a:xfrm flipH="1">
            <a:off x="3494171" y="2246545"/>
            <a:ext cx="4310393" cy="1262448"/>
          </a:xfrm>
          <a:prstGeom prst="line">
            <a:avLst/>
          </a:prstGeom>
          <a:noFill/>
          <a:ln w="9525" cap="flat" cmpd="sng" algn="ctr">
            <a:solidFill>
              <a:srgbClr val="008000">
                <a:shade val="80000"/>
              </a:srgbClr>
            </a:solidFill>
            <a:prstDash val="solid"/>
          </a:ln>
          <a:effectLst/>
        </p:spPr>
      </p:cxnSp>
      <p:sp>
        <p:nvSpPr>
          <p:cNvPr id="31" name="Rectangle 30"/>
          <p:cNvSpPr/>
          <p:nvPr/>
        </p:nvSpPr>
        <p:spPr bwMode="auto">
          <a:xfrm>
            <a:off x="2554314" y="6255046"/>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cxnSp>
        <p:nvCxnSpPr>
          <p:cNvPr id="32" name="Straight Arrow Connector 31"/>
          <p:cNvCxnSpPr>
            <a:stCxn id="4" idx="2"/>
          </p:cNvCxnSpPr>
          <p:nvPr/>
        </p:nvCxnSpPr>
        <p:spPr>
          <a:xfrm>
            <a:off x="3558177" y="5701606"/>
            <a:ext cx="0" cy="552600"/>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33" name="Cloud 32"/>
          <p:cNvSpPr/>
          <p:nvPr/>
        </p:nvSpPr>
        <p:spPr>
          <a:xfrm>
            <a:off x="7390181" y="176601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6273993" y="176601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5322797" y="2465689"/>
            <a:ext cx="3278953" cy="318286"/>
          </a:xfrm>
          <a:prstGeom prst="rect">
            <a:avLst/>
          </a:prstGeom>
          <a:noFill/>
        </p:spPr>
        <p:txBody>
          <a:bodyPr wrap="square" rtlCol="0">
            <a:spAutoFit/>
          </a:bodyPr>
          <a:lstStyle/>
          <a:p>
            <a:r>
              <a:rPr lang="en-US" sz="1428">
                <a:solidFill>
                  <a:srgbClr val="505050"/>
                </a:solidFill>
              </a:rPr>
              <a:t>New </a:t>
            </a:r>
            <a:r>
              <a:rPr lang="en-US" sz="1428" smtClean="0">
                <a:solidFill>
                  <a:srgbClr val="505050"/>
                </a:solidFill>
              </a:rPr>
              <a:t>Federated </a:t>
            </a:r>
            <a:r>
              <a:rPr lang="en-US" sz="1428" dirty="0">
                <a:solidFill>
                  <a:srgbClr val="505050"/>
                </a:solidFill>
              </a:rPr>
              <a:t>farm</a:t>
            </a:r>
          </a:p>
        </p:txBody>
      </p:sp>
      <p:sp>
        <p:nvSpPr>
          <p:cNvPr id="36" name="TextBox 35"/>
          <p:cNvSpPr txBox="1"/>
          <p:nvPr/>
        </p:nvSpPr>
        <p:spPr>
          <a:xfrm>
            <a:off x="2923943" y="5318568"/>
            <a:ext cx="2302919" cy="318286"/>
          </a:xfrm>
          <a:prstGeom prst="rect">
            <a:avLst/>
          </a:prstGeom>
          <a:noFill/>
        </p:spPr>
        <p:txBody>
          <a:bodyPr wrap="square" rtlCol="0">
            <a:spAutoFit/>
          </a:bodyPr>
          <a:lstStyle/>
          <a:p>
            <a:r>
              <a:rPr lang="en-US" sz="1428" dirty="0">
                <a:solidFill>
                  <a:srgbClr val="505050"/>
                </a:solidFill>
              </a:rPr>
              <a:t>Old Content farm</a:t>
            </a:r>
          </a:p>
        </p:txBody>
      </p:sp>
      <p:grpSp>
        <p:nvGrpSpPr>
          <p:cNvPr id="37" name="Group 36"/>
          <p:cNvGrpSpPr/>
          <p:nvPr/>
        </p:nvGrpSpPr>
        <p:grpSpPr>
          <a:xfrm>
            <a:off x="5230748" y="1544918"/>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7738990" y="1544918"/>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6740174" y="1544918"/>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4" name="TextBox 43"/>
          <p:cNvSpPr txBox="1"/>
          <p:nvPr/>
        </p:nvSpPr>
        <p:spPr>
          <a:xfrm>
            <a:off x="6377900" y="1956799"/>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6467582" y="3544374"/>
            <a:ext cx="3366857" cy="2157234"/>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7762527" y="3836399"/>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7531520" y="4769004"/>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8516609" y="4790694"/>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7687365" y="3577289"/>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8101749" y="3732724"/>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7531522" y="5386864"/>
            <a:ext cx="2302919" cy="318286"/>
          </a:xfrm>
          <a:prstGeom prst="rect">
            <a:avLst/>
          </a:prstGeom>
          <a:noFill/>
        </p:spPr>
        <p:txBody>
          <a:bodyPr wrap="square" rtlCol="0">
            <a:spAutoFit/>
          </a:bodyPr>
          <a:lstStyle/>
          <a:p>
            <a:r>
              <a:rPr lang="en-US" sz="1428" dirty="0">
                <a:solidFill>
                  <a:srgbClr val="505050"/>
                </a:solidFill>
              </a:rPr>
              <a:t>New Content farm</a:t>
            </a:r>
          </a:p>
        </p:txBody>
      </p:sp>
      <p:cxnSp>
        <p:nvCxnSpPr>
          <p:cNvPr id="58" name="Straight Connector 57"/>
          <p:cNvCxnSpPr>
            <a:endCxn id="55" idx="0"/>
          </p:cNvCxnSpPr>
          <p:nvPr/>
        </p:nvCxnSpPr>
        <p:spPr>
          <a:xfrm>
            <a:off x="3448479" y="2170555"/>
            <a:ext cx="4653269" cy="1406735"/>
          </a:xfrm>
          <a:prstGeom prst="line">
            <a:avLst/>
          </a:prstGeom>
          <a:noFill/>
          <a:ln w="9525" cap="flat" cmpd="sng" algn="ctr">
            <a:solidFill>
              <a:srgbClr val="008000">
                <a:shade val="80000"/>
              </a:srgbClr>
            </a:solidFill>
            <a:prstDash val="solid"/>
          </a:ln>
          <a:effectLst/>
        </p:spPr>
      </p:cxnSp>
      <p:cxnSp>
        <p:nvCxnSpPr>
          <p:cNvPr id="59" name="Straight Connector 58"/>
          <p:cNvCxnSpPr>
            <a:stCxn id="3" idx="1"/>
            <a:endCxn id="55" idx="0"/>
          </p:cNvCxnSpPr>
          <p:nvPr/>
        </p:nvCxnSpPr>
        <p:spPr>
          <a:xfrm>
            <a:off x="4491165" y="2255913"/>
            <a:ext cx="3610583" cy="1321377"/>
          </a:xfrm>
          <a:prstGeom prst="line">
            <a:avLst/>
          </a:prstGeom>
          <a:noFill/>
          <a:ln w="9525" cap="flat" cmpd="sng" algn="ctr">
            <a:solidFill>
              <a:srgbClr val="008000">
                <a:shade val="80000"/>
              </a:srgbClr>
            </a:solidFill>
            <a:prstDash val="solid"/>
          </a:ln>
          <a:effectLst/>
        </p:spPr>
      </p:cxnSp>
      <p:cxnSp>
        <p:nvCxnSpPr>
          <p:cNvPr id="60" name="Straight Connector 59"/>
          <p:cNvCxnSpPr>
            <a:endCxn id="55" idx="0"/>
          </p:cNvCxnSpPr>
          <p:nvPr/>
        </p:nvCxnSpPr>
        <p:spPr>
          <a:xfrm>
            <a:off x="5822030" y="2121599"/>
            <a:ext cx="2279718" cy="1455690"/>
          </a:xfrm>
          <a:prstGeom prst="line">
            <a:avLst/>
          </a:prstGeom>
          <a:noFill/>
          <a:ln w="9525" cap="flat" cmpd="sng" algn="ctr">
            <a:solidFill>
              <a:srgbClr val="008000">
                <a:shade val="80000"/>
              </a:srgbClr>
            </a:solidFill>
            <a:prstDash val="solid"/>
          </a:ln>
          <a:effectLst/>
        </p:spPr>
      </p:cxnSp>
      <p:cxnSp>
        <p:nvCxnSpPr>
          <p:cNvPr id="61" name="Straight Connector 60"/>
          <p:cNvCxnSpPr>
            <a:endCxn id="55" idx="0"/>
          </p:cNvCxnSpPr>
          <p:nvPr/>
        </p:nvCxnSpPr>
        <p:spPr>
          <a:xfrm>
            <a:off x="6973571" y="2170555"/>
            <a:ext cx="1128178" cy="1406735"/>
          </a:xfrm>
          <a:prstGeom prst="line">
            <a:avLst/>
          </a:prstGeom>
          <a:noFill/>
          <a:ln w="9525" cap="flat" cmpd="sng" algn="ctr">
            <a:solidFill>
              <a:srgbClr val="008000">
                <a:shade val="80000"/>
              </a:srgbClr>
            </a:solidFill>
            <a:prstDash val="solid"/>
          </a:ln>
          <a:effectLst/>
        </p:spPr>
      </p:cxnSp>
      <p:cxnSp>
        <p:nvCxnSpPr>
          <p:cNvPr id="62" name="Straight Connector 61"/>
          <p:cNvCxnSpPr>
            <a:stCxn id="33" idx="1"/>
            <a:endCxn id="55" idx="0"/>
          </p:cNvCxnSpPr>
          <p:nvPr/>
        </p:nvCxnSpPr>
        <p:spPr>
          <a:xfrm>
            <a:off x="7804563" y="2246546"/>
            <a:ext cx="297185" cy="1330744"/>
          </a:xfrm>
          <a:prstGeom prst="line">
            <a:avLst/>
          </a:prstGeom>
          <a:noFill/>
          <a:ln w="9525" cap="flat" cmpd="sng" algn="ctr">
            <a:solidFill>
              <a:srgbClr val="008000">
                <a:shade val="80000"/>
              </a:srgbClr>
            </a:solidFill>
            <a:prstDash val="solid"/>
          </a:ln>
          <a:effectLst/>
        </p:spPr>
      </p:cxnSp>
      <p:cxnSp>
        <p:nvCxnSpPr>
          <p:cNvPr id="63" name="Straight Arrow Connector 62"/>
          <p:cNvCxnSpPr/>
          <p:nvPr/>
        </p:nvCxnSpPr>
        <p:spPr>
          <a:xfrm>
            <a:off x="8147998" y="5632471"/>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Flowchart: Magnetic Disk 63"/>
          <p:cNvSpPr/>
          <p:nvPr/>
        </p:nvSpPr>
        <p:spPr bwMode="auto">
          <a:xfrm>
            <a:off x="2015398" y="4622990"/>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cxnSp>
        <p:nvCxnSpPr>
          <p:cNvPr id="65" name="Straight Connector 64"/>
          <p:cNvCxnSpPr>
            <a:endCxn id="64" idx="1"/>
          </p:cNvCxnSpPr>
          <p:nvPr/>
        </p:nvCxnSpPr>
        <p:spPr>
          <a:xfrm rot="5400000">
            <a:off x="2727567" y="3833023"/>
            <a:ext cx="388585" cy="1191350"/>
          </a:xfrm>
          <a:prstGeom prst="line">
            <a:avLst/>
          </a:prstGeom>
          <a:noFill/>
          <a:ln w="9525" cap="flat" cmpd="sng" algn="ctr">
            <a:solidFill>
              <a:srgbClr val="0070C0">
                <a:shade val="80000"/>
              </a:srgbClr>
            </a:solidFill>
            <a:prstDash val="solid"/>
          </a:ln>
          <a:effectLst/>
        </p:spPr>
      </p:cxnSp>
      <p:sp>
        <p:nvSpPr>
          <p:cNvPr id="48" name="Curved Up Arrow 47"/>
          <p:cNvSpPr/>
          <p:nvPr/>
        </p:nvSpPr>
        <p:spPr>
          <a:xfrm>
            <a:off x="2326185" y="5244727"/>
            <a:ext cx="4495462" cy="45688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505050"/>
              </a:solidFill>
            </a:endParaRPr>
          </a:p>
        </p:txBody>
      </p:sp>
      <p:sp>
        <p:nvSpPr>
          <p:cNvPr id="47" name="Title 46"/>
          <p:cNvSpPr>
            <a:spLocks noGrp="1"/>
          </p:cNvSpPr>
          <p:nvPr>
            <p:ph type="title"/>
          </p:nvPr>
        </p:nvSpPr>
        <p:spPr/>
        <p:txBody>
          <a:bodyPr/>
          <a:lstStyle/>
          <a:p>
            <a:r>
              <a:rPr lang="en-US" dirty="0"/>
              <a:t>6</a:t>
            </a:r>
            <a:r>
              <a:rPr lang="en-US"/>
              <a:t>. </a:t>
            </a:r>
            <a:r>
              <a:rPr lang="en-US" smtClean="0"/>
              <a:t>Upgrading </a:t>
            </a:r>
            <a:r>
              <a:rPr lang="en-US" dirty="0"/>
              <a:t>Content DBs</a:t>
            </a:r>
          </a:p>
        </p:txBody>
      </p:sp>
    </p:spTree>
    <p:extLst>
      <p:ext uri="{BB962C8B-B14F-4D97-AF65-F5344CB8AC3E}">
        <p14:creationId xmlns:p14="http://schemas.microsoft.com/office/powerpoint/2010/main" val="321930251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699945" y="1398638"/>
            <a:ext cx="5801354" cy="132118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b" anchorCtr="0" compatLnSpc="1">
            <a:prstTxWarp prst="textNoShape">
              <a:avLst/>
            </a:prstTxWarp>
          </a:bodyPr>
          <a:lstStyle/>
          <a:p>
            <a:pPr algn="r" defTabSz="932290">
              <a:defRPr/>
            </a:pPr>
            <a:endParaRPr lang="en-US" sz="1632" b="1" kern="0" dirty="0">
              <a:ln w="12700">
                <a:solidFill>
                  <a:srgbClr val="012654">
                    <a:satMod val="155000"/>
                  </a:srgbClr>
                </a:solidFill>
                <a:prstDash val="solid"/>
              </a:ln>
              <a:solidFill>
                <a:srgbClr val="00AEEF">
                  <a:tint val="85000"/>
                  <a:satMod val="155000"/>
                </a:srgbClr>
              </a:solidFill>
              <a:effectLst>
                <a:outerShdw blurRad="41275" dist="20320" dir="1800000" algn="tl" rotWithShape="0">
                  <a:srgbClr val="000000">
                    <a:alpha val="40000"/>
                  </a:srgbClr>
                </a:outerShdw>
              </a:effectLst>
              <a:latin typeface="Calibri" pitchFamily="34" charset="0"/>
            </a:endParaRPr>
          </a:p>
        </p:txBody>
      </p:sp>
      <p:sp>
        <p:nvSpPr>
          <p:cNvPr id="3" name="Cloud 2"/>
          <p:cNvSpPr/>
          <p:nvPr/>
        </p:nvSpPr>
        <p:spPr>
          <a:xfrm>
            <a:off x="4076782" y="1775168"/>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6" name="Flowchart: Magnetic Disk 5"/>
          <p:cNvSpPr/>
          <p:nvPr/>
        </p:nvSpPr>
        <p:spPr bwMode="auto">
          <a:xfrm>
            <a:off x="6576688" y="466655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7" name="Flowchart: Magnetic Disk 6"/>
          <p:cNvSpPr/>
          <p:nvPr/>
        </p:nvSpPr>
        <p:spPr bwMode="auto">
          <a:xfrm>
            <a:off x="9006786" y="466655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8" name="Flowchart: Magnetic Disk 7"/>
          <p:cNvSpPr/>
          <p:nvPr/>
        </p:nvSpPr>
        <p:spPr bwMode="auto">
          <a:xfrm>
            <a:off x="7821462" y="4666559"/>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9" name="Straight Connector 8"/>
          <p:cNvCxnSpPr>
            <a:endCxn id="6" idx="1"/>
          </p:cNvCxnSpPr>
          <p:nvPr/>
        </p:nvCxnSpPr>
        <p:spPr>
          <a:xfrm rot="5400000">
            <a:off x="7288857" y="3876592"/>
            <a:ext cx="388585" cy="1191350"/>
          </a:xfrm>
          <a:prstGeom prst="line">
            <a:avLst/>
          </a:prstGeom>
          <a:noFill/>
          <a:ln w="9525" cap="flat" cmpd="sng" algn="ctr">
            <a:solidFill>
              <a:srgbClr val="0070C0">
                <a:shade val="80000"/>
              </a:srgbClr>
            </a:solidFill>
            <a:prstDash val="solid"/>
          </a:ln>
          <a:effectLst/>
        </p:spPr>
      </p:cxnSp>
      <p:cxnSp>
        <p:nvCxnSpPr>
          <p:cNvPr id="10" name="Straight Connector 9"/>
          <p:cNvCxnSpPr>
            <a:endCxn id="8" idx="1"/>
          </p:cNvCxnSpPr>
          <p:nvPr/>
        </p:nvCxnSpPr>
        <p:spPr>
          <a:xfrm rot="16200000" flipH="1">
            <a:off x="7934943" y="4469254"/>
            <a:ext cx="388585" cy="6026"/>
          </a:xfrm>
          <a:prstGeom prst="line">
            <a:avLst/>
          </a:prstGeom>
          <a:noFill/>
          <a:ln w="9525" cap="flat" cmpd="sng" algn="ctr">
            <a:solidFill>
              <a:srgbClr val="0070C0">
                <a:shade val="80000"/>
              </a:srgbClr>
            </a:solidFill>
            <a:prstDash val="solid"/>
          </a:ln>
          <a:effectLst/>
        </p:spPr>
      </p:cxnSp>
      <p:cxnSp>
        <p:nvCxnSpPr>
          <p:cNvPr id="11" name="Straight Connector 10"/>
          <p:cNvCxnSpPr>
            <a:endCxn id="7" idx="1"/>
          </p:cNvCxnSpPr>
          <p:nvPr/>
        </p:nvCxnSpPr>
        <p:spPr>
          <a:xfrm rot="16200000" flipH="1">
            <a:off x="8527605" y="3876592"/>
            <a:ext cx="388585" cy="1191350"/>
          </a:xfrm>
          <a:prstGeom prst="line">
            <a:avLst/>
          </a:prstGeom>
          <a:noFill/>
          <a:ln w="9525" cap="flat" cmpd="sng" algn="ctr">
            <a:solidFill>
              <a:srgbClr val="0070C0">
                <a:shade val="80000"/>
              </a:srgbClr>
            </a:solidFill>
            <a:prstDash val="solid"/>
          </a:ln>
          <a:effectLst/>
        </p:spPr>
      </p:cxnSp>
      <p:sp>
        <p:nvSpPr>
          <p:cNvPr id="12" name="TextBox 11"/>
          <p:cNvSpPr txBox="1"/>
          <p:nvPr/>
        </p:nvSpPr>
        <p:spPr>
          <a:xfrm>
            <a:off x="7532631" y="4744278"/>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13" name="TextBox 12"/>
          <p:cNvSpPr txBox="1"/>
          <p:nvPr/>
        </p:nvSpPr>
        <p:spPr>
          <a:xfrm>
            <a:off x="8517719" y="4765967"/>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grpSp>
        <p:nvGrpSpPr>
          <p:cNvPr id="14" name="Group 13"/>
          <p:cNvGrpSpPr/>
          <p:nvPr/>
        </p:nvGrpSpPr>
        <p:grpSpPr>
          <a:xfrm>
            <a:off x="4151408" y="1544707"/>
            <a:ext cx="620448" cy="547288"/>
            <a:chOff x="2494513" y="1972017"/>
            <a:chExt cx="456372" cy="536606"/>
          </a:xfrm>
        </p:grpSpPr>
        <p:sp>
          <p:nvSpPr>
            <p:cNvPr id="15" name="Flowchart: Magnetic Disk 14"/>
            <p:cNvSpPr/>
            <p:nvPr/>
          </p:nvSpPr>
          <p:spPr bwMode="auto">
            <a:xfrm>
              <a:off x="26670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16" name="TextBox 15"/>
            <p:cNvSpPr txBox="1"/>
            <p:nvPr/>
          </p:nvSpPr>
          <p:spPr>
            <a:xfrm>
              <a:off x="2494513" y="2343834"/>
              <a:ext cx="234500"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Meta</a:t>
              </a:r>
            </a:p>
          </p:txBody>
        </p:sp>
      </p:grpSp>
      <p:sp>
        <p:nvSpPr>
          <p:cNvPr id="17" name="TextBox 16"/>
          <p:cNvSpPr txBox="1"/>
          <p:nvPr/>
        </p:nvSpPr>
        <p:spPr>
          <a:xfrm>
            <a:off x="5322799" y="1976833"/>
            <a:ext cx="276301"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MSS</a:t>
            </a:r>
          </a:p>
        </p:txBody>
      </p:sp>
      <p:grpSp>
        <p:nvGrpSpPr>
          <p:cNvPr id="18" name="Group 17"/>
          <p:cNvGrpSpPr/>
          <p:nvPr/>
        </p:nvGrpSpPr>
        <p:grpSpPr>
          <a:xfrm>
            <a:off x="3034096" y="1544707"/>
            <a:ext cx="828765" cy="649941"/>
            <a:chOff x="2514601" y="1953544"/>
            <a:chExt cx="609600" cy="637255"/>
          </a:xfrm>
        </p:grpSpPr>
        <p:sp>
          <p:nvSpPr>
            <p:cNvPr id="19" name="Cloud 18"/>
            <p:cNvSpPr/>
            <p:nvPr/>
          </p:nvSpPr>
          <p:spPr>
            <a:xfrm>
              <a:off x="2514601" y="2119142"/>
              <a:ext cx="609600" cy="47165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0" name="Group 19"/>
            <p:cNvGrpSpPr/>
            <p:nvPr/>
          </p:nvGrpSpPr>
          <p:grpSpPr>
            <a:xfrm>
              <a:off x="2585491" y="1953544"/>
              <a:ext cx="445324" cy="536606"/>
              <a:chOff x="1905000" y="1972017"/>
              <a:chExt cx="445324" cy="536606"/>
            </a:xfrm>
          </p:grpSpPr>
          <p:sp>
            <p:nvSpPr>
              <p:cNvPr id="21" name="Flowchart: Magnetic Disk 20"/>
              <p:cNvSpPr/>
              <p:nvPr/>
            </p:nvSpPr>
            <p:spPr bwMode="auto">
              <a:xfrm>
                <a:off x="2066439"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22" name="TextBox 21"/>
              <p:cNvSpPr txBox="1"/>
              <p:nvPr/>
            </p:nvSpPr>
            <p:spPr>
              <a:xfrm>
                <a:off x="1905000" y="2343834"/>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UPA</a:t>
                </a:r>
              </a:p>
            </p:txBody>
          </p:sp>
        </p:grpSp>
      </p:grpSp>
      <p:cxnSp>
        <p:nvCxnSpPr>
          <p:cNvPr id="25" name="Straight Connector 24"/>
          <p:cNvCxnSpPr>
            <a:stCxn id="19" idx="1"/>
            <a:endCxn id="74" idx="0"/>
          </p:cNvCxnSpPr>
          <p:nvPr/>
        </p:nvCxnSpPr>
        <p:spPr>
          <a:xfrm>
            <a:off x="3448478" y="2194135"/>
            <a:ext cx="45692" cy="1280710"/>
          </a:xfrm>
          <a:prstGeom prst="line">
            <a:avLst/>
          </a:prstGeom>
          <a:noFill/>
          <a:ln w="9525" cap="flat" cmpd="sng" algn="ctr">
            <a:solidFill>
              <a:srgbClr val="008000">
                <a:shade val="80000"/>
              </a:srgbClr>
            </a:solidFill>
            <a:prstDash val="solid"/>
          </a:ln>
          <a:effectLst/>
        </p:spPr>
      </p:cxnSp>
      <p:cxnSp>
        <p:nvCxnSpPr>
          <p:cNvPr id="26" name="Straight Connector 25"/>
          <p:cNvCxnSpPr>
            <a:stCxn id="3" idx="1"/>
            <a:endCxn id="74" idx="0"/>
          </p:cNvCxnSpPr>
          <p:nvPr/>
        </p:nvCxnSpPr>
        <p:spPr>
          <a:xfrm flipH="1">
            <a:off x="3494170" y="2255703"/>
            <a:ext cx="996994" cy="1219143"/>
          </a:xfrm>
          <a:prstGeom prst="line">
            <a:avLst/>
          </a:prstGeom>
          <a:noFill/>
          <a:ln w="9525" cap="flat" cmpd="sng" algn="ctr">
            <a:solidFill>
              <a:srgbClr val="008000">
                <a:shade val="80000"/>
              </a:srgbClr>
            </a:solidFill>
            <a:prstDash val="solid"/>
          </a:ln>
          <a:effectLst/>
        </p:spPr>
      </p:cxnSp>
      <p:cxnSp>
        <p:nvCxnSpPr>
          <p:cNvPr id="27" name="Straight Connector 26"/>
          <p:cNvCxnSpPr>
            <a:stCxn id="29" idx="1"/>
            <a:endCxn id="74" idx="0"/>
          </p:cNvCxnSpPr>
          <p:nvPr/>
        </p:nvCxnSpPr>
        <p:spPr>
          <a:xfrm flipH="1">
            <a:off x="3494171" y="2255703"/>
            <a:ext cx="2047375" cy="1219143"/>
          </a:xfrm>
          <a:prstGeom prst="line">
            <a:avLst/>
          </a:prstGeom>
          <a:noFill/>
          <a:ln w="9525" cap="flat" cmpd="sng" algn="ctr">
            <a:solidFill>
              <a:srgbClr val="008000">
                <a:shade val="80000"/>
              </a:srgbClr>
            </a:solidFill>
            <a:prstDash val="solid"/>
          </a:ln>
          <a:effectLst/>
        </p:spPr>
      </p:cxnSp>
      <p:cxnSp>
        <p:nvCxnSpPr>
          <p:cNvPr id="28" name="Straight Connector 27"/>
          <p:cNvCxnSpPr>
            <a:stCxn id="34" idx="1"/>
            <a:endCxn id="74" idx="0"/>
          </p:cNvCxnSpPr>
          <p:nvPr/>
        </p:nvCxnSpPr>
        <p:spPr>
          <a:xfrm flipH="1">
            <a:off x="3494170" y="2246336"/>
            <a:ext cx="3194205" cy="1228509"/>
          </a:xfrm>
          <a:prstGeom prst="line">
            <a:avLst/>
          </a:prstGeom>
          <a:noFill/>
          <a:ln w="9525" cap="flat" cmpd="sng" algn="ctr">
            <a:solidFill>
              <a:srgbClr val="008000">
                <a:shade val="80000"/>
              </a:srgbClr>
            </a:solidFill>
            <a:prstDash val="solid"/>
          </a:ln>
          <a:effectLst/>
        </p:spPr>
      </p:cxnSp>
      <p:sp>
        <p:nvSpPr>
          <p:cNvPr id="29" name="Cloud 28"/>
          <p:cNvSpPr/>
          <p:nvPr/>
        </p:nvSpPr>
        <p:spPr>
          <a:xfrm>
            <a:off x="5127163" y="1775168"/>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cxnSp>
        <p:nvCxnSpPr>
          <p:cNvPr id="30" name="Straight Connector 29"/>
          <p:cNvCxnSpPr>
            <a:stCxn id="33" idx="1"/>
            <a:endCxn id="74" idx="0"/>
          </p:cNvCxnSpPr>
          <p:nvPr/>
        </p:nvCxnSpPr>
        <p:spPr>
          <a:xfrm flipH="1">
            <a:off x="3494171" y="2246336"/>
            <a:ext cx="4310393" cy="1228510"/>
          </a:xfrm>
          <a:prstGeom prst="line">
            <a:avLst/>
          </a:prstGeom>
          <a:noFill/>
          <a:ln w="9525" cap="flat" cmpd="sng" algn="ctr">
            <a:solidFill>
              <a:srgbClr val="008000">
                <a:shade val="80000"/>
              </a:srgbClr>
            </a:solidFill>
            <a:prstDash val="solid"/>
          </a:ln>
          <a:effectLst/>
        </p:spPr>
      </p:cxnSp>
      <p:sp>
        <p:nvSpPr>
          <p:cNvPr id="31" name="Rectangle 30"/>
          <p:cNvSpPr/>
          <p:nvPr/>
        </p:nvSpPr>
        <p:spPr bwMode="auto">
          <a:xfrm>
            <a:off x="2554314" y="6220898"/>
            <a:ext cx="6837310" cy="233151"/>
          </a:xfrm>
          <a:prstGeom prst="rect">
            <a:avLst/>
          </a:prstGeom>
          <a:gradFill rotWithShape="1">
            <a:gsLst>
              <a:gs pos="0">
                <a:srgbClr val="0070C0">
                  <a:tint val="70000"/>
                  <a:satMod val="180000"/>
                </a:srgbClr>
              </a:gs>
              <a:gs pos="62000">
                <a:srgbClr val="0070C0">
                  <a:tint val="30000"/>
                  <a:satMod val="180000"/>
                </a:srgbClr>
              </a:gs>
              <a:gs pos="100000">
                <a:srgbClr val="0070C0">
                  <a:tint val="22000"/>
                  <a:satMod val="180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1224" kern="0" dirty="0">
                <a:solidFill>
                  <a:sysClr val="windowText" lastClr="000000"/>
                </a:solidFill>
              </a:rPr>
              <a:t>Load Balancer</a:t>
            </a:r>
            <a:endParaRPr lang="en-US" sz="1428" kern="0" dirty="0">
              <a:solidFill>
                <a:sysClr val="windowText" lastClr="000000"/>
              </a:solidFill>
            </a:endParaRPr>
          </a:p>
        </p:txBody>
      </p:sp>
      <p:sp>
        <p:nvSpPr>
          <p:cNvPr id="33" name="Cloud 32"/>
          <p:cNvSpPr/>
          <p:nvPr/>
        </p:nvSpPr>
        <p:spPr>
          <a:xfrm>
            <a:off x="7390181" y="1765802"/>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Cloud 33"/>
          <p:cNvSpPr/>
          <p:nvPr/>
        </p:nvSpPr>
        <p:spPr>
          <a:xfrm>
            <a:off x="6273993" y="1765803"/>
            <a:ext cx="828765" cy="4810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5" name="TextBox 34"/>
          <p:cNvSpPr txBox="1"/>
          <p:nvPr/>
        </p:nvSpPr>
        <p:spPr>
          <a:xfrm>
            <a:off x="5404004" y="2431567"/>
            <a:ext cx="3070509" cy="318286"/>
          </a:xfrm>
          <a:prstGeom prst="rect">
            <a:avLst/>
          </a:prstGeom>
          <a:noFill/>
        </p:spPr>
        <p:txBody>
          <a:bodyPr wrap="square" rtlCol="0">
            <a:spAutoFit/>
          </a:bodyPr>
          <a:lstStyle/>
          <a:p>
            <a:r>
              <a:rPr lang="en-US" sz="1428">
                <a:solidFill>
                  <a:srgbClr val="505050"/>
                </a:solidFill>
              </a:rPr>
              <a:t>New </a:t>
            </a:r>
            <a:r>
              <a:rPr lang="en-US" sz="1428" smtClean="0">
                <a:solidFill>
                  <a:srgbClr val="505050"/>
                </a:solidFill>
              </a:rPr>
              <a:t>Federated </a:t>
            </a:r>
            <a:r>
              <a:rPr lang="en-US" sz="1428" dirty="0">
                <a:solidFill>
                  <a:srgbClr val="505050"/>
                </a:solidFill>
              </a:rPr>
              <a:t>farm</a:t>
            </a:r>
          </a:p>
        </p:txBody>
      </p:sp>
      <p:grpSp>
        <p:nvGrpSpPr>
          <p:cNvPr id="37" name="Group 36"/>
          <p:cNvGrpSpPr/>
          <p:nvPr/>
        </p:nvGrpSpPr>
        <p:grpSpPr>
          <a:xfrm>
            <a:off x="5230748" y="1544708"/>
            <a:ext cx="784257" cy="556654"/>
            <a:chOff x="2983623" y="1972017"/>
            <a:chExt cx="576862" cy="545789"/>
          </a:xfrm>
        </p:grpSpPr>
        <p:sp>
          <p:nvSpPr>
            <p:cNvPr id="38" name="Flowchart: Magnetic Disk 37"/>
            <p:cNvSpPr/>
            <p:nvPr/>
          </p:nvSpPr>
          <p:spPr bwMode="auto">
            <a:xfrm>
              <a:off x="3276600"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39" name="TextBox 38"/>
            <p:cNvSpPr txBox="1"/>
            <p:nvPr/>
          </p:nvSpPr>
          <p:spPr>
            <a:xfrm>
              <a:off x="2983623" y="2353017"/>
              <a:ext cx="19481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BDC</a:t>
              </a:r>
            </a:p>
          </p:txBody>
        </p:sp>
      </p:grpSp>
      <p:grpSp>
        <p:nvGrpSpPr>
          <p:cNvPr id="40" name="Group 39"/>
          <p:cNvGrpSpPr/>
          <p:nvPr/>
        </p:nvGrpSpPr>
        <p:grpSpPr>
          <a:xfrm>
            <a:off x="7738990" y="1544708"/>
            <a:ext cx="555117" cy="556654"/>
            <a:chOff x="4392282" y="1972017"/>
            <a:chExt cx="408318" cy="545789"/>
          </a:xfrm>
        </p:grpSpPr>
        <p:sp>
          <p:nvSpPr>
            <p:cNvPr id="41" name="Flowchart: Magnetic Disk 40"/>
            <p:cNvSpPr/>
            <p:nvPr/>
          </p:nvSpPr>
          <p:spPr bwMode="auto">
            <a:xfrm>
              <a:off x="4516715" y="1972017"/>
              <a:ext cx="283885" cy="33119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2" name="TextBox 41"/>
            <p:cNvSpPr txBox="1"/>
            <p:nvPr/>
          </p:nvSpPr>
          <p:spPr>
            <a:xfrm>
              <a:off x="4392282" y="2353017"/>
              <a:ext cx="123865" cy="164789"/>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AP</a:t>
              </a:r>
            </a:p>
          </p:txBody>
        </p:sp>
      </p:grpSp>
      <p:sp>
        <p:nvSpPr>
          <p:cNvPr id="43" name="Flowchart: Magnetic Disk 42"/>
          <p:cNvSpPr/>
          <p:nvPr/>
        </p:nvSpPr>
        <p:spPr bwMode="auto">
          <a:xfrm>
            <a:off x="6740174" y="1544708"/>
            <a:ext cx="385948" cy="337792"/>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44" name="TextBox 43"/>
          <p:cNvSpPr txBox="1"/>
          <p:nvPr/>
        </p:nvSpPr>
        <p:spPr>
          <a:xfrm>
            <a:off x="6377900" y="1956589"/>
            <a:ext cx="413634" cy="168070"/>
          </a:xfrm>
          <a:prstGeom prst="rect">
            <a:avLst/>
          </a:prstGeom>
          <a:noFill/>
        </p:spPr>
        <p:txBody>
          <a:bodyPr wrap="none" lIns="0" tIns="0" rIns="0" bIns="0" rtlCol="0">
            <a:spAutoFit/>
          </a:bodyPr>
          <a:lstStyle/>
          <a:p>
            <a:pPr defTabSz="932597">
              <a:defRPr/>
            </a:pPr>
            <a:r>
              <a:rPr lang="en-US" sz="1071" kern="0" dirty="0">
                <a:solidFill>
                  <a:sysClr val="windowText" lastClr="000000"/>
                </a:solidFill>
              </a:rPr>
              <a:t>Search</a:t>
            </a:r>
          </a:p>
        </p:txBody>
      </p:sp>
      <p:sp>
        <p:nvSpPr>
          <p:cNvPr id="45" name="Rectangle 44"/>
          <p:cNvSpPr/>
          <p:nvPr/>
        </p:nvSpPr>
        <p:spPr bwMode="auto">
          <a:xfrm>
            <a:off x="6467582" y="3441930"/>
            <a:ext cx="3366857" cy="2203495"/>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46" name="Isosceles Triangle 45"/>
          <p:cNvSpPr/>
          <p:nvPr/>
        </p:nvSpPr>
        <p:spPr bwMode="auto">
          <a:xfrm>
            <a:off x="7762527" y="3802252"/>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53" name="TextBox 52"/>
          <p:cNvSpPr txBox="1"/>
          <p:nvPr/>
        </p:nvSpPr>
        <p:spPr>
          <a:xfrm>
            <a:off x="7531520" y="4734857"/>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4" name="TextBox 53"/>
          <p:cNvSpPr txBox="1"/>
          <p:nvPr/>
        </p:nvSpPr>
        <p:spPr>
          <a:xfrm>
            <a:off x="8516609" y="4756546"/>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55" name="Oval 54"/>
          <p:cNvSpPr/>
          <p:nvPr/>
        </p:nvSpPr>
        <p:spPr bwMode="auto">
          <a:xfrm>
            <a:off x="7687365" y="3543141"/>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56" name="Straight Connector 55"/>
          <p:cNvCxnSpPr>
            <a:stCxn id="46" idx="0"/>
            <a:endCxn id="55" idx="4"/>
          </p:cNvCxnSpPr>
          <p:nvPr/>
        </p:nvCxnSpPr>
        <p:spPr>
          <a:xfrm flipH="1" flipV="1">
            <a:off x="8101749" y="3698577"/>
            <a:ext cx="23363" cy="103677"/>
          </a:xfrm>
          <a:prstGeom prst="line">
            <a:avLst/>
          </a:prstGeom>
          <a:noFill/>
          <a:ln w="9525" cap="flat" cmpd="sng" algn="ctr">
            <a:solidFill>
              <a:srgbClr val="0070C0">
                <a:shade val="80000"/>
              </a:srgbClr>
            </a:solidFill>
            <a:prstDash val="solid"/>
          </a:ln>
          <a:effectLst/>
        </p:spPr>
      </p:cxnSp>
      <p:sp>
        <p:nvSpPr>
          <p:cNvPr id="57" name="TextBox 56"/>
          <p:cNvSpPr txBox="1"/>
          <p:nvPr/>
        </p:nvSpPr>
        <p:spPr>
          <a:xfrm>
            <a:off x="6740174" y="5331521"/>
            <a:ext cx="2651450" cy="318286"/>
          </a:xfrm>
          <a:prstGeom prst="rect">
            <a:avLst/>
          </a:prstGeom>
          <a:noFill/>
        </p:spPr>
        <p:txBody>
          <a:bodyPr wrap="square" rtlCol="0">
            <a:spAutoFit/>
          </a:bodyPr>
          <a:lstStyle/>
          <a:p>
            <a:r>
              <a:rPr lang="en-US" sz="1428" dirty="0">
                <a:solidFill>
                  <a:srgbClr val="505050"/>
                </a:solidFill>
              </a:rPr>
              <a:t>New Content farm</a:t>
            </a:r>
          </a:p>
        </p:txBody>
      </p:sp>
      <p:cxnSp>
        <p:nvCxnSpPr>
          <p:cNvPr id="58" name="Straight Connector 57"/>
          <p:cNvCxnSpPr>
            <a:stCxn id="19" idx="1"/>
            <a:endCxn id="55" idx="0"/>
          </p:cNvCxnSpPr>
          <p:nvPr/>
        </p:nvCxnSpPr>
        <p:spPr>
          <a:xfrm>
            <a:off x="3448479" y="2194136"/>
            <a:ext cx="4653269" cy="1349006"/>
          </a:xfrm>
          <a:prstGeom prst="line">
            <a:avLst/>
          </a:prstGeom>
          <a:noFill/>
          <a:ln w="9525" cap="flat" cmpd="sng" algn="ctr">
            <a:solidFill>
              <a:srgbClr val="008000">
                <a:shade val="80000"/>
              </a:srgbClr>
            </a:solidFill>
            <a:prstDash val="solid"/>
          </a:ln>
          <a:effectLst/>
        </p:spPr>
      </p:cxnSp>
      <p:cxnSp>
        <p:nvCxnSpPr>
          <p:cNvPr id="59" name="Straight Connector 58"/>
          <p:cNvCxnSpPr>
            <a:stCxn id="3" idx="1"/>
            <a:endCxn id="55" idx="0"/>
          </p:cNvCxnSpPr>
          <p:nvPr/>
        </p:nvCxnSpPr>
        <p:spPr>
          <a:xfrm>
            <a:off x="4491165" y="2255702"/>
            <a:ext cx="3610583" cy="1287439"/>
          </a:xfrm>
          <a:prstGeom prst="line">
            <a:avLst/>
          </a:prstGeom>
          <a:noFill/>
          <a:ln w="9525" cap="flat" cmpd="sng" algn="ctr">
            <a:solidFill>
              <a:srgbClr val="008000">
                <a:shade val="80000"/>
              </a:srgbClr>
            </a:solidFill>
            <a:prstDash val="solid"/>
          </a:ln>
          <a:effectLst/>
        </p:spPr>
      </p:cxnSp>
      <p:cxnSp>
        <p:nvCxnSpPr>
          <p:cNvPr id="60" name="Straight Connector 59"/>
          <p:cNvCxnSpPr>
            <a:endCxn id="55" idx="0"/>
          </p:cNvCxnSpPr>
          <p:nvPr/>
        </p:nvCxnSpPr>
        <p:spPr>
          <a:xfrm>
            <a:off x="5822030" y="2121389"/>
            <a:ext cx="2279718" cy="1421753"/>
          </a:xfrm>
          <a:prstGeom prst="line">
            <a:avLst/>
          </a:prstGeom>
          <a:noFill/>
          <a:ln w="9525" cap="flat" cmpd="sng" algn="ctr">
            <a:solidFill>
              <a:srgbClr val="008000">
                <a:shade val="80000"/>
              </a:srgbClr>
            </a:solidFill>
            <a:prstDash val="solid"/>
          </a:ln>
          <a:effectLst/>
        </p:spPr>
      </p:cxnSp>
      <p:cxnSp>
        <p:nvCxnSpPr>
          <p:cNvPr id="61" name="Straight Connector 60"/>
          <p:cNvCxnSpPr>
            <a:endCxn id="55" idx="0"/>
          </p:cNvCxnSpPr>
          <p:nvPr/>
        </p:nvCxnSpPr>
        <p:spPr>
          <a:xfrm>
            <a:off x="6973571" y="2121389"/>
            <a:ext cx="1128178" cy="1421753"/>
          </a:xfrm>
          <a:prstGeom prst="line">
            <a:avLst/>
          </a:prstGeom>
          <a:noFill/>
          <a:ln w="9525" cap="flat" cmpd="sng" algn="ctr">
            <a:solidFill>
              <a:srgbClr val="008000">
                <a:shade val="80000"/>
              </a:srgbClr>
            </a:solidFill>
            <a:prstDash val="solid"/>
          </a:ln>
          <a:effectLst/>
        </p:spPr>
      </p:cxnSp>
      <p:cxnSp>
        <p:nvCxnSpPr>
          <p:cNvPr id="62" name="Straight Connector 61"/>
          <p:cNvCxnSpPr>
            <a:stCxn id="33" idx="1"/>
            <a:endCxn id="55" idx="0"/>
          </p:cNvCxnSpPr>
          <p:nvPr/>
        </p:nvCxnSpPr>
        <p:spPr>
          <a:xfrm>
            <a:off x="7804563" y="2246335"/>
            <a:ext cx="297185" cy="1296806"/>
          </a:xfrm>
          <a:prstGeom prst="line">
            <a:avLst/>
          </a:prstGeom>
          <a:noFill/>
          <a:ln w="9525" cap="flat" cmpd="sng" algn="ctr">
            <a:solidFill>
              <a:srgbClr val="008000">
                <a:shade val="80000"/>
              </a:srgbClr>
            </a:solidFill>
            <a:prstDash val="solid"/>
          </a:ln>
          <a:effectLst/>
        </p:spPr>
      </p:cxnSp>
      <p:cxnSp>
        <p:nvCxnSpPr>
          <p:cNvPr id="63" name="Straight Arrow Connector 62"/>
          <p:cNvCxnSpPr/>
          <p:nvPr/>
        </p:nvCxnSpPr>
        <p:spPr>
          <a:xfrm>
            <a:off x="8147998" y="5598323"/>
            <a:ext cx="3013" cy="621736"/>
          </a:xfrm>
          <a:prstGeom prst="straightConnector1">
            <a:avLst/>
          </a:prstGeom>
          <a:noFill/>
          <a:ln w="9525" cap="flat" cmpd="sng" algn="ctr">
            <a:solidFill>
              <a:srgbClr val="000099">
                <a:shade val="80000"/>
              </a:srgbClr>
            </a:solidFill>
            <a:prstDash val="solid"/>
            <a:headEnd type="triangle" w="med" len="sm"/>
            <a:tailEnd type="triangle" w="med" len="sm"/>
          </a:ln>
          <a:effectLst/>
        </p:spPr>
      </p:cxnSp>
      <p:sp>
        <p:nvSpPr>
          <p:cNvPr id="64" name="Rectangle 63"/>
          <p:cNvSpPr/>
          <p:nvPr/>
        </p:nvSpPr>
        <p:spPr bwMode="auto">
          <a:xfrm>
            <a:off x="1860004" y="3441930"/>
            <a:ext cx="3462795" cy="2203495"/>
          </a:xfrm>
          <a:prstGeom prst="rect">
            <a:avLst/>
          </a:prstGeom>
          <a:noFill/>
          <a:ln w="9525" cap="flat" cmpd="sng" algn="ctr">
            <a:solidFill>
              <a:srgbClr val="000099">
                <a:lumMod val="75000"/>
              </a:srgbClr>
            </a:solidFill>
            <a:prstDash val="sysDot"/>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b" anchorCtr="0" compatLnSpc="1">
            <a:prstTxWarp prst="textNoShape">
              <a:avLst/>
            </a:prstTxWarp>
          </a:bodyPr>
          <a:lstStyle/>
          <a:p>
            <a:pPr algn="r" defTabSz="932290">
              <a:defRPr/>
            </a:pPr>
            <a:endParaRPr lang="en-US" sz="1632"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latin typeface="Calibri" pitchFamily="34" charset="0"/>
            </a:endParaRPr>
          </a:p>
        </p:txBody>
      </p:sp>
      <p:sp>
        <p:nvSpPr>
          <p:cNvPr id="65" name="Isosceles Triangle 64"/>
          <p:cNvSpPr/>
          <p:nvPr/>
        </p:nvSpPr>
        <p:spPr bwMode="auto">
          <a:xfrm>
            <a:off x="3154950" y="3733956"/>
            <a:ext cx="725169" cy="466302"/>
          </a:xfrm>
          <a:prstGeom prst="triangle">
            <a:avLst/>
          </a:prstGeom>
          <a:gradFill rotWithShape="1">
            <a:gsLst>
              <a:gs pos="0">
                <a:srgbClr val="008000">
                  <a:tint val="70000"/>
                  <a:satMod val="180000"/>
                </a:srgbClr>
              </a:gs>
              <a:gs pos="62000">
                <a:srgbClr val="008000">
                  <a:tint val="30000"/>
                  <a:satMod val="180000"/>
                </a:srgbClr>
              </a:gs>
              <a:gs pos="100000">
                <a:srgbClr val="008000">
                  <a:tint val="22000"/>
                  <a:satMod val="180000"/>
                </a:srgbClr>
              </a:gs>
            </a:gsLst>
            <a:lin ang="16200000" scaled="0"/>
          </a:gradFill>
          <a:ln w="9525" cap="flat" cmpd="sng" algn="ctr">
            <a:solidFill>
              <a:srgbClr val="0080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sp>
        <p:nvSpPr>
          <p:cNvPr id="66" name="Flowchart: Magnetic Disk 65"/>
          <p:cNvSpPr/>
          <p:nvPr/>
        </p:nvSpPr>
        <p:spPr bwMode="auto">
          <a:xfrm>
            <a:off x="2015398" y="458884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67" name="Flowchart: Magnetic Disk 66"/>
          <p:cNvSpPr/>
          <p:nvPr/>
        </p:nvSpPr>
        <p:spPr bwMode="auto">
          <a:xfrm>
            <a:off x="4398098" y="458884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sp>
        <p:nvSpPr>
          <p:cNvPr id="68" name="Flowchart: Magnetic Disk 67"/>
          <p:cNvSpPr/>
          <p:nvPr/>
        </p:nvSpPr>
        <p:spPr bwMode="auto">
          <a:xfrm>
            <a:off x="3212774" y="4588842"/>
            <a:ext cx="621573" cy="544019"/>
          </a:xfrm>
          <a:prstGeom prst="flowChartMagneticDisk">
            <a:avLst/>
          </a:prstGeom>
          <a:gradFill rotWithShape="1">
            <a:gsLst>
              <a:gs pos="0">
                <a:srgbClr val="FF6600">
                  <a:tint val="70000"/>
                  <a:satMod val="180000"/>
                </a:srgbClr>
              </a:gs>
              <a:gs pos="62000">
                <a:srgbClr val="FF6600">
                  <a:tint val="30000"/>
                  <a:satMod val="180000"/>
                </a:srgbClr>
              </a:gs>
              <a:gs pos="100000">
                <a:srgbClr val="FF6600">
                  <a:tint val="22000"/>
                  <a:satMod val="180000"/>
                </a:srgbClr>
              </a:gs>
            </a:gsLst>
            <a:lin ang="16200000" scaled="0"/>
          </a:gradFill>
          <a:ln w="9525" cap="flat" cmpd="sng" algn="ctr">
            <a:solidFill>
              <a:srgbClr val="FF660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r>
              <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rPr>
              <a:t>RO</a:t>
            </a:r>
          </a:p>
        </p:txBody>
      </p:sp>
      <p:cxnSp>
        <p:nvCxnSpPr>
          <p:cNvPr id="69" name="Straight Connector 68"/>
          <p:cNvCxnSpPr>
            <a:stCxn id="65" idx="3"/>
            <a:endCxn id="66" idx="1"/>
          </p:cNvCxnSpPr>
          <p:nvPr/>
        </p:nvCxnSpPr>
        <p:spPr>
          <a:xfrm rot="5400000">
            <a:off x="2727567" y="3798875"/>
            <a:ext cx="388585" cy="1191350"/>
          </a:xfrm>
          <a:prstGeom prst="line">
            <a:avLst/>
          </a:prstGeom>
          <a:noFill/>
          <a:ln w="9525" cap="flat" cmpd="sng" algn="ctr">
            <a:solidFill>
              <a:srgbClr val="0070C0">
                <a:shade val="80000"/>
              </a:srgbClr>
            </a:solidFill>
            <a:prstDash val="solid"/>
          </a:ln>
          <a:effectLst/>
        </p:spPr>
      </p:cxnSp>
      <p:cxnSp>
        <p:nvCxnSpPr>
          <p:cNvPr id="70" name="Straight Connector 69"/>
          <p:cNvCxnSpPr>
            <a:stCxn id="65" idx="3"/>
            <a:endCxn id="68" idx="1"/>
          </p:cNvCxnSpPr>
          <p:nvPr/>
        </p:nvCxnSpPr>
        <p:spPr>
          <a:xfrm rot="16200000" flipH="1">
            <a:off x="3326254" y="4391537"/>
            <a:ext cx="388585" cy="6026"/>
          </a:xfrm>
          <a:prstGeom prst="line">
            <a:avLst/>
          </a:prstGeom>
          <a:noFill/>
          <a:ln w="9525" cap="flat" cmpd="sng" algn="ctr">
            <a:solidFill>
              <a:srgbClr val="0070C0">
                <a:shade val="80000"/>
              </a:srgbClr>
            </a:solidFill>
            <a:prstDash val="solid"/>
          </a:ln>
          <a:effectLst/>
        </p:spPr>
      </p:cxnSp>
      <p:cxnSp>
        <p:nvCxnSpPr>
          <p:cNvPr id="71" name="Straight Connector 70"/>
          <p:cNvCxnSpPr>
            <a:stCxn id="65" idx="3"/>
            <a:endCxn id="67" idx="1"/>
          </p:cNvCxnSpPr>
          <p:nvPr/>
        </p:nvCxnSpPr>
        <p:spPr>
          <a:xfrm rot="16200000" flipH="1">
            <a:off x="3918916" y="3798875"/>
            <a:ext cx="388585" cy="1191350"/>
          </a:xfrm>
          <a:prstGeom prst="line">
            <a:avLst/>
          </a:prstGeom>
          <a:noFill/>
          <a:ln w="9525" cap="flat" cmpd="sng" algn="ctr">
            <a:solidFill>
              <a:srgbClr val="0070C0">
                <a:shade val="80000"/>
              </a:srgbClr>
            </a:solidFill>
            <a:prstDash val="solid"/>
          </a:ln>
          <a:effectLst/>
        </p:spPr>
      </p:cxnSp>
      <p:sp>
        <p:nvSpPr>
          <p:cNvPr id="72" name="TextBox 71"/>
          <p:cNvSpPr txBox="1"/>
          <p:nvPr/>
        </p:nvSpPr>
        <p:spPr>
          <a:xfrm>
            <a:off x="2923942" y="4666561"/>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73" name="TextBox 72"/>
          <p:cNvSpPr txBox="1"/>
          <p:nvPr/>
        </p:nvSpPr>
        <p:spPr>
          <a:xfrm>
            <a:off x="3909030" y="4688250"/>
            <a:ext cx="176570" cy="288137"/>
          </a:xfrm>
          <a:prstGeom prst="rect">
            <a:avLst/>
          </a:prstGeom>
          <a:noFill/>
        </p:spPr>
        <p:txBody>
          <a:bodyPr wrap="none" lIns="0" tIns="0" rIns="0" bIns="0" rtlCol="0">
            <a:spAutoFit/>
          </a:bodyPr>
          <a:lstStyle/>
          <a:p>
            <a:pPr defTabSz="932597">
              <a:defRPr/>
            </a:pPr>
            <a:r>
              <a:rPr lang="en-US" sz="1836" kern="0" dirty="0">
                <a:gradFill>
                  <a:gsLst>
                    <a:gs pos="0">
                      <a:sysClr val="window" lastClr="FFFFFF"/>
                    </a:gs>
                    <a:gs pos="86000">
                      <a:sysClr val="window" lastClr="FFFFFF"/>
                    </a:gs>
                  </a:gsLst>
                  <a:lin ang="5400000" scaled="0"/>
                </a:gradFill>
              </a:rPr>
              <a:t>…</a:t>
            </a:r>
          </a:p>
        </p:txBody>
      </p:sp>
      <p:sp>
        <p:nvSpPr>
          <p:cNvPr id="74" name="Oval 73"/>
          <p:cNvSpPr/>
          <p:nvPr/>
        </p:nvSpPr>
        <p:spPr bwMode="auto">
          <a:xfrm>
            <a:off x="3079788" y="3474845"/>
            <a:ext cx="828765" cy="155434"/>
          </a:xfrm>
          <a:prstGeom prst="ellipse">
            <a:avLst/>
          </a:prstGeom>
          <a:gradFill rotWithShape="1">
            <a:gsLst>
              <a:gs pos="0">
                <a:srgbClr val="0070C0">
                  <a:shade val="58000"/>
                  <a:satMod val="150000"/>
                </a:srgbClr>
              </a:gs>
              <a:gs pos="72000">
                <a:srgbClr val="0070C0">
                  <a:tint val="90000"/>
                  <a:satMod val="135000"/>
                </a:srgbClr>
              </a:gs>
              <a:gs pos="100000">
                <a:srgbClr val="0070C0">
                  <a:tint val="80000"/>
                  <a:satMod val="155000"/>
                </a:srgbClr>
              </a:gs>
            </a:gsLst>
            <a:lin ang="16200000" scaled="0"/>
          </a:gradFill>
          <a:ln w="9525" cap="flat" cmpd="sng" algn="ctr">
            <a:solidFill>
              <a:srgbClr val="0070C0">
                <a:shade val="80000"/>
              </a:srgbClr>
            </a:solidFill>
            <a:prstDash val="solid"/>
            <a:headEnd type="none" w="med" len="med"/>
            <a:tailEnd type="none" w="med" len="med"/>
          </a:ln>
          <a:effectLst>
            <a:outerShdw blurRad="50800" dist="38100" dir="5400000" rotWithShape="0">
              <a:srgbClr val="000000">
                <a:alpha val="43137"/>
              </a:srgbClr>
            </a:outerShdw>
          </a:effectLst>
        </p:spPr>
        <p:txBody>
          <a:bodyPr vert="horz" wrap="square" lIns="93256" tIns="46628" rIns="93256" bIns="46628" numCol="1" rtlCol="0" anchor="ctr" anchorCtr="0" compatLnSpc="1">
            <a:prstTxWarp prst="textNoShape">
              <a:avLst/>
            </a:prstTxWarp>
          </a:bodyPr>
          <a:lstStyle/>
          <a:p>
            <a:pPr algn="ctr" defTabSz="932290">
              <a:defRPr/>
            </a:pPr>
            <a:endParaRPr lang="en-US" sz="2448" kern="0" dirty="0">
              <a:gradFill>
                <a:gsLst>
                  <a:gs pos="0">
                    <a:srgbClr val="FFFFFF"/>
                  </a:gs>
                  <a:gs pos="100000">
                    <a:srgbClr val="FFFFFF"/>
                  </a:gs>
                </a:gsLst>
                <a:lin ang="5400000" scaled="0"/>
              </a:gradFill>
              <a:effectLst>
                <a:outerShdw blurRad="50800" dist="38100" dir="5400000" algn="ctr" rotWithShape="0">
                  <a:srgbClr val="000000">
                    <a:alpha val="47000"/>
                  </a:srgbClr>
                </a:outerShdw>
              </a:effectLst>
            </a:endParaRPr>
          </a:p>
        </p:txBody>
      </p:sp>
      <p:cxnSp>
        <p:nvCxnSpPr>
          <p:cNvPr id="75" name="Straight Connector 74"/>
          <p:cNvCxnSpPr>
            <a:stCxn id="65" idx="0"/>
            <a:endCxn id="74" idx="4"/>
          </p:cNvCxnSpPr>
          <p:nvPr/>
        </p:nvCxnSpPr>
        <p:spPr>
          <a:xfrm flipH="1" flipV="1">
            <a:off x="3494172" y="3630280"/>
            <a:ext cx="23363" cy="103677"/>
          </a:xfrm>
          <a:prstGeom prst="line">
            <a:avLst/>
          </a:prstGeom>
          <a:noFill/>
          <a:ln w="9525" cap="flat" cmpd="sng" algn="ctr">
            <a:solidFill>
              <a:srgbClr val="0070C0">
                <a:shade val="80000"/>
              </a:srgbClr>
            </a:solidFill>
            <a:prstDash val="solid"/>
          </a:ln>
          <a:effectLst/>
        </p:spPr>
      </p:cxnSp>
      <p:sp>
        <p:nvSpPr>
          <p:cNvPr id="76" name="TextBox 75"/>
          <p:cNvSpPr txBox="1"/>
          <p:nvPr/>
        </p:nvSpPr>
        <p:spPr>
          <a:xfrm>
            <a:off x="2554313" y="5284421"/>
            <a:ext cx="2672549" cy="318286"/>
          </a:xfrm>
          <a:prstGeom prst="rect">
            <a:avLst/>
          </a:prstGeom>
          <a:noFill/>
        </p:spPr>
        <p:txBody>
          <a:bodyPr wrap="square" rtlCol="0">
            <a:spAutoFit/>
          </a:bodyPr>
          <a:lstStyle/>
          <a:p>
            <a:r>
              <a:rPr lang="en-US" sz="1428" dirty="0">
                <a:solidFill>
                  <a:srgbClr val="505050"/>
                </a:solidFill>
              </a:rPr>
              <a:t>Old Content farm</a:t>
            </a:r>
          </a:p>
        </p:txBody>
      </p:sp>
      <p:sp>
        <p:nvSpPr>
          <p:cNvPr id="4" name="Title 3"/>
          <p:cNvSpPr>
            <a:spLocks noGrp="1"/>
          </p:cNvSpPr>
          <p:nvPr>
            <p:ph type="title"/>
          </p:nvPr>
        </p:nvSpPr>
        <p:spPr/>
        <p:txBody>
          <a:bodyPr/>
          <a:lstStyle/>
          <a:p>
            <a:r>
              <a:rPr lang="en-US" dirty="0"/>
              <a:t>7</a:t>
            </a:r>
            <a:r>
              <a:rPr lang="en-US"/>
              <a:t>. </a:t>
            </a:r>
            <a:r>
              <a:rPr lang="en-US" smtClean="0"/>
              <a:t>Diverting </a:t>
            </a:r>
            <a:r>
              <a:rPr lang="en-US" dirty="0"/>
              <a:t>Traffic</a:t>
            </a:r>
          </a:p>
        </p:txBody>
      </p:sp>
    </p:spTree>
    <p:extLst>
      <p:ext uri="{BB962C8B-B14F-4D97-AF65-F5344CB8AC3E}">
        <p14:creationId xmlns:p14="http://schemas.microsoft.com/office/powerpoint/2010/main" val="2659773632"/>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Q &amp; A</a:t>
            </a:r>
            <a:endParaRPr lang="en-US" dirty="0"/>
          </a:p>
        </p:txBody>
      </p:sp>
    </p:spTree>
    <p:extLst>
      <p:ext uri="{BB962C8B-B14F-4D97-AF65-F5344CB8AC3E}">
        <p14:creationId xmlns:p14="http://schemas.microsoft.com/office/powerpoint/2010/main" val="53365250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100969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17230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Overview of Office 365 &amp; SharePoint Online</a:t>
            </a:r>
          </a:p>
        </p:txBody>
      </p:sp>
    </p:spTree>
    <p:extLst>
      <p:ext uri="{BB962C8B-B14F-4D97-AF65-F5344CB8AC3E}">
        <p14:creationId xmlns:p14="http://schemas.microsoft.com/office/powerpoint/2010/main" val="360274367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365 for all customer segments</a:t>
            </a:r>
            <a:endParaRPr lang="en-US" dirty="0"/>
          </a:p>
        </p:txBody>
      </p:sp>
      <p:grpSp>
        <p:nvGrpSpPr>
          <p:cNvPr id="29" name="Group 28"/>
          <p:cNvGrpSpPr/>
          <p:nvPr/>
        </p:nvGrpSpPr>
        <p:grpSpPr>
          <a:xfrm>
            <a:off x="433118" y="1401356"/>
            <a:ext cx="11728654" cy="5021954"/>
            <a:chOff x="203200" y="1273585"/>
            <a:chExt cx="11728654" cy="5021954"/>
          </a:xfrm>
        </p:grpSpPr>
        <p:pic>
          <p:nvPicPr>
            <p:cNvPr id="4" name="Picture 3" descr="C:\Users\brentdav\Pictures\E3 pic.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116586" y="2305001"/>
              <a:ext cx="1865132" cy="14418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6111333" y="1286132"/>
              <a:ext cx="1862853" cy="94433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0" rIns="45720" bIns="0" numCol="1" spcCol="0" rtlCol="0" fromWordArt="0" anchor="ctr" anchorCtr="0" forceAA="0" compatLnSpc="1">
              <a:prstTxWarp prst="textNoShape">
                <a:avLst/>
              </a:prstTxWarp>
              <a:noAutofit/>
            </a:bodyPr>
            <a:lstStyle/>
            <a:p>
              <a:pPr defTabSz="1218535" fontAlgn="base">
                <a:lnSpc>
                  <a:spcPct val="80000"/>
                </a:lnSpc>
                <a:spcBef>
                  <a:spcPct val="0"/>
                </a:spcBef>
                <a:spcAft>
                  <a:spcPct val="0"/>
                </a:spcAft>
              </a:pPr>
              <a:r>
                <a:rPr lang="en-US" sz="2800" spc="-67" dirty="0" smtClean="0">
                  <a:gradFill>
                    <a:gsLst>
                      <a:gs pos="0">
                        <a:srgbClr val="FFFFFF"/>
                      </a:gs>
                      <a:gs pos="100000">
                        <a:srgbClr val="FFFFFF"/>
                      </a:gs>
                    </a:gsLst>
                    <a:lin ang="5400000" scaled="0"/>
                  </a:gradFill>
                  <a:latin typeface="Segoe UI Light"/>
                  <a:ea typeface="Segoe UI" pitchFamily="34" charset="0"/>
                  <a:cs typeface="Segoe UI" pitchFamily="34" charset="0"/>
                </a:rPr>
                <a:t>Enterprise</a:t>
              </a:r>
              <a:endParaRPr lang="en-US" sz="2800" spc="-67"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6" name="Picture 2" descr="C:\Users\user\Pictures\Work pics and images\Media Bank downloads\Pics\2012\MSC12_Perry_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flipH="1">
              <a:off x="4150471" y="2305001"/>
              <a:ext cx="1862846" cy="14418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749" t="4915" r="16505" b="94"/>
            <a:stretch/>
          </p:blipFill>
          <p:spPr bwMode="auto">
            <a:xfrm>
              <a:off x="10072473" y="2305001"/>
              <a:ext cx="1859381" cy="144041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4132689" y="1286132"/>
              <a:ext cx="1880628" cy="94433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91440" numCol="1" spcCol="0" rtlCol="0" fromWordArt="0" anchor="ctr" anchorCtr="0" forceAA="0" compatLnSpc="1">
              <a:prstTxWarp prst="textNoShape">
                <a:avLst/>
              </a:prstTxWarp>
              <a:noAutofit/>
            </a:bodyPr>
            <a:lstStyle/>
            <a:p>
              <a:pPr defTabSz="1218535" fontAlgn="base">
                <a:spcBef>
                  <a:spcPct val="0"/>
                </a:spcBef>
                <a:spcAft>
                  <a:spcPct val="0"/>
                </a:spcAft>
              </a:pPr>
              <a:r>
                <a:rPr lang="en-US" sz="2800" spc="-67" dirty="0">
                  <a:gradFill>
                    <a:gsLst>
                      <a:gs pos="0">
                        <a:srgbClr val="FFFFFF"/>
                      </a:gs>
                      <a:gs pos="100000">
                        <a:srgbClr val="FFFFFF"/>
                      </a:gs>
                    </a:gsLst>
                    <a:lin ang="5400000" scaled="0"/>
                  </a:gradFill>
                  <a:latin typeface="Segoe UI Light"/>
                  <a:ea typeface="Segoe UI" pitchFamily="34" charset="0"/>
                  <a:cs typeface="Segoe UI" pitchFamily="34" charset="0"/>
                </a:rPr>
                <a:t>Midsize Business</a:t>
              </a:r>
            </a:p>
          </p:txBody>
        </p:sp>
        <p:sp>
          <p:nvSpPr>
            <p:cNvPr id="9" name="Rectangle 8"/>
            <p:cNvSpPr/>
            <p:nvPr/>
          </p:nvSpPr>
          <p:spPr bwMode="auto">
            <a:xfrm>
              <a:off x="10056287" y="1273585"/>
              <a:ext cx="1862853" cy="95687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0" rIns="0" bIns="0" numCol="1" spcCol="0" rtlCol="0" fromWordArt="0" anchor="ctr" anchorCtr="0" forceAA="0" compatLnSpc="1">
              <a:prstTxWarp prst="textNoShape">
                <a:avLst/>
              </a:prstTxWarp>
              <a:noAutofit/>
            </a:bodyPr>
            <a:lstStyle/>
            <a:p>
              <a:pPr defTabSz="1218535" fontAlgn="base">
                <a:lnSpc>
                  <a:spcPct val="80000"/>
                </a:lnSpc>
                <a:spcBef>
                  <a:spcPct val="0"/>
                </a:spcBef>
                <a:spcAft>
                  <a:spcPct val="0"/>
                </a:spcAft>
              </a:pPr>
              <a:r>
                <a:rPr lang="en-US" sz="2800" spc="-67" dirty="0" smtClean="0">
                  <a:gradFill>
                    <a:gsLst>
                      <a:gs pos="0">
                        <a:srgbClr val="FFFFFF"/>
                      </a:gs>
                      <a:gs pos="100000">
                        <a:srgbClr val="FFFFFF"/>
                      </a:gs>
                    </a:gsLst>
                    <a:lin ang="5400000" scaled="0"/>
                  </a:gradFill>
                  <a:latin typeface="Segoe UI Light"/>
                  <a:ea typeface="Segoe UI" pitchFamily="34" charset="0"/>
                  <a:cs typeface="Segoe UI" pitchFamily="34" charset="0"/>
                </a:rPr>
                <a:t>Education</a:t>
              </a:r>
              <a:endParaRPr lang="en-US" sz="2800" spc="-67"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0" name="Picture 2" descr="C:\Users\brentdav\Pictures\bike shop.jpg"/>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2196294" y="2305001"/>
              <a:ext cx="1862847" cy="144182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bwMode="auto">
            <a:xfrm>
              <a:off x="2192080" y="1286134"/>
              <a:ext cx="1862853" cy="9443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91440" numCol="1" spcCol="0" rtlCol="0" fromWordArt="0" anchor="ctr" anchorCtr="0" forceAA="0" compatLnSpc="1">
              <a:prstTxWarp prst="textNoShape">
                <a:avLst/>
              </a:prstTxWarp>
              <a:noAutofit/>
            </a:bodyPr>
            <a:lstStyle/>
            <a:p>
              <a:pPr defTabSz="1218535" fontAlgn="base">
                <a:spcBef>
                  <a:spcPct val="0"/>
                </a:spcBef>
                <a:spcAft>
                  <a:spcPct val="0"/>
                </a:spcAft>
              </a:pPr>
              <a:r>
                <a:rPr lang="en-US" sz="2800" spc="-67" dirty="0" smtClean="0">
                  <a:gradFill>
                    <a:gsLst>
                      <a:gs pos="0">
                        <a:srgbClr val="FFFFFF"/>
                      </a:gs>
                      <a:gs pos="100000">
                        <a:srgbClr val="FFFFFF"/>
                      </a:gs>
                    </a:gsLst>
                    <a:lin ang="5400000" scaled="0"/>
                  </a:gradFill>
                  <a:latin typeface="Segoe UI Light"/>
                  <a:ea typeface="Segoe UI" pitchFamily="34" charset="0"/>
                  <a:cs typeface="Segoe UI" pitchFamily="34" charset="0"/>
                </a:rPr>
                <a:t>Small Business</a:t>
              </a:r>
              <a:endParaRPr lang="en-US" sz="2800" spc="-67"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2" name="Rectangle 11"/>
            <p:cNvSpPr/>
            <p:nvPr/>
          </p:nvSpPr>
          <p:spPr bwMode="auto">
            <a:xfrm>
              <a:off x="230164" y="1286134"/>
              <a:ext cx="1862853" cy="94433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91440" numCol="1" spcCol="0" rtlCol="0" fromWordArt="0" anchor="ctr" anchorCtr="0" forceAA="0" compatLnSpc="1">
              <a:prstTxWarp prst="textNoShape">
                <a:avLst/>
              </a:prstTxWarp>
              <a:noAutofit/>
            </a:bodyPr>
            <a:lstStyle/>
            <a:p>
              <a:pPr defTabSz="1218535" fontAlgn="base">
                <a:spcBef>
                  <a:spcPct val="0"/>
                </a:spcBef>
                <a:spcAft>
                  <a:spcPct val="0"/>
                </a:spcAft>
              </a:pPr>
              <a:r>
                <a:rPr lang="en-US" sz="2800" spc="-67" dirty="0" smtClean="0">
                  <a:gradFill>
                    <a:gsLst>
                      <a:gs pos="0">
                        <a:srgbClr val="FFFFFF"/>
                      </a:gs>
                      <a:gs pos="100000">
                        <a:srgbClr val="FFFFFF"/>
                      </a:gs>
                    </a:gsLst>
                    <a:lin ang="5400000" scaled="0"/>
                  </a:gradFill>
                  <a:latin typeface="Segoe UI Light"/>
                  <a:ea typeface="Segoe UI" pitchFamily="34" charset="0"/>
                  <a:cs typeface="Segoe UI" pitchFamily="34" charset="0"/>
                </a:rPr>
                <a:t>Consumer</a:t>
              </a:r>
              <a:endParaRPr lang="en-US" sz="2800" spc="-67"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3" name="Picture 3" descr="C:\Users\user\Pictures\Work pics and images\Media Bank downloads\Pics\2012\MSC12_Peter_001.jpg"/>
            <p:cNvPicPr>
              <a:picLocks noChangeAspect="1" noChangeArrowheads="1"/>
            </p:cNvPicPr>
            <p:nvPr/>
          </p:nvPicPr>
          <p:blipFill rotWithShape="1">
            <a:blip r:embed="rId7">
              <a:extLst>
                <a:ext uri="{28A0092B-C50C-407E-A947-70E740481C1C}">
                  <a14:useLocalDpi xmlns:a14="http://schemas.microsoft.com/office/drawing/2010/main" val="0"/>
                </a:ext>
              </a:extLst>
            </a:blip>
            <a:srcRect b="-98"/>
            <a:stretch/>
          </p:blipFill>
          <p:spPr bwMode="auto">
            <a:xfrm>
              <a:off x="8072256" y="2305001"/>
              <a:ext cx="1859381" cy="1440414"/>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8051355" y="1286132"/>
              <a:ext cx="1862853" cy="94433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0" rIns="45720" bIns="0" numCol="1" spcCol="0" rtlCol="0" fromWordArt="0" anchor="ctr" anchorCtr="0" forceAA="0" compatLnSpc="1">
              <a:prstTxWarp prst="textNoShape">
                <a:avLst/>
              </a:prstTxWarp>
              <a:noAutofit/>
            </a:bodyPr>
            <a:lstStyle/>
            <a:p>
              <a:pPr defTabSz="1218535" fontAlgn="base">
                <a:lnSpc>
                  <a:spcPct val="80000"/>
                </a:lnSpc>
                <a:spcBef>
                  <a:spcPct val="0"/>
                </a:spcBef>
                <a:spcAft>
                  <a:spcPct val="0"/>
                </a:spcAft>
              </a:pPr>
              <a:r>
                <a:rPr lang="en-US" sz="2800" spc="-67" smtClean="0">
                  <a:gradFill>
                    <a:gsLst>
                      <a:gs pos="0">
                        <a:srgbClr val="FFFFFF"/>
                      </a:gs>
                      <a:gs pos="100000">
                        <a:srgbClr val="FFFFFF"/>
                      </a:gs>
                    </a:gsLst>
                    <a:lin ang="5400000" scaled="0"/>
                  </a:gradFill>
                  <a:latin typeface="Segoe UI Light"/>
                  <a:ea typeface="Segoe UI" pitchFamily="34" charset="0"/>
                  <a:cs typeface="Segoe UI" pitchFamily="34" charset="0"/>
                </a:rPr>
                <a:t>Government</a:t>
              </a:r>
              <a:endParaRPr lang="en-US" sz="2800" spc="-67">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5" name="Picture 4" descr="C:\Users\user\Pictures\Work pics and images\Media Bank downloads\Pics\2012\MSC12_Mara_00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22064"/>
            <a:stretch/>
          </p:blipFill>
          <p:spPr bwMode="auto">
            <a:xfrm>
              <a:off x="230164" y="2296792"/>
              <a:ext cx="1862853" cy="145003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150472" y="4572004"/>
              <a:ext cx="1862846" cy="1723535"/>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Designed </a:t>
              </a:r>
              <a:r>
                <a:rPr lang="en-US" sz="1600" kern="0" dirty="0">
                  <a:gradFill>
                    <a:gsLst>
                      <a:gs pos="0">
                        <a:srgbClr val="797A7D">
                          <a:lumMod val="50000"/>
                        </a:srgbClr>
                      </a:gs>
                      <a:gs pos="100000">
                        <a:srgbClr val="797A7D">
                          <a:lumMod val="50000"/>
                        </a:srgbClr>
                      </a:gs>
                    </a:gsLst>
                    <a:lin ang="5400000" scaled="0"/>
                  </a:gradFill>
                </a:rPr>
                <a:t>for generalist </a:t>
              </a:r>
              <a:r>
                <a:rPr lang="en-US" sz="1600" kern="0" dirty="0" smtClean="0">
                  <a:gradFill>
                    <a:gsLst>
                      <a:gs pos="0">
                        <a:srgbClr val="797A7D">
                          <a:lumMod val="50000"/>
                        </a:srgbClr>
                      </a:gs>
                      <a:gs pos="100000">
                        <a:srgbClr val="797A7D">
                          <a:lumMod val="50000"/>
                        </a:srgbClr>
                      </a:gs>
                    </a:gsLst>
                    <a:lin ang="5400000" scaled="0"/>
                  </a:gradFill>
                </a:rPr>
                <a:t>IT</a:t>
              </a:r>
            </a:p>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Targeted up to 250 users</a:t>
              </a:r>
            </a:p>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Hard cap of 300 users</a:t>
              </a:r>
            </a:p>
          </p:txBody>
        </p:sp>
        <p:sp>
          <p:nvSpPr>
            <p:cNvPr id="17" name="Rectangle 16"/>
            <p:cNvSpPr/>
            <p:nvPr/>
          </p:nvSpPr>
          <p:spPr>
            <a:xfrm>
              <a:off x="2192080" y="4572004"/>
              <a:ext cx="1862853" cy="1231092"/>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No </a:t>
              </a:r>
              <a:r>
                <a:rPr lang="en-US" sz="1600" kern="0" dirty="0">
                  <a:gradFill>
                    <a:gsLst>
                      <a:gs pos="0">
                        <a:srgbClr val="797A7D">
                          <a:lumMod val="50000"/>
                        </a:srgbClr>
                      </a:gs>
                      <a:gs pos="100000">
                        <a:srgbClr val="797A7D">
                          <a:lumMod val="50000"/>
                        </a:srgbClr>
                      </a:gs>
                    </a:gsLst>
                    <a:lin ang="5400000" scaled="0"/>
                  </a:gradFill>
                </a:rPr>
                <a:t>IT required</a:t>
              </a:r>
            </a:p>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Targeted up to 10 users</a:t>
              </a:r>
            </a:p>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Hard cap of 25 users</a:t>
              </a:r>
            </a:p>
          </p:txBody>
        </p:sp>
        <p:sp>
          <p:nvSpPr>
            <p:cNvPr id="18" name="Rectangle 17"/>
            <p:cNvSpPr/>
            <p:nvPr/>
          </p:nvSpPr>
          <p:spPr>
            <a:xfrm>
              <a:off x="8051356" y="4572004"/>
              <a:ext cx="1880282" cy="1723535"/>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pPr>
              <a:r>
                <a:rPr lang="en-US" sz="1600" kern="0" dirty="0">
                  <a:gradFill>
                    <a:gsLst>
                      <a:gs pos="0">
                        <a:srgbClr val="797A7D">
                          <a:lumMod val="50000"/>
                        </a:srgbClr>
                      </a:gs>
                      <a:gs pos="100000">
                        <a:srgbClr val="797A7D">
                          <a:lumMod val="50000"/>
                        </a:srgbClr>
                      </a:gs>
                    </a:gsLst>
                    <a:lin ang="5400000" scaled="0"/>
                  </a:gradFill>
                </a:rPr>
                <a:t>Data isolation (US only)</a:t>
              </a:r>
            </a:p>
            <a:p>
              <a:pPr defTabSz="914211">
                <a:spcBef>
                  <a:spcPct val="0"/>
                </a:spcBef>
                <a:spcAft>
                  <a:spcPts val="600"/>
                </a:spcAft>
                <a:buClr>
                  <a:srgbClr val="EE7816"/>
                </a:buClr>
                <a:buSzPct val="100000"/>
              </a:pPr>
              <a:r>
                <a:rPr lang="en-US" sz="1600" kern="0" dirty="0" smtClean="0">
                  <a:gradFill>
                    <a:gsLst>
                      <a:gs pos="0">
                        <a:srgbClr val="797A7D">
                          <a:lumMod val="50000"/>
                        </a:srgbClr>
                      </a:gs>
                      <a:gs pos="100000">
                        <a:srgbClr val="797A7D">
                          <a:lumMod val="50000"/>
                        </a:srgbClr>
                      </a:gs>
                    </a:gsLst>
                    <a:lin ang="5400000" scaled="0"/>
                  </a:gradFill>
                </a:rPr>
                <a:t>Advanced </a:t>
              </a:r>
              <a:r>
                <a:rPr lang="en-US" sz="1600" kern="0" dirty="0">
                  <a:gradFill>
                    <a:gsLst>
                      <a:gs pos="0">
                        <a:srgbClr val="797A7D">
                          <a:lumMod val="50000"/>
                        </a:srgbClr>
                      </a:gs>
                      <a:gs pos="100000">
                        <a:srgbClr val="797A7D">
                          <a:lumMod val="50000"/>
                        </a:srgbClr>
                      </a:gs>
                    </a:gsLst>
                    <a:lin ang="5400000" scaled="0"/>
                  </a:gradFill>
                </a:rPr>
                <a:t>admin </a:t>
              </a:r>
              <a:r>
                <a:rPr lang="en-US" sz="1600" kern="0" dirty="0" smtClean="0">
                  <a:gradFill>
                    <a:gsLst>
                      <a:gs pos="0">
                        <a:srgbClr val="797A7D">
                          <a:lumMod val="50000"/>
                        </a:srgbClr>
                      </a:gs>
                      <a:gs pos="100000">
                        <a:srgbClr val="797A7D">
                          <a:lumMod val="50000"/>
                        </a:srgbClr>
                      </a:gs>
                    </a:gsLst>
                    <a:lin ang="5400000" scaled="0"/>
                  </a:gradFill>
                </a:rPr>
                <a:t>tools</a:t>
              </a:r>
            </a:p>
            <a:p>
              <a:pPr defTabSz="914211">
                <a:spcBef>
                  <a:spcPct val="0"/>
                </a:spcBef>
                <a:spcAft>
                  <a:spcPts val="600"/>
                </a:spcAft>
                <a:buClr>
                  <a:srgbClr val="EE7816"/>
                </a:buClr>
                <a:buSzPct val="100000"/>
              </a:pPr>
              <a:r>
                <a:rPr lang="en-US" sz="1600" kern="0" dirty="0">
                  <a:gradFill>
                    <a:gsLst>
                      <a:gs pos="0">
                        <a:srgbClr val="797A7D">
                          <a:lumMod val="50000"/>
                        </a:srgbClr>
                      </a:gs>
                      <a:gs pos="100000">
                        <a:srgbClr val="797A7D">
                          <a:lumMod val="50000"/>
                        </a:srgbClr>
                      </a:gs>
                    </a:gsLst>
                    <a:lin ang="5400000" scaled="0"/>
                  </a:gradFill>
                </a:rPr>
                <a:t>Range of offers by user </a:t>
              </a:r>
              <a:r>
                <a:rPr lang="en-US" sz="1600" kern="0" dirty="0" smtClean="0">
                  <a:gradFill>
                    <a:gsLst>
                      <a:gs pos="0">
                        <a:srgbClr val="797A7D">
                          <a:lumMod val="50000"/>
                        </a:srgbClr>
                      </a:gs>
                      <a:gs pos="100000">
                        <a:srgbClr val="797A7D">
                          <a:lumMod val="50000"/>
                        </a:srgbClr>
                      </a:gs>
                    </a:gsLst>
                    <a:lin ang="5400000" scaled="0"/>
                  </a:gradFill>
                </a:rPr>
                <a:t>type</a:t>
              </a:r>
            </a:p>
          </p:txBody>
        </p:sp>
        <p:sp>
          <p:nvSpPr>
            <p:cNvPr id="19" name="Rectangle 18"/>
            <p:cNvSpPr/>
            <p:nvPr/>
          </p:nvSpPr>
          <p:spPr>
            <a:xfrm>
              <a:off x="10072473" y="4572004"/>
              <a:ext cx="1846667" cy="1154148"/>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pPr>
              <a:r>
                <a:rPr lang="en-US" sz="1600" kern="0" dirty="0">
                  <a:gradFill>
                    <a:gsLst>
                      <a:gs pos="0">
                        <a:srgbClr val="797A7D">
                          <a:lumMod val="50000"/>
                        </a:srgbClr>
                      </a:gs>
                      <a:gs pos="100000">
                        <a:srgbClr val="797A7D">
                          <a:lumMod val="50000"/>
                        </a:srgbClr>
                      </a:gs>
                    </a:gsLst>
                    <a:lin ang="5400000" scaled="0"/>
                  </a:gradFill>
                </a:rPr>
                <a:t>Free email and collaboration</a:t>
              </a:r>
            </a:p>
            <a:p>
              <a:pPr defTabSz="914211">
                <a:spcBef>
                  <a:spcPct val="0"/>
                </a:spcBef>
                <a:spcAft>
                  <a:spcPts val="600"/>
                </a:spcAft>
                <a:buClr>
                  <a:srgbClr val="EE7816"/>
                </a:buClr>
                <a:buSzPct val="100000"/>
              </a:pPr>
              <a:r>
                <a:rPr lang="en-US" sz="1600" kern="0" dirty="0">
                  <a:gradFill>
                    <a:gsLst>
                      <a:gs pos="0">
                        <a:srgbClr val="797A7D">
                          <a:lumMod val="50000"/>
                        </a:srgbClr>
                      </a:gs>
                      <a:gs pos="100000">
                        <a:srgbClr val="797A7D">
                          <a:lumMod val="50000"/>
                        </a:srgbClr>
                      </a:gs>
                    </a:gsLst>
                    <a:lin ang="5400000" scaled="0"/>
                  </a:gradFill>
                </a:rPr>
                <a:t>Enterprise admin </a:t>
              </a:r>
              <a:r>
                <a:rPr lang="en-US" sz="1600" kern="0" dirty="0" smtClean="0">
                  <a:gradFill>
                    <a:gsLst>
                      <a:gs pos="0">
                        <a:srgbClr val="797A7D">
                          <a:lumMod val="50000"/>
                        </a:srgbClr>
                      </a:gs>
                      <a:gs pos="100000">
                        <a:srgbClr val="797A7D">
                          <a:lumMod val="50000"/>
                        </a:srgbClr>
                      </a:gs>
                    </a:gsLst>
                    <a:lin ang="5400000" scaled="0"/>
                  </a:gradFill>
                </a:rPr>
                <a:t>tools</a:t>
              </a:r>
              <a:endParaRPr lang="en-US" sz="1600" kern="0" dirty="0">
                <a:gradFill>
                  <a:gsLst>
                    <a:gs pos="0">
                      <a:srgbClr val="797A7D">
                        <a:lumMod val="50000"/>
                      </a:srgbClr>
                    </a:gs>
                    <a:gs pos="100000">
                      <a:srgbClr val="797A7D">
                        <a:lumMod val="50000"/>
                      </a:srgbClr>
                    </a:gs>
                  </a:gsLst>
                  <a:lin ang="5400000" scaled="0"/>
                </a:gradFill>
              </a:endParaRPr>
            </a:p>
          </p:txBody>
        </p:sp>
        <p:sp>
          <p:nvSpPr>
            <p:cNvPr id="20" name="Rectangle 19"/>
            <p:cNvSpPr/>
            <p:nvPr/>
          </p:nvSpPr>
          <p:spPr>
            <a:xfrm>
              <a:off x="6132175" y="4572004"/>
              <a:ext cx="1849544" cy="1723535"/>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defRPr/>
              </a:pPr>
              <a:r>
                <a:rPr lang="en-US" sz="1600" kern="0" dirty="0">
                  <a:gradFill>
                    <a:gsLst>
                      <a:gs pos="0">
                        <a:srgbClr val="797A7D">
                          <a:lumMod val="50000"/>
                        </a:srgbClr>
                      </a:gs>
                      <a:gs pos="100000">
                        <a:srgbClr val="797A7D">
                          <a:lumMod val="50000"/>
                        </a:srgbClr>
                      </a:gs>
                    </a:gsLst>
                    <a:lin ang="5400000" scaled="0"/>
                  </a:gradFill>
                </a:rPr>
                <a:t>Range of offers by user type</a:t>
              </a:r>
            </a:p>
            <a:p>
              <a:pPr defTabSz="914211">
                <a:spcBef>
                  <a:spcPct val="0"/>
                </a:spcBef>
                <a:spcAft>
                  <a:spcPts val="600"/>
                </a:spcAft>
                <a:buClr>
                  <a:srgbClr val="EE7816"/>
                </a:buClr>
                <a:buSzPct val="100000"/>
                <a:defRPr/>
              </a:pPr>
              <a:r>
                <a:rPr lang="en-US" sz="1600" kern="0" dirty="0">
                  <a:gradFill>
                    <a:gsLst>
                      <a:gs pos="0">
                        <a:srgbClr val="797A7D">
                          <a:lumMod val="50000"/>
                        </a:srgbClr>
                      </a:gs>
                      <a:gs pos="100000">
                        <a:srgbClr val="797A7D">
                          <a:lumMod val="50000"/>
                        </a:srgbClr>
                      </a:gs>
                    </a:gsLst>
                    <a:lin ang="5400000" scaled="0"/>
                  </a:gradFill>
                </a:rPr>
                <a:t>Advanced admin tools </a:t>
              </a:r>
            </a:p>
            <a:p>
              <a:pPr defTabSz="914211">
                <a:spcBef>
                  <a:spcPct val="0"/>
                </a:spcBef>
                <a:spcAft>
                  <a:spcPts val="600"/>
                </a:spcAft>
                <a:buClr>
                  <a:srgbClr val="EE7816"/>
                </a:buClr>
                <a:buSzPct val="100000"/>
                <a:defRPr/>
              </a:pPr>
              <a:r>
                <a:rPr lang="en-US" sz="1600" kern="0" dirty="0" smtClean="0">
                  <a:gradFill>
                    <a:gsLst>
                      <a:gs pos="0">
                        <a:srgbClr val="797A7D">
                          <a:lumMod val="50000"/>
                        </a:srgbClr>
                      </a:gs>
                      <a:gs pos="100000">
                        <a:srgbClr val="797A7D">
                          <a:lumMod val="50000"/>
                        </a:srgbClr>
                      </a:gs>
                    </a:gsLst>
                    <a:lin ang="5400000" scaled="0"/>
                  </a:gradFill>
                </a:rPr>
                <a:t>Enterprise IT capabilities</a:t>
              </a:r>
            </a:p>
          </p:txBody>
        </p:sp>
        <p:sp>
          <p:nvSpPr>
            <p:cNvPr id="21" name="Rectangle 20"/>
            <p:cNvSpPr/>
            <p:nvPr/>
          </p:nvSpPr>
          <p:spPr>
            <a:xfrm>
              <a:off x="218788" y="4572004"/>
              <a:ext cx="1874229" cy="661705"/>
            </a:xfrm>
            <a:prstGeom prst="rect">
              <a:avLst/>
            </a:prstGeom>
            <a:noFill/>
          </p:spPr>
          <p:txBody>
            <a:bodyPr wrap="square" lIns="0" tIns="45713" rIns="0" bIns="45713">
              <a:spAutoFit/>
            </a:bodyPr>
            <a:lstStyle/>
            <a:p>
              <a:pPr defTabSz="914211">
                <a:spcBef>
                  <a:spcPct val="0"/>
                </a:spcBef>
                <a:spcAft>
                  <a:spcPts val="600"/>
                </a:spcAft>
                <a:buClr>
                  <a:srgbClr val="EE7816"/>
                </a:buClr>
                <a:buSzPct val="100000"/>
              </a:pPr>
              <a:r>
                <a:rPr lang="en-US" sz="1600" kern="0" dirty="0">
                  <a:gradFill>
                    <a:gsLst>
                      <a:gs pos="0">
                        <a:srgbClr val="797A7D">
                          <a:lumMod val="50000"/>
                        </a:srgbClr>
                      </a:gs>
                      <a:gs pos="100000">
                        <a:srgbClr val="797A7D">
                          <a:lumMod val="50000"/>
                        </a:srgbClr>
                      </a:gs>
                    </a:gsLst>
                    <a:lin ang="5400000" scaled="0"/>
                  </a:gradFill>
                </a:rPr>
                <a:t>Office client </a:t>
              </a:r>
            </a:p>
            <a:p>
              <a:pPr defTabSz="914211">
                <a:spcBef>
                  <a:spcPct val="0"/>
                </a:spcBef>
                <a:spcAft>
                  <a:spcPts val="600"/>
                </a:spcAft>
                <a:buClr>
                  <a:srgbClr val="EE7816"/>
                </a:buClr>
                <a:buSzPct val="100000"/>
              </a:pPr>
              <a:endParaRPr lang="en-US" sz="1600" kern="0" dirty="0">
                <a:gradFill>
                  <a:gsLst>
                    <a:gs pos="0">
                      <a:srgbClr val="797A7D">
                        <a:lumMod val="50000"/>
                      </a:srgbClr>
                    </a:gs>
                    <a:gs pos="100000">
                      <a:srgbClr val="797A7D">
                        <a:lumMod val="50000"/>
                      </a:srgbClr>
                    </a:gs>
                  </a:gsLst>
                  <a:lin ang="5400000" scaled="0"/>
                </a:gradFill>
              </a:endParaRPr>
            </a:p>
          </p:txBody>
        </p:sp>
        <p:sp>
          <p:nvSpPr>
            <p:cNvPr id="22" name="Rectangle 21"/>
            <p:cNvSpPr/>
            <p:nvPr/>
          </p:nvSpPr>
          <p:spPr>
            <a:xfrm>
              <a:off x="4150472" y="3820115"/>
              <a:ext cx="1862845" cy="584771"/>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br>
                <a:rPr lang="en-US" sz="2000" spc="-67" dirty="0">
                  <a:gradFill>
                    <a:gsLst>
                      <a:gs pos="0">
                        <a:srgbClr val="EB3C00"/>
                      </a:gs>
                      <a:gs pos="100000">
                        <a:srgbClr val="EB3C00"/>
                      </a:gs>
                    </a:gsLst>
                    <a:lin ang="5400000" scaled="0"/>
                  </a:gradFill>
                  <a:ea typeface="Segoe UI" pitchFamily="34" charset="0"/>
                  <a:cs typeface="Segoe UI" pitchFamily="34" charset="0"/>
                </a:rPr>
              </a:br>
              <a:r>
                <a:rPr lang="en-US" sz="2000" spc="-67" dirty="0">
                  <a:gradFill>
                    <a:gsLst>
                      <a:gs pos="0">
                        <a:srgbClr val="EB3C00"/>
                      </a:gs>
                      <a:gs pos="100000">
                        <a:srgbClr val="EB3C00"/>
                      </a:gs>
                    </a:gsLst>
                    <a:lin ang="5400000" scaled="0"/>
                  </a:gradFill>
                  <a:ea typeface="Segoe UI" pitchFamily="34" charset="0"/>
                  <a:cs typeface="Segoe UI" pitchFamily="34" charset="0"/>
                </a:rPr>
                <a:t>Midsize Business</a:t>
              </a:r>
            </a:p>
          </p:txBody>
        </p:sp>
        <p:sp>
          <p:nvSpPr>
            <p:cNvPr id="23" name="Rectangle 22"/>
            <p:cNvSpPr/>
            <p:nvPr/>
          </p:nvSpPr>
          <p:spPr>
            <a:xfrm>
              <a:off x="2196294" y="3820115"/>
              <a:ext cx="1858639" cy="584771"/>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r>
                <a:rPr lang="en-US" sz="2000" spc="-67" dirty="0" smtClean="0">
                  <a:gradFill>
                    <a:gsLst>
                      <a:gs pos="0">
                        <a:srgbClr val="EB3C00"/>
                      </a:gs>
                      <a:gs pos="100000">
                        <a:srgbClr val="EB3C00"/>
                      </a:gs>
                    </a:gsLst>
                    <a:lin ang="5400000" scaled="0"/>
                  </a:gradFill>
                  <a:ea typeface="Segoe UI" pitchFamily="34" charset="0"/>
                  <a:cs typeface="Segoe UI" pitchFamily="34" charset="0"/>
                </a:rPr>
                <a:t>Small </a:t>
              </a:r>
              <a:br>
                <a:rPr lang="en-US" sz="2000" spc="-67" dirty="0" smtClean="0">
                  <a:gradFill>
                    <a:gsLst>
                      <a:gs pos="0">
                        <a:srgbClr val="EB3C00"/>
                      </a:gs>
                      <a:gs pos="100000">
                        <a:srgbClr val="EB3C00"/>
                      </a:gs>
                    </a:gsLst>
                    <a:lin ang="5400000" scaled="0"/>
                  </a:gradFill>
                  <a:ea typeface="Segoe UI" pitchFamily="34" charset="0"/>
                  <a:cs typeface="Segoe UI" pitchFamily="34" charset="0"/>
                </a:rPr>
              </a:br>
              <a:r>
                <a:rPr lang="en-US" sz="2000" spc="-67" dirty="0" smtClean="0">
                  <a:gradFill>
                    <a:gsLst>
                      <a:gs pos="0">
                        <a:srgbClr val="EB3C00"/>
                      </a:gs>
                      <a:gs pos="100000">
                        <a:srgbClr val="EB3C00"/>
                      </a:gs>
                    </a:gsLst>
                    <a:lin ang="5400000" scaled="0"/>
                  </a:gradFill>
                  <a:ea typeface="Segoe UI" pitchFamily="34" charset="0"/>
                  <a:cs typeface="Segoe UI" pitchFamily="34" charset="0"/>
                </a:rPr>
                <a:t>Business</a:t>
              </a:r>
              <a:endParaRPr lang="en-US" sz="2000" spc="-67" dirty="0">
                <a:gradFill>
                  <a:gsLst>
                    <a:gs pos="0">
                      <a:srgbClr val="EB3C00"/>
                    </a:gs>
                    <a:gs pos="100000">
                      <a:srgbClr val="EB3C00"/>
                    </a:gs>
                  </a:gsLst>
                  <a:lin ang="5400000" scaled="0"/>
                </a:gradFill>
                <a:ea typeface="Segoe UI" pitchFamily="34" charset="0"/>
                <a:cs typeface="Segoe UI" pitchFamily="34" charset="0"/>
              </a:endParaRPr>
            </a:p>
          </p:txBody>
        </p:sp>
        <p:sp>
          <p:nvSpPr>
            <p:cNvPr id="24" name="Rectangle 23"/>
            <p:cNvSpPr/>
            <p:nvPr/>
          </p:nvSpPr>
          <p:spPr>
            <a:xfrm>
              <a:off x="10065863" y="3820115"/>
              <a:ext cx="1853277" cy="584771"/>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br>
                <a:rPr lang="en-US" sz="2000" spc="-67" dirty="0">
                  <a:gradFill>
                    <a:gsLst>
                      <a:gs pos="0">
                        <a:srgbClr val="EB3C00"/>
                      </a:gs>
                      <a:gs pos="100000">
                        <a:srgbClr val="EB3C00"/>
                      </a:gs>
                    </a:gsLst>
                    <a:lin ang="5400000" scaled="0"/>
                  </a:gradFill>
                  <a:ea typeface="Segoe UI" pitchFamily="34" charset="0"/>
                  <a:cs typeface="Segoe UI" pitchFamily="34" charset="0"/>
                </a:rPr>
              </a:br>
              <a:r>
                <a:rPr lang="en-US" sz="2000" spc="-67" dirty="0">
                  <a:gradFill>
                    <a:gsLst>
                      <a:gs pos="0">
                        <a:srgbClr val="EB3C00"/>
                      </a:gs>
                      <a:gs pos="100000">
                        <a:srgbClr val="EB3C00"/>
                      </a:gs>
                    </a:gsLst>
                    <a:lin ang="5400000" scaled="0"/>
                  </a:gradFill>
                  <a:ea typeface="Segoe UI" pitchFamily="34" charset="0"/>
                  <a:cs typeface="Segoe UI" pitchFamily="34" charset="0"/>
                </a:rPr>
                <a:t>Education</a:t>
              </a:r>
            </a:p>
          </p:txBody>
        </p:sp>
        <p:sp>
          <p:nvSpPr>
            <p:cNvPr id="25" name="Rectangle 24"/>
            <p:cNvSpPr/>
            <p:nvPr/>
          </p:nvSpPr>
          <p:spPr>
            <a:xfrm>
              <a:off x="8051355" y="3820115"/>
              <a:ext cx="1880282" cy="830993"/>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r>
                <a:rPr lang="en-US" sz="2000" spc="-67" dirty="0" smtClean="0">
                  <a:gradFill>
                    <a:gsLst>
                      <a:gs pos="0">
                        <a:srgbClr val="EB3C00"/>
                      </a:gs>
                      <a:gs pos="100000">
                        <a:srgbClr val="EB3C00"/>
                      </a:gs>
                    </a:gsLst>
                    <a:lin ang="5400000" scaled="0"/>
                  </a:gradFill>
                  <a:ea typeface="Segoe UI" pitchFamily="34" charset="0"/>
                  <a:cs typeface="Segoe UI" pitchFamily="34" charset="0"/>
                </a:rPr>
                <a:t>Enterprise &amp; Government</a:t>
              </a:r>
              <a:endParaRPr lang="en-US" sz="2000" spc="-67" dirty="0">
                <a:gradFill>
                  <a:gsLst>
                    <a:gs pos="0">
                      <a:srgbClr val="EB3C00"/>
                    </a:gs>
                    <a:gs pos="100000">
                      <a:srgbClr val="EB3C00"/>
                    </a:gs>
                  </a:gsLst>
                  <a:lin ang="5400000" scaled="0"/>
                </a:gradFill>
                <a:ea typeface="Segoe UI" pitchFamily="34" charset="0"/>
                <a:cs typeface="Segoe UI" pitchFamily="34" charset="0"/>
              </a:endParaRPr>
            </a:p>
          </p:txBody>
        </p:sp>
        <p:sp>
          <p:nvSpPr>
            <p:cNvPr id="26" name="Rectangle 25"/>
            <p:cNvSpPr/>
            <p:nvPr/>
          </p:nvSpPr>
          <p:spPr>
            <a:xfrm>
              <a:off x="6110288" y="3820115"/>
              <a:ext cx="1871430" cy="584771"/>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br>
                <a:rPr lang="en-US" sz="2000" spc="-67" dirty="0">
                  <a:gradFill>
                    <a:gsLst>
                      <a:gs pos="0">
                        <a:srgbClr val="EB3C00"/>
                      </a:gs>
                      <a:gs pos="100000">
                        <a:srgbClr val="EB3C00"/>
                      </a:gs>
                    </a:gsLst>
                    <a:lin ang="5400000" scaled="0"/>
                  </a:gradFill>
                  <a:ea typeface="Segoe UI" pitchFamily="34" charset="0"/>
                  <a:cs typeface="Segoe UI" pitchFamily="34" charset="0"/>
                </a:rPr>
              </a:br>
              <a:r>
                <a:rPr lang="en-US" sz="2000" spc="-67" dirty="0">
                  <a:gradFill>
                    <a:gsLst>
                      <a:gs pos="0">
                        <a:srgbClr val="EB3C00"/>
                      </a:gs>
                      <a:gs pos="100000">
                        <a:srgbClr val="EB3C00"/>
                      </a:gs>
                    </a:gsLst>
                    <a:lin ang="5400000" scaled="0"/>
                  </a:gradFill>
                  <a:ea typeface="Segoe UI" pitchFamily="34" charset="0"/>
                  <a:cs typeface="Segoe UI" pitchFamily="34" charset="0"/>
                </a:rPr>
                <a:t>Enterprise  </a:t>
              </a:r>
            </a:p>
          </p:txBody>
        </p:sp>
        <p:sp>
          <p:nvSpPr>
            <p:cNvPr id="27" name="Rectangle 26"/>
            <p:cNvSpPr/>
            <p:nvPr/>
          </p:nvSpPr>
          <p:spPr>
            <a:xfrm>
              <a:off x="203200" y="3820115"/>
              <a:ext cx="1889817" cy="584771"/>
            </a:xfrm>
            <a:prstGeom prst="rect">
              <a:avLst/>
            </a:prstGeom>
          </p:spPr>
          <p:txBody>
            <a:bodyPr wrap="square" lIns="0" tIns="45718" rIns="0" bIns="45718">
              <a:spAutoFit/>
            </a:bodyPr>
            <a:lstStyle/>
            <a:p>
              <a:pPr defTabSz="1218535" fontAlgn="base">
                <a:lnSpc>
                  <a:spcPct val="80000"/>
                </a:lnSpc>
                <a:spcBef>
                  <a:spcPct val="0"/>
                </a:spcBef>
                <a:spcAft>
                  <a:spcPct val="0"/>
                </a:spcAft>
                <a:buClr>
                  <a:srgbClr val="EE7816"/>
                </a:buClr>
                <a:buSzPct val="100000"/>
              </a:pPr>
              <a:r>
                <a:rPr lang="en-US" sz="2000" spc="-67" dirty="0">
                  <a:gradFill>
                    <a:gsLst>
                      <a:gs pos="0">
                        <a:srgbClr val="EB3C00"/>
                      </a:gs>
                      <a:gs pos="100000">
                        <a:srgbClr val="EB3C00"/>
                      </a:gs>
                    </a:gsLst>
                    <a:lin ang="5400000" scaled="0"/>
                  </a:gradFill>
                  <a:ea typeface="Segoe UI" pitchFamily="34" charset="0"/>
                  <a:cs typeface="Segoe UI" pitchFamily="34" charset="0"/>
                </a:rPr>
                <a:t>Office 365 </a:t>
              </a:r>
              <a:r>
                <a:rPr lang="en-US" sz="2000" spc="-67" dirty="0" smtClean="0">
                  <a:gradFill>
                    <a:gsLst>
                      <a:gs pos="0">
                        <a:srgbClr val="EB3C00"/>
                      </a:gs>
                      <a:gs pos="100000">
                        <a:srgbClr val="EB3C00"/>
                      </a:gs>
                    </a:gsLst>
                    <a:lin ang="5400000" scaled="0"/>
                  </a:gradFill>
                  <a:ea typeface="Segoe UI" pitchFamily="34" charset="0"/>
                  <a:cs typeface="Segoe UI" pitchFamily="34" charset="0"/>
                </a:rPr>
                <a:t/>
              </a:r>
              <a:br>
                <a:rPr lang="en-US" sz="2000" spc="-67" dirty="0" smtClean="0">
                  <a:gradFill>
                    <a:gsLst>
                      <a:gs pos="0">
                        <a:srgbClr val="EB3C00"/>
                      </a:gs>
                      <a:gs pos="100000">
                        <a:srgbClr val="EB3C00"/>
                      </a:gs>
                    </a:gsLst>
                    <a:lin ang="5400000" scaled="0"/>
                  </a:gradFill>
                  <a:ea typeface="Segoe UI" pitchFamily="34" charset="0"/>
                  <a:cs typeface="Segoe UI" pitchFamily="34" charset="0"/>
                </a:rPr>
              </a:br>
              <a:r>
                <a:rPr lang="en-US" sz="2000" spc="-67" dirty="0" smtClean="0">
                  <a:gradFill>
                    <a:gsLst>
                      <a:gs pos="0">
                        <a:srgbClr val="EB3C00"/>
                      </a:gs>
                      <a:gs pos="100000">
                        <a:srgbClr val="EB3C00"/>
                      </a:gs>
                    </a:gsLst>
                    <a:lin ang="5400000" scaled="0"/>
                  </a:gradFill>
                  <a:ea typeface="Segoe UI" pitchFamily="34" charset="0"/>
                  <a:cs typeface="Segoe UI" pitchFamily="34" charset="0"/>
                </a:rPr>
                <a:t>Home Premium</a:t>
              </a:r>
              <a:endParaRPr lang="en-US" sz="2000" spc="-67" dirty="0">
                <a:gradFill>
                  <a:gsLst>
                    <a:gs pos="0">
                      <a:srgbClr val="EB3C00"/>
                    </a:gs>
                    <a:gs pos="100000">
                      <a:srgbClr val="EB3C00"/>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28372588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Layers of Office 365</a:t>
            </a:r>
          </a:p>
        </p:txBody>
      </p:sp>
      <p:graphicFrame>
        <p:nvGraphicFramePr>
          <p:cNvPr id="6" name="Content Placeholder 3"/>
          <p:cNvGraphicFramePr>
            <a:graphicFrameLocks/>
          </p:cNvGraphicFramePr>
          <p:nvPr>
            <p:extLst>
              <p:ext uri="{D42A27DB-BD31-4B8C-83A1-F6EECF244321}">
                <p14:modId xmlns:p14="http://schemas.microsoft.com/office/powerpoint/2010/main" val="1829401752"/>
              </p:ext>
            </p:extLst>
          </p:nvPr>
        </p:nvGraphicFramePr>
        <p:xfrm>
          <a:off x="274702" y="1485603"/>
          <a:ext cx="11978510" cy="4608576"/>
        </p:xfrm>
        <a:graphic>
          <a:graphicData uri="http://schemas.openxmlformats.org/drawingml/2006/table">
            <a:tbl>
              <a:tblPr firstRow="1" bandRow="1">
                <a:tableStyleId>{2D5ABB26-0587-4C30-8999-92F81FD0307C}</a:tableStyleId>
              </a:tblPr>
              <a:tblGrid>
                <a:gridCol w="2468854"/>
                <a:gridCol w="2377414"/>
                <a:gridCol w="2377414"/>
                <a:gridCol w="2377414"/>
                <a:gridCol w="2377414"/>
              </a:tblGrid>
              <a:tr h="1463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smtClean="0">
                          <a:solidFill>
                            <a:schemeClr val="bg1"/>
                          </a:solidFill>
                          <a:latin typeface="+mj-lt"/>
                        </a:rPr>
                        <a:t>Office 365 Portals</a:t>
                      </a:r>
                    </a:p>
                  </a:txBody>
                  <a:tcPr marL="182880" marR="182880" marT="182880" marB="18288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r>
                        <a:rPr lang="en-US" sz="2400" dirty="0" smtClean="0">
                          <a:solidFill>
                            <a:schemeClr val="bg1"/>
                          </a:solidFill>
                        </a:rPr>
                        <a:t>Sign Up Experience</a:t>
                      </a:r>
                    </a:p>
                    <a:p>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Tenant Administration</a:t>
                      </a: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Landing Pages</a:t>
                      </a:r>
                    </a:p>
                    <a:p>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1"/>
                    </a:solidFill>
                  </a:tcPr>
                </a:tc>
                <a:tc>
                  <a:txBody>
                    <a:bodyPr/>
                    <a:lstStyle/>
                    <a:p>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noFill/>
                  </a:tcPr>
                </a:tc>
              </a:tr>
              <a:tr h="1463024">
                <a:tc>
                  <a:txBody>
                    <a:bodyPr/>
                    <a:lstStyle/>
                    <a:p>
                      <a:pPr defTabSz="932472" fontAlgn="base">
                        <a:lnSpc>
                          <a:spcPct val="90000"/>
                        </a:lnSpc>
                        <a:spcBef>
                          <a:spcPct val="0"/>
                        </a:spcBef>
                        <a:spcAft>
                          <a:spcPct val="0"/>
                        </a:spcAft>
                      </a:pPr>
                      <a:r>
                        <a:rPr lang="en-US" sz="3200" dirty="0" smtClean="0">
                          <a:solidFill>
                            <a:schemeClr val="bg1"/>
                          </a:solidFill>
                          <a:latin typeface="+mj-lt"/>
                        </a:rPr>
                        <a:t>Office 365 Platform Services</a:t>
                      </a:r>
                      <a:endParaRPr lang="en-US" sz="32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lvl="0"/>
                      <a:r>
                        <a:rPr lang="en-US" sz="2400" dirty="0" smtClean="0">
                          <a:solidFill>
                            <a:schemeClr val="bg1"/>
                          </a:solidFill>
                        </a:rPr>
                        <a:t>Commerce &amp; Billing</a:t>
                      </a:r>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Identity Platform</a:t>
                      </a: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Authentication</a:t>
                      </a: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Internet DNS</a:t>
                      </a:r>
                    </a:p>
                  </a:txBody>
                  <a:tcPr marL="182880" marR="182880" marT="182880" marB="18288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r>
              <a:tr h="1463024">
                <a:tc>
                  <a:txBody>
                    <a:bodyPr/>
                    <a:lstStyle/>
                    <a:p>
                      <a:pPr defTabSz="932472" fontAlgn="base">
                        <a:lnSpc>
                          <a:spcPct val="90000"/>
                        </a:lnSpc>
                        <a:spcBef>
                          <a:spcPct val="0"/>
                        </a:spcBef>
                        <a:spcAft>
                          <a:spcPct val="0"/>
                        </a:spcAft>
                      </a:pPr>
                      <a:r>
                        <a:rPr lang="en-US" sz="3200" dirty="0" smtClean="0">
                          <a:solidFill>
                            <a:schemeClr val="bg1"/>
                          </a:solidFill>
                          <a:latin typeface="+mj-lt"/>
                        </a:rPr>
                        <a:t>Office 365 Services</a:t>
                      </a:r>
                      <a:endParaRPr lang="en-US" sz="3200" dirty="0">
                        <a:solidFill>
                          <a:schemeClr val="bg1"/>
                        </a:solidFill>
                        <a:latin typeface="+mj-lt"/>
                      </a:endParaRPr>
                    </a:p>
                  </a:txBody>
                  <a:tcPr marL="182880" marR="182880" marT="182880" marB="18288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SharePoint Online</a:t>
                      </a: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bg1"/>
                          </a:solidFill>
                        </a:rPr>
                        <a:t>Exchange Online</a:t>
                      </a: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r>
                        <a:rPr lang="en-US" sz="2400" dirty="0" smtClean="0">
                          <a:solidFill>
                            <a:schemeClr val="bg1"/>
                          </a:solidFill>
                        </a:rPr>
                        <a:t>Lync Online</a:t>
                      </a:r>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c>
                  <a:txBody>
                    <a:bodyPr/>
                    <a:lstStyle/>
                    <a:p>
                      <a:pPr lvl="0"/>
                      <a:r>
                        <a:rPr lang="en-US" sz="2400" dirty="0" smtClean="0">
                          <a:solidFill>
                            <a:schemeClr val="bg1"/>
                          </a:solidFill>
                        </a:rPr>
                        <a:t>Office Pro</a:t>
                      </a:r>
                    </a:p>
                    <a:p>
                      <a:pPr lvl="0"/>
                      <a:r>
                        <a:rPr lang="en-US" sz="2400" dirty="0" smtClean="0">
                          <a:solidFill>
                            <a:schemeClr val="bg1"/>
                          </a:solidFill>
                        </a:rPr>
                        <a:t>Web Apps</a:t>
                      </a:r>
                    </a:p>
                    <a:p>
                      <a:pPr lvl="0"/>
                      <a:r>
                        <a:rPr lang="en-US" sz="2400" dirty="0" smtClean="0">
                          <a:solidFill>
                            <a:schemeClr val="bg1"/>
                          </a:solidFill>
                        </a:rPr>
                        <a:t>Other</a:t>
                      </a:r>
                      <a:endParaRPr lang="en-US" sz="2400" dirty="0">
                        <a:solidFill>
                          <a:schemeClr val="bg1"/>
                        </a:solidFill>
                      </a:endParaRPr>
                    </a:p>
                  </a:txBody>
                  <a:tcPr marL="182880" marR="182880" marT="182880" marB="182880">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chemeClr val="accent3"/>
                    </a:solidFill>
                  </a:tcPr>
                </a:tc>
              </a:tr>
            </a:tbl>
          </a:graphicData>
        </a:graphic>
      </p:graphicFrame>
    </p:spTree>
    <p:extLst>
      <p:ext uri="{BB962C8B-B14F-4D97-AF65-F5344CB8AC3E}">
        <p14:creationId xmlns:p14="http://schemas.microsoft.com/office/powerpoint/2010/main" val="34029789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extLst>
              <p:ext uri="{D42A27DB-BD31-4B8C-83A1-F6EECF244321}">
                <p14:modId xmlns:p14="http://schemas.microsoft.com/office/powerpoint/2010/main" val="1875211464"/>
              </p:ext>
            </p:extLst>
          </p:nvPr>
        </p:nvGraphicFramePr>
        <p:xfrm>
          <a:off x="1828780" y="0"/>
          <a:ext cx="10607309" cy="6994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7" descr="C:\Users\rtaboada\AppData\Local\Microsoft\Windows\Temporary Internet Files\Content.IE5\6UXS5CR1\MC900439823[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0531" y="205458"/>
            <a:ext cx="2651731" cy="265173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9"/>
          <a:stretch>
            <a:fillRect/>
          </a:stretch>
        </p:blipFill>
        <p:spPr>
          <a:xfrm>
            <a:off x="9987" y="3405823"/>
            <a:ext cx="4298018" cy="320711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99558355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Doron Bar-Caspi; Roberto Taboada </External_x0020_Speaker>
    <Session_x0020_Code xmlns="2295e2e7-0eeb-498e-8716-217bb2ee6ee3">SPC121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Doron Bar-Caspi, Roberto Taboada</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0001A3B0-0AE4-4E11-87C4-784221D760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schemas.openxmlformats.org/package/2006/metadata/core-properties"/>
    <ds:schemaRef ds:uri="http://www.w3.org/XML/1998/namespace"/>
    <ds:schemaRef ds:uri="http://schemas.microsoft.com/office/2006/metadata/properties"/>
    <ds:schemaRef ds:uri="2295e2e7-0eeb-498e-8716-217bb2ee6ee3"/>
    <ds:schemaRef ds:uri="http://purl.org/dc/elements/1.1/"/>
    <ds:schemaRef ds:uri="http://schemas.microsoft.com/office/2006/documentManagement/types"/>
    <ds:schemaRef ds:uri="http://purl.org/dc/terms/"/>
    <ds:schemaRef ds:uri="http://purl.org/dc/dcmitype/"/>
    <ds:schemaRef ds:uri="http://schemas.microsoft.com/office/infopath/2007/PartnerControls"/>
    <ds:schemaRef ds:uri="230e9df3-be65-4c73-a93b-d1236ebd677e"/>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10</TotalTime>
  <Words>5040</Words>
  <Application>Microsoft Office PowerPoint</Application>
  <PresentationFormat>Custom</PresentationFormat>
  <Paragraphs>818</Paragraphs>
  <Slides>57</Slides>
  <Notes>37</Notes>
  <HiddenSlides>0</HiddenSlides>
  <MMClips>0</MMClips>
  <ScaleCrop>false</ScaleCrop>
  <HeadingPairs>
    <vt:vector size="4" baseType="variant">
      <vt:variant>
        <vt:lpstr>Theme</vt:lpstr>
      </vt:variant>
      <vt:variant>
        <vt:i4>4</vt:i4>
      </vt:variant>
      <vt:variant>
        <vt:lpstr>Slide Titles</vt:lpstr>
      </vt:variant>
      <vt:variant>
        <vt:i4>57</vt:i4>
      </vt:variant>
    </vt:vector>
  </HeadingPairs>
  <TitlesOfParts>
    <vt:vector size="61" baseType="lpstr">
      <vt:lpstr>SPC2012_IT-Pro_Template_16x9</vt:lpstr>
      <vt:lpstr>5-30072_SPC2012_IT-Pro_Template_16x9_Light</vt:lpstr>
      <vt:lpstr>5-30072_SPC2012_IT-Pro_Template_16x9</vt:lpstr>
      <vt:lpstr>5-30072_SPC2012_Business_Template_16x9_Light</vt:lpstr>
      <vt:lpstr>PowerPoint Presentation</vt:lpstr>
      <vt:lpstr>How We Do It: Building &amp; Managing SharePoint Online</vt:lpstr>
      <vt:lpstr>Objectives</vt:lpstr>
      <vt:lpstr>Agenda</vt:lpstr>
      <vt:lpstr>Related presentations</vt:lpstr>
      <vt:lpstr>Overview of Office 365 &amp; SharePoint Online</vt:lpstr>
      <vt:lpstr>Office 365 for all customer segments</vt:lpstr>
      <vt:lpstr>Layers of Office 365</vt:lpstr>
      <vt:lpstr>PowerPoint Presentation</vt:lpstr>
      <vt:lpstr>SharePoint Online components</vt:lpstr>
      <vt:lpstr>SharePoint Online ethos</vt:lpstr>
      <vt:lpstr>How does it look behind the scenes?</vt:lpstr>
      <vt:lpstr>Layers of SharePoint Online</vt:lpstr>
      <vt:lpstr>Virtual Machine Layer: Hyper-V</vt:lpstr>
      <vt:lpstr>SharePoint Online Topology</vt:lpstr>
      <vt:lpstr>Grid Manager</vt:lpstr>
      <vt:lpstr>Grid Manager resides in a Network</vt:lpstr>
      <vt:lpstr>Grid Manager operational principles</vt:lpstr>
      <vt:lpstr>Job logic sample: DeployVM</vt:lpstr>
      <vt:lpstr>Job logic sample: DeployVM cont.</vt:lpstr>
      <vt:lpstr>Job logic sample: DeployVM cont.</vt:lpstr>
      <vt:lpstr>Deployment jobs sequence logic</vt:lpstr>
      <vt:lpstr>Deployment jobs sequence logic cont.</vt:lpstr>
      <vt:lpstr>Deployment jobs sequence logic cont.</vt:lpstr>
      <vt:lpstr>Zones, Networks, Farms, VMs…</vt:lpstr>
      <vt:lpstr>New customer signup &amp; tenant configuration</vt:lpstr>
      <vt:lpstr>Layers of SharePoint provisioning</vt:lpstr>
      <vt:lpstr>We do this at high scale every day</vt:lpstr>
      <vt:lpstr>PowerPoint Presentation</vt:lpstr>
      <vt:lpstr>PowerPoint Presentation</vt:lpstr>
      <vt:lpstr>Routing tenants to networks &amp; farms</vt:lpstr>
      <vt:lpstr>Network map snapshot</vt:lpstr>
      <vt:lpstr>Network map snapshot</vt:lpstr>
      <vt:lpstr>Syncing changes for a tenant</vt:lpstr>
      <vt:lpstr>Provisioning service</vt:lpstr>
      <vt:lpstr>Layers of provisioning</vt:lpstr>
      <vt:lpstr>PowerPoint Presentation</vt:lpstr>
      <vt:lpstr>PowerPoint Presentation</vt:lpstr>
      <vt:lpstr>PowerPoint Presentation</vt:lpstr>
      <vt:lpstr>PowerPoint Presentation</vt:lpstr>
      <vt:lpstr>PowerPoint Presentation</vt:lpstr>
      <vt:lpstr>Supporting SharePoint 2010 &amp; 2013 tenants</vt:lpstr>
      <vt:lpstr>Upgrading tenants to SharePoint 2013</vt:lpstr>
      <vt:lpstr>Upgrade in H/A Fashion</vt:lpstr>
      <vt:lpstr>Upgrade highlights</vt:lpstr>
      <vt:lpstr>SharePoint Online Upgrade Flow</vt:lpstr>
      <vt:lpstr>SharePoint Stamp Upgrade</vt:lpstr>
      <vt:lpstr>1. New Fed. Svc. Farm</vt:lpstr>
      <vt:lpstr>2. Upgrading Svc DBs</vt:lpstr>
      <vt:lpstr>3. Finalizing the Upgrade</vt:lpstr>
      <vt:lpstr>4. Removing old farm</vt:lpstr>
      <vt:lpstr>5. New Content Farm</vt:lpstr>
      <vt:lpstr>6. Upgrading Content DBs</vt:lpstr>
      <vt:lpstr>7. Diverting Traffic</vt:lpstr>
      <vt:lpstr>Q &amp; 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We Do It: Building and Managing SharePoint Online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2012-11-14T17:48:30Z</dcterms:created>
  <dcterms:modified xsi:type="dcterms:W3CDTF">2012-12-06T01:08:48Z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