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8" r:id="rId6"/>
    <p:sldMasterId id="2147484219" r:id="rId7"/>
  </p:sldMasterIdLst>
  <p:notesMasterIdLst>
    <p:notesMasterId r:id="rId50"/>
  </p:notesMasterIdLst>
  <p:handoutMasterIdLst>
    <p:handoutMasterId r:id="rId51"/>
  </p:handoutMasterIdLst>
  <p:sldIdLst>
    <p:sldId id="1055" r:id="rId8"/>
    <p:sldId id="1057" r:id="rId9"/>
    <p:sldId id="1094" r:id="rId10"/>
    <p:sldId id="1095" r:id="rId11"/>
    <p:sldId id="1096" r:id="rId12"/>
    <p:sldId id="1097" r:id="rId13"/>
    <p:sldId id="1098" r:id="rId14"/>
    <p:sldId id="1099" r:id="rId15"/>
    <p:sldId id="1100" r:id="rId16"/>
    <p:sldId id="1101" r:id="rId17"/>
    <p:sldId id="1102" r:id="rId18"/>
    <p:sldId id="1103" r:id="rId19"/>
    <p:sldId id="1104" r:id="rId20"/>
    <p:sldId id="1105" r:id="rId21"/>
    <p:sldId id="1106" r:id="rId22"/>
    <p:sldId id="1107" r:id="rId23"/>
    <p:sldId id="1108" r:id="rId24"/>
    <p:sldId id="1109" r:id="rId25"/>
    <p:sldId id="1110" r:id="rId26"/>
    <p:sldId id="1111" r:id="rId27"/>
    <p:sldId id="1112" r:id="rId28"/>
    <p:sldId id="1113" r:id="rId29"/>
    <p:sldId id="1114" r:id="rId30"/>
    <p:sldId id="1115" r:id="rId31"/>
    <p:sldId id="1116" r:id="rId32"/>
    <p:sldId id="1117" r:id="rId33"/>
    <p:sldId id="1118" r:id="rId34"/>
    <p:sldId id="1119" r:id="rId35"/>
    <p:sldId id="1120" r:id="rId36"/>
    <p:sldId id="1090" r:id="rId37"/>
    <p:sldId id="1121" r:id="rId38"/>
    <p:sldId id="1122" r:id="rId39"/>
    <p:sldId id="1123" r:id="rId40"/>
    <p:sldId id="1124" r:id="rId41"/>
    <p:sldId id="1125" r:id="rId42"/>
    <p:sldId id="1126" r:id="rId43"/>
    <p:sldId id="1127" r:id="rId44"/>
    <p:sldId id="1128" r:id="rId45"/>
    <p:sldId id="1129" r:id="rId46"/>
    <p:sldId id="1130" r:id="rId47"/>
    <p:sldId id="1131" r:id="rId48"/>
    <p:sldId id="1091"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a:xfrm>
            <a:off x="3884613" y="0"/>
            <a:ext cx="2971800" cy="457200"/>
          </a:xfrm>
          <a:prstGeom prst="rect">
            <a:avLst/>
          </a:prstGeom>
        </p:spPr>
        <p:txBody>
          <a:bodyPr/>
          <a:lstStyle/>
          <a:p>
            <a:fld id="{46EA5DC6-4905-4A8B-8ECF-0CAD17C19E7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74248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11</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99149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12</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22654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15</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21269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16</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5429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17</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8615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20</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18035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21</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8026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22</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3199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23</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4779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a:xfrm>
            <a:off x="3884613" y="0"/>
            <a:ext cx="2971800" cy="457200"/>
          </a:xfrm>
          <a:prstGeom prst="rect">
            <a:avLst/>
          </a:prstGeom>
        </p:spPr>
        <p:txBody>
          <a:bodyPr/>
          <a:lstStyle/>
          <a:p>
            <a:fld id="{D4664A66-7F43-48D1-91D2-AE7A931D649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Microsoft SharePoint</a:t>
            </a:r>
            <a:endParaRPr lang="en-US" dirty="0"/>
          </a:p>
        </p:txBody>
      </p:sp>
      <p:sp>
        <p:nvSpPr>
          <p:cNvPr id="9" name="Footer Placeholder 7"/>
          <p:cNvSpPr>
            <a:spLocks noGrp="1"/>
          </p:cNvSpPr>
          <p:nvPr>
            <p:ph type="ftr" sz="quarter" idx="4"/>
          </p:nvPr>
        </p:nvSpPr>
        <p:spPr>
          <a:xfrm>
            <a:off x="0" y="8685212"/>
            <a:ext cx="5795010" cy="366191"/>
          </a:xfrm>
          <a:prstGeom prst="rect">
            <a:avLst/>
          </a:prstGeom>
        </p:spPr>
        <p:txBody>
          <a:bodyPr vert="horz" lIns="0" tIns="45720" rIns="91440" bIns="45720" rtlCol="0" anchor="b"/>
          <a:lstStyle>
            <a:lvl1pPr algn="l">
              <a:defRPr sz="1200"/>
            </a:lvl1pPr>
          </a:lstStyle>
          <a:p>
            <a:pPr marL="231775" defTabSz="91409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65526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24</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5358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25</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932434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26</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04192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44201" lv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27</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581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28</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220653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44201" lv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29</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4281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32</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06983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33</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31228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3</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5586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4</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07268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5</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79066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6</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50895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7</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40719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8</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35132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t>9</a:t>
            </a:fld>
            <a:endParaRPr lang="en-US" dirty="0"/>
          </a:p>
        </p:txBody>
      </p:sp>
      <p:sp>
        <p:nvSpPr>
          <p:cNvPr id="5" name="Header Placeholder 4"/>
          <p:cNvSpPr>
            <a:spLocks noGrp="1"/>
          </p:cNvSpPr>
          <p:nvPr>
            <p:ph type="hdr" sz="quarter" idx="11"/>
          </p:nvPr>
        </p:nvSpPr>
        <p:spPr/>
        <p:txBody>
          <a:bodyPr/>
          <a:lstStyle/>
          <a:p>
            <a:r>
              <a:rPr lang="en-US" smtClean="0"/>
              <a:t>Microsoft SharePoint Server 2013</a:t>
            </a:r>
            <a:endParaRPr lang="en-US" dirty="0"/>
          </a:p>
        </p:txBody>
      </p:sp>
      <p:sp>
        <p:nvSpPr>
          <p:cNvPr id="6" name="Footer Placeholder 5"/>
          <p:cNvSpPr>
            <a:spLocks noGrp="1"/>
          </p:cNvSpPr>
          <p:nvPr>
            <p:ph type="ftr" sz="quarter" idx="12"/>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98917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3.emf"/></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1" tIns="146273" rIns="182841" bIns="146273" numCol="1" spcCol="0" rtlCol="0" fromWordArt="0" anchor="t" anchorCtr="0" forceAA="0" compatLnSpc="1">
            <a:prstTxWarp prst="textNoShape">
              <a:avLst/>
            </a:prstTxWarp>
            <a:noAutofit/>
          </a:bodyPr>
          <a:lstStyle/>
          <a:p>
            <a:pPr lvl="0" algn="ctr" defTabSz="93228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9245" tIns="93278" rIns="149245" bIns="93278"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9245" tIns="111934" rIns="149245" bIns="111934">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2574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987"/>
          <a:stretch/>
        </p:blipFill>
        <p:spPr bwMode="black">
          <a:xfrm>
            <a:off x="10525575" y="6264016"/>
            <a:ext cx="1619203" cy="560111"/>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Rectangle 4"/>
          <p:cNvSpPr/>
          <p:nvPr userDrawn="1"/>
        </p:nvSpPr>
        <p:spPr>
          <a:xfrm>
            <a:off x="-10849" y="6727707"/>
            <a:ext cx="12447324" cy="263466"/>
          </a:xfrm>
          <a:prstGeom prst="rect">
            <a:avLst/>
          </a:prstGeom>
        </p:spPr>
        <p:txBody>
          <a:bodyPr wrap="square" lIns="93278" tIns="46639" rIns="93278" bIns="46639">
            <a:spAutoFit/>
          </a:bodyPr>
          <a:lstStyle/>
          <a:p>
            <a:r>
              <a:rPr lang="en-US" sz="1100" kern="1200" dirty="0" smtClean="0">
                <a:solidFill>
                  <a:schemeClr val="bg1"/>
                </a:solidFill>
                <a:effectLst/>
                <a:latin typeface="Segoe UI" pitchFamily="34" charset="0"/>
                <a:ea typeface="Segoe UI" pitchFamily="34" charset="0"/>
                <a:cs typeface="Segoe UI" pitchFamily="34" charset="0"/>
              </a:rPr>
              <a:t>©2012 Microsoft Corporation. All rights reserved. </a:t>
            </a:r>
            <a:endParaRPr lang="en-US" sz="1100" kern="1200" dirty="0">
              <a:solidFill>
                <a:schemeClr val="bg1"/>
              </a:solidFill>
              <a:effectLst/>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4088386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8026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0866009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696668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978621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191516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548904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216926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056558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562704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31588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20058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634104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97916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74675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3157779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461839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373237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30759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534597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367328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98812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776072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578235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773758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296244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211280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96428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633071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80195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144760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736300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3227445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8.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8.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3.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image" Target="../media/image1.png"/><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theme" Target="../theme/theme4.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4870990"/>
      </p:ext>
    </p:extLst>
  </p:cSld>
  <p:clrMap bg1="lt1" tx1="dk1" bg2="lt2" tx2="dk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547221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1" r:id="rId12"/>
    <p:sldLayoutId id="2147484232" r:id="rId13"/>
    <p:sldLayoutId id="2147484233" r:id="rId14"/>
    <p:sldLayoutId id="2147484234" r:id="rId15"/>
    <p:sldLayoutId id="2147484235" r:id="rId16"/>
    <p:sldLayoutId id="2147484236" r:id="rId17"/>
    <p:sldLayoutId id="2147484237" r:id="rId18"/>
    <p:sldLayoutId id="2147484238" r:id="rId19"/>
    <p:sldLayoutId id="2147484239" r:id="rId20"/>
    <p:sldLayoutId id="2147484240" r:id="rId21"/>
    <p:sldLayoutId id="214748424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myspc.sharepointconference.com/" TargetMode="Externa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2"/>
          <p:cNvGraphicFramePr>
            <a:graphicFrameLocks noGrp="1"/>
          </p:cNvGraphicFramePr>
          <p:nvPr>
            <p:extLst>
              <p:ext uri="{D42A27DB-BD31-4B8C-83A1-F6EECF244321}">
                <p14:modId xmlns:p14="http://schemas.microsoft.com/office/powerpoint/2010/main" val="163602526"/>
              </p:ext>
            </p:extLst>
          </p:nvPr>
        </p:nvGraphicFramePr>
        <p:xfrm>
          <a:off x="427039" y="1212182"/>
          <a:ext cx="11277600" cy="4879737"/>
        </p:xfrm>
        <a:graphic>
          <a:graphicData uri="http://schemas.openxmlformats.org/drawingml/2006/table">
            <a:tbl>
              <a:tblPr firstRow="1" bandRow="1">
                <a:tableStyleId>{BC89EF96-8CEA-46FF-86C4-4CE0E7609802}</a:tableStyleId>
              </a:tblPr>
              <a:tblGrid>
                <a:gridCol w="3759200"/>
                <a:gridCol w="3759200"/>
                <a:gridCol w="3759200"/>
              </a:tblGrid>
              <a:tr h="675189">
                <a:tc>
                  <a:txBody>
                    <a:bodyPr/>
                    <a:lstStyle/>
                    <a:p>
                      <a:r>
                        <a:rPr lang="en-US" sz="1700" dirty="0" smtClean="0"/>
                        <a:t>On Critical Path For Most Requests</a:t>
                      </a:r>
                      <a:endParaRPr lang="en-US" sz="1700" dirty="0"/>
                    </a:p>
                  </a:txBody>
                  <a:tcPr marT="45702" marB="45702"/>
                </a:tc>
                <a:tc>
                  <a:txBody>
                    <a:bodyPr/>
                    <a:lstStyle/>
                    <a:p>
                      <a:r>
                        <a:rPr lang="en-US" sz="1700" dirty="0" smtClean="0"/>
                        <a:t>Interactive</a:t>
                      </a:r>
                      <a:r>
                        <a:rPr lang="en-US" sz="1700" baseline="0" dirty="0" smtClean="0"/>
                        <a:t> / Serving End-user Requests</a:t>
                      </a:r>
                      <a:endParaRPr lang="en-US" sz="1700" dirty="0"/>
                    </a:p>
                  </a:txBody>
                  <a:tcPr marT="45702" marB="45702"/>
                </a:tc>
                <a:tc>
                  <a:txBody>
                    <a:bodyPr/>
                    <a:lstStyle/>
                    <a:p>
                      <a:r>
                        <a:rPr lang="en-US" sz="1700" dirty="0" smtClean="0"/>
                        <a:t>Doing Background Processing</a:t>
                      </a:r>
                      <a:endParaRPr lang="en-US" sz="1700" dirty="0"/>
                    </a:p>
                  </a:txBody>
                  <a:tcPr marT="45702" marB="45702"/>
                </a:tc>
              </a:tr>
              <a:tr h="4204548">
                <a:tc>
                  <a:txBody>
                    <a:bodyPr/>
                    <a:lstStyle/>
                    <a:p>
                      <a:r>
                        <a:rPr lang="en-US" sz="1700" b="1" dirty="0" smtClean="0"/>
                        <a:t>Request Management</a:t>
                      </a:r>
                    </a:p>
                    <a:p>
                      <a:r>
                        <a:rPr lang="en-US" sz="1700" b="1" dirty="0" smtClean="0"/>
                        <a:t>Distributed</a:t>
                      </a:r>
                      <a:r>
                        <a:rPr lang="en-US" sz="1700" b="1" baseline="0" dirty="0" smtClean="0"/>
                        <a:t> Cache</a:t>
                      </a:r>
                      <a:endParaRPr lang="en-US" sz="1700" b="1" dirty="0"/>
                    </a:p>
                  </a:txBody>
                  <a:tcPr marT="45702" marB="45702"/>
                </a:tc>
                <a:tc>
                  <a:txBody>
                    <a:bodyPr/>
                    <a:lstStyle/>
                    <a:p>
                      <a:r>
                        <a:rPr lang="en-US" sz="1800" b="1" kern="1200" dirty="0" smtClean="0">
                          <a:solidFill>
                            <a:schemeClr val="tx1"/>
                          </a:solidFill>
                          <a:effectLst/>
                          <a:latin typeface="+mn-lt"/>
                          <a:ea typeface="+mn-ea"/>
                          <a:cs typeface="+mn-cs"/>
                        </a:rPr>
                        <a:t>User Profile Application</a:t>
                      </a:r>
                    </a:p>
                    <a:p>
                      <a:r>
                        <a:rPr lang="en-US" sz="1800" b="1" kern="1200" dirty="0" smtClean="0">
                          <a:solidFill>
                            <a:schemeClr val="tx1"/>
                          </a:solidFill>
                          <a:effectLst/>
                          <a:latin typeface="+mn-lt"/>
                          <a:ea typeface="+mn-ea"/>
                          <a:cs typeface="+mn-cs"/>
                        </a:rPr>
                        <a:t>Metadata Services</a:t>
                      </a:r>
                    </a:p>
                    <a:p>
                      <a:r>
                        <a:rPr lang="en-US" sz="1800" b="1" kern="1200" dirty="0" smtClean="0">
                          <a:solidFill>
                            <a:schemeClr val="tx1"/>
                          </a:solidFill>
                          <a:effectLst/>
                          <a:latin typeface="+mn-lt"/>
                          <a:ea typeface="+mn-ea"/>
                          <a:cs typeface="+mn-cs"/>
                        </a:rPr>
                        <a:t>Business</a:t>
                      </a:r>
                      <a:r>
                        <a:rPr lang="en-US" sz="1800" b="1" kern="1200" baseline="0" dirty="0" smtClean="0">
                          <a:solidFill>
                            <a:schemeClr val="tx1"/>
                          </a:solidFill>
                          <a:effectLst/>
                          <a:latin typeface="+mn-lt"/>
                          <a:ea typeface="+mn-ea"/>
                          <a:cs typeface="+mn-cs"/>
                        </a:rPr>
                        <a:t> Data Connectivity</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Secure Store</a:t>
                      </a:r>
                    </a:p>
                    <a:p>
                      <a:r>
                        <a:rPr lang="en-US" sz="1800" b="1" kern="1200" dirty="0" smtClean="0">
                          <a:solidFill>
                            <a:schemeClr val="tx1"/>
                          </a:solidFill>
                          <a:effectLst/>
                          <a:latin typeface="+mn-lt"/>
                          <a:ea typeface="+mn-ea"/>
                          <a:cs typeface="+mn-cs"/>
                        </a:rPr>
                        <a:t>State </a:t>
                      </a:r>
                    </a:p>
                    <a:p>
                      <a:r>
                        <a:rPr lang="en-US" sz="1800" b="1" kern="1200" dirty="0" smtClean="0">
                          <a:solidFill>
                            <a:schemeClr val="tx1"/>
                          </a:solidFill>
                          <a:effectLst/>
                          <a:latin typeface="+mn-lt"/>
                          <a:ea typeface="+mn-ea"/>
                          <a:cs typeface="+mn-cs"/>
                        </a:rPr>
                        <a:t>Session</a:t>
                      </a:r>
                      <a:r>
                        <a:rPr lang="en-US" sz="1800" b="1" kern="1200" baseline="0" dirty="0" smtClean="0">
                          <a:solidFill>
                            <a:schemeClr val="tx1"/>
                          </a:solidFill>
                          <a:effectLst/>
                          <a:latin typeface="+mn-lt"/>
                          <a:ea typeface="+mn-ea"/>
                          <a:cs typeface="+mn-cs"/>
                        </a:rPr>
                        <a:t> State</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Access </a:t>
                      </a:r>
                    </a:p>
                    <a:p>
                      <a:r>
                        <a:rPr lang="en-US" sz="1800" b="1" kern="1200" dirty="0" smtClean="0">
                          <a:solidFill>
                            <a:schemeClr val="tx1"/>
                          </a:solidFill>
                          <a:effectLst/>
                          <a:latin typeface="+mn-lt"/>
                          <a:ea typeface="+mn-ea"/>
                          <a:cs typeface="+mn-cs"/>
                        </a:rPr>
                        <a:t>User Code</a:t>
                      </a:r>
                    </a:p>
                    <a:p>
                      <a:r>
                        <a:rPr lang="en-US" sz="1800" b="1" kern="1200" dirty="0" smtClean="0">
                          <a:solidFill>
                            <a:schemeClr val="tx1"/>
                          </a:solidFill>
                          <a:effectLst/>
                          <a:latin typeface="+mn-lt"/>
                          <a:ea typeface="+mn-ea"/>
                          <a:cs typeface="+mn-cs"/>
                        </a:rPr>
                        <a:t>Search Query </a:t>
                      </a:r>
                    </a:p>
                    <a:p>
                      <a:r>
                        <a:rPr lang="en-US" sz="1800" b="1" kern="1200" dirty="0" smtClean="0">
                          <a:solidFill>
                            <a:schemeClr val="tx1"/>
                          </a:solidFill>
                          <a:effectLst/>
                          <a:latin typeface="+mn-lt"/>
                          <a:ea typeface="+mn-ea"/>
                          <a:cs typeface="+mn-cs"/>
                        </a:rPr>
                        <a:t>Performance</a:t>
                      </a:r>
                      <a:r>
                        <a:rPr lang="en-US" sz="1800" b="1" kern="1200" baseline="0" dirty="0" smtClean="0">
                          <a:solidFill>
                            <a:schemeClr val="tx1"/>
                          </a:solidFill>
                          <a:effectLst/>
                          <a:latin typeface="+mn-lt"/>
                          <a:ea typeface="+mn-ea"/>
                          <a:cs typeface="+mn-cs"/>
                        </a:rPr>
                        <a:t>Point</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Visio</a:t>
                      </a:r>
                    </a:p>
                    <a:p>
                      <a:r>
                        <a:rPr lang="en-US" sz="1800" b="1" kern="1200" dirty="0" smtClean="0">
                          <a:solidFill>
                            <a:schemeClr val="tx1"/>
                          </a:solidFill>
                          <a:effectLst/>
                          <a:latin typeface="+mn-lt"/>
                          <a:ea typeface="+mn-ea"/>
                          <a:cs typeface="+mn-cs"/>
                        </a:rPr>
                        <a:t>Excel Services</a:t>
                      </a:r>
                    </a:p>
                    <a:p>
                      <a:r>
                        <a:rPr lang="en-US" sz="1800" b="1" kern="1200" dirty="0" err="1" smtClean="0">
                          <a:solidFill>
                            <a:schemeClr val="tx1"/>
                          </a:solidFill>
                          <a:effectLst/>
                          <a:latin typeface="+mn-lt"/>
                          <a:ea typeface="+mn-ea"/>
                          <a:cs typeface="+mn-cs"/>
                        </a:rPr>
                        <a:t>PowerPivot</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Project</a:t>
                      </a:r>
                    </a:p>
                  </a:txBody>
                  <a:tcPr marT="45702" marB="45702"/>
                </a:tc>
                <a:tc>
                  <a:txBody>
                    <a:bodyPr/>
                    <a:lstStyle/>
                    <a:p>
                      <a:r>
                        <a:rPr lang="en-US" sz="1800" b="1" kern="1200" dirty="0" smtClean="0">
                          <a:solidFill>
                            <a:schemeClr val="tx1"/>
                          </a:solidFill>
                          <a:effectLst/>
                          <a:latin typeface="+mn-lt"/>
                          <a:ea typeface="+mn-ea"/>
                          <a:cs typeface="+mn-cs"/>
                        </a:rPr>
                        <a:t>User Profile</a:t>
                      </a:r>
                      <a:r>
                        <a:rPr lang="en-US" sz="1800" b="1" kern="1200" baseline="0" dirty="0" smtClean="0">
                          <a:solidFill>
                            <a:schemeClr val="tx1"/>
                          </a:solidFill>
                          <a:effectLst/>
                          <a:latin typeface="+mn-lt"/>
                          <a:ea typeface="+mn-ea"/>
                          <a:cs typeface="+mn-cs"/>
                        </a:rPr>
                        <a:t> Sync</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Crawl Target</a:t>
                      </a:r>
                    </a:p>
                    <a:p>
                      <a:r>
                        <a:rPr lang="en-US" sz="1800" b="1" kern="1200" dirty="0" smtClean="0">
                          <a:solidFill>
                            <a:schemeClr val="tx1"/>
                          </a:solidFill>
                          <a:effectLst/>
                          <a:latin typeface="+mn-lt"/>
                          <a:ea typeface="+mn-ea"/>
                          <a:cs typeface="+mn-cs"/>
                        </a:rPr>
                        <a:t>Content DB Jobs</a:t>
                      </a:r>
                    </a:p>
                    <a:p>
                      <a:r>
                        <a:rPr lang="en-US" sz="1800" b="1" kern="1200" dirty="0" smtClean="0">
                          <a:solidFill>
                            <a:schemeClr val="tx1"/>
                          </a:solidFill>
                          <a:effectLst/>
                          <a:latin typeface="+mn-lt"/>
                          <a:ea typeface="+mn-ea"/>
                          <a:cs typeface="+mn-cs"/>
                        </a:rPr>
                        <a:t>Workflow</a:t>
                      </a:r>
                    </a:p>
                    <a:p>
                      <a:r>
                        <a:rPr lang="en-US" sz="1800" b="1" kern="1200" dirty="0" smtClean="0">
                          <a:solidFill>
                            <a:schemeClr val="tx1"/>
                          </a:solidFill>
                          <a:effectLst/>
                          <a:latin typeface="+mn-lt"/>
                          <a:ea typeface="+mn-ea"/>
                          <a:cs typeface="+mn-cs"/>
                        </a:rPr>
                        <a:t>WMA</a:t>
                      </a:r>
                    </a:p>
                    <a:p>
                      <a:r>
                        <a:rPr lang="en-US" sz="1800" b="1" kern="1200" dirty="0" smtClean="0">
                          <a:solidFill>
                            <a:schemeClr val="tx1"/>
                          </a:solidFill>
                          <a:effectLst/>
                          <a:latin typeface="+mn-lt"/>
                          <a:ea typeface="+mn-ea"/>
                          <a:cs typeface="+mn-cs"/>
                        </a:rPr>
                        <a:t>Machine</a:t>
                      </a:r>
                      <a:r>
                        <a:rPr lang="en-US" sz="1800" b="1" kern="1200" baseline="0" dirty="0" smtClean="0">
                          <a:solidFill>
                            <a:schemeClr val="tx1"/>
                          </a:solidFill>
                          <a:effectLst/>
                          <a:latin typeface="+mn-lt"/>
                          <a:ea typeface="+mn-ea"/>
                          <a:cs typeface="+mn-cs"/>
                        </a:rPr>
                        <a:t> Translation</a:t>
                      </a:r>
                      <a:endParaRPr lang="en-US" sz="1800" b="1"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Search Crawl </a:t>
                      </a:r>
                    </a:p>
                    <a:p>
                      <a:r>
                        <a:rPr lang="en-US" sz="1800" b="1" kern="1200" dirty="0" smtClean="0">
                          <a:solidFill>
                            <a:schemeClr val="tx1"/>
                          </a:solidFill>
                          <a:effectLst/>
                          <a:latin typeface="+mn-lt"/>
                          <a:ea typeface="+mn-ea"/>
                          <a:cs typeface="+mn-cs"/>
                        </a:rPr>
                        <a:t>Document</a:t>
                      </a:r>
                      <a:r>
                        <a:rPr lang="en-US" sz="1800" b="1" kern="1200" baseline="0" dirty="0" smtClean="0">
                          <a:solidFill>
                            <a:schemeClr val="tx1"/>
                          </a:solidFill>
                          <a:effectLst/>
                          <a:latin typeface="+mn-lt"/>
                          <a:ea typeface="+mn-ea"/>
                          <a:cs typeface="+mn-cs"/>
                        </a:rPr>
                        <a:t> Conversion</a:t>
                      </a:r>
                      <a:endParaRPr lang="en-US" sz="1700" b="1" dirty="0"/>
                    </a:p>
                  </a:txBody>
                  <a:tcPr marT="45702" marB="45702"/>
                </a:tc>
              </a:tr>
            </a:tbl>
          </a:graphicData>
        </a:graphic>
      </p:graphicFrame>
      <p:sp>
        <p:nvSpPr>
          <p:cNvPr id="2" name="Title 1"/>
          <p:cNvSpPr>
            <a:spLocks noGrp="1"/>
          </p:cNvSpPr>
          <p:nvPr>
            <p:ph type="title"/>
          </p:nvPr>
        </p:nvSpPr>
        <p:spPr/>
        <p:txBody>
          <a:bodyPr>
            <a:normAutofit fontScale="90000"/>
          </a:bodyPr>
          <a:lstStyle/>
          <a:p>
            <a:r>
              <a:rPr lang="en-US" dirty="0"/>
              <a:t>How</a:t>
            </a:r>
            <a:r>
              <a:rPr lang="en-US"/>
              <a:t> we think about Service </a:t>
            </a:r>
            <a:r>
              <a:rPr lang="en-US" smtClean="0"/>
              <a:t>Applications</a:t>
            </a:r>
            <a:endParaRPr lang="en-US" dirty="0"/>
          </a:p>
        </p:txBody>
      </p:sp>
      <p:sp>
        <p:nvSpPr>
          <p:cNvPr id="16" name="L-Shape 15"/>
          <p:cNvSpPr/>
          <p:nvPr/>
        </p:nvSpPr>
        <p:spPr bwMode="auto">
          <a:xfrm rot="5400000">
            <a:off x="2342135" y="4867731"/>
            <a:ext cx="761693" cy="2895600"/>
          </a:xfrm>
          <a:prstGeom prst="corner">
            <a:avLst/>
          </a:prstGeom>
          <a:solidFill>
            <a:srgbClr val="EB3C0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85" tIns="127964" rIns="155385" bIns="127964" numCol="1" spcCol="0" rtlCol="0" fromWordArt="0" anchor="t" anchorCtr="0" forceAA="0" compatLnSpc="1">
            <a:prstTxWarp prst="textNoShape">
              <a:avLst/>
            </a:prstTxWarp>
            <a:noAutofit/>
          </a:bodyPr>
          <a:lstStyle/>
          <a:p>
            <a:pPr defTabSz="932104" fontAlgn="base">
              <a:lnSpc>
                <a:spcPct val="90000"/>
              </a:lnSpc>
              <a:spcBef>
                <a:spcPct val="0"/>
              </a:spcBef>
              <a:spcAft>
                <a:spcPts val="300"/>
              </a:spcAft>
            </a:pPr>
            <a:endParaRPr lang="en-US" sz="900"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7" name="L-Shape 16"/>
          <p:cNvSpPr/>
          <p:nvPr/>
        </p:nvSpPr>
        <p:spPr bwMode="auto">
          <a:xfrm rot="5400000">
            <a:off x="6142190" y="4486882"/>
            <a:ext cx="761693" cy="2895600"/>
          </a:xfrm>
          <a:prstGeom prst="corner">
            <a:avLst/>
          </a:prstGeom>
          <a:solidFill>
            <a:srgbClr val="EB3C0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85" tIns="127964" rIns="155385" bIns="127964" numCol="1" spcCol="0" rtlCol="0" fromWordArt="0" anchor="t" anchorCtr="0" forceAA="0" compatLnSpc="1">
            <a:prstTxWarp prst="textNoShape">
              <a:avLst/>
            </a:prstTxWarp>
            <a:noAutofit/>
          </a:bodyPr>
          <a:lstStyle/>
          <a:p>
            <a:pPr defTabSz="932104" fontAlgn="base">
              <a:lnSpc>
                <a:spcPct val="90000"/>
              </a:lnSpc>
              <a:spcBef>
                <a:spcPct val="0"/>
              </a:spcBef>
              <a:spcAft>
                <a:spcPts val="300"/>
              </a:spcAft>
            </a:pPr>
            <a:endParaRPr lang="en-US" sz="900"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8" name="L-Shape 17"/>
          <p:cNvSpPr/>
          <p:nvPr/>
        </p:nvSpPr>
        <p:spPr bwMode="auto">
          <a:xfrm rot="5400000">
            <a:off x="9799793" y="4032401"/>
            <a:ext cx="761693" cy="2895600"/>
          </a:xfrm>
          <a:prstGeom prst="corner">
            <a:avLst/>
          </a:prstGeom>
          <a:solidFill>
            <a:srgbClr val="EB3C0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385" tIns="127964" rIns="155385" bIns="127964" numCol="1" spcCol="0" rtlCol="0" fromWordArt="0" anchor="t" anchorCtr="0" forceAA="0" compatLnSpc="1">
            <a:prstTxWarp prst="textNoShape">
              <a:avLst/>
            </a:prstTxWarp>
            <a:noAutofit/>
          </a:bodyPr>
          <a:lstStyle/>
          <a:p>
            <a:pPr defTabSz="932104" fontAlgn="base">
              <a:lnSpc>
                <a:spcPct val="90000"/>
              </a:lnSpc>
              <a:spcBef>
                <a:spcPct val="0"/>
              </a:spcBef>
              <a:spcAft>
                <a:spcPts val="300"/>
              </a:spcAft>
            </a:pPr>
            <a:endParaRPr lang="en-US" sz="900"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9" name="TextBox 18"/>
          <p:cNvSpPr txBox="1"/>
          <p:nvPr/>
        </p:nvSpPr>
        <p:spPr>
          <a:xfrm>
            <a:off x="1570040" y="6239360"/>
            <a:ext cx="2895600" cy="489168"/>
          </a:xfrm>
          <a:prstGeom prst="rect">
            <a:avLst/>
          </a:prstGeom>
          <a:noFill/>
        </p:spPr>
        <p:txBody>
          <a:bodyPr wrap="square" lIns="182805" tIns="146245" rIns="182805" bIns="146245"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Very Low </a:t>
            </a:r>
            <a:r>
              <a:rPr lang="en-US" sz="1400" b="1">
                <a:gradFill>
                  <a:gsLst>
                    <a:gs pos="2917">
                      <a:schemeClr val="tx1"/>
                    </a:gs>
                    <a:gs pos="30000">
                      <a:schemeClr val="tx1"/>
                    </a:gs>
                  </a:gsLst>
                  <a:lin ang="5400000" scaled="0"/>
                </a:gradFill>
              </a:rPr>
              <a:t>Latency </a:t>
            </a:r>
            <a:endParaRPr lang="en-US" sz="1400" b="1" dirty="0">
              <a:gradFill>
                <a:gsLst>
                  <a:gs pos="2917">
                    <a:schemeClr val="tx1"/>
                  </a:gs>
                  <a:gs pos="30000">
                    <a:schemeClr val="tx1"/>
                  </a:gs>
                </a:gsLst>
                <a:lin ang="5400000" scaled="0"/>
              </a:gradFill>
            </a:endParaRPr>
          </a:p>
        </p:txBody>
      </p:sp>
      <p:sp>
        <p:nvSpPr>
          <p:cNvPr id="20" name="TextBox 19"/>
          <p:cNvSpPr txBox="1"/>
          <p:nvPr/>
        </p:nvSpPr>
        <p:spPr>
          <a:xfrm>
            <a:off x="5380037" y="5858513"/>
            <a:ext cx="2895600" cy="489168"/>
          </a:xfrm>
          <a:prstGeom prst="rect">
            <a:avLst/>
          </a:prstGeom>
          <a:noFill/>
        </p:spPr>
        <p:txBody>
          <a:bodyPr wrap="square" lIns="182805" tIns="146245" rIns="182805" bIns="146245"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Low </a:t>
            </a:r>
            <a:r>
              <a:rPr lang="en-US" sz="1400" b="1">
                <a:gradFill>
                  <a:gsLst>
                    <a:gs pos="2917">
                      <a:schemeClr val="tx1"/>
                    </a:gs>
                    <a:gs pos="30000">
                      <a:schemeClr val="tx1"/>
                    </a:gs>
                  </a:gsLst>
                  <a:lin ang="5400000" scaled="0"/>
                </a:gradFill>
              </a:rPr>
              <a:t>Latency </a:t>
            </a:r>
            <a:endParaRPr lang="en-US" sz="1400" b="1" dirty="0">
              <a:gradFill>
                <a:gsLst>
                  <a:gs pos="2917">
                    <a:schemeClr val="tx1"/>
                  </a:gs>
                  <a:gs pos="30000">
                    <a:schemeClr val="tx1"/>
                  </a:gs>
                </a:gsLst>
                <a:lin ang="5400000" scaled="0"/>
              </a:gradFill>
            </a:endParaRPr>
          </a:p>
        </p:txBody>
      </p:sp>
      <p:sp>
        <p:nvSpPr>
          <p:cNvPr id="21" name="TextBox 20"/>
          <p:cNvSpPr txBox="1"/>
          <p:nvPr/>
        </p:nvSpPr>
        <p:spPr>
          <a:xfrm>
            <a:off x="9037640" y="5404034"/>
            <a:ext cx="2895600" cy="489183"/>
          </a:xfrm>
          <a:prstGeom prst="rect">
            <a:avLst/>
          </a:prstGeom>
          <a:noFill/>
        </p:spPr>
        <p:txBody>
          <a:bodyPr wrap="square" lIns="182805" tIns="146245" rIns="182805" bIns="146245"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More tolerant Latency </a:t>
            </a:r>
          </a:p>
        </p:txBody>
      </p:sp>
      <p:sp>
        <p:nvSpPr>
          <p:cNvPr id="10" name="Oval Callout 9"/>
          <p:cNvSpPr/>
          <p:nvPr/>
        </p:nvSpPr>
        <p:spPr bwMode="auto">
          <a:xfrm>
            <a:off x="10011342" y="5773326"/>
            <a:ext cx="2379095" cy="923050"/>
          </a:xfrm>
          <a:prstGeom prst="wedgeEllipseCallout">
            <a:avLst>
              <a:gd name="adj1" fmla="val 47517"/>
              <a:gd name="adj2" fmla="val 72967"/>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r>
              <a:rPr lang="en-US" dirty="0" smtClean="0">
                <a:solidFill>
                  <a:schemeClr val="tx2"/>
                </a:solidFill>
                <a:ea typeface="Segoe UI" pitchFamily="34" charset="0"/>
                <a:cs typeface="Segoe UI" pitchFamily="34" charset="0"/>
              </a:rPr>
              <a:t>SPC192</a:t>
            </a:r>
          </a:p>
          <a:p>
            <a:pPr algn="ctr" defTabSz="951029" fontAlgn="base">
              <a:lnSpc>
                <a:spcPct val="90000"/>
              </a:lnSpc>
              <a:spcBef>
                <a:spcPct val="0"/>
              </a:spcBef>
              <a:spcAft>
                <a:spcPct val="0"/>
              </a:spcAft>
            </a:pPr>
            <a:r>
              <a:rPr lang="en-US" sz="1400" dirty="0">
                <a:solidFill>
                  <a:schemeClr val="tx2"/>
                </a:solidFill>
                <a:ea typeface="Segoe UI" pitchFamily="34" charset="0"/>
                <a:cs typeface="Segoe UI" pitchFamily="34" charset="0"/>
              </a:rPr>
              <a:t>11/13 1:45 PM</a:t>
            </a:r>
          </a:p>
        </p:txBody>
      </p:sp>
    </p:spTree>
    <p:extLst>
      <p:ext uri="{BB962C8B-B14F-4D97-AF65-F5344CB8AC3E}">
        <p14:creationId xmlns:p14="http://schemas.microsoft.com/office/powerpoint/2010/main" val="136270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80">
                                          <p:stCondLst>
                                            <p:cond delay="0"/>
                                          </p:stCondLst>
                                        </p:cTn>
                                        <p:tgtEl>
                                          <p:spTgt spid="10"/>
                                        </p:tgtEl>
                                      </p:cBhvr>
                                    </p:animEffect>
                                    <p:anim calcmode="lin" valueType="num">
                                      <p:cBhvr>
                                        <p:cTn id="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5" dur="26">
                                          <p:stCondLst>
                                            <p:cond delay="650"/>
                                          </p:stCondLst>
                                        </p:cTn>
                                        <p:tgtEl>
                                          <p:spTgt spid="10"/>
                                        </p:tgtEl>
                                      </p:cBhvr>
                                      <p:to x="100000" y="60000"/>
                                    </p:animScale>
                                    <p:animScale>
                                      <p:cBhvr>
                                        <p:cTn id="46" dur="166" decel="50000">
                                          <p:stCondLst>
                                            <p:cond delay="676"/>
                                          </p:stCondLst>
                                        </p:cTn>
                                        <p:tgtEl>
                                          <p:spTgt spid="10"/>
                                        </p:tgtEl>
                                      </p:cBhvr>
                                      <p:to x="100000" y="100000"/>
                                    </p:animScale>
                                    <p:animScale>
                                      <p:cBhvr>
                                        <p:cTn id="47" dur="26">
                                          <p:stCondLst>
                                            <p:cond delay="1312"/>
                                          </p:stCondLst>
                                        </p:cTn>
                                        <p:tgtEl>
                                          <p:spTgt spid="10"/>
                                        </p:tgtEl>
                                      </p:cBhvr>
                                      <p:to x="100000" y="80000"/>
                                    </p:animScale>
                                    <p:animScale>
                                      <p:cBhvr>
                                        <p:cTn id="48" dur="166" decel="50000">
                                          <p:stCondLst>
                                            <p:cond delay="1338"/>
                                          </p:stCondLst>
                                        </p:cTn>
                                        <p:tgtEl>
                                          <p:spTgt spid="10"/>
                                        </p:tgtEl>
                                      </p:cBhvr>
                                      <p:to x="100000" y="100000"/>
                                    </p:animScale>
                                    <p:animScale>
                                      <p:cBhvr>
                                        <p:cTn id="49" dur="26">
                                          <p:stCondLst>
                                            <p:cond delay="1642"/>
                                          </p:stCondLst>
                                        </p:cTn>
                                        <p:tgtEl>
                                          <p:spTgt spid="10"/>
                                        </p:tgtEl>
                                      </p:cBhvr>
                                      <p:to x="100000" y="90000"/>
                                    </p:animScale>
                                    <p:animScale>
                                      <p:cBhvr>
                                        <p:cTn id="50" dur="166" decel="50000">
                                          <p:stCondLst>
                                            <p:cond delay="1668"/>
                                          </p:stCondLst>
                                        </p:cTn>
                                        <p:tgtEl>
                                          <p:spTgt spid="10"/>
                                        </p:tgtEl>
                                      </p:cBhvr>
                                      <p:to x="100000" y="100000"/>
                                    </p:animScale>
                                    <p:animScale>
                                      <p:cBhvr>
                                        <p:cTn id="51" dur="26">
                                          <p:stCondLst>
                                            <p:cond delay="1808"/>
                                          </p:stCondLst>
                                        </p:cTn>
                                        <p:tgtEl>
                                          <p:spTgt spid="10"/>
                                        </p:tgtEl>
                                      </p:cBhvr>
                                      <p:to x="100000" y="95000"/>
                                    </p:animScale>
                                    <p:animScale>
                                      <p:cBhvr>
                                        <p:cTn id="52"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smtClean="0"/>
              <a:t>Physical Topology - 2013</a:t>
            </a:r>
            <a:endParaRPr lang="en-US" dirty="0"/>
          </a:p>
        </p:txBody>
      </p:sp>
      <p:pic>
        <p:nvPicPr>
          <p:cNvPr id="4" name="Picture 8" descr="\\MAGNUM\Projects\Microsoft\Cloud Power FY12\Design\Icons\PNGs\Cross Platform.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8814710" y="288025"/>
            <a:ext cx="1065487" cy="1064783"/>
          </a:xfrm>
          <a:prstGeom prst="rect">
            <a:avLst/>
          </a:prstGeom>
          <a:noFill/>
        </p:spPr>
      </p:pic>
      <p:sp>
        <p:nvSpPr>
          <p:cNvPr id="5" name="Rectangle 4"/>
          <p:cNvSpPr/>
          <p:nvPr/>
        </p:nvSpPr>
        <p:spPr bwMode="auto">
          <a:xfrm>
            <a:off x="6971114" y="1419856"/>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6" name="Rectangle 5"/>
          <p:cNvSpPr/>
          <p:nvPr/>
        </p:nvSpPr>
        <p:spPr bwMode="auto">
          <a:xfrm>
            <a:off x="9433756" y="1419856"/>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7" name="Rectangle 6"/>
          <p:cNvSpPr/>
          <p:nvPr/>
        </p:nvSpPr>
        <p:spPr bwMode="auto">
          <a:xfrm>
            <a:off x="4991701" y="3005775"/>
            <a:ext cx="6999838" cy="101397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Front End</a:t>
            </a:r>
          </a:p>
          <a:p>
            <a:pPr defTabSz="932290" fontAlgn="base">
              <a:spcBef>
                <a:spcPct val="0"/>
              </a:spcBef>
              <a:spcAft>
                <a:spcPct val="0"/>
              </a:spcAft>
            </a:pPr>
            <a:r>
              <a:rPr lang="fi-FI" sz="1600" b="1" i="1" dirty="0">
                <a:solidFill>
                  <a:srgbClr val="00AEEF"/>
                </a:solidFill>
                <a:latin typeface="Segoe UI Light"/>
              </a:rPr>
              <a:t>Low latency</a:t>
            </a:r>
            <a:endParaRPr lang="en-US" sz="1600" b="1" i="1" dirty="0">
              <a:solidFill>
                <a:srgbClr val="00AEEF"/>
              </a:solidFill>
              <a:latin typeface="Segoe UI Light"/>
            </a:endParaRPr>
          </a:p>
          <a:p>
            <a:pPr defTabSz="932290" fontAlgn="base">
              <a:spcBef>
                <a:spcPct val="0"/>
              </a:spcBef>
              <a:spcAft>
                <a:spcPct val="0"/>
              </a:spcAft>
            </a:pPr>
            <a:endParaRPr lang="en-US" dirty="0">
              <a:solidFill>
                <a:schemeClr val="tx1"/>
              </a:solidFill>
              <a:latin typeface="+mj-lt"/>
            </a:endParaRPr>
          </a:p>
        </p:txBody>
      </p:sp>
      <p:sp>
        <p:nvSpPr>
          <p:cNvPr id="8" name="Rectangle 7"/>
          <p:cNvSpPr/>
          <p:nvPr/>
        </p:nvSpPr>
        <p:spPr bwMode="auto">
          <a:xfrm>
            <a:off x="4991704" y="4210017"/>
            <a:ext cx="6999837" cy="97804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en-US" dirty="0" smtClean="0">
                <a:solidFill>
                  <a:schemeClr val="tx1"/>
                </a:solidFill>
                <a:latin typeface="+mj-lt"/>
              </a:rPr>
              <a:t>Back End</a:t>
            </a:r>
          </a:p>
          <a:p>
            <a:pPr defTabSz="932290" fontAlgn="base">
              <a:spcBef>
                <a:spcPct val="0"/>
              </a:spcBef>
              <a:spcAft>
                <a:spcPct val="0"/>
              </a:spcAft>
            </a:pPr>
            <a:r>
              <a:rPr lang="en-US" sz="1600" b="1" i="1" dirty="0">
                <a:solidFill>
                  <a:srgbClr val="00AEEF"/>
                </a:solidFill>
                <a:latin typeface="Segoe UI Light"/>
              </a:rPr>
              <a:t>More tolerant latency</a:t>
            </a:r>
          </a:p>
          <a:p>
            <a:pPr defTabSz="932290" fontAlgn="base">
              <a:spcBef>
                <a:spcPct val="0"/>
              </a:spcBef>
              <a:spcAft>
                <a:spcPct val="0"/>
              </a:spcAft>
            </a:pPr>
            <a:endParaRPr lang="en-US" dirty="0" smtClean="0">
              <a:solidFill>
                <a:schemeClr val="tx1"/>
              </a:solidFill>
              <a:latin typeface="+mj-lt"/>
            </a:endParaRPr>
          </a:p>
        </p:txBody>
      </p:sp>
      <p:sp>
        <p:nvSpPr>
          <p:cNvPr id="9" name="Rectangle 8"/>
          <p:cNvSpPr/>
          <p:nvPr/>
        </p:nvSpPr>
        <p:spPr bwMode="auto">
          <a:xfrm>
            <a:off x="4991701" y="5385006"/>
            <a:ext cx="6999838" cy="1035623"/>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Database tier</a:t>
            </a:r>
            <a:endParaRPr lang="en-US" dirty="0">
              <a:solidFill>
                <a:schemeClr val="tx1"/>
              </a:solidFill>
              <a:latin typeface="+mj-lt"/>
            </a:endParaRPr>
          </a:p>
        </p:txBody>
      </p:sp>
      <p:sp>
        <p:nvSpPr>
          <p:cNvPr id="10" name="Left Brace 9"/>
          <p:cNvSpPr/>
          <p:nvPr/>
        </p:nvSpPr>
        <p:spPr>
          <a:xfrm rot="5400000">
            <a:off x="9195513" y="-1163491"/>
            <a:ext cx="303881" cy="4752680"/>
          </a:xfrm>
          <a:prstGeom prst="leftBrace">
            <a:avLst>
              <a:gd name="adj1" fmla="val 5316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a:endParaRPr lang="en-US"/>
          </a:p>
        </p:txBody>
      </p:sp>
      <p:pic>
        <p:nvPicPr>
          <p:cNvPr id="27" name="Picture 26"/>
          <p:cNvPicPr>
            <a:picLocks noChangeAspect="1"/>
          </p:cNvPicPr>
          <p:nvPr/>
        </p:nvPicPr>
        <p:blipFill>
          <a:blip r:embed="rId4"/>
          <a:stretch>
            <a:fillRect/>
          </a:stretch>
        </p:blipFill>
        <p:spPr>
          <a:xfrm>
            <a:off x="7309844" y="2983400"/>
            <a:ext cx="1606356" cy="1075825"/>
          </a:xfrm>
          <a:prstGeom prst="rect">
            <a:avLst/>
          </a:prstGeom>
        </p:spPr>
      </p:pic>
      <p:pic>
        <p:nvPicPr>
          <p:cNvPr id="28" name="Picture 27"/>
          <p:cNvPicPr>
            <a:picLocks noChangeAspect="1"/>
          </p:cNvPicPr>
          <p:nvPr/>
        </p:nvPicPr>
        <p:blipFill>
          <a:blip r:embed="rId4"/>
          <a:stretch>
            <a:fillRect/>
          </a:stretch>
        </p:blipFill>
        <p:spPr>
          <a:xfrm>
            <a:off x="9703568" y="2959806"/>
            <a:ext cx="1582640" cy="1059942"/>
          </a:xfrm>
          <a:prstGeom prst="rect">
            <a:avLst/>
          </a:prstGeom>
        </p:spPr>
      </p:pic>
      <p:pic>
        <p:nvPicPr>
          <p:cNvPr id="30" name="Picture 29"/>
          <p:cNvPicPr>
            <a:picLocks noChangeAspect="1"/>
          </p:cNvPicPr>
          <p:nvPr/>
        </p:nvPicPr>
        <p:blipFill>
          <a:blip r:embed="rId5"/>
          <a:stretch>
            <a:fillRect/>
          </a:stretch>
        </p:blipFill>
        <p:spPr>
          <a:xfrm>
            <a:off x="9628539" y="4160109"/>
            <a:ext cx="1657667" cy="1027954"/>
          </a:xfrm>
          <a:prstGeom prst="rect">
            <a:avLst/>
          </a:prstGeom>
        </p:spPr>
      </p:pic>
      <p:pic>
        <p:nvPicPr>
          <p:cNvPr id="31" name="Picture 30"/>
          <p:cNvPicPr>
            <a:picLocks noChangeAspect="1"/>
          </p:cNvPicPr>
          <p:nvPr/>
        </p:nvPicPr>
        <p:blipFill>
          <a:blip r:embed="rId6"/>
          <a:stretch>
            <a:fillRect/>
          </a:stretch>
        </p:blipFill>
        <p:spPr>
          <a:xfrm>
            <a:off x="7205861" y="5363079"/>
            <a:ext cx="1541671" cy="1007446"/>
          </a:xfrm>
          <a:prstGeom prst="rect">
            <a:avLst/>
          </a:prstGeom>
        </p:spPr>
      </p:pic>
      <p:pic>
        <p:nvPicPr>
          <p:cNvPr id="32" name="Picture 31"/>
          <p:cNvPicPr>
            <a:picLocks noChangeAspect="1"/>
          </p:cNvPicPr>
          <p:nvPr/>
        </p:nvPicPr>
        <p:blipFill>
          <a:blip r:embed="rId6"/>
          <a:stretch>
            <a:fillRect/>
          </a:stretch>
        </p:blipFill>
        <p:spPr>
          <a:xfrm>
            <a:off x="9689012" y="5361345"/>
            <a:ext cx="1536726" cy="1004215"/>
          </a:xfrm>
          <a:prstGeom prst="rect">
            <a:avLst/>
          </a:prstGeom>
        </p:spPr>
      </p:pic>
      <p:pic>
        <p:nvPicPr>
          <p:cNvPr id="15" name="Picture 14"/>
          <p:cNvPicPr>
            <a:picLocks noChangeAspect="1"/>
          </p:cNvPicPr>
          <p:nvPr/>
        </p:nvPicPr>
        <p:blipFill>
          <a:blip r:embed="rId5"/>
          <a:stretch>
            <a:fillRect/>
          </a:stretch>
        </p:blipFill>
        <p:spPr>
          <a:xfrm>
            <a:off x="7245745" y="4153848"/>
            <a:ext cx="1670456" cy="1035884"/>
          </a:xfrm>
          <a:prstGeom prst="rect">
            <a:avLst/>
          </a:prstGeom>
        </p:spPr>
      </p:pic>
      <p:sp>
        <p:nvSpPr>
          <p:cNvPr id="16" name="Rectangle 15"/>
          <p:cNvSpPr/>
          <p:nvPr/>
        </p:nvSpPr>
        <p:spPr bwMode="auto">
          <a:xfrm>
            <a:off x="4991701" y="1827714"/>
            <a:ext cx="6999838" cy="101397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Routing and Caching</a:t>
            </a:r>
          </a:p>
          <a:p>
            <a:pPr defTabSz="932290" fontAlgn="base">
              <a:spcBef>
                <a:spcPct val="0"/>
              </a:spcBef>
              <a:spcAft>
                <a:spcPct val="0"/>
              </a:spcAft>
            </a:pPr>
            <a:r>
              <a:rPr lang="fi-FI" sz="1600" b="1" i="1" dirty="0">
                <a:solidFill>
                  <a:schemeClr val="tx2"/>
                </a:solidFill>
                <a:latin typeface="+mj-lt"/>
              </a:rPr>
              <a:t>Very low latency</a:t>
            </a:r>
            <a:endParaRPr lang="en-US" sz="1600" b="1" i="1" dirty="0">
              <a:solidFill>
                <a:schemeClr val="tx2"/>
              </a:solidFill>
              <a:latin typeface="+mj-lt"/>
            </a:endParaRPr>
          </a:p>
        </p:txBody>
      </p:sp>
      <p:pic>
        <p:nvPicPr>
          <p:cNvPr id="17" name="Picture 16"/>
          <p:cNvPicPr>
            <a:picLocks noChangeAspect="1"/>
          </p:cNvPicPr>
          <p:nvPr/>
        </p:nvPicPr>
        <p:blipFill>
          <a:blip r:embed="rId4"/>
          <a:stretch>
            <a:fillRect/>
          </a:stretch>
        </p:blipFill>
        <p:spPr>
          <a:xfrm>
            <a:off x="7309844" y="1805339"/>
            <a:ext cx="1606356" cy="1075825"/>
          </a:xfrm>
          <a:prstGeom prst="rect">
            <a:avLst/>
          </a:prstGeom>
        </p:spPr>
      </p:pic>
      <p:pic>
        <p:nvPicPr>
          <p:cNvPr id="18" name="Picture 17"/>
          <p:cNvPicPr>
            <a:picLocks noChangeAspect="1"/>
          </p:cNvPicPr>
          <p:nvPr/>
        </p:nvPicPr>
        <p:blipFill>
          <a:blip r:embed="rId4"/>
          <a:stretch>
            <a:fillRect/>
          </a:stretch>
        </p:blipFill>
        <p:spPr>
          <a:xfrm>
            <a:off x="9703568" y="1781745"/>
            <a:ext cx="1582640" cy="1059942"/>
          </a:xfrm>
          <a:prstGeom prst="rect">
            <a:avLst/>
          </a:prstGeom>
        </p:spPr>
      </p:pic>
      <p:sp>
        <p:nvSpPr>
          <p:cNvPr id="2" name="Rectangular Callout 1"/>
          <p:cNvSpPr/>
          <p:nvPr/>
        </p:nvSpPr>
        <p:spPr bwMode="auto">
          <a:xfrm>
            <a:off x="201986" y="1781745"/>
            <a:ext cx="3800008" cy="852620"/>
          </a:xfrm>
          <a:prstGeom prst="wedgeRectCallout">
            <a:avLst>
              <a:gd name="adj1" fmla="val 78841"/>
              <a:gd name="adj2" fmla="val 19057"/>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r>
              <a:rPr lang="en-US" sz="1600" b="1" dirty="0"/>
              <a:t>Request Management</a:t>
            </a:r>
          </a:p>
          <a:p>
            <a:r>
              <a:rPr lang="en-US" sz="1600" b="1" dirty="0"/>
              <a:t>Distributed Cache</a:t>
            </a:r>
          </a:p>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ular Callout 19"/>
          <p:cNvSpPr/>
          <p:nvPr/>
        </p:nvSpPr>
        <p:spPr bwMode="auto">
          <a:xfrm>
            <a:off x="201986" y="1827714"/>
            <a:ext cx="3800008" cy="3939016"/>
          </a:xfrm>
          <a:prstGeom prst="wedgeRectCallout">
            <a:avLst>
              <a:gd name="adj1" fmla="val 74538"/>
              <a:gd name="adj2" fmla="val -7792"/>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r>
              <a:rPr lang="en-US" sz="1600" b="1" dirty="0">
                <a:solidFill>
                  <a:schemeClr val="tx1"/>
                </a:solidFill>
              </a:rPr>
              <a:t>User Profile Application</a:t>
            </a:r>
          </a:p>
          <a:p>
            <a:r>
              <a:rPr lang="en-US" sz="1600" b="1" dirty="0">
                <a:solidFill>
                  <a:schemeClr val="tx1"/>
                </a:solidFill>
              </a:rPr>
              <a:t>Metadata Services</a:t>
            </a:r>
          </a:p>
          <a:p>
            <a:r>
              <a:rPr lang="en-US" sz="1600" b="1" dirty="0">
                <a:solidFill>
                  <a:schemeClr val="tx1"/>
                </a:solidFill>
              </a:rPr>
              <a:t>Business Data Connectivity</a:t>
            </a:r>
          </a:p>
          <a:p>
            <a:r>
              <a:rPr lang="en-US" sz="1600" b="1" dirty="0">
                <a:solidFill>
                  <a:schemeClr val="tx1"/>
                </a:solidFill>
              </a:rPr>
              <a:t>Secure Store</a:t>
            </a:r>
          </a:p>
          <a:p>
            <a:r>
              <a:rPr lang="en-US" sz="1600" b="1" dirty="0">
                <a:solidFill>
                  <a:schemeClr val="tx1"/>
                </a:solidFill>
              </a:rPr>
              <a:t>State </a:t>
            </a:r>
          </a:p>
          <a:p>
            <a:r>
              <a:rPr lang="en-US" sz="1600" b="1" dirty="0">
                <a:solidFill>
                  <a:schemeClr val="tx1"/>
                </a:solidFill>
              </a:rPr>
              <a:t>Session State</a:t>
            </a:r>
          </a:p>
          <a:p>
            <a:r>
              <a:rPr lang="en-US" sz="1600" b="1" dirty="0">
                <a:solidFill>
                  <a:schemeClr val="tx1"/>
                </a:solidFill>
              </a:rPr>
              <a:t>Access </a:t>
            </a:r>
          </a:p>
          <a:p>
            <a:r>
              <a:rPr lang="en-US" sz="1600" b="1" dirty="0">
                <a:solidFill>
                  <a:schemeClr val="tx1"/>
                </a:solidFill>
              </a:rPr>
              <a:t>User Code</a:t>
            </a:r>
          </a:p>
          <a:p>
            <a:r>
              <a:rPr lang="en-US" sz="1600" b="1" dirty="0">
                <a:solidFill>
                  <a:schemeClr val="tx1"/>
                </a:solidFill>
              </a:rPr>
              <a:t>Search Query</a:t>
            </a:r>
          </a:p>
          <a:p>
            <a:r>
              <a:rPr lang="en-US" sz="1600" b="1" dirty="0">
                <a:solidFill>
                  <a:schemeClr val="tx1"/>
                </a:solidFill>
              </a:rPr>
              <a:t>PerformancePoint</a:t>
            </a:r>
          </a:p>
          <a:p>
            <a:r>
              <a:rPr lang="en-US" sz="1600" b="1" dirty="0">
                <a:solidFill>
                  <a:schemeClr val="tx1"/>
                </a:solidFill>
              </a:rPr>
              <a:t>Visio</a:t>
            </a:r>
          </a:p>
          <a:p>
            <a:r>
              <a:rPr lang="en-US" sz="1600" b="1" dirty="0">
                <a:solidFill>
                  <a:schemeClr val="tx1"/>
                </a:solidFill>
              </a:rPr>
              <a:t>Excel Services</a:t>
            </a:r>
          </a:p>
          <a:p>
            <a:r>
              <a:rPr lang="en-US" sz="1600" b="1" dirty="0" err="1">
                <a:solidFill>
                  <a:schemeClr val="tx1"/>
                </a:solidFill>
              </a:rPr>
              <a:t>PowerPivot</a:t>
            </a:r>
            <a:endParaRPr lang="en-US" sz="1600" b="1" dirty="0">
              <a:solidFill>
                <a:schemeClr val="tx1"/>
              </a:solidFill>
            </a:endParaRPr>
          </a:p>
          <a:p>
            <a:r>
              <a:rPr lang="en-US" sz="1600" b="1" dirty="0">
                <a:solidFill>
                  <a:schemeClr val="tx1"/>
                </a:solidFill>
              </a:rPr>
              <a:t>Project</a:t>
            </a:r>
          </a:p>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ular Callout 20"/>
          <p:cNvSpPr/>
          <p:nvPr/>
        </p:nvSpPr>
        <p:spPr bwMode="auto">
          <a:xfrm>
            <a:off x="201986" y="4153845"/>
            <a:ext cx="3800008" cy="2528210"/>
          </a:xfrm>
          <a:prstGeom prst="wedgeRectCallout">
            <a:avLst>
              <a:gd name="adj1" fmla="val 76310"/>
              <a:gd name="adj2" fmla="val -30380"/>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r>
              <a:rPr lang="en-US" sz="1600" b="1" dirty="0">
                <a:solidFill>
                  <a:schemeClr val="tx1"/>
                </a:solidFill>
              </a:rPr>
              <a:t>User Profile Sync</a:t>
            </a:r>
          </a:p>
          <a:p>
            <a:r>
              <a:rPr lang="en-US" sz="1600" b="1" dirty="0">
                <a:solidFill>
                  <a:schemeClr val="tx1"/>
                </a:solidFill>
              </a:rPr>
              <a:t>Crawl Target</a:t>
            </a:r>
          </a:p>
          <a:p>
            <a:r>
              <a:rPr lang="en-US" sz="1600" b="1" dirty="0">
                <a:solidFill>
                  <a:schemeClr val="tx1"/>
                </a:solidFill>
              </a:rPr>
              <a:t>Content DB Jobs</a:t>
            </a:r>
          </a:p>
          <a:p>
            <a:r>
              <a:rPr lang="en-US" sz="1600" b="1" dirty="0">
                <a:solidFill>
                  <a:schemeClr val="tx1"/>
                </a:solidFill>
              </a:rPr>
              <a:t>Workflow</a:t>
            </a:r>
          </a:p>
          <a:p>
            <a:r>
              <a:rPr lang="en-US" sz="1600" b="1" dirty="0">
                <a:solidFill>
                  <a:schemeClr val="tx1"/>
                </a:solidFill>
              </a:rPr>
              <a:t>WMA</a:t>
            </a:r>
          </a:p>
          <a:p>
            <a:r>
              <a:rPr lang="en-US" sz="1600" b="1" dirty="0">
                <a:solidFill>
                  <a:schemeClr val="tx1"/>
                </a:solidFill>
              </a:rPr>
              <a:t>Machine Translation</a:t>
            </a:r>
          </a:p>
          <a:p>
            <a:r>
              <a:rPr lang="en-US" sz="1600" b="1" dirty="0">
                <a:solidFill>
                  <a:schemeClr val="tx1"/>
                </a:solidFill>
              </a:rPr>
              <a:t>Search Crawl</a:t>
            </a:r>
          </a:p>
          <a:p>
            <a:r>
              <a:rPr lang="en-US" sz="1600" b="1" dirty="0">
                <a:solidFill>
                  <a:schemeClr val="tx1"/>
                </a:solidFill>
              </a:rPr>
              <a:t>Document Conversion</a:t>
            </a:r>
            <a:endParaRPr lang="en-US" sz="1600" b="1" dirty="0"/>
          </a:p>
          <a:p>
            <a:pPr algn="ctr" defTabSz="951029" fontAlgn="base">
              <a:lnSpc>
                <a:spcPct val="90000"/>
              </a:lnSpc>
              <a:spcBef>
                <a:spcPct val="0"/>
              </a:spcBef>
              <a:spcAft>
                <a:spcPct val="0"/>
              </a:spcAft>
            </a:pPr>
            <a:endParaRPr lang="en-US" sz="16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61438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0" grpId="0" animBg="1"/>
      <p:bldP spid="20" grpId="1"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smtClean="0"/>
              <a:t>Physical Topology – 2013 +Search</a:t>
            </a:r>
            <a:endParaRPr lang="en-US" dirty="0"/>
          </a:p>
        </p:txBody>
      </p:sp>
      <p:sp>
        <p:nvSpPr>
          <p:cNvPr id="5" name="Rectangle 4"/>
          <p:cNvSpPr/>
          <p:nvPr/>
        </p:nvSpPr>
        <p:spPr bwMode="auto">
          <a:xfrm>
            <a:off x="6971114" y="1419856"/>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6" name="Rectangle 5"/>
          <p:cNvSpPr/>
          <p:nvPr/>
        </p:nvSpPr>
        <p:spPr bwMode="auto">
          <a:xfrm>
            <a:off x="9433756" y="1419856"/>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7" name="Rectangle 6"/>
          <p:cNvSpPr/>
          <p:nvPr/>
        </p:nvSpPr>
        <p:spPr bwMode="auto">
          <a:xfrm>
            <a:off x="4229502" y="2552283"/>
            <a:ext cx="7762036" cy="89385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Front End</a:t>
            </a:r>
          </a:p>
          <a:p>
            <a:pPr defTabSz="932290" fontAlgn="base">
              <a:spcBef>
                <a:spcPct val="0"/>
              </a:spcBef>
              <a:spcAft>
                <a:spcPct val="0"/>
              </a:spcAft>
            </a:pPr>
            <a:r>
              <a:rPr lang="fi-FI" sz="1600" b="1" i="1" dirty="0">
                <a:solidFill>
                  <a:srgbClr val="00AEEF"/>
                </a:solidFill>
                <a:latin typeface="Segoe UI Light"/>
              </a:rPr>
              <a:t>Low latency</a:t>
            </a:r>
            <a:endParaRPr lang="en-US" sz="1600" b="1" i="1" dirty="0">
              <a:solidFill>
                <a:srgbClr val="00AEEF"/>
              </a:solidFill>
              <a:latin typeface="Segoe UI Light"/>
            </a:endParaRPr>
          </a:p>
          <a:p>
            <a:pPr defTabSz="932290" fontAlgn="base">
              <a:spcBef>
                <a:spcPct val="0"/>
              </a:spcBef>
              <a:spcAft>
                <a:spcPct val="0"/>
              </a:spcAft>
            </a:pPr>
            <a:endParaRPr lang="en-US" dirty="0">
              <a:solidFill>
                <a:schemeClr val="tx1"/>
              </a:solidFill>
              <a:latin typeface="+mj-lt"/>
            </a:endParaRPr>
          </a:p>
        </p:txBody>
      </p:sp>
      <p:sp>
        <p:nvSpPr>
          <p:cNvPr id="8" name="Rectangle 7"/>
          <p:cNvSpPr/>
          <p:nvPr/>
        </p:nvSpPr>
        <p:spPr bwMode="auto">
          <a:xfrm>
            <a:off x="4229506" y="4536132"/>
            <a:ext cx="7762035" cy="84882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Back End</a:t>
            </a:r>
          </a:p>
          <a:p>
            <a:pPr defTabSz="932290" fontAlgn="base">
              <a:spcBef>
                <a:spcPct val="0"/>
              </a:spcBef>
              <a:spcAft>
                <a:spcPct val="0"/>
              </a:spcAft>
            </a:pPr>
            <a:r>
              <a:rPr lang="fi-FI" sz="1600" b="1" i="1" dirty="0">
                <a:solidFill>
                  <a:srgbClr val="00AEEF"/>
                </a:solidFill>
                <a:latin typeface="Segoe UI Light"/>
              </a:rPr>
              <a:t>More tolerant latency</a:t>
            </a:r>
            <a:endParaRPr lang="en-US" sz="1600" b="1" i="1" dirty="0">
              <a:solidFill>
                <a:srgbClr val="00AEEF"/>
              </a:solidFill>
              <a:latin typeface="Segoe UI Light"/>
            </a:endParaRPr>
          </a:p>
          <a:p>
            <a:pPr defTabSz="932290" fontAlgn="base">
              <a:spcBef>
                <a:spcPct val="0"/>
              </a:spcBef>
              <a:spcAft>
                <a:spcPct val="0"/>
              </a:spcAft>
            </a:pPr>
            <a:endParaRPr lang="en-US" dirty="0" smtClean="0">
              <a:solidFill>
                <a:schemeClr val="tx1"/>
              </a:solidFill>
              <a:latin typeface="+mj-lt"/>
            </a:endParaRPr>
          </a:p>
        </p:txBody>
      </p:sp>
      <p:sp>
        <p:nvSpPr>
          <p:cNvPr id="9" name="Rectangle 8"/>
          <p:cNvSpPr/>
          <p:nvPr/>
        </p:nvSpPr>
        <p:spPr bwMode="auto">
          <a:xfrm>
            <a:off x="4229503" y="5467640"/>
            <a:ext cx="7762036" cy="89673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Database tier</a:t>
            </a:r>
            <a:endParaRPr lang="en-US" dirty="0">
              <a:solidFill>
                <a:schemeClr val="tx1"/>
              </a:solidFill>
              <a:latin typeface="+mj-lt"/>
            </a:endParaRPr>
          </a:p>
        </p:txBody>
      </p:sp>
      <p:pic>
        <p:nvPicPr>
          <p:cNvPr id="27" name="Picture 26"/>
          <p:cNvPicPr>
            <a:picLocks noChangeAspect="1"/>
          </p:cNvPicPr>
          <p:nvPr/>
        </p:nvPicPr>
        <p:blipFill>
          <a:blip r:embed="rId3"/>
          <a:stretch>
            <a:fillRect/>
          </a:stretch>
        </p:blipFill>
        <p:spPr>
          <a:xfrm>
            <a:off x="7382859" y="2519785"/>
            <a:ext cx="1460324" cy="978023"/>
          </a:xfrm>
          <a:prstGeom prst="rect">
            <a:avLst/>
          </a:prstGeom>
        </p:spPr>
      </p:pic>
      <p:pic>
        <p:nvPicPr>
          <p:cNvPr id="28" name="Picture 27"/>
          <p:cNvPicPr>
            <a:picLocks noChangeAspect="1"/>
          </p:cNvPicPr>
          <p:nvPr/>
        </p:nvPicPr>
        <p:blipFill>
          <a:blip r:embed="rId3"/>
          <a:stretch>
            <a:fillRect/>
          </a:stretch>
        </p:blipFill>
        <p:spPr>
          <a:xfrm>
            <a:off x="9775502" y="2507274"/>
            <a:ext cx="1438764" cy="963583"/>
          </a:xfrm>
          <a:prstGeom prst="rect">
            <a:avLst/>
          </a:prstGeom>
        </p:spPr>
      </p:pic>
      <p:pic>
        <p:nvPicPr>
          <p:cNvPr id="30" name="Picture 29"/>
          <p:cNvPicPr>
            <a:picLocks noChangeAspect="1"/>
          </p:cNvPicPr>
          <p:nvPr/>
        </p:nvPicPr>
        <p:blipFill>
          <a:blip r:embed="rId4"/>
          <a:stretch>
            <a:fillRect/>
          </a:stretch>
        </p:blipFill>
        <p:spPr>
          <a:xfrm>
            <a:off x="9703887" y="4473922"/>
            <a:ext cx="1506971" cy="934504"/>
          </a:xfrm>
          <a:prstGeom prst="rect">
            <a:avLst/>
          </a:prstGeom>
        </p:spPr>
      </p:pic>
      <p:pic>
        <p:nvPicPr>
          <p:cNvPr id="31" name="Picture 30"/>
          <p:cNvPicPr>
            <a:picLocks noChangeAspect="1"/>
          </p:cNvPicPr>
          <p:nvPr/>
        </p:nvPicPr>
        <p:blipFill>
          <a:blip r:embed="rId5"/>
          <a:stretch>
            <a:fillRect/>
          </a:stretch>
        </p:blipFill>
        <p:spPr>
          <a:xfrm>
            <a:off x="7324112" y="5384954"/>
            <a:ext cx="1541671" cy="1007446"/>
          </a:xfrm>
          <a:prstGeom prst="rect">
            <a:avLst/>
          </a:prstGeom>
        </p:spPr>
      </p:pic>
      <p:pic>
        <p:nvPicPr>
          <p:cNvPr id="32" name="Picture 31"/>
          <p:cNvPicPr>
            <a:picLocks noChangeAspect="1"/>
          </p:cNvPicPr>
          <p:nvPr/>
        </p:nvPicPr>
        <p:blipFill>
          <a:blip r:embed="rId5"/>
          <a:stretch>
            <a:fillRect/>
          </a:stretch>
        </p:blipFill>
        <p:spPr>
          <a:xfrm>
            <a:off x="9689012" y="5384954"/>
            <a:ext cx="1536726" cy="1004215"/>
          </a:xfrm>
          <a:prstGeom prst="rect">
            <a:avLst/>
          </a:prstGeom>
        </p:spPr>
      </p:pic>
      <p:pic>
        <p:nvPicPr>
          <p:cNvPr id="15" name="Picture 14"/>
          <p:cNvPicPr>
            <a:picLocks noChangeAspect="1"/>
          </p:cNvPicPr>
          <p:nvPr/>
        </p:nvPicPr>
        <p:blipFill>
          <a:blip r:embed="rId4"/>
          <a:stretch>
            <a:fillRect/>
          </a:stretch>
        </p:blipFill>
        <p:spPr>
          <a:xfrm>
            <a:off x="7368916" y="4468021"/>
            <a:ext cx="1518596" cy="941713"/>
          </a:xfrm>
          <a:prstGeom prst="rect">
            <a:avLst/>
          </a:prstGeom>
        </p:spPr>
      </p:pic>
      <p:sp>
        <p:nvSpPr>
          <p:cNvPr id="16" name="Rectangle 15"/>
          <p:cNvSpPr/>
          <p:nvPr/>
        </p:nvSpPr>
        <p:spPr bwMode="auto">
          <a:xfrm>
            <a:off x="4229502" y="1548251"/>
            <a:ext cx="7762036" cy="909991"/>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Routing and Caching</a:t>
            </a:r>
          </a:p>
          <a:p>
            <a:pPr defTabSz="932290" fontAlgn="base">
              <a:spcBef>
                <a:spcPct val="0"/>
              </a:spcBef>
              <a:spcAft>
                <a:spcPct val="0"/>
              </a:spcAft>
            </a:pPr>
            <a:r>
              <a:rPr lang="fi-FI" sz="1600" b="1" i="1" dirty="0">
                <a:solidFill>
                  <a:srgbClr val="00AEEF"/>
                </a:solidFill>
                <a:latin typeface="Segoe UI Light"/>
              </a:rPr>
              <a:t>Very low latency</a:t>
            </a:r>
            <a:endParaRPr lang="en-US" sz="1600" b="1" i="1" dirty="0">
              <a:solidFill>
                <a:srgbClr val="00AEEF"/>
              </a:solidFill>
              <a:latin typeface="Segoe UI Light"/>
            </a:endParaRPr>
          </a:p>
          <a:p>
            <a:pPr defTabSz="932290" fontAlgn="base">
              <a:spcBef>
                <a:spcPct val="0"/>
              </a:spcBef>
              <a:spcAft>
                <a:spcPct val="0"/>
              </a:spcAft>
            </a:pPr>
            <a:endParaRPr lang="en-US" dirty="0">
              <a:solidFill>
                <a:schemeClr val="tx1"/>
              </a:solidFill>
              <a:latin typeface="+mj-lt"/>
            </a:endParaRPr>
          </a:p>
        </p:txBody>
      </p:sp>
      <p:pic>
        <p:nvPicPr>
          <p:cNvPr id="17" name="Picture 16"/>
          <p:cNvPicPr>
            <a:picLocks noChangeAspect="1"/>
          </p:cNvPicPr>
          <p:nvPr/>
        </p:nvPicPr>
        <p:blipFill>
          <a:blip r:embed="rId3"/>
          <a:stretch>
            <a:fillRect/>
          </a:stretch>
        </p:blipFill>
        <p:spPr>
          <a:xfrm>
            <a:off x="7382859" y="1551183"/>
            <a:ext cx="1460324" cy="978023"/>
          </a:xfrm>
          <a:prstGeom prst="rect">
            <a:avLst/>
          </a:prstGeom>
        </p:spPr>
      </p:pic>
      <p:pic>
        <p:nvPicPr>
          <p:cNvPr id="18" name="Picture 17"/>
          <p:cNvPicPr>
            <a:picLocks noChangeAspect="1"/>
          </p:cNvPicPr>
          <p:nvPr/>
        </p:nvPicPr>
        <p:blipFill>
          <a:blip r:embed="rId3"/>
          <a:stretch>
            <a:fillRect/>
          </a:stretch>
        </p:blipFill>
        <p:spPr>
          <a:xfrm>
            <a:off x="9703567" y="1502279"/>
            <a:ext cx="1582640" cy="1059942"/>
          </a:xfrm>
          <a:prstGeom prst="rect">
            <a:avLst/>
          </a:prstGeom>
        </p:spPr>
      </p:pic>
      <p:sp>
        <p:nvSpPr>
          <p:cNvPr id="22" name="Rectangle 21"/>
          <p:cNvSpPr/>
          <p:nvPr/>
        </p:nvSpPr>
        <p:spPr bwMode="auto">
          <a:xfrm>
            <a:off x="4229502" y="3529949"/>
            <a:ext cx="7762036" cy="89385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Search (Query, Index, Admin)</a:t>
            </a:r>
          </a:p>
          <a:p>
            <a:pPr defTabSz="932290" fontAlgn="base">
              <a:spcBef>
                <a:spcPct val="0"/>
              </a:spcBef>
              <a:spcAft>
                <a:spcPct val="0"/>
              </a:spcAft>
            </a:pPr>
            <a:r>
              <a:rPr lang="fi-FI" sz="1600" b="1" i="1" dirty="0">
                <a:solidFill>
                  <a:srgbClr val="00AEEF"/>
                </a:solidFill>
                <a:latin typeface="Segoe UI Light"/>
              </a:rPr>
              <a:t>Low latency</a:t>
            </a:r>
            <a:endParaRPr lang="en-US" sz="1600" b="1" i="1" dirty="0">
              <a:solidFill>
                <a:srgbClr val="00AEEF"/>
              </a:solidFill>
              <a:latin typeface="Segoe UI Light"/>
            </a:endParaRPr>
          </a:p>
          <a:p>
            <a:pPr defTabSz="932290" fontAlgn="base">
              <a:spcBef>
                <a:spcPct val="0"/>
              </a:spcBef>
              <a:spcAft>
                <a:spcPct val="0"/>
              </a:spcAft>
            </a:pPr>
            <a:endParaRPr lang="en-US" dirty="0">
              <a:solidFill>
                <a:schemeClr val="tx1"/>
              </a:solidFill>
              <a:latin typeface="+mj-lt"/>
            </a:endParaRPr>
          </a:p>
        </p:txBody>
      </p:sp>
      <p:pic>
        <p:nvPicPr>
          <p:cNvPr id="23" name="Picture 22"/>
          <p:cNvPicPr>
            <a:picLocks noChangeAspect="1"/>
          </p:cNvPicPr>
          <p:nvPr/>
        </p:nvPicPr>
        <p:blipFill>
          <a:blip r:embed="rId3"/>
          <a:stretch>
            <a:fillRect/>
          </a:stretch>
        </p:blipFill>
        <p:spPr>
          <a:xfrm>
            <a:off x="7382859" y="3497450"/>
            <a:ext cx="1460324" cy="978023"/>
          </a:xfrm>
          <a:prstGeom prst="rect">
            <a:avLst/>
          </a:prstGeom>
        </p:spPr>
      </p:pic>
      <p:pic>
        <p:nvPicPr>
          <p:cNvPr id="24" name="Picture 23"/>
          <p:cNvPicPr>
            <a:picLocks noChangeAspect="1"/>
          </p:cNvPicPr>
          <p:nvPr/>
        </p:nvPicPr>
        <p:blipFill>
          <a:blip r:embed="rId3"/>
          <a:stretch>
            <a:fillRect/>
          </a:stretch>
        </p:blipFill>
        <p:spPr>
          <a:xfrm>
            <a:off x="9775502" y="3484938"/>
            <a:ext cx="1438764" cy="963583"/>
          </a:xfrm>
          <a:prstGeom prst="rect">
            <a:avLst/>
          </a:prstGeom>
        </p:spPr>
      </p:pic>
      <p:sp>
        <p:nvSpPr>
          <p:cNvPr id="25" name="Rectangular Callout 24"/>
          <p:cNvSpPr/>
          <p:nvPr/>
        </p:nvSpPr>
        <p:spPr bwMode="auto">
          <a:xfrm>
            <a:off x="963919" y="1501346"/>
            <a:ext cx="2366110" cy="3939016"/>
          </a:xfrm>
          <a:prstGeom prst="wedgeRectCallout">
            <a:avLst>
              <a:gd name="adj1" fmla="val 84294"/>
              <a:gd name="adj2" fmla="val 3924"/>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r>
              <a:rPr lang="en-US" sz="1600" b="1" dirty="0">
                <a:solidFill>
                  <a:schemeClr val="tx1"/>
                </a:solidFill>
                <a:cs typeface="Segoe UI" pitchFamily="34" charset="0"/>
              </a:rPr>
              <a:t>For all but the smallest enterprise deployments, you will want to split Search Query functionality to a separate tier</a:t>
            </a:r>
            <a:endParaRPr lang="en-US" sz="2400" dirty="0">
              <a:gradFill>
                <a:gsLst>
                  <a:gs pos="0">
                    <a:srgbClr val="FFFFFF"/>
                  </a:gs>
                  <a:gs pos="100000">
                    <a:srgbClr val="FFFFFF"/>
                  </a:gs>
                </a:gsLst>
                <a:lin ang="5400000" scaled="0"/>
              </a:gradFill>
              <a:cs typeface="Segoe UI" pitchFamily="34" charset="0"/>
            </a:endParaRPr>
          </a:p>
          <a:p>
            <a:endParaRPr lang="en-US" sz="2400" b="1" dirty="0" err="1">
              <a:gradFill>
                <a:gsLst>
                  <a:gs pos="0">
                    <a:srgbClr val="FFFFFF"/>
                  </a:gs>
                  <a:gs pos="100000">
                    <a:srgbClr val="FFFFFF"/>
                  </a:gs>
                </a:gsLst>
                <a:lin ang="5400000" scaled="0"/>
              </a:gradFill>
              <a:cs typeface="Segoe UI" pitchFamily="34" charset="0"/>
            </a:endParaRPr>
          </a:p>
          <a:p>
            <a:endParaRPr lang="en-US" sz="1600" b="1" dirty="0">
              <a:solidFill>
                <a:schemeClr val="tx1"/>
              </a:solidFill>
            </a:endParaRPr>
          </a:p>
        </p:txBody>
      </p:sp>
      <p:sp>
        <p:nvSpPr>
          <p:cNvPr id="21" name="Oval Callout 20"/>
          <p:cNvSpPr/>
          <p:nvPr/>
        </p:nvSpPr>
        <p:spPr bwMode="auto">
          <a:xfrm>
            <a:off x="10021313" y="5697488"/>
            <a:ext cx="2379095" cy="923050"/>
          </a:xfrm>
          <a:prstGeom prst="wedgeEllipseCallout">
            <a:avLst>
              <a:gd name="adj1" fmla="val 50089"/>
              <a:gd name="adj2" fmla="val 82905"/>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r>
              <a:rPr lang="en-US" dirty="0" smtClean="0">
                <a:solidFill>
                  <a:schemeClr val="tx2"/>
                </a:solidFill>
                <a:ea typeface="Segoe UI" pitchFamily="34" charset="0"/>
                <a:cs typeface="Segoe UI" pitchFamily="34" charset="0"/>
              </a:rPr>
              <a:t>SPC007</a:t>
            </a:r>
          </a:p>
          <a:p>
            <a:pPr algn="ctr" defTabSz="951029" fontAlgn="base">
              <a:lnSpc>
                <a:spcPct val="90000"/>
              </a:lnSpc>
              <a:spcBef>
                <a:spcPct val="0"/>
              </a:spcBef>
              <a:spcAft>
                <a:spcPct val="0"/>
              </a:spcAft>
            </a:pPr>
            <a:r>
              <a:rPr lang="en-US" sz="1400" dirty="0">
                <a:solidFill>
                  <a:schemeClr val="tx2"/>
                </a:solidFill>
                <a:ea typeface="Segoe UI" pitchFamily="34" charset="0"/>
                <a:cs typeface="Segoe UI" pitchFamily="34" charset="0"/>
              </a:rPr>
              <a:t>11/13 9:00 AM</a:t>
            </a:r>
          </a:p>
        </p:txBody>
      </p:sp>
    </p:spTree>
    <p:extLst>
      <p:ext uri="{BB962C8B-B14F-4D97-AF65-F5344CB8AC3E}">
        <p14:creationId xmlns:p14="http://schemas.microsoft.com/office/powerpoint/2010/main" val="3478798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80">
                                          <p:stCondLst>
                                            <p:cond delay="0"/>
                                          </p:stCondLst>
                                        </p:cTn>
                                        <p:tgtEl>
                                          <p:spTgt spid="21"/>
                                        </p:tgtEl>
                                      </p:cBhvr>
                                    </p:animEffect>
                                    <p:anim calcmode="lin" valueType="num">
                                      <p:cBhvr>
                                        <p:cTn id="13"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8" dur="26">
                                          <p:stCondLst>
                                            <p:cond delay="650"/>
                                          </p:stCondLst>
                                        </p:cTn>
                                        <p:tgtEl>
                                          <p:spTgt spid="21"/>
                                        </p:tgtEl>
                                      </p:cBhvr>
                                      <p:to x="100000" y="60000"/>
                                    </p:animScale>
                                    <p:animScale>
                                      <p:cBhvr>
                                        <p:cTn id="19" dur="166" decel="50000">
                                          <p:stCondLst>
                                            <p:cond delay="676"/>
                                          </p:stCondLst>
                                        </p:cTn>
                                        <p:tgtEl>
                                          <p:spTgt spid="21"/>
                                        </p:tgtEl>
                                      </p:cBhvr>
                                      <p:to x="100000" y="100000"/>
                                    </p:animScale>
                                    <p:animScale>
                                      <p:cBhvr>
                                        <p:cTn id="20" dur="26">
                                          <p:stCondLst>
                                            <p:cond delay="1312"/>
                                          </p:stCondLst>
                                        </p:cTn>
                                        <p:tgtEl>
                                          <p:spTgt spid="21"/>
                                        </p:tgtEl>
                                      </p:cBhvr>
                                      <p:to x="100000" y="80000"/>
                                    </p:animScale>
                                    <p:animScale>
                                      <p:cBhvr>
                                        <p:cTn id="21" dur="166" decel="50000">
                                          <p:stCondLst>
                                            <p:cond delay="1338"/>
                                          </p:stCondLst>
                                        </p:cTn>
                                        <p:tgtEl>
                                          <p:spTgt spid="21"/>
                                        </p:tgtEl>
                                      </p:cBhvr>
                                      <p:to x="100000" y="100000"/>
                                    </p:animScale>
                                    <p:animScale>
                                      <p:cBhvr>
                                        <p:cTn id="22" dur="26">
                                          <p:stCondLst>
                                            <p:cond delay="1642"/>
                                          </p:stCondLst>
                                        </p:cTn>
                                        <p:tgtEl>
                                          <p:spTgt spid="21"/>
                                        </p:tgtEl>
                                      </p:cBhvr>
                                      <p:to x="100000" y="90000"/>
                                    </p:animScale>
                                    <p:animScale>
                                      <p:cBhvr>
                                        <p:cTn id="23" dur="166" decel="50000">
                                          <p:stCondLst>
                                            <p:cond delay="1668"/>
                                          </p:stCondLst>
                                        </p:cTn>
                                        <p:tgtEl>
                                          <p:spTgt spid="21"/>
                                        </p:tgtEl>
                                      </p:cBhvr>
                                      <p:to x="100000" y="100000"/>
                                    </p:animScale>
                                    <p:animScale>
                                      <p:cBhvr>
                                        <p:cTn id="24" dur="26">
                                          <p:stCondLst>
                                            <p:cond delay="1808"/>
                                          </p:stCondLst>
                                        </p:cTn>
                                        <p:tgtEl>
                                          <p:spTgt spid="21"/>
                                        </p:tgtEl>
                                      </p:cBhvr>
                                      <p:to x="100000" y="95000"/>
                                    </p:animScale>
                                    <p:animScale>
                                      <p:cBhvr>
                                        <p:cTn id="25"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7003" y="1865675"/>
            <a:ext cx="11887200" cy="4899381"/>
          </a:xfrm>
        </p:spPr>
        <p:txBody>
          <a:bodyPr/>
          <a:lstStyle/>
          <a:p>
            <a:r>
              <a:rPr lang="en-US" dirty="0" smtClean="0"/>
              <a:t>Add Satellite farms based on business requirements or governance needs. </a:t>
            </a:r>
          </a:p>
          <a:p>
            <a:r>
              <a:rPr lang="en-US" dirty="0"/>
              <a:t>Simplifies operations, maintenance and patching for all but the most complex </a:t>
            </a:r>
            <a:r>
              <a:rPr lang="en-US" dirty="0" smtClean="0"/>
              <a:t>environments</a:t>
            </a:r>
          </a:p>
          <a:p>
            <a:r>
              <a:rPr lang="en-US" sz="3700" spc="-71" dirty="0"/>
              <a:t>Predictable in sizing and capacity</a:t>
            </a:r>
          </a:p>
          <a:p>
            <a:pPr marL="582873" indent="-582873"/>
            <a:r>
              <a:rPr lang="en-US" sz="3700" spc="-71" dirty="0"/>
              <a:t>Reduced Hardware </a:t>
            </a:r>
            <a:r>
              <a:rPr lang="en-US" sz="3700" spc="-71" dirty="0" err="1"/>
              <a:t>vs</a:t>
            </a:r>
            <a:r>
              <a:rPr lang="en-US" sz="3700" spc="-71" dirty="0"/>
              <a:t> Default Split Farm for services and content</a:t>
            </a:r>
          </a:p>
          <a:p>
            <a:pPr marL="582873" indent="-582873"/>
            <a:r>
              <a:rPr lang="en-US" sz="3700" spc="-71" dirty="0"/>
              <a:t>Reduced complexity for vast majority of implementations</a:t>
            </a:r>
          </a:p>
        </p:txBody>
      </p:sp>
      <p:sp>
        <p:nvSpPr>
          <p:cNvPr id="3" name="Title 2"/>
          <p:cNvSpPr>
            <a:spLocks noGrp="1"/>
          </p:cNvSpPr>
          <p:nvPr>
            <p:ph type="title"/>
          </p:nvPr>
        </p:nvSpPr>
        <p:spPr>
          <a:xfrm>
            <a:off x="274642" y="295277"/>
            <a:ext cx="11889564" cy="917575"/>
          </a:xfrm>
        </p:spPr>
        <p:txBody>
          <a:bodyPr/>
          <a:lstStyle/>
          <a:p>
            <a:r>
              <a:rPr lang="en-US" dirty="0" smtClean="0"/>
              <a:t>Begin with a single “Primary” Content and Services Farm</a:t>
            </a:r>
            <a:endParaRPr lang="en-US" dirty="0"/>
          </a:p>
        </p:txBody>
      </p:sp>
    </p:spTree>
    <p:extLst>
      <p:ext uri="{BB962C8B-B14F-4D97-AF65-F5344CB8AC3E}">
        <p14:creationId xmlns:p14="http://schemas.microsoft.com/office/powerpoint/2010/main" val="2865921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smtClean="0"/>
              <a:t>Design with an eye to reduce farms</a:t>
            </a:r>
            <a:endParaRPr lang="en-US" dirty="0"/>
          </a:p>
        </p:txBody>
      </p:sp>
      <p:sp>
        <p:nvSpPr>
          <p:cNvPr id="5" name="Text Placeholder 4"/>
          <p:cNvSpPr>
            <a:spLocks noGrp="1"/>
          </p:cNvSpPr>
          <p:nvPr>
            <p:ph type="body" sz="quarter" idx="10"/>
          </p:nvPr>
        </p:nvSpPr>
        <p:spPr>
          <a:xfrm>
            <a:off x="274638" y="1212853"/>
            <a:ext cx="11887200" cy="742055"/>
          </a:xfrm>
        </p:spPr>
        <p:txBody>
          <a:bodyPr/>
          <a:lstStyle/>
          <a:p>
            <a:r>
              <a:rPr lang="en-US" dirty="0" smtClean="0"/>
              <a:t>How many farms do you want to patch ? Upgrade ?</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29" y="2224928"/>
            <a:ext cx="12190191" cy="4429579"/>
          </a:xfrm>
          <a:prstGeom prst="rect">
            <a:avLst/>
          </a:prstGeom>
        </p:spPr>
      </p:pic>
    </p:spTree>
    <p:extLst>
      <p:ext uri="{BB962C8B-B14F-4D97-AF65-F5344CB8AC3E}">
        <p14:creationId xmlns:p14="http://schemas.microsoft.com/office/powerpoint/2010/main" val="142806510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07065" y="1954908"/>
            <a:ext cx="12189901" cy="4313412"/>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42" y="295277"/>
            <a:ext cx="11889564" cy="917575"/>
          </a:xfrm>
        </p:spPr>
        <p:txBody>
          <a:bodyPr/>
          <a:lstStyle/>
          <a:p>
            <a:r>
              <a:rPr lang="en-US" dirty="0" smtClean="0"/>
              <a:t>4 Farms rather than 6</a:t>
            </a:r>
            <a:endParaRPr lang="en-US" dirty="0"/>
          </a:p>
        </p:txBody>
      </p:sp>
      <p:sp>
        <p:nvSpPr>
          <p:cNvPr id="5" name="Text Placeholder 4"/>
          <p:cNvSpPr>
            <a:spLocks noGrp="1"/>
          </p:cNvSpPr>
          <p:nvPr>
            <p:ph type="body" sz="quarter" idx="10"/>
          </p:nvPr>
        </p:nvSpPr>
        <p:spPr>
          <a:xfrm>
            <a:off x="274638" y="1212853"/>
            <a:ext cx="11887200" cy="742055"/>
          </a:xfrm>
        </p:spPr>
        <p:txBody>
          <a:bodyPr/>
          <a:lstStyle/>
          <a:p>
            <a:r>
              <a:rPr lang="en-US" dirty="0" smtClean="0"/>
              <a:t>Which is easier to maintain ?</a:t>
            </a:r>
            <a:endParaRPr lang="en-US" dirty="0"/>
          </a:p>
        </p:txBody>
      </p:sp>
      <p:pic>
        <p:nvPicPr>
          <p:cNvPr id="2" name="Picture 1"/>
          <p:cNvPicPr>
            <a:picLocks noChangeAspect="1"/>
          </p:cNvPicPr>
          <p:nvPr/>
        </p:nvPicPr>
        <p:blipFill>
          <a:blip r:embed="rId3"/>
          <a:stretch>
            <a:fillRect/>
          </a:stretch>
        </p:blipFill>
        <p:spPr>
          <a:xfrm>
            <a:off x="233287" y="2199522"/>
            <a:ext cx="11969907" cy="3808889"/>
          </a:xfrm>
          <a:prstGeom prst="rect">
            <a:avLst/>
          </a:prstGeom>
        </p:spPr>
      </p:pic>
      <p:sp>
        <p:nvSpPr>
          <p:cNvPr id="8" name="Rectangle 7"/>
          <p:cNvSpPr/>
          <p:nvPr/>
        </p:nvSpPr>
        <p:spPr bwMode="auto">
          <a:xfrm>
            <a:off x="8958842" y="2042219"/>
            <a:ext cx="3244349" cy="51188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8958842" y="2104432"/>
            <a:ext cx="2742733" cy="449667"/>
          </a:xfrm>
          <a:prstGeom prst="rect">
            <a:avLst/>
          </a:prstGeom>
          <a:noFill/>
        </p:spPr>
        <p:txBody>
          <a:bodyPr wrap="square" lIns="186520" tIns="149215" rIns="186520" bIns="149215" rtlCol="0">
            <a:spAutoFit/>
          </a:bodyPr>
          <a:lstStyle/>
          <a:p>
            <a:pPr>
              <a:lnSpc>
                <a:spcPct val="90000"/>
              </a:lnSpc>
              <a:spcAft>
                <a:spcPts val="612"/>
              </a:spcAft>
            </a:pPr>
            <a:r>
              <a:rPr lang="en-US" sz="1000" dirty="0">
                <a:solidFill>
                  <a:schemeClr val="bg2"/>
                </a:solidFill>
              </a:rPr>
              <a:t>Office Web Applications</a:t>
            </a:r>
          </a:p>
        </p:txBody>
      </p:sp>
    </p:spTree>
    <p:extLst>
      <p:ext uri="{BB962C8B-B14F-4D97-AF65-F5344CB8AC3E}">
        <p14:creationId xmlns:p14="http://schemas.microsoft.com/office/powerpoint/2010/main" val="392701058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6217777"/>
          </a:xfrm>
        </p:spPr>
        <p:txBody>
          <a:bodyPr/>
          <a:lstStyle/>
          <a:p>
            <a:pPr marL="582873" indent="-582873"/>
            <a:r>
              <a:rPr lang="en-US" dirty="0" smtClean="0"/>
              <a:t>Have a reason why – a real business reason</a:t>
            </a:r>
          </a:p>
          <a:p>
            <a:pPr marL="926161" indent="-582873"/>
            <a:r>
              <a:rPr lang="en-US" dirty="0" smtClean="0">
                <a:solidFill>
                  <a:schemeClr val="tx1"/>
                </a:solidFill>
              </a:rPr>
              <a:t>Physical Isolation – Sometimes there’s no other way to achieve</a:t>
            </a:r>
            <a:endParaRPr lang="en-US" dirty="0">
              <a:solidFill>
                <a:schemeClr val="tx1"/>
              </a:solidFill>
            </a:endParaRPr>
          </a:p>
          <a:p>
            <a:pPr marL="926161" indent="-582873"/>
            <a:r>
              <a:rPr lang="en-US" dirty="0" smtClean="0">
                <a:solidFill>
                  <a:schemeClr val="tx1"/>
                </a:solidFill>
              </a:rPr>
              <a:t>Legacy Applications– Example: Need to allow full trust solutions for a specific business unit. Better to isolate those from your pristine, beautiful primary farm.</a:t>
            </a:r>
            <a:endParaRPr lang="en-US" dirty="0">
              <a:solidFill>
                <a:schemeClr val="tx1"/>
              </a:solidFill>
            </a:endParaRPr>
          </a:p>
          <a:p>
            <a:pPr marL="926161" indent="-582873"/>
            <a:r>
              <a:rPr lang="en-US" dirty="0" smtClean="0">
                <a:solidFill>
                  <a:schemeClr val="tx1"/>
                </a:solidFill>
              </a:rPr>
              <a:t>Geo – Need regional content farms for regulatory reasons</a:t>
            </a:r>
            <a:r>
              <a:rPr lang="en-US" dirty="0">
                <a:solidFill>
                  <a:schemeClr val="tx1"/>
                </a:solidFill>
              </a:rPr>
              <a:t> </a:t>
            </a:r>
            <a:r>
              <a:rPr lang="en-US" dirty="0" smtClean="0">
                <a:solidFill>
                  <a:schemeClr val="tx1"/>
                </a:solidFill>
              </a:rPr>
              <a:t>or low bandwidth satellite deployments.</a:t>
            </a:r>
            <a:endParaRPr lang="en-US" dirty="0">
              <a:solidFill>
                <a:schemeClr val="tx1"/>
              </a:solidFill>
            </a:endParaRPr>
          </a:p>
          <a:p>
            <a:pPr marL="926161" indent="-582873"/>
            <a:endParaRPr lang="en-US" dirty="0" smtClean="0">
              <a:solidFill>
                <a:schemeClr val="tx1"/>
              </a:solidFill>
            </a:endParaRPr>
          </a:p>
        </p:txBody>
      </p:sp>
      <p:sp>
        <p:nvSpPr>
          <p:cNvPr id="3" name="Title 2"/>
          <p:cNvSpPr>
            <a:spLocks noGrp="1"/>
          </p:cNvSpPr>
          <p:nvPr>
            <p:ph type="title"/>
          </p:nvPr>
        </p:nvSpPr>
        <p:spPr>
          <a:xfrm>
            <a:off x="274642" y="295277"/>
            <a:ext cx="11889564" cy="917575"/>
          </a:xfrm>
        </p:spPr>
        <p:txBody>
          <a:bodyPr/>
          <a:lstStyle/>
          <a:p>
            <a:r>
              <a:rPr lang="en-US" sz="4900" dirty="0"/>
              <a:t>What leads me to multiple farms ?</a:t>
            </a:r>
          </a:p>
        </p:txBody>
      </p:sp>
    </p:spTree>
    <p:extLst>
      <p:ext uri="{BB962C8B-B14F-4D97-AF65-F5344CB8AC3E}">
        <p14:creationId xmlns:p14="http://schemas.microsoft.com/office/powerpoint/2010/main" val="167561212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Logical Topology</a:t>
            </a:r>
            <a:endParaRPr lang="en-US" dirty="0"/>
          </a:p>
        </p:txBody>
      </p:sp>
    </p:spTree>
    <p:extLst>
      <p:ext uri="{BB962C8B-B14F-4D97-AF65-F5344CB8AC3E}">
        <p14:creationId xmlns:p14="http://schemas.microsoft.com/office/powerpoint/2010/main" val="411004587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507946" y="1314639"/>
            <a:ext cx="6656257" cy="5404605"/>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42" y="295277"/>
            <a:ext cx="11889564" cy="917575"/>
          </a:xfrm>
        </p:spPr>
        <p:txBody>
          <a:bodyPr/>
          <a:lstStyle/>
          <a:p>
            <a:r>
              <a:rPr lang="en-US" dirty="0" smtClean="0"/>
              <a:t>“Legacy Topology” – Multiple Web Apps</a:t>
            </a:r>
            <a:endParaRPr lang="en-US" dirty="0"/>
          </a:p>
        </p:txBody>
      </p:sp>
      <p:pic>
        <p:nvPicPr>
          <p:cNvPr id="59" name="Picture 58"/>
          <p:cNvPicPr>
            <a:picLocks noChangeAspect="1"/>
          </p:cNvPicPr>
          <p:nvPr/>
        </p:nvPicPr>
        <p:blipFill>
          <a:blip r:embed="rId2"/>
          <a:stretch>
            <a:fillRect/>
          </a:stretch>
        </p:blipFill>
        <p:spPr>
          <a:xfrm>
            <a:off x="5834975" y="1415106"/>
            <a:ext cx="6192884" cy="5168631"/>
          </a:xfrm>
          <a:prstGeom prst="rect">
            <a:avLst/>
          </a:prstGeom>
        </p:spPr>
      </p:pic>
      <p:sp>
        <p:nvSpPr>
          <p:cNvPr id="60" name="TextBox 59"/>
          <p:cNvSpPr txBox="1"/>
          <p:nvPr/>
        </p:nvSpPr>
        <p:spPr>
          <a:xfrm>
            <a:off x="453881" y="2029042"/>
            <a:ext cx="4463168" cy="4604966"/>
          </a:xfrm>
          <a:prstGeom prst="rect">
            <a:avLst/>
          </a:prstGeom>
          <a:noFill/>
        </p:spPr>
        <p:txBody>
          <a:bodyPr wrap="square" lIns="186520" tIns="149215" rIns="186520" bIns="149215" rtlCol="0">
            <a:spAutoFit/>
          </a:bodyPr>
          <a:lstStyle/>
          <a:p>
            <a:pPr marL="349724" indent="-349724">
              <a:lnSpc>
                <a:spcPct val="90000"/>
              </a:lnSpc>
              <a:spcAft>
                <a:spcPts val="612"/>
              </a:spcAft>
              <a:buFont typeface="Arial" panose="020B0604020202020204" pitchFamily="34" charset="0"/>
              <a:buChar char="•"/>
            </a:pPr>
            <a:r>
              <a:rPr lang="en-US" sz="2400" dirty="0">
                <a:gradFill>
                  <a:gsLst>
                    <a:gs pos="2917">
                      <a:schemeClr val="tx1"/>
                    </a:gs>
                    <a:gs pos="30000">
                      <a:schemeClr val="tx1"/>
                    </a:gs>
                  </a:gsLst>
                  <a:lin ang="5400000" scaled="0"/>
                </a:gradFill>
              </a:rPr>
              <a:t>Each Application Pool requires additional resources on each Web Role Machine</a:t>
            </a:r>
          </a:p>
          <a:p>
            <a:pPr marL="349724" indent="-349724">
              <a:lnSpc>
                <a:spcPct val="90000"/>
              </a:lnSpc>
              <a:spcAft>
                <a:spcPts val="612"/>
              </a:spcAft>
              <a:buFont typeface="Arial" panose="020B0604020202020204" pitchFamily="34" charset="0"/>
              <a:buChar char="•"/>
            </a:pPr>
            <a:r>
              <a:rPr lang="en-US" sz="2400" dirty="0">
                <a:gradFill>
                  <a:gsLst>
                    <a:gs pos="2917">
                      <a:schemeClr val="tx1"/>
                    </a:gs>
                    <a:gs pos="30000">
                      <a:schemeClr val="tx1"/>
                    </a:gs>
                  </a:gsLst>
                  <a:lin ang="5400000" scaled="0"/>
                </a:gradFill>
              </a:rPr>
              <a:t>Caching of common assemblies alone is significant overhead</a:t>
            </a:r>
          </a:p>
          <a:p>
            <a:pPr marL="349724" indent="-349724">
              <a:lnSpc>
                <a:spcPct val="90000"/>
              </a:lnSpc>
              <a:spcAft>
                <a:spcPts val="612"/>
              </a:spcAft>
              <a:buFont typeface="Arial" panose="020B0604020202020204" pitchFamily="34" charset="0"/>
              <a:buChar char="•"/>
            </a:pPr>
            <a:r>
              <a:rPr lang="en-US" sz="2400" dirty="0">
                <a:gradFill>
                  <a:gsLst>
                    <a:gs pos="2917">
                      <a:schemeClr val="tx1"/>
                    </a:gs>
                    <a:gs pos="30000">
                      <a:schemeClr val="tx1"/>
                    </a:gs>
                  </a:gsLst>
                  <a:lin ang="5400000" scaled="0"/>
                </a:gradFill>
              </a:rPr>
              <a:t>Leads to multiple farm architectures very quickly with high numbers of web applications !!</a:t>
            </a:r>
          </a:p>
          <a:p>
            <a:pPr>
              <a:lnSpc>
                <a:spcPct val="90000"/>
              </a:lnSpc>
              <a:spcAft>
                <a:spcPts val="612"/>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65784475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a:t>Recommended</a:t>
            </a:r>
            <a:r>
              <a:rPr lang="en-US"/>
              <a:t> Logical </a:t>
            </a:r>
            <a:r>
              <a:rPr lang="en-US" smtClean="0"/>
              <a:t>Topology</a:t>
            </a:r>
            <a:endParaRPr lang="en-US" dirty="0"/>
          </a:p>
        </p:txBody>
      </p:sp>
      <p:grpSp>
        <p:nvGrpSpPr>
          <p:cNvPr id="58" name="Group 1"/>
          <p:cNvGrpSpPr/>
          <p:nvPr/>
        </p:nvGrpSpPr>
        <p:grpSpPr>
          <a:xfrm>
            <a:off x="258176" y="1299621"/>
            <a:ext cx="11699500" cy="5242111"/>
            <a:chOff x="253034" y="578964"/>
            <a:chExt cx="11674625" cy="5627627"/>
          </a:xfrm>
        </p:grpSpPr>
        <p:sp>
          <p:nvSpPr>
            <p:cNvPr id="4" name="Rectangle 58"/>
            <p:cNvSpPr/>
            <p:nvPr/>
          </p:nvSpPr>
          <p:spPr bwMode="auto">
            <a:xfrm>
              <a:off x="492644" y="1001160"/>
              <a:ext cx="11265083" cy="5051682"/>
            </a:xfrm>
            <a:prstGeom prst="rect">
              <a:avLst/>
            </a:prstGeom>
            <a:solidFill>
              <a:schemeClr val="tx2">
                <a:lumMod val="20000"/>
                <a:lumOff val="80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fi-FI" sz="2000" dirty="0">
                  <a:solidFill>
                    <a:schemeClr val="accent6">
                      <a:lumMod val="50000"/>
                    </a:schemeClr>
                  </a:solidFill>
                  <a:ea typeface="Segoe UI" pitchFamily="34" charset="0"/>
                  <a:cs typeface="Segoe UI" pitchFamily="34" charset="0"/>
                </a:rPr>
                <a:t>Application </a:t>
              </a:r>
              <a:r>
                <a:rPr lang="fi-FI" sz="2000" dirty="0" err="1">
                  <a:solidFill>
                    <a:schemeClr val="accent6">
                      <a:lumMod val="50000"/>
                    </a:schemeClr>
                  </a:solidFill>
                  <a:ea typeface="Segoe UI" pitchFamily="34" charset="0"/>
                  <a:cs typeface="Segoe UI" pitchFamily="34" charset="0"/>
                </a:rPr>
                <a:t>Pool</a:t>
              </a:r>
              <a:r>
                <a:rPr lang="fi-FI" sz="2000" dirty="0">
                  <a:solidFill>
                    <a:schemeClr val="accent6">
                      <a:lumMod val="50000"/>
                    </a:schemeClr>
                  </a:solidFill>
                  <a:ea typeface="Segoe UI" pitchFamily="34" charset="0"/>
                  <a:cs typeface="Segoe UI" pitchFamily="34" charset="0"/>
                </a:rPr>
                <a:t> ”SharePoint”</a:t>
              </a:r>
              <a:endParaRPr lang="en-US" sz="2000" dirty="0">
                <a:solidFill>
                  <a:schemeClr val="accent6">
                    <a:lumMod val="50000"/>
                  </a:schemeClr>
                </a:solidFill>
                <a:ea typeface="Segoe UI" pitchFamily="34" charset="0"/>
                <a:cs typeface="Segoe UI" pitchFamily="34" charset="0"/>
              </a:endParaRPr>
            </a:p>
          </p:txBody>
        </p:sp>
        <p:sp>
          <p:nvSpPr>
            <p:cNvPr id="5" name="Rectangle 59"/>
            <p:cNvSpPr/>
            <p:nvPr/>
          </p:nvSpPr>
          <p:spPr bwMode="auto">
            <a:xfrm>
              <a:off x="4571701" y="1497843"/>
              <a:ext cx="3365776" cy="1928139"/>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en-US" sz="1600" dirty="0">
                  <a:solidFill>
                    <a:schemeClr val="accent6">
                      <a:lumMod val="50000"/>
                    </a:schemeClr>
                  </a:solidFill>
                  <a:ea typeface="Segoe UI" pitchFamily="34" charset="0"/>
                  <a:cs typeface="Segoe UI" pitchFamily="34" charset="0"/>
                </a:rPr>
                <a:t>Logical functionality </a:t>
              </a:r>
              <a:r>
                <a:rPr lang="fi-FI" sz="1600" dirty="0">
                  <a:solidFill>
                    <a:schemeClr val="accent6">
                      <a:lumMod val="50000"/>
                    </a:schemeClr>
                  </a:solidFill>
                  <a:ea typeface="Segoe UI" pitchFamily="34" charset="0"/>
                  <a:cs typeface="Segoe UI" pitchFamily="34" charset="0"/>
                </a:rPr>
                <a:t>”My </a:t>
              </a:r>
              <a:r>
                <a:rPr lang="fi-FI" sz="1600" dirty="0" err="1">
                  <a:solidFill>
                    <a:schemeClr val="accent6">
                      <a:lumMod val="50000"/>
                    </a:schemeClr>
                  </a:solidFill>
                  <a:ea typeface="Segoe UI" pitchFamily="34" charset="0"/>
                  <a:cs typeface="Segoe UI" pitchFamily="34" charset="0"/>
                </a:rPr>
                <a:t>Sites</a:t>
              </a:r>
              <a:r>
                <a:rPr lang="fi-FI" sz="1600" dirty="0">
                  <a:solidFill>
                    <a:schemeClr val="accent6">
                      <a:lumMod val="50000"/>
                    </a:schemeClr>
                  </a:solidFill>
                  <a:ea typeface="Segoe UI" pitchFamily="34" charset="0"/>
                  <a:cs typeface="Segoe UI" pitchFamily="34" charset="0"/>
                </a:rPr>
                <a:t>”</a:t>
              </a:r>
              <a:endParaRPr lang="en-US" sz="1600" dirty="0">
                <a:solidFill>
                  <a:schemeClr val="accent6">
                    <a:lumMod val="50000"/>
                  </a:schemeClr>
                </a:solidFill>
                <a:ea typeface="Segoe UI" pitchFamily="34" charset="0"/>
                <a:cs typeface="Segoe UI" pitchFamily="34" charset="0"/>
              </a:endParaRPr>
            </a:p>
          </p:txBody>
        </p:sp>
        <p:pic>
          <p:nvPicPr>
            <p:cNvPr id="6" name="Picture 60"/>
            <p:cNvPicPr>
              <a:picLocks noChangeAspect="1"/>
            </p:cNvPicPr>
            <p:nvPr/>
          </p:nvPicPr>
          <p:blipFill>
            <a:blip r:embed="rId2"/>
            <a:stretch>
              <a:fillRect/>
            </a:stretch>
          </p:blipFill>
          <p:spPr>
            <a:xfrm>
              <a:off x="4778849" y="2450765"/>
              <a:ext cx="311953" cy="311953"/>
            </a:xfrm>
            <a:prstGeom prst="rect">
              <a:avLst/>
            </a:prstGeom>
          </p:spPr>
        </p:pic>
        <p:pic>
          <p:nvPicPr>
            <p:cNvPr id="7" name="Picture 61"/>
            <p:cNvPicPr>
              <a:picLocks noChangeAspect="1"/>
            </p:cNvPicPr>
            <p:nvPr/>
          </p:nvPicPr>
          <p:blipFill>
            <a:blip r:embed="rId2"/>
            <a:stretch>
              <a:fillRect/>
            </a:stretch>
          </p:blipFill>
          <p:spPr>
            <a:xfrm>
              <a:off x="5152217" y="2450764"/>
              <a:ext cx="311953" cy="311953"/>
            </a:xfrm>
            <a:prstGeom prst="rect">
              <a:avLst/>
            </a:prstGeom>
          </p:spPr>
        </p:pic>
        <p:pic>
          <p:nvPicPr>
            <p:cNvPr id="8" name="Picture 62"/>
            <p:cNvPicPr>
              <a:picLocks noChangeAspect="1"/>
            </p:cNvPicPr>
            <p:nvPr/>
          </p:nvPicPr>
          <p:blipFill>
            <a:blip r:embed="rId2"/>
            <a:stretch>
              <a:fillRect/>
            </a:stretch>
          </p:blipFill>
          <p:spPr>
            <a:xfrm>
              <a:off x="5525585" y="2450763"/>
              <a:ext cx="311953" cy="311953"/>
            </a:xfrm>
            <a:prstGeom prst="rect">
              <a:avLst/>
            </a:prstGeom>
          </p:spPr>
        </p:pic>
        <p:pic>
          <p:nvPicPr>
            <p:cNvPr id="9" name="Picture 63"/>
            <p:cNvPicPr>
              <a:picLocks noChangeAspect="1"/>
            </p:cNvPicPr>
            <p:nvPr/>
          </p:nvPicPr>
          <p:blipFill>
            <a:blip r:embed="rId2"/>
            <a:stretch>
              <a:fillRect/>
            </a:stretch>
          </p:blipFill>
          <p:spPr>
            <a:xfrm>
              <a:off x="5901092" y="2450763"/>
              <a:ext cx="311953" cy="311953"/>
            </a:xfrm>
            <a:prstGeom prst="rect">
              <a:avLst/>
            </a:prstGeom>
          </p:spPr>
        </p:pic>
        <p:pic>
          <p:nvPicPr>
            <p:cNvPr id="10" name="Picture 64"/>
            <p:cNvPicPr>
              <a:picLocks noChangeAspect="1"/>
            </p:cNvPicPr>
            <p:nvPr/>
          </p:nvPicPr>
          <p:blipFill>
            <a:blip r:embed="rId2"/>
            <a:stretch>
              <a:fillRect/>
            </a:stretch>
          </p:blipFill>
          <p:spPr>
            <a:xfrm>
              <a:off x="6274460" y="2450762"/>
              <a:ext cx="311953" cy="311953"/>
            </a:xfrm>
            <a:prstGeom prst="rect">
              <a:avLst/>
            </a:prstGeom>
          </p:spPr>
        </p:pic>
        <p:sp>
          <p:nvSpPr>
            <p:cNvPr id="11" name="TextBox 65"/>
            <p:cNvSpPr txBox="1"/>
            <p:nvPr/>
          </p:nvSpPr>
          <p:spPr>
            <a:xfrm>
              <a:off x="5260375" y="1937918"/>
              <a:ext cx="2033329"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Collection</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MySite</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Host</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https://my.company.com</a:t>
              </a:r>
              <a:endParaRPr lang="en-US" sz="1400" i="1" spc="-71" dirty="0">
                <a:gradFill>
                  <a:gsLst>
                    <a:gs pos="2917">
                      <a:schemeClr val="bg2"/>
                    </a:gs>
                    <a:gs pos="95000">
                      <a:schemeClr val="bg2"/>
                    </a:gs>
                  </a:gsLst>
                  <a:lin ang="5400000" scaled="0"/>
                </a:gradFill>
              </a:endParaRPr>
            </a:p>
          </p:txBody>
        </p:sp>
        <p:pic>
          <p:nvPicPr>
            <p:cNvPr id="12" name="Picture 66"/>
            <p:cNvPicPr>
              <a:picLocks noChangeAspect="1"/>
            </p:cNvPicPr>
            <p:nvPr/>
          </p:nvPicPr>
          <p:blipFill>
            <a:blip r:embed="rId2">
              <a:duotone>
                <a:schemeClr val="accent6">
                  <a:shade val="45000"/>
                  <a:satMod val="135000"/>
                </a:schemeClr>
                <a:prstClr val="white"/>
              </a:duotone>
            </a:blip>
            <a:stretch>
              <a:fillRect/>
            </a:stretch>
          </p:blipFill>
          <p:spPr>
            <a:xfrm>
              <a:off x="6647828" y="2450761"/>
              <a:ext cx="311953" cy="311953"/>
            </a:xfrm>
            <a:prstGeom prst="rect">
              <a:avLst/>
            </a:prstGeom>
          </p:spPr>
        </p:pic>
        <p:sp>
          <p:nvSpPr>
            <p:cNvPr id="13" name="TextBox 67"/>
            <p:cNvSpPr txBox="1"/>
            <p:nvPr/>
          </p:nvSpPr>
          <p:spPr>
            <a:xfrm>
              <a:off x="4778849" y="2850081"/>
              <a:ext cx="2333243" cy="421236"/>
            </a:xfrm>
            <a:prstGeom prst="rect">
              <a:avLst/>
            </a:prstGeom>
            <a:noFill/>
          </p:spPr>
          <p:txBody>
            <a:bodyPr wrap="none" lIns="0" tIns="0" rIns="0" bIns="0" rtlCol="0">
              <a:spAutoFit/>
            </a:bodyPr>
            <a:lstStyle/>
            <a:p>
              <a:r>
                <a:rPr lang="fi-FI" sz="1400" spc="-71" dirty="0">
                  <a:gradFill>
                    <a:gsLst>
                      <a:gs pos="2917">
                        <a:schemeClr val="bg2"/>
                      </a:gs>
                      <a:gs pos="95000">
                        <a:schemeClr val="bg2"/>
                      </a:gs>
                    </a:gsLst>
                    <a:lin ang="5400000" scaled="0"/>
                  </a:gradFill>
                </a:rPr>
                <a:t>Personal My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(My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https://my.company.com/personal/&lt;users&gt;</a:t>
              </a:r>
              <a:endParaRPr lang="en-US" sz="1400" i="1" spc="-71" dirty="0">
                <a:gradFill>
                  <a:gsLst>
                    <a:gs pos="2917">
                      <a:schemeClr val="bg2"/>
                    </a:gs>
                    <a:gs pos="95000">
                      <a:schemeClr val="bg2"/>
                    </a:gs>
                  </a:gsLst>
                  <a:lin ang="5400000" scaled="0"/>
                </a:gradFill>
              </a:endParaRPr>
            </a:p>
          </p:txBody>
        </p:sp>
        <p:sp>
          <p:nvSpPr>
            <p:cNvPr id="14" name="Rectangle 68"/>
            <p:cNvSpPr/>
            <p:nvPr/>
          </p:nvSpPr>
          <p:spPr bwMode="auto">
            <a:xfrm>
              <a:off x="704007" y="1497843"/>
              <a:ext cx="3764655" cy="2357018"/>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en-US" sz="1600" dirty="0">
                  <a:solidFill>
                    <a:schemeClr val="accent6">
                      <a:lumMod val="50000"/>
                    </a:schemeClr>
                  </a:solidFill>
                  <a:ea typeface="Segoe UI" pitchFamily="34" charset="0"/>
                  <a:cs typeface="Segoe UI" pitchFamily="34" charset="0"/>
                </a:rPr>
                <a:t>Logical functionality ”Intranet”</a:t>
              </a:r>
            </a:p>
          </p:txBody>
        </p:sp>
        <p:pic>
          <p:nvPicPr>
            <p:cNvPr id="15" name="Picture 69"/>
            <p:cNvPicPr>
              <a:picLocks noChangeAspect="1"/>
            </p:cNvPicPr>
            <p:nvPr/>
          </p:nvPicPr>
          <p:blipFill>
            <a:blip r:embed="rId3"/>
            <a:stretch>
              <a:fillRect/>
            </a:stretch>
          </p:blipFill>
          <p:spPr>
            <a:xfrm>
              <a:off x="945420" y="2929166"/>
              <a:ext cx="318029" cy="316406"/>
            </a:xfrm>
            <a:prstGeom prst="rect">
              <a:avLst/>
            </a:prstGeom>
          </p:spPr>
        </p:pic>
        <p:pic>
          <p:nvPicPr>
            <p:cNvPr id="16" name="Picture 70"/>
            <p:cNvPicPr>
              <a:picLocks noChangeAspect="1"/>
            </p:cNvPicPr>
            <p:nvPr/>
          </p:nvPicPr>
          <p:blipFill>
            <a:blip r:embed="rId3"/>
            <a:stretch>
              <a:fillRect/>
            </a:stretch>
          </p:blipFill>
          <p:spPr>
            <a:xfrm>
              <a:off x="1318534" y="2929166"/>
              <a:ext cx="318029" cy="316406"/>
            </a:xfrm>
            <a:prstGeom prst="rect">
              <a:avLst/>
            </a:prstGeom>
          </p:spPr>
        </p:pic>
        <p:pic>
          <p:nvPicPr>
            <p:cNvPr id="17" name="Picture 71"/>
            <p:cNvPicPr>
              <a:picLocks noChangeAspect="1"/>
            </p:cNvPicPr>
            <p:nvPr/>
          </p:nvPicPr>
          <p:blipFill>
            <a:blip r:embed="rId3"/>
            <a:stretch>
              <a:fillRect/>
            </a:stretch>
          </p:blipFill>
          <p:spPr>
            <a:xfrm>
              <a:off x="1691648" y="2929166"/>
              <a:ext cx="318029" cy="316406"/>
            </a:xfrm>
            <a:prstGeom prst="rect">
              <a:avLst/>
            </a:prstGeom>
          </p:spPr>
        </p:pic>
        <p:pic>
          <p:nvPicPr>
            <p:cNvPr id="18" name="Picture 72"/>
            <p:cNvPicPr>
              <a:picLocks noChangeAspect="1"/>
            </p:cNvPicPr>
            <p:nvPr/>
          </p:nvPicPr>
          <p:blipFill>
            <a:blip r:embed="rId3"/>
            <a:stretch>
              <a:fillRect/>
            </a:stretch>
          </p:blipFill>
          <p:spPr>
            <a:xfrm>
              <a:off x="2063302" y="2929166"/>
              <a:ext cx="318029" cy="316406"/>
            </a:xfrm>
            <a:prstGeom prst="rect">
              <a:avLst/>
            </a:prstGeom>
          </p:spPr>
        </p:pic>
        <p:pic>
          <p:nvPicPr>
            <p:cNvPr id="19" name="Picture 73"/>
            <p:cNvPicPr>
              <a:picLocks noChangeAspect="1"/>
            </p:cNvPicPr>
            <p:nvPr/>
          </p:nvPicPr>
          <p:blipFill>
            <a:blip r:embed="rId3"/>
            <a:stretch>
              <a:fillRect/>
            </a:stretch>
          </p:blipFill>
          <p:spPr>
            <a:xfrm>
              <a:off x="2434956" y="2929166"/>
              <a:ext cx="318029" cy="316406"/>
            </a:xfrm>
            <a:prstGeom prst="rect">
              <a:avLst/>
            </a:prstGeom>
          </p:spPr>
        </p:pic>
        <p:pic>
          <p:nvPicPr>
            <p:cNvPr id="20" name="Picture 74"/>
            <p:cNvPicPr>
              <a:picLocks noChangeAspect="1"/>
            </p:cNvPicPr>
            <p:nvPr/>
          </p:nvPicPr>
          <p:blipFill>
            <a:blip r:embed="rId3"/>
            <a:stretch>
              <a:fillRect/>
            </a:stretch>
          </p:blipFill>
          <p:spPr>
            <a:xfrm>
              <a:off x="945420" y="1938053"/>
              <a:ext cx="403882" cy="401821"/>
            </a:xfrm>
            <a:prstGeom prst="rect">
              <a:avLst/>
            </a:prstGeom>
          </p:spPr>
        </p:pic>
        <p:sp>
          <p:nvSpPr>
            <p:cNvPr id="21" name="TextBox 75"/>
            <p:cNvSpPr txBox="1"/>
            <p:nvPr/>
          </p:nvSpPr>
          <p:spPr>
            <a:xfrm>
              <a:off x="950978" y="3309239"/>
              <a:ext cx="2244784" cy="421236"/>
            </a:xfrm>
            <a:prstGeom prst="rect">
              <a:avLst/>
            </a:prstGeom>
            <a:noFill/>
          </p:spPr>
          <p:txBody>
            <a:bodyPr wrap="none" lIns="0" tIns="0" rIns="0" bIns="0" rtlCol="0">
              <a:spAutoFit/>
            </a:bodyPr>
            <a:lstStyle/>
            <a:p>
              <a:r>
                <a:rPr lang="fi-FI" sz="1400" spc="-71" dirty="0">
                  <a:gradFill>
                    <a:gsLst>
                      <a:gs pos="2917">
                        <a:schemeClr val="bg2"/>
                      </a:gs>
                      <a:gs pos="95000">
                        <a:schemeClr val="bg2"/>
                      </a:gs>
                    </a:gsLst>
                    <a:lin ang="5400000" scaled="0"/>
                  </a:gradFill>
                </a:rPr>
                <a:t>Division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(Team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https://intranet.company.com/sites/&lt;site&gt;</a:t>
              </a:r>
              <a:endParaRPr lang="en-US" sz="1400" i="1" spc="-71" dirty="0">
                <a:gradFill>
                  <a:gsLst>
                    <a:gs pos="2917">
                      <a:schemeClr val="bg2"/>
                    </a:gs>
                    <a:gs pos="95000">
                      <a:schemeClr val="bg2"/>
                    </a:gs>
                  </a:gsLst>
                  <a:lin ang="5400000" scaled="0"/>
                </a:gradFill>
              </a:endParaRPr>
            </a:p>
          </p:txBody>
        </p:sp>
        <p:sp>
          <p:nvSpPr>
            <p:cNvPr id="22" name="TextBox 76"/>
            <p:cNvSpPr txBox="1"/>
            <p:nvPr/>
          </p:nvSpPr>
          <p:spPr>
            <a:xfrm>
              <a:off x="1446694" y="1946602"/>
              <a:ext cx="2135955"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Corporate</a:t>
              </a:r>
              <a:r>
                <a:rPr lang="fi-FI" sz="1400" spc="-71" dirty="0">
                  <a:gradFill>
                    <a:gsLst>
                      <a:gs pos="2917">
                        <a:schemeClr val="bg2"/>
                      </a:gs>
                      <a:gs pos="95000">
                        <a:schemeClr val="bg2"/>
                      </a:gs>
                    </a:gsLst>
                    <a:lin ang="5400000" scaled="0"/>
                  </a:gradFill>
                </a:rPr>
                <a:t> Intranet (Team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a:t>
              </a:r>
              <a:endParaRPr lang="en-US" sz="1400" i="1" spc="-71" dirty="0">
                <a:gradFill>
                  <a:gsLst>
                    <a:gs pos="2917">
                      <a:schemeClr val="bg2"/>
                    </a:gs>
                    <a:gs pos="95000">
                      <a:schemeClr val="bg2"/>
                    </a:gs>
                  </a:gsLst>
                  <a:lin ang="5400000" scaled="0"/>
                </a:gradFill>
              </a:endParaRPr>
            </a:p>
          </p:txBody>
        </p:sp>
        <p:pic>
          <p:nvPicPr>
            <p:cNvPr id="23" name="Picture 77"/>
            <p:cNvPicPr>
              <a:picLocks noChangeAspect="1"/>
            </p:cNvPicPr>
            <p:nvPr/>
          </p:nvPicPr>
          <p:blipFill>
            <a:blip r:embed="rId3">
              <a:duotone>
                <a:schemeClr val="accent6">
                  <a:shade val="45000"/>
                  <a:satMod val="135000"/>
                </a:schemeClr>
                <a:prstClr val="white"/>
              </a:duotone>
            </a:blip>
            <a:stretch>
              <a:fillRect/>
            </a:stretch>
          </p:blipFill>
          <p:spPr>
            <a:xfrm>
              <a:off x="2806610" y="2929166"/>
              <a:ext cx="318029" cy="316406"/>
            </a:xfrm>
            <a:prstGeom prst="rect">
              <a:avLst/>
            </a:prstGeom>
          </p:spPr>
        </p:pic>
        <p:pic>
          <p:nvPicPr>
            <p:cNvPr id="24" name="Picture 78"/>
            <p:cNvPicPr>
              <a:picLocks noChangeAspect="1"/>
            </p:cNvPicPr>
            <p:nvPr/>
          </p:nvPicPr>
          <p:blipFill>
            <a:blip r:embed="rId3"/>
            <a:stretch>
              <a:fillRect/>
            </a:stretch>
          </p:blipFill>
          <p:spPr>
            <a:xfrm>
              <a:off x="945420" y="2403541"/>
              <a:ext cx="403882" cy="401821"/>
            </a:xfrm>
            <a:prstGeom prst="rect">
              <a:avLst/>
            </a:prstGeom>
          </p:spPr>
        </p:pic>
        <p:sp>
          <p:nvSpPr>
            <p:cNvPr id="25" name="TextBox 79"/>
            <p:cNvSpPr txBox="1"/>
            <p:nvPr/>
          </p:nvSpPr>
          <p:spPr>
            <a:xfrm>
              <a:off x="1446694" y="2403541"/>
              <a:ext cx="2891093"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Search</a:t>
              </a:r>
              <a:r>
                <a:rPr lang="fi-FI" sz="1400" spc="-71" dirty="0">
                  <a:gradFill>
                    <a:gsLst>
                      <a:gs pos="2917">
                        <a:schemeClr val="bg2"/>
                      </a:gs>
                      <a:gs pos="95000">
                        <a:schemeClr val="bg2"/>
                      </a:gs>
                    </a:gsLst>
                    <a:lin ang="5400000" scaled="0"/>
                  </a:gradFill>
                </a:rPr>
                <a:t> Center (Enterprise </a:t>
              </a:r>
              <a:r>
                <a:rPr lang="fi-FI" sz="1400" spc="-71" dirty="0" err="1">
                  <a:gradFill>
                    <a:gsLst>
                      <a:gs pos="2917">
                        <a:schemeClr val="bg2"/>
                      </a:gs>
                      <a:gs pos="95000">
                        <a:schemeClr val="bg2"/>
                      </a:gs>
                    </a:gsLst>
                    <a:lin ang="5400000" scaled="0"/>
                  </a:gradFill>
                </a:rPr>
                <a:t>Search</a:t>
              </a:r>
              <a:r>
                <a:rPr lang="fi-FI" sz="1400" spc="-71" dirty="0">
                  <a:gradFill>
                    <a:gsLst>
                      <a:gs pos="2917">
                        <a:schemeClr val="bg2"/>
                      </a:gs>
                      <a:gs pos="95000">
                        <a:schemeClr val="bg2"/>
                      </a:gs>
                    </a:gsLst>
                    <a:lin ang="5400000" scaled="0"/>
                  </a:gradFill>
                </a:rPr>
                <a:t> Center)</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https://intranet.company.com/sites/search</a:t>
              </a:r>
              <a:endParaRPr lang="en-US" sz="1400" i="1" spc="-71" dirty="0">
                <a:gradFill>
                  <a:gsLst>
                    <a:gs pos="2917">
                      <a:schemeClr val="bg2"/>
                    </a:gs>
                    <a:gs pos="95000">
                      <a:schemeClr val="bg2"/>
                    </a:gs>
                  </a:gsLst>
                  <a:lin ang="5400000" scaled="0"/>
                </a:gradFill>
              </a:endParaRPr>
            </a:p>
          </p:txBody>
        </p:sp>
        <p:pic>
          <p:nvPicPr>
            <p:cNvPr id="26" name="Picture 80"/>
            <p:cNvPicPr>
              <a:picLocks noChangeAspect="1"/>
            </p:cNvPicPr>
            <p:nvPr/>
          </p:nvPicPr>
          <p:blipFill>
            <a:blip r:embed="rId3"/>
            <a:stretch>
              <a:fillRect/>
            </a:stretch>
          </p:blipFill>
          <p:spPr>
            <a:xfrm>
              <a:off x="4778849" y="1929367"/>
              <a:ext cx="403882" cy="401821"/>
            </a:xfrm>
            <a:prstGeom prst="rect">
              <a:avLst/>
            </a:prstGeom>
          </p:spPr>
        </p:pic>
        <p:sp>
          <p:nvSpPr>
            <p:cNvPr id="27" name="Rectangle 81"/>
            <p:cNvSpPr/>
            <p:nvPr/>
          </p:nvSpPr>
          <p:spPr bwMode="auto">
            <a:xfrm>
              <a:off x="704007" y="3978665"/>
              <a:ext cx="3764655" cy="1905209"/>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en-US" sz="1600" dirty="0">
                  <a:solidFill>
                    <a:schemeClr val="accent6">
                      <a:lumMod val="50000"/>
                    </a:schemeClr>
                  </a:solidFill>
                  <a:ea typeface="Segoe UI" pitchFamily="34" charset="0"/>
                  <a:cs typeface="Segoe UI" pitchFamily="34" charset="0"/>
                </a:rPr>
                <a:t>Logical functionality ”Teams”</a:t>
              </a:r>
            </a:p>
          </p:txBody>
        </p:sp>
        <p:pic>
          <p:nvPicPr>
            <p:cNvPr id="28" name="Picture 82"/>
            <p:cNvPicPr>
              <a:picLocks noChangeAspect="1"/>
            </p:cNvPicPr>
            <p:nvPr/>
          </p:nvPicPr>
          <p:blipFill>
            <a:blip r:embed="rId3"/>
            <a:stretch>
              <a:fillRect/>
            </a:stretch>
          </p:blipFill>
          <p:spPr>
            <a:xfrm>
              <a:off x="976530" y="4950182"/>
              <a:ext cx="318029" cy="316406"/>
            </a:xfrm>
            <a:prstGeom prst="rect">
              <a:avLst/>
            </a:prstGeom>
          </p:spPr>
        </p:pic>
        <p:pic>
          <p:nvPicPr>
            <p:cNvPr id="29" name="Picture 83"/>
            <p:cNvPicPr>
              <a:picLocks noChangeAspect="1"/>
            </p:cNvPicPr>
            <p:nvPr/>
          </p:nvPicPr>
          <p:blipFill>
            <a:blip r:embed="rId3"/>
            <a:stretch>
              <a:fillRect/>
            </a:stretch>
          </p:blipFill>
          <p:spPr>
            <a:xfrm>
              <a:off x="1349644" y="4950182"/>
              <a:ext cx="318029" cy="316406"/>
            </a:xfrm>
            <a:prstGeom prst="rect">
              <a:avLst/>
            </a:prstGeom>
          </p:spPr>
        </p:pic>
        <p:pic>
          <p:nvPicPr>
            <p:cNvPr id="30" name="Picture 84"/>
            <p:cNvPicPr>
              <a:picLocks noChangeAspect="1"/>
            </p:cNvPicPr>
            <p:nvPr/>
          </p:nvPicPr>
          <p:blipFill>
            <a:blip r:embed="rId3"/>
            <a:stretch>
              <a:fillRect/>
            </a:stretch>
          </p:blipFill>
          <p:spPr>
            <a:xfrm>
              <a:off x="1722758" y="4950182"/>
              <a:ext cx="318029" cy="316406"/>
            </a:xfrm>
            <a:prstGeom prst="rect">
              <a:avLst/>
            </a:prstGeom>
          </p:spPr>
        </p:pic>
        <p:pic>
          <p:nvPicPr>
            <p:cNvPr id="31" name="Picture 85"/>
            <p:cNvPicPr>
              <a:picLocks noChangeAspect="1"/>
            </p:cNvPicPr>
            <p:nvPr/>
          </p:nvPicPr>
          <p:blipFill>
            <a:blip r:embed="rId3"/>
            <a:stretch>
              <a:fillRect/>
            </a:stretch>
          </p:blipFill>
          <p:spPr>
            <a:xfrm>
              <a:off x="2094412" y="4950182"/>
              <a:ext cx="318029" cy="316406"/>
            </a:xfrm>
            <a:prstGeom prst="rect">
              <a:avLst/>
            </a:prstGeom>
          </p:spPr>
        </p:pic>
        <p:pic>
          <p:nvPicPr>
            <p:cNvPr id="32" name="Picture 86"/>
            <p:cNvPicPr>
              <a:picLocks noChangeAspect="1"/>
            </p:cNvPicPr>
            <p:nvPr/>
          </p:nvPicPr>
          <p:blipFill>
            <a:blip r:embed="rId3"/>
            <a:stretch>
              <a:fillRect/>
            </a:stretch>
          </p:blipFill>
          <p:spPr>
            <a:xfrm>
              <a:off x="2466066" y="4950182"/>
              <a:ext cx="318029" cy="316406"/>
            </a:xfrm>
            <a:prstGeom prst="rect">
              <a:avLst/>
            </a:prstGeom>
          </p:spPr>
        </p:pic>
        <p:sp>
          <p:nvSpPr>
            <p:cNvPr id="33" name="TextBox 87"/>
            <p:cNvSpPr txBox="1"/>
            <p:nvPr/>
          </p:nvSpPr>
          <p:spPr>
            <a:xfrm>
              <a:off x="954625" y="5324773"/>
              <a:ext cx="2578057" cy="421236"/>
            </a:xfrm>
            <a:prstGeom prst="rect">
              <a:avLst/>
            </a:prstGeom>
            <a:noFill/>
          </p:spPr>
          <p:txBody>
            <a:bodyPr wrap="none" lIns="0" tIns="0" rIns="0" bIns="0" rtlCol="0">
              <a:spAutoFit/>
            </a:bodyPr>
            <a:lstStyle/>
            <a:p>
              <a:r>
                <a:rPr lang="fi-FI" sz="1400" spc="-71" dirty="0">
                  <a:gradFill>
                    <a:gsLst>
                      <a:gs pos="2917">
                        <a:schemeClr val="bg2"/>
                      </a:gs>
                      <a:gs pos="95000">
                        <a:schemeClr val="bg2"/>
                      </a:gs>
                    </a:gsLst>
                    <a:lin ang="5400000" scaled="0"/>
                  </a:gradFill>
                </a:rPr>
                <a:t>Team Collaboration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(Team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https://intranet.company.com/sites/&lt;site&gt;</a:t>
              </a:r>
              <a:endParaRPr lang="en-US" sz="1400" i="1" spc="-71" dirty="0">
                <a:gradFill>
                  <a:gsLst>
                    <a:gs pos="2917">
                      <a:schemeClr val="bg2"/>
                    </a:gs>
                    <a:gs pos="95000">
                      <a:schemeClr val="bg2"/>
                    </a:gs>
                  </a:gsLst>
                  <a:lin ang="5400000" scaled="0"/>
                </a:gradFill>
              </a:endParaRPr>
            </a:p>
          </p:txBody>
        </p:sp>
        <p:sp>
          <p:nvSpPr>
            <p:cNvPr id="34" name="TextBox 88"/>
            <p:cNvSpPr txBox="1"/>
            <p:nvPr/>
          </p:nvSpPr>
          <p:spPr>
            <a:xfrm>
              <a:off x="1477299" y="4437016"/>
              <a:ext cx="2578057" cy="421236"/>
            </a:xfrm>
            <a:prstGeom prst="rect">
              <a:avLst/>
            </a:prstGeom>
            <a:noFill/>
          </p:spPr>
          <p:txBody>
            <a:bodyPr wrap="none" lIns="0" tIns="0" rIns="0" bIns="0" rtlCol="0">
              <a:spAutoFit/>
            </a:bodyPr>
            <a:lstStyle/>
            <a:p>
              <a:r>
                <a:rPr lang="fi-FI" sz="1400" spc="-71" dirty="0">
                  <a:gradFill>
                    <a:gsLst>
                      <a:gs pos="2917">
                        <a:schemeClr val="bg2"/>
                      </a:gs>
                      <a:gs pos="95000">
                        <a:schemeClr val="bg2"/>
                      </a:gs>
                    </a:gsLst>
                    <a:lin ang="5400000" scaled="0"/>
                  </a:gradFill>
                </a:rPr>
                <a:t>Team Collaboration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(Team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https://teams.company.com</a:t>
              </a:r>
              <a:endParaRPr lang="en-US" sz="1400" i="1" spc="-71" dirty="0">
                <a:gradFill>
                  <a:gsLst>
                    <a:gs pos="2917">
                      <a:schemeClr val="bg2"/>
                    </a:gs>
                    <a:gs pos="95000">
                      <a:schemeClr val="bg2"/>
                    </a:gs>
                  </a:gsLst>
                  <a:lin ang="5400000" scaled="0"/>
                </a:gradFill>
              </a:endParaRPr>
            </a:p>
          </p:txBody>
        </p:sp>
        <p:pic>
          <p:nvPicPr>
            <p:cNvPr id="35" name="Picture 89"/>
            <p:cNvPicPr>
              <a:picLocks noChangeAspect="1"/>
            </p:cNvPicPr>
            <p:nvPr/>
          </p:nvPicPr>
          <p:blipFill>
            <a:blip r:embed="rId3">
              <a:duotone>
                <a:schemeClr val="accent6">
                  <a:shade val="45000"/>
                  <a:satMod val="135000"/>
                </a:schemeClr>
                <a:prstClr val="white"/>
              </a:duotone>
            </a:blip>
            <a:stretch>
              <a:fillRect/>
            </a:stretch>
          </p:blipFill>
          <p:spPr>
            <a:xfrm>
              <a:off x="2837720" y="4950182"/>
              <a:ext cx="318029" cy="316406"/>
            </a:xfrm>
            <a:prstGeom prst="rect">
              <a:avLst/>
            </a:prstGeom>
          </p:spPr>
        </p:pic>
        <p:pic>
          <p:nvPicPr>
            <p:cNvPr id="36" name="Picture 90"/>
            <p:cNvPicPr>
              <a:picLocks noChangeAspect="1"/>
            </p:cNvPicPr>
            <p:nvPr/>
          </p:nvPicPr>
          <p:blipFill>
            <a:blip r:embed="rId3"/>
            <a:stretch>
              <a:fillRect/>
            </a:stretch>
          </p:blipFill>
          <p:spPr>
            <a:xfrm>
              <a:off x="976025" y="4437016"/>
              <a:ext cx="403882" cy="401821"/>
            </a:xfrm>
            <a:prstGeom prst="rect">
              <a:avLst/>
            </a:prstGeom>
          </p:spPr>
        </p:pic>
        <p:sp>
          <p:nvSpPr>
            <p:cNvPr id="37" name="Rectangle 91"/>
            <p:cNvSpPr/>
            <p:nvPr/>
          </p:nvSpPr>
          <p:spPr bwMode="auto">
            <a:xfrm>
              <a:off x="4571701" y="3513345"/>
              <a:ext cx="3365776" cy="1786187"/>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en-US" sz="1600" dirty="0">
                  <a:solidFill>
                    <a:schemeClr val="accent6">
                      <a:lumMod val="50000"/>
                    </a:schemeClr>
                  </a:solidFill>
                  <a:ea typeface="Segoe UI" pitchFamily="34" charset="0"/>
                  <a:cs typeface="Segoe UI" pitchFamily="34" charset="0"/>
                </a:rPr>
                <a:t>Logical functionality ”Communities”</a:t>
              </a:r>
            </a:p>
          </p:txBody>
        </p:sp>
        <p:pic>
          <p:nvPicPr>
            <p:cNvPr id="38" name="Picture 92"/>
            <p:cNvPicPr>
              <a:picLocks noChangeAspect="1"/>
            </p:cNvPicPr>
            <p:nvPr/>
          </p:nvPicPr>
          <p:blipFill>
            <a:blip r:embed="rId3"/>
            <a:stretch>
              <a:fillRect/>
            </a:stretch>
          </p:blipFill>
          <p:spPr>
            <a:xfrm>
              <a:off x="4778849" y="4388265"/>
              <a:ext cx="318029" cy="316406"/>
            </a:xfrm>
            <a:prstGeom prst="rect">
              <a:avLst/>
            </a:prstGeom>
          </p:spPr>
        </p:pic>
        <p:pic>
          <p:nvPicPr>
            <p:cNvPr id="39" name="Picture 93"/>
            <p:cNvPicPr>
              <a:picLocks noChangeAspect="1"/>
            </p:cNvPicPr>
            <p:nvPr/>
          </p:nvPicPr>
          <p:blipFill>
            <a:blip r:embed="rId3"/>
            <a:stretch>
              <a:fillRect/>
            </a:stretch>
          </p:blipFill>
          <p:spPr>
            <a:xfrm>
              <a:off x="5151963" y="4388265"/>
              <a:ext cx="318029" cy="316406"/>
            </a:xfrm>
            <a:prstGeom prst="rect">
              <a:avLst/>
            </a:prstGeom>
          </p:spPr>
        </p:pic>
        <p:pic>
          <p:nvPicPr>
            <p:cNvPr id="40" name="Picture 94"/>
            <p:cNvPicPr>
              <a:picLocks noChangeAspect="1"/>
            </p:cNvPicPr>
            <p:nvPr/>
          </p:nvPicPr>
          <p:blipFill>
            <a:blip r:embed="rId3"/>
            <a:stretch>
              <a:fillRect/>
            </a:stretch>
          </p:blipFill>
          <p:spPr>
            <a:xfrm>
              <a:off x="5525077" y="4388265"/>
              <a:ext cx="318029" cy="316406"/>
            </a:xfrm>
            <a:prstGeom prst="rect">
              <a:avLst/>
            </a:prstGeom>
          </p:spPr>
        </p:pic>
        <p:pic>
          <p:nvPicPr>
            <p:cNvPr id="41" name="Picture 95"/>
            <p:cNvPicPr>
              <a:picLocks noChangeAspect="1"/>
            </p:cNvPicPr>
            <p:nvPr/>
          </p:nvPicPr>
          <p:blipFill>
            <a:blip r:embed="rId3"/>
            <a:stretch>
              <a:fillRect/>
            </a:stretch>
          </p:blipFill>
          <p:spPr>
            <a:xfrm>
              <a:off x="5896731" y="4388265"/>
              <a:ext cx="318029" cy="316406"/>
            </a:xfrm>
            <a:prstGeom prst="rect">
              <a:avLst/>
            </a:prstGeom>
          </p:spPr>
        </p:pic>
        <p:pic>
          <p:nvPicPr>
            <p:cNvPr id="42" name="Picture 96"/>
            <p:cNvPicPr>
              <a:picLocks noChangeAspect="1"/>
            </p:cNvPicPr>
            <p:nvPr/>
          </p:nvPicPr>
          <p:blipFill>
            <a:blip r:embed="rId3"/>
            <a:stretch>
              <a:fillRect/>
            </a:stretch>
          </p:blipFill>
          <p:spPr>
            <a:xfrm>
              <a:off x="6268385" y="4388265"/>
              <a:ext cx="318029" cy="316406"/>
            </a:xfrm>
            <a:prstGeom prst="rect">
              <a:avLst/>
            </a:prstGeom>
          </p:spPr>
        </p:pic>
        <p:sp>
          <p:nvSpPr>
            <p:cNvPr id="43" name="TextBox 97"/>
            <p:cNvSpPr txBox="1"/>
            <p:nvPr/>
          </p:nvSpPr>
          <p:spPr>
            <a:xfrm>
              <a:off x="4778849" y="4771919"/>
              <a:ext cx="2466161"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https://intranet.company.com/sites/&lt;site&gt;</a:t>
              </a:r>
              <a:endParaRPr lang="en-US" sz="1400" i="1" spc="-71" dirty="0">
                <a:gradFill>
                  <a:gsLst>
                    <a:gs pos="2917">
                      <a:schemeClr val="bg2"/>
                    </a:gs>
                    <a:gs pos="95000">
                      <a:schemeClr val="bg2"/>
                    </a:gs>
                  </a:gsLst>
                  <a:lin ang="5400000" scaled="0"/>
                </a:gradFill>
              </a:endParaRPr>
            </a:p>
          </p:txBody>
        </p:sp>
        <p:sp>
          <p:nvSpPr>
            <p:cNvPr id="44" name="TextBox 98"/>
            <p:cNvSpPr txBox="1"/>
            <p:nvPr/>
          </p:nvSpPr>
          <p:spPr>
            <a:xfrm>
              <a:off x="5260375" y="3896999"/>
              <a:ext cx="2652089"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portal</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https://communties.company.com</a:t>
              </a:r>
              <a:endParaRPr lang="en-US" sz="1400" i="1" spc="-71" dirty="0">
                <a:gradFill>
                  <a:gsLst>
                    <a:gs pos="2917">
                      <a:schemeClr val="bg2"/>
                    </a:gs>
                    <a:gs pos="95000">
                      <a:schemeClr val="bg2"/>
                    </a:gs>
                  </a:gsLst>
                  <a:lin ang="5400000" scaled="0"/>
                </a:gradFill>
              </a:endParaRPr>
            </a:p>
          </p:txBody>
        </p:sp>
        <p:pic>
          <p:nvPicPr>
            <p:cNvPr id="45" name="Picture 99"/>
            <p:cNvPicPr>
              <a:picLocks noChangeAspect="1"/>
            </p:cNvPicPr>
            <p:nvPr/>
          </p:nvPicPr>
          <p:blipFill>
            <a:blip r:embed="rId3">
              <a:duotone>
                <a:schemeClr val="accent6">
                  <a:shade val="45000"/>
                  <a:satMod val="135000"/>
                </a:schemeClr>
                <a:prstClr val="white"/>
              </a:duotone>
            </a:blip>
            <a:stretch>
              <a:fillRect/>
            </a:stretch>
          </p:blipFill>
          <p:spPr>
            <a:xfrm>
              <a:off x="6650920" y="4388265"/>
              <a:ext cx="318029" cy="316406"/>
            </a:xfrm>
            <a:prstGeom prst="rect">
              <a:avLst/>
            </a:prstGeom>
          </p:spPr>
        </p:pic>
        <p:pic>
          <p:nvPicPr>
            <p:cNvPr id="46" name="Picture 100"/>
            <p:cNvPicPr>
              <a:picLocks noChangeAspect="1"/>
            </p:cNvPicPr>
            <p:nvPr/>
          </p:nvPicPr>
          <p:blipFill>
            <a:blip r:embed="rId3"/>
            <a:stretch>
              <a:fillRect/>
            </a:stretch>
          </p:blipFill>
          <p:spPr>
            <a:xfrm>
              <a:off x="4778849" y="3899081"/>
              <a:ext cx="403882" cy="401821"/>
            </a:xfrm>
            <a:prstGeom prst="rect">
              <a:avLst/>
            </a:prstGeom>
          </p:spPr>
        </p:pic>
        <p:sp>
          <p:nvSpPr>
            <p:cNvPr id="47" name="Rectangle 101"/>
            <p:cNvSpPr/>
            <p:nvPr/>
          </p:nvSpPr>
          <p:spPr bwMode="auto">
            <a:xfrm>
              <a:off x="8067750" y="1497843"/>
              <a:ext cx="3527616" cy="1786187"/>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en-US" sz="1600" dirty="0">
                  <a:solidFill>
                    <a:schemeClr val="accent6">
                      <a:lumMod val="50000"/>
                    </a:schemeClr>
                  </a:solidFill>
                  <a:ea typeface="Segoe UI" pitchFamily="34" charset="0"/>
                  <a:cs typeface="Segoe UI" pitchFamily="34" charset="0"/>
                </a:rPr>
                <a:t>Logical functionality ”Projects”</a:t>
              </a:r>
            </a:p>
          </p:txBody>
        </p:sp>
        <p:pic>
          <p:nvPicPr>
            <p:cNvPr id="48" name="Picture 102"/>
            <p:cNvPicPr>
              <a:picLocks noChangeAspect="1"/>
            </p:cNvPicPr>
            <p:nvPr/>
          </p:nvPicPr>
          <p:blipFill>
            <a:blip r:embed="rId3"/>
            <a:stretch>
              <a:fillRect/>
            </a:stretch>
          </p:blipFill>
          <p:spPr>
            <a:xfrm>
              <a:off x="8274898" y="2372763"/>
              <a:ext cx="318029" cy="316406"/>
            </a:xfrm>
            <a:prstGeom prst="rect">
              <a:avLst/>
            </a:prstGeom>
          </p:spPr>
        </p:pic>
        <p:pic>
          <p:nvPicPr>
            <p:cNvPr id="49" name="Picture 103"/>
            <p:cNvPicPr>
              <a:picLocks noChangeAspect="1"/>
            </p:cNvPicPr>
            <p:nvPr/>
          </p:nvPicPr>
          <p:blipFill>
            <a:blip r:embed="rId3"/>
            <a:stretch>
              <a:fillRect/>
            </a:stretch>
          </p:blipFill>
          <p:spPr>
            <a:xfrm>
              <a:off x="8648012" y="2372763"/>
              <a:ext cx="318029" cy="316406"/>
            </a:xfrm>
            <a:prstGeom prst="rect">
              <a:avLst/>
            </a:prstGeom>
          </p:spPr>
        </p:pic>
        <p:pic>
          <p:nvPicPr>
            <p:cNvPr id="50" name="Picture 104"/>
            <p:cNvPicPr>
              <a:picLocks noChangeAspect="1"/>
            </p:cNvPicPr>
            <p:nvPr/>
          </p:nvPicPr>
          <p:blipFill>
            <a:blip r:embed="rId3"/>
            <a:stretch>
              <a:fillRect/>
            </a:stretch>
          </p:blipFill>
          <p:spPr>
            <a:xfrm>
              <a:off x="9021126" y="2372763"/>
              <a:ext cx="318029" cy="316406"/>
            </a:xfrm>
            <a:prstGeom prst="rect">
              <a:avLst/>
            </a:prstGeom>
          </p:spPr>
        </p:pic>
        <p:pic>
          <p:nvPicPr>
            <p:cNvPr id="51" name="Picture 105"/>
            <p:cNvPicPr>
              <a:picLocks noChangeAspect="1"/>
            </p:cNvPicPr>
            <p:nvPr/>
          </p:nvPicPr>
          <p:blipFill>
            <a:blip r:embed="rId3"/>
            <a:stretch>
              <a:fillRect/>
            </a:stretch>
          </p:blipFill>
          <p:spPr>
            <a:xfrm>
              <a:off x="9392780" y="2372763"/>
              <a:ext cx="318029" cy="316406"/>
            </a:xfrm>
            <a:prstGeom prst="rect">
              <a:avLst/>
            </a:prstGeom>
          </p:spPr>
        </p:pic>
        <p:pic>
          <p:nvPicPr>
            <p:cNvPr id="52" name="Picture 106"/>
            <p:cNvPicPr>
              <a:picLocks noChangeAspect="1"/>
            </p:cNvPicPr>
            <p:nvPr/>
          </p:nvPicPr>
          <p:blipFill>
            <a:blip r:embed="rId3"/>
            <a:stretch>
              <a:fillRect/>
            </a:stretch>
          </p:blipFill>
          <p:spPr>
            <a:xfrm>
              <a:off x="9764434" y="2372763"/>
              <a:ext cx="318029" cy="316406"/>
            </a:xfrm>
            <a:prstGeom prst="rect">
              <a:avLst/>
            </a:prstGeom>
          </p:spPr>
        </p:pic>
        <p:sp>
          <p:nvSpPr>
            <p:cNvPr id="53" name="TextBox 107"/>
            <p:cNvSpPr txBox="1"/>
            <p:nvPr/>
          </p:nvSpPr>
          <p:spPr>
            <a:xfrm>
              <a:off x="8274898" y="2756416"/>
              <a:ext cx="2466161"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https://intranet.company.com/sites/&lt;site&gt;</a:t>
              </a:r>
              <a:endParaRPr lang="en-US" sz="1400" i="1" spc="-71" dirty="0">
                <a:gradFill>
                  <a:gsLst>
                    <a:gs pos="2917">
                      <a:schemeClr val="bg2"/>
                    </a:gs>
                    <a:gs pos="95000">
                      <a:schemeClr val="bg2"/>
                    </a:gs>
                  </a:gsLst>
                  <a:lin ang="5400000" scaled="0"/>
                </a:gradFill>
              </a:endParaRPr>
            </a:p>
          </p:txBody>
        </p:sp>
        <p:sp>
          <p:nvSpPr>
            <p:cNvPr id="54" name="TextBox 108"/>
            <p:cNvSpPr txBox="1"/>
            <p:nvPr/>
          </p:nvSpPr>
          <p:spPr>
            <a:xfrm>
              <a:off x="8756424" y="1881497"/>
              <a:ext cx="2652089" cy="421236"/>
            </a:xfrm>
            <a:prstGeom prst="rect">
              <a:avLst/>
            </a:prstGeom>
            <a:noFill/>
          </p:spPr>
          <p:txBody>
            <a:bodyPr wrap="none" lIns="0" tIns="0" rIns="0" bIns="0" rtlCol="0">
              <a:spAutoFit/>
            </a:bodyPr>
            <a:lstStyle/>
            <a:p>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Sites</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community</a:t>
              </a:r>
              <a:r>
                <a:rPr lang="fi-FI" sz="1400" spc="-71" dirty="0">
                  <a:gradFill>
                    <a:gsLst>
                      <a:gs pos="2917">
                        <a:schemeClr val="bg2"/>
                      </a:gs>
                      <a:gs pos="95000">
                        <a:schemeClr val="bg2"/>
                      </a:gs>
                    </a:gsLst>
                    <a:lin ang="5400000" scaled="0"/>
                  </a:gradFill>
                </a:rPr>
                <a:t> </a:t>
              </a:r>
              <a:r>
                <a:rPr lang="fi-FI" sz="1400" spc="-71" dirty="0" err="1">
                  <a:gradFill>
                    <a:gsLst>
                      <a:gs pos="2917">
                        <a:schemeClr val="bg2"/>
                      </a:gs>
                      <a:gs pos="95000">
                        <a:schemeClr val="bg2"/>
                      </a:gs>
                    </a:gsLst>
                    <a:lin ang="5400000" scaled="0"/>
                  </a:gradFill>
                </a:rPr>
                <a:t>portal</a:t>
              </a:r>
              <a:r>
                <a:rPr lang="fi-FI" sz="1400" spc="-71" dirty="0">
                  <a:gradFill>
                    <a:gsLst>
                      <a:gs pos="2917">
                        <a:schemeClr val="bg2"/>
                      </a:gs>
                      <a:gs pos="95000">
                        <a:schemeClr val="bg2"/>
                      </a:gs>
                    </a:gsLst>
                    <a:lin ang="5400000" scaled="0"/>
                  </a:gradFill>
                </a:rPr>
                <a:t>)</a:t>
              </a:r>
              <a:br>
                <a:rPr lang="fi-FI" sz="1400" spc="-71" dirty="0">
                  <a:gradFill>
                    <a:gsLst>
                      <a:gs pos="2917">
                        <a:schemeClr val="bg2"/>
                      </a:gs>
                      <a:gs pos="95000">
                        <a:schemeClr val="bg2"/>
                      </a:gs>
                    </a:gsLst>
                    <a:lin ang="5400000" scaled="0"/>
                  </a:gradFill>
                </a:rPr>
              </a:br>
              <a:r>
                <a:rPr lang="fi-FI" sz="1100" i="1" spc="-71" dirty="0">
                  <a:gradFill>
                    <a:gsLst>
                      <a:gs pos="2917">
                        <a:schemeClr val="bg2"/>
                      </a:gs>
                      <a:gs pos="95000">
                        <a:schemeClr val="bg2"/>
                      </a:gs>
                    </a:gsLst>
                    <a:lin ang="5400000" scaled="0"/>
                  </a:gradFill>
                </a:rPr>
                <a:t>https://projects.company.com</a:t>
              </a:r>
              <a:endParaRPr lang="en-US" sz="1400" i="1" spc="-71" dirty="0">
                <a:gradFill>
                  <a:gsLst>
                    <a:gs pos="2917">
                      <a:schemeClr val="bg2"/>
                    </a:gs>
                    <a:gs pos="95000">
                      <a:schemeClr val="bg2"/>
                    </a:gs>
                  </a:gsLst>
                  <a:lin ang="5400000" scaled="0"/>
                </a:gradFill>
              </a:endParaRPr>
            </a:p>
          </p:txBody>
        </p:sp>
        <p:pic>
          <p:nvPicPr>
            <p:cNvPr id="55" name="Picture 109"/>
            <p:cNvPicPr>
              <a:picLocks noChangeAspect="1"/>
            </p:cNvPicPr>
            <p:nvPr/>
          </p:nvPicPr>
          <p:blipFill>
            <a:blip r:embed="rId3">
              <a:duotone>
                <a:schemeClr val="accent6">
                  <a:shade val="45000"/>
                  <a:satMod val="135000"/>
                </a:schemeClr>
                <a:prstClr val="white"/>
              </a:duotone>
            </a:blip>
            <a:stretch>
              <a:fillRect/>
            </a:stretch>
          </p:blipFill>
          <p:spPr>
            <a:xfrm>
              <a:off x="10146969" y="2372763"/>
              <a:ext cx="318029" cy="316406"/>
            </a:xfrm>
            <a:prstGeom prst="rect">
              <a:avLst/>
            </a:prstGeom>
          </p:spPr>
        </p:pic>
        <p:pic>
          <p:nvPicPr>
            <p:cNvPr id="56" name="Picture 110"/>
            <p:cNvPicPr>
              <a:picLocks noChangeAspect="1"/>
            </p:cNvPicPr>
            <p:nvPr/>
          </p:nvPicPr>
          <p:blipFill>
            <a:blip r:embed="rId3"/>
            <a:stretch>
              <a:fillRect/>
            </a:stretch>
          </p:blipFill>
          <p:spPr>
            <a:xfrm>
              <a:off x="8274898" y="1883579"/>
              <a:ext cx="403882" cy="401821"/>
            </a:xfrm>
            <a:prstGeom prst="rect">
              <a:avLst/>
            </a:prstGeom>
          </p:spPr>
        </p:pic>
        <p:sp>
          <p:nvSpPr>
            <p:cNvPr id="57" name="Rectangle 111"/>
            <p:cNvSpPr/>
            <p:nvPr/>
          </p:nvSpPr>
          <p:spPr bwMode="auto">
            <a:xfrm>
              <a:off x="253034" y="578964"/>
              <a:ext cx="11674625" cy="5627627"/>
            </a:xfrm>
            <a:prstGeom prst="rect">
              <a:avLst/>
            </a:prstGeom>
            <a:noFill/>
            <a:ln w="28575">
              <a:solidFill>
                <a:schemeClr val="accent5"/>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noAutofit/>
            </a:bodyPr>
            <a:lstStyle/>
            <a:p>
              <a:pPr defTabSz="932290" fontAlgn="base">
                <a:spcBef>
                  <a:spcPct val="0"/>
                </a:spcBef>
                <a:spcAft>
                  <a:spcPct val="0"/>
                </a:spcAft>
              </a:pPr>
              <a:r>
                <a:rPr lang="fi-FI" sz="2000" i="1" dirty="0">
                  <a:solidFill>
                    <a:schemeClr val="tx1"/>
                  </a:solidFill>
                  <a:ea typeface="Segoe UI" pitchFamily="34" charset="0"/>
                  <a:cs typeface="Segoe UI" pitchFamily="34" charset="0"/>
                </a:rPr>
                <a:t>IIS Web </a:t>
              </a:r>
              <a:r>
                <a:rPr lang="fi-FI" sz="2000" i="1" dirty="0" err="1">
                  <a:solidFill>
                    <a:schemeClr val="tx1"/>
                  </a:solidFill>
                  <a:ea typeface="Segoe UI" pitchFamily="34" charset="0"/>
                  <a:cs typeface="Segoe UI" pitchFamily="34" charset="0"/>
                </a:rPr>
                <a:t>Site</a:t>
              </a:r>
              <a:r>
                <a:rPr lang="fi-FI" sz="2000" i="1" dirty="0">
                  <a:solidFill>
                    <a:schemeClr val="tx1"/>
                  </a:solidFill>
                  <a:ea typeface="Segoe UI" pitchFamily="34" charset="0"/>
                  <a:cs typeface="Segoe UI" pitchFamily="34" charset="0"/>
                </a:rPr>
                <a:t> – ”SharePoint”</a:t>
              </a:r>
              <a:endParaRPr lang="en-US" sz="2000" i="1" dirty="0">
                <a:solidFill>
                  <a:schemeClr val="tx1"/>
                </a:solidFill>
                <a:ea typeface="Segoe UI" pitchFamily="34" charset="0"/>
                <a:cs typeface="Segoe UI" pitchFamily="34" charset="0"/>
              </a:endParaRPr>
            </a:p>
          </p:txBody>
        </p:sp>
      </p:grpSp>
    </p:spTree>
    <p:extLst>
      <p:ext uri="{BB962C8B-B14F-4D97-AF65-F5344CB8AC3E}">
        <p14:creationId xmlns:p14="http://schemas.microsoft.com/office/powerpoint/2010/main" val="98370179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100" dirty="0"/>
              <a:t>Designing Your SharePoint Server 2013 Enterprise Deployment</a:t>
            </a:r>
            <a:endParaRPr lang="en-US" dirty="0"/>
          </a:p>
        </p:txBody>
      </p:sp>
      <p:sp>
        <p:nvSpPr>
          <p:cNvPr id="6" name="Text Placeholder 4"/>
          <p:cNvSpPr>
            <a:spLocks noGrp="1"/>
          </p:cNvSpPr>
          <p:nvPr>
            <p:ph type="body" sz="quarter" idx="12"/>
          </p:nvPr>
        </p:nvSpPr>
        <p:spPr>
          <a:xfrm>
            <a:off x="4846637" y="5326042"/>
            <a:ext cx="7315201" cy="1372151"/>
          </a:xfrm>
        </p:spPr>
        <p:txBody>
          <a:bodyPr/>
          <a:lstStyle/>
          <a:p>
            <a:r>
              <a:rPr lang="en-US" dirty="0" smtClean="0"/>
              <a:t>Steve Walker</a:t>
            </a:r>
          </a:p>
          <a:p>
            <a:pPr defTabSz="932779">
              <a:lnSpc>
                <a:spcPct val="100000"/>
              </a:lnSpc>
              <a:buSzTx/>
            </a:pPr>
            <a:r>
              <a:rPr lang="en-US" sz="1800" b="1" dirty="0">
                <a:solidFill>
                  <a:srgbClr val="505050"/>
                </a:solidFill>
                <a:latin typeface="Segoe UI"/>
              </a:rPr>
              <a:t>steve.walker@microsoft.com</a:t>
            </a:r>
            <a:endParaRPr lang="en-US" dirty="0" smtClean="0"/>
          </a:p>
        </p:txBody>
      </p:sp>
      <p:sp>
        <p:nvSpPr>
          <p:cNvPr id="2" name="Text Placeholder 1"/>
          <p:cNvSpPr>
            <a:spLocks noGrp="1"/>
          </p:cNvSpPr>
          <p:nvPr>
            <p:ph type="body" sz="quarter" idx="13"/>
          </p:nvPr>
        </p:nvSpPr>
        <p:spPr/>
        <p:txBody>
          <a:bodyPr/>
          <a:lstStyle/>
          <a:p>
            <a:r>
              <a:rPr lang="en-US" dirty="0" smtClean="0"/>
              <a:t>SPC119</a:t>
            </a:r>
            <a:endParaRPr lang="en-US" dirty="0"/>
          </a:p>
        </p:txBody>
      </p:sp>
      <p:sp>
        <p:nvSpPr>
          <p:cNvPr id="7" name="Text Placeholder 4"/>
          <p:cNvSpPr txBox="1">
            <a:spLocks/>
          </p:cNvSpPr>
          <p:nvPr/>
        </p:nvSpPr>
        <p:spPr>
          <a:xfrm>
            <a:off x="8292222" y="5326042"/>
            <a:ext cx="3712103" cy="954459"/>
          </a:xfrm>
          <a:prstGeom prst="rect">
            <a:avLst/>
          </a:prstGeom>
          <a:noFill/>
        </p:spPr>
        <p:txBody>
          <a:bodyPr vert="horz" wrap="square" lIns="149245" tIns="111934" rIns="149245" bIns="111934" rtlCol="0">
            <a:noAutofit/>
          </a:bodyPr>
          <a:lstStyle>
            <a:lvl1pPr marL="0" marR="0" indent="0" algn="l" defTabSz="914367" rtl="0" eaLnBrk="1" fontAlgn="auto" latinLnBrk="0" hangingPunct="1">
              <a:lnSpc>
                <a:spcPct val="90000"/>
              </a:lnSpc>
              <a:spcBef>
                <a:spcPts val="0"/>
              </a:spcBef>
              <a:spcAft>
                <a:spcPts val="0"/>
              </a:spcAft>
              <a:buClrTx/>
              <a:buSzPct val="90000"/>
              <a:buFont typeface="Arial" pitchFamily="34" charset="0"/>
              <a:buNone/>
              <a:tabLst/>
              <a:defRPr lang="en-US" sz="3137" kern="1200" spc="0" baseline="0" dirty="0" smtClean="0">
                <a:gradFill>
                  <a:gsLst>
                    <a:gs pos="2917">
                      <a:schemeClr val="tx1"/>
                    </a:gs>
                    <a:gs pos="3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smtClean="0"/>
              <a:t>Luca </a:t>
            </a:r>
            <a:r>
              <a:rPr lang="en-US" dirty="0"/>
              <a:t>Bandinelli</a:t>
            </a:r>
            <a:endParaRPr lang="en-US" dirty="0" smtClean="0"/>
          </a:p>
          <a:p>
            <a:r>
              <a:rPr lang="en-US" sz="1800" b="1" dirty="0">
                <a:latin typeface="+mn-lt"/>
              </a:rPr>
              <a:t>luca.bandinelli@microsoft.com</a:t>
            </a:r>
            <a:endParaRPr lang="en-US" sz="1600" b="1" dirty="0">
              <a:latin typeface="+mn-lt"/>
            </a:endParaRPr>
          </a:p>
        </p:txBody>
      </p:sp>
    </p:spTree>
    <p:extLst>
      <p:ext uri="{BB962C8B-B14F-4D97-AF65-F5344CB8AC3E}">
        <p14:creationId xmlns:p14="http://schemas.microsoft.com/office/powerpoint/2010/main" val="1228541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Recap: Logical Architecture</a:t>
            </a:r>
            <a:endParaRPr lang="en-US" dirty="0"/>
          </a:p>
        </p:txBody>
      </p:sp>
      <p:sp>
        <p:nvSpPr>
          <p:cNvPr id="3" name="TextBox 2"/>
          <p:cNvSpPr txBox="1"/>
          <p:nvPr/>
        </p:nvSpPr>
        <p:spPr>
          <a:xfrm>
            <a:off x="604170" y="1321188"/>
            <a:ext cx="11448425" cy="4896896"/>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4500" spc="-71" dirty="0">
                <a:latin typeface="+mj-lt"/>
              </a:rPr>
              <a:t>One Web application, one zone</a:t>
            </a:r>
          </a:p>
          <a:p>
            <a:pPr marL="1049153" lvl="1" indent="-582873">
              <a:buFont typeface="Arial" panose="020B0604020202020204" pitchFamily="34" charset="0"/>
              <a:buChar char="•"/>
            </a:pPr>
            <a:r>
              <a:rPr lang="en-US" sz="3300" spc="-71" dirty="0">
                <a:latin typeface="+mj-lt"/>
              </a:rPr>
              <a:t>Have a good business reason why you deviate from this</a:t>
            </a:r>
          </a:p>
          <a:p>
            <a:pPr marL="582873" indent="-582873">
              <a:buFont typeface="Arial" panose="020B0604020202020204" pitchFamily="34" charset="0"/>
              <a:buChar char="•"/>
            </a:pPr>
            <a:r>
              <a:rPr lang="en-US" sz="4500" spc="-71" dirty="0">
                <a:latin typeface="+mj-lt"/>
              </a:rPr>
              <a:t>Use Host Named Site Collections</a:t>
            </a:r>
          </a:p>
          <a:p>
            <a:pPr marL="1049153" lvl="1" indent="-582873">
              <a:buFont typeface="Arial" panose="020B0604020202020204" pitchFamily="34" charset="0"/>
              <a:buChar char="•"/>
            </a:pPr>
            <a:r>
              <a:rPr lang="en-US" sz="3300" spc="-71" dirty="0">
                <a:latin typeface="+mj-lt"/>
              </a:rPr>
              <a:t>Scales Better</a:t>
            </a:r>
          </a:p>
          <a:p>
            <a:pPr marL="1049153" lvl="1" indent="-582873">
              <a:buFont typeface="Arial" panose="020B0604020202020204" pitchFamily="34" charset="0"/>
              <a:buChar char="•"/>
            </a:pPr>
            <a:r>
              <a:rPr lang="en-US" sz="3300" spc="-71" dirty="0">
                <a:latin typeface="+mj-lt"/>
              </a:rPr>
              <a:t>Reduced Resource Consumption (Memory for App Pools, Cache, </a:t>
            </a:r>
            <a:r>
              <a:rPr lang="en-US" sz="3300" spc="-71" dirty="0" err="1">
                <a:latin typeface="+mj-lt"/>
              </a:rPr>
              <a:t>etc</a:t>
            </a:r>
            <a:r>
              <a:rPr lang="en-US" sz="3300" spc="-71" dirty="0">
                <a:latin typeface="+mj-lt"/>
              </a:rPr>
              <a:t>)</a:t>
            </a:r>
          </a:p>
          <a:p>
            <a:pPr marL="1049153" lvl="1" indent="-582873">
              <a:buFont typeface="Arial" panose="020B0604020202020204" pitchFamily="34" charset="0"/>
              <a:buChar char="•"/>
            </a:pPr>
            <a:r>
              <a:rPr lang="en-US" sz="3300" spc="-71" dirty="0">
                <a:latin typeface="+mj-lt"/>
              </a:rPr>
              <a:t>Mitigates x-site scripting risks the same as multiple web apps</a:t>
            </a:r>
          </a:p>
          <a:p>
            <a:pPr marL="1049153" lvl="1" indent="-582873">
              <a:buFont typeface="Arial" panose="020B0604020202020204" pitchFamily="34" charset="0"/>
              <a:buChar char="•"/>
            </a:pPr>
            <a:r>
              <a:rPr lang="en-US" sz="3300" spc="-71" dirty="0">
                <a:latin typeface="+mj-lt"/>
              </a:rPr>
              <a:t>SSA (Secure Site Access) - You can still have multiple host names !</a:t>
            </a:r>
          </a:p>
        </p:txBody>
      </p:sp>
    </p:spTree>
    <p:extLst>
      <p:ext uri="{BB962C8B-B14F-4D97-AF65-F5344CB8AC3E}">
        <p14:creationId xmlns:p14="http://schemas.microsoft.com/office/powerpoint/2010/main" val="41144518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3954465"/>
            <a:ext cx="8229599" cy="1371579"/>
          </a:xfrm>
        </p:spPr>
        <p:txBody>
          <a:bodyPr/>
          <a:lstStyle/>
          <a:p>
            <a:r>
              <a:rPr lang="en-US" sz="4100" dirty="0"/>
              <a:t>HN Site Collections – Custom Site Provisioning</a:t>
            </a:r>
            <a:endParaRPr lang="en-US" dirty="0"/>
          </a:p>
        </p:txBody>
      </p:sp>
      <p:sp>
        <p:nvSpPr>
          <p:cNvPr id="3" name="Text Placeholder 2"/>
          <p:cNvSpPr>
            <a:spLocks noGrp="1"/>
          </p:cNvSpPr>
          <p:nvPr>
            <p:ph type="body" sz="quarter" idx="12"/>
          </p:nvPr>
        </p:nvSpPr>
        <p:spPr>
          <a:xfrm>
            <a:off x="274641" y="6030834"/>
            <a:ext cx="8230899" cy="667622"/>
          </a:xfrm>
        </p:spPr>
        <p:txBody>
          <a:bodyPr/>
          <a:lstStyle/>
          <a:p>
            <a:r>
              <a:rPr lang="en-US" dirty="0" smtClean="0"/>
              <a:t>Steve Walker</a:t>
            </a:r>
            <a:endParaRPr lang="en-US" dirty="0"/>
          </a:p>
        </p:txBody>
      </p:sp>
    </p:spTree>
    <p:extLst>
      <p:ext uri="{BB962C8B-B14F-4D97-AF65-F5344CB8AC3E}">
        <p14:creationId xmlns:p14="http://schemas.microsoft.com/office/powerpoint/2010/main" val="126310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Tree>
    <p:extLst>
      <p:ext uri="{BB962C8B-B14F-4D97-AF65-F5344CB8AC3E}">
        <p14:creationId xmlns:p14="http://schemas.microsoft.com/office/powerpoint/2010/main" val="326750160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Authentication</a:t>
            </a:r>
            <a:endParaRPr lang="en-US" dirty="0"/>
          </a:p>
        </p:txBody>
      </p:sp>
      <p:sp>
        <p:nvSpPr>
          <p:cNvPr id="3" name="TextBox 2"/>
          <p:cNvSpPr txBox="1"/>
          <p:nvPr/>
        </p:nvSpPr>
        <p:spPr>
          <a:xfrm>
            <a:off x="604170" y="1321190"/>
            <a:ext cx="11448425" cy="4570483"/>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3300" b="1" spc="-71" dirty="0">
                <a:latin typeface="+mj-lt"/>
              </a:rPr>
              <a:t>Use a single web application with a single zone configured for the various </a:t>
            </a:r>
            <a:r>
              <a:rPr lang="en-US" sz="3300" b="1" spc="-71" dirty="0" err="1">
                <a:latin typeface="+mj-lt"/>
              </a:rPr>
              <a:t>auth</a:t>
            </a:r>
            <a:r>
              <a:rPr lang="en-US" sz="3300" b="1" spc="-71" dirty="0">
                <a:latin typeface="+mj-lt"/>
              </a:rPr>
              <a:t> methods that you require</a:t>
            </a:r>
          </a:p>
          <a:p>
            <a:pPr marL="1049153" lvl="1" indent="-582873">
              <a:buFont typeface="Arial" panose="020B0604020202020204" pitchFamily="34" charset="0"/>
              <a:buChar char="•"/>
            </a:pPr>
            <a:r>
              <a:rPr lang="en-US" sz="3300" spc="-71" dirty="0">
                <a:latin typeface="+mj-lt"/>
              </a:rPr>
              <a:t>Use Claims based </a:t>
            </a:r>
            <a:r>
              <a:rPr lang="en-US" sz="3300" spc="-71" dirty="0" err="1">
                <a:latin typeface="+mj-lt"/>
              </a:rPr>
              <a:t>auth</a:t>
            </a:r>
            <a:r>
              <a:rPr lang="en-US" sz="3300" spc="-71" dirty="0">
                <a:latin typeface="+mj-lt"/>
              </a:rPr>
              <a:t> (Win or FBA)</a:t>
            </a:r>
          </a:p>
          <a:p>
            <a:pPr marL="1049153" lvl="1" indent="-582873">
              <a:buFont typeface="Arial" panose="020B0604020202020204" pitchFamily="34" charset="0"/>
              <a:buChar char="•"/>
            </a:pPr>
            <a:r>
              <a:rPr lang="en-US" sz="3300" spc="-71" dirty="0">
                <a:latin typeface="+mj-lt"/>
              </a:rPr>
              <a:t>For SAML Claims IP STS needs to support wildcard domain </a:t>
            </a:r>
            <a:r>
              <a:rPr lang="en-US" sz="3300" spc="-71" dirty="0" err="1">
                <a:latin typeface="+mj-lt"/>
              </a:rPr>
              <a:t>WSFedEndpoint</a:t>
            </a:r>
            <a:r>
              <a:rPr lang="en-US" sz="3300" spc="-71" dirty="0">
                <a:latin typeface="+mj-lt"/>
              </a:rPr>
              <a:t> </a:t>
            </a:r>
          </a:p>
          <a:p>
            <a:pPr marL="1515432" lvl="2" indent="-582873">
              <a:buFont typeface="Arial" panose="020B0604020202020204" pitchFamily="34" charset="0"/>
              <a:buChar char="•"/>
            </a:pPr>
            <a:r>
              <a:rPr lang="en-US" sz="3300" spc="-71" dirty="0">
                <a:latin typeface="+mj-lt"/>
              </a:rPr>
              <a:t>We are working with ADFS Team to enable this scenario</a:t>
            </a:r>
          </a:p>
          <a:p>
            <a:pPr marL="582873" indent="-582873">
              <a:buFont typeface="Arial" panose="020B0604020202020204" pitchFamily="34" charset="0"/>
              <a:buChar char="•"/>
            </a:pPr>
            <a:r>
              <a:rPr lang="en-US" sz="3300" spc="-71" dirty="0">
                <a:latin typeface="+mj-lt"/>
              </a:rPr>
              <a:t>Anonymous on the same web app?</a:t>
            </a:r>
          </a:p>
          <a:p>
            <a:pPr marL="1049153" lvl="1" indent="-582873">
              <a:buFont typeface="Arial" panose="020B0604020202020204" pitchFamily="34" charset="0"/>
              <a:buChar char="•"/>
            </a:pPr>
            <a:r>
              <a:rPr lang="en-US" sz="3300" i="1" spc="-71" dirty="0">
                <a:latin typeface="+mj-lt"/>
              </a:rPr>
              <a:t>Extend the web app to another zone and configure that for Anonymous</a:t>
            </a:r>
            <a:endParaRPr lang="en-US" sz="3300" spc="-71" dirty="0">
              <a:latin typeface="+mj-lt"/>
            </a:endParaRPr>
          </a:p>
        </p:txBody>
      </p:sp>
      <p:sp>
        <p:nvSpPr>
          <p:cNvPr id="4" name="Oval Callout 3"/>
          <p:cNvSpPr/>
          <p:nvPr/>
        </p:nvSpPr>
        <p:spPr bwMode="auto">
          <a:xfrm>
            <a:off x="10057382" y="5719092"/>
            <a:ext cx="2379095" cy="923050"/>
          </a:xfrm>
          <a:prstGeom prst="wedgeEllipseCallout">
            <a:avLst>
              <a:gd name="adj1" fmla="val 46231"/>
              <a:gd name="adj2" fmla="val 84561"/>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r>
              <a:rPr lang="en-US" dirty="0" smtClean="0">
                <a:solidFill>
                  <a:schemeClr val="tx2"/>
                </a:solidFill>
                <a:ea typeface="Segoe UI" pitchFamily="34" charset="0"/>
                <a:cs typeface="Segoe UI" pitchFamily="34" charset="0"/>
              </a:rPr>
              <a:t>SPC209</a:t>
            </a:r>
          </a:p>
          <a:p>
            <a:pPr algn="ctr" defTabSz="951029" fontAlgn="base">
              <a:lnSpc>
                <a:spcPct val="90000"/>
              </a:lnSpc>
              <a:spcBef>
                <a:spcPct val="0"/>
              </a:spcBef>
              <a:spcAft>
                <a:spcPct val="0"/>
              </a:spcAft>
            </a:pPr>
            <a:r>
              <a:rPr lang="en-US" sz="1400" dirty="0">
                <a:solidFill>
                  <a:schemeClr val="tx2"/>
                </a:solidFill>
                <a:ea typeface="Segoe UI" pitchFamily="34" charset="0"/>
                <a:cs typeface="Segoe UI" pitchFamily="34" charset="0"/>
              </a:rPr>
              <a:t>11/13 5:00 PM</a:t>
            </a:r>
          </a:p>
        </p:txBody>
      </p:sp>
    </p:spTree>
    <p:extLst>
      <p:ext uri="{BB962C8B-B14F-4D97-AF65-F5344CB8AC3E}">
        <p14:creationId xmlns:p14="http://schemas.microsoft.com/office/powerpoint/2010/main" val="3174966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300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Authentication</a:t>
            </a:r>
            <a:endParaRPr lang="en-US" dirty="0"/>
          </a:p>
        </p:txBody>
      </p:sp>
      <p:sp>
        <p:nvSpPr>
          <p:cNvPr id="3" name="TextBox 2"/>
          <p:cNvSpPr txBox="1"/>
          <p:nvPr/>
        </p:nvSpPr>
        <p:spPr>
          <a:xfrm>
            <a:off x="604170" y="1122439"/>
            <a:ext cx="11448425" cy="5524704"/>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3300" b="1" spc="-71" dirty="0">
                <a:latin typeface="+mj-lt"/>
              </a:rPr>
              <a:t>Be Ready for </a:t>
            </a:r>
            <a:r>
              <a:rPr lang="en-US" sz="3300" b="1" spc="-71" dirty="0" err="1">
                <a:latin typeface="+mj-lt"/>
              </a:rPr>
              <a:t>oAuth</a:t>
            </a:r>
            <a:endParaRPr lang="en-US" sz="3300" b="1" spc="-71" dirty="0">
              <a:latin typeface="+mj-lt"/>
            </a:endParaRPr>
          </a:p>
          <a:p>
            <a:pPr marL="1049153" lvl="1" indent="-582873">
              <a:buFont typeface="Arial" panose="020B0604020202020204" pitchFamily="34" charset="0"/>
              <a:buChar char="•"/>
            </a:pPr>
            <a:r>
              <a:rPr lang="en-US" sz="3300" spc="-71" dirty="0">
                <a:latin typeface="+mj-lt"/>
              </a:rPr>
              <a:t>In </a:t>
            </a:r>
            <a:r>
              <a:rPr lang="en-US" sz="3300" spc="-71" dirty="0" err="1">
                <a:latin typeface="+mj-lt"/>
              </a:rPr>
              <a:t>oAuth</a:t>
            </a:r>
            <a:r>
              <a:rPr lang="en-US" sz="3300" spc="-71" dirty="0">
                <a:latin typeface="+mj-lt"/>
              </a:rPr>
              <a:t> Farm 2 Farm conversation only a subset of attributes are provided </a:t>
            </a:r>
          </a:p>
          <a:p>
            <a:pPr marL="1515432" lvl="2" indent="-582873">
              <a:buFont typeface="Arial" panose="020B0604020202020204" pitchFamily="34" charset="0"/>
              <a:buChar char="•"/>
            </a:pPr>
            <a:r>
              <a:rPr lang="en-US" sz="2400" spc="-71" dirty="0">
                <a:latin typeface="+mj-lt"/>
              </a:rPr>
              <a:t>SharePoint S2S depends on mapping to a user account through the user profile application</a:t>
            </a:r>
            <a:endParaRPr lang="en-US" sz="3300" spc="-71" dirty="0">
              <a:latin typeface="+mj-lt"/>
            </a:endParaRPr>
          </a:p>
          <a:p>
            <a:pPr marL="1049153" lvl="1" indent="-582873">
              <a:buFont typeface="Arial" panose="020B0604020202020204" pitchFamily="34" charset="0"/>
              <a:buChar char="•"/>
            </a:pPr>
            <a:r>
              <a:rPr lang="en-US" sz="3300" spc="-71">
                <a:latin typeface="+mj-lt"/>
              </a:rPr>
              <a:t>User Token </a:t>
            </a:r>
            <a:r>
              <a:rPr lang="en-US" sz="3300" spc="-71" dirty="0">
                <a:latin typeface="+mj-lt"/>
              </a:rPr>
              <a:t>is rehydrated on the destination farm</a:t>
            </a:r>
          </a:p>
          <a:p>
            <a:pPr marL="1515432" lvl="2" indent="-582873">
              <a:buFont typeface="Arial" panose="020B0604020202020204" pitchFamily="34" charset="0"/>
              <a:buChar char="•"/>
            </a:pPr>
            <a:r>
              <a:rPr lang="en-US" sz="2400" spc="-71" dirty="0">
                <a:latin typeface="+mj-lt"/>
              </a:rPr>
              <a:t>UPA stores user attributes (claims) used for </a:t>
            </a:r>
            <a:r>
              <a:rPr lang="en-US" sz="2400" spc="-71" dirty="0" err="1">
                <a:latin typeface="+mj-lt"/>
              </a:rPr>
              <a:t>rehydratation</a:t>
            </a:r>
            <a:endParaRPr lang="en-US" sz="2400" spc="-71" dirty="0">
              <a:latin typeface="+mj-lt"/>
            </a:endParaRPr>
          </a:p>
          <a:p>
            <a:pPr marL="1049153" lvl="1" indent="-582873">
              <a:buFont typeface="Arial" panose="020B0604020202020204" pitchFamily="34" charset="0"/>
              <a:buChar char="•"/>
            </a:pPr>
            <a:r>
              <a:rPr lang="en-US" sz="3300" spc="-71" dirty="0">
                <a:latin typeface="+mj-lt"/>
              </a:rPr>
              <a:t>Be sure all claims are in the UPA</a:t>
            </a:r>
          </a:p>
          <a:p>
            <a:pPr marL="1515432" lvl="2" indent="-582873">
              <a:buFont typeface="Arial" panose="020B0604020202020204" pitchFamily="34" charset="0"/>
              <a:buChar char="•"/>
            </a:pPr>
            <a:r>
              <a:rPr lang="en-US" sz="2400" spc="-71" dirty="0">
                <a:latin typeface="+mj-lt"/>
              </a:rPr>
              <a:t>Otherwise, new custom claims provider might be needed</a:t>
            </a:r>
          </a:p>
          <a:p>
            <a:pPr marL="582873" indent="-582873">
              <a:buFont typeface="Arial" panose="020B0604020202020204" pitchFamily="34" charset="0"/>
              <a:buChar char="•"/>
            </a:pPr>
            <a:r>
              <a:rPr lang="en-US" sz="3300" b="1" spc="-71" dirty="0">
                <a:latin typeface="+mj-lt"/>
              </a:rPr>
              <a:t>Be ready for the Cloud and Hybrid</a:t>
            </a:r>
          </a:p>
          <a:p>
            <a:pPr marL="1049153" lvl="1" indent="-582873">
              <a:buFont typeface="Arial" panose="020B0604020202020204" pitchFamily="34" charset="0"/>
              <a:buChar char="•"/>
            </a:pPr>
            <a:r>
              <a:rPr lang="en-US" sz="3300" spc="-71" dirty="0">
                <a:latin typeface="+mj-lt"/>
              </a:rPr>
              <a:t>Be sure attributes are all in your Directory Service (e.g. AD)</a:t>
            </a:r>
          </a:p>
          <a:p>
            <a:pPr marL="1049153" lvl="1" indent="-582873">
              <a:buFont typeface="Arial" panose="020B0604020202020204" pitchFamily="34" charset="0"/>
              <a:buChar char="•"/>
            </a:pPr>
            <a:r>
              <a:rPr lang="en-US" sz="3300" spc="-71" dirty="0">
                <a:latin typeface="+mj-lt"/>
              </a:rPr>
              <a:t>Be sure your Directory Service can fully sync to MSODS</a:t>
            </a:r>
          </a:p>
        </p:txBody>
      </p:sp>
      <p:sp>
        <p:nvSpPr>
          <p:cNvPr id="4" name="Oval Callout 3"/>
          <p:cNvSpPr/>
          <p:nvPr/>
        </p:nvSpPr>
        <p:spPr bwMode="auto">
          <a:xfrm>
            <a:off x="10003026" y="5724093"/>
            <a:ext cx="2379095" cy="923050"/>
          </a:xfrm>
          <a:prstGeom prst="wedgeEllipseCallout">
            <a:avLst>
              <a:gd name="adj1" fmla="val 50731"/>
              <a:gd name="adj2" fmla="val 82905"/>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r>
              <a:rPr lang="en-US" dirty="0" smtClean="0">
                <a:solidFill>
                  <a:schemeClr val="tx2"/>
                </a:solidFill>
                <a:ea typeface="Segoe UI" pitchFamily="34" charset="0"/>
                <a:cs typeface="Segoe UI" pitchFamily="34" charset="0"/>
              </a:rPr>
              <a:t>SPC243</a:t>
            </a:r>
          </a:p>
          <a:p>
            <a:pPr algn="ctr" defTabSz="951029" fontAlgn="base">
              <a:lnSpc>
                <a:spcPct val="90000"/>
              </a:lnSpc>
              <a:spcBef>
                <a:spcPct val="0"/>
              </a:spcBef>
              <a:spcAft>
                <a:spcPct val="0"/>
              </a:spcAft>
            </a:pPr>
            <a:r>
              <a:rPr lang="en-US" sz="1400" dirty="0">
                <a:solidFill>
                  <a:schemeClr val="tx2"/>
                </a:solidFill>
                <a:ea typeface="Segoe UI" pitchFamily="34" charset="0"/>
                <a:cs typeface="Segoe UI" pitchFamily="34" charset="0"/>
              </a:rPr>
              <a:t>11/13 9:00 AM</a:t>
            </a:r>
          </a:p>
        </p:txBody>
      </p:sp>
    </p:spTree>
    <p:extLst>
      <p:ext uri="{BB962C8B-B14F-4D97-AF65-F5344CB8AC3E}">
        <p14:creationId xmlns:p14="http://schemas.microsoft.com/office/powerpoint/2010/main" val="1405604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300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Licensing</a:t>
            </a:r>
            <a:endParaRPr lang="en-US" dirty="0"/>
          </a:p>
        </p:txBody>
      </p:sp>
    </p:spTree>
    <p:extLst>
      <p:ext uri="{BB962C8B-B14F-4D97-AF65-F5344CB8AC3E}">
        <p14:creationId xmlns:p14="http://schemas.microsoft.com/office/powerpoint/2010/main" val="219025072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a:t>Licensing Improvements</a:t>
            </a:r>
            <a:br>
              <a:rPr lang="en-US" dirty="0"/>
            </a:br>
            <a:r>
              <a:rPr lang="en-US" dirty="0"/>
              <a:t/>
            </a:r>
            <a:br>
              <a:rPr lang="en-US" dirty="0"/>
            </a:br>
            <a:r>
              <a:rPr lang="en-US" dirty="0"/>
              <a:t/>
            </a:r>
            <a:br>
              <a:rPr lang="en-US" dirty="0"/>
            </a:br>
            <a:endParaRPr lang="en-US" dirty="0"/>
          </a:p>
        </p:txBody>
      </p:sp>
      <p:sp>
        <p:nvSpPr>
          <p:cNvPr id="3" name="TextBox 2"/>
          <p:cNvSpPr txBox="1"/>
          <p:nvPr/>
        </p:nvSpPr>
        <p:spPr>
          <a:xfrm>
            <a:off x="395774" y="1382907"/>
            <a:ext cx="11448425" cy="3554819"/>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4100" spc="-71" dirty="0">
                <a:latin typeface="+mj-lt"/>
              </a:rPr>
              <a:t>What we had in SharePoint 2010:</a:t>
            </a:r>
            <a:endParaRPr lang="en-US" sz="4500" spc="-71" dirty="0">
              <a:latin typeface="+mj-lt"/>
            </a:endParaRPr>
          </a:p>
          <a:p>
            <a:pPr marL="1049153" lvl="1" indent="-582873">
              <a:buFont typeface="Arial" panose="020B0604020202020204" pitchFamily="34" charset="0"/>
              <a:buChar char="•"/>
            </a:pPr>
            <a:r>
              <a:rPr lang="en-US" sz="3300" spc="-71" dirty="0">
                <a:latin typeface="+mj-lt"/>
              </a:rPr>
              <a:t>Licensing control was </a:t>
            </a:r>
            <a:r>
              <a:rPr lang="en-US" sz="3300" i="1" spc="-71" dirty="0">
                <a:latin typeface="+mj-lt"/>
              </a:rPr>
              <a:t>per farm. </a:t>
            </a:r>
            <a:r>
              <a:rPr lang="en-US" sz="3300" spc="-71" dirty="0">
                <a:latin typeface="+mj-lt"/>
              </a:rPr>
              <a:t>If you had to differentiate licensing model:</a:t>
            </a:r>
          </a:p>
          <a:p>
            <a:pPr marL="1515432" lvl="2" indent="-582873">
              <a:buFont typeface="Arial" panose="020B0604020202020204" pitchFamily="34" charset="0"/>
              <a:buChar char="•"/>
            </a:pPr>
            <a:r>
              <a:rPr lang="en-US" sz="2900" spc="-71" dirty="0">
                <a:latin typeface="+mj-lt"/>
              </a:rPr>
              <a:t>You needed 1 farm for Standard</a:t>
            </a:r>
          </a:p>
          <a:p>
            <a:pPr marL="1515432" lvl="2" indent="-582873">
              <a:buFont typeface="Arial" panose="020B0604020202020204" pitchFamily="34" charset="0"/>
              <a:buChar char="•"/>
            </a:pPr>
            <a:r>
              <a:rPr lang="en-US" sz="2900" spc="-71" dirty="0">
                <a:latin typeface="+mj-lt"/>
              </a:rPr>
              <a:t>You needed 1 farm for Enterprise</a:t>
            </a:r>
          </a:p>
          <a:p>
            <a:pPr marL="1049153" lvl="1" indent="-582873">
              <a:buFont typeface="Arial" panose="020B0604020202020204" pitchFamily="34" charset="0"/>
              <a:buChar char="•"/>
            </a:pPr>
            <a:r>
              <a:rPr lang="en-US" sz="3300" spc="-71" dirty="0">
                <a:latin typeface="+mj-lt"/>
              </a:rPr>
              <a:t>Ah, and we only had </a:t>
            </a:r>
            <a:r>
              <a:rPr lang="en-US" sz="3300" b="1" spc="-71" dirty="0">
                <a:latin typeface="+mj-lt"/>
              </a:rPr>
              <a:t>2</a:t>
            </a:r>
            <a:r>
              <a:rPr lang="en-US" sz="3300" spc="-71" dirty="0">
                <a:latin typeface="+mj-lt"/>
              </a:rPr>
              <a:t> different licenses</a:t>
            </a:r>
          </a:p>
          <a:p>
            <a:pPr marL="1049153" lvl="1" indent="-582873">
              <a:buFont typeface="Arial" panose="020B0604020202020204" pitchFamily="34" charset="0"/>
              <a:buChar char="•"/>
            </a:pPr>
            <a:r>
              <a:rPr lang="en-US" sz="3300" spc="-71" dirty="0">
                <a:latin typeface="+mj-lt"/>
              </a:rPr>
              <a:t>Different </a:t>
            </a:r>
            <a:r>
              <a:rPr lang="en-US" sz="3300" i="1" spc="-71" dirty="0">
                <a:latin typeface="+mj-lt"/>
              </a:rPr>
              <a:t>mix &amp; matches</a:t>
            </a:r>
            <a:r>
              <a:rPr lang="en-US" sz="3300" spc="-71" dirty="0">
                <a:latin typeface="+mj-lt"/>
              </a:rPr>
              <a:t> were not possible</a:t>
            </a:r>
          </a:p>
        </p:txBody>
      </p:sp>
    </p:spTree>
    <p:extLst>
      <p:ext uri="{BB962C8B-B14F-4D97-AF65-F5344CB8AC3E}">
        <p14:creationId xmlns:p14="http://schemas.microsoft.com/office/powerpoint/2010/main" val="372406211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Licensing Improvements</a:t>
            </a:r>
            <a:br>
              <a:rPr lang="en-US" dirty="0" smtClean="0"/>
            </a:br>
            <a:r>
              <a:rPr lang="en-US" dirty="0" smtClean="0"/>
              <a:t/>
            </a:r>
            <a:br>
              <a:rPr lang="en-US" dirty="0" smtClean="0"/>
            </a:br>
            <a:r>
              <a:rPr lang="en-US" dirty="0" smtClean="0"/>
              <a:t/>
            </a:r>
            <a:br>
              <a:rPr lang="en-US" dirty="0" smtClean="0"/>
            </a:br>
            <a:endParaRPr lang="en-US" dirty="0"/>
          </a:p>
        </p:txBody>
      </p:sp>
      <p:sp>
        <p:nvSpPr>
          <p:cNvPr id="3" name="TextBox 2"/>
          <p:cNvSpPr txBox="1"/>
          <p:nvPr/>
        </p:nvSpPr>
        <p:spPr>
          <a:xfrm>
            <a:off x="274641" y="1418558"/>
            <a:ext cx="11448425" cy="4632037"/>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3700" spc="-71" dirty="0">
                <a:latin typeface="+mj-lt"/>
              </a:rPr>
              <a:t>2013: </a:t>
            </a:r>
            <a:r>
              <a:rPr lang="en-US" sz="3700" b="1" spc="-71" dirty="0">
                <a:latin typeface="+mj-lt"/>
              </a:rPr>
              <a:t>Increased ability to manage licensing </a:t>
            </a:r>
            <a:r>
              <a:rPr lang="en-US" sz="3700" b="1" spc="-71" dirty="0" err="1">
                <a:latin typeface="+mj-lt"/>
              </a:rPr>
              <a:t>vs</a:t>
            </a:r>
            <a:r>
              <a:rPr lang="en-US" sz="3700" b="1" spc="-71" dirty="0">
                <a:latin typeface="+mj-lt"/>
              </a:rPr>
              <a:t> previous versions.</a:t>
            </a:r>
            <a:endParaRPr lang="en-US" sz="3700" spc="-71" dirty="0">
              <a:latin typeface="+mj-lt"/>
            </a:endParaRPr>
          </a:p>
          <a:p>
            <a:pPr marL="1049153" lvl="1" indent="-582873">
              <a:buFont typeface="Arial" panose="020B0604020202020204" pitchFamily="34" charset="0"/>
              <a:buChar char="•"/>
            </a:pPr>
            <a:r>
              <a:rPr lang="en-US" sz="3300" spc="-71" dirty="0">
                <a:latin typeface="+mj-lt"/>
              </a:rPr>
              <a:t>Licenses and licenses check are </a:t>
            </a:r>
            <a:r>
              <a:rPr lang="en-US" sz="3300" i="1" u="sng" spc="-71" dirty="0">
                <a:latin typeface="+mj-lt"/>
              </a:rPr>
              <a:t>per user</a:t>
            </a:r>
            <a:endParaRPr lang="en-US" sz="3300" spc="-71" dirty="0">
              <a:latin typeface="+mj-lt"/>
            </a:endParaRPr>
          </a:p>
          <a:p>
            <a:pPr marL="1049153" lvl="1" indent="-582873">
              <a:buFont typeface="Arial" panose="020B0604020202020204" pitchFamily="34" charset="0"/>
              <a:buChar char="•"/>
            </a:pPr>
            <a:r>
              <a:rPr lang="en-US" sz="3300" spc="-71" dirty="0">
                <a:latin typeface="+mj-lt"/>
              </a:rPr>
              <a:t>Requires</a:t>
            </a:r>
            <a:r>
              <a:rPr lang="en-US" sz="3300" b="1" spc="-71" dirty="0">
                <a:latin typeface="+mj-lt"/>
              </a:rPr>
              <a:t> Claims </a:t>
            </a:r>
            <a:r>
              <a:rPr lang="en-US" sz="3300" b="1" spc="-71" dirty="0" err="1">
                <a:latin typeface="+mj-lt"/>
              </a:rPr>
              <a:t>auth</a:t>
            </a:r>
            <a:r>
              <a:rPr lang="en-US" sz="3300" b="1" spc="-71" dirty="0">
                <a:latin typeface="+mj-lt"/>
              </a:rPr>
              <a:t>:</a:t>
            </a:r>
            <a:r>
              <a:rPr lang="en-US" sz="3300" spc="-71" dirty="0">
                <a:latin typeface="+mj-lt"/>
              </a:rPr>
              <a:t> licenses are “assigned” by mapping claims to users</a:t>
            </a:r>
          </a:p>
          <a:p>
            <a:pPr marL="1515432" lvl="2" indent="-582873">
              <a:buFont typeface="Arial" panose="020B0604020202020204" pitchFamily="34" charset="0"/>
              <a:buChar char="•"/>
            </a:pPr>
            <a:r>
              <a:rPr lang="en-US" sz="2900" spc="-71" dirty="0">
                <a:latin typeface="+mj-lt"/>
              </a:rPr>
              <a:t>E.g. assigning an enterprise license to an Active Directory Group</a:t>
            </a:r>
          </a:p>
          <a:p>
            <a:pPr marL="1049153" lvl="1" indent="-582873">
              <a:buFont typeface="Arial" panose="020B0604020202020204" pitchFamily="34" charset="0"/>
              <a:buChar char="•"/>
            </a:pPr>
            <a:r>
              <a:rPr lang="en-US" sz="3300" spc="-71" dirty="0">
                <a:latin typeface="+mj-lt"/>
              </a:rPr>
              <a:t>Works for SharePoint (Enterprise &amp; Standard), OWA and Project Server</a:t>
            </a:r>
          </a:p>
          <a:p>
            <a:pPr marL="1049153" lvl="1" indent="-582873">
              <a:buFont typeface="Arial" panose="020B0604020202020204" pitchFamily="34" charset="0"/>
              <a:buChar char="•"/>
            </a:pPr>
            <a:r>
              <a:rPr lang="en-US" sz="3300" spc="-71" dirty="0">
                <a:latin typeface="+mj-lt"/>
              </a:rPr>
              <a:t>4 licenses provided OOB</a:t>
            </a:r>
          </a:p>
        </p:txBody>
      </p:sp>
    </p:spTree>
    <p:extLst>
      <p:ext uri="{BB962C8B-B14F-4D97-AF65-F5344CB8AC3E}">
        <p14:creationId xmlns:p14="http://schemas.microsoft.com/office/powerpoint/2010/main" val="9375837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a:t>Licensing</a:t>
            </a:r>
            <a:endParaRPr lang="en-US" dirty="0"/>
          </a:p>
        </p:txBody>
      </p:sp>
      <p:sp>
        <p:nvSpPr>
          <p:cNvPr id="3" name="Text Placeholder 2"/>
          <p:cNvSpPr>
            <a:spLocks noGrp="1"/>
          </p:cNvSpPr>
          <p:nvPr>
            <p:ph type="body" sz="quarter" idx="12"/>
          </p:nvPr>
        </p:nvSpPr>
        <p:spPr>
          <a:xfrm>
            <a:off x="274641" y="5326043"/>
            <a:ext cx="8230899" cy="1372414"/>
          </a:xfrm>
        </p:spPr>
        <p:txBody>
          <a:bodyPr/>
          <a:lstStyle/>
          <a:p>
            <a:r>
              <a:rPr lang="en-US" dirty="0" smtClean="0"/>
              <a:t>Luca Bandinelli</a:t>
            </a:r>
            <a:endParaRPr lang="en-US" dirty="0"/>
          </a:p>
        </p:txBody>
      </p:sp>
    </p:spTree>
    <p:extLst>
      <p:ext uri="{BB962C8B-B14F-4D97-AF65-F5344CB8AC3E}">
        <p14:creationId xmlns:p14="http://schemas.microsoft.com/office/powerpoint/2010/main" val="3165217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Licensing Improvements</a:t>
            </a:r>
            <a:br>
              <a:rPr lang="en-US" dirty="0" smtClean="0"/>
            </a:br>
            <a:r>
              <a:rPr lang="en-US" dirty="0" smtClean="0"/>
              <a:t/>
            </a:r>
            <a:br>
              <a:rPr lang="en-US" dirty="0" smtClean="0"/>
            </a:br>
            <a:r>
              <a:rPr lang="en-US" dirty="0" smtClean="0"/>
              <a:t/>
            </a:r>
            <a:br>
              <a:rPr lang="en-US" dirty="0" smtClean="0"/>
            </a:br>
            <a:endParaRPr lang="en-US" dirty="0"/>
          </a:p>
        </p:txBody>
      </p:sp>
      <p:sp>
        <p:nvSpPr>
          <p:cNvPr id="3" name="TextBox 2"/>
          <p:cNvSpPr txBox="1"/>
          <p:nvPr/>
        </p:nvSpPr>
        <p:spPr>
          <a:xfrm>
            <a:off x="461629" y="1564054"/>
            <a:ext cx="11448425" cy="4520212"/>
          </a:xfrm>
          <a:prstGeom prst="rect">
            <a:avLst/>
          </a:prstGeom>
          <a:noFill/>
        </p:spPr>
        <p:txBody>
          <a:bodyPr wrap="square" lIns="0" tIns="0" rIns="0" bIns="0" rtlCol="0">
            <a:spAutoFit/>
          </a:bodyPr>
          <a:lstStyle/>
          <a:p>
            <a:pPr marL="1049153" lvl="1" indent="-582873">
              <a:buFont typeface="Arial" panose="020B0604020202020204" pitchFamily="34" charset="0"/>
              <a:buChar char="•"/>
            </a:pPr>
            <a:r>
              <a:rPr lang="en-US" sz="2400" spc="-71" dirty="0">
                <a:latin typeface="+mj-lt"/>
              </a:rPr>
              <a:t>Configured and controlled by PowerShell</a:t>
            </a:r>
          </a:p>
          <a:p>
            <a:pPr marL="1515432" lvl="2" indent="-582873">
              <a:buFont typeface="Arial" panose="020B0604020202020204" pitchFamily="34" charset="0"/>
              <a:buChar char="•"/>
            </a:pPr>
            <a:r>
              <a:rPr lang="en-US" sz="2000" spc="-71" dirty="0">
                <a:latin typeface="+mj-lt"/>
              </a:rPr>
              <a:t>•Get-</a:t>
            </a:r>
            <a:r>
              <a:rPr lang="en-US" sz="2000" spc="-71" dirty="0" err="1">
                <a:latin typeface="+mj-lt"/>
              </a:rPr>
              <a:t>SPUserLicensing</a:t>
            </a:r>
            <a:r>
              <a:rPr lang="en-US" sz="2000" spc="-71" dirty="0">
                <a:latin typeface="+mj-lt"/>
              </a:rPr>
              <a:t> </a:t>
            </a:r>
          </a:p>
          <a:p>
            <a:pPr marL="1515432" lvl="2" indent="-582873">
              <a:buFont typeface="Arial" panose="020B0604020202020204" pitchFamily="34" charset="0"/>
              <a:buChar char="•"/>
            </a:pPr>
            <a:r>
              <a:rPr lang="en-US" sz="2000" spc="-71" dirty="0">
                <a:latin typeface="+mj-lt"/>
              </a:rPr>
              <a:t>•Enable-</a:t>
            </a:r>
            <a:r>
              <a:rPr lang="en-US" sz="2000" spc="-71" dirty="0" err="1">
                <a:latin typeface="+mj-lt"/>
              </a:rPr>
              <a:t>SPUserLicensing</a:t>
            </a:r>
            <a:r>
              <a:rPr lang="en-US" sz="2000" spc="-71" dirty="0">
                <a:latin typeface="+mj-lt"/>
              </a:rPr>
              <a:t> </a:t>
            </a:r>
          </a:p>
          <a:p>
            <a:pPr marL="1515432" lvl="2" indent="-582873">
              <a:buFont typeface="Arial" panose="020B0604020202020204" pitchFamily="34" charset="0"/>
              <a:buChar char="•"/>
            </a:pPr>
            <a:r>
              <a:rPr lang="en-US" sz="2000" spc="-71" dirty="0">
                <a:latin typeface="+mj-lt"/>
              </a:rPr>
              <a:t>•Disable-</a:t>
            </a:r>
            <a:r>
              <a:rPr lang="en-US" sz="2000" spc="-71" dirty="0" err="1">
                <a:latin typeface="+mj-lt"/>
              </a:rPr>
              <a:t>SPUserLicensing</a:t>
            </a:r>
            <a:r>
              <a:rPr lang="en-US" sz="2000" spc="-71" dirty="0">
                <a:latin typeface="+mj-lt"/>
              </a:rPr>
              <a:t> </a:t>
            </a:r>
          </a:p>
          <a:p>
            <a:pPr marL="1515432" lvl="2" indent="-582873">
              <a:buFont typeface="Arial" panose="020B0604020202020204" pitchFamily="34" charset="0"/>
              <a:buChar char="•"/>
            </a:pPr>
            <a:r>
              <a:rPr lang="en-US" sz="2000" spc="-71" dirty="0">
                <a:latin typeface="+mj-lt"/>
              </a:rPr>
              <a:t>•Get-</a:t>
            </a:r>
            <a:r>
              <a:rPr lang="en-US" sz="2000" spc="-71" dirty="0" err="1">
                <a:latin typeface="+mj-lt"/>
              </a:rPr>
              <a:t>SPUserLicense</a:t>
            </a:r>
            <a:r>
              <a:rPr lang="en-US" sz="2000" spc="-71" dirty="0">
                <a:latin typeface="+mj-lt"/>
              </a:rPr>
              <a:t> </a:t>
            </a:r>
          </a:p>
          <a:p>
            <a:pPr marL="1515432" lvl="2" indent="-582873">
              <a:buFont typeface="Arial" panose="020B0604020202020204" pitchFamily="34" charset="0"/>
              <a:buChar char="•"/>
            </a:pPr>
            <a:r>
              <a:rPr lang="en-US" sz="2000" spc="-71" dirty="0">
                <a:latin typeface="+mj-lt"/>
              </a:rPr>
              <a:t>•Get-</a:t>
            </a:r>
            <a:r>
              <a:rPr lang="en-US" sz="2000" spc="-71" dirty="0" err="1">
                <a:latin typeface="+mj-lt"/>
              </a:rPr>
              <a:t>SPUserLicenseMapping</a:t>
            </a:r>
            <a:r>
              <a:rPr lang="en-US" sz="2000" spc="-71" dirty="0">
                <a:latin typeface="+mj-lt"/>
              </a:rPr>
              <a:t> </a:t>
            </a:r>
          </a:p>
          <a:p>
            <a:pPr marL="1515432" lvl="2" indent="-582873">
              <a:buFont typeface="Arial" panose="020B0604020202020204" pitchFamily="34" charset="0"/>
              <a:buChar char="•"/>
            </a:pPr>
            <a:r>
              <a:rPr lang="en-US" sz="2000" spc="-71" dirty="0">
                <a:latin typeface="+mj-lt"/>
              </a:rPr>
              <a:t>•New-</a:t>
            </a:r>
            <a:r>
              <a:rPr lang="en-US" sz="2000" spc="-71" dirty="0" err="1">
                <a:latin typeface="+mj-lt"/>
              </a:rPr>
              <a:t>SPUserLicenseMapping</a:t>
            </a:r>
            <a:r>
              <a:rPr lang="en-US" sz="2000" spc="-71" dirty="0">
                <a:latin typeface="+mj-lt"/>
              </a:rPr>
              <a:t> </a:t>
            </a:r>
          </a:p>
          <a:p>
            <a:pPr marL="1515432" lvl="2" indent="-582873">
              <a:buFont typeface="Arial" panose="020B0604020202020204" pitchFamily="34" charset="0"/>
              <a:buChar char="•"/>
            </a:pPr>
            <a:r>
              <a:rPr lang="en-US" sz="2000" spc="-71" dirty="0">
                <a:latin typeface="+mj-lt"/>
              </a:rPr>
              <a:t>•Add-</a:t>
            </a:r>
            <a:r>
              <a:rPr lang="en-US" sz="2000" spc="-71" dirty="0" err="1">
                <a:latin typeface="+mj-lt"/>
              </a:rPr>
              <a:t>SPUserLicenseMapping</a:t>
            </a:r>
            <a:r>
              <a:rPr lang="en-US" sz="2000" spc="-71" dirty="0">
                <a:latin typeface="+mj-lt"/>
              </a:rPr>
              <a:t> </a:t>
            </a:r>
          </a:p>
          <a:p>
            <a:pPr marL="1515432" lvl="2" indent="-582873">
              <a:buFont typeface="Arial" panose="020B0604020202020204" pitchFamily="34" charset="0"/>
              <a:buChar char="•"/>
            </a:pPr>
            <a:r>
              <a:rPr lang="en-US" sz="2000" spc="-71" dirty="0">
                <a:latin typeface="+mj-lt"/>
              </a:rPr>
              <a:t>•Remove-</a:t>
            </a:r>
            <a:r>
              <a:rPr lang="en-US" sz="2000" spc="-71" dirty="0" err="1">
                <a:latin typeface="+mj-lt"/>
              </a:rPr>
              <a:t>SPUserLicenseMapping</a:t>
            </a:r>
            <a:endParaRPr lang="en-US" sz="2000" spc="-71" dirty="0">
              <a:latin typeface="+mj-lt"/>
            </a:endParaRPr>
          </a:p>
          <a:p>
            <a:pPr marL="1049153" lvl="1" indent="-582873">
              <a:buFont typeface="Arial" panose="020B0604020202020204" pitchFamily="34" charset="0"/>
              <a:buChar char="•"/>
            </a:pPr>
            <a:r>
              <a:rPr lang="en-US" sz="2400" spc="-71" dirty="0">
                <a:latin typeface="+mj-lt"/>
              </a:rPr>
              <a:t>Licensing enforcement:</a:t>
            </a:r>
          </a:p>
          <a:p>
            <a:pPr marL="1515432" lvl="2" indent="-582873">
              <a:buFont typeface="Arial" panose="020B0604020202020204" pitchFamily="34" charset="0"/>
              <a:buChar char="•"/>
            </a:pPr>
            <a:r>
              <a:rPr lang="en-US" sz="2000" spc="-71" dirty="0">
                <a:latin typeface="+mj-lt"/>
              </a:rPr>
              <a:t>Web Parts</a:t>
            </a:r>
          </a:p>
          <a:p>
            <a:pPr marL="1515432" lvl="2" indent="-582873">
              <a:buFont typeface="Arial" panose="020B0604020202020204" pitchFamily="34" charset="0"/>
              <a:buChar char="•"/>
            </a:pPr>
            <a:r>
              <a:rPr lang="en-US" sz="2000" spc="-71" dirty="0">
                <a:latin typeface="+mj-lt"/>
              </a:rPr>
              <a:t>Web Part Gallery</a:t>
            </a:r>
          </a:p>
          <a:p>
            <a:pPr marL="1515432" lvl="2" indent="-582873">
              <a:buFont typeface="Arial" panose="020B0604020202020204" pitchFamily="34" charset="0"/>
              <a:buChar char="•"/>
            </a:pPr>
            <a:r>
              <a:rPr lang="en-US" sz="2000" spc="-71" dirty="0">
                <a:latin typeface="+mj-lt"/>
              </a:rPr>
              <a:t>Web Templates</a:t>
            </a:r>
          </a:p>
          <a:p>
            <a:pPr marL="1515432" lvl="2" indent="-582873">
              <a:buFont typeface="Arial" panose="020B0604020202020204" pitchFamily="34" charset="0"/>
              <a:buChar char="•"/>
            </a:pPr>
            <a:r>
              <a:rPr lang="en-US" sz="2000" spc="-71" dirty="0">
                <a:latin typeface="+mj-lt"/>
              </a:rPr>
              <a:t>Document Libraries </a:t>
            </a:r>
          </a:p>
        </p:txBody>
      </p:sp>
    </p:spTree>
    <p:extLst>
      <p:ext uri="{BB962C8B-B14F-4D97-AF65-F5344CB8AC3E}">
        <p14:creationId xmlns:p14="http://schemas.microsoft.com/office/powerpoint/2010/main" val="31322813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79848"/>
          </a:xfrm>
        </p:spPr>
        <p:txBody>
          <a:bodyPr/>
          <a:lstStyle/>
          <a:p>
            <a:r>
              <a:rPr lang="en-US" dirty="0" smtClean="0"/>
              <a:t>That you are deploying for an Enterprise Scenario</a:t>
            </a:r>
          </a:p>
          <a:p>
            <a:r>
              <a:rPr lang="en-US" dirty="0" smtClean="0"/>
              <a:t>You want the highest possible availability</a:t>
            </a:r>
          </a:p>
          <a:p>
            <a:r>
              <a:rPr lang="en-US" dirty="0" smtClean="0"/>
              <a:t>You want lowest possible maintenance and operations costs</a:t>
            </a:r>
          </a:p>
          <a:p>
            <a:r>
              <a:rPr lang="en-US" dirty="0" smtClean="0"/>
              <a:t>You want an “elastic” architecture that can grow with your deployment in a predictable way</a:t>
            </a:r>
          </a:p>
        </p:txBody>
      </p:sp>
      <p:sp>
        <p:nvSpPr>
          <p:cNvPr id="3" name="Title 2"/>
          <p:cNvSpPr>
            <a:spLocks noGrp="1"/>
          </p:cNvSpPr>
          <p:nvPr>
            <p:ph type="title"/>
          </p:nvPr>
        </p:nvSpPr>
        <p:spPr>
          <a:xfrm>
            <a:off x="274642" y="295277"/>
            <a:ext cx="11889564" cy="917575"/>
          </a:xfrm>
        </p:spPr>
        <p:txBody>
          <a:bodyPr/>
          <a:lstStyle/>
          <a:p>
            <a:r>
              <a:rPr lang="en-US" dirty="0" smtClean="0"/>
              <a:t>Assumptions</a:t>
            </a:r>
            <a:endParaRPr lang="en-US" dirty="0"/>
          </a:p>
        </p:txBody>
      </p:sp>
    </p:spTree>
    <p:extLst>
      <p:ext uri="{BB962C8B-B14F-4D97-AF65-F5344CB8AC3E}">
        <p14:creationId xmlns:p14="http://schemas.microsoft.com/office/powerpoint/2010/main" val="118835788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3818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 y="2875527"/>
            <a:ext cx="11375536" cy="1243471"/>
          </a:xfrm>
        </p:spPr>
        <p:txBody>
          <a:bodyPr/>
          <a:lstStyle/>
          <a:p>
            <a:r>
              <a:rPr lang="en-US" dirty="0" smtClean="0"/>
              <a:t>Q &amp; A </a:t>
            </a:r>
            <a:endParaRPr lang="en-US" dirty="0"/>
          </a:p>
        </p:txBody>
      </p:sp>
    </p:spTree>
    <p:extLst>
      <p:ext uri="{BB962C8B-B14F-4D97-AF65-F5344CB8AC3E}">
        <p14:creationId xmlns:p14="http://schemas.microsoft.com/office/powerpoint/2010/main" val="305944485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549816"/>
          </a:xfrm>
        </p:spPr>
        <p:txBody>
          <a:bodyPr/>
          <a:lstStyle/>
          <a:p>
            <a:pPr marL="582873" indent="-582873"/>
            <a:r>
              <a:rPr lang="en-US" sz="3300" dirty="0">
                <a:solidFill>
                  <a:schemeClr val="tx1"/>
                </a:solidFill>
              </a:rPr>
              <a:t>Is stretched farm supported ?</a:t>
            </a:r>
          </a:p>
          <a:p>
            <a:pPr marL="1167366" lvl="1" indent="-582873"/>
            <a:r>
              <a:rPr lang="en-US" sz="2000" dirty="0">
                <a:solidFill>
                  <a:schemeClr val="tx1"/>
                </a:solidFill>
              </a:rPr>
              <a:t>No – Officially unsupported – Do not ask us to re-</a:t>
            </a:r>
            <a:r>
              <a:rPr lang="en-US" sz="2000" dirty="0" err="1">
                <a:solidFill>
                  <a:schemeClr val="tx1"/>
                </a:solidFill>
              </a:rPr>
              <a:t>visist</a:t>
            </a:r>
            <a:r>
              <a:rPr lang="en-US" sz="2000" dirty="0">
                <a:solidFill>
                  <a:schemeClr val="tx1"/>
                </a:solidFill>
              </a:rPr>
              <a:t> this decision. We are firm.</a:t>
            </a:r>
          </a:p>
          <a:p>
            <a:pPr marL="582873" indent="-582873"/>
            <a:r>
              <a:rPr lang="en-US" sz="3300" dirty="0">
                <a:solidFill>
                  <a:schemeClr val="tx1"/>
                </a:solidFill>
              </a:rPr>
              <a:t>Do we need to enable MT ?</a:t>
            </a:r>
          </a:p>
          <a:p>
            <a:pPr marL="1167366" lvl="1" indent="-582873"/>
            <a:r>
              <a:rPr lang="en-US" sz="2000" dirty="0">
                <a:solidFill>
                  <a:schemeClr val="tx1"/>
                </a:solidFill>
              </a:rPr>
              <a:t>Yes – But only a single tenant</a:t>
            </a:r>
          </a:p>
          <a:p>
            <a:pPr marL="582873" indent="-582873"/>
            <a:r>
              <a:rPr lang="en-US" sz="3300" dirty="0">
                <a:solidFill>
                  <a:schemeClr val="tx1"/>
                </a:solidFill>
              </a:rPr>
              <a:t>How many farms do I need ?</a:t>
            </a:r>
          </a:p>
          <a:p>
            <a:pPr marL="1167366" lvl="1" indent="-582873"/>
            <a:r>
              <a:rPr lang="en-US" sz="2000" dirty="0">
                <a:solidFill>
                  <a:schemeClr val="tx1"/>
                </a:solidFill>
              </a:rPr>
              <a:t>One</a:t>
            </a:r>
          </a:p>
          <a:p>
            <a:pPr marL="582873" indent="-582873"/>
            <a:r>
              <a:rPr lang="en-US" sz="3300" dirty="0">
                <a:solidFill>
                  <a:schemeClr val="tx1"/>
                </a:solidFill>
              </a:rPr>
              <a:t>How Many Web Applications do I need ?</a:t>
            </a:r>
          </a:p>
          <a:p>
            <a:pPr marL="1167366" lvl="1" indent="-582873"/>
            <a:r>
              <a:rPr lang="en-US" sz="2000" dirty="0">
                <a:solidFill>
                  <a:schemeClr val="tx1"/>
                </a:solidFill>
              </a:rPr>
              <a:t>One – With one Zone</a:t>
            </a:r>
          </a:p>
          <a:p>
            <a:pPr marL="582873" indent="-582873"/>
            <a:r>
              <a:rPr lang="en-US" sz="3300" dirty="0">
                <a:solidFill>
                  <a:schemeClr val="tx1"/>
                </a:solidFill>
              </a:rPr>
              <a:t>What about Anonymous access ?</a:t>
            </a:r>
          </a:p>
          <a:p>
            <a:pPr marL="1167366" lvl="1" indent="-582873"/>
            <a:r>
              <a:rPr lang="en-US" sz="2000" dirty="0">
                <a:solidFill>
                  <a:schemeClr val="tx1"/>
                </a:solidFill>
              </a:rPr>
              <a:t>This is the “Exception Case” for a single zone. Anonymous will require extending to a second zone.</a:t>
            </a:r>
          </a:p>
          <a:p>
            <a:pPr marL="1167366" lvl="1" indent="-582873"/>
            <a:r>
              <a:rPr lang="en-US" sz="2000" dirty="0">
                <a:solidFill>
                  <a:schemeClr val="tx1"/>
                </a:solidFill>
              </a:rPr>
              <a:t>Cloud App Model only works on the default zone !!</a:t>
            </a:r>
          </a:p>
          <a:p>
            <a:pPr marL="1167366" lvl="1" indent="-582873"/>
            <a:endParaRPr lang="en-US" sz="2000" dirty="0">
              <a:solidFill>
                <a:schemeClr val="bg1"/>
              </a:solidFill>
            </a:endParaRPr>
          </a:p>
        </p:txBody>
      </p:sp>
      <p:sp>
        <p:nvSpPr>
          <p:cNvPr id="2" name="Title 1"/>
          <p:cNvSpPr>
            <a:spLocks noGrp="1"/>
          </p:cNvSpPr>
          <p:nvPr>
            <p:ph type="title"/>
          </p:nvPr>
        </p:nvSpPr>
        <p:spPr>
          <a:xfrm>
            <a:off x="274642" y="295277"/>
            <a:ext cx="11889564" cy="917575"/>
          </a:xfrm>
        </p:spPr>
        <p:txBody>
          <a:bodyPr/>
          <a:lstStyle/>
          <a:p>
            <a:r>
              <a:rPr lang="en-US" dirty="0" smtClean="0"/>
              <a:t>Recap Q&amp;A</a:t>
            </a:r>
            <a:endParaRPr lang="en-US" dirty="0"/>
          </a:p>
        </p:txBody>
      </p:sp>
    </p:spTree>
    <p:extLst>
      <p:ext uri="{BB962C8B-B14F-4D97-AF65-F5344CB8AC3E}">
        <p14:creationId xmlns:p14="http://schemas.microsoft.com/office/powerpoint/2010/main" val="109299941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7"/>
            <a:ext cx="11889564" cy="917575"/>
          </a:xfrm>
        </p:spPr>
        <p:txBody>
          <a:bodyPr anchor="t"/>
          <a:lstStyle/>
          <a:p>
            <a:r>
              <a:rPr lang="en-US" dirty="0" smtClean="0"/>
              <a:t>Recap Q &amp; A: Subscription Service</a:t>
            </a:r>
            <a:endParaRPr lang="en-US" dirty="0"/>
          </a:p>
        </p:txBody>
      </p:sp>
      <p:sp>
        <p:nvSpPr>
          <p:cNvPr id="3" name="TextBox 2"/>
          <p:cNvSpPr txBox="1"/>
          <p:nvPr/>
        </p:nvSpPr>
        <p:spPr>
          <a:xfrm>
            <a:off x="604170" y="1321188"/>
            <a:ext cx="11448425" cy="6780318"/>
          </a:xfrm>
          <a:prstGeom prst="rect">
            <a:avLst/>
          </a:prstGeom>
          <a:noFill/>
        </p:spPr>
        <p:txBody>
          <a:bodyPr wrap="square" lIns="0" tIns="0" rIns="0" bIns="0" rtlCol="0">
            <a:spAutoFit/>
          </a:bodyPr>
          <a:lstStyle/>
          <a:p>
            <a:pPr marL="582873" indent="-582873">
              <a:buFont typeface="Arial" panose="020B0604020202020204" pitchFamily="34" charset="0"/>
              <a:buChar char="•"/>
            </a:pPr>
            <a:r>
              <a:rPr lang="en-US" sz="3700" spc="-71" dirty="0">
                <a:latin typeface="+mj-lt"/>
              </a:rPr>
              <a:t>Multi tenant feature: </a:t>
            </a:r>
            <a:r>
              <a:rPr lang="en-US" sz="3700" b="1" spc="-71" dirty="0">
                <a:latin typeface="+mj-lt"/>
              </a:rPr>
              <a:t>yes</a:t>
            </a:r>
            <a:endParaRPr lang="en-US" sz="3700" spc="-71" dirty="0">
              <a:latin typeface="+mj-lt"/>
            </a:endParaRPr>
          </a:p>
          <a:p>
            <a:pPr marL="1049153" lvl="1" indent="-582873">
              <a:buFont typeface="Arial" panose="020B0604020202020204" pitchFamily="34" charset="0"/>
              <a:buChar char="•"/>
            </a:pPr>
            <a:r>
              <a:rPr lang="en-US" sz="3700" spc="-71" dirty="0">
                <a:latin typeface="+mj-lt"/>
              </a:rPr>
              <a:t>Subscription Settings Service required for new cloud App Model</a:t>
            </a:r>
          </a:p>
          <a:p>
            <a:pPr marL="1049153" lvl="1" indent="-582873">
              <a:buFont typeface="Arial" panose="020B0604020202020204" pitchFamily="34" charset="0"/>
              <a:buChar char="•"/>
            </a:pPr>
            <a:r>
              <a:rPr lang="en-US" sz="3700" spc="-71" dirty="0">
                <a:latin typeface="+mj-lt"/>
              </a:rPr>
              <a:t>This should be the extent of your utilization of MT Multiple tenants on the same farm: </a:t>
            </a:r>
            <a:r>
              <a:rPr lang="en-US" sz="3700" b="1" spc="-71" dirty="0">
                <a:latin typeface="+mj-lt"/>
              </a:rPr>
              <a:t>better not</a:t>
            </a:r>
            <a:endParaRPr lang="en-US" sz="3700" spc="-71" dirty="0">
              <a:latin typeface="+mj-lt"/>
            </a:endParaRPr>
          </a:p>
          <a:p>
            <a:pPr marL="1515432" lvl="2" indent="-582873">
              <a:buFont typeface="Arial" panose="020B0604020202020204" pitchFamily="34" charset="0"/>
              <a:buChar char="•"/>
            </a:pPr>
            <a:r>
              <a:rPr lang="en-US" sz="3700" spc="-71" dirty="0">
                <a:latin typeface="+mj-lt"/>
              </a:rPr>
              <a:t>MT is the “Deep End of the Pool” – There is a high level of investment in both development as well as maintenance</a:t>
            </a:r>
          </a:p>
          <a:p>
            <a:pPr marL="1515432" lvl="2" indent="-582873">
              <a:buFont typeface="Arial" panose="020B0604020202020204" pitchFamily="34" charset="0"/>
              <a:buChar char="•"/>
            </a:pPr>
            <a:r>
              <a:rPr lang="en-US" sz="3700" spc="-71" dirty="0">
                <a:latin typeface="+mj-lt"/>
              </a:rPr>
              <a:t>MT Only becomes cost effective when tenant numbers scale into the multiple thousand range.</a:t>
            </a:r>
          </a:p>
          <a:p>
            <a:pPr marL="1049153" lvl="1" indent="-582873">
              <a:buFont typeface="Arial" panose="020B0604020202020204" pitchFamily="34" charset="0"/>
              <a:buChar char="•"/>
            </a:pPr>
            <a:endParaRPr lang="en-US" sz="3700" spc="-71" dirty="0">
              <a:solidFill>
                <a:schemeClr val="bg1"/>
              </a:solidFill>
              <a:latin typeface="+mj-lt"/>
            </a:endParaRPr>
          </a:p>
          <a:p>
            <a:pPr marL="1049153" lvl="1" indent="-582873">
              <a:buFont typeface="Arial" panose="020B0604020202020204" pitchFamily="34" charset="0"/>
              <a:buChar char="•"/>
            </a:pPr>
            <a:endParaRPr lang="en-US" sz="3700" spc="-71" dirty="0">
              <a:solidFill>
                <a:schemeClr val="bg1"/>
              </a:solidFill>
              <a:latin typeface="+mj-lt"/>
            </a:endParaRPr>
          </a:p>
        </p:txBody>
      </p:sp>
    </p:spTree>
    <p:extLst>
      <p:ext uri="{BB962C8B-B14F-4D97-AF65-F5344CB8AC3E}">
        <p14:creationId xmlns:p14="http://schemas.microsoft.com/office/powerpoint/2010/main" val="347749930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 y="2875527"/>
            <a:ext cx="11375536" cy="1243471"/>
          </a:xfrm>
        </p:spPr>
        <p:txBody>
          <a:bodyPr/>
          <a:lstStyle/>
          <a:p>
            <a:r>
              <a:rPr lang="en-US" dirty="0" smtClean="0"/>
              <a:t>Appendix</a:t>
            </a:r>
            <a:endParaRPr lang="en-US" dirty="0"/>
          </a:p>
        </p:txBody>
      </p:sp>
    </p:spTree>
    <p:extLst>
      <p:ext uri="{BB962C8B-B14F-4D97-AF65-F5344CB8AC3E}">
        <p14:creationId xmlns:p14="http://schemas.microsoft.com/office/powerpoint/2010/main" val="231137431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 Site Provisioning</a:t>
            </a:r>
            <a:endParaRPr lang="en-US" dirty="0"/>
          </a:p>
        </p:txBody>
      </p:sp>
    </p:spTree>
    <p:extLst>
      <p:ext uri="{BB962C8B-B14F-4D97-AF65-F5344CB8AC3E}">
        <p14:creationId xmlns:p14="http://schemas.microsoft.com/office/powerpoint/2010/main" val="74259464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3264" y="147382"/>
            <a:ext cx="9011185" cy="6787587"/>
          </a:xfrm>
          <a:prstGeom prst="rect">
            <a:avLst/>
          </a:prstGeom>
        </p:spPr>
      </p:pic>
      <p:sp>
        <p:nvSpPr>
          <p:cNvPr id="3" name="Line Callout 1 2"/>
          <p:cNvSpPr/>
          <p:nvPr/>
        </p:nvSpPr>
        <p:spPr bwMode="auto">
          <a:xfrm>
            <a:off x="9707701" y="531229"/>
            <a:ext cx="2456450" cy="4001931"/>
          </a:xfrm>
          <a:prstGeom prst="borderCallout1">
            <a:avLst>
              <a:gd name="adj1" fmla="val 32139"/>
              <a:gd name="adj2" fmla="val -326419"/>
              <a:gd name="adj3" fmla="val 112500"/>
              <a:gd name="adj4" fmla="val -38333"/>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“New Site” Link – Ability to override at the Web Application / Tenant Level !!</a:t>
            </a:r>
          </a:p>
        </p:txBody>
      </p:sp>
      <p:sp>
        <p:nvSpPr>
          <p:cNvPr id="4" name="Oval 3"/>
          <p:cNvSpPr/>
          <p:nvPr/>
        </p:nvSpPr>
        <p:spPr bwMode="auto">
          <a:xfrm>
            <a:off x="1712428" y="1192316"/>
            <a:ext cx="992028" cy="424984"/>
          </a:xfrm>
          <a:prstGeom prst="ellipse">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9215" rIns="186520" bIns="149215" numCol="1" spcCol="0" rtlCol="0" fromWordArt="0" anchor="t" anchorCtr="0" forceAA="0" compatLnSpc="1">
            <a:prstTxWarp prst="textNoShape">
              <a:avLst/>
            </a:prstTxWarp>
            <a:noAutofit/>
          </a:bodyPr>
          <a:lstStyle/>
          <a:p>
            <a:pPr algn="ctr" defTabSz="95102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6" name="Straight Arrow Connector 5"/>
          <p:cNvCxnSpPr>
            <a:stCxn id="3" idx="2"/>
            <a:endCxn id="4" idx="6"/>
          </p:cNvCxnSpPr>
          <p:nvPr/>
        </p:nvCxnSpPr>
        <p:spPr>
          <a:xfrm flipH="1" flipV="1">
            <a:off x="2704456" y="1404811"/>
            <a:ext cx="7003245" cy="1127386"/>
          </a:xfrm>
          <a:prstGeom prst="straightConnector1">
            <a:avLst/>
          </a:prstGeom>
          <a:ln>
            <a:solidFill>
              <a:schemeClr val="bg2"/>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849817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428520"/>
            <a:ext cx="8739293" cy="5566006"/>
          </a:xfrm>
          <a:prstGeom prst="rect">
            <a:avLst/>
          </a:prstGeom>
        </p:spPr>
      </p:pic>
      <p:sp>
        <p:nvSpPr>
          <p:cNvPr id="4" name="Title 3"/>
          <p:cNvSpPr>
            <a:spLocks noGrp="1"/>
          </p:cNvSpPr>
          <p:nvPr>
            <p:ph type="title"/>
          </p:nvPr>
        </p:nvSpPr>
        <p:spPr/>
        <p:txBody>
          <a:bodyPr/>
          <a:lstStyle/>
          <a:p>
            <a:r>
              <a:rPr lang="en-US" dirty="0" smtClean="0"/>
              <a:t>SSSC – O365: Tenant Admin &gt; Settings </a:t>
            </a:r>
            <a:endParaRPr lang="en-US" dirty="0"/>
          </a:p>
        </p:txBody>
      </p:sp>
    </p:spTree>
    <p:extLst>
      <p:ext uri="{BB962C8B-B14F-4D97-AF65-F5344CB8AC3E}">
        <p14:creationId xmlns:p14="http://schemas.microsoft.com/office/powerpoint/2010/main" val="387039718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08" y="1442053"/>
            <a:ext cx="9074003" cy="5456203"/>
          </a:xfrm>
          <a:prstGeom prst="rect">
            <a:avLst/>
          </a:prstGeom>
        </p:spPr>
      </p:pic>
      <p:sp>
        <p:nvSpPr>
          <p:cNvPr id="3" name="Title 2"/>
          <p:cNvSpPr>
            <a:spLocks noGrp="1"/>
          </p:cNvSpPr>
          <p:nvPr>
            <p:ph type="title"/>
          </p:nvPr>
        </p:nvSpPr>
        <p:spPr/>
        <p:txBody>
          <a:bodyPr/>
          <a:lstStyle/>
          <a:p>
            <a:r>
              <a:rPr lang="en-US" sz="4900" dirty="0"/>
              <a:t>SSSC – On-</a:t>
            </a:r>
            <a:r>
              <a:rPr lang="en-US" sz="4900" dirty="0" err="1"/>
              <a:t>Prem</a:t>
            </a:r>
            <a:r>
              <a:rPr lang="en-US" sz="4900" dirty="0"/>
              <a:t>: Web Application Settings</a:t>
            </a:r>
          </a:p>
        </p:txBody>
      </p:sp>
    </p:spTree>
    <p:extLst>
      <p:ext uri="{BB962C8B-B14F-4D97-AF65-F5344CB8AC3E}">
        <p14:creationId xmlns:p14="http://schemas.microsoft.com/office/powerpoint/2010/main" val="173019107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SSSC: Insert your own Logic !</a:t>
            </a:r>
            <a:endParaRPr lang="en-US" dirty="0"/>
          </a:p>
        </p:txBody>
      </p:sp>
      <p:pic>
        <p:nvPicPr>
          <p:cNvPr id="5" name="Picture 4"/>
          <p:cNvPicPr>
            <a:picLocks noChangeAspect="1"/>
          </p:cNvPicPr>
          <p:nvPr/>
        </p:nvPicPr>
        <p:blipFill>
          <a:blip r:embed="rId2"/>
          <a:stretch>
            <a:fillRect/>
          </a:stretch>
        </p:blipFill>
        <p:spPr>
          <a:xfrm>
            <a:off x="274642" y="1353357"/>
            <a:ext cx="7346693" cy="5533826"/>
          </a:xfrm>
          <a:prstGeom prst="rect">
            <a:avLst/>
          </a:prstGeom>
        </p:spPr>
      </p:pic>
    </p:spTree>
    <p:extLst>
      <p:ext uri="{BB962C8B-B14F-4D97-AF65-F5344CB8AC3E}">
        <p14:creationId xmlns:p14="http://schemas.microsoft.com/office/powerpoint/2010/main" val="355283608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526270"/>
          </a:xfrm>
        </p:spPr>
        <p:txBody>
          <a:bodyPr/>
          <a:lstStyle/>
          <a:p>
            <a:r>
              <a:rPr lang="en-US" dirty="0"/>
              <a:t>Provide the prescriptive architecture for SharePoint 2013 On-Premises</a:t>
            </a:r>
          </a:p>
          <a:p>
            <a:r>
              <a:rPr lang="en-US" dirty="0" smtClean="0"/>
              <a:t>Simplify </a:t>
            </a:r>
            <a:r>
              <a:rPr lang="en-US" dirty="0"/>
              <a:t>SharePoint On-Premises deployments to align with our SharePoint </a:t>
            </a:r>
            <a:r>
              <a:rPr lang="en-US"/>
              <a:t>Online </a:t>
            </a:r>
            <a:r>
              <a:rPr lang="en-US" smtClean="0"/>
              <a:t>configuration</a:t>
            </a:r>
            <a:endParaRPr lang="en-US" dirty="0" smtClean="0"/>
          </a:p>
        </p:txBody>
      </p:sp>
      <p:sp>
        <p:nvSpPr>
          <p:cNvPr id="2" name="Title 1"/>
          <p:cNvSpPr>
            <a:spLocks noGrp="1"/>
          </p:cNvSpPr>
          <p:nvPr>
            <p:ph type="title"/>
          </p:nvPr>
        </p:nvSpPr>
        <p:spPr>
          <a:xfrm>
            <a:off x="274642" y="295277"/>
            <a:ext cx="11889564" cy="917575"/>
          </a:xfrm>
        </p:spPr>
        <p:txBody>
          <a:bodyPr anchor="t"/>
          <a:lstStyle/>
          <a:p>
            <a:r>
              <a:rPr lang="en-US" dirty="0" smtClean="0"/>
              <a:t>Goals</a:t>
            </a:r>
            <a:br>
              <a:rPr lang="en-US" dirty="0" smtClean="0"/>
            </a:br>
            <a:r>
              <a:rPr lang="en-US" dirty="0" smtClean="0"/>
              <a:t/>
            </a:r>
            <a:br>
              <a:rPr lang="en-US" dirty="0" smtClean="0"/>
            </a:br>
            <a:r>
              <a:rPr lang="en-US" dirty="0" smtClean="0"/>
              <a:t/>
            </a:r>
            <a:br>
              <a:rPr lang="en-US" dirty="0" smtClean="0"/>
            </a:br>
            <a:endParaRPr lang="en-US" dirty="0"/>
          </a:p>
        </p:txBody>
      </p:sp>
    </p:spTree>
    <p:extLst>
      <p:ext uri="{BB962C8B-B14F-4D97-AF65-F5344CB8AC3E}">
        <p14:creationId xmlns:p14="http://schemas.microsoft.com/office/powerpoint/2010/main" val="95455767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39984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 – Pointers to UA content - TBD</a:t>
            </a:r>
            <a:endParaRPr lang="en-US" dirty="0"/>
          </a:p>
        </p:txBody>
      </p:sp>
    </p:spTree>
    <p:extLst>
      <p:ext uri="{BB962C8B-B14F-4D97-AF65-F5344CB8AC3E}">
        <p14:creationId xmlns:p14="http://schemas.microsoft.com/office/powerpoint/2010/main" val="3210776589"/>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3816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6131780"/>
          </a:xfrm>
        </p:spPr>
        <p:txBody>
          <a:bodyPr/>
          <a:lstStyle/>
          <a:p>
            <a:pPr marL="582873" indent="-582873"/>
            <a:r>
              <a:rPr lang="en-US" dirty="0" smtClean="0"/>
              <a:t>We think that this is the “Best Way” to run SharePoint</a:t>
            </a:r>
          </a:p>
          <a:p>
            <a:pPr marL="824078" lvl="1" indent="-582873"/>
            <a:r>
              <a:rPr lang="en-US" dirty="0">
                <a:solidFill>
                  <a:schemeClr val="tx1"/>
                </a:solidFill>
                <a:sym typeface="Wingdings" panose="05000000000000000000" pitchFamily="2" charset="2"/>
              </a:rPr>
              <a:t>Through our learnings operating our service at scale, we are optimizing for this </a:t>
            </a:r>
            <a:r>
              <a:rPr lang="en-US" dirty="0" smtClean="0">
                <a:solidFill>
                  <a:schemeClr val="tx1"/>
                </a:solidFill>
                <a:sym typeface="Wingdings" panose="05000000000000000000" pitchFamily="2" charset="2"/>
              </a:rPr>
              <a:t>configuration</a:t>
            </a:r>
            <a:endParaRPr lang="en-US" dirty="0" smtClean="0"/>
          </a:p>
          <a:p>
            <a:pPr marL="582873" indent="-582873"/>
            <a:r>
              <a:rPr lang="en-US" dirty="0" smtClean="0">
                <a:solidFill>
                  <a:schemeClr val="tx1"/>
                </a:solidFill>
                <a:sym typeface="Wingdings" panose="05000000000000000000" pitchFamily="2" charset="2"/>
              </a:rPr>
              <a:t>We have the highest level of confidence with this configuration</a:t>
            </a:r>
          </a:p>
          <a:p>
            <a:pPr marL="1167366" lvl="1" indent="-582873"/>
            <a:r>
              <a:rPr lang="en-US" dirty="0" smtClean="0">
                <a:solidFill>
                  <a:schemeClr val="tx1"/>
                </a:solidFill>
                <a:sym typeface="Wingdings" panose="05000000000000000000" pitchFamily="2" charset="2"/>
              </a:rPr>
              <a:t>It receives the most real world usage and validation</a:t>
            </a:r>
          </a:p>
          <a:p>
            <a:pPr marL="582873" indent="-582873"/>
            <a:r>
              <a:rPr lang="en-US" dirty="0" smtClean="0">
                <a:solidFill>
                  <a:schemeClr val="tx1"/>
                </a:solidFill>
                <a:sym typeface="Wingdings" panose="05000000000000000000" pitchFamily="2" charset="2"/>
              </a:rPr>
              <a:t>We are building features moving forward that align with this configuration (our new app model as a good example)</a:t>
            </a:r>
          </a:p>
          <a:p>
            <a:pPr marL="582873" indent="-582873"/>
            <a:endParaRPr lang="en-US" dirty="0">
              <a:solidFill>
                <a:schemeClr val="bg1"/>
              </a:solidFill>
            </a:endParaRPr>
          </a:p>
        </p:txBody>
      </p:sp>
      <p:sp>
        <p:nvSpPr>
          <p:cNvPr id="2" name="Title 1"/>
          <p:cNvSpPr>
            <a:spLocks noGrp="1"/>
          </p:cNvSpPr>
          <p:nvPr>
            <p:ph type="title"/>
          </p:nvPr>
        </p:nvSpPr>
        <p:spPr>
          <a:xfrm>
            <a:off x="274642" y="295277"/>
            <a:ext cx="11889564" cy="917575"/>
          </a:xfrm>
        </p:spPr>
        <p:txBody>
          <a:bodyPr/>
          <a:lstStyle/>
          <a:p>
            <a:r>
              <a:rPr lang="en-US" dirty="0" smtClean="0"/>
              <a:t>Why Align with the Cloud</a:t>
            </a:r>
            <a:endParaRPr lang="en-US" dirty="0"/>
          </a:p>
        </p:txBody>
      </p:sp>
    </p:spTree>
    <p:extLst>
      <p:ext uri="{BB962C8B-B14F-4D97-AF65-F5344CB8AC3E}">
        <p14:creationId xmlns:p14="http://schemas.microsoft.com/office/powerpoint/2010/main" val="22893190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825132"/>
          </a:xfrm>
        </p:spPr>
        <p:txBody>
          <a:bodyPr/>
          <a:lstStyle/>
          <a:p>
            <a:pPr marL="582873" indent="-582873"/>
            <a:r>
              <a:rPr lang="en-US" sz="4100" spc="-71" dirty="0">
                <a:solidFill>
                  <a:schemeClr val="tx1"/>
                </a:solidFill>
              </a:rPr>
              <a:t>Physical Topology</a:t>
            </a:r>
          </a:p>
          <a:p>
            <a:pPr marL="582873" indent="-582873"/>
            <a:r>
              <a:rPr lang="en-US" sz="4100" spc="-71" dirty="0">
                <a:solidFill>
                  <a:schemeClr val="tx1"/>
                </a:solidFill>
              </a:rPr>
              <a:t>Logical Topology</a:t>
            </a:r>
          </a:p>
          <a:p>
            <a:pPr marL="582873" indent="-582873"/>
            <a:r>
              <a:rPr lang="en-US" sz="4100" spc="-71" dirty="0">
                <a:solidFill>
                  <a:schemeClr val="tx1"/>
                </a:solidFill>
              </a:rPr>
              <a:t>Authentication</a:t>
            </a:r>
          </a:p>
          <a:p>
            <a:pPr marL="582873" indent="-582873"/>
            <a:r>
              <a:rPr lang="en-US" sz="4100" spc="-71" dirty="0">
                <a:solidFill>
                  <a:schemeClr val="tx1"/>
                </a:solidFill>
              </a:rPr>
              <a:t>Licensing</a:t>
            </a:r>
          </a:p>
        </p:txBody>
      </p:sp>
      <p:sp>
        <p:nvSpPr>
          <p:cNvPr id="2" name="Title 1"/>
          <p:cNvSpPr>
            <a:spLocks noGrp="1"/>
          </p:cNvSpPr>
          <p:nvPr>
            <p:ph type="title"/>
          </p:nvPr>
        </p:nvSpPr>
        <p:spPr>
          <a:xfrm>
            <a:off x="274642" y="295277"/>
            <a:ext cx="11889564" cy="917575"/>
          </a:xfrm>
        </p:spPr>
        <p:txBody>
          <a:bodyPr anchor="t"/>
          <a:lstStyle/>
          <a:p>
            <a:r>
              <a:rPr lang="en-US" dirty="0" smtClean="0"/>
              <a:t>Areas</a:t>
            </a:r>
            <a:endParaRPr lang="en-US" dirty="0"/>
          </a:p>
        </p:txBody>
      </p:sp>
    </p:spTree>
    <p:extLst>
      <p:ext uri="{BB962C8B-B14F-4D97-AF65-F5344CB8AC3E}">
        <p14:creationId xmlns:p14="http://schemas.microsoft.com/office/powerpoint/2010/main" val="36516370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Topology</a:t>
            </a:r>
            <a:endParaRPr lang="en-US" dirty="0"/>
          </a:p>
        </p:txBody>
      </p:sp>
    </p:spTree>
    <p:extLst>
      <p:ext uri="{BB962C8B-B14F-4D97-AF65-F5344CB8AC3E}">
        <p14:creationId xmlns:p14="http://schemas.microsoft.com/office/powerpoint/2010/main" val="351306609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smtClean="0"/>
              <a:t>Physical Topology - 2007</a:t>
            </a:r>
            <a:endParaRPr lang="en-US" dirty="0"/>
          </a:p>
        </p:txBody>
      </p:sp>
      <p:pic>
        <p:nvPicPr>
          <p:cNvPr id="4" name="Picture 8" descr="\\MAGNUM\Projects\Microsoft\Cloud Power FY12\Design\Icons\PNGs\Cross Platform.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7612054" y="355665"/>
            <a:ext cx="1065487" cy="1064783"/>
          </a:xfrm>
          <a:prstGeom prst="rect">
            <a:avLst/>
          </a:prstGeom>
          <a:noFill/>
        </p:spPr>
      </p:pic>
      <p:sp>
        <p:nvSpPr>
          <p:cNvPr id="5" name="Rectangle 4"/>
          <p:cNvSpPr/>
          <p:nvPr/>
        </p:nvSpPr>
        <p:spPr bwMode="auto">
          <a:xfrm>
            <a:off x="5759202" y="1463191"/>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r>
              <a:rPr lang="fi-FI" dirty="0" smtClean="0">
                <a:solidFill>
                  <a:schemeClr val="tx1"/>
                </a:solidFill>
                <a:latin typeface="Segoe UI Light" panose="020B0502040204020203" pitchFamily="34" charset="0"/>
                <a:ea typeface="Segoe UI" pitchFamily="34" charset="0"/>
                <a:cs typeface="Segoe UI Light" panose="020B0502040204020203" pitchFamily="34" charset="0"/>
              </a:rPr>
              <a:t>Hyper–V host A</a:t>
            </a: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6" name="Rectangle 5"/>
          <p:cNvSpPr/>
          <p:nvPr/>
        </p:nvSpPr>
        <p:spPr bwMode="auto">
          <a:xfrm>
            <a:off x="8221844" y="1463191"/>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r>
              <a:rPr lang="fi-FI" dirty="0" smtClean="0">
                <a:solidFill>
                  <a:schemeClr val="tx1"/>
                </a:solidFill>
                <a:latin typeface="Segoe UI Light" panose="020B0502040204020203" pitchFamily="34" charset="0"/>
                <a:ea typeface="Segoe UI" pitchFamily="34" charset="0"/>
                <a:cs typeface="Segoe UI Light" panose="020B0502040204020203" pitchFamily="34" charset="0"/>
              </a:rPr>
              <a:t>Hyper–V host B</a:t>
            </a: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7" name="Rectangle 6"/>
          <p:cNvSpPr/>
          <p:nvPr/>
        </p:nvSpPr>
        <p:spPr bwMode="auto">
          <a:xfrm>
            <a:off x="3779789" y="1881345"/>
            <a:ext cx="6999838" cy="127141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Web tier</a:t>
            </a:r>
            <a:endParaRPr lang="en-US" dirty="0">
              <a:solidFill>
                <a:schemeClr val="tx1"/>
              </a:solidFill>
              <a:latin typeface="+mj-lt"/>
            </a:endParaRPr>
          </a:p>
        </p:txBody>
      </p:sp>
      <p:sp>
        <p:nvSpPr>
          <p:cNvPr id="8" name="Rectangle 7"/>
          <p:cNvSpPr/>
          <p:nvPr/>
        </p:nvSpPr>
        <p:spPr bwMode="auto">
          <a:xfrm>
            <a:off x="3779792" y="3316950"/>
            <a:ext cx="6999837" cy="113745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Application tier</a:t>
            </a:r>
            <a:endParaRPr lang="en-US" dirty="0" smtClean="0">
              <a:solidFill>
                <a:schemeClr val="tx1"/>
              </a:solidFill>
              <a:latin typeface="+mj-lt"/>
            </a:endParaRPr>
          </a:p>
        </p:txBody>
      </p:sp>
      <p:sp>
        <p:nvSpPr>
          <p:cNvPr id="9" name="Rectangle 8"/>
          <p:cNvSpPr/>
          <p:nvPr/>
        </p:nvSpPr>
        <p:spPr bwMode="auto">
          <a:xfrm>
            <a:off x="3779789" y="4639949"/>
            <a:ext cx="6999838" cy="133225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Database tier</a:t>
            </a:r>
            <a:endParaRPr lang="en-US" dirty="0">
              <a:solidFill>
                <a:schemeClr val="tx1"/>
              </a:solidFill>
              <a:latin typeface="+mj-lt"/>
            </a:endParaRPr>
          </a:p>
        </p:txBody>
      </p:sp>
      <p:sp>
        <p:nvSpPr>
          <p:cNvPr id="10" name="Left Brace 9"/>
          <p:cNvSpPr/>
          <p:nvPr/>
        </p:nvSpPr>
        <p:spPr>
          <a:xfrm rot="5400000">
            <a:off x="7983601" y="-1120158"/>
            <a:ext cx="303881" cy="4752680"/>
          </a:xfrm>
          <a:prstGeom prst="leftBrace">
            <a:avLst>
              <a:gd name="adj1" fmla="val 5316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a:endParaRPr lang="en-US"/>
          </a:p>
        </p:txBody>
      </p:sp>
      <p:pic>
        <p:nvPicPr>
          <p:cNvPr id="27" name="Picture 26"/>
          <p:cNvPicPr>
            <a:picLocks noChangeAspect="1"/>
          </p:cNvPicPr>
          <p:nvPr/>
        </p:nvPicPr>
        <p:blipFill>
          <a:blip r:embed="rId4"/>
          <a:stretch>
            <a:fillRect/>
          </a:stretch>
        </p:blipFill>
        <p:spPr>
          <a:xfrm>
            <a:off x="6097934" y="1858971"/>
            <a:ext cx="1866119" cy="1249797"/>
          </a:xfrm>
          <a:prstGeom prst="rect">
            <a:avLst/>
          </a:prstGeom>
        </p:spPr>
      </p:pic>
      <p:pic>
        <p:nvPicPr>
          <p:cNvPr id="28" name="Picture 27"/>
          <p:cNvPicPr>
            <a:picLocks noChangeAspect="1"/>
          </p:cNvPicPr>
          <p:nvPr/>
        </p:nvPicPr>
        <p:blipFill>
          <a:blip r:embed="rId4"/>
          <a:stretch>
            <a:fillRect/>
          </a:stretch>
        </p:blipFill>
        <p:spPr>
          <a:xfrm>
            <a:off x="8491656" y="1835374"/>
            <a:ext cx="1866119" cy="1249797"/>
          </a:xfrm>
          <a:prstGeom prst="rect">
            <a:avLst/>
          </a:prstGeom>
        </p:spPr>
      </p:pic>
      <p:pic>
        <p:nvPicPr>
          <p:cNvPr id="30" name="Picture 29"/>
          <p:cNvPicPr>
            <a:picLocks noChangeAspect="1"/>
          </p:cNvPicPr>
          <p:nvPr/>
        </p:nvPicPr>
        <p:blipFill>
          <a:blip r:embed="rId5"/>
          <a:stretch>
            <a:fillRect/>
          </a:stretch>
        </p:blipFill>
        <p:spPr>
          <a:xfrm>
            <a:off x="8416629" y="3267044"/>
            <a:ext cx="2015408" cy="1249797"/>
          </a:xfrm>
          <a:prstGeom prst="rect">
            <a:avLst/>
          </a:prstGeom>
        </p:spPr>
      </p:pic>
      <p:pic>
        <p:nvPicPr>
          <p:cNvPr id="31" name="Picture 30"/>
          <p:cNvPicPr>
            <a:picLocks noChangeAspect="1"/>
          </p:cNvPicPr>
          <p:nvPr/>
        </p:nvPicPr>
        <p:blipFill>
          <a:blip r:embed="rId6"/>
          <a:stretch>
            <a:fillRect/>
          </a:stretch>
        </p:blipFill>
        <p:spPr>
          <a:xfrm>
            <a:off x="5916220" y="4639952"/>
            <a:ext cx="2245563" cy="1467423"/>
          </a:xfrm>
          <a:prstGeom prst="rect">
            <a:avLst/>
          </a:prstGeom>
        </p:spPr>
      </p:pic>
      <p:pic>
        <p:nvPicPr>
          <p:cNvPr id="32" name="Picture 31"/>
          <p:cNvPicPr>
            <a:picLocks noChangeAspect="1"/>
          </p:cNvPicPr>
          <p:nvPr/>
        </p:nvPicPr>
        <p:blipFill>
          <a:blip r:embed="rId6"/>
          <a:stretch>
            <a:fillRect/>
          </a:stretch>
        </p:blipFill>
        <p:spPr>
          <a:xfrm>
            <a:off x="8383897" y="4571049"/>
            <a:ext cx="2245563" cy="1467423"/>
          </a:xfrm>
          <a:prstGeom prst="rect">
            <a:avLst/>
          </a:prstGeom>
        </p:spPr>
      </p:pic>
    </p:spTree>
    <p:extLst>
      <p:ext uri="{BB962C8B-B14F-4D97-AF65-F5344CB8AC3E}">
        <p14:creationId xmlns:p14="http://schemas.microsoft.com/office/powerpoint/2010/main" val="357598471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dirty="0" smtClean="0"/>
              <a:t>Physical Topology - 2010</a:t>
            </a:r>
            <a:endParaRPr lang="en-US" dirty="0"/>
          </a:p>
        </p:txBody>
      </p:sp>
      <p:pic>
        <p:nvPicPr>
          <p:cNvPr id="4" name="Picture 8" descr="\\MAGNUM\Projects\Microsoft\Cloud Power FY12\Design\Icons\PNGs\Cross Platform.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7612054" y="355665"/>
            <a:ext cx="1065487" cy="1064783"/>
          </a:xfrm>
          <a:prstGeom prst="rect">
            <a:avLst/>
          </a:prstGeom>
          <a:noFill/>
        </p:spPr>
      </p:pic>
      <p:sp>
        <p:nvSpPr>
          <p:cNvPr id="5" name="Rectangle 4"/>
          <p:cNvSpPr/>
          <p:nvPr/>
        </p:nvSpPr>
        <p:spPr bwMode="auto">
          <a:xfrm>
            <a:off x="5759202" y="1463191"/>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r>
              <a:rPr lang="fi-FI" dirty="0" smtClean="0">
                <a:solidFill>
                  <a:schemeClr val="tx1"/>
                </a:solidFill>
                <a:latin typeface="Segoe UI Light" panose="020B0502040204020203" pitchFamily="34" charset="0"/>
                <a:ea typeface="Segoe UI" pitchFamily="34" charset="0"/>
                <a:cs typeface="Segoe UI Light" panose="020B0502040204020203" pitchFamily="34" charset="0"/>
              </a:rPr>
              <a:t>Hyper–V host A</a:t>
            </a: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6" name="Rectangle 5"/>
          <p:cNvSpPr/>
          <p:nvPr/>
        </p:nvSpPr>
        <p:spPr bwMode="auto">
          <a:xfrm>
            <a:off x="8221844" y="1463191"/>
            <a:ext cx="2290038" cy="5088279"/>
          </a:xfrm>
          <a:prstGeom prst="rect">
            <a:avLst/>
          </a:prstGeom>
          <a:no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algn="ctr" defTabSz="932290" fontAlgn="base">
              <a:spcBef>
                <a:spcPct val="0"/>
              </a:spcBef>
              <a:spcAft>
                <a:spcPct val="0"/>
              </a:spcAft>
            </a:pPr>
            <a:r>
              <a:rPr lang="fi-FI" dirty="0" smtClean="0">
                <a:solidFill>
                  <a:schemeClr val="tx1"/>
                </a:solidFill>
                <a:latin typeface="Segoe UI Light" panose="020B0502040204020203" pitchFamily="34" charset="0"/>
                <a:ea typeface="Segoe UI" pitchFamily="34" charset="0"/>
                <a:cs typeface="Segoe UI Light" panose="020B0502040204020203" pitchFamily="34" charset="0"/>
              </a:rPr>
              <a:t>Hyper–V host B</a:t>
            </a:r>
            <a:endParaRPr lang="en-US" dirty="0" smtClean="0">
              <a:solidFill>
                <a:schemeClr val="tx1"/>
              </a:solidFill>
              <a:latin typeface="Segoe UI Light" panose="020B0502040204020203" pitchFamily="34" charset="0"/>
              <a:ea typeface="Segoe UI" pitchFamily="34" charset="0"/>
              <a:cs typeface="Segoe UI Light" panose="020B0502040204020203" pitchFamily="34" charset="0"/>
            </a:endParaRPr>
          </a:p>
        </p:txBody>
      </p:sp>
      <p:sp>
        <p:nvSpPr>
          <p:cNvPr id="7" name="Rectangle 6"/>
          <p:cNvSpPr/>
          <p:nvPr/>
        </p:nvSpPr>
        <p:spPr bwMode="auto">
          <a:xfrm>
            <a:off x="3779789" y="1881345"/>
            <a:ext cx="6999838" cy="127141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Web tier</a:t>
            </a:r>
            <a:endParaRPr lang="en-US" dirty="0">
              <a:solidFill>
                <a:schemeClr val="tx1"/>
              </a:solidFill>
              <a:latin typeface="+mj-lt"/>
            </a:endParaRPr>
          </a:p>
        </p:txBody>
      </p:sp>
      <p:sp>
        <p:nvSpPr>
          <p:cNvPr id="8" name="Rectangle 7"/>
          <p:cNvSpPr/>
          <p:nvPr/>
        </p:nvSpPr>
        <p:spPr bwMode="auto">
          <a:xfrm>
            <a:off x="3779792" y="3316950"/>
            <a:ext cx="6999837" cy="113745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smtClean="0">
                <a:solidFill>
                  <a:schemeClr val="tx1"/>
                </a:solidFill>
                <a:latin typeface="+mj-lt"/>
              </a:rPr>
              <a:t>Application tier</a:t>
            </a:r>
            <a:endParaRPr lang="en-US" dirty="0" smtClean="0">
              <a:solidFill>
                <a:schemeClr val="tx1"/>
              </a:solidFill>
              <a:latin typeface="+mj-lt"/>
            </a:endParaRPr>
          </a:p>
        </p:txBody>
      </p:sp>
      <p:sp>
        <p:nvSpPr>
          <p:cNvPr id="9" name="Rectangle 8"/>
          <p:cNvSpPr/>
          <p:nvPr/>
        </p:nvSpPr>
        <p:spPr bwMode="auto">
          <a:xfrm>
            <a:off x="3779789" y="4639949"/>
            <a:ext cx="6999838" cy="133225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0" tIns="186520" rIns="186520" bIns="46629" numCol="1" rtlCol="0" anchor="t" anchorCtr="0" compatLnSpc="1">
            <a:prstTxWarp prst="textNoShape">
              <a:avLst/>
            </a:prstTxWarp>
          </a:bodyPr>
          <a:lstStyle/>
          <a:p>
            <a:pPr defTabSz="932290" fontAlgn="base">
              <a:spcBef>
                <a:spcPct val="0"/>
              </a:spcBef>
              <a:spcAft>
                <a:spcPct val="0"/>
              </a:spcAft>
            </a:pPr>
            <a:r>
              <a:rPr lang="fi-FI" dirty="0">
                <a:solidFill>
                  <a:schemeClr val="tx1"/>
                </a:solidFill>
                <a:latin typeface="+mj-lt"/>
              </a:rPr>
              <a:t>Database tier</a:t>
            </a:r>
            <a:endParaRPr lang="en-US" dirty="0">
              <a:solidFill>
                <a:schemeClr val="tx1"/>
              </a:solidFill>
              <a:latin typeface="+mj-lt"/>
            </a:endParaRPr>
          </a:p>
        </p:txBody>
      </p:sp>
      <p:sp>
        <p:nvSpPr>
          <p:cNvPr id="10" name="Left Brace 9"/>
          <p:cNvSpPr/>
          <p:nvPr/>
        </p:nvSpPr>
        <p:spPr>
          <a:xfrm rot="5400000">
            <a:off x="7983601" y="-1120158"/>
            <a:ext cx="303881" cy="4752680"/>
          </a:xfrm>
          <a:prstGeom prst="leftBrace">
            <a:avLst>
              <a:gd name="adj1" fmla="val 5316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a:endParaRPr lang="en-US"/>
          </a:p>
        </p:txBody>
      </p:sp>
      <p:pic>
        <p:nvPicPr>
          <p:cNvPr id="27" name="Picture 26"/>
          <p:cNvPicPr>
            <a:picLocks noChangeAspect="1"/>
          </p:cNvPicPr>
          <p:nvPr/>
        </p:nvPicPr>
        <p:blipFill>
          <a:blip r:embed="rId4"/>
          <a:stretch>
            <a:fillRect/>
          </a:stretch>
        </p:blipFill>
        <p:spPr>
          <a:xfrm>
            <a:off x="6097934" y="1858971"/>
            <a:ext cx="1866119" cy="1249797"/>
          </a:xfrm>
          <a:prstGeom prst="rect">
            <a:avLst/>
          </a:prstGeom>
        </p:spPr>
      </p:pic>
      <p:pic>
        <p:nvPicPr>
          <p:cNvPr id="28" name="Picture 27"/>
          <p:cNvPicPr>
            <a:picLocks noChangeAspect="1"/>
          </p:cNvPicPr>
          <p:nvPr/>
        </p:nvPicPr>
        <p:blipFill>
          <a:blip r:embed="rId4"/>
          <a:stretch>
            <a:fillRect/>
          </a:stretch>
        </p:blipFill>
        <p:spPr>
          <a:xfrm>
            <a:off x="8491656" y="1835374"/>
            <a:ext cx="1866119" cy="1249797"/>
          </a:xfrm>
          <a:prstGeom prst="rect">
            <a:avLst/>
          </a:prstGeom>
        </p:spPr>
      </p:pic>
      <p:pic>
        <p:nvPicPr>
          <p:cNvPr id="30" name="Picture 29"/>
          <p:cNvPicPr>
            <a:picLocks noChangeAspect="1"/>
          </p:cNvPicPr>
          <p:nvPr/>
        </p:nvPicPr>
        <p:blipFill>
          <a:blip r:embed="rId5"/>
          <a:stretch>
            <a:fillRect/>
          </a:stretch>
        </p:blipFill>
        <p:spPr>
          <a:xfrm>
            <a:off x="8416629" y="3267044"/>
            <a:ext cx="2015408" cy="1249797"/>
          </a:xfrm>
          <a:prstGeom prst="rect">
            <a:avLst/>
          </a:prstGeom>
        </p:spPr>
      </p:pic>
      <p:pic>
        <p:nvPicPr>
          <p:cNvPr id="31" name="Picture 30"/>
          <p:cNvPicPr>
            <a:picLocks noChangeAspect="1"/>
          </p:cNvPicPr>
          <p:nvPr/>
        </p:nvPicPr>
        <p:blipFill>
          <a:blip r:embed="rId6"/>
          <a:stretch>
            <a:fillRect/>
          </a:stretch>
        </p:blipFill>
        <p:spPr>
          <a:xfrm>
            <a:off x="5916220" y="4639952"/>
            <a:ext cx="2245563" cy="1467423"/>
          </a:xfrm>
          <a:prstGeom prst="rect">
            <a:avLst/>
          </a:prstGeom>
        </p:spPr>
      </p:pic>
      <p:pic>
        <p:nvPicPr>
          <p:cNvPr id="32" name="Picture 31"/>
          <p:cNvPicPr>
            <a:picLocks noChangeAspect="1"/>
          </p:cNvPicPr>
          <p:nvPr/>
        </p:nvPicPr>
        <p:blipFill>
          <a:blip r:embed="rId6"/>
          <a:stretch>
            <a:fillRect/>
          </a:stretch>
        </p:blipFill>
        <p:spPr>
          <a:xfrm>
            <a:off x="8383897" y="4571049"/>
            <a:ext cx="2245563" cy="1467423"/>
          </a:xfrm>
          <a:prstGeom prst="rect">
            <a:avLst/>
          </a:prstGeom>
        </p:spPr>
      </p:pic>
      <p:pic>
        <p:nvPicPr>
          <p:cNvPr id="15" name="Picture 14"/>
          <p:cNvPicPr>
            <a:picLocks noChangeAspect="1"/>
          </p:cNvPicPr>
          <p:nvPr/>
        </p:nvPicPr>
        <p:blipFill>
          <a:blip r:embed="rId5"/>
          <a:stretch>
            <a:fillRect/>
          </a:stretch>
        </p:blipFill>
        <p:spPr>
          <a:xfrm>
            <a:off x="6033835" y="3260778"/>
            <a:ext cx="2015408" cy="1249797"/>
          </a:xfrm>
          <a:prstGeom prst="rect">
            <a:avLst/>
          </a:prstGeom>
        </p:spPr>
      </p:pic>
    </p:spTree>
    <p:extLst>
      <p:ext uri="{BB962C8B-B14F-4D97-AF65-F5344CB8AC3E}">
        <p14:creationId xmlns:p14="http://schemas.microsoft.com/office/powerpoint/2010/main" val="111522404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NOSLIDES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Steve Walker,  Luca Bandinelli</External_x0020_Speaker>
    <Session_x0020_Code xmlns="2295e2e7-0eeb-498e-8716-217bb2ee6ee3">SPC119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Luca Bandinelli, Steve Walker</Speaker>
    <AverageRating xmlns="http://schemas.microsoft.com/sharepoint/v3">5</AverageRating>
    <RatingCount xmlns="http://schemas.microsoft.com/sharepoint/v3">1</RatingCount>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www.w3.org/XML/1998/namespace"/>
    <ds:schemaRef ds:uri="http://schemas.openxmlformats.org/package/2006/metadata/core-properties"/>
    <ds:schemaRef ds:uri="230e9df3-be65-4c73-a93b-d1236ebd677e"/>
    <ds:schemaRef ds:uri="http://purl.org/dc/elements/1.1/"/>
    <ds:schemaRef ds:uri="http://schemas.microsoft.com/office/2006/documentManagement/types"/>
    <ds:schemaRef ds:uri="http://purl.org/dc/terms/"/>
    <ds:schemaRef ds:uri="http://purl.org/dc/dcmitype/"/>
    <ds:schemaRef ds:uri="http://schemas.microsoft.com/sharepoint/v3"/>
    <ds:schemaRef ds:uri="http://schemas.microsoft.com/office/infopath/2007/PartnerControls"/>
    <ds:schemaRef ds:uri="032d541b-1b4e-4d91-93c7-b10533c52f73"/>
    <ds:schemaRef ds:uri="2295e2e7-0eeb-498e-8716-217bb2ee6ee3"/>
  </ds:schemaRefs>
</ds:datastoreItem>
</file>

<file path=customXml/itemProps2.xml><?xml version="1.0" encoding="utf-8"?>
<ds:datastoreItem xmlns:ds="http://schemas.openxmlformats.org/officeDocument/2006/customXml" ds:itemID="{17D7CCA9-541B-45DA-B619-905E933B2D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SPC2012_IT-Pro_Template_NOSLIDES_16x9</Template>
  <TotalTime>13</TotalTime>
  <Words>4851</Words>
  <Application>Microsoft Office PowerPoint</Application>
  <PresentationFormat>Custom</PresentationFormat>
  <Paragraphs>366</Paragraphs>
  <Slides>42</Slides>
  <Notes>28</Notes>
  <HiddenSlides>0</HiddenSlides>
  <MMClips>0</MMClips>
  <ScaleCrop>false</ScaleCrop>
  <HeadingPairs>
    <vt:vector size="4" baseType="variant">
      <vt:variant>
        <vt:lpstr>Theme</vt:lpstr>
      </vt:variant>
      <vt:variant>
        <vt:i4>4</vt:i4>
      </vt:variant>
      <vt:variant>
        <vt:lpstr>Slide Titles</vt:lpstr>
      </vt:variant>
      <vt:variant>
        <vt:i4>42</vt:i4>
      </vt:variant>
    </vt:vector>
  </HeadingPairs>
  <TitlesOfParts>
    <vt:vector size="46" baseType="lpstr">
      <vt:lpstr>SPC2012_IT-Pro_Template_NOSLIDES_16x9</vt:lpstr>
      <vt:lpstr>5-30072_SPC2012_IT-Pro_Template_16x9_Light</vt:lpstr>
      <vt:lpstr>5-30072_SPC2012_Business_Template_16x9_Light</vt:lpstr>
      <vt:lpstr>5-30072_SPC2012_Business_Template_16x9</vt:lpstr>
      <vt:lpstr>PowerPoint Presentation</vt:lpstr>
      <vt:lpstr>Designing Your SharePoint Server 2013 Enterprise Deployment</vt:lpstr>
      <vt:lpstr>Assumptions</vt:lpstr>
      <vt:lpstr>Goals   </vt:lpstr>
      <vt:lpstr>Why Align with the Cloud</vt:lpstr>
      <vt:lpstr>Areas</vt:lpstr>
      <vt:lpstr>Physical Topology</vt:lpstr>
      <vt:lpstr>Physical Topology - 2007</vt:lpstr>
      <vt:lpstr>Physical Topology - 2010</vt:lpstr>
      <vt:lpstr>How we think about Service Applications</vt:lpstr>
      <vt:lpstr>Physical Topology - 2013</vt:lpstr>
      <vt:lpstr>Physical Topology – 2013 +Search</vt:lpstr>
      <vt:lpstr>Begin with a single “Primary” Content and Services Farm</vt:lpstr>
      <vt:lpstr>Design with an eye to reduce farms</vt:lpstr>
      <vt:lpstr>4 Farms rather than 6</vt:lpstr>
      <vt:lpstr>What leads me to multiple farms ?</vt:lpstr>
      <vt:lpstr>Logical Topology</vt:lpstr>
      <vt:lpstr>“Legacy Topology” – Multiple Web Apps</vt:lpstr>
      <vt:lpstr>Recommended Logical Topology</vt:lpstr>
      <vt:lpstr>Recap: Logical Architecture</vt:lpstr>
      <vt:lpstr>HN Site Collections – Custom Site Provisioning</vt:lpstr>
      <vt:lpstr>Authentication</vt:lpstr>
      <vt:lpstr>Authentication</vt:lpstr>
      <vt:lpstr>Authentication</vt:lpstr>
      <vt:lpstr>Licensing</vt:lpstr>
      <vt:lpstr>Licensing Improvements   </vt:lpstr>
      <vt:lpstr>Licensing Improvements   </vt:lpstr>
      <vt:lpstr>Licensing</vt:lpstr>
      <vt:lpstr>Licensing Improvements   </vt:lpstr>
      <vt:lpstr>PowerPoint Presentation</vt:lpstr>
      <vt:lpstr>Q &amp; A </vt:lpstr>
      <vt:lpstr>Recap Q&amp;A</vt:lpstr>
      <vt:lpstr>Recap Q &amp; A: Subscription Service</vt:lpstr>
      <vt:lpstr>Appendix</vt:lpstr>
      <vt:lpstr>Custom Site Provisioning</vt:lpstr>
      <vt:lpstr>PowerPoint Presentation</vt:lpstr>
      <vt:lpstr>SSSC – O365: Tenant Admin &gt; Settings </vt:lpstr>
      <vt:lpstr>SSSC – On-Prem: Web Application Settings</vt:lpstr>
      <vt:lpstr>SSSC: Insert your own Logic !</vt:lpstr>
      <vt:lpstr>PowerPoint Presentation</vt:lpstr>
      <vt:lpstr>Recap – Pointers to UA content - TBD</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Your SharePoint Server 2013 Enterprise Deployment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2012-11-12T19:14:01Z</dcterms:created>
  <dcterms:modified xsi:type="dcterms:W3CDTF">2012-12-06T21:30:44Z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