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7" r:id="rId6"/>
  </p:sldMasterIdLst>
  <p:notesMasterIdLst>
    <p:notesMasterId r:id="rId23"/>
  </p:notesMasterIdLst>
  <p:handoutMasterIdLst>
    <p:handoutMasterId r:id="rId24"/>
  </p:handoutMasterIdLst>
  <p:sldIdLst>
    <p:sldId id="1055" r:id="rId7"/>
    <p:sldId id="1054" r:id="rId8"/>
    <p:sldId id="1090" r:id="rId9"/>
    <p:sldId id="1094" r:id="rId10"/>
    <p:sldId id="1118" r:id="rId11"/>
    <p:sldId id="1095" r:id="rId12"/>
    <p:sldId id="1129" r:id="rId13"/>
    <p:sldId id="1120" r:id="rId14"/>
    <p:sldId id="1121" r:id="rId15"/>
    <p:sldId id="1130" r:id="rId16"/>
    <p:sldId id="1127" r:id="rId17"/>
    <p:sldId id="1128" r:id="rId18"/>
    <p:sldId id="1131" r:id="rId19"/>
    <p:sldId id="1115" r:id="rId20"/>
    <p:sldId id="1132" r:id="rId21"/>
    <p:sldId id="1093" r:id="rId2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932" autoAdjust="0"/>
  </p:normalViewPr>
  <p:slideViewPr>
    <p:cSldViewPr>
      <p:cViewPr varScale="1">
        <p:scale>
          <a:sx n="65" d="100"/>
          <a:sy n="65" d="100"/>
        </p:scale>
        <p:origin x="-876" y="-108"/>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B103CE5-3823-4BCA-97F1-1ECF95961C41}" type="slidenum">
              <a:rPr lang="en-US" smtClean="0"/>
              <a:t>4</a:t>
            </a:fld>
            <a:endParaRPr lang="en-US"/>
          </a:p>
        </p:txBody>
      </p:sp>
    </p:spTree>
    <p:extLst>
      <p:ext uri="{BB962C8B-B14F-4D97-AF65-F5344CB8AC3E}">
        <p14:creationId xmlns:p14="http://schemas.microsoft.com/office/powerpoint/2010/main" val="3005292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228600" indent="-228600">
              <a:buFont typeface="+mj-lt"/>
              <a:buAutoNum type="arabicPeriod"/>
            </a:pPr>
            <a:endParaRPr lang="en-US" dirty="0"/>
          </a:p>
        </p:txBody>
      </p:sp>
    </p:spTree>
    <p:extLst>
      <p:ext uri="{BB962C8B-B14F-4D97-AF65-F5344CB8AC3E}">
        <p14:creationId xmlns:p14="http://schemas.microsoft.com/office/powerpoint/2010/main" val="4090040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9:40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16</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5350" y="1028409"/>
            <a:ext cx="2376488" cy="461665"/>
          </a:xfrm>
        </p:spPr>
        <p:txBody>
          <a:bodyPr/>
          <a:lstStyle>
            <a:lvl1pPr marL="0" indent="0" algn="r">
              <a:buNone/>
              <a:defRPr sz="200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Slide Title</a:t>
            </a:r>
            <a:endParaRPr lang="en-US" dirty="0"/>
          </a:p>
        </p:txBody>
      </p:sp>
    </p:spTree>
    <p:extLst>
      <p:ext uri="{BB962C8B-B14F-4D97-AF65-F5344CB8AC3E}">
        <p14:creationId xmlns:p14="http://schemas.microsoft.com/office/powerpoint/2010/main" val="40473655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14281387"/>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05856"/>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3567128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532564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4019299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646999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4946656"/>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48553923"/>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3750264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30015305"/>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087826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image" Target="../media/image6.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3.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5"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5148721"/>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myspc.sharepointconference.com/" TargetMode="External"/><Relationship Id="rId1" Type="http://schemas.openxmlformats.org/officeDocument/2006/relationships/slideLayout" Target="../slideLayouts/slideLayout4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OAuth Protocol Flow in Office 365</a:t>
            </a:r>
            <a:endParaRPr lang="en-US" dirty="0"/>
          </a:p>
        </p:txBody>
      </p:sp>
      <p:sp>
        <p:nvSpPr>
          <p:cNvPr id="2" name="Rectangle 1"/>
          <p:cNvSpPr/>
          <p:nvPr/>
        </p:nvSpPr>
        <p:spPr bwMode="auto">
          <a:xfrm>
            <a:off x="122237" y="2312915"/>
            <a:ext cx="6629400" cy="3052556"/>
          </a:xfrm>
          <a:prstGeom prst="rect">
            <a:avLst/>
          </a:prstGeom>
          <a:solidFill>
            <a:schemeClr val="bg1"/>
          </a:solidFill>
          <a:ln>
            <a:solidFill>
              <a:schemeClr val="bg1">
                <a:lumMod val="5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39927" tIns="139927" rIns="139927" bIns="34980" numCol="1" rtlCol="0" anchor="t" anchorCtr="0" compatLnSpc="1">
            <a:prstTxWarp prst="textNoShape">
              <a:avLst/>
            </a:prstTxWarp>
          </a:bodyPr>
          <a:lstStyle/>
          <a:p>
            <a:pPr algn="ctr" defTabSz="699404" fontAlgn="base">
              <a:spcBef>
                <a:spcPct val="0"/>
              </a:spcBef>
              <a:spcAft>
                <a:spcPct val="0"/>
              </a:spcAft>
            </a:pPr>
            <a:endParaRPr lang="en-US" sz="1683" dirty="0">
              <a:gradFill>
                <a:gsLst>
                  <a:gs pos="0">
                    <a:srgbClr val="FFFFFF"/>
                  </a:gs>
                  <a:gs pos="100000">
                    <a:srgbClr val="FFFFFF"/>
                  </a:gs>
                </a:gsLst>
                <a:lin ang="5400000" scaled="0"/>
              </a:gradFill>
              <a:latin typeface="Segoe Condensed" pitchFamily="34" charset="0"/>
            </a:endParaRPr>
          </a:p>
        </p:txBody>
      </p:sp>
      <p:sp>
        <p:nvSpPr>
          <p:cNvPr id="37" name="Rectangle 36"/>
          <p:cNvSpPr/>
          <p:nvPr/>
        </p:nvSpPr>
        <p:spPr bwMode="auto">
          <a:xfrm>
            <a:off x="2530963" y="2378411"/>
            <a:ext cx="1251232" cy="9300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964" tIns="55970" rIns="69964" bIns="34980" numCol="1" rtlCol="0" anchor="ctr" anchorCtr="0" compatLnSpc="1">
            <a:prstTxWarp prst="textNoShape">
              <a:avLst/>
            </a:prstTxWarp>
          </a:bodyPr>
          <a:lstStyle/>
          <a:p>
            <a:pPr algn="ctr" defTabSz="699404" fontAlgn="base">
              <a:spcBef>
                <a:spcPts val="459"/>
              </a:spcBef>
              <a:spcAft>
                <a:spcPts val="459"/>
              </a:spcAft>
            </a:pPr>
            <a:r>
              <a:rPr lang="en-US" sz="1100" b="1" dirty="0" smtClean="0">
                <a:solidFill>
                  <a:srgbClr val="FFFF99"/>
                </a:solidFill>
                <a:latin typeface="Arial" pitchFamily="34" charset="0"/>
                <a:cs typeface="Arial" pitchFamily="34" charset="0"/>
              </a:rPr>
              <a:t>SharePoint 2013</a:t>
            </a:r>
            <a:br>
              <a:rPr lang="en-US" sz="1100" b="1" dirty="0" smtClean="0">
                <a:solidFill>
                  <a:srgbClr val="FFFF99"/>
                </a:solidFill>
                <a:latin typeface="Arial" pitchFamily="34" charset="0"/>
                <a:cs typeface="Arial" pitchFamily="34" charset="0"/>
              </a:rPr>
            </a:br>
            <a:r>
              <a:rPr lang="en-US" sz="1100" b="1" dirty="0" smtClean="0">
                <a:solidFill>
                  <a:srgbClr val="FFFF99"/>
                </a:solidFill>
                <a:latin typeface="Arial" pitchFamily="34" charset="0"/>
                <a:cs typeface="Arial" pitchFamily="34" charset="0"/>
              </a:rPr>
              <a:t>Content Server</a:t>
            </a:r>
            <a:endParaRPr lang="en-US" sz="1100" b="1" dirty="0">
              <a:solidFill>
                <a:srgbClr val="FFFF99"/>
              </a:solidFill>
              <a:latin typeface="Arial" pitchFamily="34" charset="0"/>
              <a:cs typeface="Arial" pitchFamily="34" charset="0"/>
            </a:endParaRPr>
          </a:p>
          <a:p>
            <a:pPr algn="ctr" defTabSz="699404" fontAlgn="base">
              <a:spcBef>
                <a:spcPct val="0"/>
              </a:spcBef>
              <a:spcAft>
                <a:spcPct val="0"/>
              </a:spcAft>
            </a:pPr>
            <a:r>
              <a:rPr lang="en-US" sz="841" i="1" dirty="0" smtClean="0">
                <a:gradFill>
                  <a:gsLst>
                    <a:gs pos="0">
                      <a:srgbClr val="FFFFFF"/>
                    </a:gs>
                    <a:gs pos="100000">
                      <a:srgbClr val="FFFFFF"/>
                    </a:gs>
                  </a:gsLst>
                  <a:lin ang="5400000" scaled="0"/>
                </a:gradFill>
                <a:latin typeface="Arial" pitchFamily="34" charset="0"/>
                <a:cs typeface="Arial" pitchFamily="34" charset="0"/>
              </a:rPr>
              <a:t>Office 365 Tenancy</a:t>
            </a:r>
          </a:p>
          <a:p>
            <a:pPr algn="ctr" defTabSz="699404" fontAlgn="base">
              <a:spcBef>
                <a:spcPct val="0"/>
              </a:spcBef>
              <a:spcAft>
                <a:spcPct val="0"/>
              </a:spcAft>
            </a:pPr>
            <a:endParaRPr lang="en-US" sz="841" i="1" dirty="0" smtClean="0">
              <a:gradFill>
                <a:gsLst>
                  <a:gs pos="0">
                    <a:srgbClr val="FFFFFF"/>
                  </a:gs>
                  <a:gs pos="100000">
                    <a:srgbClr val="FFFFFF"/>
                  </a:gs>
                </a:gsLst>
                <a:lin ang="5400000" scaled="0"/>
              </a:gradFill>
              <a:latin typeface="Arial" pitchFamily="34" charset="0"/>
              <a:cs typeface="Arial" pitchFamily="34" charset="0"/>
            </a:endParaRPr>
          </a:p>
        </p:txBody>
      </p:sp>
      <p:sp>
        <p:nvSpPr>
          <p:cNvPr id="38" name="Rectangle 37"/>
          <p:cNvSpPr/>
          <p:nvPr/>
        </p:nvSpPr>
        <p:spPr bwMode="auto">
          <a:xfrm>
            <a:off x="200351" y="3254631"/>
            <a:ext cx="1251232" cy="113518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964" tIns="55970" rIns="69964" bIns="34980" numCol="1" rtlCol="0" anchor="ctr" anchorCtr="0" compatLnSpc="1">
            <a:prstTxWarp prst="textNoShape">
              <a:avLst/>
            </a:prstTxWarp>
          </a:bodyPr>
          <a:lstStyle/>
          <a:p>
            <a:pPr algn="ctr" defTabSz="699404" fontAlgn="base">
              <a:spcBef>
                <a:spcPts val="459"/>
              </a:spcBef>
              <a:spcAft>
                <a:spcPts val="459"/>
              </a:spcAft>
            </a:pPr>
            <a:r>
              <a:rPr lang="en-US" sz="1100" b="1" dirty="0" smtClean="0">
                <a:solidFill>
                  <a:srgbClr val="FFFF99"/>
                </a:solidFill>
                <a:latin typeface="Arial" pitchFamily="34" charset="0"/>
                <a:cs typeface="Arial" pitchFamily="34" charset="0"/>
              </a:rPr>
              <a:t>End User</a:t>
            </a:r>
            <a:endParaRPr lang="en-US" sz="1071" b="1" dirty="0">
              <a:solidFill>
                <a:srgbClr val="FFFF99"/>
              </a:solidFill>
              <a:latin typeface="Arial" pitchFamily="34" charset="0"/>
              <a:cs typeface="Arial" pitchFamily="34" charset="0"/>
            </a:endParaRPr>
          </a:p>
          <a:p>
            <a:pPr marL="131182" indent="-83810" defTabSz="699404" fontAlgn="base">
              <a:spcBef>
                <a:spcPct val="0"/>
              </a:spcBef>
              <a:spcAft>
                <a:spcPct val="0"/>
              </a:spcAft>
              <a:buFont typeface="Arial" pitchFamily="34" charset="0"/>
              <a:buChar char="•"/>
            </a:pPr>
            <a:r>
              <a:rPr lang="en-US" sz="841" i="1" dirty="0" smtClean="0">
                <a:gradFill>
                  <a:gsLst>
                    <a:gs pos="0">
                      <a:srgbClr val="FFFFFF"/>
                    </a:gs>
                    <a:gs pos="100000">
                      <a:srgbClr val="FFFFFF"/>
                    </a:gs>
                  </a:gsLst>
                  <a:lin ang="5400000" scaled="0"/>
                </a:gradFill>
                <a:latin typeface="Arial" pitchFamily="34" charset="0"/>
                <a:cs typeface="Arial" pitchFamily="34" charset="0"/>
              </a:rPr>
              <a:t>computer</a:t>
            </a:r>
            <a:endParaRPr lang="en-US" sz="841" i="1" dirty="0">
              <a:gradFill>
                <a:gsLst>
                  <a:gs pos="0">
                    <a:srgbClr val="FFFFFF"/>
                  </a:gs>
                  <a:gs pos="100000">
                    <a:srgbClr val="FFFFFF"/>
                  </a:gs>
                </a:gsLst>
                <a:lin ang="5400000" scaled="0"/>
              </a:gradFill>
              <a:latin typeface="Arial" pitchFamily="34" charset="0"/>
              <a:cs typeface="Arial" pitchFamily="34" charset="0"/>
            </a:endParaRPr>
          </a:p>
          <a:p>
            <a:pPr marL="131182" indent="-83810" defTabSz="699404" fontAlgn="base">
              <a:spcBef>
                <a:spcPct val="0"/>
              </a:spcBef>
              <a:spcAft>
                <a:spcPct val="0"/>
              </a:spcAft>
              <a:buFont typeface="Arial" pitchFamily="34" charset="0"/>
              <a:buChar char="•"/>
            </a:pPr>
            <a:r>
              <a:rPr lang="en-US" sz="841" i="1" dirty="0" smtClean="0">
                <a:gradFill>
                  <a:gsLst>
                    <a:gs pos="0">
                      <a:srgbClr val="FFFFFF"/>
                    </a:gs>
                    <a:gs pos="100000">
                      <a:srgbClr val="FFFFFF"/>
                    </a:gs>
                  </a:gsLst>
                  <a:lin ang="5400000" scaled="0"/>
                </a:gradFill>
                <a:latin typeface="Arial" pitchFamily="34" charset="0"/>
                <a:cs typeface="Arial" pitchFamily="34" charset="0"/>
              </a:rPr>
              <a:t>mobile </a:t>
            </a:r>
            <a:r>
              <a:rPr lang="en-US" sz="841" i="1" dirty="0">
                <a:gradFill>
                  <a:gsLst>
                    <a:gs pos="0">
                      <a:srgbClr val="FFFFFF"/>
                    </a:gs>
                    <a:gs pos="100000">
                      <a:srgbClr val="FFFFFF"/>
                    </a:gs>
                  </a:gsLst>
                  <a:lin ang="5400000" scaled="0"/>
                </a:gradFill>
                <a:latin typeface="Arial" pitchFamily="34" charset="0"/>
                <a:cs typeface="Arial" pitchFamily="34" charset="0"/>
              </a:rPr>
              <a:t>device</a:t>
            </a:r>
          </a:p>
          <a:p>
            <a:pPr marL="131182" indent="-83810" defTabSz="699404" fontAlgn="base">
              <a:spcBef>
                <a:spcPct val="0"/>
              </a:spcBef>
              <a:spcAft>
                <a:spcPct val="0"/>
              </a:spcAft>
              <a:buFont typeface="Arial" pitchFamily="34" charset="0"/>
              <a:buChar char="•"/>
            </a:pPr>
            <a:r>
              <a:rPr lang="en-US" sz="841" i="1" dirty="0">
                <a:gradFill>
                  <a:gsLst>
                    <a:gs pos="0">
                      <a:srgbClr val="FFFFFF"/>
                    </a:gs>
                    <a:gs pos="100000">
                      <a:srgbClr val="FFFFFF"/>
                    </a:gs>
                  </a:gsLst>
                  <a:lin ang="5400000" scaled="0"/>
                </a:gradFill>
                <a:latin typeface="Arial" pitchFamily="34" charset="0"/>
                <a:cs typeface="Arial" pitchFamily="34" charset="0"/>
              </a:rPr>
              <a:t>tablet or </a:t>
            </a:r>
            <a:r>
              <a:rPr lang="en-US" sz="841" i="1" dirty="0" err="1">
                <a:gradFill>
                  <a:gsLst>
                    <a:gs pos="0">
                      <a:srgbClr val="FFFFFF"/>
                    </a:gs>
                    <a:gs pos="100000">
                      <a:srgbClr val="FFFFFF"/>
                    </a:gs>
                  </a:gsLst>
                  <a:lin ang="5400000" scaled="0"/>
                </a:gradFill>
                <a:latin typeface="Arial" pitchFamily="34" charset="0"/>
                <a:cs typeface="Arial" pitchFamily="34" charset="0"/>
              </a:rPr>
              <a:t>iPad</a:t>
            </a: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39" name="Rectangle 38"/>
          <p:cNvSpPr/>
          <p:nvPr/>
        </p:nvSpPr>
        <p:spPr bwMode="auto">
          <a:xfrm>
            <a:off x="2525502" y="4322014"/>
            <a:ext cx="1251232" cy="93000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964" tIns="55970" rIns="69964" bIns="34980" numCol="1" rtlCol="0" anchor="ctr" anchorCtr="0" compatLnSpc="1">
            <a:prstTxWarp prst="textNoShape">
              <a:avLst/>
            </a:prstTxWarp>
          </a:bodyPr>
          <a:lstStyle/>
          <a:p>
            <a:pPr algn="ctr" defTabSz="699404" fontAlgn="base">
              <a:spcBef>
                <a:spcPts val="459"/>
              </a:spcBef>
              <a:spcAft>
                <a:spcPts val="459"/>
              </a:spcAft>
            </a:pPr>
            <a:r>
              <a:rPr lang="en-US" sz="1100" b="1" dirty="0">
                <a:solidFill>
                  <a:srgbClr val="FFFF99"/>
                </a:solidFill>
                <a:latin typeface="Arial" pitchFamily="34" charset="0"/>
                <a:cs typeface="Arial" pitchFamily="34" charset="0"/>
              </a:rPr>
              <a:t>Client App</a:t>
            </a:r>
          </a:p>
          <a:p>
            <a:pPr algn="ct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Web Server running remote  app  code</a:t>
            </a:r>
          </a:p>
          <a:p>
            <a:pPr algn="ctr" defTabSz="699404" fontAlgn="base">
              <a:spcBef>
                <a:spcPct val="0"/>
              </a:spcBef>
              <a:spcAft>
                <a:spcPct val="0"/>
              </a:spcAft>
            </a:pPr>
            <a:endParaRPr lang="en-US" sz="841" i="1" dirty="0">
              <a:gradFill>
                <a:gsLst>
                  <a:gs pos="0">
                    <a:srgbClr val="FFFFFF"/>
                  </a:gs>
                  <a:gs pos="100000">
                    <a:srgbClr val="FFFFFF"/>
                  </a:gs>
                </a:gsLst>
                <a:lin ang="5400000" scaled="0"/>
              </a:gradFill>
              <a:latin typeface="Arial" pitchFamily="34" charset="0"/>
              <a:cs typeface="Arial" pitchFamily="34" charset="0"/>
            </a:endParaRPr>
          </a:p>
          <a:p>
            <a:pPr algn="ctr" defTabSz="699404" fontAlgn="base">
              <a:spcBef>
                <a:spcPct val="0"/>
              </a:spcBef>
              <a:spcAft>
                <a:spcPct val="0"/>
              </a:spcAft>
            </a:pPr>
            <a:endParaRPr lang="en-US" sz="918" i="1" dirty="0">
              <a:gradFill>
                <a:gsLst>
                  <a:gs pos="0">
                    <a:srgbClr val="FFFFFF"/>
                  </a:gs>
                  <a:gs pos="100000">
                    <a:srgbClr val="FFFFFF"/>
                  </a:gs>
                </a:gsLst>
                <a:lin ang="5400000" scaled="0"/>
              </a:gradFill>
              <a:latin typeface="Arial" pitchFamily="34" charset="0"/>
              <a:cs typeface="Arial" pitchFamily="34" charset="0"/>
            </a:endParaRPr>
          </a:p>
        </p:txBody>
      </p:sp>
      <p:sp>
        <p:nvSpPr>
          <p:cNvPr id="43" name="Rectangle 42"/>
          <p:cNvSpPr/>
          <p:nvPr/>
        </p:nvSpPr>
        <p:spPr bwMode="auto">
          <a:xfrm>
            <a:off x="4889648" y="3302838"/>
            <a:ext cx="1679231" cy="106001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9964" tIns="55970" rIns="69964" bIns="34980" numCol="1" rtlCol="0" anchor="ctr" anchorCtr="0" compatLnSpc="1">
            <a:prstTxWarp prst="textNoShape">
              <a:avLst/>
            </a:prstTxWarp>
          </a:bodyPr>
          <a:lstStyle/>
          <a:p>
            <a:pPr algn="ctr" defTabSz="699404" fontAlgn="base">
              <a:spcBef>
                <a:spcPts val="459"/>
              </a:spcBef>
              <a:spcAft>
                <a:spcPts val="459"/>
              </a:spcAft>
            </a:pPr>
            <a:r>
              <a:rPr lang="en-US" sz="1100" b="1" dirty="0">
                <a:solidFill>
                  <a:srgbClr val="FFFF99"/>
                </a:solidFill>
                <a:latin typeface="Arial" pitchFamily="34" charset="0"/>
                <a:cs typeface="Arial" pitchFamily="34" charset="0"/>
              </a:rPr>
              <a:t>Authentication Server</a:t>
            </a:r>
          </a:p>
          <a:p>
            <a:pPr defTabSz="699404" fontAlgn="base">
              <a:spcBef>
                <a:spcPct val="0"/>
              </a:spcBef>
              <a:spcAft>
                <a:spcPct val="0"/>
              </a:spcAft>
            </a:pPr>
            <a:r>
              <a:rPr lang="en-US" sz="841" i="1" dirty="0">
                <a:gradFill>
                  <a:gsLst>
                    <a:gs pos="0">
                      <a:srgbClr val="FFFFFF"/>
                    </a:gs>
                    <a:gs pos="100000">
                      <a:srgbClr val="FFFFFF"/>
                    </a:gs>
                  </a:gsLst>
                  <a:lin ang="5400000" scaled="0"/>
                </a:gradFill>
                <a:latin typeface="Arial" pitchFamily="34" charset="0"/>
                <a:cs typeface="Arial" pitchFamily="34" charset="0"/>
              </a:rPr>
              <a:t>Trusted ACS server that authenticates applications and creates OAuth tokens</a:t>
            </a:r>
            <a:endParaRPr lang="en-US" sz="918" i="1" dirty="0">
              <a:gradFill>
                <a:gsLst>
                  <a:gs pos="0">
                    <a:srgbClr val="FFFFFF"/>
                  </a:gs>
                  <a:gs pos="100000">
                    <a:srgbClr val="FFFFFF"/>
                  </a:gs>
                </a:gsLst>
                <a:lin ang="5400000" scaled="0"/>
              </a:gradFill>
              <a:latin typeface="Arial" pitchFamily="34" charset="0"/>
              <a:cs typeface="Arial" pitchFamily="34" charset="0"/>
            </a:endParaRPr>
          </a:p>
        </p:txBody>
      </p:sp>
      <p:grpSp>
        <p:nvGrpSpPr>
          <p:cNvPr id="5" name="Group 4"/>
          <p:cNvGrpSpPr/>
          <p:nvPr/>
        </p:nvGrpSpPr>
        <p:grpSpPr>
          <a:xfrm>
            <a:off x="1518729" y="1516062"/>
            <a:ext cx="8161990" cy="1717942"/>
            <a:chOff x="1518729" y="1516062"/>
            <a:chExt cx="8161990" cy="1717942"/>
          </a:xfrm>
        </p:grpSpPr>
        <p:cxnSp>
          <p:nvCxnSpPr>
            <p:cNvPr id="7" name="Straight Arrow Connector 6"/>
            <p:cNvCxnSpPr/>
            <p:nvPr/>
          </p:nvCxnSpPr>
          <p:spPr>
            <a:xfrm flipV="1">
              <a:off x="1518729" y="2677147"/>
              <a:ext cx="948633" cy="556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1872501" y="2814455"/>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224" b="1" dirty="0">
                  <a:solidFill>
                    <a:prstClr val="black"/>
                  </a:solidFill>
                </a:rPr>
                <a:t>1</a:t>
              </a:r>
            </a:p>
          </p:txBody>
        </p:sp>
        <p:sp>
          <p:nvSpPr>
            <p:cNvPr id="45" name="Oval 44"/>
            <p:cNvSpPr/>
            <p:nvPr/>
          </p:nvSpPr>
          <p:spPr>
            <a:xfrm>
              <a:off x="7179614" y="1516062"/>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1</a:t>
              </a:r>
            </a:p>
          </p:txBody>
        </p:sp>
        <p:sp>
          <p:nvSpPr>
            <p:cNvPr id="46" name="TextBox 45"/>
            <p:cNvSpPr txBox="1"/>
            <p:nvPr/>
          </p:nvSpPr>
          <p:spPr>
            <a:xfrm>
              <a:off x="7600724" y="1516062"/>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SharePoint authenticates user using claims</a:t>
              </a:r>
            </a:p>
          </p:txBody>
        </p:sp>
      </p:grpSp>
      <p:grpSp>
        <p:nvGrpSpPr>
          <p:cNvPr id="6" name="Group 5"/>
          <p:cNvGrpSpPr/>
          <p:nvPr/>
        </p:nvGrpSpPr>
        <p:grpSpPr>
          <a:xfrm>
            <a:off x="3841147" y="1910990"/>
            <a:ext cx="5839572" cy="1302565"/>
            <a:chOff x="3841147" y="1910990"/>
            <a:chExt cx="5839572" cy="1302565"/>
          </a:xfrm>
        </p:grpSpPr>
        <p:cxnSp>
          <p:nvCxnSpPr>
            <p:cNvPr id="15" name="Straight Arrow Connector 14"/>
            <p:cNvCxnSpPr/>
            <p:nvPr/>
          </p:nvCxnSpPr>
          <p:spPr>
            <a:xfrm>
              <a:off x="3841147" y="2656698"/>
              <a:ext cx="948633" cy="55685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93888" y="2794006"/>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2</a:t>
              </a:r>
            </a:p>
          </p:txBody>
        </p:sp>
        <p:sp>
          <p:nvSpPr>
            <p:cNvPr id="47" name="Oval 46"/>
            <p:cNvSpPr/>
            <p:nvPr/>
          </p:nvSpPr>
          <p:spPr>
            <a:xfrm>
              <a:off x="7173981" y="1910990"/>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2</a:t>
              </a:r>
            </a:p>
          </p:txBody>
        </p:sp>
        <p:sp>
          <p:nvSpPr>
            <p:cNvPr id="48" name="TextBox 47"/>
            <p:cNvSpPr txBox="1"/>
            <p:nvPr/>
          </p:nvSpPr>
          <p:spPr>
            <a:xfrm>
              <a:off x="7600724" y="1916121"/>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SharePoint requests context token for user</a:t>
              </a:r>
            </a:p>
          </p:txBody>
        </p:sp>
      </p:grpSp>
      <p:grpSp>
        <p:nvGrpSpPr>
          <p:cNvPr id="9" name="Group 8"/>
          <p:cNvGrpSpPr/>
          <p:nvPr/>
        </p:nvGrpSpPr>
        <p:grpSpPr>
          <a:xfrm>
            <a:off x="3823740" y="2312915"/>
            <a:ext cx="5883966" cy="1243050"/>
            <a:chOff x="3823740" y="2312915"/>
            <a:chExt cx="5883966" cy="1243050"/>
          </a:xfrm>
        </p:grpSpPr>
        <p:cxnSp>
          <p:nvCxnSpPr>
            <p:cNvPr id="13" name="Straight Arrow Connector 12"/>
            <p:cNvCxnSpPr/>
            <p:nvPr/>
          </p:nvCxnSpPr>
          <p:spPr>
            <a:xfrm>
              <a:off x="3823740" y="2999108"/>
              <a:ext cx="948633"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4192362" y="3172965"/>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3</a:t>
              </a:r>
            </a:p>
          </p:txBody>
        </p:sp>
        <p:sp>
          <p:nvSpPr>
            <p:cNvPr id="49" name="Oval 48"/>
            <p:cNvSpPr/>
            <p:nvPr/>
          </p:nvSpPr>
          <p:spPr>
            <a:xfrm>
              <a:off x="7179614" y="2318328"/>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3</a:t>
              </a:r>
            </a:p>
          </p:txBody>
        </p:sp>
        <p:sp>
          <p:nvSpPr>
            <p:cNvPr id="50" name="TextBox 49"/>
            <p:cNvSpPr txBox="1"/>
            <p:nvPr/>
          </p:nvSpPr>
          <p:spPr>
            <a:xfrm>
              <a:off x="7627711" y="2312915"/>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ACS returns context token</a:t>
              </a:r>
            </a:p>
          </p:txBody>
        </p:sp>
      </p:grpSp>
      <p:grpSp>
        <p:nvGrpSpPr>
          <p:cNvPr id="10" name="Group 9"/>
          <p:cNvGrpSpPr/>
          <p:nvPr/>
        </p:nvGrpSpPr>
        <p:grpSpPr>
          <a:xfrm>
            <a:off x="1527949" y="2721456"/>
            <a:ext cx="8152770" cy="854960"/>
            <a:chOff x="1527949" y="2721456"/>
            <a:chExt cx="8152770" cy="854960"/>
          </a:xfrm>
        </p:grpSpPr>
        <p:cxnSp>
          <p:nvCxnSpPr>
            <p:cNvPr id="11" name="Straight Arrow Connector 10"/>
            <p:cNvCxnSpPr/>
            <p:nvPr/>
          </p:nvCxnSpPr>
          <p:spPr>
            <a:xfrm flipV="1">
              <a:off x="1527949" y="3019559"/>
              <a:ext cx="948633"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906282" y="3190766"/>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224" b="1" dirty="0">
                  <a:solidFill>
                    <a:prstClr val="black"/>
                  </a:solidFill>
                </a:rPr>
                <a:t>4</a:t>
              </a:r>
            </a:p>
          </p:txBody>
        </p:sp>
        <p:sp>
          <p:nvSpPr>
            <p:cNvPr id="51" name="Oval 50"/>
            <p:cNvSpPr/>
            <p:nvPr/>
          </p:nvSpPr>
          <p:spPr>
            <a:xfrm>
              <a:off x="7173981" y="2742253"/>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4</a:t>
              </a:r>
            </a:p>
          </p:txBody>
        </p:sp>
        <p:sp>
          <p:nvSpPr>
            <p:cNvPr id="52" name="TextBox 51"/>
            <p:cNvSpPr txBox="1"/>
            <p:nvPr/>
          </p:nvSpPr>
          <p:spPr>
            <a:xfrm>
              <a:off x="7600724" y="2721456"/>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SharePoint </a:t>
              </a:r>
              <a:r>
                <a:rPr lang="en-US" sz="1600" dirty="0" smtClean="0">
                  <a:gradFill>
                    <a:gsLst>
                      <a:gs pos="0">
                        <a:schemeClr val="tx1"/>
                      </a:gs>
                      <a:gs pos="86000">
                        <a:schemeClr val="tx1"/>
                      </a:gs>
                    </a:gsLst>
                    <a:lin ang="5400000" scaled="0"/>
                  </a:gradFill>
                  <a:latin typeface="Arial" pitchFamily="34" charset="0"/>
                  <a:cs typeface="Arial" pitchFamily="34" charset="0"/>
                </a:rPr>
                <a:t>passes </a:t>
              </a:r>
              <a:r>
                <a:rPr lang="en-US" sz="1600" dirty="0">
                  <a:gradFill>
                    <a:gsLst>
                      <a:gs pos="0">
                        <a:schemeClr val="tx1"/>
                      </a:gs>
                      <a:gs pos="86000">
                        <a:schemeClr val="tx1"/>
                      </a:gs>
                    </a:gsLst>
                    <a:lin ang="5400000" scaled="0"/>
                  </a:gradFill>
                  <a:latin typeface="Arial" pitchFamily="34" charset="0"/>
                  <a:cs typeface="Arial" pitchFamily="34" charset="0"/>
                </a:rPr>
                <a:t>context token to </a:t>
              </a:r>
              <a:r>
                <a:rPr lang="en-US" sz="1600" dirty="0" smtClean="0">
                  <a:gradFill>
                    <a:gsLst>
                      <a:gs pos="0">
                        <a:schemeClr val="tx1"/>
                      </a:gs>
                      <a:gs pos="86000">
                        <a:schemeClr val="tx1"/>
                      </a:gs>
                    </a:gsLst>
                    <a:lin ang="5400000" scaled="0"/>
                  </a:gradFill>
                  <a:latin typeface="Arial" pitchFamily="34" charset="0"/>
                  <a:cs typeface="Arial" pitchFamily="34" charset="0"/>
                </a:rPr>
                <a:t>user</a:t>
              </a:r>
              <a:endParaRPr lang="en-US" sz="1600" dirty="0">
                <a:gradFill>
                  <a:gsLst>
                    <a:gs pos="0">
                      <a:schemeClr val="tx1"/>
                    </a:gs>
                    <a:gs pos="86000">
                      <a:schemeClr val="tx1"/>
                    </a:gs>
                  </a:gsLst>
                  <a:lin ang="5400000" scaled="0"/>
                </a:gradFill>
                <a:latin typeface="Arial" pitchFamily="34" charset="0"/>
                <a:cs typeface="Arial" pitchFamily="34" charset="0"/>
              </a:endParaRPr>
            </a:p>
          </p:txBody>
        </p:sp>
      </p:grpSp>
      <p:grpSp>
        <p:nvGrpSpPr>
          <p:cNvPr id="17" name="Group 16"/>
          <p:cNvGrpSpPr/>
          <p:nvPr/>
        </p:nvGrpSpPr>
        <p:grpSpPr>
          <a:xfrm>
            <a:off x="1509884" y="3132427"/>
            <a:ext cx="8205759" cy="1507005"/>
            <a:chOff x="1509884" y="3132427"/>
            <a:chExt cx="8205759" cy="1507005"/>
          </a:xfrm>
        </p:grpSpPr>
        <p:cxnSp>
          <p:nvCxnSpPr>
            <p:cNvPr id="20" name="Straight Arrow Connector 19"/>
            <p:cNvCxnSpPr/>
            <p:nvPr/>
          </p:nvCxnSpPr>
          <p:spPr>
            <a:xfrm>
              <a:off x="1509884" y="4082575"/>
              <a:ext cx="948633" cy="55685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862623" y="4253783"/>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5</a:t>
              </a:r>
            </a:p>
          </p:txBody>
        </p:sp>
        <p:sp>
          <p:nvSpPr>
            <p:cNvPr id="53" name="Oval 52"/>
            <p:cNvSpPr/>
            <p:nvPr/>
          </p:nvSpPr>
          <p:spPr>
            <a:xfrm>
              <a:off x="7184357" y="3173924"/>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5</a:t>
              </a:r>
            </a:p>
          </p:txBody>
        </p:sp>
        <p:sp>
          <p:nvSpPr>
            <p:cNvPr id="54" name="TextBox 53"/>
            <p:cNvSpPr txBox="1"/>
            <p:nvPr/>
          </p:nvSpPr>
          <p:spPr>
            <a:xfrm>
              <a:off x="7635648" y="3132427"/>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User POSTS to app </a:t>
              </a:r>
              <a:r>
                <a:rPr lang="en-US" sz="1600" dirty="0" smtClean="0">
                  <a:gradFill>
                    <a:gsLst>
                      <a:gs pos="0">
                        <a:schemeClr val="tx1"/>
                      </a:gs>
                      <a:gs pos="86000">
                        <a:schemeClr val="tx1"/>
                      </a:gs>
                    </a:gsLst>
                    <a:lin ang="5400000" scaled="0"/>
                  </a:gradFill>
                  <a:latin typeface="Arial" pitchFamily="34" charset="0"/>
                  <a:cs typeface="Arial" pitchFamily="34" charset="0"/>
                </a:rPr>
                <a:t>and passes context </a:t>
              </a:r>
              <a:r>
                <a:rPr lang="en-US" sz="1600" dirty="0">
                  <a:gradFill>
                    <a:gsLst>
                      <a:gs pos="0">
                        <a:schemeClr val="tx1"/>
                      </a:gs>
                      <a:gs pos="86000">
                        <a:schemeClr val="tx1"/>
                      </a:gs>
                    </a:gsLst>
                    <a:lin ang="5400000" scaled="0"/>
                  </a:gradFill>
                  <a:latin typeface="Arial" pitchFamily="34" charset="0"/>
                  <a:cs typeface="Arial" pitchFamily="34" charset="0"/>
                </a:rPr>
                <a:t>token</a:t>
              </a:r>
            </a:p>
          </p:txBody>
        </p:sp>
      </p:grpSp>
      <p:grpSp>
        <p:nvGrpSpPr>
          <p:cNvPr id="18" name="Group 17"/>
          <p:cNvGrpSpPr/>
          <p:nvPr/>
        </p:nvGrpSpPr>
        <p:grpSpPr>
          <a:xfrm>
            <a:off x="3835698" y="3617786"/>
            <a:ext cx="7823033" cy="1023493"/>
            <a:chOff x="3835698" y="3617786"/>
            <a:chExt cx="7823033" cy="1023493"/>
          </a:xfrm>
        </p:grpSpPr>
        <p:cxnSp>
          <p:nvCxnSpPr>
            <p:cNvPr id="23" name="Straight Arrow Connector 22"/>
            <p:cNvCxnSpPr/>
            <p:nvPr/>
          </p:nvCxnSpPr>
          <p:spPr>
            <a:xfrm flipV="1">
              <a:off x="3835698" y="4084422"/>
              <a:ext cx="948633" cy="5568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205845" y="4255628"/>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6</a:t>
              </a:r>
            </a:p>
          </p:txBody>
        </p:sp>
        <p:sp>
          <p:nvSpPr>
            <p:cNvPr id="55" name="Oval 54"/>
            <p:cNvSpPr/>
            <p:nvPr/>
          </p:nvSpPr>
          <p:spPr>
            <a:xfrm>
              <a:off x="7193873" y="3647755"/>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6</a:t>
              </a:r>
            </a:p>
          </p:txBody>
        </p:sp>
        <p:sp>
          <p:nvSpPr>
            <p:cNvPr id="56" name="TextBox 55"/>
            <p:cNvSpPr txBox="1"/>
            <p:nvPr/>
          </p:nvSpPr>
          <p:spPr>
            <a:xfrm>
              <a:off x="7635648" y="3617786"/>
              <a:ext cx="4023083" cy="439865"/>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Client </a:t>
              </a:r>
              <a:r>
                <a:rPr lang="en-US" sz="1600" dirty="0" smtClean="0">
                  <a:gradFill>
                    <a:gsLst>
                      <a:gs pos="0">
                        <a:schemeClr val="tx1"/>
                      </a:gs>
                      <a:gs pos="86000">
                        <a:schemeClr val="tx1"/>
                      </a:gs>
                    </a:gsLst>
                    <a:lin ang="5400000" scaled="0"/>
                  </a:gradFill>
                  <a:latin typeface="Arial" pitchFamily="34" charset="0"/>
                  <a:cs typeface="Arial" pitchFamily="34" charset="0"/>
                </a:rPr>
                <a:t>app extracts refresh </a:t>
              </a:r>
              <a:r>
                <a:rPr lang="en-US" sz="1600" dirty="0">
                  <a:gradFill>
                    <a:gsLst>
                      <a:gs pos="0">
                        <a:schemeClr val="tx1"/>
                      </a:gs>
                      <a:gs pos="86000">
                        <a:schemeClr val="tx1"/>
                      </a:gs>
                    </a:gsLst>
                    <a:lin ang="5400000" scaled="0"/>
                  </a:gradFill>
                  <a:latin typeface="Arial" pitchFamily="34" charset="0"/>
                  <a:cs typeface="Arial" pitchFamily="34" charset="0"/>
                </a:rPr>
                <a:t>token </a:t>
              </a:r>
              <a:r>
                <a:rPr lang="en-US" sz="1600" dirty="0" smtClean="0">
                  <a:gradFill>
                    <a:gsLst>
                      <a:gs pos="0">
                        <a:schemeClr val="tx1"/>
                      </a:gs>
                      <a:gs pos="86000">
                        <a:schemeClr val="tx1"/>
                      </a:gs>
                    </a:gsLst>
                    <a:lin ang="5400000" scaled="0"/>
                  </a:gradFill>
                  <a:latin typeface="Arial" pitchFamily="34" charset="0"/>
                  <a:cs typeface="Arial" pitchFamily="34" charset="0"/>
                </a:rPr>
                <a:t>from context token</a:t>
              </a:r>
            </a:p>
            <a:p>
              <a:r>
                <a:rPr lang="en-US" sz="1600" dirty="0">
                  <a:gradFill>
                    <a:gsLst>
                      <a:gs pos="0">
                        <a:schemeClr val="tx1"/>
                      </a:gs>
                      <a:gs pos="86000">
                        <a:schemeClr val="tx1"/>
                      </a:gs>
                    </a:gsLst>
                    <a:lin ang="5400000" scaled="0"/>
                  </a:gradFill>
                  <a:latin typeface="Arial" pitchFamily="34" charset="0"/>
                  <a:cs typeface="Arial" pitchFamily="34" charset="0"/>
                </a:rPr>
                <a:t>a</a:t>
              </a:r>
              <a:r>
                <a:rPr lang="en-US" sz="1600" dirty="0" smtClean="0">
                  <a:gradFill>
                    <a:gsLst>
                      <a:gs pos="0">
                        <a:schemeClr val="tx1"/>
                      </a:gs>
                      <a:gs pos="86000">
                        <a:schemeClr val="tx1"/>
                      </a:gs>
                    </a:gsLst>
                    <a:lin ang="5400000" scaled="0"/>
                  </a:gradFill>
                  <a:latin typeface="Arial" pitchFamily="34" charset="0"/>
                  <a:cs typeface="Arial" pitchFamily="34" charset="0"/>
                </a:rPr>
                <a:t>nd passes it to </a:t>
              </a:r>
              <a:r>
                <a:rPr lang="en-US" sz="1600" dirty="0">
                  <a:gradFill>
                    <a:gsLst>
                      <a:gs pos="0">
                        <a:schemeClr val="tx1"/>
                      </a:gs>
                      <a:gs pos="86000">
                        <a:schemeClr val="tx1"/>
                      </a:gs>
                    </a:gsLst>
                    <a:lin ang="5400000" scaled="0"/>
                  </a:gradFill>
                  <a:latin typeface="Arial" pitchFamily="34" charset="0"/>
                  <a:cs typeface="Arial" pitchFamily="34" charset="0"/>
                </a:rPr>
                <a:t>ACS to request </a:t>
              </a:r>
              <a:r>
                <a:rPr lang="en-US" sz="1600" dirty="0" smtClean="0">
                  <a:gradFill>
                    <a:gsLst>
                      <a:gs pos="0">
                        <a:schemeClr val="tx1"/>
                      </a:gs>
                      <a:gs pos="86000">
                        <a:schemeClr val="tx1"/>
                      </a:gs>
                    </a:gsLst>
                    <a:lin ang="5400000" scaled="0"/>
                  </a:gradFill>
                  <a:latin typeface="Arial" pitchFamily="34" charset="0"/>
                  <a:cs typeface="Arial" pitchFamily="34" charset="0"/>
                </a:rPr>
                <a:t>access token</a:t>
              </a:r>
              <a:endParaRPr lang="en-US" sz="1600" dirty="0">
                <a:gradFill>
                  <a:gsLst>
                    <a:gs pos="0">
                      <a:schemeClr val="tx1"/>
                    </a:gs>
                    <a:gs pos="86000">
                      <a:schemeClr val="tx1"/>
                    </a:gs>
                  </a:gsLst>
                  <a:lin ang="5400000" scaled="0"/>
                </a:gradFill>
                <a:latin typeface="Arial" pitchFamily="34" charset="0"/>
                <a:cs typeface="Arial" pitchFamily="34" charset="0"/>
              </a:endParaRPr>
            </a:p>
          </p:txBody>
        </p:sp>
      </p:grpSp>
      <p:grpSp>
        <p:nvGrpSpPr>
          <p:cNvPr id="21" name="Group 20"/>
          <p:cNvGrpSpPr/>
          <p:nvPr/>
        </p:nvGrpSpPr>
        <p:grpSpPr>
          <a:xfrm>
            <a:off x="3853105" y="4280076"/>
            <a:ext cx="5854600" cy="703613"/>
            <a:chOff x="3853105" y="4280076"/>
            <a:chExt cx="5854600" cy="703613"/>
          </a:xfrm>
        </p:grpSpPr>
        <p:cxnSp>
          <p:nvCxnSpPr>
            <p:cNvPr id="25" name="Straight Arrow Connector 24"/>
            <p:cNvCxnSpPr/>
            <p:nvPr/>
          </p:nvCxnSpPr>
          <p:spPr>
            <a:xfrm flipV="1">
              <a:off x="3853105" y="4426832"/>
              <a:ext cx="948633"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4223251" y="4598039"/>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7</a:t>
              </a:r>
            </a:p>
          </p:txBody>
        </p:sp>
        <p:sp>
          <p:nvSpPr>
            <p:cNvPr id="57" name="Oval 56"/>
            <p:cNvSpPr/>
            <p:nvPr/>
          </p:nvSpPr>
          <p:spPr>
            <a:xfrm>
              <a:off x="7173981" y="4299615"/>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7</a:t>
              </a:r>
            </a:p>
          </p:txBody>
        </p:sp>
        <p:sp>
          <p:nvSpPr>
            <p:cNvPr id="58" name="TextBox 57"/>
            <p:cNvSpPr txBox="1"/>
            <p:nvPr/>
          </p:nvSpPr>
          <p:spPr>
            <a:xfrm>
              <a:off x="7627710" y="4280076"/>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ACS returns </a:t>
              </a:r>
              <a:r>
                <a:rPr lang="en-US" sz="1600" dirty="0" smtClean="0">
                  <a:gradFill>
                    <a:gsLst>
                      <a:gs pos="0">
                        <a:schemeClr val="tx1"/>
                      </a:gs>
                      <a:gs pos="86000">
                        <a:schemeClr val="tx1"/>
                      </a:gs>
                    </a:gsLst>
                    <a:lin ang="5400000" scaled="0"/>
                  </a:gradFill>
                  <a:latin typeface="Arial" pitchFamily="34" charset="0"/>
                  <a:cs typeface="Arial" pitchFamily="34" charset="0"/>
                </a:rPr>
                <a:t>access token </a:t>
              </a:r>
              <a:r>
                <a:rPr lang="en-US" sz="1600" dirty="0">
                  <a:gradFill>
                    <a:gsLst>
                      <a:gs pos="0">
                        <a:schemeClr val="tx1"/>
                      </a:gs>
                      <a:gs pos="86000">
                        <a:schemeClr val="tx1"/>
                      </a:gs>
                    </a:gsLst>
                    <a:lin ang="5400000" scaled="0"/>
                  </a:gradFill>
                  <a:latin typeface="Arial" pitchFamily="34" charset="0"/>
                  <a:cs typeface="Arial" pitchFamily="34" charset="0"/>
                </a:rPr>
                <a:t>to client app</a:t>
              </a:r>
            </a:p>
          </p:txBody>
        </p:sp>
      </p:grpSp>
      <p:grpSp>
        <p:nvGrpSpPr>
          <p:cNvPr id="31" name="Group 30"/>
          <p:cNvGrpSpPr/>
          <p:nvPr/>
        </p:nvGrpSpPr>
        <p:grpSpPr>
          <a:xfrm>
            <a:off x="2892466" y="3365101"/>
            <a:ext cx="6790706" cy="1670640"/>
            <a:chOff x="2892466" y="3365101"/>
            <a:chExt cx="6790706" cy="1670640"/>
          </a:xfrm>
        </p:grpSpPr>
        <p:cxnSp>
          <p:nvCxnSpPr>
            <p:cNvPr id="27" name="Straight Arrow Connector 26"/>
            <p:cNvCxnSpPr/>
            <p:nvPr/>
          </p:nvCxnSpPr>
          <p:spPr>
            <a:xfrm flipH="1">
              <a:off x="3018564" y="3365101"/>
              <a:ext cx="1" cy="863893"/>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2892466" y="3689008"/>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8</a:t>
              </a:r>
            </a:p>
          </p:txBody>
        </p:sp>
        <p:sp>
          <p:nvSpPr>
            <p:cNvPr id="59" name="Oval 58"/>
            <p:cNvSpPr/>
            <p:nvPr/>
          </p:nvSpPr>
          <p:spPr>
            <a:xfrm>
              <a:off x="7173981" y="4821434"/>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8</a:t>
              </a:r>
            </a:p>
          </p:txBody>
        </p:sp>
        <p:sp>
          <p:nvSpPr>
            <p:cNvPr id="60" name="TextBox 59"/>
            <p:cNvSpPr txBox="1"/>
            <p:nvPr/>
          </p:nvSpPr>
          <p:spPr>
            <a:xfrm>
              <a:off x="7603177" y="4791846"/>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Client App makes CSOM/REST calls to </a:t>
              </a:r>
              <a:br>
                <a:rPr lang="en-US" sz="1600" dirty="0">
                  <a:gradFill>
                    <a:gsLst>
                      <a:gs pos="0">
                        <a:schemeClr val="tx1"/>
                      </a:gs>
                      <a:gs pos="86000">
                        <a:schemeClr val="tx1"/>
                      </a:gs>
                    </a:gsLst>
                    <a:lin ang="5400000" scaled="0"/>
                  </a:gradFill>
                  <a:latin typeface="Arial" pitchFamily="34" charset="0"/>
                  <a:cs typeface="Arial" pitchFamily="34" charset="0"/>
                </a:rPr>
              </a:br>
              <a:r>
                <a:rPr lang="en-US" sz="1600" dirty="0">
                  <a:gradFill>
                    <a:gsLst>
                      <a:gs pos="0">
                        <a:schemeClr val="tx1"/>
                      </a:gs>
                      <a:gs pos="86000">
                        <a:schemeClr val="tx1"/>
                      </a:gs>
                    </a:gsLst>
                    <a:lin ang="5400000" scaled="0"/>
                  </a:gradFill>
                  <a:latin typeface="Arial" pitchFamily="34" charset="0"/>
                  <a:cs typeface="Arial" pitchFamily="34" charset="0"/>
                </a:rPr>
                <a:t>SharePoint site passing OAuth token</a:t>
              </a:r>
            </a:p>
          </p:txBody>
        </p:sp>
      </p:grpSp>
      <p:grpSp>
        <p:nvGrpSpPr>
          <p:cNvPr id="32" name="Group 31"/>
          <p:cNvGrpSpPr/>
          <p:nvPr/>
        </p:nvGrpSpPr>
        <p:grpSpPr>
          <a:xfrm>
            <a:off x="3227183" y="3404747"/>
            <a:ext cx="6488459" cy="2322305"/>
            <a:chOff x="3227183" y="3404747"/>
            <a:chExt cx="6488459" cy="2322305"/>
          </a:xfrm>
        </p:grpSpPr>
        <p:cxnSp>
          <p:nvCxnSpPr>
            <p:cNvPr id="28" name="Straight Arrow Connector 27"/>
            <p:cNvCxnSpPr/>
            <p:nvPr/>
          </p:nvCxnSpPr>
          <p:spPr>
            <a:xfrm flipH="1">
              <a:off x="3345090" y="3404747"/>
              <a:ext cx="1" cy="824247"/>
            </a:xfrm>
            <a:prstGeom prst="straightConnector1">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3227183" y="3689008"/>
              <a:ext cx="243420" cy="252038"/>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1071" b="1" dirty="0">
                  <a:solidFill>
                    <a:prstClr val="black"/>
                  </a:solidFill>
                </a:rPr>
                <a:t>9</a:t>
              </a:r>
            </a:p>
          </p:txBody>
        </p:sp>
        <p:sp>
          <p:nvSpPr>
            <p:cNvPr id="61" name="Oval 60"/>
            <p:cNvSpPr/>
            <p:nvPr/>
          </p:nvSpPr>
          <p:spPr>
            <a:xfrm>
              <a:off x="7173981" y="5512745"/>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89679" tIns="44839" rIns="89679" bIns="44839" rtlCol="0" anchor="ctr"/>
            <a:lstStyle/>
            <a:p>
              <a:pPr algn="ctr"/>
              <a:r>
                <a:rPr lang="en-US" sz="900" b="1" dirty="0">
                  <a:solidFill>
                    <a:prstClr val="black"/>
                  </a:solidFill>
                  <a:latin typeface="Arial" pitchFamily="34" charset="0"/>
                  <a:cs typeface="Arial" pitchFamily="34" charset="0"/>
                </a:rPr>
                <a:t>9</a:t>
              </a:r>
            </a:p>
          </p:txBody>
        </p:sp>
        <p:sp>
          <p:nvSpPr>
            <p:cNvPr id="62" name="TextBox 61"/>
            <p:cNvSpPr txBox="1"/>
            <p:nvPr/>
          </p:nvSpPr>
          <p:spPr>
            <a:xfrm>
              <a:off x="7635647" y="5501918"/>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SharePoint </a:t>
              </a:r>
              <a:r>
                <a:rPr lang="en-US" sz="1600" dirty="0" smtClean="0">
                  <a:gradFill>
                    <a:gsLst>
                      <a:gs pos="0">
                        <a:schemeClr val="tx1"/>
                      </a:gs>
                      <a:gs pos="86000">
                        <a:schemeClr val="tx1"/>
                      </a:gs>
                    </a:gsLst>
                    <a:lin ang="5400000" scaled="0"/>
                  </a:gradFill>
                  <a:latin typeface="Arial" pitchFamily="34" charset="0"/>
                  <a:cs typeface="Arial" pitchFamily="34" charset="0"/>
                </a:rPr>
                <a:t>authenticates app and processes </a:t>
              </a:r>
            </a:p>
            <a:p>
              <a:r>
                <a:rPr lang="en-US" sz="1600" dirty="0" smtClean="0">
                  <a:gradFill>
                    <a:gsLst>
                      <a:gs pos="0">
                        <a:schemeClr val="tx1"/>
                      </a:gs>
                      <a:gs pos="86000">
                        <a:schemeClr val="tx1"/>
                      </a:gs>
                    </a:gsLst>
                    <a:lin ang="5400000" scaled="0"/>
                  </a:gradFill>
                  <a:latin typeface="Arial" pitchFamily="34" charset="0"/>
                  <a:cs typeface="Arial" pitchFamily="34" charset="0"/>
                </a:rPr>
                <a:t>CSOM/REST calls and returns content </a:t>
              </a:r>
              <a:r>
                <a:rPr lang="en-US" sz="1600" dirty="0">
                  <a:gradFill>
                    <a:gsLst>
                      <a:gs pos="0">
                        <a:schemeClr val="tx1"/>
                      </a:gs>
                      <a:gs pos="86000">
                        <a:schemeClr val="tx1"/>
                      </a:gs>
                    </a:gsLst>
                    <a:lin ang="5400000" scaled="0"/>
                  </a:gradFill>
                  <a:latin typeface="Arial" pitchFamily="34" charset="0"/>
                  <a:cs typeface="Arial" pitchFamily="34" charset="0"/>
                </a:rPr>
                <a:t>to app</a:t>
              </a:r>
            </a:p>
          </p:txBody>
        </p:sp>
      </p:grpSp>
      <p:grpSp>
        <p:nvGrpSpPr>
          <p:cNvPr id="33" name="Group 32"/>
          <p:cNvGrpSpPr/>
          <p:nvPr/>
        </p:nvGrpSpPr>
        <p:grpSpPr>
          <a:xfrm>
            <a:off x="1492476" y="4424987"/>
            <a:ext cx="8223166" cy="1899570"/>
            <a:chOff x="1492476" y="4424987"/>
            <a:chExt cx="8223166" cy="1899570"/>
          </a:xfrm>
        </p:grpSpPr>
        <p:cxnSp>
          <p:nvCxnSpPr>
            <p:cNvPr id="19" name="Straight Arrow Connector 18"/>
            <p:cNvCxnSpPr/>
            <p:nvPr/>
          </p:nvCxnSpPr>
          <p:spPr>
            <a:xfrm>
              <a:off x="1492476" y="4424987"/>
              <a:ext cx="948633" cy="556857"/>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1877034" y="4602901"/>
              <a:ext cx="272667" cy="252038"/>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a:r>
                <a:rPr lang="en-US" sz="1071" b="1" dirty="0">
                  <a:solidFill>
                    <a:prstClr val="black"/>
                  </a:solidFill>
                </a:rPr>
                <a:t>10</a:t>
              </a:r>
            </a:p>
          </p:txBody>
        </p:sp>
        <p:sp>
          <p:nvSpPr>
            <p:cNvPr id="63" name="Oval 62"/>
            <p:cNvSpPr/>
            <p:nvPr/>
          </p:nvSpPr>
          <p:spPr>
            <a:xfrm>
              <a:off x="7193873" y="6091588"/>
              <a:ext cx="236434" cy="214307"/>
            </a:xfrm>
            <a:prstGeom prst="ellipse">
              <a:avLst/>
            </a:prstGeom>
          </p:spPr>
          <p:style>
            <a:lnRef idx="1">
              <a:schemeClr val="accent2"/>
            </a:lnRef>
            <a:fillRef idx="2">
              <a:schemeClr val="accent2"/>
            </a:fillRef>
            <a:effectRef idx="1">
              <a:schemeClr val="accent2"/>
            </a:effectRef>
            <a:fontRef idx="minor">
              <a:schemeClr val="dk1"/>
            </a:fontRef>
          </p:style>
          <p:txBody>
            <a:bodyPr lIns="0" tIns="0" rIns="0" bIns="0" rtlCol="0" anchor="ctr"/>
            <a:lstStyle/>
            <a:p>
              <a:pPr algn="ctr"/>
              <a:r>
                <a:rPr lang="en-US" sz="900" b="1" dirty="0">
                  <a:solidFill>
                    <a:prstClr val="black"/>
                  </a:solidFill>
                  <a:latin typeface="Arial" pitchFamily="34" charset="0"/>
                  <a:cs typeface="Arial" pitchFamily="34" charset="0"/>
                </a:rPr>
                <a:t>10</a:t>
              </a:r>
            </a:p>
          </p:txBody>
        </p:sp>
        <p:sp>
          <p:nvSpPr>
            <p:cNvPr id="64" name="TextBox 63"/>
            <p:cNvSpPr txBox="1"/>
            <p:nvPr/>
          </p:nvSpPr>
          <p:spPr>
            <a:xfrm>
              <a:off x="7635647" y="6099423"/>
              <a:ext cx="2079995" cy="225134"/>
            </a:xfrm>
            <a:prstGeom prst="rect">
              <a:avLst/>
            </a:prstGeom>
            <a:noFill/>
          </p:spPr>
          <p:txBody>
            <a:bodyPr wrap="none" lIns="0" tIns="0" rIns="0" bIns="0" rtlCol="0">
              <a:noAutofit/>
            </a:bodyPr>
            <a:lstStyle/>
            <a:p>
              <a:r>
                <a:rPr lang="en-US" sz="1600" dirty="0">
                  <a:gradFill>
                    <a:gsLst>
                      <a:gs pos="0">
                        <a:schemeClr val="tx1"/>
                      </a:gs>
                      <a:gs pos="86000">
                        <a:schemeClr val="tx1"/>
                      </a:gs>
                    </a:gsLst>
                    <a:lin ang="5400000" scaled="0"/>
                  </a:gradFill>
                  <a:latin typeface="Arial" pitchFamily="34" charset="0"/>
                  <a:cs typeface="Arial" pitchFamily="34" charset="0"/>
                </a:rPr>
                <a:t>Client App returns HTML to user device</a:t>
              </a:r>
            </a:p>
          </p:txBody>
        </p:sp>
      </p:grpSp>
    </p:spTree>
    <p:extLst>
      <p:ext uri="{BB962C8B-B14F-4D97-AF65-F5344CB8AC3E}">
        <p14:creationId xmlns:p14="http://schemas.microsoft.com/office/powerpoint/2010/main" val="444342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Rails and SP Apps</a:t>
            </a:r>
            <a:br>
              <a:rPr lang="en-GB" dirty="0" smtClean="0"/>
            </a:br>
            <a:r>
              <a:rPr lang="en-GB" dirty="0" smtClean="0"/>
              <a:t>Zero to Apps in 45 </a:t>
            </a:r>
            <a:r>
              <a:rPr lang="en-GB" dirty="0" err="1" smtClean="0"/>
              <a:t>ish</a:t>
            </a:r>
            <a:r>
              <a:rPr lang="en-GB" dirty="0" smtClean="0"/>
              <a:t> </a:t>
            </a:r>
            <a:r>
              <a:rPr lang="en-GB" dirty="0" err="1" smtClean="0"/>
              <a:t>mins</a:t>
            </a:r>
            <a:endParaRPr lang="en-GB" dirty="0"/>
          </a:p>
        </p:txBody>
      </p:sp>
      <p:sp>
        <p:nvSpPr>
          <p:cNvPr id="3" name="Text Placeholder 2"/>
          <p:cNvSpPr>
            <a:spLocks noGrp="1"/>
          </p:cNvSpPr>
          <p:nvPr>
            <p:ph type="body" sz="quarter" idx="12"/>
          </p:nvPr>
        </p:nvSpPr>
        <p:spPr/>
        <p:txBody>
          <a:bodyPr/>
          <a:lstStyle/>
          <a:p>
            <a:r>
              <a:rPr lang="en-GB" dirty="0" smtClean="0"/>
              <a:t>Nick Swan</a:t>
            </a:r>
            <a:endParaRPr lang="en-GB" dirty="0"/>
          </a:p>
        </p:txBody>
      </p:sp>
    </p:spTree>
    <p:extLst>
      <p:ext uri="{BB962C8B-B14F-4D97-AF65-F5344CB8AC3E}">
        <p14:creationId xmlns:p14="http://schemas.microsoft.com/office/powerpoint/2010/main" val="6209467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4339650"/>
          </a:xfrm>
        </p:spPr>
        <p:txBody>
          <a:bodyPr/>
          <a:lstStyle/>
          <a:p>
            <a:r>
              <a:rPr lang="en-GB" sz="3600" dirty="0" err="1" smtClean="0"/>
              <a:t>CacheKey</a:t>
            </a:r>
            <a:r>
              <a:rPr lang="en-GB" sz="3600" dirty="0" smtClean="0"/>
              <a:t> – hash of user, app, tenant</a:t>
            </a:r>
          </a:p>
          <a:p>
            <a:endParaRPr lang="en-GB" sz="3600" dirty="0"/>
          </a:p>
          <a:p>
            <a:r>
              <a:rPr lang="en-GB" sz="3600" dirty="0" smtClean="0"/>
              <a:t>Refresh Key – good for 6 months</a:t>
            </a:r>
          </a:p>
          <a:p>
            <a:endParaRPr lang="en-GB" sz="3600" dirty="0"/>
          </a:p>
          <a:p>
            <a:r>
              <a:rPr lang="en-GB" sz="3600" dirty="0" smtClean="0"/>
              <a:t>Access Token – good for 12 hours</a:t>
            </a:r>
          </a:p>
          <a:p>
            <a:endParaRPr lang="en-GB" sz="3600" dirty="0"/>
          </a:p>
          <a:p>
            <a:r>
              <a:rPr lang="en-GB" sz="3600" dirty="0" err="1" smtClean="0"/>
              <a:t>AuthDatabase</a:t>
            </a:r>
            <a:r>
              <a:rPr lang="en-GB" sz="3600" dirty="0" smtClean="0"/>
              <a:t> and Content Databases</a:t>
            </a:r>
          </a:p>
        </p:txBody>
      </p:sp>
      <p:sp>
        <p:nvSpPr>
          <p:cNvPr id="3" name="Title 2"/>
          <p:cNvSpPr>
            <a:spLocks noGrp="1"/>
          </p:cNvSpPr>
          <p:nvPr>
            <p:ph type="title"/>
          </p:nvPr>
        </p:nvSpPr>
        <p:spPr/>
        <p:txBody>
          <a:bodyPr/>
          <a:lstStyle/>
          <a:p>
            <a:r>
              <a:rPr lang="en-GB" dirty="0" smtClean="0"/>
              <a:t>Multi-tenancy</a:t>
            </a:r>
            <a:endParaRPr lang="en-GB" dirty="0"/>
          </a:p>
        </p:txBody>
      </p:sp>
    </p:spTree>
    <p:extLst>
      <p:ext uri="{BB962C8B-B14F-4D97-AF65-F5344CB8AC3E}">
        <p14:creationId xmlns:p14="http://schemas.microsoft.com/office/powerpoint/2010/main" val="64857829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738664"/>
          </a:xfrm>
        </p:spPr>
        <p:txBody>
          <a:bodyPr/>
          <a:lstStyle/>
          <a:p>
            <a:r>
              <a:rPr lang="en-GB" dirty="0" smtClean="0"/>
              <a:t>Append </a:t>
            </a:r>
            <a:r>
              <a:rPr lang="en-GB" dirty="0" err="1" smtClean="0"/>
              <a:t>SPHostUrl</a:t>
            </a:r>
            <a:r>
              <a:rPr lang="en-GB" dirty="0" smtClean="0"/>
              <a:t> to each internal app link</a:t>
            </a:r>
            <a:endParaRPr lang="en-GB" dirty="0"/>
          </a:p>
        </p:txBody>
      </p:sp>
      <p:sp>
        <p:nvSpPr>
          <p:cNvPr id="3" name="Title 2"/>
          <p:cNvSpPr>
            <a:spLocks noGrp="1"/>
          </p:cNvSpPr>
          <p:nvPr>
            <p:ph type="title"/>
          </p:nvPr>
        </p:nvSpPr>
        <p:spPr/>
        <p:txBody>
          <a:bodyPr/>
          <a:lstStyle/>
          <a:p>
            <a:r>
              <a:rPr lang="en-GB" dirty="0" smtClean="0"/>
              <a:t>Chrome Control</a:t>
            </a:r>
            <a:endParaRPr lang="en-GB" dirty="0"/>
          </a:p>
        </p:txBody>
      </p:sp>
    </p:spTree>
    <p:extLst>
      <p:ext uri="{BB962C8B-B14F-4D97-AF65-F5344CB8AC3E}">
        <p14:creationId xmlns:p14="http://schemas.microsoft.com/office/powerpoint/2010/main" val="80031669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a:t>
            </a:r>
            <a:endParaRPr lang="en-US" dirty="0"/>
          </a:p>
        </p:txBody>
      </p:sp>
      <p:sp>
        <p:nvSpPr>
          <p:cNvPr id="2" name="Text Placeholder 1"/>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20146658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23872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8141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4000" b="1" dirty="0"/>
              <a:t>How to write a cloud-hosted app for SharePoint with Ruby on Rails</a:t>
            </a:r>
            <a:r>
              <a:rPr lang="en-US" sz="4000" dirty="0" smtClean="0"/>
              <a:t/>
            </a:r>
            <a:br>
              <a:rPr lang="en-US" sz="4000" dirty="0" smtClean="0"/>
            </a:br>
            <a:endParaRPr lang="en-US" sz="4000" dirty="0"/>
          </a:p>
        </p:txBody>
      </p:sp>
      <p:sp>
        <p:nvSpPr>
          <p:cNvPr id="5" name="Text Placeholder 4"/>
          <p:cNvSpPr>
            <a:spLocks noGrp="1"/>
          </p:cNvSpPr>
          <p:nvPr>
            <p:ph type="body" sz="quarter" idx="12"/>
          </p:nvPr>
        </p:nvSpPr>
        <p:spPr/>
        <p:txBody>
          <a:bodyPr/>
          <a:lstStyle/>
          <a:p>
            <a:r>
              <a:rPr lang="en-US" dirty="0" smtClean="0"/>
              <a:t>Nick Swan – </a:t>
            </a:r>
            <a:r>
              <a:rPr lang="en-US" dirty="0"/>
              <a:t>SharePoint MVP</a:t>
            </a:r>
          </a:p>
          <a:p>
            <a:r>
              <a:rPr lang="en-US" dirty="0" smtClean="0"/>
              <a:t>Co-Founder – Lightning Tools</a:t>
            </a:r>
            <a:endParaRPr lang="en-US" dirty="0"/>
          </a:p>
        </p:txBody>
      </p:sp>
      <p:sp>
        <p:nvSpPr>
          <p:cNvPr id="2" name="Text Placeholder 1"/>
          <p:cNvSpPr>
            <a:spLocks noGrp="1"/>
          </p:cNvSpPr>
          <p:nvPr>
            <p:ph type="body" sz="quarter" idx="13"/>
          </p:nvPr>
        </p:nvSpPr>
        <p:spPr/>
        <p:txBody>
          <a:bodyPr/>
          <a:lstStyle/>
          <a:p>
            <a:r>
              <a:rPr lang="en-US" dirty="0" smtClean="0"/>
              <a:t>SPC118</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About Me</a:t>
            </a:r>
          </a:p>
        </p:txBody>
      </p:sp>
      <p:sp>
        <p:nvSpPr>
          <p:cNvPr id="6" name="Text Placeholder 5"/>
          <p:cNvSpPr>
            <a:spLocks noGrp="1"/>
          </p:cNvSpPr>
          <p:nvPr>
            <p:ph type="body" sz="quarter" idx="10"/>
          </p:nvPr>
        </p:nvSpPr>
        <p:spPr>
          <a:xfrm>
            <a:off x="274638" y="1212850"/>
            <a:ext cx="11887200" cy="3447098"/>
          </a:xfrm>
        </p:spPr>
        <p:txBody>
          <a:bodyPr/>
          <a:lstStyle/>
          <a:p>
            <a:r>
              <a:rPr lang="en-US" dirty="0" smtClean="0"/>
              <a:t>Co-founder– Lightning Tools</a:t>
            </a:r>
            <a:endParaRPr lang="en-US" dirty="0"/>
          </a:p>
          <a:p>
            <a:r>
              <a:rPr lang="en-US" dirty="0" smtClean="0"/>
              <a:t>SharePoint </a:t>
            </a:r>
            <a:r>
              <a:rPr lang="en-US" dirty="0"/>
              <a:t>Server MVP</a:t>
            </a:r>
          </a:p>
          <a:p>
            <a:r>
              <a:rPr lang="en-US" dirty="0" smtClean="0"/>
              <a:t>Web Site: http://lightningtools.com</a:t>
            </a:r>
            <a:endParaRPr lang="en-US" dirty="0"/>
          </a:p>
          <a:p>
            <a:r>
              <a:rPr lang="en-US" dirty="0" smtClean="0"/>
              <a:t>Twitter</a:t>
            </a:r>
            <a:r>
              <a:rPr lang="en-US" dirty="0"/>
              <a:t>: </a:t>
            </a:r>
            <a:r>
              <a:rPr lang="en-US" dirty="0" smtClean="0"/>
              <a:t>@</a:t>
            </a:r>
            <a:r>
              <a:rPr lang="en-US" dirty="0" err="1" smtClean="0"/>
              <a:t>nickswan</a:t>
            </a:r>
            <a:endParaRPr lang="en-US" dirty="0"/>
          </a:p>
          <a:p>
            <a:r>
              <a:rPr lang="en-US" dirty="0"/>
              <a:t>Email: </a:t>
            </a:r>
            <a:r>
              <a:rPr lang="en-US" dirty="0" smtClean="0"/>
              <a:t>nick@lightningtools.com</a:t>
            </a:r>
            <a:endParaRPr lang="en-US" dirty="0"/>
          </a:p>
        </p:txBody>
      </p:sp>
    </p:spTree>
    <p:extLst>
      <p:ext uri="{BB962C8B-B14F-4D97-AF65-F5344CB8AC3E}">
        <p14:creationId xmlns:p14="http://schemas.microsoft.com/office/powerpoint/2010/main" val="47760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type="body" sz="quarter" idx="10"/>
          </p:nvPr>
        </p:nvSpPr>
        <p:spPr>
          <a:xfrm>
            <a:off x="274638" y="1212850"/>
            <a:ext cx="11887200" cy="5256212"/>
          </a:xfrm>
          <a:prstGeom prst="rect">
            <a:avLst/>
          </a:prstGeom>
        </p:spPr>
        <p:txBody>
          <a:bodyPr lIns="124358" tIns="62179" rIns="124358" bIns="62179">
            <a:noAutofit/>
          </a:bodyPr>
          <a:lstStyle/>
          <a:p>
            <a:r>
              <a:rPr lang="en-US" dirty="0" smtClean="0"/>
              <a:t>Ruby and Rails</a:t>
            </a:r>
          </a:p>
          <a:p>
            <a:endParaRPr lang="en-US" dirty="0" smtClean="0"/>
          </a:p>
          <a:p>
            <a:r>
              <a:rPr lang="en-US" dirty="0" smtClean="0"/>
              <a:t>How it’s possible </a:t>
            </a:r>
          </a:p>
          <a:p>
            <a:endParaRPr lang="en-US" dirty="0"/>
          </a:p>
          <a:p>
            <a:r>
              <a:rPr lang="en-US" dirty="0" smtClean="0"/>
              <a:t>Some terminology</a:t>
            </a:r>
            <a:endParaRPr lang="en-US" dirty="0"/>
          </a:p>
          <a:p>
            <a:endParaRPr lang="en-US" dirty="0" smtClean="0"/>
          </a:p>
          <a:p>
            <a:r>
              <a:rPr lang="en-US" dirty="0" smtClean="0"/>
              <a:t>Lots of coding…</a:t>
            </a:r>
            <a:endParaRPr lang="en-US" dirty="0"/>
          </a:p>
        </p:txBody>
      </p:sp>
    </p:spTree>
    <p:extLst>
      <p:ext uri="{BB962C8B-B14F-4D97-AF65-F5344CB8AC3E}">
        <p14:creationId xmlns:p14="http://schemas.microsoft.com/office/powerpoint/2010/main" val="172555161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Ruby on Rails</a:t>
            </a:r>
            <a:endParaRPr lang="en-GB" dirty="0"/>
          </a:p>
        </p:txBody>
      </p:sp>
      <p:sp>
        <p:nvSpPr>
          <p:cNvPr id="3" name="Text Placeholder 2"/>
          <p:cNvSpPr>
            <a:spLocks noGrp="1"/>
          </p:cNvSpPr>
          <p:nvPr>
            <p:ph type="body" sz="quarter" idx="10"/>
          </p:nvPr>
        </p:nvSpPr>
        <p:spPr>
          <a:xfrm>
            <a:off x="274638" y="1212850"/>
            <a:ext cx="11887200" cy="4124206"/>
          </a:xfrm>
        </p:spPr>
        <p:txBody>
          <a:bodyPr/>
          <a:lstStyle/>
          <a:p>
            <a:r>
              <a:rPr lang="en-GB" dirty="0" smtClean="0"/>
              <a:t>Ruby – scripting language, created in 90’s</a:t>
            </a:r>
          </a:p>
          <a:p>
            <a:r>
              <a:rPr lang="en-GB" dirty="0"/>
              <a:t>	</a:t>
            </a:r>
            <a:r>
              <a:rPr lang="en-GB" dirty="0" smtClean="0"/>
              <a:t>- can run on Windows/</a:t>
            </a:r>
            <a:r>
              <a:rPr lang="en-GB" dirty="0" err="1" smtClean="0"/>
              <a:t>MacOS</a:t>
            </a:r>
            <a:r>
              <a:rPr lang="en-GB" dirty="0" smtClean="0"/>
              <a:t>/Linux</a:t>
            </a:r>
          </a:p>
          <a:p>
            <a:endParaRPr lang="en-GB" dirty="0"/>
          </a:p>
          <a:p>
            <a:r>
              <a:rPr lang="en-GB" dirty="0" smtClean="0"/>
              <a:t>Rails – MVC web app framework</a:t>
            </a:r>
          </a:p>
          <a:p>
            <a:r>
              <a:rPr lang="en-GB" dirty="0" smtClean="0"/>
              <a:t>	- created by David </a:t>
            </a:r>
            <a:r>
              <a:rPr lang="en-GB" dirty="0" err="1" smtClean="0"/>
              <a:t>Heinermeir</a:t>
            </a:r>
            <a:r>
              <a:rPr lang="en-GB" dirty="0" smtClean="0"/>
              <a:t> Hansson</a:t>
            </a:r>
            <a:endParaRPr lang="en-GB" dirty="0"/>
          </a:p>
          <a:p>
            <a:endParaRPr lang="en-GB" dirty="0"/>
          </a:p>
        </p:txBody>
      </p:sp>
    </p:spTree>
    <p:extLst>
      <p:ext uri="{BB962C8B-B14F-4D97-AF65-F5344CB8AC3E}">
        <p14:creationId xmlns:p14="http://schemas.microsoft.com/office/powerpoint/2010/main" val="129783638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dirty="0" smtClean="0"/>
              <a:t>Possible SharePoint App Architectures</a:t>
            </a:r>
            <a:endParaRPr lang="en-US" dirty="0"/>
          </a:p>
        </p:txBody>
      </p:sp>
      <p:sp>
        <p:nvSpPr>
          <p:cNvPr id="2" name="Text Placeholder 1"/>
          <p:cNvSpPr>
            <a:spLocks noGrp="1"/>
          </p:cNvSpPr>
          <p:nvPr>
            <p:ph type="body" sz="quarter" idx="10"/>
          </p:nvPr>
        </p:nvSpPr>
        <p:spPr/>
        <p:txBody>
          <a:bodyPr/>
          <a:lstStyle/>
          <a:p>
            <a:endParaRPr lang="en-US"/>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182543126"/>
              </p:ext>
            </p:extLst>
          </p:nvPr>
        </p:nvGraphicFramePr>
        <p:xfrm>
          <a:off x="274637" y="1211262"/>
          <a:ext cx="11887200" cy="5105140"/>
        </p:xfrm>
        <a:graphic>
          <a:graphicData uri="http://schemas.openxmlformats.org/drawingml/2006/table">
            <a:tbl>
              <a:tblPr firstRow="1" bandRow="1">
                <a:tableStyleId>{21E4AEA4-8DFA-4A89-87EB-49C32662AFE0}</a:tableStyleId>
              </a:tblPr>
              <a:tblGrid>
                <a:gridCol w="3962400"/>
                <a:gridCol w="3962400"/>
                <a:gridCol w="3962400"/>
              </a:tblGrid>
              <a:tr h="504297">
                <a:tc>
                  <a:txBody>
                    <a:bodyPr/>
                    <a:lstStyle/>
                    <a:p>
                      <a:pPr algn="ctr"/>
                      <a:r>
                        <a:rPr lang="en-US" sz="2400" dirty="0" smtClean="0"/>
                        <a:t>SharePoint-hosted</a:t>
                      </a:r>
                      <a:endParaRPr lang="en-US" sz="2400" dirty="0"/>
                    </a:p>
                  </a:txBody>
                  <a:tcPr marL="124365" marR="124365" marT="62174" marB="62174"/>
                </a:tc>
                <a:tc>
                  <a:txBody>
                    <a:bodyPr/>
                    <a:lstStyle/>
                    <a:p>
                      <a:pPr algn="ctr"/>
                      <a:r>
                        <a:rPr lang="en-US" sz="2400" dirty="0" err="1" smtClean="0"/>
                        <a:t>Autohosted</a:t>
                      </a:r>
                      <a:endParaRPr lang="en-US" sz="2400" dirty="0"/>
                    </a:p>
                  </a:txBody>
                  <a:tcPr marL="124365" marR="124365" marT="62174" marB="62174"/>
                </a:tc>
                <a:tc>
                  <a:txBody>
                    <a:bodyPr/>
                    <a:lstStyle/>
                    <a:p>
                      <a:pPr algn="ctr"/>
                      <a:r>
                        <a:rPr lang="en-US" sz="2400" dirty="0" smtClean="0"/>
                        <a:t>Provider-hosted</a:t>
                      </a:r>
                      <a:endParaRPr lang="en-US" sz="2400" dirty="0"/>
                    </a:p>
                  </a:txBody>
                  <a:tcPr marL="124365" marR="124365" marT="62174" marB="62174"/>
                </a:tc>
              </a:tr>
              <a:tr h="1243471">
                <a:tc>
                  <a:txBody>
                    <a:bodyPr/>
                    <a:lstStyle/>
                    <a:p>
                      <a:r>
                        <a:rPr lang="en-US" sz="2400" dirty="0" smtClean="0"/>
                        <a:t>All</a:t>
                      </a:r>
                      <a:r>
                        <a:rPr lang="en-US" sz="2400" baseline="0" dirty="0" smtClean="0"/>
                        <a:t> components are deployed to SharePoint</a:t>
                      </a:r>
                      <a:endParaRPr lang="en-US" sz="2400" dirty="0"/>
                    </a:p>
                  </a:txBody>
                  <a:tcPr marL="124365" marR="124365" marT="62174" marB="62174"/>
                </a:tc>
                <a:tc>
                  <a:txBody>
                    <a:bodyPr/>
                    <a:lstStyle/>
                    <a:p>
                      <a:r>
                        <a:rPr lang="en-US" sz="2400" dirty="0" smtClean="0"/>
                        <a:t>Only the wrapper for the app is deployed to SharePoint</a:t>
                      </a:r>
                      <a:endParaRPr lang="en-US" sz="2400" dirty="0"/>
                    </a:p>
                  </a:txBody>
                  <a:tcPr marL="124365" marR="124365" marT="62174" marB="62174"/>
                </a:tc>
                <a:tc>
                  <a:txBody>
                    <a:bodyPr/>
                    <a:lstStyle/>
                    <a:p>
                      <a:r>
                        <a:rPr lang="en-US" sz="2400" dirty="0" smtClean="0"/>
                        <a:t>Only the wrapper for the app is deployed to SharePoint</a:t>
                      </a:r>
                      <a:endParaRPr lang="en-US" sz="2400" dirty="0"/>
                    </a:p>
                  </a:txBody>
                  <a:tcPr marL="124365" marR="124365" marT="62174" marB="62174"/>
                </a:tc>
              </a:tr>
              <a:tr h="1243471">
                <a:tc>
                  <a:txBody>
                    <a:bodyPr/>
                    <a:lstStyle/>
                    <a:p>
                      <a:r>
                        <a:rPr lang="en-US" sz="2400" dirty="0" smtClean="0"/>
                        <a:t>Separate App</a:t>
                      </a:r>
                      <a:r>
                        <a:rPr lang="en-US" sz="2400" baseline="0" dirty="0" smtClean="0"/>
                        <a:t> Web is created for the app</a:t>
                      </a:r>
                      <a:endParaRPr lang="en-US" sz="2400" dirty="0"/>
                    </a:p>
                  </a:txBody>
                  <a:tcPr marL="124365" marR="124365" marT="62174" marB="62174"/>
                </a:tc>
                <a:tc>
                  <a:txBody>
                    <a:bodyPr/>
                    <a:lstStyle/>
                    <a:p>
                      <a:r>
                        <a:rPr lang="en-US" sz="2400" dirty="0" smtClean="0"/>
                        <a:t>Installing the app automatically provisions Azure</a:t>
                      </a:r>
                      <a:r>
                        <a:rPr lang="en-US" sz="2400" baseline="0" dirty="0" smtClean="0"/>
                        <a:t> components</a:t>
                      </a:r>
                      <a:endParaRPr lang="en-US" sz="2400" dirty="0"/>
                    </a:p>
                  </a:txBody>
                  <a:tcPr marL="124365" marR="124365" marT="62174" marB="62174"/>
                </a:tc>
                <a:tc>
                  <a:txBody>
                    <a:bodyPr/>
                    <a:lstStyle/>
                    <a:p>
                      <a:r>
                        <a:rPr lang="en-US" sz="2400" dirty="0" smtClean="0"/>
                        <a:t>Installing the app automatically provisions hosted </a:t>
                      </a:r>
                      <a:r>
                        <a:rPr lang="en-US" sz="2400" baseline="0" dirty="0" smtClean="0"/>
                        <a:t>components</a:t>
                      </a:r>
                      <a:endParaRPr lang="en-US" sz="2400" dirty="0"/>
                    </a:p>
                  </a:txBody>
                  <a:tcPr marL="124365" marR="124365" marT="62174" marB="62174"/>
                </a:tc>
              </a:tr>
              <a:tr h="1243471">
                <a:tc>
                  <a:txBody>
                    <a:bodyPr/>
                    <a:lstStyle/>
                    <a:p>
                      <a:r>
                        <a:rPr lang="en-US" sz="2400" dirty="0" smtClean="0"/>
                        <a:t>Use SharePoint components</a:t>
                      </a:r>
                      <a:endParaRPr lang="en-US" sz="2400" dirty="0"/>
                    </a:p>
                  </a:txBody>
                  <a:tcPr marL="124365" marR="124365" marT="62174" marB="62174"/>
                </a:tc>
                <a:tc>
                  <a:txBody>
                    <a:bodyPr/>
                    <a:lstStyle/>
                    <a:p>
                      <a:r>
                        <a:rPr lang="en-US" sz="2400" dirty="0" smtClean="0"/>
                        <a:t>Uses</a:t>
                      </a:r>
                      <a:r>
                        <a:rPr lang="en-US" sz="2400" baseline="0" dirty="0" smtClean="0"/>
                        <a:t> components deployed to Azure</a:t>
                      </a:r>
                      <a:endParaRPr lang="en-US" sz="2400" dirty="0"/>
                    </a:p>
                  </a:txBody>
                  <a:tcPr marL="124365" marR="124365" marT="62174" marB="62174"/>
                </a:tc>
                <a:tc>
                  <a:txBody>
                    <a:bodyPr/>
                    <a:lstStyle/>
                    <a:p>
                      <a:r>
                        <a:rPr lang="en-US" sz="2400" dirty="0" smtClean="0"/>
                        <a:t>Uses</a:t>
                      </a:r>
                      <a:r>
                        <a:rPr lang="en-US" sz="2400" baseline="0" dirty="0" smtClean="0"/>
                        <a:t> components deployed to hosted environment</a:t>
                      </a:r>
                      <a:endParaRPr lang="en-US" sz="2400" dirty="0"/>
                    </a:p>
                  </a:txBody>
                  <a:tcPr marL="124365" marR="124365" marT="62174" marB="62174"/>
                </a:tc>
              </a:tr>
              <a:tr h="870430">
                <a:tc>
                  <a:txBody>
                    <a:bodyPr/>
                    <a:lstStyle/>
                    <a:p>
                      <a:r>
                        <a:rPr lang="en-US" sz="2400" dirty="0" smtClean="0"/>
                        <a:t>Only client side code</a:t>
                      </a:r>
                      <a:endParaRPr lang="en-US" sz="2400" dirty="0"/>
                    </a:p>
                  </a:txBody>
                  <a:tcPr marL="124365" marR="124365" marT="62174" marB="62174"/>
                </a:tc>
                <a:tc>
                  <a:txBody>
                    <a:bodyPr/>
                    <a:lstStyle/>
                    <a:p>
                      <a:r>
                        <a:rPr lang="en-US" sz="2400" dirty="0" smtClean="0"/>
                        <a:t>Server and client side code</a:t>
                      </a:r>
                      <a:endParaRPr lang="en-US" sz="2400" dirty="0"/>
                    </a:p>
                  </a:txBody>
                  <a:tcPr marL="124365" marR="124365" marT="62174" marB="62174"/>
                </a:tc>
                <a:tc>
                  <a:txBody>
                    <a:bodyPr/>
                    <a:lstStyle/>
                    <a:p>
                      <a:r>
                        <a:rPr lang="en-US" sz="2400" dirty="0" smtClean="0"/>
                        <a:t>Server and client side code</a:t>
                      </a:r>
                      <a:endParaRPr lang="en-US" sz="2400" dirty="0"/>
                    </a:p>
                  </a:txBody>
                  <a:tcPr marL="124365" marR="124365" marT="62174" marB="62174"/>
                </a:tc>
              </a:tr>
            </a:tbl>
          </a:graphicData>
        </a:graphic>
      </p:graphicFrame>
    </p:spTree>
    <p:extLst>
      <p:ext uri="{BB962C8B-B14F-4D97-AF65-F5344CB8AC3E}">
        <p14:creationId xmlns:p14="http://schemas.microsoft.com/office/powerpoint/2010/main" val="245437314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Provider Hosted Apps</a:t>
            </a:r>
            <a:endParaRPr lang="en-GB" dirty="0"/>
          </a:p>
        </p:txBody>
      </p:sp>
      <p:sp>
        <p:nvSpPr>
          <p:cNvPr id="3" name="Text Placeholder 2"/>
          <p:cNvSpPr>
            <a:spLocks noGrp="1"/>
          </p:cNvSpPr>
          <p:nvPr>
            <p:ph type="body" sz="quarter" idx="10"/>
          </p:nvPr>
        </p:nvSpPr>
        <p:spPr>
          <a:xfrm>
            <a:off x="274638" y="1212850"/>
            <a:ext cx="11887200" cy="4801314"/>
          </a:xfrm>
        </p:spPr>
        <p:txBody>
          <a:bodyPr/>
          <a:lstStyle/>
          <a:p>
            <a:r>
              <a:rPr lang="en-GB" dirty="0" smtClean="0"/>
              <a:t>Use any technology</a:t>
            </a:r>
          </a:p>
          <a:p>
            <a:endParaRPr lang="en-GB" dirty="0"/>
          </a:p>
          <a:p>
            <a:r>
              <a:rPr lang="en-GB" dirty="0" smtClean="0"/>
              <a:t>Responsible for data storage, multi-tenancy, backups</a:t>
            </a:r>
          </a:p>
          <a:p>
            <a:endParaRPr lang="en-GB" dirty="0"/>
          </a:p>
          <a:p>
            <a:r>
              <a:rPr lang="en-GB" dirty="0" smtClean="0"/>
              <a:t>Flexible billing options</a:t>
            </a:r>
          </a:p>
          <a:p>
            <a:endParaRPr lang="en-GB" dirty="0"/>
          </a:p>
          <a:p>
            <a:r>
              <a:rPr lang="en-GB" dirty="0" smtClean="0"/>
              <a:t>Total control</a:t>
            </a:r>
            <a:endParaRPr lang="en-GB" dirty="0"/>
          </a:p>
        </p:txBody>
      </p:sp>
    </p:spTree>
    <p:extLst>
      <p:ext uri="{BB962C8B-B14F-4D97-AF65-F5344CB8AC3E}">
        <p14:creationId xmlns:p14="http://schemas.microsoft.com/office/powerpoint/2010/main" val="7993423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SharePoint and Ruby on Rails?</a:t>
            </a:r>
            <a:endParaRPr lang="en-GB" dirty="0"/>
          </a:p>
        </p:txBody>
      </p:sp>
      <p:sp>
        <p:nvSpPr>
          <p:cNvPr id="3" name="Text Placeholder 2"/>
          <p:cNvSpPr>
            <a:spLocks noGrp="1"/>
          </p:cNvSpPr>
          <p:nvPr>
            <p:ph type="body" sz="quarter" idx="10"/>
          </p:nvPr>
        </p:nvSpPr>
        <p:spPr>
          <a:xfrm>
            <a:off x="274638" y="1212850"/>
            <a:ext cx="11887200" cy="3447098"/>
          </a:xfrm>
        </p:spPr>
        <p:txBody>
          <a:bodyPr/>
          <a:lstStyle/>
          <a:p>
            <a:r>
              <a:rPr lang="en-GB" dirty="0" smtClean="0"/>
              <a:t>Existing Apps</a:t>
            </a:r>
          </a:p>
          <a:p>
            <a:endParaRPr lang="en-GB" dirty="0"/>
          </a:p>
          <a:p>
            <a:r>
              <a:rPr lang="en-GB" dirty="0" smtClean="0"/>
              <a:t>Existing skills</a:t>
            </a:r>
          </a:p>
          <a:p>
            <a:endParaRPr lang="en-GB" dirty="0"/>
          </a:p>
          <a:p>
            <a:r>
              <a:rPr lang="en-GB" dirty="0" smtClean="0"/>
              <a:t>ISV products</a:t>
            </a:r>
            <a:endParaRPr lang="en-GB" dirty="0"/>
          </a:p>
        </p:txBody>
      </p:sp>
    </p:spTree>
    <p:extLst>
      <p:ext uri="{BB962C8B-B14F-4D97-AF65-F5344CB8AC3E}">
        <p14:creationId xmlns:p14="http://schemas.microsoft.com/office/powerpoint/2010/main" val="2934351029"/>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5558445"/>
          </a:xfrm>
        </p:spPr>
        <p:txBody>
          <a:bodyPr/>
          <a:lstStyle/>
          <a:p>
            <a:r>
              <a:rPr lang="en-GB" sz="3600" dirty="0" smtClean="0"/>
              <a:t>App Principle – identifies an app</a:t>
            </a:r>
          </a:p>
          <a:p>
            <a:endParaRPr lang="en-GB" sz="3600" dirty="0"/>
          </a:p>
          <a:p>
            <a:r>
              <a:rPr lang="en-GB" sz="3600" dirty="0" err="1" smtClean="0"/>
              <a:t>OAuth</a:t>
            </a:r>
            <a:endParaRPr lang="en-GB" sz="3600" dirty="0" smtClean="0"/>
          </a:p>
          <a:p>
            <a:endParaRPr lang="en-GB" sz="3600" dirty="0"/>
          </a:p>
          <a:p>
            <a:r>
              <a:rPr lang="en-GB" sz="3600" dirty="0" smtClean="0"/>
              <a:t>ACS</a:t>
            </a:r>
          </a:p>
          <a:p>
            <a:endParaRPr lang="en-GB" sz="3600" dirty="0"/>
          </a:p>
          <a:p>
            <a:r>
              <a:rPr lang="en-GB" sz="3600" dirty="0" smtClean="0"/>
              <a:t>Context Token / </a:t>
            </a:r>
            <a:r>
              <a:rPr lang="en-GB" sz="3600" dirty="0" err="1" smtClean="0"/>
              <a:t>SPAppToken</a:t>
            </a:r>
            <a:endParaRPr lang="en-GB" sz="3600" dirty="0" smtClean="0"/>
          </a:p>
          <a:p>
            <a:endParaRPr lang="en-GB" sz="3600" dirty="0"/>
          </a:p>
          <a:p>
            <a:r>
              <a:rPr lang="en-GB" sz="3600" dirty="0" smtClean="0"/>
              <a:t>Rest</a:t>
            </a:r>
          </a:p>
        </p:txBody>
      </p:sp>
      <p:sp>
        <p:nvSpPr>
          <p:cNvPr id="3" name="Title 2"/>
          <p:cNvSpPr>
            <a:spLocks noGrp="1"/>
          </p:cNvSpPr>
          <p:nvPr>
            <p:ph type="title"/>
          </p:nvPr>
        </p:nvSpPr>
        <p:spPr/>
        <p:txBody>
          <a:bodyPr/>
          <a:lstStyle/>
          <a:p>
            <a:r>
              <a:rPr lang="en-GB" dirty="0" smtClean="0"/>
              <a:t>Terminology</a:t>
            </a:r>
            <a:endParaRPr lang="en-GB" dirty="0"/>
          </a:p>
        </p:txBody>
      </p:sp>
    </p:spTree>
    <p:extLst>
      <p:ext uri="{BB962C8B-B14F-4D97-AF65-F5344CB8AC3E}">
        <p14:creationId xmlns:p14="http://schemas.microsoft.com/office/powerpoint/2010/main" val="221287103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PC2012_Developer_Template_16x9">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Nick Swan</External_x0020_Speaker>
    <Session_x0020_Code xmlns="2295e2e7-0eeb-498e-8716-217bb2ee6ee3">SPC118</Session_x0020_Code>
    <ProductTaxHTField0 xmlns="2295e2e7-0eeb-498e-8716-217bb2ee6ee3">
      <Terms xmlns="http://schemas.microsoft.com/office/infopath/2007/PartnerControls"/>
    </ProductTaxHTField0>
    <Presentation_x0020_Date xmlns="2295e2e7-0eeb-498e-8716-217bb2ee6ee3">2012-11-14T08:00:00+00:00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Nick Swan </Speaker>
    <AverageRating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schemas.microsoft.com/sharepoint/v3"/>
    <ds:schemaRef ds:uri="032d541b-1b4e-4d91-93c7-b10533c52f73"/>
    <ds:schemaRef ds:uri="http://schemas.microsoft.com/office/2006/documentManagement/types"/>
    <ds:schemaRef ds:uri="http://purl.org/dc/terms/"/>
    <ds:schemaRef ds:uri="http://purl.org/dc/elements/1.1/"/>
    <ds:schemaRef ds:uri="230e9df3-be65-4c73-a93b-d1236ebd677e"/>
    <ds:schemaRef ds:uri="http://schemas.microsoft.com/office/infopath/2007/PartnerControls"/>
    <ds:schemaRef ds:uri="2295e2e7-0eeb-498e-8716-217bb2ee6ee3"/>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67235371-1F36-4EFA-A149-C54742FAEE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SPC2012_Developer_Template_16x9</Template>
  <TotalTime>2367</TotalTime>
  <Words>849</Words>
  <Application>Microsoft Office PowerPoint</Application>
  <PresentationFormat>Custom</PresentationFormat>
  <Paragraphs>139</Paragraphs>
  <Slides>16</Slides>
  <Notes>5</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SPC2012_Developer_Template_16x9</vt:lpstr>
      <vt:lpstr>5-30072_SPC2012_Developer_Template_16x9_Light</vt:lpstr>
      <vt:lpstr>5-30072_SPC2012_Business_Template_16x9_Light</vt:lpstr>
      <vt:lpstr>PowerPoint Presentation</vt:lpstr>
      <vt:lpstr>How to write a cloud-hosted app for SharePoint with Ruby on Rails </vt:lpstr>
      <vt:lpstr>About Me</vt:lpstr>
      <vt:lpstr>Agenda</vt:lpstr>
      <vt:lpstr>Ruby on Rails</vt:lpstr>
      <vt:lpstr>Possible SharePoint App Architectures</vt:lpstr>
      <vt:lpstr>Provider Hosted Apps</vt:lpstr>
      <vt:lpstr>Why SharePoint and Ruby on Rails?</vt:lpstr>
      <vt:lpstr>Terminology</vt:lpstr>
      <vt:lpstr>OAuth Protocol Flow in Office 365</vt:lpstr>
      <vt:lpstr>Rails and SP Apps Zero to Apps in 45 ish mins</vt:lpstr>
      <vt:lpstr>Multi-tenancy</vt:lpstr>
      <vt:lpstr>Chrome Control</vt:lpstr>
      <vt:lpstr>Thank You</vt:lpstr>
      <vt:lpstr>PowerPoint Presentation</vt:lpstr>
      <vt:lpstr>PowerPoint Presentation</vt:lpstr>
    </vt:vector>
  </TitlesOfParts>
  <Manager>Ron Sasaki</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write a cloud-hosted app for SharePoint with Ruby on Rails</dc:title>
  <dc:subject>SharePoint Conference 2012</dc:subject>
  <dc:creator>Todd Baginski</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41</cp:revision>
  <dcterms:created xsi:type="dcterms:W3CDTF">2012-10-18T20:23:39Z</dcterms:created>
  <dcterms:modified xsi:type="dcterms:W3CDTF">2012-12-06T17:41:17Z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