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9" r:id="rId6"/>
    <p:sldMasterId id="2147484220" r:id="rId7"/>
  </p:sldMasterIdLst>
  <p:notesMasterIdLst>
    <p:notesMasterId r:id="rId38"/>
  </p:notesMasterIdLst>
  <p:handoutMasterIdLst>
    <p:handoutMasterId r:id="rId39"/>
  </p:handoutMasterIdLst>
  <p:sldIdLst>
    <p:sldId id="1055" r:id="rId8"/>
    <p:sldId id="1054" r:id="rId9"/>
    <p:sldId id="1090" r:id="rId10"/>
    <p:sldId id="1091" r:id="rId11"/>
    <p:sldId id="1094" r:id="rId12"/>
    <p:sldId id="1130" r:id="rId13"/>
    <p:sldId id="1095" r:id="rId14"/>
    <p:sldId id="1122" r:id="rId15"/>
    <p:sldId id="1108" r:id="rId16"/>
    <p:sldId id="1125" r:id="rId17"/>
    <p:sldId id="1133" r:id="rId18"/>
    <p:sldId id="1134" r:id="rId19"/>
    <p:sldId id="1135" r:id="rId20"/>
    <p:sldId id="1110" r:id="rId21"/>
    <p:sldId id="1126" r:id="rId22"/>
    <p:sldId id="1127" r:id="rId23"/>
    <p:sldId id="1129" r:id="rId24"/>
    <p:sldId id="1112" r:id="rId25"/>
    <p:sldId id="1114" r:id="rId26"/>
    <p:sldId id="1099" r:id="rId27"/>
    <p:sldId id="1115" r:id="rId28"/>
    <p:sldId id="1092" r:id="rId29"/>
    <p:sldId id="1096" r:id="rId30"/>
    <p:sldId id="1102" r:id="rId31"/>
    <p:sldId id="1103" r:id="rId32"/>
    <p:sldId id="1131" r:id="rId33"/>
    <p:sldId id="1120" r:id="rId34"/>
    <p:sldId id="1132" r:id="rId35"/>
    <p:sldId id="1136" r:id="rId36"/>
    <p:sldId id="1076"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45" autoAdjust="0"/>
    <p:restoredTop sz="98450" autoAdjust="0"/>
  </p:normalViewPr>
  <p:slideViewPr>
    <p:cSldViewPr>
      <p:cViewPr>
        <p:scale>
          <a:sx n="117" d="100"/>
          <a:sy n="117"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F1562B-05C7-4780-879F-30D1C5959D2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087858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43DC44-1864-4DAC-8FF9-50A68E1FCE8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571506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pPr/>
              <a:t>28</a:t>
            </a:fld>
            <a:endParaRPr lang="en-US" dirty="0"/>
          </a:p>
        </p:txBody>
      </p:sp>
    </p:spTree>
    <p:extLst>
      <p:ext uri="{BB962C8B-B14F-4D97-AF65-F5344CB8AC3E}">
        <p14:creationId xmlns:p14="http://schemas.microsoft.com/office/powerpoint/2010/main" val="1238999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3:15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536953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defTabSz="912813" fontAlgn="base">
              <a:spcBef>
                <a:spcPct val="0"/>
              </a:spcBef>
              <a:spcAft>
                <a:spcPct val="0"/>
              </a:spcAft>
            </a:pPr>
            <a:fld id="{132ED9EB-D5BE-42F7-8958-4AFA9E6F4129}" type="datetime8">
              <a:rPr lang="en-US"/>
              <a:pPr defTabSz="912813" fontAlgn="base">
                <a:spcBef>
                  <a:spcPct val="0"/>
                </a:spcBef>
                <a:spcAft>
                  <a:spcPct val="0"/>
                </a:spcAft>
              </a:pPr>
              <a:t>12/5/2012 3:15 PM</a:t>
            </a:fld>
            <a:endParaRPr lang="en-US" dirty="0"/>
          </a:p>
        </p:txBody>
      </p:sp>
      <p:sp>
        <p:nvSpPr>
          <p:cNvPr id="23554"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dirty="0">
                <a:solidFill>
                  <a:schemeClr val="tx1"/>
                </a:solidFill>
                <a:latin typeface="Segoe"/>
              </a:rPr>
              <a:t>© 2005 Microsoft Corporation. All rights reserved.</a:t>
            </a:r>
          </a:p>
          <a:p>
            <a:pPr defTabSz="912813" fontAlgn="base">
              <a:spcBef>
                <a:spcPct val="0"/>
              </a:spcBef>
              <a:spcAft>
                <a:spcPct val="0"/>
              </a:spcAft>
            </a:pPr>
            <a:r>
              <a:rPr lang="en-US" dirty="0">
                <a:solidFill>
                  <a:schemeClr val="tx1"/>
                </a:solidFill>
                <a:latin typeface="Segoe"/>
              </a:rPr>
              <a:t>This presentation is for informational purposes only. Microsoft makes no warranties, express or implied, in this summary.</a:t>
            </a:r>
          </a:p>
        </p:txBody>
      </p:sp>
      <p:sp>
        <p:nvSpPr>
          <p:cNvPr id="2355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A7B0CA8-CE7F-44E3-8174-BB75760A8FF5}" type="slidenum">
              <a:rPr lang="en-US"/>
              <a:pPr defTabSz="912813" fontAlgn="base">
                <a:spcBef>
                  <a:spcPct val="0"/>
                </a:spcBef>
                <a:spcAft>
                  <a:spcPct val="0"/>
                </a:spcAft>
              </a:pPr>
              <a:t>3</a:t>
            </a:fld>
            <a:endParaRPr lang="en-US" dirty="0"/>
          </a:p>
        </p:txBody>
      </p:sp>
      <p:sp>
        <p:nvSpPr>
          <p:cNvPr id="2355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7" name="Rectangle 3"/>
          <p:cNvSpPr>
            <a:spLocks noGrp="1" noChangeArrowheads="1"/>
          </p:cNvSpPr>
          <p:nvPr>
            <p:ph type="body" idx="1"/>
          </p:nvPr>
        </p:nvSpPr>
        <p:spPr bwMode="auto">
          <a:xfrm>
            <a:off x="414338" y="3798888"/>
            <a:ext cx="6021387" cy="8121650"/>
          </a:xfrm>
          <a:noFill/>
        </p:spPr>
        <p:txBody>
          <a:bodyPr wrap="square" numCol="1" anchor="t" anchorCtr="0" compatLnSpc="1">
            <a:prstTxWarp prst="textNoShape">
              <a:avLst/>
            </a:prstTxWarp>
          </a:bodyPr>
          <a:lstStyle/>
          <a:p>
            <a:pPr marL="544513" lvl="1" indent="-263525">
              <a:lnSpc>
                <a:spcPct val="70000"/>
              </a:lnSpc>
              <a:spcBef>
                <a:spcPct val="0"/>
              </a:spcBef>
              <a:buNone/>
            </a:pPr>
            <a:endParaRPr lang="en-US" sz="2200" dirty="0" smtClean="0">
              <a:latin typeface="Segoe"/>
            </a:endParaRPr>
          </a:p>
        </p:txBody>
      </p:sp>
    </p:spTree>
    <p:extLst>
      <p:ext uri="{BB962C8B-B14F-4D97-AF65-F5344CB8AC3E}">
        <p14:creationId xmlns:p14="http://schemas.microsoft.com/office/powerpoint/2010/main" val="2219742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C26D3F-82EE-45AD-9FD6-76EA6FD52D2E}" type="slidenum">
              <a:rPr lang="en-US" smtClean="0"/>
              <a:t>5</a:t>
            </a:fld>
            <a:endParaRPr lang="en-US"/>
          </a:p>
        </p:txBody>
      </p:sp>
    </p:spTree>
    <p:extLst>
      <p:ext uri="{BB962C8B-B14F-4D97-AF65-F5344CB8AC3E}">
        <p14:creationId xmlns:p14="http://schemas.microsoft.com/office/powerpoint/2010/main" val="3461826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260478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740BD3-D9B3-4672-B7A4-8D71576F6E9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497086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88E05C-3DA7-46BC-877B-3DE57358C48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99801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A48D62-126E-45A0-A48A-48649045F4F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249379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C26D3F-82EE-45AD-9FD6-76EA6FD52D2E}" type="slidenum">
              <a:rPr lang="en-US" smtClean="0"/>
              <a:t>23</a:t>
            </a:fld>
            <a:endParaRPr lang="en-US"/>
          </a:p>
        </p:txBody>
      </p:sp>
    </p:spTree>
    <p:extLst>
      <p:ext uri="{BB962C8B-B14F-4D97-AF65-F5344CB8AC3E}">
        <p14:creationId xmlns:p14="http://schemas.microsoft.com/office/powerpoint/2010/main" val="19056501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Master" Target="../slideMasters/slideMaster2.xml"/><Relationship Id="rId4" Type="http://schemas.openxmlformats.org/officeDocument/2006/relationships/image" Target="../media/image9.gi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8187" y="233152"/>
            <a:ext cx="11400102" cy="6796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7" y="1476623"/>
            <a:ext cx="11400102"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135784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8187" y="233152"/>
            <a:ext cx="11400102" cy="6796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7" y="1476623"/>
            <a:ext cx="11400102"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6417514"/>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19242"/>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3733"/>
          </a:xfrm>
        </p:spPr>
        <p:txBody>
          <a:bodyPr/>
          <a:lstStyle>
            <a:lvl1pPr marL="0" indent="0">
              <a:buNone/>
              <a:defRPr sz="2448"/>
            </a:lvl1pPr>
            <a:lvl2pPr marL="466298" indent="0">
              <a:buNone/>
              <a:defRPr sz="2040"/>
            </a:lvl2pPr>
            <a:lvl3pPr marL="932597" indent="0">
              <a:buNone/>
              <a:defRPr sz="1836"/>
            </a:lvl3pPr>
            <a:lvl4pPr marL="1398895" indent="0">
              <a:buNone/>
              <a:defRPr sz="1632"/>
            </a:lvl4pPr>
            <a:lvl5pPr marL="1865193" indent="0">
              <a:buNone/>
              <a:defRPr sz="1632"/>
            </a:lvl5pPr>
            <a:lvl6pPr marL="2331491" indent="0">
              <a:buNone/>
              <a:defRPr sz="1632"/>
            </a:lvl6pPr>
            <a:lvl7pPr marL="2797790" indent="0">
              <a:buNone/>
              <a:defRPr sz="1632"/>
            </a:lvl7pPr>
            <a:lvl8pPr marL="3264088" indent="0">
              <a:buNone/>
              <a:defRPr sz="1632"/>
            </a:lvl8pPr>
            <a:lvl9pPr marL="3730386" indent="0">
              <a:buNone/>
              <a:defRPr sz="1632"/>
            </a:lvl9pPr>
          </a:lstStyle>
          <a:p>
            <a:pPr lvl="0"/>
            <a:r>
              <a:rPr lang="en-US" smtClean="0"/>
              <a:t>Click to edit Master text styles</a:t>
            </a:r>
          </a:p>
        </p:txBody>
      </p:sp>
      <p:sp>
        <p:nvSpPr>
          <p:cNvPr id="4" name="Date Placeholder 3"/>
          <p:cNvSpPr>
            <a:spLocks noGrp="1"/>
          </p:cNvSpPr>
          <p:nvPr>
            <p:ph type="dt" sz="half" idx="10"/>
          </p:nvPr>
        </p:nvSpPr>
        <p:spPr>
          <a:xfrm>
            <a:off x="855007" y="6482889"/>
            <a:ext cx="3342303" cy="372394"/>
          </a:xfrm>
          <a:prstGeom prst="rect">
            <a:avLst/>
          </a:prstGeom>
        </p:spPr>
        <p:txBody>
          <a:bodyPr/>
          <a:lstStyle/>
          <a:p>
            <a:fld id="{EFC8A7A3-DF32-418C-8C22-A0656744AAA8}" type="datetimeFigureOut">
              <a:rPr lang="en-US" smtClean="0"/>
              <a:t>12/5/2012</a:t>
            </a:fld>
            <a:endParaRPr lang="en-US"/>
          </a:p>
        </p:txBody>
      </p:sp>
      <p:sp>
        <p:nvSpPr>
          <p:cNvPr id="5" name="Footer Placeholder 4"/>
          <p:cNvSpPr>
            <a:spLocks noGrp="1"/>
          </p:cNvSpPr>
          <p:nvPr>
            <p:ph type="ftr" sz="quarter" idx="11"/>
          </p:nvPr>
        </p:nvSpPr>
        <p:spPr>
          <a:xfrm>
            <a:off x="4741406" y="6482889"/>
            <a:ext cx="2953663" cy="372394"/>
          </a:xfrm>
          <a:prstGeom prst="rect">
            <a:avLst/>
          </a:prstGeom>
        </p:spPr>
        <p:txBody>
          <a:bodyPr/>
          <a:lstStyle/>
          <a:p>
            <a:endParaRPr lang="en-US"/>
          </a:p>
        </p:txBody>
      </p:sp>
      <p:sp>
        <p:nvSpPr>
          <p:cNvPr id="6" name="Slide Number Placeholder 5"/>
          <p:cNvSpPr>
            <a:spLocks noGrp="1"/>
          </p:cNvSpPr>
          <p:nvPr>
            <p:ph type="sldNum" sz="quarter" idx="12"/>
          </p:nvPr>
        </p:nvSpPr>
        <p:spPr>
          <a:xfrm>
            <a:off x="8239165" y="6482889"/>
            <a:ext cx="3342303" cy="372394"/>
          </a:xfrm>
          <a:prstGeom prst="rect">
            <a:avLst/>
          </a:prstGeom>
        </p:spPr>
        <p:txBody>
          <a:bodyPr/>
          <a:lstStyle/>
          <a:p>
            <a:fld id="{DB00A83E-EDD2-4E97-9745-1067B682A562}" type="slidenum">
              <a:rPr lang="en-US" smtClean="0"/>
              <a:t>‹#›</a:t>
            </a:fld>
            <a:endParaRPr lang="en-US"/>
          </a:p>
        </p:txBody>
      </p:sp>
    </p:spTree>
    <p:extLst>
      <p:ext uri="{BB962C8B-B14F-4D97-AF65-F5344CB8AC3E}">
        <p14:creationId xmlns:p14="http://schemas.microsoft.com/office/powerpoint/2010/main" val="23664808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1824" y="6482889"/>
            <a:ext cx="2901844" cy="372394"/>
          </a:xfrm>
          <a:prstGeom prst="rect">
            <a:avLst/>
          </a:prstGeom>
        </p:spPr>
        <p:txBody>
          <a:bodyPr/>
          <a:lstStyle/>
          <a:p>
            <a:fld id="{E997692B-08BE-43ED-95FD-0B1D54280DBF}" type="datetime1">
              <a:rPr lang="en-US" smtClean="0"/>
              <a:pPr/>
              <a:t>12/5/2012</a:t>
            </a:fld>
            <a:endParaRPr lang="en-US" dirty="0"/>
          </a:p>
        </p:txBody>
      </p:sp>
      <p:sp>
        <p:nvSpPr>
          <p:cNvPr id="3" name="Footer Placeholder 2"/>
          <p:cNvSpPr>
            <a:spLocks noGrp="1"/>
          </p:cNvSpPr>
          <p:nvPr>
            <p:ph type="ftr" sz="quarter" idx="11"/>
          </p:nvPr>
        </p:nvSpPr>
        <p:spPr>
          <a:xfrm>
            <a:off x="4249129" y="6482889"/>
            <a:ext cx="3938217" cy="372394"/>
          </a:xfrm>
          <a:prstGeom prst="rect">
            <a:avLst/>
          </a:prstGeom>
        </p:spPr>
        <p:txBody>
          <a:bodyPr/>
          <a:lstStyle/>
          <a:p>
            <a:endParaRPr lang="en-US" dirty="0"/>
          </a:p>
        </p:txBody>
      </p:sp>
      <p:sp>
        <p:nvSpPr>
          <p:cNvPr id="4" name="Slide Number Placeholder 3"/>
          <p:cNvSpPr>
            <a:spLocks noGrp="1"/>
          </p:cNvSpPr>
          <p:nvPr>
            <p:ph type="sldNum" sz="quarter" idx="12"/>
          </p:nvPr>
        </p:nvSpPr>
        <p:spPr>
          <a:xfrm>
            <a:off x="8912807" y="6482889"/>
            <a:ext cx="2901844" cy="372394"/>
          </a:xfrm>
          <a:prstGeom prst="rect">
            <a:avLst/>
          </a:prstGeom>
        </p:spPr>
        <p:txBody>
          <a:bodyPr/>
          <a:lstStyle/>
          <a:p>
            <a:fld id="{B84C8730-E8FE-43FC-8EB5-9D5E55C6390F}" type="slidenum">
              <a:rPr lang="en-US" smtClean="0"/>
              <a:pPr/>
              <a:t>‹#›</a:t>
            </a:fld>
            <a:endParaRPr lang="en-US" dirty="0"/>
          </a:p>
        </p:txBody>
      </p:sp>
      <p:sp>
        <p:nvSpPr>
          <p:cNvPr id="9" name="Title 1"/>
          <p:cNvSpPr>
            <a:spLocks noGrp="1"/>
          </p:cNvSpPr>
          <p:nvPr>
            <p:ph type="title"/>
          </p:nvPr>
        </p:nvSpPr>
        <p:spPr>
          <a:xfrm>
            <a:off x="418218" y="1"/>
            <a:ext cx="7142719" cy="701071"/>
          </a:xfrm>
        </p:spPr>
        <p:txBody>
          <a:bodyPr/>
          <a:lstStyle/>
          <a:p>
            <a:r>
              <a:rPr lang="en-US" dirty="0" smtClean="0"/>
              <a:t>Click to edit Master title style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1" y="5027746"/>
            <a:ext cx="1373859" cy="1715060"/>
          </a:xfrm>
          <a:prstGeom prst="rect">
            <a:avLst/>
          </a:prstGeom>
        </p:spPr>
      </p:pic>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399" y="0"/>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5" y="140724"/>
            <a:ext cx="1483237" cy="246749"/>
          </a:xfrm>
          <a:prstGeom prst="rect">
            <a:avLst/>
          </a:prstGeom>
        </p:spPr>
      </p:pic>
    </p:spTree>
    <p:extLst>
      <p:ext uri="{BB962C8B-B14F-4D97-AF65-F5344CB8AC3E}">
        <p14:creationId xmlns:p14="http://schemas.microsoft.com/office/powerpoint/2010/main" val="168674591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166590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592388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295069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496004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707076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3734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428345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103666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918196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43008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4153457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6.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2.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image" Target="../media/image6.png"/><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theme" Target="../theme/theme3.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6"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7" r:id="rId13"/>
    <p:sldLayoutId id="2147484208"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1966458"/>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6765826"/>
      </p:ext>
    </p:extLst>
  </p:cSld>
  <p:clrMap bg1="dk1" tx1="lt1" bg2="dk2" tx2="lt2" accent1="accent1" accent2="accent2" accent3="accent3" accent4="accent4" accent5="accent5" accent6="accent6" hlink="hlink" folHlink="folHlink"/>
  <p:sldLayoutIdLst>
    <p:sldLayoutId id="2147484221"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yspc.sharepointconference.com/" TargetMode="External"/><Relationship Id="rId1" Type="http://schemas.openxmlformats.org/officeDocument/2006/relationships/slideLayout" Target="../slideLayouts/slideLayout4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91361" y="1820862"/>
            <a:ext cx="11887200" cy="2548390"/>
          </a:xfrm>
        </p:spPr>
        <p:txBody>
          <a:bodyPr/>
          <a:lstStyle/>
          <a:p>
            <a:pPr lvl="1"/>
            <a:endParaRPr lang="en-US" dirty="0"/>
          </a:p>
          <a:p>
            <a:endParaRPr lang="en-US" dirty="0" smtClean="0"/>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a:t>Debugging and Troubleshooting </a:t>
            </a:r>
            <a:r>
              <a:rPr lang="en-US" dirty="0" smtClean="0"/>
              <a:t/>
            </a:r>
            <a:br>
              <a:rPr lang="en-US" dirty="0" smtClean="0"/>
            </a:br>
            <a:r>
              <a:rPr lang="en-US" dirty="0" smtClean="0"/>
              <a:t>Crawl </a:t>
            </a:r>
            <a:r>
              <a:rPr lang="en-US" dirty="0"/>
              <a:t>Processes</a:t>
            </a:r>
          </a:p>
        </p:txBody>
      </p:sp>
      <p:pic>
        <p:nvPicPr>
          <p:cNvPr id="5" name="Picture 4"/>
          <p:cNvPicPr>
            <a:picLocks noChangeAspect="1"/>
          </p:cNvPicPr>
          <p:nvPr/>
        </p:nvPicPr>
        <p:blipFill>
          <a:blip r:embed="rId2"/>
          <a:stretch>
            <a:fillRect/>
          </a:stretch>
        </p:blipFill>
        <p:spPr>
          <a:xfrm>
            <a:off x="2027237" y="1857456"/>
            <a:ext cx="7532452" cy="4687806"/>
          </a:xfrm>
          <a:prstGeom prst="rect">
            <a:avLst/>
          </a:prstGeom>
        </p:spPr>
      </p:pic>
    </p:spTree>
    <p:extLst>
      <p:ext uri="{BB962C8B-B14F-4D97-AF65-F5344CB8AC3E}">
        <p14:creationId xmlns:p14="http://schemas.microsoft.com/office/powerpoint/2010/main" val="339216011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Debugging and Troubleshooting </a:t>
            </a:r>
            <a:br>
              <a:rPr lang="en-US" dirty="0"/>
            </a:br>
            <a:r>
              <a:rPr lang="en-US" dirty="0"/>
              <a:t>Crawl Processes</a:t>
            </a:r>
          </a:p>
        </p:txBody>
      </p:sp>
      <p:pic>
        <p:nvPicPr>
          <p:cNvPr id="2" name="Picture 1"/>
          <p:cNvPicPr>
            <a:picLocks noChangeAspect="1"/>
          </p:cNvPicPr>
          <p:nvPr/>
        </p:nvPicPr>
        <p:blipFill>
          <a:blip r:embed="rId2"/>
          <a:stretch>
            <a:fillRect/>
          </a:stretch>
        </p:blipFill>
        <p:spPr>
          <a:xfrm>
            <a:off x="1951037" y="1820862"/>
            <a:ext cx="7704762" cy="4876190"/>
          </a:xfrm>
          <a:prstGeom prst="rect">
            <a:avLst/>
          </a:prstGeom>
        </p:spPr>
      </p:pic>
    </p:spTree>
    <p:extLst>
      <p:ext uri="{BB962C8B-B14F-4D97-AF65-F5344CB8AC3E}">
        <p14:creationId xmlns:p14="http://schemas.microsoft.com/office/powerpoint/2010/main" val="286718399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Debugging and Troubleshooting </a:t>
            </a:r>
            <a:br>
              <a:rPr lang="en-US" dirty="0"/>
            </a:br>
            <a:r>
              <a:rPr lang="en-US" dirty="0"/>
              <a:t>Crawl Processes</a:t>
            </a:r>
          </a:p>
        </p:txBody>
      </p:sp>
      <p:pic>
        <p:nvPicPr>
          <p:cNvPr id="4" name="Picture 3"/>
          <p:cNvPicPr>
            <a:picLocks noChangeAspect="1"/>
          </p:cNvPicPr>
          <p:nvPr/>
        </p:nvPicPr>
        <p:blipFill>
          <a:blip r:embed="rId2"/>
          <a:stretch>
            <a:fillRect/>
          </a:stretch>
        </p:blipFill>
        <p:spPr>
          <a:xfrm>
            <a:off x="2255837" y="2049462"/>
            <a:ext cx="7266667" cy="4676086"/>
          </a:xfrm>
          <a:prstGeom prst="rect">
            <a:avLst/>
          </a:prstGeom>
        </p:spPr>
      </p:pic>
    </p:spTree>
    <p:extLst>
      <p:ext uri="{BB962C8B-B14F-4D97-AF65-F5344CB8AC3E}">
        <p14:creationId xmlns:p14="http://schemas.microsoft.com/office/powerpoint/2010/main" val="263050541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Debugging and Troubleshooting </a:t>
            </a:r>
            <a:br>
              <a:rPr lang="en-US" dirty="0"/>
            </a:br>
            <a:r>
              <a:rPr lang="en-US" dirty="0"/>
              <a:t>Crawl Processes</a:t>
            </a:r>
          </a:p>
        </p:txBody>
      </p:sp>
      <p:pic>
        <p:nvPicPr>
          <p:cNvPr id="5" name="Picture 4"/>
          <p:cNvPicPr>
            <a:picLocks noChangeAspect="1"/>
          </p:cNvPicPr>
          <p:nvPr/>
        </p:nvPicPr>
        <p:blipFill>
          <a:blip r:embed="rId2"/>
          <a:stretch>
            <a:fillRect/>
          </a:stretch>
        </p:blipFill>
        <p:spPr>
          <a:xfrm>
            <a:off x="1341437" y="2921071"/>
            <a:ext cx="9329181" cy="1490591"/>
          </a:xfrm>
          <a:prstGeom prst="rect">
            <a:avLst/>
          </a:prstGeom>
        </p:spPr>
      </p:pic>
    </p:spTree>
    <p:extLst>
      <p:ext uri="{BB962C8B-B14F-4D97-AF65-F5344CB8AC3E}">
        <p14:creationId xmlns:p14="http://schemas.microsoft.com/office/powerpoint/2010/main" val="88985319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2201862"/>
            <a:ext cx="11887200" cy="3176254"/>
          </a:xfrm>
        </p:spPr>
        <p:txBody>
          <a:bodyPr/>
          <a:lstStyle/>
          <a:p>
            <a:r>
              <a:rPr lang="en-US" dirty="0" smtClean="0"/>
              <a:t>Depends on:</a:t>
            </a:r>
          </a:p>
          <a:p>
            <a:pPr lvl="1"/>
            <a:r>
              <a:rPr lang="en-US" dirty="0" smtClean="0"/>
              <a:t>Size of repository</a:t>
            </a:r>
          </a:p>
          <a:p>
            <a:pPr lvl="1"/>
            <a:r>
              <a:rPr lang="en-US" dirty="0" smtClean="0"/>
              <a:t>Change rate</a:t>
            </a:r>
          </a:p>
          <a:p>
            <a:pPr lvl="1"/>
            <a:r>
              <a:rPr lang="en-US" dirty="0" smtClean="0"/>
              <a:t>Request response time</a:t>
            </a:r>
          </a:p>
          <a:p>
            <a:pPr lvl="1"/>
            <a:r>
              <a:rPr lang="en-US" dirty="0" smtClean="0"/>
              <a:t>Crawl schedule</a:t>
            </a:r>
          </a:p>
          <a:p>
            <a:pPr lvl="1"/>
            <a:r>
              <a:rPr lang="en-US" dirty="0" smtClean="0"/>
              <a:t>Type of changes</a:t>
            </a:r>
          </a:p>
          <a:p>
            <a:pPr lvl="1"/>
            <a:r>
              <a:rPr lang="en-US" dirty="0" smtClean="0"/>
              <a:t>Etc.</a:t>
            </a:r>
          </a:p>
        </p:txBody>
      </p:sp>
      <p:sp>
        <p:nvSpPr>
          <p:cNvPr id="3" name="Title 2"/>
          <p:cNvSpPr>
            <a:spLocks noGrp="1"/>
          </p:cNvSpPr>
          <p:nvPr>
            <p:ph type="title"/>
          </p:nvPr>
        </p:nvSpPr>
        <p:spPr/>
        <p:txBody>
          <a:bodyPr/>
          <a:lstStyle/>
          <a:p>
            <a:r>
              <a:rPr lang="en-US" dirty="0" smtClean="0"/>
              <a:t>How Fresh my Content is? – </a:t>
            </a:r>
            <a:br>
              <a:rPr lang="en-US" dirty="0" smtClean="0"/>
            </a:br>
            <a:r>
              <a:rPr lang="en-US" dirty="0" smtClean="0"/>
              <a:t>Search Results Freshness</a:t>
            </a:r>
            <a:endParaRPr lang="en-US" dirty="0"/>
          </a:p>
        </p:txBody>
      </p:sp>
      <p:pic>
        <p:nvPicPr>
          <p:cNvPr id="1026" name="Picture 2" descr="http://suzysdailydeals.com/wp-content/uploads/2011/07/fresh-vegetabl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4037" y="2201862"/>
            <a:ext cx="48768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29288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Search Results </a:t>
            </a:r>
            <a:r>
              <a:rPr lang="en-US" dirty="0" smtClean="0"/>
              <a:t>Freshness – </a:t>
            </a:r>
            <a:br>
              <a:rPr lang="en-US" dirty="0" smtClean="0"/>
            </a:br>
            <a:r>
              <a:rPr lang="en-US" dirty="0" smtClean="0"/>
              <a:t>Incremental Crawl</a:t>
            </a:r>
            <a:endParaRPr lang="en-US" dirty="0"/>
          </a:p>
        </p:txBody>
      </p:sp>
      <p:pic>
        <p:nvPicPr>
          <p:cNvPr id="1026" name="Picture 2" descr="http://blogs.technet.com/resized-image.ashx/__size/550x0/__key/communityserver-blogs-components-weblogfiles/00-00-00-66-12/8308.Incremental-Crawl-Illustr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0037" y="2049462"/>
            <a:ext cx="8347948" cy="31418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blogs.technet.com/resized-image.ashx/__size/550x0/__key/communityserver-blogs-components-weblogfiles/00-00-00-66-12/6102.Incremental-Crawl-Freshness.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7411" y="1820862"/>
            <a:ext cx="6553200" cy="4932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606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par>
                                <p:cTn id="8" presetID="10" presetClass="exit" presetSubtype="0" fill="hold" nodeType="withEffect">
                                  <p:stCondLst>
                                    <p:cond delay="0"/>
                                  </p:stCondLst>
                                  <p:childTnLst>
                                    <p:animEffect transition="out" filter="fade">
                                      <p:cBhvr>
                                        <p:cTn id="9" dur="500"/>
                                        <p:tgtEl>
                                          <p:spTgt spid="1026"/>
                                        </p:tgtEl>
                                      </p:cBhvr>
                                    </p:animEffect>
                                    <p:set>
                                      <p:cBhvr>
                                        <p:cTn id="10"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Search Results </a:t>
            </a:r>
            <a:r>
              <a:rPr lang="en-US" dirty="0" smtClean="0"/>
              <a:t>Freshness – </a:t>
            </a:r>
            <a:br>
              <a:rPr lang="en-US" dirty="0" smtClean="0"/>
            </a:br>
            <a:r>
              <a:rPr lang="en-US" dirty="0" smtClean="0"/>
              <a:t>Continuous Crawl</a:t>
            </a:r>
            <a:endParaRPr lang="en-US" dirty="0"/>
          </a:p>
        </p:txBody>
      </p:sp>
      <p:pic>
        <p:nvPicPr>
          <p:cNvPr id="2050" name="Picture 2" descr="http://blogs.technet.com/resized-image.ashx/__size/550x0/__key/communityserver-blogs-components-weblogfiles/00-00-00-66-12/4621.Continuous-Crawl-Illustr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437" y="1897062"/>
            <a:ext cx="9372600" cy="30333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blogs.technet.com/resized-image.ashx/__size/550x0/__key/communityserver-blogs-components-weblogfiles/00-00-00-66-12/0880.Continuous-Crawl-Freshne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6837" y="2049462"/>
            <a:ext cx="6477000" cy="4792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751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par>
                                <p:cTn id="8" presetID="10" presetClass="exit" presetSubtype="0" fill="hold" nodeType="withEffect">
                                  <p:stCondLst>
                                    <p:cond delay="0"/>
                                  </p:stCondLst>
                                  <p:childTnLst>
                                    <p:animEffect transition="out" filter="fade">
                                      <p:cBhvr>
                                        <p:cTn id="9" dur="500"/>
                                        <p:tgtEl>
                                          <p:spTgt spid="2050"/>
                                        </p:tgtEl>
                                      </p:cBhvr>
                                    </p:animEffect>
                                    <p:set>
                                      <p:cBhvr>
                                        <p:cTn id="10"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Query Debugging – </a:t>
            </a:r>
            <a:br>
              <a:rPr lang="en-US" dirty="0" smtClean="0"/>
            </a:br>
            <a:r>
              <a:rPr lang="en-US" dirty="0" smtClean="0"/>
              <a:t>Developer Dashboard</a:t>
            </a:r>
            <a:endParaRPr lang="en-US" dirty="0"/>
          </a:p>
        </p:txBody>
      </p:sp>
      <p:pic>
        <p:nvPicPr>
          <p:cNvPr id="5" name="Picture 4"/>
          <p:cNvPicPr>
            <a:picLocks noChangeAspect="1"/>
          </p:cNvPicPr>
          <p:nvPr/>
        </p:nvPicPr>
        <p:blipFill>
          <a:blip r:embed="rId2"/>
          <a:stretch>
            <a:fillRect/>
          </a:stretch>
        </p:blipFill>
        <p:spPr>
          <a:xfrm>
            <a:off x="1036637" y="1820862"/>
            <a:ext cx="10591800" cy="5173663"/>
          </a:xfrm>
          <a:prstGeom prst="rect">
            <a:avLst/>
          </a:prstGeom>
        </p:spPr>
      </p:pic>
      <p:sp>
        <p:nvSpPr>
          <p:cNvPr id="4" name="Rectangle 3"/>
          <p:cNvSpPr/>
          <p:nvPr/>
        </p:nvSpPr>
        <p:spPr bwMode="auto">
          <a:xfrm>
            <a:off x="1036637" y="2811462"/>
            <a:ext cx="4495800" cy="457200"/>
          </a:xfrm>
          <a:prstGeom prst="rect">
            <a:avLst/>
          </a:prstGeom>
          <a:noFill/>
          <a:ln w="38100">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675294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20745"/>
          </a:xfrm>
        </p:spPr>
        <p:txBody>
          <a:bodyPr/>
          <a:lstStyle/>
          <a:p>
            <a:r>
              <a:rPr lang="en-US" sz="2800" dirty="0"/>
              <a:t>Crawler role communicates with all crawl databases</a:t>
            </a:r>
          </a:p>
          <a:p>
            <a:pPr lvl="2"/>
            <a:r>
              <a:rPr lang="en-US" sz="1600" dirty="0"/>
              <a:t>Each crawler role contains only one “crawl component”</a:t>
            </a:r>
          </a:p>
          <a:p>
            <a:r>
              <a:rPr lang="en-US" sz="2800" dirty="0"/>
              <a:t>Role loads items to crawl from specified crawl DB, processes them, and then commits</a:t>
            </a:r>
          </a:p>
          <a:p>
            <a:r>
              <a:rPr lang="en-US" sz="2800" dirty="0"/>
              <a:t>Single host distributed across crawl databases</a:t>
            </a:r>
          </a:p>
          <a:p>
            <a:pPr lvl="2"/>
            <a:r>
              <a:rPr lang="en-US" sz="1600" dirty="0"/>
              <a:t>Split work among multiple crawlers</a:t>
            </a:r>
          </a:p>
          <a:p>
            <a:pPr lvl="2"/>
            <a:r>
              <a:rPr lang="en-US" sz="1600" dirty="0"/>
              <a:t>SharePoint hosts distributions happens </a:t>
            </a:r>
            <a:r>
              <a:rPr lang="en-US" sz="1600"/>
              <a:t>through </a:t>
            </a:r>
            <a:r>
              <a:rPr lang="en-US" sz="1600" dirty="0"/>
              <a:t>content</a:t>
            </a:r>
            <a:r>
              <a:rPr lang="en-US" sz="1600"/>
              <a:t> database ids </a:t>
            </a:r>
            <a:r>
              <a:rPr lang="en-US" sz="1600" smtClean="0"/>
              <a:t>rather </a:t>
            </a:r>
            <a:r>
              <a:rPr lang="en-US" sz="1600"/>
              <a:t>than host </a:t>
            </a:r>
            <a:r>
              <a:rPr lang="en-US" sz="1600" smtClean="0"/>
              <a:t>URL</a:t>
            </a:r>
            <a:endParaRPr lang="en-US" dirty="0"/>
          </a:p>
        </p:txBody>
      </p:sp>
      <p:sp>
        <p:nvSpPr>
          <p:cNvPr id="3" name="Title 2"/>
          <p:cNvSpPr>
            <a:spLocks noGrp="1"/>
          </p:cNvSpPr>
          <p:nvPr>
            <p:ph type="title"/>
          </p:nvPr>
        </p:nvSpPr>
        <p:spPr/>
        <p:txBody>
          <a:bodyPr/>
          <a:lstStyle/>
          <a:p>
            <a:r>
              <a:rPr lang="en-US" smtClean="0"/>
              <a:t>Crawl Database Architecture</a:t>
            </a:r>
            <a:endParaRPr lang="en-US" dirty="0"/>
          </a:p>
        </p:txBody>
      </p:sp>
      <p:pic>
        <p:nvPicPr>
          <p:cNvPr id="4" name="Picture 3"/>
          <p:cNvPicPr>
            <a:picLocks noChangeAspect="1"/>
          </p:cNvPicPr>
          <p:nvPr/>
        </p:nvPicPr>
        <p:blipFill>
          <a:blip r:embed="rId2"/>
          <a:stretch>
            <a:fillRect/>
          </a:stretch>
        </p:blipFill>
        <p:spPr>
          <a:xfrm>
            <a:off x="2027237" y="4411662"/>
            <a:ext cx="7711404" cy="2445704"/>
          </a:xfrm>
          <a:prstGeom prst="rect">
            <a:avLst/>
          </a:prstGeom>
        </p:spPr>
      </p:pic>
    </p:spTree>
    <p:extLst>
      <p:ext uri="{BB962C8B-B14F-4D97-AF65-F5344CB8AC3E}">
        <p14:creationId xmlns:p14="http://schemas.microsoft.com/office/powerpoint/2010/main" val="304954228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Delegated Administration</a:t>
            </a:r>
            <a:endParaRPr lang="en-US" dirty="0"/>
          </a:p>
        </p:txBody>
      </p:sp>
    </p:spTree>
    <p:extLst>
      <p:ext uri="{BB962C8B-B14F-4D97-AF65-F5344CB8AC3E}">
        <p14:creationId xmlns:p14="http://schemas.microsoft.com/office/powerpoint/2010/main" val="130381143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How to Manage and Troubleshoot Search : A Practical Guide</a:t>
            </a:r>
            <a:r>
              <a:rPr lang="en-US" dirty="0"/>
              <a:t> </a:t>
            </a:r>
          </a:p>
        </p:txBody>
      </p:sp>
      <p:sp>
        <p:nvSpPr>
          <p:cNvPr id="5" name="Text Placeholder 4"/>
          <p:cNvSpPr>
            <a:spLocks noGrp="1"/>
          </p:cNvSpPr>
          <p:nvPr>
            <p:ph type="body" sz="quarter" idx="12"/>
          </p:nvPr>
        </p:nvSpPr>
        <p:spPr/>
        <p:txBody>
          <a:bodyPr/>
          <a:lstStyle/>
          <a:p>
            <a:r>
              <a:rPr lang="en-US" sz="2400" dirty="0"/>
              <a:t>Agnes Molnar – Senior Solutions Consultant</a:t>
            </a:r>
          </a:p>
          <a:p>
            <a:r>
              <a:rPr lang="en-US" sz="2400" dirty="0" smtClean="0"/>
              <a:t>Darrin </a:t>
            </a:r>
            <a:r>
              <a:rPr lang="en-US" sz="2400" dirty="0"/>
              <a:t>Allred – Solution Architect</a:t>
            </a:r>
            <a:endParaRPr lang="en-US" sz="2400" dirty="0" smtClean="0"/>
          </a:p>
        </p:txBody>
      </p:sp>
      <p:sp>
        <p:nvSpPr>
          <p:cNvPr id="2" name="Text Placeholder 1"/>
          <p:cNvSpPr>
            <a:spLocks noGrp="1"/>
          </p:cNvSpPr>
          <p:nvPr>
            <p:ph type="body" sz="quarter" idx="13"/>
          </p:nvPr>
        </p:nvSpPr>
        <p:spPr/>
        <p:txBody>
          <a:bodyPr/>
          <a:lstStyle/>
          <a:p>
            <a:r>
              <a:rPr lang="en-US" dirty="0" smtClean="0"/>
              <a:t>SPC117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Control at the Site Admin Level</a:t>
            </a:r>
            <a:endParaRPr lang="en-US" dirty="0"/>
          </a:p>
        </p:txBody>
      </p:sp>
      <p:graphicFrame>
        <p:nvGraphicFramePr>
          <p:cNvPr id="5" name="Table 4"/>
          <p:cNvGraphicFramePr>
            <a:graphicFrameLocks noGrp="1"/>
          </p:cNvGraphicFramePr>
          <p:nvPr>
            <p:extLst/>
          </p:nvPr>
        </p:nvGraphicFramePr>
        <p:xfrm>
          <a:off x="726429" y="1403093"/>
          <a:ext cx="9633858" cy="2953243"/>
        </p:xfrm>
        <a:graphic>
          <a:graphicData uri="http://schemas.openxmlformats.org/drawingml/2006/table">
            <a:tbl>
              <a:tblPr firstRow="1" bandRow="1">
                <a:tableStyleId>{5C22544A-7EE6-4342-B048-85BDC9FD1C3A}</a:tableStyleId>
              </a:tblPr>
              <a:tblGrid>
                <a:gridCol w="6685084"/>
                <a:gridCol w="1474387"/>
                <a:gridCol w="1474387"/>
              </a:tblGrid>
              <a:tr h="699453">
                <a:tc>
                  <a:txBody>
                    <a:bodyPr/>
                    <a:lstStyle/>
                    <a:p>
                      <a:pPr algn="ctr"/>
                      <a:r>
                        <a:rPr lang="en-US" sz="1400" b="1" dirty="0" smtClean="0"/>
                        <a:t>Task</a:t>
                      </a:r>
                      <a:endParaRPr lang="en-US" sz="1400" b="1" dirty="0"/>
                    </a:p>
                  </a:txBody>
                  <a:tcPr marL="93285" marR="93285" marT="34973" marB="34973"/>
                </a:tc>
                <a:tc>
                  <a:txBody>
                    <a:bodyPr/>
                    <a:lstStyle/>
                    <a:p>
                      <a:pPr algn="ctr"/>
                      <a:r>
                        <a:rPr lang="en-US" sz="1400" b="1" dirty="0" smtClean="0"/>
                        <a:t>Site Collection Admin</a:t>
                      </a:r>
                      <a:endParaRPr lang="en-US" sz="1400" b="1" dirty="0"/>
                    </a:p>
                  </a:txBody>
                  <a:tcPr marL="93285" marR="93285" marT="34973" marB="34973"/>
                </a:tc>
                <a:tc>
                  <a:txBody>
                    <a:bodyPr/>
                    <a:lstStyle/>
                    <a:p>
                      <a:pPr algn="ctr"/>
                      <a:r>
                        <a:rPr lang="en-US" sz="1400" b="1" dirty="0" smtClean="0"/>
                        <a:t>Site Admin</a:t>
                      </a:r>
                      <a:endParaRPr lang="en-US" sz="1400" b="1" dirty="0"/>
                    </a:p>
                  </a:txBody>
                  <a:tcPr marL="93285" marR="93285" marT="34973" marB="34973"/>
                </a:tc>
              </a:tr>
              <a:tr h="349726">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Create and/or override Query Rules, including Promoted Results</a:t>
                      </a:r>
                    </a:p>
                  </a:txBody>
                  <a:tcPr marL="93285" marR="93285" marT="34973" marB="34973" anchor="ctr"/>
                </a:tc>
                <a:tc>
                  <a:txBody>
                    <a:bodyPr/>
                    <a:lstStyle/>
                    <a:p>
                      <a:pPr algn="ctr"/>
                      <a:endParaRPr lang="en-US" sz="1400" b="0" dirty="0"/>
                    </a:p>
                  </a:txBody>
                  <a:tcPr marL="93285" marR="93285" marT="34973" marB="34973"/>
                </a:tc>
                <a:tc>
                  <a:txBody>
                    <a:bodyPr/>
                    <a:lstStyle/>
                    <a:p>
                      <a:pPr algn="ctr"/>
                      <a:endParaRPr lang="en-US" sz="1400" b="0"/>
                    </a:p>
                  </a:txBody>
                  <a:tcPr marL="93285" marR="93285" marT="34973" marB="34973"/>
                </a:tc>
              </a:tr>
              <a:tr h="349726">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Create and/or override Result types and display templates</a:t>
                      </a:r>
                    </a:p>
                  </a:txBody>
                  <a:tcPr marL="93285" marR="93285" marT="34973" marB="34973" anchor="ctr"/>
                </a:tc>
                <a:tc>
                  <a:txBody>
                    <a:bodyPr/>
                    <a:lstStyle/>
                    <a:p>
                      <a:pPr algn="ctr"/>
                      <a:endParaRPr lang="en-US" sz="1400" b="0" dirty="0"/>
                    </a:p>
                  </a:txBody>
                  <a:tcPr marL="93285" marR="93285" marT="34973" marB="34973"/>
                </a:tc>
                <a:tc>
                  <a:txBody>
                    <a:bodyPr/>
                    <a:lstStyle/>
                    <a:p>
                      <a:pPr algn="ctr"/>
                      <a:endParaRPr lang="en-US" sz="1400" b="0"/>
                    </a:p>
                  </a:txBody>
                  <a:tcPr marL="93285" marR="93285" marT="34973" marB="34973"/>
                </a:tc>
              </a:tr>
              <a:tr h="505160">
                <a:tc>
                  <a:txBody>
                    <a:bodyPr/>
                    <a:lstStyle/>
                    <a:p>
                      <a:r>
                        <a:rPr lang="en-US" sz="1400" dirty="0" smtClean="0"/>
                        <a:t>Create and/or override Result Sources, either for remote locations or as a custom search “vertical”</a:t>
                      </a:r>
                      <a:endParaRPr lang="en-US" sz="1400" dirty="0"/>
                    </a:p>
                  </a:txBody>
                  <a:tcPr marL="93285" marR="93285" marT="34973" marB="34973" anchor="ctr"/>
                </a:tc>
                <a:tc>
                  <a:txBody>
                    <a:bodyPr/>
                    <a:lstStyle/>
                    <a:p>
                      <a:pPr algn="ctr"/>
                      <a:endParaRPr lang="en-US" sz="1400" b="0" dirty="0"/>
                    </a:p>
                  </a:txBody>
                  <a:tcPr marL="93285" marR="93285" marT="34973" marB="34973"/>
                </a:tc>
                <a:tc>
                  <a:txBody>
                    <a:bodyPr/>
                    <a:lstStyle/>
                    <a:p>
                      <a:pPr algn="ctr"/>
                      <a:endParaRPr lang="en-US" sz="1400" b="0"/>
                    </a:p>
                  </a:txBody>
                  <a:tcPr marL="93285" marR="93285" marT="34973" marB="34973"/>
                </a:tc>
              </a:tr>
              <a:tr h="349726">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t>Create managed properties</a:t>
                      </a:r>
                    </a:p>
                  </a:txBody>
                  <a:tcPr marL="93285" marR="93285" marT="34973" marB="34973" anchor="ctr"/>
                </a:tc>
                <a:tc>
                  <a:txBody>
                    <a:bodyPr/>
                    <a:lstStyle/>
                    <a:p>
                      <a:pPr algn="ctr"/>
                      <a:endParaRPr lang="en-US" sz="1400" b="0" dirty="0"/>
                    </a:p>
                  </a:txBody>
                  <a:tcPr marL="93285" marR="93285" marT="34973" marB="34973"/>
                </a:tc>
                <a:tc>
                  <a:txBody>
                    <a:bodyPr/>
                    <a:lstStyle/>
                    <a:p>
                      <a:pPr algn="ctr"/>
                      <a:endParaRPr lang="en-US" sz="1400" b="0"/>
                    </a:p>
                  </a:txBody>
                  <a:tcPr marL="93285" marR="93285" marT="34973" marB="34973"/>
                </a:tc>
              </a:tr>
              <a:tr h="349726">
                <a:tc>
                  <a:txBody>
                    <a:bodyPr/>
                    <a:lstStyle/>
                    <a:p>
                      <a:r>
                        <a:rPr lang="en-US" sz="1400" dirty="0" smtClean="0"/>
                        <a:t>Create refiners</a:t>
                      </a:r>
                      <a:endParaRPr lang="en-US" sz="1400" dirty="0"/>
                    </a:p>
                  </a:txBody>
                  <a:tcPr marL="93285" marR="93285" marT="34973" marB="34973" anchor="ctr"/>
                </a:tc>
                <a:tc>
                  <a:txBody>
                    <a:bodyPr/>
                    <a:lstStyle/>
                    <a:p>
                      <a:pPr algn="ctr"/>
                      <a:endParaRPr lang="en-US" sz="1400" b="0" dirty="0"/>
                    </a:p>
                  </a:txBody>
                  <a:tcPr marL="93285" marR="93285" marT="34973" marB="34973"/>
                </a:tc>
                <a:tc>
                  <a:txBody>
                    <a:bodyPr/>
                    <a:lstStyle/>
                    <a:p>
                      <a:pPr algn="ctr"/>
                      <a:endParaRPr lang="en-US" sz="1400" b="0" dirty="0"/>
                    </a:p>
                  </a:txBody>
                  <a:tcPr marL="93285" marR="93285" marT="34973" marB="34973"/>
                </a:tc>
              </a:tr>
              <a:tr h="349726">
                <a:tc>
                  <a:txBody>
                    <a:bodyPr/>
                    <a:lstStyle/>
                    <a:p>
                      <a:r>
                        <a:rPr lang="en-US" sz="1400" dirty="0" smtClean="0"/>
                        <a:t>Start a local crawl – can even be done down to the list level</a:t>
                      </a:r>
                      <a:endParaRPr lang="en-US" sz="1400" dirty="0"/>
                    </a:p>
                  </a:txBody>
                  <a:tcPr marL="93285" marR="93285" marT="34973" marB="34973" anchor="ctr"/>
                </a:tc>
                <a:tc>
                  <a:txBody>
                    <a:bodyPr/>
                    <a:lstStyle/>
                    <a:p>
                      <a:pPr algn="ctr"/>
                      <a:endParaRPr lang="en-US" sz="1400" b="0" dirty="0"/>
                    </a:p>
                  </a:txBody>
                  <a:tcPr marL="93285" marR="93285" marT="34973" marB="34973"/>
                </a:tc>
                <a:tc>
                  <a:txBody>
                    <a:bodyPr/>
                    <a:lstStyle/>
                    <a:p>
                      <a:pPr algn="ctr"/>
                      <a:endParaRPr lang="en-US" sz="1400" b="0" dirty="0"/>
                    </a:p>
                  </a:txBody>
                  <a:tcPr marL="93285" marR="93285" marT="34973" marB="34973"/>
                </a:tc>
              </a:tr>
            </a:tbl>
          </a:graphicData>
        </a:graphic>
      </p:graphicFrame>
      <p:pic>
        <p:nvPicPr>
          <p:cNvPr id="6"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32709" y="2083680"/>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46554" y="2083679"/>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35303" y="2443537"/>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46554" y="2443538"/>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32382" y="2829278"/>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46554" y="2829278"/>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35303" y="3277745"/>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32380" y="3975604"/>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46554" y="3626604"/>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32379" y="3626604"/>
            <a:ext cx="479936" cy="35985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speschka\AppData\Local\Microsoft\Windows\Temporary Internet Files\Content.IE5\TS8GO18T\MC900441310[1].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46554" y="3975603"/>
            <a:ext cx="479936" cy="359858"/>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5596567" y="5145399"/>
            <a:ext cx="3562194" cy="1096967"/>
          </a:xfrm>
          <a:prstGeom prst="rect">
            <a:avLst/>
          </a:prstGeom>
          <a:noFill/>
        </p:spPr>
        <p:txBody>
          <a:bodyPr wrap="none" rtlCol="0">
            <a:spAutoFit/>
          </a:bodyPr>
          <a:lstStyle/>
          <a:p>
            <a:r>
              <a:rPr lang="en-US" sz="3264" dirty="0">
                <a:solidFill>
                  <a:srgbClr val="0071C5"/>
                </a:solidFill>
                <a:latin typeface="Segoe UI" pitchFamily="34" charset="0"/>
                <a:ea typeface="Segoe UI" pitchFamily="34" charset="0"/>
                <a:cs typeface="Segoe UI" pitchFamily="34" charset="0"/>
              </a:rPr>
              <a:t>Built for the Cloud</a:t>
            </a:r>
          </a:p>
          <a:p>
            <a:pPr marL="757735" lvl="1" indent="-291436">
              <a:buFont typeface="Arial" pitchFamily="34" charset="0"/>
              <a:buChar char="•"/>
            </a:pPr>
            <a:r>
              <a:rPr lang="en-US" sz="3264" dirty="0" smtClean="0">
                <a:solidFill>
                  <a:srgbClr val="0071C5"/>
                </a:solidFill>
                <a:latin typeface="Segoe UI" pitchFamily="34" charset="0"/>
                <a:ea typeface="Segoe UI" pitchFamily="34" charset="0"/>
                <a:cs typeface="Segoe UI" pitchFamily="34" charset="0"/>
              </a:rPr>
              <a:t>Multi-Tenant</a:t>
            </a:r>
          </a:p>
        </p:txBody>
      </p:sp>
      <p:pic>
        <p:nvPicPr>
          <p:cNvPr id="20" name="Picture 19"/>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991181" y="5133069"/>
            <a:ext cx="2348050" cy="961383"/>
          </a:xfrm>
          <a:prstGeom prst="rect">
            <a:avLst/>
          </a:prstGeom>
        </p:spPr>
      </p:pic>
    </p:spTree>
    <p:extLst>
      <p:ext uri="{BB962C8B-B14F-4D97-AF65-F5344CB8AC3E}">
        <p14:creationId xmlns:p14="http://schemas.microsoft.com/office/powerpoint/2010/main" val="313399730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smtClean="0"/>
              <a:t>Tenant Administration</a:t>
            </a:r>
          </a:p>
          <a:p>
            <a:r>
              <a:rPr lang="en-US" smtClean="0"/>
              <a:t>Site </a:t>
            </a:r>
            <a:r>
              <a:rPr lang="en-US" dirty="0"/>
              <a:t>level crawled/managed property creation</a:t>
            </a:r>
          </a:p>
        </p:txBody>
      </p:sp>
    </p:spTree>
    <p:extLst>
      <p:ext uri="{BB962C8B-B14F-4D97-AF65-F5344CB8AC3E}">
        <p14:creationId xmlns:p14="http://schemas.microsoft.com/office/powerpoint/2010/main" val="208402340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 Search</a:t>
            </a:r>
            <a:endParaRPr lang="en-US" dirty="0"/>
          </a:p>
        </p:txBody>
      </p:sp>
    </p:spTree>
    <p:extLst>
      <p:ext uri="{BB962C8B-B14F-4D97-AF65-F5344CB8AC3E}">
        <p14:creationId xmlns:p14="http://schemas.microsoft.com/office/powerpoint/2010/main" val="273385105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988784"/>
          </a:xfrm>
        </p:spPr>
        <p:txBody>
          <a:bodyPr/>
          <a:lstStyle/>
          <a:p>
            <a:pPr lvl="1"/>
            <a:r>
              <a:rPr lang="en-US" sz="4000" dirty="0" smtClean="0"/>
              <a:t>Complex architecture</a:t>
            </a:r>
          </a:p>
          <a:p>
            <a:pPr lvl="1"/>
            <a:r>
              <a:rPr lang="en-US" sz="4000" dirty="0" smtClean="0"/>
              <a:t>Complex configuration</a:t>
            </a:r>
          </a:p>
          <a:p>
            <a:pPr lvl="1"/>
            <a:r>
              <a:rPr lang="en-US" sz="4000" dirty="0" smtClean="0"/>
              <a:t>Query and crawl reporting</a:t>
            </a:r>
          </a:p>
          <a:p>
            <a:pPr lvl="1"/>
            <a:r>
              <a:rPr lang="en-US" sz="4000" dirty="0" smtClean="0"/>
              <a:t>Scenarios</a:t>
            </a:r>
          </a:p>
          <a:p>
            <a:pPr lvl="2"/>
            <a:r>
              <a:rPr lang="en-US" sz="3600" dirty="0" smtClean="0"/>
              <a:t>Search service is unavailable</a:t>
            </a:r>
          </a:p>
          <a:p>
            <a:pPr lvl="2"/>
            <a:r>
              <a:rPr lang="en-US" sz="3600" dirty="0" smtClean="0"/>
              <a:t>“Hung” crawl </a:t>
            </a:r>
            <a:endParaRPr lang="en-US" sz="3600" dirty="0"/>
          </a:p>
        </p:txBody>
      </p:sp>
      <p:sp>
        <p:nvSpPr>
          <p:cNvPr id="2" name="Title 1"/>
          <p:cNvSpPr>
            <a:spLocks noGrp="1"/>
          </p:cNvSpPr>
          <p:nvPr>
            <p:ph type="title"/>
          </p:nvPr>
        </p:nvSpPr>
        <p:spPr/>
        <p:txBody>
          <a:bodyPr/>
          <a:lstStyle/>
          <a:p>
            <a:r>
              <a:rPr lang="en-US" smtClean="0"/>
              <a:t>Search Troubleshooting Challenges</a:t>
            </a:r>
            <a:endParaRPr lang="en-US" dirty="0"/>
          </a:p>
        </p:txBody>
      </p:sp>
    </p:spTree>
    <p:extLst>
      <p:ext uri="{BB962C8B-B14F-4D97-AF65-F5344CB8AC3E}">
        <p14:creationId xmlns:p14="http://schemas.microsoft.com/office/powerpoint/2010/main" val="97428910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478423"/>
          </a:xfrm>
        </p:spPr>
        <p:txBody>
          <a:bodyPr/>
          <a:lstStyle/>
          <a:p>
            <a:r>
              <a:rPr lang="en-US" dirty="0" smtClean="0"/>
              <a:t>Crawl log</a:t>
            </a:r>
          </a:p>
          <a:p>
            <a:pPr lvl="1"/>
            <a:r>
              <a:rPr lang="en-US" dirty="0" smtClean="0"/>
              <a:t>Content Source (1,7, and 30 day duration trend)</a:t>
            </a:r>
          </a:p>
          <a:p>
            <a:pPr lvl="1"/>
            <a:r>
              <a:rPr lang="en-US" dirty="0" smtClean="0"/>
              <a:t>URL View (Remove from index)</a:t>
            </a:r>
          </a:p>
          <a:p>
            <a:pPr lvl="1"/>
            <a:r>
              <a:rPr lang="en-US" dirty="0" smtClean="0"/>
              <a:t>History (Latency/Load)</a:t>
            </a:r>
          </a:p>
          <a:p>
            <a:r>
              <a:rPr lang="en-US" dirty="0" smtClean="0"/>
              <a:t>Health reports</a:t>
            </a:r>
          </a:p>
          <a:p>
            <a:pPr lvl="1"/>
            <a:r>
              <a:rPr lang="en-US" dirty="0" smtClean="0"/>
              <a:t>Crawl Latency/Load by Repository, Handler, Crawler, CPC, SQL</a:t>
            </a:r>
            <a:endParaRPr lang="en-US" dirty="0"/>
          </a:p>
          <a:p>
            <a:pPr lvl="1"/>
            <a:r>
              <a:rPr lang="en-US" dirty="0" smtClean="0"/>
              <a:t>Crawl Freshness by source heat map in days</a:t>
            </a:r>
          </a:p>
          <a:p>
            <a:pPr lvl="1"/>
            <a:r>
              <a:rPr lang="en-US" dirty="0"/>
              <a:t>CPU and Memory Load by component and process</a:t>
            </a:r>
          </a:p>
          <a:p>
            <a:pPr lvl="1"/>
            <a:r>
              <a:rPr lang="en-US" dirty="0" smtClean="0"/>
              <a:t>Content Processing by stage</a:t>
            </a:r>
          </a:p>
          <a:p>
            <a:pPr lvl="1"/>
            <a:r>
              <a:rPr lang="en-US" dirty="0" smtClean="0"/>
              <a:t>Query Latency/Load percentiles overlaid with crawl and analytics load</a:t>
            </a:r>
          </a:p>
          <a:p>
            <a:pPr lvl="1"/>
            <a:r>
              <a:rPr lang="en-US" dirty="0" smtClean="0"/>
              <a:t>Federation</a:t>
            </a:r>
          </a:p>
          <a:p>
            <a:pPr lvl="1"/>
            <a:r>
              <a:rPr lang="en-US" dirty="0" smtClean="0"/>
              <a:t>Query Latency by Object model, Query Processing, Core index</a:t>
            </a:r>
          </a:p>
        </p:txBody>
      </p:sp>
      <p:sp>
        <p:nvSpPr>
          <p:cNvPr id="2" name="Title 1"/>
          <p:cNvSpPr>
            <a:spLocks noGrp="1"/>
          </p:cNvSpPr>
          <p:nvPr>
            <p:ph type="title"/>
          </p:nvPr>
        </p:nvSpPr>
        <p:spPr/>
        <p:txBody>
          <a:bodyPr/>
          <a:lstStyle/>
          <a:p>
            <a:r>
              <a:rPr lang="en-US" dirty="0" smtClean="0"/>
              <a:t>Troubleshooting Enhancements</a:t>
            </a:r>
            <a:endParaRPr lang="en-US" dirty="0"/>
          </a:p>
        </p:txBody>
      </p:sp>
    </p:spTree>
    <p:extLst>
      <p:ext uri="{BB962C8B-B14F-4D97-AF65-F5344CB8AC3E}">
        <p14:creationId xmlns:p14="http://schemas.microsoft.com/office/powerpoint/2010/main" val="66113875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Case of the…</a:t>
            </a:r>
            <a:endParaRPr lang="en-US" dirty="0"/>
          </a:p>
        </p:txBody>
      </p:sp>
      <p:sp>
        <p:nvSpPr>
          <p:cNvPr id="5" name="Text Placeholder 4"/>
          <p:cNvSpPr>
            <a:spLocks noGrp="1"/>
          </p:cNvSpPr>
          <p:nvPr>
            <p:ph type="body" sz="quarter" idx="12"/>
          </p:nvPr>
        </p:nvSpPr>
        <p:spPr>
          <a:xfrm>
            <a:off x="274639" y="4792662"/>
            <a:ext cx="8230899" cy="1372414"/>
          </a:xfrm>
        </p:spPr>
        <p:txBody>
          <a:bodyPr/>
          <a:lstStyle/>
          <a:p>
            <a:r>
              <a:rPr lang="en-US" dirty="0"/>
              <a:t>Unavailable Search Service</a:t>
            </a:r>
          </a:p>
          <a:p>
            <a:r>
              <a:rPr lang="en-US" dirty="0" smtClean="0"/>
              <a:t>Un-crawled Site</a:t>
            </a:r>
          </a:p>
          <a:p>
            <a:r>
              <a:rPr lang="en-US" dirty="0"/>
              <a:t>Missing Results</a:t>
            </a:r>
          </a:p>
        </p:txBody>
      </p:sp>
    </p:spTree>
    <p:extLst>
      <p:ext uri="{BB962C8B-B14F-4D97-AF65-F5344CB8AC3E}">
        <p14:creationId xmlns:p14="http://schemas.microsoft.com/office/powerpoint/2010/main" val="4092823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solidFill>
                <a:schemeClr val="bg1"/>
              </a:solidFill>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solidFill>
                <a:schemeClr val="bg1"/>
              </a:solidFill>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Mon-Thu @ Exhibit Hall</a:t>
            </a:r>
            <a:endParaRPr lang="en-US" dirty="0">
              <a:solidFill>
                <a:schemeClr val="bg1"/>
              </a:soli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chemeClr val="bg1"/>
                </a:solidFill>
                <a:ea typeface="Segoe UI" pitchFamily="34" charset="0"/>
                <a:cs typeface="Segoe UI" pitchFamily="34" charset="0"/>
              </a:rPr>
              <a:t>Hands on Labs</a:t>
            </a:r>
          </a:p>
          <a:p>
            <a:pPr defTabSz="932472" fontAlgn="base">
              <a:spcBef>
                <a:spcPct val="0"/>
              </a:spcBef>
              <a:spcAft>
                <a:spcPct val="0"/>
              </a:spcAft>
            </a:pPr>
            <a:endParaRPr lang="en-US" dirty="0">
              <a:solidFill>
                <a:schemeClr val="bg1"/>
              </a:solidFill>
              <a:ea typeface="Segoe UI" pitchFamily="34" charset="0"/>
              <a:cs typeface="Segoe UI" pitchFamily="34" charset="0"/>
            </a:endParaRPr>
          </a:p>
          <a:p>
            <a:pPr defTabSz="932472" fontAlgn="base">
              <a:spcBef>
                <a:spcPct val="0"/>
              </a:spcBef>
              <a:spcAft>
                <a:spcPct val="0"/>
              </a:spcAft>
            </a:pPr>
            <a:r>
              <a:rPr lang="en-US" dirty="0" smtClean="0">
                <a:solidFill>
                  <a:schemeClr val="bg1"/>
                </a:solidFill>
                <a:ea typeface="Segoe UI" pitchFamily="34" charset="0"/>
                <a:cs typeface="Segoe UI" pitchFamily="34" charset="0"/>
              </a:rPr>
              <a:t>Daily 10:30am-6:30pm @ HOL Lab Lounge</a:t>
            </a:r>
            <a:endParaRPr lang="en-US" dirty="0">
              <a:solidFill>
                <a:schemeClr val="bg1"/>
              </a:soli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chemeClr val="bg1"/>
                </a:solidFill>
                <a:ea typeface="Segoe UI" pitchFamily="34" charset="0"/>
                <a:cs typeface="Segoe UI" pitchFamily="34" charset="0"/>
              </a:rPr>
              <a:t>Ask the Experts</a:t>
            </a:r>
          </a:p>
          <a:p>
            <a:pPr defTabSz="932472" fontAlgn="base">
              <a:spcBef>
                <a:spcPct val="0"/>
              </a:spcBef>
              <a:spcAft>
                <a:spcPct val="0"/>
              </a:spcAft>
            </a:pPr>
            <a:endParaRPr lang="en-US" dirty="0">
              <a:solidFill>
                <a:schemeClr val="bg1"/>
              </a:solidFill>
              <a:ea typeface="Segoe UI" pitchFamily="34" charset="0"/>
              <a:cs typeface="Segoe UI" pitchFamily="34" charset="0"/>
            </a:endParaRPr>
          </a:p>
          <a:p>
            <a:pPr defTabSz="932472" fontAlgn="base">
              <a:spcBef>
                <a:spcPct val="0"/>
              </a:spcBef>
              <a:spcAft>
                <a:spcPct val="0"/>
              </a:spcAft>
            </a:pPr>
            <a:r>
              <a:rPr lang="en-US" dirty="0" smtClean="0">
                <a:solidFill>
                  <a:schemeClr val="bg1"/>
                </a:solidFill>
                <a:ea typeface="Segoe UI" pitchFamily="34" charset="0"/>
                <a:cs typeface="Segoe UI" pitchFamily="34" charset="0"/>
              </a:rPr>
              <a:t>Discuss search!</a:t>
            </a:r>
          </a:p>
          <a:p>
            <a:pPr defTabSz="932472" fontAlgn="base">
              <a:spcBef>
                <a:spcPct val="0"/>
              </a:spcBef>
              <a:spcAft>
                <a:spcPct val="0"/>
              </a:spcAft>
            </a:pPr>
            <a:endParaRPr lang="en-US" dirty="0">
              <a:solidFill>
                <a:schemeClr val="bg1"/>
              </a:solidFill>
              <a:ea typeface="Segoe UI" pitchFamily="34" charset="0"/>
              <a:cs typeface="Segoe UI" pitchFamily="34" charset="0"/>
            </a:endParaRPr>
          </a:p>
          <a:p>
            <a:pPr defTabSz="932472" fontAlgn="base">
              <a:spcBef>
                <a:spcPct val="0"/>
              </a:spcBef>
              <a:spcAft>
                <a:spcPct val="0"/>
              </a:spcAft>
            </a:pPr>
            <a:r>
              <a:rPr lang="en-US" dirty="0" smtClean="0">
                <a:solidFill>
                  <a:schemeClr val="bg1"/>
                </a:solidFill>
                <a:ea typeface="Segoe UI" pitchFamily="34" charset="0"/>
                <a:cs typeface="Segoe UI" pitchFamily="34" charset="0"/>
              </a:rPr>
              <a:t>Wed 6:15PM @ Ask the Experts Lounge</a:t>
            </a:r>
          </a:p>
          <a:p>
            <a:pPr defTabSz="932472" fontAlgn="base">
              <a:spcBef>
                <a:spcPct val="0"/>
              </a:spcBef>
              <a:spcAft>
                <a:spcPct val="0"/>
              </a:spcAft>
            </a:pPr>
            <a:endParaRPr lang="en-US"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2542502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2" name="Text Placeholder 1"/>
          <p:cNvSpPr>
            <a:spLocks noGrp="1"/>
          </p:cNvSpPr>
          <p:nvPr>
            <p:ph type="body" sz="quarter" idx="10"/>
          </p:nvPr>
        </p:nvSpPr>
        <p:spPr/>
        <p:txBody>
          <a:bodyPr/>
          <a:lstStyle/>
          <a:p>
            <a:endParaRPr lang="en-US"/>
          </a:p>
        </p:txBody>
      </p:sp>
      <p:sp>
        <p:nvSpPr>
          <p:cNvPr id="28" name="Rectangle 27"/>
          <p:cNvSpPr/>
          <p:nvPr/>
        </p:nvSpPr>
        <p:spPr bwMode="auto">
          <a:xfrm>
            <a:off x="274641" y="121126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10:30am - SPC231 - Step by Step: Search Development in SharePoint 2013</a:t>
            </a:r>
            <a:br>
              <a:rPr lang="en-US" dirty="0"/>
            </a:br>
            <a:r>
              <a:rPr lang="en-US" dirty="0"/>
              <a:t>Speakers - Andrew Wardly, Matt King</a:t>
            </a:r>
            <a:br>
              <a:rPr lang="en-US" dirty="0"/>
            </a:br>
            <a:endParaRPr lang="en-US" dirty="0">
              <a:solidFill>
                <a:schemeClr val="bg1"/>
              </a:solidFill>
            </a:endParaRPr>
          </a:p>
        </p:txBody>
      </p:sp>
      <p:sp>
        <p:nvSpPr>
          <p:cNvPr id="30" name="Rectangle 29"/>
          <p:cNvSpPr/>
          <p:nvPr/>
        </p:nvSpPr>
        <p:spPr bwMode="auto">
          <a:xfrm>
            <a:off x="274640" y="2127240"/>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1:45pm - SPC095 - Effective Search Deployment and Operation in SharePoint </a:t>
            </a:r>
            <a:r>
              <a:rPr lang="en-US" dirty="0" smtClean="0"/>
              <a:t>2013 - Speakers</a:t>
            </a:r>
            <a:r>
              <a:rPr lang="en-US" dirty="0"/>
              <a:t>: Darrin Allred</a:t>
            </a:r>
            <a:r>
              <a:rPr lang="en-US" dirty="0" smtClean="0"/>
              <a:t>, Knut </a:t>
            </a:r>
            <a:r>
              <a:rPr lang="en-US" dirty="0"/>
              <a:t>Brandrud</a:t>
            </a:r>
            <a:br>
              <a:rPr lang="en-US" dirty="0"/>
            </a:br>
            <a:r>
              <a:rPr lang="en-US" dirty="0"/>
              <a:t> </a:t>
            </a:r>
            <a:endParaRPr lang="en-US" dirty="0">
              <a:solidFill>
                <a:schemeClr val="bg1"/>
              </a:solidFill>
            </a:endParaRPr>
          </a:p>
        </p:txBody>
      </p:sp>
      <p:sp>
        <p:nvSpPr>
          <p:cNvPr id="31" name="Rectangle 30"/>
          <p:cNvSpPr/>
          <p:nvPr/>
        </p:nvSpPr>
        <p:spPr bwMode="auto">
          <a:xfrm>
            <a:off x="274638" y="3043219"/>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3:15pm - SPC049 - Custom Security Trimming for Search in SharePoint 2013</a:t>
            </a:r>
            <a:br>
              <a:rPr lang="en-US" dirty="0"/>
            </a:br>
            <a:r>
              <a:rPr lang="en-US" dirty="0"/>
              <a:t>Speakers: Morgan Larsson, Sveinar Rasmussen</a:t>
            </a:r>
            <a:br>
              <a:rPr lang="en-US" dirty="0"/>
            </a:br>
            <a:r>
              <a:rPr lang="en-US" dirty="0"/>
              <a:t> </a:t>
            </a:r>
            <a:endParaRPr lang="en-US" dirty="0">
              <a:solidFill>
                <a:schemeClr val="bg1"/>
              </a:solidFill>
            </a:endParaRPr>
          </a:p>
        </p:txBody>
      </p:sp>
      <p:sp>
        <p:nvSpPr>
          <p:cNvPr id="32" name="Rectangle 31"/>
          <p:cNvSpPr/>
          <p:nvPr/>
        </p:nvSpPr>
        <p:spPr bwMode="auto">
          <a:xfrm>
            <a:off x="274640" y="4878124"/>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5:00pm - SPC145 - Optimize Search Relevance in SharePoint 2013</a:t>
            </a:r>
            <a:br>
              <a:rPr lang="en-US" dirty="0"/>
            </a:br>
            <a:r>
              <a:rPr lang="en-US" dirty="0"/>
              <a:t>Speakers: Jan Inge Bergseth, Victor </a:t>
            </a:r>
            <a:r>
              <a:rPr lang="en-US" dirty="0" err="1"/>
              <a:t>Poznanski</a:t>
            </a:r>
            <a:r>
              <a:rPr lang="en-US" dirty="0"/>
              <a:t/>
            </a:r>
            <a:br>
              <a:rPr lang="en-US" dirty="0"/>
            </a:br>
            <a:r>
              <a:rPr lang="en-US" dirty="0"/>
              <a:t> </a:t>
            </a:r>
            <a:endParaRPr lang="en-US" dirty="0">
              <a:solidFill>
                <a:schemeClr val="bg1"/>
              </a:solidFill>
            </a:endParaRPr>
          </a:p>
        </p:txBody>
      </p:sp>
      <p:sp>
        <p:nvSpPr>
          <p:cNvPr id="33" name="Rectangle 32"/>
          <p:cNvSpPr/>
          <p:nvPr/>
        </p:nvSpPr>
        <p:spPr bwMode="auto">
          <a:xfrm>
            <a:off x="274637" y="3962145"/>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3:15pm - SPC150 - Microsoft Early Learning: Moving Search to O365 and Building a Hybrid </a:t>
            </a:r>
            <a:r>
              <a:rPr lang="en-US" dirty="0" smtClean="0"/>
              <a:t>Experience - Speaker: </a:t>
            </a:r>
            <a:r>
              <a:rPr lang="en-US" dirty="0"/>
              <a:t>Rene Sanchez Almaguer</a:t>
            </a:r>
            <a:br>
              <a:rPr lang="en-US" dirty="0"/>
            </a:br>
            <a:endParaRPr lang="en-US" dirty="0">
              <a:solidFill>
                <a:schemeClr val="bg1"/>
              </a:solidFill>
            </a:endParaRPr>
          </a:p>
        </p:txBody>
      </p:sp>
    </p:spTree>
    <p:extLst>
      <p:ext uri="{BB962C8B-B14F-4D97-AF65-F5344CB8AC3E}">
        <p14:creationId xmlns:p14="http://schemas.microsoft.com/office/powerpoint/2010/main" val="1007380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68755" y="44809"/>
            <a:ext cx="7580443" cy="478376"/>
          </a:xfrm>
          <a:prstGeom prst="rect">
            <a:avLst/>
          </a:prstGeom>
        </p:spPr>
        <p:txBody>
          <a:bodyPr wrap="square">
            <a:spAutoFit/>
          </a:bodyPr>
          <a:lstStyle/>
          <a:p>
            <a:r>
              <a:rPr lang="en-US" sz="2448" b="1" dirty="0">
                <a:solidFill>
                  <a:schemeClr val="accent6"/>
                </a:solidFill>
                <a:latin typeface="+mj-lt"/>
              </a:rPr>
              <a:t>Want to Know More About SharePoint 2013 Search?</a:t>
            </a:r>
          </a:p>
        </p:txBody>
      </p:sp>
      <p:sp>
        <p:nvSpPr>
          <p:cNvPr id="4" name="TextBox 3"/>
          <p:cNvSpPr txBox="1"/>
          <p:nvPr/>
        </p:nvSpPr>
        <p:spPr>
          <a:xfrm>
            <a:off x="5674219" y="932603"/>
            <a:ext cx="4238591" cy="4256663"/>
          </a:xfrm>
          <a:prstGeom prst="rect">
            <a:avLst/>
          </a:prstGeom>
          <a:noFill/>
        </p:spPr>
        <p:txBody>
          <a:bodyPr wrap="square" rtlCol="0">
            <a:spAutoFit/>
          </a:bodyPr>
          <a:lstStyle/>
          <a:p>
            <a:r>
              <a:rPr lang="en-US" sz="3264" dirty="0">
                <a:solidFill>
                  <a:schemeClr val="tx2">
                    <a:lumMod val="75000"/>
                  </a:schemeClr>
                </a:solidFill>
                <a:latin typeface="Arial" pitchFamily="34" charset="0"/>
                <a:cs typeface="Arial" pitchFamily="34" charset="0"/>
              </a:rPr>
              <a:t>The Essential Guide to Enterprise Search in SharePoint 2013</a:t>
            </a:r>
          </a:p>
          <a:p>
            <a:r>
              <a:rPr lang="en-US" sz="2040" i="1" dirty="0">
                <a:solidFill>
                  <a:schemeClr val="bg1">
                    <a:lumMod val="65000"/>
                  </a:schemeClr>
                </a:solidFill>
                <a:latin typeface="Arial" pitchFamily="34" charset="0"/>
                <a:cs typeface="Arial" pitchFamily="34" charset="0"/>
              </a:rPr>
              <a:t>Everything You Need to Know to Get the Most Out of Search and Search-based Applications</a:t>
            </a:r>
          </a:p>
          <a:p>
            <a:endParaRPr lang="en-US" sz="2040" dirty="0">
              <a:solidFill>
                <a:schemeClr val="accent6">
                  <a:lumMod val="75000"/>
                </a:schemeClr>
              </a:solidFill>
              <a:latin typeface="Arial" pitchFamily="34" charset="0"/>
              <a:cs typeface="Arial" pitchFamily="34" charset="0"/>
            </a:endParaRPr>
          </a:p>
          <a:p>
            <a:endParaRPr lang="en-US" sz="2040" dirty="0">
              <a:solidFill>
                <a:schemeClr val="accent6">
                  <a:lumMod val="75000"/>
                </a:schemeClr>
              </a:solidFill>
              <a:latin typeface="Arial" pitchFamily="34" charset="0"/>
              <a:cs typeface="Arial" pitchFamily="34" charset="0"/>
            </a:endParaRPr>
          </a:p>
          <a:p>
            <a:r>
              <a:rPr lang="en-US" sz="3264" dirty="0">
                <a:solidFill>
                  <a:schemeClr val="tx2">
                    <a:lumMod val="75000"/>
                  </a:schemeClr>
                </a:solidFill>
                <a:latin typeface="Arial" pitchFamily="34" charset="0"/>
                <a:cs typeface="Arial" pitchFamily="34" charset="0"/>
              </a:rPr>
              <a:t/>
            </a:r>
            <a:br>
              <a:rPr lang="en-US" sz="3264" dirty="0">
                <a:solidFill>
                  <a:schemeClr val="tx2">
                    <a:lumMod val="75000"/>
                  </a:schemeClr>
                </a:solidFill>
                <a:latin typeface="Arial" pitchFamily="34" charset="0"/>
                <a:cs typeface="Arial" pitchFamily="34" charset="0"/>
              </a:rPr>
            </a:br>
            <a:endParaRPr lang="en-US" sz="3264" dirty="0">
              <a:solidFill>
                <a:schemeClr val="tx2">
                  <a:lumMod val="75000"/>
                </a:schemeClr>
              </a:solidFill>
              <a:latin typeface="Arial" pitchFamily="34" charset="0"/>
              <a:cs typeface="Arial"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220" y="621735"/>
            <a:ext cx="3824345" cy="450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674219" y="3264963"/>
            <a:ext cx="5051601" cy="2335312"/>
          </a:xfrm>
          <a:prstGeom prst="rect">
            <a:avLst/>
          </a:prstGeom>
          <a:noFill/>
        </p:spPr>
        <p:txBody>
          <a:bodyPr wrap="square" rtlCol="0">
            <a:spAutoFit/>
          </a:bodyPr>
          <a:lstStyle/>
          <a:p>
            <a:endParaRPr lang="en-US" sz="1836" dirty="0">
              <a:solidFill>
                <a:schemeClr val="accent6">
                  <a:lumMod val="75000"/>
                </a:schemeClr>
              </a:solidFill>
              <a:latin typeface="Arial" pitchFamily="34" charset="0"/>
              <a:cs typeface="Arial" pitchFamily="34" charset="0"/>
            </a:endParaRPr>
          </a:p>
          <a:p>
            <a:r>
              <a:rPr lang="en-US" sz="2448" dirty="0">
                <a:solidFill>
                  <a:schemeClr val="accent6">
                    <a:lumMod val="75000"/>
                  </a:schemeClr>
                </a:solidFill>
                <a:latin typeface="Arial" pitchFamily="34" charset="0"/>
                <a:cs typeface="Arial" pitchFamily="34" charset="0"/>
              </a:rPr>
              <a:t>Available at BA Insight Booth #234 &amp; SharePointSearch2013.com</a:t>
            </a:r>
          </a:p>
          <a:p>
            <a:endParaRPr lang="en-US" sz="1836" dirty="0">
              <a:solidFill>
                <a:schemeClr val="accent6">
                  <a:lumMod val="75000"/>
                </a:schemeClr>
              </a:solidFill>
              <a:latin typeface="Arial" pitchFamily="34" charset="0"/>
              <a:cs typeface="Arial" pitchFamily="34" charset="0"/>
            </a:endParaRPr>
          </a:p>
          <a:p>
            <a:r>
              <a:rPr lang="en-US" sz="2856" dirty="0">
                <a:solidFill>
                  <a:schemeClr val="accent6">
                    <a:lumMod val="75000"/>
                  </a:schemeClr>
                </a:solidFill>
                <a:latin typeface="Arial" pitchFamily="34" charset="0"/>
                <a:cs typeface="Arial" pitchFamily="34" charset="0"/>
              </a:rPr>
              <a:t/>
            </a:r>
            <a:br>
              <a:rPr lang="en-US" sz="2856" dirty="0">
                <a:solidFill>
                  <a:schemeClr val="accent6">
                    <a:lumMod val="75000"/>
                  </a:schemeClr>
                </a:solidFill>
                <a:latin typeface="Arial" pitchFamily="34" charset="0"/>
                <a:cs typeface="Arial" pitchFamily="34" charset="0"/>
              </a:rPr>
            </a:br>
            <a:endParaRPr lang="en-US" sz="2856" dirty="0">
              <a:solidFill>
                <a:schemeClr val="accent6">
                  <a:lumMod val="75000"/>
                </a:schemeClr>
              </a:solidFill>
              <a:latin typeface="Arial" pitchFamily="34" charset="0"/>
              <a:cs typeface="Arial" pitchFamily="34" charset="0"/>
            </a:endParaRPr>
          </a:p>
        </p:txBody>
      </p:sp>
      <p:sp>
        <p:nvSpPr>
          <p:cNvPr id="7" name="Rectangle 6"/>
          <p:cNvSpPr/>
          <p:nvPr/>
        </p:nvSpPr>
        <p:spPr>
          <a:xfrm>
            <a:off x="3268011" y="5563931"/>
            <a:ext cx="1398905" cy="14377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User Experience</a:t>
            </a:r>
          </a:p>
        </p:txBody>
      </p:sp>
      <p:sp>
        <p:nvSpPr>
          <p:cNvPr id="8" name="Rectangle 7"/>
          <p:cNvSpPr/>
          <p:nvPr/>
        </p:nvSpPr>
        <p:spPr>
          <a:xfrm>
            <a:off x="4786887" y="5563931"/>
            <a:ext cx="1398905" cy="14377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Working with Queries and Results</a:t>
            </a:r>
          </a:p>
        </p:txBody>
      </p:sp>
      <p:sp>
        <p:nvSpPr>
          <p:cNvPr id="9" name="Rectangle 8"/>
          <p:cNvSpPr/>
          <p:nvPr/>
        </p:nvSpPr>
        <p:spPr>
          <a:xfrm>
            <a:off x="6376689" y="5563176"/>
            <a:ext cx="1398905" cy="14377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Working with Content</a:t>
            </a:r>
          </a:p>
        </p:txBody>
      </p:sp>
      <p:sp>
        <p:nvSpPr>
          <p:cNvPr id="10" name="Rectangle 9"/>
          <p:cNvSpPr/>
          <p:nvPr/>
        </p:nvSpPr>
        <p:spPr>
          <a:xfrm>
            <a:off x="7931028" y="5563176"/>
            <a:ext cx="1398905" cy="143776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Architecture, Deployment  &amp; Operations</a:t>
            </a:r>
          </a:p>
        </p:txBody>
      </p:sp>
      <p:sp>
        <p:nvSpPr>
          <p:cNvPr id="11" name="Rectangle 10"/>
          <p:cNvSpPr/>
          <p:nvPr/>
        </p:nvSpPr>
        <p:spPr>
          <a:xfrm>
            <a:off x="9485367" y="5563931"/>
            <a:ext cx="1398905" cy="14377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Applications &amp; Development</a:t>
            </a:r>
          </a:p>
        </p:txBody>
      </p:sp>
      <p:sp>
        <p:nvSpPr>
          <p:cNvPr id="12" name="TextBox 11"/>
          <p:cNvSpPr txBox="1"/>
          <p:nvPr/>
        </p:nvSpPr>
        <p:spPr>
          <a:xfrm>
            <a:off x="4430747" y="4891370"/>
            <a:ext cx="6155347" cy="2143438"/>
          </a:xfrm>
          <a:prstGeom prst="rect">
            <a:avLst/>
          </a:prstGeom>
          <a:noFill/>
        </p:spPr>
        <p:txBody>
          <a:bodyPr wrap="square" rtlCol="0">
            <a:spAutoFit/>
          </a:bodyPr>
          <a:lstStyle/>
          <a:p>
            <a:pPr algn="r"/>
            <a:r>
              <a:rPr lang="en-US" sz="1224" i="1" dirty="0">
                <a:solidFill>
                  <a:schemeClr val="tx1">
                    <a:lumMod val="65000"/>
                    <a:lumOff val="35000"/>
                  </a:schemeClr>
                </a:solidFill>
                <a:latin typeface="Arial" pitchFamily="34" charset="0"/>
                <a:cs typeface="Arial" pitchFamily="34" charset="0"/>
              </a:rPr>
              <a:t>This book contains 20 chapters, and more than 100 pages packed full of valuable insights. Also includes helpful call outs and screenshots.</a:t>
            </a:r>
          </a:p>
          <a:p>
            <a:pPr algn="just"/>
            <a:endParaRPr lang="en-US" sz="2040" dirty="0">
              <a:solidFill>
                <a:schemeClr val="accent6">
                  <a:lumMod val="75000"/>
                </a:schemeClr>
              </a:solidFill>
              <a:latin typeface="Arial" pitchFamily="34" charset="0"/>
              <a:cs typeface="Arial" pitchFamily="34" charset="0"/>
            </a:endParaRPr>
          </a:p>
          <a:p>
            <a:pPr algn="just"/>
            <a:endParaRPr lang="en-US" sz="2040" dirty="0">
              <a:solidFill>
                <a:schemeClr val="accent6">
                  <a:lumMod val="75000"/>
                </a:schemeClr>
              </a:solidFill>
              <a:latin typeface="Arial" pitchFamily="34" charset="0"/>
              <a:cs typeface="Arial" pitchFamily="34" charset="0"/>
            </a:endParaRPr>
          </a:p>
          <a:p>
            <a:pPr algn="just"/>
            <a:r>
              <a:rPr lang="en-US" sz="3264" dirty="0">
                <a:solidFill>
                  <a:schemeClr val="tx2">
                    <a:lumMod val="75000"/>
                  </a:schemeClr>
                </a:solidFill>
                <a:latin typeface="Arial" pitchFamily="34" charset="0"/>
                <a:cs typeface="Arial" pitchFamily="34" charset="0"/>
              </a:rPr>
              <a:t/>
            </a:r>
            <a:br>
              <a:rPr lang="en-US" sz="3264" dirty="0">
                <a:solidFill>
                  <a:schemeClr val="tx2">
                    <a:lumMod val="75000"/>
                  </a:schemeClr>
                </a:solidFill>
                <a:latin typeface="Arial" pitchFamily="34" charset="0"/>
                <a:cs typeface="Arial" pitchFamily="34" charset="0"/>
              </a:rPr>
            </a:br>
            <a:endParaRPr lang="en-US" sz="3264" dirty="0">
              <a:solidFill>
                <a:schemeClr val="tx2">
                  <a:lumMod val="75000"/>
                </a:schemeClr>
              </a:solidFill>
              <a:latin typeface="Arial" pitchFamily="34" charset="0"/>
              <a:cs typeface="Arial" pitchFamily="34" charset="0"/>
            </a:endParaRPr>
          </a:p>
        </p:txBody>
      </p:sp>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85619" y="44809"/>
            <a:ext cx="1633226"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521820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06165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9"/>
          <p:cNvSpPr>
            <a:spLocks noGrp="1" noChangeArrowheads="1"/>
          </p:cNvSpPr>
          <p:nvPr>
            <p:ph type="body" sz="quarter" idx="10"/>
          </p:nvPr>
        </p:nvSpPr>
        <p:spPr>
          <a:xfrm>
            <a:off x="274638" y="1212850"/>
            <a:ext cx="11887200" cy="3373231"/>
          </a:xfrm>
          <a:prstGeom prst="rect">
            <a:avLst/>
          </a:prstGeom>
        </p:spPr>
        <p:txBody>
          <a:bodyPr/>
          <a:lstStyle/>
          <a:p>
            <a:r>
              <a:rPr lang="en-US" dirty="0"/>
              <a:t>Search Management Features</a:t>
            </a:r>
          </a:p>
          <a:p>
            <a:pPr lvl="1"/>
            <a:r>
              <a:rPr lang="en-US" dirty="0"/>
              <a:t>Recognize</a:t>
            </a:r>
            <a:r>
              <a:rPr lang="en-US"/>
              <a:t> and use </a:t>
            </a:r>
            <a:r>
              <a:rPr lang="en-US" smtClean="0"/>
              <a:t>the </a:t>
            </a:r>
            <a:r>
              <a:rPr lang="en-US" dirty="0"/>
              <a:t>new management features in SharePoint Search 2013 </a:t>
            </a:r>
          </a:p>
          <a:p>
            <a:pPr lvl="1"/>
            <a:endParaRPr lang="en-US" dirty="0"/>
          </a:p>
          <a:p>
            <a:r>
              <a:rPr lang="en-US" dirty="0"/>
              <a:t>Troubleshooting Scenarios</a:t>
            </a:r>
          </a:p>
          <a:p>
            <a:pPr lvl="1"/>
            <a:r>
              <a:rPr lang="en-US" dirty="0"/>
              <a:t>Identify</a:t>
            </a:r>
            <a:r>
              <a:rPr lang="en-US"/>
              <a:t> common search related issues and techniques for troubleshooting 2013 search</a:t>
            </a:r>
            <a:endParaRPr lang="en-US" dirty="0"/>
          </a:p>
          <a:p>
            <a:pPr lvl="1"/>
            <a:endParaRPr lang="en-US" dirty="0"/>
          </a:p>
        </p:txBody>
      </p:sp>
      <p:sp>
        <p:nvSpPr>
          <p:cNvPr id="24584" name="Rectangle 8"/>
          <p:cNvSpPr>
            <a:spLocks noGrp="1" noChangeArrowheads="1"/>
          </p:cNvSpPr>
          <p:nvPr>
            <p:ph type="title"/>
          </p:nvPr>
        </p:nvSpPr>
        <p:spPr/>
        <p:txBody>
          <a:bodyPr/>
          <a:lstStyle/>
          <a:p>
            <a:r>
              <a:rPr lang="en-US" dirty="0" smtClean="0"/>
              <a:t>Objectives And Takeaways</a:t>
            </a:r>
            <a:endParaRPr lang="en-US" dirty="0"/>
          </a:p>
        </p:txBody>
      </p:sp>
    </p:spTree>
    <p:custDataLst>
      <p:tags r:id="rId1"/>
    </p:custDataLst>
    <p:extLst>
      <p:ext uri="{BB962C8B-B14F-4D97-AF65-F5344CB8AC3E}">
        <p14:creationId xmlns:p14="http://schemas.microsoft.com/office/powerpoint/2010/main" val="740572338"/>
      </p:ext>
    </p:extLst>
  </p:cSld>
  <p:clrMapOvr>
    <a:masterClrMapping/>
  </p:clrMapOvr>
  <p:transition advClick="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Search Management</a:t>
            </a:r>
            <a:endParaRPr lang="en-US" dirty="0"/>
          </a:p>
        </p:txBody>
      </p:sp>
    </p:spTree>
    <p:extLst>
      <p:ext uri="{BB962C8B-B14F-4D97-AF65-F5344CB8AC3E}">
        <p14:creationId xmlns:p14="http://schemas.microsoft.com/office/powerpoint/2010/main" val="214738697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323987"/>
          </a:xfrm>
        </p:spPr>
        <p:txBody>
          <a:bodyPr/>
          <a:lstStyle/>
          <a:p>
            <a:r>
              <a:rPr lang="en-US" dirty="0" smtClean="0"/>
              <a:t>Hasn't supported an iterative development process that I'm used to.  </a:t>
            </a:r>
          </a:p>
          <a:p>
            <a:r>
              <a:rPr lang="en-US" dirty="0" smtClean="0"/>
              <a:t>Adding capacity is complicated</a:t>
            </a:r>
          </a:p>
          <a:p>
            <a:r>
              <a:rPr lang="en-US" dirty="0" smtClean="0"/>
              <a:t>Requires access to console</a:t>
            </a:r>
          </a:p>
          <a:p>
            <a:r>
              <a:rPr lang="en-US" dirty="0" smtClean="0"/>
              <a:t>Limited support for delegation</a:t>
            </a:r>
          </a:p>
        </p:txBody>
      </p:sp>
      <p:sp>
        <p:nvSpPr>
          <p:cNvPr id="2" name="Title 1"/>
          <p:cNvSpPr>
            <a:spLocks noGrp="1"/>
          </p:cNvSpPr>
          <p:nvPr>
            <p:ph type="title"/>
          </p:nvPr>
        </p:nvSpPr>
        <p:spPr/>
        <p:txBody>
          <a:bodyPr/>
          <a:lstStyle/>
          <a:p>
            <a:r>
              <a:rPr lang="en-US" dirty="0" smtClean="0"/>
              <a:t>Search Administration Challenges </a:t>
            </a:r>
            <a:endParaRPr lang="en-US" dirty="0"/>
          </a:p>
        </p:txBody>
      </p:sp>
      <p:pic>
        <p:nvPicPr>
          <p:cNvPr id="3074" name="Picture 2" descr="http://www.clipartheaven.com/clipart/outdoor_recreation/hiking_&amp;_climbing/mountain_climbing_0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9101" y="1973262"/>
            <a:ext cx="4122738"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60400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Tree>
    <p:extLst>
      <p:ext uri="{BB962C8B-B14F-4D97-AF65-F5344CB8AC3E}">
        <p14:creationId xmlns:p14="http://schemas.microsoft.com/office/powerpoint/2010/main" val="7519160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0"/>
          </p:nvPr>
        </p:nvSpPr>
        <p:spPr>
          <a:xfrm>
            <a:off x="274638" y="1212850"/>
            <a:ext cx="11887200" cy="4801314"/>
          </a:xfrm>
        </p:spPr>
        <p:txBody>
          <a:bodyPr/>
          <a:lstStyle/>
          <a:p>
            <a:r>
              <a:rPr lang="en-US" dirty="0" smtClean="0"/>
              <a:t>Heterogeneous Data Models</a:t>
            </a:r>
          </a:p>
          <a:p>
            <a:pPr lvl="1"/>
            <a:r>
              <a:rPr lang="en-US" dirty="0" smtClean="0"/>
              <a:t>Every system is different</a:t>
            </a:r>
          </a:p>
          <a:p>
            <a:pPr lvl="1"/>
            <a:r>
              <a:rPr lang="en-US" dirty="0" smtClean="0"/>
              <a:t>Mapping to common metadata is essential for findability</a:t>
            </a:r>
          </a:p>
          <a:p>
            <a:r>
              <a:rPr lang="en-US" dirty="0" smtClean="0"/>
              <a:t>Heterogeneous Security</a:t>
            </a:r>
          </a:p>
          <a:p>
            <a:r>
              <a:rPr lang="en-US" dirty="0" smtClean="0"/>
              <a:t>Bandwidth and Performance</a:t>
            </a:r>
          </a:p>
          <a:p>
            <a:pPr lvl="1"/>
            <a:r>
              <a:rPr lang="en-US" dirty="0" smtClean="0"/>
              <a:t>LOTS of content</a:t>
            </a:r>
          </a:p>
          <a:p>
            <a:pPr lvl="1"/>
            <a:r>
              <a:rPr lang="en-US" dirty="0" smtClean="0"/>
              <a:t>Cross-site bandwidth can be expensive/limited</a:t>
            </a:r>
          </a:p>
          <a:p>
            <a:pPr lvl="1"/>
            <a:r>
              <a:rPr lang="en-US" dirty="0" smtClean="0"/>
              <a:t>Source Systems can be the limiting factor</a:t>
            </a:r>
          </a:p>
          <a:p>
            <a:endParaRPr lang="en-US" dirty="0" smtClean="0"/>
          </a:p>
        </p:txBody>
      </p:sp>
      <p:sp>
        <p:nvSpPr>
          <p:cNvPr id="2" name="Title 1"/>
          <p:cNvSpPr>
            <a:spLocks noGrp="1"/>
          </p:cNvSpPr>
          <p:nvPr>
            <p:ph type="title"/>
          </p:nvPr>
        </p:nvSpPr>
        <p:spPr/>
        <p:txBody>
          <a:bodyPr/>
          <a:lstStyle/>
          <a:p>
            <a:r>
              <a:rPr lang="en-US" dirty="0" smtClean="0"/>
              <a:t>Search Administration is Difficult</a:t>
            </a:r>
            <a:endParaRPr lang="en-US" dirty="0"/>
          </a:p>
        </p:txBody>
      </p:sp>
      <p:pic>
        <p:nvPicPr>
          <p:cNvPr id="2050" name="Picture 2" descr="http://ucanr.org/blogs/wat/blogfiles/4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9137595" y="1212849"/>
            <a:ext cx="3024560" cy="335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89490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Administration</a:t>
            </a:r>
          </a:p>
        </p:txBody>
      </p:sp>
    </p:spTree>
    <p:extLst>
      <p:ext uri="{BB962C8B-B14F-4D97-AF65-F5344CB8AC3E}">
        <p14:creationId xmlns:p14="http://schemas.microsoft.com/office/powerpoint/2010/main" val="322444654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973262"/>
            <a:ext cx="11887200" cy="7645170"/>
          </a:xfrm>
        </p:spPr>
        <p:txBody>
          <a:bodyPr/>
          <a:lstStyle/>
          <a:p>
            <a:r>
              <a:rPr lang="en-US" dirty="0"/>
              <a:t>Crawl </a:t>
            </a:r>
            <a:r>
              <a:rPr lang="en-US" dirty="0" smtClean="0"/>
              <a:t>Logs</a:t>
            </a:r>
          </a:p>
          <a:p>
            <a:pPr lvl="1"/>
            <a:r>
              <a:rPr lang="en-US" dirty="0" smtClean="0"/>
              <a:t>Crawl time / crawl rate</a:t>
            </a:r>
          </a:p>
          <a:p>
            <a:pPr lvl="1"/>
            <a:r>
              <a:rPr lang="en-US" dirty="0" smtClean="0"/>
              <a:t>Crawl errors/warnings</a:t>
            </a:r>
            <a:endParaRPr lang="en-US" dirty="0"/>
          </a:p>
          <a:p>
            <a:r>
              <a:rPr lang="en-US" dirty="0"/>
              <a:t>Crawl </a:t>
            </a:r>
            <a:r>
              <a:rPr lang="en-US" dirty="0" smtClean="0"/>
              <a:t>Reports</a:t>
            </a:r>
          </a:p>
          <a:p>
            <a:pPr lvl="1"/>
            <a:r>
              <a:rPr lang="en-US" dirty="0" smtClean="0"/>
              <a:t>Crawl Rate</a:t>
            </a:r>
          </a:p>
          <a:p>
            <a:pPr lvl="1"/>
            <a:r>
              <a:rPr lang="en-US" dirty="0" smtClean="0"/>
              <a:t>Crawl Latency</a:t>
            </a:r>
          </a:p>
          <a:p>
            <a:pPr lvl="1"/>
            <a:r>
              <a:rPr lang="en-US" dirty="0" smtClean="0"/>
              <a:t>Crawl Queue</a:t>
            </a:r>
          </a:p>
          <a:p>
            <a:pPr lvl="1"/>
            <a:r>
              <a:rPr lang="en-US" dirty="0" smtClean="0"/>
              <a:t>Crawl Freshness</a:t>
            </a:r>
          </a:p>
          <a:p>
            <a:pPr lvl="1"/>
            <a:r>
              <a:rPr lang="en-US" dirty="0" smtClean="0"/>
              <a:t>Content Processing Activity</a:t>
            </a:r>
          </a:p>
          <a:p>
            <a:pPr lvl="1"/>
            <a:r>
              <a:rPr lang="en-US" dirty="0" smtClean="0"/>
              <a:t>CPU and Memory Load</a:t>
            </a:r>
          </a:p>
          <a:p>
            <a:pPr lvl="1"/>
            <a:r>
              <a:rPr lang="en-US" dirty="0" smtClean="0"/>
              <a:t>Continuous Crawl</a:t>
            </a:r>
          </a:p>
          <a:p>
            <a:pPr lvl="1"/>
            <a:endParaRPr lang="en-US" dirty="0"/>
          </a:p>
          <a:p>
            <a:pPr lvl="1"/>
            <a:endParaRPr lang="en-US" dirty="0" smtClean="0"/>
          </a:p>
          <a:p>
            <a:endParaRPr lang="en-US" dirty="0"/>
          </a:p>
          <a:p>
            <a:endParaRPr lang="en-US" dirty="0"/>
          </a:p>
          <a:p>
            <a:pPr lvl="1"/>
            <a:endParaRPr lang="en-US" dirty="0"/>
          </a:p>
        </p:txBody>
      </p:sp>
      <p:sp>
        <p:nvSpPr>
          <p:cNvPr id="4" name="Title 3"/>
          <p:cNvSpPr>
            <a:spLocks noGrp="1"/>
          </p:cNvSpPr>
          <p:nvPr>
            <p:ph type="title"/>
          </p:nvPr>
        </p:nvSpPr>
        <p:spPr>
          <a:xfrm>
            <a:off x="274639" y="295274"/>
            <a:ext cx="11889564" cy="1677988"/>
          </a:xfrm>
        </p:spPr>
        <p:txBody>
          <a:bodyPr/>
          <a:lstStyle/>
          <a:p>
            <a:r>
              <a:rPr lang="en-US" dirty="0" smtClean="0"/>
              <a:t>Debugging and Troubleshooting </a:t>
            </a:r>
            <a:br>
              <a:rPr lang="en-US" dirty="0" smtClean="0"/>
            </a:br>
            <a:r>
              <a:rPr lang="en-US" dirty="0" smtClean="0"/>
              <a:t>Crawl Processes</a:t>
            </a:r>
            <a:endParaRPr lang="en-US" dirty="0"/>
          </a:p>
        </p:txBody>
      </p:sp>
    </p:spTree>
    <p:extLst>
      <p:ext uri="{BB962C8B-B14F-4D97-AF65-F5344CB8AC3E}">
        <p14:creationId xmlns:p14="http://schemas.microsoft.com/office/powerpoint/2010/main" val="808560337"/>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9.3"/>
</p:tagLst>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Darrin Allred; Ed Barnett; Agnes Molnar </External_x0020_Speaker>
    <Session_x0020_Code xmlns="2295e2e7-0eeb-498e-8716-217bb2ee6ee3">SPC117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Darrin Allred, Ed Barnett, Agnes Molnar</Speaker>
    <AverageRating xmlns="http://schemas.microsoft.com/sharepoint/v3" xsi:nil="true"/>
  </documentManagement>
</p:properties>
</file>

<file path=customXml/itemProps1.xml><?xml version="1.0" encoding="utf-8"?>
<ds:datastoreItem xmlns:ds="http://schemas.openxmlformats.org/officeDocument/2006/customXml" ds:itemID="{F2E7B1B2-529F-4AC5-BB17-D552C1B240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schemas.openxmlformats.org/package/2006/metadata/core-properties"/>
    <ds:schemaRef ds:uri="http://www.w3.org/XML/1998/namespace"/>
    <ds:schemaRef ds:uri="http://schemas.microsoft.com/sharepoint/v3"/>
    <ds:schemaRef ds:uri="http://purl.org/dc/dcmitype/"/>
    <ds:schemaRef ds:uri="http://schemas.microsoft.com/office/2006/documentManagement/types"/>
    <ds:schemaRef ds:uri="http://schemas.microsoft.com/office/infopath/2007/PartnerControls"/>
    <ds:schemaRef ds:uri="http://purl.org/dc/terms/"/>
    <ds:schemaRef ds:uri="http://purl.org/dc/elements/1.1/"/>
    <ds:schemaRef ds:uri="2295e2e7-0eeb-498e-8716-217bb2ee6ee3"/>
    <ds:schemaRef ds:uri="230e9df3-be65-4c73-a93b-d1236ebd677e"/>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7128</TotalTime>
  <Words>1865</Words>
  <Application>Microsoft Office PowerPoint</Application>
  <PresentationFormat>Custom</PresentationFormat>
  <Paragraphs>217</Paragraphs>
  <Slides>30</Slides>
  <Notes>13</Notes>
  <HiddenSlides>0</HiddenSlides>
  <MMClips>0</MMClips>
  <ScaleCrop>false</ScaleCrop>
  <HeadingPairs>
    <vt:vector size="4" baseType="variant">
      <vt:variant>
        <vt:lpstr>Theme</vt:lpstr>
      </vt:variant>
      <vt:variant>
        <vt:i4>4</vt:i4>
      </vt:variant>
      <vt:variant>
        <vt:lpstr>Slide Titles</vt:lpstr>
      </vt:variant>
      <vt:variant>
        <vt:i4>30</vt:i4>
      </vt:variant>
    </vt:vector>
  </HeadingPairs>
  <TitlesOfParts>
    <vt:vector size="34" baseType="lpstr">
      <vt:lpstr>5-30072_SPC2012_IT-Pro_Template_16x9</vt:lpstr>
      <vt:lpstr>5-30072_SPC2012_IT-Pro_Template_16x9_Light</vt:lpstr>
      <vt:lpstr>5-30072_SPC2012_Business_Template_16x9_Light</vt:lpstr>
      <vt:lpstr>SPC2012_IT-Pro_Template_16x9</vt:lpstr>
      <vt:lpstr>PowerPoint Presentation</vt:lpstr>
      <vt:lpstr>How to Manage and Troubleshoot Search : A Practical Guide </vt:lpstr>
      <vt:lpstr>Objectives And Takeaways</vt:lpstr>
      <vt:lpstr>Search Management</vt:lpstr>
      <vt:lpstr>Search Administration Challenges </vt:lpstr>
      <vt:lpstr>SharePoint 2013 Search Architecture</vt:lpstr>
      <vt:lpstr>Search Administration is Difficult</vt:lpstr>
      <vt:lpstr>Central Administration</vt:lpstr>
      <vt:lpstr>Debugging and Troubleshooting  Crawl Processes</vt:lpstr>
      <vt:lpstr>Debugging and Troubleshooting  Crawl Processes</vt:lpstr>
      <vt:lpstr>Debugging and Troubleshooting  Crawl Processes</vt:lpstr>
      <vt:lpstr>Debugging and Troubleshooting  Crawl Processes</vt:lpstr>
      <vt:lpstr>Debugging and Troubleshooting  Crawl Processes</vt:lpstr>
      <vt:lpstr>How Fresh my Content is? –  Search Results Freshness</vt:lpstr>
      <vt:lpstr>Search Results Freshness –  Incremental Crawl</vt:lpstr>
      <vt:lpstr>Search Results Freshness –  Continuous Crawl</vt:lpstr>
      <vt:lpstr>Query Debugging –  Developer Dashboard</vt:lpstr>
      <vt:lpstr>Crawl Database Architecture</vt:lpstr>
      <vt:lpstr>Delegated Administration</vt:lpstr>
      <vt:lpstr>More Control at the Site Admin Level</vt:lpstr>
      <vt:lpstr>Demo</vt:lpstr>
      <vt:lpstr>Troubleshooting Search</vt:lpstr>
      <vt:lpstr>Search Troubleshooting Challenges</vt:lpstr>
      <vt:lpstr>Troubleshooting Enhancements</vt:lpstr>
      <vt:lpstr>Case of the…</vt:lpstr>
      <vt:lpstr>Search HOLs and events @ SPC</vt:lpstr>
      <vt:lpstr>Related Search Sessions @ SPC</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Manage and Troubleshoot Search : A Practical Guide</dc:title>
  <dc:subject>SharePoint Conference 2012</dc:subject>
  <dc:creator>Darrin Allred</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79</cp:revision>
  <dcterms:created xsi:type="dcterms:W3CDTF">2012-10-18T19:32:12Z</dcterms:created>
  <dcterms:modified xsi:type="dcterms:W3CDTF">2012-12-05T23:21:51Z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