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0" r:id="rId7"/>
  </p:sldMasterIdLst>
  <p:notesMasterIdLst>
    <p:notesMasterId r:id="rId19"/>
  </p:notesMasterIdLst>
  <p:handoutMasterIdLst>
    <p:handoutMasterId r:id="rId20"/>
  </p:handoutMasterIdLst>
  <p:sldIdLst>
    <p:sldId id="1055" r:id="rId8"/>
    <p:sldId id="1054" r:id="rId9"/>
    <p:sldId id="1090" r:id="rId10"/>
    <p:sldId id="1092" r:id="rId11"/>
    <p:sldId id="1091" r:id="rId12"/>
    <p:sldId id="1099" r:id="rId13"/>
    <p:sldId id="1098" r:id="rId14"/>
    <p:sldId id="1097" r:id="rId15"/>
    <p:sldId id="1093" r:id="rId16"/>
    <p:sldId id="1100" r:id="rId17"/>
    <p:sldId id="1076" r:id="rId1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316B8F0C-7912-4C2D-94B7-4D22CD0A6210}">
          <p14:sldIdLst>
            <p14:sldId id="1055"/>
            <p14:sldId id="1054"/>
            <p14:sldId id="1090"/>
            <p14:sldId id="1092"/>
            <p14:sldId id="1091"/>
            <p14:sldId id="1099"/>
            <p14:sldId id="1098"/>
            <p14:sldId id="1097"/>
            <p14:sldId id="1093"/>
            <p14:sldId id="1100"/>
            <p14:sldId id="1076"/>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651"/>
    <a:srgbClr val="008272"/>
    <a:srgbClr val="000000"/>
    <a:srgbClr val="002050"/>
    <a:srgbClr val="442359"/>
    <a:srgbClr val="333333"/>
    <a:srgbClr val="FFFFFF"/>
    <a:srgbClr val="505050"/>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8:35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6538900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74111611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82538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6709816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1052608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4534008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020272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9946146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2416867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2641034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13333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667021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4606937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595670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296765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334698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858364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2086544"/>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948961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28904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88669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019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4178439"/>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265190"/>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3501301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649171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630256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000276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376086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159278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885735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680232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8712345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5456261"/>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62281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6.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7.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6.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7998521"/>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9411445"/>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61449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Building Modern Business Applications </a:t>
            </a:r>
            <a:r>
              <a:rPr lang="en-US" sz="3600" dirty="0" smtClean="0"/>
              <a:t/>
            </a:r>
            <a:br>
              <a:rPr lang="en-US" sz="3600" dirty="0" smtClean="0"/>
            </a:br>
            <a:r>
              <a:rPr lang="en-US" sz="3600" dirty="0" smtClean="0"/>
              <a:t>for </a:t>
            </a:r>
            <a:r>
              <a:rPr lang="en-US" sz="3600" dirty="0"/>
              <a:t>SharePoint 2013 with </a:t>
            </a:r>
            <a:r>
              <a:rPr lang="en-US" sz="3600" dirty="0" smtClean="0"/>
              <a:t>LightSwitch</a:t>
            </a:r>
            <a:endParaRPr lang="en-US" sz="3600" dirty="0"/>
          </a:p>
        </p:txBody>
      </p:sp>
      <p:sp>
        <p:nvSpPr>
          <p:cNvPr id="5" name="Text Placeholder 4"/>
          <p:cNvSpPr>
            <a:spLocks noGrp="1"/>
          </p:cNvSpPr>
          <p:nvPr>
            <p:ph type="body" sz="quarter" idx="12"/>
          </p:nvPr>
        </p:nvSpPr>
        <p:spPr/>
        <p:txBody>
          <a:bodyPr/>
          <a:lstStyle/>
          <a:p>
            <a:r>
              <a:rPr lang="en-US" dirty="0" smtClean="0"/>
              <a:t>John </a:t>
            </a:r>
            <a:r>
              <a:rPr lang="en-US" dirty="0" err="1" smtClean="0"/>
              <a:t>Stallo</a:t>
            </a:r>
            <a:endParaRPr lang="en-US" dirty="0" smtClean="0"/>
          </a:p>
          <a:p>
            <a:r>
              <a:rPr lang="en-US" dirty="0" smtClean="0"/>
              <a:t>Principal Program Manager Lead</a:t>
            </a:r>
          </a:p>
        </p:txBody>
      </p:sp>
      <p:sp>
        <p:nvSpPr>
          <p:cNvPr id="2" name="Text Placeholder 1"/>
          <p:cNvSpPr>
            <a:spLocks noGrp="1"/>
          </p:cNvSpPr>
          <p:nvPr>
            <p:ph type="body" sz="quarter" idx="13"/>
          </p:nvPr>
        </p:nvSpPr>
        <p:spPr/>
        <p:txBody>
          <a:bodyPr/>
          <a:lstStyle/>
          <a:p>
            <a:r>
              <a:rPr lang="en-US" dirty="0" smtClean="0"/>
              <a:t>SPC116</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marL="0" indent="0">
              <a:buNone/>
            </a:pPr>
            <a:r>
              <a:rPr lang="en-US" dirty="0"/>
              <a:t>The easiest way to create </a:t>
            </a:r>
            <a:br>
              <a:rPr lang="en-US" dirty="0"/>
            </a:br>
            <a:r>
              <a:rPr lang="en-US" dirty="0"/>
              <a:t>modern business applications </a:t>
            </a:r>
            <a:br>
              <a:rPr lang="en-US" dirty="0"/>
            </a:br>
            <a:r>
              <a:rPr lang="en-US" dirty="0"/>
              <a:t>for the enterprise</a:t>
            </a:r>
          </a:p>
        </p:txBody>
      </p:sp>
      <p:sp>
        <p:nvSpPr>
          <p:cNvPr id="2" name="Title 1"/>
          <p:cNvSpPr>
            <a:spLocks noGrp="1"/>
          </p:cNvSpPr>
          <p:nvPr>
            <p:ph type="ctrTitle"/>
          </p:nvPr>
        </p:nvSpPr>
        <p:spPr>
          <a:solidFill>
            <a:srgbClr val="00BCF2">
              <a:alpha val="80000"/>
            </a:srgbClr>
          </a:solidFill>
        </p:spPr>
        <p:txBody>
          <a:bodyPr/>
          <a:lstStyle/>
          <a:p>
            <a:r>
              <a:rPr lang="en-US" dirty="0" smtClean="0"/>
              <a:t>Visual Studio LightSwitch</a:t>
            </a:r>
            <a:endParaRPr lang="en-US" dirty="0"/>
          </a:p>
        </p:txBody>
      </p:sp>
    </p:spTree>
    <p:extLst>
      <p:ext uri="{BB962C8B-B14F-4D97-AF65-F5344CB8AC3E}">
        <p14:creationId xmlns:p14="http://schemas.microsoft.com/office/powerpoint/2010/main" val="38190079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Lap Around LightSwitch</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1763229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marL="0" indent="0">
              <a:buNone/>
            </a:pPr>
            <a:r>
              <a:rPr lang="en-US" dirty="0" smtClean="0"/>
              <a:t>Reduce plumbing code</a:t>
            </a:r>
          </a:p>
          <a:p>
            <a:pPr marL="0" indent="0">
              <a:buNone/>
            </a:pPr>
            <a:r>
              <a:rPr lang="en-US" dirty="0" smtClean="0"/>
              <a:t>Focus on what makes your application unique</a:t>
            </a:r>
          </a:p>
          <a:p>
            <a:pPr marL="0" indent="0">
              <a:buNone/>
            </a:pPr>
            <a:r>
              <a:rPr lang="en-US" dirty="0" smtClean="0"/>
              <a:t>Built on best-of-breed technologies, best practices</a:t>
            </a:r>
          </a:p>
          <a:p>
            <a:pPr marL="0" indent="0">
              <a:buNone/>
            </a:pPr>
            <a:r>
              <a:rPr lang="en-US" dirty="0" smtClean="0"/>
              <a:t>Application can grow as requirements evolve</a:t>
            </a:r>
            <a:endParaRPr lang="en-US" dirty="0"/>
          </a:p>
        </p:txBody>
      </p:sp>
      <p:sp>
        <p:nvSpPr>
          <p:cNvPr id="5" name="Title 4"/>
          <p:cNvSpPr>
            <a:spLocks noGrp="1"/>
          </p:cNvSpPr>
          <p:nvPr>
            <p:ph type="ctrTitle"/>
          </p:nvPr>
        </p:nvSpPr>
        <p:spPr>
          <a:solidFill>
            <a:srgbClr val="00A651"/>
          </a:solidFill>
        </p:spPr>
        <p:txBody>
          <a:bodyPr/>
          <a:lstStyle/>
          <a:p>
            <a:r>
              <a:rPr lang="en-US" sz="3200" dirty="0" smtClean="0"/>
              <a:t>The </a:t>
            </a:r>
            <a:r>
              <a:rPr lang="en-US" sz="3200" dirty="0"/>
              <a:t>easiest way to create </a:t>
            </a:r>
            <a:br>
              <a:rPr lang="en-US" sz="3200" dirty="0"/>
            </a:br>
            <a:r>
              <a:rPr lang="en-US" sz="3200" dirty="0"/>
              <a:t>modern business </a:t>
            </a:r>
            <a:r>
              <a:rPr lang="en-US" sz="3200" dirty="0" smtClean="0"/>
              <a:t>apps</a:t>
            </a:r>
            <a:r>
              <a:rPr lang="en-US" sz="3200" dirty="0"/>
              <a:t/>
            </a:r>
            <a:br>
              <a:rPr lang="en-US" sz="3200" dirty="0"/>
            </a:br>
            <a:r>
              <a:rPr lang="en-US" sz="3200" dirty="0"/>
              <a:t>for the enterprise</a:t>
            </a:r>
          </a:p>
        </p:txBody>
      </p:sp>
    </p:spTree>
    <p:extLst>
      <p:ext uri="{BB962C8B-B14F-4D97-AF65-F5344CB8AC3E}">
        <p14:creationId xmlns:p14="http://schemas.microsoft.com/office/powerpoint/2010/main" val="8208428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Apps in SharePoint</a:t>
            </a:r>
            <a:endParaRPr lang="en-US" dirty="0"/>
          </a:p>
        </p:txBody>
      </p:sp>
    </p:spTree>
    <p:extLst>
      <p:ext uri="{BB962C8B-B14F-4D97-AF65-F5344CB8AC3E}">
        <p14:creationId xmlns:p14="http://schemas.microsoft.com/office/powerpoint/2010/main" val="68438650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Apps in SharePoint</a:t>
            </a:r>
            <a:endParaRPr lang="en-US" dirty="0"/>
          </a:p>
        </p:txBody>
      </p:sp>
      <p:sp>
        <p:nvSpPr>
          <p:cNvPr id="3" name="Text Placeholder 2"/>
          <p:cNvSpPr>
            <a:spLocks noGrp="1"/>
          </p:cNvSpPr>
          <p:nvPr>
            <p:ph type="body" sz="quarter" idx="10"/>
          </p:nvPr>
        </p:nvSpPr>
        <p:spPr/>
        <p:txBody>
          <a:bodyPr/>
          <a:lstStyle/>
          <a:p>
            <a:r>
              <a:rPr lang="en-US" dirty="0" smtClean="0">
                <a:solidFill>
                  <a:schemeClr val="tx1"/>
                </a:solidFill>
              </a:rPr>
              <a:t>Apps where your users are</a:t>
            </a:r>
          </a:p>
          <a:p>
            <a:r>
              <a:rPr lang="en-US" sz="2000" dirty="0" smtClean="0">
                <a:solidFill>
                  <a:schemeClr val="tx1"/>
                </a:solidFill>
              </a:rPr>
              <a:t>Sign into SharePoint and launch apps</a:t>
            </a:r>
          </a:p>
          <a:p>
            <a:r>
              <a:rPr lang="en-US" sz="2000" dirty="0" smtClean="0">
                <a:solidFill>
                  <a:schemeClr val="tx1"/>
                </a:solidFill>
              </a:rPr>
              <a:t>Modern experiences on breadth of devices</a:t>
            </a:r>
          </a:p>
          <a:p>
            <a:r>
              <a:rPr lang="en-US" dirty="0" smtClean="0">
                <a:solidFill>
                  <a:schemeClr val="tx1"/>
                </a:solidFill>
              </a:rPr>
              <a:t>Central app management</a:t>
            </a:r>
          </a:p>
          <a:p>
            <a:r>
              <a:rPr lang="en-US" sz="2000" dirty="0" smtClean="0">
                <a:solidFill>
                  <a:schemeClr val="tx1"/>
                </a:solidFill>
              </a:rPr>
              <a:t>Central user identity and access management</a:t>
            </a:r>
          </a:p>
          <a:p>
            <a:r>
              <a:rPr lang="en-US" sz="2000" dirty="0" smtClean="0">
                <a:solidFill>
                  <a:schemeClr val="tx1"/>
                </a:solidFill>
              </a:rPr>
              <a:t>Simplified deployment, installation, &amp; update experiences</a:t>
            </a:r>
          </a:p>
          <a:p>
            <a:r>
              <a:rPr lang="en-US" sz="2000" dirty="0">
                <a:solidFill>
                  <a:schemeClr val="tx1"/>
                </a:solidFill>
              </a:rPr>
              <a:t>C</a:t>
            </a:r>
            <a:r>
              <a:rPr lang="en-US" sz="2000" dirty="0" smtClean="0">
                <a:solidFill>
                  <a:schemeClr val="tx1"/>
                </a:solidFill>
              </a:rPr>
              <a:t>onsume </a:t>
            </a:r>
            <a:r>
              <a:rPr lang="en-US" sz="2000" dirty="0">
                <a:solidFill>
                  <a:schemeClr val="tx1"/>
                </a:solidFill>
              </a:rPr>
              <a:t>SharePoint services and data in a more integrated fashion</a:t>
            </a:r>
            <a:endParaRPr lang="en-US" sz="2000" dirty="0" smtClean="0">
              <a:solidFill>
                <a:schemeClr val="tx1"/>
              </a:solidFill>
            </a:endParaRPr>
          </a:p>
          <a:p>
            <a:r>
              <a:rPr lang="en-US" dirty="0" smtClean="0">
                <a:solidFill>
                  <a:schemeClr val="tx1"/>
                </a:solidFill>
              </a:rPr>
              <a:t>Leverage </a:t>
            </a:r>
            <a:r>
              <a:rPr lang="en-US" dirty="0">
                <a:solidFill>
                  <a:schemeClr val="tx1"/>
                </a:solidFill>
              </a:rPr>
              <a:t>e</a:t>
            </a:r>
            <a:r>
              <a:rPr lang="en-US" dirty="0" smtClean="0">
                <a:solidFill>
                  <a:schemeClr val="tx1"/>
                </a:solidFill>
              </a:rPr>
              <a:t>xisting knowledge</a:t>
            </a:r>
          </a:p>
          <a:p>
            <a:r>
              <a:rPr lang="en-US" sz="2000" dirty="0" smtClean="0">
                <a:solidFill>
                  <a:schemeClr val="tx1"/>
                </a:solidFill>
              </a:rPr>
              <a:t>Built on web standards: HTML5, CSS, JavaScript, </a:t>
            </a:r>
            <a:r>
              <a:rPr lang="en-US" sz="2000" dirty="0" err="1" smtClean="0">
                <a:solidFill>
                  <a:schemeClr val="tx1"/>
                </a:solidFill>
              </a:rPr>
              <a:t>OData</a:t>
            </a:r>
            <a:endParaRPr lang="en-US" sz="2000" dirty="0" smtClean="0">
              <a:solidFill>
                <a:schemeClr val="tx1"/>
              </a:solidFill>
            </a:endParaRPr>
          </a:p>
          <a:p>
            <a:r>
              <a:rPr lang="en-US" sz="2000" dirty="0">
                <a:solidFill>
                  <a:schemeClr val="tx1"/>
                </a:solidFill>
              </a:rPr>
              <a:t>Development experience = Web app </a:t>
            </a:r>
            <a:r>
              <a:rPr lang="en-US" sz="2000" dirty="0" smtClean="0">
                <a:solidFill>
                  <a:schemeClr val="tx1"/>
                </a:solidFill>
              </a:rPr>
              <a:t>development</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24826" b="4467"/>
          <a:stretch/>
        </p:blipFill>
        <p:spPr>
          <a:xfrm>
            <a:off x="7132637" y="1363663"/>
            <a:ext cx="4876799" cy="4648200"/>
          </a:xfrm>
          <a:prstGeom prst="rect">
            <a:avLst/>
          </a:prstGeom>
        </p:spPr>
      </p:pic>
    </p:spTree>
    <p:extLst>
      <p:ext uri="{BB962C8B-B14F-4D97-AF65-F5344CB8AC3E}">
        <p14:creationId xmlns:p14="http://schemas.microsoft.com/office/powerpoint/2010/main" val="7648252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Apps in SharePoint</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5446287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a:t>
            </a:r>
            <a:endParaRPr lang="en-US" dirty="0"/>
          </a:p>
        </p:txBody>
      </p:sp>
      <p:sp>
        <p:nvSpPr>
          <p:cNvPr id="6" name="Text Placeholder 5"/>
          <p:cNvSpPr>
            <a:spLocks noGrp="1"/>
          </p:cNvSpPr>
          <p:nvPr>
            <p:ph type="body" sz="quarter" idx="4294967295"/>
          </p:nvPr>
        </p:nvSpPr>
        <p:spPr>
          <a:xfrm>
            <a:off x="274638" y="1211263"/>
            <a:ext cx="11887200" cy="3429000"/>
          </a:xfrm>
        </p:spPr>
        <p:txBody>
          <a:bodyPr numCol="2"/>
          <a:lstStyle/>
          <a:p>
            <a:pPr marL="0" indent="0">
              <a:buNone/>
            </a:pPr>
            <a:r>
              <a:rPr lang="en-US" dirty="0" smtClean="0"/>
              <a:t>Team Blog</a:t>
            </a:r>
          </a:p>
          <a:p>
            <a:pPr marL="0" indent="0">
              <a:buNone/>
            </a:pPr>
            <a:r>
              <a:rPr lang="en-US" sz="2800" dirty="0" smtClean="0">
                <a:solidFill>
                  <a:schemeClr val="accent2"/>
                </a:solidFill>
              </a:rPr>
              <a:t>blogs.msdn.com/LightSwitch</a:t>
            </a:r>
            <a:endParaRPr lang="en-US" dirty="0" smtClean="0">
              <a:solidFill>
                <a:schemeClr val="accent2"/>
              </a:solidFill>
            </a:endParaRPr>
          </a:p>
          <a:p>
            <a:pPr marL="0" indent="0">
              <a:buNone/>
            </a:pPr>
            <a:r>
              <a:rPr lang="en-US" dirty="0" smtClean="0"/>
              <a:t>Developer Center </a:t>
            </a:r>
            <a:r>
              <a:rPr lang="en-US" sz="2800" dirty="0" smtClean="0">
                <a:solidFill>
                  <a:schemeClr val="accent2"/>
                </a:solidFill>
              </a:rPr>
              <a:t>msdn.com/LightSwitch</a:t>
            </a:r>
            <a:endParaRPr lang="en-US" dirty="0" smtClean="0">
              <a:solidFill>
                <a:schemeClr val="accent2"/>
              </a:solidFill>
            </a:endParaRPr>
          </a:p>
          <a:p>
            <a:pPr marL="0" indent="0">
              <a:buNone/>
            </a:pPr>
            <a:r>
              <a:rPr lang="en-US" dirty="0" smtClean="0"/>
              <a:t>Forums</a:t>
            </a:r>
          </a:p>
          <a:p>
            <a:pPr marL="0" indent="0">
              <a:buNone/>
            </a:pPr>
            <a:r>
              <a:rPr lang="en-US" sz="2800" dirty="0" smtClean="0">
                <a:solidFill>
                  <a:schemeClr val="accent2"/>
                </a:solidFill>
              </a:rPr>
              <a:t>Bit.ly/</a:t>
            </a:r>
            <a:r>
              <a:rPr lang="en-US" sz="2800" dirty="0" err="1" smtClean="0">
                <a:solidFill>
                  <a:schemeClr val="accent2"/>
                </a:solidFill>
              </a:rPr>
              <a:t>LightSwitchForums</a:t>
            </a:r>
            <a:endParaRPr lang="en-US" sz="2800" dirty="0">
              <a:solidFill>
                <a:schemeClr val="accent2"/>
              </a:solidFill>
            </a:endParaRPr>
          </a:p>
          <a:p>
            <a:pPr marL="0" indent="0">
              <a:buNone/>
            </a:pPr>
            <a:r>
              <a:rPr lang="en-US" dirty="0" smtClean="0"/>
              <a:t>Facebook</a:t>
            </a:r>
          </a:p>
          <a:p>
            <a:pPr marL="0" indent="0">
              <a:buNone/>
            </a:pPr>
            <a:r>
              <a:rPr lang="en-US" sz="2800" dirty="0" smtClean="0">
                <a:solidFill>
                  <a:schemeClr val="accent2"/>
                </a:solidFill>
              </a:rPr>
              <a:t>facebook.com/</a:t>
            </a:r>
            <a:r>
              <a:rPr lang="en-US" sz="2800" dirty="0" err="1" smtClean="0">
                <a:solidFill>
                  <a:schemeClr val="accent2"/>
                </a:solidFill>
              </a:rPr>
              <a:t>VSLightSwitch</a:t>
            </a:r>
            <a:endParaRPr lang="en-US" sz="2800" dirty="0">
              <a:solidFill>
                <a:schemeClr val="accent2"/>
              </a:solidFill>
            </a:endParaRPr>
          </a:p>
          <a:p>
            <a:pPr marL="0" indent="0">
              <a:buNone/>
            </a:pPr>
            <a:r>
              <a:rPr lang="en-US" dirty="0" smtClean="0"/>
              <a:t>Twitter</a:t>
            </a:r>
          </a:p>
          <a:p>
            <a:pPr marL="0" indent="0">
              <a:buNone/>
            </a:pPr>
            <a:r>
              <a:rPr lang="en-US" sz="2800" dirty="0" smtClean="0">
                <a:solidFill>
                  <a:schemeClr val="accent2"/>
                </a:solidFill>
              </a:rPr>
              <a:t>@</a:t>
            </a:r>
            <a:r>
              <a:rPr lang="en-US" sz="2800" dirty="0" err="1" smtClean="0">
                <a:solidFill>
                  <a:schemeClr val="accent2"/>
                </a:solidFill>
              </a:rPr>
              <a:t>vslightswitch</a:t>
            </a:r>
            <a:endParaRPr lang="en-US" sz="2800" dirty="0">
              <a:solidFill>
                <a:schemeClr val="accent2"/>
              </a:solidFill>
            </a:endParaRPr>
          </a:p>
        </p:txBody>
      </p:sp>
      <p:grpSp>
        <p:nvGrpSpPr>
          <p:cNvPr id="8" name="Group 7"/>
          <p:cNvGrpSpPr/>
          <p:nvPr/>
        </p:nvGrpSpPr>
        <p:grpSpPr>
          <a:xfrm>
            <a:off x="3414176" y="5249862"/>
            <a:ext cx="5608122" cy="1015663"/>
            <a:chOff x="396359" y="5326062"/>
            <a:chExt cx="5608122" cy="1015663"/>
          </a:xfrm>
        </p:grpSpPr>
        <p:sp>
          <p:nvSpPr>
            <p:cNvPr id="2" name="Rectangle 1"/>
            <p:cNvSpPr/>
            <p:nvPr/>
          </p:nvSpPr>
          <p:spPr>
            <a:xfrm>
              <a:off x="884237" y="5326062"/>
              <a:ext cx="5120244" cy="1015663"/>
            </a:xfrm>
            <a:prstGeom prst="rect">
              <a:avLst/>
            </a:prstGeom>
          </p:spPr>
          <p:txBody>
            <a:bodyPr wrap="square">
              <a:spAutoFit/>
            </a:bodyPr>
            <a:lstStyle/>
            <a:p>
              <a:r>
                <a:rPr lang="en-US" sz="4000" dirty="0" smtClean="0">
                  <a:solidFill>
                    <a:schemeClr val="accent2"/>
                  </a:solidFill>
                  <a:latin typeface="+mj-lt"/>
                </a:rPr>
                <a:t>Download Preview 2</a:t>
              </a:r>
            </a:p>
            <a:p>
              <a:r>
                <a:rPr lang="en-US" sz="2000" dirty="0" smtClean="0">
                  <a:solidFill>
                    <a:schemeClr val="accent2"/>
                  </a:solidFill>
                  <a:latin typeface="+mj-lt"/>
                </a:rPr>
                <a:t>Office Tools for Visual Studio 2012 - Preview 2</a:t>
              </a:r>
              <a:endParaRPr lang="en-US" sz="2000" dirty="0">
                <a:solidFill>
                  <a:schemeClr val="accent2"/>
                </a:solidFill>
                <a:latin typeface="+mj-lt"/>
              </a:endParaRPr>
            </a:p>
          </p:txBody>
        </p:sp>
        <p:grpSp>
          <p:nvGrpSpPr>
            <p:cNvPr id="3" name="Group 2"/>
            <p:cNvGrpSpPr/>
            <p:nvPr/>
          </p:nvGrpSpPr>
          <p:grpSpPr>
            <a:xfrm>
              <a:off x="396359" y="5554662"/>
              <a:ext cx="338478" cy="477897"/>
              <a:chOff x="1455556" y="4737904"/>
              <a:chExt cx="338478" cy="477897"/>
            </a:xfrm>
            <a:solidFill>
              <a:schemeClr val="accent1">
                <a:lumMod val="60000"/>
                <a:lumOff val="40000"/>
              </a:schemeClr>
            </a:solidFill>
          </p:grpSpPr>
          <p:sp>
            <p:nvSpPr>
              <p:cNvPr id="5" name="Freeform 79"/>
              <p:cNvSpPr>
                <a:spLocks/>
              </p:cNvSpPr>
              <p:nvPr/>
            </p:nvSpPr>
            <p:spPr bwMode="black">
              <a:xfrm rot="16200000">
                <a:off x="1417637" y="4793252"/>
                <a:ext cx="414316" cy="303620"/>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accent2"/>
              </a:solidFill>
              <a:ln>
                <a:noFill/>
              </a:ln>
              <a:extLst/>
            </p:spPr>
            <p:txBody>
              <a:bodyPr vert="horz" wrap="square" lIns="93278" tIns="46639" rIns="93278" bIns="46639" numCol="1" anchor="t" anchorCtr="0" compatLnSpc="1">
                <a:prstTxWarp prst="textNoShape">
                  <a:avLst/>
                </a:prstTxWarp>
              </a:bodyPr>
              <a:lstStyle/>
              <a:p>
                <a:endParaRPr lang="en-US" dirty="0">
                  <a:solidFill>
                    <a:schemeClr val="accent1">
                      <a:lumMod val="60000"/>
                      <a:lumOff val="40000"/>
                    </a:schemeClr>
                  </a:solidFill>
                </a:endParaRPr>
              </a:p>
            </p:txBody>
          </p:sp>
          <p:sp>
            <p:nvSpPr>
              <p:cNvPr id="7" name="Rectangle 96"/>
              <p:cNvSpPr>
                <a:spLocks noChangeArrowheads="1"/>
              </p:cNvSpPr>
              <p:nvPr/>
            </p:nvSpPr>
            <p:spPr bwMode="black">
              <a:xfrm>
                <a:off x="1455556" y="5150709"/>
                <a:ext cx="338478" cy="65092"/>
              </a:xfrm>
              <a:prstGeom prst="rect">
                <a:avLst/>
              </a:prstGeom>
              <a:solidFill>
                <a:schemeClr val="accent2"/>
              </a:solidFill>
              <a:ln>
                <a:noFill/>
              </a:ln>
              <a:extLst/>
            </p:spPr>
            <p:txBody>
              <a:bodyPr vert="horz" wrap="square" lIns="93278" tIns="46639" rIns="93278" bIns="46639" numCol="1" anchor="t" anchorCtr="0" compatLnSpc="1">
                <a:prstTxWarp prst="textNoShape">
                  <a:avLst/>
                </a:prstTxWarp>
              </a:bodyPr>
              <a:lstStyle/>
              <a:p>
                <a:endParaRPr lang="en-US" dirty="0">
                  <a:solidFill>
                    <a:schemeClr val="accent1">
                      <a:lumMod val="60000"/>
                      <a:lumOff val="40000"/>
                    </a:schemeClr>
                  </a:solidFill>
                </a:endParaRPr>
              </a:p>
            </p:txBody>
          </p:sp>
        </p:grpSp>
      </p:grpSp>
    </p:spTree>
    <p:extLst>
      <p:ext uri="{BB962C8B-B14F-4D97-AF65-F5344CB8AC3E}">
        <p14:creationId xmlns:p14="http://schemas.microsoft.com/office/powerpoint/2010/main" val="1350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John Stallo </External_x0020_Speaker>
    <Session_x0020_Code xmlns="2295e2e7-0eeb-498e-8716-217bb2ee6ee3">SPC116</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John Stallo</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purl.org/dc/elements/1.1/"/>
    <ds:schemaRef ds:uri="032d541b-1b4e-4d91-93c7-b10533c52f73"/>
    <ds:schemaRef ds:uri="http://schemas.microsoft.com/office/infopath/2007/PartnerControls"/>
    <ds:schemaRef ds:uri="http://schemas.openxmlformats.org/package/2006/metadata/core-properties"/>
    <ds:schemaRef ds:uri="230e9df3-be65-4c73-a93b-d1236ebd677e"/>
    <ds:schemaRef ds:uri="2295e2e7-0eeb-498e-8716-217bb2ee6ee3"/>
    <ds:schemaRef ds:uri="http://schemas.microsoft.com/office/2006/documentManagement/types"/>
    <ds:schemaRef ds:uri="http://schemas.microsoft.com/sharepoint/v3"/>
    <ds:schemaRef ds:uri="http://www.w3.org/XML/1998/namespace"/>
    <ds:schemaRef ds:uri="http://purl.org/dc/dcmitype/"/>
  </ds:schemaRefs>
</ds:datastoreItem>
</file>

<file path=customXml/itemProps3.xml><?xml version="1.0" encoding="utf-8"?>
<ds:datastoreItem xmlns:ds="http://schemas.openxmlformats.org/officeDocument/2006/customXml" ds:itemID="{64EBFBB0-F92E-4181-B174-DC2406E608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165</TotalTime>
  <Words>627</Words>
  <Application>Microsoft Office PowerPoint</Application>
  <PresentationFormat>Custom</PresentationFormat>
  <Paragraphs>57</Paragraphs>
  <Slides>11</Slides>
  <Notes>3</Notes>
  <HiddenSlides>0</HiddenSlides>
  <MMClips>0</MMClips>
  <ScaleCrop>false</ScaleCrop>
  <HeadingPairs>
    <vt:vector size="4" baseType="variant">
      <vt:variant>
        <vt:lpstr>Theme</vt:lpstr>
      </vt:variant>
      <vt:variant>
        <vt:i4>4</vt:i4>
      </vt:variant>
      <vt:variant>
        <vt:lpstr>Slide Titles</vt:lpstr>
      </vt:variant>
      <vt:variant>
        <vt:i4>11</vt:i4>
      </vt:variant>
    </vt:vector>
  </HeadingPairs>
  <TitlesOfParts>
    <vt:vector size="15" baseType="lpstr">
      <vt:lpstr>5-30072_SPC2012_Developer_Template_16x9</vt:lpstr>
      <vt:lpstr>5-30072_SPC2012_Developer_Template_16x9_Light</vt:lpstr>
      <vt:lpstr>SPC2012_Developer_Template_16x9</vt:lpstr>
      <vt:lpstr>5-30072_SPC2012_Business_Template_16x9_Light</vt:lpstr>
      <vt:lpstr>PowerPoint Presentation</vt:lpstr>
      <vt:lpstr>Building Modern Business Applications  for SharePoint 2013 with LightSwitch</vt:lpstr>
      <vt:lpstr>Visual Studio LightSwitch</vt:lpstr>
      <vt:lpstr>Lap Around LightSwitch</vt:lpstr>
      <vt:lpstr>The easiest way to create  modern business apps for the enterprise</vt:lpstr>
      <vt:lpstr>Business Apps in SharePoint</vt:lpstr>
      <vt:lpstr>Business Apps in SharePoint</vt:lpstr>
      <vt:lpstr>Business Apps in SharePoint</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Modern Business Applications for SharePoint 2013 with Visual Studio LightSwitch</dc:title>
  <dc:subject>SharePoint Conference 2012</dc:subject>
  <dc:creator>John Stallo</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14</cp:revision>
  <dcterms:created xsi:type="dcterms:W3CDTF">2012-11-13T09:49:59Z</dcterms:created>
  <dcterms:modified xsi:type="dcterms:W3CDTF">2012-12-06T16:35:30Z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