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28"/>
  </p:notesMasterIdLst>
  <p:handoutMasterIdLst>
    <p:handoutMasterId r:id="rId29"/>
  </p:handoutMasterIdLst>
  <p:sldIdLst>
    <p:sldId id="1055" r:id="rId6"/>
    <p:sldId id="1054" r:id="rId7"/>
    <p:sldId id="1089" r:id="rId8"/>
    <p:sldId id="1091" r:id="rId9"/>
    <p:sldId id="1093" r:id="rId10"/>
    <p:sldId id="1094" r:id="rId11"/>
    <p:sldId id="1096" r:id="rId12"/>
    <p:sldId id="1095" r:id="rId13"/>
    <p:sldId id="1097" r:id="rId14"/>
    <p:sldId id="1098" r:id="rId15"/>
    <p:sldId id="1099" r:id="rId16"/>
    <p:sldId id="1101" r:id="rId17"/>
    <p:sldId id="1102" r:id="rId18"/>
    <p:sldId id="1103" r:id="rId19"/>
    <p:sldId id="1104" r:id="rId20"/>
    <p:sldId id="1105" r:id="rId21"/>
    <p:sldId id="1107" r:id="rId22"/>
    <p:sldId id="1106" r:id="rId23"/>
    <p:sldId id="1108" r:id="rId24"/>
    <p:sldId id="1109" r:id="rId25"/>
    <p:sldId id="1110" r:id="rId26"/>
    <p:sldId id="1076" r:id="rId2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Developer-Template" id="{6DD5C800-9A2C-4823-B056-4AFFC9A97500}">
          <p14:sldIdLst>
            <p14:sldId id="1055"/>
            <p14:sldId id="1054"/>
            <p14:sldId id="1089"/>
            <p14:sldId id="1091"/>
            <p14:sldId id="1093"/>
            <p14:sldId id="1094"/>
            <p14:sldId id="1096"/>
            <p14:sldId id="1095"/>
            <p14:sldId id="1097"/>
            <p14:sldId id="1098"/>
            <p14:sldId id="1099"/>
            <p14:sldId id="1101"/>
            <p14:sldId id="1102"/>
            <p14:sldId id="1103"/>
            <p14:sldId id="1104"/>
            <p14:sldId id="1105"/>
            <p14:sldId id="1107"/>
            <p14:sldId id="1106"/>
            <p14:sldId id="1108"/>
            <p14:sldId id="1109"/>
            <p14:sldId id="1110"/>
            <p14:sldId id="1076"/>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217A"/>
    <a:srgbClr val="000000"/>
    <a:srgbClr val="00A651"/>
    <a:srgbClr val="002050"/>
    <a:srgbClr val="442359"/>
    <a:srgbClr val="333333"/>
    <a:srgbClr val="FFFFFF"/>
    <a:srgbClr val="505050"/>
    <a:srgbClr val="00FF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5238" autoAdjust="0"/>
  </p:normalViewPr>
  <p:slideViewPr>
    <p:cSldViewPr>
      <p:cViewPr varScale="1">
        <p:scale>
          <a:sx n="65" d="100"/>
          <a:sy n="65" d="100"/>
        </p:scale>
        <p:origin x="-876" y="-108"/>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32105C-EE2B-4E15-A448-8FEBBDF4B70A}" type="doc">
      <dgm:prSet loTypeId="urn:microsoft.com/office/officeart/2005/8/layout/venn2" loCatId="relationship" qsTypeId="urn:microsoft.com/office/officeart/2005/8/quickstyle/3d4" qsCatId="3D" csTypeId="urn:microsoft.com/office/officeart/2005/8/colors/accent1_2" csCatId="accent1" phldr="1"/>
      <dgm:spPr/>
      <dgm:t>
        <a:bodyPr/>
        <a:lstStyle/>
        <a:p>
          <a:endParaRPr lang="en-US"/>
        </a:p>
      </dgm:t>
    </dgm:pt>
    <dgm:pt modelId="{C0D12457-3B7F-4B25-8449-AB5EB5CA2781}">
      <dgm:prSet phldrT="[Text]"/>
      <dgm:spPr/>
      <dgm:t>
        <a:bodyPr/>
        <a:lstStyle/>
        <a:p>
          <a:r>
            <a:rPr lang="en-US" b="1" dirty="0" err="1" smtClean="0"/>
            <a:t>ReadWriteMailbox</a:t>
          </a:r>
          <a:endParaRPr lang="en-US" b="1" dirty="0"/>
        </a:p>
      </dgm:t>
    </dgm:pt>
    <dgm:pt modelId="{035D65CE-880E-4B18-ACB3-AC2F9DCC0A19}" type="parTrans" cxnId="{49C346C3-0500-4801-9EA5-3C57E7DC7782}">
      <dgm:prSet/>
      <dgm:spPr/>
      <dgm:t>
        <a:bodyPr/>
        <a:lstStyle/>
        <a:p>
          <a:endParaRPr lang="en-US"/>
        </a:p>
      </dgm:t>
    </dgm:pt>
    <dgm:pt modelId="{81603E1A-1DC4-44F2-9FA6-DA642AC31D43}" type="sibTrans" cxnId="{49C346C3-0500-4801-9EA5-3C57E7DC7782}">
      <dgm:prSet/>
      <dgm:spPr/>
      <dgm:t>
        <a:bodyPr/>
        <a:lstStyle/>
        <a:p>
          <a:endParaRPr lang="en-US"/>
        </a:p>
      </dgm:t>
    </dgm:pt>
    <dgm:pt modelId="{F453470B-6605-48EF-B343-3B909EDC722D}">
      <dgm:prSet phldrT="[Text]"/>
      <dgm:spPr/>
      <dgm:t>
        <a:bodyPr/>
        <a:lstStyle/>
        <a:p>
          <a:r>
            <a:rPr lang="en-US" b="1" dirty="0" err="1" smtClean="0"/>
            <a:t>ReadItem</a:t>
          </a:r>
          <a:endParaRPr lang="en-US" b="1" dirty="0"/>
        </a:p>
      </dgm:t>
    </dgm:pt>
    <dgm:pt modelId="{AC1F4130-8989-4D09-9C52-0618F863BCCB}" type="parTrans" cxnId="{D60F2F32-4E06-4C0D-B41A-797C6007A8D9}">
      <dgm:prSet/>
      <dgm:spPr/>
      <dgm:t>
        <a:bodyPr/>
        <a:lstStyle/>
        <a:p>
          <a:endParaRPr lang="en-US"/>
        </a:p>
      </dgm:t>
    </dgm:pt>
    <dgm:pt modelId="{2BB30206-3C69-44DC-A830-846AD7E9FC01}" type="sibTrans" cxnId="{D60F2F32-4E06-4C0D-B41A-797C6007A8D9}">
      <dgm:prSet/>
      <dgm:spPr/>
      <dgm:t>
        <a:bodyPr/>
        <a:lstStyle/>
        <a:p>
          <a:endParaRPr lang="en-US"/>
        </a:p>
      </dgm:t>
    </dgm:pt>
    <dgm:pt modelId="{DE0C769E-D6D8-4AB4-BBEE-01C537EC3452}">
      <dgm:prSet phldrT="[Text]"/>
      <dgm:spPr/>
      <dgm:t>
        <a:bodyPr/>
        <a:lstStyle/>
        <a:p>
          <a:r>
            <a:rPr lang="en-US" b="1" dirty="0" smtClean="0"/>
            <a:t>Restricted</a:t>
          </a:r>
          <a:endParaRPr lang="en-US" b="1" dirty="0"/>
        </a:p>
      </dgm:t>
    </dgm:pt>
    <dgm:pt modelId="{7DB07E4C-5AAB-4875-9BFC-F0AE798C1D03}" type="parTrans" cxnId="{65180002-783A-452C-B135-16E759CD7698}">
      <dgm:prSet/>
      <dgm:spPr/>
      <dgm:t>
        <a:bodyPr/>
        <a:lstStyle/>
        <a:p>
          <a:endParaRPr lang="en-US"/>
        </a:p>
      </dgm:t>
    </dgm:pt>
    <dgm:pt modelId="{04221B0A-A53E-4B2D-B2A7-59E0EBAE5BB0}" type="sibTrans" cxnId="{65180002-783A-452C-B135-16E759CD7698}">
      <dgm:prSet/>
      <dgm:spPr/>
      <dgm:t>
        <a:bodyPr/>
        <a:lstStyle/>
        <a:p>
          <a:endParaRPr lang="en-US"/>
        </a:p>
      </dgm:t>
    </dgm:pt>
    <dgm:pt modelId="{5E47F421-3869-42C6-971A-0F86636E1CEE}" type="pres">
      <dgm:prSet presAssocID="{7232105C-EE2B-4E15-A448-8FEBBDF4B70A}" presName="Name0" presStyleCnt="0">
        <dgm:presLayoutVars>
          <dgm:chMax val="7"/>
          <dgm:resizeHandles val="exact"/>
        </dgm:presLayoutVars>
      </dgm:prSet>
      <dgm:spPr/>
      <dgm:t>
        <a:bodyPr/>
        <a:lstStyle/>
        <a:p>
          <a:endParaRPr lang="en-US"/>
        </a:p>
      </dgm:t>
    </dgm:pt>
    <dgm:pt modelId="{EFA8DF42-B451-45A2-A826-8102639ABC16}" type="pres">
      <dgm:prSet presAssocID="{7232105C-EE2B-4E15-A448-8FEBBDF4B70A}" presName="comp1" presStyleCnt="0"/>
      <dgm:spPr/>
    </dgm:pt>
    <dgm:pt modelId="{249F1620-8EF7-4864-92AE-B2A944B3B8F0}" type="pres">
      <dgm:prSet presAssocID="{7232105C-EE2B-4E15-A448-8FEBBDF4B70A}" presName="circle1" presStyleLbl="node1" presStyleIdx="0" presStyleCnt="3"/>
      <dgm:spPr/>
      <dgm:t>
        <a:bodyPr/>
        <a:lstStyle/>
        <a:p>
          <a:endParaRPr lang="en-US"/>
        </a:p>
      </dgm:t>
    </dgm:pt>
    <dgm:pt modelId="{1AD4936B-0349-48AC-8820-AF2551D96A9F}" type="pres">
      <dgm:prSet presAssocID="{7232105C-EE2B-4E15-A448-8FEBBDF4B70A}" presName="c1text" presStyleLbl="node1" presStyleIdx="0" presStyleCnt="3">
        <dgm:presLayoutVars>
          <dgm:bulletEnabled val="1"/>
        </dgm:presLayoutVars>
      </dgm:prSet>
      <dgm:spPr/>
      <dgm:t>
        <a:bodyPr/>
        <a:lstStyle/>
        <a:p>
          <a:endParaRPr lang="en-US"/>
        </a:p>
      </dgm:t>
    </dgm:pt>
    <dgm:pt modelId="{1EDE1472-6ABE-4E75-A20E-FD317AB32590}" type="pres">
      <dgm:prSet presAssocID="{7232105C-EE2B-4E15-A448-8FEBBDF4B70A}" presName="comp2" presStyleCnt="0"/>
      <dgm:spPr/>
    </dgm:pt>
    <dgm:pt modelId="{FB6A219C-ED53-4BC1-A75A-4035993B157B}" type="pres">
      <dgm:prSet presAssocID="{7232105C-EE2B-4E15-A448-8FEBBDF4B70A}" presName="circle2" presStyleLbl="node1" presStyleIdx="1" presStyleCnt="3"/>
      <dgm:spPr/>
      <dgm:t>
        <a:bodyPr/>
        <a:lstStyle/>
        <a:p>
          <a:endParaRPr lang="en-US"/>
        </a:p>
      </dgm:t>
    </dgm:pt>
    <dgm:pt modelId="{1172C9A7-DFCA-4449-918B-133C9E88D6A7}" type="pres">
      <dgm:prSet presAssocID="{7232105C-EE2B-4E15-A448-8FEBBDF4B70A}" presName="c2text" presStyleLbl="node1" presStyleIdx="1" presStyleCnt="3">
        <dgm:presLayoutVars>
          <dgm:bulletEnabled val="1"/>
        </dgm:presLayoutVars>
      </dgm:prSet>
      <dgm:spPr/>
      <dgm:t>
        <a:bodyPr/>
        <a:lstStyle/>
        <a:p>
          <a:endParaRPr lang="en-US"/>
        </a:p>
      </dgm:t>
    </dgm:pt>
    <dgm:pt modelId="{44032013-02E6-442B-96B1-7FB59EE4550D}" type="pres">
      <dgm:prSet presAssocID="{7232105C-EE2B-4E15-A448-8FEBBDF4B70A}" presName="comp3" presStyleCnt="0"/>
      <dgm:spPr/>
    </dgm:pt>
    <dgm:pt modelId="{582CEDB4-0D32-4964-9660-F2DEDD54FD9A}" type="pres">
      <dgm:prSet presAssocID="{7232105C-EE2B-4E15-A448-8FEBBDF4B70A}" presName="circle3" presStyleLbl="node1" presStyleIdx="2" presStyleCnt="3"/>
      <dgm:spPr/>
      <dgm:t>
        <a:bodyPr/>
        <a:lstStyle/>
        <a:p>
          <a:endParaRPr lang="en-US"/>
        </a:p>
      </dgm:t>
    </dgm:pt>
    <dgm:pt modelId="{3544BF80-A0DB-4091-A985-5F003534C4A6}" type="pres">
      <dgm:prSet presAssocID="{7232105C-EE2B-4E15-A448-8FEBBDF4B70A}" presName="c3text" presStyleLbl="node1" presStyleIdx="2" presStyleCnt="3">
        <dgm:presLayoutVars>
          <dgm:bulletEnabled val="1"/>
        </dgm:presLayoutVars>
      </dgm:prSet>
      <dgm:spPr/>
      <dgm:t>
        <a:bodyPr/>
        <a:lstStyle/>
        <a:p>
          <a:endParaRPr lang="en-US"/>
        </a:p>
      </dgm:t>
    </dgm:pt>
  </dgm:ptLst>
  <dgm:cxnLst>
    <dgm:cxn modelId="{B8726250-A0D1-46AB-AFB5-777D2400090B}" type="presOf" srcId="{DE0C769E-D6D8-4AB4-BBEE-01C537EC3452}" destId="{582CEDB4-0D32-4964-9660-F2DEDD54FD9A}" srcOrd="0" destOrd="0" presId="urn:microsoft.com/office/officeart/2005/8/layout/venn2"/>
    <dgm:cxn modelId="{061EB1A2-40D8-43DA-AE05-A7E896849C82}" type="presOf" srcId="{7232105C-EE2B-4E15-A448-8FEBBDF4B70A}" destId="{5E47F421-3869-42C6-971A-0F86636E1CEE}" srcOrd="0" destOrd="0" presId="urn:microsoft.com/office/officeart/2005/8/layout/venn2"/>
    <dgm:cxn modelId="{49C346C3-0500-4801-9EA5-3C57E7DC7782}" srcId="{7232105C-EE2B-4E15-A448-8FEBBDF4B70A}" destId="{C0D12457-3B7F-4B25-8449-AB5EB5CA2781}" srcOrd="0" destOrd="0" parTransId="{035D65CE-880E-4B18-ACB3-AC2F9DCC0A19}" sibTransId="{81603E1A-1DC4-44F2-9FA6-DA642AC31D43}"/>
    <dgm:cxn modelId="{D60F2F32-4E06-4C0D-B41A-797C6007A8D9}" srcId="{7232105C-EE2B-4E15-A448-8FEBBDF4B70A}" destId="{F453470B-6605-48EF-B343-3B909EDC722D}" srcOrd="1" destOrd="0" parTransId="{AC1F4130-8989-4D09-9C52-0618F863BCCB}" sibTransId="{2BB30206-3C69-44DC-A830-846AD7E9FC01}"/>
    <dgm:cxn modelId="{65180002-783A-452C-B135-16E759CD7698}" srcId="{7232105C-EE2B-4E15-A448-8FEBBDF4B70A}" destId="{DE0C769E-D6D8-4AB4-BBEE-01C537EC3452}" srcOrd="2" destOrd="0" parTransId="{7DB07E4C-5AAB-4875-9BFC-F0AE798C1D03}" sibTransId="{04221B0A-A53E-4B2D-B2A7-59E0EBAE5BB0}"/>
    <dgm:cxn modelId="{9DDA0497-0B48-4B69-84F1-0CBD05C538D7}" type="presOf" srcId="{DE0C769E-D6D8-4AB4-BBEE-01C537EC3452}" destId="{3544BF80-A0DB-4091-A985-5F003534C4A6}" srcOrd="1" destOrd="0" presId="urn:microsoft.com/office/officeart/2005/8/layout/venn2"/>
    <dgm:cxn modelId="{5526E197-5199-48D9-B6D1-65097B4E5F76}" type="presOf" srcId="{F453470B-6605-48EF-B343-3B909EDC722D}" destId="{1172C9A7-DFCA-4449-918B-133C9E88D6A7}" srcOrd="1" destOrd="0" presId="urn:microsoft.com/office/officeart/2005/8/layout/venn2"/>
    <dgm:cxn modelId="{54FF278B-0471-43DA-8889-CA4D718FAFF9}" type="presOf" srcId="{F453470B-6605-48EF-B343-3B909EDC722D}" destId="{FB6A219C-ED53-4BC1-A75A-4035993B157B}" srcOrd="0" destOrd="0" presId="urn:microsoft.com/office/officeart/2005/8/layout/venn2"/>
    <dgm:cxn modelId="{837EBEC0-C2C8-4E6A-ABEE-06A454027752}" type="presOf" srcId="{C0D12457-3B7F-4B25-8449-AB5EB5CA2781}" destId="{1AD4936B-0349-48AC-8820-AF2551D96A9F}" srcOrd="1" destOrd="0" presId="urn:microsoft.com/office/officeart/2005/8/layout/venn2"/>
    <dgm:cxn modelId="{BF8B14C3-5260-418E-9F26-E4B6D50BE62A}" type="presOf" srcId="{C0D12457-3B7F-4B25-8449-AB5EB5CA2781}" destId="{249F1620-8EF7-4864-92AE-B2A944B3B8F0}" srcOrd="0" destOrd="0" presId="urn:microsoft.com/office/officeart/2005/8/layout/venn2"/>
    <dgm:cxn modelId="{2EF0D360-7D77-4838-83EB-93584D0E9607}" type="presParOf" srcId="{5E47F421-3869-42C6-971A-0F86636E1CEE}" destId="{EFA8DF42-B451-45A2-A826-8102639ABC16}" srcOrd="0" destOrd="0" presId="urn:microsoft.com/office/officeart/2005/8/layout/venn2"/>
    <dgm:cxn modelId="{5F83FF95-C76F-4924-8791-316584718898}" type="presParOf" srcId="{EFA8DF42-B451-45A2-A826-8102639ABC16}" destId="{249F1620-8EF7-4864-92AE-B2A944B3B8F0}" srcOrd="0" destOrd="0" presId="urn:microsoft.com/office/officeart/2005/8/layout/venn2"/>
    <dgm:cxn modelId="{591BDCA9-F639-4921-8BDB-A46DD37F3689}" type="presParOf" srcId="{EFA8DF42-B451-45A2-A826-8102639ABC16}" destId="{1AD4936B-0349-48AC-8820-AF2551D96A9F}" srcOrd="1" destOrd="0" presId="urn:microsoft.com/office/officeart/2005/8/layout/venn2"/>
    <dgm:cxn modelId="{6E627409-B99C-4B34-B624-88C9DDA6B960}" type="presParOf" srcId="{5E47F421-3869-42C6-971A-0F86636E1CEE}" destId="{1EDE1472-6ABE-4E75-A20E-FD317AB32590}" srcOrd="1" destOrd="0" presId="urn:microsoft.com/office/officeart/2005/8/layout/venn2"/>
    <dgm:cxn modelId="{501F9A87-0F3F-44E0-93FD-EA954E4439AC}" type="presParOf" srcId="{1EDE1472-6ABE-4E75-A20E-FD317AB32590}" destId="{FB6A219C-ED53-4BC1-A75A-4035993B157B}" srcOrd="0" destOrd="0" presId="urn:microsoft.com/office/officeart/2005/8/layout/venn2"/>
    <dgm:cxn modelId="{456C86A6-158E-4D4C-B123-DA1BF451AD49}" type="presParOf" srcId="{1EDE1472-6ABE-4E75-A20E-FD317AB32590}" destId="{1172C9A7-DFCA-4449-918B-133C9E88D6A7}" srcOrd="1" destOrd="0" presId="urn:microsoft.com/office/officeart/2005/8/layout/venn2"/>
    <dgm:cxn modelId="{ADCE89F9-4705-4D16-9023-E0A40ACD561B}" type="presParOf" srcId="{5E47F421-3869-42C6-971A-0F86636E1CEE}" destId="{44032013-02E6-442B-96B1-7FB59EE4550D}" srcOrd="2" destOrd="0" presId="urn:microsoft.com/office/officeart/2005/8/layout/venn2"/>
    <dgm:cxn modelId="{B892B575-FC8B-453E-95EE-151C2D0CC8CE}" type="presParOf" srcId="{44032013-02E6-442B-96B1-7FB59EE4550D}" destId="{582CEDB4-0D32-4964-9660-F2DEDD54FD9A}" srcOrd="0" destOrd="0" presId="urn:microsoft.com/office/officeart/2005/8/layout/venn2"/>
    <dgm:cxn modelId="{AF195AB3-36F3-4AE7-912D-A901B59CAE71}" type="presParOf" srcId="{44032013-02E6-442B-96B1-7FB59EE4550D}" destId="{3544BF80-A0DB-4091-A985-5F003534C4A6}"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1:52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22</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black">
          <a:xfrm>
            <a:off x="10596940" y="6320268"/>
            <a:ext cx="1556809" cy="410345"/>
          </a:xfrm>
          <a:prstGeom prst="rect">
            <a:avLst/>
          </a:prstGeom>
        </p:spPr>
      </p:pic>
      <p:sp>
        <p:nvSpPr>
          <p:cNvPr id="5" name="Text Placeholder 4"/>
          <p:cNvSpPr>
            <a:spLocks noGrp="1"/>
          </p:cNvSpPr>
          <p:nvPr>
            <p:ph type="body" sz="quarter" idx="10"/>
          </p:nvPr>
        </p:nvSpPr>
        <p:spPr>
          <a:xfrm>
            <a:off x="529660" y="1476621"/>
            <a:ext cx="11375536" cy="2106731"/>
          </a:xfrm>
          <a:prstGeom prst="rect">
            <a:avLst/>
          </a:prstGeom>
        </p:spPr>
        <p:txBody>
          <a:bodyPr/>
          <a:lstStyle>
            <a:lvl1pPr marL="0" indent="0">
              <a:spcBef>
                <a:spcPts val="2448"/>
              </a:spcBef>
              <a:buNone/>
              <a:defRPr sz="4100">
                <a:gradFill>
                  <a:gsLst>
                    <a:gs pos="100000">
                      <a:schemeClr val="tx2"/>
                    </a:gs>
                    <a:gs pos="0">
                      <a:schemeClr val="tx2"/>
                    </a:gs>
                  </a:gsLst>
                  <a:lin ang="5400000" scaled="0"/>
                </a:gradFill>
                <a:latin typeface="+mj-lt"/>
              </a:defRPr>
            </a:lvl1pPr>
            <a:lvl2pPr marL="0" indent="0">
              <a:buNone/>
              <a:defRPr sz="2000">
                <a:gradFill>
                  <a:gsLst>
                    <a:gs pos="100000">
                      <a:schemeClr val="bg2"/>
                    </a:gs>
                    <a:gs pos="6000">
                      <a:schemeClr val="bg2"/>
                    </a:gs>
                  </a:gsLst>
                  <a:lin ang="5400000" scaled="0"/>
                </a:gradFill>
              </a:defRPr>
            </a:lvl2pPr>
            <a:lvl3pPr marL="236434" indent="0">
              <a:buNone/>
              <a:defRPr sz="2000">
                <a:gradFill>
                  <a:gsLst>
                    <a:gs pos="100000">
                      <a:schemeClr val="bg2"/>
                    </a:gs>
                    <a:gs pos="6000">
                      <a:schemeClr val="bg2"/>
                    </a:gs>
                  </a:gsLst>
                  <a:lin ang="5400000" scaled="0"/>
                </a:gradFill>
              </a:defRPr>
            </a:lvl3pPr>
            <a:lvl4pPr marL="466390" indent="0">
              <a:buNone/>
              <a:defRPr sz="2000">
                <a:gradFill>
                  <a:gsLst>
                    <a:gs pos="100000">
                      <a:schemeClr val="bg2"/>
                    </a:gs>
                    <a:gs pos="6000">
                      <a:schemeClr val="bg2"/>
                    </a:gs>
                  </a:gsLst>
                  <a:lin ang="5400000" scaled="0"/>
                </a:gradFill>
              </a:defRPr>
            </a:lvl4pPr>
            <a:lvl5pPr marL="707682" indent="0">
              <a:buNone/>
              <a:defRPr sz="2000">
                <a:gradFill>
                  <a:gsLst>
                    <a:gs pos="100000">
                      <a:schemeClr val="bg2"/>
                    </a:gs>
                    <a:gs pos="6000">
                      <a:schemeClr val="bg2"/>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dirty="0"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4349" tIns="62174" rIns="124349" bIns="62174" anchor="ctr"/>
          <a:lstStyle>
            <a:lvl1pPr algn="l">
              <a:defRPr sz="1600">
                <a:gradFill>
                  <a:gsLst>
                    <a:gs pos="100000">
                      <a:schemeClr val="bg2"/>
                    </a:gs>
                    <a:gs pos="0">
                      <a:schemeClr val="bg2"/>
                    </a:gs>
                  </a:gsLst>
                  <a:lin ang="5400000" scaled="0"/>
                </a:gradFill>
              </a:defRPr>
            </a:lvl1pPr>
          </a:lstStyle>
          <a:p>
            <a:fld id="{727B4C2D-45E2-4621-8491-2995EB46A674}" type="slidenum">
              <a:rPr lang="en-US" smtClean="0"/>
              <a:pPr/>
              <a:t>‹#›</a:t>
            </a:fld>
            <a:endParaRPr lang="en-US" dirty="0"/>
          </a:p>
        </p:txBody>
      </p:sp>
    </p:spTree>
    <p:extLst>
      <p:ext uri="{BB962C8B-B14F-4D97-AF65-F5344CB8AC3E}">
        <p14:creationId xmlns:p14="http://schemas.microsoft.com/office/powerpoint/2010/main" val="3280021203"/>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black">
          <a:xfrm>
            <a:off x="10596940" y="6320268"/>
            <a:ext cx="1556809" cy="410345"/>
          </a:xfrm>
          <a:prstGeom prst="rect">
            <a:avLst/>
          </a:prstGeom>
        </p:spPr>
      </p:pic>
      <p:sp>
        <p:nvSpPr>
          <p:cNvPr id="5" name="Text Placeholder 4"/>
          <p:cNvSpPr>
            <a:spLocks noGrp="1"/>
          </p:cNvSpPr>
          <p:nvPr>
            <p:ph type="body" sz="quarter" idx="10"/>
          </p:nvPr>
        </p:nvSpPr>
        <p:spPr>
          <a:xfrm>
            <a:off x="529660" y="1476621"/>
            <a:ext cx="11375536" cy="2106731"/>
          </a:xfrm>
          <a:prstGeom prst="rect">
            <a:avLst/>
          </a:prstGeom>
        </p:spPr>
        <p:txBody>
          <a:bodyPr/>
          <a:lstStyle>
            <a:lvl1pPr marL="0" indent="0">
              <a:spcBef>
                <a:spcPts val="2448"/>
              </a:spcBef>
              <a:buNone/>
              <a:defRPr sz="4100">
                <a:gradFill>
                  <a:gsLst>
                    <a:gs pos="100000">
                      <a:schemeClr val="tx2"/>
                    </a:gs>
                    <a:gs pos="0">
                      <a:schemeClr val="tx2"/>
                    </a:gs>
                  </a:gsLst>
                  <a:lin ang="5400000" scaled="0"/>
                </a:gradFill>
                <a:latin typeface="+mj-lt"/>
              </a:defRPr>
            </a:lvl1pPr>
            <a:lvl2pPr marL="0" indent="0">
              <a:buNone/>
              <a:defRPr sz="2000">
                <a:gradFill>
                  <a:gsLst>
                    <a:gs pos="100000">
                      <a:schemeClr val="bg2"/>
                    </a:gs>
                    <a:gs pos="6000">
                      <a:schemeClr val="bg2"/>
                    </a:gs>
                  </a:gsLst>
                  <a:lin ang="5400000" scaled="0"/>
                </a:gradFill>
              </a:defRPr>
            </a:lvl2pPr>
            <a:lvl3pPr marL="236434" indent="0">
              <a:buNone/>
              <a:defRPr sz="2000">
                <a:gradFill>
                  <a:gsLst>
                    <a:gs pos="100000">
                      <a:schemeClr val="bg2"/>
                    </a:gs>
                    <a:gs pos="6000">
                      <a:schemeClr val="bg2"/>
                    </a:gs>
                  </a:gsLst>
                  <a:lin ang="5400000" scaled="0"/>
                </a:gradFill>
              </a:defRPr>
            </a:lvl3pPr>
            <a:lvl4pPr marL="466390" indent="0">
              <a:buNone/>
              <a:defRPr sz="2000">
                <a:gradFill>
                  <a:gsLst>
                    <a:gs pos="100000">
                      <a:schemeClr val="bg2"/>
                    </a:gs>
                    <a:gs pos="6000">
                      <a:schemeClr val="bg2"/>
                    </a:gs>
                  </a:gsLst>
                  <a:lin ang="5400000" scaled="0"/>
                </a:gradFill>
              </a:defRPr>
            </a:lvl4pPr>
            <a:lvl5pPr marL="707682" indent="0">
              <a:buNone/>
              <a:defRPr sz="2000">
                <a:gradFill>
                  <a:gsLst>
                    <a:gs pos="100000">
                      <a:schemeClr val="bg2"/>
                    </a:gs>
                    <a:gs pos="6000">
                      <a:schemeClr val="bg2"/>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dirty="0"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4349" tIns="62174" rIns="124349" bIns="62174" anchor="ctr"/>
          <a:lstStyle>
            <a:lvl1pPr algn="l">
              <a:defRPr sz="1600">
                <a:gradFill>
                  <a:gsLst>
                    <a:gs pos="100000">
                      <a:schemeClr val="bg2"/>
                    </a:gs>
                    <a:gs pos="0">
                      <a:schemeClr val="bg2"/>
                    </a:gs>
                  </a:gsLst>
                  <a:lin ang="5400000" scaled="0"/>
                </a:gradFill>
              </a:defRPr>
            </a:lvl1pPr>
          </a:lstStyle>
          <a:p>
            <a:fld id="{727B4C2D-45E2-4621-8491-2995EB46A674}" type="slidenum">
              <a:rPr lang="en-US" smtClean="0"/>
              <a:pPr/>
              <a:t>‹#›</a:t>
            </a:fld>
            <a:endParaRPr lang="en-US" dirty="0"/>
          </a:p>
        </p:txBody>
      </p:sp>
    </p:spTree>
    <p:extLst>
      <p:ext uri="{BB962C8B-B14F-4D97-AF65-F5344CB8AC3E}">
        <p14:creationId xmlns:p14="http://schemas.microsoft.com/office/powerpoint/2010/main" val="141917310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2.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6"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7" r:id="rId1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4.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hyperlink" Target="http://dev.office.com/" TargetMode="Externa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Office JS</a:t>
            </a:r>
            <a:endParaRPr lang="en-US" dirty="0"/>
          </a:p>
        </p:txBody>
      </p:sp>
      <p:sp>
        <p:nvSpPr>
          <p:cNvPr id="6" name="Rounded Rectangle 5"/>
          <p:cNvSpPr/>
          <p:nvPr/>
        </p:nvSpPr>
        <p:spPr bwMode="auto">
          <a:xfrm>
            <a:off x="3856037" y="1363662"/>
            <a:ext cx="3581400" cy="1143000"/>
          </a:xfrm>
          <a:prstGeom prst="roundRect">
            <a:avLst/>
          </a:prstGeom>
          <a:ln>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accent1"/>
          </a:lnRef>
          <a:fillRef idx="3">
            <a:schemeClr val="accent1"/>
          </a:fillRef>
          <a:effectRef idx="3">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err="1" smtClean="0">
                <a:gradFill>
                  <a:gsLst>
                    <a:gs pos="0">
                      <a:srgbClr val="FFFFFF"/>
                    </a:gs>
                    <a:gs pos="100000">
                      <a:srgbClr val="FFFFFF"/>
                    </a:gs>
                  </a:gsLst>
                  <a:lin ang="5400000" scaled="0"/>
                </a:gradFill>
              </a:rPr>
              <a:t>Office.context</a:t>
            </a:r>
            <a:endParaRPr lang="en-US" sz="2000" dirty="0">
              <a:gradFill>
                <a:gsLst>
                  <a:gs pos="0">
                    <a:srgbClr val="FFFFFF"/>
                  </a:gs>
                  <a:gs pos="100000">
                    <a:srgbClr val="FFFFFF"/>
                  </a:gs>
                </a:gsLst>
                <a:lin ang="5400000" scaled="0"/>
              </a:gradFill>
            </a:endParaRPr>
          </a:p>
        </p:txBody>
      </p:sp>
      <p:sp>
        <p:nvSpPr>
          <p:cNvPr id="7" name="Rounded Rectangle 6"/>
          <p:cNvSpPr/>
          <p:nvPr/>
        </p:nvSpPr>
        <p:spPr bwMode="auto">
          <a:xfrm>
            <a:off x="2103437" y="3497262"/>
            <a:ext cx="2514600" cy="2243498"/>
          </a:xfrm>
          <a:prstGeom prst="roundRect">
            <a:avLst/>
          </a:prstGeom>
          <a:ln>
            <a:noFill/>
            <a:headEnd type="none" w="med" len="med"/>
            <a:tailEnd type="none" w="med" len="med"/>
          </a:ln>
        </p:spPr>
        <p:style>
          <a:lnRef idx="2">
            <a:schemeClr val="accent1">
              <a:shade val="50000"/>
            </a:schemeClr>
          </a:lnRef>
          <a:fillRef idx="1001">
            <a:schemeClr val="dk2"/>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11" name="Straight Connector 10"/>
          <p:cNvCxnSpPr>
            <a:stCxn id="7" idx="0"/>
            <a:endCxn id="6" idx="2"/>
          </p:cNvCxnSpPr>
          <p:nvPr/>
        </p:nvCxnSpPr>
        <p:spPr>
          <a:xfrm flipV="1">
            <a:off x="3360737" y="2506662"/>
            <a:ext cx="2286000" cy="990600"/>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9" idx="0"/>
            <a:endCxn id="6" idx="2"/>
          </p:cNvCxnSpPr>
          <p:nvPr/>
        </p:nvCxnSpPr>
        <p:spPr>
          <a:xfrm flipH="1" flipV="1">
            <a:off x="5646737" y="2506662"/>
            <a:ext cx="2514600" cy="983799"/>
          </a:xfrm>
          <a:prstGeom prst="line">
            <a:avLst/>
          </a:prstGeom>
          <a:ln w="28575">
            <a:solidFill>
              <a:schemeClr val="tx1"/>
            </a:solidFill>
            <a:headEnd type="none"/>
            <a:tailEnd type="non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027237" y="3641724"/>
            <a:ext cx="2660024" cy="1849737"/>
          </a:xfrm>
          <a:prstGeom prst="rect">
            <a:avLst/>
          </a:prstGeom>
          <a:noFill/>
        </p:spPr>
        <p:txBody>
          <a:bodyPr wrap="none" lIns="182880" tIns="146304" rIns="182880" bIns="146304" rtlCol="0">
            <a:spAutoFit/>
          </a:bodyPr>
          <a:lstStyle/>
          <a:p>
            <a:pPr>
              <a:lnSpc>
                <a:spcPct val="90000"/>
              </a:lnSpc>
              <a:spcAft>
                <a:spcPts val="600"/>
              </a:spcAft>
            </a:pPr>
            <a:r>
              <a:rPr lang="en-US" b="1" dirty="0" smtClean="0">
                <a:solidFill>
                  <a:schemeClr val="bg1"/>
                </a:solidFill>
              </a:rPr>
              <a:t>Document</a:t>
            </a:r>
            <a:r>
              <a:rPr lang="en-US" dirty="0" smtClean="0">
                <a:solidFill>
                  <a:schemeClr val="bg1"/>
                </a:solidFill>
              </a:rPr>
              <a:t>:</a:t>
            </a:r>
          </a:p>
          <a:p>
            <a:pPr marL="342900" indent="-342900">
              <a:lnSpc>
                <a:spcPct val="90000"/>
              </a:lnSpc>
              <a:spcAft>
                <a:spcPts val="600"/>
              </a:spcAft>
              <a:buFont typeface="Arial" pitchFamily="34" charset="0"/>
              <a:buChar char="•"/>
            </a:pPr>
            <a:r>
              <a:rPr lang="en-US" dirty="0" smtClean="0">
                <a:solidFill>
                  <a:schemeClr val="bg1"/>
                </a:solidFill>
              </a:rPr>
              <a:t>R/W Selection</a:t>
            </a:r>
          </a:p>
          <a:p>
            <a:pPr marL="342900" indent="-342900">
              <a:lnSpc>
                <a:spcPct val="90000"/>
              </a:lnSpc>
              <a:spcAft>
                <a:spcPts val="600"/>
              </a:spcAft>
              <a:buFont typeface="Arial" pitchFamily="34" charset="0"/>
              <a:buChar char="•"/>
            </a:pPr>
            <a:r>
              <a:rPr lang="en-US" dirty="0" smtClean="0">
                <a:solidFill>
                  <a:schemeClr val="bg1"/>
                </a:solidFill>
              </a:rPr>
              <a:t>Bindings</a:t>
            </a:r>
          </a:p>
          <a:p>
            <a:pPr marL="342900" indent="-342900">
              <a:lnSpc>
                <a:spcPct val="90000"/>
              </a:lnSpc>
              <a:spcAft>
                <a:spcPts val="600"/>
              </a:spcAft>
              <a:buFont typeface="Arial" pitchFamily="34" charset="0"/>
              <a:buChar char="•"/>
            </a:pPr>
            <a:r>
              <a:rPr lang="en-US" dirty="0" smtClean="0">
                <a:solidFill>
                  <a:schemeClr val="bg1"/>
                </a:solidFill>
              </a:rPr>
              <a:t>Custom XML Parts</a:t>
            </a:r>
          </a:p>
          <a:p>
            <a:pPr marL="342900" indent="-342900">
              <a:lnSpc>
                <a:spcPct val="90000"/>
              </a:lnSpc>
              <a:spcAft>
                <a:spcPts val="600"/>
              </a:spcAft>
              <a:buFont typeface="Arial" pitchFamily="34" charset="0"/>
              <a:buChar char="•"/>
            </a:pPr>
            <a:r>
              <a:rPr lang="en-US" dirty="0" smtClean="0">
                <a:solidFill>
                  <a:schemeClr val="bg1"/>
                </a:solidFill>
              </a:rPr>
              <a:t>Document Settings</a:t>
            </a:r>
          </a:p>
        </p:txBody>
      </p:sp>
      <p:sp>
        <p:nvSpPr>
          <p:cNvPr id="9" name="Rounded Rectangle 8"/>
          <p:cNvSpPr/>
          <p:nvPr/>
        </p:nvSpPr>
        <p:spPr bwMode="auto">
          <a:xfrm>
            <a:off x="6904037" y="3490461"/>
            <a:ext cx="2514600" cy="2250299"/>
          </a:xfrm>
          <a:prstGeom prst="roundRect">
            <a:avLst/>
          </a:prstGeom>
          <a:ln>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9" name="TextBox 18"/>
          <p:cNvSpPr txBox="1"/>
          <p:nvPr/>
        </p:nvSpPr>
        <p:spPr>
          <a:xfrm>
            <a:off x="6904037" y="3641724"/>
            <a:ext cx="1882375" cy="2099036"/>
          </a:xfrm>
          <a:prstGeom prst="rect">
            <a:avLst/>
          </a:prstGeom>
          <a:noFill/>
        </p:spPr>
        <p:txBody>
          <a:bodyPr wrap="none" lIns="182880" tIns="146304" rIns="182880" bIns="146304" rtlCol="0">
            <a:spAutoFit/>
          </a:bodyPr>
          <a:lstStyle/>
          <a:p>
            <a:pPr>
              <a:lnSpc>
                <a:spcPct val="90000"/>
              </a:lnSpc>
              <a:spcAft>
                <a:spcPts val="600"/>
              </a:spcAft>
            </a:pPr>
            <a:r>
              <a:rPr lang="en-US" b="1" dirty="0" smtClean="0">
                <a:solidFill>
                  <a:schemeClr val="bg1"/>
                </a:solidFill>
              </a:rPr>
              <a:t>Mailbox</a:t>
            </a:r>
            <a:r>
              <a:rPr lang="en-US" dirty="0" smtClean="0">
                <a:solidFill>
                  <a:schemeClr val="bg1"/>
                </a:solidFill>
              </a:rPr>
              <a:t>:</a:t>
            </a:r>
          </a:p>
          <a:p>
            <a:pPr marL="342900" indent="-342900">
              <a:lnSpc>
                <a:spcPct val="90000"/>
              </a:lnSpc>
              <a:spcAft>
                <a:spcPts val="600"/>
              </a:spcAft>
              <a:buFont typeface="Arial" pitchFamily="34" charset="0"/>
              <a:buChar char="•"/>
            </a:pPr>
            <a:r>
              <a:rPr lang="en-US" dirty="0" smtClean="0">
                <a:solidFill>
                  <a:schemeClr val="bg1"/>
                </a:solidFill>
              </a:rPr>
              <a:t>Item access</a:t>
            </a:r>
          </a:p>
          <a:p>
            <a:pPr marL="342900" indent="-342900">
              <a:lnSpc>
                <a:spcPct val="90000"/>
              </a:lnSpc>
              <a:spcAft>
                <a:spcPts val="600"/>
              </a:spcAft>
              <a:buFont typeface="Arial" pitchFamily="34" charset="0"/>
              <a:buChar char="•"/>
            </a:pPr>
            <a:r>
              <a:rPr lang="en-US" dirty="0" smtClean="0">
                <a:solidFill>
                  <a:schemeClr val="bg1"/>
                </a:solidFill>
              </a:rPr>
              <a:t>User Profile</a:t>
            </a:r>
          </a:p>
          <a:p>
            <a:pPr marL="342900" indent="-342900">
              <a:lnSpc>
                <a:spcPct val="90000"/>
              </a:lnSpc>
              <a:spcAft>
                <a:spcPts val="600"/>
              </a:spcAft>
              <a:buFont typeface="Arial" pitchFamily="34" charset="0"/>
              <a:buChar char="•"/>
            </a:pPr>
            <a:r>
              <a:rPr lang="en-US" dirty="0" smtClean="0">
                <a:solidFill>
                  <a:schemeClr val="bg1"/>
                </a:solidFill>
              </a:rPr>
              <a:t>EWS</a:t>
            </a:r>
          </a:p>
          <a:p>
            <a:pPr marL="342900" indent="-342900">
              <a:lnSpc>
                <a:spcPct val="90000"/>
              </a:lnSpc>
              <a:spcAft>
                <a:spcPts val="600"/>
              </a:spcAft>
              <a:buFont typeface="Arial" pitchFamily="34" charset="0"/>
              <a:buChar char="•"/>
            </a:pPr>
            <a:r>
              <a:rPr lang="en-US" dirty="0" smtClean="0">
                <a:solidFill>
                  <a:schemeClr val="bg1"/>
                </a:solidFill>
              </a:rPr>
              <a:t>Item &amp; app</a:t>
            </a:r>
            <a:br>
              <a:rPr lang="en-US" dirty="0" smtClean="0">
                <a:solidFill>
                  <a:schemeClr val="bg1"/>
                </a:solidFill>
              </a:rPr>
            </a:br>
            <a:r>
              <a:rPr lang="en-US" dirty="0" smtClean="0">
                <a:solidFill>
                  <a:schemeClr val="bg1"/>
                </a:solidFill>
              </a:rPr>
              <a:t>settings</a:t>
            </a:r>
          </a:p>
        </p:txBody>
      </p:sp>
    </p:spTree>
    <p:extLst>
      <p:ext uri="{BB962C8B-B14F-4D97-AF65-F5344CB8AC3E}">
        <p14:creationId xmlns:p14="http://schemas.microsoft.com/office/powerpoint/2010/main" val="105513119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Mail APIs – item properties</a:t>
            </a:r>
            <a:endParaRPr lang="en-US" dirty="0"/>
          </a:p>
        </p:txBody>
      </p:sp>
      <p:sp>
        <p:nvSpPr>
          <p:cNvPr id="4" name="Text Placeholder 3"/>
          <p:cNvSpPr>
            <a:spLocks noGrp="1"/>
          </p:cNvSpPr>
          <p:nvPr>
            <p:ph type="body" sz="quarter" idx="10"/>
          </p:nvPr>
        </p:nvSpPr>
        <p:spPr>
          <a:xfrm>
            <a:off x="274638" y="1433418"/>
            <a:ext cx="7086599" cy="1454244"/>
          </a:xfrm>
        </p:spPr>
        <p:txBody>
          <a:bodyPr/>
          <a:lstStyle/>
          <a:p>
            <a:r>
              <a:rPr lang="en-US" sz="3300" dirty="0"/>
              <a:t>Access to item properties</a:t>
            </a:r>
          </a:p>
          <a:p>
            <a:pPr lvl="1"/>
            <a:r>
              <a:rPr lang="en-US" sz="1600" dirty="0"/>
              <a:t>Recipients of the current message</a:t>
            </a:r>
          </a:p>
          <a:p>
            <a:pPr lvl="1"/>
            <a:r>
              <a:rPr lang="en-US" sz="1600" dirty="0"/>
              <a:t>Subject, date sent, and other message or appointment properties</a:t>
            </a:r>
          </a:p>
          <a:p>
            <a:pPr lvl="1"/>
            <a:r>
              <a:rPr lang="en-US" sz="1600" dirty="0" smtClean="0"/>
              <a:t>Extracted Entities and regex matches</a:t>
            </a:r>
          </a:p>
        </p:txBody>
      </p:sp>
      <p:grpSp>
        <p:nvGrpSpPr>
          <p:cNvPr id="15" name="Group 14"/>
          <p:cNvGrpSpPr/>
          <p:nvPr/>
        </p:nvGrpSpPr>
        <p:grpSpPr>
          <a:xfrm>
            <a:off x="8580437" y="2049462"/>
            <a:ext cx="1905000" cy="1930676"/>
            <a:chOff x="7323138" y="2354285"/>
            <a:chExt cx="1905000" cy="1930676"/>
          </a:xfrm>
        </p:grpSpPr>
        <p:sp>
          <p:nvSpPr>
            <p:cNvPr id="14" name="Rounded Rectangle 13"/>
            <p:cNvSpPr/>
            <p:nvPr/>
          </p:nvSpPr>
          <p:spPr bwMode="auto">
            <a:xfrm>
              <a:off x="7323138" y="2354285"/>
              <a:ext cx="1905000" cy="193067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7389017" y="2397832"/>
              <a:ext cx="1773242" cy="1843582"/>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mailbox</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err="1" smtClean="0">
                  <a:solidFill>
                    <a:schemeClr val="bg1"/>
                  </a:solidFill>
                </a:rPr>
                <a:t>userProfile</a:t>
              </a:r>
              <a:endParaRPr lang="en-US" sz="1400" dirty="0" smtClean="0">
                <a:solidFill>
                  <a:schemeClr val="bg1"/>
                </a:solidFill>
              </a:endParaRPr>
            </a:p>
            <a:p>
              <a:pPr marL="342900" indent="-342900">
                <a:lnSpc>
                  <a:spcPct val="90000"/>
                </a:lnSpc>
                <a:spcAft>
                  <a:spcPts val="600"/>
                </a:spcAft>
                <a:buFont typeface="Arial" pitchFamily="34" charset="0"/>
                <a:buChar char="•"/>
              </a:pPr>
              <a:r>
                <a:rPr lang="en-US" sz="1400" dirty="0" smtClean="0">
                  <a:solidFill>
                    <a:schemeClr val="bg1"/>
                  </a:solidFill>
                </a:rPr>
                <a:t>item</a:t>
              </a:r>
            </a:p>
            <a:p>
              <a:pPr marL="342900" indent="-342900">
                <a:lnSpc>
                  <a:spcPct val="90000"/>
                </a:lnSpc>
                <a:spcAft>
                  <a:spcPts val="600"/>
                </a:spcAft>
                <a:buFont typeface="Arial" pitchFamily="34" charset="0"/>
                <a:buChar char="•"/>
              </a:pPr>
              <a:r>
                <a:rPr lang="en-US" sz="1400" dirty="0">
                  <a:solidFill>
                    <a:schemeClr val="bg1"/>
                  </a:solidFill>
                </a:rPr>
                <a:t>d</a:t>
              </a:r>
              <a:r>
                <a:rPr lang="en-US" sz="1400" dirty="0" smtClean="0">
                  <a:solidFill>
                    <a:schemeClr val="bg1"/>
                  </a:solidFill>
                </a:rPr>
                <a:t>isplay forms</a:t>
              </a:r>
            </a:p>
            <a:p>
              <a:pPr marL="342900" indent="-342900">
                <a:lnSpc>
                  <a:spcPct val="90000"/>
                </a:lnSpc>
                <a:spcAft>
                  <a:spcPts val="600"/>
                </a:spcAft>
                <a:buFont typeface="Arial" pitchFamily="34" charset="0"/>
                <a:buChar char="•"/>
              </a:pPr>
              <a:r>
                <a:rPr lang="en-US" sz="1400" dirty="0">
                  <a:solidFill>
                    <a:schemeClr val="bg1"/>
                  </a:solidFill>
                </a:rPr>
                <a:t>u</a:t>
              </a:r>
              <a:r>
                <a:rPr lang="en-US" sz="1400" dirty="0" smtClean="0">
                  <a:solidFill>
                    <a:schemeClr val="bg1"/>
                  </a:solidFill>
                </a:rPr>
                <a:t>ser token</a:t>
              </a:r>
            </a:p>
            <a:p>
              <a:pPr marL="342900" indent="-342900">
                <a:lnSpc>
                  <a:spcPct val="90000"/>
                </a:lnSpc>
                <a:spcAft>
                  <a:spcPts val="600"/>
                </a:spcAft>
                <a:buFont typeface="Arial" pitchFamily="34" charset="0"/>
                <a:buChar char="•"/>
              </a:pPr>
              <a:r>
                <a:rPr lang="en-US" sz="1400" dirty="0" smtClean="0">
                  <a:solidFill>
                    <a:schemeClr val="bg1"/>
                  </a:solidFill>
                </a:rPr>
                <a:t>call EWS</a:t>
              </a:r>
            </a:p>
          </p:txBody>
        </p:sp>
      </p:grpSp>
      <p:sp>
        <p:nvSpPr>
          <p:cNvPr id="16" name="Rounded Rectangle 15"/>
          <p:cNvSpPr/>
          <p:nvPr/>
        </p:nvSpPr>
        <p:spPr bwMode="auto">
          <a:xfrm>
            <a:off x="10790237" y="2501056"/>
            <a:ext cx="1600611" cy="1301894"/>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6" name="Group 25"/>
          <p:cNvGrpSpPr/>
          <p:nvPr/>
        </p:nvGrpSpPr>
        <p:grpSpPr>
          <a:xfrm>
            <a:off x="8351837" y="677862"/>
            <a:ext cx="2362200" cy="1080682"/>
            <a:chOff x="8351837" y="982662"/>
            <a:chExt cx="2362200" cy="849107"/>
          </a:xfrm>
        </p:grpSpPr>
        <p:sp>
          <p:nvSpPr>
            <p:cNvPr id="17" name="Rounded Rectangle 16"/>
            <p:cNvSpPr/>
            <p:nvPr/>
          </p:nvSpPr>
          <p:spPr bwMode="auto">
            <a:xfrm>
              <a:off x="8351837" y="982662"/>
              <a:ext cx="2362200" cy="838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TextBox 9"/>
            <p:cNvSpPr txBox="1"/>
            <p:nvPr/>
          </p:nvSpPr>
          <p:spPr>
            <a:xfrm>
              <a:off x="8489490" y="1021658"/>
              <a:ext cx="2044470" cy="810111"/>
            </a:xfrm>
            <a:prstGeom prst="rect">
              <a:avLst/>
            </a:prstGeom>
            <a:noFill/>
          </p:spPr>
          <p:txBody>
            <a:bodyPr wrap="none" lIns="182880" tIns="146304" rIns="182880" bIns="146304" rtlCol="0">
              <a:spAutoFit/>
            </a:bodyPr>
            <a:lstStyle/>
            <a:p>
              <a:pPr>
                <a:lnSpc>
                  <a:spcPct val="90000"/>
                </a:lnSpc>
                <a:spcAft>
                  <a:spcPts val="600"/>
                </a:spcAft>
              </a:pPr>
              <a:r>
                <a:rPr lang="en-US" sz="1400" b="1" dirty="0" err="1" smtClean="0">
                  <a:solidFill>
                    <a:schemeClr val="bg1"/>
                  </a:solidFill>
                </a:rPr>
                <a:t>Office.context</a:t>
              </a:r>
              <a:r>
                <a:rPr lang="en-US" sz="1400" dirty="0" smtClean="0">
                  <a:solidFill>
                    <a:schemeClr val="bg1"/>
                  </a:solidFill>
                </a:rPr>
                <a:t>:</a:t>
              </a:r>
              <a:endParaRPr lang="en-US" sz="1400" dirty="0">
                <a:solidFill>
                  <a:schemeClr val="bg1"/>
                </a:solidFill>
              </a:endParaRPr>
            </a:p>
            <a:p>
              <a:pPr marL="342900" indent="-342900">
                <a:lnSpc>
                  <a:spcPct val="90000"/>
                </a:lnSpc>
                <a:spcAft>
                  <a:spcPts val="600"/>
                </a:spcAft>
                <a:buFont typeface="Arial" pitchFamily="34" charset="0"/>
                <a:buChar char="•"/>
              </a:pPr>
              <a:r>
                <a:rPr lang="en-US" sz="1400" dirty="0" err="1" smtClean="0">
                  <a:solidFill>
                    <a:schemeClr val="bg1"/>
                  </a:solidFill>
                </a:rPr>
                <a:t>roamingSettings</a:t>
              </a:r>
              <a:endParaRPr lang="en-US" sz="1400" dirty="0" smtClean="0">
                <a:solidFill>
                  <a:schemeClr val="bg1"/>
                </a:solidFill>
              </a:endParaRPr>
            </a:p>
            <a:p>
              <a:pPr marL="342900" indent="-342900">
                <a:lnSpc>
                  <a:spcPct val="90000"/>
                </a:lnSpc>
                <a:spcAft>
                  <a:spcPts val="600"/>
                </a:spcAft>
                <a:buFont typeface="Arial" pitchFamily="34" charset="0"/>
                <a:buChar char="•"/>
              </a:pPr>
              <a:r>
                <a:rPr lang="en-US" sz="1400" dirty="0" err="1" smtClean="0">
                  <a:solidFill>
                    <a:schemeClr val="bg1"/>
                  </a:solidFill>
                </a:rPr>
                <a:t>displayLanguage</a:t>
              </a:r>
              <a:endParaRPr lang="en-US" sz="1400" dirty="0" smtClean="0">
                <a:solidFill>
                  <a:schemeClr val="bg1"/>
                </a:solidFill>
              </a:endParaRPr>
            </a:p>
          </p:txBody>
        </p:sp>
      </p:grpSp>
      <p:sp>
        <p:nvSpPr>
          <p:cNvPr id="18" name="Rounded Rectangle 17"/>
          <p:cNvSpPr/>
          <p:nvPr/>
        </p:nvSpPr>
        <p:spPr bwMode="auto">
          <a:xfrm>
            <a:off x="8646316" y="4253644"/>
            <a:ext cx="1773242" cy="615218"/>
          </a:xfrm>
          <a:prstGeom prst="roundRect">
            <a:avLst/>
          </a:prstGeom>
          <a:ln>
            <a:headEnd type="none" w="med" len="med"/>
            <a:tailEnd type="none" w="med" len="med"/>
          </a:ln>
          <a:effectLst>
            <a:glow rad="228600">
              <a:schemeClr val="accent6">
                <a:satMod val="175000"/>
                <a:alpha val="40000"/>
              </a:schemeClr>
            </a:glow>
          </a:effectLst>
        </p:spPr>
        <p:style>
          <a:lnRef idx="1">
            <a:schemeClr val="accent5"/>
          </a:lnRef>
          <a:fillRef idx="2">
            <a:schemeClr val="accent5"/>
          </a:fillRef>
          <a:effectRef idx="1">
            <a:schemeClr val="accent5"/>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t>
            </a:r>
            <a:r>
              <a:rPr lang="en-US" sz="1600" b="1" dirty="0" smtClean="0">
                <a:gradFill>
                  <a:gsLst>
                    <a:gs pos="0">
                      <a:srgbClr val="FFFFFF"/>
                    </a:gs>
                    <a:gs pos="100000">
                      <a:srgbClr val="FFFFFF"/>
                    </a:gs>
                  </a:gsLst>
                  <a:lin ang="5400000" scaled="0"/>
                </a:gradFill>
              </a:rPr>
              <a:t>item</a:t>
            </a:r>
            <a:endParaRPr lang="en-US" sz="2000" b="1" dirty="0">
              <a:gradFill>
                <a:gsLst>
                  <a:gs pos="0">
                    <a:srgbClr val="FFFFFF"/>
                  </a:gs>
                  <a:gs pos="100000">
                    <a:srgbClr val="FFFFFF"/>
                  </a:gs>
                </a:gsLst>
                <a:lin ang="5400000" scaled="0"/>
              </a:gradFill>
            </a:endParaRPr>
          </a:p>
        </p:txBody>
      </p:sp>
      <p:sp>
        <p:nvSpPr>
          <p:cNvPr id="19" name="TextBox 18"/>
          <p:cNvSpPr txBox="1"/>
          <p:nvPr/>
        </p:nvSpPr>
        <p:spPr>
          <a:xfrm>
            <a:off x="10714037" y="2501055"/>
            <a:ext cx="1803251" cy="130189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err="1" smtClean="0">
                <a:solidFill>
                  <a:schemeClr val="bg1"/>
                </a:solidFill>
              </a:rPr>
              <a:t>userProfile</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smtClean="0">
                <a:solidFill>
                  <a:schemeClr val="bg1"/>
                </a:solidFill>
              </a:rPr>
              <a:t>name</a:t>
            </a:r>
          </a:p>
          <a:p>
            <a:pPr marL="342900" indent="-342900">
              <a:lnSpc>
                <a:spcPct val="90000"/>
              </a:lnSpc>
              <a:spcAft>
                <a:spcPts val="600"/>
              </a:spcAft>
              <a:buFont typeface="Arial" pitchFamily="34" charset="0"/>
              <a:buChar char="•"/>
            </a:pPr>
            <a:r>
              <a:rPr lang="en-US" sz="1400" dirty="0" smtClean="0">
                <a:solidFill>
                  <a:schemeClr val="bg1"/>
                </a:solidFill>
              </a:rPr>
              <a:t>time zone</a:t>
            </a:r>
          </a:p>
          <a:p>
            <a:pPr marL="342900" indent="-342900">
              <a:lnSpc>
                <a:spcPct val="90000"/>
              </a:lnSpc>
              <a:spcAft>
                <a:spcPts val="600"/>
              </a:spcAft>
              <a:buFont typeface="Arial" pitchFamily="34" charset="0"/>
              <a:buChar char="•"/>
            </a:pPr>
            <a:r>
              <a:rPr lang="en-US" sz="1400" dirty="0" smtClean="0">
                <a:solidFill>
                  <a:schemeClr val="bg1"/>
                </a:solidFill>
              </a:rPr>
              <a:t>email address</a:t>
            </a:r>
          </a:p>
        </p:txBody>
      </p:sp>
      <p:sp>
        <p:nvSpPr>
          <p:cNvPr id="20" name="Rounded Rectangle 19"/>
          <p:cNvSpPr/>
          <p:nvPr/>
        </p:nvSpPr>
        <p:spPr bwMode="auto">
          <a:xfrm>
            <a:off x="6904037" y="5249862"/>
            <a:ext cx="2268692" cy="1668463"/>
          </a:xfrm>
          <a:prstGeom prst="roundRect">
            <a:avLst/>
          </a:prstGeom>
          <a:solidFill>
            <a:schemeClr val="tx2"/>
          </a:solidFill>
          <a:ln>
            <a:solidFill>
              <a:schemeClr val="tx2"/>
            </a:solidFill>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dk1"/>
          </a:lnRef>
          <a:fillRef idx="3">
            <a:schemeClr val="dk1"/>
          </a:fillRef>
          <a:effectRef idx="3">
            <a:schemeClr val="dk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1" name="TextBox 20"/>
          <p:cNvSpPr txBox="1"/>
          <p:nvPr/>
        </p:nvSpPr>
        <p:spPr>
          <a:xfrm>
            <a:off x="6889796" y="5297724"/>
            <a:ext cx="2274918" cy="1572738"/>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Message</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a:solidFill>
                  <a:schemeClr val="bg1"/>
                </a:solidFill>
              </a:rPr>
              <a:t>m</a:t>
            </a:r>
            <a:r>
              <a:rPr lang="en-US" sz="1400" dirty="0" smtClean="0">
                <a:solidFill>
                  <a:schemeClr val="bg1"/>
                </a:solidFill>
              </a:rPr>
              <a:t>essage properties</a:t>
            </a:r>
          </a:p>
          <a:p>
            <a:pPr marL="342900" indent="-34290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ntities</a:t>
            </a:r>
          </a:p>
          <a:p>
            <a:pPr marL="342900" indent="-342900">
              <a:lnSpc>
                <a:spcPct val="90000"/>
              </a:lnSpc>
              <a:spcAft>
                <a:spcPts val="600"/>
              </a:spcAft>
              <a:buFont typeface="Arial" pitchFamily="34" charset="0"/>
              <a:buChar char="•"/>
            </a:pPr>
            <a:r>
              <a:rPr lang="en-US" sz="1400" dirty="0" err="1">
                <a:solidFill>
                  <a:schemeClr val="bg1"/>
                </a:solidFill>
              </a:rPr>
              <a:t>r</a:t>
            </a:r>
            <a:r>
              <a:rPr lang="en-US" sz="1400" dirty="0" err="1" smtClean="0">
                <a:solidFill>
                  <a:schemeClr val="bg1"/>
                </a:solidFill>
              </a:rPr>
              <a:t>eg</a:t>
            </a:r>
            <a:r>
              <a:rPr lang="en-US" sz="1400" dirty="0" smtClean="0">
                <a:solidFill>
                  <a:schemeClr val="bg1"/>
                </a:solidFill>
              </a:rPr>
              <a:t> ex matches</a:t>
            </a:r>
          </a:p>
          <a:p>
            <a:pPr marL="342900" indent="-342900">
              <a:lnSpc>
                <a:spcPct val="90000"/>
              </a:lnSpc>
              <a:spcAft>
                <a:spcPts val="600"/>
              </a:spcAft>
              <a:buFont typeface="Arial" pitchFamily="34" charset="0"/>
              <a:buChar char="•"/>
            </a:pPr>
            <a:r>
              <a:rPr lang="en-US" sz="1400" dirty="0">
                <a:solidFill>
                  <a:schemeClr val="bg1"/>
                </a:solidFill>
              </a:rPr>
              <a:t>c</a:t>
            </a:r>
            <a:r>
              <a:rPr lang="en-US" sz="1400" dirty="0" smtClean="0">
                <a:solidFill>
                  <a:schemeClr val="bg1"/>
                </a:solidFill>
              </a:rPr>
              <a:t>ustom props</a:t>
            </a:r>
          </a:p>
        </p:txBody>
      </p:sp>
      <p:grpSp>
        <p:nvGrpSpPr>
          <p:cNvPr id="27" name="Group 26"/>
          <p:cNvGrpSpPr/>
          <p:nvPr/>
        </p:nvGrpSpPr>
        <p:grpSpPr>
          <a:xfrm>
            <a:off x="10092537" y="5245699"/>
            <a:ext cx="2268692" cy="1669818"/>
            <a:chOff x="10092537" y="5245699"/>
            <a:chExt cx="2268692" cy="1669818"/>
          </a:xfrm>
        </p:grpSpPr>
        <p:sp>
          <p:nvSpPr>
            <p:cNvPr id="24" name="Rounded Rectangle 23"/>
            <p:cNvSpPr/>
            <p:nvPr/>
          </p:nvSpPr>
          <p:spPr bwMode="auto">
            <a:xfrm>
              <a:off x="10092537" y="5247054"/>
              <a:ext cx="2268692" cy="1668463"/>
            </a:xfrm>
            <a:prstGeom prst="roundRect">
              <a:avLst/>
            </a:prstGeom>
            <a:ln>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accent3"/>
            </a:lnRef>
            <a:fillRef idx="3">
              <a:schemeClr val="accent3"/>
            </a:fillRef>
            <a:effectRef idx="3">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5" name="TextBox 24"/>
            <p:cNvSpPr txBox="1"/>
            <p:nvPr/>
          </p:nvSpPr>
          <p:spPr>
            <a:xfrm>
              <a:off x="10170933" y="5245699"/>
              <a:ext cx="1911036" cy="1572738"/>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Appointment</a:t>
              </a:r>
              <a:r>
                <a:rPr lang="en-US" sz="1400" dirty="0" smtClean="0">
                  <a:solidFill>
                    <a:schemeClr val="bg1"/>
                  </a:solidFill>
                </a:rPr>
                <a:t>):</a:t>
              </a:r>
            </a:p>
            <a:p>
              <a:pPr marL="285750" indent="-285750">
                <a:lnSpc>
                  <a:spcPct val="90000"/>
                </a:lnSpc>
                <a:spcAft>
                  <a:spcPts val="600"/>
                </a:spcAft>
                <a:buFont typeface="Arial" pitchFamily="34" charset="0"/>
                <a:buChar char="•"/>
              </a:pPr>
              <a:r>
                <a:rPr lang="en-US" sz="1400" dirty="0" err="1">
                  <a:solidFill>
                    <a:schemeClr val="bg1"/>
                  </a:solidFill>
                </a:rPr>
                <a:t>a</a:t>
              </a:r>
              <a:r>
                <a:rPr lang="en-US" sz="1400" dirty="0" err="1" smtClean="0">
                  <a:solidFill>
                    <a:schemeClr val="bg1"/>
                  </a:solidFill>
                </a:rPr>
                <a:t>ppt</a:t>
              </a:r>
              <a:r>
                <a:rPr lang="en-US" sz="1400" dirty="0" smtClean="0">
                  <a:solidFill>
                    <a:schemeClr val="bg1"/>
                  </a:solidFill>
                </a:rPr>
                <a:t> properties</a:t>
              </a:r>
            </a:p>
            <a:p>
              <a:pPr marL="285750" indent="-28575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ntities</a:t>
              </a:r>
            </a:p>
            <a:p>
              <a:pPr marL="285750" indent="-285750">
                <a:lnSpc>
                  <a:spcPct val="90000"/>
                </a:lnSpc>
                <a:spcAft>
                  <a:spcPts val="600"/>
                </a:spcAft>
                <a:buFont typeface="Arial" pitchFamily="34" charset="0"/>
                <a:buChar char="•"/>
              </a:pPr>
              <a:r>
                <a:rPr lang="en-US" sz="1400" dirty="0" err="1">
                  <a:solidFill>
                    <a:schemeClr val="bg1"/>
                  </a:solidFill>
                </a:rPr>
                <a:t>r</a:t>
              </a:r>
              <a:r>
                <a:rPr lang="en-US" sz="1400" dirty="0" err="1" smtClean="0">
                  <a:solidFill>
                    <a:schemeClr val="bg1"/>
                  </a:solidFill>
                </a:rPr>
                <a:t>eg</a:t>
              </a:r>
              <a:r>
                <a:rPr lang="en-US" sz="1400" dirty="0" smtClean="0">
                  <a:solidFill>
                    <a:schemeClr val="bg1"/>
                  </a:solidFill>
                </a:rPr>
                <a:t> ex matches</a:t>
              </a:r>
            </a:p>
            <a:p>
              <a:pPr marL="285750" indent="-285750">
                <a:lnSpc>
                  <a:spcPct val="90000"/>
                </a:lnSpc>
                <a:spcAft>
                  <a:spcPts val="600"/>
                </a:spcAft>
                <a:buFont typeface="Arial" pitchFamily="34" charset="0"/>
                <a:buChar char="•"/>
              </a:pPr>
              <a:r>
                <a:rPr lang="en-US" sz="1400" dirty="0" smtClean="0">
                  <a:solidFill>
                    <a:schemeClr val="bg1"/>
                  </a:solidFill>
                </a:rPr>
                <a:t>custom props</a:t>
              </a:r>
            </a:p>
          </p:txBody>
        </p:sp>
      </p:grpSp>
      <p:cxnSp>
        <p:nvCxnSpPr>
          <p:cNvPr id="29" name="Straight Connector 28"/>
          <p:cNvCxnSpPr>
            <a:stCxn id="17" idx="2"/>
            <a:endCxn id="14" idx="0"/>
          </p:cNvCxnSpPr>
          <p:nvPr/>
        </p:nvCxnSpPr>
        <p:spPr>
          <a:xfrm>
            <a:off x="9532937" y="1744662"/>
            <a:ext cx="0" cy="304800"/>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endCxn id="18" idx="0"/>
          </p:cNvCxnSpPr>
          <p:nvPr/>
        </p:nvCxnSpPr>
        <p:spPr>
          <a:xfrm>
            <a:off x="9532937" y="3978323"/>
            <a:ext cx="0" cy="275321"/>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0" idx="0"/>
            <a:endCxn id="18" idx="2"/>
          </p:cNvCxnSpPr>
          <p:nvPr/>
        </p:nvCxnSpPr>
        <p:spPr>
          <a:xfrm flipV="1">
            <a:off x="8038383" y="4868862"/>
            <a:ext cx="1494554" cy="381000"/>
          </a:xfrm>
          <a:prstGeom prst="straightConnector1">
            <a:avLst/>
          </a:prstGeom>
          <a:ln w="28575">
            <a:solidFill>
              <a:schemeClr val="tx2"/>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10503569" y="3152002"/>
            <a:ext cx="286668" cy="1"/>
          </a:xfrm>
          <a:prstGeom prst="line">
            <a:avLst/>
          </a:prstGeom>
          <a:ln w="28575">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5" idx="0"/>
          </p:cNvCxnSpPr>
          <p:nvPr/>
        </p:nvCxnSpPr>
        <p:spPr>
          <a:xfrm flipH="1" flipV="1">
            <a:off x="9723437" y="4868862"/>
            <a:ext cx="1403014" cy="376837"/>
          </a:xfrm>
          <a:prstGeom prst="straightConnector1">
            <a:avLst/>
          </a:prstGeom>
          <a:ln w="28575">
            <a:solidFill>
              <a:schemeClr val="tx2"/>
            </a:solidFill>
            <a:headEnd type="none"/>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44041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Mail APIs – interact with OLK</a:t>
            </a:r>
            <a:endParaRPr lang="en-US" dirty="0"/>
          </a:p>
        </p:txBody>
      </p:sp>
      <p:sp>
        <p:nvSpPr>
          <p:cNvPr id="3" name="Text Placeholder 2"/>
          <p:cNvSpPr>
            <a:spLocks noGrp="1"/>
          </p:cNvSpPr>
          <p:nvPr>
            <p:ph type="body" sz="quarter" idx="10"/>
          </p:nvPr>
        </p:nvSpPr>
        <p:spPr>
          <a:xfrm>
            <a:off x="274638" y="1439862"/>
            <a:ext cx="7086599" cy="3334759"/>
          </a:xfrm>
        </p:spPr>
        <p:txBody>
          <a:bodyPr/>
          <a:lstStyle/>
          <a:p>
            <a:pPr lvl="0"/>
            <a:r>
              <a:rPr lang="en-US" sz="3300" dirty="0">
                <a:gradFill>
                  <a:gsLst>
                    <a:gs pos="1250">
                      <a:srgbClr val="012654"/>
                    </a:gs>
                    <a:gs pos="99000">
                      <a:srgbClr val="012654"/>
                    </a:gs>
                  </a:gsLst>
                  <a:lin ang="5400000" scaled="0"/>
                </a:gradFill>
              </a:rPr>
              <a:t>Limited Exchange Web Services access</a:t>
            </a:r>
          </a:p>
          <a:p>
            <a:pPr lvl="1"/>
            <a:r>
              <a:rPr lang="en-US" sz="1600" dirty="0">
                <a:gradFill>
                  <a:gsLst>
                    <a:gs pos="1250">
                      <a:srgbClr val="505050"/>
                    </a:gs>
                    <a:gs pos="100000">
                      <a:srgbClr val="505050"/>
                    </a:gs>
                  </a:gsLst>
                  <a:lin ang="5400000" scaled="0"/>
                </a:gradFill>
              </a:rPr>
              <a:t>Look up items in mailbox</a:t>
            </a:r>
          </a:p>
          <a:p>
            <a:pPr lvl="1"/>
            <a:r>
              <a:rPr lang="en-US" sz="1600" dirty="0">
                <a:gradFill>
                  <a:gsLst>
                    <a:gs pos="1250">
                      <a:srgbClr val="505050"/>
                    </a:gs>
                    <a:gs pos="100000">
                      <a:srgbClr val="505050"/>
                    </a:gs>
                  </a:gsLst>
                  <a:lin ang="5400000" scaled="0"/>
                </a:gradFill>
              </a:rPr>
              <a:t>Create appointments, messages, tasks and contacts</a:t>
            </a:r>
          </a:p>
          <a:p>
            <a:pPr lvl="1"/>
            <a:r>
              <a:rPr lang="en-US" sz="1600" dirty="0">
                <a:gradFill>
                  <a:gsLst>
                    <a:gs pos="1250">
                      <a:srgbClr val="505050"/>
                    </a:gs>
                    <a:gs pos="100000">
                      <a:srgbClr val="505050"/>
                    </a:gs>
                  </a:gsLst>
                  <a:lin ang="5400000" scaled="0"/>
                </a:gradFill>
              </a:rPr>
              <a:t>Send messages/meeting invites</a:t>
            </a:r>
            <a:br>
              <a:rPr lang="en-US" sz="1600" dirty="0">
                <a:gradFill>
                  <a:gsLst>
                    <a:gs pos="1250">
                      <a:srgbClr val="505050"/>
                    </a:gs>
                    <a:gs pos="100000">
                      <a:srgbClr val="505050"/>
                    </a:gs>
                  </a:gsLst>
                  <a:lin ang="5400000" scaled="0"/>
                </a:gradFill>
              </a:rPr>
            </a:br>
            <a:endParaRPr lang="en-US" sz="1600" dirty="0" smtClean="0">
              <a:gradFill>
                <a:gsLst>
                  <a:gs pos="1250">
                    <a:srgbClr val="505050"/>
                  </a:gs>
                  <a:gs pos="100000">
                    <a:srgbClr val="505050"/>
                  </a:gs>
                </a:gsLst>
                <a:lin ang="5400000" scaled="0"/>
              </a:gradFill>
            </a:endParaRPr>
          </a:p>
          <a:p>
            <a:pPr lvl="0"/>
            <a:r>
              <a:rPr lang="en-US" sz="3300" dirty="0">
                <a:gradFill>
                  <a:gsLst>
                    <a:gs pos="1250">
                      <a:srgbClr val="012654"/>
                    </a:gs>
                    <a:gs pos="99000">
                      <a:srgbClr val="012654"/>
                    </a:gs>
                  </a:gsLst>
                  <a:lin ang="5400000" scaled="0"/>
                </a:gradFill>
              </a:rPr>
              <a:t>Display Outlook forms</a:t>
            </a:r>
          </a:p>
          <a:p>
            <a:pPr lvl="1"/>
            <a:r>
              <a:rPr lang="en-US" sz="1600" dirty="0">
                <a:gradFill>
                  <a:gsLst>
                    <a:gs pos="1250">
                      <a:srgbClr val="505050"/>
                    </a:gs>
                    <a:gs pos="100000">
                      <a:srgbClr val="505050"/>
                    </a:gs>
                  </a:gsLst>
                  <a:lin ang="5400000" scaled="0"/>
                </a:gradFill>
              </a:rPr>
              <a:t>Display Outlook forms (existing messages, new appointments or reply)</a:t>
            </a:r>
          </a:p>
          <a:p>
            <a:pPr lvl="1"/>
            <a:endParaRPr lang="en-US" sz="1600" dirty="0">
              <a:gradFill>
                <a:gsLst>
                  <a:gs pos="1250">
                    <a:srgbClr val="505050"/>
                  </a:gs>
                  <a:gs pos="100000">
                    <a:srgbClr val="505050"/>
                  </a:gs>
                </a:gsLst>
                <a:lin ang="5400000" scaled="0"/>
              </a:gradFill>
            </a:endParaRPr>
          </a:p>
          <a:p>
            <a:pPr lvl="0"/>
            <a:r>
              <a:rPr lang="en-US" sz="3300" dirty="0">
                <a:gradFill>
                  <a:gsLst>
                    <a:gs pos="1250">
                      <a:srgbClr val="012654"/>
                    </a:gs>
                    <a:gs pos="99000">
                      <a:srgbClr val="012654"/>
                    </a:gs>
                  </a:gsLst>
                  <a:lin ang="5400000" scaled="0"/>
                </a:gradFill>
              </a:rPr>
              <a:t>Token for Single Sign </a:t>
            </a:r>
            <a:r>
              <a:rPr lang="en-US" sz="3300" dirty="0" smtClean="0">
                <a:gradFill>
                  <a:gsLst>
                    <a:gs pos="1250">
                      <a:srgbClr val="012654"/>
                    </a:gs>
                    <a:gs pos="99000">
                      <a:srgbClr val="012654"/>
                    </a:gs>
                  </a:gsLst>
                  <a:lin ang="5400000" scaled="0"/>
                </a:gradFill>
              </a:rPr>
              <a:t>On</a:t>
            </a:r>
            <a:endParaRPr lang="en-US" sz="3300" dirty="0">
              <a:gradFill>
                <a:gsLst>
                  <a:gs pos="1250">
                    <a:srgbClr val="012654"/>
                  </a:gs>
                  <a:gs pos="99000">
                    <a:srgbClr val="012654"/>
                  </a:gs>
                </a:gsLst>
                <a:lin ang="5400000" scaled="0"/>
              </a:gradFill>
            </a:endParaRPr>
          </a:p>
        </p:txBody>
      </p:sp>
      <p:grpSp>
        <p:nvGrpSpPr>
          <p:cNvPr id="4" name="Group 3"/>
          <p:cNvGrpSpPr/>
          <p:nvPr/>
        </p:nvGrpSpPr>
        <p:grpSpPr>
          <a:xfrm>
            <a:off x="8580437" y="2049462"/>
            <a:ext cx="1905000" cy="1930676"/>
            <a:chOff x="7323138" y="2354285"/>
            <a:chExt cx="1905000" cy="1930676"/>
          </a:xfrm>
        </p:grpSpPr>
        <p:sp>
          <p:nvSpPr>
            <p:cNvPr id="5" name="Rounded Rectangle 4"/>
            <p:cNvSpPr/>
            <p:nvPr/>
          </p:nvSpPr>
          <p:spPr bwMode="auto">
            <a:xfrm>
              <a:off x="7323138" y="2354285"/>
              <a:ext cx="1905000" cy="1930676"/>
            </a:xfrm>
            <a:prstGeom prst="roundRect">
              <a:avLst/>
            </a:prstGeom>
            <a:ln>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TextBox 5"/>
            <p:cNvSpPr txBox="1"/>
            <p:nvPr/>
          </p:nvSpPr>
          <p:spPr>
            <a:xfrm>
              <a:off x="7389017" y="2397832"/>
              <a:ext cx="1773242" cy="1843582"/>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mailbox</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err="1" smtClean="0">
                  <a:solidFill>
                    <a:schemeClr val="bg1"/>
                  </a:solidFill>
                </a:rPr>
                <a:t>userProfile</a:t>
              </a:r>
              <a:endParaRPr lang="en-US" sz="1400" dirty="0" smtClean="0">
                <a:solidFill>
                  <a:schemeClr val="bg1"/>
                </a:solidFill>
              </a:endParaRPr>
            </a:p>
            <a:p>
              <a:pPr marL="342900" indent="-342900">
                <a:lnSpc>
                  <a:spcPct val="90000"/>
                </a:lnSpc>
                <a:spcAft>
                  <a:spcPts val="600"/>
                </a:spcAft>
                <a:buFont typeface="Arial" pitchFamily="34" charset="0"/>
                <a:buChar char="•"/>
              </a:pPr>
              <a:r>
                <a:rPr lang="en-US" sz="1400" dirty="0" smtClean="0">
                  <a:solidFill>
                    <a:schemeClr val="bg1"/>
                  </a:solidFill>
                </a:rPr>
                <a:t>item</a:t>
              </a:r>
            </a:p>
            <a:p>
              <a:pPr marL="342900" indent="-342900">
                <a:lnSpc>
                  <a:spcPct val="90000"/>
                </a:lnSpc>
                <a:spcAft>
                  <a:spcPts val="600"/>
                </a:spcAft>
                <a:buFont typeface="Arial" pitchFamily="34" charset="0"/>
                <a:buChar char="•"/>
              </a:pPr>
              <a:r>
                <a:rPr lang="en-US" sz="1400" dirty="0">
                  <a:solidFill>
                    <a:schemeClr val="bg1"/>
                  </a:solidFill>
                </a:rPr>
                <a:t>d</a:t>
              </a:r>
              <a:r>
                <a:rPr lang="en-US" sz="1400" dirty="0" smtClean="0">
                  <a:solidFill>
                    <a:schemeClr val="bg1"/>
                  </a:solidFill>
                </a:rPr>
                <a:t>isplay forms</a:t>
              </a:r>
            </a:p>
            <a:p>
              <a:pPr marL="342900" indent="-342900">
                <a:lnSpc>
                  <a:spcPct val="90000"/>
                </a:lnSpc>
                <a:spcAft>
                  <a:spcPts val="600"/>
                </a:spcAft>
                <a:buFont typeface="Arial" pitchFamily="34" charset="0"/>
                <a:buChar char="•"/>
              </a:pPr>
              <a:r>
                <a:rPr lang="en-US" sz="1400" dirty="0">
                  <a:solidFill>
                    <a:schemeClr val="bg1"/>
                  </a:solidFill>
                </a:rPr>
                <a:t>u</a:t>
              </a:r>
              <a:r>
                <a:rPr lang="en-US" sz="1400" dirty="0" smtClean="0">
                  <a:solidFill>
                    <a:schemeClr val="bg1"/>
                  </a:solidFill>
                </a:rPr>
                <a:t>ser token</a:t>
              </a:r>
            </a:p>
            <a:p>
              <a:pPr marL="342900" indent="-342900">
                <a:lnSpc>
                  <a:spcPct val="90000"/>
                </a:lnSpc>
                <a:spcAft>
                  <a:spcPts val="600"/>
                </a:spcAft>
                <a:buFont typeface="Arial" pitchFamily="34" charset="0"/>
                <a:buChar char="•"/>
              </a:pPr>
              <a:r>
                <a:rPr lang="en-US" sz="1400" dirty="0" smtClean="0">
                  <a:solidFill>
                    <a:schemeClr val="bg1"/>
                  </a:solidFill>
                </a:rPr>
                <a:t>call EWS</a:t>
              </a:r>
            </a:p>
          </p:txBody>
        </p:sp>
      </p:grpSp>
      <p:sp>
        <p:nvSpPr>
          <p:cNvPr id="19" name="Rounded Rectangle 18"/>
          <p:cNvSpPr/>
          <p:nvPr/>
        </p:nvSpPr>
        <p:spPr bwMode="auto">
          <a:xfrm>
            <a:off x="10790237" y="2501056"/>
            <a:ext cx="1600611" cy="1301894"/>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ounded Rectangle 9"/>
          <p:cNvSpPr/>
          <p:nvPr/>
        </p:nvSpPr>
        <p:spPr bwMode="auto">
          <a:xfrm>
            <a:off x="8646316" y="4253644"/>
            <a:ext cx="1773242" cy="615218"/>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t>
            </a:r>
            <a:r>
              <a:rPr lang="en-US" sz="1600" b="1" dirty="0" smtClean="0">
                <a:gradFill>
                  <a:gsLst>
                    <a:gs pos="0">
                      <a:srgbClr val="FFFFFF"/>
                    </a:gs>
                    <a:gs pos="100000">
                      <a:srgbClr val="FFFFFF"/>
                    </a:gs>
                  </a:gsLst>
                  <a:lin ang="5400000" scaled="0"/>
                </a:gradFill>
              </a:rPr>
              <a:t>item</a:t>
            </a:r>
            <a:endParaRPr lang="en-US" sz="2000" b="1" dirty="0">
              <a:gradFill>
                <a:gsLst>
                  <a:gs pos="0">
                    <a:srgbClr val="FFFFFF"/>
                  </a:gs>
                  <a:gs pos="100000">
                    <a:srgbClr val="FFFFFF"/>
                  </a:gs>
                </a:gsLst>
                <a:lin ang="5400000" scaled="0"/>
              </a:gradFill>
            </a:endParaRPr>
          </a:p>
        </p:txBody>
      </p:sp>
      <p:sp>
        <p:nvSpPr>
          <p:cNvPr id="12" name="Rounded Rectangle 11"/>
          <p:cNvSpPr/>
          <p:nvPr/>
        </p:nvSpPr>
        <p:spPr bwMode="auto">
          <a:xfrm>
            <a:off x="6904037" y="5249862"/>
            <a:ext cx="2268692" cy="1668463"/>
          </a:xfrm>
          <a:prstGeom prst="roundRect">
            <a:avLst/>
          </a:prstGeom>
          <a:solidFill>
            <a:schemeClr val="tx2"/>
          </a:solidFill>
          <a:ln>
            <a:solidFill>
              <a:schemeClr val="tx2"/>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3" name="TextBox 12"/>
          <p:cNvSpPr txBox="1"/>
          <p:nvPr/>
        </p:nvSpPr>
        <p:spPr>
          <a:xfrm>
            <a:off x="6889796" y="5297724"/>
            <a:ext cx="2274918" cy="1572738"/>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Message</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a:solidFill>
                  <a:schemeClr val="bg1"/>
                </a:solidFill>
              </a:rPr>
              <a:t>m</a:t>
            </a:r>
            <a:r>
              <a:rPr lang="en-US" sz="1400" dirty="0" smtClean="0">
                <a:solidFill>
                  <a:schemeClr val="bg1"/>
                </a:solidFill>
              </a:rPr>
              <a:t>essage properties</a:t>
            </a:r>
          </a:p>
          <a:p>
            <a:pPr marL="342900" indent="-34290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ntities</a:t>
            </a:r>
          </a:p>
          <a:p>
            <a:pPr marL="342900" indent="-342900">
              <a:lnSpc>
                <a:spcPct val="90000"/>
              </a:lnSpc>
              <a:spcAft>
                <a:spcPts val="600"/>
              </a:spcAft>
              <a:buFont typeface="Arial" pitchFamily="34" charset="0"/>
              <a:buChar char="•"/>
            </a:pPr>
            <a:r>
              <a:rPr lang="en-US" sz="1400" dirty="0" err="1">
                <a:solidFill>
                  <a:schemeClr val="bg1"/>
                </a:solidFill>
              </a:rPr>
              <a:t>r</a:t>
            </a:r>
            <a:r>
              <a:rPr lang="en-US" sz="1400" dirty="0" err="1" smtClean="0">
                <a:solidFill>
                  <a:schemeClr val="bg1"/>
                </a:solidFill>
              </a:rPr>
              <a:t>eg</a:t>
            </a:r>
            <a:r>
              <a:rPr lang="en-US" sz="1400" dirty="0" smtClean="0">
                <a:solidFill>
                  <a:schemeClr val="bg1"/>
                </a:solidFill>
              </a:rPr>
              <a:t> ex matches</a:t>
            </a:r>
          </a:p>
          <a:p>
            <a:pPr marL="342900" indent="-342900">
              <a:lnSpc>
                <a:spcPct val="90000"/>
              </a:lnSpc>
              <a:spcAft>
                <a:spcPts val="600"/>
              </a:spcAft>
              <a:buFont typeface="Arial" pitchFamily="34" charset="0"/>
              <a:buChar char="•"/>
            </a:pPr>
            <a:r>
              <a:rPr lang="en-US" sz="1400" dirty="0">
                <a:solidFill>
                  <a:schemeClr val="bg1"/>
                </a:solidFill>
              </a:rPr>
              <a:t>c</a:t>
            </a:r>
            <a:r>
              <a:rPr lang="en-US" sz="1400" dirty="0" smtClean="0">
                <a:solidFill>
                  <a:schemeClr val="bg1"/>
                </a:solidFill>
              </a:rPr>
              <a:t>ustom props</a:t>
            </a:r>
          </a:p>
        </p:txBody>
      </p:sp>
      <p:grpSp>
        <p:nvGrpSpPr>
          <p:cNvPr id="14" name="Group 13"/>
          <p:cNvGrpSpPr/>
          <p:nvPr/>
        </p:nvGrpSpPr>
        <p:grpSpPr>
          <a:xfrm>
            <a:off x="10092537" y="5245699"/>
            <a:ext cx="2268692" cy="1669818"/>
            <a:chOff x="10092537" y="5245699"/>
            <a:chExt cx="2268692" cy="1669818"/>
          </a:xfrm>
        </p:grpSpPr>
        <p:sp>
          <p:nvSpPr>
            <p:cNvPr id="15" name="Rounded Rectangle 14"/>
            <p:cNvSpPr/>
            <p:nvPr/>
          </p:nvSpPr>
          <p:spPr bwMode="auto">
            <a:xfrm>
              <a:off x="10092537" y="5247054"/>
              <a:ext cx="2268692" cy="1668463"/>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6" name="TextBox 15"/>
            <p:cNvSpPr txBox="1"/>
            <p:nvPr/>
          </p:nvSpPr>
          <p:spPr>
            <a:xfrm>
              <a:off x="10170933" y="5245699"/>
              <a:ext cx="1911036" cy="1572738"/>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Appointment</a:t>
              </a:r>
              <a:r>
                <a:rPr lang="en-US" sz="1400" dirty="0" smtClean="0">
                  <a:solidFill>
                    <a:schemeClr val="bg1"/>
                  </a:solidFill>
                </a:rPr>
                <a:t>):</a:t>
              </a:r>
            </a:p>
            <a:p>
              <a:pPr marL="285750" indent="-285750">
                <a:lnSpc>
                  <a:spcPct val="90000"/>
                </a:lnSpc>
                <a:spcAft>
                  <a:spcPts val="600"/>
                </a:spcAft>
                <a:buFont typeface="Arial" pitchFamily="34" charset="0"/>
                <a:buChar char="•"/>
              </a:pPr>
              <a:r>
                <a:rPr lang="en-US" sz="1400" dirty="0" err="1">
                  <a:solidFill>
                    <a:schemeClr val="bg1"/>
                  </a:solidFill>
                </a:rPr>
                <a:t>a</a:t>
              </a:r>
              <a:r>
                <a:rPr lang="en-US" sz="1400" dirty="0" err="1" smtClean="0">
                  <a:solidFill>
                    <a:schemeClr val="bg1"/>
                  </a:solidFill>
                </a:rPr>
                <a:t>ppt</a:t>
              </a:r>
              <a:r>
                <a:rPr lang="en-US" sz="1400" dirty="0" smtClean="0">
                  <a:solidFill>
                    <a:schemeClr val="bg1"/>
                  </a:solidFill>
                </a:rPr>
                <a:t> properties</a:t>
              </a:r>
            </a:p>
            <a:p>
              <a:pPr marL="285750" indent="-28575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ntities</a:t>
              </a:r>
            </a:p>
            <a:p>
              <a:pPr marL="285750" indent="-285750">
                <a:lnSpc>
                  <a:spcPct val="90000"/>
                </a:lnSpc>
                <a:spcAft>
                  <a:spcPts val="600"/>
                </a:spcAft>
                <a:buFont typeface="Arial" pitchFamily="34" charset="0"/>
                <a:buChar char="•"/>
              </a:pPr>
              <a:r>
                <a:rPr lang="en-US" sz="1400" dirty="0" err="1">
                  <a:solidFill>
                    <a:schemeClr val="bg1"/>
                  </a:solidFill>
                </a:rPr>
                <a:t>r</a:t>
              </a:r>
              <a:r>
                <a:rPr lang="en-US" sz="1400" dirty="0" err="1" smtClean="0">
                  <a:solidFill>
                    <a:schemeClr val="bg1"/>
                  </a:solidFill>
                </a:rPr>
                <a:t>eg</a:t>
              </a:r>
              <a:r>
                <a:rPr lang="en-US" sz="1400" dirty="0" smtClean="0">
                  <a:solidFill>
                    <a:schemeClr val="bg1"/>
                  </a:solidFill>
                </a:rPr>
                <a:t> ex matches</a:t>
              </a:r>
            </a:p>
            <a:p>
              <a:pPr marL="285750" indent="-285750">
                <a:lnSpc>
                  <a:spcPct val="90000"/>
                </a:lnSpc>
                <a:spcAft>
                  <a:spcPts val="600"/>
                </a:spcAft>
                <a:buFont typeface="Arial" pitchFamily="34" charset="0"/>
                <a:buChar char="•"/>
              </a:pPr>
              <a:r>
                <a:rPr lang="en-US" sz="1400" dirty="0" smtClean="0">
                  <a:solidFill>
                    <a:schemeClr val="bg1"/>
                  </a:solidFill>
                </a:rPr>
                <a:t>custom props</a:t>
              </a:r>
            </a:p>
          </p:txBody>
        </p:sp>
      </p:grpSp>
      <p:cxnSp>
        <p:nvCxnSpPr>
          <p:cNvPr id="17" name="Straight Connector 16"/>
          <p:cNvCxnSpPr>
            <a:stCxn id="8" idx="2"/>
            <a:endCxn id="5" idx="0"/>
          </p:cNvCxnSpPr>
          <p:nvPr/>
        </p:nvCxnSpPr>
        <p:spPr>
          <a:xfrm>
            <a:off x="9532937" y="1744662"/>
            <a:ext cx="0" cy="304800"/>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a:off x="9532937" y="3978323"/>
            <a:ext cx="0" cy="275321"/>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503569" y="3152003"/>
            <a:ext cx="286668" cy="0"/>
          </a:xfrm>
          <a:prstGeom prst="line">
            <a:avLst/>
          </a:prstGeom>
          <a:ln w="28575">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714037" y="2501055"/>
            <a:ext cx="1803251" cy="130189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err="1" smtClean="0">
                <a:solidFill>
                  <a:schemeClr val="bg1"/>
                </a:solidFill>
              </a:rPr>
              <a:t>userProfile</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smtClean="0">
                <a:solidFill>
                  <a:schemeClr val="bg1"/>
                </a:solidFill>
              </a:rPr>
              <a:t>name</a:t>
            </a:r>
          </a:p>
          <a:p>
            <a:pPr marL="342900" indent="-342900">
              <a:lnSpc>
                <a:spcPct val="90000"/>
              </a:lnSpc>
              <a:spcAft>
                <a:spcPts val="600"/>
              </a:spcAft>
              <a:buFont typeface="Arial" pitchFamily="34" charset="0"/>
              <a:buChar char="•"/>
            </a:pPr>
            <a:r>
              <a:rPr lang="en-US" sz="1400" dirty="0" smtClean="0">
                <a:solidFill>
                  <a:schemeClr val="bg1"/>
                </a:solidFill>
              </a:rPr>
              <a:t>time zone</a:t>
            </a:r>
          </a:p>
          <a:p>
            <a:pPr marL="342900" indent="-342900">
              <a:lnSpc>
                <a:spcPct val="90000"/>
              </a:lnSpc>
              <a:spcAft>
                <a:spcPts val="600"/>
              </a:spcAft>
              <a:buFont typeface="Arial" pitchFamily="34" charset="0"/>
              <a:buChar char="•"/>
            </a:pPr>
            <a:r>
              <a:rPr lang="en-US" sz="1400" dirty="0" smtClean="0">
                <a:solidFill>
                  <a:schemeClr val="bg1"/>
                </a:solidFill>
              </a:rPr>
              <a:t>email address</a:t>
            </a:r>
          </a:p>
        </p:txBody>
      </p:sp>
      <p:grpSp>
        <p:nvGrpSpPr>
          <p:cNvPr id="31" name="Group 30"/>
          <p:cNvGrpSpPr/>
          <p:nvPr/>
        </p:nvGrpSpPr>
        <p:grpSpPr>
          <a:xfrm>
            <a:off x="8351837" y="677862"/>
            <a:ext cx="2362200" cy="1080682"/>
            <a:chOff x="8351837" y="982662"/>
            <a:chExt cx="2362200" cy="849107"/>
          </a:xfrm>
        </p:grpSpPr>
        <p:sp>
          <p:nvSpPr>
            <p:cNvPr id="32" name="Rounded Rectangle 31"/>
            <p:cNvSpPr/>
            <p:nvPr/>
          </p:nvSpPr>
          <p:spPr bwMode="auto">
            <a:xfrm>
              <a:off x="8351837" y="982662"/>
              <a:ext cx="2362200" cy="838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TextBox 32"/>
            <p:cNvSpPr txBox="1"/>
            <p:nvPr/>
          </p:nvSpPr>
          <p:spPr>
            <a:xfrm>
              <a:off x="8489490" y="1021658"/>
              <a:ext cx="2044470" cy="810111"/>
            </a:xfrm>
            <a:prstGeom prst="rect">
              <a:avLst/>
            </a:prstGeom>
            <a:noFill/>
          </p:spPr>
          <p:txBody>
            <a:bodyPr wrap="none" lIns="182880" tIns="146304" rIns="182880" bIns="146304" rtlCol="0">
              <a:spAutoFit/>
            </a:bodyPr>
            <a:lstStyle/>
            <a:p>
              <a:pPr>
                <a:lnSpc>
                  <a:spcPct val="90000"/>
                </a:lnSpc>
                <a:spcAft>
                  <a:spcPts val="600"/>
                </a:spcAft>
              </a:pPr>
              <a:r>
                <a:rPr lang="en-US" sz="1400" b="1" dirty="0" err="1" smtClean="0">
                  <a:solidFill>
                    <a:schemeClr val="bg1"/>
                  </a:solidFill>
                </a:rPr>
                <a:t>Office.context</a:t>
              </a:r>
              <a:r>
                <a:rPr lang="en-US" sz="1400" dirty="0" smtClean="0">
                  <a:solidFill>
                    <a:schemeClr val="bg1"/>
                  </a:solidFill>
                </a:rPr>
                <a:t>:</a:t>
              </a:r>
              <a:endParaRPr lang="en-US" sz="1400" dirty="0">
                <a:solidFill>
                  <a:schemeClr val="bg1"/>
                </a:solidFill>
              </a:endParaRPr>
            </a:p>
            <a:p>
              <a:pPr marL="342900" indent="-342900">
                <a:lnSpc>
                  <a:spcPct val="90000"/>
                </a:lnSpc>
                <a:spcAft>
                  <a:spcPts val="600"/>
                </a:spcAft>
                <a:buFont typeface="Arial" pitchFamily="34" charset="0"/>
                <a:buChar char="•"/>
              </a:pPr>
              <a:r>
                <a:rPr lang="en-US" sz="1400" dirty="0" err="1" smtClean="0">
                  <a:solidFill>
                    <a:schemeClr val="bg1"/>
                  </a:solidFill>
                </a:rPr>
                <a:t>roamingSettings</a:t>
              </a:r>
              <a:endParaRPr lang="en-US" sz="1400" dirty="0" smtClean="0">
                <a:solidFill>
                  <a:schemeClr val="bg1"/>
                </a:solidFill>
              </a:endParaRPr>
            </a:p>
            <a:p>
              <a:pPr marL="342900" indent="-342900">
                <a:lnSpc>
                  <a:spcPct val="90000"/>
                </a:lnSpc>
                <a:spcAft>
                  <a:spcPts val="600"/>
                </a:spcAft>
                <a:buFont typeface="Arial" pitchFamily="34" charset="0"/>
                <a:buChar char="•"/>
              </a:pPr>
              <a:r>
                <a:rPr lang="en-US" sz="1400" dirty="0" err="1" smtClean="0">
                  <a:solidFill>
                    <a:schemeClr val="bg1"/>
                  </a:solidFill>
                </a:rPr>
                <a:t>displayLanguage</a:t>
              </a:r>
              <a:endParaRPr lang="en-US" sz="1400" dirty="0" smtClean="0">
                <a:solidFill>
                  <a:schemeClr val="bg1"/>
                </a:solidFill>
              </a:endParaRPr>
            </a:p>
          </p:txBody>
        </p:sp>
      </p:grpSp>
      <p:cxnSp>
        <p:nvCxnSpPr>
          <p:cNvPr id="34" name="Straight Arrow Connector 33"/>
          <p:cNvCxnSpPr/>
          <p:nvPr/>
        </p:nvCxnSpPr>
        <p:spPr>
          <a:xfrm flipV="1">
            <a:off x="8038383" y="4868862"/>
            <a:ext cx="1494554" cy="381000"/>
          </a:xfrm>
          <a:prstGeom prst="straightConnector1">
            <a:avLst/>
          </a:prstGeom>
          <a:ln w="28575">
            <a:solidFill>
              <a:schemeClr val="tx2"/>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9723437" y="4868862"/>
            <a:ext cx="1403014" cy="376837"/>
          </a:xfrm>
          <a:prstGeom prst="straightConnector1">
            <a:avLst/>
          </a:prstGeom>
          <a:ln w="28575">
            <a:solidFill>
              <a:schemeClr val="tx2"/>
            </a:solidFill>
            <a:headEnd type="none"/>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91946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Mail APIs – user information</a:t>
            </a:r>
            <a:endParaRPr lang="en-US" dirty="0"/>
          </a:p>
        </p:txBody>
      </p:sp>
      <p:sp>
        <p:nvSpPr>
          <p:cNvPr id="4" name="Text Placeholder 3"/>
          <p:cNvSpPr>
            <a:spLocks noGrp="1"/>
          </p:cNvSpPr>
          <p:nvPr>
            <p:ph type="body" sz="quarter" idx="10"/>
          </p:nvPr>
        </p:nvSpPr>
        <p:spPr>
          <a:xfrm>
            <a:off x="274638" y="1365504"/>
            <a:ext cx="7086599" cy="1454244"/>
          </a:xfrm>
        </p:spPr>
        <p:txBody>
          <a:bodyPr/>
          <a:lstStyle/>
          <a:p>
            <a:pPr lvl="0"/>
            <a:r>
              <a:rPr lang="en-US" sz="3300" dirty="0">
                <a:gradFill>
                  <a:gsLst>
                    <a:gs pos="1250">
                      <a:srgbClr val="012654"/>
                    </a:gs>
                    <a:gs pos="99000">
                      <a:srgbClr val="012654"/>
                    </a:gs>
                  </a:gsLst>
                  <a:lin ang="5400000" scaled="0"/>
                </a:gradFill>
              </a:rPr>
              <a:t>User profile info</a:t>
            </a:r>
          </a:p>
          <a:p>
            <a:pPr lvl="1"/>
            <a:r>
              <a:rPr lang="en-US" sz="1600" dirty="0" smtClean="0">
                <a:gradFill>
                  <a:gsLst>
                    <a:gs pos="1250">
                      <a:srgbClr val="505050"/>
                    </a:gs>
                    <a:gs pos="100000">
                      <a:srgbClr val="505050"/>
                    </a:gs>
                  </a:gsLst>
                  <a:lin ang="5400000" scaled="0"/>
                </a:gradFill>
              </a:rPr>
              <a:t>Name</a:t>
            </a:r>
          </a:p>
          <a:p>
            <a:pPr lvl="1"/>
            <a:r>
              <a:rPr lang="en-US" sz="1600" dirty="0" smtClean="0">
                <a:gradFill>
                  <a:gsLst>
                    <a:gs pos="1250">
                      <a:srgbClr val="505050"/>
                    </a:gs>
                    <a:gs pos="100000">
                      <a:srgbClr val="505050"/>
                    </a:gs>
                  </a:gsLst>
                  <a:lin ang="5400000" scaled="0"/>
                </a:gradFill>
              </a:rPr>
              <a:t>Email address</a:t>
            </a:r>
          </a:p>
          <a:p>
            <a:pPr lvl="1"/>
            <a:r>
              <a:rPr lang="en-US" sz="1600" dirty="0" smtClean="0">
                <a:gradFill>
                  <a:gsLst>
                    <a:gs pos="1250">
                      <a:srgbClr val="505050"/>
                    </a:gs>
                    <a:gs pos="100000">
                      <a:srgbClr val="505050"/>
                    </a:gs>
                  </a:gsLst>
                  <a:lin ang="5400000" scaled="0"/>
                </a:gradFill>
              </a:rPr>
              <a:t>Time </a:t>
            </a:r>
            <a:r>
              <a:rPr lang="en-US" sz="1600" dirty="0">
                <a:gradFill>
                  <a:gsLst>
                    <a:gs pos="1250">
                      <a:srgbClr val="505050"/>
                    </a:gs>
                    <a:gs pos="100000">
                      <a:srgbClr val="505050"/>
                    </a:gs>
                  </a:gsLst>
                  <a:lin ang="5400000" scaled="0"/>
                </a:gradFill>
              </a:rPr>
              <a:t>zone</a:t>
            </a:r>
            <a:endParaRPr lang="en-US" sz="3300" dirty="0">
              <a:gradFill>
                <a:gsLst>
                  <a:gs pos="1250">
                    <a:srgbClr val="505050"/>
                  </a:gs>
                  <a:gs pos="100000">
                    <a:srgbClr val="505050"/>
                  </a:gs>
                </a:gsLst>
                <a:lin ang="5400000" scaled="0"/>
              </a:gradFill>
            </a:endParaRPr>
          </a:p>
        </p:txBody>
      </p:sp>
      <p:grpSp>
        <p:nvGrpSpPr>
          <p:cNvPr id="15" name="Group 14"/>
          <p:cNvGrpSpPr/>
          <p:nvPr/>
        </p:nvGrpSpPr>
        <p:grpSpPr>
          <a:xfrm>
            <a:off x="8580437" y="2049462"/>
            <a:ext cx="1905000" cy="1930676"/>
            <a:chOff x="7323138" y="2354285"/>
            <a:chExt cx="1905000" cy="1930676"/>
          </a:xfrm>
        </p:grpSpPr>
        <p:sp>
          <p:nvSpPr>
            <p:cNvPr id="14" name="Rounded Rectangle 13"/>
            <p:cNvSpPr/>
            <p:nvPr/>
          </p:nvSpPr>
          <p:spPr bwMode="auto">
            <a:xfrm>
              <a:off x="7323138" y="2354285"/>
              <a:ext cx="1905000" cy="193067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7389017" y="2397832"/>
              <a:ext cx="1773242" cy="1843582"/>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mailbox</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err="1" smtClean="0">
                  <a:solidFill>
                    <a:schemeClr val="bg1"/>
                  </a:solidFill>
                </a:rPr>
                <a:t>userProfile</a:t>
              </a:r>
              <a:endParaRPr lang="en-US" sz="1400" dirty="0" smtClean="0">
                <a:solidFill>
                  <a:schemeClr val="bg1"/>
                </a:solidFill>
              </a:endParaRPr>
            </a:p>
            <a:p>
              <a:pPr marL="342900" indent="-342900">
                <a:lnSpc>
                  <a:spcPct val="90000"/>
                </a:lnSpc>
                <a:spcAft>
                  <a:spcPts val="600"/>
                </a:spcAft>
                <a:buFont typeface="Arial" pitchFamily="34" charset="0"/>
                <a:buChar char="•"/>
              </a:pPr>
              <a:r>
                <a:rPr lang="en-US" sz="1400" dirty="0" smtClean="0">
                  <a:solidFill>
                    <a:schemeClr val="bg1"/>
                  </a:solidFill>
                </a:rPr>
                <a:t>item</a:t>
              </a:r>
            </a:p>
            <a:p>
              <a:pPr marL="342900" indent="-342900">
                <a:lnSpc>
                  <a:spcPct val="90000"/>
                </a:lnSpc>
                <a:spcAft>
                  <a:spcPts val="600"/>
                </a:spcAft>
                <a:buFont typeface="Arial" pitchFamily="34" charset="0"/>
                <a:buChar char="•"/>
              </a:pPr>
              <a:r>
                <a:rPr lang="en-US" sz="1400" dirty="0">
                  <a:solidFill>
                    <a:schemeClr val="bg1"/>
                  </a:solidFill>
                </a:rPr>
                <a:t>d</a:t>
              </a:r>
              <a:r>
                <a:rPr lang="en-US" sz="1400" dirty="0" smtClean="0">
                  <a:solidFill>
                    <a:schemeClr val="bg1"/>
                  </a:solidFill>
                </a:rPr>
                <a:t>isplay forms</a:t>
              </a:r>
            </a:p>
            <a:p>
              <a:pPr marL="342900" indent="-342900">
                <a:lnSpc>
                  <a:spcPct val="90000"/>
                </a:lnSpc>
                <a:spcAft>
                  <a:spcPts val="600"/>
                </a:spcAft>
                <a:buFont typeface="Arial" pitchFamily="34" charset="0"/>
                <a:buChar char="•"/>
              </a:pPr>
              <a:r>
                <a:rPr lang="en-US" sz="1400" dirty="0">
                  <a:solidFill>
                    <a:schemeClr val="bg1"/>
                  </a:solidFill>
                </a:rPr>
                <a:t>u</a:t>
              </a:r>
              <a:r>
                <a:rPr lang="en-US" sz="1400" dirty="0" smtClean="0">
                  <a:solidFill>
                    <a:schemeClr val="bg1"/>
                  </a:solidFill>
                </a:rPr>
                <a:t>ser token</a:t>
              </a:r>
            </a:p>
            <a:p>
              <a:pPr marL="342900" indent="-342900">
                <a:lnSpc>
                  <a:spcPct val="90000"/>
                </a:lnSpc>
                <a:spcAft>
                  <a:spcPts val="600"/>
                </a:spcAft>
                <a:buFont typeface="Arial" pitchFamily="34" charset="0"/>
                <a:buChar char="•"/>
              </a:pPr>
              <a:r>
                <a:rPr lang="en-US" sz="1400" dirty="0" smtClean="0">
                  <a:solidFill>
                    <a:schemeClr val="bg1"/>
                  </a:solidFill>
                </a:rPr>
                <a:t>call EWS</a:t>
              </a:r>
            </a:p>
          </p:txBody>
        </p:sp>
      </p:grpSp>
      <p:sp>
        <p:nvSpPr>
          <p:cNvPr id="16" name="Rounded Rectangle 15"/>
          <p:cNvSpPr/>
          <p:nvPr/>
        </p:nvSpPr>
        <p:spPr bwMode="auto">
          <a:xfrm>
            <a:off x="10790237" y="2501056"/>
            <a:ext cx="1600611" cy="1301894"/>
          </a:xfrm>
          <a:prstGeom prst="roundRect">
            <a:avLst/>
          </a:prstGeom>
          <a:ln>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accent4"/>
          </a:lnRef>
          <a:fillRef idx="3">
            <a:schemeClr val="accent4"/>
          </a:fillRef>
          <a:effectRef idx="3">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8" name="Rounded Rectangle 17"/>
          <p:cNvSpPr/>
          <p:nvPr/>
        </p:nvSpPr>
        <p:spPr bwMode="auto">
          <a:xfrm>
            <a:off x="8646316" y="4253644"/>
            <a:ext cx="1773242" cy="615218"/>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t>
            </a:r>
            <a:r>
              <a:rPr lang="en-US" sz="1600" b="1" dirty="0" smtClean="0">
                <a:gradFill>
                  <a:gsLst>
                    <a:gs pos="0">
                      <a:srgbClr val="FFFFFF"/>
                    </a:gs>
                    <a:gs pos="100000">
                      <a:srgbClr val="FFFFFF"/>
                    </a:gs>
                  </a:gsLst>
                  <a:lin ang="5400000" scaled="0"/>
                </a:gradFill>
              </a:rPr>
              <a:t>item</a:t>
            </a:r>
            <a:endParaRPr lang="en-US" sz="2000" b="1" dirty="0">
              <a:gradFill>
                <a:gsLst>
                  <a:gs pos="0">
                    <a:srgbClr val="FFFFFF"/>
                  </a:gs>
                  <a:gs pos="100000">
                    <a:srgbClr val="FFFFFF"/>
                  </a:gs>
                </a:gsLst>
                <a:lin ang="5400000" scaled="0"/>
              </a:gradFill>
            </a:endParaRPr>
          </a:p>
        </p:txBody>
      </p:sp>
      <p:sp>
        <p:nvSpPr>
          <p:cNvPr id="19" name="TextBox 18"/>
          <p:cNvSpPr txBox="1"/>
          <p:nvPr/>
        </p:nvSpPr>
        <p:spPr>
          <a:xfrm>
            <a:off x="10714037" y="2501056"/>
            <a:ext cx="1803251" cy="1301895"/>
          </a:xfrm>
          <a:prstGeom prst="rect">
            <a:avLst/>
          </a:prstGeom>
          <a:noFill/>
          <a:effectLst>
            <a:glow rad="228600">
              <a:schemeClr val="accent6">
                <a:satMod val="175000"/>
                <a:alpha val="40000"/>
              </a:schemeClr>
            </a:glow>
          </a:effectLst>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err="1" smtClean="0">
                <a:solidFill>
                  <a:schemeClr val="bg1"/>
                </a:solidFill>
              </a:rPr>
              <a:t>userProfile</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smtClean="0">
                <a:solidFill>
                  <a:schemeClr val="bg1"/>
                </a:solidFill>
              </a:rPr>
              <a:t>name</a:t>
            </a:r>
          </a:p>
          <a:p>
            <a:pPr marL="342900" indent="-342900">
              <a:lnSpc>
                <a:spcPct val="90000"/>
              </a:lnSpc>
              <a:spcAft>
                <a:spcPts val="600"/>
              </a:spcAft>
              <a:buFont typeface="Arial" pitchFamily="34" charset="0"/>
              <a:buChar char="•"/>
            </a:pPr>
            <a:r>
              <a:rPr lang="en-US" sz="1400" dirty="0" smtClean="0">
                <a:solidFill>
                  <a:schemeClr val="bg1"/>
                </a:solidFill>
              </a:rPr>
              <a:t>time zone</a:t>
            </a:r>
          </a:p>
          <a:p>
            <a:pPr marL="342900" indent="-342900">
              <a:lnSpc>
                <a:spcPct val="90000"/>
              </a:lnSpc>
              <a:spcAft>
                <a:spcPts val="600"/>
              </a:spcAft>
              <a:buFont typeface="Arial" pitchFamily="34" charset="0"/>
              <a:buChar char="•"/>
            </a:pPr>
            <a:r>
              <a:rPr lang="en-US" sz="1400" dirty="0" smtClean="0">
                <a:solidFill>
                  <a:schemeClr val="bg1"/>
                </a:solidFill>
              </a:rPr>
              <a:t>email address</a:t>
            </a:r>
          </a:p>
        </p:txBody>
      </p:sp>
      <p:sp>
        <p:nvSpPr>
          <p:cNvPr id="20" name="Rounded Rectangle 19"/>
          <p:cNvSpPr/>
          <p:nvPr/>
        </p:nvSpPr>
        <p:spPr bwMode="auto">
          <a:xfrm>
            <a:off x="6904037" y="5249862"/>
            <a:ext cx="2268692" cy="1668463"/>
          </a:xfrm>
          <a:prstGeom prst="roundRect">
            <a:avLst/>
          </a:prstGeom>
          <a:solidFill>
            <a:schemeClr val="tx2"/>
          </a:solidFill>
          <a:ln>
            <a:solidFill>
              <a:schemeClr val="tx2"/>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1" name="TextBox 20"/>
          <p:cNvSpPr txBox="1"/>
          <p:nvPr/>
        </p:nvSpPr>
        <p:spPr>
          <a:xfrm>
            <a:off x="6889796" y="5297724"/>
            <a:ext cx="2274918" cy="1572738"/>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Message</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a:solidFill>
                  <a:schemeClr val="bg1"/>
                </a:solidFill>
              </a:rPr>
              <a:t>m</a:t>
            </a:r>
            <a:r>
              <a:rPr lang="en-US" sz="1400" dirty="0" smtClean="0">
                <a:solidFill>
                  <a:schemeClr val="bg1"/>
                </a:solidFill>
              </a:rPr>
              <a:t>essage properties</a:t>
            </a:r>
          </a:p>
          <a:p>
            <a:pPr marL="342900" indent="-34290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ntities</a:t>
            </a:r>
          </a:p>
          <a:p>
            <a:pPr marL="342900" indent="-342900">
              <a:lnSpc>
                <a:spcPct val="90000"/>
              </a:lnSpc>
              <a:spcAft>
                <a:spcPts val="600"/>
              </a:spcAft>
              <a:buFont typeface="Arial" pitchFamily="34" charset="0"/>
              <a:buChar char="•"/>
            </a:pPr>
            <a:r>
              <a:rPr lang="en-US" sz="1400" dirty="0" err="1">
                <a:solidFill>
                  <a:schemeClr val="bg1"/>
                </a:solidFill>
              </a:rPr>
              <a:t>r</a:t>
            </a:r>
            <a:r>
              <a:rPr lang="en-US" sz="1400" dirty="0" err="1" smtClean="0">
                <a:solidFill>
                  <a:schemeClr val="bg1"/>
                </a:solidFill>
              </a:rPr>
              <a:t>eg</a:t>
            </a:r>
            <a:r>
              <a:rPr lang="en-US" sz="1400" dirty="0" smtClean="0">
                <a:solidFill>
                  <a:schemeClr val="bg1"/>
                </a:solidFill>
              </a:rPr>
              <a:t> ex matches</a:t>
            </a:r>
          </a:p>
          <a:p>
            <a:pPr marL="342900" indent="-342900">
              <a:lnSpc>
                <a:spcPct val="90000"/>
              </a:lnSpc>
              <a:spcAft>
                <a:spcPts val="600"/>
              </a:spcAft>
              <a:buFont typeface="Arial" pitchFamily="34" charset="0"/>
              <a:buChar char="•"/>
            </a:pPr>
            <a:r>
              <a:rPr lang="en-US" sz="1400" dirty="0">
                <a:solidFill>
                  <a:schemeClr val="bg1"/>
                </a:solidFill>
              </a:rPr>
              <a:t>c</a:t>
            </a:r>
            <a:r>
              <a:rPr lang="en-US" sz="1400" dirty="0" smtClean="0">
                <a:solidFill>
                  <a:schemeClr val="bg1"/>
                </a:solidFill>
              </a:rPr>
              <a:t>ustom props</a:t>
            </a:r>
          </a:p>
        </p:txBody>
      </p:sp>
      <p:grpSp>
        <p:nvGrpSpPr>
          <p:cNvPr id="27" name="Group 26"/>
          <p:cNvGrpSpPr/>
          <p:nvPr/>
        </p:nvGrpSpPr>
        <p:grpSpPr>
          <a:xfrm>
            <a:off x="10092537" y="5245699"/>
            <a:ext cx="2268692" cy="1669818"/>
            <a:chOff x="10092537" y="5245699"/>
            <a:chExt cx="2268692" cy="1669818"/>
          </a:xfrm>
        </p:grpSpPr>
        <p:sp>
          <p:nvSpPr>
            <p:cNvPr id="24" name="Rounded Rectangle 23"/>
            <p:cNvSpPr/>
            <p:nvPr/>
          </p:nvSpPr>
          <p:spPr bwMode="auto">
            <a:xfrm>
              <a:off x="10092537" y="5247054"/>
              <a:ext cx="2268692" cy="1668463"/>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5" name="TextBox 24"/>
            <p:cNvSpPr txBox="1"/>
            <p:nvPr/>
          </p:nvSpPr>
          <p:spPr>
            <a:xfrm>
              <a:off x="10170933" y="5245699"/>
              <a:ext cx="1911036" cy="1572738"/>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Appointment</a:t>
              </a:r>
              <a:r>
                <a:rPr lang="en-US" sz="1400" dirty="0" smtClean="0">
                  <a:solidFill>
                    <a:schemeClr val="bg1"/>
                  </a:solidFill>
                </a:rPr>
                <a:t>):</a:t>
              </a:r>
            </a:p>
            <a:p>
              <a:pPr marL="285750" indent="-285750">
                <a:lnSpc>
                  <a:spcPct val="90000"/>
                </a:lnSpc>
                <a:spcAft>
                  <a:spcPts val="600"/>
                </a:spcAft>
                <a:buFont typeface="Arial" pitchFamily="34" charset="0"/>
                <a:buChar char="•"/>
              </a:pPr>
              <a:r>
                <a:rPr lang="en-US" sz="1400" dirty="0" err="1">
                  <a:solidFill>
                    <a:schemeClr val="bg1"/>
                  </a:solidFill>
                </a:rPr>
                <a:t>a</a:t>
              </a:r>
              <a:r>
                <a:rPr lang="en-US" sz="1400" dirty="0" err="1" smtClean="0">
                  <a:solidFill>
                    <a:schemeClr val="bg1"/>
                  </a:solidFill>
                </a:rPr>
                <a:t>ppt</a:t>
              </a:r>
              <a:r>
                <a:rPr lang="en-US" sz="1400" dirty="0" smtClean="0">
                  <a:solidFill>
                    <a:schemeClr val="bg1"/>
                  </a:solidFill>
                </a:rPr>
                <a:t> properties</a:t>
              </a:r>
            </a:p>
            <a:p>
              <a:pPr marL="285750" indent="-28575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ntities</a:t>
              </a:r>
            </a:p>
            <a:p>
              <a:pPr marL="285750" indent="-285750">
                <a:lnSpc>
                  <a:spcPct val="90000"/>
                </a:lnSpc>
                <a:spcAft>
                  <a:spcPts val="600"/>
                </a:spcAft>
                <a:buFont typeface="Arial" pitchFamily="34" charset="0"/>
                <a:buChar char="•"/>
              </a:pPr>
              <a:r>
                <a:rPr lang="en-US" sz="1400" dirty="0" err="1">
                  <a:solidFill>
                    <a:schemeClr val="bg1"/>
                  </a:solidFill>
                </a:rPr>
                <a:t>r</a:t>
              </a:r>
              <a:r>
                <a:rPr lang="en-US" sz="1400" dirty="0" err="1" smtClean="0">
                  <a:solidFill>
                    <a:schemeClr val="bg1"/>
                  </a:solidFill>
                </a:rPr>
                <a:t>eg</a:t>
              </a:r>
              <a:r>
                <a:rPr lang="en-US" sz="1400" dirty="0" smtClean="0">
                  <a:solidFill>
                    <a:schemeClr val="bg1"/>
                  </a:solidFill>
                </a:rPr>
                <a:t> ex matches</a:t>
              </a:r>
            </a:p>
            <a:p>
              <a:pPr marL="285750" indent="-285750">
                <a:lnSpc>
                  <a:spcPct val="90000"/>
                </a:lnSpc>
                <a:spcAft>
                  <a:spcPts val="600"/>
                </a:spcAft>
                <a:buFont typeface="Arial" pitchFamily="34" charset="0"/>
                <a:buChar char="•"/>
              </a:pPr>
              <a:r>
                <a:rPr lang="en-US" sz="1400" dirty="0" smtClean="0">
                  <a:solidFill>
                    <a:schemeClr val="bg1"/>
                  </a:solidFill>
                </a:rPr>
                <a:t>custom props</a:t>
              </a:r>
            </a:p>
          </p:txBody>
        </p:sp>
      </p:grpSp>
      <p:cxnSp>
        <p:nvCxnSpPr>
          <p:cNvPr id="29" name="Straight Connector 28"/>
          <p:cNvCxnSpPr>
            <a:stCxn id="17" idx="2"/>
            <a:endCxn id="14" idx="0"/>
          </p:cNvCxnSpPr>
          <p:nvPr/>
        </p:nvCxnSpPr>
        <p:spPr>
          <a:xfrm>
            <a:off x="9532937" y="1744662"/>
            <a:ext cx="0" cy="304800"/>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endCxn id="18" idx="0"/>
          </p:cNvCxnSpPr>
          <p:nvPr/>
        </p:nvCxnSpPr>
        <p:spPr>
          <a:xfrm>
            <a:off x="9532937" y="3978323"/>
            <a:ext cx="0" cy="275321"/>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0" idx="0"/>
            <a:endCxn id="18" idx="2"/>
          </p:cNvCxnSpPr>
          <p:nvPr/>
        </p:nvCxnSpPr>
        <p:spPr>
          <a:xfrm flipV="1">
            <a:off x="8038383" y="4868862"/>
            <a:ext cx="1494554" cy="381000"/>
          </a:xfrm>
          <a:prstGeom prst="straightConnector1">
            <a:avLst/>
          </a:prstGeom>
          <a:ln w="28575">
            <a:solidFill>
              <a:schemeClr val="tx2"/>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10503569" y="3152002"/>
            <a:ext cx="286668" cy="1"/>
          </a:xfrm>
          <a:prstGeom prst="line">
            <a:avLst/>
          </a:prstGeom>
          <a:ln w="28575">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5" idx="0"/>
          </p:cNvCxnSpPr>
          <p:nvPr/>
        </p:nvCxnSpPr>
        <p:spPr>
          <a:xfrm flipH="1" flipV="1">
            <a:off x="9723437" y="4868862"/>
            <a:ext cx="1403014" cy="376837"/>
          </a:xfrm>
          <a:prstGeom prst="straightConnector1">
            <a:avLst/>
          </a:prstGeom>
          <a:ln w="28575">
            <a:solidFill>
              <a:schemeClr val="tx2"/>
            </a:solidFill>
            <a:headEnd type="none"/>
            <a:tailEnd type="arrow"/>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8351837" y="677862"/>
            <a:ext cx="2362200" cy="1080682"/>
            <a:chOff x="8351837" y="982662"/>
            <a:chExt cx="2362200" cy="849107"/>
          </a:xfrm>
        </p:grpSpPr>
        <p:sp>
          <p:nvSpPr>
            <p:cNvPr id="28" name="Rounded Rectangle 27"/>
            <p:cNvSpPr/>
            <p:nvPr/>
          </p:nvSpPr>
          <p:spPr bwMode="auto">
            <a:xfrm>
              <a:off x="8351837" y="982662"/>
              <a:ext cx="2362200" cy="838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0" name="TextBox 29"/>
            <p:cNvSpPr txBox="1"/>
            <p:nvPr/>
          </p:nvSpPr>
          <p:spPr>
            <a:xfrm>
              <a:off x="8489490" y="1021658"/>
              <a:ext cx="2044470" cy="810111"/>
            </a:xfrm>
            <a:prstGeom prst="rect">
              <a:avLst/>
            </a:prstGeom>
            <a:noFill/>
          </p:spPr>
          <p:txBody>
            <a:bodyPr wrap="none" lIns="182880" tIns="146304" rIns="182880" bIns="146304" rtlCol="0">
              <a:spAutoFit/>
            </a:bodyPr>
            <a:lstStyle/>
            <a:p>
              <a:pPr>
                <a:lnSpc>
                  <a:spcPct val="90000"/>
                </a:lnSpc>
                <a:spcAft>
                  <a:spcPts val="600"/>
                </a:spcAft>
              </a:pPr>
              <a:r>
                <a:rPr lang="en-US" sz="1400" b="1" dirty="0" err="1" smtClean="0">
                  <a:solidFill>
                    <a:schemeClr val="bg1"/>
                  </a:solidFill>
                </a:rPr>
                <a:t>Office.context</a:t>
              </a:r>
              <a:r>
                <a:rPr lang="en-US" sz="1400" dirty="0" smtClean="0">
                  <a:solidFill>
                    <a:schemeClr val="bg1"/>
                  </a:solidFill>
                </a:rPr>
                <a:t>:</a:t>
              </a:r>
              <a:endParaRPr lang="en-US" sz="1400" dirty="0">
                <a:solidFill>
                  <a:schemeClr val="bg1"/>
                </a:solidFill>
              </a:endParaRPr>
            </a:p>
            <a:p>
              <a:pPr marL="342900" indent="-342900">
                <a:lnSpc>
                  <a:spcPct val="90000"/>
                </a:lnSpc>
                <a:spcAft>
                  <a:spcPts val="600"/>
                </a:spcAft>
                <a:buFont typeface="Arial" pitchFamily="34" charset="0"/>
                <a:buChar char="•"/>
              </a:pPr>
              <a:r>
                <a:rPr lang="en-US" sz="1400" dirty="0" err="1" smtClean="0">
                  <a:solidFill>
                    <a:schemeClr val="bg1"/>
                  </a:solidFill>
                </a:rPr>
                <a:t>roamingSettings</a:t>
              </a:r>
              <a:endParaRPr lang="en-US" sz="1400" dirty="0" smtClean="0">
                <a:solidFill>
                  <a:schemeClr val="bg1"/>
                </a:solidFill>
              </a:endParaRPr>
            </a:p>
            <a:p>
              <a:pPr marL="342900" indent="-342900">
                <a:lnSpc>
                  <a:spcPct val="90000"/>
                </a:lnSpc>
                <a:spcAft>
                  <a:spcPts val="600"/>
                </a:spcAft>
                <a:buFont typeface="Arial" pitchFamily="34" charset="0"/>
                <a:buChar char="•"/>
              </a:pPr>
              <a:r>
                <a:rPr lang="en-US" sz="1400" dirty="0" err="1" smtClean="0">
                  <a:solidFill>
                    <a:schemeClr val="bg1"/>
                  </a:solidFill>
                </a:rPr>
                <a:t>displayLanguage</a:t>
              </a:r>
              <a:endParaRPr lang="en-US" sz="1400" dirty="0" smtClean="0">
                <a:solidFill>
                  <a:schemeClr val="bg1"/>
                </a:solidFill>
              </a:endParaRPr>
            </a:p>
          </p:txBody>
        </p:sp>
      </p:grpSp>
    </p:spTree>
    <p:extLst>
      <p:ext uri="{BB962C8B-B14F-4D97-AF65-F5344CB8AC3E}">
        <p14:creationId xmlns:p14="http://schemas.microsoft.com/office/powerpoint/2010/main" val="255810219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Mail APIs – data storage</a:t>
            </a:r>
            <a:endParaRPr lang="en-US" dirty="0"/>
          </a:p>
        </p:txBody>
      </p:sp>
      <p:sp>
        <p:nvSpPr>
          <p:cNvPr id="4" name="Text Placeholder 3"/>
          <p:cNvSpPr>
            <a:spLocks noGrp="1"/>
          </p:cNvSpPr>
          <p:nvPr>
            <p:ph type="body" sz="quarter" idx="10"/>
          </p:nvPr>
        </p:nvSpPr>
        <p:spPr>
          <a:xfrm>
            <a:off x="274638" y="1212850"/>
            <a:ext cx="7086599" cy="2683812"/>
          </a:xfrm>
        </p:spPr>
        <p:txBody>
          <a:bodyPr/>
          <a:lstStyle/>
          <a:p>
            <a:r>
              <a:rPr lang="en-US" sz="3300" dirty="0" smtClean="0"/>
              <a:t>Per-app property bag</a:t>
            </a:r>
          </a:p>
          <a:p>
            <a:pPr lvl="1"/>
            <a:r>
              <a:rPr lang="en-US" sz="1600" dirty="0" smtClean="0"/>
              <a:t>Dictionary of key-value pairs</a:t>
            </a:r>
          </a:p>
          <a:p>
            <a:pPr lvl="1"/>
            <a:r>
              <a:rPr lang="en-US" sz="1600" dirty="0" smtClean="0"/>
              <a:t>Saved within user’s mailbox</a:t>
            </a:r>
          </a:p>
          <a:p>
            <a:pPr lvl="1"/>
            <a:r>
              <a:rPr lang="en-US" sz="1300" dirty="0" smtClean="0"/>
              <a:t/>
            </a:r>
            <a:br>
              <a:rPr lang="en-US" sz="1300" dirty="0" smtClean="0"/>
            </a:br>
            <a:endParaRPr lang="en-US" sz="1300" dirty="0"/>
          </a:p>
          <a:p>
            <a:r>
              <a:rPr lang="en-US" sz="3300" dirty="0" smtClean="0"/>
              <a:t>Per-app, per-item property bag</a:t>
            </a:r>
          </a:p>
          <a:p>
            <a:pPr lvl="1"/>
            <a:r>
              <a:rPr lang="en-US" sz="1600" dirty="0" smtClean="0"/>
              <a:t>Dictionary of key-value pairs</a:t>
            </a:r>
          </a:p>
          <a:p>
            <a:pPr lvl="1"/>
            <a:r>
              <a:rPr lang="en-US" sz="1600" dirty="0" smtClean="0"/>
              <a:t>Saved on the specific item</a:t>
            </a:r>
          </a:p>
        </p:txBody>
      </p:sp>
      <p:grpSp>
        <p:nvGrpSpPr>
          <p:cNvPr id="15" name="Group 14"/>
          <p:cNvGrpSpPr/>
          <p:nvPr/>
        </p:nvGrpSpPr>
        <p:grpSpPr>
          <a:xfrm>
            <a:off x="8580437" y="2049462"/>
            <a:ext cx="1905000" cy="1930676"/>
            <a:chOff x="7323138" y="2354285"/>
            <a:chExt cx="1905000" cy="1930676"/>
          </a:xfrm>
        </p:grpSpPr>
        <p:sp>
          <p:nvSpPr>
            <p:cNvPr id="14" name="Rounded Rectangle 13"/>
            <p:cNvSpPr/>
            <p:nvPr/>
          </p:nvSpPr>
          <p:spPr bwMode="auto">
            <a:xfrm>
              <a:off x="7323138" y="2354285"/>
              <a:ext cx="1905000" cy="193067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7389017" y="2397832"/>
              <a:ext cx="1773242" cy="1843582"/>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mailbox</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err="1" smtClean="0">
                  <a:solidFill>
                    <a:schemeClr val="bg1"/>
                  </a:solidFill>
                </a:rPr>
                <a:t>userProfile</a:t>
              </a:r>
              <a:endParaRPr lang="en-US" sz="1400" dirty="0" smtClean="0">
                <a:solidFill>
                  <a:schemeClr val="bg1"/>
                </a:solidFill>
              </a:endParaRPr>
            </a:p>
            <a:p>
              <a:pPr marL="342900" indent="-342900">
                <a:lnSpc>
                  <a:spcPct val="90000"/>
                </a:lnSpc>
                <a:spcAft>
                  <a:spcPts val="600"/>
                </a:spcAft>
                <a:buFont typeface="Arial" pitchFamily="34" charset="0"/>
                <a:buChar char="•"/>
              </a:pPr>
              <a:r>
                <a:rPr lang="en-US" sz="1400" dirty="0" smtClean="0">
                  <a:solidFill>
                    <a:schemeClr val="bg1"/>
                  </a:solidFill>
                </a:rPr>
                <a:t>item</a:t>
              </a:r>
            </a:p>
            <a:p>
              <a:pPr marL="342900" indent="-342900">
                <a:lnSpc>
                  <a:spcPct val="90000"/>
                </a:lnSpc>
                <a:spcAft>
                  <a:spcPts val="600"/>
                </a:spcAft>
                <a:buFont typeface="Arial" pitchFamily="34" charset="0"/>
                <a:buChar char="•"/>
              </a:pPr>
              <a:r>
                <a:rPr lang="en-US" sz="1400" dirty="0">
                  <a:solidFill>
                    <a:schemeClr val="bg1"/>
                  </a:solidFill>
                </a:rPr>
                <a:t>d</a:t>
              </a:r>
              <a:r>
                <a:rPr lang="en-US" sz="1400" dirty="0" smtClean="0">
                  <a:solidFill>
                    <a:schemeClr val="bg1"/>
                  </a:solidFill>
                </a:rPr>
                <a:t>isplay forms</a:t>
              </a:r>
            </a:p>
            <a:p>
              <a:pPr marL="342900" indent="-342900">
                <a:lnSpc>
                  <a:spcPct val="90000"/>
                </a:lnSpc>
                <a:spcAft>
                  <a:spcPts val="600"/>
                </a:spcAft>
                <a:buFont typeface="Arial" pitchFamily="34" charset="0"/>
                <a:buChar char="•"/>
              </a:pPr>
              <a:r>
                <a:rPr lang="en-US" sz="1400" dirty="0">
                  <a:solidFill>
                    <a:schemeClr val="bg1"/>
                  </a:solidFill>
                </a:rPr>
                <a:t>u</a:t>
              </a:r>
              <a:r>
                <a:rPr lang="en-US" sz="1400" dirty="0" smtClean="0">
                  <a:solidFill>
                    <a:schemeClr val="bg1"/>
                  </a:solidFill>
                </a:rPr>
                <a:t>ser token</a:t>
              </a:r>
            </a:p>
            <a:p>
              <a:pPr marL="342900" indent="-342900">
                <a:lnSpc>
                  <a:spcPct val="90000"/>
                </a:lnSpc>
                <a:spcAft>
                  <a:spcPts val="600"/>
                </a:spcAft>
                <a:buFont typeface="Arial" pitchFamily="34" charset="0"/>
                <a:buChar char="•"/>
              </a:pPr>
              <a:r>
                <a:rPr lang="en-US" sz="1400" dirty="0" smtClean="0">
                  <a:solidFill>
                    <a:schemeClr val="bg1"/>
                  </a:solidFill>
                </a:rPr>
                <a:t>call EWS</a:t>
              </a:r>
            </a:p>
          </p:txBody>
        </p:sp>
      </p:grpSp>
      <p:sp>
        <p:nvSpPr>
          <p:cNvPr id="16" name="Rounded Rectangle 15"/>
          <p:cNvSpPr/>
          <p:nvPr/>
        </p:nvSpPr>
        <p:spPr bwMode="auto">
          <a:xfrm>
            <a:off x="10790237" y="2501056"/>
            <a:ext cx="1600611" cy="1301894"/>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6" name="Group 25"/>
          <p:cNvGrpSpPr/>
          <p:nvPr/>
        </p:nvGrpSpPr>
        <p:grpSpPr>
          <a:xfrm>
            <a:off x="8351837" y="677862"/>
            <a:ext cx="2362200" cy="1080682"/>
            <a:chOff x="8351837" y="982662"/>
            <a:chExt cx="2362200" cy="849107"/>
          </a:xfrm>
        </p:grpSpPr>
        <p:sp>
          <p:nvSpPr>
            <p:cNvPr id="17" name="Rounded Rectangle 16"/>
            <p:cNvSpPr/>
            <p:nvPr/>
          </p:nvSpPr>
          <p:spPr bwMode="auto">
            <a:xfrm>
              <a:off x="8351837" y="982662"/>
              <a:ext cx="2362200" cy="838200"/>
            </a:xfrm>
            <a:prstGeom prst="roundRect">
              <a:avLst/>
            </a:prstGeom>
            <a:ln>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accent1"/>
            </a:lnRef>
            <a:fillRef idx="3">
              <a:schemeClr val="accent1"/>
            </a:fillRef>
            <a:effectRef idx="3">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TextBox 9"/>
            <p:cNvSpPr txBox="1"/>
            <p:nvPr/>
          </p:nvSpPr>
          <p:spPr>
            <a:xfrm>
              <a:off x="8489490" y="1021658"/>
              <a:ext cx="2044470" cy="810111"/>
            </a:xfrm>
            <a:prstGeom prst="rect">
              <a:avLst/>
            </a:prstGeom>
            <a:noFill/>
          </p:spPr>
          <p:txBody>
            <a:bodyPr wrap="none" lIns="182880" tIns="146304" rIns="182880" bIns="146304" rtlCol="0">
              <a:spAutoFit/>
            </a:bodyPr>
            <a:lstStyle/>
            <a:p>
              <a:pPr>
                <a:lnSpc>
                  <a:spcPct val="90000"/>
                </a:lnSpc>
                <a:spcAft>
                  <a:spcPts val="600"/>
                </a:spcAft>
              </a:pPr>
              <a:r>
                <a:rPr lang="en-US" sz="1400" b="1" dirty="0" err="1" smtClean="0">
                  <a:solidFill>
                    <a:schemeClr val="bg1"/>
                  </a:solidFill>
                </a:rPr>
                <a:t>Office.context</a:t>
              </a:r>
              <a:r>
                <a:rPr lang="en-US" sz="1400" dirty="0" smtClean="0">
                  <a:solidFill>
                    <a:schemeClr val="bg1"/>
                  </a:solidFill>
                </a:rPr>
                <a:t>:</a:t>
              </a:r>
              <a:endParaRPr lang="en-US" sz="1400" dirty="0">
                <a:solidFill>
                  <a:schemeClr val="bg1"/>
                </a:solidFill>
              </a:endParaRPr>
            </a:p>
            <a:p>
              <a:pPr marL="342900" indent="-342900">
                <a:lnSpc>
                  <a:spcPct val="90000"/>
                </a:lnSpc>
                <a:spcAft>
                  <a:spcPts val="600"/>
                </a:spcAft>
                <a:buFont typeface="Arial" pitchFamily="34" charset="0"/>
                <a:buChar char="•"/>
              </a:pPr>
              <a:r>
                <a:rPr lang="en-US" sz="1400" dirty="0" err="1" smtClean="0">
                  <a:solidFill>
                    <a:schemeClr val="bg1"/>
                  </a:solidFill>
                </a:rPr>
                <a:t>roamingSettings</a:t>
              </a:r>
              <a:endParaRPr lang="en-US" sz="1400" dirty="0" smtClean="0">
                <a:solidFill>
                  <a:schemeClr val="bg1"/>
                </a:solidFill>
              </a:endParaRPr>
            </a:p>
            <a:p>
              <a:pPr marL="342900" indent="-342900">
                <a:lnSpc>
                  <a:spcPct val="90000"/>
                </a:lnSpc>
                <a:spcAft>
                  <a:spcPts val="600"/>
                </a:spcAft>
                <a:buFont typeface="Arial" pitchFamily="34" charset="0"/>
                <a:buChar char="•"/>
              </a:pPr>
              <a:r>
                <a:rPr lang="en-US" sz="1400" dirty="0" err="1" smtClean="0">
                  <a:solidFill>
                    <a:schemeClr val="bg1"/>
                  </a:solidFill>
                </a:rPr>
                <a:t>displayLanguage</a:t>
              </a:r>
              <a:endParaRPr lang="en-US" sz="1400" dirty="0" smtClean="0">
                <a:solidFill>
                  <a:schemeClr val="bg1"/>
                </a:solidFill>
              </a:endParaRPr>
            </a:p>
          </p:txBody>
        </p:sp>
      </p:grpSp>
      <p:sp>
        <p:nvSpPr>
          <p:cNvPr id="18" name="Rounded Rectangle 17"/>
          <p:cNvSpPr/>
          <p:nvPr/>
        </p:nvSpPr>
        <p:spPr bwMode="auto">
          <a:xfrm>
            <a:off x="8646316" y="4253644"/>
            <a:ext cx="1773242" cy="615218"/>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t>
            </a:r>
            <a:r>
              <a:rPr lang="en-US" sz="1600" b="1" dirty="0" smtClean="0">
                <a:gradFill>
                  <a:gsLst>
                    <a:gs pos="0">
                      <a:srgbClr val="FFFFFF"/>
                    </a:gs>
                    <a:gs pos="100000">
                      <a:srgbClr val="FFFFFF"/>
                    </a:gs>
                  </a:gsLst>
                  <a:lin ang="5400000" scaled="0"/>
                </a:gradFill>
              </a:rPr>
              <a:t>item</a:t>
            </a:r>
            <a:endParaRPr lang="en-US" sz="2000" b="1" dirty="0">
              <a:gradFill>
                <a:gsLst>
                  <a:gs pos="0">
                    <a:srgbClr val="FFFFFF"/>
                  </a:gs>
                  <a:gs pos="100000">
                    <a:srgbClr val="FFFFFF"/>
                  </a:gs>
                </a:gsLst>
                <a:lin ang="5400000" scaled="0"/>
              </a:gradFill>
            </a:endParaRPr>
          </a:p>
        </p:txBody>
      </p:sp>
      <p:sp>
        <p:nvSpPr>
          <p:cNvPr id="19" name="TextBox 18"/>
          <p:cNvSpPr txBox="1"/>
          <p:nvPr/>
        </p:nvSpPr>
        <p:spPr>
          <a:xfrm>
            <a:off x="10714037" y="2501055"/>
            <a:ext cx="1803251" cy="130189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err="1" smtClean="0">
                <a:solidFill>
                  <a:schemeClr val="bg1"/>
                </a:solidFill>
              </a:rPr>
              <a:t>userProfile</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smtClean="0">
                <a:solidFill>
                  <a:schemeClr val="bg1"/>
                </a:solidFill>
              </a:rPr>
              <a:t>name</a:t>
            </a:r>
          </a:p>
          <a:p>
            <a:pPr marL="342900" indent="-342900">
              <a:lnSpc>
                <a:spcPct val="90000"/>
              </a:lnSpc>
              <a:spcAft>
                <a:spcPts val="600"/>
              </a:spcAft>
              <a:buFont typeface="Arial" pitchFamily="34" charset="0"/>
              <a:buChar char="•"/>
            </a:pPr>
            <a:r>
              <a:rPr lang="en-US" sz="1400" dirty="0" smtClean="0">
                <a:solidFill>
                  <a:schemeClr val="bg1"/>
                </a:solidFill>
              </a:rPr>
              <a:t>time zone</a:t>
            </a:r>
          </a:p>
          <a:p>
            <a:pPr marL="342900" indent="-34290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mail address</a:t>
            </a:r>
          </a:p>
        </p:txBody>
      </p:sp>
      <p:sp>
        <p:nvSpPr>
          <p:cNvPr id="20" name="Rounded Rectangle 19"/>
          <p:cNvSpPr/>
          <p:nvPr/>
        </p:nvSpPr>
        <p:spPr bwMode="auto">
          <a:xfrm>
            <a:off x="6904037" y="5249862"/>
            <a:ext cx="2268692" cy="1668463"/>
          </a:xfrm>
          <a:prstGeom prst="roundRect">
            <a:avLst/>
          </a:prstGeom>
          <a:solidFill>
            <a:schemeClr val="tx2"/>
          </a:solidFill>
          <a:ln>
            <a:solidFill>
              <a:schemeClr val="tx2"/>
            </a:solidFill>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dk1"/>
          </a:lnRef>
          <a:fillRef idx="3">
            <a:schemeClr val="dk1"/>
          </a:fillRef>
          <a:effectRef idx="3">
            <a:schemeClr val="dk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1" name="TextBox 20"/>
          <p:cNvSpPr txBox="1"/>
          <p:nvPr/>
        </p:nvSpPr>
        <p:spPr>
          <a:xfrm>
            <a:off x="6889796" y="5297724"/>
            <a:ext cx="2274918" cy="1572738"/>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Message</a:t>
            </a:r>
            <a:r>
              <a:rPr lang="en-US" sz="1400" dirty="0" smtClean="0">
                <a:solidFill>
                  <a:schemeClr val="bg1"/>
                </a:solidFill>
              </a:rPr>
              <a:t>)</a:t>
            </a:r>
          </a:p>
          <a:p>
            <a:pPr marL="342900" indent="-342900">
              <a:lnSpc>
                <a:spcPct val="90000"/>
              </a:lnSpc>
              <a:spcAft>
                <a:spcPts val="600"/>
              </a:spcAft>
              <a:buFont typeface="Arial" pitchFamily="34" charset="0"/>
              <a:buChar char="•"/>
            </a:pPr>
            <a:r>
              <a:rPr lang="en-US" sz="1400" dirty="0">
                <a:solidFill>
                  <a:schemeClr val="bg1"/>
                </a:solidFill>
              </a:rPr>
              <a:t>m</a:t>
            </a:r>
            <a:r>
              <a:rPr lang="en-US" sz="1400" dirty="0" smtClean="0">
                <a:solidFill>
                  <a:schemeClr val="bg1"/>
                </a:solidFill>
              </a:rPr>
              <a:t>essage properties</a:t>
            </a:r>
          </a:p>
          <a:p>
            <a:pPr marL="342900" indent="-34290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ntities</a:t>
            </a:r>
          </a:p>
          <a:p>
            <a:pPr marL="342900" indent="-342900">
              <a:lnSpc>
                <a:spcPct val="90000"/>
              </a:lnSpc>
              <a:spcAft>
                <a:spcPts val="600"/>
              </a:spcAft>
              <a:buFont typeface="Arial" pitchFamily="34" charset="0"/>
              <a:buChar char="•"/>
            </a:pPr>
            <a:r>
              <a:rPr lang="en-US" sz="1400" dirty="0" err="1">
                <a:solidFill>
                  <a:schemeClr val="bg1"/>
                </a:solidFill>
              </a:rPr>
              <a:t>r</a:t>
            </a:r>
            <a:r>
              <a:rPr lang="en-US" sz="1400" dirty="0" err="1" smtClean="0">
                <a:solidFill>
                  <a:schemeClr val="bg1"/>
                </a:solidFill>
              </a:rPr>
              <a:t>eg</a:t>
            </a:r>
            <a:r>
              <a:rPr lang="en-US" sz="1400" dirty="0" smtClean="0">
                <a:solidFill>
                  <a:schemeClr val="bg1"/>
                </a:solidFill>
              </a:rPr>
              <a:t> ex matches</a:t>
            </a:r>
          </a:p>
          <a:p>
            <a:pPr marL="342900" indent="-342900">
              <a:lnSpc>
                <a:spcPct val="90000"/>
              </a:lnSpc>
              <a:spcAft>
                <a:spcPts val="600"/>
              </a:spcAft>
              <a:buFont typeface="Arial" pitchFamily="34" charset="0"/>
              <a:buChar char="•"/>
            </a:pPr>
            <a:r>
              <a:rPr lang="en-US" sz="1400" dirty="0">
                <a:solidFill>
                  <a:schemeClr val="bg1"/>
                </a:solidFill>
              </a:rPr>
              <a:t>c</a:t>
            </a:r>
            <a:r>
              <a:rPr lang="en-US" sz="1400" dirty="0" smtClean="0">
                <a:solidFill>
                  <a:schemeClr val="bg1"/>
                </a:solidFill>
              </a:rPr>
              <a:t>ustom props</a:t>
            </a:r>
          </a:p>
        </p:txBody>
      </p:sp>
      <p:grpSp>
        <p:nvGrpSpPr>
          <p:cNvPr id="27" name="Group 26"/>
          <p:cNvGrpSpPr/>
          <p:nvPr/>
        </p:nvGrpSpPr>
        <p:grpSpPr>
          <a:xfrm>
            <a:off x="10092537" y="5245699"/>
            <a:ext cx="2268692" cy="1669818"/>
            <a:chOff x="10092537" y="5245699"/>
            <a:chExt cx="2268692" cy="1669818"/>
          </a:xfrm>
        </p:grpSpPr>
        <p:sp>
          <p:nvSpPr>
            <p:cNvPr id="24" name="Rounded Rectangle 23"/>
            <p:cNvSpPr/>
            <p:nvPr/>
          </p:nvSpPr>
          <p:spPr bwMode="auto">
            <a:xfrm>
              <a:off x="10092537" y="5247054"/>
              <a:ext cx="2268692" cy="1668463"/>
            </a:xfrm>
            <a:prstGeom prst="roundRect">
              <a:avLst/>
            </a:prstGeom>
            <a:ln>
              <a:headEnd type="none" w="med" len="med"/>
              <a:tailEnd type="none" w="med" len="med"/>
            </a:ln>
            <a:effectLst>
              <a:glow rad="228600">
                <a:schemeClr val="accent6">
                  <a:satMod val="175000"/>
                  <a:alpha val="40000"/>
                </a:schemeClr>
              </a:glow>
              <a:outerShdw blurRad="44450" dist="13970" dir="5400000" algn="ctr" rotWithShape="0">
                <a:srgbClr val="000000">
                  <a:alpha val="45000"/>
                </a:srgbClr>
              </a:outerShdw>
            </a:effectLst>
          </p:spPr>
          <p:style>
            <a:lnRef idx="0">
              <a:schemeClr val="accent3"/>
            </a:lnRef>
            <a:fillRef idx="3">
              <a:schemeClr val="accent3"/>
            </a:fillRef>
            <a:effectRef idx="3">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5" name="TextBox 24"/>
            <p:cNvSpPr txBox="1"/>
            <p:nvPr/>
          </p:nvSpPr>
          <p:spPr>
            <a:xfrm>
              <a:off x="10170933" y="5245699"/>
              <a:ext cx="1911036" cy="1572738"/>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chemeClr val="bg1"/>
                  </a:solidFill>
                </a:rPr>
                <a:t>(</a:t>
              </a:r>
              <a:r>
                <a:rPr lang="en-US" sz="1400" b="1" dirty="0" smtClean="0">
                  <a:solidFill>
                    <a:schemeClr val="bg1"/>
                  </a:solidFill>
                </a:rPr>
                <a:t>Appointment</a:t>
              </a:r>
              <a:r>
                <a:rPr lang="en-US" sz="1400" dirty="0" smtClean="0">
                  <a:solidFill>
                    <a:schemeClr val="bg1"/>
                  </a:solidFill>
                </a:rPr>
                <a:t>):</a:t>
              </a:r>
            </a:p>
            <a:p>
              <a:pPr marL="285750" indent="-285750">
                <a:lnSpc>
                  <a:spcPct val="90000"/>
                </a:lnSpc>
                <a:spcAft>
                  <a:spcPts val="600"/>
                </a:spcAft>
                <a:buFont typeface="Arial" pitchFamily="34" charset="0"/>
                <a:buChar char="•"/>
              </a:pPr>
              <a:r>
                <a:rPr lang="en-US" sz="1400" dirty="0" err="1">
                  <a:solidFill>
                    <a:schemeClr val="bg1"/>
                  </a:solidFill>
                </a:rPr>
                <a:t>a</a:t>
              </a:r>
              <a:r>
                <a:rPr lang="en-US" sz="1400" dirty="0" err="1" smtClean="0">
                  <a:solidFill>
                    <a:schemeClr val="bg1"/>
                  </a:solidFill>
                </a:rPr>
                <a:t>ppt</a:t>
              </a:r>
              <a:r>
                <a:rPr lang="en-US" sz="1400" dirty="0" smtClean="0">
                  <a:solidFill>
                    <a:schemeClr val="bg1"/>
                  </a:solidFill>
                </a:rPr>
                <a:t> properties</a:t>
              </a:r>
            </a:p>
            <a:p>
              <a:pPr marL="285750" indent="-285750">
                <a:lnSpc>
                  <a:spcPct val="90000"/>
                </a:lnSpc>
                <a:spcAft>
                  <a:spcPts val="600"/>
                </a:spcAft>
                <a:buFont typeface="Arial" pitchFamily="34" charset="0"/>
                <a:buChar char="•"/>
              </a:pPr>
              <a:r>
                <a:rPr lang="en-US" sz="1400" dirty="0">
                  <a:solidFill>
                    <a:schemeClr val="bg1"/>
                  </a:solidFill>
                </a:rPr>
                <a:t>e</a:t>
              </a:r>
              <a:r>
                <a:rPr lang="en-US" sz="1400" dirty="0" smtClean="0">
                  <a:solidFill>
                    <a:schemeClr val="bg1"/>
                  </a:solidFill>
                </a:rPr>
                <a:t>ntities</a:t>
              </a:r>
            </a:p>
            <a:p>
              <a:pPr marL="285750" indent="-285750">
                <a:lnSpc>
                  <a:spcPct val="90000"/>
                </a:lnSpc>
                <a:spcAft>
                  <a:spcPts val="600"/>
                </a:spcAft>
                <a:buFont typeface="Arial" pitchFamily="34" charset="0"/>
                <a:buChar char="•"/>
              </a:pPr>
              <a:r>
                <a:rPr lang="en-US" sz="1400" dirty="0" err="1">
                  <a:solidFill>
                    <a:schemeClr val="bg1"/>
                  </a:solidFill>
                </a:rPr>
                <a:t>r</a:t>
              </a:r>
              <a:r>
                <a:rPr lang="en-US" sz="1400" dirty="0" err="1" smtClean="0">
                  <a:solidFill>
                    <a:schemeClr val="bg1"/>
                  </a:solidFill>
                </a:rPr>
                <a:t>eg</a:t>
              </a:r>
              <a:r>
                <a:rPr lang="en-US" sz="1400" dirty="0" smtClean="0">
                  <a:solidFill>
                    <a:schemeClr val="bg1"/>
                  </a:solidFill>
                </a:rPr>
                <a:t> ex matches</a:t>
              </a:r>
            </a:p>
            <a:p>
              <a:pPr marL="285750" indent="-285750">
                <a:lnSpc>
                  <a:spcPct val="90000"/>
                </a:lnSpc>
                <a:spcAft>
                  <a:spcPts val="600"/>
                </a:spcAft>
                <a:buFont typeface="Arial" pitchFamily="34" charset="0"/>
                <a:buChar char="•"/>
              </a:pPr>
              <a:r>
                <a:rPr lang="en-US" sz="1400" dirty="0" smtClean="0">
                  <a:solidFill>
                    <a:schemeClr val="bg1"/>
                  </a:solidFill>
                </a:rPr>
                <a:t>custom props</a:t>
              </a:r>
            </a:p>
          </p:txBody>
        </p:sp>
      </p:grpSp>
      <p:cxnSp>
        <p:nvCxnSpPr>
          <p:cNvPr id="29" name="Straight Connector 28"/>
          <p:cNvCxnSpPr>
            <a:stCxn id="17" idx="2"/>
            <a:endCxn id="14" idx="0"/>
          </p:cNvCxnSpPr>
          <p:nvPr/>
        </p:nvCxnSpPr>
        <p:spPr>
          <a:xfrm>
            <a:off x="9532937" y="1744662"/>
            <a:ext cx="0" cy="304800"/>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endCxn id="18" idx="0"/>
          </p:cNvCxnSpPr>
          <p:nvPr/>
        </p:nvCxnSpPr>
        <p:spPr>
          <a:xfrm>
            <a:off x="9532937" y="3978323"/>
            <a:ext cx="0" cy="275321"/>
          </a:xfrm>
          <a:prstGeom prst="line">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0" idx="0"/>
            <a:endCxn id="18" idx="2"/>
          </p:cNvCxnSpPr>
          <p:nvPr/>
        </p:nvCxnSpPr>
        <p:spPr>
          <a:xfrm flipV="1">
            <a:off x="8038383" y="4868862"/>
            <a:ext cx="1494554" cy="381000"/>
          </a:xfrm>
          <a:prstGeom prst="straightConnector1">
            <a:avLst/>
          </a:prstGeom>
          <a:ln w="28575">
            <a:solidFill>
              <a:schemeClr val="tx2"/>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10503569" y="3152002"/>
            <a:ext cx="286668" cy="1"/>
          </a:xfrm>
          <a:prstGeom prst="line">
            <a:avLst/>
          </a:prstGeom>
          <a:ln w="28575">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5" idx="0"/>
          </p:cNvCxnSpPr>
          <p:nvPr/>
        </p:nvCxnSpPr>
        <p:spPr>
          <a:xfrm flipH="1" flipV="1">
            <a:off x="9723437" y="4868862"/>
            <a:ext cx="1403014" cy="376837"/>
          </a:xfrm>
          <a:prstGeom prst="straightConnector1">
            <a:avLst/>
          </a:prstGeom>
          <a:ln w="28575">
            <a:solidFill>
              <a:schemeClr val="tx2"/>
            </a:solidFill>
            <a:headEnd type="none"/>
            <a:tailEnd type="arrow"/>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2"/>
          <a:stretch>
            <a:fillRect/>
          </a:stretch>
        </p:blipFill>
        <p:spPr>
          <a:xfrm>
            <a:off x="427037" y="4086779"/>
            <a:ext cx="5181600" cy="2836726"/>
          </a:xfrm>
          <a:prstGeom prst="rect">
            <a:avLst/>
          </a:prstGeom>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35" y="2290118"/>
            <a:ext cx="4365602" cy="2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81021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0-#ppt_w/2"/>
                                          </p:val>
                                        </p:tav>
                                        <p:tav tm="100000">
                                          <p:val>
                                            <p:strVal val="#ppt_x"/>
                                          </p:val>
                                        </p:tav>
                                      </p:tavLst>
                                    </p:anim>
                                    <p:anim calcmode="lin" valueType="num">
                                      <p:cBhvr additive="base">
                                        <p:cTn id="8" dur="500" fill="hold"/>
                                        <p:tgtEl>
                                          <p:spTgt spid="307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Authentication with 3</a:t>
            </a:r>
            <a:r>
              <a:rPr lang="en-US" baseline="30000" dirty="0" smtClean="0"/>
              <a:t>rd</a:t>
            </a:r>
            <a:r>
              <a:rPr lang="en-US" dirty="0" smtClean="0"/>
              <a:t> party services</a:t>
            </a:r>
            <a:endParaRPr lang="en-US" dirty="0"/>
          </a:p>
        </p:txBody>
      </p:sp>
      <p:sp>
        <p:nvSpPr>
          <p:cNvPr id="5" name="Text Placeholder 4"/>
          <p:cNvSpPr>
            <a:spLocks noGrp="1"/>
          </p:cNvSpPr>
          <p:nvPr>
            <p:ph type="body" sz="quarter" idx="10"/>
          </p:nvPr>
        </p:nvSpPr>
        <p:spPr>
          <a:xfrm>
            <a:off x="274638" y="4183062"/>
            <a:ext cx="11887200" cy="2794611"/>
          </a:xfrm>
        </p:spPr>
        <p:txBody>
          <a:bodyPr/>
          <a:lstStyle/>
          <a:p>
            <a:r>
              <a:rPr lang="en-US" sz="3200" dirty="0" smtClean="0"/>
              <a:t>Standard web approaches work</a:t>
            </a:r>
          </a:p>
          <a:p>
            <a:pPr lvl="1"/>
            <a:endParaRPr lang="en-US" sz="1600" dirty="0"/>
          </a:p>
          <a:p>
            <a:r>
              <a:rPr lang="en-US" sz="3200" dirty="0" smtClean="0"/>
              <a:t>Single Sign On across Outlook clients</a:t>
            </a:r>
          </a:p>
          <a:p>
            <a:pPr lvl="1"/>
            <a:r>
              <a:rPr lang="en-US" sz="1600" dirty="0"/>
              <a:t>Access an Exchange Identity Token using JSOM</a:t>
            </a:r>
          </a:p>
          <a:p>
            <a:pPr lvl="1"/>
            <a:r>
              <a:rPr lang="en-US" sz="1600" dirty="0"/>
              <a:t>First time the token is encountered, prompt user for credentials</a:t>
            </a:r>
          </a:p>
          <a:p>
            <a:pPr lvl="1"/>
            <a:r>
              <a:rPr lang="en-US" sz="1600" dirty="0"/>
              <a:t>Pass token to 3rd party service along with credentials</a:t>
            </a:r>
          </a:p>
          <a:p>
            <a:pPr lvl="1"/>
            <a:r>
              <a:rPr lang="en-US" sz="1600" dirty="0"/>
              <a:t>Validate token server-side </a:t>
            </a:r>
            <a:r>
              <a:rPr lang="en-US" sz="1600" dirty="0" smtClean="0"/>
              <a:t>and </a:t>
            </a:r>
            <a:r>
              <a:rPr lang="en-US" sz="1600" dirty="0"/>
              <a:t>create mapping of user </a:t>
            </a:r>
            <a:r>
              <a:rPr lang="en-US" sz="1600" dirty="0" err="1"/>
              <a:t>creds</a:t>
            </a:r>
            <a:r>
              <a:rPr lang="en-US" sz="1600" dirty="0"/>
              <a:t> </a:t>
            </a:r>
            <a:r>
              <a:rPr lang="en-US" sz="1600" dirty="0" smtClean="0">
                <a:sym typeface="Wingdings" pitchFamily="2" charset="2"/>
              </a:rPr>
              <a:t></a:t>
            </a:r>
            <a:r>
              <a:rPr lang="en-US" sz="1600" dirty="0" smtClean="0"/>
              <a:t> </a:t>
            </a:r>
            <a:r>
              <a:rPr lang="en-US" sz="1600" dirty="0"/>
              <a:t>unique id in token</a:t>
            </a:r>
          </a:p>
          <a:p>
            <a:pPr lvl="1"/>
            <a:r>
              <a:rPr lang="en-US" sz="1600" dirty="0"/>
              <a:t>On subsequent times, look up the user via id in </a:t>
            </a:r>
            <a:r>
              <a:rPr lang="en-US" sz="1600" dirty="0" smtClean="0"/>
              <a:t>token</a:t>
            </a:r>
            <a:endParaRPr lang="en-US" sz="16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3626" y="1058862"/>
            <a:ext cx="6913611" cy="3184663"/>
          </a:xfrm>
          <a:prstGeom prst="rect">
            <a:avLst/>
          </a:prstGeom>
        </p:spPr>
      </p:pic>
    </p:spTree>
    <p:extLst>
      <p:ext uri="{BB962C8B-B14F-4D97-AF65-F5344CB8AC3E}">
        <p14:creationId xmlns:p14="http://schemas.microsoft.com/office/powerpoint/2010/main" val="327812677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a:t>
            </a:r>
            <a:endParaRPr lang="en-US" dirty="0"/>
          </a:p>
        </p:txBody>
      </p:sp>
      <p:sp>
        <p:nvSpPr>
          <p:cNvPr id="4" name="Text Placeholder 3"/>
          <p:cNvSpPr>
            <a:spLocks noGrp="1"/>
          </p:cNvSpPr>
          <p:nvPr>
            <p:ph type="body" sz="quarter" idx="10"/>
          </p:nvPr>
        </p:nvSpPr>
        <p:spPr>
          <a:xfrm>
            <a:off x="274638" y="1212851"/>
            <a:ext cx="5181599" cy="5484812"/>
          </a:xfrm>
        </p:spPr>
        <p:txBody>
          <a:bodyPr/>
          <a:lstStyle/>
          <a:p>
            <a:r>
              <a:rPr lang="en-US" dirty="0" smtClean="0"/>
              <a:t>Restricted</a:t>
            </a:r>
          </a:p>
          <a:p>
            <a:pPr lvl="1"/>
            <a:r>
              <a:rPr lang="en-US" dirty="0"/>
              <a:t>App can access data from limited entities</a:t>
            </a:r>
          </a:p>
          <a:p>
            <a:pPr lvl="1"/>
            <a:r>
              <a:rPr lang="en-US" dirty="0"/>
              <a:t>Regular expressions are blocked</a:t>
            </a:r>
          </a:p>
          <a:p>
            <a:pPr lvl="1"/>
            <a:r>
              <a:rPr lang="en-US" dirty="0"/>
              <a:t>JS API limits item data access</a:t>
            </a:r>
          </a:p>
          <a:p>
            <a:pPr lvl="1"/>
            <a:endParaRPr lang="en-US" dirty="0" smtClean="0"/>
          </a:p>
          <a:p>
            <a:r>
              <a:rPr lang="en-US" dirty="0" err="1" smtClean="0"/>
              <a:t>ReadItem</a:t>
            </a:r>
            <a:endParaRPr lang="en-US" dirty="0" smtClean="0"/>
          </a:p>
          <a:p>
            <a:pPr lvl="1"/>
            <a:r>
              <a:rPr lang="en-US" dirty="0"/>
              <a:t>Apps can access data from all entities</a:t>
            </a:r>
          </a:p>
          <a:p>
            <a:pPr lvl="1"/>
            <a:r>
              <a:rPr lang="en-US" dirty="0"/>
              <a:t>Regular expressions allowed</a:t>
            </a:r>
          </a:p>
          <a:p>
            <a:pPr lvl="1"/>
            <a:r>
              <a:rPr lang="en-US" dirty="0"/>
              <a:t>Full JS API is allowed</a:t>
            </a:r>
          </a:p>
          <a:p>
            <a:pPr lvl="1"/>
            <a:r>
              <a:rPr lang="en-US" dirty="0"/>
              <a:t>EWS calls are not allowed</a:t>
            </a:r>
          </a:p>
          <a:p>
            <a:pPr lvl="1"/>
            <a:endParaRPr lang="en-US" dirty="0" smtClean="0"/>
          </a:p>
          <a:p>
            <a:r>
              <a:rPr lang="en-US" dirty="0" err="1" smtClean="0"/>
              <a:t>ReadWriteMailbox</a:t>
            </a:r>
            <a:endParaRPr lang="en-US" dirty="0" smtClean="0"/>
          </a:p>
          <a:p>
            <a:pPr lvl="1"/>
            <a:r>
              <a:rPr lang="en-US" dirty="0"/>
              <a:t>Limited EWS methods are allowed</a:t>
            </a:r>
          </a:p>
          <a:p>
            <a:pPr lvl="1"/>
            <a:endParaRPr lang="en-US" dirty="0"/>
          </a:p>
        </p:txBody>
      </p:sp>
      <p:graphicFrame>
        <p:nvGraphicFramePr>
          <p:cNvPr id="5" name="Diagram 4"/>
          <p:cNvGraphicFramePr/>
          <p:nvPr>
            <p:extLst>
              <p:ext uri="{D42A27DB-BD31-4B8C-83A1-F6EECF244321}">
                <p14:modId xmlns:p14="http://schemas.microsoft.com/office/powerpoint/2010/main" val="2773704626"/>
              </p:ext>
            </p:extLst>
          </p:nvPr>
        </p:nvGraphicFramePr>
        <p:xfrm>
          <a:off x="3749146" y="886001"/>
          <a:ext cx="8869891" cy="58878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ight Brace 5"/>
          <p:cNvSpPr/>
          <p:nvPr/>
        </p:nvSpPr>
        <p:spPr>
          <a:xfrm>
            <a:off x="9799637" y="2430462"/>
            <a:ext cx="1524000" cy="4267200"/>
          </a:xfrm>
          <a:prstGeom prst="rightBrace">
            <a:avLst>
              <a:gd name="adj1" fmla="val 8333"/>
              <a:gd name="adj2" fmla="val 65991"/>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ight Brace 6"/>
          <p:cNvSpPr/>
          <p:nvPr/>
        </p:nvSpPr>
        <p:spPr>
          <a:xfrm>
            <a:off x="10333037" y="830262"/>
            <a:ext cx="952500" cy="5867400"/>
          </a:xfrm>
          <a:prstGeom prst="rightBrac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11256511" y="3277851"/>
            <a:ext cx="1175643" cy="794064"/>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chemeClr val="tx1"/>
                    </a:gs>
                    <a:gs pos="30000">
                      <a:schemeClr val="tx1"/>
                    </a:gs>
                  </a:gsLst>
                  <a:lin ang="5400000" scaled="0"/>
                </a:gradFill>
              </a:rPr>
              <a:t>Admin</a:t>
            </a:r>
            <a:br>
              <a:rPr lang="en-US" dirty="0" smtClean="0">
                <a:gradFill>
                  <a:gsLst>
                    <a:gs pos="2917">
                      <a:schemeClr val="tx1"/>
                    </a:gs>
                    <a:gs pos="30000">
                      <a:schemeClr val="tx1"/>
                    </a:gs>
                  </a:gsLst>
                  <a:lin ang="5400000" scaled="0"/>
                </a:gradFill>
              </a:rPr>
            </a:br>
            <a:r>
              <a:rPr lang="en-US" dirty="0" smtClean="0">
                <a:gradFill>
                  <a:gsLst>
                    <a:gs pos="2917">
                      <a:schemeClr val="tx1"/>
                    </a:gs>
                    <a:gs pos="30000">
                      <a:schemeClr val="tx1"/>
                    </a:gs>
                  </a:gsLst>
                  <a:lin ang="5400000" scaled="0"/>
                </a:gradFill>
              </a:rPr>
              <a:t>can add</a:t>
            </a:r>
          </a:p>
        </p:txBody>
      </p:sp>
      <p:sp>
        <p:nvSpPr>
          <p:cNvPr id="9" name="TextBox 8"/>
          <p:cNvSpPr txBox="1"/>
          <p:nvPr/>
        </p:nvSpPr>
        <p:spPr>
          <a:xfrm>
            <a:off x="11194595" y="4716462"/>
            <a:ext cx="1372812" cy="794064"/>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chemeClr val="tx1"/>
                    </a:gs>
                    <a:gs pos="30000">
                      <a:schemeClr val="tx1"/>
                    </a:gs>
                  </a:gsLst>
                  <a:lin ang="5400000" scaled="0"/>
                </a:gradFill>
              </a:rPr>
              <a:t>End-users</a:t>
            </a:r>
            <a:br>
              <a:rPr lang="en-US" dirty="0" smtClean="0">
                <a:gradFill>
                  <a:gsLst>
                    <a:gs pos="2917">
                      <a:schemeClr val="tx1"/>
                    </a:gs>
                    <a:gs pos="30000">
                      <a:schemeClr val="tx1"/>
                    </a:gs>
                  </a:gsLst>
                  <a:lin ang="5400000" scaled="0"/>
                </a:gradFill>
              </a:rPr>
            </a:br>
            <a:r>
              <a:rPr lang="en-US" dirty="0" smtClean="0">
                <a:gradFill>
                  <a:gsLst>
                    <a:gs pos="2917">
                      <a:schemeClr val="tx1"/>
                    </a:gs>
                    <a:gs pos="30000">
                      <a:schemeClr val="tx1"/>
                    </a:gs>
                  </a:gsLst>
                  <a:lin ang="5400000" scaled="0"/>
                </a:gradFill>
              </a:rPr>
              <a:t>can add</a:t>
            </a:r>
          </a:p>
        </p:txBody>
      </p:sp>
    </p:spTree>
    <p:extLst>
      <p:ext uri="{BB962C8B-B14F-4D97-AF65-F5344CB8AC3E}">
        <p14:creationId xmlns:p14="http://schemas.microsoft.com/office/powerpoint/2010/main" val="382823358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Let’s deploy a mail app…</a:t>
            </a:r>
            <a:endParaRPr lang="en-US" dirty="0"/>
          </a:p>
        </p:txBody>
      </p:sp>
    </p:spTree>
    <p:extLst>
      <p:ext uri="{BB962C8B-B14F-4D97-AF65-F5344CB8AC3E}">
        <p14:creationId xmlns:p14="http://schemas.microsoft.com/office/powerpoint/2010/main" val="25941815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Possibilities…</a:t>
            </a:r>
            <a:endParaRPr lang="en-US" dirty="0"/>
          </a:p>
        </p:txBody>
      </p:sp>
      <p:sp>
        <p:nvSpPr>
          <p:cNvPr id="5" name="Text Placeholder 4"/>
          <p:cNvSpPr>
            <a:spLocks noGrp="1"/>
          </p:cNvSpPr>
          <p:nvPr>
            <p:ph type="body" sz="quarter" idx="10"/>
          </p:nvPr>
        </p:nvSpPr>
        <p:spPr>
          <a:xfrm>
            <a:off x="2261749" y="1142468"/>
            <a:ext cx="5480488" cy="1440394"/>
          </a:xfrm>
        </p:spPr>
        <p:txBody>
          <a:bodyPr/>
          <a:lstStyle/>
          <a:p>
            <a:r>
              <a:rPr lang="en-US" sz="3200" dirty="0" smtClean="0"/>
              <a:t>Activate on patterns</a:t>
            </a:r>
          </a:p>
          <a:p>
            <a:pPr lvl="1"/>
            <a:r>
              <a:rPr lang="en-US" sz="1600" dirty="0" smtClean="0"/>
              <a:t>Bug tracking</a:t>
            </a:r>
          </a:p>
          <a:p>
            <a:pPr lvl="1"/>
            <a:r>
              <a:rPr lang="en-US" sz="1600" dirty="0" smtClean="0"/>
              <a:t>Package tracking</a:t>
            </a:r>
          </a:p>
          <a:p>
            <a:pPr lvl="1"/>
            <a:r>
              <a:rPr lang="en-US" sz="1600" dirty="0" smtClean="0"/>
              <a:t>Case number/PO status look-up</a:t>
            </a:r>
            <a:endParaRPr lang="en-US" sz="1600" dirty="0"/>
          </a:p>
        </p:txBody>
      </p:sp>
      <p:pic>
        <p:nvPicPr>
          <p:cNvPr id="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3428" y="1121010"/>
            <a:ext cx="5015009" cy="1690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Placeholder 4"/>
          <p:cNvSpPr txBox="1">
            <a:spLocks/>
          </p:cNvSpPr>
          <p:nvPr/>
        </p:nvSpPr>
        <p:spPr>
          <a:xfrm>
            <a:off x="5761037" y="3040062"/>
            <a:ext cx="6172200" cy="144039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dirty="0" smtClean="0"/>
              <a:t>Activate on entities or item classes</a:t>
            </a:r>
          </a:p>
          <a:p>
            <a:pPr lvl="1"/>
            <a:r>
              <a:rPr lang="en-US" sz="1600" dirty="0" smtClean="0"/>
              <a:t>News link summary</a:t>
            </a:r>
          </a:p>
          <a:p>
            <a:pPr lvl="1"/>
            <a:r>
              <a:rPr lang="en-US" sz="1600" dirty="0" smtClean="0"/>
              <a:t>Phone dialer</a:t>
            </a:r>
          </a:p>
          <a:p>
            <a:pPr lvl="1"/>
            <a:r>
              <a:rPr lang="en-US" sz="1600" dirty="0" smtClean="0"/>
              <a:t>Workflow around a custom Exchange item class</a:t>
            </a:r>
            <a:endParaRPr lang="en-US" sz="16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04643"/>
            <a:ext cx="5581649" cy="2064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Placeholder 4"/>
          <p:cNvSpPr txBox="1">
            <a:spLocks/>
          </p:cNvSpPr>
          <p:nvPr/>
        </p:nvSpPr>
        <p:spPr>
          <a:xfrm>
            <a:off x="2587625" y="5173662"/>
            <a:ext cx="5002212" cy="144039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dirty="0" smtClean="0"/>
              <a:t>Activate on all items</a:t>
            </a:r>
          </a:p>
          <a:p>
            <a:pPr lvl="1"/>
            <a:r>
              <a:rPr lang="en-US" sz="1600" dirty="0" smtClean="0"/>
              <a:t>CRM</a:t>
            </a:r>
          </a:p>
          <a:p>
            <a:pPr lvl="1"/>
            <a:r>
              <a:rPr lang="en-US" sz="1600" dirty="0" smtClean="0"/>
              <a:t>Social (LinkedIn)</a:t>
            </a:r>
          </a:p>
          <a:p>
            <a:pPr lvl="1"/>
            <a:r>
              <a:rPr lang="en-US" sz="1600" dirty="0" smtClean="0"/>
              <a:t>Display information about recipients</a:t>
            </a:r>
            <a:endParaRPr lang="en-US" sz="1600" dirty="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049" y="4850740"/>
            <a:ext cx="4446588" cy="2075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09896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4098"/>
                                        </p:tgtEl>
                                        <p:attrNameLst>
                                          <p:attrName>style.visibility</p:attrName>
                                        </p:attrNameLst>
                                      </p:cBhvr>
                                      <p:to>
                                        <p:strVal val="visible"/>
                                      </p:to>
                                    </p:set>
                                    <p:anim calcmode="lin" valueType="num">
                                      <p:cBhvr additive="base">
                                        <p:cTn id="29" dur="500" fill="hold"/>
                                        <p:tgtEl>
                                          <p:spTgt spid="4098"/>
                                        </p:tgtEl>
                                        <p:attrNameLst>
                                          <p:attrName>ppt_x</p:attrName>
                                        </p:attrNameLst>
                                      </p:cBhvr>
                                      <p:tavLst>
                                        <p:tav tm="0">
                                          <p:val>
                                            <p:strVal val="1+#ppt_w/2"/>
                                          </p:val>
                                        </p:tav>
                                        <p:tav tm="100000">
                                          <p:val>
                                            <p:strVal val="#ppt_x"/>
                                          </p:val>
                                        </p:tav>
                                      </p:tavLst>
                                    </p:anim>
                                    <p:anim calcmode="lin" valueType="num">
                                      <p:cBhvr additive="base">
                                        <p:cTn id="30" dur="500" fill="hold"/>
                                        <p:tgtEl>
                                          <p:spTgt spid="409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4099"/>
                                        </p:tgtEl>
                                        <p:attrNameLst>
                                          <p:attrName>style.visibility</p:attrName>
                                        </p:attrNameLst>
                                      </p:cBhvr>
                                      <p:to>
                                        <p:strVal val="visible"/>
                                      </p:to>
                                    </p:set>
                                    <p:anim calcmode="lin" valueType="num">
                                      <p:cBhvr additive="base">
                                        <p:cTn id="43" dur="500" fill="hold"/>
                                        <p:tgtEl>
                                          <p:spTgt spid="4099"/>
                                        </p:tgtEl>
                                        <p:attrNameLst>
                                          <p:attrName>ppt_x</p:attrName>
                                        </p:attrNameLst>
                                      </p:cBhvr>
                                      <p:tavLst>
                                        <p:tav tm="0">
                                          <p:val>
                                            <p:strVal val="0-#ppt_w/2"/>
                                          </p:val>
                                        </p:tav>
                                        <p:tav tm="100000">
                                          <p:val>
                                            <p:strVal val="#ppt_x"/>
                                          </p:val>
                                        </p:tav>
                                      </p:tavLst>
                                    </p:anim>
                                    <p:anim calcmode="lin" valueType="num">
                                      <p:cBhvr additive="base">
                                        <p:cTn id="44"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Best Practices</a:t>
            </a:r>
            <a:endParaRPr lang="en-US" dirty="0"/>
          </a:p>
        </p:txBody>
      </p:sp>
    </p:spTree>
    <p:extLst>
      <p:ext uri="{BB962C8B-B14F-4D97-AF65-F5344CB8AC3E}">
        <p14:creationId xmlns:p14="http://schemas.microsoft.com/office/powerpoint/2010/main" val="71982453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Building Apps for Outlook</a:t>
            </a:r>
            <a:br>
              <a:rPr lang="en-US" dirty="0" smtClean="0"/>
            </a:br>
            <a:endParaRPr lang="en-US" dirty="0"/>
          </a:p>
        </p:txBody>
      </p:sp>
      <p:sp>
        <p:nvSpPr>
          <p:cNvPr id="5" name="Text Placeholder 4"/>
          <p:cNvSpPr>
            <a:spLocks noGrp="1"/>
          </p:cNvSpPr>
          <p:nvPr>
            <p:ph type="body" sz="quarter" idx="12"/>
          </p:nvPr>
        </p:nvSpPr>
        <p:spPr/>
        <p:txBody>
          <a:bodyPr/>
          <a:lstStyle/>
          <a:p>
            <a:r>
              <a:rPr lang="en-US" dirty="0" smtClean="0"/>
              <a:t>Andrew Salamatov</a:t>
            </a:r>
          </a:p>
          <a:p>
            <a:r>
              <a:rPr lang="en-US" dirty="0" smtClean="0"/>
              <a:t>Program Manager, </a:t>
            </a:r>
            <a:r>
              <a:rPr lang="en-US" smtClean="0"/>
              <a:t>Microsoft Exchange</a:t>
            </a:r>
            <a:endParaRPr lang="en-US" dirty="0" smtClean="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Development Considerations</a:t>
            </a:r>
            <a:endParaRPr lang="en-US" dirty="0"/>
          </a:p>
        </p:txBody>
      </p:sp>
      <p:sp>
        <p:nvSpPr>
          <p:cNvPr id="4" name="Text Placeholder 3"/>
          <p:cNvSpPr>
            <a:spLocks noGrp="1"/>
          </p:cNvSpPr>
          <p:nvPr>
            <p:ph type="body" sz="quarter" idx="10"/>
          </p:nvPr>
        </p:nvSpPr>
        <p:spPr>
          <a:xfrm>
            <a:off x="274638" y="1212850"/>
            <a:ext cx="11887200" cy="4678204"/>
          </a:xfrm>
        </p:spPr>
        <p:txBody>
          <a:bodyPr/>
          <a:lstStyle/>
          <a:p>
            <a:r>
              <a:rPr lang="en-US" dirty="0" smtClean="0"/>
              <a:t>Request appropriate permissions</a:t>
            </a:r>
          </a:p>
          <a:p>
            <a:pPr lvl="1"/>
            <a:r>
              <a:rPr lang="en-US" dirty="0" smtClean="0"/>
              <a:t>Apps requesting </a:t>
            </a:r>
            <a:r>
              <a:rPr lang="en-US" dirty="0" err="1" smtClean="0"/>
              <a:t>ReadWriteMailbox</a:t>
            </a:r>
            <a:r>
              <a:rPr lang="en-US" dirty="0" smtClean="0"/>
              <a:t> can only be installed by admins</a:t>
            </a:r>
            <a:br>
              <a:rPr lang="en-US" dirty="0" smtClean="0"/>
            </a:br>
            <a:endParaRPr lang="en-US" dirty="0" smtClean="0"/>
          </a:p>
          <a:p>
            <a:r>
              <a:rPr lang="en-US" dirty="0" smtClean="0"/>
              <a:t>Be mindful of performance</a:t>
            </a:r>
          </a:p>
          <a:p>
            <a:pPr lvl="1"/>
            <a:r>
              <a:rPr lang="en-US" dirty="0" smtClean="0"/>
              <a:t>Outlook desktop client enforces resource usage limits</a:t>
            </a:r>
          </a:p>
          <a:p>
            <a:pPr lvl="1"/>
            <a:r>
              <a:rPr lang="en-US" dirty="0" smtClean="0"/>
              <a:t>Activating may be cheap on desktop, expensive on mobile devices</a:t>
            </a:r>
            <a:br>
              <a:rPr lang="en-US" dirty="0" smtClean="0"/>
            </a:br>
            <a:endParaRPr lang="en-US" dirty="0" smtClean="0"/>
          </a:p>
          <a:p>
            <a:r>
              <a:rPr lang="en-US" dirty="0" smtClean="0"/>
              <a:t>UX </a:t>
            </a:r>
            <a:r>
              <a:rPr lang="en-US" dirty="0"/>
              <a:t>s</a:t>
            </a:r>
            <a:r>
              <a:rPr lang="en-US" dirty="0" smtClean="0"/>
              <a:t>tyle guide</a:t>
            </a:r>
          </a:p>
          <a:p>
            <a:pPr lvl="1"/>
            <a:r>
              <a:rPr lang="en-US" dirty="0"/>
              <a:t>Build your </a:t>
            </a:r>
            <a:r>
              <a:rPr lang="en-US" dirty="0" smtClean="0"/>
              <a:t>app so </a:t>
            </a:r>
            <a:r>
              <a:rPr lang="en-US" dirty="0"/>
              <a:t>that it automatically adjusts in width (</a:t>
            </a:r>
            <a:r>
              <a:rPr lang="en-US" dirty="0" err="1"/>
              <a:t>eg</a:t>
            </a:r>
            <a:r>
              <a:rPr lang="en-US" dirty="0"/>
              <a:t> use &lt;table&gt;)</a:t>
            </a:r>
          </a:p>
          <a:p>
            <a:pPr lvl="1"/>
            <a:r>
              <a:rPr lang="en-US" dirty="0" smtClean="0"/>
              <a:t>Don’t </a:t>
            </a:r>
            <a:r>
              <a:rPr lang="en-US" dirty="0"/>
              <a:t>request more vertical space than you will use</a:t>
            </a:r>
          </a:p>
          <a:p>
            <a:pPr lvl="1"/>
            <a:r>
              <a:rPr lang="en-US" dirty="0"/>
              <a:t>Don’t use scrollbars, use paging instead</a:t>
            </a:r>
          </a:p>
        </p:txBody>
      </p:sp>
    </p:spTree>
    <p:extLst>
      <p:ext uri="{BB962C8B-B14F-4D97-AF65-F5344CB8AC3E}">
        <p14:creationId xmlns:p14="http://schemas.microsoft.com/office/powerpoint/2010/main" val="189244024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a:t>
            </a:r>
            <a:endParaRPr lang="en-US" dirty="0"/>
          </a:p>
        </p:txBody>
      </p:sp>
      <p:sp>
        <p:nvSpPr>
          <p:cNvPr id="4" name="Text Placeholder 3"/>
          <p:cNvSpPr>
            <a:spLocks noGrp="1"/>
          </p:cNvSpPr>
          <p:nvPr>
            <p:ph type="body" sz="quarter" idx="10"/>
          </p:nvPr>
        </p:nvSpPr>
        <p:spPr>
          <a:xfrm>
            <a:off x="274638" y="1212850"/>
            <a:ext cx="11887200" cy="5078313"/>
          </a:xfrm>
        </p:spPr>
        <p:txBody>
          <a:bodyPr/>
          <a:lstStyle/>
          <a:p>
            <a:r>
              <a:rPr lang="en-US" dirty="0" smtClean="0"/>
              <a:t>Office development</a:t>
            </a:r>
          </a:p>
          <a:p>
            <a:pPr lvl="1"/>
            <a:r>
              <a:rPr lang="en-US" dirty="0" smtClean="0">
                <a:hlinkClick r:id="rId2"/>
              </a:rPr>
              <a:t>http://dev.office.com</a:t>
            </a:r>
            <a:endParaRPr lang="en-US" dirty="0" smtClean="0"/>
          </a:p>
          <a:p>
            <a:pPr lvl="1"/>
            <a:endParaRPr lang="en-US" dirty="0" smtClean="0"/>
          </a:p>
          <a:p>
            <a:r>
              <a:rPr lang="en-US" dirty="0" smtClean="0"/>
              <a:t>Related content</a:t>
            </a:r>
          </a:p>
          <a:p>
            <a:pPr lvl="1"/>
            <a:r>
              <a:rPr lang="en-US" dirty="0" smtClean="0"/>
              <a:t>SPC133 – Introduction to Cloud App Model for Office and SharePoint 2013, Part 1</a:t>
            </a:r>
          </a:p>
          <a:p>
            <a:pPr lvl="1"/>
            <a:r>
              <a:rPr lang="en-US" dirty="0" smtClean="0"/>
              <a:t>SPC134 – Introduction to Cloud App Model for Office and SharePoint 2013, Part 2</a:t>
            </a:r>
          </a:p>
          <a:p>
            <a:pPr lvl="1"/>
            <a:r>
              <a:rPr lang="en-US" dirty="0" smtClean="0"/>
              <a:t>SPC001 – 0 to 60 with Office and SharePoint 2013 apps using Napa and VS 2012</a:t>
            </a:r>
          </a:p>
          <a:p>
            <a:pPr lvl="1"/>
            <a:r>
              <a:rPr lang="en-US" dirty="0" smtClean="0"/>
              <a:t>SPC032 – Building out a great app experience</a:t>
            </a:r>
          </a:p>
          <a:p>
            <a:pPr lvl="1"/>
            <a:r>
              <a:rPr lang="en-US" dirty="0" smtClean="0"/>
              <a:t>SPC046 – Creating task pane and content apps for Office</a:t>
            </a:r>
          </a:p>
          <a:p>
            <a:pPr lvl="1"/>
            <a:r>
              <a:rPr lang="en-US" b="1" dirty="0" smtClean="0"/>
              <a:t>SPC106 – Getting Your Apps into the Office and SharePoint Store – Thurs 12:00-1:15pm</a:t>
            </a:r>
            <a:br>
              <a:rPr lang="en-US" b="1" dirty="0" smtClean="0"/>
            </a:br>
            <a:endParaRPr lang="en-US" b="1" dirty="0" smtClean="0"/>
          </a:p>
          <a:p>
            <a:r>
              <a:rPr lang="en-US" dirty="0" smtClean="0"/>
              <a:t>1:1 sessions available</a:t>
            </a:r>
            <a:endParaRPr lang="en-US" dirty="0"/>
          </a:p>
        </p:txBody>
      </p:sp>
    </p:spTree>
    <p:extLst>
      <p:ext uri="{BB962C8B-B14F-4D97-AF65-F5344CB8AC3E}">
        <p14:creationId xmlns:p14="http://schemas.microsoft.com/office/powerpoint/2010/main" val="101479783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basics</a:t>
            </a:r>
            <a:endParaRPr lang="en-US" dirty="0"/>
          </a:p>
        </p:txBody>
      </p:sp>
    </p:spTree>
    <p:extLst>
      <p:ext uri="{BB962C8B-B14F-4D97-AF65-F5344CB8AC3E}">
        <p14:creationId xmlns:p14="http://schemas.microsoft.com/office/powerpoint/2010/main" val="18832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3070918" cy="6994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bwMode="auto">
          <a:xfrm>
            <a:off x="1" y="0"/>
            <a:ext cx="5445525" cy="6994525"/>
          </a:xfrm>
          <a:prstGeom prst="rect">
            <a:avLst/>
          </a:prstGeom>
          <a:solidFill>
            <a:srgbClr val="68217A">
              <a:alpha val="87059"/>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extBox 3"/>
          <p:cNvSpPr txBox="1"/>
          <p:nvPr/>
        </p:nvSpPr>
        <p:spPr>
          <a:xfrm>
            <a:off x="40874" y="1450548"/>
            <a:ext cx="5404653" cy="4093428"/>
          </a:xfrm>
          <a:prstGeom prst="rect">
            <a:avLst/>
          </a:prstGeom>
          <a:noFill/>
        </p:spPr>
        <p:txBody>
          <a:bodyPr wrap="square" lIns="182880" tIns="146304" rIns="182880" bIns="146304" rtlCol="0">
            <a:spAutoFit/>
          </a:bodyPr>
          <a:lstStyle/>
          <a:p>
            <a:pPr>
              <a:lnSpc>
                <a:spcPct val="90000"/>
              </a:lnSpc>
              <a:spcAft>
                <a:spcPts val="600"/>
              </a:spcAft>
            </a:pPr>
            <a:r>
              <a:rPr lang="en-US" sz="3600" dirty="0" smtClean="0">
                <a:solidFill>
                  <a:schemeClr val="bg1"/>
                </a:solidFill>
                <a:latin typeface="+mj-lt"/>
              </a:rPr>
              <a:t>Appear in messages and appointments</a:t>
            </a:r>
          </a:p>
          <a:p>
            <a:pPr>
              <a:lnSpc>
                <a:spcPct val="90000"/>
              </a:lnSpc>
              <a:spcAft>
                <a:spcPts val="600"/>
              </a:spcAft>
            </a:pPr>
            <a:endParaRPr lang="en-US" sz="3600" dirty="0">
              <a:solidFill>
                <a:schemeClr val="bg1"/>
              </a:solidFill>
              <a:latin typeface="+mj-lt"/>
            </a:endParaRPr>
          </a:p>
          <a:p>
            <a:pPr>
              <a:lnSpc>
                <a:spcPct val="90000"/>
              </a:lnSpc>
              <a:spcAft>
                <a:spcPts val="600"/>
              </a:spcAft>
            </a:pPr>
            <a:r>
              <a:rPr lang="en-US" sz="3600" dirty="0" smtClean="0">
                <a:solidFill>
                  <a:schemeClr val="bg1"/>
                </a:solidFill>
                <a:latin typeface="+mj-lt"/>
              </a:rPr>
              <a:t>Contextual to current item</a:t>
            </a:r>
          </a:p>
          <a:p>
            <a:pPr>
              <a:lnSpc>
                <a:spcPct val="90000"/>
              </a:lnSpc>
              <a:spcAft>
                <a:spcPts val="600"/>
              </a:spcAft>
            </a:pPr>
            <a:endParaRPr lang="en-US" sz="3600" dirty="0">
              <a:solidFill>
                <a:schemeClr val="bg1"/>
              </a:solidFill>
              <a:latin typeface="+mj-lt"/>
            </a:endParaRPr>
          </a:p>
          <a:p>
            <a:pPr>
              <a:lnSpc>
                <a:spcPct val="90000"/>
              </a:lnSpc>
              <a:spcAft>
                <a:spcPts val="600"/>
              </a:spcAft>
            </a:pPr>
            <a:r>
              <a:rPr lang="en-US" sz="3600" dirty="0" smtClean="0">
                <a:solidFill>
                  <a:schemeClr val="bg1"/>
                </a:solidFill>
                <a:latin typeface="+mj-lt"/>
              </a:rPr>
              <a:t>Cross platform, cross device</a:t>
            </a: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0537" y="6059487"/>
            <a:ext cx="23241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31131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Behind the scenes</a:t>
            </a:r>
            <a:endParaRPr lang="en-US" dirty="0"/>
          </a:p>
        </p:txBody>
      </p:sp>
      <p:sp>
        <p:nvSpPr>
          <p:cNvPr id="2" name="Text Placeholder 1"/>
          <p:cNvSpPr>
            <a:spLocks noGrp="1"/>
          </p:cNvSpPr>
          <p:nvPr>
            <p:ph type="body" sz="quarter" idx="10"/>
          </p:nvPr>
        </p:nvSpPr>
        <p:spPr>
          <a:xfrm>
            <a:off x="274637" y="1407799"/>
            <a:ext cx="7086598" cy="1391525"/>
          </a:xfrm>
        </p:spPr>
        <p:txBody>
          <a:bodyPr/>
          <a:lstStyle/>
          <a:p>
            <a:r>
              <a:rPr lang="en-US" sz="3600" dirty="0" smtClean="0">
                <a:gradFill>
                  <a:gsLst>
                    <a:gs pos="1250">
                      <a:srgbClr val="012654"/>
                    </a:gs>
                    <a:gs pos="99000">
                      <a:srgbClr val="012654"/>
                    </a:gs>
                  </a:gsLst>
                  <a:lin ang="5400000" scaled="0"/>
                </a:gradFill>
              </a:rPr>
              <a:t>Manifest deployed to Exchange</a:t>
            </a:r>
            <a:endParaRPr lang="en-US" sz="3600" dirty="0"/>
          </a:p>
          <a:p>
            <a:pPr lvl="1"/>
            <a:r>
              <a:rPr lang="en-US" sz="1800" dirty="0" smtClean="0"/>
              <a:t>App added </a:t>
            </a:r>
            <a:r>
              <a:rPr lang="en-US" sz="1800" dirty="0" smtClean="0">
                <a:sym typeface="Wingdings" pitchFamily="2" charset="2"/>
              </a:rPr>
              <a:t></a:t>
            </a:r>
            <a:r>
              <a:rPr lang="en-US" sz="1800" dirty="0" smtClean="0"/>
              <a:t> manifest </a:t>
            </a:r>
            <a:r>
              <a:rPr lang="en-US" sz="1800" dirty="0"/>
              <a:t>s</a:t>
            </a:r>
            <a:r>
              <a:rPr lang="en-US" sz="1800" dirty="0" smtClean="0"/>
              <a:t>aved </a:t>
            </a:r>
            <a:r>
              <a:rPr lang="en-US" sz="1800" dirty="0"/>
              <a:t>to </a:t>
            </a:r>
            <a:r>
              <a:rPr lang="en-US" sz="1800" dirty="0" smtClean="0"/>
              <a:t>user’s </a:t>
            </a:r>
            <a:r>
              <a:rPr lang="en-US" sz="1800" dirty="0"/>
              <a:t>mailbox</a:t>
            </a:r>
          </a:p>
          <a:p>
            <a:pPr lvl="1"/>
            <a:r>
              <a:rPr lang="en-US" sz="1800" dirty="0"/>
              <a:t>Exchange 2013 is required for mail apps</a:t>
            </a:r>
          </a:p>
          <a:p>
            <a:r>
              <a:rPr lang="en-US" sz="3200" dirty="0" smtClean="0"/>
              <a:t/>
            </a:r>
            <a:br>
              <a:rPr lang="en-US" sz="3200" dirty="0" smtClean="0"/>
            </a:br>
            <a:r>
              <a:rPr lang="en-US" sz="3200" dirty="0" smtClean="0"/>
              <a:t/>
            </a:r>
            <a:br>
              <a:rPr lang="en-US" sz="3200" dirty="0" smtClean="0"/>
            </a:br>
            <a:endParaRPr lang="en-US" sz="1800" dirty="0"/>
          </a:p>
        </p:txBody>
      </p:sp>
      <p:grpSp>
        <p:nvGrpSpPr>
          <p:cNvPr id="6" name="Group 5"/>
          <p:cNvGrpSpPr/>
          <p:nvPr/>
        </p:nvGrpSpPr>
        <p:grpSpPr>
          <a:xfrm>
            <a:off x="7225113" y="1363662"/>
            <a:ext cx="5015567" cy="4648201"/>
            <a:chOff x="4571999" y="361950"/>
            <a:chExt cx="4446202" cy="4216251"/>
          </a:xfrm>
        </p:grpSpPr>
        <p:sp>
          <p:nvSpPr>
            <p:cNvPr id="7" name="Rectangle 6"/>
            <p:cNvSpPr/>
            <p:nvPr/>
          </p:nvSpPr>
          <p:spPr>
            <a:xfrm>
              <a:off x="4572000" y="361950"/>
              <a:ext cx="4446201" cy="4216251"/>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111781" y="438150"/>
              <a:ext cx="393775" cy="100763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670518" y="666750"/>
              <a:ext cx="1223489" cy="6838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W:\Open Engagements\Productivity\MS-Unified Communications\#1601 BizProd MOD Team Core Content Work\New Iconography\People\Draft\060712_people\Man_060712.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8783" r="27087"/>
            <a:stretch/>
          </p:blipFill>
          <p:spPr bwMode="auto">
            <a:xfrm>
              <a:off x="6723870" y="3123478"/>
              <a:ext cx="303242" cy="6858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7372354" y="3028950"/>
              <a:ext cx="228600" cy="38163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552267" y="2622227"/>
              <a:ext cx="620989" cy="40672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5894112" y="3028950"/>
              <a:ext cx="571499" cy="43742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5715000" y="2495550"/>
              <a:ext cx="2133600" cy="1371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571999" y="1650285"/>
              <a:ext cx="1294843" cy="418763"/>
            </a:xfrm>
            <a:prstGeom prst="rect">
              <a:avLst/>
            </a:prstGeom>
            <a:noFill/>
          </p:spPr>
          <p:txBody>
            <a:bodyPr wrap="none" rtlCol="0">
              <a:spAutoFit/>
            </a:bodyPr>
            <a:lstStyle/>
            <a:p>
              <a:r>
                <a:rPr lang="en-US" sz="1200" b="1" dirty="0">
                  <a:solidFill>
                    <a:schemeClr val="bg1"/>
                  </a:solidFill>
                </a:rPr>
                <a:t>Exchange Server</a:t>
              </a:r>
              <a:endParaRPr lang="en-US" sz="1200" dirty="0">
                <a:solidFill>
                  <a:schemeClr val="bg1"/>
                </a:solidFill>
              </a:endParaRPr>
            </a:p>
            <a:p>
              <a:r>
                <a:rPr lang="en-US" sz="1200" dirty="0">
                  <a:solidFill>
                    <a:schemeClr val="bg1"/>
                  </a:solidFill>
                </a:rPr>
                <a:t>with app manifests</a:t>
              </a:r>
            </a:p>
          </p:txBody>
        </p:sp>
        <p:sp>
          <p:nvSpPr>
            <p:cNvPr id="16" name="TextBox 15"/>
            <p:cNvSpPr txBox="1"/>
            <p:nvPr/>
          </p:nvSpPr>
          <p:spPr>
            <a:xfrm>
              <a:off x="7546322" y="1443550"/>
              <a:ext cx="1035988" cy="586269"/>
            </a:xfrm>
            <a:prstGeom prst="rect">
              <a:avLst/>
            </a:prstGeom>
            <a:noFill/>
          </p:spPr>
          <p:txBody>
            <a:bodyPr wrap="none" rtlCol="0">
              <a:spAutoFit/>
            </a:bodyPr>
            <a:lstStyle/>
            <a:p>
              <a:r>
                <a:rPr lang="en-US" sz="1200" b="1" dirty="0">
                  <a:solidFill>
                    <a:schemeClr val="bg1"/>
                  </a:solidFill>
                </a:rPr>
                <a:t>Cloud Service</a:t>
              </a:r>
              <a:endParaRPr lang="en-US" sz="1200" dirty="0">
                <a:solidFill>
                  <a:schemeClr val="bg1"/>
                </a:solidFill>
              </a:endParaRPr>
            </a:p>
            <a:p>
              <a:r>
                <a:rPr lang="en-US" sz="1200" dirty="0">
                  <a:solidFill>
                    <a:schemeClr val="bg1"/>
                  </a:solidFill>
                </a:rPr>
                <a:t>with app </a:t>
              </a:r>
            </a:p>
            <a:p>
              <a:r>
                <a:rPr lang="en-US" sz="1200" dirty="0">
                  <a:solidFill>
                    <a:schemeClr val="bg1"/>
                  </a:solidFill>
                </a:rPr>
                <a:t>HTML + JS</a:t>
              </a:r>
            </a:p>
          </p:txBody>
        </p:sp>
        <p:cxnSp>
          <p:nvCxnSpPr>
            <p:cNvPr id="17" name="Straight Arrow Connector 16"/>
            <p:cNvCxnSpPr>
              <a:endCxn id="14" idx="0"/>
            </p:cNvCxnSpPr>
            <p:nvPr/>
          </p:nvCxnSpPr>
          <p:spPr>
            <a:xfrm>
              <a:off x="5505556" y="1200150"/>
              <a:ext cx="1276244" cy="1295400"/>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14" idx="0"/>
            </p:cNvCxnSpPr>
            <p:nvPr/>
          </p:nvCxnSpPr>
          <p:spPr>
            <a:xfrm flipH="1">
              <a:off x="6781800" y="1200150"/>
              <a:ext cx="888720" cy="1295400"/>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896399" y="3943350"/>
              <a:ext cx="1461104" cy="251258"/>
            </a:xfrm>
            <a:prstGeom prst="rect">
              <a:avLst/>
            </a:prstGeom>
            <a:noFill/>
          </p:spPr>
          <p:txBody>
            <a:bodyPr wrap="none" rtlCol="0">
              <a:spAutoFit/>
            </a:bodyPr>
            <a:lstStyle/>
            <a:p>
              <a:r>
                <a:rPr lang="en-US" sz="1200" dirty="0">
                  <a:solidFill>
                    <a:schemeClr val="bg1"/>
                  </a:solidFill>
                </a:rPr>
                <a:t>User running Outlook</a:t>
              </a:r>
            </a:p>
          </p:txBody>
        </p:sp>
      </p:grpSp>
      <p:sp>
        <p:nvSpPr>
          <p:cNvPr id="4" name="TextBox 3"/>
          <p:cNvSpPr txBox="1"/>
          <p:nvPr/>
        </p:nvSpPr>
        <p:spPr>
          <a:xfrm>
            <a:off x="274637" y="4733202"/>
            <a:ext cx="6867906" cy="1735860"/>
          </a:xfrm>
          <a:prstGeom prst="rect">
            <a:avLst/>
          </a:prstGeom>
          <a:noFill/>
        </p:spPr>
        <p:txBody>
          <a:bodyPr wrap="none" lIns="182880" tIns="146304" rIns="182880" bIns="146304" rtlCol="0">
            <a:spAutoFit/>
          </a:bodyPr>
          <a:lstStyle/>
          <a:p>
            <a:pPr lvl="0">
              <a:lnSpc>
                <a:spcPct val="90000"/>
              </a:lnSpc>
              <a:spcBef>
                <a:spcPct val="20000"/>
              </a:spcBef>
              <a:buSzPct val="90000"/>
            </a:pPr>
            <a:r>
              <a:rPr lang="en-US" sz="3600" dirty="0">
                <a:gradFill>
                  <a:gsLst>
                    <a:gs pos="1250">
                      <a:srgbClr val="012654"/>
                    </a:gs>
                    <a:gs pos="99000">
                      <a:srgbClr val="012654"/>
                    </a:gs>
                  </a:gsLst>
                  <a:lin ang="5400000" scaled="0"/>
                </a:gradFill>
                <a:latin typeface="Segoe UI Light"/>
              </a:rPr>
              <a:t>Outlook loads Office JS library</a:t>
            </a:r>
            <a:endParaRPr lang="en-US" sz="3600" dirty="0">
              <a:gradFill>
                <a:gsLst>
                  <a:gs pos="1250">
                    <a:srgbClr val="505050"/>
                  </a:gs>
                  <a:gs pos="99000">
                    <a:srgbClr val="505050"/>
                  </a:gs>
                </a:gsLst>
                <a:lin ang="5400000" scaled="0"/>
              </a:gradFill>
              <a:latin typeface="Segoe UI Light"/>
            </a:endParaRPr>
          </a:p>
          <a:p>
            <a:pPr marL="0" lvl="1">
              <a:lnSpc>
                <a:spcPct val="90000"/>
              </a:lnSpc>
              <a:spcBef>
                <a:spcPct val="20000"/>
              </a:spcBef>
              <a:buSzPct val="90000"/>
            </a:pPr>
            <a:r>
              <a:rPr lang="en-US" dirty="0">
                <a:gradFill>
                  <a:gsLst>
                    <a:gs pos="1250">
                      <a:srgbClr val="505050"/>
                    </a:gs>
                    <a:gs pos="100000">
                      <a:srgbClr val="505050"/>
                    </a:gs>
                  </a:gsLst>
                  <a:lin ang="5400000" scaled="0"/>
                </a:gradFill>
              </a:rPr>
              <a:t>Clicking on app tab loads the app’s HTML and JS</a:t>
            </a:r>
          </a:p>
          <a:p>
            <a:pPr marL="0" lvl="1">
              <a:lnSpc>
                <a:spcPct val="90000"/>
              </a:lnSpc>
              <a:spcBef>
                <a:spcPct val="20000"/>
              </a:spcBef>
              <a:buSzPct val="90000"/>
            </a:pPr>
            <a:r>
              <a:rPr lang="en-US" dirty="0">
                <a:gradFill>
                  <a:gsLst>
                    <a:gs pos="1250">
                      <a:srgbClr val="505050"/>
                    </a:gs>
                    <a:gs pos="100000">
                      <a:srgbClr val="505050"/>
                    </a:gs>
                  </a:gsLst>
                  <a:lin ang="5400000" scaled="0"/>
                </a:gradFill>
              </a:rPr>
              <a:t>Apps must reference Office.js and use it to interact with Outlook</a:t>
            </a:r>
          </a:p>
          <a:p>
            <a:pPr>
              <a:lnSpc>
                <a:spcPct val="90000"/>
              </a:lnSpc>
              <a:spcAft>
                <a:spcPts val="600"/>
              </a:spcAft>
            </a:pPr>
            <a:endParaRPr lang="en-US" sz="2400" dirty="0" err="1" smtClean="0">
              <a:gradFill>
                <a:gsLst>
                  <a:gs pos="2917">
                    <a:schemeClr val="tx1"/>
                  </a:gs>
                  <a:gs pos="30000">
                    <a:schemeClr val="tx1"/>
                  </a:gs>
                </a:gsLst>
                <a:lin ang="5400000" scaled="0"/>
              </a:gradFill>
            </a:endParaRPr>
          </a:p>
        </p:txBody>
      </p:sp>
      <p:sp>
        <p:nvSpPr>
          <p:cNvPr id="5" name="TextBox 4"/>
          <p:cNvSpPr txBox="1"/>
          <p:nvPr/>
        </p:nvSpPr>
        <p:spPr>
          <a:xfrm>
            <a:off x="274637" y="2828303"/>
            <a:ext cx="6399829" cy="2040559"/>
          </a:xfrm>
          <a:prstGeom prst="rect">
            <a:avLst/>
          </a:prstGeom>
          <a:noFill/>
        </p:spPr>
        <p:txBody>
          <a:bodyPr wrap="none" lIns="182880" tIns="146304" rIns="182880" bIns="146304" rtlCol="0">
            <a:spAutoFit/>
          </a:bodyPr>
          <a:lstStyle/>
          <a:p>
            <a:pPr lvl="0">
              <a:lnSpc>
                <a:spcPct val="90000"/>
              </a:lnSpc>
              <a:spcBef>
                <a:spcPct val="20000"/>
              </a:spcBef>
              <a:buSzPct val="90000"/>
            </a:pPr>
            <a:r>
              <a:rPr lang="en-US" sz="3600" dirty="0">
                <a:gradFill>
                  <a:gsLst>
                    <a:gs pos="1250">
                      <a:srgbClr val="012654"/>
                    </a:gs>
                    <a:gs pos="99000">
                      <a:srgbClr val="012654"/>
                    </a:gs>
                  </a:gsLst>
                  <a:lin ang="5400000" scaled="0"/>
                </a:gradFill>
                <a:latin typeface="Segoe UI Light"/>
              </a:rPr>
              <a:t>Outlook processes rules</a:t>
            </a:r>
            <a:r>
              <a:rPr lang="en-US" sz="3600" dirty="0">
                <a:gradFill>
                  <a:gsLst>
                    <a:gs pos="1250">
                      <a:srgbClr val="505050"/>
                    </a:gs>
                    <a:gs pos="99000">
                      <a:srgbClr val="505050"/>
                    </a:gs>
                  </a:gsLst>
                  <a:lin ang="5400000" scaled="0"/>
                </a:gradFill>
                <a:latin typeface="Segoe UI Light"/>
              </a:rPr>
              <a:t> </a:t>
            </a:r>
          </a:p>
          <a:p>
            <a:pPr marL="0" lvl="1">
              <a:lnSpc>
                <a:spcPct val="90000"/>
              </a:lnSpc>
              <a:spcBef>
                <a:spcPct val="20000"/>
              </a:spcBef>
              <a:buSzPct val="90000"/>
            </a:pPr>
            <a:r>
              <a:rPr lang="en-US" dirty="0">
                <a:gradFill>
                  <a:gsLst>
                    <a:gs pos="1250">
                      <a:srgbClr val="505050"/>
                    </a:gs>
                    <a:gs pos="100000">
                      <a:srgbClr val="505050"/>
                    </a:gs>
                  </a:gsLst>
                  <a:lin ang="5400000" scaled="0"/>
                </a:gradFill>
              </a:rPr>
              <a:t>Outlook 2013 client loads all manifests</a:t>
            </a:r>
          </a:p>
          <a:p>
            <a:pPr marL="0" lvl="1">
              <a:lnSpc>
                <a:spcPct val="90000"/>
              </a:lnSpc>
              <a:spcBef>
                <a:spcPct val="20000"/>
              </a:spcBef>
              <a:buSzPct val="90000"/>
            </a:pPr>
            <a:r>
              <a:rPr lang="en-US" dirty="0">
                <a:gradFill>
                  <a:gsLst>
                    <a:gs pos="1250">
                      <a:srgbClr val="505050"/>
                    </a:gs>
                    <a:gs pos="100000">
                      <a:srgbClr val="505050"/>
                    </a:gs>
                  </a:gsLst>
                  <a:lin ang="5400000" scaled="0"/>
                </a:gradFill>
              </a:rPr>
              <a:t>Outlook processes rules from manifest on the selected item</a:t>
            </a:r>
          </a:p>
          <a:p>
            <a:pPr marL="0" lvl="1">
              <a:lnSpc>
                <a:spcPct val="90000"/>
              </a:lnSpc>
              <a:spcBef>
                <a:spcPct val="20000"/>
              </a:spcBef>
              <a:buSzPct val="90000"/>
            </a:pPr>
            <a:r>
              <a:rPr lang="en-US" dirty="0">
                <a:gradFill>
                  <a:gsLst>
                    <a:gs pos="1250">
                      <a:srgbClr val="505050"/>
                    </a:gs>
                    <a:gs pos="100000">
                      <a:srgbClr val="505050"/>
                    </a:gs>
                  </a:gsLst>
                  <a:lin ang="5400000" scaled="0"/>
                </a:gradFill>
              </a:rPr>
              <a:t>Apps whose rules match are displayed as tabs</a:t>
            </a:r>
          </a:p>
          <a:p>
            <a:pPr>
              <a:lnSpc>
                <a:spcPct val="90000"/>
              </a:lnSpc>
              <a:spcAft>
                <a:spcPts val="600"/>
              </a:spcAft>
            </a:pPr>
            <a:endParaRPr lang="en-US" sz="2400" dirty="0" err="1"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42545499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Contextual activation</a:t>
            </a:r>
            <a:endParaRPr lang="en-US" dirty="0"/>
          </a:p>
        </p:txBody>
      </p:sp>
    </p:spTree>
    <p:extLst>
      <p:ext uri="{BB962C8B-B14F-4D97-AF65-F5344CB8AC3E}">
        <p14:creationId xmlns:p14="http://schemas.microsoft.com/office/powerpoint/2010/main" val="1744642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Extracted Entities</a:t>
            </a:r>
            <a:endParaRPr lang="en-US" dirty="0"/>
          </a:p>
        </p:txBody>
      </p:sp>
      <p:sp>
        <p:nvSpPr>
          <p:cNvPr id="2" name="Text Placeholder 1"/>
          <p:cNvSpPr>
            <a:spLocks noGrp="1"/>
          </p:cNvSpPr>
          <p:nvPr>
            <p:ph type="body" sz="quarter" idx="10"/>
          </p:nvPr>
        </p:nvSpPr>
        <p:spPr>
          <a:xfrm>
            <a:off x="274638" y="1212850"/>
            <a:ext cx="11887200" cy="1306512"/>
          </a:xfrm>
        </p:spPr>
        <p:txBody>
          <a:bodyPr/>
          <a:lstStyle/>
          <a:p>
            <a:r>
              <a:rPr lang="en-US" sz="3700" dirty="0"/>
              <a:t>Exchange detects specific entities</a:t>
            </a:r>
          </a:p>
          <a:p>
            <a:pPr lvl="1"/>
            <a:r>
              <a:rPr lang="en-US" sz="1800" dirty="0"/>
              <a:t>Exchange 2013 inspects each incoming message for text, such as postal addresses, URLs, etc. </a:t>
            </a:r>
            <a:endParaRPr lang="en-US" sz="1800" dirty="0" smtClean="0"/>
          </a:p>
          <a:p>
            <a:pPr lvl="1"/>
            <a:r>
              <a:rPr lang="en-US" sz="1800" dirty="0" smtClean="0"/>
              <a:t>These </a:t>
            </a:r>
            <a:r>
              <a:rPr lang="en-US" sz="1800" dirty="0"/>
              <a:t>entities are stamped on each item as a property</a:t>
            </a:r>
            <a:r>
              <a:rPr lang="en-US" sz="1800" dirty="0" smtClean="0"/>
              <a:t>.</a:t>
            </a:r>
            <a:endParaRPr lang="en-US" sz="1800" dirty="0"/>
          </a:p>
        </p:txBody>
      </p:sp>
      <p:graphicFrame>
        <p:nvGraphicFramePr>
          <p:cNvPr id="11" name="Table 10"/>
          <p:cNvGraphicFramePr>
            <a:graphicFrameLocks noGrp="1"/>
          </p:cNvGraphicFramePr>
          <p:nvPr>
            <p:extLst>
              <p:ext uri="{D42A27DB-BD31-4B8C-83A1-F6EECF244321}">
                <p14:modId xmlns:p14="http://schemas.microsoft.com/office/powerpoint/2010/main" val="194872298"/>
              </p:ext>
            </p:extLst>
          </p:nvPr>
        </p:nvGraphicFramePr>
        <p:xfrm>
          <a:off x="530221" y="3022699"/>
          <a:ext cx="9222515" cy="3777041"/>
        </p:xfrm>
        <a:graphic>
          <a:graphicData uri="http://schemas.openxmlformats.org/drawingml/2006/table">
            <a:tbl>
              <a:tblPr firstRow="1" bandRow="1">
                <a:tableStyleId>{69012ECD-51FC-41F1-AA8D-1B2483CD663E}</a:tableStyleId>
              </a:tblPr>
              <a:tblGrid>
                <a:gridCol w="2828037"/>
                <a:gridCol w="6394478"/>
              </a:tblGrid>
              <a:tr h="378222">
                <a:tc>
                  <a:txBody>
                    <a:bodyPr/>
                    <a:lstStyle/>
                    <a:p>
                      <a:r>
                        <a:rPr lang="en-US" sz="1600" dirty="0" smtClean="0"/>
                        <a:t>Entity Type</a:t>
                      </a:r>
                      <a:endParaRPr lang="en-US" sz="1600" dirty="0"/>
                    </a:p>
                  </a:txBody>
                  <a:tcPr marL="93298" marR="93298" marT="46630" marB="46630"/>
                </a:tc>
                <a:tc>
                  <a:txBody>
                    <a:bodyPr/>
                    <a:lstStyle/>
                    <a:p>
                      <a:r>
                        <a:rPr lang="en-US" sz="1600" dirty="0" smtClean="0"/>
                        <a:t>Text Detected</a:t>
                      </a:r>
                      <a:endParaRPr lang="en-US" sz="1600" dirty="0"/>
                    </a:p>
                  </a:txBody>
                  <a:tcPr marL="93298" marR="93298" marT="46630" marB="46630"/>
                </a:tc>
              </a:tr>
              <a:tr h="528475">
                <a:tc>
                  <a:txBody>
                    <a:bodyPr/>
                    <a:lstStyle/>
                    <a:p>
                      <a:r>
                        <a:rPr lang="en-US" sz="1400" b="1" dirty="0" smtClean="0">
                          <a:solidFill>
                            <a:srgbClr val="595959"/>
                          </a:solidFill>
                        </a:rPr>
                        <a:t>Address</a:t>
                      </a:r>
                      <a:endParaRPr lang="en-US" sz="1400" b="1" dirty="0">
                        <a:solidFill>
                          <a:srgbClr val="595959"/>
                        </a:solidFill>
                      </a:endParaRPr>
                    </a:p>
                  </a:txBody>
                  <a:tcPr marL="111987" marR="111987" marT="55956" marB="55956"/>
                </a:tc>
                <a:tc>
                  <a:txBody>
                    <a:bodyPr/>
                    <a:lstStyle/>
                    <a:p>
                      <a:r>
                        <a:rPr lang="en-US" sz="1400" dirty="0" smtClean="0"/>
                        <a:t>US postal addresses</a:t>
                      </a:r>
                    </a:p>
                    <a:p>
                      <a:r>
                        <a:rPr lang="en-US" sz="1400" dirty="0" smtClean="0">
                          <a:solidFill>
                            <a:schemeClr val="accent2"/>
                          </a:solidFill>
                        </a:rPr>
                        <a:t>1 Microsoft Way, Redmond WA, 98052</a:t>
                      </a:r>
                      <a:endParaRPr lang="en-US" sz="1400" dirty="0">
                        <a:solidFill>
                          <a:schemeClr val="accent2"/>
                        </a:solidFill>
                      </a:endParaRPr>
                    </a:p>
                  </a:txBody>
                  <a:tcPr marL="93298" marR="93298" marT="46630" marB="46630"/>
                </a:tc>
              </a:tr>
              <a:tr h="378222">
                <a:tc>
                  <a:txBody>
                    <a:bodyPr/>
                    <a:lstStyle/>
                    <a:p>
                      <a:r>
                        <a:rPr lang="en-US" sz="1400" b="1" dirty="0" err="1" smtClean="0">
                          <a:solidFill>
                            <a:srgbClr val="595959"/>
                          </a:solidFill>
                        </a:rPr>
                        <a:t>EmailAddress</a:t>
                      </a:r>
                      <a:endParaRPr lang="en-US" sz="1400" b="1" dirty="0">
                        <a:solidFill>
                          <a:srgbClr val="595959"/>
                        </a:solidFill>
                      </a:endParaRPr>
                    </a:p>
                  </a:txBody>
                  <a:tcPr marL="111987" marR="111987" marT="55956" marB="55956"/>
                </a:tc>
                <a:tc>
                  <a:txBody>
                    <a:bodyPr/>
                    <a:lstStyle/>
                    <a:p>
                      <a:r>
                        <a:rPr lang="en-US" sz="1400" dirty="0" smtClean="0"/>
                        <a:t>Any SMTP address</a:t>
                      </a:r>
                      <a:endParaRPr lang="en-US" sz="1400" dirty="0"/>
                    </a:p>
                  </a:txBody>
                  <a:tcPr marL="93298" marR="93298" marT="46630" marB="46630"/>
                </a:tc>
              </a:tr>
              <a:tr h="528475">
                <a:tc>
                  <a:txBody>
                    <a:bodyPr/>
                    <a:lstStyle/>
                    <a:p>
                      <a:r>
                        <a:rPr lang="en-US" sz="1400" b="1" dirty="0" err="1" smtClean="0">
                          <a:solidFill>
                            <a:srgbClr val="595959"/>
                          </a:solidFill>
                        </a:rPr>
                        <a:t>MeetingSuggestion</a:t>
                      </a:r>
                      <a:endParaRPr lang="en-US" sz="1400" b="1" dirty="0">
                        <a:solidFill>
                          <a:srgbClr val="595959"/>
                        </a:solidFill>
                      </a:endParaRPr>
                    </a:p>
                  </a:txBody>
                  <a:tcPr marL="111987" marR="111987" marT="55956" marB="55956"/>
                </a:tc>
                <a:tc>
                  <a:txBody>
                    <a:bodyPr/>
                    <a:lstStyle/>
                    <a:p>
                      <a:r>
                        <a:rPr lang="en-US" sz="1400" dirty="0" smtClean="0"/>
                        <a:t>A reference to an event or meeting</a:t>
                      </a:r>
                    </a:p>
                    <a:p>
                      <a:r>
                        <a:rPr lang="en-US" sz="1400" dirty="0" smtClean="0">
                          <a:solidFill>
                            <a:schemeClr val="accent2"/>
                          </a:solidFill>
                        </a:rPr>
                        <a:t>Let’s meet</a:t>
                      </a:r>
                      <a:r>
                        <a:rPr lang="en-US" sz="1400" baseline="0" dirty="0" smtClean="0">
                          <a:solidFill>
                            <a:schemeClr val="accent2"/>
                          </a:solidFill>
                        </a:rPr>
                        <a:t> next Tuesday for lunch.</a:t>
                      </a:r>
                      <a:endParaRPr lang="en-US" sz="1400" dirty="0">
                        <a:solidFill>
                          <a:schemeClr val="accent2"/>
                        </a:solidFill>
                      </a:endParaRPr>
                    </a:p>
                  </a:txBody>
                  <a:tcPr marL="93298" marR="93298" marT="46630" marB="46630"/>
                </a:tc>
              </a:tr>
              <a:tr h="528475">
                <a:tc>
                  <a:txBody>
                    <a:bodyPr/>
                    <a:lstStyle/>
                    <a:p>
                      <a:r>
                        <a:rPr lang="en-US" sz="1400" b="1" dirty="0" smtClean="0">
                          <a:solidFill>
                            <a:srgbClr val="595959"/>
                          </a:solidFill>
                        </a:rPr>
                        <a:t>Contact</a:t>
                      </a:r>
                      <a:endParaRPr lang="en-US" sz="1400" b="1" dirty="0">
                        <a:solidFill>
                          <a:srgbClr val="595959"/>
                        </a:solidFill>
                      </a:endParaRPr>
                    </a:p>
                  </a:txBody>
                  <a:tcPr marL="111987" marR="111987" marT="55956" marB="55956"/>
                </a:tc>
                <a:tc>
                  <a:txBody>
                    <a:bodyPr/>
                    <a:lstStyle/>
                    <a:p>
                      <a:r>
                        <a:rPr lang="en-US" sz="1400" dirty="0" smtClean="0"/>
                        <a:t>A personal name related</a:t>
                      </a:r>
                      <a:r>
                        <a:rPr lang="en-US" sz="1400" baseline="0" dirty="0" smtClean="0"/>
                        <a:t> to other entities</a:t>
                      </a:r>
                    </a:p>
                    <a:p>
                      <a:r>
                        <a:rPr lang="en-US" sz="1400" baseline="0" dirty="0" smtClean="0">
                          <a:solidFill>
                            <a:schemeClr val="accent2"/>
                          </a:solidFill>
                        </a:rPr>
                        <a:t>Randy Byrne, 1 Microsoft Way, Redmond WA, 98052</a:t>
                      </a:r>
                      <a:endParaRPr lang="en-US" sz="1400" dirty="0">
                        <a:solidFill>
                          <a:schemeClr val="accent2"/>
                        </a:solidFill>
                      </a:endParaRPr>
                    </a:p>
                  </a:txBody>
                  <a:tcPr marL="93298" marR="93298" marT="46630" marB="46630"/>
                </a:tc>
              </a:tr>
              <a:tr h="528475">
                <a:tc>
                  <a:txBody>
                    <a:bodyPr/>
                    <a:lstStyle/>
                    <a:p>
                      <a:r>
                        <a:rPr lang="en-US" sz="1400" b="1" dirty="0" err="1" smtClean="0">
                          <a:solidFill>
                            <a:srgbClr val="595959"/>
                          </a:solidFill>
                        </a:rPr>
                        <a:t>PhoneNumber</a:t>
                      </a:r>
                      <a:endParaRPr lang="en-US" sz="1400" b="1" dirty="0">
                        <a:solidFill>
                          <a:srgbClr val="595959"/>
                        </a:solidFill>
                      </a:endParaRPr>
                    </a:p>
                  </a:txBody>
                  <a:tcPr marL="111987" marR="111987" marT="55956" marB="55956"/>
                </a:tc>
                <a:tc>
                  <a:txBody>
                    <a:bodyPr/>
                    <a:lstStyle/>
                    <a:p>
                      <a:r>
                        <a:rPr lang="en-US" sz="1400" dirty="0" smtClean="0"/>
                        <a:t>US telephone numbers</a:t>
                      </a:r>
                    </a:p>
                    <a:p>
                      <a:r>
                        <a:rPr lang="en-US" sz="1400" dirty="0" smtClean="0">
                          <a:solidFill>
                            <a:schemeClr val="accent2"/>
                          </a:solidFill>
                        </a:rPr>
                        <a:t>(555) 867-5309</a:t>
                      </a:r>
                      <a:endParaRPr lang="en-US" sz="1400" dirty="0">
                        <a:solidFill>
                          <a:schemeClr val="accent2"/>
                        </a:solidFill>
                      </a:endParaRPr>
                    </a:p>
                  </a:txBody>
                  <a:tcPr marL="93298" marR="93298" marT="46630" marB="46630"/>
                </a:tc>
              </a:tr>
              <a:tr h="528475">
                <a:tc>
                  <a:txBody>
                    <a:bodyPr/>
                    <a:lstStyle/>
                    <a:p>
                      <a:r>
                        <a:rPr lang="en-US" sz="1400" b="1" dirty="0" err="1" smtClean="0">
                          <a:solidFill>
                            <a:srgbClr val="595959"/>
                          </a:solidFill>
                        </a:rPr>
                        <a:t>TaskSuggestion</a:t>
                      </a:r>
                      <a:endParaRPr lang="en-US" sz="1400" b="1" dirty="0">
                        <a:solidFill>
                          <a:srgbClr val="595959"/>
                        </a:solidFill>
                      </a:endParaRPr>
                    </a:p>
                  </a:txBody>
                  <a:tcPr marL="111987" marR="111987" marT="55956" marB="55956"/>
                </a:tc>
                <a:tc>
                  <a:txBody>
                    <a:bodyPr/>
                    <a:lstStyle/>
                    <a:p>
                      <a:r>
                        <a:rPr lang="en-US" sz="1400" dirty="0" smtClean="0"/>
                        <a:t>Actionable sentences in an</a:t>
                      </a:r>
                      <a:r>
                        <a:rPr lang="en-US" sz="1400" baseline="0" dirty="0" smtClean="0"/>
                        <a:t> email</a:t>
                      </a:r>
                    </a:p>
                    <a:p>
                      <a:r>
                        <a:rPr lang="en-US" sz="1400" baseline="0" dirty="0" smtClean="0">
                          <a:solidFill>
                            <a:schemeClr val="accent2"/>
                          </a:solidFill>
                        </a:rPr>
                        <a:t>Please install office 2013 on my computer.</a:t>
                      </a:r>
                      <a:endParaRPr lang="en-US" sz="1400" dirty="0">
                        <a:solidFill>
                          <a:schemeClr val="accent2"/>
                        </a:solidFill>
                      </a:endParaRPr>
                    </a:p>
                  </a:txBody>
                  <a:tcPr marL="93298" marR="93298" marT="46630" marB="46630"/>
                </a:tc>
              </a:tr>
              <a:tr h="378222">
                <a:tc>
                  <a:txBody>
                    <a:bodyPr/>
                    <a:lstStyle/>
                    <a:p>
                      <a:r>
                        <a:rPr lang="en-US" sz="1400" b="1" dirty="0" err="1" smtClean="0">
                          <a:solidFill>
                            <a:srgbClr val="595959"/>
                          </a:solidFill>
                        </a:rPr>
                        <a:t>Url</a:t>
                      </a:r>
                      <a:endParaRPr lang="en-US" sz="1400" b="1" dirty="0">
                        <a:solidFill>
                          <a:srgbClr val="595959"/>
                        </a:solidFill>
                      </a:endParaRPr>
                    </a:p>
                  </a:txBody>
                  <a:tcPr marL="111987" marR="111987" marT="55956" marB="55956"/>
                </a:tc>
                <a:tc>
                  <a:txBody>
                    <a:bodyPr/>
                    <a:lstStyle/>
                    <a:p>
                      <a:r>
                        <a:rPr lang="en-US" sz="1400" dirty="0" smtClean="0"/>
                        <a:t>A filename or web address</a:t>
                      </a:r>
                      <a:endParaRPr lang="en-US" sz="1400" dirty="0"/>
                    </a:p>
                  </a:txBody>
                  <a:tcPr marL="93298" marR="93298" marT="46630" marB="46630"/>
                </a:tc>
              </a:tr>
            </a:tbl>
          </a:graphicData>
        </a:graphic>
      </p:graphicFrame>
    </p:spTree>
    <p:extLst>
      <p:ext uri="{BB962C8B-B14F-4D97-AF65-F5344CB8AC3E}">
        <p14:creationId xmlns:p14="http://schemas.microsoft.com/office/powerpoint/2010/main" val="164210616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Activation rules</a:t>
            </a:r>
            <a:endParaRPr lang="en-US" dirty="0"/>
          </a:p>
        </p:txBody>
      </p:sp>
      <p:sp>
        <p:nvSpPr>
          <p:cNvPr id="6" name="Text Placeholder 5"/>
          <p:cNvSpPr>
            <a:spLocks noGrp="1"/>
          </p:cNvSpPr>
          <p:nvPr>
            <p:ph type="body" sz="quarter" idx="10"/>
          </p:nvPr>
        </p:nvSpPr>
        <p:spPr>
          <a:xfrm>
            <a:off x="182406" y="1212851"/>
            <a:ext cx="11887200" cy="1065211"/>
          </a:xfrm>
        </p:spPr>
        <p:txBody>
          <a:bodyPr/>
          <a:lstStyle/>
          <a:p>
            <a:r>
              <a:rPr lang="en-US" sz="3200" dirty="0" err="1" smtClean="0"/>
              <a:t>ItemIs</a:t>
            </a:r>
            <a:endParaRPr lang="en-US" sz="3200" dirty="0" smtClean="0"/>
          </a:p>
          <a:p>
            <a:pPr lvl="1"/>
            <a:r>
              <a:rPr lang="en-US" sz="1600" dirty="0" smtClean="0"/>
              <a:t>Checks if an item is a specific type (message, </a:t>
            </a:r>
            <a:r>
              <a:rPr lang="en-US" sz="1600" dirty="0" err="1" smtClean="0"/>
              <a:t>appt</a:t>
            </a:r>
            <a:r>
              <a:rPr lang="en-US" sz="1600" dirty="0" smtClean="0"/>
              <a:t> or custom item class)</a:t>
            </a:r>
            <a:br>
              <a:rPr lang="en-US" sz="1600" dirty="0" smtClean="0"/>
            </a:br>
            <a:endParaRPr lang="en-US" sz="1600" dirty="0" smtClean="0"/>
          </a:p>
          <a:p>
            <a:r>
              <a:rPr lang="en-US" sz="1600" dirty="0" smtClean="0"/>
              <a:t/>
            </a:r>
            <a:br>
              <a:rPr lang="en-US" sz="1600" dirty="0" smtClean="0"/>
            </a:br>
            <a:endParaRPr lang="en-US" sz="1600" dirty="0" smtClean="0"/>
          </a:p>
          <a:p>
            <a:r>
              <a:rPr lang="en-US" sz="1600" dirty="0" smtClean="0"/>
              <a:t/>
            </a:r>
            <a:br>
              <a:rPr lang="en-US" sz="1600" dirty="0" smtClean="0"/>
            </a:br>
            <a:endParaRPr lang="en-US" sz="1600" dirty="0" smtClean="0"/>
          </a:p>
        </p:txBody>
      </p:sp>
      <p:sp>
        <p:nvSpPr>
          <p:cNvPr id="7" name="Rectangle 6"/>
          <p:cNvSpPr/>
          <p:nvPr/>
        </p:nvSpPr>
        <p:spPr bwMode="auto">
          <a:xfrm>
            <a:off x="6980238" y="1897062"/>
            <a:ext cx="5456238" cy="2590800"/>
          </a:xfrm>
          <a:prstGeom prst="rect">
            <a:avLst/>
          </a:prstGeom>
          <a:solidFill>
            <a:schemeClr val="bg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0919" y="2935287"/>
            <a:ext cx="47148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82406" y="5559296"/>
            <a:ext cx="4731103" cy="1341906"/>
          </a:xfrm>
          <a:prstGeom prst="rect">
            <a:avLst/>
          </a:prstGeom>
          <a:noFill/>
        </p:spPr>
        <p:txBody>
          <a:bodyPr wrap="none" lIns="182880" tIns="146304" rIns="182880" bIns="146304" rtlCol="0">
            <a:spAutoFit/>
          </a:bodyPr>
          <a:lstStyle/>
          <a:p>
            <a:pPr lvl="0">
              <a:lnSpc>
                <a:spcPct val="90000"/>
              </a:lnSpc>
              <a:spcBef>
                <a:spcPct val="20000"/>
              </a:spcBef>
              <a:buSzPct val="90000"/>
            </a:pPr>
            <a:r>
              <a:rPr lang="en-US" sz="3200" dirty="0" err="1">
                <a:gradFill>
                  <a:gsLst>
                    <a:gs pos="1250">
                      <a:srgbClr val="012654"/>
                    </a:gs>
                    <a:gs pos="99000">
                      <a:srgbClr val="012654"/>
                    </a:gs>
                  </a:gsLst>
                  <a:lin ang="5400000" scaled="0"/>
                </a:gradFill>
                <a:latin typeface="Segoe UI Light"/>
              </a:rPr>
              <a:t>ItemHasKnownEntity</a:t>
            </a:r>
            <a:endParaRPr lang="en-US" sz="3200" dirty="0">
              <a:gradFill>
                <a:gsLst>
                  <a:gs pos="1250">
                    <a:srgbClr val="012654"/>
                  </a:gs>
                  <a:gs pos="99000">
                    <a:srgbClr val="012654"/>
                  </a:gs>
                </a:gsLst>
                <a:lin ang="5400000" scaled="0"/>
              </a:gradFill>
              <a:latin typeface="Segoe UI Light"/>
            </a:endParaRPr>
          </a:p>
          <a:p>
            <a:pPr marL="0" lvl="1">
              <a:lnSpc>
                <a:spcPct val="90000"/>
              </a:lnSpc>
              <a:spcBef>
                <a:spcPct val="20000"/>
              </a:spcBef>
              <a:buSzPct val="90000"/>
            </a:pPr>
            <a:r>
              <a:rPr lang="en-US" sz="1600" dirty="0">
                <a:gradFill>
                  <a:gsLst>
                    <a:gs pos="1250">
                      <a:srgbClr val="505050"/>
                    </a:gs>
                    <a:gs pos="100000">
                      <a:srgbClr val="505050"/>
                    </a:gs>
                  </a:gsLst>
                  <a:lin ang="5400000" scaled="0"/>
                </a:gradFill>
              </a:rPr>
              <a:t>Checks whether the item has the specified entity</a:t>
            </a:r>
          </a:p>
          <a:p>
            <a:pPr>
              <a:lnSpc>
                <a:spcPct val="90000"/>
              </a:lnSpc>
              <a:spcAft>
                <a:spcPts val="600"/>
              </a:spcAft>
            </a:pPr>
            <a:endParaRPr lang="en-US" sz="2400" dirty="0" err="1" smtClean="0">
              <a:gradFill>
                <a:gsLst>
                  <a:gs pos="2917">
                    <a:schemeClr val="tx1"/>
                  </a:gs>
                  <a:gs pos="30000">
                    <a:schemeClr val="tx1"/>
                  </a:gs>
                </a:gsLst>
                <a:lin ang="5400000" scaled="0"/>
              </a:gradFill>
            </a:endParaRPr>
          </a:p>
        </p:txBody>
      </p:sp>
      <p:sp>
        <p:nvSpPr>
          <p:cNvPr id="9" name="TextBox 8"/>
          <p:cNvSpPr txBox="1"/>
          <p:nvPr/>
        </p:nvSpPr>
        <p:spPr>
          <a:xfrm>
            <a:off x="182406" y="4554321"/>
            <a:ext cx="7621061" cy="1009507"/>
          </a:xfrm>
          <a:prstGeom prst="rect">
            <a:avLst/>
          </a:prstGeom>
          <a:noFill/>
        </p:spPr>
        <p:txBody>
          <a:bodyPr wrap="none" lIns="182880" tIns="146304" rIns="182880" bIns="146304" rtlCol="0">
            <a:spAutoFit/>
          </a:bodyPr>
          <a:lstStyle/>
          <a:p>
            <a:pPr lvl="0">
              <a:lnSpc>
                <a:spcPct val="90000"/>
              </a:lnSpc>
              <a:spcBef>
                <a:spcPct val="20000"/>
              </a:spcBef>
              <a:buSzPct val="90000"/>
            </a:pPr>
            <a:r>
              <a:rPr lang="en-US" sz="3200" dirty="0" err="1">
                <a:gradFill>
                  <a:gsLst>
                    <a:gs pos="1250">
                      <a:srgbClr val="012654"/>
                    </a:gs>
                    <a:gs pos="99000">
                      <a:srgbClr val="012654"/>
                    </a:gs>
                  </a:gsLst>
                  <a:lin ang="5400000" scaled="0"/>
                </a:gradFill>
                <a:latin typeface="Segoe UI Light"/>
              </a:rPr>
              <a:t>ItemHasRegularExpressionMatch</a:t>
            </a:r>
            <a:endParaRPr lang="en-US" sz="3200" dirty="0">
              <a:gradFill>
                <a:gsLst>
                  <a:gs pos="1250">
                    <a:srgbClr val="012654"/>
                  </a:gs>
                  <a:gs pos="99000">
                    <a:srgbClr val="012654"/>
                  </a:gs>
                </a:gsLst>
                <a:lin ang="5400000" scaled="0"/>
              </a:gradFill>
              <a:latin typeface="Segoe UI Light"/>
            </a:endParaRPr>
          </a:p>
          <a:p>
            <a:pPr marL="0" lvl="1">
              <a:lnSpc>
                <a:spcPct val="90000"/>
              </a:lnSpc>
              <a:spcBef>
                <a:spcPct val="20000"/>
              </a:spcBef>
              <a:buSzPct val="90000"/>
            </a:pPr>
            <a:r>
              <a:rPr lang="en-US" sz="1600" dirty="0">
                <a:gradFill>
                  <a:gsLst>
                    <a:gs pos="1250">
                      <a:srgbClr val="505050"/>
                    </a:gs>
                    <a:gs pos="100000">
                      <a:srgbClr val="505050"/>
                    </a:gs>
                  </a:gsLst>
                  <a:lin ang="5400000" scaled="0"/>
                </a:gradFill>
              </a:rPr>
              <a:t>Checks for matches to the </a:t>
            </a:r>
            <a:r>
              <a:rPr lang="en-US" sz="1600" dirty="0" err="1">
                <a:gradFill>
                  <a:gsLst>
                    <a:gs pos="1250">
                      <a:srgbClr val="505050"/>
                    </a:gs>
                    <a:gs pos="100000">
                      <a:srgbClr val="505050"/>
                    </a:gs>
                  </a:gsLst>
                  <a:lin ang="5400000" scaled="0"/>
                </a:gradFill>
              </a:rPr>
              <a:t>reg</a:t>
            </a:r>
            <a:r>
              <a:rPr lang="en-US" sz="1600" dirty="0">
                <a:gradFill>
                  <a:gsLst>
                    <a:gs pos="1250">
                      <a:srgbClr val="505050"/>
                    </a:gs>
                    <a:gs pos="100000">
                      <a:srgbClr val="505050"/>
                    </a:gs>
                  </a:gsLst>
                  <a:lin ang="5400000" scaled="0"/>
                </a:gradFill>
              </a:rPr>
              <a:t> ex against body, subject or sender’s email address</a:t>
            </a:r>
            <a:endParaRPr lang="en-US" sz="2400" dirty="0" smtClean="0">
              <a:gradFill>
                <a:gsLst>
                  <a:gs pos="2917">
                    <a:schemeClr val="tx1"/>
                  </a:gs>
                  <a:gs pos="30000">
                    <a:schemeClr val="tx1"/>
                  </a:gs>
                </a:gsLst>
                <a:lin ang="5400000" scaled="0"/>
              </a:gradFill>
            </a:endParaRPr>
          </a:p>
        </p:txBody>
      </p:sp>
      <p:sp>
        <p:nvSpPr>
          <p:cNvPr id="10" name="TextBox 9"/>
          <p:cNvSpPr txBox="1"/>
          <p:nvPr/>
        </p:nvSpPr>
        <p:spPr>
          <a:xfrm>
            <a:off x="182406" y="3549347"/>
            <a:ext cx="4317529" cy="1009507"/>
          </a:xfrm>
          <a:prstGeom prst="rect">
            <a:avLst/>
          </a:prstGeom>
          <a:noFill/>
        </p:spPr>
        <p:txBody>
          <a:bodyPr wrap="none" lIns="182880" tIns="146304" rIns="182880" bIns="146304" rtlCol="0">
            <a:spAutoFit/>
          </a:bodyPr>
          <a:lstStyle/>
          <a:p>
            <a:pPr lvl="0">
              <a:lnSpc>
                <a:spcPct val="90000"/>
              </a:lnSpc>
              <a:spcBef>
                <a:spcPct val="20000"/>
              </a:spcBef>
              <a:buSzPct val="90000"/>
            </a:pPr>
            <a:r>
              <a:rPr lang="en-US" sz="3200" dirty="0" err="1">
                <a:gradFill>
                  <a:gsLst>
                    <a:gs pos="1250">
                      <a:srgbClr val="012654"/>
                    </a:gs>
                    <a:gs pos="99000">
                      <a:srgbClr val="012654"/>
                    </a:gs>
                  </a:gsLst>
                  <a:lin ang="5400000" scaled="0"/>
                </a:gradFill>
                <a:latin typeface="Segoe UI Light"/>
              </a:rPr>
              <a:t>ItemHasAttachment</a:t>
            </a:r>
            <a:endParaRPr lang="en-US" sz="3200" dirty="0">
              <a:gradFill>
                <a:gsLst>
                  <a:gs pos="1250">
                    <a:srgbClr val="012654"/>
                  </a:gs>
                  <a:gs pos="99000">
                    <a:srgbClr val="012654"/>
                  </a:gs>
                </a:gsLst>
                <a:lin ang="5400000" scaled="0"/>
              </a:gradFill>
              <a:latin typeface="Segoe UI Light"/>
            </a:endParaRPr>
          </a:p>
          <a:p>
            <a:pPr marL="0" lvl="1">
              <a:lnSpc>
                <a:spcPct val="90000"/>
              </a:lnSpc>
              <a:spcBef>
                <a:spcPct val="20000"/>
              </a:spcBef>
              <a:buSzPct val="90000"/>
            </a:pPr>
            <a:r>
              <a:rPr lang="en-US" sz="1600" dirty="0">
                <a:gradFill>
                  <a:gsLst>
                    <a:gs pos="1250">
                      <a:srgbClr val="505050"/>
                    </a:gs>
                    <a:gs pos="100000">
                      <a:srgbClr val="505050"/>
                    </a:gs>
                  </a:gsLst>
                  <a:lin ang="5400000" scaled="0"/>
                </a:gradFill>
              </a:rPr>
              <a:t>Checks whether the item has an attachment</a:t>
            </a:r>
            <a:endParaRPr lang="en-US" sz="2400" dirty="0" smtClean="0">
              <a:gradFill>
                <a:gsLst>
                  <a:gs pos="2917">
                    <a:schemeClr val="tx1"/>
                  </a:gs>
                  <a:gs pos="30000">
                    <a:schemeClr val="tx1"/>
                  </a:gs>
                </a:gsLst>
                <a:lin ang="5400000" scaled="0"/>
              </a:gradFill>
            </a:endParaRPr>
          </a:p>
        </p:txBody>
      </p:sp>
      <p:sp>
        <p:nvSpPr>
          <p:cNvPr id="11" name="TextBox 10"/>
          <p:cNvSpPr txBox="1"/>
          <p:nvPr/>
        </p:nvSpPr>
        <p:spPr>
          <a:xfrm>
            <a:off x="182406" y="2273529"/>
            <a:ext cx="4752455" cy="1280351"/>
          </a:xfrm>
          <a:prstGeom prst="rect">
            <a:avLst/>
          </a:prstGeom>
          <a:noFill/>
        </p:spPr>
        <p:txBody>
          <a:bodyPr wrap="none" lIns="182880" tIns="146304" rIns="182880" bIns="146304" rtlCol="0">
            <a:spAutoFit/>
          </a:bodyPr>
          <a:lstStyle/>
          <a:p>
            <a:pPr lvl="0">
              <a:lnSpc>
                <a:spcPct val="90000"/>
              </a:lnSpc>
              <a:spcBef>
                <a:spcPct val="20000"/>
              </a:spcBef>
              <a:buSzPct val="90000"/>
            </a:pPr>
            <a:r>
              <a:rPr lang="en-US" sz="3200" dirty="0" err="1">
                <a:gradFill>
                  <a:gsLst>
                    <a:gs pos="1250">
                      <a:srgbClr val="012654"/>
                    </a:gs>
                    <a:gs pos="99000">
                      <a:srgbClr val="012654"/>
                    </a:gs>
                  </a:gsLst>
                  <a:lin ang="5400000" scaled="0"/>
                </a:gradFill>
                <a:latin typeface="Segoe UI Light"/>
              </a:rPr>
              <a:t>RuleCollection</a:t>
            </a:r>
            <a:endParaRPr lang="en-US" sz="3200" dirty="0">
              <a:gradFill>
                <a:gsLst>
                  <a:gs pos="1250">
                    <a:srgbClr val="012654"/>
                  </a:gs>
                  <a:gs pos="99000">
                    <a:srgbClr val="012654"/>
                  </a:gs>
                </a:gsLst>
                <a:lin ang="5400000" scaled="0"/>
              </a:gradFill>
              <a:latin typeface="Segoe UI Light"/>
            </a:endParaRPr>
          </a:p>
          <a:p>
            <a:pPr marL="0" lvl="1">
              <a:lnSpc>
                <a:spcPct val="90000"/>
              </a:lnSpc>
              <a:spcBef>
                <a:spcPct val="20000"/>
              </a:spcBef>
              <a:buSzPct val="90000"/>
            </a:pPr>
            <a:r>
              <a:rPr lang="en-US" sz="1600" dirty="0">
                <a:gradFill>
                  <a:gsLst>
                    <a:gs pos="1250">
                      <a:srgbClr val="505050"/>
                    </a:gs>
                    <a:gs pos="100000">
                      <a:srgbClr val="505050"/>
                    </a:gs>
                  </a:gsLst>
                  <a:lin ang="5400000" scaled="0"/>
                </a:gradFill>
              </a:rPr>
              <a:t>Groups multiple rules together using AND or </a:t>
            </a:r>
            <a:r>
              <a:rPr lang="en-US" sz="1600" dirty="0" err="1">
                <a:gradFill>
                  <a:gsLst>
                    <a:gs pos="1250">
                      <a:srgbClr val="505050"/>
                    </a:gs>
                    <a:gs pos="100000">
                      <a:srgbClr val="505050"/>
                    </a:gs>
                  </a:gsLst>
                  <a:lin ang="5400000" scaled="0"/>
                </a:gradFill>
              </a:rPr>
              <a:t>OR</a:t>
            </a:r>
            <a:endParaRPr lang="en-US" sz="1600" dirty="0">
              <a:gradFill>
                <a:gsLst>
                  <a:gs pos="1250">
                    <a:srgbClr val="505050"/>
                  </a:gs>
                  <a:gs pos="100000">
                    <a:srgbClr val="505050"/>
                  </a:gs>
                </a:gsLst>
                <a:lin ang="5400000" scaled="0"/>
              </a:gradFill>
            </a:endParaRPr>
          </a:p>
          <a:p>
            <a:pPr marL="0" lvl="1">
              <a:lnSpc>
                <a:spcPct val="90000"/>
              </a:lnSpc>
              <a:spcBef>
                <a:spcPct val="20000"/>
              </a:spcBef>
              <a:buSzPct val="90000"/>
            </a:pPr>
            <a:r>
              <a:rPr lang="en-US" sz="1600" dirty="0">
                <a:gradFill>
                  <a:gsLst>
                    <a:gs pos="1250">
                      <a:srgbClr val="505050"/>
                    </a:gs>
                    <a:gs pos="100000">
                      <a:srgbClr val="505050"/>
                    </a:gs>
                  </a:gsLst>
                  <a:lin ang="5400000" scaled="0"/>
                </a:gradFill>
              </a:rPr>
              <a:t>Rule Collections can be nested within each other</a:t>
            </a:r>
            <a:endParaRPr lang="en-US" sz="2400" dirty="0" smtClean="0">
              <a:gradFill>
                <a:gsLst>
                  <a:gs pos="2917">
                    <a:schemeClr val="tx1"/>
                  </a:gs>
                  <a:gs pos="30000">
                    <a:schemeClr val="tx1"/>
                  </a:gs>
                </a:gsLst>
                <a:lin ang="5400000" scaled="0"/>
              </a:gra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1050" y="2735262"/>
            <a:ext cx="5305425"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5799" y="2663824"/>
            <a:ext cx="5400675"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7724" y="2663824"/>
            <a:ext cx="52387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92962" y="2535237"/>
            <a:ext cx="5181600"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21384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051"/>
                                        </p:tgtEl>
                                        <p:attrNameLst>
                                          <p:attrName>style.visibility</p:attrName>
                                        </p:attrNameLst>
                                      </p:cBhvr>
                                      <p:to>
                                        <p:strVal val="visible"/>
                                      </p:to>
                                    </p:set>
                                    <p:anim calcmode="lin" valueType="num">
                                      <p:cBhvr additive="base">
                                        <p:cTn id="23" dur="500" fill="hold"/>
                                        <p:tgtEl>
                                          <p:spTgt spid="2051"/>
                                        </p:tgtEl>
                                        <p:attrNameLst>
                                          <p:attrName>ppt_x</p:attrName>
                                        </p:attrNameLst>
                                      </p:cBhvr>
                                      <p:tavLst>
                                        <p:tav tm="0">
                                          <p:val>
                                            <p:strVal val="1+#ppt_w/2"/>
                                          </p:val>
                                        </p:tav>
                                        <p:tav tm="100000">
                                          <p:val>
                                            <p:strVal val="#ppt_x"/>
                                          </p:val>
                                        </p:tav>
                                      </p:tavLst>
                                    </p:anim>
                                    <p:anim calcmode="lin" valueType="num">
                                      <p:cBhvr additive="base">
                                        <p:cTn id="24" dur="500" fill="hold"/>
                                        <p:tgtEl>
                                          <p:spTgt spid="2051"/>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050"/>
                                        </p:tgtEl>
                                        <p:attrNameLst>
                                          <p:attrName>style.visibility</p:attrName>
                                        </p:attrNameLst>
                                      </p:cBhvr>
                                      <p:to>
                                        <p:strVal val="visible"/>
                                      </p:to>
                                    </p:set>
                                    <p:anim calcmode="lin" valueType="num">
                                      <p:cBhvr additive="base">
                                        <p:cTn id="33" dur="500" fill="hold"/>
                                        <p:tgtEl>
                                          <p:spTgt spid="2050"/>
                                        </p:tgtEl>
                                        <p:attrNameLst>
                                          <p:attrName>ppt_x</p:attrName>
                                        </p:attrNameLst>
                                      </p:cBhvr>
                                      <p:tavLst>
                                        <p:tav tm="0">
                                          <p:val>
                                            <p:strVal val="1+#ppt_w/2"/>
                                          </p:val>
                                        </p:tav>
                                        <p:tav tm="100000">
                                          <p:val>
                                            <p:strVal val="#ppt_x"/>
                                          </p:val>
                                        </p:tav>
                                      </p:tavLst>
                                    </p:anim>
                                    <p:anim calcmode="lin" valueType="num">
                                      <p:cBhvr additive="base">
                                        <p:cTn id="34"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056"/>
                                        </p:tgtEl>
                                        <p:attrNameLst>
                                          <p:attrName>style.visibility</p:attrName>
                                        </p:attrNameLst>
                                      </p:cBhvr>
                                      <p:to>
                                        <p:strVal val="visible"/>
                                      </p:to>
                                    </p:set>
                                    <p:anim calcmode="lin" valueType="num">
                                      <p:cBhvr additive="base">
                                        <p:cTn id="43" dur="500" fill="hold"/>
                                        <p:tgtEl>
                                          <p:spTgt spid="2056"/>
                                        </p:tgtEl>
                                        <p:attrNameLst>
                                          <p:attrName>ppt_x</p:attrName>
                                        </p:attrNameLst>
                                      </p:cBhvr>
                                      <p:tavLst>
                                        <p:tav tm="0">
                                          <p:val>
                                            <p:strVal val="1+#ppt_w/2"/>
                                          </p:val>
                                        </p:tav>
                                        <p:tav tm="100000">
                                          <p:val>
                                            <p:strVal val="#ppt_x"/>
                                          </p:val>
                                        </p:tav>
                                      </p:tavLst>
                                    </p:anim>
                                    <p:anim calcmode="lin" valueType="num">
                                      <p:cBhvr additive="base">
                                        <p:cTn id="44" dur="500" fill="hold"/>
                                        <p:tgtEl>
                                          <p:spTgt spid="205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2058"/>
                                        </p:tgtEl>
                                        <p:attrNameLst>
                                          <p:attrName>style.visibility</p:attrName>
                                        </p:attrNameLst>
                                      </p:cBhvr>
                                      <p:to>
                                        <p:strVal val="visible"/>
                                      </p:to>
                                    </p:set>
                                    <p:anim calcmode="lin" valueType="num">
                                      <p:cBhvr additive="base">
                                        <p:cTn id="53" dur="500" fill="hold"/>
                                        <p:tgtEl>
                                          <p:spTgt spid="2058"/>
                                        </p:tgtEl>
                                        <p:attrNameLst>
                                          <p:attrName>ppt_x</p:attrName>
                                        </p:attrNameLst>
                                      </p:cBhvr>
                                      <p:tavLst>
                                        <p:tav tm="0">
                                          <p:val>
                                            <p:strVal val="1+#ppt_w/2"/>
                                          </p:val>
                                        </p:tav>
                                        <p:tav tm="100000">
                                          <p:val>
                                            <p:strVal val="#ppt_x"/>
                                          </p:val>
                                        </p:tav>
                                      </p:tavLst>
                                    </p:anim>
                                    <p:anim calcmode="lin" valueType="num">
                                      <p:cBhvr additive="base">
                                        <p:cTn id="54" dur="500" fill="hold"/>
                                        <p:tgtEl>
                                          <p:spTgt spid="2058"/>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0-#ppt_w/2"/>
                                          </p:val>
                                        </p:tav>
                                        <p:tav tm="100000">
                                          <p:val>
                                            <p:strVal val="#ppt_x"/>
                                          </p:val>
                                        </p:tav>
                                      </p:tavLst>
                                    </p:anim>
                                    <p:anim calcmode="lin" valueType="num">
                                      <p:cBhvr additive="base">
                                        <p:cTn id="60" dur="500" fill="hold"/>
                                        <p:tgtEl>
                                          <p:spTgt spid="8"/>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2062"/>
                                        </p:tgtEl>
                                        <p:attrNameLst>
                                          <p:attrName>style.visibility</p:attrName>
                                        </p:attrNameLst>
                                      </p:cBhvr>
                                      <p:to>
                                        <p:strVal val="visible"/>
                                      </p:to>
                                    </p:set>
                                    <p:anim calcmode="lin" valueType="num">
                                      <p:cBhvr additive="base">
                                        <p:cTn id="63" dur="500" fill="hold"/>
                                        <p:tgtEl>
                                          <p:spTgt spid="2062"/>
                                        </p:tgtEl>
                                        <p:attrNameLst>
                                          <p:attrName>ppt_x</p:attrName>
                                        </p:attrNameLst>
                                      </p:cBhvr>
                                      <p:tavLst>
                                        <p:tav tm="0">
                                          <p:val>
                                            <p:strVal val="1+#ppt_w/2"/>
                                          </p:val>
                                        </p:tav>
                                        <p:tav tm="100000">
                                          <p:val>
                                            <p:strVal val="#ppt_x"/>
                                          </p:val>
                                        </p:tav>
                                      </p:tavLst>
                                    </p:anim>
                                    <p:anim calcmode="lin" valueType="num">
                                      <p:cBhvr additive="base">
                                        <p:cTn id="64" dur="500" fill="hold"/>
                                        <p:tgtEl>
                                          <p:spTgt spid="20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Mail APIs</a:t>
            </a:r>
            <a:endParaRPr lang="en-US" dirty="0"/>
          </a:p>
        </p:txBody>
      </p:sp>
    </p:spTree>
    <p:extLst>
      <p:ext uri="{BB962C8B-B14F-4D97-AF65-F5344CB8AC3E}">
        <p14:creationId xmlns:p14="http://schemas.microsoft.com/office/powerpoint/2010/main" val="3319782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Andrew Salamatov</External_x0020_Speaker>
    <Session_x0020_Code xmlns="2295e2e7-0eeb-498e-8716-217bb2ee6ee3">SPC115</Session_x0020_Code>
    <ProductTaxHTField0 xmlns="2295e2e7-0eeb-498e-8716-217bb2ee6ee3">
      <Terms xmlns="http://schemas.microsoft.com/office/infopath/2007/PartnerControls"/>
    </ProductTaxHTField0>
    <Presentation_x0020_Date xmlns="2295e2e7-0eeb-498e-8716-217bb2ee6ee3">2012-11-14T00:00:00-08:00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Andrew Salamatov</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www.w3.org/XML/1998/namespace"/>
    <ds:schemaRef ds:uri="http://schemas.microsoft.com/office/2006/documentManagement/types"/>
    <ds:schemaRef ds:uri="http://schemas.microsoft.com/office/infopath/2007/PartnerControls"/>
    <ds:schemaRef ds:uri="http://purl.org/dc/elements/1.1/"/>
    <ds:schemaRef ds:uri="230e9df3-be65-4c73-a93b-d1236ebd677e"/>
    <ds:schemaRef ds:uri="032d541b-1b4e-4d91-93c7-b10533c52f73"/>
    <ds:schemaRef ds:uri="http://purl.org/dc/dcmitype/"/>
    <ds:schemaRef ds:uri="http://schemas.openxmlformats.org/package/2006/metadata/core-properties"/>
    <ds:schemaRef ds:uri="2295e2e7-0eeb-498e-8716-217bb2ee6ee3"/>
    <ds:schemaRef ds:uri="http://schemas.microsoft.com/sharepoint/v3"/>
    <ds:schemaRef ds:uri="http://schemas.microsoft.com/office/2006/metadata/properties"/>
  </ds:schemaRefs>
</ds:datastoreItem>
</file>

<file path=customXml/itemProps3.xml><?xml version="1.0" encoding="utf-8"?>
<ds:datastoreItem xmlns:ds="http://schemas.openxmlformats.org/officeDocument/2006/customXml" ds:itemID="{5D52A7B5-1C8A-4DE8-A1AB-EBC800402F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1912</TotalTime>
  <Words>1342</Words>
  <Application>Microsoft Office PowerPoint</Application>
  <PresentationFormat>Custom</PresentationFormat>
  <Paragraphs>285</Paragraphs>
  <Slides>22</Slides>
  <Notes>3</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SPC2012_Developer_Template_16x9</vt:lpstr>
      <vt:lpstr>5-30072_SPC2012_Developer_Template_16x9_Light</vt:lpstr>
      <vt:lpstr>PowerPoint Presentation</vt:lpstr>
      <vt:lpstr>Building Apps for Outlook </vt:lpstr>
      <vt:lpstr>The basics</vt:lpstr>
      <vt:lpstr>PowerPoint Presentation</vt:lpstr>
      <vt:lpstr>Behind the scenes</vt:lpstr>
      <vt:lpstr>Contextual activation</vt:lpstr>
      <vt:lpstr>Extracted Entities</vt:lpstr>
      <vt:lpstr>Activation rules</vt:lpstr>
      <vt:lpstr>Mail APIs</vt:lpstr>
      <vt:lpstr>Office JS</vt:lpstr>
      <vt:lpstr>Mail APIs – item properties</vt:lpstr>
      <vt:lpstr>Mail APIs – interact with OLK</vt:lpstr>
      <vt:lpstr>Mail APIs – user information</vt:lpstr>
      <vt:lpstr>Mail APIs – data storage</vt:lpstr>
      <vt:lpstr>Authentication with 3rd party services</vt:lpstr>
      <vt:lpstr>Permissions</vt:lpstr>
      <vt:lpstr>Demo</vt:lpstr>
      <vt:lpstr>Possibilities…</vt:lpstr>
      <vt:lpstr>Best Practices</vt:lpstr>
      <vt:lpstr>Development Considerations</vt:lpstr>
      <vt:lpstr>Additional resources</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Apps for Outlook</dc:title>
  <dc:subject>SharePoint Conference 2012</dc:subject>
  <dc:creator>Andrew Salamatov</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38</cp:revision>
  <dcterms:created xsi:type="dcterms:W3CDTF">2012-11-12T17:09:40Z</dcterms:created>
  <dcterms:modified xsi:type="dcterms:W3CDTF">2012-12-05T21:52:58Z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