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3" r:id="rId7"/>
    <p:sldMasterId id="2147484247" r:id="rId8"/>
  </p:sldMasterIdLst>
  <p:notesMasterIdLst>
    <p:notesMasterId r:id="rId38"/>
  </p:notesMasterIdLst>
  <p:handoutMasterIdLst>
    <p:handoutMasterId r:id="rId39"/>
  </p:handoutMasterIdLst>
  <p:sldIdLst>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9" r:id="rId36"/>
    <p:sldId id="1118" r:id="rId37"/>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9"/>
            <p14:sldId id="111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7D604E-EBDE-4DF6-9DD0-612D3751185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978431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7D604E-EBDE-4DF6-9DD0-612D3751185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500769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7D604E-EBDE-4DF6-9DD0-612D3751185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32409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11689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187155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23537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884291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884291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884291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868365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884291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12:56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6272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698548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055196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1379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52006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054493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363FAA-5AE0-443F-86E3-F08FCBB4F19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986499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7D604E-EBDE-4DF6-9DD0-612D3751185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76673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255544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393857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213316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510386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788819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3663831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111669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34275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513228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270265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131664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130904"/>
          </a:xfrm>
          <a:prstGeom prst="rect">
            <a:avLst/>
          </a:prstGeom>
        </p:spPr>
        <p:txBody>
          <a:bodyPr/>
          <a:lstStyle>
            <a:lvl1pPr marL="0" indent="0">
              <a:spcBef>
                <a:spcPts val="2448"/>
              </a:spcBef>
              <a:buNone/>
              <a:defRPr sz="4100" b="0" i="0">
                <a:gradFill>
                  <a:gsLst>
                    <a:gs pos="100000">
                      <a:schemeClr val="tx2"/>
                    </a:gs>
                    <a:gs pos="0">
                      <a:schemeClr val="tx2"/>
                    </a:gs>
                  </a:gsLst>
                  <a:lin ang="5400000" scaled="0"/>
                </a:gradFill>
                <a:latin typeface="Segoe Pro Light"/>
                <a:cs typeface="Segoe Pro Light"/>
              </a:defRPr>
            </a:lvl1pPr>
            <a:lvl2pPr marL="0" indent="0">
              <a:buNone/>
              <a:defRPr sz="2000" b="0" i="0">
                <a:gradFill>
                  <a:gsLst>
                    <a:gs pos="100000">
                      <a:schemeClr val="bg2"/>
                    </a:gs>
                    <a:gs pos="6000">
                      <a:schemeClr val="bg2"/>
                    </a:gs>
                  </a:gsLst>
                  <a:lin ang="5400000" scaled="0"/>
                </a:gradFill>
                <a:latin typeface="Segoe Pro Light"/>
                <a:cs typeface="Segoe Pro Light"/>
              </a:defRPr>
            </a:lvl2pPr>
            <a:lvl3pPr marL="236364" indent="0">
              <a:buNone/>
              <a:defRPr sz="2000" b="0" i="0">
                <a:gradFill>
                  <a:gsLst>
                    <a:gs pos="100000">
                      <a:schemeClr val="bg2"/>
                    </a:gs>
                    <a:gs pos="6000">
                      <a:schemeClr val="bg2"/>
                    </a:gs>
                  </a:gsLst>
                  <a:lin ang="5400000" scaled="0"/>
                </a:gradFill>
                <a:latin typeface="Segoe Pro Light"/>
                <a:cs typeface="Segoe Pro Light"/>
              </a:defRPr>
            </a:lvl3pPr>
            <a:lvl4pPr marL="466252" indent="0">
              <a:buNone/>
              <a:defRPr sz="2000" b="0" i="0">
                <a:gradFill>
                  <a:gsLst>
                    <a:gs pos="100000">
                      <a:schemeClr val="bg2"/>
                    </a:gs>
                    <a:gs pos="6000">
                      <a:schemeClr val="bg2"/>
                    </a:gs>
                  </a:gsLst>
                  <a:lin ang="5400000" scaled="0"/>
                </a:gradFill>
                <a:latin typeface="Segoe Pro Light"/>
                <a:cs typeface="Segoe Pro Light"/>
              </a:defRPr>
            </a:lvl4pPr>
            <a:lvl5pPr marL="707474" indent="0">
              <a:buNone/>
              <a:defRPr sz="200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87" tIns="60943" rIns="121887" bIns="60943"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0AEEF"/>
                    </a:gs>
                    <a:gs pos="0">
                      <a:srgbClr val="00AEEF"/>
                    </a:gs>
                  </a:gsLst>
                  <a:lin ang="5400000" scaled="0"/>
                </a:gradFill>
              </a:rPr>
              <a:pPr/>
              <a:t>‹#›</a:t>
            </a:fld>
            <a:endParaRPr lang="en-US" dirty="0">
              <a:gradFill>
                <a:gsLst>
                  <a:gs pos="100000">
                    <a:srgbClr val="00AEEF"/>
                  </a:gs>
                  <a:gs pos="0">
                    <a:srgbClr val="00AEEF"/>
                  </a:gs>
                </a:gsLst>
                <a:lin ang="5400000" scaled="0"/>
              </a:gradFill>
            </a:endParaRPr>
          </a:p>
        </p:txBody>
      </p:sp>
    </p:spTree>
    <p:extLst>
      <p:ext uri="{BB962C8B-B14F-4D97-AF65-F5344CB8AC3E}">
        <p14:creationId xmlns:p14="http://schemas.microsoft.com/office/powerpoint/2010/main" val="371038804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 y="-1619"/>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832" fontAlgn="base">
              <a:spcBef>
                <a:spcPct val="0"/>
              </a:spcBef>
              <a:spcAft>
                <a:spcPct val="0"/>
              </a:spcAft>
            </a:pPr>
            <a:endParaRPr lang="en-US" sz="23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1" y="629083"/>
            <a:ext cx="5338712"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649" indent="0">
              <a:buNone/>
              <a:defRPr sz="2800" b="1"/>
            </a:lvl2pPr>
            <a:lvl3pPr marL="1241300" indent="0">
              <a:buNone/>
              <a:defRPr sz="2400" b="1"/>
            </a:lvl3pPr>
            <a:lvl4pPr marL="1861949" indent="0">
              <a:buNone/>
              <a:defRPr sz="2100" b="1"/>
            </a:lvl4pPr>
            <a:lvl5pPr marL="2482599" indent="0">
              <a:buNone/>
              <a:defRPr sz="2100" b="1"/>
            </a:lvl5pPr>
            <a:lvl6pPr marL="3103249" indent="0">
              <a:buNone/>
              <a:defRPr sz="2100" b="1"/>
            </a:lvl6pPr>
            <a:lvl7pPr marL="3723899" indent="0">
              <a:buNone/>
              <a:defRPr sz="2100" b="1"/>
            </a:lvl7pPr>
            <a:lvl8pPr marL="4344547" indent="0">
              <a:buNone/>
              <a:defRPr sz="2100" b="1"/>
            </a:lvl8pPr>
            <a:lvl9pPr marL="496519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48"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974" indent="-387905">
              <a:defRPr lang="en-US" sz="2100" kern="1200" dirty="0" smtClean="0">
                <a:solidFill>
                  <a:schemeClr val="bg2">
                    <a:lumMod val="50000"/>
                  </a:schemeClr>
                </a:solidFill>
                <a:latin typeface="+mn-lt"/>
                <a:ea typeface="+mn-ea"/>
                <a:cs typeface="Arial" pitchFamily="34" charset="0"/>
              </a:defRPr>
            </a:lvl2pPr>
            <a:lvl3pPr marL="930974" indent="-232744">
              <a:defRPr lang="en-US" sz="1900" kern="1200" dirty="0" smtClean="0">
                <a:solidFill>
                  <a:schemeClr val="bg2">
                    <a:lumMod val="50000"/>
                  </a:schemeClr>
                </a:solidFill>
                <a:latin typeface="+mn-lt"/>
                <a:ea typeface="+mn-ea"/>
                <a:cs typeface="Arial" pitchFamily="34" charset="0"/>
              </a:defRPr>
            </a:lvl3pPr>
            <a:lvl4pPr marL="1241300" indent="-232744">
              <a:defRPr lang="en-US" sz="1600" kern="1200" dirty="0" smtClean="0">
                <a:solidFill>
                  <a:schemeClr val="bg2">
                    <a:lumMod val="50000"/>
                  </a:schemeClr>
                </a:solidFill>
                <a:latin typeface="+mn-lt"/>
                <a:ea typeface="+mn-ea"/>
                <a:cs typeface="Arial" pitchFamily="34" charset="0"/>
              </a:defRPr>
            </a:lvl4pPr>
            <a:lvl5pPr marL="1474043" indent="-23274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82" y="1938068"/>
            <a:ext cx="5362223"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974" indent="-387905">
              <a:defRPr lang="en-US" sz="2100" kern="1200" dirty="0" smtClean="0">
                <a:solidFill>
                  <a:schemeClr val="bg2">
                    <a:lumMod val="50000"/>
                  </a:schemeClr>
                </a:solidFill>
                <a:latin typeface="+mn-lt"/>
                <a:ea typeface="+mn-ea"/>
                <a:cs typeface="Arial" pitchFamily="34" charset="0"/>
              </a:defRPr>
            </a:lvl2pPr>
            <a:lvl3pPr marL="930974" indent="-232744">
              <a:defRPr lang="en-US" sz="1900" kern="1200" dirty="0" smtClean="0">
                <a:solidFill>
                  <a:schemeClr val="bg2">
                    <a:lumMod val="50000"/>
                  </a:schemeClr>
                </a:solidFill>
                <a:latin typeface="+mn-lt"/>
                <a:ea typeface="+mn-ea"/>
                <a:cs typeface="Arial" pitchFamily="34" charset="0"/>
              </a:defRPr>
            </a:lvl3pPr>
            <a:lvl4pPr marL="1241300" indent="-232744">
              <a:defRPr lang="en-US" sz="1600" kern="1200" dirty="0" smtClean="0">
                <a:solidFill>
                  <a:schemeClr val="bg2">
                    <a:lumMod val="50000"/>
                  </a:schemeClr>
                </a:solidFill>
                <a:latin typeface="+mn-lt"/>
                <a:ea typeface="+mn-ea"/>
                <a:cs typeface="Arial" pitchFamily="34" charset="0"/>
              </a:defRPr>
            </a:lvl4pPr>
            <a:lvl5pPr marL="1474043" indent="-23274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17329682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535305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32498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6035580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3034722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6693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6254134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2" tIns="146289" rIns="182862" bIns="14628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590249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71204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1744161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956156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3185632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400911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955952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6702356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232171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230050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559889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338840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137675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20657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961165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66333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412436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059054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6469220"/>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485012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2"/>
            <a:ext cx="11375536" cy="2130904"/>
          </a:xfrm>
          <a:prstGeom prst="rect">
            <a:avLst/>
          </a:prstGeom>
        </p:spPr>
        <p:txBody>
          <a:bodyPr/>
          <a:lstStyle>
            <a:lvl1pPr marL="0" indent="0">
              <a:spcBef>
                <a:spcPts val="2444"/>
              </a:spcBef>
              <a:buNone/>
              <a:defRPr sz="4100" b="0" i="0">
                <a:gradFill>
                  <a:gsLst>
                    <a:gs pos="100000">
                      <a:schemeClr val="tx2"/>
                    </a:gs>
                    <a:gs pos="0">
                      <a:schemeClr val="tx2"/>
                    </a:gs>
                  </a:gsLst>
                  <a:lin ang="5400000" scaled="0"/>
                </a:gradFill>
                <a:latin typeface="+mn-lt"/>
                <a:cs typeface="Segoe Pro Light"/>
              </a:defRPr>
            </a:lvl1pPr>
            <a:lvl2pPr marL="0" indent="0">
              <a:buNone/>
              <a:defRPr sz="2000" b="0" i="0">
                <a:gradFill>
                  <a:gsLst>
                    <a:gs pos="100000">
                      <a:schemeClr val="bg2"/>
                    </a:gs>
                    <a:gs pos="6000">
                      <a:schemeClr val="bg2"/>
                    </a:gs>
                  </a:gsLst>
                  <a:lin ang="5400000" scaled="0"/>
                </a:gradFill>
                <a:latin typeface="+mn-lt"/>
                <a:cs typeface="Segoe Pro Light"/>
              </a:defRPr>
            </a:lvl2pPr>
            <a:lvl3pPr marL="236016" indent="0">
              <a:buNone/>
              <a:defRPr sz="2000" b="0" i="0">
                <a:gradFill>
                  <a:gsLst>
                    <a:gs pos="100000">
                      <a:schemeClr val="bg2"/>
                    </a:gs>
                    <a:gs pos="6000">
                      <a:schemeClr val="bg2"/>
                    </a:gs>
                  </a:gsLst>
                  <a:lin ang="5400000" scaled="0"/>
                </a:gradFill>
                <a:latin typeface="+mn-lt"/>
                <a:cs typeface="Segoe Pro Light"/>
              </a:defRPr>
            </a:lvl3pPr>
            <a:lvl4pPr marL="465570" indent="0">
              <a:buNone/>
              <a:defRPr sz="2000" b="0" i="0">
                <a:gradFill>
                  <a:gsLst>
                    <a:gs pos="100000">
                      <a:schemeClr val="bg2"/>
                    </a:gs>
                    <a:gs pos="6000">
                      <a:schemeClr val="bg2"/>
                    </a:gs>
                  </a:gsLst>
                  <a:lin ang="5400000" scaled="0"/>
                </a:gradFill>
                <a:latin typeface="+mn-lt"/>
                <a:cs typeface="Segoe Pro Light"/>
              </a:defRPr>
            </a:lvl4pPr>
            <a:lvl5pPr marL="706437" indent="0">
              <a:buNone/>
              <a:defRPr sz="200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08" tIns="60854" rIns="121708" bIns="60854"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9516" y="6289177"/>
            <a:ext cx="1650744"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1552187"/>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5003238"/>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0992627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714978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3408113"/>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174291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821741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563852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029427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1388759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0724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theme" Target="../theme/theme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3" Type="http://schemas.openxmlformats.org/officeDocument/2006/relationships/slideLayout" Target="../slideLayouts/slideLayout53.xml"/><Relationship Id="rId21" Type="http://schemas.openxmlformats.org/officeDocument/2006/relationships/slideLayout" Target="../slideLayouts/slideLayout71.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theme" Target="../theme/theme4.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image" Target="../media/image7.png"/><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theme" Target="../theme/theme5.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3376229"/>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3689942"/>
      </p:ext>
    </p:extLst>
  </p:cSld>
  <p:clrMap bg1="dk1" tx1="lt1" bg2="dk2" tx2="lt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 id="2147484235" r:id="rId12"/>
    <p:sldLayoutId id="2147484236" r:id="rId13"/>
    <p:sldLayoutId id="2147484237" r:id="rId14"/>
    <p:sldLayoutId id="2147484238" r:id="rId15"/>
    <p:sldLayoutId id="2147484239" r:id="rId16"/>
    <p:sldLayoutId id="2147484240" r:id="rId17"/>
    <p:sldLayoutId id="2147484241" r:id="rId18"/>
    <p:sldLayoutId id="2147484242" r:id="rId19"/>
    <p:sldLayoutId id="2147484243" r:id="rId20"/>
    <p:sldLayoutId id="2147484244" r:id="rId21"/>
    <p:sldLayoutId id="2147484245" r:id="rId22"/>
    <p:sldLayoutId id="2147484246"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8134268"/>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1.xml"/><Relationship Id="rId1" Type="http://schemas.openxmlformats.org/officeDocument/2006/relationships/slideLayout" Target="../slideLayouts/slideLayout42.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1.png"/><Relationship Id="rId7" Type="http://schemas.openxmlformats.org/officeDocument/2006/relationships/image" Target="../media/image45.png"/><Relationship Id="rId2" Type="http://schemas.openxmlformats.org/officeDocument/2006/relationships/image" Target="../media/image30.png"/><Relationship Id="rId1" Type="http://schemas.openxmlformats.org/officeDocument/2006/relationships/slideLayout" Target="../slideLayouts/slideLayout34.xml"/><Relationship Id="rId6" Type="http://schemas.openxmlformats.org/officeDocument/2006/relationships/image" Target="../media/image1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32.png"/><Relationship Id="rId9"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43.xml"/><Relationship Id="rId5" Type="http://schemas.openxmlformats.org/officeDocument/2006/relationships/image" Target="../media/image54.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6.xml"/><Relationship Id="rId5" Type="http://schemas.openxmlformats.org/officeDocument/2006/relationships/image" Target="../media/image15.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46.xml"/><Relationship Id="rId5" Type="http://schemas.openxmlformats.org/officeDocument/2006/relationships/image" Target="../media/image14.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image" Target="../media/image59.png"/><Relationship Id="rId1" Type="http://schemas.openxmlformats.org/officeDocument/2006/relationships/slideLayout" Target="../slideLayouts/slideLayout3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myspc.sharepointconference.com/" TargetMode="External"/><Relationship Id="rId1" Type="http://schemas.openxmlformats.org/officeDocument/2006/relationships/slideLayout" Target="../slideLayouts/slideLayout8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6.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6.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4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4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4.jpeg"/><Relationship Id="rId18" Type="http://schemas.openxmlformats.org/officeDocument/2006/relationships/image" Target="../media/image37.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3.jpeg"/><Relationship Id="rId17" Type="http://schemas.openxmlformats.org/officeDocument/2006/relationships/image" Target="../media/image36.png"/><Relationship Id="rId2" Type="http://schemas.openxmlformats.org/officeDocument/2006/relationships/tags" Target="../tags/tag2.xml"/><Relationship Id="rId16" Type="http://schemas.openxmlformats.org/officeDocument/2006/relationships/hyperlink" Target="http://www.microsoft.com/en-us/dynamics/default.aspx" TargetMode="External"/><Relationship Id="rId20" Type="http://schemas.microsoft.com/office/2007/relationships/hdphoto" Target="../media/hdphoto2.wdp"/><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1.png"/><Relationship Id="rId5" Type="http://schemas.openxmlformats.org/officeDocument/2006/relationships/tags" Target="../tags/tag5.xml"/><Relationship Id="rId15" Type="http://schemas.microsoft.com/office/2007/relationships/hdphoto" Target="../media/hdphoto1.wdp"/><Relationship Id="rId10" Type="http://schemas.openxmlformats.org/officeDocument/2006/relationships/notesSlide" Target="../notesSlides/notesSlide7.xml"/><Relationship Id="rId19" Type="http://schemas.openxmlformats.org/officeDocument/2006/relationships/image" Target="../media/image38.png"/><Relationship Id="rId4" Type="http://schemas.openxmlformats.org/officeDocument/2006/relationships/tags" Target="../tags/tag4.xml"/><Relationship Id="rId9" Type="http://schemas.openxmlformats.org/officeDocument/2006/relationships/slideLayout" Target="../slideLayouts/slideLayout34.xml"/><Relationship Id="rId1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608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Dynamics </a:t>
            </a:r>
            <a:r>
              <a:rPr lang="en-US" dirty="0" err="1" smtClean="0"/>
              <a:t>eCommerce</a:t>
            </a:r>
            <a:r>
              <a:rPr lang="en-US" dirty="0" smtClean="0"/>
              <a:t> functionality</a:t>
            </a:r>
            <a:endParaRPr lang="en-US" dirty="0"/>
          </a:p>
        </p:txBody>
      </p:sp>
      <p:sp>
        <p:nvSpPr>
          <p:cNvPr id="14" name="Rectangle 13"/>
          <p:cNvSpPr/>
          <p:nvPr/>
        </p:nvSpPr>
        <p:spPr bwMode="auto">
          <a:xfrm>
            <a:off x="9131359" y="2474014"/>
            <a:ext cx="2724679" cy="2724679"/>
          </a:xfrm>
          <a:prstGeom prst="rect">
            <a:avLst/>
          </a:prstGeom>
          <a:solidFill>
            <a:schemeClr val="bg2">
              <a:lumMod val="60000"/>
              <a:lumOff val="40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OOB </a:t>
            </a:r>
            <a:r>
              <a:rPr lang="en-US" sz="2000">
                <a:solidFill>
                  <a:srgbClr val="000000"/>
                </a:solidFill>
              </a:rPr>
              <a:t>eCommerce</a:t>
            </a:r>
            <a:r>
              <a:rPr lang="en-US" sz="2000" dirty="0">
                <a:solidFill>
                  <a:srgbClr val="000000"/>
                </a:solidFill>
              </a:rPr>
              <a:t> with Storefront Developer Platform</a:t>
            </a:r>
          </a:p>
        </p:txBody>
      </p:sp>
      <p:sp>
        <p:nvSpPr>
          <p:cNvPr id="15" name="Rectangle 14"/>
          <p:cNvSpPr/>
          <p:nvPr/>
        </p:nvSpPr>
        <p:spPr bwMode="auto">
          <a:xfrm>
            <a:off x="6309120" y="2474015"/>
            <a:ext cx="2724679" cy="2724679"/>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Symmetrical </a:t>
            </a:r>
          </a:p>
          <a:p>
            <a:pPr algn="ctr">
              <a:lnSpc>
                <a:spcPct val="90000"/>
              </a:lnSpc>
            </a:pPr>
            <a:r>
              <a:rPr lang="en-US" sz="2000" dirty="0">
                <a:solidFill>
                  <a:srgbClr val="000000"/>
                </a:solidFill>
              </a:rPr>
              <a:t>Omni-Channel Commerce Services</a:t>
            </a:r>
          </a:p>
        </p:txBody>
      </p:sp>
      <p:sp>
        <p:nvSpPr>
          <p:cNvPr id="17" name="Rectangle 16"/>
          <p:cNvSpPr/>
          <p:nvPr/>
        </p:nvSpPr>
        <p:spPr bwMode="auto">
          <a:xfrm>
            <a:off x="3494190" y="2474015"/>
            <a:ext cx="2724679" cy="2724679"/>
          </a:xfrm>
          <a:prstGeom prst="rect">
            <a:avLst/>
          </a:prstGeom>
          <a:solidFill>
            <a:srgbClr val="E8112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Omni-Channel and Cross-Device Workflows</a:t>
            </a:r>
          </a:p>
        </p:txBody>
      </p:sp>
      <p:sp>
        <p:nvSpPr>
          <p:cNvPr id="19" name="Rectangle 18"/>
          <p:cNvSpPr/>
          <p:nvPr/>
        </p:nvSpPr>
        <p:spPr bwMode="auto">
          <a:xfrm>
            <a:off x="676968" y="2474014"/>
            <a:ext cx="2724679" cy="2724679"/>
          </a:xfrm>
          <a:prstGeom prst="rect">
            <a:avLst/>
          </a:prstGeom>
          <a:solidFill>
            <a:srgbClr val="FFC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Centralized Catalog &amp; Order Management Across all Channels</a:t>
            </a:r>
          </a:p>
        </p:txBody>
      </p:sp>
      <p:sp>
        <p:nvSpPr>
          <p:cNvPr id="48" name="Freeform 159"/>
          <p:cNvSpPr>
            <a:spLocks noEditPoints="1"/>
          </p:cNvSpPr>
          <p:nvPr/>
        </p:nvSpPr>
        <p:spPr bwMode="black">
          <a:xfrm>
            <a:off x="4411839" y="2701992"/>
            <a:ext cx="869322" cy="1307653"/>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sp>
        <p:nvSpPr>
          <p:cNvPr id="49" name="Freeform 90"/>
          <p:cNvSpPr>
            <a:spLocks noEditPoints="1"/>
          </p:cNvSpPr>
          <p:nvPr/>
        </p:nvSpPr>
        <p:spPr bwMode="black">
          <a:xfrm>
            <a:off x="9896560" y="2669285"/>
            <a:ext cx="1194277" cy="1310275"/>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grpSp>
        <p:nvGrpSpPr>
          <p:cNvPr id="79" name="Group 78"/>
          <p:cNvGrpSpPr/>
          <p:nvPr/>
        </p:nvGrpSpPr>
        <p:grpSpPr bwMode="black">
          <a:xfrm>
            <a:off x="1308408" y="2765960"/>
            <a:ext cx="1508078" cy="1226887"/>
            <a:chOff x="5184775" y="225425"/>
            <a:chExt cx="1500188" cy="1220788"/>
          </a:xfrm>
          <a:solidFill>
            <a:srgbClr val="FFFFFF"/>
          </a:solidFill>
        </p:grpSpPr>
        <p:sp>
          <p:nvSpPr>
            <p:cNvPr id="8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8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8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grpSp>
      <p:pic>
        <p:nvPicPr>
          <p:cNvPr id="50" name="Picture 6" descr="\\MAGNUM\Projects\Microsoft\Cloud Power FY12\Design\Icons\PNGs\Web Service.png"/>
          <p:cNvPicPr>
            <a:picLocks noChangeAspect="1" noChangeArrowheads="1"/>
          </p:cNvPicPr>
          <p:nvPr/>
        </p:nvPicPr>
        <p:blipFill>
          <a:blip r:embed="rId3" cstate="print">
            <a:lum bright="100000"/>
          </a:blip>
          <a:srcRect/>
          <a:stretch>
            <a:fillRect/>
          </a:stretch>
        </p:blipFill>
        <p:spPr bwMode="auto">
          <a:xfrm>
            <a:off x="6738856" y="2440392"/>
            <a:ext cx="1865207" cy="1865207"/>
          </a:xfrm>
          <a:prstGeom prst="rect">
            <a:avLst/>
          </a:prstGeom>
          <a:noFill/>
        </p:spPr>
      </p:pic>
    </p:spTree>
    <p:extLst>
      <p:ext uri="{BB962C8B-B14F-4D97-AF65-F5344CB8AC3E}">
        <p14:creationId xmlns:p14="http://schemas.microsoft.com/office/powerpoint/2010/main" val="324833328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Centralized Catalog &amp; Order Management</a:t>
            </a:r>
          </a:p>
        </p:txBody>
      </p:sp>
      <p:sp>
        <p:nvSpPr>
          <p:cNvPr id="22" name="Text Placeholder 4"/>
          <p:cNvSpPr txBox="1">
            <a:spLocks/>
          </p:cNvSpPr>
          <p:nvPr/>
        </p:nvSpPr>
        <p:spPr>
          <a:xfrm>
            <a:off x="3391470" y="1486336"/>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tx1"/>
                </a:solidFill>
                <a:latin typeface="Segoe UI Light"/>
              </a:rPr>
              <a:t>Channel Management</a:t>
            </a:r>
          </a:p>
          <a:p>
            <a:pPr>
              <a:lnSpc>
                <a:spcPct val="100000"/>
              </a:lnSpc>
              <a:spcBef>
                <a:spcPts val="0"/>
              </a:spcBef>
              <a:buSzTx/>
            </a:pPr>
            <a:r>
              <a:rPr lang="en-US" sz="2000" spc="-71" dirty="0">
                <a:solidFill>
                  <a:schemeClr val="tx1"/>
                </a:solidFill>
                <a:latin typeface="Segoe UI"/>
              </a:rPr>
              <a:t>All channels; physical, online and public marketplaces can be managed in Dynamics</a:t>
            </a:r>
            <a:r>
              <a:rPr lang="en-US" sz="2000" spc="-71" dirty="0">
                <a:solidFill>
                  <a:schemeClr val="tx1">
                    <a:lumMod val="75000"/>
                  </a:schemeClr>
                </a:solidFill>
                <a:latin typeface="Segoe UI"/>
              </a:rPr>
              <a:t>. </a:t>
            </a:r>
          </a:p>
        </p:txBody>
      </p:sp>
      <p:sp>
        <p:nvSpPr>
          <p:cNvPr id="40" name="Text Placeholder 4"/>
          <p:cNvSpPr txBox="1">
            <a:spLocks/>
          </p:cNvSpPr>
          <p:nvPr/>
        </p:nvSpPr>
        <p:spPr>
          <a:xfrm>
            <a:off x="3391470" y="2770394"/>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tx1"/>
                </a:solidFill>
                <a:latin typeface="Segoe UI Light"/>
              </a:rPr>
              <a:t>Catalog Management</a:t>
            </a:r>
          </a:p>
          <a:p>
            <a:pPr>
              <a:lnSpc>
                <a:spcPct val="100000"/>
              </a:lnSpc>
              <a:spcBef>
                <a:spcPts val="0"/>
              </a:spcBef>
              <a:buSzTx/>
            </a:pPr>
            <a:r>
              <a:rPr lang="en-US" sz="2000" spc="-71" dirty="0">
                <a:solidFill>
                  <a:schemeClr val="tx1"/>
                </a:solidFill>
                <a:latin typeface="Segoe UI"/>
              </a:rPr>
              <a:t>Cross-channel product catalogs and enrichment can be managed in Dynamics.</a:t>
            </a:r>
          </a:p>
          <a:p>
            <a:pPr>
              <a:lnSpc>
                <a:spcPct val="100000"/>
              </a:lnSpc>
              <a:spcBef>
                <a:spcPts val="0"/>
              </a:spcBef>
              <a:buSzTx/>
            </a:pPr>
            <a:r>
              <a:rPr lang="en-US" sz="2000" spc="-71" dirty="0">
                <a:solidFill>
                  <a:schemeClr val="tx1"/>
                </a:solidFill>
                <a:latin typeface="Segoe UI"/>
              </a:rPr>
              <a:t>Publish catalog seamlessly to storefront from within Dynamics</a:t>
            </a:r>
          </a:p>
        </p:txBody>
      </p:sp>
      <p:sp>
        <p:nvSpPr>
          <p:cNvPr id="41" name="Text Placeholder 4"/>
          <p:cNvSpPr txBox="1">
            <a:spLocks/>
          </p:cNvSpPr>
          <p:nvPr/>
        </p:nvSpPr>
        <p:spPr>
          <a:xfrm>
            <a:off x="3391470" y="4054451"/>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tx1"/>
                </a:solidFill>
                <a:latin typeface="Segoe UI Light"/>
              </a:rPr>
              <a:t>Merchandising</a:t>
            </a:r>
          </a:p>
          <a:p>
            <a:pPr>
              <a:lnSpc>
                <a:spcPct val="100000"/>
              </a:lnSpc>
              <a:spcBef>
                <a:spcPts val="0"/>
              </a:spcBef>
              <a:buSzTx/>
            </a:pPr>
            <a:r>
              <a:rPr lang="en-US" sz="2000" spc="-71" dirty="0">
                <a:solidFill>
                  <a:schemeClr val="tx1"/>
                </a:solidFill>
                <a:latin typeface="Segoe UI"/>
              </a:rPr>
              <a:t>Prices, promotions and discounts can be managed an Dynamics for all channels</a:t>
            </a:r>
          </a:p>
        </p:txBody>
      </p:sp>
      <p:sp>
        <p:nvSpPr>
          <p:cNvPr id="42" name="Text Placeholder 4"/>
          <p:cNvSpPr txBox="1">
            <a:spLocks/>
          </p:cNvSpPr>
          <p:nvPr/>
        </p:nvSpPr>
        <p:spPr>
          <a:xfrm>
            <a:off x="3391470" y="5338507"/>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tx1"/>
                </a:solidFill>
                <a:latin typeface="Segoe UI Light"/>
              </a:rPr>
              <a:t>Order Fulfillment</a:t>
            </a:r>
          </a:p>
          <a:p>
            <a:pPr>
              <a:lnSpc>
                <a:spcPct val="100000"/>
              </a:lnSpc>
              <a:spcBef>
                <a:spcPts val="0"/>
              </a:spcBef>
              <a:buSzTx/>
            </a:pPr>
            <a:r>
              <a:rPr lang="en-US" sz="2000" spc="-71" dirty="0">
                <a:solidFill>
                  <a:schemeClr val="tx1"/>
                </a:solidFill>
                <a:latin typeface="Segoe UI"/>
              </a:rPr>
              <a:t>All orders, immaterial of originating channel can be fulfilled in Dynamics</a:t>
            </a:r>
          </a:p>
        </p:txBody>
      </p:sp>
      <p:sp>
        <p:nvSpPr>
          <p:cNvPr id="8" name="Rectangle 7"/>
          <p:cNvSpPr/>
          <p:nvPr/>
        </p:nvSpPr>
        <p:spPr bwMode="auto">
          <a:xfrm>
            <a:off x="576060" y="1486336"/>
            <a:ext cx="2724679" cy="2724679"/>
          </a:xfrm>
          <a:prstGeom prst="rect">
            <a:avLst/>
          </a:prstGeom>
          <a:solidFill>
            <a:srgbClr val="FFC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Centralized Catalog &amp; Order Management Across all Channels</a:t>
            </a:r>
          </a:p>
        </p:txBody>
      </p:sp>
      <p:grpSp>
        <p:nvGrpSpPr>
          <p:cNvPr id="9" name="Group 8"/>
          <p:cNvGrpSpPr/>
          <p:nvPr/>
        </p:nvGrpSpPr>
        <p:grpSpPr bwMode="black">
          <a:xfrm>
            <a:off x="1207501" y="1778282"/>
            <a:ext cx="1508078"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grpSp>
      <p:pic>
        <p:nvPicPr>
          <p:cNvPr id="1026" name="Picture 2" descr="https://mediabank.partners.extranet.microsoft.com/Assets/Active/_Microsoft_Brand/Microsoft_Visual_Identity_Elements/Photography/Additional_%20Microsoft_brand_photography-no_expiration/Business/Online_Use-RGB/MSB09_Kathy_001.jpg"/>
          <p:cNvPicPr>
            <a:picLocks noChangeAspect="1" noChangeArrowheads="1"/>
          </p:cNvPicPr>
          <p:nvPr/>
        </p:nvPicPr>
        <p:blipFill rotWithShape="1">
          <a:blip r:embed="rId3">
            <a:extLst>
              <a:ext uri="{28A0092B-C50C-407E-A947-70E740481C1C}">
                <a14:useLocalDpi xmlns:a14="http://schemas.microsoft.com/office/drawing/2010/main" val="0"/>
              </a:ext>
            </a:extLst>
          </a:blip>
          <a:srcRect r="22505"/>
          <a:stretch/>
        </p:blipFill>
        <p:spPr bwMode="auto">
          <a:xfrm>
            <a:off x="576061" y="4215529"/>
            <a:ext cx="2724679" cy="2344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76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5"/>
            <a:ext cx="11776246" cy="917575"/>
          </a:xfrm>
        </p:spPr>
        <p:txBody>
          <a:bodyPr/>
          <a:lstStyle/>
          <a:p>
            <a:r>
              <a:rPr lang="en-US" sz="4800" dirty="0"/>
              <a:t>Omni-channel and Cross-Device Workflows</a:t>
            </a:r>
          </a:p>
        </p:txBody>
      </p:sp>
      <p:sp>
        <p:nvSpPr>
          <p:cNvPr id="22" name="Text Placeholder 4"/>
          <p:cNvSpPr txBox="1">
            <a:spLocks/>
          </p:cNvSpPr>
          <p:nvPr/>
        </p:nvSpPr>
        <p:spPr>
          <a:xfrm>
            <a:off x="3391470" y="1486336"/>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Omni Channel Fulfillment</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Orders placed on line can be collected in store or returned for credit</a:t>
            </a:r>
          </a:p>
        </p:txBody>
      </p:sp>
      <p:sp>
        <p:nvSpPr>
          <p:cNvPr id="40" name="Text Placeholder 4"/>
          <p:cNvSpPr txBox="1">
            <a:spLocks/>
          </p:cNvSpPr>
          <p:nvPr/>
        </p:nvSpPr>
        <p:spPr>
          <a:xfrm>
            <a:off x="3391470" y="2770394"/>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Omni Channel Loyalty</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Points can be accumulated and redeemed between sales channels</a:t>
            </a:r>
          </a:p>
        </p:txBody>
      </p:sp>
      <p:sp>
        <p:nvSpPr>
          <p:cNvPr id="41" name="Text Placeholder 4"/>
          <p:cNvSpPr txBox="1">
            <a:spLocks/>
          </p:cNvSpPr>
          <p:nvPr/>
        </p:nvSpPr>
        <p:spPr>
          <a:xfrm>
            <a:off x="3391470" y="4054451"/>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Device Alignment</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Compatibility with with Surface, Windows Phone and small form factor devices</a:t>
            </a:r>
          </a:p>
        </p:txBody>
      </p:sp>
      <p:sp>
        <p:nvSpPr>
          <p:cNvPr id="42" name="Text Placeholder 4"/>
          <p:cNvSpPr txBox="1">
            <a:spLocks/>
          </p:cNvSpPr>
          <p:nvPr/>
        </p:nvSpPr>
        <p:spPr>
          <a:xfrm>
            <a:off x="3391470" y="5338507"/>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In Store Customer Orders</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Advanced special orders with flexible intra/inter-store or DC based fulfillment</a:t>
            </a:r>
          </a:p>
        </p:txBody>
      </p:sp>
      <p:sp>
        <p:nvSpPr>
          <p:cNvPr id="8" name="Rectangle 7"/>
          <p:cNvSpPr/>
          <p:nvPr/>
        </p:nvSpPr>
        <p:spPr bwMode="auto">
          <a:xfrm>
            <a:off x="576060" y="1486336"/>
            <a:ext cx="2724679"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Centralized Data &amp; Order Management Across all Channels</a:t>
            </a:r>
          </a:p>
        </p:txBody>
      </p:sp>
      <p:grpSp>
        <p:nvGrpSpPr>
          <p:cNvPr id="9" name="Group 8"/>
          <p:cNvGrpSpPr/>
          <p:nvPr/>
        </p:nvGrpSpPr>
        <p:grpSpPr bwMode="black">
          <a:xfrm>
            <a:off x="1207501" y="1778282"/>
            <a:ext cx="1508078"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grpSp>
      <p:sp>
        <p:nvSpPr>
          <p:cNvPr id="13" name="Rectangle 12"/>
          <p:cNvSpPr/>
          <p:nvPr/>
        </p:nvSpPr>
        <p:spPr bwMode="auto">
          <a:xfrm>
            <a:off x="576060" y="1486336"/>
            <a:ext cx="2724679" cy="2724679"/>
          </a:xfrm>
          <a:prstGeom prst="rect">
            <a:avLst/>
          </a:prstGeom>
          <a:solidFill>
            <a:srgbClr val="E8112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Omni-Channel and Cross-Device Workflows</a:t>
            </a:r>
          </a:p>
        </p:txBody>
      </p:sp>
      <p:sp>
        <p:nvSpPr>
          <p:cNvPr id="14" name="Freeform 159"/>
          <p:cNvSpPr>
            <a:spLocks noEditPoints="1"/>
          </p:cNvSpPr>
          <p:nvPr/>
        </p:nvSpPr>
        <p:spPr bwMode="black">
          <a:xfrm>
            <a:off x="1493711" y="1714313"/>
            <a:ext cx="869322" cy="1307653"/>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pic>
        <p:nvPicPr>
          <p:cNvPr id="2052" name="Picture 4" descr="https://mediabank.partners.extranet.microsoft.com/Assets/Active/_Microsoft_Brand/Microsoft_Visual_Identity_Elements/Photography/Brand_photography-no_expiration/NEW_-_Three_screens+cloud_photography/Online_Use-RGB/MSC10_MaxineMikeFmly_010.jpg"/>
          <p:cNvPicPr>
            <a:picLocks noChangeAspect="1" noChangeArrowheads="1"/>
          </p:cNvPicPr>
          <p:nvPr/>
        </p:nvPicPr>
        <p:blipFill rotWithShape="1">
          <a:blip r:embed="rId3">
            <a:extLst>
              <a:ext uri="{28A0092B-C50C-407E-A947-70E740481C1C}">
                <a14:useLocalDpi xmlns:a14="http://schemas.microsoft.com/office/drawing/2010/main" val="0"/>
              </a:ext>
            </a:extLst>
          </a:blip>
          <a:srcRect l="15620" t="8524" r="13671"/>
          <a:stretch/>
        </p:blipFill>
        <p:spPr bwMode="auto">
          <a:xfrm>
            <a:off x="576060" y="4211017"/>
            <a:ext cx="2724679" cy="2349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27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Symmetrical Omni-channel Commerce services</a:t>
            </a:r>
          </a:p>
        </p:txBody>
      </p:sp>
      <p:sp>
        <p:nvSpPr>
          <p:cNvPr id="22" name="Text Placeholder 4"/>
          <p:cNvSpPr txBox="1">
            <a:spLocks/>
          </p:cNvSpPr>
          <p:nvPr/>
        </p:nvSpPr>
        <p:spPr>
          <a:xfrm>
            <a:off x="3391470" y="1486336"/>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Pricing, Sales Tax &amp; Shipping Services</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Consistent rule-driven computations across all sales channels</a:t>
            </a:r>
          </a:p>
        </p:txBody>
      </p:sp>
      <p:sp>
        <p:nvSpPr>
          <p:cNvPr id="40" name="Text Placeholder 4"/>
          <p:cNvSpPr txBox="1">
            <a:spLocks/>
          </p:cNvSpPr>
          <p:nvPr/>
        </p:nvSpPr>
        <p:spPr>
          <a:xfrm>
            <a:off x="3391470" y="2770394"/>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Discounts and Promotion Services </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Consistent application and computations across all sales channels</a:t>
            </a:r>
          </a:p>
        </p:txBody>
      </p:sp>
      <p:sp>
        <p:nvSpPr>
          <p:cNvPr id="41" name="Text Placeholder 4"/>
          <p:cNvSpPr txBox="1">
            <a:spLocks/>
          </p:cNvSpPr>
          <p:nvPr/>
        </p:nvSpPr>
        <p:spPr>
          <a:xfrm>
            <a:off x="3391470" y="4054451"/>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Quantity and Store Availability Services</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Omni-channel visibility to stock available for purchase in any channel</a:t>
            </a:r>
          </a:p>
        </p:txBody>
      </p:sp>
      <p:sp>
        <p:nvSpPr>
          <p:cNvPr id="42" name="Text Placeholder 4"/>
          <p:cNvSpPr txBox="1">
            <a:spLocks/>
          </p:cNvSpPr>
          <p:nvPr/>
        </p:nvSpPr>
        <p:spPr>
          <a:xfrm>
            <a:off x="3391470" y="5338507"/>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Shopping Cart Services</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Robust services and object model for managing an e-commerce “cart”</a:t>
            </a:r>
          </a:p>
        </p:txBody>
      </p:sp>
      <p:sp>
        <p:nvSpPr>
          <p:cNvPr id="8" name="Rectangle 7"/>
          <p:cNvSpPr/>
          <p:nvPr/>
        </p:nvSpPr>
        <p:spPr bwMode="auto">
          <a:xfrm>
            <a:off x="576060" y="1486336"/>
            <a:ext cx="2724679"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Centralized Data &amp; Order Management Across all Channels</a:t>
            </a:r>
          </a:p>
        </p:txBody>
      </p:sp>
      <p:grpSp>
        <p:nvGrpSpPr>
          <p:cNvPr id="9" name="Group 8"/>
          <p:cNvGrpSpPr/>
          <p:nvPr/>
        </p:nvGrpSpPr>
        <p:grpSpPr bwMode="black">
          <a:xfrm>
            <a:off x="1207501" y="1778282"/>
            <a:ext cx="1508078"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grpSp>
      <p:sp>
        <p:nvSpPr>
          <p:cNvPr id="13" name="Rectangle 12"/>
          <p:cNvSpPr/>
          <p:nvPr/>
        </p:nvSpPr>
        <p:spPr bwMode="auto">
          <a:xfrm>
            <a:off x="576060" y="1486336"/>
            <a:ext cx="2724679" cy="2724679"/>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Symmetrical </a:t>
            </a:r>
          </a:p>
          <a:p>
            <a:pPr algn="ctr">
              <a:lnSpc>
                <a:spcPct val="90000"/>
              </a:lnSpc>
            </a:pPr>
            <a:r>
              <a:rPr lang="en-US" sz="2000" dirty="0">
                <a:solidFill>
                  <a:srgbClr val="000000"/>
                </a:solidFill>
              </a:rPr>
              <a:t>Omni-Channel Commerce Services</a:t>
            </a:r>
          </a:p>
        </p:txBody>
      </p:sp>
      <p:sp>
        <p:nvSpPr>
          <p:cNvPr id="2" name="AutoShape 2"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67265" y="-139243"/>
            <a:ext cx="310868"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sp>
        <p:nvSpPr>
          <p:cNvPr id="3" name="AutoShape 4"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222699" y="16190"/>
            <a:ext cx="310868"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sp>
        <p:nvSpPr>
          <p:cNvPr id="5" name="AutoShape 6"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378133" y="171624"/>
            <a:ext cx="310868"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pic>
        <p:nvPicPr>
          <p:cNvPr id="45" name="Picture 44"/>
          <p:cNvPicPr>
            <a:picLocks noChangeAspect="1"/>
          </p:cNvPicPr>
          <p:nvPr/>
        </p:nvPicPr>
        <p:blipFill rotWithShape="1">
          <a:blip r:embed="rId3">
            <a:extLst>
              <a:ext uri="{28A0092B-C50C-407E-A947-70E740481C1C}">
                <a14:useLocalDpi xmlns:a14="http://schemas.microsoft.com/office/drawing/2010/main" val="0"/>
              </a:ext>
            </a:extLst>
          </a:blip>
          <a:srcRect l="3413" r="19317"/>
          <a:stretch/>
        </p:blipFill>
        <p:spPr>
          <a:xfrm>
            <a:off x="576060" y="4211015"/>
            <a:ext cx="2724679" cy="2359231"/>
          </a:xfrm>
          <a:prstGeom prst="rect">
            <a:avLst/>
          </a:prstGeom>
        </p:spPr>
      </p:pic>
      <p:pic>
        <p:nvPicPr>
          <p:cNvPr id="46" name="Picture 6" descr="\\MAGNUM\Projects\Microsoft\Cloud Power FY12\Design\Icons\PNGs\Web Service.png"/>
          <p:cNvPicPr>
            <a:picLocks noChangeAspect="1" noChangeArrowheads="1"/>
          </p:cNvPicPr>
          <p:nvPr/>
        </p:nvPicPr>
        <p:blipFill>
          <a:blip r:embed="rId4" cstate="print">
            <a:lum bright="100000"/>
          </a:blip>
          <a:srcRect/>
          <a:stretch>
            <a:fillRect/>
          </a:stretch>
        </p:blipFill>
        <p:spPr bwMode="auto">
          <a:xfrm>
            <a:off x="927601" y="1455418"/>
            <a:ext cx="1865207" cy="1865207"/>
          </a:xfrm>
          <a:prstGeom prst="rect">
            <a:avLst/>
          </a:prstGeom>
          <a:noFill/>
        </p:spPr>
      </p:pic>
    </p:spTree>
    <p:extLst>
      <p:ext uri="{BB962C8B-B14F-4D97-AF65-F5344CB8AC3E}">
        <p14:creationId xmlns:p14="http://schemas.microsoft.com/office/powerpoint/2010/main" val="1492729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Out of the Box </a:t>
            </a:r>
            <a:r>
              <a:rPr lang="en-US" sz="4800" dirty="0" err="1"/>
              <a:t>eCommerce</a:t>
            </a:r>
            <a:r>
              <a:rPr lang="en-US" sz="4800" dirty="0"/>
              <a:t> Storefront</a:t>
            </a:r>
          </a:p>
        </p:txBody>
      </p:sp>
      <p:sp>
        <p:nvSpPr>
          <p:cNvPr id="22" name="Text Placeholder 4"/>
          <p:cNvSpPr txBox="1">
            <a:spLocks/>
          </p:cNvSpPr>
          <p:nvPr/>
        </p:nvSpPr>
        <p:spPr>
          <a:xfrm>
            <a:off x="3391470" y="1486336"/>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Out of Box “Starter” Storefront</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Complete, customizable online storefront built on SharePoint 2013</a:t>
            </a:r>
          </a:p>
        </p:txBody>
      </p:sp>
      <p:sp>
        <p:nvSpPr>
          <p:cNvPr id="40" name="Text Placeholder 4"/>
          <p:cNvSpPr txBox="1">
            <a:spLocks/>
          </p:cNvSpPr>
          <p:nvPr/>
        </p:nvSpPr>
        <p:spPr>
          <a:xfrm>
            <a:off x="3391470" y="2770394"/>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Commerce Data Exchange &amp; Commerce Runtime</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Scalable and customizable commerce services platform</a:t>
            </a:r>
          </a:p>
        </p:txBody>
      </p:sp>
      <p:sp>
        <p:nvSpPr>
          <p:cNvPr id="41" name="Text Placeholder 4"/>
          <p:cNvSpPr txBox="1">
            <a:spLocks/>
          </p:cNvSpPr>
          <p:nvPr/>
        </p:nvSpPr>
        <p:spPr>
          <a:xfrm>
            <a:off x="3391470" y="4054451"/>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Integrated Payment Processing</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Extensible model for integrated payment authorization and capture</a:t>
            </a:r>
          </a:p>
        </p:txBody>
      </p:sp>
      <p:sp>
        <p:nvSpPr>
          <p:cNvPr id="42" name="Text Placeholder 4"/>
          <p:cNvSpPr txBox="1">
            <a:spLocks/>
          </p:cNvSpPr>
          <p:nvPr/>
        </p:nvSpPr>
        <p:spPr>
          <a:xfrm>
            <a:off x="3391470" y="5338507"/>
            <a:ext cx="8766854" cy="1221710"/>
          </a:xfrm>
          <a:prstGeom prst="rect">
            <a:avLst/>
          </a:prstGeom>
          <a:solidFill>
            <a:schemeClr val="tx1">
              <a:lumMod val="75000"/>
              <a:alpha val="40000"/>
            </a:schemeClr>
          </a:solidFill>
        </p:spPr>
        <p:txBody>
          <a:bodyPr lIns="139877" tIns="0" rIns="279753"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Light"/>
              </a:rPr>
              <a:t>Extensive UI Developer Experience</a:t>
            </a:r>
          </a:p>
          <a:p>
            <a:pPr>
              <a:lnSpc>
                <a:spcPct val="100000"/>
              </a:lnSpc>
              <a:spcBef>
                <a:spcPts val="0"/>
              </a:spcBef>
              <a:buSzTx/>
            </a:pPr>
            <a:r>
              <a:rPr lang="en-US" sz="2000" spc="-71" dirty="0">
                <a:gradFill>
                  <a:gsLst>
                    <a:gs pos="0">
                      <a:srgbClr val="505050"/>
                    </a:gs>
                    <a:gs pos="100000">
                      <a:srgbClr val="505050"/>
                    </a:gs>
                  </a:gsLst>
                  <a:lin ang="5400000" scaled="0"/>
                </a:gradFill>
                <a:latin typeface="Segoe UI"/>
              </a:rPr>
              <a:t>Custom Visual Studio templates and leveraging of SharePoint 2013</a:t>
            </a:r>
          </a:p>
        </p:txBody>
      </p:sp>
      <p:sp>
        <p:nvSpPr>
          <p:cNvPr id="8" name="Rectangle 7"/>
          <p:cNvSpPr/>
          <p:nvPr/>
        </p:nvSpPr>
        <p:spPr bwMode="auto">
          <a:xfrm>
            <a:off x="576060" y="1486336"/>
            <a:ext cx="2724679"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Centralized Data &amp; Order Management Across all Channels</a:t>
            </a:r>
          </a:p>
        </p:txBody>
      </p:sp>
      <p:grpSp>
        <p:nvGrpSpPr>
          <p:cNvPr id="9" name="Group 8"/>
          <p:cNvGrpSpPr/>
          <p:nvPr/>
        </p:nvGrpSpPr>
        <p:grpSpPr bwMode="black">
          <a:xfrm>
            <a:off x="1207501" y="1778282"/>
            <a:ext cx="1508078"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grpSp>
      <p:sp>
        <p:nvSpPr>
          <p:cNvPr id="13" name="Rectangle 12"/>
          <p:cNvSpPr/>
          <p:nvPr/>
        </p:nvSpPr>
        <p:spPr bwMode="auto">
          <a:xfrm>
            <a:off x="576060" y="1486336"/>
            <a:ext cx="2724679" cy="2724679"/>
          </a:xfrm>
          <a:prstGeom prst="rect">
            <a:avLst/>
          </a:prstGeom>
          <a:solidFill>
            <a:srgbClr val="00B0F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gn="ctr">
              <a:lnSpc>
                <a:spcPct val="90000"/>
              </a:lnSpc>
            </a:pPr>
            <a:r>
              <a:rPr lang="en-US" sz="2000" dirty="0">
                <a:solidFill>
                  <a:srgbClr val="000000"/>
                </a:solidFill>
              </a:rPr>
              <a:t>OOB e-Commerce with Storefront Developer Platform</a:t>
            </a:r>
          </a:p>
        </p:txBody>
      </p:sp>
      <p:sp>
        <p:nvSpPr>
          <p:cNvPr id="14" name="Freeform 90"/>
          <p:cNvSpPr>
            <a:spLocks noEditPoints="1"/>
          </p:cNvSpPr>
          <p:nvPr/>
        </p:nvSpPr>
        <p:spPr bwMode="black">
          <a:xfrm>
            <a:off x="1341262" y="1681608"/>
            <a:ext cx="1194277" cy="1310275"/>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sp>
        <p:nvSpPr>
          <p:cNvPr id="3" name="AutoShape 2" descr="https://mediabank.partners.extranet.microsoft.com/Assets/Active/_Microsoft_Brand/Microsoft_Visual_Identity_Elements/Photography/FY12_Microsoft_brand_photography_NA-only-no_exp/Online_Use-RGB/MSC12_Christy_001.jpg"/>
          <p:cNvSpPr>
            <a:spLocks noChangeAspect="1" noChangeArrowheads="1"/>
          </p:cNvSpPr>
          <p:nvPr/>
        </p:nvSpPr>
        <p:spPr bwMode="auto">
          <a:xfrm>
            <a:off x="67265" y="-139243"/>
            <a:ext cx="310868"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4939" r="7003"/>
          <a:stretch/>
        </p:blipFill>
        <p:spPr>
          <a:xfrm>
            <a:off x="576060" y="4211017"/>
            <a:ext cx="2724679" cy="2349203"/>
          </a:xfrm>
          <a:prstGeom prst="rect">
            <a:avLst/>
          </a:prstGeom>
        </p:spPr>
      </p:pic>
    </p:spTree>
    <p:extLst>
      <p:ext uri="{BB962C8B-B14F-4D97-AF65-F5344CB8AC3E}">
        <p14:creationId xmlns:p14="http://schemas.microsoft.com/office/powerpoint/2010/main" val="1918005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Search Driven Commerce</a:t>
            </a:r>
            <a:endParaRPr lang="en-US" dirty="0"/>
          </a:p>
        </p:txBody>
      </p:sp>
      <p:pic>
        <p:nvPicPr>
          <p:cNvPr id="4" name="Picture 3" descr="C:\Users\janhs\AppData\Local\Microsoft\Windows\Temporary Internet Files\Content.Outlook\1XB8H63D\WWIToday (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46165" y="3729706"/>
            <a:ext cx="1980955" cy="2552602"/>
          </a:xfrm>
          <a:prstGeom prst="rect">
            <a:avLst/>
          </a:prstGeom>
          <a:ln w="9525">
            <a:solidFill>
              <a:sysClr val="windowText" lastClr="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ight Arrow 4"/>
          <p:cNvSpPr/>
          <p:nvPr/>
        </p:nvSpPr>
        <p:spPr>
          <a:xfrm>
            <a:off x="2307531" y="4572535"/>
            <a:ext cx="1329807" cy="310868"/>
          </a:xfrm>
          <a:prstGeom prst="rightArrow">
            <a:avLst/>
          </a:prstGeom>
          <a:solidFill>
            <a:srgbClr val="92D050"/>
          </a:solidFill>
          <a:ln w="6350" cap="flat" cmpd="sng" algn="ctr">
            <a:noFill/>
            <a:prstDash val="solid"/>
          </a:ln>
          <a:effectLst/>
        </p:spPr>
        <p:txBody>
          <a:bodyPr lIns="91431" tIns="45716" rIns="91431" bIns="45716" rtlCol="0" anchor="ctr"/>
          <a:lstStyle/>
          <a:p>
            <a:pPr algn="ctr" defTabSz="932506">
              <a:defRPr/>
            </a:pPr>
            <a:endParaRPr lang="en-US" kern="0">
              <a:ln w="6350">
                <a:solidFill>
                  <a:prstClr val="black"/>
                </a:solidFill>
              </a:ln>
              <a:solidFill>
                <a:prstClr val="white"/>
              </a:solidFill>
              <a:latin typeface="Calibri"/>
            </a:endParaRPr>
          </a:p>
        </p:txBody>
      </p:sp>
      <p:sp>
        <p:nvSpPr>
          <p:cNvPr id="6" name="Right Arrow 5"/>
          <p:cNvSpPr/>
          <p:nvPr/>
        </p:nvSpPr>
        <p:spPr>
          <a:xfrm>
            <a:off x="2307530" y="4883403"/>
            <a:ext cx="3948161" cy="310868"/>
          </a:xfrm>
          <a:prstGeom prst="rightArrow">
            <a:avLst/>
          </a:prstGeom>
          <a:solidFill>
            <a:srgbClr val="92D050"/>
          </a:solidFill>
          <a:ln w="6350" cap="flat" cmpd="sng" algn="ctr">
            <a:noFill/>
            <a:prstDash val="solid"/>
          </a:ln>
          <a:effectLst/>
        </p:spPr>
        <p:txBody>
          <a:bodyPr lIns="91431" tIns="45716" rIns="91431" bIns="45716" rtlCol="0" anchor="ctr"/>
          <a:lstStyle/>
          <a:p>
            <a:pPr algn="ctr" defTabSz="932506">
              <a:defRPr/>
            </a:pPr>
            <a:endParaRPr lang="en-US" kern="0">
              <a:ln w="6350">
                <a:solidFill>
                  <a:prstClr val="black"/>
                </a:solidFill>
              </a:ln>
              <a:solidFill>
                <a:prstClr val="white"/>
              </a:solidFill>
              <a:latin typeface="Calibri"/>
            </a:endParaRPr>
          </a:p>
        </p:txBody>
      </p:sp>
      <p:sp>
        <p:nvSpPr>
          <p:cNvPr id="7" name="Right Arrow 6"/>
          <p:cNvSpPr/>
          <p:nvPr/>
        </p:nvSpPr>
        <p:spPr>
          <a:xfrm>
            <a:off x="2317646" y="5194271"/>
            <a:ext cx="6913855" cy="310868"/>
          </a:xfrm>
          <a:prstGeom prst="rightArrow">
            <a:avLst/>
          </a:prstGeom>
          <a:solidFill>
            <a:srgbClr val="92D050"/>
          </a:solidFill>
          <a:ln w="6350" cap="flat" cmpd="sng" algn="ctr">
            <a:noFill/>
            <a:prstDash val="solid"/>
          </a:ln>
          <a:effectLst/>
        </p:spPr>
        <p:txBody>
          <a:bodyPr lIns="91431" tIns="45716" rIns="91431" bIns="45716" rtlCol="0" anchor="ctr"/>
          <a:lstStyle/>
          <a:p>
            <a:pPr algn="ctr" defTabSz="932506">
              <a:defRPr/>
            </a:pPr>
            <a:endParaRPr lang="en-US" kern="0">
              <a:ln w="6350">
                <a:solidFill>
                  <a:prstClr val="black"/>
                </a:solidFill>
              </a:ln>
              <a:solidFill>
                <a:prstClr val="white"/>
              </a:solidFill>
              <a:latin typeface="Calibri"/>
            </a:endParaRPr>
          </a:p>
        </p:txBody>
      </p:sp>
      <p:pic>
        <p:nvPicPr>
          <p:cNvPr id="8" name="Picture 2" descr="C:\Users\janhs\AppData\Local\Microsoft\Windows\Temporary Internet Files\Content.Outlook\1XB8H63D\Yellowfield (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0929" y="3735458"/>
            <a:ext cx="1811784" cy="2533159"/>
          </a:xfrm>
          <a:prstGeom prst="rect">
            <a:avLst/>
          </a:prstGeom>
          <a:ln w="9525">
            <a:solidFill>
              <a:sysClr val="windowText" lastClr="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0593" y="3717649"/>
            <a:ext cx="2169019" cy="2552602"/>
          </a:xfrm>
          <a:prstGeom prst="rect">
            <a:avLst/>
          </a:prstGeom>
          <a:ln w="9525">
            <a:solidFill>
              <a:sysClr val="windowText" lastClr="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Flowchart: Magnetic Disk 9"/>
          <p:cNvSpPr/>
          <p:nvPr/>
        </p:nvSpPr>
        <p:spPr>
          <a:xfrm>
            <a:off x="956950" y="4285118"/>
            <a:ext cx="1350579" cy="1375455"/>
          </a:xfrm>
          <a:prstGeom prst="flowChartMagneticDisk">
            <a:avLst/>
          </a:prstGeom>
          <a:solidFill>
            <a:srgbClr val="92D050"/>
          </a:solidFill>
          <a:ln w="9525" cap="flat" cmpd="sng" algn="ctr">
            <a:solidFill>
              <a:schemeClr val="bg1"/>
            </a:solidFill>
            <a:prstDash val="solid"/>
          </a:ln>
          <a:effectLst>
            <a:outerShdw blurRad="40000" dist="20000" dir="5400000" rotWithShape="0">
              <a:srgbClr val="000000">
                <a:alpha val="38000"/>
              </a:srgbClr>
            </a:outerShdw>
          </a:effectLst>
        </p:spPr>
        <p:txBody>
          <a:bodyPr lIns="91431" tIns="45716" rIns="91431" bIns="45716" rtlCol="0" anchor="ctr"/>
          <a:lstStyle/>
          <a:p>
            <a:pPr algn="ctr" defTabSz="932506">
              <a:defRPr/>
            </a:pPr>
            <a:r>
              <a:rPr lang="en-US" kern="0" dirty="0">
                <a:solidFill>
                  <a:srgbClr val="FFFFFF"/>
                </a:solidFill>
                <a:latin typeface="Calibri"/>
              </a:rPr>
              <a:t>SEARCH</a:t>
            </a:r>
          </a:p>
        </p:txBody>
      </p:sp>
      <p:grpSp>
        <p:nvGrpSpPr>
          <p:cNvPr id="11" name="Group 10"/>
          <p:cNvGrpSpPr/>
          <p:nvPr/>
        </p:nvGrpSpPr>
        <p:grpSpPr>
          <a:xfrm>
            <a:off x="491257" y="2944884"/>
            <a:ext cx="11365266" cy="1618859"/>
            <a:chOff x="429094" y="3433313"/>
            <a:chExt cx="8359749" cy="1587261"/>
          </a:xfrm>
        </p:grpSpPr>
        <p:grpSp>
          <p:nvGrpSpPr>
            <p:cNvPr id="12" name="Group 11"/>
            <p:cNvGrpSpPr/>
            <p:nvPr/>
          </p:nvGrpSpPr>
          <p:grpSpPr>
            <a:xfrm>
              <a:off x="513996" y="3433313"/>
              <a:ext cx="8274847" cy="1587261"/>
              <a:chOff x="513996" y="3433313"/>
              <a:chExt cx="8274847" cy="1587261"/>
            </a:xfrm>
          </p:grpSpPr>
          <p:sp>
            <p:nvSpPr>
              <p:cNvPr id="14" name="Freeform 13"/>
              <p:cNvSpPr/>
              <p:nvPr/>
            </p:nvSpPr>
            <p:spPr>
              <a:xfrm>
                <a:off x="513996" y="3467819"/>
                <a:ext cx="8274847" cy="1552755"/>
              </a:xfrm>
              <a:custGeom>
                <a:avLst/>
                <a:gdLst>
                  <a:gd name="connsiteX0" fmla="*/ 7681098 w 8274847"/>
                  <a:gd name="connsiteY0" fmla="*/ 0 h 1552755"/>
                  <a:gd name="connsiteX1" fmla="*/ 7568955 w 8274847"/>
                  <a:gd name="connsiteY1" fmla="*/ 293298 h 1552755"/>
                  <a:gd name="connsiteX2" fmla="*/ 624691 w 8274847"/>
                  <a:gd name="connsiteY2" fmla="*/ 431321 h 1552755"/>
                  <a:gd name="connsiteX3" fmla="*/ 762713 w 8274847"/>
                  <a:gd name="connsiteY3" fmla="*/ 1552755 h 1552755"/>
                </a:gdLst>
                <a:ahLst/>
                <a:cxnLst>
                  <a:cxn ang="0">
                    <a:pos x="connsiteX0" y="connsiteY0"/>
                  </a:cxn>
                  <a:cxn ang="0">
                    <a:pos x="connsiteX1" y="connsiteY1"/>
                  </a:cxn>
                  <a:cxn ang="0">
                    <a:pos x="connsiteX2" y="connsiteY2"/>
                  </a:cxn>
                  <a:cxn ang="0">
                    <a:pos x="connsiteX3" y="connsiteY3"/>
                  </a:cxn>
                </a:cxnLst>
                <a:rect l="l" t="t" r="r" b="b"/>
                <a:pathLst>
                  <a:path w="8274847" h="1552755">
                    <a:moveTo>
                      <a:pt x="7681098" y="0"/>
                    </a:moveTo>
                    <a:cubicBezTo>
                      <a:pt x="8213060" y="110705"/>
                      <a:pt x="8745023" y="221411"/>
                      <a:pt x="7568955" y="293298"/>
                    </a:cubicBezTo>
                    <a:cubicBezTo>
                      <a:pt x="6392887" y="365185"/>
                      <a:pt x="1759065" y="221412"/>
                      <a:pt x="624691" y="431321"/>
                    </a:cubicBezTo>
                    <a:cubicBezTo>
                      <a:pt x="-509683" y="641230"/>
                      <a:pt x="126515" y="1096992"/>
                      <a:pt x="762713" y="1552755"/>
                    </a:cubicBezTo>
                  </a:path>
                </a:pathLst>
              </a:custGeom>
              <a:noFill/>
              <a:ln w="44450" cap="flat" cmpd="sng" algn="ctr">
                <a:solidFill>
                  <a:srgbClr val="92D050"/>
                </a:solidFill>
                <a:prstDash val="solid"/>
                <a:headEnd type="none" w="med" len="med"/>
                <a:tailEnd type="triangle" w="med" len="med"/>
              </a:ln>
              <a:effectLst/>
            </p:spPr>
            <p:txBody>
              <a:bodyPr rtlCol="0" anchor="ctr"/>
              <a:lstStyle/>
              <a:p>
                <a:pPr algn="ctr" defTabSz="932506">
                  <a:defRPr/>
                </a:pPr>
                <a:endParaRPr lang="en-US" kern="0">
                  <a:solidFill>
                    <a:prstClr val="white"/>
                  </a:solidFill>
                  <a:latin typeface="Calibri"/>
                </a:endParaRPr>
              </a:p>
            </p:txBody>
          </p:sp>
          <p:sp>
            <p:nvSpPr>
              <p:cNvPr id="15" name="Freeform 14"/>
              <p:cNvSpPr/>
              <p:nvPr/>
            </p:nvSpPr>
            <p:spPr>
              <a:xfrm>
                <a:off x="5287992" y="3450566"/>
                <a:ext cx="217117" cy="327804"/>
              </a:xfrm>
              <a:custGeom>
                <a:avLst/>
                <a:gdLst>
                  <a:gd name="connsiteX0" fmla="*/ 0 w 217117"/>
                  <a:gd name="connsiteY0" fmla="*/ 0 h 327804"/>
                  <a:gd name="connsiteX1" fmla="*/ 215661 w 217117"/>
                  <a:gd name="connsiteY1" fmla="*/ 181155 h 327804"/>
                  <a:gd name="connsiteX2" fmla="*/ 77638 w 217117"/>
                  <a:gd name="connsiteY2" fmla="*/ 327804 h 327804"/>
                </a:gdLst>
                <a:ahLst/>
                <a:cxnLst>
                  <a:cxn ang="0">
                    <a:pos x="connsiteX0" y="connsiteY0"/>
                  </a:cxn>
                  <a:cxn ang="0">
                    <a:pos x="connsiteX1" y="connsiteY1"/>
                  </a:cxn>
                  <a:cxn ang="0">
                    <a:pos x="connsiteX2" y="connsiteY2"/>
                  </a:cxn>
                </a:cxnLst>
                <a:rect l="l" t="t" r="r" b="b"/>
                <a:pathLst>
                  <a:path w="217117" h="327804">
                    <a:moveTo>
                      <a:pt x="0" y="0"/>
                    </a:moveTo>
                    <a:cubicBezTo>
                      <a:pt x="101360" y="63260"/>
                      <a:pt x="202721" y="126521"/>
                      <a:pt x="215661" y="181155"/>
                    </a:cubicBezTo>
                    <a:cubicBezTo>
                      <a:pt x="228601" y="235789"/>
                      <a:pt x="153119" y="281796"/>
                      <a:pt x="77638" y="327804"/>
                    </a:cubicBezTo>
                  </a:path>
                </a:pathLst>
              </a:custGeom>
              <a:noFill/>
              <a:ln w="44450" cap="flat" cmpd="sng" algn="ctr">
                <a:solidFill>
                  <a:srgbClr val="92D050"/>
                </a:solidFill>
                <a:prstDash val="solid"/>
              </a:ln>
              <a:effectLst/>
            </p:spPr>
            <p:txBody>
              <a:bodyPr rtlCol="0" anchor="ctr"/>
              <a:lstStyle/>
              <a:p>
                <a:pPr algn="ctr" defTabSz="932506">
                  <a:defRPr/>
                </a:pPr>
                <a:endParaRPr lang="en-US" kern="0">
                  <a:solidFill>
                    <a:prstClr val="white"/>
                  </a:solidFill>
                  <a:latin typeface="Calibri"/>
                </a:endParaRPr>
              </a:p>
            </p:txBody>
          </p:sp>
          <p:sp>
            <p:nvSpPr>
              <p:cNvPr id="16" name="Freeform 15"/>
              <p:cNvSpPr/>
              <p:nvPr/>
            </p:nvSpPr>
            <p:spPr>
              <a:xfrm>
                <a:off x="6745857" y="3467819"/>
                <a:ext cx="181542" cy="319177"/>
              </a:xfrm>
              <a:custGeom>
                <a:avLst/>
                <a:gdLst>
                  <a:gd name="connsiteX0" fmla="*/ 0 w 181542"/>
                  <a:gd name="connsiteY0" fmla="*/ 0 h 319177"/>
                  <a:gd name="connsiteX1" fmla="*/ 181154 w 181542"/>
                  <a:gd name="connsiteY1" fmla="*/ 146649 h 319177"/>
                  <a:gd name="connsiteX2" fmla="*/ 51758 w 181542"/>
                  <a:gd name="connsiteY2" fmla="*/ 319177 h 319177"/>
                  <a:gd name="connsiteX3" fmla="*/ 51758 w 181542"/>
                  <a:gd name="connsiteY3" fmla="*/ 319177 h 319177"/>
                </a:gdLst>
                <a:ahLst/>
                <a:cxnLst>
                  <a:cxn ang="0">
                    <a:pos x="connsiteX0" y="connsiteY0"/>
                  </a:cxn>
                  <a:cxn ang="0">
                    <a:pos x="connsiteX1" y="connsiteY1"/>
                  </a:cxn>
                  <a:cxn ang="0">
                    <a:pos x="connsiteX2" y="connsiteY2"/>
                  </a:cxn>
                  <a:cxn ang="0">
                    <a:pos x="connsiteX3" y="connsiteY3"/>
                  </a:cxn>
                </a:cxnLst>
                <a:rect l="l" t="t" r="r" b="b"/>
                <a:pathLst>
                  <a:path w="181542" h="319177">
                    <a:moveTo>
                      <a:pt x="0" y="0"/>
                    </a:moveTo>
                    <a:cubicBezTo>
                      <a:pt x="86264" y="46726"/>
                      <a:pt x="172528" y="93453"/>
                      <a:pt x="181154" y="146649"/>
                    </a:cubicBezTo>
                    <a:cubicBezTo>
                      <a:pt x="189780" y="199845"/>
                      <a:pt x="51758" y="319177"/>
                      <a:pt x="51758" y="319177"/>
                    </a:cubicBezTo>
                    <a:lnTo>
                      <a:pt x="51758" y="319177"/>
                    </a:lnTo>
                  </a:path>
                </a:pathLst>
              </a:custGeom>
              <a:noFill/>
              <a:ln w="44450" cap="flat" cmpd="sng" algn="ctr">
                <a:solidFill>
                  <a:srgbClr val="92D050"/>
                </a:solidFill>
                <a:prstDash val="solid"/>
              </a:ln>
              <a:effectLst/>
            </p:spPr>
            <p:txBody>
              <a:bodyPr rtlCol="0" anchor="ctr"/>
              <a:lstStyle/>
              <a:p>
                <a:pPr algn="ctr" defTabSz="932506">
                  <a:defRPr/>
                </a:pPr>
                <a:endParaRPr lang="en-US" kern="0">
                  <a:solidFill>
                    <a:prstClr val="white"/>
                  </a:solidFill>
                  <a:latin typeface="Calibri"/>
                </a:endParaRPr>
              </a:p>
            </p:txBody>
          </p:sp>
          <p:sp>
            <p:nvSpPr>
              <p:cNvPr id="17" name="Freeform 16"/>
              <p:cNvSpPr/>
              <p:nvPr/>
            </p:nvSpPr>
            <p:spPr>
              <a:xfrm>
                <a:off x="2380891" y="3450566"/>
                <a:ext cx="262531" cy="353683"/>
              </a:xfrm>
              <a:custGeom>
                <a:avLst/>
                <a:gdLst>
                  <a:gd name="connsiteX0" fmla="*/ 129396 w 262531"/>
                  <a:gd name="connsiteY0" fmla="*/ 0 h 353683"/>
                  <a:gd name="connsiteX1" fmla="*/ 258792 w 262531"/>
                  <a:gd name="connsiteY1" fmla="*/ 155276 h 353683"/>
                  <a:gd name="connsiteX2" fmla="*/ 0 w 262531"/>
                  <a:gd name="connsiteY2" fmla="*/ 353683 h 353683"/>
                </a:gdLst>
                <a:ahLst/>
                <a:cxnLst>
                  <a:cxn ang="0">
                    <a:pos x="connsiteX0" y="connsiteY0"/>
                  </a:cxn>
                  <a:cxn ang="0">
                    <a:pos x="connsiteX1" y="connsiteY1"/>
                  </a:cxn>
                  <a:cxn ang="0">
                    <a:pos x="connsiteX2" y="connsiteY2"/>
                  </a:cxn>
                </a:cxnLst>
                <a:rect l="l" t="t" r="r" b="b"/>
                <a:pathLst>
                  <a:path w="262531" h="353683">
                    <a:moveTo>
                      <a:pt x="129396" y="0"/>
                    </a:moveTo>
                    <a:cubicBezTo>
                      <a:pt x="204877" y="48164"/>
                      <a:pt x="280358" y="96329"/>
                      <a:pt x="258792" y="155276"/>
                    </a:cubicBezTo>
                    <a:cubicBezTo>
                      <a:pt x="237226" y="214223"/>
                      <a:pt x="118613" y="283953"/>
                      <a:pt x="0" y="353683"/>
                    </a:cubicBezTo>
                  </a:path>
                </a:pathLst>
              </a:custGeom>
              <a:noFill/>
              <a:ln w="44450" cap="flat" cmpd="sng" algn="ctr">
                <a:solidFill>
                  <a:srgbClr val="92D050"/>
                </a:solidFill>
                <a:prstDash val="solid"/>
              </a:ln>
              <a:effectLst/>
            </p:spPr>
            <p:txBody>
              <a:bodyPr rtlCol="0" anchor="ctr"/>
              <a:lstStyle/>
              <a:p>
                <a:pPr algn="ctr" defTabSz="932506">
                  <a:defRPr/>
                </a:pPr>
                <a:endParaRPr lang="en-US" kern="0">
                  <a:solidFill>
                    <a:prstClr val="white"/>
                  </a:solidFill>
                  <a:latin typeface="Calibri"/>
                </a:endParaRPr>
              </a:p>
            </p:txBody>
          </p:sp>
          <p:sp>
            <p:nvSpPr>
              <p:cNvPr id="18" name="Freeform 17"/>
              <p:cNvSpPr/>
              <p:nvPr/>
            </p:nvSpPr>
            <p:spPr>
              <a:xfrm>
                <a:off x="3769743" y="3433313"/>
                <a:ext cx="295569" cy="345057"/>
              </a:xfrm>
              <a:custGeom>
                <a:avLst/>
                <a:gdLst>
                  <a:gd name="connsiteX0" fmla="*/ 112144 w 295569"/>
                  <a:gd name="connsiteY0" fmla="*/ 0 h 345057"/>
                  <a:gd name="connsiteX1" fmla="*/ 293299 w 295569"/>
                  <a:gd name="connsiteY1" fmla="*/ 172529 h 345057"/>
                  <a:gd name="connsiteX2" fmla="*/ 0 w 295569"/>
                  <a:gd name="connsiteY2" fmla="*/ 345057 h 345057"/>
                </a:gdLst>
                <a:ahLst/>
                <a:cxnLst>
                  <a:cxn ang="0">
                    <a:pos x="connsiteX0" y="connsiteY0"/>
                  </a:cxn>
                  <a:cxn ang="0">
                    <a:pos x="connsiteX1" y="connsiteY1"/>
                  </a:cxn>
                  <a:cxn ang="0">
                    <a:pos x="connsiteX2" y="connsiteY2"/>
                  </a:cxn>
                </a:cxnLst>
                <a:rect l="l" t="t" r="r" b="b"/>
                <a:pathLst>
                  <a:path w="295569" h="345057">
                    <a:moveTo>
                      <a:pt x="112144" y="0"/>
                    </a:moveTo>
                    <a:cubicBezTo>
                      <a:pt x="212067" y="57510"/>
                      <a:pt x="311990" y="115020"/>
                      <a:pt x="293299" y="172529"/>
                    </a:cubicBezTo>
                    <a:cubicBezTo>
                      <a:pt x="274608" y="230038"/>
                      <a:pt x="137304" y="287547"/>
                      <a:pt x="0" y="345057"/>
                    </a:cubicBezTo>
                  </a:path>
                </a:pathLst>
              </a:custGeom>
              <a:noFill/>
              <a:ln w="44450" cap="flat" cmpd="sng" algn="ctr">
                <a:solidFill>
                  <a:srgbClr val="92D050"/>
                </a:solidFill>
                <a:prstDash val="solid"/>
              </a:ln>
              <a:effectLst/>
            </p:spPr>
            <p:txBody>
              <a:bodyPr rtlCol="0" anchor="ctr"/>
              <a:lstStyle/>
              <a:p>
                <a:pPr algn="ctr" defTabSz="932506">
                  <a:defRPr/>
                </a:pPr>
                <a:endParaRPr lang="en-US" kern="0">
                  <a:solidFill>
                    <a:prstClr val="white"/>
                  </a:solidFill>
                  <a:latin typeface="Calibri"/>
                </a:endParaRPr>
              </a:p>
            </p:txBody>
          </p:sp>
          <p:sp>
            <p:nvSpPr>
              <p:cNvPr id="19" name="Freeform 18"/>
              <p:cNvSpPr/>
              <p:nvPr/>
            </p:nvSpPr>
            <p:spPr>
              <a:xfrm>
                <a:off x="1052423" y="3441940"/>
                <a:ext cx="233145" cy="483079"/>
              </a:xfrm>
              <a:custGeom>
                <a:avLst/>
                <a:gdLst>
                  <a:gd name="connsiteX0" fmla="*/ 34505 w 233145"/>
                  <a:gd name="connsiteY0" fmla="*/ 0 h 483079"/>
                  <a:gd name="connsiteX1" fmla="*/ 232913 w 233145"/>
                  <a:gd name="connsiteY1" fmla="*/ 232913 h 483079"/>
                  <a:gd name="connsiteX2" fmla="*/ 0 w 233145"/>
                  <a:gd name="connsiteY2" fmla="*/ 483079 h 483079"/>
                </a:gdLst>
                <a:ahLst/>
                <a:cxnLst>
                  <a:cxn ang="0">
                    <a:pos x="connsiteX0" y="connsiteY0"/>
                  </a:cxn>
                  <a:cxn ang="0">
                    <a:pos x="connsiteX1" y="connsiteY1"/>
                  </a:cxn>
                  <a:cxn ang="0">
                    <a:pos x="connsiteX2" y="connsiteY2"/>
                  </a:cxn>
                </a:cxnLst>
                <a:rect l="l" t="t" r="r" b="b"/>
                <a:pathLst>
                  <a:path w="233145" h="483079">
                    <a:moveTo>
                      <a:pt x="34505" y="0"/>
                    </a:moveTo>
                    <a:cubicBezTo>
                      <a:pt x="136584" y="76200"/>
                      <a:pt x="238664" y="152400"/>
                      <a:pt x="232913" y="232913"/>
                    </a:cubicBezTo>
                    <a:cubicBezTo>
                      <a:pt x="227162" y="313426"/>
                      <a:pt x="113581" y="398252"/>
                      <a:pt x="0" y="483079"/>
                    </a:cubicBezTo>
                  </a:path>
                </a:pathLst>
              </a:custGeom>
              <a:noFill/>
              <a:ln w="44450" cap="flat" cmpd="sng" algn="ctr">
                <a:solidFill>
                  <a:srgbClr val="92D050"/>
                </a:solidFill>
                <a:prstDash val="solid"/>
              </a:ln>
              <a:effectLst/>
            </p:spPr>
            <p:txBody>
              <a:bodyPr rtlCol="0" anchor="ctr"/>
              <a:lstStyle/>
              <a:p>
                <a:pPr algn="ctr" defTabSz="932506">
                  <a:defRPr/>
                </a:pPr>
                <a:endParaRPr lang="en-US" kern="0">
                  <a:solidFill>
                    <a:prstClr val="white"/>
                  </a:solidFill>
                  <a:latin typeface="Calibri"/>
                </a:endParaRPr>
              </a:p>
            </p:txBody>
          </p:sp>
        </p:grpSp>
        <p:pic>
          <p:nvPicPr>
            <p:cNvPr id="13" name="Picture 169" descr="C:\Users\dkogan\AppData\Local\Microsoft\Windows\Temporary Internet Files\Content.IE5\3U8DG4V5\MC900432614[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9094" y="3778370"/>
              <a:ext cx="488983" cy="488983"/>
            </a:xfrm>
            <a:prstGeom prst="rect">
              <a:avLst/>
            </a:prstGeom>
            <a:noFill/>
            <a:ln w="44450">
              <a:solidFill>
                <a:srgbClr val="92D050"/>
              </a:solidFill>
            </a:ln>
            <a:extLst>
              <a:ext uri="{909E8E84-426E-40DD-AFC4-6F175D3DCCD1}">
                <a14:hiddenFill xmlns:a14="http://schemas.microsoft.com/office/drawing/2010/main">
                  <a:solidFill>
                    <a:srgbClr val="FFFFFF"/>
                  </a:solidFill>
                </a14:hiddenFill>
              </a:ext>
            </a:extLst>
          </p:spPr>
        </p:pic>
      </p:grpSp>
      <p:grpSp>
        <p:nvGrpSpPr>
          <p:cNvPr id="20" name="Group 19"/>
          <p:cNvGrpSpPr/>
          <p:nvPr/>
        </p:nvGrpSpPr>
        <p:grpSpPr>
          <a:xfrm>
            <a:off x="371051" y="1415513"/>
            <a:ext cx="11523059" cy="1606555"/>
            <a:chOff x="340676" y="1892787"/>
            <a:chExt cx="8475813" cy="1575198"/>
          </a:xfrm>
        </p:grpSpPr>
        <p:sp>
          <p:nvSpPr>
            <p:cNvPr id="21" name="Rounded Rectangle 20"/>
            <p:cNvSpPr/>
            <p:nvPr/>
          </p:nvSpPr>
          <p:spPr bwMode="auto">
            <a:xfrm>
              <a:off x="1760008" y="1892787"/>
              <a:ext cx="1259010" cy="1556420"/>
            </a:xfrm>
            <a:prstGeom prst="roundRect">
              <a:avLst>
                <a:gd name="adj" fmla="val 5743"/>
              </a:avLst>
            </a:prstGeom>
            <a:solidFill>
              <a:sysClr val="window" lastClr="FFFFFF"/>
            </a:solidFill>
            <a:ln w="19050" cap="flat" cmpd="sng" algn="ctr">
              <a:solidFill>
                <a:sysClr val="windowText" lastClr="000000">
                  <a:lumMod val="50000"/>
                  <a:lumOff val="50000"/>
                </a:sysClr>
              </a:solid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199">
                <a:defRPr/>
              </a:pPr>
              <a:endParaRPr lang="en-US" sz="2200" kern="0" dirty="0">
                <a:solidFill>
                  <a:prstClr val="black"/>
                </a:solidFill>
                <a:latin typeface="Calibri"/>
              </a:endParaRPr>
            </a:p>
          </p:txBody>
        </p:sp>
        <p:sp>
          <p:nvSpPr>
            <p:cNvPr id="22" name="Rounded Rectangle 21"/>
            <p:cNvSpPr/>
            <p:nvPr/>
          </p:nvSpPr>
          <p:spPr bwMode="auto">
            <a:xfrm>
              <a:off x="340676" y="1907937"/>
              <a:ext cx="1233744" cy="1540667"/>
            </a:xfrm>
            <a:prstGeom prst="roundRect">
              <a:avLst>
                <a:gd name="adj" fmla="val 5743"/>
              </a:avLst>
            </a:prstGeom>
            <a:solidFill>
              <a:sysClr val="window" lastClr="FFFFFF"/>
            </a:solidFill>
            <a:ln w="19050" cap="flat" cmpd="sng" algn="ctr">
              <a:solidFill>
                <a:sysClr val="windowText" lastClr="000000">
                  <a:lumMod val="50000"/>
                  <a:lumOff val="50000"/>
                </a:sysClr>
              </a:solid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199">
                <a:defRPr/>
              </a:pPr>
              <a:endParaRPr lang="en-US" sz="2200" kern="0" dirty="0">
                <a:solidFill>
                  <a:prstClr val="black"/>
                </a:solidFill>
                <a:latin typeface="Calibri"/>
              </a:endParaRPr>
            </a:p>
          </p:txBody>
        </p:sp>
        <p:sp>
          <p:nvSpPr>
            <p:cNvPr id="23" name="TextBox 22"/>
            <p:cNvSpPr txBox="1"/>
            <p:nvPr/>
          </p:nvSpPr>
          <p:spPr>
            <a:xfrm>
              <a:off x="389117" y="2023987"/>
              <a:ext cx="853663" cy="181062"/>
            </a:xfrm>
            <a:prstGeom prst="rect">
              <a:avLst/>
            </a:prstGeom>
            <a:noFill/>
          </p:spPr>
          <p:txBody>
            <a:bodyPr wrap="none" lIns="0" tIns="0" rIns="0" bIns="0" rtlCol="0">
              <a:spAutoFit/>
            </a:bodyPr>
            <a:lstStyle/>
            <a:p>
              <a:pPr defTabSz="932506">
                <a:defRPr/>
              </a:pPr>
              <a:r>
                <a:rPr lang="en-US" sz="1200" kern="0" dirty="0">
                  <a:gradFill>
                    <a:gsLst>
                      <a:gs pos="0">
                        <a:prstClr val="black"/>
                      </a:gs>
                      <a:gs pos="86000">
                        <a:prstClr val="black"/>
                      </a:gs>
                    </a:gsLst>
                    <a:lin ang="5400000" scaled="0"/>
                  </a:gradFill>
                </a:rPr>
                <a:t>Product Catalogs</a:t>
              </a:r>
            </a:p>
          </p:txBody>
        </p:sp>
        <p:sp>
          <p:nvSpPr>
            <p:cNvPr id="24" name="Rounded Rectangle 23"/>
            <p:cNvSpPr/>
            <p:nvPr/>
          </p:nvSpPr>
          <p:spPr bwMode="auto">
            <a:xfrm>
              <a:off x="4608390" y="1905000"/>
              <a:ext cx="1312499" cy="1556420"/>
            </a:xfrm>
            <a:prstGeom prst="roundRect">
              <a:avLst>
                <a:gd name="adj" fmla="val 5743"/>
              </a:avLst>
            </a:prstGeom>
            <a:solidFill>
              <a:sysClr val="window" lastClr="FFFFFF"/>
            </a:solidFill>
            <a:ln w="19050" cap="flat" cmpd="sng" algn="ctr">
              <a:solidFill>
                <a:sysClr val="windowText" lastClr="000000">
                  <a:lumMod val="50000"/>
                  <a:lumOff val="50000"/>
                </a:sysClr>
              </a:solid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199">
                <a:defRPr/>
              </a:pPr>
              <a:endParaRPr lang="en-US" sz="2200" kern="0" dirty="0">
                <a:solidFill>
                  <a:prstClr val="black"/>
                </a:solidFill>
                <a:latin typeface="Calibri"/>
              </a:endParaRPr>
            </a:p>
          </p:txBody>
        </p:sp>
        <p:sp>
          <p:nvSpPr>
            <p:cNvPr id="25" name="TextBox 24"/>
            <p:cNvSpPr txBox="1"/>
            <p:nvPr/>
          </p:nvSpPr>
          <p:spPr>
            <a:xfrm>
              <a:off x="4669136" y="2018393"/>
              <a:ext cx="705098" cy="181062"/>
            </a:xfrm>
            <a:prstGeom prst="rect">
              <a:avLst/>
            </a:prstGeom>
            <a:noFill/>
          </p:spPr>
          <p:txBody>
            <a:bodyPr wrap="none" lIns="0" tIns="0" rIns="0" bIns="0" rtlCol="0">
              <a:spAutoFit/>
            </a:bodyPr>
            <a:lstStyle/>
            <a:p>
              <a:pPr defTabSz="932506">
                <a:defRPr/>
              </a:pPr>
              <a:r>
                <a:rPr lang="en-US" sz="1200" kern="0" dirty="0">
                  <a:gradFill>
                    <a:gsLst>
                      <a:gs pos="0">
                        <a:prstClr val="black"/>
                      </a:gs>
                      <a:gs pos="86000">
                        <a:prstClr val="black"/>
                      </a:gs>
                    </a:gsLst>
                    <a:lin ang="5400000" scaled="0"/>
                  </a:gradFill>
                </a:rPr>
                <a:t>Static Content</a:t>
              </a:r>
            </a:p>
          </p:txBody>
        </p:sp>
        <p:sp>
          <p:nvSpPr>
            <p:cNvPr id="26" name="Rounded Rectangle 25"/>
            <p:cNvSpPr/>
            <p:nvPr/>
          </p:nvSpPr>
          <p:spPr bwMode="auto">
            <a:xfrm>
              <a:off x="3221532" y="1895574"/>
              <a:ext cx="1233744" cy="1540666"/>
            </a:xfrm>
            <a:prstGeom prst="roundRect">
              <a:avLst>
                <a:gd name="adj" fmla="val 5743"/>
              </a:avLst>
            </a:prstGeom>
            <a:solidFill>
              <a:sysClr val="window" lastClr="FFFFFF"/>
            </a:solidFill>
            <a:ln w="19050" cap="flat" cmpd="sng" algn="ctr">
              <a:solidFill>
                <a:sysClr val="windowText" lastClr="000000">
                  <a:lumMod val="50000"/>
                  <a:lumOff val="50000"/>
                </a:sysClr>
              </a:solid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199">
                <a:defRPr/>
              </a:pPr>
              <a:endParaRPr lang="en-US" sz="2200" kern="0" dirty="0">
                <a:solidFill>
                  <a:prstClr val="black"/>
                </a:solidFill>
                <a:latin typeface="Calibri"/>
              </a:endParaRPr>
            </a:p>
          </p:txBody>
        </p:sp>
        <p:sp>
          <p:nvSpPr>
            <p:cNvPr id="27" name="TextBox 26"/>
            <p:cNvSpPr txBox="1"/>
            <p:nvPr/>
          </p:nvSpPr>
          <p:spPr>
            <a:xfrm>
              <a:off x="3268674" y="2010949"/>
              <a:ext cx="670904" cy="181062"/>
            </a:xfrm>
            <a:prstGeom prst="rect">
              <a:avLst/>
            </a:prstGeom>
            <a:noFill/>
          </p:spPr>
          <p:txBody>
            <a:bodyPr wrap="none" lIns="0" tIns="0" rIns="0" bIns="0" rtlCol="0">
              <a:spAutoFit/>
            </a:bodyPr>
            <a:lstStyle/>
            <a:p>
              <a:pPr defTabSz="932506">
                <a:defRPr/>
              </a:pPr>
              <a:r>
                <a:rPr lang="en-US" sz="1200" kern="0" dirty="0">
                  <a:gradFill>
                    <a:gsLst>
                      <a:gs pos="0">
                        <a:prstClr val="black"/>
                      </a:gs>
                      <a:gs pos="86000">
                        <a:prstClr val="black"/>
                      </a:gs>
                    </a:gsLst>
                    <a:lin ang="5400000" scaled="0"/>
                  </a:gradFill>
                </a:rPr>
                <a:t>Digital Assets</a:t>
              </a:r>
            </a:p>
          </p:txBody>
        </p:sp>
        <p:sp>
          <p:nvSpPr>
            <p:cNvPr id="28" name="Rounded Rectangle 27"/>
            <p:cNvSpPr/>
            <p:nvPr/>
          </p:nvSpPr>
          <p:spPr bwMode="auto">
            <a:xfrm>
              <a:off x="7503990" y="1905001"/>
              <a:ext cx="1312499" cy="1562984"/>
            </a:xfrm>
            <a:prstGeom prst="roundRect">
              <a:avLst>
                <a:gd name="adj" fmla="val 5743"/>
              </a:avLst>
            </a:prstGeom>
            <a:solidFill>
              <a:sysClr val="window" lastClr="FFFFFF"/>
            </a:solidFill>
            <a:ln w="19050" cap="flat" cmpd="sng" algn="ctr">
              <a:solidFill>
                <a:sysClr val="windowText" lastClr="000000">
                  <a:lumMod val="50000"/>
                  <a:lumOff val="50000"/>
                </a:sysClr>
              </a:solid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199">
                <a:defRPr/>
              </a:pPr>
              <a:endParaRPr lang="en-US" sz="2200" kern="0" dirty="0">
                <a:solidFill>
                  <a:prstClr val="black"/>
                </a:solidFill>
                <a:latin typeface="Calibri"/>
              </a:endParaRPr>
            </a:p>
          </p:txBody>
        </p:sp>
        <p:sp>
          <p:nvSpPr>
            <p:cNvPr id="29" name="TextBox 28"/>
            <p:cNvSpPr txBox="1"/>
            <p:nvPr/>
          </p:nvSpPr>
          <p:spPr>
            <a:xfrm>
              <a:off x="7566889" y="2026545"/>
              <a:ext cx="900827" cy="181062"/>
            </a:xfrm>
            <a:prstGeom prst="rect">
              <a:avLst/>
            </a:prstGeom>
            <a:noFill/>
          </p:spPr>
          <p:txBody>
            <a:bodyPr wrap="none" lIns="0" tIns="0" rIns="0" bIns="0" rtlCol="0">
              <a:spAutoFit/>
            </a:bodyPr>
            <a:lstStyle/>
            <a:p>
              <a:pPr defTabSz="932506">
                <a:defRPr/>
              </a:pPr>
              <a:r>
                <a:rPr lang="en-US" sz="1200" kern="0" dirty="0">
                  <a:gradFill>
                    <a:gsLst>
                      <a:gs pos="0">
                        <a:prstClr val="black"/>
                      </a:gs>
                      <a:gs pos="86000">
                        <a:prstClr val="black"/>
                      </a:gs>
                    </a:gsLst>
                    <a:lin ang="5400000" scaled="0"/>
                  </a:gradFill>
                </a:rPr>
                <a:t>Authored Content</a:t>
              </a:r>
            </a:p>
          </p:txBody>
        </p:sp>
        <p:pic>
          <p:nvPicPr>
            <p:cNvPr id="30" name="Picture 29"/>
            <p:cNvPicPr>
              <a:picLocks noChangeAspect="1"/>
            </p:cNvPicPr>
            <p:nvPr/>
          </p:nvPicPr>
          <p:blipFill rotWithShape="1">
            <a:blip r:embed="rId6" cstate="print">
              <a:extLst>
                <a:ext uri="{28A0092B-C50C-407E-A947-70E740481C1C}">
                  <a14:useLocalDpi xmlns:a14="http://schemas.microsoft.com/office/drawing/2010/main" val="0"/>
                </a:ext>
              </a:extLst>
            </a:blip>
            <a:srcRect l="2804" t="50000" r="73224" b="36383"/>
            <a:stretch/>
          </p:blipFill>
          <p:spPr>
            <a:xfrm>
              <a:off x="4725751" y="2360715"/>
              <a:ext cx="818611" cy="465018"/>
            </a:xfrm>
            <a:prstGeom prst="rect">
              <a:avLst/>
            </a:prstGeom>
            <a:ln>
              <a:noFill/>
            </a:ln>
            <a:effectLst/>
          </p:spPr>
        </p:pic>
        <p:pic>
          <p:nvPicPr>
            <p:cNvPr id="31" name="Picture 30"/>
            <p:cNvPicPr>
              <a:picLocks noChangeAspect="1"/>
            </p:cNvPicPr>
            <p:nvPr/>
          </p:nvPicPr>
          <p:blipFill rotWithShape="1">
            <a:blip r:embed="rId6" cstate="print">
              <a:extLst>
                <a:ext uri="{28A0092B-C50C-407E-A947-70E740481C1C}">
                  <a14:useLocalDpi xmlns:a14="http://schemas.microsoft.com/office/drawing/2010/main" val="0"/>
                </a:ext>
              </a:extLst>
            </a:blip>
            <a:srcRect l="26776" t="50000" r="49252" b="36383"/>
            <a:stretch/>
          </p:blipFill>
          <p:spPr>
            <a:xfrm>
              <a:off x="4741611" y="2897448"/>
              <a:ext cx="818611" cy="465018"/>
            </a:xfrm>
            <a:prstGeom prst="rect">
              <a:avLst/>
            </a:prstGeom>
            <a:ln>
              <a:noFill/>
            </a:ln>
            <a:effectLst/>
          </p:spPr>
        </p:pic>
        <p:pic>
          <p:nvPicPr>
            <p:cNvPr id="32" name="Picture 4" descr="C:\Users\janhs\AppData\Local\Microsoft\Windows\Temporary Internet Files\Content.Outlook\1XB8H63D\Yellowfield (4).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50871" r="33364" b="21303"/>
            <a:stretch/>
          </p:blipFill>
          <p:spPr bwMode="auto">
            <a:xfrm>
              <a:off x="7588702" y="2402495"/>
              <a:ext cx="1103831" cy="8590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5" descr="C:\Users\janhs\AppData\Local\Microsoft\Windows\Temporary Internet Files\Content.Outlook\1XB8H63D\Yellowfield (4).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200" t="34418" r="73198" b="57210"/>
            <a:stretch/>
          </p:blipFill>
          <p:spPr bwMode="auto">
            <a:xfrm>
              <a:off x="3358819" y="2351459"/>
              <a:ext cx="668400" cy="44185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C:\Users\janhs\AppData\Local\Microsoft\Windows\Temporary Internet Files\Content.Outlook\1XB8H63D\Yellowfield (4).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6077" t="34418" r="50320" b="57210"/>
            <a:stretch/>
          </p:blipFill>
          <p:spPr bwMode="auto">
            <a:xfrm>
              <a:off x="3324634" y="2887109"/>
              <a:ext cx="702585" cy="46445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p:cNvPicPr>
              <a:picLocks noChangeAspect="1"/>
            </p:cNvPicPr>
            <p:nvPr/>
          </p:nvPicPr>
          <p:blipFill rotWithShape="1">
            <a:blip r:embed="rId10" cstate="print">
              <a:extLst>
                <a:ext uri="{28A0092B-C50C-407E-A947-70E740481C1C}">
                  <a14:useLocalDpi xmlns:a14="http://schemas.microsoft.com/office/drawing/2010/main" val="0"/>
                </a:ext>
              </a:extLst>
            </a:blip>
            <a:srcRect l="63593" t="7132" r="5167" b="65832"/>
            <a:stretch/>
          </p:blipFill>
          <p:spPr>
            <a:xfrm>
              <a:off x="1891611" y="2332411"/>
              <a:ext cx="1009291" cy="873424"/>
            </a:xfrm>
            <a:prstGeom prst="rect">
              <a:avLst/>
            </a:prstGeom>
            <a:ln>
              <a:solidFill>
                <a:sysClr val="window" lastClr="FFFFFF">
                  <a:lumMod val="75000"/>
                </a:sysClr>
              </a:solidFill>
            </a:ln>
            <a:effectLst/>
          </p:spPr>
        </p:pic>
        <p:sp>
          <p:nvSpPr>
            <p:cNvPr id="36" name="TextBox 35"/>
            <p:cNvSpPr txBox="1"/>
            <p:nvPr/>
          </p:nvSpPr>
          <p:spPr>
            <a:xfrm>
              <a:off x="1820821" y="2009898"/>
              <a:ext cx="544741" cy="181062"/>
            </a:xfrm>
            <a:prstGeom prst="rect">
              <a:avLst/>
            </a:prstGeom>
            <a:noFill/>
          </p:spPr>
          <p:txBody>
            <a:bodyPr wrap="none" lIns="0" tIns="0" rIns="0" bIns="0" rtlCol="0">
              <a:spAutoFit/>
            </a:bodyPr>
            <a:lstStyle/>
            <a:p>
              <a:pPr defTabSz="932506">
                <a:defRPr/>
              </a:pPr>
              <a:r>
                <a:rPr lang="en-US" sz="1200" kern="0" dirty="0">
                  <a:gradFill>
                    <a:gsLst>
                      <a:gs pos="0">
                        <a:prstClr val="black"/>
                      </a:gs>
                      <a:gs pos="86000">
                        <a:prstClr val="black"/>
                      </a:gs>
                    </a:gsLst>
                    <a:lin ang="5400000" scaled="0"/>
                  </a:gradFill>
                </a:rPr>
                <a:t>Navigation</a:t>
              </a:r>
            </a:p>
          </p:txBody>
        </p:sp>
        <p:pic>
          <p:nvPicPr>
            <p:cNvPr id="3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6973" r="39635" b="2073"/>
            <a:stretch/>
          </p:blipFill>
          <p:spPr bwMode="auto">
            <a:xfrm>
              <a:off x="415762" y="2316066"/>
              <a:ext cx="963075" cy="774724"/>
            </a:xfrm>
            <a:prstGeom prst="rect">
              <a:avLst/>
            </a:prstGeom>
            <a:noFill/>
            <a:ln>
              <a:noFill/>
            </a:ln>
            <a:extLst>
              <a:ext uri="{909E8E84-426E-40DD-AFC4-6F175D3DCCD1}">
                <a14:hiddenFill xmlns:a14="http://schemas.microsoft.com/office/drawing/2010/main">
                  <a:solidFill>
                    <a:schemeClr val="accent1"/>
                  </a:solidFill>
                </a14:hiddenFill>
              </a:ext>
            </a:extLst>
          </p:spPr>
        </p:pic>
        <p:sp>
          <p:nvSpPr>
            <p:cNvPr id="38" name="Rounded Rectangle 37"/>
            <p:cNvSpPr/>
            <p:nvPr/>
          </p:nvSpPr>
          <p:spPr bwMode="auto">
            <a:xfrm>
              <a:off x="6056190" y="1907768"/>
              <a:ext cx="1312499" cy="1556420"/>
            </a:xfrm>
            <a:prstGeom prst="roundRect">
              <a:avLst>
                <a:gd name="adj" fmla="val 5743"/>
              </a:avLst>
            </a:prstGeom>
            <a:solidFill>
              <a:sysClr val="window" lastClr="FFFFFF"/>
            </a:solidFill>
            <a:ln w="19050" cap="flat" cmpd="sng" algn="ctr">
              <a:solidFill>
                <a:sysClr val="windowText" lastClr="000000">
                  <a:lumMod val="50000"/>
                  <a:lumOff val="50000"/>
                </a:sysClr>
              </a:solid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199">
                <a:defRPr/>
              </a:pPr>
              <a:endParaRPr lang="en-US" sz="2200" kern="0" dirty="0">
                <a:solidFill>
                  <a:prstClr val="black"/>
                </a:solidFill>
                <a:latin typeface="Calibri"/>
              </a:endParaRPr>
            </a:p>
          </p:txBody>
        </p:sp>
        <p:sp>
          <p:nvSpPr>
            <p:cNvPr id="39" name="TextBox 38"/>
            <p:cNvSpPr txBox="1"/>
            <p:nvPr/>
          </p:nvSpPr>
          <p:spPr>
            <a:xfrm>
              <a:off x="6116936" y="2021161"/>
              <a:ext cx="825365" cy="181062"/>
            </a:xfrm>
            <a:prstGeom prst="rect">
              <a:avLst/>
            </a:prstGeom>
            <a:noFill/>
          </p:spPr>
          <p:txBody>
            <a:bodyPr wrap="none" lIns="0" tIns="0" rIns="0" bIns="0" rtlCol="0">
              <a:spAutoFit/>
            </a:bodyPr>
            <a:lstStyle/>
            <a:p>
              <a:pPr defTabSz="932506">
                <a:defRPr/>
              </a:pPr>
              <a:r>
                <a:rPr lang="en-US" sz="1200" kern="0" dirty="0">
                  <a:gradFill>
                    <a:gsLst>
                      <a:gs pos="0">
                        <a:prstClr val="black"/>
                      </a:gs>
                      <a:gs pos="86000">
                        <a:prstClr val="black"/>
                      </a:gs>
                    </a:gsLst>
                    <a:lin ang="5400000" scaled="0"/>
                  </a:gradFill>
                </a:rPr>
                <a:t>External Content</a:t>
              </a:r>
            </a:p>
          </p:txBody>
        </p:sp>
        <p:pic>
          <p:nvPicPr>
            <p:cNvPr id="40" name="Picture 2" descr="C:\Users\janhs\AppData\Local\Microsoft\Windows\Temporary Internet Files\Content.Outlook\1XB8H63D\Yellowfield (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t="32951" b="53656"/>
            <a:stretch/>
          </p:blipFill>
          <p:spPr bwMode="auto">
            <a:xfrm>
              <a:off x="6181123" y="2275965"/>
              <a:ext cx="666331" cy="33265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2532" t="26345" b="43940"/>
            <a:stretch/>
          </p:blipFill>
          <p:spPr bwMode="auto">
            <a:xfrm>
              <a:off x="6181123" y="2630534"/>
              <a:ext cx="438227" cy="743708"/>
            </a:xfrm>
            <a:prstGeom prst="rect">
              <a:avLst/>
            </a:prstGeom>
            <a:noFill/>
            <a:ln>
              <a:noFill/>
            </a:ln>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570676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par>
                          <p:cTn id="26" fill="hold">
                            <p:stCondLst>
                              <p:cond delay="500"/>
                            </p:stCondLst>
                            <p:childTnLst>
                              <p:par>
                                <p:cTn id="27" presetID="22" presetClass="entr" presetSubtype="8" fill="hold" grpId="0" nodeType="afterEffect">
                                  <p:stCondLst>
                                    <p:cond delay="50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1500"/>
                            </p:stCondLst>
                            <p:childTnLst>
                              <p:par>
                                <p:cTn id="31" presetID="1"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par>
                          <p:cTn id="33" fill="hold">
                            <p:stCondLst>
                              <p:cond delay="1500"/>
                            </p:stCondLst>
                            <p:childTnLst>
                              <p:par>
                                <p:cTn id="34" presetID="22" presetClass="entr" presetSubtype="8" fill="hold" grpId="0" nodeType="afterEffect">
                                  <p:stCondLst>
                                    <p:cond delay="50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Ecommerce 3.0</a:t>
            </a:r>
            <a:endParaRPr lang="en-US" dirty="0"/>
          </a:p>
        </p:txBody>
      </p:sp>
      <p:sp>
        <p:nvSpPr>
          <p:cNvPr id="3" name="Rectangle 2"/>
          <p:cNvSpPr/>
          <p:nvPr/>
        </p:nvSpPr>
        <p:spPr bwMode="auto">
          <a:xfrm>
            <a:off x="8925180" y="1541485"/>
            <a:ext cx="2724679" cy="2724679"/>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47" tIns="46624" rIns="93247" bIns="93250" numCol="1" rtlCol="0" anchor="b" anchorCtr="0" compatLnSpc="1">
            <a:prstTxWarp prst="textNoShape">
              <a:avLst/>
            </a:prstTxWarp>
          </a:bodyPr>
          <a:lstStyle/>
          <a:p>
            <a:pPr>
              <a:lnSpc>
                <a:spcPct val="90000"/>
              </a:lnSpc>
            </a:pPr>
            <a:r>
              <a:rPr lang="en-US" sz="2400" dirty="0" err="1">
                <a:solidFill>
                  <a:srgbClr val="505050">
                    <a:lumMod val="50000"/>
                  </a:srgbClr>
                </a:solidFill>
              </a:rPr>
              <a:t>eCommerce</a:t>
            </a:r>
            <a:r>
              <a:rPr lang="en-US" sz="2400" dirty="0">
                <a:solidFill>
                  <a:srgbClr val="505050">
                    <a:lumMod val="50000"/>
                  </a:srgbClr>
                </a:solidFill>
              </a:rPr>
              <a:t> Redefined</a:t>
            </a:r>
          </a:p>
        </p:txBody>
      </p:sp>
      <p:sp>
        <p:nvSpPr>
          <p:cNvPr id="5" name="Rectangle 4"/>
          <p:cNvSpPr/>
          <p:nvPr/>
        </p:nvSpPr>
        <p:spPr>
          <a:xfrm>
            <a:off x="3577297" y="2453720"/>
            <a:ext cx="659155" cy="923330"/>
          </a:xfrm>
          <a:prstGeom prst="rect">
            <a:avLst/>
          </a:prstGeom>
          <a:noFill/>
        </p:spPr>
        <p:txBody>
          <a:bodyPr wrap="none" lIns="91431" tIns="45716" rIns="91431" bIns="45716">
            <a:spAutoFit/>
          </a:bodyPr>
          <a:lstStyle/>
          <a:p>
            <a:pPr algn="ctr"/>
            <a:r>
              <a:rPr lang="en-US" sz="5400" dirty="0">
                <a:ln w="0"/>
                <a:solidFill>
                  <a:srgbClr val="505050"/>
                </a:solidFill>
                <a:effectLst>
                  <a:outerShdw blurRad="38100" dist="19050" dir="2700000" algn="tl" rotWithShape="0">
                    <a:srgbClr val="505050">
                      <a:alpha val="40000"/>
                    </a:srgbClr>
                  </a:outerShdw>
                </a:effectLst>
              </a:rPr>
              <a:t>+</a:t>
            </a:r>
          </a:p>
        </p:txBody>
      </p:sp>
      <p:sp>
        <p:nvSpPr>
          <p:cNvPr id="8" name="Rectangle 7"/>
          <p:cNvSpPr/>
          <p:nvPr/>
        </p:nvSpPr>
        <p:spPr>
          <a:xfrm>
            <a:off x="7664212" y="2442159"/>
            <a:ext cx="659156" cy="923330"/>
          </a:xfrm>
          <a:prstGeom prst="rect">
            <a:avLst/>
          </a:prstGeom>
          <a:noFill/>
        </p:spPr>
        <p:txBody>
          <a:bodyPr wrap="none" lIns="91431" tIns="45716" rIns="91431" bIns="45716">
            <a:spAutoFit/>
          </a:bodyPr>
          <a:lstStyle/>
          <a:p>
            <a:pPr algn="ctr"/>
            <a:r>
              <a:rPr lang="en-US" sz="5400" dirty="0">
                <a:ln w="0"/>
                <a:solidFill>
                  <a:srgbClr val="505050"/>
                </a:solidFill>
                <a:effectLst>
                  <a:outerShdw blurRad="38100" dist="19050" dir="2700000" algn="tl" rotWithShape="0">
                    <a:srgbClr val="505050">
                      <a:alpha val="40000"/>
                    </a:srgbClr>
                  </a:outerShdw>
                </a:effectLst>
              </a:rPr>
              <a:t>=</a:t>
            </a:r>
          </a:p>
        </p:txBody>
      </p:sp>
      <p:sp>
        <p:nvSpPr>
          <p:cNvPr id="9" name="Freeform 90"/>
          <p:cNvSpPr>
            <a:spLocks noEditPoints="1"/>
          </p:cNvSpPr>
          <p:nvPr/>
        </p:nvSpPr>
        <p:spPr bwMode="black">
          <a:xfrm>
            <a:off x="9093242" y="1724969"/>
            <a:ext cx="1194277" cy="1310275"/>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grpSp>
        <p:nvGrpSpPr>
          <p:cNvPr id="14" name="Group 13"/>
          <p:cNvGrpSpPr/>
          <p:nvPr/>
        </p:nvGrpSpPr>
        <p:grpSpPr>
          <a:xfrm>
            <a:off x="4317563" y="1553045"/>
            <a:ext cx="2724679" cy="2724679"/>
            <a:chOff x="4317562" y="1553045"/>
            <a:chExt cx="2724679" cy="2724679"/>
          </a:xfrm>
        </p:grpSpPr>
        <p:sp>
          <p:nvSpPr>
            <p:cNvPr id="7" name="Rectangle 6"/>
            <p:cNvSpPr/>
            <p:nvPr/>
          </p:nvSpPr>
          <p:spPr bwMode="auto">
            <a:xfrm>
              <a:off x="4317562" y="1553045"/>
              <a:ext cx="2724679" cy="2724679"/>
            </a:xfrm>
            <a:prstGeom prst="rect">
              <a:avLst/>
            </a:prstGeom>
            <a:solidFill>
              <a:srgbClr val="00B0F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93260" numCol="1" rtlCol="0" anchor="b" anchorCtr="0" compatLnSpc="1">
              <a:prstTxWarp prst="textNoShape">
                <a:avLst/>
              </a:prstTxWarp>
            </a:bodyPr>
            <a:lstStyle/>
            <a:p>
              <a:pPr>
                <a:lnSpc>
                  <a:spcPct val="90000"/>
                </a:lnSpc>
              </a:pPr>
              <a:r>
                <a:rPr lang="en-US" sz="2400" dirty="0">
                  <a:solidFill>
                    <a:srgbClr val="000000"/>
                  </a:solidFill>
                </a:rPr>
                <a:t>Microsoft SharePoint</a:t>
              </a:r>
            </a:p>
            <a:p>
              <a:pPr>
                <a:lnSpc>
                  <a:spcPct val="90000"/>
                </a:lnSpc>
              </a:pPr>
              <a:r>
                <a:rPr lang="en-US" sz="2400" dirty="0">
                  <a:solidFill>
                    <a:srgbClr val="000000"/>
                  </a:solidFill>
                </a:rPr>
                <a:t>2013</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9662" y="1751749"/>
              <a:ext cx="1681875" cy="508988"/>
            </a:xfrm>
            <a:prstGeom prst="rect">
              <a:avLst/>
            </a:prstGeom>
          </p:spPr>
        </p:pic>
      </p:grpSp>
      <p:grpSp>
        <p:nvGrpSpPr>
          <p:cNvPr id="13" name="Group 12"/>
          <p:cNvGrpSpPr/>
          <p:nvPr/>
        </p:nvGrpSpPr>
        <p:grpSpPr>
          <a:xfrm>
            <a:off x="817638" y="1553046"/>
            <a:ext cx="2724679" cy="2724679"/>
            <a:chOff x="817637" y="1553046"/>
            <a:chExt cx="2724679" cy="2724679"/>
          </a:xfrm>
        </p:grpSpPr>
        <p:sp>
          <p:nvSpPr>
            <p:cNvPr id="6" name="Rectangle 5"/>
            <p:cNvSpPr/>
            <p:nvPr/>
          </p:nvSpPr>
          <p:spPr bwMode="auto">
            <a:xfrm>
              <a:off x="817637" y="1553046"/>
              <a:ext cx="2724679" cy="2724679"/>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93260" numCol="1" rtlCol="0" anchor="b" anchorCtr="0" compatLnSpc="1">
              <a:prstTxWarp prst="textNoShape">
                <a:avLst/>
              </a:prstTxWarp>
            </a:bodyPr>
            <a:lstStyle/>
            <a:p>
              <a:pPr>
                <a:lnSpc>
                  <a:spcPct val="90000"/>
                </a:lnSpc>
              </a:pPr>
              <a:r>
                <a:rPr lang="en-US" sz="2400" dirty="0">
                  <a:solidFill>
                    <a:srgbClr val="000000"/>
                  </a:solidFill>
                </a:rPr>
                <a:t>Microsoft Dynamics for </a:t>
              </a:r>
              <a:r>
                <a:rPr lang="en-US" sz="2400" dirty="0" err="1">
                  <a:solidFill>
                    <a:srgbClr val="000000"/>
                  </a:solidFill>
                </a:rPr>
                <a:t>eCommerce</a:t>
              </a:r>
              <a:endParaRPr lang="en-US" sz="2400" dirty="0">
                <a:solidFill>
                  <a:srgbClr val="000000"/>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959" y="1751749"/>
              <a:ext cx="2132934" cy="511904"/>
            </a:xfrm>
            <a:prstGeom prst="rect">
              <a:avLst/>
            </a:prstGeom>
          </p:spPr>
        </p:pic>
      </p:grpSp>
      <p:sp>
        <p:nvSpPr>
          <p:cNvPr id="12" name="Title 1"/>
          <p:cNvSpPr txBox="1">
            <a:spLocks/>
          </p:cNvSpPr>
          <p:nvPr/>
        </p:nvSpPr>
        <p:spPr>
          <a:xfrm>
            <a:off x="3409925" y="5225455"/>
            <a:ext cx="11889564" cy="917575"/>
          </a:xfrm>
          <a:prstGeom prst="rect">
            <a:avLst/>
          </a:prstGeom>
        </p:spPr>
        <p:txBody>
          <a:bodyPr vert="horz" wrap="square" lIns="146289" tIns="91431" rIns="146289" bIns="9143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Ecommerce on Search NOT</a:t>
            </a:r>
          </a:p>
          <a:p>
            <a:r>
              <a:rPr>
                <a:gradFill>
                  <a:gsLst>
                    <a:gs pos="1250">
                      <a:srgbClr val="505050"/>
                    </a:gs>
                    <a:gs pos="100000">
                      <a:srgbClr val="505050"/>
                    </a:gs>
                  </a:gsLst>
                  <a:lin ang="5400000" scaled="0"/>
                </a:gradFill>
              </a:rPr>
              <a:t>Ecommerce with Search …..</a:t>
            </a:r>
          </a:p>
        </p:txBody>
      </p:sp>
    </p:spTree>
    <p:extLst>
      <p:ext uri="{BB962C8B-B14F-4D97-AF65-F5344CB8AC3E}">
        <p14:creationId xmlns:p14="http://schemas.microsoft.com/office/powerpoint/2010/main" val="3593905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8"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2125664"/>
            <a:ext cx="11887200" cy="1831975"/>
          </a:xfrm>
        </p:spPr>
        <p:txBody>
          <a:bodyPr/>
          <a:lstStyle/>
          <a:p>
            <a:r>
              <a:rPr lang="en-US" dirty="0" smtClean="0"/>
              <a:t>    </a:t>
            </a:r>
            <a:r>
              <a:rPr lang="en-US" sz="7200" dirty="0"/>
              <a:t>Deployment</a:t>
            </a:r>
          </a:p>
        </p:txBody>
      </p:sp>
      <p:pic>
        <p:nvPicPr>
          <p:cNvPr id="5" name="Rock Climber"/>
          <p:cNvPicPr>
            <a:picLocks noChangeArrowheads="1"/>
          </p:cNvPicPr>
          <p:nvPr/>
        </p:nvPicPr>
        <p:blipFill rotWithShape="1">
          <a:blip r:embed="rId2">
            <a:extLst>
              <a:ext uri="{28A0092B-C50C-407E-A947-70E740481C1C}">
                <a14:useLocalDpi xmlns:a14="http://schemas.microsoft.com/office/drawing/2010/main" val="0"/>
              </a:ext>
            </a:extLst>
          </a:blip>
          <a:srcRect l="21462" t="16395" r="21333"/>
          <a:stretch/>
        </p:blipFill>
        <p:spPr bwMode="auto">
          <a:xfrm>
            <a:off x="7226350" y="1860373"/>
            <a:ext cx="3733813" cy="2097264"/>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522494" y="2430329"/>
            <a:ext cx="1211126" cy="1013139"/>
            <a:chOff x="5200268" y="2694622"/>
            <a:chExt cx="1874520" cy="1877135"/>
          </a:xfrm>
          <a:solidFill>
            <a:schemeClr val="accent2"/>
          </a:solidFill>
        </p:grpSpPr>
        <p:sp>
          <p:nvSpPr>
            <p:cNvPr id="7" name="Rectangle 6"/>
            <p:cNvSpPr/>
            <p:nvPr/>
          </p:nvSpPr>
          <p:spPr bwMode="auto">
            <a:xfrm>
              <a:off x="5200268" y="2694622"/>
              <a:ext cx="1874520" cy="1877135"/>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91" tIns="93260" rIns="93260" bIns="93260" numCol="1" rtlCol="0" anchor="b" anchorCtr="0" compatLnSpc="1">
              <a:prstTxWarp prst="textNoShape">
                <a:avLst/>
              </a:prstTxWarp>
            </a:bodyPr>
            <a:lstStyle/>
            <a:p>
              <a:pPr defTabSz="932199" fontAlgn="base">
                <a:lnSpc>
                  <a:spcPct val="90000"/>
                </a:lnSpc>
                <a:spcBef>
                  <a:spcPct val="0"/>
                </a:spcBef>
                <a:spcAft>
                  <a:spcPct val="0"/>
                </a:spcAft>
              </a:pPr>
              <a:endParaRPr lang="en-US" sz="2000" dirty="0">
                <a:gradFill>
                  <a:gsLst>
                    <a:gs pos="0">
                      <a:srgbClr val="FFFFFF"/>
                    </a:gs>
                    <a:gs pos="100000">
                      <a:srgbClr val="FFFFFF"/>
                    </a:gs>
                  </a:gsLst>
                  <a:lin ang="0" scaled="0"/>
                </a:gradFill>
              </a:endParaRPr>
            </a:p>
          </p:txBody>
        </p:sp>
        <p:sp>
          <p:nvSpPr>
            <p:cNvPr id="8" name="Freeform 14"/>
            <p:cNvSpPr>
              <a:spLocks noEditPoints="1"/>
            </p:cNvSpPr>
            <p:nvPr/>
          </p:nvSpPr>
          <p:spPr bwMode="black">
            <a:xfrm>
              <a:off x="5660281" y="3156067"/>
              <a:ext cx="954494" cy="954244"/>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chemeClr val="tx1"/>
            </a:solidFill>
            <a:ln>
              <a:noFill/>
            </a:ln>
          </p:spPr>
          <p:txBody>
            <a:bodyPr vert="horz" wrap="square" lIns="83943" tIns="41972" rIns="83943" bIns="41972" numCol="1" anchor="t" anchorCtr="0" compatLnSpc="1">
              <a:prstTxWarp prst="textNoShape">
                <a:avLst/>
              </a:prstTxWarp>
            </a:bodyPr>
            <a:lstStyle/>
            <a:p>
              <a:endParaRPr lang="en-US" sz="1600">
                <a:solidFill>
                  <a:srgbClr val="FFFFFF"/>
                </a:solidFill>
              </a:endParaRPr>
            </a:p>
          </p:txBody>
        </p:sp>
      </p:grpSp>
    </p:spTree>
    <p:extLst>
      <p:ext uri="{BB962C8B-B14F-4D97-AF65-F5344CB8AC3E}">
        <p14:creationId xmlns:p14="http://schemas.microsoft.com/office/powerpoint/2010/main" val="15686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idx="4294967295"/>
          </p:nvPr>
        </p:nvSpPr>
        <p:spPr>
          <a:xfrm>
            <a:off x="547689" y="295276"/>
            <a:ext cx="11888787" cy="917575"/>
          </a:xfrm>
        </p:spPr>
        <p:txBody>
          <a:bodyPr/>
          <a:lstStyle/>
          <a:p>
            <a:r>
              <a:rPr lang="en-US" dirty="0" smtClean="0"/>
              <a:t>Adaptive Insightful Experience</a:t>
            </a:r>
            <a:endParaRPr lang="en-US" dirty="0"/>
          </a:p>
        </p:txBody>
      </p:sp>
      <p:sp>
        <p:nvSpPr>
          <p:cNvPr id="2" name="Slide Number Placeholder 1"/>
          <p:cNvSpPr>
            <a:spLocks noGrp="1"/>
          </p:cNvSpPr>
          <p:nvPr>
            <p:ph type="sldNum" sz="quarter" idx="4294967295"/>
          </p:nvPr>
        </p:nvSpPr>
        <p:spPr>
          <a:xfrm>
            <a:off x="0" y="6526213"/>
            <a:ext cx="571500" cy="223837"/>
          </a:xfrm>
          <a:prstGeom prst="rect">
            <a:avLst/>
          </a:prstGeom>
        </p:spPr>
        <p:txBody>
          <a:bodyPr lIns="91431" tIns="45716" rIns="91431" bIns="45716"/>
          <a:lstStyle/>
          <a:p>
            <a:fld id="{727B4C2D-45E2-4621-8491-2995EB46A674}" type="slidenum">
              <a:rPr lang="en-US" smtClean="0">
                <a:solidFill>
                  <a:srgbClr val="505050"/>
                </a:solidFill>
              </a:rPr>
              <a:pPr/>
              <a:t>18</a:t>
            </a:fld>
            <a:endParaRPr lang="en-US" dirty="0">
              <a:solidFill>
                <a:srgbClr val="505050"/>
              </a:solidFill>
            </a:endParaRPr>
          </a:p>
        </p:txBody>
      </p:sp>
      <p:sp>
        <p:nvSpPr>
          <p:cNvPr id="4" name="Rectangle 3"/>
          <p:cNvSpPr/>
          <p:nvPr/>
        </p:nvSpPr>
        <p:spPr bwMode="auto">
          <a:xfrm>
            <a:off x="756249" y="1945914"/>
            <a:ext cx="2564659" cy="39996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Generation Me</a:t>
            </a:r>
          </a:p>
        </p:txBody>
      </p:sp>
      <p:sp>
        <p:nvSpPr>
          <p:cNvPr id="6" name="Rectangle 5"/>
          <p:cNvSpPr/>
          <p:nvPr/>
        </p:nvSpPr>
        <p:spPr bwMode="auto">
          <a:xfrm>
            <a:off x="3534642" y="1945914"/>
            <a:ext cx="2564659" cy="1910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Social group Behavior</a:t>
            </a:r>
          </a:p>
        </p:txBody>
      </p:sp>
      <p:sp>
        <p:nvSpPr>
          <p:cNvPr id="18" name="Title 2"/>
          <p:cNvSpPr txBox="1">
            <a:spLocks/>
          </p:cNvSpPr>
          <p:nvPr/>
        </p:nvSpPr>
        <p:spPr>
          <a:xfrm>
            <a:off x="531949" y="233151"/>
            <a:ext cx="11370961" cy="762786"/>
          </a:xfrm>
          <a:prstGeom prst="rect">
            <a:avLst/>
          </a:prstGeom>
        </p:spPr>
        <p:txBody>
          <a:bodyPr lIns="91431" tIns="45716" rIns="91431" bIns="45716"/>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i="1">
              <a:gradFill>
                <a:gsLst>
                  <a:gs pos="1250">
                    <a:srgbClr val="012654"/>
                  </a:gs>
                  <a:gs pos="100000">
                    <a:srgbClr val="012654"/>
                  </a:gs>
                </a:gsLst>
                <a:lin ang="5400000" scaled="0"/>
              </a:gradFill>
            </a:endParaRPr>
          </a:p>
        </p:txBody>
      </p:sp>
      <p:pic>
        <p:nvPicPr>
          <p:cNvPr id="16" name="Picture 2" descr="\\MAGNUM\Projects\Microsoft\Cloud Power FY12\Design\ICONS_PNG\Devices.png"/>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10216402" y="128941"/>
            <a:ext cx="1452594" cy="1452594"/>
          </a:xfrm>
          <a:prstGeom prst="rect">
            <a:avLst/>
          </a:prstGeom>
          <a:noFill/>
        </p:spPr>
      </p:pic>
      <p:grpSp>
        <p:nvGrpSpPr>
          <p:cNvPr id="17" name="Group 16"/>
          <p:cNvGrpSpPr/>
          <p:nvPr/>
        </p:nvGrpSpPr>
        <p:grpSpPr bwMode="black">
          <a:xfrm>
            <a:off x="1669716" y="2526704"/>
            <a:ext cx="737725" cy="1239587"/>
            <a:chOff x="3360738" y="989012"/>
            <a:chExt cx="746125" cy="1439864"/>
          </a:xfrm>
        </p:grpSpPr>
        <p:sp>
          <p:nvSpPr>
            <p:cNvPr id="19"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20"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24"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sp>
          <p:nvSpPr>
            <p:cNvPr id="25"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srgbClr val="505050"/>
                </a:solidFill>
              </a:endParaRPr>
            </a:p>
          </p:txBody>
        </p:sp>
      </p:grpSp>
      <p:sp>
        <p:nvSpPr>
          <p:cNvPr id="35" name="Title 45"/>
          <p:cNvSpPr txBox="1">
            <a:spLocks/>
          </p:cNvSpPr>
          <p:nvPr/>
        </p:nvSpPr>
        <p:spPr>
          <a:xfrm>
            <a:off x="5674220" y="5247946"/>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Light"/>
              </a:defRPr>
            </a:lvl1pPr>
          </a:lstStyle>
          <a:p>
            <a:endParaRPr lang="nb-NO" dirty="0">
              <a:gradFill>
                <a:gsLst>
                  <a:gs pos="1250">
                    <a:srgbClr val="012654"/>
                  </a:gs>
                  <a:gs pos="100000">
                    <a:srgbClr val="012654"/>
                  </a:gs>
                </a:gsLst>
                <a:lin ang="5400000" scaled="0"/>
              </a:gradFill>
            </a:endParaRPr>
          </a:p>
        </p:txBody>
      </p:sp>
      <p:sp>
        <p:nvSpPr>
          <p:cNvPr id="27" name="Rectangle 26"/>
          <p:cNvSpPr/>
          <p:nvPr/>
        </p:nvSpPr>
        <p:spPr bwMode="auto">
          <a:xfrm>
            <a:off x="3534641" y="4073326"/>
            <a:ext cx="2564659" cy="18722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User Preferences</a:t>
            </a:r>
          </a:p>
        </p:txBody>
      </p:sp>
      <p:sp>
        <p:nvSpPr>
          <p:cNvPr id="28" name="Rectangle 27"/>
          <p:cNvSpPr/>
          <p:nvPr/>
        </p:nvSpPr>
        <p:spPr bwMode="auto">
          <a:xfrm>
            <a:off x="6272376" y="1945914"/>
            <a:ext cx="2564659" cy="1910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Right information at right time</a:t>
            </a:r>
          </a:p>
        </p:txBody>
      </p:sp>
      <p:sp>
        <p:nvSpPr>
          <p:cNvPr id="29" name="Rectangle 28"/>
          <p:cNvSpPr/>
          <p:nvPr/>
        </p:nvSpPr>
        <p:spPr bwMode="auto">
          <a:xfrm>
            <a:off x="6272375" y="4073326"/>
            <a:ext cx="2564659" cy="18722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User Behavior</a:t>
            </a:r>
          </a:p>
        </p:txBody>
      </p:sp>
      <p:sp>
        <p:nvSpPr>
          <p:cNvPr id="30" name="Rectangle 29"/>
          <p:cNvSpPr/>
          <p:nvPr/>
        </p:nvSpPr>
        <p:spPr bwMode="auto">
          <a:xfrm>
            <a:off x="9032130" y="1945914"/>
            <a:ext cx="2564659" cy="19105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User Intent</a:t>
            </a:r>
          </a:p>
        </p:txBody>
      </p:sp>
    </p:spTree>
    <p:extLst>
      <p:ext uri="{BB962C8B-B14F-4D97-AF65-F5344CB8AC3E}">
        <p14:creationId xmlns:p14="http://schemas.microsoft.com/office/powerpoint/2010/main" val="37783725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6262182" y="1193007"/>
            <a:ext cx="2424769" cy="2424769"/>
            <a:chOff x="3642610" y="1447800"/>
            <a:chExt cx="2377440" cy="2377440"/>
          </a:xfrm>
          <a:solidFill>
            <a:schemeClr val="accent2"/>
          </a:solidFill>
        </p:grpSpPr>
        <p:sp>
          <p:nvSpPr>
            <p:cNvPr id="50" name="Rectangle 49"/>
            <p:cNvSpPr/>
            <p:nvPr/>
          </p:nvSpPr>
          <p:spPr bwMode="auto">
            <a:xfrm>
              <a:off x="3642610" y="1447800"/>
              <a:ext cx="2377440" cy="237744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91" tIns="93260" rIns="93260" bIns="9326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On Premises Product Line Architecture</a:t>
              </a:r>
            </a:p>
          </p:txBody>
        </p:sp>
        <p:sp>
          <p:nvSpPr>
            <p:cNvPr id="51" name="Freeform 15"/>
            <p:cNvSpPr>
              <a:spLocks noEditPoints="1"/>
            </p:cNvSpPr>
            <p:nvPr/>
          </p:nvSpPr>
          <p:spPr bwMode="black">
            <a:xfrm>
              <a:off x="4454186" y="1711084"/>
              <a:ext cx="904353" cy="89473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grpFill/>
            <a:ln>
              <a:noFill/>
            </a:ln>
          </p:spPr>
          <p:txBody>
            <a:bodyPr vert="horz" wrap="square" lIns="83943" tIns="41972" rIns="83943" bIns="41972" numCol="1" anchor="t" anchorCtr="0" compatLnSpc="1">
              <a:prstTxWarp prst="textNoShape">
                <a:avLst/>
              </a:prstTxWarp>
            </a:bodyPr>
            <a:lstStyle/>
            <a:p>
              <a:pPr defTabSz="932467"/>
              <a:endParaRPr lang="en-US" sz="1600" dirty="0">
                <a:solidFill>
                  <a:srgbClr val="FFFFFF"/>
                </a:solidFill>
              </a:endParaRPr>
            </a:p>
          </p:txBody>
        </p:sp>
      </p:grpSp>
      <p:sp>
        <p:nvSpPr>
          <p:cNvPr id="46" name="Title 45"/>
          <p:cNvSpPr>
            <a:spLocks noGrp="1"/>
          </p:cNvSpPr>
          <p:nvPr>
            <p:ph type="title" idx="4294967295"/>
          </p:nvPr>
        </p:nvSpPr>
        <p:spPr>
          <a:xfrm>
            <a:off x="547689" y="295276"/>
            <a:ext cx="11888787" cy="917575"/>
          </a:xfrm>
        </p:spPr>
        <p:txBody>
          <a:bodyPr/>
          <a:lstStyle/>
          <a:p>
            <a:r>
              <a:rPr lang="nb-NO" dirty="0" smtClean="0"/>
              <a:t>Solution Deployments</a:t>
            </a:r>
            <a:endParaRPr lang="en-US" dirty="0"/>
          </a:p>
        </p:txBody>
      </p:sp>
      <p:sp>
        <p:nvSpPr>
          <p:cNvPr id="18" name="Title 2"/>
          <p:cNvSpPr txBox="1">
            <a:spLocks/>
          </p:cNvSpPr>
          <p:nvPr/>
        </p:nvSpPr>
        <p:spPr>
          <a:xfrm>
            <a:off x="531949" y="233151"/>
            <a:ext cx="11370961" cy="762786"/>
          </a:xfrm>
          <a:prstGeom prst="rect">
            <a:avLst/>
          </a:prstGeom>
        </p:spPr>
        <p:txBody>
          <a:bodyPr lIns="91431" tIns="45716" rIns="91431" bIns="45716"/>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i="1">
              <a:gradFill>
                <a:gsLst>
                  <a:gs pos="1250">
                    <a:srgbClr val="012654"/>
                  </a:gs>
                  <a:gs pos="100000">
                    <a:srgbClr val="012654"/>
                  </a:gs>
                </a:gsLst>
                <a:lin ang="5400000" scaled="0"/>
              </a:gradFill>
            </a:endParaRPr>
          </a:p>
        </p:txBody>
      </p:sp>
      <p:sp>
        <p:nvSpPr>
          <p:cNvPr id="35" name="Title 45"/>
          <p:cNvSpPr txBox="1">
            <a:spLocks/>
          </p:cNvSpPr>
          <p:nvPr/>
        </p:nvSpPr>
        <p:spPr>
          <a:xfrm>
            <a:off x="5674220" y="5247946"/>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Light"/>
              </a:defRPr>
            </a:lvl1pPr>
          </a:lstStyle>
          <a:p>
            <a:endParaRPr lang="nb-NO" dirty="0">
              <a:gradFill>
                <a:gsLst>
                  <a:gs pos="1250">
                    <a:srgbClr val="012654"/>
                  </a:gs>
                  <a:gs pos="100000">
                    <a:srgbClr val="012654"/>
                  </a:gs>
                </a:gsLst>
                <a:lin ang="5400000" scaled="0"/>
              </a:gradFill>
            </a:endParaRPr>
          </a:p>
        </p:txBody>
      </p:sp>
      <p:sp>
        <p:nvSpPr>
          <p:cNvPr id="23" name="Freeform 63"/>
          <p:cNvSpPr>
            <a:spLocks noEditPoints="1"/>
          </p:cNvSpPr>
          <p:nvPr/>
        </p:nvSpPr>
        <p:spPr bwMode="black">
          <a:xfrm>
            <a:off x="1177677" y="2376121"/>
            <a:ext cx="401538" cy="403156"/>
          </a:xfrm>
          <a:custGeom>
            <a:avLst/>
            <a:gdLst>
              <a:gd name="T0" fmla="*/ 75 w 150"/>
              <a:gd name="T1" fmla="*/ 10 h 150"/>
              <a:gd name="T2" fmla="*/ 10 w 150"/>
              <a:gd name="T3" fmla="*/ 75 h 150"/>
              <a:gd name="T4" fmla="*/ 75 w 150"/>
              <a:gd name="T5" fmla="*/ 140 h 150"/>
              <a:gd name="T6" fmla="*/ 141 w 150"/>
              <a:gd name="T7" fmla="*/ 75 h 150"/>
              <a:gd name="T8" fmla="*/ 75 w 150"/>
              <a:gd name="T9" fmla="*/ 10 h 150"/>
              <a:gd name="T10" fmla="*/ 75 w 150"/>
              <a:gd name="T11" fmla="*/ 0 h 150"/>
              <a:gd name="T12" fmla="*/ 150 w 150"/>
              <a:gd name="T13" fmla="*/ 75 h 150"/>
              <a:gd name="T14" fmla="*/ 75 w 150"/>
              <a:gd name="T15" fmla="*/ 150 h 150"/>
              <a:gd name="T16" fmla="*/ 0 w 150"/>
              <a:gd name="T17" fmla="*/ 75 h 150"/>
              <a:gd name="T18" fmla="*/ 75 w 150"/>
              <a:gd name="T19" fmla="*/ 0 h 150"/>
              <a:gd name="T20" fmla="*/ 51 w 150"/>
              <a:gd name="T21" fmla="*/ 107 h 150"/>
              <a:gd name="T22" fmla="*/ 51 w 150"/>
              <a:gd name="T23" fmla="*/ 105 h 150"/>
              <a:gd name="T24" fmla="*/ 46 w 150"/>
              <a:gd name="T25" fmla="*/ 99 h 150"/>
              <a:gd name="T26" fmla="*/ 44 w 150"/>
              <a:gd name="T27" fmla="*/ 100 h 150"/>
              <a:gd name="T28" fmla="*/ 42 w 150"/>
              <a:gd name="T29" fmla="*/ 107 h 150"/>
              <a:gd name="T30" fmla="*/ 43 w 150"/>
              <a:gd name="T31" fmla="*/ 109 h 150"/>
              <a:gd name="T32" fmla="*/ 51 w 150"/>
              <a:gd name="T33" fmla="*/ 107 h 150"/>
              <a:gd name="T34" fmla="*/ 106 w 150"/>
              <a:gd name="T35" fmla="*/ 45 h 150"/>
              <a:gd name="T36" fmla="*/ 94 w 150"/>
              <a:gd name="T37" fmla="*/ 43 h 150"/>
              <a:gd name="T38" fmla="*/ 90 w 150"/>
              <a:gd name="T39" fmla="*/ 46 h 150"/>
              <a:gd name="T40" fmla="*/ 90 w 150"/>
              <a:gd name="T41" fmla="*/ 50 h 150"/>
              <a:gd name="T42" fmla="*/ 101 w 150"/>
              <a:gd name="T43" fmla="*/ 60 h 150"/>
              <a:gd name="T44" fmla="*/ 104 w 150"/>
              <a:gd name="T45" fmla="*/ 60 h 150"/>
              <a:gd name="T46" fmla="*/ 107 w 150"/>
              <a:gd name="T47" fmla="*/ 57 h 150"/>
              <a:gd name="T48" fmla="*/ 106 w 150"/>
              <a:gd name="T49" fmla="*/ 45 h 150"/>
              <a:gd name="T50" fmla="*/ 63 w 150"/>
              <a:gd name="T51" fmla="*/ 101 h 150"/>
              <a:gd name="T52" fmla="*/ 60 w 150"/>
              <a:gd name="T53" fmla="*/ 101 h 150"/>
              <a:gd name="T54" fmla="*/ 49 w 150"/>
              <a:gd name="T55" fmla="*/ 91 h 150"/>
              <a:gd name="T56" fmla="*/ 49 w 150"/>
              <a:gd name="T57" fmla="*/ 87 h 150"/>
              <a:gd name="T58" fmla="*/ 83 w 150"/>
              <a:gd name="T59" fmla="*/ 53 h 150"/>
              <a:gd name="T60" fmla="*/ 87 w 150"/>
              <a:gd name="T61" fmla="*/ 53 h 150"/>
              <a:gd name="T62" fmla="*/ 97 w 150"/>
              <a:gd name="T63" fmla="*/ 64 h 150"/>
              <a:gd name="T64" fmla="*/ 97 w 150"/>
              <a:gd name="T65" fmla="*/ 67 h 150"/>
              <a:gd name="T66" fmla="*/ 63 w 150"/>
              <a:gd name="T67"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75" y="10"/>
                </a:moveTo>
                <a:cubicBezTo>
                  <a:pt x="39" y="10"/>
                  <a:pt x="10" y="39"/>
                  <a:pt x="10" y="75"/>
                </a:cubicBezTo>
                <a:cubicBezTo>
                  <a:pt x="10" y="111"/>
                  <a:pt x="39" y="140"/>
                  <a:pt x="75" y="140"/>
                </a:cubicBezTo>
                <a:cubicBezTo>
                  <a:pt x="111" y="140"/>
                  <a:pt x="141" y="111"/>
                  <a:pt x="141" y="75"/>
                </a:cubicBezTo>
                <a:cubicBezTo>
                  <a:pt x="141" y="39"/>
                  <a:pt x="111" y="10"/>
                  <a:pt x="75" y="10"/>
                </a:cubicBezTo>
                <a:moveTo>
                  <a:pt x="75" y="0"/>
                </a:moveTo>
                <a:cubicBezTo>
                  <a:pt x="117" y="0"/>
                  <a:pt x="150" y="34"/>
                  <a:pt x="150" y="75"/>
                </a:cubicBezTo>
                <a:cubicBezTo>
                  <a:pt x="150" y="116"/>
                  <a:pt x="117" y="150"/>
                  <a:pt x="75" y="150"/>
                </a:cubicBezTo>
                <a:cubicBezTo>
                  <a:pt x="34" y="150"/>
                  <a:pt x="0" y="116"/>
                  <a:pt x="0" y="75"/>
                </a:cubicBezTo>
                <a:cubicBezTo>
                  <a:pt x="0" y="34"/>
                  <a:pt x="34" y="0"/>
                  <a:pt x="75" y="0"/>
                </a:cubicBezTo>
                <a:moveTo>
                  <a:pt x="51" y="107"/>
                </a:moveTo>
                <a:cubicBezTo>
                  <a:pt x="52" y="107"/>
                  <a:pt x="52" y="106"/>
                  <a:pt x="51" y="105"/>
                </a:cubicBezTo>
                <a:cubicBezTo>
                  <a:pt x="46" y="99"/>
                  <a:pt x="46" y="99"/>
                  <a:pt x="46" y="99"/>
                </a:cubicBezTo>
                <a:cubicBezTo>
                  <a:pt x="45" y="98"/>
                  <a:pt x="44" y="99"/>
                  <a:pt x="44" y="100"/>
                </a:cubicBezTo>
                <a:cubicBezTo>
                  <a:pt x="42" y="107"/>
                  <a:pt x="42" y="107"/>
                  <a:pt x="42" y="107"/>
                </a:cubicBezTo>
                <a:cubicBezTo>
                  <a:pt x="41" y="108"/>
                  <a:pt x="42" y="109"/>
                  <a:pt x="43" y="109"/>
                </a:cubicBezTo>
                <a:lnTo>
                  <a:pt x="51" y="107"/>
                </a:lnTo>
                <a:close/>
                <a:moveTo>
                  <a:pt x="106" y="45"/>
                </a:moveTo>
                <a:cubicBezTo>
                  <a:pt x="100" y="39"/>
                  <a:pt x="94" y="43"/>
                  <a:pt x="94" y="43"/>
                </a:cubicBezTo>
                <a:cubicBezTo>
                  <a:pt x="93" y="44"/>
                  <a:pt x="91" y="46"/>
                  <a:pt x="90" y="46"/>
                </a:cubicBezTo>
                <a:cubicBezTo>
                  <a:pt x="89" y="47"/>
                  <a:pt x="89" y="49"/>
                  <a:pt x="90" y="50"/>
                </a:cubicBezTo>
                <a:cubicBezTo>
                  <a:pt x="101" y="60"/>
                  <a:pt x="101" y="60"/>
                  <a:pt x="101" y="60"/>
                </a:cubicBezTo>
                <a:cubicBezTo>
                  <a:pt x="102" y="61"/>
                  <a:pt x="103" y="61"/>
                  <a:pt x="104" y="60"/>
                </a:cubicBezTo>
                <a:cubicBezTo>
                  <a:pt x="105" y="59"/>
                  <a:pt x="106" y="58"/>
                  <a:pt x="107" y="57"/>
                </a:cubicBezTo>
                <a:cubicBezTo>
                  <a:pt x="107" y="57"/>
                  <a:pt x="112" y="51"/>
                  <a:pt x="106" y="45"/>
                </a:cubicBezTo>
                <a:moveTo>
                  <a:pt x="63" y="101"/>
                </a:moveTo>
                <a:cubicBezTo>
                  <a:pt x="62" y="102"/>
                  <a:pt x="61" y="102"/>
                  <a:pt x="60" y="101"/>
                </a:cubicBezTo>
                <a:cubicBezTo>
                  <a:pt x="49" y="91"/>
                  <a:pt x="49" y="91"/>
                  <a:pt x="49" y="91"/>
                </a:cubicBezTo>
                <a:cubicBezTo>
                  <a:pt x="48" y="90"/>
                  <a:pt x="48" y="88"/>
                  <a:pt x="49" y="87"/>
                </a:cubicBezTo>
                <a:cubicBezTo>
                  <a:pt x="83" y="53"/>
                  <a:pt x="83" y="53"/>
                  <a:pt x="83" y="53"/>
                </a:cubicBezTo>
                <a:cubicBezTo>
                  <a:pt x="84" y="52"/>
                  <a:pt x="86" y="52"/>
                  <a:pt x="87" y="53"/>
                </a:cubicBezTo>
                <a:cubicBezTo>
                  <a:pt x="97" y="64"/>
                  <a:pt x="97" y="64"/>
                  <a:pt x="97" y="64"/>
                </a:cubicBezTo>
                <a:cubicBezTo>
                  <a:pt x="98" y="65"/>
                  <a:pt x="98" y="66"/>
                  <a:pt x="97" y="67"/>
                </a:cubicBezTo>
                <a:lnTo>
                  <a:pt x="63"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sp>
        <p:nvSpPr>
          <p:cNvPr id="26" name="Freeform 63"/>
          <p:cNvSpPr>
            <a:spLocks noEditPoints="1"/>
          </p:cNvSpPr>
          <p:nvPr/>
        </p:nvSpPr>
        <p:spPr bwMode="black">
          <a:xfrm>
            <a:off x="1717042" y="2376120"/>
            <a:ext cx="401538" cy="403156"/>
          </a:xfrm>
          <a:custGeom>
            <a:avLst/>
            <a:gdLst>
              <a:gd name="T0" fmla="*/ 75 w 150"/>
              <a:gd name="T1" fmla="*/ 10 h 150"/>
              <a:gd name="T2" fmla="*/ 10 w 150"/>
              <a:gd name="T3" fmla="*/ 75 h 150"/>
              <a:gd name="T4" fmla="*/ 75 w 150"/>
              <a:gd name="T5" fmla="*/ 140 h 150"/>
              <a:gd name="T6" fmla="*/ 141 w 150"/>
              <a:gd name="T7" fmla="*/ 75 h 150"/>
              <a:gd name="T8" fmla="*/ 75 w 150"/>
              <a:gd name="T9" fmla="*/ 10 h 150"/>
              <a:gd name="T10" fmla="*/ 75 w 150"/>
              <a:gd name="T11" fmla="*/ 0 h 150"/>
              <a:gd name="T12" fmla="*/ 150 w 150"/>
              <a:gd name="T13" fmla="*/ 75 h 150"/>
              <a:gd name="T14" fmla="*/ 75 w 150"/>
              <a:gd name="T15" fmla="*/ 150 h 150"/>
              <a:gd name="T16" fmla="*/ 0 w 150"/>
              <a:gd name="T17" fmla="*/ 75 h 150"/>
              <a:gd name="T18" fmla="*/ 75 w 150"/>
              <a:gd name="T19" fmla="*/ 0 h 150"/>
              <a:gd name="T20" fmla="*/ 51 w 150"/>
              <a:gd name="T21" fmla="*/ 107 h 150"/>
              <a:gd name="T22" fmla="*/ 51 w 150"/>
              <a:gd name="T23" fmla="*/ 105 h 150"/>
              <a:gd name="T24" fmla="*/ 46 w 150"/>
              <a:gd name="T25" fmla="*/ 99 h 150"/>
              <a:gd name="T26" fmla="*/ 44 w 150"/>
              <a:gd name="T27" fmla="*/ 100 h 150"/>
              <a:gd name="T28" fmla="*/ 42 w 150"/>
              <a:gd name="T29" fmla="*/ 107 h 150"/>
              <a:gd name="T30" fmla="*/ 43 w 150"/>
              <a:gd name="T31" fmla="*/ 109 h 150"/>
              <a:gd name="T32" fmla="*/ 51 w 150"/>
              <a:gd name="T33" fmla="*/ 107 h 150"/>
              <a:gd name="T34" fmla="*/ 106 w 150"/>
              <a:gd name="T35" fmla="*/ 45 h 150"/>
              <a:gd name="T36" fmla="*/ 94 w 150"/>
              <a:gd name="T37" fmla="*/ 43 h 150"/>
              <a:gd name="T38" fmla="*/ 90 w 150"/>
              <a:gd name="T39" fmla="*/ 46 h 150"/>
              <a:gd name="T40" fmla="*/ 90 w 150"/>
              <a:gd name="T41" fmla="*/ 50 h 150"/>
              <a:gd name="T42" fmla="*/ 101 w 150"/>
              <a:gd name="T43" fmla="*/ 60 h 150"/>
              <a:gd name="T44" fmla="*/ 104 w 150"/>
              <a:gd name="T45" fmla="*/ 60 h 150"/>
              <a:gd name="T46" fmla="*/ 107 w 150"/>
              <a:gd name="T47" fmla="*/ 57 h 150"/>
              <a:gd name="T48" fmla="*/ 106 w 150"/>
              <a:gd name="T49" fmla="*/ 45 h 150"/>
              <a:gd name="T50" fmla="*/ 63 w 150"/>
              <a:gd name="T51" fmla="*/ 101 h 150"/>
              <a:gd name="T52" fmla="*/ 60 w 150"/>
              <a:gd name="T53" fmla="*/ 101 h 150"/>
              <a:gd name="T54" fmla="*/ 49 w 150"/>
              <a:gd name="T55" fmla="*/ 91 h 150"/>
              <a:gd name="T56" fmla="*/ 49 w 150"/>
              <a:gd name="T57" fmla="*/ 87 h 150"/>
              <a:gd name="T58" fmla="*/ 83 w 150"/>
              <a:gd name="T59" fmla="*/ 53 h 150"/>
              <a:gd name="T60" fmla="*/ 87 w 150"/>
              <a:gd name="T61" fmla="*/ 53 h 150"/>
              <a:gd name="T62" fmla="*/ 97 w 150"/>
              <a:gd name="T63" fmla="*/ 64 h 150"/>
              <a:gd name="T64" fmla="*/ 97 w 150"/>
              <a:gd name="T65" fmla="*/ 67 h 150"/>
              <a:gd name="T66" fmla="*/ 63 w 150"/>
              <a:gd name="T67"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75" y="10"/>
                </a:moveTo>
                <a:cubicBezTo>
                  <a:pt x="39" y="10"/>
                  <a:pt x="10" y="39"/>
                  <a:pt x="10" y="75"/>
                </a:cubicBezTo>
                <a:cubicBezTo>
                  <a:pt x="10" y="111"/>
                  <a:pt x="39" y="140"/>
                  <a:pt x="75" y="140"/>
                </a:cubicBezTo>
                <a:cubicBezTo>
                  <a:pt x="111" y="140"/>
                  <a:pt x="141" y="111"/>
                  <a:pt x="141" y="75"/>
                </a:cubicBezTo>
                <a:cubicBezTo>
                  <a:pt x="141" y="39"/>
                  <a:pt x="111" y="10"/>
                  <a:pt x="75" y="10"/>
                </a:cubicBezTo>
                <a:moveTo>
                  <a:pt x="75" y="0"/>
                </a:moveTo>
                <a:cubicBezTo>
                  <a:pt x="117" y="0"/>
                  <a:pt x="150" y="34"/>
                  <a:pt x="150" y="75"/>
                </a:cubicBezTo>
                <a:cubicBezTo>
                  <a:pt x="150" y="116"/>
                  <a:pt x="117" y="150"/>
                  <a:pt x="75" y="150"/>
                </a:cubicBezTo>
                <a:cubicBezTo>
                  <a:pt x="34" y="150"/>
                  <a:pt x="0" y="116"/>
                  <a:pt x="0" y="75"/>
                </a:cubicBezTo>
                <a:cubicBezTo>
                  <a:pt x="0" y="34"/>
                  <a:pt x="34" y="0"/>
                  <a:pt x="75" y="0"/>
                </a:cubicBezTo>
                <a:moveTo>
                  <a:pt x="51" y="107"/>
                </a:moveTo>
                <a:cubicBezTo>
                  <a:pt x="52" y="107"/>
                  <a:pt x="52" y="106"/>
                  <a:pt x="51" y="105"/>
                </a:cubicBezTo>
                <a:cubicBezTo>
                  <a:pt x="46" y="99"/>
                  <a:pt x="46" y="99"/>
                  <a:pt x="46" y="99"/>
                </a:cubicBezTo>
                <a:cubicBezTo>
                  <a:pt x="45" y="98"/>
                  <a:pt x="44" y="99"/>
                  <a:pt x="44" y="100"/>
                </a:cubicBezTo>
                <a:cubicBezTo>
                  <a:pt x="42" y="107"/>
                  <a:pt x="42" y="107"/>
                  <a:pt x="42" y="107"/>
                </a:cubicBezTo>
                <a:cubicBezTo>
                  <a:pt x="41" y="108"/>
                  <a:pt x="42" y="109"/>
                  <a:pt x="43" y="109"/>
                </a:cubicBezTo>
                <a:lnTo>
                  <a:pt x="51" y="107"/>
                </a:lnTo>
                <a:close/>
                <a:moveTo>
                  <a:pt x="106" y="45"/>
                </a:moveTo>
                <a:cubicBezTo>
                  <a:pt x="100" y="39"/>
                  <a:pt x="94" y="43"/>
                  <a:pt x="94" y="43"/>
                </a:cubicBezTo>
                <a:cubicBezTo>
                  <a:pt x="93" y="44"/>
                  <a:pt x="91" y="46"/>
                  <a:pt x="90" y="46"/>
                </a:cubicBezTo>
                <a:cubicBezTo>
                  <a:pt x="89" y="47"/>
                  <a:pt x="89" y="49"/>
                  <a:pt x="90" y="50"/>
                </a:cubicBezTo>
                <a:cubicBezTo>
                  <a:pt x="101" y="60"/>
                  <a:pt x="101" y="60"/>
                  <a:pt x="101" y="60"/>
                </a:cubicBezTo>
                <a:cubicBezTo>
                  <a:pt x="102" y="61"/>
                  <a:pt x="103" y="61"/>
                  <a:pt x="104" y="60"/>
                </a:cubicBezTo>
                <a:cubicBezTo>
                  <a:pt x="105" y="59"/>
                  <a:pt x="106" y="58"/>
                  <a:pt x="107" y="57"/>
                </a:cubicBezTo>
                <a:cubicBezTo>
                  <a:pt x="107" y="57"/>
                  <a:pt x="112" y="51"/>
                  <a:pt x="106" y="45"/>
                </a:cubicBezTo>
                <a:moveTo>
                  <a:pt x="63" y="101"/>
                </a:moveTo>
                <a:cubicBezTo>
                  <a:pt x="62" y="102"/>
                  <a:pt x="61" y="102"/>
                  <a:pt x="60" y="101"/>
                </a:cubicBezTo>
                <a:cubicBezTo>
                  <a:pt x="49" y="91"/>
                  <a:pt x="49" y="91"/>
                  <a:pt x="49" y="91"/>
                </a:cubicBezTo>
                <a:cubicBezTo>
                  <a:pt x="48" y="90"/>
                  <a:pt x="48" y="88"/>
                  <a:pt x="49" y="87"/>
                </a:cubicBezTo>
                <a:cubicBezTo>
                  <a:pt x="83" y="53"/>
                  <a:pt x="83" y="53"/>
                  <a:pt x="83" y="53"/>
                </a:cubicBezTo>
                <a:cubicBezTo>
                  <a:pt x="84" y="52"/>
                  <a:pt x="86" y="52"/>
                  <a:pt x="87" y="53"/>
                </a:cubicBezTo>
                <a:cubicBezTo>
                  <a:pt x="97" y="64"/>
                  <a:pt x="97" y="64"/>
                  <a:pt x="97" y="64"/>
                </a:cubicBezTo>
                <a:cubicBezTo>
                  <a:pt x="98" y="65"/>
                  <a:pt x="98" y="66"/>
                  <a:pt x="97" y="67"/>
                </a:cubicBezTo>
                <a:lnTo>
                  <a:pt x="63"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sp>
        <p:nvSpPr>
          <p:cNvPr id="27" name="Freeform 63"/>
          <p:cNvSpPr>
            <a:spLocks noEditPoints="1"/>
          </p:cNvSpPr>
          <p:nvPr/>
        </p:nvSpPr>
        <p:spPr bwMode="black">
          <a:xfrm>
            <a:off x="2258585" y="2376120"/>
            <a:ext cx="401538" cy="403156"/>
          </a:xfrm>
          <a:custGeom>
            <a:avLst/>
            <a:gdLst>
              <a:gd name="T0" fmla="*/ 75 w 150"/>
              <a:gd name="T1" fmla="*/ 10 h 150"/>
              <a:gd name="T2" fmla="*/ 10 w 150"/>
              <a:gd name="T3" fmla="*/ 75 h 150"/>
              <a:gd name="T4" fmla="*/ 75 w 150"/>
              <a:gd name="T5" fmla="*/ 140 h 150"/>
              <a:gd name="T6" fmla="*/ 141 w 150"/>
              <a:gd name="T7" fmla="*/ 75 h 150"/>
              <a:gd name="T8" fmla="*/ 75 w 150"/>
              <a:gd name="T9" fmla="*/ 10 h 150"/>
              <a:gd name="T10" fmla="*/ 75 w 150"/>
              <a:gd name="T11" fmla="*/ 0 h 150"/>
              <a:gd name="T12" fmla="*/ 150 w 150"/>
              <a:gd name="T13" fmla="*/ 75 h 150"/>
              <a:gd name="T14" fmla="*/ 75 w 150"/>
              <a:gd name="T15" fmla="*/ 150 h 150"/>
              <a:gd name="T16" fmla="*/ 0 w 150"/>
              <a:gd name="T17" fmla="*/ 75 h 150"/>
              <a:gd name="T18" fmla="*/ 75 w 150"/>
              <a:gd name="T19" fmla="*/ 0 h 150"/>
              <a:gd name="T20" fmla="*/ 51 w 150"/>
              <a:gd name="T21" fmla="*/ 107 h 150"/>
              <a:gd name="T22" fmla="*/ 51 w 150"/>
              <a:gd name="T23" fmla="*/ 105 h 150"/>
              <a:gd name="T24" fmla="*/ 46 w 150"/>
              <a:gd name="T25" fmla="*/ 99 h 150"/>
              <a:gd name="T26" fmla="*/ 44 w 150"/>
              <a:gd name="T27" fmla="*/ 100 h 150"/>
              <a:gd name="T28" fmla="*/ 42 w 150"/>
              <a:gd name="T29" fmla="*/ 107 h 150"/>
              <a:gd name="T30" fmla="*/ 43 w 150"/>
              <a:gd name="T31" fmla="*/ 109 h 150"/>
              <a:gd name="T32" fmla="*/ 51 w 150"/>
              <a:gd name="T33" fmla="*/ 107 h 150"/>
              <a:gd name="T34" fmla="*/ 106 w 150"/>
              <a:gd name="T35" fmla="*/ 45 h 150"/>
              <a:gd name="T36" fmla="*/ 94 w 150"/>
              <a:gd name="T37" fmla="*/ 43 h 150"/>
              <a:gd name="T38" fmla="*/ 90 w 150"/>
              <a:gd name="T39" fmla="*/ 46 h 150"/>
              <a:gd name="T40" fmla="*/ 90 w 150"/>
              <a:gd name="T41" fmla="*/ 50 h 150"/>
              <a:gd name="T42" fmla="*/ 101 w 150"/>
              <a:gd name="T43" fmla="*/ 60 h 150"/>
              <a:gd name="T44" fmla="*/ 104 w 150"/>
              <a:gd name="T45" fmla="*/ 60 h 150"/>
              <a:gd name="T46" fmla="*/ 107 w 150"/>
              <a:gd name="T47" fmla="*/ 57 h 150"/>
              <a:gd name="T48" fmla="*/ 106 w 150"/>
              <a:gd name="T49" fmla="*/ 45 h 150"/>
              <a:gd name="T50" fmla="*/ 63 w 150"/>
              <a:gd name="T51" fmla="*/ 101 h 150"/>
              <a:gd name="T52" fmla="*/ 60 w 150"/>
              <a:gd name="T53" fmla="*/ 101 h 150"/>
              <a:gd name="T54" fmla="*/ 49 w 150"/>
              <a:gd name="T55" fmla="*/ 91 h 150"/>
              <a:gd name="T56" fmla="*/ 49 w 150"/>
              <a:gd name="T57" fmla="*/ 87 h 150"/>
              <a:gd name="T58" fmla="*/ 83 w 150"/>
              <a:gd name="T59" fmla="*/ 53 h 150"/>
              <a:gd name="T60" fmla="*/ 87 w 150"/>
              <a:gd name="T61" fmla="*/ 53 h 150"/>
              <a:gd name="T62" fmla="*/ 97 w 150"/>
              <a:gd name="T63" fmla="*/ 64 h 150"/>
              <a:gd name="T64" fmla="*/ 97 w 150"/>
              <a:gd name="T65" fmla="*/ 67 h 150"/>
              <a:gd name="T66" fmla="*/ 63 w 150"/>
              <a:gd name="T67"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75" y="10"/>
                </a:moveTo>
                <a:cubicBezTo>
                  <a:pt x="39" y="10"/>
                  <a:pt x="10" y="39"/>
                  <a:pt x="10" y="75"/>
                </a:cubicBezTo>
                <a:cubicBezTo>
                  <a:pt x="10" y="111"/>
                  <a:pt x="39" y="140"/>
                  <a:pt x="75" y="140"/>
                </a:cubicBezTo>
                <a:cubicBezTo>
                  <a:pt x="111" y="140"/>
                  <a:pt x="141" y="111"/>
                  <a:pt x="141" y="75"/>
                </a:cubicBezTo>
                <a:cubicBezTo>
                  <a:pt x="141" y="39"/>
                  <a:pt x="111" y="10"/>
                  <a:pt x="75" y="10"/>
                </a:cubicBezTo>
                <a:moveTo>
                  <a:pt x="75" y="0"/>
                </a:moveTo>
                <a:cubicBezTo>
                  <a:pt x="117" y="0"/>
                  <a:pt x="150" y="34"/>
                  <a:pt x="150" y="75"/>
                </a:cubicBezTo>
                <a:cubicBezTo>
                  <a:pt x="150" y="116"/>
                  <a:pt x="117" y="150"/>
                  <a:pt x="75" y="150"/>
                </a:cubicBezTo>
                <a:cubicBezTo>
                  <a:pt x="34" y="150"/>
                  <a:pt x="0" y="116"/>
                  <a:pt x="0" y="75"/>
                </a:cubicBezTo>
                <a:cubicBezTo>
                  <a:pt x="0" y="34"/>
                  <a:pt x="34" y="0"/>
                  <a:pt x="75" y="0"/>
                </a:cubicBezTo>
                <a:moveTo>
                  <a:pt x="51" y="107"/>
                </a:moveTo>
                <a:cubicBezTo>
                  <a:pt x="52" y="107"/>
                  <a:pt x="52" y="106"/>
                  <a:pt x="51" y="105"/>
                </a:cubicBezTo>
                <a:cubicBezTo>
                  <a:pt x="46" y="99"/>
                  <a:pt x="46" y="99"/>
                  <a:pt x="46" y="99"/>
                </a:cubicBezTo>
                <a:cubicBezTo>
                  <a:pt x="45" y="98"/>
                  <a:pt x="44" y="99"/>
                  <a:pt x="44" y="100"/>
                </a:cubicBezTo>
                <a:cubicBezTo>
                  <a:pt x="42" y="107"/>
                  <a:pt x="42" y="107"/>
                  <a:pt x="42" y="107"/>
                </a:cubicBezTo>
                <a:cubicBezTo>
                  <a:pt x="41" y="108"/>
                  <a:pt x="42" y="109"/>
                  <a:pt x="43" y="109"/>
                </a:cubicBezTo>
                <a:lnTo>
                  <a:pt x="51" y="107"/>
                </a:lnTo>
                <a:close/>
                <a:moveTo>
                  <a:pt x="106" y="45"/>
                </a:moveTo>
                <a:cubicBezTo>
                  <a:pt x="100" y="39"/>
                  <a:pt x="94" y="43"/>
                  <a:pt x="94" y="43"/>
                </a:cubicBezTo>
                <a:cubicBezTo>
                  <a:pt x="93" y="44"/>
                  <a:pt x="91" y="46"/>
                  <a:pt x="90" y="46"/>
                </a:cubicBezTo>
                <a:cubicBezTo>
                  <a:pt x="89" y="47"/>
                  <a:pt x="89" y="49"/>
                  <a:pt x="90" y="50"/>
                </a:cubicBezTo>
                <a:cubicBezTo>
                  <a:pt x="101" y="60"/>
                  <a:pt x="101" y="60"/>
                  <a:pt x="101" y="60"/>
                </a:cubicBezTo>
                <a:cubicBezTo>
                  <a:pt x="102" y="61"/>
                  <a:pt x="103" y="61"/>
                  <a:pt x="104" y="60"/>
                </a:cubicBezTo>
                <a:cubicBezTo>
                  <a:pt x="105" y="59"/>
                  <a:pt x="106" y="58"/>
                  <a:pt x="107" y="57"/>
                </a:cubicBezTo>
                <a:cubicBezTo>
                  <a:pt x="107" y="57"/>
                  <a:pt x="112" y="51"/>
                  <a:pt x="106" y="45"/>
                </a:cubicBezTo>
                <a:moveTo>
                  <a:pt x="63" y="101"/>
                </a:moveTo>
                <a:cubicBezTo>
                  <a:pt x="62" y="102"/>
                  <a:pt x="61" y="102"/>
                  <a:pt x="60" y="101"/>
                </a:cubicBezTo>
                <a:cubicBezTo>
                  <a:pt x="49" y="91"/>
                  <a:pt x="49" y="91"/>
                  <a:pt x="49" y="91"/>
                </a:cubicBezTo>
                <a:cubicBezTo>
                  <a:pt x="48" y="90"/>
                  <a:pt x="48" y="88"/>
                  <a:pt x="49" y="87"/>
                </a:cubicBezTo>
                <a:cubicBezTo>
                  <a:pt x="83" y="53"/>
                  <a:pt x="83" y="53"/>
                  <a:pt x="83" y="53"/>
                </a:cubicBezTo>
                <a:cubicBezTo>
                  <a:pt x="84" y="52"/>
                  <a:pt x="86" y="52"/>
                  <a:pt x="87" y="53"/>
                </a:cubicBezTo>
                <a:cubicBezTo>
                  <a:pt x="97" y="64"/>
                  <a:pt x="97" y="64"/>
                  <a:pt x="97" y="64"/>
                </a:cubicBezTo>
                <a:cubicBezTo>
                  <a:pt x="98" y="65"/>
                  <a:pt x="98" y="66"/>
                  <a:pt x="97" y="67"/>
                </a:cubicBezTo>
                <a:lnTo>
                  <a:pt x="63"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grpSp>
        <p:nvGrpSpPr>
          <p:cNvPr id="29" name="Group 28"/>
          <p:cNvGrpSpPr/>
          <p:nvPr/>
        </p:nvGrpSpPr>
        <p:grpSpPr>
          <a:xfrm>
            <a:off x="4004652" y="2382870"/>
            <a:ext cx="394225" cy="396406"/>
            <a:chOff x="4199325" y="625861"/>
            <a:chExt cx="526613" cy="529527"/>
          </a:xfrm>
        </p:grpSpPr>
        <p:sp>
          <p:nvSpPr>
            <p:cNvPr id="30" name="Freeform 86"/>
            <p:cNvSpPr>
              <a:spLocks noEditPoints="1"/>
            </p:cNvSpPr>
            <p:nvPr/>
          </p:nvSpPr>
          <p:spPr bwMode="black">
            <a:xfrm>
              <a:off x="4199325" y="625861"/>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sp>
          <p:nvSpPr>
            <p:cNvPr id="31" name="Oval 87"/>
            <p:cNvSpPr>
              <a:spLocks noChangeArrowheads="1"/>
            </p:cNvSpPr>
            <p:nvPr/>
          </p:nvSpPr>
          <p:spPr bwMode="black">
            <a:xfrm>
              <a:off x="4413786" y="850948"/>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grpSp>
      <p:grpSp>
        <p:nvGrpSpPr>
          <p:cNvPr id="32" name="Group 31"/>
          <p:cNvGrpSpPr/>
          <p:nvPr/>
        </p:nvGrpSpPr>
        <p:grpSpPr>
          <a:xfrm>
            <a:off x="5103933" y="2382870"/>
            <a:ext cx="394225" cy="396406"/>
            <a:chOff x="4199325" y="625861"/>
            <a:chExt cx="526613" cy="529527"/>
          </a:xfrm>
        </p:grpSpPr>
        <p:sp>
          <p:nvSpPr>
            <p:cNvPr id="33" name="Freeform 86"/>
            <p:cNvSpPr>
              <a:spLocks noEditPoints="1"/>
            </p:cNvSpPr>
            <p:nvPr/>
          </p:nvSpPr>
          <p:spPr bwMode="black">
            <a:xfrm>
              <a:off x="4199325" y="625861"/>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sp>
          <p:nvSpPr>
            <p:cNvPr id="34" name="Oval 87"/>
            <p:cNvSpPr>
              <a:spLocks noChangeArrowheads="1"/>
            </p:cNvSpPr>
            <p:nvPr/>
          </p:nvSpPr>
          <p:spPr bwMode="black">
            <a:xfrm>
              <a:off x="4413786" y="850948"/>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grpSp>
      <p:grpSp>
        <p:nvGrpSpPr>
          <p:cNvPr id="36" name="Group 35"/>
          <p:cNvGrpSpPr/>
          <p:nvPr/>
        </p:nvGrpSpPr>
        <p:grpSpPr>
          <a:xfrm>
            <a:off x="4554293" y="2376121"/>
            <a:ext cx="394225" cy="396406"/>
            <a:chOff x="4199325" y="625861"/>
            <a:chExt cx="526613" cy="529527"/>
          </a:xfrm>
        </p:grpSpPr>
        <p:sp>
          <p:nvSpPr>
            <p:cNvPr id="37" name="Freeform 86"/>
            <p:cNvSpPr>
              <a:spLocks noEditPoints="1"/>
            </p:cNvSpPr>
            <p:nvPr/>
          </p:nvSpPr>
          <p:spPr bwMode="black">
            <a:xfrm>
              <a:off x="4199325" y="625861"/>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sp>
          <p:nvSpPr>
            <p:cNvPr id="38" name="Oval 87"/>
            <p:cNvSpPr>
              <a:spLocks noChangeArrowheads="1"/>
            </p:cNvSpPr>
            <p:nvPr/>
          </p:nvSpPr>
          <p:spPr bwMode="black">
            <a:xfrm>
              <a:off x="4413786" y="850948"/>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grpSp>
      <p:sp>
        <p:nvSpPr>
          <p:cNvPr id="40" name="Freeform 15"/>
          <p:cNvSpPr>
            <a:spLocks noEditPoints="1"/>
          </p:cNvSpPr>
          <p:nvPr/>
        </p:nvSpPr>
        <p:spPr bwMode="black">
          <a:xfrm rot="10800000">
            <a:off x="10140587" y="2253827"/>
            <a:ext cx="679873" cy="66819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sp>
        <p:nvSpPr>
          <p:cNvPr id="44" name="Rectangle 43"/>
          <p:cNvSpPr/>
          <p:nvPr/>
        </p:nvSpPr>
        <p:spPr bwMode="auto">
          <a:xfrm>
            <a:off x="8806738" y="3642590"/>
            <a:ext cx="2424769" cy="635093"/>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77" tIns="93250" rIns="93250" bIns="9325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Standardized</a:t>
            </a:r>
          </a:p>
        </p:txBody>
      </p:sp>
      <p:sp>
        <p:nvSpPr>
          <p:cNvPr id="45" name="Rectangle 44"/>
          <p:cNvSpPr/>
          <p:nvPr/>
        </p:nvSpPr>
        <p:spPr bwMode="auto">
          <a:xfrm>
            <a:off x="6262182" y="3642590"/>
            <a:ext cx="2424769" cy="635093"/>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77" tIns="93250" rIns="93250" bIns="9325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Structured</a:t>
            </a:r>
          </a:p>
        </p:txBody>
      </p:sp>
      <p:sp>
        <p:nvSpPr>
          <p:cNvPr id="47" name="Rectangle 46"/>
          <p:cNvSpPr/>
          <p:nvPr/>
        </p:nvSpPr>
        <p:spPr bwMode="auto">
          <a:xfrm>
            <a:off x="3717626" y="3642590"/>
            <a:ext cx="2424769" cy="635093"/>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77" tIns="93250" rIns="93250" bIns="9325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Recommended</a:t>
            </a:r>
          </a:p>
        </p:txBody>
      </p:sp>
      <p:sp>
        <p:nvSpPr>
          <p:cNvPr id="48" name="Rectangle 47"/>
          <p:cNvSpPr/>
          <p:nvPr/>
        </p:nvSpPr>
        <p:spPr bwMode="auto">
          <a:xfrm>
            <a:off x="1193167" y="3642590"/>
            <a:ext cx="2424769" cy="635093"/>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77" tIns="93250" rIns="93250" bIns="9325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Supported</a:t>
            </a:r>
          </a:p>
        </p:txBody>
      </p:sp>
      <p:grpSp>
        <p:nvGrpSpPr>
          <p:cNvPr id="52" name="Group 51"/>
          <p:cNvGrpSpPr/>
          <p:nvPr/>
        </p:nvGrpSpPr>
        <p:grpSpPr>
          <a:xfrm>
            <a:off x="8806738" y="1193007"/>
            <a:ext cx="2424769" cy="2424769"/>
            <a:chOff x="1167425" y="1447800"/>
            <a:chExt cx="2377440" cy="2377440"/>
          </a:xfrm>
          <a:solidFill>
            <a:schemeClr val="accent2"/>
          </a:solidFill>
        </p:grpSpPr>
        <p:sp>
          <p:nvSpPr>
            <p:cNvPr id="53" name="Rectangle 52"/>
            <p:cNvSpPr/>
            <p:nvPr/>
          </p:nvSpPr>
          <p:spPr bwMode="auto">
            <a:xfrm>
              <a:off x="1167425" y="1447800"/>
              <a:ext cx="2377440" cy="237744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91" tIns="93260" rIns="93260" bIns="93260" numCol="1" rtlCol="0" anchor="b" anchorCtr="0" compatLnSpc="1">
              <a:prstTxWarp prst="textNoShape">
                <a:avLst/>
              </a:prstTxWarp>
            </a:bodyPr>
            <a:lstStyle/>
            <a:p>
              <a:pPr defTabSz="932199" fontAlgn="base">
                <a:lnSpc>
                  <a:spcPct val="90000"/>
                </a:lnSpc>
                <a:spcBef>
                  <a:spcPct val="0"/>
                </a:spcBef>
                <a:spcAft>
                  <a:spcPct val="0"/>
                </a:spcAft>
              </a:pPr>
              <a:r>
                <a:rPr lang="en-US" sz="2000">
                  <a:gradFill>
                    <a:gsLst>
                      <a:gs pos="0">
                        <a:srgbClr val="FFFFFF"/>
                      </a:gs>
                      <a:gs pos="100000">
                        <a:srgbClr val="FFFFFF"/>
                      </a:gs>
                    </a:gsLst>
                    <a:lin ang="0" scaled="0"/>
                  </a:gradFill>
                </a:rPr>
                <a:t>Cloud</a:t>
              </a:r>
              <a:endParaRPr lang="en-US" sz="2000" dirty="0">
                <a:gradFill>
                  <a:gsLst>
                    <a:gs pos="0">
                      <a:srgbClr val="FFFFFF"/>
                    </a:gs>
                    <a:gs pos="100000">
                      <a:srgbClr val="FFFFFF"/>
                    </a:gs>
                  </a:gsLst>
                  <a:lin ang="0" scaled="0"/>
                </a:gradFill>
              </a:endParaRPr>
            </a:p>
          </p:txBody>
        </p:sp>
        <p:pic>
          <p:nvPicPr>
            <p:cNvPr id="54" name="Picture 6" descr="\\MAGNUM\Projects\Microsoft\Cloud Power FY12\Design\ICONS_PNG\Cloud.png"/>
            <p:cNvPicPr>
              <a:picLocks noChangeAspect="1" noChangeArrowheads="1"/>
            </p:cNvPicPr>
            <p:nvPr/>
          </p:nvPicPr>
          <p:blipFill>
            <a:blip r:embed="rId3" cstate="print">
              <a:lum bright="100000"/>
            </a:blip>
            <a:srcRect/>
            <a:stretch>
              <a:fillRect/>
            </a:stretch>
          </p:blipFill>
          <p:spPr bwMode="auto">
            <a:xfrm>
              <a:off x="1624625" y="1507888"/>
              <a:ext cx="1463040" cy="1463040"/>
            </a:xfrm>
            <a:prstGeom prst="rect">
              <a:avLst/>
            </a:prstGeom>
            <a:grpFill/>
          </p:spPr>
        </p:pic>
      </p:grpSp>
      <p:grpSp>
        <p:nvGrpSpPr>
          <p:cNvPr id="55" name="Group 54"/>
          <p:cNvGrpSpPr/>
          <p:nvPr/>
        </p:nvGrpSpPr>
        <p:grpSpPr>
          <a:xfrm>
            <a:off x="3717626" y="1193007"/>
            <a:ext cx="2424769" cy="2424769"/>
            <a:chOff x="6117795" y="1447800"/>
            <a:chExt cx="2377440" cy="2377440"/>
          </a:xfrm>
          <a:solidFill>
            <a:schemeClr val="accent2"/>
          </a:solidFill>
        </p:grpSpPr>
        <p:sp>
          <p:nvSpPr>
            <p:cNvPr id="56" name="Rectangle 55"/>
            <p:cNvSpPr/>
            <p:nvPr/>
          </p:nvSpPr>
          <p:spPr bwMode="auto">
            <a:xfrm>
              <a:off x="6117795" y="1447800"/>
              <a:ext cx="2377440" cy="237744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91" tIns="93260" rIns="93260" bIns="9326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On Premises Recommended</a:t>
              </a:r>
            </a:p>
          </p:txBody>
        </p:sp>
        <p:pic>
          <p:nvPicPr>
            <p:cNvPr id="57" name="Picture 56" descr="\\MAGNUM\Projects\Microsoft\Cloud Power FY12\Design\Icons\PNGs\IT_guy.png"/>
            <p:cNvPicPr>
              <a:picLocks noChangeAspect="1" noChangeArrowheads="1"/>
            </p:cNvPicPr>
            <p:nvPr/>
          </p:nvPicPr>
          <p:blipFill>
            <a:blip r:embed="rId4" cstate="print">
              <a:lum bright="100000"/>
            </a:blip>
            <a:stretch>
              <a:fillRect/>
            </a:stretch>
          </p:blipFill>
          <p:spPr bwMode="auto">
            <a:xfrm>
              <a:off x="6529275" y="1493374"/>
              <a:ext cx="1554480" cy="1554480"/>
            </a:xfrm>
            <a:prstGeom prst="rect">
              <a:avLst/>
            </a:prstGeom>
            <a:grpFill/>
          </p:spPr>
        </p:pic>
      </p:grpSp>
      <p:grpSp>
        <p:nvGrpSpPr>
          <p:cNvPr id="58" name="Group 57"/>
          <p:cNvGrpSpPr/>
          <p:nvPr/>
        </p:nvGrpSpPr>
        <p:grpSpPr>
          <a:xfrm>
            <a:off x="1193167" y="1193007"/>
            <a:ext cx="2424769" cy="2424769"/>
            <a:chOff x="8592980" y="1447800"/>
            <a:chExt cx="2377440" cy="2377440"/>
          </a:xfrm>
          <a:solidFill>
            <a:schemeClr val="accent2"/>
          </a:solidFill>
        </p:grpSpPr>
        <p:sp>
          <p:nvSpPr>
            <p:cNvPr id="59" name="Rectangle 58"/>
            <p:cNvSpPr/>
            <p:nvPr/>
          </p:nvSpPr>
          <p:spPr bwMode="auto">
            <a:xfrm>
              <a:off x="8592980" y="1447800"/>
              <a:ext cx="2377440" cy="237744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9891" tIns="93260" rIns="93260" bIns="93260" numCol="1" rtlCol="0" anchor="b" anchorCtr="0" compatLnSpc="1">
              <a:prstTxWarp prst="textNoShape">
                <a:avLst/>
              </a:prstTxWarp>
            </a:bodyPr>
            <a:lstStyle/>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On Premises</a:t>
              </a:r>
            </a:p>
            <a:p>
              <a:pPr defTabSz="932199" fontAlgn="base">
                <a:lnSpc>
                  <a:spcPct val="90000"/>
                </a:lnSpc>
                <a:spcBef>
                  <a:spcPct val="0"/>
                </a:spcBef>
                <a:spcAft>
                  <a:spcPct val="0"/>
                </a:spcAft>
              </a:pPr>
              <a:r>
                <a:rPr lang="en-US" sz="2000" dirty="0">
                  <a:gradFill>
                    <a:gsLst>
                      <a:gs pos="0">
                        <a:srgbClr val="FFFFFF"/>
                      </a:gs>
                      <a:gs pos="100000">
                        <a:srgbClr val="FFFFFF"/>
                      </a:gs>
                    </a:gsLst>
                    <a:lin ang="0" scaled="0"/>
                  </a:gradFill>
                </a:rPr>
                <a:t>Custom</a:t>
              </a:r>
            </a:p>
          </p:txBody>
        </p:sp>
        <p:pic>
          <p:nvPicPr>
            <p:cNvPr id="60" name="Picture 59" descr="\\MAGNUM\Projects\Microsoft\Cloud Power FY12\Design\Icons\PNGs\Stop_watch.png"/>
            <p:cNvPicPr>
              <a:picLocks noChangeAspect="1" noChangeArrowheads="1"/>
            </p:cNvPicPr>
            <p:nvPr/>
          </p:nvPicPr>
          <p:blipFill>
            <a:blip r:embed="rId5" cstate="print">
              <a:lum bright="100000"/>
            </a:blip>
            <a:stretch>
              <a:fillRect/>
            </a:stretch>
          </p:blipFill>
          <p:spPr bwMode="auto">
            <a:xfrm>
              <a:off x="9004460" y="1493374"/>
              <a:ext cx="1554480" cy="1554480"/>
            </a:xfrm>
            <a:prstGeom prst="rect">
              <a:avLst/>
            </a:prstGeom>
            <a:grpFill/>
          </p:spPr>
        </p:pic>
      </p:grpSp>
      <p:grpSp>
        <p:nvGrpSpPr>
          <p:cNvPr id="61" name="Group 60"/>
          <p:cNvGrpSpPr/>
          <p:nvPr/>
        </p:nvGrpSpPr>
        <p:grpSpPr>
          <a:xfrm>
            <a:off x="1193169" y="5603087"/>
            <a:ext cx="9998147" cy="611015"/>
            <a:chOff x="1167425" y="6037407"/>
            <a:chExt cx="9802995" cy="599089"/>
          </a:xfrm>
          <a:solidFill>
            <a:schemeClr val="accent2"/>
          </a:solidFill>
        </p:grpSpPr>
        <p:sp>
          <p:nvSpPr>
            <p:cNvPr id="62" name="Right Triangle 61"/>
            <p:cNvSpPr/>
            <p:nvPr/>
          </p:nvSpPr>
          <p:spPr bwMode="auto">
            <a:xfrm>
              <a:off x="1167425" y="6037407"/>
              <a:ext cx="9802995" cy="599089"/>
            </a:xfrm>
            <a:prstGeom prst="r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99" fontAlgn="base">
                <a:spcBef>
                  <a:spcPct val="0"/>
                </a:spcBef>
                <a:spcAft>
                  <a:spcPct val="0"/>
                </a:spcAft>
              </a:pPr>
              <a:endParaRPr lang="en-US" sz="2000" dirty="0">
                <a:gradFill>
                  <a:gsLst>
                    <a:gs pos="0">
                      <a:srgbClr val="000000"/>
                    </a:gs>
                    <a:gs pos="100000">
                      <a:srgbClr val="000000"/>
                    </a:gs>
                  </a:gsLst>
                  <a:lin ang="5400000" scaled="0"/>
                </a:gradFill>
              </a:endParaRPr>
            </a:p>
          </p:txBody>
        </p:sp>
        <p:sp>
          <p:nvSpPr>
            <p:cNvPr id="63" name="TextBox 62"/>
            <p:cNvSpPr txBox="1"/>
            <p:nvPr/>
          </p:nvSpPr>
          <p:spPr>
            <a:xfrm>
              <a:off x="9129036" y="6068755"/>
              <a:ext cx="1750753" cy="362123"/>
            </a:xfrm>
            <a:prstGeom prst="rect">
              <a:avLst/>
            </a:prstGeom>
            <a:solidFill>
              <a:schemeClr val="bg1"/>
            </a:solidFill>
            <a:ln>
              <a:noFill/>
            </a:ln>
          </p:spPr>
          <p:txBody>
            <a:bodyPr wrap="square" lIns="0" tIns="0" rIns="0" bIns="0" rtlCol="0">
              <a:spAutoFit/>
            </a:bodyPr>
            <a:lstStyle/>
            <a:p>
              <a:pPr algn="r" defTabSz="932467"/>
              <a:r>
                <a:rPr lang="en-US" sz="2400" spc="-71" dirty="0">
                  <a:solidFill>
                    <a:srgbClr val="012654"/>
                  </a:solidFill>
                </a:rPr>
                <a:t>Time to Value</a:t>
              </a:r>
            </a:p>
          </p:txBody>
        </p:sp>
      </p:grpSp>
      <p:grpSp>
        <p:nvGrpSpPr>
          <p:cNvPr id="64" name="Group 63"/>
          <p:cNvGrpSpPr/>
          <p:nvPr/>
        </p:nvGrpSpPr>
        <p:grpSpPr>
          <a:xfrm>
            <a:off x="1193169" y="4633079"/>
            <a:ext cx="9998147" cy="611015"/>
            <a:chOff x="1167425" y="5086333"/>
            <a:chExt cx="9802995" cy="599089"/>
          </a:xfrm>
          <a:solidFill>
            <a:schemeClr val="accent2"/>
          </a:solidFill>
        </p:grpSpPr>
        <p:sp>
          <p:nvSpPr>
            <p:cNvPr id="65" name="Right Triangle 64"/>
            <p:cNvSpPr/>
            <p:nvPr/>
          </p:nvSpPr>
          <p:spPr bwMode="auto">
            <a:xfrm flipH="1">
              <a:off x="1167425" y="5086333"/>
              <a:ext cx="9802995" cy="599089"/>
            </a:xfrm>
            <a:prstGeom prst="r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99" fontAlgn="base">
                <a:spcBef>
                  <a:spcPct val="0"/>
                </a:spcBef>
                <a:spcAft>
                  <a:spcPct val="0"/>
                </a:spcAft>
              </a:pPr>
              <a:endParaRPr lang="en-US" sz="2000" dirty="0">
                <a:gradFill>
                  <a:gsLst>
                    <a:gs pos="0">
                      <a:srgbClr val="000000"/>
                    </a:gs>
                    <a:gs pos="100000">
                      <a:srgbClr val="000000"/>
                    </a:gs>
                  </a:gsLst>
                  <a:lin ang="5400000" scaled="0"/>
                </a:gradFill>
              </a:endParaRPr>
            </a:p>
          </p:txBody>
        </p:sp>
        <p:sp>
          <p:nvSpPr>
            <p:cNvPr id="66" name="TextBox 65"/>
            <p:cNvSpPr txBox="1"/>
            <p:nvPr/>
          </p:nvSpPr>
          <p:spPr>
            <a:xfrm>
              <a:off x="1167425" y="5200065"/>
              <a:ext cx="1044621" cy="362123"/>
            </a:xfrm>
            <a:prstGeom prst="rect">
              <a:avLst/>
            </a:prstGeom>
            <a:solidFill>
              <a:schemeClr val="bg1"/>
            </a:solidFill>
            <a:ln>
              <a:noFill/>
            </a:ln>
          </p:spPr>
          <p:txBody>
            <a:bodyPr wrap="square" lIns="0" tIns="0" rIns="0" bIns="0" rtlCol="0">
              <a:spAutoFit/>
            </a:bodyPr>
            <a:lstStyle/>
            <a:p>
              <a:pPr defTabSz="932467"/>
              <a:r>
                <a:rPr lang="en-US" sz="2400" spc="-71" dirty="0">
                  <a:solidFill>
                    <a:srgbClr val="012654"/>
                  </a:solidFill>
                </a:rPr>
                <a:t>Reuse</a:t>
              </a:r>
            </a:p>
          </p:txBody>
        </p:sp>
      </p:grpSp>
      <p:sp>
        <p:nvSpPr>
          <p:cNvPr id="41" name="Freeform 15"/>
          <p:cNvSpPr>
            <a:spLocks noEditPoints="1"/>
          </p:cNvSpPr>
          <p:nvPr/>
        </p:nvSpPr>
        <p:spPr bwMode="black">
          <a:xfrm>
            <a:off x="7056572" y="1491750"/>
            <a:ext cx="904353" cy="89473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2297" tIns="41149" rIns="82297" bIns="41149" numCol="1" anchor="t" anchorCtr="0" compatLnSpc="1">
            <a:prstTxWarp prst="textNoShape">
              <a:avLst/>
            </a:prstTxWarp>
          </a:bodyPr>
          <a:lstStyle/>
          <a:p>
            <a:pPr defTabSz="914274"/>
            <a:endParaRPr lang="en-US" sz="1600" dirty="0">
              <a:solidFill>
                <a:srgbClr val="FFFFFF"/>
              </a:solidFill>
            </a:endParaRPr>
          </a:p>
        </p:txBody>
      </p:sp>
    </p:spTree>
    <p:extLst>
      <p:ext uri="{BB962C8B-B14F-4D97-AF65-F5344CB8AC3E}">
        <p14:creationId xmlns:p14="http://schemas.microsoft.com/office/powerpoint/2010/main" val="8745341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7" grpId="0" animBg="1"/>
      <p:bldP spid="4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SPC113</a:t>
            </a:r>
            <a:endParaRPr lang="en-US" dirty="0"/>
          </a:p>
        </p:txBody>
      </p:sp>
      <p:sp>
        <p:nvSpPr>
          <p:cNvPr id="4" name="Title 3"/>
          <p:cNvSpPr>
            <a:spLocks noGrp="1"/>
          </p:cNvSpPr>
          <p:nvPr>
            <p:ph type="title"/>
          </p:nvPr>
        </p:nvSpPr>
        <p:spPr/>
        <p:txBody>
          <a:bodyPr/>
          <a:lstStyle/>
          <a:p>
            <a:r>
              <a:rPr lang="en-US" sz="4000" dirty="0"/>
              <a:t>How SharePoint 2013 and Dynamics for Retail Play Together to Deliver Unique Business Value</a:t>
            </a:r>
          </a:p>
        </p:txBody>
      </p:sp>
      <p:sp>
        <p:nvSpPr>
          <p:cNvPr id="5" name="Text Placeholder 4"/>
          <p:cNvSpPr>
            <a:spLocks noGrp="1"/>
          </p:cNvSpPr>
          <p:nvPr>
            <p:ph type="body" sz="quarter" idx="12"/>
          </p:nvPr>
        </p:nvSpPr>
        <p:spPr/>
        <p:txBody>
          <a:bodyPr/>
          <a:lstStyle/>
          <a:p>
            <a:endParaRPr lang="en-US" dirty="0" smtClean="0"/>
          </a:p>
          <a:p>
            <a:r>
              <a:rPr lang="en-US" dirty="0" smtClean="0"/>
              <a:t>Name: B. Olstad, A. Mathew, U. Homann</a:t>
            </a:r>
          </a:p>
        </p:txBody>
      </p:sp>
    </p:spTree>
    <p:extLst>
      <p:ext uri="{BB962C8B-B14F-4D97-AF65-F5344CB8AC3E}">
        <p14:creationId xmlns:p14="http://schemas.microsoft.com/office/powerpoint/2010/main" val="11754364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45630" y="1942924"/>
            <a:ext cx="2564659" cy="256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Configure</a:t>
            </a:r>
          </a:p>
        </p:txBody>
      </p:sp>
      <p:sp>
        <p:nvSpPr>
          <p:cNvPr id="6" name="Rectangle 5"/>
          <p:cNvSpPr/>
          <p:nvPr/>
        </p:nvSpPr>
        <p:spPr bwMode="auto">
          <a:xfrm>
            <a:off x="3541069" y="1945915"/>
            <a:ext cx="2564659" cy="256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Customize</a:t>
            </a:r>
          </a:p>
        </p:txBody>
      </p:sp>
      <p:sp>
        <p:nvSpPr>
          <p:cNvPr id="18" name="Title 2"/>
          <p:cNvSpPr txBox="1">
            <a:spLocks/>
          </p:cNvSpPr>
          <p:nvPr/>
        </p:nvSpPr>
        <p:spPr>
          <a:xfrm>
            <a:off x="531949" y="233151"/>
            <a:ext cx="11370961" cy="762786"/>
          </a:xfrm>
          <a:prstGeom prst="rect">
            <a:avLst/>
          </a:prstGeom>
        </p:spPr>
        <p:txBody>
          <a:bodyPr lIns="91431" tIns="45716" rIns="91431" bIns="45716"/>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i="1">
              <a:gradFill>
                <a:gsLst>
                  <a:gs pos="1250">
                    <a:srgbClr val="012654"/>
                  </a:gs>
                  <a:gs pos="100000">
                    <a:srgbClr val="012654"/>
                  </a:gs>
                </a:gsLst>
                <a:lin ang="5400000" scaled="0"/>
              </a:gradFill>
            </a:endParaRPr>
          </a:p>
        </p:txBody>
      </p:sp>
      <p:sp>
        <p:nvSpPr>
          <p:cNvPr id="35" name="Title 45"/>
          <p:cNvSpPr txBox="1">
            <a:spLocks/>
          </p:cNvSpPr>
          <p:nvPr/>
        </p:nvSpPr>
        <p:spPr>
          <a:xfrm>
            <a:off x="5674220" y="5247946"/>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Light"/>
              </a:defRPr>
            </a:lvl1pPr>
          </a:lstStyle>
          <a:p>
            <a:endParaRPr lang="nb-NO" dirty="0">
              <a:gradFill>
                <a:gsLst>
                  <a:gs pos="1250">
                    <a:srgbClr val="012654"/>
                  </a:gs>
                  <a:gs pos="100000">
                    <a:srgbClr val="012654"/>
                  </a:gs>
                </a:gsLst>
                <a:lin ang="5400000" scaled="0"/>
              </a:gradFill>
            </a:endParaRPr>
          </a:p>
        </p:txBody>
      </p:sp>
      <p:sp>
        <p:nvSpPr>
          <p:cNvPr id="5" name="Rectangle 4"/>
          <p:cNvSpPr/>
          <p:nvPr/>
        </p:nvSpPr>
        <p:spPr bwMode="auto">
          <a:xfrm>
            <a:off x="6369632" y="1950221"/>
            <a:ext cx="2564659" cy="256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Integrate</a:t>
            </a:r>
          </a:p>
        </p:txBody>
      </p:sp>
      <p:sp>
        <p:nvSpPr>
          <p:cNvPr id="22" name="Rectangle 21"/>
          <p:cNvSpPr/>
          <p:nvPr/>
        </p:nvSpPr>
        <p:spPr bwMode="auto">
          <a:xfrm>
            <a:off x="9198194" y="1950221"/>
            <a:ext cx="2564659" cy="256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Extend</a:t>
            </a:r>
          </a:p>
        </p:txBody>
      </p:sp>
      <p:sp>
        <p:nvSpPr>
          <p:cNvPr id="23" name="Freeform 63"/>
          <p:cNvSpPr>
            <a:spLocks noEditPoints="1"/>
          </p:cNvSpPr>
          <p:nvPr/>
        </p:nvSpPr>
        <p:spPr bwMode="black">
          <a:xfrm>
            <a:off x="1177677" y="2376121"/>
            <a:ext cx="401538" cy="403156"/>
          </a:xfrm>
          <a:custGeom>
            <a:avLst/>
            <a:gdLst>
              <a:gd name="T0" fmla="*/ 75 w 150"/>
              <a:gd name="T1" fmla="*/ 10 h 150"/>
              <a:gd name="T2" fmla="*/ 10 w 150"/>
              <a:gd name="T3" fmla="*/ 75 h 150"/>
              <a:gd name="T4" fmla="*/ 75 w 150"/>
              <a:gd name="T5" fmla="*/ 140 h 150"/>
              <a:gd name="T6" fmla="*/ 141 w 150"/>
              <a:gd name="T7" fmla="*/ 75 h 150"/>
              <a:gd name="T8" fmla="*/ 75 w 150"/>
              <a:gd name="T9" fmla="*/ 10 h 150"/>
              <a:gd name="T10" fmla="*/ 75 w 150"/>
              <a:gd name="T11" fmla="*/ 0 h 150"/>
              <a:gd name="T12" fmla="*/ 150 w 150"/>
              <a:gd name="T13" fmla="*/ 75 h 150"/>
              <a:gd name="T14" fmla="*/ 75 w 150"/>
              <a:gd name="T15" fmla="*/ 150 h 150"/>
              <a:gd name="T16" fmla="*/ 0 w 150"/>
              <a:gd name="T17" fmla="*/ 75 h 150"/>
              <a:gd name="T18" fmla="*/ 75 w 150"/>
              <a:gd name="T19" fmla="*/ 0 h 150"/>
              <a:gd name="T20" fmla="*/ 51 w 150"/>
              <a:gd name="T21" fmla="*/ 107 h 150"/>
              <a:gd name="T22" fmla="*/ 51 w 150"/>
              <a:gd name="T23" fmla="*/ 105 h 150"/>
              <a:gd name="T24" fmla="*/ 46 w 150"/>
              <a:gd name="T25" fmla="*/ 99 h 150"/>
              <a:gd name="T26" fmla="*/ 44 w 150"/>
              <a:gd name="T27" fmla="*/ 100 h 150"/>
              <a:gd name="T28" fmla="*/ 42 w 150"/>
              <a:gd name="T29" fmla="*/ 107 h 150"/>
              <a:gd name="T30" fmla="*/ 43 w 150"/>
              <a:gd name="T31" fmla="*/ 109 h 150"/>
              <a:gd name="T32" fmla="*/ 51 w 150"/>
              <a:gd name="T33" fmla="*/ 107 h 150"/>
              <a:gd name="T34" fmla="*/ 106 w 150"/>
              <a:gd name="T35" fmla="*/ 45 h 150"/>
              <a:gd name="T36" fmla="*/ 94 w 150"/>
              <a:gd name="T37" fmla="*/ 43 h 150"/>
              <a:gd name="T38" fmla="*/ 90 w 150"/>
              <a:gd name="T39" fmla="*/ 46 h 150"/>
              <a:gd name="T40" fmla="*/ 90 w 150"/>
              <a:gd name="T41" fmla="*/ 50 h 150"/>
              <a:gd name="T42" fmla="*/ 101 w 150"/>
              <a:gd name="T43" fmla="*/ 60 h 150"/>
              <a:gd name="T44" fmla="*/ 104 w 150"/>
              <a:gd name="T45" fmla="*/ 60 h 150"/>
              <a:gd name="T46" fmla="*/ 107 w 150"/>
              <a:gd name="T47" fmla="*/ 57 h 150"/>
              <a:gd name="T48" fmla="*/ 106 w 150"/>
              <a:gd name="T49" fmla="*/ 45 h 150"/>
              <a:gd name="T50" fmla="*/ 63 w 150"/>
              <a:gd name="T51" fmla="*/ 101 h 150"/>
              <a:gd name="T52" fmla="*/ 60 w 150"/>
              <a:gd name="T53" fmla="*/ 101 h 150"/>
              <a:gd name="T54" fmla="*/ 49 w 150"/>
              <a:gd name="T55" fmla="*/ 91 h 150"/>
              <a:gd name="T56" fmla="*/ 49 w 150"/>
              <a:gd name="T57" fmla="*/ 87 h 150"/>
              <a:gd name="T58" fmla="*/ 83 w 150"/>
              <a:gd name="T59" fmla="*/ 53 h 150"/>
              <a:gd name="T60" fmla="*/ 87 w 150"/>
              <a:gd name="T61" fmla="*/ 53 h 150"/>
              <a:gd name="T62" fmla="*/ 97 w 150"/>
              <a:gd name="T63" fmla="*/ 64 h 150"/>
              <a:gd name="T64" fmla="*/ 97 w 150"/>
              <a:gd name="T65" fmla="*/ 67 h 150"/>
              <a:gd name="T66" fmla="*/ 63 w 150"/>
              <a:gd name="T67"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75" y="10"/>
                </a:moveTo>
                <a:cubicBezTo>
                  <a:pt x="39" y="10"/>
                  <a:pt x="10" y="39"/>
                  <a:pt x="10" y="75"/>
                </a:cubicBezTo>
                <a:cubicBezTo>
                  <a:pt x="10" y="111"/>
                  <a:pt x="39" y="140"/>
                  <a:pt x="75" y="140"/>
                </a:cubicBezTo>
                <a:cubicBezTo>
                  <a:pt x="111" y="140"/>
                  <a:pt x="141" y="111"/>
                  <a:pt x="141" y="75"/>
                </a:cubicBezTo>
                <a:cubicBezTo>
                  <a:pt x="141" y="39"/>
                  <a:pt x="111" y="10"/>
                  <a:pt x="75" y="10"/>
                </a:cubicBezTo>
                <a:moveTo>
                  <a:pt x="75" y="0"/>
                </a:moveTo>
                <a:cubicBezTo>
                  <a:pt x="117" y="0"/>
                  <a:pt x="150" y="34"/>
                  <a:pt x="150" y="75"/>
                </a:cubicBezTo>
                <a:cubicBezTo>
                  <a:pt x="150" y="116"/>
                  <a:pt x="117" y="150"/>
                  <a:pt x="75" y="150"/>
                </a:cubicBezTo>
                <a:cubicBezTo>
                  <a:pt x="34" y="150"/>
                  <a:pt x="0" y="116"/>
                  <a:pt x="0" y="75"/>
                </a:cubicBezTo>
                <a:cubicBezTo>
                  <a:pt x="0" y="34"/>
                  <a:pt x="34" y="0"/>
                  <a:pt x="75" y="0"/>
                </a:cubicBezTo>
                <a:moveTo>
                  <a:pt x="51" y="107"/>
                </a:moveTo>
                <a:cubicBezTo>
                  <a:pt x="52" y="107"/>
                  <a:pt x="52" y="106"/>
                  <a:pt x="51" y="105"/>
                </a:cubicBezTo>
                <a:cubicBezTo>
                  <a:pt x="46" y="99"/>
                  <a:pt x="46" y="99"/>
                  <a:pt x="46" y="99"/>
                </a:cubicBezTo>
                <a:cubicBezTo>
                  <a:pt x="45" y="98"/>
                  <a:pt x="44" y="99"/>
                  <a:pt x="44" y="100"/>
                </a:cubicBezTo>
                <a:cubicBezTo>
                  <a:pt x="42" y="107"/>
                  <a:pt x="42" y="107"/>
                  <a:pt x="42" y="107"/>
                </a:cubicBezTo>
                <a:cubicBezTo>
                  <a:pt x="41" y="108"/>
                  <a:pt x="42" y="109"/>
                  <a:pt x="43" y="109"/>
                </a:cubicBezTo>
                <a:lnTo>
                  <a:pt x="51" y="107"/>
                </a:lnTo>
                <a:close/>
                <a:moveTo>
                  <a:pt x="106" y="45"/>
                </a:moveTo>
                <a:cubicBezTo>
                  <a:pt x="100" y="39"/>
                  <a:pt x="94" y="43"/>
                  <a:pt x="94" y="43"/>
                </a:cubicBezTo>
                <a:cubicBezTo>
                  <a:pt x="93" y="44"/>
                  <a:pt x="91" y="46"/>
                  <a:pt x="90" y="46"/>
                </a:cubicBezTo>
                <a:cubicBezTo>
                  <a:pt x="89" y="47"/>
                  <a:pt x="89" y="49"/>
                  <a:pt x="90" y="50"/>
                </a:cubicBezTo>
                <a:cubicBezTo>
                  <a:pt x="101" y="60"/>
                  <a:pt x="101" y="60"/>
                  <a:pt x="101" y="60"/>
                </a:cubicBezTo>
                <a:cubicBezTo>
                  <a:pt x="102" y="61"/>
                  <a:pt x="103" y="61"/>
                  <a:pt x="104" y="60"/>
                </a:cubicBezTo>
                <a:cubicBezTo>
                  <a:pt x="105" y="59"/>
                  <a:pt x="106" y="58"/>
                  <a:pt x="107" y="57"/>
                </a:cubicBezTo>
                <a:cubicBezTo>
                  <a:pt x="107" y="57"/>
                  <a:pt x="112" y="51"/>
                  <a:pt x="106" y="45"/>
                </a:cubicBezTo>
                <a:moveTo>
                  <a:pt x="63" y="101"/>
                </a:moveTo>
                <a:cubicBezTo>
                  <a:pt x="62" y="102"/>
                  <a:pt x="61" y="102"/>
                  <a:pt x="60" y="101"/>
                </a:cubicBezTo>
                <a:cubicBezTo>
                  <a:pt x="49" y="91"/>
                  <a:pt x="49" y="91"/>
                  <a:pt x="49" y="91"/>
                </a:cubicBezTo>
                <a:cubicBezTo>
                  <a:pt x="48" y="90"/>
                  <a:pt x="48" y="88"/>
                  <a:pt x="49" y="87"/>
                </a:cubicBezTo>
                <a:cubicBezTo>
                  <a:pt x="83" y="53"/>
                  <a:pt x="83" y="53"/>
                  <a:pt x="83" y="53"/>
                </a:cubicBezTo>
                <a:cubicBezTo>
                  <a:pt x="84" y="52"/>
                  <a:pt x="86" y="52"/>
                  <a:pt x="87" y="53"/>
                </a:cubicBezTo>
                <a:cubicBezTo>
                  <a:pt x="97" y="64"/>
                  <a:pt x="97" y="64"/>
                  <a:pt x="97" y="64"/>
                </a:cubicBezTo>
                <a:cubicBezTo>
                  <a:pt x="98" y="65"/>
                  <a:pt x="98" y="66"/>
                  <a:pt x="97" y="67"/>
                </a:cubicBezTo>
                <a:lnTo>
                  <a:pt x="63"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sp>
        <p:nvSpPr>
          <p:cNvPr id="26" name="Freeform 63"/>
          <p:cNvSpPr>
            <a:spLocks noEditPoints="1"/>
          </p:cNvSpPr>
          <p:nvPr/>
        </p:nvSpPr>
        <p:spPr bwMode="black">
          <a:xfrm>
            <a:off x="1717042" y="2376120"/>
            <a:ext cx="401538" cy="403156"/>
          </a:xfrm>
          <a:custGeom>
            <a:avLst/>
            <a:gdLst>
              <a:gd name="T0" fmla="*/ 75 w 150"/>
              <a:gd name="T1" fmla="*/ 10 h 150"/>
              <a:gd name="T2" fmla="*/ 10 w 150"/>
              <a:gd name="T3" fmla="*/ 75 h 150"/>
              <a:gd name="T4" fmla="*/ 75 w 150"/>
              <a:gd name="T5" fmla="*/ 140 h 150"/>
              <a:gd name="T6" fmla="*/ 141 w 150"/>
              <a:gd name="T7" fmla="*/ 75 h 150"/>
              <a:gd name="T8" fmla="*/ 75 w 150"/>
              <a:gd name="T9" fmla="*/ 10 h 150"/>
              <a:gd name="T10" fmla="*/ 75 w 150"/>
              <a:gd name="T11" fmla="*/ 0 h 150"/>
              <a:gd name="T12" fmla="*/ 150 w 150"/>
              <a:gd name="T13" fmla="*/ 75 h 150"/>
              <a:gd name="T14" fmla="*/ 75 w 150"/>
              <a:gd name="T15" fmla="*/ 150 h 150"/>
              <a:gd name="T16" fmla="*/ 0 w 150"/>
              <a:gd name="T17" fmla="*/ 75 h 150"/>
              <a:gd name="T18" fmla="*/ 75 w 150"/>
              <a:gd name="T19" fmla="*/ 0 h 150"/>
              <a:gd name="T20" fmla="*/ 51 w 150"/>
              <a:gd name="T21" fmla="*/ 107 h 150"/>
              <a:gd name="T22" fmla="*/ 51 w 150"/>
              <a:gd name="T23" fmla="*/ 105 h 150"/>
              <a:gd name="T24" fmla="*/ 46 w 150"/>
              <a:gd name="T25" fmla="*/ 99 h 150"/>
              <a:gd name="T26" fmla="*/ 44 w 150"/>
              <a:gd name="T27" fmla="*/ 100 h 150"/>
              <a:gd name="T28" fmla="*/ 42 w 150"/>
              <a:gd name="T29" fmla="*/ 107 h 150"/>
              <a:gd name="T30" fmla="*/ 43 w 150"/>
              <a:gd name="T31" fmla="*/ 109 h 150"/>
              <a:gd name="T32" fmla="*/ 51 w 150"/>
              <a:gd name="T33" fmla="*/ 107 h 150"/>
              <a:gd name="T34" fmla="*/ 106 w 150"/>
              <a:gd name="T35" fmla="*/ 45 h 150"/>
              <a:gd name="T36" fmla="*/ 94 w 150"/>
              <a:gd name="T37" fmla="*/ 43 h 150"/>
              <a:gd name="T38" fmla="*/ 90 w 150"/>
              <a:gd name="T39" fmla="*/ 46 h 150"/>
              <a:gd name="T40" fmla="*/ 90 w 150"/>
              <a:gd name="T41" fmla="*/ 50 h 150"/>
              <a:gd name="T42" fmla="*/ 101 w 150"/>
              <a:gd name="T43" fmla="*/ 60 h 150"/>
              <a:gd name="T44" fmla="*/ 104 w 150"/>
              <a:gd name="T45" fmla="*/ 60 h 150"/>
              <a:gd name="T46" fmla="*/ 107 w 150"/>
              <a:gd name="T47" fmla="*/ 57 h 150"/>
              <a:gd name="T48" fmla="*/ 106 w 150"/>
              <a:gd name="T49" fmla="*/ 45 h 150"/>
              <a:gd name="T50" fmla="*/ 63 w 150"/>
              <a:gd name="T51" fmla="*/ 101 h 150"/>
              <a:gd name="T52" fmla="*/ 60 w 150"/>
              <a:gd name="T53" fmla="*/ 101 h 150"/>
              <a:gd name="T54" fmla="*/ 49 w 150"/>
              <a:gd name="T55" fmla="*/ 91 h 150"/>
              <a:gd name="T56" fmla="*/ 49 w 150"/>
              <a:gd name="T57" fmla="*/ 87 h 150"/>
              <a:gd name="T58" fmla="*/ 83 w 150"/>
              <a:gd name="T59" fmla="*/ 53 h 150"/>
              <a:gd name="T60" fmla="*/ 87 w 150"/>
              <a:gd name="T61" fmla="*/ 53 h 150"/>
              <a:gd name="T62" fmla="*/ 97 w 150"/>
              <a:gd name="T63" fmla="*/ 64 h 150"/>
              <a:gd name="T64" fmla="*/ 97 w 150"/>
              <a:gd name="T65" fmla="*/ 67 h 150"/>
              <a:gd name="T66" fmla="*/ 63 w 150"/>
              <a:gd name="T67"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75" y="10"/>
                </a:moveTo>
                <a:cubicBezTo>
                  <a:pt x="39" y="10"/>
                  <a:pt x="10" y="39"/>
                  <a:pt x="10" y="75"/>
                </a:cubicBezTo>
                <a:cubicBezTo>
                  <a:pt x="10" y="111"/>
                  <a:pt x="39" y="140"/>
                  <a:pt x="75" y="140"/>
                </a:cubicBezTo>
                <a:cubicBezTo>
                  <a:pt x="111" y="140"/>
                  <a:pt x="141" y="111"/>
                  <a:pt x="141" y="75"/>
                </a:cubicBezTo>
                <a:cubicBezTo>
                  <a:pt x="141" y="39"/>
                  <a:pt x="111" y="10"/>
                  <a:pt x="75" y="10"/>
                </a:cubicBezTo>
                <a:moveTo>
                  <a:pt x="75" y="0"/>
                </a:moveTo>
                <a:cubicBezTo>
                  <a:pt x="117" y="0"/>
                  <a:pt x="150" y="34"/>
                  <a:pt x="150" y="75"/>
                </a:cubicBezTo>
                <a:cubicBezTo>
                  <a:pt x="150" y="116"/>
                  <a:pt x="117" y="150"/>
                  <a:pt x="75" y="150"/>
                </a:cubicBezTo>
                <a:cubicBezTo>
                  <a:pt x="34" y="150"/>
                  <a:pt x="0" y="116"/>
                  <a:pt x="0" y="75"/>
                </a:cubicBezTo>
                <a:cubicBezTo>
                  <a:pt x="0" y="34"/>
                  <a:pt x="34" y="0"/>
                  <a:pt x="75" y="0"/>
                </a:cubicBezTo>
                <a:moveTo>
                  <a:pt x="51" y="107"/>
                </a:moveTo>
                <a:cubicBezTo>
                  <a:pt x="52" y="107"/>
                  <a:pt x="52" y="106"/>
                  <a:pt x="51" y="105"/>
                </a:cubicBezTo>
                <a:cubicBezTo>
                  <a:pt x="46" y="99"/>
                  <a:pt x="46" y="99"/>
                  <a:pt x="46" y="99"/>
                </a:cubicBezTo>
                <a:cubicBezTo>
                  <a:pt x="45" y="98"/>
                  <a:pt x="44" y="99"/>
                  <a:pt x="44" y="100"/>
                </a:cubicBezTo>
                <a:cubicBezTo>
                  <a:pt x="42" y="107"/>
                  <a:pt x="42" y="107"/>
                  <a:pt x="42" y="107"/>
                </a:cubicBezTo>
                <a:cubicBezTo>
                  <a:pt x="41" y="108"/>
                  <a:pt x="42" y="109"/>
                  <a:pt x="43" y="109"/>
                </a:cubicBezTo>
                <a:lnTo>
                  <a:pt x="51" y="107"/>
                </a:lnTo>
                <a:close/>
                <a:moveTo>
                  <a:pt x="106" y="45"/>
                </a:moveTo>
                <a:cubicBezTo>
                  <a:pt x="100" y="39"/>
                  <a:pt x="94" y="43"/>
                  <a:pt x="94" y="43"/>
                </a:cubicBezTo>
                <a:cubicBezTo>
                  <a:pt x="93" y="44"/>
                  <a:pt x="91" y="46"/>
                  <a:pt x="90" y="46"/>
                </a:cubicBezTo>
                <a:cubicBezTo>
                  <a:pt x="89" y="47"/>
                  <a:pt x="89" y="49"/>
                  <a:pt x="90" y="50"/>
                </a:cubicBezTo>
                <a:cubicBezTo>
                  <a:pt x="101" y="60"/>
                  <a:pt x="101" y="60"/>
                  <a:pt x="101" y="60"/>
                </a:cubicBezTo>
                <a:cubicBezTo>
                  <a:pt x="102" y="61"/>
                  <a:pt x="103" y="61"/>
                  <a:pt x="104" y="60"/>
                </a:cubicBezTo>
                <a:cubicBezTo>
                  <a:pt x="105" y="59"/>
                  <a:pt x="106" y="58"/>
                  <a:pt x="107" y="57"/>
                </a:cubicBezTo>
                <a:cubicBezTo>
                  <a:pt x="107" y="57"/>
                  <a:pt x="112" y="51"/>
                  <a:pt x="106" y="45"/>
                </a:cubicBezTo>
                <a:moveTo>
                  <a:pt x="63" y="101"/>
                </a:moveTo>
                <a:cubicBezTo>
                  <a:pt x="62" y="102"/>
                  <a:pt x="61" y="102"/>
                  <a:pt x="60" y="101"/>
                </a:cubicBezTo>
                <a:cubicBezTo>
                  <a:pt x="49" y="91"/>
                  <a:pt x="49" y="91"/>
                  <a:pt x="49" y="91"/>
                </a:cubicBezTo>
                <a:cubicBezTo>
                  <a:pt x="48" y="90"/>
                  <a:pt x="48" y="88"/>
                  <a:pt x="49" y="87"/>
                </a:cubicBezTo>
                <a:cubicBezTo>
                  <a:pt x="83" y="53"/>
                  <a:pt x="83" y="53"/>
                  <a:pt x="83" y="53"/>
                </a:cubicBezTo>
                <a:cubicBezTo>
                  <a:pt x="84" y="52"/>
                  <a:pt x="86" y="52"/>
                  <a:pt x="87" y="53"/>
                </a:cubicBezTo>
                <a:cubicBezTo>
                  <a:pt x="97" y="64"/>
                  <a:pt x="97" y="64"/>
                  <a:pt x="97" y="64"/>
                </a:cubicBezTo>
                <a:cubicBezTo>
                  <a:pt x="98" y="65"/>
                  <a:pt x="98" y="66"/>
                  <a:pt x="97" y="67"/>
                </a:cubicBezTo>
                <a:lnTo>
                  <a:pt x="63"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sp>
        <p:nvSpPr>
          <p:cNvPr id="27" name="Freeform 63"/>
          <p:cNvSpPr>
            <a:spLocks noEditPoints="1"/>
          </p:cNvSpPr>
          <p:nvPr/>
        </p:nvSpPr>
        <p:spPr bwMode="black">
          <a:xfrm>
            <a:off x="2258585" y="2376120"/>
            <a:ext cx="401538" cy="403156"/>
          </a:xfrm>
          <a:custGeom>
            <a:avLst/>
            <a:gdLst>
              <a:gd name="T0" fmla="*/ 75 w 150"/>
              <a:gd name="T1" fmla="*/ 10 h 150"/>
              <a:gd name="T2" fmla="*/ 10 w 150"/>
              <a:gd name="T3" fmla="*/ 75 h 150"/>
              <a:gd name="T4" fmla="*/ 75 w 150"/>
              <a:gd name="T5" fmla="*/ 140 h 150"/>
              <a:gd name="T6" fmla="*/ 141 w 150"/>
              <a:gd name="T7" fmla="*/ 75 h 150"/>
              <a:gd name="T8" fmla="*/ 75 w 150"/>
              <a:gd name="T9" fmla="*/ 10 h 150"/>
              <a:gd name="T10" fmla="*/ 75 w 150"/>
              <a:gd name="T11" fmla="*/ 0 h 150"/>
              <a:gd name="T12" fmla="*/ 150 w 150"/>
              <a:gd name="T13" fmla="*/ 75 h 150"/>
              <a:gd name="T14" fmla="*/ 75 w 150"/>
              <a:gd name="T15" fmla="*/ 150 h 150"/>
              <a:gd name="T16" fmla="*/ 0 w 150"/>
              <a:gd name="T17" fmla="*/ 75 h 150"/>
              <a:gd name="T18" fmla="*/ 75 w 150"/>
              <a:gd name="T19" fmla="*/ 0 h 150"/>
              <a:gd name="T20" fmla="*/ 51 w 150"/>
              <a:gd name="T21" fmla="*/ 107 h 150"/>
              <a:gd name="T22" fmla="*/ 51 w 150"/>
              <a:gd name="T23" fmla="*/ 105 h 150"/>
              <a:gd name="T24" fmla="*/ 46 w 150"/>
              <a:gd name="T25" fmla="*/ 99 h 150"/>
              <a:gd name="T26" fmla="*/ 44 w 150"/>
              <a:gd name="T27" fmla="*/ 100 h 150"/>
              <a:gd name="T28" fmla="*/ 42 w 150"/>
              <a:gd name="T29" fmla="*/ 107 h 150"/>
              <a:gd name="T30" fmla="*/ 43 w 150"/>
              <a:gd name="T31" fmla="*/ 109 h 150"/>
              <a:gd name="T32" fmla="*/ 51 w 150"/>
              <a:gd name="T33" fmla="*/ 107 h 150"/>
              <a:gd name="T34" fmla="*/ 106 w 150"/>
              <a:gd name="T35" fmla="*/ 45 h 150"/>
              <a:gd name="T36" fmla="*/ 94 w 150"/>
              <a:gd name="T37" fmla="*/ 43 h 150"/>
              <a:gd name="T38" fmla="*/ 90 w 150"/>
              <a:gd name="T39" fmla="*/ 46 h 150"/>
              <a:gd name="T40" fmla="*/ 90 w 150"/>
              <a:gd name="T41" fmla="*/ 50 h 150"/>
              <a:gd name="T42" fmla="*/ 101 w 150"/>
              <a:gd name="T43" fmla="*/ 60 h 150"/>
              <a:gd name="T44" fmla="*/ 104 w 150"/>
              <a:gd name="T45" fmla="*/ 60 h 150"/>
              <a:gd name="T46" fmla="*/ 107 w 150"/>
              <a:gd name="T47" fmla="*/ 57 h 150"/>
              <a:gd name="T48" fmla="*/ 106 w 150"/>
              <a:gd name="T49" fmla="*/ 45 h 150"/>
              <a:gd name="T50" fmla="*/ 63 w 150"/>
              <a:gd name="T51" fmla="*/ 101 h 150"/>
              <a:gd name="T52" fmla="*/ 60 w 150"/>
              <a:gd name="T53" fmla="*/ 101 h 150"/>
              <a:gd name="T54" fmla="*/ 49 w 150"/>
              <a:gd name="T55" fmla="*/ 91 h 150"/>
              <a:gd name="T56" fmla="*/ 49 w 150"/>
              <a:gd name="T57" fmla="*/ 87 h 150"/>
              <a:gd name="T58" fmla="*/ 83 w 150"/>
              <a:gd name="T59" fmla="*/ 53 h 150"/>
              <a:gd name="T60" fmla="*/ 87 w 150"/>
              <a:gd name="T61" fmla="*/ 53 h 150"/>
              <a:gd name="T62" fmla="*/ 97 w 150"/>
              <a:gd name="T63" fmla="*/ 64 h 150"/>
              <a:gd name="T64" fmla="*/ 97 w 150"/>
              <a:gd name="T65" fmla="*/ 67 h 150"/>
              <a:gd name="T66" fmla="*/ 63 w 150"/>
              <a:gd name="T67"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 h="150">
                <a:moveTo>
                  <a:pt x="75" y="10"/>
                </a:moveTo>
                <a:cubicBezTo>
                  <a:pt x="39" y="10"/>
                  <a:pt x="10" y="39"/>
                  <a:pt x="10" y="75"/>
                </a:cubicBezTo>
                <a:cubicBezTo>
                  <a:pt x="10" y="111"/>
                  <a:pt x="39" y="140"/>
                  <a:pt x="75" y="140"/>
                </a:cubicBezTo>
                <a:cubicBezTo>
                  <a:pt x="111" y="140"/>
                  <a:pt x="141" y="111"/>
                  <a:pt x="141" y="75"/>
                </a:cubicBezTo>
                <a:cubicBezTo>
                  <a:pt x="141" y="39"/>
                  <a:pt x="111" y="10"/>
                  <a:pt x="75" y="10"/>
                </a:cubicBezTo>
                <a:moveTo>
                  <a:pt x="75" y="0"/>
                </a:moveTo>
                <a:cubicBezTo>
                  <a:pt x="117" y="0"/>
                  <a:pt x="150" y="34"/>
                  <a:pt x="150" y="75"/>
                </a:cubicBezTo>
                <a:cubicBezTo>
                  <a:pt x="150" y="116"/>
                  <a:pt x="117" y="150"/>
                  <a:pt x="75" y="150"/>
                </a:cubicBezTo>
                <a:cubicBezTo>
                  <a:pt x="34" y="150"/>
                  <a:pt x="0" y="116"/>
                  <a:pt x="0" y="75"/>
                </a:cubicBezTo>
                <a:cubicBezTo>
                  <a:pt x="0" y="34"/>
                  <a:pt x="34" y="0"/>
                  <a:pt x="75" y="0"/>
                </a:cubicBezTo>
                <a:moveTo>
                  <a:pt x="51" y="107"/>
                </a:moveTo>
                <a:cubicBezTo>
                  <a:pt x="52" y="107"/>
                  <a:pt x="52" y="106"/>
                  <a:pt x="51" y="105"/>
                </a:cubicBezTo>
                <a:cubicBezTo>
                  <a:pt x="46" y="99"/>
                  <a:pt x="46" y="99"/>
                  <a:pt x="46" y="99"/>
                </a:cubicBezTo>
                <a:cubicBezTo>
                  <a:pt x="45" y="98"/>
                  <a:pt x="44" y="99"/>
                  <a:pt x="44" y="100"/>
                </a:cubicBezTo>
                <a:cubicBezTo>
                  <a:pt x="42" y="107"/>
                  <a:pt x="42" y="107"/>
                  <a:pt x="42" y="107"/>
                </a:cubicBezTo>
                <a:cubicBezTo>
                  <a:pt x="41" y="108"/>
                  <a:pt x="42" y="109"/>
                  <a:pt x="43" y="109"/>
                </a:cubicBezTo>
                <a:lnTo>
                  <a:pt x="51" y="107"/>
                </a:lnTo>
                <a:close/>
                <a:moveTo>
                  <a:pt x="106" y="45"/>
                </a:moveTo>
                <a:cubicBezTo>
                  <a:pt x="100" y="39"/>
                  <a:pt x="94" y="43"/>
                  <a:pt x="94" y="43"/>
                </a:cubicBezTo>
                <a:cubicBezTo>
                  <a:pt x="93" y="44"/>
                  <a:pt x="91" y="46"/>
                  <a:pt x="90" y="46"/>
                </a:cubicBezTo>
                <a:cubicBezTo>
                  <a:pt x="89" y="47"/>
                  <a:pt x="89" y="49"/>
                  <a:pt x="90" y="50"/>
                </a:cubicBezTo>
                <a:cubicBezTo>
                  <a:pt x="101" y="60"/>
                  <a:pt x="101" y="60"/>
                  <a:pt x="101" y="60"/>
                </a:cubicBezTo>
                <a:cubicBezTo>
                  <a:pt x="102" y="61"/>
                  <a:pt x="103" y="61"/>
                  <a:pt x="104" y="60"/>
                </a:cubicBezTo>
                <a:cubicBezTo>
                  <a:pt x="105" y="59"/>
                  <a:pt x="106" y="58"/>
                  <a:pt x="107" y="57"/>
                </a:cubicBezTo>
                <a:cubicBezTo>
                  <a:pt x="107" y="57"/>
                  <a:pt x="112" y="51"/>
                  <a:pt x="106" y="45"/>
                </a:cubicBezTo>
                <a:moveTo>
                  <a:pt x="63" y="101"/>
                </a:moveTo>
                <a:cubicBezTo>
                  <a:pt x="62" y="102"/>
                  <a:pt x="61" y="102"/>
                  <a:pt x="60" y="101"/>
                </a:cubicBezTo>
                <a:cubicBezTo>
                  <a:pt x="49" y="91"/>
                  <a:pt x="49" y="91"/>
                  <a:pt x="49" y="91"/>
                </a:cubicBezTo>
                <a:cubicBezTo>
                  <a:pt x="48" y="90"/>
                  <a:pt x="48" y="88"/>
                  <a:pt x="49" y="87"/>
                </a:cubicBezTo>
                <a:cubicBezTo>
                  <a:pt x="83" y="53"/>
                  <a:pt x="83" y="53"/>
                  <a:pt x="83" y="53"/>
                </a:cubicBezTo>
                <a:cubicBezTo>
                  <a:pt x="84" y="52"/>
                  <a:pt x="86" y="52"/>
                  <a:pt x="87" y="53"/>
                </a:cubicBezTo>
                <a:cubicBezTo>
                  <a:pt x="97" y="64"/>
                  <a:pt x="97" y="64"/>
                  <a:pt x="97" y="64"/>
                </a:cubicBezTo>
                <a:cubicBezTo>
                  <a:pt x="98" y="65"/>
                  <a:pt x="98" y="66"/>
                  <a:pt x="97" y="67"/>
                </a:cubicBezTo>
                <a:lnTo>
                  <a:pt x="63"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50" tIns="46626" rIns="93250" bIns="46626" numCol="1" anchor="t" anchorCtr="0" compatLnSpc="1">
            <a:prstTxWarp prst="textNoShape">
              <a:avLst/>
            </a:prstTxWarp>
          </a:bodyPr>
          <a:lstStyle/>
          <a:p>
            <a:endParaRPr lang="en-US">
              <a:solidFill>
                <a:srgbClr val="505050"/>
              </a:solidFill>
            </a:endParaRPr>
          </a:p>
        </p:txBody>
      </p:sp>
      <p:grpSp>
        <p:nvGrpSpPr>
          <p:cNvPr id="29" name="Group 28"/>
          <p:cNvGrpSpPr/>
          <p:nvPr/>
        </p:nvGrpSpPr>
        <p:grpSpPr>
          <a:xfrm>
            <a:off x="4004652" y="2382870"/>
            <a:ext cx="394225" cy="396406"/>
            <a:chOff x="4199325" y="625861"/>
            <a:chExt cx="526613" cy="529527"/>
          </a:xfrm>
        </p:grpSpPr>
        <p:sp>
          <p:nvSpPr>
            <p:cNvPr id="30" name="Freeform 86"/>
            <p:cNvSpPr>
              <a:spLocks noEditPoints="1"/>
            </p:cNvSpPr>
            <p:nvPr/>
          </p:nvSpPr>
          <p:spPr bwMode="black">
            <a:xfrm>
              <a:off x="4199325" y="625861"/>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sp>
          <p:nvSpPr>
            <p:cNvPr id="31" name="Oval 87"/>
            <p:cNvSpPr>
              <a:spLocks noChangeArrowheads="1"/>
            </p:cNvSpPr>
            <p:nvPr/>
          </p:nvSpPr>
          <p:spPr bwMode="black">
            <a:xfrm>
              <a:off x="4413786" y="850948"/>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grpSp>
      <p:grpSp>
        <p:nvGrpSpPr>
          <p:cNvPr id="32" name="Group 31"/>
          <p:cNvGrpSpPr/>
          <p:nvPr/>
        </p:nvGrpSpPr>
        <p:grpSpPr>
          <a:xfrm>
            <a:off x="5103933" y="2382870"/>
            <a:ext cx="394225" cy="396406"/>
            <a:chOff x="4199325" y="625861"/>
            <a:chExt cx="526613" cy="529527"/>
          </a:xfrm>
        </p:grpSpPr>
        <p:sp>
          <p:nvSpPr>
            <p:cNvPr id="33" name="Freeform 86"/>
            <p:cNvSpPr>
              <a:spLocks noEditPoints="1"/>
            </p:cNvSpPr>
            <p:nvPr/>
          </p:nvSpPr>
          <p:spPr bwMode="black">
            <a:xfrm>
              <a:off x="4199325" y="625861"/>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sp>
          <p:nvSpPr>
            <p:cNvPr id="34" name="Oval 87"/>
            <p:cNvSpPr>
              <a:spLocks noChangeArrowheads="1"/>
            </p:cNvSpPr>
            <p:nvPr/>
          </p:nvSpPr>
          <p:spPr bwMode="black">
            <a:xfrm>
              <a:off x="4413786" y="850948"/>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grpSp>
      <p:grpSp>
        <p:nvGrpSpPr>
          <p:cNvPr id="36" name="Group 35"/>
          <p:cNvGrpSpPr/>
          <p:nvPr/>
        </p:nvGrpSpPr>
        <p:grpSpPr>
          <a:xfrm>
            <a:off x="4554293" y="2376121"/>
            <a:ext cx="394225" cy="396406"/>
            <a:chOff x="4199325" y="625861"/>
            <a:chExt cx="526613" cy="529527"/>
          </a:xfrm>
        </p:grpSpPr>
        <p:sp>
          <p:nvSpPr>
            <p:cNvPr id="37" name="Freeform 86"/>
            <p:cNvSpPr>
              <a:spLocks noEditPoints="1"/>
            </p:cNvSpPr>
            <p:nvPr/>
          </p:nvSpPr>
          <p:spPr bwMode="black">
            <a:xfrm>
              <a:off x="4199325" y="625861"/>
              <a:ext cx="526613" cy="5295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sp>
          <p:nvSpPr>
            <p:cNvPr id="38" name="Oval 87"/>
            <p:cNvSpPr>
              <a:spLocks noChangeArrowheads="1"/>
            </p:cNvSpPr>
            <p:nvPr/>
          </p:nvSpPr>
          <p:spPr bwMode="black">
            <a:xfrm>
              <a:off x="4413786" y="850948"/>
              <a:ext cx="97691" cy="976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a:solidFill>
                  <a:prstClr val="black"/>
                </a:solidFill>
              </a:endParaRPr>
            </a:p>
          </p:txBody>
        </p:sp>
      </p:grpSp>
      <p:sp>
        <p:nvSpPr>
          <p:cNvPr id="39" name="Down Arrow Callout 38"/>
          <p:cNvSpPr/>
          <p:nvPr/>
        </p:nvSpPr>
        <p:spPr bwMode="auto">
          <a:xfrm rot="5400000">
            <a:off x="7383483" y="2956777"/>
            <a:ext cx="2564660" cy="536954"/>
          </a:xfrm>
          <a:prstGeom prst="downArrowCallou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47" tIns="46624" rIns="93247" bIns="46624" numCol="1" rtlCol="0" anchor="ctr" anchorCtr="0" compatLnSpc="1">
            <a:prstTxWarp prst="textNoShape">
              <a:avLst/>
            </a:prstTxWarp>
          </a:bodyPr>
          <a:lstStyle/>
          <a:p>
            <a:pPr algn="ctr" defTabSz="9321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Freeform 15"/>
          <p:cNvSpPr>
            <a:spLocks noEditPoints="1"/>
          </p:cNvSpPr>
          <p:nvPr/>
        </p:nvSpPr>
        <p:spPr bwMode="black">
          <a:xfrm rot="10800000">
            <a:off x="10140587" y="2253827"/>
            <a:ext cx="679873" cy="66819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3935" tIns="41968" rIns="83935" bIns="41968" numCol="1" anchor="t" anchorCtr="0" compatLnSpc="1">
            <a:prstTxWarp prst="textNoShape">
              <a:avLst/>
            </a:prstTxWarp>
          </a:bodyPr>
          <a:lstStyle/>
          <a:p>
            <a:endParaRPr lang="en-US" sz="1600">
              <a:solidFill>
                <a:srgbClr val="505050"/>
              </a:solidFill>
            </a:endParaRPr>
          </a:p>
        </p:txBody>
      </p:sp>
      <p:sp>
        <p:nvSpPr>
          <p:cNvPr id="24" name="Title 45"/>
          <p:cNvSpPr txBox="1">
            <a:spLocks/>
          </p:cNvSpPr>
          <p:nvPr/>
        </p:nvSpPr>
        <p:spPr>
          <a:xfrm>
            <a:off x="547689" y="295276"/>
            <a:ext cx="11888787" cy="917575"/>
          </a:xfrm>
          <a:prstGeom prst="rect">
            <a:avLst/>
          </a:prstGeom>
        </p:spPr>
        <p:txBody>
          <a:bodyPr vert="horz" wrap="square" lIns="146289" tIns="91431" rIns="146289" bIns="9143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nb-NO">
                <a:gradFill>
                  <a:gsLst>
                    <a:gs pos="1250">
                      <a:srgbClr val="505050"/>
                    </a:gs>
                    <a:gs pos="100000">
                      <a:srgbClr val="505050"/>
                    </a:gs>
                  </a:gsLst>
                  <a:lin ang="5400000" scaled="0"/>
                </a:gradFill>
              </a:rPr>
              <a:t>Extensibility</a:t>
            </a:r>
          </a:p>
        </p:txBody>
      </p:sp>
    </p:spTree>
    <p:extLst>
      <p:ext uri="{BB962C8B-B14F-4D97-AF65-F5344CB8AC3E}">
        <p14:creationId xmlns:p14="http://schemas.microsoft.com/office/powerpoint/2010/main" val="1038361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idx="1"/>
          </p:nvPr>
        </p:nvSpPr>
        <p:spPr>
          <a:xfrm>
            <a:off x="518433" y="621736"/>
            <a:ext cx="5336565" cy="1308985"/>
          </a:xfrm>
        </p:spPr>
        <p:txBody>
          <a:bodyPr/>
          <a:lstStyle/>
          <a:p>
            <a:r>
              <a:rPr lang="en-US" dirty="0" smtClean="0"/>
              <a:t>Configure</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Enabling Web Parts</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Configure Navigation</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Add Support Apps</a:t>
            </a:r>
          </a:p>
        </p:txBody>
      </p:sp>
      <p:pic>
        <p:nvPicPr>
          <p:cNvPr id="10" name="Picture 9"/>
          <p:cNvPicPr>
            <a:picLocks noChangeAspect="1"/>
          </p:cNvPicPr>
          <p:nvPr/>
        </p:nvPicPr>
        <p:blipFill>
          <a:blip r:embed="rId3"/>
          <a:stretch>
            <a:fillRect/>
          </a:stretch>
        </p:blipFill>
        <p:spPr>
          <a:xfrm>
            <a:off x="6199342" y="1944621"/>
            <a:ext cx="2093779" cy="1858906"/>
          </a:xfrm>
          <a:prstGeom prst="rect">
            <a:avLst/>
          </a:prstGeom>
        </p:spPr>
      </p:pic>
      <p:pic>
        <p:nvPicPr>
          <p:cNvPr id="16" name="Picture 15"/>
          <p:cNvPicPr>
            <a:picLocks noChangeAspect="1"/>
          </p:cNvPicPr>
          <p:nvPr/>
        </p:nvPicPr>
        <p:blipFill>
          <a:blip r:embed="rId4"/>
          <a:stretch>
            <a:fillRect/>
          </a:stretch>
        </p:blipFill>
        <p:spPr>
          <a:xfrm>
            <a:off x="8330278" y="1944622"/>
            <a:ext cx="2044236" cy="1918881"/>
          </a:xfrm>
          <a:prstGeom prst="rect">
            <a:avLst/>
          </a:prstGeom>
        </p:spPr>
      </p:pic>
      <p:pic>
        <p:nvPicPr>
          <p:cNvPr id="17" name="Picture 16"/>
          <p:cNvPicPr>
            <a:picLocks noChangeAspect="1"/>
          </p:cNvPicPr>
          <p:nvPr/>
        </p:nvPicPr>
        <p:blipFill>
          <a:blip r:embed="rId5"/>
          <a:stretch>
            <a:fillRect/>
          </a:stretch>
        </p:blipFill>
        <p:spPr>
          <a:xfrm>
            <a:off x="10411671" y="1944622"/>
            <a:ext cx="2023620" cy="1858907"/>
          </a:xfrm>
          <a:prstGeom prst="rect">
            <a:avLst/>
          </a:prstGeom>
        </p:spPr>
      </p:pic>
    </p:spTree>
    <p:extLst>
      <p:ext uri="{BB962C8B-B14F-4D97-AF65-F5344CB8AC3E}">
        <p14:creationId xmlns:p14="http://schemas.microsoft.com/office/powerpoint/2010/main" val="25921731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idx="1"/>
          </p:nvPr>
        </p:nvSpPr>
        <p:spPr>
          <a:xfrm>
            <a:off x="518433" y="621736"/>
            <a:ext cx="5336565" cy="1308985"/>
          </a:xfrm>
        </p:spPr>
        <p:txBody>
          <a:bodyPr/>
          <a:lstStyle/>
          <a:p>
            <a:r>
              <a:rPr lang="en-US" dirty="0" smtClean="0"/>
              <a:t>Customize</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User Experience</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Retail Solution</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Authentication Choices</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8144" y="310869"/>
            <a:ext cx="3047314" cy="4300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951" y="2253792"/>
            <a:ext cx="3551851" cy="3530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82898" y="4896168"/>
            <a:ext cx="3107365" cy="1311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621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idx="1"/>
          </p:nvPr>
        </p:nvSpPr>
        <p:spPr>
          <a:xfrm>
            <a:off x="518433" y="621736"/>
            <a:ext cx="5336565" cy="1308985"/>
          </a:xfrm>
        </p:spPr>
        <p:txBody>
          <a:bodyPr/>
          <a:lstStyle/>
          <a:p>
            <a:r>
              <a:rPr lang="en-US" dirty="0" smtClean="0"/>
              <a:t>Integrate</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Content</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2 tier ERP</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Enrich Content</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8517" y="160199"/>
            <a:ext cx="3047314" cy="4300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p:nvPicPr>
        <p:blipFill>
          <a:blip r:embed="rId4"/>
          <a:stretch>
            <a:fillRect/>
          </a:stretch>
        </p:blipFill>
        <p:spPr>
          <a:xfrm>
            <a:off x="7000833" y="3641278"/>
            <a:ext cx="4784998" cy="2725819"/>
          </a:xfrm>
          <a:prstGeom prst="rect">
            <a:avLst/>
          </a:prstGeom>
        </p:spPr>
      </p:pic>
    </p:spTree>
    <p:extLst>
      <p:ext uri="{BB962C8B-B14F-4D97-AF65-F5344CB8AC3E}">
        <p14:creationId xmlns:p14="http://schemas.microsoft.com/office/powerpoint/2010/main" val="19782947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60 Seconds - Things That Happen On Internet Every Sixty Secon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2" y="-30412"/>
            <a:ext cx="12431473" cy="702493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54518" y="6727935"/>
            <a:ext cx="3625113" cy="318279"/>
          </a:xfrm>
          <a:prstGeom prst="rect">
            <a:avLst/>
          </a:prstGeom>
        </p:spPr>
        <p:txBody>
          <a:bodyPr wrap="none" lIns="93243" tIns="46623" rIns="93243" bIns="46623">
            <a:spAutoFit/>
          </a:bodyPr>
          <a:lstStyle/>
          <a:p>
            <a:r>
              <a:rPr lang="en-US" sz="1400" dirty="0">
                <a:solidFill>
                  <a:srgbClr val="FFFFFF"/>
                </a:solidFill>
              </a:rPr>
              <a:t>http://www.go-gulf.com/blog/60-seconds</a:t>
            </a:r>
          </a:p>
        </p:txBody>
      </p:sp>
    </p:spTree>
    <p:extLst>
      <p:ext uri="{BB962C8B-B14F-4D97-AF65-F5344CB8AC3E}">
        <p14:creationId xmlns:p14="http://schemas.microsoft.com/office/powerpoint/2010/main" val="1359811458"/>
      </p:ext>
    </p:extLst>
  </p:cSld>
  <p:clrMapOvr>
    <a:masterClrMapping/>
  </p:clrMapOvr>
  <p:transition spd="slow" advClick="0">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idx="1"/>
          </p:nvPr>
        </p:nvSpPr>
        <p:spPr>
          <a:xfrm>
            <a:off x="518433" y="621736"/>
            <a:ext cx="5336565" cy="1308985"/>
          </a:xfrm>
        </p:spPr>
        <p:txBody>
          <a:bodyPr/>
          <a:lstStyle/>
          <a:p>
            <a:r>
              <a:rPr lang="en-US" dirty="0" smtClean="0"/>
              <a:t>Extend</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Real Time Targeting</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Personalization</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Big Data</a:t>
            </a:r>
          </a:p>
        </p:txBody>
      </p:sp>
      <p:pic>
        <p:nvPicPr>
          <p:cNvPr id="2" name="Picture 1"/>
          <p:cNvPicPr>
            <a:picLocks noChangeAspect="1"/>
          </p:cNvPicPr>
          <p:nvPr/>
        </p:nvPicPr>
        <p:blipFill>
          <a:blip r:embed="rId3"/>
          <a:stretch>
            <a:fillRect/>
          </a:stretch>
        </p:blipFill>
        <p:spPr>
          <a:xfrm>
            <a:off x="6362254" y="4112441"/>
            <a:ext cx="5597713" cy="2330667"/>
          </a:xfrm>
          <a:prstGeom prst="rect">
            <a:avLst/>
          </a:prstGeom>
        </p:spPr>
      </p:pic>
    </p:spTree>
    <p:extLst>
      <p:ext uri="{BB962C8B-B14F-4D97-AF65-F5344CB8AC3E}">
        <p14:creationId xmlns:p14="http://schemas.microsoft.com/office/powerpoint/2010/main" val="178032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45"/>
          <p:cNvSpPr>
            <a:spLocks noGrp="1"/>
          </p:cNvSpPr>
          <p:nvPr>
            <p:ph type="title"/>
          </p:nvPr>
        </p:nvSpPr>
        <p:spPr/>
        <p:txBody>
          <a:bodyPr/>
          <a:lstStyle/>
          <a:p>
            <a:r>
              <a:rPr lang="en-US" sz="4000"/>
              <a:t>Integrated E-Commerce with Dynamics &amp; SharePoint</a:t>
            </a:r>
            <a:endParaRPr lang="en-US" sz="4000" dirty="0"/>
          </a:p>
        </p:txBody>
      </p:sp>
      <p:sp>
        <p:nvSpPr>
          <p:cNvPr id="8" name="Text Placeholder 7"/>
          <p:cNvSpPr>
            <a:spLocks noGrp="1"/>
          </p:cNvSpPr>
          <p:nvPr>
            <p:ph type="body" sz="quarter" idx="10"/>
          </p:nvPr>
        </p:nvSpPr>
        <p:spPr>
          <a:xfrm>
            <a:off x="274638" y="1212851"/>
            <a:ext cx="11887200" cy="735512"/>
          </a:xfrm>
        </p:spPr>
        <p:txBody>
          <a:bodyPr/>
          <a:lstStyle/>
          <a:p>
            <a:endParaRPr lang="en-US"/>
          </a:p>
        </p:txBody>
      </p:sp>
      <p:sp>
        <p:nvSpPr>
          <p:cNvPr id="4" name="Slide Number Placeholder 3"/>
          <p:cNvSpPr>
            <a:spLocks noGrp="1"/>
          </p:cNvSpPr>
          <p:nvPr>
            <p:ph type="sldNum" sz="quarter" idx="4294967295"/>
          </p:nvPr>
        </p:nvSpPr>
        <p:spPr>
          <a:xfrm>
            <a:off x="0" y="6526213"/>
            <a:ext cx="571500" cy="223837"/>
          </a:xfrm>
          <a:prstGeom prst="rect">
            <a:avLst/>
          </a:prstGeom>
        </p:spPr>
        <p:txBody>
          <a:bodyPr lIns="91431" tIns="45716" rIns="91431" bIns="45716"/>
          <a:lstStyle/>
          <a:p>
            <a:fld id="{727B4C2D-45E2-4621-8491-2995EB46A674}" type="slidenum">
              <a:rPr lang="en-US" smtClean="0"/>
              <a:pPr/>
              <a:t>26</a:t>
            </a:fld>
            <a:endParaRPr lang="en-US" dirty="0"/>
          </a:p>
        </p:txBody>
      </p:sp>
      <p:grpSp>
        <p:nvGrpSpPr>
          <p:cNvPr id="5" name="Group 4"/>
          <p:cNvGrpSpPr/>
          <p:nvPr/>
        </p:nvGrpSpPr>
        <p:grpSpPr>
          <a:xfrm>
            <a:off x="1653302" y="2520985"/>
            <a:ext cx="2142558" cy="2198552"/>
            <a:chOff x="1632319" y="2486747"/>
            <a:chExt cx="2099893" cy="2155639"/>
          </a:xfrm>
          <a:solidFill>
            <a:srgbClr val="0070C0"/>
          </a:solidFill>
        </p:grpSpPr>
        <p:sp>
          <p:nvSpPr>
            <p:cNvPr id="9" name="Rectangle 8"/>
            <p:cNvSpPr/>
            <p:nvPr/>
          </p:nvSpPr>
          <p:spPr bwMode="auto">
            <a:xfrm>
              <a:off x="1858202" y="2486747"/>
              <a:ext cx="1874010" cy="177713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7" name="Rectangle 6"/>
            <p:cNvSpPr/>
            <p:nvPr/>
          </p:nvSpPr>
          <p:spPr>
            <a:xfrm>
              <a:off x="1632319" y="4396165"/>
              <a:ext cx="2099893" cy="246221"/>
            </a:xfrm>
            <a:prstGeom prst="rect">
              <a:avLst/>
            </a:prstGeom>
            <a:solidFill>
              <a:schemeClr val="bg1"/>
            </a:solidFill>
          </p:spPr>
          <p:txBody>
            <a:bodyPr wrap="square" lIns="0" tIns="0" rIns="0" bIns="0">
              <a:spAutoFit/>
            </a:bodyPr>
            <a:lstStyle/>
            <a:p>
              <a:pPr marL="114967" algn="ctr"/>
              <a:r>
                <a:rPr lang="en-US" sz="1600" dirty="0">
                  <a:solidFill>
                    <a:srgbClr val="012654"/>
                  </a:solidFill>
                  <a:cs typeface="Segoe Pro Light"/>
                </a:rPr>
                <a:t>Dynamics</a:t>
              </a:r>
            </a:p>
          </p:txBody>
        </p:sp>
      </p:grpSp>
      <p:pic>
        <p:nvPicPr>
          <p:cNvPr id="13" name="Picture 2" descr="\\MAGNUM\Projects\Microsoft\Cloud Power FY12\Design\ICONS_PNG\Next_Gen_Application.png"/>
          <p:cNvPicPr>
            <a:picLocks noChangeAspect="1" noChangeArrowheads="1"/>
          </p:cNvPicPr>
          <p:nvPr/>
        </p:nvPicPr>
        <p:blipFill>
          <a:blip r:embed="rId2" cstate="print">
            <a:biLevel thresh="25000"/>
          </a:blip>
          <a:srcRect/>
          <a:stretch>
            <a:fillRect/>
          </a:stretch>
        </p:blipFill>
        <p:spPr bwMode="auto">
          <a:xfrm>
            <a:off x="1950435" y="2589403"/>
            <a:ext cx="1676348" cy="1675674"/>
          </a:xfrm>
          <a:prstGeom prst="rect">
            <a:avLst/>
          </a:prstGeom>
          <a:solidFill>
            <a:schemeClr val="accent2"/>
          </a:solidFill>
        </p:spPr>
      </p:pic>
      <p:grpSp>
        <p:nvGrpSpPr>
          <p:cNvPr id="14" name="Group 13"/>
          <p:cNvGrpSpPr/>
          <p:nvPr/>
        </p:nvGrpSpPr>
        <p:grpSpPr>
          <a:xfrm>
            <a:off x="5245212" y="2540730"/>
            <a:ext cx="2262201" cy="2182117"/>
            <a:chOff x="3871073" y="2486749"/>
            <a:chExt cx="2217153" cy="2139525"/>
          </a:xfrm>
        </p:grpSpPr>
        <p:sp>
          <p:nvSpPr>
            <p:cNvPr id="15" name="Rectangle 14"/>
            <p:cNvSpPr/>
            <p:nvPr/>
          </p:nvSpPr>
          <p:spPr bwMode="auto">
            <a:xfrm>
              <a:off x="3926731" y="2486749"/>
              <a:ext cx="2102610" cy="177713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16" name="Rectangle 15"/>
            <p:cNvSpPr/>
            <p:nvPr/>
          </p:nvSpPr>
          <p:spPr>
            <a:xfrm>
              <a:off x="3871073" y="4410830"/>
              <a:ext cx="2217153" cy="215444"/>
            </a:xfrm>
            <a:prstGeom prst="rect">
              <a:avLst/>
            </a:prstGeom>
          </p:spPr>
          <p:txBody>
            <a:bodyPr wrap="square" lIns="0" tIns="0" rIns="0" bIns="0">
              <a:spAutoFit/>
            </a:bodyPr>
            <a:lstStyle/>
            <a:p>
              <a:pPr marL="114967" algn="ctr"/>
              <a:r>
                <a:rPr lang="en-US" sz="1400" dirty="0">
                  <a:solidFill>
                    <a:srgbClr val="012654"/>
                  </a:solidFill>
                  <a:cs typeface="Segoe Pro Light"/>
                </a:rPr>
                <a:t>SharePoint 2013</a:t>
              </a:r>
            </a:p>
          </p:txBody>
        </p:sp>
      </p:grpSp>
      <p:pic>
        <p:nvPicPr>
          <p:cNvPr id="17" name="Picture 2" descr="\\MAGNUM\Projects\Microsoft\Cloud Power FY12\Design\Icons\PNGs\Cloud_on_your_terms.png"/>
          <p:cNvPicPr>
            <a:picLocks noChangeAspect="1" noChangeArrowheads="1"/>
          </p:cNvPicPr>
          <p:nvPr/>
        </p:nvPicPr>
        <p:blipFill>
          <a:blip r:embed="rId3" cstate="print">
            <a:lum bright="100000"/>
          </a:blip>
          <a:stretch>
            <a:fillRect/>
          </a:stretch>
        </p:blipFill>
        <p:spPr bwMode="auto">
          <a:xfrm>
            <a:off x="5564622" y="2672763"/>
            <a:ext cx="1620085" cy="1619433"/>
          </a:xfrm>
          <a:prstGeom prst="rect">
            <a:avLst/>
          </a:prstGeom>
          <a:solidFill>
            <a:schemeClr val="accent2"/>
          </a:solidFill>
          <a:ln>
            <a:noFill/>
          </a:ln>
        </p:spPr>
      </p:pic>
      <p:grpSp>
        <p:nvGrpSpPr>
          <p:cNvPr id="18" name="Group 17"/>
          <p:cNvGrpSpPr/>
          <p:nvPr/>
        </p:nvGrpSpPr>
        <p:grpSpPr>
          <a:xfrm>
            <a:off x="7487976" y="2540995"/>
            <a:ext cx="2299693" cy="2163905"/>
            <a:chOff x="8361549" y="2489943"/>
            <a:chExt cx="2253899" cy="2121668"/>
          </a:xfrm>
          <a:solidFill>
            <a:schemeClr val="accent2"/>
          </a:solidFill>
        </p:grpSpPr>
        <p:sp>
          <p:nvSpPr>
            <p:cNvPr id="19" name="Rectangle 18"/>
            <p:cNvSpPr/>
            <p:nvPr/>
          </p:nvSpPr>
          <p:spPr bwMode="auto">
            <a:xfrm>
              <a:off x="8361549" y="2489943"/>
              <a:ext cx="2103120" cy="177074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20" name="Rectangle 19"/>
            <p:cNvSpPr/>
            <p:nvPr/>
          </p:nvSpPr>
          <p:spPr>
            <a:xfrm>
              <a:off x="8361550" y="4396167"/>
              <a:ext cx="2253898" cy="215444"/>
            </a:xfrm>
            <a:prstGeom prst="rect">
              <a:avLst/>
            </a:prstGeom>
            <a:solidFill>
              <a:schemeClr val="bg1"/>
            </a:solidFill>
          </p:spPr>
          <p:txBody>
            <a:bodyPr wrap="square" lIns="0" tIns="0" rIns="0" bIns="0">
              <a:spAutoFit/>
            </a:bodyPr>
            <a:lstStyle/>
            <a:p>
              <a:pPr marL="114967"/>
              <a:r>
                <a:rPr lang="en-US" sz="1400" spc="-51" dirty="0">
                  <a:solidFill>
                    <a:srgbClr val="012654"/>
                  </a:solidFill>
                  <a:cs typeface="Segoe Pro Light"/>
                </a:rPr>
                <a:t>Multi-Channel Rendering</a:t>
              </a:r>
            </a:p>
          </p:txBody>
        </p:sp>
        <p:pic>
          <p:nvPicPr>
            <p:cNvPr id="21" name="Picture 2" descr="\\MAGNUM\Projects\Microsoft\Cloud Power FY12\Design\ICONS_PNG\Devices.png"/>
            <p:cNvPicPr>
              <a:picLocks noChangeAspect="1" noChangeArrowheads="1"/>
            </p:cNvPicPr>
            <p:nvPr/>
          </p:nvPicPr>
          <p:blipFill>
            <a:blip r:embed="rId4" cstate="print">
              <a:lum bright="100000"/>
            </a:blip>
            <a:srcRect/>
            <a:stretch>
              <a:fillRect/>
            </a:stretch>
          </p:blipFill>
          <p:spPr bwMode="auto">
            <a:xfrm>
              <a:off x="8672158" y="2686919"/>
              <a:ext cx="1481902" cy="1481902"/>
            </a:xfrm>
            <a:prstGeom prst="rect">
              <a:avLst/>
            </a:prstGeom>
            <a:grpFill/>
          </p:spPr>
        </p:pic>
      </p:grpSp>
      <p:grpSp>
        <p:nvGrpSpPr>
          <p:cNvPr id="22" name="Group 21"/>
          <p:cNvGrpSpPr/>
          <p:nvPr/>
        </p:nvGrpSpPr>
        <p:grpSpPr>
          <a:xfrm>
            <a:off x="9600092" y="2535940"/>
            <a:ext cx="1319449" cy="2386894"/>
            <a:chOff x="1562218" y="2486747"/>
            <a:chExt cx="1293175" cy="2340305"/>
          </a:xfrm>
          <a:solidFill>
            <a:schemeClr val="accent2"/>
          </a:solidFill>
        </p:grpSpPr>
        <p:sp>
          <p:nvSpPr>
            <p:cNvPr id="23" name="Rectangle 22"/>
            <p:cNvSpPr/>
            <p:nvPr/>
          </p:nvSpPr>
          <p:spPr bwMode="auto">
            <a:xfrm>
              <a:off x="1629602" y="2486747"/>
              <a:ext cx="1149591" cy="17771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24" name="Rectangle 23"/>
            <p:cNvSpPr/>
            <p:nvPr/>
          </p:nvSpPr>
          <p:spPr>
            <a:xfrm>
              <a:off x="1562218" y="4396165"/>
              <a:ext cx="1293175" cy="430887"/>
            </a:xfrm>
            <a:prstGeom prst="rect">
              <a:avLst/>
            </a:prstGeom>
            <a:solidFill>
              <a:schemeClr val="bg1"/>
            </a:solidFill>
          </p:spPr>
          <p:txBody>
            <a:bodyPr wrap="square" lIns="0" tIns="0" rIns="0" bIns="0">
              <a:spAutoFit/>
            </a:bodyPr>
            <a:lstStyle/>
            <a:p>
              <a:pPr marL="114967" algn="ctr"/>
              <a:r>
                <a:rPr lang="en-US" sz="1400" dirty="0">
                  <a:solidFill>
                    <a:srgbClr val="012654"/>
                  </a:solidFill>
                  <a:cs typeface="Segoe Pro Light"/>
                </a:rPr>
                <a:t>Online </a:t>
              </a:r>
              <a:br>
                <a:rPr lang="en-US" sz="1400" dirty="0">
                  <a:solidFill>
                    <a:srgbClr val="012654"/>
                  </a:solidFill>
                  <a:cs typeface="Segoe Pro Light"/>
                </a:rPr>
              </a:br>
              <a:r>
                <a:rPr lang="en-US" sz="1400" dirty="0">
                  <a:solidFill>
                    <a:srgbClr val="012654"/>
                  </a:solidFill>
                  <a:cs typeface="Segoe Pro Light"/>
                </a:rPr>
                <a:t>Storefront </a:t>
              </a:r>
            </a:p>
          </p:txBody>
        </p:sp>
      </p:grpSp>
      <p:sp>
        <p:nvSpPr>
          <p:cNvPr id="28" name="Freeform 27"/>
          <p:cNvSpPr>
            <a:spLocks noEditPoints="1"/>
          </p:cNvSpPr>
          <p:nvPr/>
        </p:nvSpPr>
        <p:spPr bwMode="black">
          <a:xfrm>
            <a:off x="9985865" y="3198689"/>
            <a:ext cx="538904" cy="575412"/>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51" tIns="41976" rIns="83951" bIns="4197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a:solidFill>
                <a:srgbClr val="505050"/>
              </a:solidFill>
            </a:endParaRPr>
          </a:p>
        </p:txBody>
      </p:sp>
      <p:grpSp>
        <p:nvGrpSpPr>
          <p:cNvPr id="29" name="Group 28"/>
          <p:cNvGrpSpPr/>
          <p:nvPr/>
        </p:nvGrpSpPr>
        <p:grpSpPr>
          <a:xfrm>
            <a:off x="10807654" y="2535940"/>
            <a:ext cx="1319449" cy="2386894"/>
            <a:chOff x="1562218" y="2486747"/>
            <a:chExt cx="1293175" cy="2340305"/>
          </a:xfrm>
          <a:solidFill>
            <a:schemeClr val="accent2"/>
          </a:solidFill>
        </p:grpSpPr>
        <p:sp>
          <p:nvSpPr>
            <p:cNvPr id="30" name="Rectangle 29"/>
            <p:cNvSpPr/>
            <p:nvPr/>
          </p:nvSpPr>
          <p:spPr bwMode="auto">
            <a:xfrm>
              <a:off x="1629602" y="2486747"/>
              <a:ext cx="1149591" cy="17771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31" name="Rectangle 30"/>
            <p:cNvSpPr/>
            <p:nvPr/>
          </p:nvSpPr>
          <p:spPr>
            <a:xfrm>
              <a:off x="1562218" y="4396165"/>
              <a:ext cx="1293175" cy="430887"/>
            </a:xfrm>
            <a:prstGeom prst="rect">
              <a:avLst/>
            </a:prstGeom>
            <a:solidFill>
              <a:schemeClr val="bg1"/>
            </a:solidFill>
          </p:spPr>
          <p:txBody>
            <a:bodyPr wrap="square" lIns="0" tIns="0" rIns="0" bIns="0">
              <a:spAutoFit/>
            </a:bodyPr>
            <a:lstStyle/>
            <a:p>
              <a:pPr marL="114967" algn="ctr"/>
              <a:r>
                <a:rPr lang="en-US" sz="1400" dirty="0">
                  <a:solidFill>
                    <a:srgbClr val="012654"/>
                  </a:solidFill>
                  <a:cs typeface="Segoe Pro Light"/>
                </a:rPr>
                <a:t>Online</a:t>
              </a:r>
              <a:br>
                <a:rPr lang="en-US" sz="1400" dirty="0">
                  <a:solidFill>
                    <a:srgbClr val="012654"/>
                  </a:solidFill>
                  <a:cs typeface="Segoe Pro Light"/>
                </a:rPr>
              </a:br>
              <a:r>
                <a:rPr lang="en-US" sz="1400" dirty="0">
                  <a:solidFill>
                    <a:srgbClr val="012654"/>
                  </a:solidFill>
                  <a:cs typeface="Segoe Pro Light"/>
                </a:rPr>
                <a:t>Consumers</a:t>
              </a:r>
            </a:p>
          </p:txBody>
        </p:sp>
      </p:grpSp>
      <p:pic>
        <p:nvPicPr>
          <p:cNvPr id="32" name="Picture 3" descr="\\MAGNUM\Projects\Microsoft\Cloud Power FY12\Design\ICONS_PNG\User.png"/>
          <p:cNvPicPr>
            <a:picLocks noChangeAspect="1" noChangeArrowheads="1"/>
          </p:cNvPicPr>
          <p:nvPr/>
        </p:nvPicPr>
        <p:blipFill>
          <a:blip r:embed="rId5" cstate="print">
            <a:biLevel thresh="25000"/>
          </a:blip>
          <a:srcRect/>
          <a:stretch>
            <a:fillRect/>
          </a:stretch>
        </p:blipFill>
        <p:spPr bwMode="auto">
          <a:xfrm>
            <a:off x="11012085" y="2997654"/>
            <a:ext cx="977874" cy="977480"/>
          </a:xfrm>
          <a:prstGeom prst="rect">
            <a:avLst/>
          </a:prstGeom>
          <a:noFill/>
        </p:spPr>
      </p:pic>
      <p:grpSp>
        <p:nvGrpSpPr>
          <p:cNvPr id="33" name="Group 32"/>
          <p:cNvGrpSpPr/>
          <p:nvPr/>
        </p:nvGrpSpPr>
        <p:grpSpPr>
          <a:xfrm>
            <a:off x="3671983" y="2532184"/>
            <a:ext cx="1590240" cy="2386894"/>
            <a:chOff x="2173639" y="2486747"/>
            <a:chExt cx="1558573" cy="2340305"/>
          </a:xfrm>
          <a:solidFill>
            <a:srgbClr val="0070C0"/>
          </a:solidFill>
        </p:grpSpPr>
        <p:sp>
          <p:nvSpPr>
            <p:cNvPr id="34" name="Rectangle 33"/>
            <p:cNvSpPr/>
            <p:nvPr/>
          </p:nvSpPr>
          <p:spPr bwMode="auto">
            <a:xfrm>
              <a:off x="2326038" y="2486747"/>
              <a:ext cx="1406173" cy="177713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35" name="Rectangle 34"/>
            <p:cNvSpPr/>
            <p:nvPr/>
          </p:nvSpPr>
          <p:spPr>
            <a:xfrm>
              <a:off x="2173639" y="4396165"/>
              <a:ext cx="1558573" cy="430887"/>
            </a:xfrm>
            <a:prstGeom prst="rect">
              <a:avLst/>
            </a:prstGeom>
            <a:solidFill>
              <a:schemeClr val="bg1"/>
            </a:solidFill>
          </p:spPr>
          <p:txBody>
            <a:bodyPr wrap="square" lIns="0" tIns="0" rIns="0" bIns="0">
              <a:spAutoFit/>
            </a:bodyPr>
            <a:lstStyle/>
            <a:p>
              <a:pPr marL="114967" algn="ctr"/>
              <a:r>
                <a:rPr lang="en-US" sz="1400" dirty="0">
                  <a:solidFill>
                    <a:srgbClr val="012654"/>
                  </a:solidFill>
                  <a:cs typeface="Segoe Pro Light"/>
                </a:rPr>
                <a:t>Product Catalog</a:t>
              </a:r>
              <a:br>
                <a:rPr lang="en-US" sz="1400" dirty="0">
                  <a:solidFill>
                    <a:srgbClr val="012654"/>
                  </a:solidFill>
                  <a:cs typeface="Segoe Pro Light"/>
                </a:rPr>
              </a:br>
              <a:r>
                <a:rPr lang="en-US" sz="1400" dirty="0">
                  <a:solidFill>
                    <a:srgbClr val="012654"/>
                  </a:solidFill>
                  <a:cs typeface="Segoe Pro Light"/>
                </a:rPr>
                <a:t>Order Fulfillment</a:t>
              </a:r>
            </a:p>
          </p:txBody>
        </p:sp>
      </p:grpSp>
      <p:pic>
        <p:nvPicPr>
          <p:cNvPr id="36" name="Picture 8" descr="\\MAGNUM\Projects\Microsoft\Cloud Power FY12\Design\Icons\PNGs\Cross Platform.png"/>
          <p:cNvPicPr>
            <a:picLocks noChangeAspect="1" noChangeArrowheads="1"/>
          </p:cNvPicPr>
          <p:nvPr/>
        </p:nvPicPr>
        <p:blipFill>
          <a:blip r:embed="rId6" cstate="print">
            <a:biLevel thresh="25000"/>
          </a:blip>
          <a:srcRect/>
          <a:stretch>
            <a:fillRect/>
          </a:stretch>
        </p:blipFill>
        <p:spPr bwMode="auto">
          <a:xfrm>
            <a:off x="3997544" y="2745635"/>
            <a:ext cx="1094614" cy="1481521"/>
          </a:xfrm>
          <a:prstGeom prst="rect">
            <a:avLst/>
          </a:prstGeom>
          <a:solidFill>
            <a:schemeClr val="accent2"/>
          </a:solidFill>
        </p:spPr>
      </p:pic>
      <p:grpSp>
        <p:nvGrpSpPr>
          <p:cNvPr id="37" name="Group 36"/>
          <p:cNvGrpSpPr/>
          <p:nvPr/>
        </p:nvGrpSpPr>
        <p:grpSpPr>
          <a:xfrm>
            <a:off x="374632" y="2520985"/>
            <a:ext cx="1479988" cy="2198552"/>
            <a:chOff x="1632319" y="2486747"/>
            <a:chExt cx="2099893" cy="2155639"/>
          </a:xfrm>
          <a:solidFill>
            <a:schemeClr val="accent2"/>
          </a:solidFill>
        </p:grpSpPr>
        <p:sp>
          <p:nvSpPr>
            <p:cNvPr id="38" name="Rectangle 37"/>
            <p:cNvSpPr/>
            <p:nvPr/>
          </p:nvSpPr>
          <p:spPr bwMode="auto">
            <a:xfrm>
              <a:off x="1858202" y="2486747"/>
              <a:ext cx="1874010" cy="17771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9" tIns="34295" rIns="34295" bIns="68589" numCol="1" spcCol="0" rtlCol="0" fromWordArt="0" anchor="b" anchorCtr="0" forceAA="0" compatLnSpc="1">
              <a:prstTxWarp prst="textNoShape">
                <a:avLst/>
              </a:prstTxWarp>
              <a:noAutofit/>
            </a:bodyPr>
            <a:lstStyle/>
            <a:p>
              <a:pPr defTabSz="699354"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sp>
          <p:nvSpPr>
            <p:cNvPr id="39" name="Rectangle 38"/>
            <p:cNvSpPr/>
            <p:nvPr/>
          </p:nvSpPr>
          <p:spPr>
            <a:xfrm>
              <a:off x="1632319" y="4396165"/>
              <a:ext cx="2099893" cy="246221"/>
            </a:xfrm>
            <a:prstGeom prst="rect">
              <a:avLst/>
            </a:prstGeom>
            <a:solidFill>
              <a:schemeClr val="bg1"/>
            </a:solidFill>
          </p:spPr>
          <p:txBody>
            <a:bodyPr wrap="square" lIns="0" tIns="0" rIns="0" bIns="0">
              <a:spAutoFit/>
            </a:bodyPr>
            <a:lstStyle/>
            <a:p>
              <a:pPr marL="114967" algn="ctr"/>
              <a:r>
                <a:rPr lang="en-US" sz="1600" dirty="0">
                  <a:solidFill>
                    <a:srgbClr val="012654"/>
                  </a:solidFill>
                  <a:cs typeface="Segoe Pro Light"/>
                </a:rPr>
                <a:t>Back office</a:t>
              </a:r>
            </a:p>
          </p:txBody>
        </p:sp>
      </p:grpSp>
      <p:pic>
        <p:nvPicPr>
          <p:cNvPr id="40" name="Picture 9" descr="\\MAGNUM\Projects\Microsoft\Cloud Power FY12\Design\Icons\PNGs\Branch.png"/>
          <p:cNvPicPr>
            <a:picLocks noChangeAspect="1" noChangeArrowheads="1"/>
          </p:cNvPicPr>
          <p:nvPr/>
        </p:nvPicPr>
        <p:blipFill>
          <a:blip r:embed="rId7" cstate="print">
            <a:biLevel thresh="25000"/>
          </a:blip>
          <a:srcRect/>
          <a:stretch>
            <a:fillRect/>
          </a:stretch>
        </p:blipFill>
        <p:spPr bwMode="auto">
          <a:xfrm>
            <a:off x="563531" y="2930778"/>
            <a:ext cx="1261386" cy="1260879"/>
          </a:xfrm>
          <a:prstGeom prst="rect">
            <a:avLst/>
          </a:prstGeom>
          <a:noFill/>
        </p:spPr>
      </p:pic>
      <p:sp>
        <p:nvSpPr>
          <p:cNvPr id="41" name="Rectangle 40"/>
          <p:cNvSpPr/>
          <p:nvPr/>
        </p:nvSpPr>
        <p:spPr bwMode="auto">
          <a:xfrm>
            <a:off x="4481063" y="2233691"/>
            <a:ext cx="5152762" cy="27116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9" tIns="34990" rIns="34990" bIns="69979" numCol="1" spcCol="0" rtlCol="0" fromWordArt="0" anchor="ctr" anchorCtr="0" forceAA="0" compatLnSpc="1">
            <a:prstTxWarp prst="textNoShape">
              <a:avLst/>
            </a:prstTxWarp>
            <a:noAutofit/>
          </a:bodyPr>
          <a:lstStyle/>
          <a:p>
            <a:pPr defTabSz="699565" fontAlgn="base">
              <a:spcBef>
                <a:spcPct val="0"/>
              </a:spcBef>
              <a:spcAft>
                <a:spcPct val="0"/>
              </a:spcAft>
            </a:pPr>
            <a:r>
              <a:rPr lang="en-US" sz="1600" spc="-39" dirty="0">
                <a:gradFill>
                  <a:gsLst>
                    <a:gs pos="0">
                      <a:srgbClr val="FFFFFF"/>
                    </a:gs>
                    <a:gs pos="100000">
                      <a:srgbClr val="FFFFFF"/>
                    </a:gs>
                  </a:gsLst>
                  <a:lin ang="5400000" scaled="0"/>
                </a:gradFill>
                <a:ea typeface="Segoe UI" pitchFamily="34" charset="0"/>
                <a:cs typeface="Segoe UI" pitchFamily="34" charset="0"/>
              </a:rPr>
              <a:t>SharePoint 2013</a:t>
            </a:r>
          </a:p>
        </p:txBody>
      </p:sp>
      <p:sp>
        <p:nvSpPr>
          <p:cNvPr id="43" name="Rectangle 42"/>
          <p:cNvSpPr/>
          <p:nvPr/>
        </p:nvSpPr>
        <p:spPr bwMode="auto">
          <a:xfrm>
            <a:off x="1883776" y="2233691"/>
            <a:ext cx="2583329" cy="271165"/>
          </a:xfrm>
          <a:prstGeom prst="rect">
            <a:avLst/>
          </a:prstGeom>
          <a:solidFill>
            <a:srgbClr val="00C05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9" tIns="34990" rIns="34990" bIns="69979" numCol="1" spcCol="0" rtlCol="0" fromWordArt="0" anchor="ctr" anchorCtr="0" forceAA="0" compatLnSpc="1">
            <a:prstTxWarp prst="textNoShape">
              <a:avLst/>
            </a:prstTxWarp>
            <a:noAutofit/>
          </a:bodyPr>
          <a:lstStyle/>
          <a:p>
            <a:pPr defTabSz="699565" fontAlgn="base">
              <a:spcBef>
                <a:spcPct val="0"/>
              </a:spcBef>
              <a:spcAft>
                <a:spcPct val="0"/>
              </a:spcAft>
            </a:pPr>
            <a:r>
              <a:rPr lang="en-US" sz="1600" spc="-39" dirty="0">
                <a:gradFill>
                  <a:gsLst>
                    <a:gs pos="0">
                      <a:srgbClr val="FFFFFF"/>
                    </a:gs>
                    <a:gs pos="100000">
                      <a:srgbClr val="FFFFFF"/>
                    </a:gs>
                  </a:gsLst>
                  <a:lin ang="5400000" scaled="0"/>
                </a:gradFill>
                <a:ea typeface="Segoe UI" pitchFamily="34" charset="0"/>
                <a:cs typeface="Segoe UI" pitchFamily="34" charset="0"/>
              </a:rPr>
              <a:t>Dynamics</a:t>
            </a:r>
          </a:p>
        </p:txBody>
      </p:sp>
      <p:sp>
        <p:nvSpPr>
          <p:cNvPr id="46" name="Rectangle 45"/>
          <p:cNvSpPr/>
          <p:nvPr/>
        </p:nvSpPr>
        <p:spPr bwMode="auto">
          <a:xfrm>
            <a:off x="9668844" y="2233691"/>
            <a:ext cx="1172948" cy="271165"/>
          </a:xfrm>
          <a:prstGeom prst="rect">
            <a:avLst/>
          </a:prstGeom>
          <a:solidFill>
            <a:srgbClr val="00C05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9" tIns="34990" rIns="34990" bIns="69979" numCol="1" spcCol="0" rtlCol="0" fromWordArt="0" anchor="ctr" anchorCtr="0" forceAA="0" compatLnSpc="1">
            <a:prstTxWarp prst="textNoShape">
              <a:avLst/>
            </a:prstTxWarp>
            <a:noAutofit/>
          </a:bodyPr>
          <a:lstStyle/>
          <a:p>
            <a:pPr defTabSz="699565" fontAlgn="base">
              <a:spcBef>
                <a:spcPct val="0"/>
              </a:spcBef>
              <a:spcAft>
                <a:spcPct val="0"/>
              </a:spcAft>
            </a:pPr>
            <a:r>
              <a:rPr lang="en-US" sz="1600" spc="-39" dirty="0">
                <a:gradFill>
                  <a:gsLst>
                    <a:gs pos="0">
                      <a:srgbClr val="FFFFFF"/>
                    </a:gs>
                    <a:gs pos="100000">
                      <a:srgbClr val="FFFFFF"/>
                    </a:gs>
                  </a:gsLst>
                  <a:lin ang="5400000" scaled="0"/>
                </a:gradFill>
                <a:ea typeface="Segoe UI" pitchFamily="34" charset="0"/>
                <a:cs typeface="Segoe UI" pitchFamily="34" charset="0"/>
              </a:rPr>
              <a:t>Dynamics</a:t>
            </a:r>
          </a:p>
        </p:txBody>
      </p:sp>
    </p:spTree>
    <p:extLst>
      <p:ext uri="{BB962C8B-B14F-4D97-AF65-F5344CB8AC3E}">
        <p14:creationId xmlns:p14="http://schemas.microsoft.com/office/powerpoint/2010/main" val="350604874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8" y="1212849"/>
            <a:ext cx="2721127" cy="5440680"/>
          </a:xfrm>
          <a:prstGeom prst="rect">
            <a:avLst/>
          </a:prstGeom>
        </p:spPr>
      </p:pic>
      <p:sp>
        <p:nvSpPr>
          <p:cNvPr id="17" name="Title 16"/>
          <p:cNvSpPr>
            <a:spLocks noGrp="1"/>
          </p:cNvSpPr>
          <p:nvPr>
            <p:ph type="title"/>
          </p:nvPr>
        </p:nvSpPr>
        <p:spPr/>
        <p:txBody>
          <a:bodyPr/>
          <a:lstStyle/>
          <a:p>
            <a:r>
              <a:rPr lang="en-US" smtClean="0"/>
              <a:t>Related Sessions </a:t>
            </a:r>
            <a:r>
              <a:rPr lang="en-US" dirty="0" smtClean="0"/>
              <a:t>@ SPC</a:t>
            </a:r>
            <a:endParaRPr lang="en-US" dirty="0"/>
          </a:p>
        </p:txBody>
      </p:sp>
      <p:sp>
        <p:nvSpPr>
          <p:cNvPr id="11" name="Rectangle 10"/>
          <p:cNvSpPr/>
          <p:nvPr/>
        </p:nvSpPr>
        <p:spPr bwMode="auto">
          <a:xfrm>
            <a:off x="274642" y="2128828"/>
            <a:ext cx="9098277"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lnSpc>
                <a:spcPct val="150000"/>
              </a:lnSpc>
              <a:spcAft>
                <a:spcPts val="400"/>
              </a:spcAft>
            </a:pPr>
            <a:r>
              <a:rPr lang="nb-NO" sz="2000" dirty="0">
                <a:solidFill>
                  <a:srgbClr val="FFFFFF"/>
                </a:solidFill>
              </a:rPr>
              <a:t>SPC076 – Deliver Adaptive and Personalized Experiences with SP2013</a:t>
            </a:r>
            <a:endParaRPr lang="en-US" sz="2400" dirty="0">
              <a:solidFill>
                <a:srgbClr val="FFFFFF"/>
              </a:solidFill>
            </a:endParaRPr>
          </a:p>
        </p:txBody>
      </p:sp>
      <p:sp>
        <p:nvSpPr>
          <p:cNvPr id="12" name="Rectangle 11"/>
          <p:cNvSpPr/>
          <p:nvPr/>
        </p:nvSpPr>
        <p:spPr bwMode="auto">
          <a:xfrm>
            <a:off x="274638" y="1212849"/>
            <a:ext cx="9098280"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lnSpc>
                <a:spcPct val="150000"/>
              </a:lnSpc>
              <a:spcAft>
                <a:spcPts val="400"/>
              </a:spcAft>
            </a:pPr>
            <a:r>
              <a:rPr lang="en-US" sz="2000" dirty="0">
                <a:solidFill>
                  <a:srgbClr val="FFFFFF"/>
                </a:solidFill>
              </a:rPr>
              <a:t>SPC180 – Overview of Search Driven Web Sites and Cross Site Publishing</a:t>
            </a:r>
          </a:p>
        </p:txBody>
      </p:sp>
      <p:sp>
        <p:nvSpPr>
          <p:cNvPr id="13" name="Rectangle 12"/>
          <p:cNvSpPr/>
          <p:nvPr/>
        </p:nvSpPr>
        <p:spPr bwMode="auto">
          <a:xfrm>
            <a:off x="274640" y="3954462"/>
            <a:ext cx="9098278"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nb-NO" sz="2000" dirty="0">
                <a:solidFill>
                  <a:srgbClr val="FFFFFF"/>
                </a:solidFill>
              </a:rPr>
              <a:t>SPC094 – Ecommerce Solutions with Dynamics for Retail and SharePoint 2013</a:t>
            </a:r>
            <a:endParaRPr lang="en-US" sz="2000" dirty="0">
              <a:solidFill>
                <a:srgbClr val="FFFFFF"/>
              </a:solidFill>
            </a:endParaRPr>
          </a:p>
        </p:txBody>
      </p:sp>
      <p:sp>
        <p:nvSpPr>
          <p:cNvPr id="20" name="Rectangle 19"/>
          <p:cNvSpPr/>
          <p:nvPr/>
        </p:nvSpPr>
        <p:spPr bwMode="auto">
          <a:xfrm>
            <a:off x="274637" y="3040062"/>
            <a:ext cx="9098280"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lnSpc>
                <a:spcPct val="150000"/>
              </a:lnSpc>
              <a:spcAft>
                <a:spcPts val="400"/>
              </a:spcAft>
            </a:pPr>
            <a:r>
              <a:rPr lang="nb-NO" sz="2000" dirty="0">
                <a:solidFill>
                  <a:srgbClr val="FFFFFF"/>
                </a:solidFill>
              </a:rPr>
              <a:t>SPC110 – Grow Your Business Online with SharePoint’s Adaptive Experiences</a:t>
            </a:r>
            <a:endParaRPr lang="en-US" sz="2000" dirty="0">
              <a:solidFill>
                <a:srgbClr val="FFFFFF"/>
              </a:solidFill>
            </a:endParaRPr>
          </a:p>
        </p:txBody>
      </p:sp>
      <p:sp>
        <p:nvSpPr>
          <p:cNvPr id="22" name="Rectangle 21"/>
          <p:cNvSpPr/>
          <p:nvPr/>
        </p:nvSpPr>
        <p:spPr bwMode="auto">
          <a:xfrm>
            <a:off x="266249" y="7624700"/>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3:15pm - SPC230 - Step by Step: Building Search Driven Applications with SharePoint </a:t>
            </a:r>
            <a:r>
              <a:rPr lang="en-US" dirty="0" smtClean="0">
                <a:solidFill>
                  <a:srgbClr val="FFFFFF"/>
                </a:solidFill>
              </a:rPr>
              <a:t>2013 - Speaker: </a:t>
            </a:r>
            <a:r>
              <a:rPr lang="en-US" dirty="0">
                <a:solidFill>
                  <a:srgbClr val="FFFFFF"/>
                </a:solidFill>
              </a:rPr>
              <a:t>Scot Hillier </a:t>
            </a:r>
          </a:p>
        </p:txBody>
      </p:sp>
      <p:sp>
        <p:nvSpPr>
          <p:cNvPr id="23" name="Rectangle 22"/>
          <p:cNvSpPr/>
          <p:nvPr/>
        </p:nvSpPr>
        <p:spPr bwMode="auto">
          <a:xfrm>
            <a:off x="266245" y="4868862"/>
            <a:ext cx="9098280"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endParaRPr lang="en-US" sz="2000" dirty="0">
              <a:solidFill>
                <a:srgbClr val="FFFFFF"/>
              </a:solidFill>
            </a:endParaRPr>
          </a:p>
        </p:txBody>
      </p:sp>
      <p:sp>
        <p:nvSpPr>
          <p:cNvPr id="24" name="Rectangle 23"/>
          <p:cNvSpPr/>
          <p:nvPr/>
        </p:nvSpPr>
        <p:spPr bwMode="auto">
          <a:xfrm>
            <a:off x="266247" y="8540678"/>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9:00am - SPC063 - Customizing Search Experiences in SharePoint 2013</a:t>
            </a:r>
            <a:br>
              <a:rPr lang="en-US" dirty="0">
                <a:solidFill>
                  <a:srgbClr val="FFFFFF"/>
                </a:solidFill>
              </a:rPr>
            </a:br>
            <a:r>
              <a:rPr lang="en-US" dirty="0" smtClean="0">
                <a:solidFill>
                  <a:srgbClr val="FFFFFF"/>
                </a:solidFill>
              </a:rPr>
              <a:t>Speaker: </a:t>
            </a:r>
            <a:r>
              <a:rPr lang="en-US" dirty="0">
                <a:solidFill>
                  <a:srgbClr val="FFFFFF"/>
                </a:solidFill>
              </a:rPr>
              <a:t>Kerem Yuceturk </a:t>
            </a:r>
          </a:p>
        </p:txBody>
      </p:sp>
      <p:sp>
        <p:nvSpPr>
          <p:cNvPr id="25" name="Rectangle 24"/>
          <p:cNvSpPr/>
          <p:nvPr/>
        </p:nvSpPr>
        <p:spPr bwMode="auto">
          <a:xfrm>
            <a:off x="266246" y="9456657"/>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SPC172 - Overview of Capacity Planning, Sizing and High Availability for Search in SharePoint </a:t>
            </a:r>
            <a:r>
              <a:rPr lang="en-US" dirty="0" smtClean="0">
                <a:solidFill>
                  <a:srgbClr val="FFFFFF"/>
                </a:solidFill>
              </a:rPr>
              <a:t>2013 - Speakers</a:t>
            </a:r>
            <a:r>
              <a:rPr lang="en-US" dirty="0">
                <a:solidFill>
                  <a:srgbClr val="FFFFFF"/>
                </a:solidFill>
              </a:rPr>
              <a:t>: Barry Waldbaum,  Olaf Birkeland </a:t>
            </a:r>
          </a:p>
        </p:txBody>
      </p:sp>
      <p:sp>
        <p:nvSpPr>
          <p:cNvPr id="26" name="Rectangle 25"/>
          <p:cNvSpPr/>
          <p:nvPr/>
        </p:nvSpPr>
        <p:spPr bwMode="auto">
          <a:xfrm>
            <a:off x="266248" y="1129156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SPC143 - Making Great Search Based Applications with Query Rules in SharePoint </a:t>
            </a:r>
            <a:r>
              <a:rPr lang="en-US" dirty="0" smtClean="0">
                <a:solidFill>
                  <a:srgbClr val="FFFFFF"/>
                </a:solidFill>
              </a:rPr>
              <a:t>2013 - Speaker: </a:t>
            </a:r>
            <a:r>
              <a:rPr lang="en-US" dirty="0">
                <a:solidFill>
                  <a:srgbClr val="FFFFFF"/>
                </a:solidFill>
              </a:rPr>
              <a:t>Pedro DeRose </a:t>
            </a:r>
          </a:p>
        </p:txBody>
      </p:sp>
      <p:sp>
        <p:nvSpPr>
          <p:cNvPr id="27" name="Rectangle 26"/>
          <p:cNvSpPr/>
          <p:nvPr/>
        </p:nvSpPr>
        <p:spPr bwMode="auto">
          <a:xfrm>
            <a:off x="266244" y="10375583"/>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SPC203 - Search Content Enrichment and Extensibility in SharePoint 2013</a:t>
            </a:r>
            <a:br>
              <a:rPr lang="en-US" dirty="0">
                <a:solidFill>
                  <a:srgbClr val="FFFFFF"/>
                </a:solidFill>
              </a:rPr>
            </a:br>
            <a:r>
              <a:rPr lang="en-US" dirty="0">
                <a:solidFill>
                  <a:srgbClr val="FFFFFF"/>
                </a:solidFill>
              </a:rPr>
              <a:t>Speakers: </a:t>
            </a:r>
            <a:r>
              <a:rPr lang="en-US" dirty="0" err="1">
                <a:solidFill>
                  <a:srgbClr val="FFFFFF"/>
                </a:solidFill>
              </a:rPr>
              <a:t>Runar</a:t>
            </a:r>
            <a:r>
              <a:rPr lang="en-US" dirty="0">
                <a:solidFill>
                  <a:srgbClr val="FFFFFF"/>
                </a:solidFill>
              </a:rPr>
              <a:t> Olsen, Kathrine Hammervold </a:t>
            </a:r>
          </a:p>
        </p:txBody>
      </p:sp>
      <p:sp>
        <p:nvSpPr>
          <p:cNvPr id="28" name="Rectangle 27"/>
          <p:cNvSpPr/>
          <p:nvPr/>
        </p:nvSpPr>
        <p:spPr bwMode="auto">
          <a:xfrm>
            <a:off x="274642" y="1312057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10:30am - SPC231 - Step by Step: Search Development in SharePoint 2013</a:t>
            </a:r>
            <a:br>
              <a:rPr lang="en-US" dirty="0">
                <a:solidFill>
                  <a:srgbClr val="FFFFFF"/>
                </a:solidFill>
              </a:rPr>
            </a:br>
            <a:r>
              <a:rPr lang="en-US" dirty="0">
                <a:solidFill>
                  <a:srgbClr val="FFFFFF"/>
                </a:solidFill>
              </a:rPr>
              <a:t>Speakers - Andrew Wardly, Matt King</a:t>
            </a:r>
            <a:br>
              <a:rPr lang="en-US" dirty="0">
                <a:solidFill>
                  <a:srgbClr val="FFFFFF"/>
                </a:solidFill>
              </a:rPr>
            </a:br>
            <a:endParaRPr lang="en-US" dirty="0">
              <a:solidFill>
                <a:srgbClr val="FFFFFF"/>
              </a:solidFill>
            </a:endParaRPr>
          </a:p>
        </p:txBody>
      </p:sp>
      <p:sp>
        <p:nvSpPr>
          <p:cNvPr id="29" name="Rectangle 28"/>
          <p:cNvSpPr/>
          <p:nvPr/>
        </p:nvSpPr>
        <p:spPr bwMode="auto">
          <a:xfrm>
            <a:off x="274638" y="12204593"/>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10:30am - SPC117 - How to Manage and Troubleshoot </a:t>
            </a:r>
            <a:r>
              <a:rPr lang="en-US" dirty="0" smtClean="0">
                <a:solidFill>
                  <a:srgbClr val="FFFFFF"/>
                </a:solidFill>
              </a:rPr>
              <a:t>Search: </a:t>
            </a:r>
            <a:r>
              <a:rPr lang="en-US" dirty="0">
                <a:solidFill>
                  <a:srgbClr val="FFFFFF"/>
                </a:solidFill>
              </a:rPr>
              <a:t>A Practical Guide </a:t>
            </a:r>
            <a:br>
              <a:rPr lang="en-US" dirty="0">
                <a:solidFill>
                  <a:srgbClr val="FFFFFF"/>
                </a:solidFill>
              </a:rPr>
            </a:br>
            <a:r>
              <a:rPr lang="en-US" dirty="0">
                <a:solidFill>
                  <a:srgbClr val="FFFFFF"/>
                </a:solidFill>
              </a:rPr>
              <a:t>Speakers: Darrin Allred, Ed Barnett, Agnes Molnar</a:t>
            </a:r>
            <a:br>
              <a:rPr lang="en-US" dirty="0">
                <a:solidFill>
                  <a:srgbClr val="FFFFFF"/>
                </a:solidFill>
              </a:rPr>
            </a:br>
            <a:r>
              <a:rPr lang="en-US" dirty="0">
                <a:solidFill>
                  <a:srgbClr val="FFFFFF"/>
                </a:solidFill>
              </a:rPr>
              <a:t> </a:t>
            </a:r>
          </a:p>
        </p:txBody>
      </p:sp>
      <p:sp>
        <p:nvSpPr>
          <p:cNvPr id="30" name="Rectangle 29"/>
          <p:cNvSpPr/>
          <p:nvPr/>
        </p:nvSpPr>
        <p:spPr bwMode="auto">
          <a:xfrm>
            <a:off x="274640" y="14036550"/>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SPC095 - Effective Search Deployment and Operation in SharePoint </a:t>
            </a:r>
            <a:r>
              <a:rPr lang="en-US" dirty="0" smtClean="0">
                <a:solidFill>
                  <a:srgbClr val="FFFFFF"/>
                </a:solidFill>
              </a:rPr>
              <a:t>2013 - Speakers</a:t>
            </a:r>
            <a:r>
              <a:rPr lang="en-US" dirty="0">
                <a:solidFill>
                  <a:srgbClr val="FFFFFF"/>
                </a:solidFill>
              </a:rPr>
              <a:t>: Darrin Allred</a:t>
            </a:r>
            <a:r>
              <a:rPr lang="en-US" dirty="0" smtClean="0">
                <a:solidFill>
                  <a:srgbClr val="FFFFFF"/>
                </a:solidFill>
              </a:rPr>
              <a:t>, Knut </a:t>
            </a:r>
            <a:r>
              <a:rPr lang="en-US" dirty="0">
                <a:solidFill>
                  <a:srgbClr val="FFFFFF"/>
                </a:solidFill>
              </a:rPr>
              <a:t>Brandrud</a:t>
            </a:r>
            <a:br>
              <a:rPr lang="en-US" dirty="0">
                <a:solidFill>
                  <a:srgbClr val="FFFFFF"/>
                </a:solidFill>
              </a:rPr>
            </a:br>
            <a:r>
              <a:rPr lang="en-US" dirty="0">
                <a:solidFill>
                  <a:srgbClr val="FFFFFF"/>
                </a:solidFill>
              </a:rPr>
              <a:t> </a:t>
            </a:r>
          </a:p>
        </p:txBody>
      </p:sp>
      <p:sp>
        <p:nvSpPr>
          <p:cNvPr id="31" name="Rectangle 30"/>
          <p:cNvSpPr/>
          <p:nvPr/>
        </p:nvSpPr>
        <p:spPr bwMode="auto">
          <a:xfrm>
            <a:off x="274639" y="14952529"/>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SPC049 - Custom Security Trimming for Search in SharePoint 2013</a:t>
            </a:r>
            <a:br>
              <a:rPr lang="en-US" dirty="0">
                <a:solidFill>
                  <a:srgbClr val="FFFFFF"/>
                </a:solidFill>
              </a:rPr>
            </a:br>
            <a:r>
              <a:rPr lang="en-US" dirty="0">
                <a:solidFill>
                  <a:srgbClr val="FFFFFF"/>
                </a:solidFill>
              </a:rPr>
              <a:t>Speakers: Morgan Larsson, Sveinar Rasmussen</a:t>
            </a:r>
            <a:br>
              <a:rPr lang="en-US" dirty="0">
                <a:solidFill>
                  <a:srgbClr val="FFFFFF"/>
                </a:solidFill>
              </a:rPr>
            </a:br>
            <a:r>
              <a:rPr lang="en-US" dirty="0">
                <a:solidFill>
                  <a:srgbClr val="FFFFFF"/>
                </a:solidFill>
              </a:rPr>
              <a:t> </a:t>
            </a:r>
          </a:p>
        </p:txBody>
      </p:sp>
      <p:sp>
        <p:nvSpPr>
          <p:cNvPr id="32" name="Rectangle 31"/>
          <p:cNvSpPr/>
          <p:nvPr/>
        </p:nvSpPr>
        <p:spPr bwMode="auto">
          <a:xfrm>
            <a:off x="274641" y="16787434"/>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5:00pm - SPC145 - Optimize Search Relevance in SharePoint 2013</a:t>
            </a:r>
            <a:br>
              <a:rPr lang="en-US" dirty="0">
                <a:solidFill>
                  <a:srgbClr val="FFFFFF"/>
                </a:solidFill>
              </a:rPr>
            </a:br>
            <a:r>
              <a:rPr lang="en-US" dirty="0">
                <a:solidFill>
                  <a:srgbClr val="FFFFFF"/>
                </a:solidFill>
              </a:rPr>
              <a:t>Speakers: Jan Inge Bergseth, Victor </a:t>
            </a:r>
            <a:r>
              <a:rPr lang="en-US" dirty="0" err="1">
                <a:solidFill>
                  <a:srgbClr val="FFFFFF"/>
                </a:solidFill>
              </a:rPr>
              <a:t>Poznanski</a:t>
            </a:r>
            <a:r>
              <a:rPr lang="en-US" dirty="0">
                <a:solidFill>
                  <a:srgbClr val="FFFFFF"/>
                </a:solidFill>
              </a:rPr>
              <a:t/>
            </a:r>
            <a:br>
              <a:rPr lang="en-US" dirty="0">
                <a:solidFill>
                  <a:srgbClr val="FFFFFF"/>
                </a:solidFill>
              </a:rPr>
            </a:br>
            <a:r>
              <a:rPr lang="en-US" dirty="0">
                <a:solidFill>
                  <a:srgbClr val="FFFFFF"/>
                </a:solidFill>
              </a:rPr>
              <a:t> </a:t>
            </a:r>
          </a:p>
        </p:txBody>
      </p:sp>
      <p:sp>
        <p:nvSpPr>
          <p:cNvPr id="33" name="Rectangle 32"/>
          <p:cNvSpPr/>
          <p:nvPr/>
        </p:nvSpPr>
        <p:spPr bwMode="auto">
          <a:xfrm>
            <a:off x="274637" y="15871455"/>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SPC150 - Microsoft Early Learning: Moving Search to O365 and Building a Hybrid </a:t>
            </a:r>
            <a:r>
              <a:rPr lang="en-US" dirty="0" smtClean="0">
                <a:solidFill>
                  <a:srgbClr val="FFFFFF"/>
                </a:solidFill>
              </a:rPr>
              <a:t>Experience - Speaker: </a:t>
            </a:r>
            <a:r>
              <a:rPr lang="en-US" dirty="0">
                <a:solidFill>
                  <a:srgbClr val="FFFFFF"/>
                </a:solidFill>
              </a:rPr>
              <a:t>Rene Sanchez Almaguer</a:t>
            </a:r>
            <a:br>
              <a:rPr lang="en-US" dirty="0">
                <a:solidFill>
                  <a:srgbClr val="FFFFFF"/>
                </a:solidFill>
              </a:rPr>
            </a:br>
            <a:endParaRPr lang="en-US" dirty="0">
              <a:solidFill>
                <a:srgbClr val="FFFFFF"/>
              </a:solidFill>
            </a:endParaRPr>
          </a:p>
        </p:txBody>
      </p:sp>
      <p:sp>
        <p:nvSpPr>
          <p:cNvPr id="36" name="Rectangle 35"/>
          <p:cNvSpPr/>
          <p:nvPr/>
        </p:nvSpPr>
        <p:spPr bwMode="auto">
          <a:xfrm>
            <a:off x="274637" y="5783262"/>
            <a:ext cx="9098280"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fontAlgn="b">
              <a:lnSpc>
                <a:spcPct val="150000"/>
              </a:lnSpc>
              <a:spcAft>
                <a:spcPts val="400"/>
              </a:spcAft>
            </a:pPr>
            <a:endParaRPr lang="en-US" sz="2000" dirty="0">
              <a:solidFill>
                <a:srgbClr val="FFFFFF"/>
              </a:solidFill>
            </a:endParaRPr>
          </a:p>
        </p:txBody>
      </p:sp>
    </p:spTree>
    <p:extLst>
      <p:ext uri="{BB962C8B-B14F-4D97-AF65-F5344CB8AC3E}">
        <p14:creationId xmlns:p14="http://schemas.microsoft.com/office/powerpoint/2010/main" val="1951481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7021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145228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dirty="0" smtClean="0"/>
              <a:t>Now you can accelerate…</a:t>
            </a:r>
            <a:endParaRPr lang="en-US" dirty="0"/>
          </a:p>
        </p:txBody>
      </p:sp>
      <p:sp>
        <p:nvSpPr>
          <p:cNvPr id="2" name="Slide Number Placeholder 1"/>
          <p:cNvSpPr>
            <a:spLocks noGrp="1"/>
          </p:cNvSpPr>
          <p:nvPr>
            <p:ph type="sldNum" sz="quarter" idx="12"/>
          </p:nvPr>
        </p:nvSpPr>
        <p:spPr/>
        <p:txBody>
          <a:bodyPr/>
          <a:lstStyle/>
          <a:p>
            <a:fld id="{727B4C2D-45E2-4621-8491-2995EB46A674}" type="slidenum">
              <a:rPr lang="en-US" smtClean="0">
                <a:gradFill>
                  <a:gsLst>
                    <a:gs pos="100000">
                      <a:srgbClr val="00AEEF"/>
                    </a:gs>
                    <a:gs pos="0">
                      <a:srgbClr val="00AEEF"/>
                    </a:gs>
                  </a:gsLst>
                  <a:lin ang="5400000" scaled="0"/>
                </a:gradFill>
              </a:rPr>
              <a:pPr/>
              <a:t>3</a:t>
            </a:fld>
            <a:endParaRPr lang="en-US" dirty="0">
              <a:gradFill>
                <a:gsLst>
                  <a:gs pos="100000">
                    <a:srgbClr val="00AEEF"/>
                  </a:gs>
                  <a:gs pos="0">
                    <a:srgbClr val="00AEEF"/>
                  </a:gs>
                </a:gsLst>
                <a:lin ang="5400000" scaled="0"/>
              </a:gradFill>
            </a:endParaRPr>
          </a:p>
        </p:txBody>
      </p:sp>
      <p:sp>
        <p:nvSpPr>
          <p:cNvPr id="4" name="Rectangle 3"/>
          <p:cNvSpPr/>
          <p:nvPr/>
        </p:nvSpPr>
        <p:spPr bwMode="auto">
          <a:xfrm>
            <a:off x="2021523" y="1942924"/>
            <a:ext cx="2564659" cy="256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nb-NO" sz="3200" dirty="0">
                <a:gradFill>
                  <a:gsLst>
                    <a:gs pos="0">
                      <a:srgbClr val="FFFFFF"/>
                    </a:gs>
                    <a:gs pos="100000">
                      <a:srgbClr val="FFFFFF"/>
                    </a:gs>
                  </a:gsLst>
                  <a:lin ang="5400000" scaled="0"/>
                </a:gradFill>
                <a:latin typeface="Segoe UI Light" pitchFamily="34" charset="0"/>
                <a:ea typeface="Segoe UI" pitchFamily="34" charset="0"/>
                <a:cs typeface="Segoe Pro Light"/>
              </a:rPr>
              <a:t>Reach</a:t>
            </a:r>
            <a:endPar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sp>
        <p:nvSpPr>
          <p:cNvPr id="6" name="Rectangle 5"/>
          <p:cNvSpPr/>
          <p:nvPr/>
        </p:nvSpPr>
        <p:spPr bwMode="auto">
          <a:xfrm>
            <a:off x="4850085" y="1945915"/>
            <a:ext cx="2564659" cy="256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b" anchorCtr="0" forceAA="0" compatLnSpc="1">
            <a:prstTxWarp prst="textNoShape">
              <a:avLst/>
            </a:prstTxWarp>
            <a:noAutofit/>
          </a:bodyPr>
          <a:lstStyle/>
          <a:p>
            <a:pPr marL="123039" defTabSz="932199" fontAlgn="base">
              <a:spcBef>
                <a:spcPct val="0"/>
              </a:spcBef>
              <a:spcAft>
                <a:spcPct val="0"/>
              </a:spcAft>
            </a:pPr>
            <a:r>
              <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rPr>
              <a:t>Engagement</a:t>
            </a:r>
          </a:p>
        </p:txBody>
      </p:sp>
      <p:sp>
        <p:nvSpPr>
          <p:cNvPr id="18" name="Title 2"/>
          <p:cNvSpPr txBox="1">
            <a:spLocks/>
          </p:cNvSpPr>
          <p:nvPr/>
        </p:nvSpPr>
        <p:spPr>
          <a:xfrm>
            <a:off x="531949" y="233151"/>
            <a:ext cx="11370961" cy="762786"/>
          </a:xfrm>
          <a:prstGeom prst="rect">
            <a:avLst/>
          </a:prstGeom>
        </p:spPr>
        <p:txBody>
          <a:bodyPr lIns="91431" tIns="45716" rIns="91431" bIns="45716"/>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i="1">
              <a:gradFill>
                <a:gsLst>
                  <a:gs pos="1250">
                    <a:srgbClr val="012654"/>
                  </a:gs>
                  <a:gs pos="100000">
                    <a:srgbClr val="012654"/>
                  </a:gs>
                </a:gsLst>
                <a:lin ang="5400000" scaled="0"/>
              </a:gradFill>
            </a:endParaRPr>
          </a:p>
        </p:txBody>
      </p:sp>
      <p:pic>
        <p:nvPicPr>
          <p:cNvPr id="16" name="Picture 2" descr="\\MAGNUM\Projects\Microsoft\Cloud Power FY12\Design\ICONS_PNG\Devices.png"/>
          <p:cNvPicPr>
            <a:picLocks noChangeAspect="1" noChangeArrowheads="1"/>
          </p:cNvPicPr>
          <p:nvPr/>
        </p:nvPicPr>
        <p:blipFill>
          <a:blip r:embed="rId3" cstate="print">
            <a:biLevel thresh="25000"/>
          </a:blip>
          <a:srcRect/>
          <a:stretch>
            <a:fillRect/>
          </a:stretch>
        </p:blipFill>
        <p:spPr bwMode="auto">
          <a:xfrm>
            <a:off x="2577555" y="2412271"/>
            <a:ext cx="1452594" cy="1452594"/>
          </a:xfrm>
          <a:prstGeom prst="rect">
            <a:avLst/>
          </a:prstGeom>
          <a:noFill/>
        </p:spPr>
      </p:pic>
      <p:grpSp>
        <p:nvGrpSpPr>
          <p:cNvPr id="17" name="Group 16"/>
          <p:cNvGrpSpPr/>
          <p:nvPr/>
        </p:nvGrpSpPr>
        <p:grpSpPr bwMode="black">
          <a:xfrm>
            <a:off x="5771100" y="2521766"/>
            <a:ext cx="737725" cy="1239587"/>
            <a:chOff x="3360738" y="989012"/>
            <a:chExt cx="746125" cy="1439864"/>
          </a:xfrm>
        </p:grpSpPr>
        <p:sp>
          <p:nvSpPr>
            <p:cNvPr id="19"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sp>
          <p:nvSpPr>
            <p:cNvPr id="20"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sp>
          <p:nvSpPr>
            <p:cNvPr id="24"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sp>
          <p:nvSpPr>
            <p:cNvPr id="25"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grpSp>
      <p:sp>
        <p:nvSpPr>
          <p:cNvPr id="35" name="Title 45"/>
          <p:cNvSpPr txBox="1">
            <a:spLocks/>
          </p:cNvSpPr>
          <p:nvPr/>
        </p:nvSpPr>
        <p:spPr>
          <a:xfrm>
            <a:off x="5674220" y="5247946"/>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Light"/>
              </a:defRPr>
            </a:lvl1pPr>
          </a:lstStyle>
          <a:p>
            <a:r>
              <a:rPr lang="nb-NO" dirty="0">
                <a:gradFill>
                  <a:gsLst>
                    <a:gs pos="1250">
                      <a:srgbClr val="012654"/>
                    </a:gs>
                    <a:gs pos="100000">
                      <a:srgbClr val="012654"/>
                    </a:gs>
                  </a:gsLst>
                  <a:lin ang="5400000" scaled="0"/>
                </a:gradFill>
              </a:rPr>
              <a:t>...with SharePoint 2013</a:t>
            </a:r>
          </a:p>
        </p:txBody>
      </p:sp>
      <p:grpSp>
        <p:nvGrpSpPr>
          <p:cNvPr id="3" name="Group 2"/>
          <p:cNvGrpSpPr/>
          <p:nvPr/>
        </p:nvGrpSpPr>
        <p:grpSpPr>
          <a:xfrm>
            <a:off x="7678648" y="1950221"/>
            <a:ext cx="2564659" cy="2564659"/>
            <a:chOff x="4819332" y="1937084"/>
            <a:chExt cx="2564659" cy="2564659"/>
          </a:xfrm>
          <a:solidFill>
            <a:schemeClr val="accent2"/>
          </a:solidFill>
        </p:grpSpPr>
        <p:sp>
          <p:nvSpPr>
            <p:cNvPr id="5" name="Rectangle 4"/>
            <p:cNvSpPr/>
            <p:nvPr/>
          </p:nvSpPr>
          <p:spPr bwMode="auto">
            <a:xfrm>
              <a:off x="4819332" y="1937084"/>
              <a:ext cx="2564659" cy="256465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123039" defTabSz="932199" fontAlgn="base">
                <a:spcBef>
                  <a:spcPct val="0"/>
                </a:spcBef>
                <a:spcAft>
                  <a:spcPct val="0"/>
                </a:spcAft>
              </a:pPr>
              <a:r>
                <a:rPr lang="nb-NO" sz="3200" dirty="0">
                  <a:gradFill>
                    <a:gsLst>
                      <a:gs pos="0">
                        <a:srgbClr val="FFFFFF"/>
                      </a:gs>
                      <a:gs pos="100000">
                        <a:srgbClr val="FFFFFF"/>
                      </a:gs>
                    </a:gsLst>
                    <a:lin ang="5400000" scaled="0"/>
                  </a:gradFill>
                  <a:latin typeface="Segoe UI Light" pitchFamily="34" charset="0"/>
                  <a:ea typeface="Segoe UI" pitchFamily="34" charset="0"/>
                  <a:cs typeface="Segoe Pro Light"/>
                </a:rPr>
                <a:t>Business</a:t>
              </a:r>
              <a:endParaRPr lang="en-US" sz="3200"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sp>
          <p:nvSpPr>
            <p:cNvPr id="21" name="Freeform 104"/>
            <p:cNvSpPr>
              <a:spLocks noChangeAspect="1" noEditPoints="1"/>
            </p:cNvSpPr>
            <p:nvPr/>
          </p:nvSpPr>
          <p:spPr bwMode="black">
            <a:xfrm>
              <a:off x="5508215" y="2518774"/>
              <a:ext cx="1044533" cy="104453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FFFFFF"/>
                </a:solidFill>
              </a:endParaRPr>
            </a:p>
          </p:txBody>
        </p:sp>
      </p:grpSp>
    </p:spTree>
    <p:extLst>
      <p:ext uri="{BB962C8B-B14F-4D97-AF65-F5344CB8AC3E}">
        <p14:creationId xmlns:p14="http://schemas.microsoft.com/office/powerpoint/2010/main" val="18222633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idx="1"/>
          </p:nvPr>
        </p:nvSpPr>
        <p:spPr>
          <a:xfrm>
            <a:off x="518433" y="621736"/>
            <a:ext cx="5336565" cy="1308985"/>
          </a:xfrm>
        </p:spPr>
        <p:txBody>
          <a:bodyPr/>
          <a:lstStyle/>
          <a:p>
            <a:r>
              <a:rPr lang="en-US" dirty="0" smtClean="0"/>
              <a:t>Reach</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Any Design Tool</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Industry Standards Design</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Optimize for Any Device</a:t>
            </a:r>
          </a:p>
        </p:txBody>
      </p:sp>
      <p:pic>
        <p:nvPicPr>
          <p:cNvPr id="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0843" y="3112532"/>
            <a:ext cx="3551851" cy="3530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5379" y="1913086"/>
            <a:ext cx="3479522" cy="209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1885" y="333998"/>
            <a:ext cx="3811013" cy="16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74210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stretch>
            <a:fillRect/>
          </a:stretch>
        </p:blipFill>
        <p:spPr>
          <a:xfrm>
            <a:off x="10389017" y="184895"/>
            <a:ext cx="2023620" cy="1858907"/>
          </a:xfrm>
          <a:prstGeom prst="rect">
            <a:avLst/>
          </a:prstGeom>
          <a:ln w="12700">
            <a:solidFill>
              <a:schemeClr val="tx1"/>
            </a:solidFill>
          </a:ln>
        </p:spPr>
      </p:pic>
      <p:sp>
        <p:nvSpPr>
          <p:cNvPr id="5" name="Text Placeholder 1"/>
          <p:cNvSpPr>
            <a:spLocks noGrp="1"/>
          </p:cNvSpPr>
          <p:nvPr>
            <p:ph type="body" idx="1"/>
          </p:nvPr>
        </p:nvSpPr>
        <p:spPr>
          <a:xfrm>
            <a:off x="518433" y="621736"/>
            <a:ext cx="5336565" cy="1308985"/>
          </a:xfrm>
        </p:spPr>
        <p:txBody>
          <a:bodyPr/>
          <a:lstStyle/>
          <a:p>
            <a:r>
              <a:rPr lang="en-US" dirty="0" smtClean="0"/>
              <a:t>Engagement</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Simplicity</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Customer Engagement</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Business Optimization</a:t>
            </a:r>
          </a:p>
        </p:txBody>
      </p:sp>
      <p:pic>
        <p:nvPicPr>
          <p:cNvPr id="10" name="Picture 9"/>
          <p:cNvPicPr>
            <a:picLocks noChangeAspect="1"/>
          </p:cNvPicPr>
          <p:nvPr/>
        </p:nvPicPr>
        <p:blipFill>
          <a:blip r:embed="rId4"/>
          <a:stretch>
            <a:fillRect/>
          </a:stretch>
        </p:blipFill>
        <p:spPr>
          <a:xfrm>
            <a:off x="6176687" y="184894"/>
            <a:ext cx="2093779" cy="1858906"/>
          </a:xfrm>
          <a:prstGeom prst="rect">
            <a:avLst/>
          </a:prstGeom>
          <a:ln w="12700">
            <a:solidFill>
              <a:schemeClr val="tx1"/>
            </a:solidFill>
          </a:ln>
        </p:spPr>
      </p:pic>
      <p:pic>
        <p:nvPicPr>
          <p:cNvPr id="16" name="Picture 15"/>
          <p:cNvPicPr>
            <a:picLocks noChangeAspect="1"/>
          </p:cNvPicPr>
          <p:nvPr/>
        </p:nvPicPr>
        <p:blipFill>
          <a:blip r:embed="rId5"/>
          <a:stretch>
            <a:fillRect/>
          </a:stretch>
        </p:blipFill>
        <p:spPr>
          <a:xfrm>
            <a:off x="8307624" y="184895"/>
            <a:ext cx="2044236" cy="1858906"/>
          </a:xfrm>
          <a:prstGeom prst="rect">
            <a:avLst/>
          </a:prstGeom>
          <a:ln w="12700">
            <a:solidFill>
              <a:schemeClr val="tx1"/>
            </a:solidFill>
          </a:ln>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25761" t="69990" b="4917"/>
          <a:stretch/>
        </p:blipFill>
        <p:spPr>
          <a:xfrm>
            <a:off x="6270408" y="5300508"/>
            <a:ext cx="1717702" cy="580591"/>
          </a:xfrm>
          <a:prstGeom prst="rect">
            <a:avLst/>
          </a:prstGeom>
          <a:ln w="12700">
            <a:solidFill>
              <a:schemeClr val="tx1"/>
            </a:solidFill>
          </a:ln>
          <a:effectLst/>
        </p:spPr>
      </p:pic>
      <p:grpSp>
        <p:nvGrpSpPr>
          <p:cNvPr id="18" name="Group 17"/>
          <p:cNvGrpSpPr/>
          <p:nvPr/>
        </p:nvGrpSpPr>
        <p:grpSpPr>
          <a:xfrm>
            <a:off x="11110290" y="5017392"/>
            <a:ext cx="1208112" cy="1360191"/>
            <a:chOff x="11110290" y="4811812"/>
            <a:chExt cx="1208112" cy="1360191"/>
          </a:xfrm>
        </p:grpSpPr>
        <p:sp>
          <p:nvSpPr>
            <p:cNvPr id="19" name="TextBox 18"/>
            <p:cNvSpPr txBox="1"/>
            <p:nvPr/>
          </p:nvSpPr>
          <p:spPr>
            <a:xfrm>
              <a:off x="11110290" y="4811812"/>
              <a:ext cx="1208112" cy="188342"/>
            </a:xfrm>
            <a:prstGeom prst="rect">
              <a:avLst/>
            </a:prstGeom>
            <a:noFill/>
            <a:ln w="12700">
              <a:solidFill>
                <a:schemeClr val="tx1"/>
              </a:solidFill>
            </a:ln>
          </p:spPr>
          <p:txBody>
            <a:bodyPr wrap="square" lIns="0" tIns="0" rIns="0" bIns="0" rtlCol="0">
              <a:spAutoFit/>
            </a:bodyPr>
            <a:lstStyle/>
            <a:p>
              <a:pPr defTabSz="457018"/>
              <a:r>
                <a:rPr lang="en-US" sz="1200" dirty="0">
                  <a:solidFill>
                    <a:srgbClr val="0072C6"/>
                  </a:solidFill>
                </a:rPr>
                <a:t>JOB OPENINGS</a:t>
              </a:r>
            </a:p>
          </p:txBody>
        </p:sp>
        <p:pic>
          <p:nvPicPr>
            <p:cNvPr id="20" name="Picture 19"/>
            <p:cNvPicPr>
              <a:picLocks noChangeAspect="1"/>
            </p:cNvPicPr>
            <p:nvPr/>
          </p:nvPicPr>
          <p:blipFill rotWithShape="1">
            <a:blip r:embed="rId7" cstate="print">
              <a:extLst>
                <a:ext uri="{28A0092B-C50C-407E-A947-70E740481C1C}">
                  <a14:useLocalDpi xmlns:a14="http://schemas.microsoft.com/office/drawing/2010/main" val="0"/>
                </a:ext>
              </a:extLst>
            </a:blip>
            <a:srcRect l="2804" t="50000" r="73224" b="36383"/>
            <a:stretch/>
          </p:blipFill>
          <p:spPr>
            <a:xfrm>
              <a:off x="11146104" y="5095403"/>
              <a:ext cx="950618" cy="540006"/>
            </a:xfrm>
            <a:prstGeom prst="rect">
              <a:avLst/>
            </a:prstGeom>
            <a:ln w="12700">
              <a:solidFill>
                <a:schemeClr val="tx1"/>
              </a:solidFill>
            </a:ln>
            <a:effectLst/>
          </p:spPr>
        </p:pic>
        <p:pic>
          <p:nvPicPr>
            <p:cNvPr id="21" name="Picture 20"/>
            <p:cNvPicPr>
              <a:picLocks noChangeAspect="1"/>
            </p:cNvPicPr>
            <p:nvPr/>
          </p:nvPicPr>
          <p:blipFill rotWithShape="1">
            <a:blip r:embed="rId7" cstate="print">
              <a:extLst>
                <a:ext uri="{28A0092B-C50C-407E-A947-70E740481C1C}">
                  <a14:useLocalDpi xmlns:a14="http://schemas.microsoft.com/office/drawing/2010/main" val="0"/>
                </a:ext>
              </a:extLst>
            </a:blip>
            <a:srcRect l="26776" t="50000" r="49252" b="36383"/>
            <a:stretch/>
          </p:blipFill>
          <p:spPr>
            <a:xfrm>
              <a:off x="11161960" y="5631997"/>
              <a:ext cx="950618" cy="540006"/>
            </a:xfrm>
            <a:prstGeom prst="rect">
              <a:avLst/>
            </a:prstGeom>
            <a:ln w="12700">
              <a:solidFill>
                <a:schemeClr val="tx1"/>
              </a:solidFill>
            </a:ln>
            <a:effectLst/>
          </p:spPr>
        </p:pic>
      </p:grpSp>
      <p:pic>
        <p:nvPicPr>
          <p:cNvPr id="22" name="Picture 4" descr="C:\Users\janhs\AppData\Local\Microsoft\Windows\Temporary Internet Files\Content.Outlook\1XB8H63D\Yellowfield (4).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50871" r="33364" b="21303"/>
          <a:stretch/>
        </p:blipFill>
        <p:spPr bwMode="auto">
          <a:xfrm>
            <a:off x="8162453" y="5287674"/>
            <a:ext cx="1281832" cy="997576"/>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9651847" y="5028298"/>
            <a:ext cx="1195752" cy="1307984"/>
            <a:chOff x="9651846" y="4822719"/>
            <a:chExt cx="1195752" cy="1307984"/>
          </a:xfrm>
        </p:grpSpPr>
        <p:sp>
          <p:nvSpPr>
            <p:cNvPr id="24" name="TextBox 23"/>
            <p:cNvSpPr txBox="1"/>
            <p:nvPr/>
          </p:nvSpPr>
          <p:spPr>
            <a:xfrm>
              <a:off x="9651846" y="4822719"/>
              <a:ext cx="1195752" cy="188342"/>
            </a:xfrm>
            <a:prstGeom prst="rect">
              <a:avLst/>
            </a:prstGeom>
            <a:noFill/>
            <a:ln w="12700">
              <a:solidFill>
                <a:schemeClr val="tx1"/>
              </a:solidFill>
            </a:ln>
          </p:spPr>
          <p:txBody>
            <a:bodyPr wrap="square" lIns="0" tIns="0" rIns="0" bIns="0" rtlCol="0">
              <a:spAutoFit/>
            </a:bodyPr>
            <a:lstStyle/>
            <a:p>
              <a:pPr defTabSz="457018"/>
              <a:r>
                <a:rPr lang="en-US" sz="1200" dirty="0">
                  <a:solidFill>
                    <a:srgbClr val="0072C6"/>
                  </a:solidFill>
                </a:rPr>
                <a:t>ASSET LIBRARY</a:t>
              </a:r>
            </a:p>
          </p:txBody>
        </p:sp>
        <p:pic>
          <p:nvPicPr>
            <p:cNvPr id="25" name="Picture 5" descr="C:\Users\janhs\AppData\Local\Microsoft\Windows\Temporary Internet Files\Content.Outlook\1XB8H63D\Yellowfield (4).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200" t="34418" r="73198" b="57210"/>
            <a:stretch/>
          </p:blipFill>
          <p:spPr bwMode="auto">
            <a:xfrm>
              <a:off x="9749390" y="5059489"/>
              <a:ext cx="776184" cy="513108"/>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26" name="Picture 5" descr="C:\Users\janhs\AppData\Local\Microsoft\Windows\Temporary Internet Files\Content.Outlook\1XB8H63D\Yellowfield (4).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6077" t="34418" r="50320" b="57210"/>
            <a:stretch/>
          </p:blipFill>
          <p:spPr bwMode="auto">
            <a:xfrm>
              <a:off x="9709694" y="5591351"/>
              <a:ext cx="815882" cy="539352"/>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grpSp>
      <p:sp>
        <p:nvSpPr>
          <p:cNvPr id="27" name="Rectangle 26"/>
          <p:cNvSpPr/>
          <p:nvPr/>
        </p:nvSpPr>
        <p:spPr bwMode="white">
          <a:xfrm>
            <a:off x="6366024" y="2804306"/>
            <a:ext cx="5742782" cy="980988"/>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534" tIns="46534" rIns="46534" bIns="46534" numCol="1" spcCol="0" rtlCol="0" fromWordArt="0" anchor="ctr" anchorCtr="0" forceAA="0" compatLnSpc="1">
            <a:prstTxWarp prst="textNoShape">
              <a:avLst/>
            </a:prstTxWarp>
            <a:noAutofit/>
          </a:bodyPr>
          <a:lstStyle/>
          <a:p>
            <a:pPr algn="ctr" defTabSz="930273" fontAlgn="base">
              <a:spcBef>
                <a:spcPct val="0"/>
              </a:spcBef>
              <a:spcAft>
                <a:spcPct val="0"/>
              </a:spcAft>
              <a:defRPr/>
            </a:pPr>
            <a:r>
              <a:rPr lang="nb-NO" sz="5400" kern="0" dirty="0">
                <a:solidFill>
                  <a:prstClr val="white"/>
                </a:solidFill>
                <a:ea typeface="Segoe UI" pitchFamily="34" charset="0"/>
                <a:cs typeface="Segoe UI" pitchFamily="34" charset="0"/>
              </a:rPr>
              <a:t>SEARCH</a:t>
            </a:r>
            <a:endParaRPr lang="en-US" sz="5400" kern="0" dirty="0">
              <a:solidFill>
                <a:prstClr val="white"/>
              </a:solidFill>
              <a:ea typeface="Segoe UI" pitchFamily="34" charset="0"/>
              <a:cs typeface="Segoe UI" pitchFamily="34" charset="0"/>
            </a:endParaRPr>
          </a:p>
        </p:txBody>
      </p:sp>
      <p:sp>
        <p:nvSpPr>
          <p:cNvPr id="28" name="Rectangle 27"/>
          <p:cNvSpPr/>
          <p:nvPr/>
        </p:nvSpPr>
        <p:spPr>
          <a:xfrm>
            <a:off x="6789143" y="688950"/>
            <a:ext cx="4896544" cy="820764"/>
          </a:xfrm>
          <a:prstGeom prst="rect">
            <a:avLst/>
          </a:prstGeom>
          <a:solidFill>
            <a:schemeClr val="bg1">
              <a:alpha val="85000"/>
            </a:schemeClr>
          </a:solidFill>
          <a:ln w="25400" cap="flat" cmpd="sng" algn="ctr">
            <a:noFill/>
            <a:prstDash val="solid"/>
          </a:ln>
          <a:effectLst/>
        </p:spPr>
        <p:txBody>
          <a:bodyPr lIns="181216" tIns="45306" rIns="90610" bIns="90610" rtlCol="0" anchor="b"/>
          <a:lstStyle/>
          <a:p>
            <a:pPr algn="ctr" defTabSz="905808">
              <a:lnSpc>
                <a:spcPts val="3000"/>
              </a:lnSpc>
              <a:defRPr/>
            </a:pPr>
            <a:r>
              <a:rPr lang="en-US" sz="6000" b="1" kern="0" dirty="0">
                <a:solidFill>
                  <a:srgbClr val="00A651"/>
                </a:solidFill>
                <a:latin typeface="Segoe UI Light"/>
              </a:rPr>
              <a:t>EXPERIENCES</a:t>
            </a:r>
          </a:p>
        </p:txBody>
      </p:sp>
      <p:sp>
        <p:nvSpPr>
          <p:cNvPr id="29" name="Isosceles Triangle 28"/>
          <p:cNvSpPr/>
          <p:nvPr/>
        </p:nvSpPr>
        <p:spPr bwMode="auto">
          <a:xfrm flipH="1">
            <a:off x="8881058" y="2217334"/>
            <a:ext cx="712717" cy="415832"/>
          </a:xfrm>
          <a:prstGeom prs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0610" tIns="45306" rIns="45306" bIns="90610"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sp>
        <p:nvSpPr>
          <p:cNvPr id="30" name="Rectangle 29"/>
          <p:cNvSpPr/>
          <p:nvPr/>
        </p:nvSpPr>
        <p:spPr>
          <a:xfrm>
            <a:off x="7383529" y="5441477"/>
            <a:ext cx="3707772" cy="820764"/>
          </a:xfrm>
          <a:prstGeom prst="rect">
            <a:avLst/>
          </a:prstGeom>
          <a:solidFill>
            <a:schemeClr val="bg1">
              <a:alpha val="85000"/>
            </a:schemeClr>
          </a:solidFill>
          <a:ln w="25400" cap="flat" cmpd="sng" algn="ctr">
            <a:noFill/>
            <a:prstDash val="solid"/>
          </a:ln>
          <a:effectLst/>
        </p:spPr>
        <p:txBody>
          <a:bodyPr lIns="181216" tIns="45306" rIns="90610" bIns="90610" rtlCol="0" anchor="b"/>
          <a:lstStyle/>
          <a:p>
            <a:pPr algn="ctr" defTabSz="905808">
              <a:lnSpc>
                <a:spcPts val="3000"/>
              </a:lnSpc>
              <a:defRPr/>
            </a:pPr>
            <a:r>
              <a:rPr lang="en-US" sz="6000" b="1" kern="0" dirty="0">
                <a:solidFill>
                  <a:srgbClr val="00A651"/>
                </a:solidFill>
                <a:latin typeface="Segoe UI Light"/>
              </a:rPr>
              <a:t>CONTENT</a:t>
            </a:r>
          </a:p>
        </p:txBody>
      </p:sp>
      <p:sp>
        <p:nvSpPr>
          <p:cNvPr id="31" name="Rectangle 30"/>
          <p:cNvSpPr/>
          <p:nvPr/>
        </p:nvSpPr>
        <p:spPr bwMode="white">
          <a:xfrm>
            <a:off x="6366024" y="3857303"/>
            <a:ext cx="5742782" cy="432048"/>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534" tIns="46534" rIns="46534" bIns="46534" numCol="1" spcCol="0" rtlCol="0" fromWordArt="0" anchor="ctr" anchorCtr="0" forceAA="0" compatLnSpc="1">
            <a:prstTxWarp prst="textNoShape">
              <a:avLst/>
            </a:prstTxWarp>
            <a:noAutofit/>
          </a:bodyPr>
          <a:lstStyle/>
          <a:p>
            <a:pPr algn="ctr" defTabSz="930273" fontAlgn="base">
              <a:spcBef>
                <a:spcPct val="0"/>
              </a:spcBef>
              <a:spcAft>
                <a:spcPct val="0"/>
              </a:spcAft>
              <a:defRPr/>
            </a:pPr>
            <a:r>
              <a:rPr lang="nb-NO" sz="2400" kern="0" dirty="0">
                <a:solidFill>
                  <a:prstClr val="white"/>
                </a:solidFill>
                <a:ea typeface="Segoe UI" pitchFamily="34" charset="0"/>
                <a:cs typeface="Segoe UI" pitchFamily="34" charset="0"/>
              </a:rPr>
              <a:t>INTENT                  CONTEXT</a:t>
            </a:r>
            <a:endParaRPr lang="en-US" sz="2400" kern="0" dirty="0">
              <a:solidFill>
                <a:prstClr val="white"/>
              </a:solidFill>
              <a:ea typeface="Segoe UI" pitchFamily="34" charset="0"/>
              <a:cs typeface="Segoe UI" pitchFamily="34" charset="0"/>
            </a:endParaRPr>
          </a:p>
        </p:txBody>
      </p:sp>
      <p:sp>
        <p:nvSpPr>
          <p:cNvPr id="32" name="Isosceles Triangle 31"/>
          <p:cNvSpPr/>
          <p:nvPr/>
        </p:nvSpPr>
        <p:spPr bwMode="auto">
          <a:xfrm flipH="1">
            <a:off x="8881058" y="4423988"/>
            <a:ext cx="712717" cy="415832"/>
          </a:xfrm>
          <a:prstGeom prs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0610" tIns="45306" rIns="45306" bIns="90610"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spTree>
    <p:extLst>
      <p:ext uri="{BB962C8B-B14F-4D97-AF65-F5344CB8AC3E}">
        <p14:creationId xmlns:p14="http://schemas.microsoft.com/office/powerpoint/2010/main" val="10115076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936399" y="773269"/>
            <a:ext cx="1380929" cy="923794"/>
          </a:xfrm>
          <a:prstGeom prst="rect">
            <a:avLst/>
          </a:prstGeom>
        </p:spPr>
      </p:pic>
      <p:pic>
        <p:nvPicPr>
          <p:cNvPr id="11" name="Picture 10"/>
          <p:cNvPicPr>
            <a:picLocks noChangeAspect="1"/>
          </p:cNvPicPr>
          <p:nvPr/>
        </p:nvPicPr>
        <p:blipFill>
          <a:blip r:embed="rId3"/>
          <a:stretch>
            <a:fillRect/>
          </a:stretch>
        </p:blipFill>
        <p:spPr>
          <a:xfrm>
            <a:off x="675175" y="1662621"/>
            <a:ext cx="4618970" cy="2266629"/>
          </a:xfrm>
          <a:prstGeom prst="rect">
            <a:avLst/>
          </a:prstGeom>
        </p:spPr>
      </p:pic>
      <p:pic>
        <p:nvPicPr>
          <p:cNvPr id="12" name="Picture 11"/>
          <p:cNvPicPr>
            <a:picLocks noChangeAspect="1"/>
          </p:cNvPicPr>
          <p:nvPr/>
        </p:nvPicPr>
        <p:blipFill>
          <a:blip r:embed="rId4"/>
          <a:stretch>
            <a:fillRect/>
          </a:stretch>
        </p:blipFill>
        <p:spPr>
          <a:xfrm>
            <a:off x="1465710" y="873056"/>
            <a:ext cx="3009473" cy="295234"/>
          </a:xfrm>
          <a:prstGeom prst="rect">
            <a:avLst/>
          </a:prstGeom>
        </p:spPr>
      </p:pic>
      <p:pic>
        <p:nvPicPr>
          <p:cNvPr id="14" name="Picture 13"/>
          <p:cNvPicPr>
            <a:picLocks noChangeAspect="1"/>
          </p:cNvPicPr>
          <p:nvPr/>
        </p:nvPicPr>
        <p:blipFill>
          <a:blip r:embed="rId5"/>
          <a:stretch>
            <a:fillRect/>
          </a:stretch>
        </p:blipFill>
        <p:spPr>
          <a:xfrm>
            <a:off x="7211746" y="1767477"/>
            <a:ext cx="4407091" cy="2089775"/>
          </a:xfrm>
          <a:prstGeom prst="rect">
            <a:avLst/>
          </a:prstGeom>
        </p:spPr>
      </p:pic>
      <p:pic>
        <p:nvPicPr>
          <p:cNvPr id="15" name="Picture 14"/>
          <p:cNvPicPr>
            <a:picLocks noChangeAspect="1"/>
          </p:cNvPicPr>
          <p:nvPr/>
        </p:nvPicPr>
        <p:blipFill>
          <a:blip r:embed="rId6"/>
          <a:stretch>
            <a:fillRect/>
          </a:stretch>
        </p:blipFill>
        <p:spPr>
          <a:xfrm>
            <a:off x="8999595" y="760958"/>
            <a:ext cx="374314" cy="367719"/>
          </a:xfrm>
          <a:prstGeom prst="rect">
            <a:avLst/>
          </a:prstGeom>
        </p:spPr>
      </p:pic>
      <p:pic>
        <p:nvPicPr>
          <p:cNvPr id="2" name="Picture 1"/>
          <p:cNvPicPr>
            <a:picLocks noChangeAspect="1"/>
          </p:cNvPicPr>
          <p:nvPr/>
        </p:nvPicPr>
        <p:blipFill>
          <a:blip r:embed="rId7"/>
          <a:stretch>
            <a:fillRect/>
          </a:stretch>
        </p:blipFill>
        <p:spPr>
          <a:xfrm>
            <a:off x="458415" y="4989170"/>
            <a:ext cx="11524232" cy="1820460"/>
          </a:xfrm>
          <a:prstGeom prst="rect">
            <a:avLst/>
          </a:prstGeom>
        </p:spPr>
      </p:pic>
      <p:sp>
        <p:nvSpPr>
          <p:cNvPr id="18" name="Rectangle 17"/>
          <p:cNvSpPr/>
          <p:nvPr/>
        </p:nvSpPr>
        <p:spPr bwMode="white">
          <a:xfrm>
            <a:off x="458415" y="210556"/>
            <a:ext cx="11524232" cy="432048"/>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534" tIns="46534" rIns="46534" bIns="46534" numCol="1" spcCol="0" rtlCol="0" fromWordArt="0" anchor="ctr" anchorCtr="0" forceAA="0" compatLnSpc="1">
            <a:prstTxWarp prst="textNoShape">
              <a:avLst/>
            </a:prstTxWarp>
            <a:noAutofit/>
          </a:bodyPr>
          <a:lstStyle/>
          <a:p>
            <a:pPr algn="ctr" defTabSz="930273" fontAlgn="base">
              <a:spcBef>
                <a:spcPct val="0"/>
              </a:spcBef>
              <a:spcAft>
                <a:spcPct val="0"/>
              </a:spcAft>
              <a:defRPr/>
            </a:pPr>
            <a:r>
              <a:rPr lang="nb-NO" sz="2400" kern="0" dirty="0">
                <a:solidFill>
                  <a:prstClr val="white"/>
                </a:solidFill>
                <a:ea typeface="Segoe UI" pitchFamily="34" charset="0"/>
                <a:cs typeface="Segoe UI" pitchFamily="34" charset="0"/>
              </a:rPr>
              <a:t>INTENT                                                      CONTEXT</a:t>
            </a:r>
            <a:endParaRPr lang="en-US" sz="2400" kern="0" dirty="0">
              <a:solidFill>
                <a:prstClr val="white"/>
              </a:solidFill>
              <a:ea typeface="Segoe UI" pitchFamily="34" charset="0"/>
              <a:cs typeface="Segoe UI" pitchFamily="34" charset="0"/>
            </a:endParaRPr>
          </a:p>
        </p:txBody>
      </p:sp>
      <p:grpSp>
        <p:nvGrpSpPr>
          <p:cNvPr id="4" name="Group 3"/>
          <p:cNvGrpSpPr/>
          <p:nvPr/>
        </p:nvGrpSpPr>
        <p:grpSpPr>
          <a:xfrm>
            <a:off x="2596278" y="1255599"/>
            <a:ext cx="6929024" cy="415832"/>
            <a:chOff x="2411539" y="1255599"/>
            <a:chExt cx="6929024" cy="415832"/>
          </a:xfrm>
        </p:grpSpPr>
        <p:sp>
          <p:nvSpPr>
            <p:cNvPr id="20" name="Isosceles Triangle 19"/>
            <p:cNvSpPr/>
            <p:nvPr/>
          </p:nvSpPr>
          <p:spPr bwMode="auto">
            <a:xfrm rot="10800000" flipH="1">
              <a:off x="2411539" y="1255599"/>
              <a:ext cx="712717" cy="415832"/>
            </a:xfrm>
            <a:prstGeom prst="triangle">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0619" tIns="45310" rIns="45310" bIns="90619"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sp>
          <p:nvSpPr>
            <p:cNvPr id="21" name="Isosceles Triangle 20"/>
            <p:cNvSpPr/>
            <p:nvPr/>
          </p:nvSpPr>
          <p:spPr bwMode="auto">
            <a:xfrm rot="10800000" flipH="1">
              <a:off x="8627846" y="1255599"/>
              <a:ext cx="712717" cy="415832"/>
            </a:xfrm>
            <a:prstGeom prst="triangle">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0619" tIns="45310" rIns="45310" bIns="90619"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grpSp>
      <p:sp>
        <p:nvSpPr>
          <p:cNvPr id="22" name="Rectangle 21"/>
          <p:cNvSpPr/>
          <p:nvPr/>
        </p:nvSpPr>
        <p:spPr bwMode="white">
          <a:xfrm>
            <a:off x="458415" y="4433367"/>
            <a:ext cx="11524232" cy="432048"/>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534" tIns="46534" rIns="46534" bIns="46534" numCol="1" spcCol="0" rtlCol="0" fromWordArt="0" anchor="ctr" anchorCtr="0" forceAA="0" compatLnSpc="1">
            <a:prstTxWarp prst="textNoShape">
              <a:avLst/>
            </a:prstTxWarp>
            <a:noAutofit/>
          </a:bodyPr>
          <a:lstStyle/>
          <a:p>
            <a:pPr algn="ctr" defTabSz="930273" fontAlgn="base">
              <a:spcBef>
                <a:spcPct val="0"/>
              </a:spcBef>
              <a:spcAft>
                <a:spcPct val="0"/>
              </a:spcAft>
              <a:defRPr/>
            </a:pPr>
            <a:r>
              <a:rPr lang="nb-NO" sz="2400" kern="0" dirty="0">
                <a:solidFill>
                  <a:prstClr val="white"/>
                </a:solidFill>
                <a:ea typeface="Segoe UI" pitchFamily="34" charset="0"/>
                <a:cs typeface="Segoe UI" pitchFamily="34" charset="0"/>
              </a:rPr>
              <a:t>USER EXPERIENCE &amp; BUSINESS OPTIMIZATION LOGIC</a:t>
            </a:r>
            <a:endParaRPr lang="en-US" sz="2400" kern="0" dirty="0">
              <a:solidFill>
                <a:prstClr val="white"/>
              </a:solidFill>
              <a:ea typeface="Segoe UI" pitchFamily="34" charset="0"/>
              <a:cs typeface="Segoe UI" pitchFamily="34" charset="0"/>
            </a:endParaRPr>
          </a:p>
        </p:txBody>
      </p:sp>
      <p:grpSp>
        <p:nvGrpSpPr>
          <p:cNvPr id="3" name="Group 2"/>
          <p:cNvGrpSpPr/>
          <p:nvPr/>
        </p:nvGrpSpPr>
        <p:grpSpPr>
          <a:xfrm flipV="1">
            <a:off x="2596278" y="3927666"/>
            <a:ext cx="6929024" cy="415832"/>
            <a:chOff x="2563939" y="1407999"/>
            <a:chExt cx="6929024" cy="415832"/>
          </a:xfrm>
        </p:grpSpPr>
        <p:sp>
          <p:nvSpPr>
            <p:cNvPr id="23" name="Isosceles Triangle 22"/>
            <p:cNvSpPr/>
            <p:nvPr/>
          </p:nvSpPr>
          <p:spPr bwMode="auto">
            <a:xfrm rot="10800000" flipH="1">
              <a:off x="2563939" y="1407999"/>
              <a:ext cx="712717" cy="415832"/>
            </a:xfrm>
            <a:prstGeom prst="triangle">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0619" tIns="45310" rIns="45310" bIns="90619"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sp>
          <p:nvSpPr>
            <p:cNvPr id="24" name="Isosceles Triangle 23"/>
            <p:cNvSpPr/>
            <p:nvPr/>
          </p:nvSpPr>
          <p:spPr bwMode="auto">
            <a:xfrm rot="10800000" flipH="1">
              <a:off x="8780246" y="1407999"/>
              <a:ext cx="712717" cy="415832"/>
            </a:xfrm>
            <a:prstGeom prst="triangle">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0619" tIns="45310" rIns="45310" bIns="90619"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grpSp>
    </p:spTree>
    <p:extLst>
      <p:ext uri="{BB962C8B-B14F-4D97-AF65-F5344CB8AC3E}">
        <p14:creationId xmlns:p14="http://schemas.microsoft.com/office/powerpoint/2010/main" val="231656825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3"/>
          <a:stretch>
            <a:fillRect/>
          </a:stretch>
        </p:blipFill>
        <p:spPr>
          <a:xfrm>
            <a:off x="7361436" y="4361358"/>
            <a:ext cx="3888432" cy="2560000"/>
          </a:xfrm>
          <a:prstGeom prst="rect">
            <a:avLst/>
          </a:prstGeom>
        </p:spPr>
      </p:pic>
      <p:grpSp>
        <p:nvGrpSpPr>
          <p:cNvPr id="2" name="Group 1"/>
          <p:cNvGrpSpPr/>
          <p:nvPr/>
        </p:nvGrpSpPr>
        <p:grpSpPr>
          <a:xfrm>
            <a:off x="6455848" y="225685"/>
            <a:ext cx="5699608" cy="2407481"/>
            <a:chOff x="6423285" y="357644"/>
            <a:chExt cx="5699608" cy="2407481"/>
          </a:xfrm>
        </p:grpSpPr>
        <p:pic>
          <p:nvPicPr>
            <p:cNvPr id="52" name="Picture 51" descr="C:\Users\janhs\AppData\Local\Microsoft\Windows\Temporary Internet Files\Content.Outlook\1XB8H63D\WWIToday (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54560" y="357644"/>
              <a:ext cx="1868333" cy="2407481"/>
            </a:xfrm>
            <a:prstGeom prst="rect">
              <a:avLst/>
            </a:prstGeom>
            <a:ln w="9525">
              <a:solidFill>
                <a:sysClr val="windowText" lastClr="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3" name="Picture 2" descr="C:\Users\janhs\AppData\Local\Microsoft\Windows\Temporary Internet Files\Content.Outlook\1XB8H63D\Yellowfield (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23285" y="357644"/>
              <a:ext cx="1708780" cy="2389143"/>
            </a:xfrm>
            <a:prstGeom prst="rect">
              <a:avLst/>
            </a:prstGeom>
            <a:ln w="9525">
              <a:solidFill>
                <a:sysClr val="windowText" lastClr="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4"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70460" y="357644"/>
              <a:ext cx="2045706" cy="2407481"/>
            </a:xfrm>
            <a:prstGeom prst="rect">
              <a:avLst/>
            </a:prstGeom>
            <a:ln w="9525">
              <a:solidFill>
                <a:sysClr val="windowText" lastClr="00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sp>
        <p:nvSpPr>
          <p:cNvPr id="5" name="Text Placeholder 1"/>
          <p:cNvSpPr>
            <a:spLocks noGrp="1"/>
          </p:cNvSpPr>
          <p:nvPr>
            <p:ph type="body" idx="1"/>
          </p:nvPr>
        </p:nvSpPr>
        <p:spPr>
          <a:xfrm>
            <a:off x="518433" y="621736"/>
            <a:ext cx="5336565" cy="1308985"/>
          </a:xfrm>
        </p:spPr>
        <p:txBody>
          <a:bodyPr/>
          <a:lstStyle/>
          <a:p>
            <a:r>
              <a:rPr lang="en-US" dirty="0" smtClean="0"/>
              <a:t>Business</a:t>
            </a:r>
            <a:endParaRPr lang="en-US" dirty="0"/>
          </a:p>
        </p:txBody>
      </p:sp>
      <p:sp>
        <p:nvSpPr>
          <p:cNvPr id="11" name="Rectangle 10"/>
          <p:cNvSpPr/>
          <p:nvPr/>
        </p:nvSpPr>
        <p:spPr bwMode="auto">
          <a:xfrm>
            <a:off x="622055" y="2873515"/>
            <a:ext cx="4484239" cy="5832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Solution - OOB</a:t>
            </a:r>
          </a:p>
        </p:txBody>
      </p:sp>
      <p:sp>
        <p:nvSpPr>
          <p:cNvPr id="12" name="Rectangle 11"/>
          <p:cNvSpPr/>
          <p:nvPr/>
        </p:nvSpPr>
        <p:spPr bwMode="auto">
          <a:xfrm>
            <a:off x="622055" y="3825912"/>
            <a:ext cx="4484239" cy="6343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Extend and Differentiate</a:t>
            </a:r>
          </a:p>
        </p:txBody>
      </p:sp>
      <p:sp>
        <p:nvSpPr>
          <p:cNvPr id="13" name="Rectangle 12"/>
          <p:cNvSpPr/>
          <p:nvPr/>
        </p:nvSpPr>
        <p:spPr bwMode="auto">
          <a:xfrm>
            <a:off x="622055" y="4855158"/>
            <a:ext cx="4484239" cy="6127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marL="123039" defTabSz="932199" fontAlgn="base">
              <a:spcBef>
                <a:spcPct val="0"/>
              </a:spcBef>
              <a:spcAft>
                <a:spcPct val="0"/>
              </a:spcAft>
            </a:pPr>
            <a:r>
              <a:rPr lang="en-US" sz="2900" dirty="0">
                <a:solidFill>
                  <a:srgbClr val="FFFFFF"/>
                </a:solidFill>
                <a:latin typeface="Segoe UI Light" pitchFamily="34" charset="0"/>
                <a:ea typeface="Segoe UI" pitchFamily="34" charset="0"/>
                <a:cs typeface="Segoe Pro Light"/>
              </a:rPr>
              <a:t>Dynamics: e2e eCommerce</a:t>
            </a:r>
          </a:p>
        </p:txBody>
      </p:sp>
      <p:sp>
        <p:nvSpPr>
          <p:cNvPr id="46" name="Rectangle 45"/>
          <p:cNvSpPr/>
          <p:nvPr/>
        </p:nvSpPr>
        <p:spPr bwMode="white">
          <a:xfrm>
            <a:off x="6434261" y="2804306"/>
            <a:ext cx="5742782" cy="980988"/>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534" tIns="46534" rIns="46534" bIns="46534" numCol="1" spcCol="0" rtlCol="0" fromWordArt="0" anchor="ctr" anchorCtr="0" forceAA="0" compatLnSpc="1">
            <a:prstTxWarp prst="textNoShape">
              <a:avLst/>
            </a:prstTxWarp>
            <a:noAutofit/>
          </a:bodyPr>
          <a:lstStyle/>
          <a:p>
            <a:pPr algn="ctr" defTabSz="930273" fontAlgn="base">
              <a:spcBef>
                <a:spcPct val="0"/>
              </a:spcBef>
              <a:spcAft>
                <a:spcPct val="0"/>
              </a:spcAft>
              <a:defRPr/>
            </a:pPr>
            <a:r>
              <a:rPr lang="nb-NO" sz="5400" kern="0" dirty="0">
                <a:solidFill>
                  <a:prstClr val="white"/>
                </a:solidFill>
                <a:ea typeface="Segoe UI" pitchFamily="34" charset="0"/>
                <a:cs typeface="Segoe UI" pitchFamily="34" charset="0"/>
              </a:rPr>
              <a:t>SEARCH</a:t>
            </a:r>
            <a:endParaRPr lang="en-US" sz="5400" kern="0" dirty="0">
              <a:solidFill>
                <a:prstClr val="white"/>
              </a:solidFill>
              <a:ea typeface="Segoe UI" pitchFamily="34" charset="0"/>
              <a:cs typeface="Segoe UI" pitchFamily="34" charset="0"/>
            </a:endParaRPr>
          </a:p>
        </p:txBody>
      </p:sp>
      <p:sp>
        <p:nvSpPr>
          <p:cNvPr id="47" name="Rectangle 46"/>
          <p:cNvSpPr/>
          <p:nvPr/>
        </p:nvSpPr>
        <p:spPr>
          <a:xfrm>
            <a:off x="6857380" y="472926"/>
            <a:ext cx="4896544" cy="1656184"/>
          </a:xfrm>
          <a:prstGeom prst="rect">
            <a:avLst/>
          </a:prstGeom>
          <a:solidFill>
            <a:schemeClr val="bg1">
              <a:alpha val="85000"/>
            </a:schemeClr>
          </a:solidFill>
          <a:ln w="25400" cap="flat" cmpd="sng" algn="ctr">
            <a:noFill/>
            <a:prstDash val="solid"/>
          </a:ln>
          <a:effectLst/>
        </p:spPr>
        <p:txBody>
          <a:bodyPr lIns="181216" tIns="45306" rIns="90610" bIns="90610" rtlCol="0" anchor="b"/>
          <a:lstStyle/>
          <a:p>
            <a:pPr algn="ctr" defTabSz="905808">
              <a:lnSpc>
                <a:spcPts val="3000"/>
              </a:lnSpc>
              <a:defRPr/>
            </a:pPr>
            <a:r>
              <a:rPr lang="en-US" sz="6000" b="1" kern="0" dirty="0">
                <a:solidFill>
                  <a:srgbClr val="00A651"/>
                </a:solidFill>
                <a:latin typeface="Segoe UI Light"/>
              </a:rPr>
              <a:t>Search Driven</a:t>
            </a:r>
            <a:br>
              <a:rPr lang="en-US" sz="6000" b="1" kern="0" dirty="0">
                <a:solidFill>
                  <a:srgbClr val="00A651"/>
                </a:solidFill>
                <a:latin typeface="Segoe UI Light"/>
              </a:rPr>
            </a:br>
            <a:r>
              <a:rPr lang="en-US" sz="6000" b="1" kern="0" dirty="0">
                <a:solidFill>
                  <a:srgbClr val="00A651"/>
                </a:solidFill>
                <a:latin typeface="Segoe UI Light"/>
              </a:rPr>
              <a:t/>
            </a:r>
            <a:br>
              <a:rPr lang="en-US" sz="6000" b="1" kern="0" dirty="0">
                <a:solidFill>
                  <a:srgbClr val="00A651"/>
                </a:solidFill>
                <a:latin typeface="Segoe UI Light"/>
              </a:rPr>
            </a:br>
            <a:r>
              <a:rPr lang="en-US" sz="6000" b="1" kern="0" dirty="0">
                <a:solidFill>
                  <a:srgbClr val="00A651"/>
                </a:solidFill>
                <a:latin typeface="Segoe UI Light"/>
              </a:rPr>
              <a:t>Commerce</a:t>
            </a:r>
          </a:p>
        </p:txBody>
      </p:sp>
      <p:sp>
        <p:nvSpPr>
          <p:cNvPr id="48" name="Isosceles Triangle 47"/>
          <p:cNvSpPr/>
          <p:nvPr/>
        </p:nvSpPr>
        <p:spPr bwMode="auto">
          <a:xfrm flipH="1">
            <a:off x="8949295" y="2217334"/>
            <a:ext cx="712717" cy="415832"/>
          </a:xfrm>
          <a:prstGeom prs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0610" tIns="45306" rIns="45306" bIns="90610"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sp>
        <p:nvSpPr>
          <p:cNvPr id="50" name="Rectangle 49"/>
          <p:cNvSpPr/>
          <p:nvPr/>
        </p:nvSpPr>
        <p:spPr bwMode="white">
          <a:xfrm>
            <a:off x="6434261" y="3857303"/>
            <a:ext cx="5742782" cy="432048"/>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534" tIns="46534" rIns="46534" bIns="46534" numCol="1" spcCol="0" rtlCol="0" fromWordArt="0" anchor="ctr" anchorCtr="0" forceAA="0" compatLnSpc="1">
            <a:prstTxWarp prst="textNoShape">
              <a:avLst/>
            </a:prstTxWarp>
            <a:noAutofit/>
          </a:bodyPr>
          <a:lstStyle/>
          <a:p>
            <a:pPr algn="ctr" defTabSz="930273" fontAlgn="base">
              <a:spcBef>
                <a:spcPct val="0"/>
              </a:spcBef>
              <a:spcAft>
                <a:spcPct val="0"/>
              </a:spcAft>
              <a:defRPr/>
            </a:pPr>
            <a:r>
              <a:rPr lang="nb-NO" sz="2400" kern="0" dirty="0">
                <a:solidFill>
                  <a:prstClr val="white"/>
                </a:solidFill>
                <a:ea typeface="Segoe UI" pitchFamily="34" charset="0"/>
                <a:cs typeface="Segoe UI" pitchFamily="34" charset="0"/>
              </a:rPr>
              <a:t>INTENT                  CONTEXT</a:t>
            </a:r>
            <a:endParaRPr lang="en-US" sz="2400" kern="0" dirty="0">
              <a:solidFill>
                <a:prstClr val="white"/>
              </a:solidFill>
              <a:ea typeface="Segoe UI" pitchFamily="34" charset="0"/>
              <a:cs typeface="Segoe UI" pitchFamily="34" charset="0"/>
            </a:endParaRPr>
          </a:p>
        </p:txBody>
      </p:sp>
      <p:sp>
        <p:nvSpPr>
          <p:cNvPr id="51" name="Isosceles Triangle 50"/>
          <p:cNvSpPr/>
          <p:nvPr/>
        </p:nvSpPr>
        <p:spPr bwMode="auto">
          <a:xfrm flipH="1">
            <a:off x="8949295" y="4423988"/>
            <a:ext cx="712717" cy="415832"/>
          </a:xfrm>
          <a:prstGeom prs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0610" tIns="45306" rIns="45306" bIns="90610" numCol="1" spcCol="0" rtlCol="0" fromWordArt="0" anchor="b" anchorCtr="0" forceAA="0" compatLnSpc="1">
            <a:prstTxWarp prst="textNoShape">
              <a:avLst/>
            </a:prstTxWarp>
            <a:noAutofit/>
          </a:bodyPr>
          <a:lstStyle/>
          <a:p>
            <a:pPr algn="ctr" defTabSz="905548" fontAlgn="base">
              <a:spcBef>
                <a:spcPct val="0"/>
              </a:spcBef>
              <a:spcAft>
                <a:spcPct val="0"/>
              </a:spcAft>
              <a:defRPr/>
            </a:pPr>
            <a:endParaRPr lang="en-US" sz="2400" b="1" kern="0" spc="-50" dirty="0">
              <a:solidFill>
                <a:prstClr val="white"/>
              </a:solidFill>
              <a:ea typeface="Segoe UI" pitchFamily="34" charset="0"/>
              <a:cs typeface="Segoe UI" pitchFamily="34" charset="0"/>
            </a:endParaRPr>
          </a:p>
        </p:txBody>
      </p:sp>
      <p:sp>
        <p:nvSpPr>
          <p:cNvPr id="56" name="Rectangle 55"/>
          <p:cNvSpPr/>
          <p:nvPr/>
        </p:nvSpPr>
        <p:spPr>
          <a:xfrm>
            <a:off x="6461336" y="4937422"/>
            <a:ext cx="5688632" cy="1656184"/>
          </a:xfrm>
          <a:prstGeom prst="rect">
            <a:avLst/>
          </a:prstGeom>
          <a:solidFill>
            <a:schemeClr val="bg1">
              <a:alpha val="85000"/>
            </a:schemeClr>
          </a:solidFill>
          <a:ln w="25400" cap="flat" cmpd="sng" algn="ctr">
            <a:noFill/>
            <a:prstDash val="solid"/>
          </a:ln>
          <a:effectLst/>
        </p:spPr>
        <p:txBody>
          <a:bodyPr lIns="181216" tIns="45306" rIns="90610" bIns="90610" rtlCol="0" anchor="b"/>
          <a:lstStyle/>
          <a:p>
            <a:pPr algn="ctr" defTabSz="905808">
              <a:lnSpc>
                <a:spcPts val="3000"/>
              </a:lnSpc>
              <a:defRPr/>
            </a:pPr>
            <a:r>
              <a:rPr lang="en-US" sz="6000" b="1" kern="0" dirty="0">
                <a:solidFill>
                  <a:srgbClr val="00A651"/>
                </a:solidFill>
                <a:latin typeface="Segoe UI Light"/>
              </a:rPr>
              <a:t>Dynamics Driven</a:t>
            </a:r>
            <a:br>
              <a:rPr lang="en-US" sz="6000" b="1" kern="0" dirty="0">
                <a:solidFill>
                  <a:srgbClr val="00A651"/>
                </a:solidFill>
                <a:latin typeface="Segoe UI Light"/>
              </a:rPr>
            </a:br>
            <a:r>
              <a:rPr lang="en-US" sz="6000" b="1" kern="0" dirty="0">
                <a:solidFill>
                  <a:srgbClr val="00A651"/>
                </a:solidFill>
                <a:latin typeface="Segoe UI Light"/>
              </a:rPr>
              <a:t/>
            </a:r>
            <a:br>
              <a:rPr lang="en-US" sz="6000" b="1" kern="0" dirty="0">
                <a:solidFill>
                  <a:srgbClr val="00A651"/>
                </a:solidFill>
                <a:latin typeface="Segoe UI Light"/>
              </a:rPr>
            </a:br>
            <a:r>
              <a:rPr lang="en-US" sz="6000" b="1" kern="0" dirty="0">
                <a:solidFill>
                  <a:srgbClr val="00A651"/>
                </a:solidFill>
                <a:latin typeface="Segoe UI Light"/>
              </a:rPr>
              <a:t>Business</a:t>
            </a:r>
          </a:p>
        </p:txBody>
      </p:sp>
    </p:spTree>
    <p:extLst>
      <p:ext uri="{BB962C8B-B14F-4D97-AF65-F5344CB8AC3E}">
        <p14:creationId xmlns:p14="http://schemas.microsoft.com/office/powerpoint/2010/main" val="2599678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Microsoft Dynamics </a:t>
            </a:r>
            <a:br>
              <a:rPr lang="en-US" dirty="0" smtClean="0"/>
            </a:br>
            <a:r>
              <a:rPr lang="en-US" sz="6700" dirty="0"/>
              <a:t>for </a:t>
            </a:r>
            <a:r>
              <a:rPr lang="en-US" sz="6700" dirty="0" err="1"/>
              <a:t>eCommerce</a:t>
            </a:r>
            <a:r>
              <a:rPr lang="en-US" sz="6700" dirty="0"/>
              <a:t> </a:t>
            </a:r>
            <a:r>
              <a:rPr lang="en-US" dirty="0" smtClean="0"/>
              <a:t/>
            </a:r>
            <a:br>
              <a:rPr lang="en-US" dirty="0" smtClean="0"/>
            </a:br>
            <a:endParaRPr lang="en-US" sz="7200" dirty="0"/>
          </a:p>
        </p:txBody>
      </p:sp>
    </p:spTree>
    <p:extLst>
      <p:ext uri="{BB962C8B-B14F-4D97-AF65-F5344CB8AC3E}">
        <p14:creationId xmlns:p14="http://schemas.microsoft.com/office/powerpoint/2010/main" val="277040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MAGNUM\Projects\Microsoft\Cloud Power FY12\Design\ICONS_PNG\Devices.png"/>
          <p:cNvPicPr>
            <a:picLocks noChangeAspect="1" noChangeArrowheads="1"/>
          </p:cNvPicPr>
          <p:nvPr/>
        </p:nvPicPr>
        <p:blipFill>
          <a:blip r:embed="rId11" cstate="print">
            <a:biLevel thresh="25000"/>
          </a:blip>
          <a:srcRect/>
          <a:stretch>
            <a:fillRect/>
          </a:stretch>
        </p:blipFill>
        <p:spPr bwMode="auto">
          <a:xfrm>
            <a:off x="2577555" y="2412271"/>
            <a:ext cx="1452594" cy="1452594"/>
          </a:xfrm>
          <a:prstGeom prst="rect">
            <a:avLst/>
          </a:prstGeom>
          <a:noFill/>
        </p:spPr>
      </p:pic>
      <p:grpSp>
        <p:nvGrpSpPr>
          <p:cNvPr id="17" name="Group 16"/>
          <p:cNvGrpSpPr/>
          <p:nvPr/>
        </p:nvGrpSpPr>
        <p:grpSpPr bwMode="black">
          <a:xfrm>
            <a:off x="5771100" y="2521766"/>
            <a:ext cx="737725" cy="1239587"/>
            <a:chOff x="3360738" y="989012"/>
            <a:chExt cx="746125" cy="1439864"/>
          </a:xfrm>
        </p:grpSpPr>
        <p:sp>
          <p:nvSpPr>
            <p:cNvPr id="19"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sp>
          <p:nvSpPr>
            <p:cNvPr id="20"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sp>
          <p:nvSpPr>
            <p:cNvPr id="24"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sp>
          <p:nvSpPr>
            <p:cNvPr id="25"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00" dirty="0">
                <a:solidFill>
                  <a:srgbClr val="505050"/>
                </a:solidFill>
              </a:endParaRPr>
            </a:p>
          </p:txBody>
        </p:sp>
      </p:grpSp>
      <p:sp>
        <p:nvSpPr>
          <p:cNvPr id="7" name="Title 6"/>
          <p:cNvSpPr>
            <a:spLocks noGrp="1"/>
          </p:cNvSpPr>
          <p:nvPr>
            <p:ph type="title"/>
          </p:nvPr>
        </p:nvSpPr>
        <p:spPr/>
        <p:txBody>
          <a:bodyPr/>
          <a:lstStyle/>
          <a:p>
            <a:r>
              <a:rPr lang="en-US" smtClean="0"/>
              <a:t>Dynamics for eCommerce</a:t>
            </a:r>
            <a:br>
              <a:rPr lang="en-US" smtClean="0"/>
            </a:br>
            <a:r>
              <a:rPr lang="en-US" sz="3200"/>
              <a:t>Symmetrical Omni-channel Commerce</a:t>
            </a:r>
            <a:r>
              <a:rPr lang="en-US" sz="1600"/>
              <a:t> </a:t>
            </a:r>
            <a:endParaRPr lang="en-US" dirty="0"/>
          </a:p>
        </p:txBody>
      </p:sp>
      <p:sp>
        <p:nvSpPr>
          <p:cNvPr id="22" name="Rectangle 21">
            <a:hlinkClick r:id="" action="ppaction://noaction"/>
          </p:cNvPr>
          <p:cNvSpPr/>
          <p:nvPr/>
        </p:nvSpPr>
        <p:spPr>
          <a:xfrm>
            <a:off x="590469" y="4904514"/>
            <a:ext cx="10982803" cy="1593827"/>
          </a:xfrm>
          <a:prstGeom prst="rect">
            <a:avLst/>
          </a:prstGeom>
          <a:solidFill>
            <a:schemeClr val="tx1">
              <a:lumMod val="60000"/>
              <a:lumOff val="4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endParaRPr lang="en-US" b="1" dirty="0">
              <a:solidFill>
                <a:srgbClr val="000000"/>
              </a:solidFill>
              <a:ea typeface="Segoe UI" pitchFamily="34" charset="0"/>
              <a:cs typeface="Segoe UI" pitchFamily="34" charset="0"/>
            </a:endParaRPr>
          </a:p>
          <a:p>
            <a:pPr defTabSz="914010" fontAlgn="base">
              <a:spcBef>
                <a:spcPct val="0"/>
              </a:spcBef>
              <a:spcAft>
                <a:spcPct val="0"/>
              </a:spcAft>
            </a:pPr>
            <a:r>
              <a:rPr lang="en-US" b="1" dirty="0" smtClean="0">
                <a:solidFill>
                  <a:srgbClr val="000000"/>
                </a:solidFill>
                <a:ea typeface="Segoe UI" pitchFamily="34" charset="0"/>
                <a:cs typeface="Segoe UI" pitchFamily="34" charset="0"/>
              </a:rPr>
              <a:t>Microsoft Dynamics </a:t>
            </a:r>
          </a:p>
          <a:p>
            <a:pPr defTabSz="914010" fontAlgn="base">
              <a:spcBef>
                <a:spcPct val="0"/>
              </a:spcBef>
              <a:spcAft>
                <a:spcPct val="0"/>
              </a:spcAft>
            </a:pPr>
            <a:r>
              <a:rPr lang="en-US" b="1" dirty="0" smtClean="0">
                <a:solidFill>
                  <a:srgbClr val="000000"/>
                </a:solidFill>
                <a:ea typeface="Segoe UI" pitchFamily="34" charset="0"/>
                <a:cs typeface="Segoe UI" pitchFamily="34" charset="0"/>
              </a:rPr>
              <a:t>for </a:t>
            </a:r>
            <a:r>
              <a:rPr lang="en-US" b="1" dirty="0" err="1" smtClean="0">
                <a:solidFill>
                  <a:srgbClr val="000000"/>
                </a:solidFill>
                <a:ea typeface="Segoe UI" pitchFamily="34" charset="0"/>
                <a:cs typeface="Segoe UI" pitchFamily="34" charset="0"/>
              </a:rPr>
              <a:t>eCommerce</a:t>
            </a:r>
            <a:endParaRPr lang="en-US" b="1" dirty="0">
              <a:solidFill>
                <a:srgbClr val="000000"/>
              </a:solidFill>
              <a:ea typeface="Segoe UI" pitchFamily="34" charset="0"/>
              <a:cs typeface="Segoe UI" pitchFamily="34" charset="0"/>
            </a:endParaRPr>
          </a:p>
        </p:txBody>
      </p:sp>
      <p:grpSp>
        <p:nvGrpSpPr>
          <p:cNvPr id="23" name="Group 22"/>
          <p:cNvGrpSpPr/>
          <p:nvPr/>
        </p:nvGrpSpPr>
        <p:grpSpPr>
          <a:xfrm>
            <a:off x="602616" y="2167164"/>
            <a:ext cx="1404314" cy="767057"/>
            <a:chOff x="602617" y="2167159"/>
            <a:chExt cx="1404314" cy="767057"/>
          </a:xfrm>
          <a:solidFill>
            <a:srgbClr val="00B0F0"/>
          </a:solidFill>
        </p:grpSpPr>
        <p:sp>
          <p:nvSpPr>
            <p:cNvPr id="26" name="Rectangle 25">
              <a:hlinkClick r:id="" action="ppaction://noaction"/>
            </p:cNvPr>
            <p:cNvSpPr/>
            <p:nvPr/>
          </p:nvSpPr>
          <p:spPr>
            <a:xfrm>
              <a:off x="602617" y="2167159"/>
              <a:ext cx="1404314" cy="767057"/>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r>
                <a:rPr lang="en-US" b="1" dirty="0">
                  <a:solidFill>
                    <a:srgbClr val="FFFFFF"/>
                  </a:solidFill>
                  <a:ea typeface="Segoe UI" pitchFamily="34" charset="0"/>
                  <a:cs typeface="Segoe UI" pitchFamily="34" charset="0"/>
                </a:rPr>
                <a:t>Store</a:t>
              </a:r>
            </a:p>
            <a:p>
              <a:pPr defTabSz="914010" fontAlgn="base">
                <a:spcBef>
                  <a:spcPct val="0"/>
                </a:spcBef>
                <a:spcAft>
                  <a:spcPct val="0"/>
                </a:spcAft>
              </a:pPr>
              <a:r>
                <a:rPr lang="en-US" sz="1600" b="1" dirty="0">
                  <a:solidFill>
                    <a:srgbClr val="FFFFFF"/>
                  </a:solidFill>
                  <a:ea typeface="Segoe UI" pitchFamily="34" charset="0"/>
                  <a:cs typeface="Segoe UI" pitchFamily="34" charset="0"/>
                </a:rPr>
                <a:t>Front</a:t>
              </a:r>
              <a:endParaRPr lang="en-US" dirty="0">
                <a:solidFill>
                  <a:srgbClr val="FFFFFF"/>
                </a:solidFill>
                <a:ea typeface="Segoe UI" pitchFamily="34" charset="0"/>
                <a:cs typeface="Segoe UI" pitchFamily="34" charset="0"/>
              </a:endParaRPr>
            </a:p>
          </p:txBody>
        </p:sp>
        <p:sp>
          <p:nvSpPr>
            <p:cNvPr id="27" name="Freeform 90"/>
            <p:cNvSpPr>
              <a:spLocks noEditPoints="1"/>
            </p:cNvSpPr>
            <p:nvPr/>
          </p:nvSpPr>
          <p:spPr bwMode="black">
            <a:xfrm>
              <a:off x="1396314" y="2243767"/>
              <a:ext cx="489627" cy="476326"/>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274"/>
              <a:endParaRPr lang="en-US" sz="1600">
                <a:solidFill>
                  <a:srgbClr val="000000"/>
                </a:solidFill>
              </a:endParaRPr>
            </a:p>
          </p:txBody>
        </p:sp>
      </p:grpSp>
      <p:sp>
        <p:nvSpPr>
          <p:cNvPr id="28" name="Rectangle 27">
            <a:hlinkClick r:id="" action="ppaction://noaction"/>
          </p:cNvPr>
          <p:cNvSpPr/>
          <p:nvPr/>
        </p:nvSpPr>
        <p:spPr>
          <a:xfrm>
            <a:off x="6162656" y="2964252"/>
            <a:ext cx="2671948" cy="712616"/>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r>
              <a:rPr lang="en-US" sz="1600" b="1" dirty="0">
                <a:solidFill>
                  <a:srgbClr val="FFFFFF"/>
                </a:solidFill>
                <a:ea typeface="Segoe UI" pitchFamily="34" charset="0"/>
                <a:cs typeface="Segoe UI" pitchFamily="34" charset="0"/>
              </a:rPr>
              <a:t>Store Systems / POS</a:t>
            </a:r>
          </a:p>
        </p:txBody>
      </p:sp>
      <p:sp>
        <p:nvSpPr>
          <p:cNvPr id="29" name="Rectangle 28">
            <a:hlinkClick r:id="" action="ppaction://noaction"/>
          </p:cNvPr>
          <p:cNvSpPr/>
          <p:nvPr/>
        </p:nvSpPr>
        <p:spPr>
          <a:xfrm>
            <a:off x="7131057" y="2126172"/>
            <a:ext cx="793703" cy="758364"/>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grpSp>
        <p:nvGrpSpPr>
          <p:cNvPr id="30" name="Group 29"/>
          <p:cNvGrpSpPr/>
          <p:nvPr/>
        </p:nvGrpSpPr>
        <p:grpSpPr>
          <a:xfrm>
            <a:off x="8046540" y="2136977"/>
            <a:ext cx="788064" cy="740422"/>
            <a:chOff x="8046539" y="2136977"/>
            <a:chExt cx="788064" cy="740422"/>
          </a:xfrm>
        </p:grpSpPr>
        <p:sp>
          <p:nvSpPr>
            <p:cNvPr id="31" name="Rectangle 30">
              <a:hlinkClick r:id="" action="ppaction://noaction"/>
            </p:cNvPr>
            <p:cNvSpPr/>
            <p:nvPr/>
          </p:nvSpPr>
          <p:spPr>
            <a:xfrm>
              <a:off x="8046539" y="2136977"/>
              <a:ext cx="788064" cy="740422"/>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32" name="Rounded Rectangle 6"/>
            <p:cNvSpPr/>
            <p:nvPr/>
          </p:nvSpPr>
          <p:spPr bwMode="black">
            <a:xfrm>
              <a:off x="8131886" y="2266080"/>
              <a:ext cx="581834" cy="464818"/>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667"/>
              <a:endParaRPr lang="en-US" spc="-122" dirty="0">
                <a:solidFill>
                  <a:srgbClr val="000000">
                    <a:lumMod val="50000"/>
                  </a:srgbClr>
                </a:solidFill>
                <a:latin typeface="Segoe Light" pitchFamily="34" charset="0"/>
              </a:endParaRPr>
            </a:p>
          </p:txBody>
        </p:sp>
      </p:grpSp>
      <p:sp>
        <p:nvSpPr>
          <p:cNvPr id="33" name="Freeform 20"/>
          <p:cNvSpPr>
            <a:spLocks noEditPoints="1"/>
          </p:cNvSpPr>
          <p:nvPr/>
        </p:nvSpPr>
        <p:spPr bwMode="black">
          <a:xfrm>
            <a:off x="7228596" y="2268604"/>
            <a:ext cx="636385" cy="45149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297" tIns="41149" rIns="82297" bIns="41149" numCol="1" anchor="t" anchorCtr="0" compatLnSpc="1">
            <a:prstTxWarp prst="textNoShape">
              <a:avLst/>
            </a:prstTxWarp>
          </a:bodyPr>
          <a:lstStyle/>
          <a:p>
            <a:pPr defTabSz="914274"/>
            <a:endParaRPr lang="en-US" sz="900" dirty="0">
              <a:solidFill>
                <a:srgbClr val="FFFFFF"/>
              </a:solidFill>
            </a:endParaRPr>
          </a:p>
        </p:txBody>
      </p:sp>
      <p:sp>
        <p:nvSpPr>
          <p:cNvPr id="34" name="Rectangle 33">
            <a:hlinkClick r:id="" action="ppaction://noaction"/>
          </p:cNvPr>
          <p:cNvSpPr/>
          <p:nvPr/>
        </p:nvSpPr>
        <p:spPr>
          <a:xfrm>
            <a:off x="10797085" y="2140749"/>
            <a:ext cx="788064" cy="740422"/>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36" name="Rounded Rectangle 6"/>
          <p:cNvSpPr/>
          <p:nvPr/>
        </p:nvSpPr>
        <p:spPr bwMode="black">
          <a:xfrm>
            <a:off x="10882430" y="2269852"/>
            <a:ext cx="581834" cy="464818"/>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4" tIns="41147" rIns="82294" bIns="41147" numCol="1" rtlCol="0" anchor="ctr" anchorCtr="0" compatLnSpc="1">
            <a:prstTxWarp prst="textNoShape">
              <a:avLst/>
            </a:prstTxWarp>
          </a:bodyPr>
          <a:lstStyle/>
          <a:p>
            <a:pPr defTabSz="740667"/>
            <a:endParaRPr lang="en-US" spc="-122" dirty="0">
              <a:solidFill>
                <a:srgbClr val="000000">
                  <a:lumMod val="50000"/>
                </a:srgbClr>
              </a:solidFill>
              <a:latin typeface="Segoe Light" pitchFamily="34" charset="0"/>
            </a:endParaRPr>
          </a:p>
        </p:txBody>
      </p:sp>
      <p:grpSp>
        <p:nvGrpSpPr>
          <p:cNvPr id="37" name="Group 36"/>
          <p:cNvGrpSpPr/>
          <p:nvPr/>
        </p:nvGrpSpPr>
        <p:grpSpPr>
          <a:xfrm>
            <a:off x="590471" y="3823855"/>
            <a:ext cx="4190705" cy="918833"/>
            <a:chOff x="590470" y="3823854"/>
            <a:chExt cx="4190705" cy="918833"/>
          </a:xfrm>
          <a:solidFill>
            <a:srgbClr val="00B0F0"/>
          </a:solidFill>
        </p:grpSpPr>
        <p:sp>
          <p:nvSpPr>
            <p:cNvPr id="38" name="Rectangle 37">
              <a:hlinkClick r:id="" action="ppaction://noaction"/>
            </p:cNvPr>
            <p:cNvSpPr/>
            <p:nvPr/>
          </p:nvSpPr>
          <p:spPr>
            <a:xfrm>
              <a:off x="590470" y="3823854"/>
              <a:ext cx="4190705" cy="918833"/>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b="1" dirty="0">
                <a:solidFill>
                  <a:srgbClr val="FFFFFF"/>
                </a:solidFill>
                <a:ea typeface="Segoe UI" pitchFamily="34" charset="0"/>
                <a:cs typeface="Segoe UI" pitchFamily="34" charset="0"/>
              </a:endParaRPr>
            </a:p>
            <a:p>
              <a:pPr defTabSz="914010" fontAlgn="base">
                <a:spcBef>
                  <a:spcPct val="0"/>
                </a:spcBef>
                <a:spcAft>
                  <a:spcPct val="0"/>
                </a:spcAft>
              </a:pPr>
              <a:r>
                <a:rPr lang="en-US" b="1" dirty="0" err="1">
                  <a:solidFill>
                    <a:srgbClr val="FFFFFF"/>
                  </a:solidFill>
                  <a:ea typeface="Segoe UI" pitchFamily="34" charset="0"/>
                  <a:cs typeface="Segoe UI" pitchFamily="34" charset="0"/>
                </a:rPr>
                <a:t>eCommerce</a:t>
              </a:r>
              <a:endParaRPr lang="en-US" b="1" dirty="0">
                <a:solidFill>
                  <a:srgbClr val="FFFFFF"/>
                </a:solidFill>
                <a:ea typeface="Segoe UI" pitchFamily="34" charset="0"/>
                <a:cs typeface="Segoe UI" pitchFamily="34" charset="0"/>
              </a:endParaRPr>
            </a:p>
          </p:txBody>
        </p:sp>
        <p:sp>
          <p:nvSpPr>
            <p:cNvPr id="39" name="Rectangle 38"/>
            <p:cNvSpPr/>
            <p:nvPr/>
          </p:nvSpPr>
          <p:spPr bwMode="auto">
            <a:xfrm>
              <a:off x="4025735" y="3988278"/>
              <a:ext cx="692669" cy="61385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10"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CRT</a:t>
              </a:r>
            </a:p>
          </p:txBody>
        </p:sp>
      </p:grpSp>
      <p:sp>
        <p:nvSpPr>
          <p:cNvPr id="41" name="Rectangle 40">
            <a:hlinkClick r:id="" action="ppaction://noaction"/>
          </p:cNvPr>
          <p:cNvSpPr/>
          <p:nvPr/>
        </p:nvSpPr>
        <p:spPr>
          <a:xfrm>
            <a:off x="2084380" y="2176315"/>
            <a:ext cx="888882" cy="740422"/>
          </a:xfrm>
          <a:prstGeom prst="rect">
            <a:avLst/>
          </a:prstGeom>
          <a:solidFill>
            <a:srgbClr val="0070C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r>
              <a:rPr lang="en-US" sz="1600" b="1" dirty="0">
                <a:solidFill>
                  <a:srgbClr val="FFFFFF"/>
                </a:solidFill>
                <a:ea typeface="Segoe UI" pitchFamily="34" charset="0"/>
                <a:cs typeface="Segoe UI" pitchFamily="34" charset="0"/>
              </a:rPr>
              <a:t>3P MP</a:t>
            </a:r>
          </a:p>
        </p:txBody>
      </p:sp>
      <p:grpSp>
        <p:nvGrpSpPr>
          <p:cNvPr id="44" name="Group 43"/>
          <p:cNvGrpSpPr/>
          <p:nvPr/>
        </p:nvGrpSpPr>
        <p:grpSpPr>
          <a:xfrm>
            <a:off x="3043536" y="2167159"/>
            <a:ext cx="788064" cy="740422"/>
            <a:chOff x="3043535" y="2167159"/>
            <a:chExt cx="788064" cy="740422"/>
          </a:xfrm>
        </p:grpSpPr>
        <p:sp>
          <p:nvSpPr>
            <p:cNvPr id="45" name="Rectangle 44">
              <a:hlinkClick r:id="" action="ppaction://noaction"/>
            </p:cNvPr>
            <p:cNvSpPr/>
            <p:nvPr/>
          </p:nvSpPr>
          <p:spPr>
            <a:xfrm>
              <a:off x="3043535" y="2167159"/>
              <a:ext cx="788064" cy="740422"/>
            </a:xfrm>
            <a:prstGeom prst="rect">
              <a:avLst/>
            </a:prstGeom>
            <a:solidFill>
              <a:srgbClr val="0070C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r>
                <a:rPr lang="en-US" sz="1600" b="1" dirty="0">
                  <a:solidFill>
                    <a:srgbClr val="FFFFFF"/>
                  </a:solidFill>
                  <a:ea typeface="Segoe UI" pitchFamily="34" charset="0"/>
                  <a:cs typeface="Segoe UI" pitchFamily="34" charset="0"/>
                </a:rPr>
                <a:t>Social</a:t>
              </a:r>
            </a:p>
          </p:txBody>
        </p:sp>
        <p:pic>
          <p:nvPicPr>
            <p:cNvPr id="47" name="Picture 6" descr="http://ts4.mm.bing.net/th?id=I4914886289590451&amp;pid=1.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96626" y="2243771"/>
              <a:ext cx="264807" cy="26480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http://ts4.mm.bing.net/th?id=I4578062075298295&amp;pid=1.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36406" y="2234869"/>
              <a:ext cx="309951" cy="302719"/>
            </a:xfrm>
            <a:prstGeom prst="rect">
              <a:avLst/>
            </a:prstGeom>
            <a:noFill/>
            <a:extLst>
              <a:ext uri="{909E8E84-426E-40DD-AFC4-6F175D3DCCD1}">
                <a14:hiddenFill xmlns:a14="http://schemas.microsoft.com/office/drawing/2010/main">
                  <a:solidFill>
                    <a:srgbClr val="FFFFFF"/>
                  </a:solidFill>
                </a14:hiddenFill>
              </a:ext>
            </a:extLst>
          </p:spPr>
        </p:pic>
      </p:grpSp>
      <p:sp>
        <p:nvSpPr>
          <p:cNvPr id="49" name="Rectangle 48">
            <a:hlinkClick r:id="" action="ppaction://noaction"/>
          </p:cNvPr>
          <p:cNvSpPr/>
          <p:nvPr>
            <p:custDataLst>
              <p:tags r:id="rId1"/>
            </p:custDataLst>
          </p:nvPr>
        </p:nvSpPr>
        <p:spPr>
          <a:xfrm>
            <a:off x="4904510" y="2982087"/>
            <a:ext cx="1177363" cy="712616"/>
          </a:xfrm>
          <a:prstGeom prst="rect">
            <a:avLst/>
          </a:prstGeom>
          <a:solidFill>
            <a:srgbClr val="9B4F9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r>
              <a:rPr lang="en-US" sz="1600" b="1" dirty="0">
                <a:solidFill>
                  <a:srgbClr val="FFFFFF"/>
                </a:solidFill>
                <a:ea typeface="Segoe UI" pitchFamily="34" charset="0"/>
                <a:cs typeface="Segoe UI" pitchFamily="34" charset="0"/>
              </a:rPr>
              <a:t>Customer Phone</a:t>
            </a:r>
          </a:p>
        </p:txBody>
      </p:sp>
      <p:grpSp>
        <p:nvGrpSpPr>
          <p:cNvPr id="50" name="Group 49"/>
          <p:cNvGrpSpPr/>
          <p:nvPr/>
        </p:nvGrpSpPr>
        <p:grpSpPr>
          <a:xfrm>
            <a:off x="5101428" y="2138442"/>
            <a:ext cx="793703" cy="758364"/>
            <a:chOff x="5101427" y="2138442"/>
            <a:chExt cx="793703" cy="758364"/>
          </a:xfrm>
        </p:grpSpPr>
        <p:sp>
          <p:nvSpPr>
            <p:cNvPr id="51" name="Rectangle 50">
              <a:hlinkClick r:id="" action="ppaction://noaction"/>
            </p:cNvPr>
            <p:cNvSpPr/>
            <p:nvPr>
              <p:custDataLst>
                <p:tags r:id="rId8"/>
              </p:custDataLst>
            </p:nvPr>
          </p:nvSpPr>
          <p:spPr>
            <a:xfrm>
              <a:off x="5101427" y="2138442"/>
              <a:ext cx="793703" cy="758364"/>
            </a:xfrm>
            <a:prstGeom prst="rect">
              <a:avLst/>
            </a:prstGeom>
            <a:solidFill>
              <a:srgbClr val="9B4F9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pic>
          <p:nvPicPr>
            <p:cNvPr id="52" name="Picture 51"/>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a:off x="5177791" y="2202628"/>
              <a:ext cx="316576" cy="608382"/>
            </a:xfrm>
            <a:prstGeom prst="rect">
              <a:avLst/>
            </a:prstGeom>
          </p:spPr>
        </p:pic>
      </p:grpSp>
      <p:grpSp>
        <p:nvGrpSpPr>
          <p:cNvPr id="53" name="Group 52"/>
          <p:cNvGrpSpPr/>
          <p:nvPr/>
        </p:nvGrpSpPr>
        <p:grpSpPr>
          <a:xfrm>
            <a:off x="6162656" y="2125971"/>
            <a:ext cx="793703" cy="758364"/>
            <a:chOff x="6162656" y="2125971"/>
            <a:chExt cx="793703" cy="758364"/>
          </a:xfrm>
        </p:grpSpPr>
        <p:sp>
          <p:nvSpPr>
            <p:cNvPr id="54" name="Rectangle 53">
              <a:hlinkClick r:id="" action="ppaction://noaction"/>
            </p:cNvPr>
            <p:cNvSpPr/>
            <p:nvPr/>
          </p:nvSpPr>
          <p:spPr>
            <a:xfrm>
              <a:off x="6162656" y="2125971"/>
              <a:ext cx="793703" cy="758364"/>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pic>
          <p:nvPicPr>
            <p:cNvPr id="55" name="Picture 54"/>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a:off x="6207302" y="2190157"/>
              <a:ext cx="316576" cy="608382"/>
            </a:xfrm>
            <a:prstGeom prst="rect">
              <a:avLst/>
            </a:prstGeom>
          </p:spPr>
        </p:pic>
      </p:grpSp>
      <p:grpSp>
        <p:nvGrpSpPr>
          <p:cNvPr id="56" name="Group 55"/>
          <p:cNvGrpSpPr/>
          <p:nvPr/>
        </p:nvGrpSpPr>
        <p:grpSpPr>
          <a:xfrm>
            <a:off x="9912356" y="2140749"/>
            <a:ext cx="793703" cy="758364"/>
            <a:chOff x="9912355" y="2140749"/>
            <a:chExt cx="793703" cy="758364"/>
          </a:xfrm>
        </p:grpSpPr>
        <p:sp>
          <p:nvSpPr>
            <p:cNvPr id="57" name="Rectangle 56">
              <a:hlinkClick r:id="" action="ppaction://noaction"/>
            </p:cNvPr>
            <p:cNvSpPr/>
            <p:nvPr/>
          </p:nvSpPr>
          <p:spPr>
            <a:xfrm>
              <a:off x="9912355" y="2140749"/>
              <a:ext cx="793703" cy="758364"/>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pic>
          <p:nvPicPr>
            <p:cNvPr id="58" name="Picture 57"/>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a:off x="9992629" y="2215740"/>
              <a:ext cx="316576" cy="608382"/>
            </a:xfrm>
            <a:prstGeom prst="rect">
              <a:avLst/>
            </a:prstGeom>
          </p:spPr>
        </p:pic>
      </p:grpSp>
      <p:sp>
        <p:nvSpPr>
          <p:cNvPr id="59" name="Rectangle 58"/>
          <p:cNvSpPr/>
          <p:nvPr>
            <p:custDataLst>
              <p:tags r:id="rId2"/>
            </p:custDataLst>
          </p:nvPr>
        </p:nvSpPr>
        <p:spPr bwMode="auto">
          <a:xfrm>
            <a:off x="2853107" y="5093806"/>
            <a:ext cx="1618821" cy="1215241"/>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45716" numCol="1" spcCol="0" rtlCol="0" fromWordArt="0" anchor="b" anchorCtr="0" forceAA="0" compatLnSpc="1">
            <a:prstTxWarp prst="textNoShape">
              <a:avLst/>
            </a:prstTxWarp>
            <a:noAutofit/>
          </a:bodyPr>
          <a:lstStyle/>
          <a:p>
            <a:pPr defTabSz="914010" fontAlgn="base">
              <a:spcBef>
                <a:spcPct val="0"/>
              </a:spcBef>
              <a:spcAft>
                <a:spcPct val="0"/>
              </a:spcAft>
            </a:pPr>
            <a:r>
              <a:rPr lang="en-US" sz="1500" b="1" spc="-50" dirty="0">
                <a:solidFill>
                  <a:srgbClr val="FFFFFF"/>
                </a:solidFill>
                <a:ea typeface="Segoe UI" pitchFamily="34" charset="0"/>
                <a:cs typeface="Segoe UI" pitchFamily="34" charset="0"/>
              </a:rPr>
              <a:t>Product Catalog /</a:t>
            </a:r>
          </a:p>
          <a:p>
            <a:pPr defTabSz="914010" fontAlgn="base">
              <a:spcBef>
                <a:spcPct val="0"/>
              </a:spcBef>
              <a:spcAft>
                <a:spcPct val="0"/>
              </a:spcAft>
            </a:pPr>
            <a:r>
              <a:rPr lang="en-US" sz="1500" b="1" spc="-50" dirty="0">
                <a:solidFill>
                  <a:srgbClr val="FFFFFF"/>
                </a:solidFill>
                <a:ea typeface="Segoe UI" pitchFamily="34" charset="0"/>
                <a:cs typeface="Segoe UI" pitchFamily="34" charset="0"/>
              </a:rPr>
              <a:t> Omni Channel Enrichment</a:t>
            </a:r>
          </a:p>
        </p:txBody>
      </p:sp>
      <p:sp>
        <p:nvSpPr>
          <p:cNvPr id="60" name="Rectangle 59"/>
          <p:cNvSpPr/>
          <p:nvPr>
            <p:custDataLst>
              <p:tags r:id="rId3"/>
            </p:custDataLst>
          </p:nvPr>
        </p:nvSpPr>
        <p:spPr bwMode="auto">
          <a:xfrm>
            <a:off x="4591750" y="5093806"/>
            <a:ext cx="1618821" cy="1215241"/>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45716" numCol="1" spcCol="0" rtlCol="0" fromWordArt="0" anchor="b" anchorCtr="0" forceAA="0" compatLnSpc="1">
            <a:prstTxWarp prst="textNoShape">
              <a:avLst/>
            </a:prstTxWarp>
            <a:noAutofit/>
          </a:bodyPr>
          <a:lstStyle/>
          <a:p>
            <a:pPr defTabSz="914010" fontAlgn="base">
              <a:spcBef>
                <a:spcPct val="0"/>
              </a:spcBef>
              <a:spcAft>
                <a:spcPct val="0"/>
              </a:spcAft>
            </a:pPr>
            <a:r>
              <a:rPr lang="en-US" sz="1500" b="1" spc="-50" dirty="0">
                <a:solidFill>
                  <a:srgbClr val="FFFFFF"/>
                </a:solidFill>
                <a:ea typeface="Segoe UI" pitchFamily="34" charset="0"/>
                <a:cs typeface="Segoe UI" pitchFamily="34" charset="0"/>
              </a:rPr>
              <a:t>Merchandizing / Assortments / Pricing Promotions / Targeting</a:t>
            </a:r>
          </a:p>
        </p:txBody>
      </p:sp>
      <p:sp>
        <p:nvSpPr>
          <p:cNvPr id="61" name="Rectangle 60"/>
          <p:cNvSpPr/>
          <p:nvPr>
            <p:custDataLst>
              <p:tags r:id="rId4"/>
            </p:custDataLst>
          </p:nvPr>
        </p:nvSpPr>
        <p:spPr bwMode="auto">
          <a:xfrm>
            <a:off x="6340648" y="5093806"/>
            <a:ext cx="1618821" cy="1215241"/>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45716" numCol="1" spcCol="0" rtlCol="0" fromWordArt="0" anchor="b" anchorCtr="0" forceAA="0" compatLnSpc="1">
            <a:prstTxWarp prst="textNoShape">
              <a:avLst/>
            </a:prstTxWarp>
            <a:noAutofit/>
          </a:bodyPr>
          <a:lstStyle/>
          <a:p>
            <a:pPr defTabSz="914010" fontAlgn="base">
              <a:spcBef>
                <a:spcPct val="0"/>
              </a:spcBef>
              <a:spcAft>
                <a:spcPct val="0"/>
              </a:spcAft>
            </a:pPr>
            <a:r>
              <a:rPr lang="en-US" sz="1500" b="1" spc="-50" dirty="0">
                <a:solidFill>
                  <a:srgbClr val="000000"/>
                </a:solidFill>
                <a:ea typeface="Segoe UI" pitchFamily="34" charset="0"/>
                <a:cs typeface="Segoe UI" pitchFamily="34" charset="0"/>
              </a:rPr>
              <a:t> CRM</a:t>
            </a:r>
          </a:p>
          <a:p>
            <a:pPr defTabSz="914010" fontAlgn="base">
              <a:spcBef>
                <a:spcPct val="0"/>
              </a:spcBef>
              <a:spcAft>
                <a:spcPct val="0"/>
              </a:spcAft>
            </a:pPr>
            <a:r>
              <a:rPr lang="en-US" sz="1500" b="1" spc="-50" dirty="0">
                <a:solidFill>
                  <a:srgbClr val="000000"/>
                </a:solidFill>
                <a:ea typeface="Segoe UI" pitchFamily="34" charset="0"/>
                <a:cs typeface="Segoe UI" pitchFamily="34" charset="0"/>
              </a:rPr>
              <a:t>Loyalty Management</a:t>
            </a:r>
          </a:p>
        </p:txBody>
      </p:sp>
      <p:sp>
        <p:nvSpPr>
          <p:cNvPr id="62" name="Rectangle 61"/>
          <p:cNvSpPr/>
          <p:nvPr>
            <p:custDataLst>
              <p:tags r:id="rId5"/>
            </p:custDataLst>
          </p:nvPr>
        </p:nvSpPr>
        <p:spPr bwMode="auto">
          <a:xfrm>
            <a:off x="8101168" y="5093806"/>
            <a:ext cx="1618821" cy="1215241"/>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45716" numCol="1" spcCol="0" rtlCol="0" fromWordArt="0" anchor="b" anchorCtr="0" forceAA="0" compatLnSpc="1">
            <a:prstTxWarp prst="textNoShape">
              <a:avLst/>
            </a:prstTxWarp>
            <a:noAutofit/>
          </a:bodyPr>
          <a:lstStyle/>
          <a:p>
            <a:pPr defTabSz="914010" fontAlgn="base">
              <a:spcBef>
                <a:spcPct val="0"/>
              </a:spcBef>
              <a:spcAft>
                <a:spcPct val="0"/>
              </a:spcAft>
            </a:pPr>
            <a:r>
              <a:rPr lang="en-US" sz="1500" b="1" spc="-50" dirty="0">
                <a:solidFill>
                  <a:srgbClr val="000000"/>
                </a:solidFill>
                <a:ea typeface="Segoe UI" pitchFamily="34" charset="0"/>
                <a:cs typeface="Segoe UI" pitchFamily="34" charset="0"/>
              </a:rPr>
              <a:t>SCM/SRM</a:t>
            </a:r>
          </a:p>
          <a:p>
            <a:pPr defTabSz="914010" fontAlgn="base">
              <a:spcBef>
                <a:spcPct val="0"/>
              </a:spcBef>
              <a:spcAft>
                <a:spcPct val="0"/>
              </a:spcAft>
            </a:pPr>
            <a:r>
              <a:rPr lang="en-US" sz="1500" b="1" spc="-50" dirty="0">
                <a:solidFill>
                  <a:srgbClr val="000000"/>
                </a:solidFill>
                <a:ea typeface="Segoe UI" pitchFamily="34" charset="0"/>
                <a:cs typeface="Segoe UI" pitchFamily="34" charset="0"/>
              </a:rPr>
              <a:t>Logistics</a:t>
            </a:r>
          </a:p>
          <a:p>
            <a:pPr defTabSz="914010" fontAlgn="base">
              <a:spcBef>
                <a:spcPct val="0"/>
              </a:spcBef>
              <a:spcAft>
                <a:spcPct val="0"/>
              </a:spcAft>
            </a:pPr>
            <a:r>
              <a:rPr lang="en-US" sz="1500" b="1" spc="-50" dirty="0">
                <a:solidFill>
                  <a:srgbClr val="000000"/>
                </a:solidFill>
                <a:ea typeface="Segoe UI" pitchFamily="34" charset="0"/>
                <a:cs typeface="Segoe UI" pitchFamily="34" charset="0"/>
              </a:rPr>
              <a:t>Warehouse </a:t>
            </a:r>
            <a:r>
              <a:rPr lang="en-US" sz="1500" b="1" spc="-50" dirty="0" err="1">
                <a:solidFill>
                  <a:srgbClr val="000000"/>
                </a:solidFill>
                <a:ea typeface="Segoe UI" pitchFamily="34" charset="0"/>
                <a:cs typeface="Segoe UI" pitchFamily="34" charset="0"/>
              </a:rPr>
              <a:t>Mgmt</a:t>
            </a:r>
            <a:endParaRPr lang="en-US" sz="1500" b="1" spc="-50" dirty="0">
              <a:solidFill>
                <a:srgbClr val="000000"/>
              </a:solidFill>
              <a:ea typeface="Segoe UI" pitchFamily="34" charset="0"/>
              <a:cs typeface="Segoe UI" pitchFamily="34" charset="0"/>
            </a:endParaRPr>
          </a:p>
        </p:txBody>
      </p:sp>
      <p:pic>
        <p:nvPicPr>
          <p:cNvPr id="63" name="Picture 20" descr="Microsoft Dynamics">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5319" y="5339523"/>
            <a:ext cx="1862981" cy="447117"/>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63"/>
          <p:cNvGrpSpPr/>
          <p:nvPr/>
        </p:nvGrpSpPr>
        <p:grpSpPr>
          <a:xfrm>
            <a:off x="9033712" y="2136665"/>
            <a:ext cx="793703" cy="758364"/>
            <a:chOff x="9033712" y="2136665"/>
            <a:chExt cx="793703" cy="758364"/>
          </a:xfrm>
        </p:grpSpPr>
        <p:sp>
          <p:nvSpPr>
            <p:cNvPr id="65" name="Rectangle 64">
              <a:hlinkClick r:id="" action="ppaction://noaction"/>
            </p:cNvPr>
            <p:cNvSpPr/>
            <p:nvPr>
              <p:custDataLst>
                <p:tags r:id="rId7"/>
              </p:custDataLst>
            </p:nvPr>
          </p:nvSpPr>
          <p:spPr>
            <a:xfrm>
              <a:off x="9033712" y="2136665"/>
              <a:ext cx="793703" cy="758364"/>
            </a:xfrm>
            <a:prstGeom prst="rect">
              <a:avLst/>
            </a:prstGeom>
            <a:solidFill>
              <a:srgbClr val="9B4F9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dirty="0">
                <a:solidFill>
                  <a:srgbClr val="FFFFFF"/>
                </a:solidFill>
                <a:ea typeface="Segoe UI" pitchFamily="34" charset="0"/>
                <a:cs typeface="Segoe UI" pitchFamily="34" charset="0"/>
              </a:endParaRPr>
            </a:p>
          </p:txBody>
        </p:sp>
        <p:pic>
          <p:nvPicPr>
            <p:cNvPr id="66" name="Picture 65"/>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a:off x="9110075" y="2212726"/>
              <a:ext cx="316576" cy="608382"/>
            </a:xfrm>
            <a:prstGeom prst="rect">
              <a:avLst/>
            </a:prstGeom>
          </p:spPr>
        </p:pic>
      </p:grpSp>
      <p:sp>
        <p:nvSpPr>
          <p:cNvPr id="68" name="Rectangle 67">
            <a:hlinkClick r:id="" action="ppaction://noaction"/>
          </p:cNvPr>
          <p:cNvSpPr/>
          <p:nvPr/>
        </p:nvSpPr>
        <p:spPr>
          <a:xfrm>
            <a:off x="3888164" y="2164440"/>
            <a:ext cx="826661" cy="740422"/>
          </a:xfrm>
          <a:prstGeom prst="rect">
            <a:avLst/>
          </a:prstGeom>
          <a:solidFill>
            <a:srgbClr val="0070C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b" anchorCtr="0" compatLnSpc="1">
            <a:prstTxWarp prst="textNoShape">
              <a:avLst/>
            </a:prstTxWarp>
          </a:bodyPr>
          <a:lstStyle/>
          <a:p>
            <a:pPr defTabSz="914010" fontAlgn="base">
              <a:spcBef>
                <a:spcPct val="0"/>
              </a:spcBef>
              <a:spcAft>
                <a:spcPct val="0"/>
              </a:spcAft>
            </a:pPr>
            <a:r>
              <a:rPr lang="en-US" sz="1600" b="1" dirty="0">
                <a:solidFill>
                  <a:srgbClr val="FFFFFF"/>
                </a:solidFill>
                <a:ea typeface="Segoe UI" pitchFamily="34" charset="0"/>
                <a:cs typeface="Segoe UI" pitchFamily="34" charset="0"/>
              </a:rPr>
              <a:t>Search</a:t>
            </a:r>
            <a:endParaRPr lang="en-US" b="1" dirty="0">
              <a:solidFill>
                <a:srgbClr val="FFFFFF"/>
              </a:solidFill>
              <a:ea typeface="Segoe UI" pitchFamily="34" charset="0"/>
              <a:cs typeface="Segoe UI" pitchFamily="34" charset="0"/>
            </a:endParaRPr>
          </a:p>
        </p:txBody>
      </p:sp>
      <p:grpSp>
        <p:nvGrpSpPr>
          <p:cNvPr id="71" name="Group 70"/>
          <p:cNvGrpSpPr/>
          <p:nvPr/>
        </p:nvGrpSpPr>
        <p:grpSpPr>
          <a:xfrm>
            <a:off x="4904510" y="3823857"/>
            <a:ext cx="3930094" cy="882057"/>
            <a:chOff x="4904509" y="3823857"/>
            <a:chExt cx="3930094" cy="882057"/>
          </a:xfrm>
        </p:grpSpPr>
        <p:sp>
          <p:nvSpPr>
            <p:cNvPr id="72" name="Rectangle 71">
              <a:hlinkClick r:id="" action="ppaction://noaction"/>
            </p:cNvPr>
            <p:cNvSpPr/>
            <p:nvPr/>
          </p:nvSpPr>
          <p:spPr>
            <a:xfrm>
              <a:off x="4904509" y="3823857"/>
              <a:ext cx="3930094" cy="882057"/>
            </a:xfrm>
            <a:prstGeom prst="rect">
              <a:avLst/>
            </a:prstGeom>
            <a:solidFill>
              <a:srgbClr val="92D05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r>
                <a:rPr lang="en-US" b="1" dirty="0" smtClean="0">
                  <a:solidFill>
                    <a:srgbClr val="FFFFFF"/>
                  </a:solidFill>
                  <a:ea typeface="Segoe UI" pitchFamily="34" charset="0"/>
                  <a:cs typeface="Segoe UI" pitchFamily="34" charset="0"/>
                </a:rPr>
                <a:t>Dynamics for Retail</a:t>
              </a:r>
              <a:endParaRPr lang="en-US" b="1" dirty="0">
                <a:solidFill>
                  <a:srgbClr val="FFFFFF"/>
                </a:solidFill>
                <a:ea typeface="Segoe UI" pitchFamily="34" charset="0"/>
                <a:cs typeface="Segoe UI" pitchFamily="34" charset="0"/>
              </a:endParaRPr>
            </a:p>
            <a:p>
              <a:pPr defTabSz="914010" fontAlgn="base">
                <a:spcBef>
                  <a:spcPct val="0"/>
                </a:spcBef>
                <a:spcAft>
                  <a:spcPct val="0"/>
                </a:spcAft>
              </a:pPr>
              <a:r>
                <a:rPr lang="en-US" b="1" dirty="0">
                  <a:solidFill>
                    <a:srgbClr val="FFFFFF"/>
                  </a:solidFill>
                  <a:ea typeface="Segoe UI" pitchFamily="34" charset="0"/>
                  <a:cs typeface="Segoe UI" pitchFamily="34" charset="0"/>
                </a:rPr>
                <a:t>Store Server</a:t>
              </a:r>
            </a:p>
          </p:txBody>
        </p:sp>
        <p:sp>
          <p:nvSpPr>
            <p:cNvPr id="73" name="Rectangle 72"/>
            <p:cNvSpPr/>
            <p:nvPr/>
          </p:nvSpPr>
          <p:spPr bwMode="auto">
            <a:xfrm>
              <a:off x="8076469" y="3972592"/>
              <a:ext cx="692669" cy="61385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10"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CRT</a:t>
              </a:r>
            </a:p>
          </p:txBody>
        </p:sp>
      </p:grpSp>
      <p:grpSp>
        <p:nvGrpSpPr>
          <p:cNvPr id="74" name="Group 73"/>
          <p:cNvGrpSpPr/>
          <p:nvPr/>
        </p:nvGrpSpPr>
        <p:grpSpPr>
          <a:xfrm>
            <a:off x="9033713" y="3823857"/>
            <a:ext cx="2539561" cy="882057"/>
            <a:chOff x="9033713" y="3823857"/>
            <a:chExt cx="2539561" cy="882057"/>
          </a:xfrm>
        </p:grpSpPr>
        <p:sp>
          <p:nvSpPr>
            <p:cNvPr id="75" name="Rectangle 74">
              <a:hlinkClick r:id="" action="ppaction://noaction"/>
            </p:cNvPr>
            <p:cNvSpPr/>
            <p:nvPr/>
          </p:nvSpPr>
          <p:spPr>
            <a:xfrm>
              <a:off x="9033713" y="3823857"/>
              <a:ext cx="2539561" cy="882057"/>
            </a:xfrm>
            <a:prstGeom prst="rect">
              <a:avLst/>
            </a:prstGeom>
            <a:solidFill>
              <a:srgbClr val="F2850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endParaRPr lang="en-US" b="1" dirty="0">
                <a:solidFill>
                  <a:srgbClr val="FFFFFF"/>
                </a:solidFill>
                <a:ea typeface="Segoe UI" pitchFamily="34" charset="0"/>
                <a:cs typeface="Segoe UI" pitchFamily="34" charset="0"/>
              </a:endParaRPr>
            </a:p>
            <a:p>
              <a:pPr defTabSz="914010" fontAlgn="base">
                <a:spcBef>
                  <a:spcPct val="0"/>
                </a:spcBef>
                <a:spcAft>
                  <a:spcPct val="0"/>
                </a:spcAft>
              </a:pPr>
              <a:r>
                <a:rPr lang="en-US" b="1" dirty="0">
                  <a:solidFill>
                    <a:srgbClr val="FFFFFF"/>
                  </a:solidFill>
                  <a:ea typeface="Segoe UI" pitchFamily="34" charset="0"/>
                  <a:cs typeface="Segoe UI" pitchFamily="34" charset="0"/>
                </a:rPr>
                <a:t> Retail Server</a:t>
              </a:r>
            </a:p>
          </p:txBody>
        </p:sp>
        <p:pic>
          <p:nvPicPr>
            <p:cNvPr id="76" name="Picture 12" descr="http://microsoftarena.net/wp-content/uploads/2011/02/7217.Windows-Azure-logo-v_6556EF52.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9457071" y="3963366"/>
              <a:ext cx="687861" cy="331839"/>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p:cNvSpPr/>
            <p:nvPr/>
          </p:nvSpPr>
          <p:spPr bwMode="auto">
            <a:xfrm>
              <a:off x="10804452" y="3988278"/>
              <a:ext cx="692669" cy="61385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10" fontAlgn="base">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CRT</a:t>
              </a:r>
            </a:p>
          </p:txBody>
        </p:sp>
      </p:grpSp>
      <p:sp>
        <p:nvSpPr>
          <p:cNvPr id="79" name="Rectangle 78">
            <a:hlinkClick r:id="" action="ppaction://noaction"/>
          </p:cNvPr>
          <p:cNvSpPr/>
          <p:nvPr/>
        </p:nvSpPr>
        <p:spPr>
          <a:xfrm>
            <a:off x="610543" y="2988598"/>
            <a:ext cx="1388466" cy="712616"/>
          </a:xfrm>
          <a:prstGeom prst="rect">
            <a:avLst/>
          </a:prstGeom>
          <a:solidFill>
            <a:srgbClr val="00B0F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1" tIns="45714" rIns="91431" bIns="45714" numCol="1" rtlCol="0" anchor="t" anchorCtr="0" compatLnSpc="1">
            <a:prstTxWarp prst="textNoShape">
              <a:avLst/>
            </a:prstTxWarp>
          </a:bodyPr>
          <a:lstStyle/>
          <a:p>
            <a:pPr defTabSz="914010" fontAlgn="base">
              <a:spcBef>
                <a:spcPct val="0"/>
              </a:spcBef>
              <a:spcAft>
                <a:spcPct val="0"/>
              </a:spcAft>
            </a:pPr>
            <a:r>
              <a:rPr lang="en-US" sz="1600" b="1" dirty="0" err="1">
                <a:solidFill>
                  <a:srgbClr val="FFFFFF"/>
                </a:solidFill>
                <a:ea typeface="Segoe UI" pitchFamily="34" charset="0"/>
                <a:cs typeface="Segoe UI" pitchFamily="34" charset="0"/>
              </a:rPr>
              <a:t>Sharepoint</a:t>
            </a:r>
            <a:endParaRPr lang="en-US" sz="1600" b="1" dirty="0">
              <a:solidFill>
                <a:srgbClr val="FFFFFF"/>
              </a:solidFill>
              <a:ea typeface="Segoe UI" pitchFamily="34" charset="0"/>
              <a:cs typeface="Segoe UI" pitchFamily="34" charset="0"/>
            </a:endParaRPr>
          </a:p>
          <a:p>
            <a:pPr defTabSz="914010" fontAlgn="base">
              <a:spcBef>
                <a:spcPct val="0"/>
              </a:spcBef>
              <a:spcAft>
                <a:spcPct val="0"/>
              </a:spcAft>
            </a:pPr>
            <a:r>
              <a:rPr lang="en-US" sz="1600" b="1" dirty="0">
                <a:solidFill>
                  <a:srgbClr val="FFFFFF"/>
                </a:solidFill>
                <a:ea typeface="Segoe UI" pitchFamily="34" charset="0"/>
                <a:cs typeface="Segoe UI" pitchFamily="34" charset="0"/>
              </a:rPr>
              <a:t>2013</a:t>
            </a:r>
          </a:p>
        </p:txBody>
      </p:sp>
      <p:sp>
        <p:nvSpPr>
          <p:cNvPr id="81" name="Rectangle 80"/>
          <p:cNvSpPr/>
          <p:nvPr>
            <p:custDataLst>
              <p:tags r:id="rId6"/>
            </p:custDataLst>
          </p:nvPr>
        </p:nvSpPr>
        <p:spPr bwMode="auto">
          <a:xfrm>
            <a:off x="9827414" y="5093804"/>
            <a:ext cx="1618821" cy="1215241"/>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3" tIns="45716" rIns="68573" bIns="45716" numCol="1" spcCol="0" rtlCol="0" fromWordArt="0" anchor="b" anchorCtr="0" forceAA="0" compatLnSpc="1">
            <a:prstTxWarp prst="textNoShape">
              <a:avLst/>
            </a:prstTxWarp>
            <a:noAutofit/>
          </a:bodyPr>
          <a:lstStyle/>
          <a:p>
            <a:pPr defTabSz="914010" fontAlgn="base">
              <a:spcBef>
                <a:spcPct val="0"/>
              </a:spcBef>
              <a:spcAft>
                <a:spcPct val="0"/>
              </a:spcAft>
            </a:pPr>
            <a:r>
              <a:rPr lang="en-US" sz="1500" b="1" spc="-50" dirty="0">
                <a:solidFill>
                  <a:srgbClr val="000000"/>
                </a:solidFill>
                <a:ea typeface="Segoe UI" pitchFamily="34" charset="0"/>
                <a:cs typeface="Segoe UI" pitchFamily="34" charset="0"/>
              </a:rPr>
              <a:t>Corporate Operations</a:t>
            </a:r>
          </a:p>
          <a:p>
            <a:pPr defTabSz="914010" fontAlgn="base">
              <a:spcBef>
                <a:spcPct val="0"/>
              </a:spcBef>
              <a:spcAft>
                <a:spcPct val="0"/>
              </a:spcAft>
            </a:pPr>
            <a:r>
              <a:rPr lang="en-US" sz="1500" b="1" spc="-50" dirty="0">
                <a:solidFill>
                  <a:srgbClr val="000000"/>
                </a:solidFill>
                <a:ea typeface="Segoe UI" pitchFamily="34" charset="0"/>
                <a:cs typeface="Segoe UI" pitchFamily="34" charset="0"/>
              </a:rPr>
              <a:t>Financials</a:t>
            </a:r>
          </a:p>
          <a:p>
            <a:pPr defTabSz="914010" fontAlgn="base">
              <a:spcBef>
                <a:spcPct val="0"/>
              </a:spcBef>
              <a:spcAft>
                <a:spcPct val="0"/>
              </a:spcAft>
            </a:pPr>
            <a:r>
              <a:rPr lang="en-US" sz="1500" b="1" spc="-50" dirty="0">
                <a:solidFill>
                  <a:srgbClr val="000000"/>
                </a:solidFill>
                <a:ea typeface="Segoe UI" pitchFamily="34" charset="0"/>
                <a:cs typeface="Segoe UI" pitchFamily="34" charset="0"/>
              </a:rPr>
              <a:t>BI / Data Mining</a:t>
            </a:r>
          </a:p>
        </p:txBody>
      </p:sp>
      <p:grpSp>
        <p:nvGrpSpPr>
          <p:cNvPr id="82" name="Group 81"/>
          <p:cNvGrpSpPr/>
          <p:nvPr/>
        </p:nvGrpSpPr>
        <p:grpSpPr>
          <a:xfrm>
            <a:off x="2084380" y="2988597"/>
            <a:ext cx="2706375" cy="712617"/>
            <a:chOff x="2084380" y="2988597"/>
            <a:chExt cx="2706375" cy="712617"/>
          </a:xfrm>
        </p:grpSpPr>
        <p:sp>
          <p:nvSpPr>
            <p:cNvPr id="83" name="Rectangle 82"/>
            <p:cNvSpPr/>
            <p:nvPr/>
          </p:nvSpPr>
          <p:spPr bwMode="auto">
            <a:xfrm>
              <a:off x="2084380" y="2988597"/>
              <a:ext cx="2706375" cy="712617"/>
            </a:xfrm>
            <a:prstGeom prst="rect">
              <a:avLst/>
            </a:prstGeom>
            <a:solidFill>
              <a:srgbClr val="0070C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t" anchorCtr="0" compatLnSpc="1">
              <a:prstTxWarp prst="textNoShape">
                <a:avLst/>
              </a:prstTxWarp>
            </a:bodyPr>
            <a:lstStyle/>
            <a:p>
              <a:pPr defTabSz="914010" fontAlgn="base">
                <a:spcBef>
                  <a:spcPct val="0"/>
                </a:spcBef>
                <a:spcAft>
                  <a:spcPct val="0"/>
                </a:spcAft>
              </a:pPr>
              <a:endParaRPr lang="en-US" sz="1600" b="1" dirty="0">
                <a:solidFill>
                  <a:srgbClr val="FFFFFF"/>
                </a:solidFill>
                <a:ea typeface="Segoe UI" pitchFamily="34" charset="0"/>
                <a:cs typeface="Segoe UI" pitchFamily="34" charset="0"/>
              </a:endParaRPr>
            </a:p>
            <a:p>
              <a:pPr defTabSz="914010" fontAlgn="base">
                <a:spcBef>
                  <a:spcPct val="0"/>
                </a:spcBef>
                <a:spcAft>
                  <a:spcPct val="0"/>
                </a:spcAft>
              </a:pPr>
              <a:r>
                <a:rPr lang="en-US" sz="1600" b="1" dirty="0">
                  <a:solidFill>
                    <a:srgbClr val="FFFFFF"/>
                  </a:solidFill>
                  <a:ea typeface="Segoe UI" pitchFamily="34" charset="0"/>
                  <a:cs typeface="Segoe UI" pitchFamily="34" charset="0"/>
                </a:rPr>
                <a:t>MPI / Sites</a:t>
              </a:r>
            </a:p>
            <a:p>
              <a:pPr defTabSz="914010" fontAlgn="base">
                <a:spcBef>
                  <a:spcPct val="0"/>
                </a:spcBef>
                <a:spcAft>
                  <a:spcPct val="0"/>
                </a:spcAft>
              </a:pPr>
              <a:endParaRPr lang="en-US" b="1" dirty="0">
                <a:solidFill>
                  <a:srgbClr val="FFFFFF"/>
                </a:solidFill>
                <a:ea typeface="Segoe UI" pitchFamily="34" charset="0"/>
                <a:cs typeface="Segoe UI" pitchFamily="34" charset="0"/>
              </a:endParaRPr>
            </a:p>
            <a:p>
              <a:pPr defTabSz="914010" fontAlgn="base">
                <a:spcBef>
                  <a:spcPct val="0"/>
                </a:spcBef>
                <a:spcAft>
                  <a:spcPct val="0"/>
                </a:spcAft>
              </a:pPr>
              <a:endParaRPr lang="en-US" b="1" dirty="0">
                <a:solidFill>
                  <a:srgbClr val="FFFFFF"/>
                </a:solidFill>
                <a:ea typeface="Segoe UI" pitchFamily="34" charset="0"/>
                <a:cs typeface="Segoe UI" pitchFamily="34" charset="0"/>
              </a:endParaRPr>
            </a:p>
          </p:txBody>
        </p:sp>
        <p:pic>
          <p:nvPicPr>
            <p:cNvPr id="85" name="Picture 2" descr="C:\Users\chrisw\Desktop\Cloud Services 3.png"/>
            <p:cNvPicPr>
              <a:picLocks noChangeAspect="1" noChangeArrowheads="1"/>
            </p:cNvPicPr>
            <p:nvPr/>
          </p:nvPicPr>
          <p:blipFill>
            <a:blip r:embed="rId19" cstate="screen">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261459" y="3066688"/>
              <a:ext cx="391030" cy="2696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6" name="Group 85"/>
          <p:cNvGrpSpPr/>
          <p:nvPr/>
        </p:nvGrpSpPr>
        <p:grpSpPr>
          <a:xfrm>
            <a:off x="9033713" y="2988602"/>
            <a:ext cx="2539561" cy="721819"/>
            <a:chOff x="9033713" y="2988602"/>
            <a:chExt cx="2539561" cy="721819"/>
          </a:xfrm>
        </p:grpSpPr>
        <p:sp>
          <p:nvSpPr>
            <p:cNvPr id="87" name="Rectangle 86">
              <a:hlinkClick r:id="" action="ppaction://noaction"/>
            </p:cNvPr>
            <p:cNvSpPr/>
            <p:nvPr/>
          </p:nvSpPr>
          <p:spPr>
            <a:xfrm>
              <a:off x="9033713" y="2988602"/>
              <a:ext cx="2539561" cy="721819"/>
            </a:xfrm>
            <a:prstGeom prst="rect">
              <a:avLst/>
            </a:prstGeom>
            <a:solidFill>
              <a:srgbClr val="F2850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18" rIns="91440" bIns="45718" numCol="1" rtlCol="0" anchor="b" anchorCtr="0" compatLnSpc="1">
              <a:prstTxWarp prst="textNoShape">
                <a:avLst/>
              </a:prstTxWarp>
            </a:bodyPr>
            <a:lstStyle/>
            <a:p>
              <a:pPr defTabSz="914010" fontAlgn="base">
                <a:spcBef>
                  <a:spcPct val="0"/>
                </a:spcBef>
                <a:spcAft>
                  <a:spcPct val="0"/>
                </a:spcAft>
              </a:pPr>
              <a:r>
                <a:rPr lang="en-US" sz="1600" b="1" dirty="0">
                  <a:solidFill>
                    <a:srgbClr val="FFFFFF"/>
                  </a:solidFill>
                  <a:ea typeface="Segoe UI" pitchFamily="34" charset="0"/>
                  <a:cs typeface="Segoe UI" pitchFamily="34" charset="0"/>
                </a:rPr>
                <a:t>Web Service Interface</a:t>
              </a:r>
            </a:p>
          </p:txBody>
        </p:sp>
        <p:pic>
          <p:nvPicPr>
            <p:cNvPr id="88" name="Picture 2" descr="C:\Users\chrisw\Desktop\Cloud Services 3.png"/>
            <p:cNvPicPr>
              <a:picLocks noChangeAspect="1" noChangeArrowheads="1"/>
            </p:cNvPicPr>
            <p:nvPr/>
          </p:nvPicPr>
          <p:blipFill>
            <a:blip r:embed="rId19" cstate="screen">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1050102" y="3035979"/>
              <a:ext cx="391030" cy="269692"/>
            </a:xfrm>
            <a:prstGeom prst="rect">
              <a:avLst/>
            </a:prstGeom>
            <a:noFill/>
            <a:extLst>
              <a:ext uri="{909E8E84-426E-40DD-AFC4-6F175D3DCCD1}">
                <a14:hiddenFill xmlns:a14="http://schemas.microsoft.com/office/drawing/2010/main">
                  <a:solidFill>
                    <a:srgbClr val="FFFFFF"/>
                  </a:solidFill>
                </a14:hiddenFill>
              </a:ext>
            </a:extLst>
          </p:spPr>
        </p:pic>
      </p:grpSp>
      <p:sp>
        <p:nvSpPr>
          <p:cNvPr id="67" name="Freeform 66"/>
          <p:cNvSpPr>
            <a:spLocks noEditPoints="1"/>
          </p:cNvSpPr>
          <p:nvPr/>
        </p:nvSpPr>
        <p:spPr bwMode="black">
          <a:xfrm>
            <a:off x="1411713" y="2256075"/>
            <a:ext cx="538904" cy="575412"/>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51" tIns="41976" rIns="83951" bIns="4197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a:solidFill>
                <a:srgbClr val="505050"/>
              </a:solidFill>
            </a:endParaRPr>
          </a:p>
        </p:txBody>
      </p:sp>
    </p:spTree>
    <p:extLst>
      <p:ext uri="{BB962C8B-B14F-4D97-AF65-F5344CB8AC3E}">
        <p14:creationId xmlns:p14="http://schemas.microsoft.com/office/powerpoint/2010/main" val="40884619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37"/>
                                        </p:tgtEl>
                                      </p:cBhvr>
                                    </p:animEffect>
                                    <p:animScale>
                                      <p:cBhvr>
                                        <p:cTn id="10" dur="250" autoRev="1" fill="hold"/>
                                        <p:tgtEl>
                                          <p:spTgt spid="37"/>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500" tmFilter="0, 0; .2, .5; .8, .5; 1, 0"/>
                                        <p:tgtEl>
                                          <p:spTgt spid="37"/>
                                        </p:tgtEl>
                                      </p:cBhvr>
                                    </p:animEffect>
                                    <p:animScale>
                                      <p:cBhvr>
                                        <p:cTn id="15" dur="250" autoRev="1" fill="hold"/>
                                        <p:tgtEl>
                                          <p:spTgt spid="37"/>
                                        </p:tgtEl>
                                      </p:cBhvr>
                                      <p:by x="105000" y="105000"/>
                                    </p:animScale>
                                  </p:childTnLst>
                                </p:cTn>
                              </p:par>
                              <p:par>
                                <p:cTn id="16" presetID="26" presetClass="emph" presetSubtype="0" fill="hold" nodeType="withEffect">
                                  <p:stCondLst>
                                    <p:cond delay="0"/>
                                  </p:stCondLst>
                                  <p:childTnLst>
                                    <p:animEffect transition="out" filter="fade">
                                      <p:cBhvr>
                                        <p:cTn id="17" dur="500" tmFilter="0, 0; .2, .5; .8, .5; 1, 0"/>
                                        <p:tgtEl>
                                          <p:spTgt spid="44"/>
                                        </p:tgtEl>
                                      </p:cBhvr>
                                    </p:animEffect>
                                    <p:animScale>
                                      <p:cBhvr>
                                        <p:cTn id="18" dur="250" autoRev="1" fill="hold"/>
                                        <p:tgtEl>
                                          <p:spTgt spid="44"/>
                                        </p:tgtEl>
                                      </p:cBhvr>
                                      <p:by x="105000" y="105000"/>
                                    </p:animScale>
                                  </p:childTnLst>
                                </p:cTn>
                              </p:par>
                              <p:par>
                                <p:cTn id="19" presetID="26" presetClass="emph" presetSubtype="0" fill="hold" nodeType="withEffect">
                                  <p:stCondLst>
                                    <p:cond delay="0"/>
                                  </p:stCondLst>
                                  <p:childTnLst>
                                    <p:animEffect transition="out" filter="fade">
                                      <p:cBhvr>
                                        <p:cTn id="20" dur="500" tmFilter="0, 0; .2, .5; .8, .5; 1, 0"/>
                                        <p:tgtEl>
                                          <p:spTgt spid="82"/>
                                        </p:tgtEl>
                                      </p:cBhvr>
                                    </p:animEffect>
                                    <p:animScale>
                                      <p:cBhvr>
                                        <p:cTn id="21" dur="250" autoRev="1" fill="hold"/>
                                        <p:tgtEl>
                                          <p:spTgt spid="82"/>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53"/>
                                        </p:tgtEl>
                                      </p:cBhvr>
                                    </p:animEffect>
                                    <p:animScale>
                                      <p:cBhvr>
                                        <p:cTn id="26" dur="250" autoRev="1" fill="hold"/>
                                        <p:tgtEl>
                                          <p:spTgt spid="53"/>
                                        </p:tgtEl>
                                      </p:cBhvr>
                                      <p:by x="105000" y="105000"/>
                                    </p:animScale>
                                  </p:childTnLst>
                                </p:cTn>
                              </p:par>
                              <p:par>
                                <p:cTn id="27" presetID="26" presetClass="emph" presetSubtype="0" fill="hold" grpId="0" nodeType="withEffect">
                                  <p:stCondLst>
                                    <p:cond delay="0"/>
                                  </p:stCondLst>
                                  <p:childTnLst>
                                    <p:animEffect transition="out" filter="fade">
                                      <p:cBhvr>
                                        <p:cTn id="28" dur="500" tmFilter="0, 0; .2, .5; .8, .5; 1, 0"/>
                                        <p:tgtEl>
                                          <p:spTgt spid="29"/>
                                        </p:tgtEl>
                                      </p:cBhvr>
                                    </p:animEffect>
                                    <p:animScale>
                                      <p:cBhvr>
                                        <p:cTn id="29" dur="250" autoRev="1" fill="hold"/>
                                        <p:tgtEl>
                                          <p:spTgt spid="29"/>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30"/>
                                        </p:tgtEl>
                                      </p:cBhvr>
                                    </p:animEffect>
                                    <p:animScale>
                                      <p:cBhvr>
                                        <p:cTn id="32" dur="250" autoRev="1" fill="hold"/>
                                        <p:tgtEl>
                                          <p:spTgt spid="30"/>
                                        </p:tgtEl>
                                      </p:cBhvr>
                                      <p:by x="105000" y="105000"/>
                                    </p:animScale>
                                  </p:childTnLst>
                                </p:cTn>
                              </p:par>
                              <p:par>
                                <p:cTn id="33" presetID="26" presetClass="emph" presetSubtype="0" fill="hold" grpId="0" nodeType="withEffect">
                                  <p:stCondLst>
                                    <p:cond delay="0"/>
                                  </p:stCondLst>
                                  <p:childTnLst>
                                    <p:animEffect transition="out" filter="fade">
                                      <p:cBhvr>
                                        <p:cTn id="34" dur="500" tmFilter="0, 0; .2, .5; .8, .5; 1, 0"/>
                                        <p:tgtEl>
                                          <p:spTgt spid="28"/>
                                        </p:tgtEl>
                                      </p:cBhvr>
                                    </p:animEffect>
                                    <p:animScale>
                                      <p:cBhvr>
                                        <p:cTn id="35" dur="250" autoRev="1" fill="hold"/>
                                        <p:tgtEl>
                                          <p:spTgt spid="28"/>
                                        </p:tgtEl>
                                      </p:cBhvr>
                                      <p:by x="105000" y="105000"/>
                                    </p:animScale>
                                  </p:childTnLst>
                                </p:cTn>
                              </p:par>
                              <p:par>
                                <p:cTn id="36" presetID="26" presetClass="emph" presetSubtype="0" fill="hold" nodeType="withEffect">
                                  <p:stCondLst>
                                    <p:cond delay="0"/>
                                  </p:stCondLst>
                                  <p:childTnLst>
                                    <p:animEffect transition="out" filter="fade">
                                      <p:cBhvr>
                                        <p:cTn id="37" dur="500" tmFilter="0, 0; .2, .5; .8, .5; 1, 0"/>
                                        <p:tgtEl>
                                          <p:spTgt spid="71"/>
                                        </p:tgtEl>
                                      </p:cBhvr>
                                    </p:animEffect>
                                    <p:animScale>
                                      <p:cBhvr>
                                        <p:cTn id="38" dur="250" autoRev="1" fill="hold"/>
                                        <p:tgtEl>
                                          <p:spTgt spid="71"/>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26" presetClass="emph" presetSubtype="0" fill="hold" nodeType="clickEffect">
                                  <p:stCondLst>
                                    <p:cond delay="0"/>
                                  </p:stCondLst>
                                  <p:childTnLst>
                                    <p:animEffect transition="out" filter="fade">
                                      <p:cBhvr>
                                        <p:cTn id="42" dur="500" tmFilter="0, 0; .2, .5; .8, .5; 1, 0"/>
                                        <p:tgtEl>
                                          <p:spTgt spid="56"/>
                                        </p:tgtEl>
                                      </p:cBhvr>
                                    </p:animEffect>
                                    <p:animScale>
                                      <p:cBhvr>
                                        <p:cTn id="43" dur="250" autoRev="1" fill="hold"/>
                                        <p:tgtEl>
                                          <p:spTgt spid="56"/>
                                        </p:tgtEl>
                                      </p:cBhvr>
                                      <p:by x="105000" y="105000"/>
                                    </p:animScale>
                                  </p:childTnLst>
                                </p:cTn>
                              </p:par>
                              <p:par>
                                <p:cTn id="44" presetID="26" presetClass="emph" presetSubtype="0" fill="hold" grpId="0" nodeType="withEffect">
                                  <p:stCondLst>
                                    <p:cond delay="0"/>
                                  </p:stCondLst>
                                  <p:childTnLst>
                                    <p:animEffect transition="out" filter="fade">
                                      <p:cBhvr>
                                        <p:cTn id="45" dur="500" tmFilter="0, 0; .2, .5; .8, .5; 1, 0"/>
                                        <p:tgtEl>
                                          <p:spTgt spid="34"/>
                                        </p:tgtEl>
                                      </p:cBhvr>
                                    </p:animEffect>
                                    <p:animScale>
                                      <p:cBhvr>
                                        <p:cTn id="46" dur="250" autoRev="1" fill="hold"/>
                                        <p:tgtEl>
                                          <p:spTgt spid="34"/>
                                        </p:tgtEl>
                                      </p:cBhvr>
                                      <p:by x="105000" y="105000"/>
                                    </p:animScale>
                                  </p:childTnLst>
                                </p:cTn>
                              </p:par>
                              <p:par>
                                <p:cTn id="47" presetID="26" presetClass="emph" presetSubtype="0" fill="hold" nodeType="withEffect">
                                  <p:stCondLst>
                                    <p:cond delay="0"/>
                                  </p:stCondLst>
                                  <p:childTnLst>
                                    <p:animEffect transition="out" filter="fade">
                                      <p:cBhvr>
                                        <p:cTn id="48" dur="500" tmFilter="0, 0; .2, .5; .8, .5; 1, 0"/>
                                        <p:tgtEl>
                                          <p:spTgt spid="86"/>
                                        </p:tgtEl>
                                      </p:cBhvr>
                                    </p:animEffect>
                                    <p:animScale>
                                      <p:cBhvr>
                                        <p:cTn id="49" dur="250" autoRev="1" fill="hold"/>
                                        <p:tgtEl>
                                          <p:spTgt spid="86"/>
                                        </p:tgtEl>
                                      </p:cBhvr>
                                      <p:by x="105000" y="105000"/>
                                    </p:animScale>
                                  </p:childTnLst>
                                </p:cTn>
                              </p:par>
                              <p:par>
                                <p:cTn id="50" presetID="26" presetClass="emph" presetSubtype="0" fill="hold" nodeType="withEffect">
                                  <p:stCondLst>
                                    <p:cond delay="0"/>
                                  </p:stCondLst>
                                  <p:childTnLst>
                                    <p:animEffect transition="out" filter="fade">
                                      <p:cBhvr>
                                        <p:cTn id="51" dur="500" tmFilter="0, 0; .2, .5; .8, .5; 1, 0"/>
                                        <p:tgtEl>
                                          <p:spTgt spid="74"/>
                                        </p:tgtEl>
                                      </p:cBhvr>
                                    </p:animEffect>
                                    <p:animScale>
                                      <p:cBhvr>
                                        <p:cTn id="52" dur="250" autoRev="1" fill="hold"/>
                                        <p:tgtEl>
                                          <p:spTgt spid="74"/>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500" tmFilter="0, 0; .2, .5; .8, .5; 1, 0"/>
                                        <p:tgtEl>
                                          <p:spTgt spid="50"/>
                                        </p:tgtEl>
                                      </p:cBhvr>
                                    </p:animEffect>
                                    <p:animScale>
                                      <p:cBhvr>
                                        <p:cTn id="57" dur="250" autoRev="1" fill="hold"/>
                                        <p:tgtEl>
                                          <p:spTgt spid="50"/>
                                        </p:tgtEl>
                                      </p:cBhvr>
                                      <p:by x="105000" y="105000"/>
                                    </p:animScale>
                                  </p:childTnLst>
                                </p:cTn>
                              </p:par>
                              <p:par>
                                <p:cTn id="58" presetID="26" presetClass="emph" presetSubtype="0" fill="hold" grpId="0" nodeType="withEffect">
                                  <p:stCondLst>
                                    <p:cond delay="0"/>
                                  </p:stCondLst>
                                  <p:childTnLst>
                                    <p:animEffect transition="out" filter="fade">
                                      <p:cBhvr>
                                        <p:cTn id="59" dur="500" tmFilter="0, 0; .2, .5; .8, .5; 1, 0"/>
                                        <p:tgtEl>
                                          <p:spTgt spid="49"/>
                                        </p:tgtEl>
                                      </p:cBhvr>
                                    </p:animEffect>
                                    <p:animScale>
                                      <p:cBhvr>
                                        <p:cTn id="60" dur="250" autoRev="1" fill="hold"/>
                                        <p:tgtEl>
                                          <p:spTgt spid="49"/>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64"/>
                                        </p:tgtEl>
                                      </p:cBhvr>
                                    </p:animEffect>
                                    <p:animScale>
                                      <p:cBhvr>
                                        <p:cTn id="63"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4" grpId="0" animBg="1"/>
      <p:bldP spid="4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Ulrich Homann; Ashvin Mathew; Bjorn Olstad  </External_x0020_Speaker>
    <Session_x0020_Code xmlns="2295e2e7-0eeb-498e-8716-217bb2ee6ee3">SPC113</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Bjorn Olstad, Ashvin Mathew, Ulrich Homann</Speaker>
    <AverageRating xmlns="http://schemas.microsoft.com/sharepoint/v3" xsi:nil="true"/>
  </documentManagement>
</p:properties>
</file>

<file path=customXml/itemProps1.xml><?xml version="1.0" encoding="utf-8"?>
<ds:datastoreItem xmlns:ds="http://schemas.openxmlformats.org/officeDocument/2006/customXml" ds:itemID="{F44C33D9-CBF5-4055-9479-9C0AFAF52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http://www.w3.org/XML/1998/namespace"/>
    <ds:schemaRef ds:uri="http://schemas.microsoft.com/office/2006/metadata/properties"/>
    <ds:schemaRef ds:uri="http://purl.org/dc/elements/1.1/"/>
    <ds:schemaRef ds:uri="http://schemas.microsoft.com/office/2006/documentManagement/types"/>
    <ds:schemaRef ds:uri="http://purl.org/dc/terms/"/>
    <ds:schemaRef ds:uri="http://purl.org/dc/dcmitype/"/>
    <ds:schemaRef ds:uri="http://schemas.microsoft.com/office/infopath/2007/PartnerControls"/>
    <ds:schemaRef ds:uri="http://schemas.openxmlformats.org/package/2006/metadata/core-properties"/>
    <ds:schemaRef ds:uri="230e9df3-be65-4c73-a93b-d1236ebd677e"/>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55</TotalTime>
  <Words>1944</Words>
  <Application>Microsoft Office PowerPoint</Application>
  <PresentationFormat>Custom</PresentationFormat>
  <Paragraphs>262</Paragraphs>
  <Slides>29</Slides>
  <Notes>21</Notes>
  <HiddenSlides>0</HiddenSlides>
  <MMClips>0</MMClips>
  <ScaleCrop>false</ScaleCrop>
  <HeadingPairs>
    <vt:vector size="4" baseType="variant">
      <vt:variant>
        <vt:lpstr>Theme</vt:lpstr>
      </vt:variant>
      <vt:variant>
        <vt:i4>5</vt:i4>
      </vt:variant>
      <vt:variant>
        <vt:lpstr>Slide Titles</vt:lpstr>
      </vt:variant>
      <vt:variant>
        <vt:i4>29</vt:i4>
      </vt:variant>
    </vt:vector>
  </HeadingPairs>
  <TitlesOfParts>
    <vt:vector size="34" baseType="lpstr">
      <vt:lpstr>SPC2012_Business_Template_16x9</vt:lpstr>
      <vt:lpstr>5-30072_SPC2012_Business_Template_16x9_Light</vt:lpstr>
      <vt:lpstr>5-30072_SPC2012_IT-Pro_Template_16x9_Light</vt:lpstr>
      <vt:lpstr>5-30072_SPC2012_IT-Pro_Template_16x9</vt:lpstr>
      <vt:lpstr>1_5-30072_SPC2012_Business_Template_16x9_Light</vt:lpstr>
      <vt:lpstr>PowerPoint Presentation</vt:lpstr>
      <vt:lpstr>How SharePoint 2013 and Dynamics for Retail Play Together to Deliver Unique Business Value</vt:lpstr>
      <vt:lpstr>Now you can accelerate…</vt:lpstr>
      <vt:lpstr>PowerPoint Presentation</vt:lpstr>
      <vt:lpstr>PowerPoint Presentation</vt:lpstr>
      <vt:lpstr>PowerPoint Presentation</vt:lpstr>
      <vt:lpstr>PowerPoint Presentation</vt:lpstr>
      <vt:lpstr>Microsoft Dynamics  for eCommerce  </vt:lpstr>
      <vt:lpstr>Dynamics for eCommerce Symmetrical Omni-channel Commerce </vt:lpstr>
      <vt:lpstr>Dynamics eCommerce functionality</vt:lpstr>
      <vt:lpstr>Centralized Catalog &amp; Order Management</vt:lpstr>
      <vt:lpstr>Omni-channel and Cross-Device Workflows</vt:lpstr>
      <vt:lpstr>Symmetrical Omni-channel Commerce services</vt:lpstr>
      <vt:lpstr>Out of the Box eCommerce Storefront</vt:lpstr>
      <vt:lpstr>Search Driven Commerce</vt:lpstr>
      <vt:lpstr>Ecommerce 3.0</vt:lpstr>
      <vt:lpstr>    Deployment</vt:lpstr>
      <vt:lpstr>Adaptive Insightful Experience</vt:lpstr>
      <vt:lpstr>Solution Deployments</vt:lpstr>
      <vt:lpstr>PowerPoint Presentation</vt:lpstr>
      <vt:lpstr>PowerPoint Presentation</vt:lpstr>
      <vt:lpstr>PowerPoint Presentation</vt:lpstr>
      <vt:lpstr>PowerPoint Presentation</vt:lpstr>
      <vt:lpstr>PowerPoint Presentation</vt:lpstr>
      <vt:lpstr>PowerPoint Presentation</vt:lpstr>
      <vt:lpstr>Integrated E-Commerce with Dynamics &amp; SharePoint</vt:lpstr>
      <vt:lpstr>Related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SharePoint 2013 and Dynamics for Retail Play Together to Deliver Unique Business Value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2012-11-12T19:11:00Z</dcterms:created>
  <dcterms:modified xsi:type="dcterms:W3CDTF">2012-12-06T20:57:25Z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