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1" r:id="rId8"/>
  </p:sldMasterIdLst>
  <p:notesMasterIdLst>
    <p:notesMasterId r:id="rId25"/>
  </p:notesMasterIdLst>
  <p:handoutMasterIdLst>
    <p:handoutMasterId r:id="rId26"/>
  </p:handoutMasterIdLst>
  <p:sldIdLst>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076" r:id="rId24"/>
  </p:sldIdLst>
  <p:sldSz cx="12436475" cy="6994525"/>
  <p:notesSz cx="6858000" cy="9144000"/>
  <p:defaultText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91"/>
            <p14:sldId id="1092"/>
            <p14:sldId id="1093"/>
            <p14:sldId id="1094"/>
            <p14:sldId id="1095"/>
            <p14:sldId id="1096"/>
            <p14:sldId id="1097"/>
            <p14:sldId id="1098"/>
            <p14:sldId id="1099"/>
            <p14:sldId id="1100"/>
            <p14:sldId id="1101"/>
            <p14:sldId id="1102"/>
            <p14:sldId id="1103"/>
            <p14:sldId id="1104"/>
            <p14:sldId id="1105"/>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88"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468"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98" indent="-10792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66"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04" indent="-14974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13"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170" algn="l" defTabSz="932468" rtl="0" eaLnBrk="1" latinLnBrk="0" hangingPunct="1">
      <a:defRPr sz="1200" kern="1200">
        <a:solidFill>
          <a:schemeClr val="tx1"/>
        </a:solidFill>
        <a:latin typeface="+mn-lt"/>
        <a:ea typeface="+mn-ea"/>
        <a:cs typeface="+mn-cs"/>
      </a:defRPr>
    </a:lvl6pPr>
    <a:lvl7pPr marL="2797404" algn="l" defTabSz="932468" rtl="0" eaLnBrk="1" latinLnBrk="0" hangingPunct="1">
      <a:defRPr sz="1200" kern="1200">
        <a:solidFill>
          <a:schemeClr val="tx1"/>
        </a:solidFill>
        <a:latin typeface="+mn-lt"/>
        <a:ea typeface="+mn-ea"/>
        <a:cs typeface="+mn-cs"/>
      </a:defRPr>
    </a:lvl7pPr>
    <a:lvl8pPr marL="3263638" algn="l" defTabSz="932468" rtl="0" eaLnBrk="1" latinLnBrk="0" hangingPunct="1">
      <a:defRPr sz="1200" kern="1200">
        <a:solidFill>
          <a:schemeClr val="tx1"/>
        </a:solidFill>
        <a:latin typeface="+mn-lt"/>
        <a:ea typeface="+mn-ea"/>
        <a:cs typeface="+mn-cs"/>
      </a:defRPr>
    </a:lvl8pPr>
    <a:lvl9pPr marL="3729872" algn="l" defTabSz="93246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AD4C2F3-9ED9-4621-A340-B7DFF5863DC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523388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2CB0D38-2FED-4678-BF2E-CA2EDAFB415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204605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40A0C52-D436-4192-A0DA-65CE5DF8AC6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209585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7C8DA0C-92FD-4B40-AD57-145439139BD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53840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7C8DA0C-92FD-4B40-AD57-145439139BD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116830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4:41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6A0A8F8-5AF0-4257-BCFE-1A42F66A103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755400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9F48AB7-E534-4558-9887-F4F9DF47774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274370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1DD6D52-B229-4B5A-84D0-47CB009C315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724830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0A663B-E058-45E7-B677-DEE7A89C2AB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946021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6D0DDAF-FD80-4509-93CF-B17C2A000DC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246012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263B642-5DAF-43A2-B582-802360A66AC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293429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9E3BB39-9220-4A40-A332-4B1FF035477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3041145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4" y="1028412"/>
            <a:ext cx="2103437" cy="467125"/>
          </a:xfrm>
        </p:spPr>
        <p:txBody>
          <a:bodyPr/>
          <a:lstStyle>
            <a:lvl1pPr marL="0" indent="0" algn="r" defTabSz="932468"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199"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13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13135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132">
                <a:defRPr/>
              </a:pPr>
              <a:endParaRPr lang="en-US" kern="0" smtClean="0">
                <a:solidFill>
                  <a:sysClr val="windowText" lastClr="000000"/>
                </a:solidFill>
              </a:endParaRPr>
            </a:p>
          </p:txBody>
        </p:sp>
      </p:grpSp>
    </p:spTree>
    <p:extLst>
      <p:ext uri="{BB962C8B-B14F-4D97-AF65-F5344CB8AC3E}">
        <p14:creationId xmlns:p14="http://schemas.microsoft.com/office/powerpoint/2010/main" val="36790971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6208756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219914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2497374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6815737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6426647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000840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558284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822424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9119853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732786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7214562"/>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932932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11639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0641447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054266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275338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655575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96484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974469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8032887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7304690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14664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7145771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6779223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4958323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1335580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040494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466529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8607948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431038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57252690"/>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56966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87175018"/>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7083145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7930787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20762348"/>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4512010"/>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96987074"/>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1282813"/>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33079829"/>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710591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03558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4.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7.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image" Target="../media/image7.png"/><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theme" Target="../theme/theme5.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966648"/>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hf hdr="0" dt="0"/>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94236796"/>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Lst>
  <p:transition>
    <p:fade/>
  </p:transition>
  <p:timing>
    <p:tnLst>
      <p:par>
        <p:cTn id="1" dur="indefinite" restart="never" nodeType="tmRoot"/>
      </p:par>
    </p:tnLst>
  </p:timing>
  <p:hf hdr="0" dt="0"/>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1691385"/>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myspc.sharepointconference.com/" TargetMode="External"/><Relationship Id="rId1" Type="http://schemas.openxmlformats.org/officeDocument/2006/relationships/slideLayout" Target="../slideLayouts/slideLayout7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7.xml"/><Relationship Id="rId1" Type="http://schemas.openxmlformats.org/officeDocument/2006/relationships/vmlDrawing" Target="../drawings/vmlDrawing1.vml"/><Relationship Id="rId5" Type="http://schemas.openxmlformats.org/officeDocument/2006/relationships/image" Target="../media/image8.png"/><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48805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Document Management Accelerators</a:t>
            </a:r>
            <a:endParaRPr lang="en-GB" dirty="0"/>
          </a:p>
        </p:txBody>
      </p:sp>
      <p:sp>
        <p:nvSpPr>
          <p:cNvPr id="3" name="Text Placeholder 2"/>
          <p:cNvSpPr>
            <a:spLocks noGrp="1"/>
          </p:cNvSpPr>
          <p:nvPr>
            <p:ph type="body" sz="quarter" idx="10"/>
          </p:nvPr>
        </p:nvSpPr>
        <p:spPr>
          <a:xfrm>
            <a:off x="274638" y="1553049"/>
            <a:ext cx="11887200" cy="5232201"/>
          </a:xfrm>
        </p:spPr>
        <p:txBody>
          <a:bodyPr/>
          <a:lstStyle/>
          <a:p>
            <a:r>
              <a:rPr lang="en-GB" dirty="0" smtClean="0"/>
              <a:t>Wouldn’t it be great if you could:</a:t>
            </a:r>
          </a:p>
          <a:p>
            <a:r>
              <a:rPr lang="en-GB" sz="2000" dirty="0">
                <a:gradFill>
                  <a:gsLst>
                    <a:gs pos="1250">
                      <a:schemeClr val="tx1"/>
                    </a:gs>
                    <a:gs pos="99000">
                      <a:schemeClr val="tx1"/>
                    </a:gs>
                  </a:gsLst>
                  <a:lin ang="5400000" scaled="0"/>
                </a:gradFill>
              </a:rPr>
              <a:t>Search for a site when saving a document</a:t>
            </a:r>
          </a:p>
          <a:p>
            <a:r>
              <a:rPr lang="en-GB" sz="2000" dirty="0">
                <a:gradFill>
                  <a:gsLst>
                    <a:gs pos="1250">
                      <a:schemeClr val="tx1"/>
                    </a:gs>
                    <a:gs pos="99000">
                      <a:schemeClr val="tx1"/>
                    </a:gs>
                  </a:gsLst>
                  <a:lin ang="5400000" scaled="0"/>
                </a:gradFill>
              </a:rPr>
              <a:t>Easily compare a document with its previous version</a:t>
            </a:r>
          </a:p>
          <a:p>
            <a:r>
              <a:rPr lang="en-GB" sz="2000" dirty="0">
                <a:gradFill>
                  <a:gsLst>
                    <a:gs pos="1250">
                      <a:schemeClr val="tx1"/>
                    </a:gs>
                    <a:gs pos="99000">
                      <a:schemeClr val="tx1"/>
                    </a:gs>
                  </a:gsLst>
                  <a:lin ang="5400000" scaled="0"/>
                </a:gradFill>
              </a:rPr>
              <a:t>Attach a document or a version to an email</a:t>
            </a:r>
          </a:p>
          <a:p>
            <a:r>
              <a:rPr lang="en-GB" sz="2000" dirty="0">
                <a:gradFill>
                  <a:gsLst>
                    <a:gs pos="1250">
                      <a:schemeClr val="tx1"/>
                    </a:gs>
                    <a:gs pos="99000">
                      <a:schemeClr val="tx1"/>
                    </a:gs>
                  </a:gsLst>
                  <a:lin ang="5400000" scaled="0"/>
                </a:gradFill>
              </a:rPr>
              <a:t>Have a richer, actionable set of search results</a:t>
            </a:r>
          </a:p>
          <a:p>
            <a:r>
              <a:rPr lang="en-GB" dirty="0" smtClean="0"/>
              <a:t>DMA was designed to augment SharePoint and Office Client functionality to make the system easy to use</a:t>
            </a:r>
          </a:p>
          <a:p>
            <a:endParaRPr lang="en-GB" sz="2000" dirty="0">
              <a:gradFill>
                <a:gsLst>
                  <a:gs pos="1250">
                    <a:schemeClr val="tx1"/>
                  </a:gs>
                  <a:gs pos="99000">
                    <a:schemeClr val="tx1"/>
                  </a:gs>
                </a:gsLst>
                <a:lin ang="5400000" scaled="0"/>
              </a:gradFill>
            </a:endParaRPr>
          </a:p>
          <a:p>
            <a:r>
              <a:rPr lang="en-GB" dirty="0" smtClean="0"/>
              <a:t>You should care about most of the features, but let’s see if we can convince you</a:t>
            </a:r>
          </a:p>
          <a:p>
            <a:r>
              <a:rPr lang="en-GB" sz="2000" dirty="0">
                <a:gradFill>
                  <a:gsLst>
                    <a:gs pos="1250">
                      <a:schemeClr val="tx1"/>
                    </a:gs>
                    <a:gs pos="99000">
                      <a:schemeClr val="tx1"/>
                    </a:gs>
                  </a:gsLst>
                  <a:lin ang="5400000" scaled="0"/>
                </a:gradFill>
              </a:rPr>
              <a:t>We continue to lobby for them in core product!</a:t>
            </a:r>
          </a:p>
        </p:txBody>
      </p:sp>
    </p:spTree>
    <p:extLst>
      <p:ext uri="{BB962C8B-B14F-4D97-AF65-F5344CB8AC3E}">
        <p14:creationId xmlns:p14="http://schemas.microsoft.com/office/powerpoint/2010/main" val="144318457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DMA Demo</a:t>
            </a:r>
            <a:endParaRPr lang="en-US" dirty="0"/>
          </a:p>
        </p:txBody>
      </p:sp>
      <p:sp>
        <p:nvSpPr>
          <p:cNvPr id="5" name="Text Placeholder 4"/>
          <p:cNvSpPr>
            <a:spLocks noGrp="1"/>
          </p:cNvSpPr>
          <p:nvPr>
            <p:ph type="body" sz="quarter" idx="12"/>
          </p:nvPr>
        </p:nvSpPr>
        <p:spPr/>
        <p:txBody>
          <a:bodyPr/>
          <a:lstStyle/>
          <a:p>
            <a:r>
              <a:rPr lang="en-US" dirty="0" smtClean="0"/>
              <a:t>Alex O’Donnell</a:t>
            </a:r>
            <a:endParaRPr lang="en-US" dirty="0"/>
          </a:p>
        </p:txBody>
      </p:sp>
    </p:spTree>
    <p:extLst>
      <p:ext uri="{BB962C8B-B14F-4D97-AF65-F5344CB8AC3E}">
        <p14:creationId xmlns:p14="http://schemas.microsoft.com/office/powerpoint/2010/main" val="3859132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Challenges and lessons learned</a:t>
            </a:r>
            <a:endParaRPr lang="en-GB" dirty="0"/>
          </a:p>
        </p:txBody>
      </p:sp>
      <p:sp>
        <p:nvSpPr>
          <p:cNvPr id="3" name="Text Placeholder 2"/>
          <p:cNvSpPr>
            <a:spLocks noGrp="1"/>
          </p:cNvSpPr>
          <p:nvPr>
            <p:ph type="body" sz="quarter" idx="10"/>
          </p:nvPr>
        </p:nvSpPr>
        <p:spPr>
          <a:xfrm>
            <a:off x="274638" y="1193006"/>
            <a:ext cx="11887200" cy="5863144"/>
          </a:xfrm>
        </p:spPr>
        <p:txBody>
          <a:bodyPr/>
          <a:lstStyle/>
          <a:p>
            <a:r>
              <a:rPr lang="en-GB" sz="3600" dirty="0"/>
              <a:t>We wanted to deliver on Office 365</a:t>
            </a:r>
          </a:p>
          <a:p>
            <a:r>
              <a:rPr lang="en-GB" sz="1800" dirty="0">
                <a:gradFill>
                  <a:gsLst>
                    <a:gs pos="1250">
                      <a:schemeClr val="tx1"/>
                    </a:gs>
                    <a:gs pos="99000">
                      <a:schemeClr val="tx1"/>
                    </a:gs>
                  </a:gsLst>
                  <a:lin ang="5400000" scaled="0"/>
                </a:gradFill>
              </a:rPr>
              <a:t>Could not meet functional requirements on 2010</a:t>
            </a:r>
          </a:p>
          <a:p>
            <a:r>
              <a:rPr lang="en-GB" sz="1800" dirty="0">
                <a:gradFill>
                  <a:gsLst>
                    <a:gs pos="1250">
                      <a:schemeClr val="tx1"/>
                    </a:gs>
                    <a:gs pos="99000">
                      <a:schemeClr val="tx1"/>
                    </a:gs>
                  </a:gsLst>
                  <a:lin ang="5400000" scaled="0"/>
                </a:gradFill>
              </a:rPr>
              <a:t>Could not answer risk and compliance questions internally</a:t>
            </a:r>
          </a:p>
          <a:p>
            <a:r>
              <a:rPr lang="en-GB" sz="3600" dirty="0"/>
              <a:t>We wanted to deliver one global SharePoint farm</a:t>
            </a:r>
          </a:p>
          <a:p>
            <a:r>
              <a:rPr lang="en-GB" sz="1800" dirty="0">
                <a:gradFill>
                  <a:gsLst>
                    <a:gs pos="1250">
                      <a:schemeClr val="tx1"/>
                    </a:gs>
                    <a:gs pos="99000">
                      <a:schemeClr val="tx1"/>
                    </a:gs>
                  </a:gsLst>
                  <a:lin ang="5400000" scaled="0"/>
                </a:gradFill>
              </a:rPr>
              <a:t>You </a:t>
            </a:r>
            <a:r>
              <a:rPr lang="en-GB" sz="1800" dirty="0" err="1">
                <a:gradFill>
                  <a:gsLst>
                    <a:gs pos="1250">
                      <a:schemeClr val="tx1"/>
                    </a:gs>
                    <a:gs pos="99000">
                      <a:schemeClr val="tx1"/>
                    </a:gs>
                  </a:gsLst>
                  <a:lin ang="5400000" scaled="0"/>
                </a:gradFill>
              </a:rPr>
              <a:t>cannae</a:t>
            </a:r>
            <a:r>
              <a:rPr lang="en-GB" sz="1800" dirty="0">
                <a:gradFill>
                  <a:gsLst>
                    <a:gs pos="1250">
                      <a:schemeClr val="tx1"/>
                    </a:gs>
                    <a:gs pos="99000">
                      <a:schemeClr val="tx1"/>
                    </a:gs>
                  </a:gsLst>
                  <a:lin ang="5400000" scaled="0"/>
                </a:gradFill>
              </a:rPr>
              <a:t> change the laws of physics, we ended up with three farms</a:t>
            </a:r>
          </a:p>
          <a:p>
            <a:r>
              <a:rPr lang="en-GB" sz="1800" dirty="0">
                <a:gradFill>
                  <a:gsLst>
                    <a:gs pos="1250">
                      <a:schemeClr val="tx1"/>
                    </a:gs>
                    <a:gs pos="99000">
                      <a:schemeClr val="tx1"/>
                    </a:gs>
                  </a:gsLst>
                  <a:lin ang="5400000" scaled="0"/>
                </a:gradFill>
              </a:rPr>
              <a:t>Geographic distribution of SharePoint is complex</a:t>
            </a:r>
          </a:p>
          <a:p>
            <a:r>
              <a:rPr lang="en-GB" sz="3600" dirty="0"/>
              <a:t>Information Architecture is important</a:t>
            </a:r>
          </a:p>
          <a:p>
            <a:r>
              <a:rPr lang="en-GB" sz="1800" dirty="0">
                <a:gradFill>
                  <a:gsLst>
                    <a:gs pos="1250">
                      <a:schemeClr val="tx1"/>
                    </a:gs>
                    <a:gs pos="99000">
                      <a:schemeClr val="tx1"/>
                    </a:gs>
                  </a:gsLst>
                  <a:lin ang="5400000" scaled="0"/>
                </a:gradFill>
              </a:rPr>
              <a:t>Take time to think carefully about your site structure</a:t>
            </a:r>
          </a:p>
          <a:p>
            <a:r>
              <a:rPr lang="en-GB" sz="3600" dirty="0"/>
              <a:t>Disaster recovery and business continuity</a:t>
            </a:r>
          </a:p>
          <a:p>
            <a:r>
              <a:rPr lang="en-GB" sz="1800" dirty="0">
                <a:gradFill>
                  <a:gsLst>
                    <a:gs pos="1250">
                      <a:schemeClr val="tx1"/>
                    </a:gs>
                    <a:gs pos="99000">
                      <a:schemeClr val="tx1"/>
                    </a:gs>
                  </a:gsLst>
                  <a:lin ang="5400000" scaled="0"/>
                </a:gradFill>
              </a:rPr>
              <a:t>Running SharePoint at Enterprise Scale requires careful planning</a:t>
            </a:r>
          </a:p>
          <a:p>
            <a:r>
              <a:rPr lang="en-GB" sz="3600" dirty="0"/>
              <a:t>Managing SharePoint over time</a:t>
            </a:r>
          </a:p>
          <a:p>
            <a:r>
              <a:rPr lang="en-GB" sz="1800" dirty="0">
                <a:gradFill>
                  <a:gsLst>
                    <a:gs pos="1250">
                      <a:schemeClr val="tx1"/>
                    </a:gs>
                    <a:gs pos="99000">
                      <a:schemeClr val="tx1"/>
                    </a:gs>
                  </a:gsLst>
                  <a:lin ang="5400000" scaled="0"/>
                </a:gradFill>
              </a:rPr>
              <a:t>You need to proactively manage SharePoint from day one</a:t>
            </a:r>
          </a:p>
          <a:p>
            <a:r>
              <a:rPr lang="en-GB" sz="1800" dirty="0">
                <a:gradFill>
                  <a:gsLst>
                    <a:gs pos="1250">
                      <a:schemeClr val="tx1"/>
                    </a:gs>
                    <a:gs pos="99000">
                      <a:schemeClr val="tx1"/>
                    </a:gs>
                  </a:gsLst>
                  <a:lin ang="5400000" scaled="0"/>
                </a:gradFill>
              </a:rPr>
              <a:t>Out of box SharePoint management tools are limited, </a:t>
            </a:r>
            <a:r>
              <a:rPr lang="en-GB" sz="1800" dirty="0" err="1">
                <a:gradFill>
                  <a:gsLst>
                    <a:gs pos="1250">
                      <a:schemeClr val="tx1"/>
                    </a:gs>
                    <a:gs pos="99000">
                      <a:schemeClr val="tx1"/>
                    </a:gs>
                  </a:gsLst>
                  <a:lin ang="5400000" scaled="0"/>
                </a:gradFill>
              </a:rPr>
              <a:t>PowerShell</a:t>
            </a:r>
            <a:r>
              <a:rPr lang="en-GB" sz="1800" dirty="0">
                <a:gradFill>
                  <a:gsLst>
                    <a:gs pos="1250">
                      <a:schemeClr val="tx1"/>
                    </a:gs>
                    <a:gs pos="99000">
                      <a:schemeClr val="tx1"/>
                    </a:gs>
                  </a:gsLst>
                  <a:lin ang="5400000" scaled="0"/>
                </a:gradFill>
              </a:rPr>
              <a:t> is your ally</a:t>
            </a:r>
          </a:p>
          <a:p>
            <a:r>
              <a:rPr lang="en-GB" sz="1800" dirty="0">
                <a:gradFill>
                  <a:gsLst>
                    <a:gs pos="1250">
                      <a:schemeClr val="tx1"/>
                    </a:gs>
                    <a:gs pos="99000">
                      <a:schemeClr val="tx1"/>
                    </a:gs>
                  </a:gsLst>
                  <a:lin ang="5400000" scaled="0"/>
                </a:gradFill>
              </a:rPr>
              <a:t>Consider 3rd party tooling, but make sure you budget for it!</a:t>
            </a:r>
            <a:endParaRPr lang="en-GB" sz="2400" dirty="0">
              <a:gradFill>
                <a:gsLst>
                  <a:gs pos="1250">
                    <a:schemeClr val="tx1"/>
                  </a:gs>
                  <a:gs pos="99000">
                    <a:schemeClr val="tx1"/>
                  </a:gs>
                </a:gsLst>
                <a:lin ang="5400000" scaled="0"/>
              </a:gradFill>
            </a:endParaRPr>
          </a:p>
        </p:txBody>
      </p:sp>
    </p:spTree>
    <p:extLst>
      <p:ext uri="{BB962C8B-B14F-4D97-AF65-F5344CB8AC3E}">
        <p14:creationId xmlns:p14="http://schemas.microsoft.com/office/powerpoint/2010/main" val="343304390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SharePoint 2013 Futures</a:t>
            </a:r>
            <a:endParaRPr lang="en-GB" dirty="0"/>
          </a:p>
        </p:txBody>
      </p:sp>
      <p:sp>
        <p:nvSpPr>
          <p:cNvPr id="3" name="Text Placeholder 2"/>
          <p:cNvSpPr>
            <a:spLocks noGrp="1"/>
          </p:cNvSpPr>
          <p:nvPr>
            <p:ph type="body" sz="quarter" idx="10"/>
          </p:nvPr>
        </p:nvSpPr>
        <p:spPr>
          <a:xfrm>
            <a:off x="274638" y="1409030"/>
            <a:ext cx="11887200" cy="5016758"/>
          </a:xfrm>
        </p:spPr>
        <p:txBody>
          <a:bodyPr/>
          <a:lstStyle/>
          <a:p>
            <a:r>
              <a:rPr lang="en-GB" dirty="0" smtClean="0"/>
              <a:t>Organising and finding all content</a:t>
            </a:r>
          </a:p>
          <a:p>
            <a:r>
              <a:rPr lang="en-GB" sz="2000" dirty="0">
                <a:gradFill>
                  <a:gsLst>
                    <a:gs pos="1250">
                      <a:schemeClr val="tx1"/>
                    </a:gs>
                    <a:gs pos="99000">
                      <a:schemeClr val="tx1"/>
                    </a:gs>
                  </a:gsLst>
                  <a:lin ang="5400000" scaled="0"/>
                </a:gradFill>
              </a:rPr>
              <a:t>Site mailboxes with Exchange 2013</a:t>
            </a:r>
          </a:p>
          <a:p>
            <a:r>
              <a:rPr lang="en-GB" dirty="0" smtClean="0"/>
              <a:t>Collapse farms further</a:t>
            </a:r>
          </a:p>
          <a:p>
            <a:r>
              <a:rPr lang="en-GB" sz="2000" dirty="0">
                <a:gradFill>
                  <a:gsLst>
                    <a:gs pos="1250">
                      <a:schemeClr val="tx1"/>
                    </a:gs>
                    <a:gs pos="99000">
                      <a:schemeClr val="tx1"/>
                    </a:gs>
                  </a:gsLst>
                  <a:lin ang="5400000" scaled="0"/>
                </a:gradFill>
              </a:rPr>
              <a:t>Leverage Office Upload Centre and </a:t>
            </a:r>
            <a:r>
              <a:rPr lang="en-GB" sz="2000" dirty="0" err="1">
                <a:gradFill>
                  <a:gsLst>
                    <a:gs pos="1250">
                      <a:schemeClr val="tx1"/>
                    </a:gs>
                    <a:gs pos="99000">
                      <a:schemeClr val="tx1"/>
                    </a:gs>
                  </a:gsLst>
                  <a:lin ang="5400000" scaled="0"/>
                </a:gradFill>
              </a:rPr>
              <a:t>SkyDrive</a:t>
            </a:r>
            <a:r>
              <a:rPr lang="en-GB" sz="2000" dirty="0">
                <a:gradFill>
                  <a:gsLst>
                    <a:gs pos="1250">
                      <a:schemeClr val="tx1"/>
                    </a:gs>
                    <a:gs pos="99000">
                      <a:schemeClr val="tx1"/>
                    </a:gs>
                  </a:gsLst>
                  <a:lin ang="5400000" scaled="0"/>
                </a:gradFill>
              </a:rPr>
              <a:t> Pro</a:t>
            </a:r>
          </a:p>
          <a:p>
            <a:r>
              <a:rPr lang="en-GB" sz="2000" dirty="0">
                <a:gradFill>
                  <a:gsLst>
                    <a:gs pos="1250">
                      <a:schemeClr val="tx1"/>
                    </a:gs>
                    <a:gs pos="99000">
                      <a:schemeClr val="tx1"/>
                    </a:gs>
                  </a:gsLst>
                  <a:lin ang="5400000" scaled="0"/>
                </a:gradFill>
              </a:rPr>
              <a:t>Improve client performance</a:t>
            </a:r>
          </a:p>
          <a:p>
            <a:r>
              <a:rPr lang="en-GB" dirty="0" smtClean="0"/>
              <a:t>Evolve DMA</a:t>
            </a:r>
          </a:p>
          <a:p>
            <a:r>
              <a:rPr lang="en-GB" sz="2000" dirty="0">
                <a:gradFill>
                  <a:gsLst>
                    <a:gs pos="1250">
                      <a:schemeClr val="tx1"/>
                    </a:gs>
                    <a:gs pos="99000">
                      <a:schemeClr val="tx1"/>
                    </a:gs>
                  </a:gsLst>
                  <a:lin ang="5400000" scaled="0"/>
                </a:gradFill>
              </a:rPr>
              <a:t>Leverage new Office 2013 features</a:t>
            </a:r>
          </a:p>
          <a:p>
            <a:r>
              <a:rPr lang="en-GB" sz="2000" dirty="0">
                <a:gradFill>
                  <a:gsLst>
                    <a:gs pos="1250">
                      <a:schemeClr val="tx1"/>
                    </a:gs>
                    <a:gs pos="99000">
                      <a:schemeClr val="tx1"/>
                    </a:gs>
                  </a:gsLst>
                  <a:lin ang="5400000" scaled="0"/>
                </a:gradFill>
              </a:rPr>
              <a:t>Utilise new app and extensibility models to make DMA portable to the cloud</a:t>
            </a:r>
          </a:p>
          <a:p>
            <a:r>
              <a:rPr lang="en-GB" dirty="0" smtClean="0"/>
              <a:t>Continue engagement with MS as they move into Wave 16 planning!</a:t>
            </a:r>
            <a:endParaRPr lang="en-GB" sz="2000" dirty="0">
              <a:gradFill>
                <a:gsLst>
                  <a:gs pos="1250">
                    <a:schemeClr val="tx1"/>
                  </a:gs>
                  <a:gs pos="99000">
                    <a:schemeClr val="tx1"/>
                  </a:gs>
                </a:gsLst>
                <a:lin ang="5400000" scaled="0"/>
              </a:gradFill>
            </a:endParaRPr>
          </a:p>
        </p:txBody>
      </p:sp>
    </p:spTree>
    <p:extLst>
      <p:ext uri="{BB962C8B-B14F-4D97-AF65-F5344CB8AC3E}">
        <p14:creationId xmlns:p14="http://schemas.microsoft.com/office/powerpoint/2010/main" val="260519160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Engaging with Microsoft</a:t>
            </a:r>
            <a:endParaRPr lang="en-GB" dirty="0"/>
          </a:p>
        </p:txBody>
      </p:sp>
      <p:sp>
        <p:nvSpPr>
          <p:cNvPr id="3" name="Text Placeholder 2"/>
          <p:cNvSpPr>
            <a:spLocks noGrp="1"/>
          </p:cNvSpPr>
          <p:nvPr>
            <p:ph type="body" sz="quarter" idx="10"/>
          </p:nvPr>
        </p:nvSpPr>
        <p:spPr>
          <a:xfrm>
            <a:off x="274638" y="1409033"/>
            <a:ext cx="11887200" cy="5447645"/>
          </a:xfrm>
        </p:spPr>
        <p:txBody>
          <a:bodyPr/>
          <a:lstStyle/>
          <a:p>
            <a:r>
              <a:rPr lang="en-GB" dirty="0" smtClean="0"/>
              <a:t>Speak to your MS Account Manager about getting involved in Office Technical Adoption and Rapid Deployment Programs</a:t>
            </a:r>
          </a:p>
          <a:p>
            <a:r>
              <a:rPr lang="en-GB" sz="2000" dirty="0">
                <a:gradFill>
                  <a:gsLst>
                    <a:gs pos="1250">
                      <a:schemeClr val="tx1"/>
                    </a:gs>
                    <a:gs pos="99000">
                      <a:schemeClr val="tx1"/>
                    </a:gs>
                  </a:gsLst>
                  <a:lin ang="5400000" scaled="0"/>
                </a:gradFill>
              </a:rPr>
              <a:t>Don’t underestimate the commitment, but it is worth it</a:t>
            </a:r>
          </a:p>
          <a:p>
            <a:r>
              <a:rPr lang="en-GB" sz="2000" dirty="0">
                <a:gradFill>
                  <a:gsLst>
                    <a:gs pos="1250">
                      <a:schemeClr val="tx1"/>
                    </a:gs>
                    <a:gs pos="99000">
                      <a:schemeClr val="tx1"/>
                    </a:gs>
                  </a:gsLst>
                  <a:lin ang="5400000" scaled="0"/>
                </a:gradFill>
              </a:rPr>
              <a:t>Office Wave 16 planning starts now!</a:t>
            </a:r>
          </a:p>
          <a:p>
            <a:r>
              <a:rPr lang="en-GB" dirty="0" smtClean="0"/>
              <a:t>Contact Peter Deane from Microsoft Services for details of the ECM Special Interest group</a:t>
            </a:r>
          </a:p>
          <a:p>
            <a:r>
              <a:rPr lang="en-GB" sz="2000" dirty="0">
                <a:gradFill>
                  <a:gsLst>
                    <a:gs pos="1250">
                      <a:schemeClr val="tx1"/>
                    </a:gs>
                    <a:gs pos="99000">
                      <a:schemeClr val="tx1"/>
                    </a:gs>
                  </a:gsLst>
                  <a:lin ang="5400000" scaled="0"/>
                </a:gradFill>
              </a:rPr>
              <a:t>peterdea@microsoft.com</a:t>
            </a:r>
          </a:p>
          <a:p>
            <a:endParaRPr lang="en-GB" sz="2000" dirty="0">
              <a:gradFill>
                <a:gsLst>
                  <a:gs pos="1250">
                    <a:schemeClr val="tx1"/>
                  </a:gs>
                  <a:gs pos="99000">
                    <a:schemeClr val="tx1"/>
                  </a:gs>
                </a:gsLst>
                <a:lin ang="5400000" scaled="0"/>
              </a:gradFill>
            </a:endParaRPr>
          </a:p>
          <a:p>
            <a:r>
              <a:rPr lang="en-GB" sz="2000" dirty="0">
                <a:gradFill>
                  <a:gsLst>
                    <a:gs pos="1250">
                      <a:schemeClr val="tx1"/>
                    </a:gs>
                    <a:gs pos="99000">
                      <a:schemeClr val="tx1"/>
                    </a:gs>
                  </a:gsLst>
                  <a:lin ang="5400000" scaled="0"/>
                </a:gradFill>
              </a:rPr>
              <a:t>Contact Alex O’Donnell: alexdo@microsoft.com</a:t>
            </a:r>
          </a:p>
          <a:p>
            <a:endParaRPr lang="en-GB" sz="2000" dirty="0">
              <a:gradFill>
                <a:gsLst>
                  <a:gs pos="1250">
                    <a:schemeClr val="tx1"/>
                  </a:gs>
                  <a:gs pos="99000">
                    <a:schemeClr val="tx1"/>
                  </a:gs>
                </a:gsLst>
                <a:lin ang="5400000" scaled="0"/>
              </a:gradFill>
            </a:endParaRPr>
          </a:p>
          <a:p>
            <a:r>
              <a:rPr lang="en-GB" sz="2000" dirty="0">
                <a:gradFill>
                  <a:gsLst>
                    <a:gs pos="1250">
                      <a:schemeClr val="tx1"/>
                    </a:gs>
                    <a:gs pos="99000">
                      <a:schemeClr val="tx1"/>
                    </a:gs>
                  </a:gsLst>
                  <a:lin ang="5400000" scaled="0"/>
                </a:gradFill>
              </a:rPr>
              <a:t>Contact Charlie Winterbottom: charlie.winterbottom@cliffordchance.com</a:t>
            </a:r>
          </a:p>
        </p:txBody>
      </p:sp>
    </p:spTree>
    <p:extLst>
      <p:ext uri="{BB962C8B-B14F-4D97-AF65-F5344CB8AC3E}">
        <p14:creationId xmlns:p14="http://schemas.microsoft.com/office/powerpoint/2010/main" val="24307041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457702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4" y="6079035"/>
            <a:ext cx="10974388" cy="624979"/>
          </a:xfrm>
          <a:prstGeom prst="rect">
            <a:avLst/>
          </a:prstGeom>
          <a:noFill/>
          <a:ln w="12700">
            <a:noFill/>
            <a:miter lim="800000"/>
            <a:headEnd type="none" w="sm" len="sm"/>
            <a:tailEnd type="none" w="sm" len="sm"/>
          </a:ln>
          <a:effectLst/>
        </p:spPr>
        <p:txBody>
          <a:bodyPr vert="horz" wrap="square" lIns="182826" tIns="146260" rIns="182826" bIns="146260" numCol="1" anchor="t" anchorCtr="0" compatLnSpc="1">
            <a:prstTxWarp prst="textNoShape">
              <a:avLst/>
            </a:prstTxWarp>
            <a:spAutoFit/>
          </a:bodyPr>
          <a:lstStyle/>
          <a:p>
            <a:pPr defTabSz="932015"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015"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3"/>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SPC112</a:t>
            </a:r>
            <a:endParaRPr lang="en-US" dirty="0"/>
          </a:p>
        </p:txBody>
      </p:sp>
      <p:sp>
        <p:nvSpPr>
          <p:cNvPr id="4" name="Title 3"/>
          <p:cNvSpPr>
            <a:spLocks noGrp="1"/>
          </p:cNvSpPr>
          <p:nvPr>
            <p:ph type="title"/>
          </p:nvPr>
        </p:nvSpPr>
        <p:spPr/>
        <p:txBody>
          <a:bodyPr/>
          <a:lstStyle/>
          <a:p>
            <a:r>
              <a:rPr lang="en-GB" sz="3200" dirty="0"/>
              <a:t>Customer Showcase: How Clifford Chance, one of the world's largest law firms, has bet its ECM strategy on SharePoint</a:t>
            </a:r>
            <a:endParaRPr lang="en-US" sz="3200" dirty="0"/>
          </a:p>
        </p:txBody>
      </p:sp>
      <p:sp>
        <p:nvSpPr>
          <p:cNvPr id="5" name="Text Placeholder 4"/>
          <p:cNvSpPr>
            <a:spLocks noGrp="1"/>
          </p:cNvSpPr>
          <p:nvPr>
            <p:ph type="body" sz="quarter" idx="12"/>
          </p:nvPr>
        </p:nvSpPr>
        <p:spPr>
          <a:xfrm>
            <a:off x="4846637" y="5554662"/>
            <a:ext cx="7315201" cy="1143531"/>
          </a:xfrm>
        </p:spPr>
        <p:txBody>
          <a:bodyPr/>
          <a:lstStyle/>
          <a:p>
            <a:r>
              <a:rPr lang="en-US" sz="2400" dirty="0"/>
              <a:t>Charlie Winterbottom – </a:t>
            </a:r>
            <a:r>
              <a:rPr lang="en-US" sz="2000" dirty="0"/>
              <a:t>Solution Architect, Clifford </a:t>
            </a:r>
            <a:r>
              <a:rPr lang="en-US" sz="2000" dirty="0" smtClean="0"/>
              <a:t>Chance</a:t>
            </a:r>
            <a:r>
              <a:rPr lang="en-US" sz="2400" dirty="0"/>
              <a:t/>
            </a:r>
            <a:br>
              <a:rPr lang="en-US" sz="2400" dirty="0"/>
            </a:br>
            <a:r>
              <a:rPr lang="en-US" sz="2400" dirty="0"/>
              <a:t>Alex O’Donnell – </a:t>
            </a:r>
            <a:r>
              <a:rPr lang="en-US" sz="2000" dirty="0"/>
              <a:t>SharePoint Consultant, Microsoft Services</a:t>
            </a:r>
            <a:endParaRPr lang="en-US" sz="2400" dirty="0"/>
          </a:p>
        </p:txBody>
      </p:sp>
    </p:spTree>
    <p:extLst>
      <p:ext uri="{BB962C8B-B14F-4D97-AF65-F5344CB8AC3E}">
        <p14:creationId xmlns:p14="http://schemas.microsoft.com/office/powerpoint/2010/main" val="38816431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Key Takeaways</a:t>
            </a:r>
            <a:endParaRPr lang="en-US" dirty="0"/>
          </a:p>
        </p:txBody>
      </p:sp>
      <p:sp>
        <p:nvSpPr>
          <p:cNvPr id="6" name="Text Placeholder 5"/>
          <p:cNvSpPr>
            <a:spLocks noGrp="1"/>
          </p:cNvSpPr>
          <p:nvPr>
            <p:ph type="body" sz="quarter" idx="10"/>
          </p:nvPr>
        </p:nvSpPr>
        <p:spPr>
          <a:xfrm>
            <a:off x="274638" y="1212850"/>
            <a:ext cx="11887200" cy="3447098"/>
          </a:xfrm>
        </p:spPr>
        <p:txBody>
          <a:bodyPr/>
          <a:lstStyle/>
          <a:p>
            <a:r>
              <a:rPr lang="en-US" dirty="0" smtClean="0"/>
              <a:t>The ECM challenge</a:t>
            </a:r>
          </a:p>
          <a:p>
            <a:r>
              <a:rPr lang="en-US" dirty="0" smtClean="0"/>
              <a:t>Our vision</a:t>
            </a:r>
          </a:p>
          <a:p>
            <a:r>
              <a:rPr lang="en-US" dirty="0" smtClean="0"/>
              <a:t>Our real world experience</a:t>
            </a:r>
          </a:p>
          <a:p>
            <a:r>
              <a:rPr lang="en-US" dirty="0" smtClean="0"/>
              <a:t>Some pointers towards Office 2013</a:t>
            </a:r>
          </a:p>
          <a:p>
            <a:r>
              <a:rPr lang="en-US" dirty="0" smtClean="0"/>
              <a:t>How you can engage with Microsoft</a:t>
            </a:r>
          </a:p>
        </p:txBody>
      </p:sp>
    </p:spTree>
    <p:extLst>
      <p:ext uri="{BB962C8B-B14F-4D97-AF65-F5344CB8AC3E}">
        <p14:creationId xmlns:p14="http://schemas.microsoft.com/office/powerpoint/2010/main" val="286201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ECM challenge</a:t>
            </a:r>
            <a:endParaRPr lang="en-US" dirty="0"/>
          </a:p>
        </p:txBody>
      </p:sp>
    </p:spTree>
    <p:extLst>
      <p:ext uri="{BB962C8B-B14F-4D97-AF65-F5344CB8AC3E}">
        <p14:creationId xmlns:p14="http://schemas.microsoft.com/office/powerpoint/2010/main" val="2307040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Industry Perspectives</a:t>
            </a:r>
            <a:endParaRPr lang="en-GB" dirty="0"/>
          </a:p>
        </p:txBody>
      </p:sp>
      <p:sp>
        <p:nvSpPr>
          <p:cNvPr id="3" name="Text Placeholder 2"/>
          <p:cNvSpPr>
            <a:spLocks noGrp="1"/>
          </p:cNvSpPr>
          <p:nvPr>
            <p:ph type="body" sz="quarter" idx="10"/>
          </p:nvPr>
        </p:nvSpPr>
        <p:spPr>
          <a:xfrm>
            <a:off x="274638" y="1212853"/>
            <a:ext cx="11887200" cy="5478423"/>
          </a:xfrm>
        </p:spPr>
        <p:txBody>
          <a:bodyPr/>
          <a:lstStyle/>
          <a:p>
            <a:r>
              <a:rPr lang="en-GB" dirty="0" smtClean="0">
                <a:gradFill>
                  <a:gsLst>
                    <a:gs pos="1250">
                      <a:schemeClr val="tx2"/>
                    </a:gs>
                    <a:gs pos="99000">
                      <a:schemeClr val="tx2"/>
                    </a:gs>
                  </a:gsLst>
                  <a:lin ang="5400000" scaled="0"/>
                </a:gradFill>
              </a:rPr>
              <a:t>Enterprise Content Management</a:t>
            </a:r>
          </a:p>
          <a:p>
            <a:r>
              <a:rPr lang="en-GB" sz="2000" dirty="0"/>
              <a:t>Document Management/Email Management/Records Management/Web Content Management</a:t>
            </a:r>
          </a:p>
          <a:p>
            <a:endParaRPr lang="en-GB" sz="2000" dirty="0"/>
          </a:p>
          <a:p>
            <a:r>
              <a:rPr lang="en-GB" dirty="0" smtClean="0">
                <a:gradFill>
                  <a:gsLst>
                    <a:gs pos="1250">
                      <a:schemeClr val="tx2"/>
                    </a:gs>
                    <a:gs pos="99000">
                      <a:schemeClr val="tx2"/>
                    </a:gs>
                  </a:gsLst>
                  <a:lin ang="5400000" scaled="0"/>
                </a:gradFill>
              </a:rPr>
              <a:t>Big Data</a:t>
            </a:r>
          </a:p>
          <a:p>
            <a:r>
              <a:rPr lang="en-GB" dirty="0" smtClean="0">
                <a:gradFill>
                  <a:gsLst>
                    <a:gs pos="1250">
                      <a:schemeClr val="tx2"/>
                    </a:gs>
                    <a:gs pos="99000">
                      <a:schemeClr val="tx2"/>
                    </a:gs>
                  </a:gsLst>
                  <a:lin ang="5400000" scaled="0"/>
                </a:gradFill>
              </a:rPr>
              <a:t>Knowledge management</a:t>
            </a:r>
          </a:p>
          <a:p>
            <a:r>
              <a:rPr lang="en-GB" dirty="0" smtClean="0">
                <a:gradFill>
                  <a:gsLst>
                    <a:gs pos="1250">
                      <a:schemeClr val="tx2"/>
                    </a:gs>
                    <a:gs pos="99000">
                      <a:schemeClr val="tx2"/>
                    </a:gs>
                  </a:gsLst>
                  <a:lin ang="5400000" scaled="0"/>
                </a:gradFill>
              </a:rPr>
              <a:t>Increasing regulation</a:t>
            </a:r>
          </a:p>
          <a:p>
            <a:r>
              <a:rPr lang="en-GB" dirty="0" smtClean="0">
                <a:gradFill>
                  <a:gsLst>
                    <a:gs pos="1250">
                      <a:schemeClr val="tx2"/>
                    </a:gs>
                    <a:gs pos="99000">
                      <a:schemeClr val="tx2"/>
                    </a:gs>
                  </a:gsLst>
                  <a:lin ang="5400000" scaled="0"/>
                </a:gradFill>
              </a:rPr>
              <a:t>Risk management and litigation</a:t>
            </a:r>
          </a:p>
          <a:p>
            <a:r>
              <a:rPr lang="en-GB" dirty="0" smtClean="0">
                <a:gradFill>
                  <a:gsLst>
                    <a:gs pos="1250">
                      <a:schemeClr val="tx2"/>
                    </a:gs>
                    <a:gs pos="99000">
                      <a:schemeClr val="tx2"/>
                    </a:gs>
                  </a:gsLst>
                  <a:lin ang="5400000" scaled="0"/>
                </a:gradFill>
              </a:rPr>
              <a:t>Client/Customer expectations and demand</a:t>
            </a:r>
          </a:p>
          <a:p>
            <a:r>
              <a:rPr lang="en-GB" dirty="0" err="1" smtClean="0">
                <a:gradFill>
                  <a:gsLst>
                    <a:gs pos="1250">
                      <a:schemeClr val="tx2"/>
                    </a:gs>
                    <a:gs pos="99000">
                      <a:schemeClr val="tx2"/>
                    </a:gs>
                  </a:gsLst>
                  <a:lin ang="5400000" scaled="0"/>
                </a:gradFill>
              </a:rPr>
              <a:t>Consumerisation</a:t>
            </a:r>
            <a:endParaRPr lang="en-GB" dirty="0" smtClean="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36373699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6980" name="Object 4"/>
          <p:cNvGraphicFramePr>
            <a:graphicFrameLocks noChangeAspect="1"/>
          </p:cNvGraphicFramePr>
          <p:nvPr>
            <p:extLst>
              <p:ext uri="{D42A27DB-BD31-4B8C-83A1-F6EECF244321}">
                <p14:modId xmlns:p14="http://schemas.microsoft.com/office/powerpoint/2010/main" val="2369118371"/>
              </p:ext>
            </p:extLst>
          </p:nvPr>
        </p:nvGraphicFramePr>
        <p:xfrm>
          <a:off x="3113498" y="0"/>
          <a:ext cx="9322978" cy="6994525"/>
        </p:xfrm>
        <a:graphic>
          <a:graphicData uri="http://schemas.openxmlformats.org/presentationml/2006/ole">
            <mc:AlternateContent xmlns:mc="http://schemas.openxmlformats.org/markup-compatibility/2006">
              <mc:Choice xmlns:v="urn:schemas-microsoft-com:vml" Requires="v">
                <p:oleObj spid="_x0000_s1028" name="Photo Editor Photo" r:id="rId4" imgW="26819048" imgH="20114286" progId="">
                  <p:embed/>
                </p:oleObj>
              </mc:Choice>
              <mc:Fallback>
                <p:oleObj name="Photo Editor Photo" r:id="rId4" imgW="26819048" imgH="2011428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3498" y="0"/>
                        <a:ext cx="9322978" cy="6994525"/>
                      </a:xfrm>
                      <a:prstGeom prst="rect">
                        <a:avLst/>
                      </a:prstGeom>
                      <a:noFill/>
                      <a:ln w="12700" cap="sq">
                        <a:solidFill>
                          <a:srgbClr val="002010"/>
                        </a:solidFill>
                        <a:miter lim="800000"/>
                        <a:headEnd/>
                        <a:tailEnd/>
                      </a:ln>
                      <a:effectLst/>
                    </p:spPr>
                  </p:pic>
                </p:oleObj>
              </mc:Fallback>
            </mc:AlternateContent>
          </a:graphicData>
        </a:graphic>
      </p:graphicFrame>
      <p:sp>
        <p:nvSpPr>
          <p:cNvPr id="6" name="Rectangle 5"/>
          <p:cNvSpPr/>
          <p:nvPr/>
        </p:nvSpPr>
        <p:spPr bwMode="auto">
          <a:xfrm>
            <a:off x="3" y="0"/>
            <a:ext cx="3697957" cy="1985094"/>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The reality of Big Data in a Law Firm</a:t>
            </a:r>
          </a:p>
        </p:txBody>
      </p:sp>
    </p:spTree>
    <p:extLst>
      <p:ext uri="{BB962C8B-B14F-4D97-AF65-F5344CB8AC3E}">
        <p14:creationId xmlns:p14="http://schemas.microsoft.com/office/powerpoint/2010/main" val="240672041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 real world vision</a:t>
            </a:r>
            <a:endParaRPr lang="en-US" dirty="0"/>
          </a:p>
        </p:txBody>
      </p:sp>
    </p:spTree>
    <p:extLst>
      <p:ext uri="{BB962C8B-B14F-4D97-AF65-F5344CB8AC3E}">
        <p14:creationId xmlns:p14="http://schemas.microsoft.com/office/powerpoint/2010/main" val="2283221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Clifford Chance Vision and Strategy</a:t>
            </a:r>
            <a:endParaRPr lang="en-GB" dirty="0"/>
          </a:p>
        </p:txBody>
      </p:sp>
      <p:sp>
        <p:nvSpPr>
          <p:cNvPr id="3" name="Text Placeholder 2"/>
          <p:cNvSpPr>
            <a:spLocks noGrp="1"/>
          </p:cNvSpPr>
          <p:nvPr>
            <p:ph type="body" sz="quarter" idx="10"/>
          </p:nvPr>
        </p:nvSpPr>
        <p:spPr>
          <a:xfrm>
            <a:off x="274638" y="1212850"/>
            <a:ext cx="11887200" cy="4124206"/>
          </a:xfrm>
        </p:spPr>
        <p:txBody>
          <a:bodyPr/>
          <a:lstStyle/>
          <a:p>
            <a:r>
              <a:rPr lang="en-GB" dirty="0" smtClean="0"/>
              <a:t>Collapse data centres</a:t>
            </a:r>
          </a:p>
          <a:p>
            <a:r>
              <a:rPr lang="en-GB" dirty="0" smtClean="0"/>
              <a:t>Reduce complexity, cost, rigidity</a:t>
            </a:r>
          </a:p>
          <a:p>
            <a:r>
              <a:rPr lang="en-GB" dirty="0" smtClean="0"/>
              <a:t>Adopt standard, industry strength solutions</a:t>
            </a:r>
          </a:p>
          <a:p>
            <a:r>
              <a:rPr lang="en-GB" dirty="0" smtClean="0"/>
              <a:t>Increase agility</a:t>
            </a:r>
          </a:p>
          <a:p>
            <a:r>
              <a:rPr lang="en-GB" dirty="0" smtClean="0"/>
              <a:t>Enable move to the Cloud</a:t>
            </a:r>
          </a:p>
          <a:p>
            <a:r>
              <a:rPr lang="en-GB" dirty="0" smtClean="0"/>
              <a:t>Deliver consistent user experience, globally</a:t>
            </a:r>
          </a:p>
        </p:txBody>
      </p:sp>
    </p:spTree>
    <p:extLst>
      <p:ext uri="{BB962C8B-B14F-4D97-AF65-F5344CB8AC3E}">
        <p14:creationId xmlns:p14="http://schemas.microsoft.com/office/powerpoint/2010/main" val="111059559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Betting our ECM Strategy on SharePoint</a:t>
            </a:r>
            <a:endParaRPr lang="en-GB" dirty="0"/>
          </a:p>
        </p:txBody>
      </p:sp>
      <p:sp>
        <p:nvSpPr>
          <p:cNvPr id="3" name="Text Placeholder 2"/>
          <p:cNvSpPr>
            <a:spLocks noGrp="1"/>
          </p:cNvSpPr>
          <p:nvPr>
            <p:ph type="body" sz="quarter" idx="10"/>
          </p:nvPr>
        </p:nvSpPr>
        <p:spPr>
          <a:xfrm>
            <a:off x="274638" y="1212850"/>
            <a:ext cx="11887200" cy="4124206"/>
          </a:xfrm>
        </p:spPr>
        <p:txBody>
          <a:bodyPr/>
          <a:lstStyle/>
          <a:p>
            <a:r>
              <a:rPr lang="en-GB" dirty="0" smtClean="0"/>
              <a:t>We assessed ECM solutions against strategy</a:t>
            </a:r>
          </a:p>
          <a:p>
            <a:endParaRPr lang="en-GB" dirty="0" smtClean="0"/>
          </a:p>
          <a:p>
            <a:r>
              <a:rPr lang="en-GB" dirty="0" smtClean="0"/>
              <a:t>Why SharePoint 2010?</a:t>
            </a:r>
          </a:p>
          <a:p>
            <a:r>
              <a:rPr lang="en-GB" sz="2000" dirty="0">
                <a:gradFill>
                  <a:gsLst>
                    <a:gs pos="1250">
                      <a:schemeClr val="tx1"/>
                    </a:gs>
                    <a:gs pos="99000">
                      <a:schemeClr val="tx1"/>
                    </a:gs>
                  </a:gsLst>
                  <a:lin ang="5400000" scaled="0"/>
                </a:gradFill>
              </a:rPr>
              <a:t>Improvements in scalability</a:t>
            </a:r>
          </a:p>
          <a:p>
            <a:r>
              <a:rPr lang="en-GB" sz="2000" dirty="0">
                <a:gradFill>
                  <a:gsLst>
                    <a:gs pos="1250">
                      <a:schemeClr val="tx1"/>
                    </a:gs>
                    <a:gs pos="99000">
                      <a:schemeClr val="tx1"/>
                    </a:gs>
                  </a:gsLst>
                  <a:lin ang="5400000" scaled="0"/>
                </a:gradFill>
              </a:rPr>
              <a:t>Improved cloud story</a:t>
            </a:r>
          </a:p>
          <a:p>
            <a:r>
              <a:rPr lang="en-GB" sz="2000" dirty="0">
                <a:gradFill>
                  <a:gsLst>
                    <a:gs pos="1250">
                      <a:schemeClr val="tx1"/>
                    </a:gs>
                    <a:gs pos="99000">
                      <a:schemeClr val="tx1"/>
                    </a:gs>
                  </a:gsLst>
                  <a:lin ang="5400000" scaled="0"/>
                </a:gradFill>
              </a:rPr>
              <a:t>Document management with a long-term platform for ECM</a:t>
            </a:r>
          </a:p>
          <a:p>
            <a:r>
              <a:rPr lang="en-GB" sz="2000" dirty="0">
                <a:gradFill>
                  <a:gsLst>
                    <a:gs pos="1250">
                      <a:schemeClr val="tx1"/>
                    </a:gs>
                    <a:gs pos="99000">
                      <a:schemeClr val="tx1"/>
                    </a:gs>
                  </a:gsLst>
                  <a:lin ang="5400000" scaled="0"/>
                </a:gradFill>
              </a:rPr>
              <a:t>Partnership with Product Group and MCS UK</a:t>
            </a:r>
          </a:p>
          <a:p>
            <a:endParaRPr lang="en-GB" dirty="0" smtClean="0"/>
          </a:p>
        </p:txBody>
      </p:sp>
    </p:spTree>
    <p:extLst>
      <p:ext uri="{BB962C8B-B14F-4D97-AF65-F5344CB8AC3E}">
        <p14:creationId xmlns:p14="http://schemas.microsoft.com/office/powerpoint/2010/main" val="90825757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Charlie Winterbottom; Alex O'Donnell </External_x0020_Speaker>
    <Session_x0020_Code xmlns="2295e2e7-0eeb-498e-8716-217bb2ee6ee3">SPC112</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Charlie Winterbottom, Alex O'Donnell</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sharepoint/v3"/>
    <ds:schemaRef ds:uri="http://schemas.microsoft.com/office/2006/metadata/properties"/>
    <ds:schemaRef ds:uri="032d541b-1b4e-4d91-93c7-b10533c52f73"/>
    <ds:schemaRef ds:uri="http://schemas.microsoft.com/office/infopath/2007/PartnerControls"/>
    <ds:schemaRef ds:uri="http://schemas.microsoft.com/office/2006/documentManagement/types"/>
    <ds:schemaRef ds:uri="http://purl.org/dc/elements/1.1/"/>
    <ds:schemaRef ds:uri="http://www.w3.org/XML/1998/namespace"/>
    <ds:schemaRef ds:uri="http://purl.org/dc/dcmitype/"/>
    <ds:schemaRef ds:uri="http://purl.org/dc/terms/"/>
    <ds:schemaRef ds:uri="http://schemas.openxmlformats.org/package/2006/metadata/core-properties"/>
    <ds:schemaRef ds:uri="230e9df3-be65-4c73-a93b-d1236ebd677e"/>
    <ds:schemaRef ds:uri="2295e2e7-0eeb-498e-8716-217bb2ee6ee3"/>
  </ds:schemaRefs>
</ds:datastoreItem>
</file>

<file path=customXml/itemProps3.xml><?xml version="1.0" encoding="utf-8"?>
<ds:datastoreItem xmlns:ds="http://schemas.openxmlformats.org/officeDocument/2006/customXml" ds:itemID="{3AFC6479-7DC4-4433-920F-B65171F0E7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2</TotalTime>
  <Words>2433</Words>
  <Application>Microsoft Office PowerPoint</Application>
  <PresentationFormat>Custom</PresentationFormat>
  <Paragraphs>162</Paragraphs>
  <Slides>16</Slides>
  <Notes>15</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16</vt:i4>
      </vt:variant>
    </vt:vector>
  </HeadingPairs>
  <TitlesOfParts>
    <vt:vector size="22" baseType="lpstr">
      <vt:lpstr>SPC2012_Business_Template_16x9</vt:lpstr>
      <vt:lpstr>5-30072_SPC2012_Business_Template_16x9_Light</vt:lpstr>
      <vt:lpstr>1_SPC2012_Business_Template_16x9</vt:lpstr>
      <vt:lpstr>1_5-30072_SPC2012_Business_Template_16x9_Light</vt:lpstr>
      <vt:lpstr>2_5-30072_SPC2012_Business_Template_16x9_Light</vt:lpstr>
      <vt:lpstr>Photo Editor Photo</vt:lpstr>
      <vt:lpstr>PowerPoint Presentation</vt:lpstr>
      <vt:lpstr>Customer Showcase: How Clifford Chance, one of the world's largest law firms, has bet its ECM strategy on SharePoint</vt:lpstr>
      <vt:lpstr>Key Takeaways</vt:lpstr>
      <vt:lpstr>The ECM challenge</vt:lpstr>
      <vt:lpstr>Industry Perspectives</vt:lpstr>
      <vt:lpstr>PowerPoint Presentation</vt:lpstr>
      <vt:lpstr>A real world vision</vt:lpstr>
      <vt:lpstr>Clifford Chance Vision and Strategy</vt:lpstr>
      <vt:lpstr>Betting our ECM Strategy on SharePoint</vt:lpstr>
      <vt:lpstr>Document Management Accelerators</vt:lpstr>
      <vt:lpstr>DMA Demo</vt:lpstr>
      <vt:lpstr>Challenges and lessons learned</vt:lpstr>
      <vt:lpstr>SharePoint 2013 Futures</vt:lpstr>
      <vt:lpstr>Engaging with Microsoft</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Customer Showcase: How Clifford Chance, one of the world's largest law firms, has bet its ECM strategy on SharePoint</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2012-11-14T20:55:31Z</dcterms:created>
  <dcterms:modified xsi:type="dcterms:W3CDTF">2012-12-06T00:42:57Z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