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3.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rts/style1.xml" ContentType="application/vnd.ms-office.chartstyle+xml"/>
  <Override PartName="/ppt/charts/colors1.xml" ContentType="application/vnd.ms-office.chartcolor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183" r:id="rId5"/>
    <p:sldMasterId id="2147484206" r:id="rId6"/>
    <p:sldMasterId id="2147484217" r:id="rId7"/>
  </p:sldMasterIdLst>
  <p:notesMasterIdLst>
    <p:notesMasterId r:id="rId65"/>
  </p:notesMasterIdLst>
  <p:handoutMasterIdLst>
    <p:handoutMasterId r:id="rId66"/>
  </p:handoutMasterIdLst>
  <p:sldIdLst>
    <p:sldId id="1158" r:id="rId8"/>
    <p:sldId id="1135" r:id="rId9"/>
    <p:sldId id="1174" r:id="rId10"/>
    <p:sldId id="1186" r:id="rId11"/>
    <p:sldId id="1175" r:id="rId12"/>
    <p:sldId id="1176" r:id="rId13"/>
    <p:sldId id="1093" r:id="rId14"/>
    <p:sldId id="1160" r:id="rId15"/>
    <p:sldId id="1159" r:id="rId16"/>
    <p:sldId id="1161" r:id="rId17"/>
    <p:sldId id="1163" r:id="rId18"/>
    <p:sldId id="1092" r:id="rId19"/>
    <p:sldId id="1167" r:id="rId20"/>
    <p:sldId id="1168" r:id="rId21"/>
    <p:sldId id="1169" r:id="rId22"/>
    <p:sldId id="1170" r:id="rId23"/>
    <p:sldId id="1128" r:id="rId24"/>
    <p:sldId id="1136" r:id="rId25"/>
    <p:sldId id="1177" r:id="rId26"/>
    <p:sldId id="1138" r:id="rId27"/>
    <p:sldId id="1139" r:id="rId28"/>
    <p:sldId id="1140" r:id="rId29"/>
    <p:sldId id="1141" r:id="rId30"/>
    <p:sldId id="1142" r:id="rId31"/>
    <p:sldId id="1143" r:id="rId32"/>
    <p:sldId id="1144" r:id="rId33"/>
    <p:sldId id="1145" r:id="rId34"/>
    <p:sldId id="1146" r:id="rId35"/>
    <p:sldId id="1147" r:id="rId36"/>
    <p:sldId id="1148" r:id="rId37"/>
    <p:sldId id="1178" r:id="rId38"/>
    <p:sldId id="1179" r:id="rId39"/>
    <p:sldId id="1150" r:id="rId40"/>
    <p:sldId id="1151" r:id="rId41"/>
    <p:sldId id="1152" r:id="rId42"/>
    <p:sldId id="1153" r:id="rId43"/>
    <p:sldId id="1155" r:id="rId44"/>
    <p:sldId id="1188" r:id="rId45"/>
    <p:sldId id="1180" r:id="rId46"/>
    <p:sldId id="1181" r:id="rId47"/>
    <p:sldId id="1126" r:id="rId48"/>
    <p:sldId id="1127" r:id="rId49"/>
    <p:sldId id="1171" r:id="rId50"/>
    <p:sldId id="1172" r:id="rId51"/>
    <p:sldId id="1173" r:id="rId52"/>
    <p:sldId id="1124" r:id="rId53"/>
    <p:sldId id="1123" r:id="rId54"/>
    <p:sldId id="1125" r:id="rId55"/>
    <p:sldId id="1129" r:id="rId56"/>
    <p:sldId id="1130" r:id="rId57"/>
    <p:sldId id="1131" r:id="rId58"/>
    <p:sldId id="1182" r:id="rId59"/>
    <p:sldId id="1183" r:id="rId60"/>
    <p:sldId id="1184" r:id="rId61"/>
    <p:sldId id="1185" r:id="rId62"/>
    <p:sldId id="1187" r:id="rId63"/>
    <p:sldId id="1122" r:id="rId64"/>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duction" id="{AA3DC657-8125-4778-AD18-EDA444019FBF}">
          <p14:sldIdLst>
            <p14:sldId id="1158"/>
            <p14:sldId id="1135"/>
            <p14:sldId id="1174"/>
            <p14:sldId id="1186"/>
            <p14:sldId id="1175"/>
            <p14:sldId id="1176"/>
          </p14:sldIdLst>
        </p14:section>
        <p14:section name="Overview" id="{F489C1F1-D59C-4E46-B6E6-E9910BEC5F3F}">
          <p14:sldIdLst>
            <p14:sldId id="1093"/>
            <p14:sldId id="1160"/>
            <p14:sldId id="1159"/>
            <p14:sldId id="1161"/>
            <p14:sldId id="1163"/>
            <p14:sldId id="1092"/>
            <p14:sldId id="1167"/>
            <p14:sldId id="1168"/>
            <p14:sldId id="1169"/>
            <p14:sldId id="1170"/>
          </p14:sldIdLst>
        </p14:section>
        <p14:section name="Infrastructure" id="{CA15EC6E-DC3A-4485-B96C-C652119FCA3B}">
          <p14:sldIdLst>
            <p14:sldId id="1128"/>
            <p14:sldId id="1136"/>
            <p14:sldId id="1177"/>
            <p14:sldId id="1138"/>
            <p14:sldId id="1139"/>
            <p14:sldId id="1140"/>
            <p14:sldId id="1141"/>
            <p14:sldId id="1142"/>
            <p14:sldId id="1143"/>
            <p14:sldId id="1144"/>
            <p14:sldId id="1145"/>
            <p14:sldId id="1146"/>
            <p14:sldId id="1147"/>
            <p14:sldId id="1148"/>
            <p14:sldId id="1178"/>
            <p14:sldId id="1179"/>
            <p14:sldId id="1150"/>
            <p14:sldId id="1151"/>
            <p14:sldId id="1152"/>
            <p14:sldId id="1153"/>
            <p14:sldId id="1155"/>
            <p14:sldId id="1188"/>
            <p14:sldId id="1180"/>
            <p14:sldId id="1181"/>
          </p14:sldIdLst>
        </p14:section>
        <p14:section name="Topologies" id="{8DDCCFD6-D542-41C5-B7B6-0B9205B1C552}">
          <p14:sldIdLst>
            <p14:sldId id="1126"/>
            <p14:sldId id="1127"/>
            <p14:sldId id="1171"/>
            <p14:sldId id="1172"/>
            <p14:sldId id="1173"/>
            <p14:sldId id="1124"/>
            <p14:sldId id="1123"/>
            <p14:sldId id="1125"/>
          </p14:sldIdLst>
        </p14:section>
        <p14:section name="SharePoint" id="{99D21759-6C60-4146-BC35-33884527E828}">
          <p14:sldIdLst>
            <p14:sldId id="1129"/>
            <p14:sldId id="1130"/>
            <p14:sldId id="1131"/>
            <p14:sldId id="1182"/>
            <p14:sldId id="1183"/>
            <p14:sldId id="1184"/>
            <p14:sldId id="1185"/>
            <p14:sldId id="1187"/>
            <p14:sldId id="1122"/>
          </p14:sldIdLst>
        </p14:section>
      </p14:sectionLst>
    </p:ext>
    <p:ext uri="{EFAFB233-063F-42B5-8137-9DF3F51BA10A}">
      <p15:sldGuideLst xmlns:p15="http://schemas.microsoft.com/office/powerpoint/2012/main" xmlns="">
        <p15:guide id="1" orient="horz" pos="187">
          <p15:clr>
            <a:srgbClr val="A4A3A4"/>
          </p15:clr>
        </p15:guide>
        <p15:guide id="2" orient="horz" pos="763">
          <p15:clr>
            <a:srgbClr val="A4A3A4"/>
          </p15:clr>
        </p15:guide>
        <p15:guide id="3" orient="horz" pos="1339">
          <p15:clr>
            <a:srgbClr val="A4A3A4"/>
          </p15:clr>
        </p15:guide>
        <p15:guide id="4" orient="horz" pos="2491">
          <p15:clr>
            <a:srgbClr val="A4A3A4"/>
          </p15:clr>
        </p15:guide>
        <p15:guide id="5" orient="horz" pos="4219">
          <p15:clr>
            <a:srgbClr val="A4A3A4"/>
          </p15:clr>
        </p15:guide>
        <p15:guide id="6" orient="horz" pos="3643">
          <p15:clr>
            <a:srgbClr val="A4A3A4"/>
          </p15:clr>
        </p15:guide>
        <p15:guide id="7" orient="horz" pos="3067">
          <p15:clr>
            <a:srgbClr val="A4A3A4"/>
          </p15:clr>
        </p15:guide>
        <p15:guide id="8" orient="horz" pos="1915">
          <p15:clr>
            <a:srgbClr val="A4A3A4"/>
          </p15:clr>
        </p15:guide>
        <p15:guide id="9" pos="173">
          <p15:clr>
            <a:srgbClr val="A4A3A4"/>
          </p15:clr>
        </p15:guide>
        <p15:guide id="10" pos="1325">
          <p15:clr>
            <a:srgbClr val="A4A3A4"/>
          </p15:clr>
        </p15:guide>
        <p15:guide id="11" pos="7661">
          <p15:clr>
            <a:srgbClr val="A4A3A4"/>
          </p15:clr>
        </p15:guide>
        <p15:guide id="12" pos="749">
          <p15:clr>
            <a:srgbClr val="A4A3A4"/>
          </p15:clr>
        </p15:guide>
        <p15:guide id="13" pos="7085">
          <p15:clr>
            <a:srgbClr val="A4A3A4"/>
          </p15:clr>
        </p15:guide>
        <p15:guide id="14" pos="3629">
          <p15:clr>
            <a:srgbClr val="A4A3A4"/>
          </p15:clr>
        </p15:guide>
        <p15:guide id="15" pos="1901">
          <p15:clr>
            <a:srgbClr val="A4A3A4"/>
          </p15:clr>
        </p15:guide>
        <p15:guide id="16" pos="2477">
          <p15:clr>
            <a:srgbClr val="A4A3A4"/>
          </p15:clr>
        </p15:guide>
        <p15:guide id="17" pos="4205">
          <p15:clr>
            <a:srgbClr val="A4A3A4"/>
          </p15:clr>
        </p15:guide>
        <p15:guide id="18" pos="4781">
          <p15:clr>
            <a:srgbClr val="A4A3A4"/>
          </p15:clr>
        </p15:guide>
        <p15:guide id="19" pos="5357">
          <p15:clr>
            <a:srgbClr val="A4A3A4"/>
          </p15:clr>
        </p15:guide>
        <p15:guide id="20" pos="5933">
          <p15:clr>
            <a:srgbClr val="A4A3A4"/>
          </p15:clr>
        </p15:guide>
        <p15:guide id="21" pos="6509">
          <p15:clr>
            <a:srgbClr val="A4A3A4"/>
          </p15:clr>
        </p15:guide>
        <p15:guide id="22" pos="3053">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D68"/>
    <a:srgbClr val="000000"/>
    <a:srgbClr val="002050"/>
    <a:srgbClr val="442359"/>
    <a:srgbClr val="333333"/>
    <a:srgbClr val="FFFFFF"/>
    <a:srgbClr val="505050"/>
    <a:srgbClr val="00FFFF"/>
    <a:srgbClr val="CC00CC"/>
    <a:srgbClr val="5F5F5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4994" autoAdjust="0"/>
    <p:restoredTop sz="98347" autoAdjust="0"/>
  </p:normalViewPr>
  <p:slideViewPr>
    <p:cSldViewPr>
      <p:cViewPr varScale="1">
        <p:scale>
          <a:sx n="69" d="100"/>
          <a:sy n="69" d="100"/>
        </p:scale>
        <p:origin x="-402" y="-96"/>
      </p:cViewPr>
      <p:guideLst>
        <p:guide orient="horz" pos="187"/>
        <p:guide orient="horz" pos="763"/>
        <p:guide orient="horz" pos="1339"/>
        <p:guide orient="horz" pos="2491"/>
        <p:guide orient="horz" pos="4219"/>
        <p:guide orient="horz" pos="3643"/>
        <p:guide orient="horz" pos="3067"/>
        <p:guide orient="horz" pos="1915"/>
        <p:guide pos="173"/>
        <p:guide pos="1325"/>
        <p:guide pos="7661"/>
        <p:guide pos="749"/>
        <p:guide pos="7085"/>
        <p:guide pos="3629"/>
        <p:guide pos="1901"/>
        <p:guide pos="2477"/>
        <p:guide pos="4205"/>
        <p:guide pos="4781"/>
        <p:guide pos="5357"/>
        <p:guide pos="5933"/>
        <p:guide pos="6509"/>
        <p:guide pos="3053"/>
      </p:guideLst>
    </p:cSldViewPr>
  </p:slideViewPr>
  <p:notesTextViewPr>
    <p:cViewPr>
      <p:scale>
        <a:sx n="100" d="100"/>
        <a:sy n="100" d="100"/>
      </p:scale>
      <p:origin x="0" y="0"/>
    </p:cViewPr>
  </p:notesTextViewPr>
  <p:sorterViewPr>
    <p:cViewPr>
      <p:scale>
        <a:sx n="33" d="100"/>
        <a:sy n="33" d="100"/>
      </p:scale>
      <p:origin x="0" y="0"/>
    </p:cViewPr>
  </p:sorterViewPr>
  <p:notesViewPr>
    <p:cSldViewPr showGuides="1">
      <p:cViewPr varScale="1">
        <p:scale>
          <a:sx n="95" d="100"/>
          <a:sy n="95" d="100"/>
        </p:scale>
        <p:origin x="-3582"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slide" Target="slides/slide32.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slide" Target="slides/slide35.xml"/><Relationship Id="rId47" Type="http://schemas.openxmlformats.org/officeDocument/2006/relationships/slide" Target="slides/slide40.xml"/><Relationship Id="rId50" Type="http://schemas.openxmlformats.org/officeDocument/2006/relationships/slide" Target="slides/slide43.xml"/><Relationship Id="rId55" Type="http://schemas.openxmlformats.org/officeDocument/2006/relationships/slide" Target="slides/slide48.xml"/><Relationship Id="rId63" Type="http://schemas.openxmlformats.org/officeDocument/2006/relationships/slide" Target="slides/slide56.xml"/><Relationship Id="rId68" Type="http://schemas.openxmlformats.org/officeDocument/2006/relationships/presProps" Target="presProps.xml"/><Relationship Id="rId7" Type="http://schemas.openxmlformats.org/officeDocument/2006/relationships/slideMaster" Target="slideMasters/slideMaster4.xml"/><Relationship Id="rId71"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9.xml"/><Relationship Id="rId29" Type="http://schemas.openxmlformats.org/officeDocument/2006/relationships/slide" Target="slides/slide22.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slide" Target="slides/slide33.xml"/><Relationship Id="rId45" Type="http://schemas.openxmlformats.org/officeDocument/2006/relationships/slide" Target="slides/slide38.xml"/><Relationship Id="rId53" Type="http://schemas.openxmlformats.org/officeDocument/2006/relationships/slide" Target="slides/slide46.xml"/><Relationship Id="rId58" Type="http://schemas.openxmlformats.org/officeDocument/2006/relationships/slide" Target="slides/slide51.xml"/><Relationship Id="rId66"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49" Type="http://schemas.openxmlformats.org/officeDocument/2006/relationships/slide" Target="slides/slide42.xml"/><Relationship Id="rId57" Type="http://schemas.openxmlformats.org/officeDocument/2006/relationships/slide" Target="slides/slide50.xml"/><Relationship Id="rId61" Type="http://schemas.openxmlformats.org/officeDocument/2006/relationships/slide" Target="slides/slide54.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4" Type="http://schemas.openxmlformats.org/officeDocument/2006/relationships/slide" Target="slides/slide37.xml"/><Relationship Id="rId52" Type="http://schemas.openxmlformats.org/officeDocument/2006/relationships/slide" Target="slides/slide45.xml"/><Relationship Id="rId60" Type="http://schemas.openxmlformats.org/officeDocument/2006/relationships/slide" Target="slides/slide53.xml"/><Relationship Id="rId65"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slide" Target="slides/slide36.xml"/><Relationship Id="rId48" Type="http://schemas.openxmlformats.org/officeDocument/2006/relationships/slide" Target="slides/slide41.xml"/><Relationship Id="rId56" Type="http://schemas.openxmlformats.org/officeDocument/2006/relationships/slide" Target="slides/slide49.xml"/><Relationship Id="rId64" Type="http://schemas.openxmlformats.org/officeDocument/2006/relationships/slide" Target="slides/slide57.xml"/><Relationship Id="rId69" Type="http://schemas.openxmlformats.org/officeDocument/2006/relationships/viewProps" Target="viewProps.xml"/><Relationship Id="rId8" Type="http://schemas.openxmlformats.org/officeDocument/2006/relationships/slide" Target="slides/slide1.xml"/><Relationship Id="rId51" Type="http://schemas.openxmlformats.org/officeDocument/2006/relationships/slide" Target="slides/slide44.xml"/><Relationship Id="rId3" Type="http://schemas.openxmlformats.org/officeDocument/2006/relationships/customXml" Target="../customXml/item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slide" Target="slides/slide39.xml"/><Relationship Id="rId59" Type="http://schemas.openxmlformats.org/officeDocument/2006/relationships/slide" Target="slides/slide52.xml"/><Relationship Id="rId67" Type="http://schemas.openxmlformats.org/officeDocument/2006/relationships/commentAuthors" Target="commentAuthors.xml"/><Relationship Id="rId20" Type="http://schemas.openxmlformats.org/officeDocument/2006/relationships/slide" Target="slides/slide13.xml"/><Relationship Id="rId41" Type="http://schemas.openxmlformats.org/officeDocument/2006/relationships/slide" Target="slides/slide34.xml"/><Relationship Id="rId54" Type="http://schemas.openxmlformats.org/officeDocument/2006/relationships/slide" Target="slides/slide47.xml"/><Relationship Id="rId62" Type="http://schemas.openxmlformats.org/officeDocument/2006/relationships/slide" Target="slides/slide55.xml"/><Relationship Id="rId70"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0"/>
    <c:plotArea>
      <c:layout/>
      <c:barChart>
        <c:barDir val="col"/>
        <c:grouping val="clustered"/>
        <c:varyColors val="0"/>
        <c:ser>
          <c:idx val="0"/>
          <c:order val="0"/>
          <c:tx>
            <c:strRef>
              <c:f>Sheet1!$A$2</c:f>
              <c:strCache>
                <c:ptCount val="1"/>
                <c:pt idx="0">
                  <c:v>Clustered Index</c:v>
                </c:pt>
              </c:strCache>
            </c:strRef>
          </c:tx>
          <c:spPr>
            <a:solidFill>
              <a:schemeClr val="accent1">
                <a:shade val="76000"/>
              </a:schemeClr>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1064" b="0" i="0" u="none" strike="noStrike" kern="1200" baseline="0">
                    <a:solidFill>
                      <a:schemeClr val="tx1">
                        <a:lumMod val="50000"/>
                        <a:lumOff val="50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Sheet1!$B$1:$D$1</c:f>
              <c:strCache>
                <c:ptCount val="3"/>
                <c:pt idx="0">
                  <c:v>Mirroring OFF</c:v>
                </c:pt>
                <c:pt idx="1">
                  <c:v>Safety OFF</c:v>
                </c:pt>
                <c:pt idx="2">
                  <c:v>Safety FULL</c:v>
                </c:pt>
              </c:strCache>
            </c:strRef>
          </c:cat>
          <c:val>
            <c:numRef>
              <c:f>Sheet1!$B$2:$D$2</c:f>
              <c:numCache>
                <c:formatCode>General</c:formatCode>
                <c:ptCount val="3"/>
                <c:pt idx="0">
                  <c:v>4.0999999999999996</c:v>
                </c:pt>
                <c:pt idx="1">
                  <c:v>4.4000000000000004</c:v>
                </c:pt>
                <c:pt idx="2">
                  <c:v>7.7</c:v>
                </c:pt>
              </c:numCache>
            </c:numRef>
          </c:val>
        </c:ser>
        <c:ser>
          <c:idx val="1"/>
          <c:order val="1"/>
          <c:tx>
            <c:strRef>
              <c:f>Sheet1!$A$3</c:f>
              <c:strCache>
                <c:ptCount val="1"/>
                <c:pt idx="0">
                  <c:v>Non-Clustered Index</c:v>
                </c:pt>
              </c:strCache>
            </c:strRef>
          </c:tx>
          <c:spPr>
            <a:solidFill>
              <a:schemeClr val="accent1">
                <a:tint val="77000"/>
              </a:schemeClr>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1064" b="0" i="0" u="none" strike="noStrike" kern="1200" baseline="0">
                    <a:solidFill>
                      <a:schemeClr val="tx1">
                        <a:lumMod val="50000"/>
                        <a:lumOff val="50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Sheet1!$B$1:$D$1</c:f>
              <c:strCache>
                <c:ptCount val="3"/>
                <c:pt idx="0">
                  <c:v>Mirroring OFF</c:v>
                </c:pt>
                <c:pt idx="1">
                  <c:v>Safety OFF</c:v>
                </c:pt>
                <c:pt idx="2">
                  <c:v>Safety FULL</c:v>
                </c:pt>
              </c:strCache>
            </c:strRef>
          </c:cat>
          <c:val>
            <c:numRef>
              <c:f>Sheet1!$B$3:$D$3</c:f>
              <c:numCache>
                <c:formatCode>General</c:formatCode>
                <c:ptCount val="3"/>
                <c:pt idx="0">
                  <c:v>2.2000000000000002</c:v>
                </c:pt>
                <c:pt idx="1">
                  <c:v>2.2999999999999998</c:v>
                </c:pt>
                <c:pt idx="2">
                  <c:v>3.2</c:v>
                </c:pt>
              </c:numCache>
            </c:numRef>
          </c:val>
        </c:ser>
        <c:dLbls>
          <c:dLblPos val="outEnd"/>
          <c:showLegendKey val="0"/>
          <c:showVal val="1"/>
          <c:showCatName val="0"/>
          <c:showSerName val="0"/>
          <c:showPercent val="0"/>
          <c:showBubbleSize val="0"/>
        </c:dLbls>
        <c:gapWidth val="444"/>
        <c:overlap val="-90"/>
        <c:axId val="131263488"/>
        <c:axId val="132920064"/>
      </c:barChart>
      <c:catAx>
        <c:axId val="131263488"/>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64" b="0" i="0" u="none" strike="noStrike" kern="1200" cap="all" spc="120" normalizeH="0" baseline="0">
                <a:solidFill>
                  <a:schemeClr val="tx1">
                    <a:lumMod val="65000"/>
                    <a:lumOff val="35000"/>
                  </a:schemeClr>
                </a:solidFill>
                <a:latin typeface="+mn-lt"/>
                <a:ea typeface="+mn-ea"/>
                <a:cs typeface="+mn-cs"/>
              </a:defRPr>
            </a:pPr>
            <a:endParaRPr lang="en-US"/>
          </a:p>
        </c:txPr>
        <c:crossAx val="132920064"/>
        <c:crosses val="autoZero"/>
        <c:auto val="1"/>
        <c:lblAlgn val="ctr"/>
        <c:lblOffset val="100"/>
        <c:noMultiLvlLbl val="0"/>
      </c:catAx>
      <c:valAx>
        <c:axId val="132920064"/>
        <c:scaling>
          <c:orientation val="minMax"/>
        </c:scaling>
        <c:delete val="1"/>
        <c:axPos val="l"/>
        <c:numFmt formatCode="General" sourceLinked="1"/>
        <c:majorTickMark val="none"/>
        <c:minorTickMark val="none"/>
        <c:tickLblPos val="nextTo"/>
        <c:crossAx val="131263488"/>
        <c:crosses val="autoZero"/>
        <c:crossBetween val="between"/>
      </c:valAx>
      <c:spPr>
        <a:noFill/>
        <a:ln>
          <a:noFill/>
        </a:ln>
        <a:effectLst/>
      </c:spPr>
    </c:plotArea>
    <c:legend>
      <c:legendPos val="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olors1.xml><?xml version="1.0" encoding="utf-8"?>
<cs:colorStyle xmlns:cs="http://schemas.microsoft.com/office/drawing/2012/chartStyle" xmlns:a="http://schemas.openxmlformats.org/drawingml/2006/main" meth="withinLinear" id="14">
  <a:schemeClr val="accent1"/>
</cs:colorStyle>
</file>

<file path=ppt/charts/style1.xml><?xml version="1.0" encoding="utf-8"?>
<cs:chartStyle xmlns:cs="http://schemas.microsoft.com/office/drawing/2012/chartStyle" xmlns:a="http://schemas.openxmlformats.org/drawingml/2006/main" id="202">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064"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50000"/>
        <a:lumOff val="50000"/>
      </a:schemeClr>
    </cs:fontRef>
    <cs:defRPr sz="1064" b="0" i="0" u="none" strike="noStrike" kern="1200" baseline="0"/>
    <cs:bodyPr rot="-5400000" spcFirstLastPara="1" vertOverflow="clip" horzOverflow="clip" vert="horz" wrap="square" lIns="38100" tIns="19050" rIns="38100" bIns="19050" anchor="ctr" anchorCtr="1">
      <a:spAutoFit/>
    </cs:bodyPr>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064"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1197" kern="1200"/>
  </cs:valueAxis>
  <cs:wall>
    <cs:lnRef idx="0"/>
    <cs:fillRef idx="0"/>
    <cs:effectRef idx="0"/>
    <cs:fontRef idx="minor">
      <a:schemeClr val="dk1"/>
    </cs:fontRef>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D741F46-E752-408F-812C-4969EA00846F}" type="doc">
      <dgm:prSet loTypeId="urn:microsoft.com/office/officeart/2005/8/layout/cycle3" loCatId="cycle" qsTypeId="urn:microsoft.com/office/officeart/2005/8/quickstyle/simple4" qsCatId="simple" csTypeId="urn:microsoft.com/office/officeart/2005/8/colors/accent1_2" csCatId="accent1" phldr="1"/>
      <dgm:spPr/>
      <dgm:t>
        <a:bodyPr/>
        <a:lstStyle/>
        <a:p>
          <a:endParaRPr lang="en-US"/>
        </a:p>
      </dgm:t>
    </dgm:pt>
    <dgm:pt modelId="{AB7E4F99-E25E-41A9-BC1F-CDCB3EE4F200}">
      <dgm:prSet phldrT="[Text]" custT="1"/>
      <dgm:spPr>
        <a:solidFill>
          <a:schemeClr val="accent1"/>
        </a:solidFill>
      </dgm:spPr>
      <dgm:t>
        <a:bodyPr/>
        <a:lstStyle/>
        <a:p>
          <a:r>
            <a:rPr lang="en-US" sz="1200" dirty="0" smtClean="0"/>
            <a:t>Analysis</a:t>
          </a:r>
          <a:endParaRPr lang="en-US" sz="1200" dirty="0"/>
        </a:p>
      </dgm:t>
    </dgm:pt>
    <dgm:pt modelId="{1A4428F4-E682-449C-863E-D2F88F1FB921}" type="parTrans" cxnId="{CEC0A8A7-E38D-4B71-B47E-2245BF1E3F02}">
      <dgm:prSet/>
      <dgm:spPr/>
      <dgm:t>
        <a:bodyPr/>
        <a:lstStyle/>
        <a:p>
          <a:endParaRPr lang="en-US" sz="3600">
            <a:solidFill>
              <a:schemeClr val="tx1"/>
            </a:solidFill>
          </a:endParaRPr>
        </a:p>
      </dgm:t>
    </dgm:pt>
    <dgm:pt modelId="{B1124F5F-30A9-4636-88EA-9B0ACD5AA73E}" type="sibTrans" cxnId="{CEC0A8A7-E38D-4B71-B47E-2245BF1E3F02}">
      <dgm:prSet custT="1"/>
      <dgm:spPr>
        <a:solidFill>
          <a:schemeClr val="accent2"/>
        </a:solidFill>
      </dgm:spPr>
      <dgm:t>
        <a:bodyPr/>
        <a:lstStyle/>
        <a:p>
          <a:endParaRPr lang="en-US" sz="1100">
            <a:solidFill>
              <a:schemeClr val="tx1"/>
            </a:solidFill>
          </a:endParaRPr>
        </a:p>
      </dgm:t>
    </dgm:pt>
    <dgm:pt modelId="{16331923-D44C-49A0-AAA5-AF95D3BDF5D2}">
      <dgm:prSet phldrT="[Text]" custT="1"/>
      <dgm:spPr>
        <a:solidFill>
          <a:schemeClr val="accent1"/>
        </a:solidFill>
      </dgm:spPr>
      <dgm:t>
        <a:bodyPr/>
        <a:lstStyle/>
        <a:p>
          <a:r>
            <a:rPr lang="en-US" sz="1200" smtClean="0"/>
            <a:t>Solution Design</a:t>
          </a:r>
          <a:endParaRPr lang="en-US" sz="1200" dirty="0"/>
        </a:p>
      </dgm:t>
    </dgm:pt>
    <dgm:pt modelId="{6B54DD44-0244-45E5-AA35-4119C0C0E39F}" type="parTrans" cxnId="{46004DCF-4FD8-47B6-9338-8413003800DD}">
      <dgm:prSet/>
      <dgm:spPr/>
      <dgm:t>
        <a:bodyPr/>
        <a:lstStyle/>
        <a:p>
          <a:endParaRPr lang="en-US" sz="3600">
            <a:solidFill>
              <a:schemeClr val="tx1"/>
            </a:solidFill>
          </a:endParaRPr>
        </a:p>
      </dgm:t>
    </dgm:pt>
    <dgm:pt modelId="{8211C252-5E57-4C0E-AE4A-66BCF4067310}" type="sibTrans" cxnId="{46004DCF-4FD8-47B6-9338-8413003800DD}">
      <dgm:prSet custT="1"/>
      <dgm:spPr/>
      <dgm:t>
        <a:bodyPr/>
        <a:lstStyle/>
        <a:p>
          <a:endParaRPr lang="en-US" sz="1100">
            <a:solidFill>
              <a:schemeClr val="tx1"/>
            </a:solidFill>
          </a:endParaRPr>
        </a:p>
      </dgm:t>
    </dgm:pt>
    <dgm:pt modelId="{4525B1AF-77C2-4F18-8577-A3B3DCB850D3}">
      <dgm:prSet phldrT="[Text]" custT="1"/>
      <dgm:spPr>
        <a:solidFill>
          <a:schemeClr val="accent1"/>
        </a:solidFill>
      </dgm:spPr>
      <dgm:t>
        <a:bodyPr/>
        <a:lstStyle/>
        <a:p>
          <a:r>
            <a:rPr lang="en-US" sz="1200" smtClean="0"/>
            <a:t>Testing</a:t>
          </a:r>
          <a:endParaRPr lang="en-US" sz="1200" dirty="0"/>
        </a:p>
      </dgm:t>
    </dgm:pt>
    <dgm:pt modelId="{C24DDE2C-6201-4457-97A3-2F866888B764}" type="parTrans" cxnId="{AC4D2391-5E10-4185-9CB7-997D12B948F1}">
      <dgm:prSet/>
      <dgm:spPr/>
      <dgm:t>
        <a:bodyPr/>
        <a:lstStyle/>
        <a:p>
          <a:endParaRPr lang="en-US" sz="3600">
            <a:solidFill>
              <a:schemeClr val="tx1"/>
            </a:solidFill>
          </a:endParaRPr>
        </a:p>
      </dgm:t>
    </dgm:pt>
    <dgm:pt modelId="{6462D799-CD54-4551-9AF4-C77F03D6D287}" type="sibTrans" cxnId="{AC4D2391-5E10-4185-9CB7-997D12B948F1}">
      <dgm:prSet custT="1"/>
      <dgm:spPr/>
      <dgm:t>
        <a:bodyPr/>
        <a:lstStyle/>
        <a:p>
          <a:endParaRPr lang="en-US" sz="1100">
            <a:solidFill>
              <a:schemeClr val="tx1"/>
            </a:solidFill>
          </a:endParaRPr>
        </a:p>
      </dgm:t>
    </dgm:pt>
    <dgm:pt modelId="{293C636D-F60A-46EB-B0CC-FEEFCA37FA7D}">
      <dgm:prSet phldrT="[Text]" custT="1"/>
      <dgm:spPr>
        <a:solidFill>
          <a:schemeClr val="accent1"/>
        </a:solidFill>
      </dgm:spPr>
      <dgm:t>
        <a:bodyPr/>
        <a:lstStyle/>
        <a:p>
          <a:r>
            <a:rPr lang="en-US" sz="1200" dirty="0" smtClean="0"/>
            <a:t>Maintenance</a:t>
          </a:r>
          <a:endParaRPr lang="en-US" sz="1200" dirty="0"/>
        </a:p>
      </dgm:t>
    </dgm:pt>
    <dgm:pt modelId="{9C332E70-0672-465E-9E65-9CE06F16B155}" type="parTrans" cxnId="{BBCABB1D-E58C-4916-B19B-585291C84F10}">
      <dgm:prSet/>
      <dgm:spPr/>
      <dgm:t>
        <a:bodyPr/>
        <a:lstStyle/>
        <a:p>
          <a:endParaRPr lang="en-US" sz="3600">
            <a:solidFill>
              <a:schemeClr val="tx1"/>
            </a:solidFill>
          </a:endParaRPr>
        </a:p>
      </dgm:t>
    </dgm:pt>
    <dgm:pt modelId="{245FBC13-4488-4DC3-921A-58F05BDFD5AD}" type="sibTrans" cxnId="{BBCABB1D-E58C-4916-B19B-585291C84F10}">
      <dgm:prSet custT="1"/>
      <dgm:spPr/>
      <dgm:t>
        <a:bodyPr/>
        <a:lstStyle/>
        <a:p>
          <a:endParaRPr lang="en-US" sz="1100">
            <a:solidFill>
              <a:schemeClr val="tx1"/>
            </a:solidFill>
          </a:endParaRPr>
        </a:p>
      </dgm:t>
    </dgm:pt>
    <dgm:pt modelId="{3EB36592-90A7-47B3-8883-CE5F471FF474}">
      <dgm:prSet phldrT="[Text]" custT="1"/>
      <dgm:spPr>
        <a:solidFill>
          <a:schemeClr val="accent1"/>
        </a:solidFill>
      </dgm:spPr>
      <dgm:t>
        <a:bodyPr/>
        <a:lstStyle/>
        <a:p>
          <a:r>
            <a:rPr lang="en-US" sz="1200" smtClean="0"/>
            <a:t>Implementation</a:t>
          </a:r>
          <a:endParaRPr lang="en-US" sz="1200" dirty="0"/>
        </a:p>
      </dgm:t>
    </dgm:pt>
    <dgm:pt modelId="{EE7384D1-FE51-4294-AB90-36C70831E328}" type="parTrans" cxnId="{48643F12-1D96-4B61-AD51-EFAAA05F40A8}">
      <dgm:prSet/>
      <dgm:spPr/>
      <dgm:t>
        <a:bodyPr/>
        <a:lstStyle/>
        <a:p>
          <a:endParaRPr lang="en-US" sz="3600">
            <a:solidFill>
              <a:schemeClr val="tx1"/>
            </a:solidFill>
          </a:endParaRPr>
        </a:p>
      </dgm:t>
    </dgm:pt>
    <dgm:pt modelId="{B3D5ACC1-68AA-4134-8E80-C61F66C6EB66}" type="sibTrans" cxnId="{48643F12-1D96-4B61-AD51-EFAAA05F40A8}">
      <dgm:prSet custT="1"/>
      <dgm:spPr/>
      <dgm:t>
        <a:bodyPr/>
        <a:lstStyle/>
        <a:p>
          <a:endParaRPr lang="en-US" sz="1100">
            <a:solidFill>
              <a:schemeClr val="tx1"/>
            </a:solidFill>
          </a:endParaRPr>
        </a:p>
      </dgm:t>
    </dgm:pt>
    <dgm:pt modelId="{EFDCAFC0-CF7B-497B-A982-6927F03C98EB}" type="pres">
      <dgm:prSet presAssocID="{DD741F46-E752-408F-812C-4969EA00846F}" presName="Name0" presStyleCnt="0">
        <dgm:presLayoutVars>
          <dgm:dir/>
          <dgm:resizeHandles val="exact"/>
        </dgm:presLayoutVars>
      </dgm:prSet>
      <dgm:spPr/>
      <dgm:t>
        <a:bodyPr/>
        <a:lstStyle/>
        <a:p>
          <a:endParaRPr lang="en-US"/>
        </a:p>
      </dgm:t>
    </dgm:pt>
    <dgm:pt modelId="{922A8F50-8A99-4C5B-94FF-F54991BFA655}" type="pres">
      <dgm:prSet presAssocID="{DD741F46-E752-408F-812C-4969EA00846F}" presName="cycle" presStyleCnt="0"/>
      <dgm:spPr/>
      <dgm:t>
        <a:bodyPr/>
        <a:lstStyle/>
        <a:p>
          <a:endParaRPr lang="en-US"/>
        </a:p>
      </dgm:t>
    </dgm:pt>
    <dgm:pt modelId="{38847F16-A12A-4E36-910D-12702F8E77B6}" type="pres">
      <dgm:prSet presAssocID="{AB7E4F99-E25E-41A9-BC1F-CDCB3EE4F200}" presName="nodeFirstNode" presStyleLbl="node1" presStyleIdx="0" presStyleCnt="5">
        <dgm:presLayoutVars>
          <dgm:bulletEnabled val="1"/>
        </dgm:presLayoutVars>
      </dgm:prSet>
      <dgm:spPr>
        <a:prstGeom prst="rect">
          <a:avLst/>
        </a:prstGeom>
      </dgm:spPr>
      <dgm:t>
        <a:bodyPr/>
        <a:lstStyle/>
        <a:p>
          <a:endParaRPr lang="en-US"/>
        </a:p>
      </dgm:t>
    </dgm:pt>
    <dgm:pt modelId="{DF4710D5-047B-43F3-BCDD-A18F8B417D7D}" type="pres">
      <dgm:prSet presAssocID="{B1124F5F-30A9-4636-88EA-9B0ACD5AA73E}" presName="sibTransFirstNode" presStyleLbl="bgShp" presStyleIdx="0" presStyleCnt="1"/>
      <dgm:spPr/>
      <dgm:t>
        <a:bodyPr/>
        <a:lstStyle/>
        <a:p>
          <a:endParaRPr lang="en-US"/>
        </a:p>
      </dgm:t>
    </dgm:pt>
    <dgm:pt modelId="{7581D427-D3D5-4F3A-8CC5-76C48C2C63E2}" type="pres">
      <dgm:prSet presAssocID="{16331923-D44C-49A0-AAA5-AF95D3BDF5D2}" presName="nodeFollowingNodes" presStyleLbl="node1" presStyleIdx="1" presStyleCnt="5">
        <dgm:presLayoutVars>
          <dgm:bulletEnabled val="1"/>
        </dgm:presLayoutVars>
      </dgm:prSet>
      <dgm:spPr>
        <a:prstGeom prst="rect">
          <a:avLst/>
        </a:prstGeom>
      </dgm:spPr>
      <dgm:t>
        <a:bodyPr/>
        <a:lstStyle/>
        <a:p>
          <a:endParaRPr lang="en-US"/>
        </a:p>
      </dgm:t>
    </dgm:pt>
    <dgm:pt modelId="{6472EB3B-9D7E-4353-94ED-D632F8033F74}" type="pres">
      <dgm:prSet presAssocID="{3EB36592-90A7-47B3-8883-CE5F471FF474}" presName="nodeFollowingNodes" presStyleLbl="node1" presStyleIdx="2" presStyleCnt="5">
        <dgm:presLayoutVars>
          <dgm:bulletEnabled val="1"/>
        </dgm:presLayoutVars>
      </dgm:prSet>
      <dgm:spPr>
        <a:prstGeom prst="rect">
          <a:avLst/>
        </a:prstGeom>
      </dgm:spPr>
      <dgm:t>
        <a:bodyPr/>
        <a:lstStyle/>
        <a:p>
          <a:endParaRPr lang="en-US"/>
        </a:p>
      </dgm:t>
    </dgm:pt>
    <dgm:pt modelId="{6FDB113D-2A90-49CA-BA5E-A9C522F994F0}" type="pres">
      <dgm:prSet presAssocID="{4525B1AF-77C2-4F18-8577-A3B3DCB850D3}" presName="nodeFollowingNodes" presStyleLbl="node1" presStyleIdx="3" presStyleCnt="5">
        <dgm:presLayoutVars>
          <dgm:bulletEnabled val="1"/>
        </dgm:presLayoutVars>
      </dgm:prSet>
      <dgm:spPr>
        <a:prstGeom prst="rect">
          <a:avLst/>
        </a:prstGeom>
      </dgm:spPr>
      <dgm:t>
        <a:bodyPr/>
        <a:lstStyle/>
        <a:p>
          <a:endParaRPr lang="en-US"/>
        </a:p>
      </dgm:t>
    </dgm:pt>
    <dgm:pt modelId="{6B0A5C9E-B7EF-40E2-B9E0-604F5B025BE9}" type="pres">
      <dgm:prSet presAssocID="{293C636D-F60A-46EB-B0CC-FEEFCA37FA7D}" presName="nodeFollowingNodes" presStyleLbl="node1" presStyleIdx="4" presStyleCnt="5">
        <dgm:presLayoutVars>
          <dgm:bulletEnabled val="1"/>
        </dgm:presLayoutVars>
      </dgm:prSet>
      <dgm:spPr>
        <a:prstGeom prst="rect">
          <a:avLst/>
        </a:prstGeom>
      </dgm:spPr>
      <dgm:t>
        <a:bodyPr/>
        <a:lstStyle/>
        <a:p>
          <a:endParaRPr lang="en-US"/>
        </a:p>
      </dgm:t>
    </dgm:pt>
  </dgm:ptLst>
  <dgm:cxnLst>
    <dgm:cxn modelId="{D5F6AF57-48F0-4C4F-B093-8C22FB95C4CD}" type="presOf" srcId="{4525B1AF-77C2-4F18-8577-A3B3DCB850D3}" destId="{6FDB113D-2A90-49CA-BA5E-A9C522F994F0}" srcOrd="0" destOrd="0" presId="urn:microsoft.com/office/officeart/2005/8/layout/cycle3"/>
    <dgm:cxn modelId="{46004DCF-4FD8-47B6-9338-8413003800DD}" srcId="{DD741F46-E752-408F-812C-4969EA00846F}" destId="{16331923-D44C-49A0-AAA5-AF95D3BDF5D2}" srcOrd="1" destOrd="0" parTransId="{6B54DD44-0244-45E5-AA35-4119C0C0E39F}" sibTransId="{8211C252-5E57-4C0E-AE4A-66BCF4067310}"/>
    <dgm:cxn modelId="{4F53C1DE-4F1E-430C-9075-C4E017148195}" type="presOf" srcId="{DD741F46-E752-408F-812C-4969EA00846F}" destId="{EFDCAFC0-CF7B-497B-A982-6927F03C98EB}" srcOrd="0" destOrd="0" presId="urn:microsoft.com/office/officeart/2005/8/layout/cycle3"/>
    <dgm:cxn modelId="{7DF8ABE7-FE95-48E0-8628-BA728FA6AEC0}" type="presOf" srcId="{B1124F5F-30A9-4636-88EA-9B0ACD5AA73E}" destId="{DF4710D5-047B-43F3-BCDD-A18F8B417D7D}" srcOrd="0" destOrd="0" presId="urn:microsoft.com/office/officeart/2005/8/layout/cycle3"/>
    <dgm:cxn modelId="{48643F12-1D96-4B61-AD51-EFAAA05F40A8}" srcId="{DD741F46-E752-408F-812C-4969EA00846F}" destId="{3EB36592-90A7-47B3-8883-CE5F471FF474}" srcOrd="2" destOrd="0" parTransId="{EE7384D1-FE51-4294-AB90-36C70831E328}" sibTransId="{B3D5ACC1-68AA-4134-8E80-C61F66C6EB66}"/>
    <dgm:cxn modelId="{7B46C3FF-6212-46A4-AF2B-16DCAB57F912}" type="presOf" srcId="{16331923-D44C-49A0-AAA5-AF95D3BDF5D2}" destId="{7581D427-D3D5-4F3A-8CC5-76C48C2C63E2}" srcOrd="0" destOrd="0" presId="urn:microsoft.com/office/officeart/2005/8/layout/cycle3"/>
    <dgm:cxn modelId="{CEC0A8A7-E38D-4B71-B47E-2245BF1E3F02}" srcId="{DD741F46-E752-408F-812C-4969EA00846F}" destId="{AB7E4F99-E25E-41A9-BC1F-CDCB3EE4F200}" srcOrd="0" destOrd="0" parTransId="{1A4428F4-E682-449C-863E-D2F88F1FB921}" sibTransId="{B1124F5F-30A9-4636-88EA-9B0ACD5AA73E}"/>
    <dgm:cxn modelId="{A5D5B2A5-CAFF-4981-8EB9-58202D3B55C3}" type="presOf" srcId="{293C636D-F60A-46EB-B0CC-FEEFCA37FA7D}" destId="{6B0A5C9E-B7EF-40E2-B9E0-604F5B025BE9}" srcOrd="0" destOrd="0" presId="urn:microsoft.com/office/officeart/2005/8/layout/cycle3"/>
    <dgm:cxn modelId="{D77D1FC2-B4AC-4EBF-941A-76CD220E420D}" type="presOf" srcId="{3EB36592-90A7-47B3-8883-CE5F471FF474}" destId="{6472EB3B-9D7E-4353-94ED-D632F8033F74}" srcOrd="0" destOrd="0" presId="urn:microsoft.com/office/officeart/2005/8/layout/cycle3"/>
    <dgm:cxn modelId="{7BE72175-5194-4CFB-A1F5-328F69C5D818}" type="presOf" srcId="{AB7E4F99-E25E-41A9-BC1F-CDCB3EE4F200}" destId="{38847F16-A12A-4E36-910D-12702F8E77B6}" srcOrd="0" destOrd="0" presId="urn:microsoft.com/office/officeart/2005/8/layout/cycle3"/>
    <dgm:cxn modelId="{AC4D2391-5E10-4185-9CB7-997D12B948F1}" srcId="{DD741F46-E752-408F-812C-4969EA00846F}" destId="{4525B1AF-77C2-4F18-8577-A3B3DCB850D3}" srcOrd="3" destOrd="0" parTransId="{C24DDE2C-6201-4457-97A3-2F866888B764}" sibTransId="{6462D799-CD54-4551-9AF4-C77F03D6D287}"/>
    <dgm:cxn modelId="{BBCABB1D-E58C-4916-B19B-585291C84F10}" srcId="{DD741F46-E752-408F-812C-4969EA00846F}" destId="{293C636D-F60A-46EB-B0CC-FEEFCA37FA7D}" srcOrd="4" destOrd="0" parTransId="{9C332E70-0672-465E-9E65-9CE06F16B155}" sibTransId="{245FBC13-4488-4DC3-921A-58F05BDFD5AD}"/>
    <dgm:cxn modelId="{74C10A43-CB30-4B87-B2DE-82E10A02FF3C}" type="presParOf" srcId="{EFDCAFC0-CF7B-497B-A982-6927F03C98EB}" destId="{922A8F50-8A99-4C5B-94FF-F54991BFA655}" srcOrd="0" destOrd="0" presId="urn:microsoft.com/office/officeart/2005/8/layout/cycle3"/>
    <dgm:cxn modelId="{131D4614-F094-4AAE-9CEC-9B58489C0D44}" type="presParOf" srcId="{922A8F50-8A99-4C5B-94FF-F54991BFA655}" destId="{38847F16-A12A-4E36-910D-12702F8E77B6}" srcOrd="0" destOrd="0" presId="urn:microsoft.com/office/officeart/2005/8/layout/cycle3"/>
    <dgm:cxn modelId="{53A21739-C4DB-4476-9EF8-4AC8402FDD62}" type="presParOf" srcId="{922A8F50-8A99-4C5B-94FF-F54991BFA655}" destId="{DF4710D5-047B-43F3-BCDD-A18F8B417D7D}" srcOrd="1" destOrd="0" presId="urn:microsoft.com/office/officeart/2005/8/layout/cycle3"/>
    <dgm:cxn modelId="{A09FFF55-52EB-4299-81C5-272586ED0286}" type="presParOf" srcId="{922A8F50-8A99-4C5B-94FF-F54991BFA655}" destId="{7581D427-D3D5-4F3A-8CC5-76C48C2C63E2}" srcOrd="2" destOrd="0" presId="urn:microsoft.com/office/officeart/2005/8/layout/cycle3"/>
    <dgm:cxn modelId="{1BF4D55D-BB36-47F0-B6E6-D076F10EBBF4}" type="presParOf" srcId="{922A8F50-8A99-4C5B-94FF-F54991BFA655}" destId="{6472EB3B-9D7E-4353-94ED-D632F8033F74}" srcOrd="3" destOrd="0" presId="urn:microsoft.com/office/officeart/2005/8/layout/cycle3"/>
    <dgm:cxn modelId="{C029859D-567B-4F4F-951C-DCCC0CFE95E9}" type="presParOf" srcId="{922A8F50-8A99-4C5B-94FF-F54991BFA655}" destId="{6FDB113D-2A90-49CA-BA5E-A9C522F994F0}" srcOrd="4" destOrd="0" presId="urn:microsoft.com/office/officeart/2005/8/layout/cycle3"/>
    <dgm:cxn modelId="{5B590802-B83C-49A6-8647-E0D74FE0A907}" type="presParOf" srcId="{922A8F50-8A99-4C5B-94FF-F54991BFA655}" destId="{6B0A5C9E-B7EF-40E2-B9E0-604F5B025BE9}" srcOrd="5" destOrd="0" presId="urn:microsoft.com/office/officeart/2005/8/layout/cycle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F820C57-2507-4C08-8A5B-EB0581983D20}"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F618FBB9-0951-4343-B560-7014E77DAFEB}">
      <dgm:prSet phldrT="[Text]" custT="1"/>
      <dgm:spPr>
        <a:solidFill>
          <a:schemeClr val="accent3"/>
        </a:solidFill>
        <a:ln>
          <a:noFill/>
        </a:ln>
      </dgm:spPr>
      <dgm:t>
        <a:bodyPr/>
        <a:lstStyle/>
        <a:p>
          <a:r>
            <a:rPr lang="en-US" sz="3200" dirty="0" smtClean="0">
              <a:latin typeface="+mj-lt"/>
            </a:rPr>
            <a:t>Unplanned Downtime</a:t>
          </a:r>
          <a:endParaRPr lang="en-US" sz="3200" dirty="0">
            <a:latin typeface="+mj-lt"/>
          </a:endParaRPr>
        </a:p>
      </dgm:t>
    </dgm:pt>
    <dgm:pt modelId="{EC5A6965-69D7-498B-AAB6-7EEC45B89B46}" type="parTrans" cxnId="{D9D809BE-9B75-4E41-AC94-085FCB2FAB00}">
      <dgm:prSet/>
      <dgm:spPr/>
      <dgm:t>
        <a:bodyPr/>
        <a:lstStyle/>
        <a:p>
          <a:endParaRPr lang="en-US" sz="4400"/>
        </a:p>
      </dgm:t>
    </dgm:pt>
    <dgm:pt modelId="{D2C2EDE8-0358-446D-8205-3A0A807D7BDB}" type="sibTrans" cxnId="{D9D809BE-9B75-4E41-AC94-085FCB2FAB00}">
      <dgm:prSet/>
      <dgm:spPr/>
      <dgm:t>
        <a:bodyPr/>
        <a:lstStyle/>
        <a:p>
          <a:endParaRPr lang="en-US" sz="4400"/>
        </a:p>
      </dgm:t>
    </dgm:pt>
    <dgm:pt modelId="{BD191B2B-65C8-468B-ADE0-D6FFB22686E7}">
      <dgm:prSet phldrT="[Text]" custT="1"/>
      <dgm:spPr/>
      <dgm:t>
        <a:bodyPr/>
        <a:lstStyle/>
        <a:p>
          <a:r>
            <a:rPr lang="en-US" sz="1800" dirty="0" smtClean="0">
              <a:solidFill>
                <a:schemeClr val="tx1"/>
              </a:solidFill>
            </a:rPr>
            <a:t>SAN/RAID</a:t>
          </a:r>
          <a:endParaRPr lang="en-US" sz="1800" dirty="0">
            <a:solidFill>
              <a:schemeClr val="tx1"/>
            </a:solidFill>
          </a:endParaRPr>
        </a:p>
      </dgm:t>
    </dgm:pt>
    <dgm:pt modelId="{9C7B2747-514D-47D9-B442-EE89F223810B}" type="parTrans" cxnId="{A19C08E3-03BE-42F0-B4F6-A1B131DC3088}">
      <dgm:prSet/>
      <dgm:spPr/>
      <dgm:t>
        <a:bodyPr/>
        <a:lstStyle/>
        <a:p>
          <a:endParaRPr lang="en-US" sz="4400"/>
        </a:p>
      </dgm:t>
    </dgm:pt>
    <dgm:pt modelId="{3F6C996F-DF79-42DB-99EE-A1414A104FAD}" type="sibTrans" cxnId="{A19C08E3-03BE-42F0-B4F6-A1B131DC3088}">
      <dgm:prSet/>
      <dgm:spPr/>
      <dgm:t>
        <a:bodyPr/>
        <a:lstStyle/>
        <a:p>
          <a:endParaRPr lang="en-US" sz="4400"/>
        </a:p>
      </dgm:t>
    </dgm:pt>
    <dgm:pt modelId="{C2A0BC29-FBDE-4BD8-9D37-4C530680024D}">
      <dgm:prSet phldrT="[Text]" custT="1"/>
      <dgm:spPr/>
      <dgm:t>
        <a:bodyPr/>
        <a:lstStyle/>
        <a:p>
          <a:r>
            <a:rPr lang="en-US" sz="1800" dirty="0" smtClean="0">
              <a:solidFill>
                <a:schemeClr val="tx1"/>
              </a:solidFill>
            </a:rPr>
            <a:t>Backup/Restore</a:t>
          </a:r>
          <a:endParaRPr lang="en-US" sz="1800" dirty="0">
            <a:solidFill>
              <a:schemeClr val="tx1"/>
            </a:solidFill>
          </a:endParaRPr>
        </a:p>
      </dgm:t>
    </dgm:pt>
    <dgm:pt modelId="{524B0563-3455-429D-B527-0223A669DCFE}" type="parTrans" cxnId="{F600EDF5-BF25-42FE-825F-F4A98E8B50D3}">
      <dgm:prSet/>
      <dgm:spPr/>
      <dgm:t>
        <a:bodyPr/>
        <a:lstStyle/>
        <a:p>
          <a:endParaRPr lang="en-US" sz="4400"/>
        </a:p>
      </dgm:t>
    </dgm:pt>
    <dgm:pt modelId="{74B6169E-4804-41E7-9BDE-7FD0648D3553}" type="sibTrans" cxnId="{F600EDF5-BF25-42FE-825F-F4A98E8B50D3}">
      <dgm:prSet/>
      <dgm:spPr/>
      <dgm:t>
        <a:bodyPr/>
        <a:lstStyle/>
        <a:p>
          <a:endParaRPr lang="en-US" sz="4400"/>
        </a:p>
      </dgm:t>
    </dgm:pt>
    <dgm:pt modelId="{D887CD3C-CCFB-42C6-8DE8-6F3285B07B14}">
      <dgm:prSet phldrT="[Text]" custT="1"/>
      <dgm:spPr/>
      <dgm:t>
        <a:bodyPr/>
        <a:lstStyle/>
        <a:p>
          <a:r>
            <a:rPr lang="en-US" sz="1800" dirty="0" smtClean="0">
              <a:solidFill>
                <a:schemeClr val="tx1"/>
              </a:solidFill>
            </a:rPr>
            <a:t>Log Shipping</a:t>
          </a:r>
          <a:endParaRPr lang="en-US" sz="1800" dirty="0">
            <a:solidFill>
              <a:schemeClr val="tx1"/>
            </a:solidFill>
          </a:endParaRPr>
        </a:p>
      </dgm:t>
    </dgm:pt>
    <dgm:pt modelId="{EA802B8A-8016-4A53-AC09-0410D414C16D}" type="parTrans" cxnId="{4429748B-830D-46F0-AA13-289AF65A8B1D}">
      <dgm:prSet/>
      <dgm:spPr/>
      <dgm:t>
        <a:bodyPr/>
        <a:lstStyle/>
        <a:p>
          <a:endParaRPr lang="en-US" sz="4400"/>
        </a:p>
      </dgm:t>
    </dgm:pt>
    <dgm:pt modelId="{C9F7A70A-5A47-48C3-ACEF-B50B8B693119}" type="sibTrans" cxnId="{4429748B-830D-46F0-AA13-289AF65A8B1D}">
      <dgm:prSet/>
      <dgm:spPr/>
      <dgm:t>
        <a:bodyPr/>
        <a:lstStyle/>
        <a:p>
          <a:endParaRPr lang="en-US" sz="4400"/>
        </a:p>
      </dgm:t>
    </dgm:pt>
    <dgm:pt modelId="{5D27B1B9-C8DC-4790-A3E3-3B70E29786B2}">
      <dgm:prSet phldrT="[Text]" custT="1"/>
      <dgm:spPr/>
      <dgm:t>
        <a:bodyPr/>
        <a:lstStyle/>
        <a:p>
          <a:r>
            <a:rPr lang="en-US" sz="1800" dirty="0" smtClean="0">
              <a:solidFill>
                <a:schemeClr val="tx1"/>
              </a:solidFill>
            </a:rPr>
            <a:t>Database Mirroring</a:t>
          </a:r>
          <a:endParaRPr lang="en-US" sz="1800" dirty="0">
            <a:solidFill>
              <a:schemeClr val="tx1"/>
            </a:solidFill>
          </a:endParaRPr>
        </a:p>
      </dgm:t>
    </dgm:pt>
    <dgm:pt modelId="{D3B48EA1-94CB-467C-8367-89AB81FC2FCE}" type="parTrans" cxnId="{1D4302B9-A8FC-4D3B-BD9C-C2AA792B3134}">
      <dgm:prSet/>
      <dgm:spPr/>
      <dgm:t>
        <a:bodyPr/>
        <a:lstStyle/>
        <a:p>
          <a:endParaRPr lang="en-US" sz="4400"/>
        </a:p>
      </dgm:t>
    </dgm:pt>
    <dgm:pt modelId="{4EC91F8C-230A-4212-9B6A-425C832215A3}" type="sibTrans" cxnId="{1D4302B9-A8FC-4D3B-BD9C-C2AA792B3134}">
      <dgm:prSet/>
      <dgm:spPr/>
      <dgm:t>
        <a:bodyPr/>
        <a:lstStyle/>
        <a:p>
          <a:endParaRPr lang="en-US" sz="4400"/>
        </a:p>
      </dgm:t>
    </dgm:pt>
    <dgm:pt modelId="{F0CE2E36-766D-45A6-8633-645798E9EC27}">
      <dgm:prSet phldrT="[Text]" custT="1"/>
      <dgm:spPr/>
      <dgm:t>
        <a:bodyPr/>
        <a:lstStyle/>
        <a:p>
          <a:r>
            <a:rPr lang="en-US" sz="1800" dirty="0" smtClean="0">
              <a:solidFill>
                <a:schemeClr val="tx1"/>
              </a:solidFill>
            </a:rPr>
            <a:t>Failover Clustering</a:t>
          </a:r>
          <a:endParaRPr lang="en-US" sz="1800" dirty="0">
            <a:solidFill>
              <a:schemeClr val="tx1"/>
            </a:solidFill>
          </a:endParaRPr>
        </a:p>
      </dgm:t>
    </dgm:pt>
    <dgm:pt modelId="{92C4FDC6-E47C-4369-8BE3-A9D0D0EE959A}" type="parTrans" cxnId="{DE4052EB-8241-43BA-832C-40CD9176D659}">
      <dgm:prSet/>
      <dgm:spPr/>
      <dgm:t>
        <a:bodyPr/>
        <a:lstStyle/>
        <a:p>
          <a:endParaRPr lang="en-US" sz="4400"/>
        </a:p>
      </dgm:t>
    </dgm:pt>
    <dgm:pt modelId="{E2592165-C37F-4C08-A23F-1DC62B93B356}" type="sibTrans" cxnId="{DE4052EB-8241-43BA-832C-40CD9176D659}">
      <dgm:prSet/>
      <dgm:spPr/>
      <dgm:t>
        <a:bodyPr/>
        <a:lstStyle/>
        <a:p>
          <a:endParaRPr lang="en-US" sz="4400"/>
        </a:p>
      </dgm:t>
    </dgm:pt>
    <dgm:pt modelId="{C963CAC8-4B23-4EEC-AA53-7F062CC792FC}">
      <dgm:prSet phldrT="[Text]" custT="1"/>
      <dgm:spPr>
        <a:solidFill>
          <a:schemeClr val="accent2"/>
        </a:solidFill>
        <a:ln>
          <a:noFill/>
        </a:ln>
      </dgm:spPr>
      <dgm:t>
        <a:bodyPr/>
        <a:lstStyle/>
        <a:p>
          <a:r>
            <a:rPr lang="en-US" sz="3200" dirty="0" smtClean="0">
              <a:latin typeface="+mj-lt"/>
            </a:rPr>
            <a:t>Planned Downtime</a:t>
          </a:r>
          <a:endParaRPr lang="en-US" sz="3200" dirty="0">
            <a:latin typeface="+mj-lt"/>
          </a:endParaRPr>
        </a:p>
      </dgm:t>
    </dgm:pt>
    <dgm:pt modelId="{08690BE2-926B-42A7-95A1-BBD28ECE9DF5}" type="parTrans" cxnId="{64E9A40D-EE17-4267-BA8B-F80691A43FED}">
      <dgm:prSet/>
      <dgm:spPr/>
      <dgm:t>
        <a:bodyPr/>
        <a:lstStyle/>
        <a:p>
          <a:endParaRPr lang="en-US" sz="4400"/>
        </a:p>
      </dgm:t>
    </dgm:pt>
    <dgm:pt modelId="{4DF56EF0-21B8-4601-98D2-C4B67969D4C7}" type="sibTrans" cxnId="{64E9A40D-EE17-4267-BA8B-F80691A43FED}">
      <dgm:prSet/>
      <dgm:spPr/>
      <dgm:t>
        <a:bodyPr/>
        <a:lstStyle/>
        <a:p>
          <a:endParaRPr lang="en-US" sz="4400"/>
        </a:p>
      </dgm:t>
    </dgm:pt>
    <dgm:pt modelId="{2E214BD9-D87F-480E-9F6F-B76ABD3E73EA}">
      <dgm:prSet phldrT="[Text]" custT="1"/>
      <dgm:spPr/>
      <dgm:t>
        <a:bodyPr/>
        <a:lstStyle/>
        <a:p>
          <a:r>
            <a:rPr lang="en-US" sz="1800" dirty="0" smtClean="0">
              <a:solidFill>
                <a:schemeClr val="tx1"/>
              </a:solidFill>
            </a:rPr>
            <a:t>Rolling Upgrades/Patches</a:t>
          </a:r>
          <a:endParaRPr lang="en-US" sz="1800" dirty="0">
            <a:solidFill>
              <a:schemeClr val="tx1"/>
            </a:solidFill>
          </a:endParaRPr>
        </a:p>
      </dgm:t>
    </dgm:pt>
    <dgm:pt modelId="{5D0C1FC8-3255-4154-9F82-7DFCD2604CD5}" type="parTrans" cxnId="{E7D47943-1631-4A50-86EE-27F91AF29450}">
      <dgm:prSet/>
      <dgm:spPr/>
      <dgm:t>
        <a:bodyPr/>
        <a:lstStyle/>
        <a:p>
          <a:endParaRPr lang="en-US" sz="4400"/>
        </a:p>
      </dgm:t>
    </dgm:pt>
    <dgm:pt modelId="{072F4100-20A4-4E50-86FB-D7F477D41588}" type="sibTrans" cxnId="{E7D47943-1631-4A50-86EE-27F91AF29450}">
      <dgm:prSet/>
      <dgm:spPr/>
      <dgm:t>
        <a:bodyPr/>
        <a:lstStyle/>
        <a:p>
          <a:endParaRPr lang="en-US" sz="4400"/>
        </a:p>
      </dgm:t>
    </dgm:pt>
    <dgm:pt modelId="{98E7E0E6-1B13-4C02-A906-E463FF4D5F06}">
      <dgm:prSet phldrT="[Text]" custT="1"/>
      <dgm:spPr/>
      <dgm:t>
        <a:bodyPr/>
        <a:lstStyle/>
        <a:p>
          <a:r>
            <a:rPr lang="en-US" sz="1800" dirty="0" smtClean="0">
              <a:solidFill>
                <a:schemeClr val="tx1"/>
              </a:solidFill>
            </a:rPr>
            <a:t>Online Operations</a:t>
          </a:r>
          <a:endParaRPr lang="en-US" sz="1800" dirty="0">
            <a:solidFill>
              <a:schemeClr val="tx1"/>
            </a:solidFill>
          </a:endParaRPr>
        </a:p>
      </dgm:t>
    </dgm:pt>
    <dgm:pt modelId="{8DA5AF06-122A-4510-ADA9-5F0F41CB7B7C}" type="parTrans" cxnId="{71C0B4C5-24A5-4DC4-8DDF-7DD45FFA1875}">
      <dgm:prSet/>
      <dgm:spPr/>
      <dgm:t>
        <a:bodyPr/>
        <a:lstStyle/>
        <a:p>
          <a:endParaRPr lang="en-US" sz="4400"/>
        </a:p>
      </dgm:t>
    </dgm:pt>
    <dgm:pt modelId="{7DC659BA-9D07-477E-B541-B2C12B6FD163}" type="sibTrans" cxnId="{71C0B4C5-24A5-4DC4-8DDF-7DD45FFA1875}">
      <dgm:prSet/>
      <dgm:spPr/>
      <dgm:t>
        <a:bodyPr/>
        <a:lstStyle/>
        <a:p>
          <a:endParaRPr lang="en-US" sz="4400"/>
        </a:p>
      </dgm:t>
    </dgm:pt>
    <dgm:pt modelId="{3649A441-F7D3-408D-8E72-5A0213ED9EDC}">
      <dgm:prSet phldrT="[Text]" custT="1"/>
      <dgm:spPr/>
      <dgm:t>
        <a:bodyPr/>
        <a:lstStyle/>
        <a:p>
          <a:r>
            <a:rPr lang="en-US" sz="1800" dirty="0" smtClean="0">
              <a:solidFill>
                <a:schemeClr val="tx1"/>
              </a:solidFill>
            </a:rPr>
            <a:t>Database Snapshots</a:t>
          </a:r>
          <a:endParaRPr lang="en-US" sz="1800" dirty="0">
            <a:solidFill>
              <a:schemeClr val="tx1"/>
            </a:solidFill>
          </a:endParaRPr>
        </a:p>
      </dgm:t>
    </dgm:pt>
    <dgm:pt modelId="{DB6B968C-F107-4870-9005-662EB154047B}" type="parTrans" cxnId="{340EEA03-F919-4936-BE22-CFC5A8FAB1EC}">
      <dgm:prSet/>
      <dgm:spPr/>
      <dgm:t>
        <a:bodyPr/>
        <a:lstStyle/>
        <a:p>
          <a:endParaRPr lang="en-US" sz="4400"/>
        </a:p>
      </dgm:t>
    </dgm:pt>
    <dgm:pt modelId="{295D021B-FC5E-43BD-8062-D0C3B7327E63}" type="sibTrans" cxnId="{340EEA03-F919-4936-BE22-CFC5A8FAB1EC}">
      <dgm:prSet/>
      <dgm:spPr/>
      <dgm:t>
        <a:bodyPr/>
        <a:lstStyle/>
        <a:p>
          <a:endParaRPr lang="en-US" sz="4400"/>
        </a:p>
      </dgm:t>
    </dgm:pt>
    <dgm:pt modelId="{7EB8E939-8D14-44C0-8054-4582E556DC26}" type="pres">
      <dgm:prSet presAssocID="{FF820C57-2507-4C08-8A5B-EB0581983D20}" presName="linear" presStyleCnt="0">
        <dgm:presLayoutVars>
          <dgm:animLvl val="lvl"/>
          <dgm:resizeHandles val="exact"/>
        </dgm:presLayoutVars>
      </dgm:prSet>
      <dgm:spPr/>
      <dgm:t>
        <a:bodyPr/>
        <a:lstStyle/>
        <a:p>
          <a:endParaRPr lang="en-US"/>
        </a:p>
      </dgm:t>
    </dgm:pt>
    <dgm:pt modelId="{A433885D-303C-4CA4-B593-AFB5BC9E79ED}" type="pres">
      <dgm:prSet presAssocID="{F618FBB9-0951-4343-B560-7014E77DAFEB}" presName="parentText" presStyleLbl="node1" presStyleIdx="0" presStyleCnt="2">
        <dgm:presLayoutVars>
          <dgm:chMax val="0"/>
          <dgm:bulletEnabled val="1"/>
        </dgm:presLayoutVars>
      </dgm:prSet>
      <dgm:spPr>
        <a:prstGeom prst="rect">
          <a:avLst/>
        </a:prstGeom>
      </dgm:spPr>
      <dgm:t>
        <a:bodyPr/>
        <a:lstStyle/>
        <a:p>
          <a:endParaRPr lang="en-US"/>
        </a:p>
      </dgm:t>
    </dgm:pt>
    <dgm:pt modelId="{4096E76F-3450-497A-A639-B5FAE3BAB781}" type="pres">
      <dgm:prSet presAssocID="{F618FBB9-0951-4343-B560-7014E77DAFEB}" presName="childText" presStyleLbl="revTx" presStyleIdx="0" presStyleCnt="2">
        <dgm:presLayoutVars>
          <dgm:bulletEnabled val="1"/>
        </dgm:presLayoutVars>
      </dgm:prSet>
      <dgm:spPr/>
      <dgm:t>
        <a:bodyPr/>
        <a:lstStyle/>
        <a:p>
          <a:endParaRPr lang="en-US"/>
        </a:p>
      </dgm:t>
    </dgm:pt>
    <dgm:pt modelId="{FC71D1EB-4A5F-474E-BA26-A6BDDD9968C2}" type="pres">
      <dgm:prSet presAssocID="{C963CAC8-4B23-4EEC-AA53-7F062CC792FC}" presName="parentText" presStyleLbl="node1" presStyleIdx="1" presStyleCnt="2">
        <dgm:presLayoutVars>
          <dgm:chMax val="0"/>
          <dgm:bulletEnabled val="1"/>
        </dgm:presLayoutVars>
      </dgm:prSet>
      <dgm:spPr>
        <a:prstGeom prst="rect">
          <a:avLst/>
        </a:prstGeom>
      </dgm:spPr>
      <dgm:t>
        <a:bodyPr/>
        <a:lstStyle/>
        <a:p>
          <a:endParaRPr lang="en-US"/>
        </a:p>
      </dgm:t>
    </dgm:pt>
    <dgm:pt modelId="{F3D5614B-905D-4F69-A4E3-3364311C4828}" type="pres">
      <dgm:prSet presAssocID="{C963CAC8-4B23-4EEC-AA53-7F062CC792FC}" presName="childText" presStyleLbl="revTx" presStyleIdx="1" presStyleCnt="2">
        <dgm:presLayoutVars>
          <dgm:bulletEnabled val="1"/>
        </dgm:presLayoutVars>
      </dgm:prSet>
      <dgm:spPr/>
      <dgm:t>
        <a:bodyPr/>
        <a:lstStyle/>
        <a:p>
          <a:endParaRPr lang="en-US"/>
        </a:p>
      </dgm:t>
    </dgm:pt>
  </dgm:ptLst>
  <dgm:cxnLst>
    <dgm:cxn modelId="{4429748B-830D-46F0-AA13-289AF65A8B1D}" srcId="{F618FBB9-0951-4343-B560-7014E77DAFEB}" destId="{D887CD3C-CCFB-42C6-8DE8-6F3285B07B14}" srcOrd="2" destOrd="0" parTransId="{EA802B8A-8016-4A53-AC09-0410D414C16D}" sibTransId="{C9F7A70A-5A47-48C3-ACEF-B50B8B693119}"/>
    <dgm:cxn modelId="{71C0B4C5-24A5-4DC4-8DDF-7DD45FFA1875}" srcId="{C963CAC8-4B23-4EEC-AA53-7F062CC792FC}" destId="{98E7E0E6-1B13-4C02-A906-E463FF4D5F06}" srcOrd="1" destOrd="0" parTransId="{8DA5AF06-122A-4510-ADA9-5F0F41CB7B7C}" sibTransId="{7DC659BA-9D07-477E-B541-B2C12B6FD163}"/>
    <dgm:cxn modelId="{1D4302B9-A8FC-4D3B-BD9C-C2AA792B3134}" srcId="{F618FBB9-0951-4343-B560-7014E77DAFEB}" destId="{5D27B1B9-C8DC-4790-A3E3-3B70E29786B2}" srcOrd="3" destOrd="0" parTransId="{D3B48EA1-94CB-467C-8367-89AB81FC2FCE}" sibTransId="{4EC91F8C-230A-4212-9B6A-425C832215A3}"/>
    <dgm:cxn modelId="{A6940469-0ADE-4CCA-AED6-C0809BB7C390}" type="presOf" srcId="{D887CD3C-CCFB-42C6-8DE8-6F3285B07B14}" destId="{4096E76F-3450-497A-A639-B5FAE3BAB781}" srcOrd="0" destOrd="2" presId="urn:microsoft.com/office/officeart/2005/8/layout/vList2"/>
    <dgm:cxn modelId="{A9779411-D73D-42CD-8C52-A0FF77543501}" type="presOf" srcId="{C2A0BC29-FBDE-4BD8-9D37-4C530680024D}" destId="{4096E76F-3450-497A-A639-B5FAE3BAB781}" srcOrd="0" destOrd="1" presId="urn:microsoft.com/office/officeart/2005/8/layout/vList2"/>
    <dgm:cxn modelId="{59A74946-A332-44FB-8E74-15923D03CD49}" type="presOf" srcId="{F0CE2E36-766D-45A6-8633-645798E9EC27}" destId="{4096E76F-3450-497A-A639-B5FAE3BAB781}" srcOrd="0" destOrd="4" presId="urn:microsoft.com/office/officeart/2005/8/layout/vList2"/>
    <dgm:cxn modelId="{DE4052EB-8241-43BA-832C-40CD9176D659}" srcId="{F618FBB9-0951-4343-B560-7014E77DAFEB}" destId="{F0CE2E36-766D-45A6-8633-645798E9EC27}" srcOrd="4" destOrd="0" parTransId="{92C4FDC6-E47C-4369-8BE3-A9D0D0EE959A}" sibTransId="{E2592165-C37F-4C08-A23F-1DC62B93B356}"/>
    <dgm:cxn modelId="{BD8C3C8F-AABB-452A-8039-0382E1AA68A7}" type="presOf" srcId="{2E214BD9-D87F-480E-9F6F-B76ABD3E73EA}" destId="{F3D5614B-905D-4F69-A4E3-3364311C4828}" srcOrd="0" destOrd="0" presId="urn:microsoft.com/office/officeart/2005/8/layout/vList2"/>
    <dgm:cxn modelId="{A19C08E3-03BE-42F0-B4F6-A1B131DC3088}" srcId="{F618FBB9-0951-4343-B560-7014E77DAFEB}" destId="{BD191B2B-65C8-468B-ADE0-D6FFB22686E7}" srcOrd="0" destOrd="0" parTransId="{9C7B2747-514D-47D9-B442-EE89F223810B}" sibTransId="{3F6C996F-DF79-42DB-99EE-A1414A104FAD}"/>
    <dgm:cxn modelId="{B1392CDF-B9C9-4D0E-ACC8-AC1FE080EF18}" type="presOf" srcId="{FF820C57-2507-4C08-8A5B-EB0581983D20}" destId="{7EB8E939-8D14-44C0-8054-4582E556DC26}" srcOrd="0" destOrd="0" presId="urn:microsoft.com/office/officeart/2005/8/layout/vList2"/>
    <dgm:cxn modelId="{0848993F-5F71-4C50-B6D4-EFB63FF307D4}" type="presOf" srcId="{5D27B1B9-C8DC-4790-A3E3-3B70E29786B2}" destId="{4096E76F-3450-497A-A639-B5FAE3BAB781}" srcOrd="0" destOrd="3" presId="urn:microsoft.com/office/officeart/2005/8/layout/vList2"/>
    <dgm:cxn modelId="{2CE9E9AA-5037-43FA-A0DB-5DD9A8074FFF}" type="presOf" srcId="{BD191B2B-65C8-468B-ADE0-D6FFB22686E7}" destId="{4096E76F-3450-497A-A639-B5FAE3BAB781}" srcOrd="0" destOrd="0" presId="urn:microsoft.com/office/officeart/2005/8/layout/vList2"/>
    <dgm:cxn modelId="{35178518-9ABA-4F47-8F53-A1314165FA05}" type="presOf" srcId="{F618FBB9-0951-4343-B560-7014E77DAFEB}" destId="{A433885D-303C-4CA4-B593-AFB5BC9E79ED}" srcOrd="0" destOrd="0" presId="urn:microsoft.com/office/officeart/2005/8/layout/vList2"/>
    <dgm:cxn modelId="{E7D47943-1631-4A50-86EE-27F91AF29450}" srcId="{C963CAC8-4B23-4EEC-AA53-7F062CC792FC}" destId="{2E214BD9-D87F-480E-9F6F-B76ABD3E73EA}" srcOrd="0" destOrd="0" parTransId="{5D0C1FC8-3255-4154-9F82-7DFCD2604CD5}" sibTransId="{072F4100-20A4-4E50-86FB-D7F477D41588}"/>
    <dgm:cxn modelId="{2B8CC57B-B28D-4897-9363-004B09B53FD0}" type="presOf" srcId="{C963CAC8-4B23-4EEC-AA53-7F062CC792FC}" destId="{FC71D1EB-4A5F-474E-BA26-A6BDDD9968C2}" srcOrd="0" destOrd="0" presId="urn:microsoft.com/office/officeart/2005/8/layout/vList2"/>
    <dgm:cxn modelId="{D9D809BE-9B75-4E41-AC94-085FCB2FAB00}" srcId="{FF820C57-2507-4C08-8A5B-EB0581983D20}" destId="{F618FBB9-0951-4343-B560-7014E77DAFEB}" srcOrd="0" destOrd="0" parTransId="{EC5A6965-69D7-498B-AAB6-7EEC45B89B46}" sibTransId="{D2C2EDE8-0358-446D-8205-3A0A807D7BDB}"/>
    <dgm:cxn modelId="{64E9A40D-EE17-4267-BA8B-F80691A43FED}" srcId="{FF820C57-2507-4C08-8A5B-EB0581983D20}" destId="{C963CAC8-4B23-4EEC-AA53-7F062CC792FC}" srcOrd="1" destOrd="0" parTransId="{08690BE2-926B-42A7-95A1-BBD28ECE9DF5}" sibTransId="{4DF56EF0-21B8-4601-98D2-C4B67969D4C7}"/>
    <dgm:cxn modelId="{D7F1EBE5-C407-4D1A-8753-5424C26B9CD7}" type="presOf" srcId="{98E7E0E6-1B13-4C02-A906-E463FF4D5F06}" destId="{F3D5614B-905D-4F69-A4E3-3364311C4828}" srcOrd="0" destOrd="1" presId="urn:microsoft.com/office/officeart/2005/8/layout/vList2"/>
    <dgm:cxn modelId="{340EEA03-F919-4936-BE22-CFC5A8FAB1EC}" srcId="{C963CAC8-4B23-4EEC-AA53-7F062CC792FC}" destId="{3649A441-F7D3-408D-8E72-5A0213ED9EDC}" srcOrd="2" destOrd="0" parTransId="{DB6B968C-F107-4870-9005-662EB154047B}" sibTransId="{295D021B-FC5E-43BD-8062-D0C3B7327E63}"/>
    <dgm:cxn modelId="{F600EDF5-BF25-42FE-825F-F4A98E8B50D3}" srcId="{F618FBB9-0951-4343-B560-7014E77DAFEB}" destId="{C2A0BC29-FBDE-4BD8-9D37-4C530680024D}" srcOrd="1" destOrd="0" parTransId="{524B0563-3455-429D-B527-0223A669DCFE}" sibTransId="{74B6169E-4804-41E7-9BDE-7FD0648D3553}"/>
    <dgm:cxn modelId="{2CAF1FE3-B815-4ADA-90F3-42217B5C2DF7}" type="presOf" srcId="{3649A441-F7D3-408D-8E72-5A0213ED9EDC}" destId="{F3D5614B-905D-4F69-A4E3-3364311C4828}" srcOrd="0" destOrd="2" presId="urn:microsoft.com/office/officeart/2005/8/layout/vList2"/>
    <dgm:cxn modelId="{12A85F9F-A389-45E5-A617-CAE3ED03877F}" type="presParOf" srcId="{7EB8E939-8D14-44C0-8054-4582E556DC26}" destId="{A433885D-303C-4CA4-B593-AFB5BC9E79ED}" srcOrd="0" destOrd="0" presId="urn:microsoft.com/office/officeart/2005/8/layout/vList2"/>
    <dgm:cxn modelId="{A69F40B9-3D71-4707-BC51-823E2AF3A321}" type="presParOf" srcId="{7EB8E939-8D14-44C0-8054-4582E556DC26}" destId="{4096E76F-3450-497A-A639-B5FAE3BAB781}" srcOrd="1" destOrd="0" presId="urn:microsoft.com/office/officeart/2005/8/layout/vList2"/>
    <dgm:cxn modelId="{9D0DD27A-FC43-43E2-9F8B-3418872E5DDF}" type="presParOf" srcId="{7EB8E939-8D14-44C0-8054-4582E556DC26}" destId="{FC71D1EB-4A5F-474E-BA26-A6BDDD9968C2}" srcOrd="2" destOrd="0" presId="urn:microsoft.com/office/officeart/2005/8/layout/vList2"/>
    <dgm:cxn modelId="{6E1DB21A-1525-4B7E-B750-A206E9E6AA60}" type="presParOf" srcId="{7EB8E939-8D14-44C0-8054-4582E556DC26}" destId="{F3D5614B-905D-4F69-A4E3-3364311C4828}"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4710D5-047B-43F3-BCDD-A18F8B417D7D}">
      <dsp:nvSpPr>
        <dsp:cNvPr id="0" name=""/>
        <dsp:cNvSpPr/>
      </dsp:nvSpPr>
      <dsp:spPr>
        <a:xfrm>
          <a:off x="465242" y="486230"/>
          <a:ext cx="3592640" cy="3592640"/>
        </a:xfrm>
        <a:prstGeom prst="circularArrow">
          <a:avLst>
            <a:gd name="adj1" fmla="val 5544"/>
            <a:gd name="adj2" fmla="val 330680"/>
            <a:gd name="adj3" fmla="val 13877771"/>
            <a:gd name="adj4" fmla="val 17324288"/>
            <a:gd name="adj5" fmla="val 5757"/>
          </a:avLst>
        </a:prstGeom>
        <a:solidFill>
          <a:schemeClr val="accent2"/>
        </a:solidFill>
        <a:ln>
          <a:noFill/>
        </a:ln>
        <a:effectLst/>
      </dsp:spPr>
      <dsp:style>
        <a:lnRef idx="0">
          <a:scrgbClr r="0" g="0" b="0"/>
        </a:lnRef>
        <a:fillRef idx="1">
          <a:scrgbClr r="0" g="0" b="0"/>
        </a:fillRef>
        <a:effectRef idx="2">
          <a:scrgbClr r="0" g="0" b="0"/>
        </a:effectRef>
        <a:fontRef idx="minor"/>
      </dsp:style>
    </dsp:sp>
    <dsp:sp modelId="{38847F16-A12A-4E36-910D-12702F8E77B6}">
      <dsp:nvSpPr>
        <dsp:cNvPr id="0" name=""/>
        <dsp:cNvSpPr/>
      </dsp:nvSpPr>
      <dsp:spPr>
        <a:xfrm>
          <a:off x="1457648" y="504946"/>
          <a:ext cx="1607829" cy="803914"/>
        </a:xfrm>
        <a:prstGeom prst="rect">
          <a:avLst/>
        </a:prstGeom>
        <a:solidFill>
          <a:schemeClr val="accent1"/>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Analysis</a:t>
          </a:r>
          <a:endParaRPr lang="en-US" sz="1200" kern="1200" dirty="0"/>
        </a:p>
      </dsp:txBody>
      <dsp:txXfrm>
        <a:off x="1457648" y="504946"/>
        <a:ext cx="1607829" cy="803914"/>
      </dsp:txXfrm>
    </dsp:sp>
    <dsp:sp modelId="{7581D427-D3D5-4F3A-8CC5-76C48C2C63E2}">
      <dsp:nvSpPr>
        <dsp:cNvPr id="0" name=""/>
        <dsp:cNvSpPr/>
      </dsp:nvSpPr>
      <dsp:spPr>
        <a:xfrm>
          <a:off x="2914707" y="1563561"/>
          <a:ext cx="1607829" cy="803914"/>
        </a:xfrm>
        <a:prstGeom prst="rect">
          <a:avLst/>
        </a:prstGeom>
        <a:solidFill>
          <a:schemeClr val="accent1"/>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smtClean="0"/>
            <a:t>Solution Design</a:t>
          </a:r>
          <a:endParaRPr lang="en-US" sz="1200" kern="1200" dirty="0"/>
        </a:p>
      </dsp:txBody>
      <dsp:txXfrm>
        <a:off x="2914707" y="1563561"/>
        <a:ext cx="1607829" cy="803914"/>
      </dsp:txXfrm>
    </dsp:sp>
    <dsp:sp modelId="{6472EB3B-9D7E-4353-94ED-D632F8033F74}">
      <dsp:nvSpPr>
        <dsp:cNvPr id="0" name=""/>
        <dsp:cNvSpPr/>
      </dsp:nvSpPr>
      <dsp:spPr>
        <a:xfrm>
          <a:off x="2358160" y="3276437"/>
          <a:ext cx="1607829" cy="803914"/>
        </a:xfrm>
        <a:prstGeom prst="rect">
          <a:avLst/>
        </a:prstGeom>
        <a:solidFill>
          <a:schemeClr val="accent1"/>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smtClean="0"/>
            <a:t>Implementation</a:t>
          </a:r>
          <a:endParaRPr lang="en-US" sz="1200" kern="1200" dirty="0"/>
        </a:p>
      </dsp:txBody>
      <dsp:txXfrm>
        <a:off x="2358160" y="3276437"/>
        <a:ext cx="1607829" cy="803914"/>
      </dsp:txXfrm>
    </dsp:sp>
    <dsp:sp modelId="{6FDB113D-2A90-49CA-BA5E-A9C522F994F0}">
      <dsp:nvSpPr>
        <dsp:cNvPr id="0" name=""/>
        <dsp:cNvSpPr/>
      </dsp:nvSpPr>
      <dsp:spPr>
        <a:xfrm>
          <a:off x="557135" y="3276437"/>
          <a:ext cx="1607829" cy="803914"/>
        </a:xfrm>
        <a:prstGeom prst="rect">
          <a:avLst/>
        </a:prstGeom>
        <a:solidFill>
          <a:schemeClr val="accent1"/>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smtClean="0"/>
            <a:t>Testing</a:t>
          </a:r>
          <a:endParaRPr lang="en-US" sz="1200" kern="1200" dirty="0"/>
        </a:p>
      </dsp:txBody>
      <dsp:txXfrm>
        <a:off x="557135" y="3276437"/>
        <a:ext cx="1607829" cy="803914"/>
      </dsp:txXfrm>
    </dsp:sp>
    <dsp:sp modelId="{6B0A5C9E-B7EF-40E2-B9E0-604F5B025BE9}">
      <dsp:nvSpPr>
        <dsp:cNvPr id="0" name=""/>
        <dsp:cNvSpPr/>
      </dsp:nvSpPr>
      <dsp:spPr>
        <a:xfrm>
          <a:off x="588" y="1563561"/>
          <a:ext cx="1607829" cy="803914"/>
        </a:xfrm>
        <a:prstGeom prst="rect">
          <a:avLst/>
        </a:prstGeom>
        <a:solidFill>
          <a:schemeClr val="accent1"/>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Maintenance</a:t>
          </a:r>
          <a:endParaRPr lang="en-US" sz="1200" kern="1200" dirty="0"/>
        </a:p>
      </dsp:txBody>
      <dsp:txXfrm>
        <a:off x="588" y="1563561"/>
        <a:ext cx="1607829" cy="80391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33885D-303C-4CA4-B593-AFB5BC9E79ED}">
      <dsp:nvSpPr>
        <dsp:cNvPr id="0" name=""/>
        <dsp:cNvSpPr/>
      </dsp:nvSpPr>
      <dsp:spPr>
        <a:xfrm>
          <a:off x="0" y="19848"/>
          <a:ext cx="8663821" cy="1123200"/>
        </a:xfrm>
        <a:prstGeom prst="rect">
          <a:avLst/>
        </a:prstGeom>
        <a:solidFill>
          <a:schemeClr val="accent3"/>
        </a:solidFill>
        <a:ln w="10795"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l" defTabSz="1422400">
            <a:lnSpc>
              <a:spcPct val="90000"/>
            </a:lnSpc>
            <a:spcBef>
              <a:spcPct val="0"/>
            </a:spcBef>
            <a:spcAft>
              <a:spcPct val="35000"/>
            </a:spcAft>
          </a:pPr>
          <a:r>
            <a:rPr lang="en-US" sz="3200" kern="1200" dirty="0" smtClean="0">
              <a:latin typeface="+mj-lt"/>
            </a:rPr>
            <a:t>Unplanned Downtime</a:t>
          </a:r>
          <a:endParaRPr lang="en-US" sz="3200" kern="1200" dirty="0">
            <a:latin typeface="+mj-lt"/>
          </a:endParaRPr>
        </a:p>
      </dsp:txBody>
      <dsp:txXfrm>
        <a:off x="0" y="19848"/>
        <a:ext cx="8663821" cy="1123200"/>
      </dsp:txXfrm>
    </dsp:sp>
    <dsp:sp modelId="{4096E76F-3450-497A-A639-B5FAE3BAB781}">
      <dsp:nvSpPr>
        <dsp:cNvPr id="0" name=""/>
        <dsp:cNvSpPr/>
      </dsp:nvSpPr>
      <dsp:spPr>
        <a:xfrm>
          <a:off x="0" y="1143049"/>
          <a:ext cx="8663821" cy="16767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5076" tIns="22860" rIns="128016" bIns="22860" numCol="1" spcCol="1270" anchor="t" anchorCtr="0">
          <a:noAutofit/>
        </a:bodyPr>
        <a:lstStyle/>
        <a:p>
          <a:pPr marL="171450" lvl="1" indent="-171450" algn="l" defTabSz="800100">
            <a:lnSpc>
              <a:spcPct val="90000"/>
            </a:lnSpc>
            <a:spcBef>
              <a:spcPct val="0"/>
            </a:spcBef>
            <a:spcAft>
              <a:spcPct val="20000"/>
            </a:spcAft>
            <a:buChar char="••"/>
          </a:pPr>
          <a:r>
            <a:rPr lang="en-US" sz="1800" kern="1200" dirty="0" smtClean="0">
              <a:solidFill>
                <a:schemeClr val="tx1"/>
              </a:solidFill>
            </a:rPr>
            <a:t>SAN/RAID</a:t>
          </a:r>
          <a:endParaRPr lang="en-US" sz="1800" kern="1200" dirty="0">
            <a:solidFill>
              <a:schemeClr val="tx1"/>
            </a:solidFill>
          </a:endParaRPr>
        </a:p>
        <a:p>
          <a:pPr marL="171450" lvl="1" indent="-171450" algn="l" defTabSz="800100">
            <a:lnSpc>
              <a:spcPct val="90000"/>
            </a:lnSpc>
            <a:spcBef>
              <a:spcPct val="0"/>
            </a:spcBef>
            <a:spcAft>
              <a:spcPct val="20000"/>
            </a:spcAft>
            <a:buChar char="••"/>
          </a:pPr>
          <a:r>
            <a:rPr lang="en-US" sz="1800" kern="1200" dirty="0" smtClean="0">
              <a:solidFill>
                <a:schemeClr val="tx1"/>
              </a:solidFill>
            </a:rPr>
            <a:t>Backup/Restore</a:t>
          </a:r>
          <a:endParaRPr lang="en-US" sz="1800" kern="1200" dirty="0">
            <a:solidFill>
              <a:schemeClr val="tx1"/>
            </a:solidFill>
          </a:endParaRPr>
        </a:p>
        <a:p>
          <a:pPr marL="171450" lvl="1" indent="-171450" algn="l" defTabSz="800100">
            <a:lnSpc>
              <a:spcPct val="90000"/>
            </a:lnSpc>
            <a:spcBef>
              <a:spcPct val="0"/>
            </a:spcBef>
            <a:spcAft>
              <a:spcPct val="20000"/>
            </a:spcAft>
            <a:buChar char="••"/>
          </a:pPr>
          <a:r>
            <a:rPr lang="en-US" sz="1800" kern="1200" dirty="0" smtClean="0">
              <a:solidFill>
                <a:schemeClr val="tx1"/>
              </a:solidFill>
            </a:rPr>
            <a:t>Log Shipping</a:t>
          </a:r>
          <a:endParaRPr lang="en-US" sz="1800" kern="1200" dirty="0">
            <a:solidFill>
              <a:schemeClr val="tx1"/>
            </a:solidFill>
          </a:endParaRPr>
        </a:p>
        <a:p>
          <a:pPr marL="171450" lvl="1" indent="-171450" algn="l" defTabSz="800100">
            <a:lnSpc>
              <a:spcPct val="90000"/>
            </a:lnSpc>
            <a:spcBef>
              <a:spcPct val="0"/>
            </a:spcBef>
            <a:spcAft>
              <a:spcPct val="20000"/>
            </a:spcAft>
            <a:buChar char="••"/>
          </a:pPr>
          <a:r>
            <a:rPr lang="en-US" sz="1800" kern="1200" dirty="0" smtClean="0">
              <a:solidFill>
                <a:schemeClr val="tx1"/>
              </a:solidFill>
            </a:rPr>
            <a:t>Database Mirroring</a:t>
          </a:r>
          <a:endParaRPr lang="en-US" sz="1800" kern="1200" dirty="0">
            <a:solidFill>
              <a:schemeClr val="tx1"/>
            </a:solidFill>
          </a:endParaRPr>
        </a:p>
        <a:p>
          <a:pPr marL="171450" lvl="1" indent="-171450" algn="l" defTabSz="800100">
            <a:lnSpc>
              <a:spcPct val="90000"/>
            </a:lnSpc>
            <a:spcBef>
              <a:spcPct val="0"/>
            </a:spcBef>
            <a:spcAft>
              <a:spcPct val="20000"/>
            </a:spcAft>
            <a:buChar char="••"/>
          </a:pPr>
          <a:r>
            <a:rPr lang="en-US" sz="1800" kern="1200" dirty="0" smtClean="0">
              <a:solidFill>
                <a:schemeClr val="tx1"/>
              </a:solidFill>
            </a:rPr>
            <a:t>Failover Clustering</a:t>
          </a:r>
          <a:endParaRPr lang="en-US" sz="1800" kern="1200" dirty="0">
            <a:solidFill>
              <a:schemeClr val="tx1"/>
            </a:solidFill>
          </a:endParaRPr>
        </a:p>
      </dsp:txBody>
      <dsp:txXfrm>
        <a:off x="0" y="1143049"/>
        <a:ext cx="8663821" cy="1676700"/>
      </dsp:txXfrm>
    </dsp:sp>
    <dsp:sp modelId="{FC71D1EB-4A5F-474E-BA26-A6BDDD9968C2}">
      <dsp:nvSpPr>
        <dsp:cNvPr id="0" name=""/>
        <dsp:cNvSpPr/>
      </dsp:nvSpPr>
      <dsp:spPr>
        <a:xfrm>
          <a:off x="0" y="2819749"/>
          <a:ext cx="8663821" cy="1123200"/>
        </a:xfrm>
        <a:prstGeom prst="rect">
          <a:avLst/>
        </a:prstGeom>
        <a:solidFill>
          <a:schemeClr val="accent2"/>
        </a:solidFill>
        <a:ln w="10795"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l" defTabSz="1422400">
            <a:lnSpc>
              <a:spcPct val="90000"/>
            </a:lnSpc>
            <a:spcBef>
              <a:spcPct val="0"/>
            </a:spcBef>
            <a:spcAft>
              <a:spcPct val="35000"/>
            </a:spcAft>
          </a:pPr>
          <a:r>
            <a:rPr lang="en-US" sz="3200" kern="1200" dirty="0" smtClean="0">
              <a:latin typeface="+mj-lt"/>
            </a:rPr>
            <a:t>Planned Downtime</a:t>
          </a:r>
          <a:endParaRPr lang="en-US" sz="3200" kern="1200" dirty="0">
            <a:latin typeface="+mj-lt"/>
          </a:endParaRPr>
        </a:p>
      </dsp:txBody>
      <dsp:txXfrm>
        <a:off x="0" y="2819749"/>
        <a:ext cx="8663821" cy="1123200"/>
      </dsp:txXfrm>
    </dsp:sp>
    <dsp:sp modelId="{F3D5614B-905D-4F69-A4E3-3364311C4828}">
      <dsp:nvSpPr>
        <dsp:cNvPr id="0" name=""/>
        <dsp:cNvSpPr/>
      </dsp:nvSpPr>
      <dsp:spPr>
        <a:xfrm>
          <a:off x="0" y="3942949"/>
          <a:ext cx="8663821" cy="993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5076" tIns="22860" rIns="128016" bIns="22860" numCol="1" spcCol="1270" anchor="t" anchorCtr="0">
          <a:noAutofit/>
        </a:bodyPr>
        <a:lstStyle/>
        <a:p>
          <a:pPr marL="171450" lvl="1" indent="-171450" algn="l" defTabSz="800100">
            <a:lnSpc>
              <a:spcPct val="90000"/>
            </a:lnSpc>
            <a:spcBef>
              <a:spcPct val="0"/>
            </a:spcBef>
            <a:spcAft>
              <a:spcPct val="20000"/>
            </a:spcAft>
            <a:buChar char="••"/>
          </a:pPr>
          <a:r>
            <a:rPr lang="en-US" sz="1800" kern="1200" dirty="0" smtClean="0">
              <a:solidFill>
                <a:schemeClr val="tx1"/>
              </a:solidFill>
            </a:rPr>
            <a:t>Rolling Upgrades/Patches</a:t>
          </a:r>
          <a:endParaRPr lang="en-US" sz="1800" kern="1200" dirty="0">
            <a:solidFill>
              <a:schemeClr val="tx1"/>
            </a:solidFill>
          </a:endParaRPr>
        </a:p>
        <a:p>
          <a:pPr marL="171450" lvl="1" indent="-171450" algn="l" defTabSz="800100">
            <a:lnSpc>
              <a:spcPct val="90000"/>
            </a:lnSpc>
            <a:spcBef>
              <a:spcPct val="0"/>
            </a:spcBef>
            <a:spcAft>
              <a:spcPct val="20000"/>
            </a:spcAft>
            <a:buChar char="••"/>
          </a:pPr>
          <a:r>
            <a:rPr lang="en-US" sz="1800" kern="1200" dirty="0" smtClean="0">
              <a:solidFill>
                <a:schemeClr val="tx1"/>
              </a:solidFill>
            </a:rPr>
            <a:t>Online Operations</a:t>
          </a:r>
          <a:endParaRPr lang="en-US" sz="1800" kern="1200" dirty="0">
            <a:solidFill>
              <a:schemeClr val="tx1"/>
            </a:solidFill>
          </a:endParaRPr>
        </a:p>
        <a:p>
          <a:pPr marL="171450" lvl="1" indent="-171450" algn="l" defTabSz="800100">
            <a:lnSpc>
              <a:spcPct val="90000"/>
            </a:lnSpc>
            <a:spcBef>
              <a:spcPct val="0"/>
            </a:spcBef>
            <a:spcAft>
              <a:spcPct val="20000"/>
            </a:spcAft>
            <a:buChar char="••"/>
          </a:pPr>
          <a:r>
            <a:rPr lang="en-US" sz="1800" kern="1200" dirty="0" smtClean="0">
              <a:solidFill>
                <a:schemeClr val="tx1"/>
              </a:solidFill>
            </a:rPr>
            <a:t>Database Snapshots</a:t>
          </a:r>
          <a:endParaRPr lang="en-US" sz="1800" kern="1200" dirty="0">
            <a:solidFill>
              <a:schemeClr val="tx1"/>
            </a:solidFill>
          </a:endParaRPr>
        </a:p>
      </dsp:txBody>
      <dsp:txXfrm>
        <a:off x="0" y="3942949"/>
        <a:ext cx="8663821" cy="993600"/>
      </dsp:txXfrm>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a:t>SPC2012 </a:t>
            </a:r>
            <a:r>
              <a:rPr lang="en-US" smtClean="0"/>
              <a:t>– IT Pro</a:t>
            </a:r>
            <a:endParaRPr lang="en-US" dirty="0"/>
          </a:p>
          <a:p>
            <a:endParaRPr lang="en-US" dirty="0">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E219B1A-AE41-483B-A766-69B9363DDA6A}" type="datetimeFigureOut">
              <a:rPr lang="en-US" smtClean="0">
                <a:latin typeface="Segoe UI" pitchFamily="34" charset="0"/>
              </a:rPr>
              <a:t>12/5/2012</a:t>
            </a:fld>
            <a:endParaRPr lang="en-US" dirty="0">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a:t>
            </a:r>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part </a:t>
            </a:r>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of Microsoft, and Microsoft cannot guarantee the accuracy of any information provided after the date of this presentation.  MICROSOFT MAKES NO WARRANTIES, EXPRESS, IMPLIED OR STATUTORY, AS TO THE INFORMATION IN THIS PRESENTATION</a:t>
            </a:r>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a:t>
            </a:r>
            <a:endPar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SPC2012 – IT Pro</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D51B1278-D92B-4AF3-A9C1-71DD298190CE}" type="datetimeFigureOut">
              <a:rPr lang="en-US" smtClean="0"/>
              <a:pPr/>
              <a:t>12/5/2012</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fld id="{868F663D-3148-4196-889F-3AF3481999F2}" type="datetime1">
              <a:rPr lang="en-US" smtClean="0"/>
              <a:t>12/5/2012</a:t>
            </a:fld>
            <a:endParaRPr lang="en-US"/>
          </a:p>
        </p:txBody>
      </p:sp>
      <p:sp>
        <p:nvSpPr>
          <p:cNvPr id="5" name="Slide Number Placeholder 4"/>
          <p:cNvSpPr>
            <a:spLocks noGrp="1"/>
          </p:cNvSpPr>
          <p:nvPr>
            <p:ph type="sldNum" sz="quarter" idx="11"/>
          </p:nvPr>
        </p:nvSpPr>
        <p:spPr/>
        <p:txBody>
          <a:bodyPr/>
          <a:lstStyle/>
          <a:p>
            <a:fld id="{B4008EB6-D09E-4580-8CD6-DDB14511944F}" type="slidenum">
              <a:rPr lang="en-US" smtClean="0"/>
              <a:t>3</a:t>
            </a:fld>
            <a:endParaRPr lang="en-US" dirty="0"/>
          </a:p>
        </p:txBody>
      </p:sp>
      <p:sp>
        <p:nvSpPr>
          <p:cNvPr id="6" name="Header Placeholder 5"/>
          <p:cNvSpPr>
            <a:spLocks noGrp="1"/>
          </p:cNvSpPr>
          <p:nvPr>
            <p:ph type="hdr" sz="quarter" idx="12"/>
          </p:nvPr>
        </p:nvSpPr>
        <p:spPr/>
        <p:txBody>
          <a:bodyPr/>
          <a:lstStyle/>
          <a:p>
            <a:r>
              <a:rPr lang="en-US" smtClean="0"/>
              <a:t>Microsoft SharePoint</a:t>
            </a:r>
            <a:endParaRPr lang="en-US" dirty="0"/>
          </a:p>
        </p:txBody>
      </p:sp>
      <p:sp>
        <p:nvSpPr>
          <p:cNvPr id="7" name="Footer Placeholder 6"/>
          <p:cNvSpPr>
            <a:spLocks noGrp="1"/>
          </p:cNvSpPr>
          <p:nvPr>
            <p:ph type="ftr" sz="quarter" idx="13"/>
          </p:nvPr>
        </p:nvSpPr>
        <p:spPr/>
        <p:txBody>
          <a:bodyPr/>
          <a:lstStyle/>
          <a:p>
            <a:pPr marL="231775" defTabSz="914099" eaLnBrk="0" hangingPunct="0"/>
            <a:r>
              <a:rPr lang="en-US" sz="500" smtClean="0">
                <a:gradFill>
                  <a:gsLst>
                    <a:gs pos="0">
                      <a:schemeClr val="tx1"/>
                    </a:gs>
                    <a:gs pos="100000">
                      <a:schemeClr val="tx1"/>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marL="231775" defTabSz="914099" eaLnBrk="0" hangingPunct="0"/>
            <a:r>
              <a:rPr lang="en-US" sz="500" smtClean="0">
                <a:gradFill>
                  <a:gsLst>
                    <a:gs pos="0">
                      <a:schemeClr val="tx1"/>
                    </a:gs>
                    <a:gs pos="100000">
                      <a:schemeClr val="tx1"/>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500" dirty="0">
              <a:gradFill>
                <a:gsLst>
                  <a:gs pos="0">
                    <a:schemeClr val="tx1"/>
                  </a:gs>
                  <a:gs pos="100000">
                    <a:schemeClr val="tx1"/>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7125032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2560271-D2EF-4F05-8156-BD32B902ADCA}" type="slidenum">
              <a:rPr lang="en-US" smtClean="0">
                <a:solidFill>
                  <a:prstClr val="black"/>
                </a:solidFill>
              </a:rPr>
              <a:pPr/>
              <a:t>53</a:t>
            </a:fld>
            <a:endParaRPr lang="en-US">
              <a:solidFill>
                <a:prstClr val="black"/>
              </a:solidFill>
            </a:endParaRPr>
          </a:p>
        </p:txBody>
      </p:sp>
    </p:spTree>
    <p:extLst>
      <p:ext uri="{BB962C8B-B14F-4D97-AF65-F5344CB8AC3E}">
        <p14:creationId xmlns:p14="http://schemas.microsoft.com/office/powerpoint/2010/main" val="8471911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a:xfrm>
            <a:off x="0" y="0"/>
            <a:ext cx="2971800" cy="457200"/>
          </a:xfrm>
          <a:prstGeom prst="rect">
            <a:avLst/>
          </a:prstGeom>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12/5/2012 5:05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57</a:t>
            </a:fld>
            <a:endParaRPr lang="en-US" dirty="0">
              <a:solidFill>
                <a:prstClr val="black"/>
              </a:solidFill>
            </a:endParaRPr>
          </a:p>
        </p:txBody>
      </p:sp>
      <p:sp>
        <p:nvSpPr>
          <p:cNvPr id="8" name="Footer Placeholder 3"/>
          <p:cNvSpPr>
            <a:spLocks noGrp="1"/>
          </p:cNvSpPr>
          <p:nvPr>
            <p:ph type="ftr" sz="quarter" idx="4"/>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UI" pitchFamily="34" charset="0"/>
              </a:rPr>
              <a:t>© 2010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p:txBody>
      </p:sp>
    </p:spTree>
    <p:extLst>
      <p:ext uri="{BB962C8B-B14F-4D97-AF65-F5344CB8AC3E}">
        <p14:creationId xmlns:p14="http://schemas.microsoft.com/office/powerpoint/2010/main" val="21412138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fld id="{868F663D-3148-4196-889F-3AF3481999F2}" type="datetime1">
              <a:rPr lang="en-US" smtClean="0"/>
              <a:t>12/5/2012</a:t>
            </a:fld>
            <a:endParaRPr lang="en-US"/>
          </a:p>
        </p:txBody>
      </p:sp>
      <p:sp>
        <p:nvSpPr>
          <p:cNvPr id="5" name="Slide Number Placeholder 4"/>
          <p:cNvSpPr>
            <a:spLocks noGrp="1"/>
          </p:cNvSpPr>
          <p:nvPr>
            <p:ph type="sldNum" sz="quarter" idx="11"/>
          </p:nvPr>
        </p:nvSpPr>
        <p:spPr/>
        <p:txBody>
          <a:bodyPr/>
          <a:lstStyle/>
          <a:p>
            <a:fld id="{B4008EB6-D09E-4580-8CD6-DDB14511944F}" type="slidenum">
              <a:rPr lang="en-US" smtClean="0"/>
              <a:t>4</a:t>
            </a:fld>
            <a:endParaRPr lang="en-US" dirty="0"/>
          </a:p>
        </p:txBody>
      </p:sp>
      <p:sp>
        <p:nvSpPr>
          <p:cNvPr id="6" name="Header Placeholder 5"/>
          <p:cNvSpPr>
            <a:spLocks noGrp="1"/>
          </p:cNvSpPr>
          <p:nvPr>
            <p:ph type="hdr" sz="quarter" idx="12"/>
          </p:nvPr>
        </p:nvSpPr>
        <p:spPr/>
        <p:txBody>
          <a:bodyPr/>
          <a:lstStyle/>
          <a:p>
            <a:r>
              <a:rPr lang="en-US" smtClean="0"/>
              <a:t>Microsoft SharePoint</a:t>
            </a:r>
            <a:endParaRPr lang="en-US" dirty="0"/>
          </a:p>
        </p:txBody>
      </p:sp>
      <p:sp>
        <p:nvSpPr>
          <p:cNvPr id="7" name="Footer Placeholder 6"/>
          <p:cNvSpPr>
            <a:spLocks noGrp="1"/>
          </p:cNvSpPr>
          <p:nvPr>
            <p:ph type="ftr" sz="quarter" idx="13"/>
          </p:nvPr>
        </p:nvSpPr>
        <p:spPr/>
        <p:txBody>
          <a:bodyPr/>
          <a:lstStyle/>
          <a:p>
            <a:pPr marL="231775" defTabSz="914099" eaLnBrk="0" hangingPunct="0"/>
            <a:r>
              <a:rPr lang="en-US" sz="500" smtClean="0">
                <a:gradFill>
                  <a:gsLst>
                    <a:gs pos="0">
                      <a:schemeClr val="tx1"/>
                    </a:gs>
                    <a:gs pos="100000">
                      <a:schemeClr val="tx1"/>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marL="231775" defTabSz="914099" eaLnBrk="0" hangingPunct="0"/>
            <a:r>
              <a:rPr lang="en-US" sz="500" smtClean="0">
                <a:gradFill>
                  <a:gsLst>
                    <a:gs pos="0">
                      <a:schemeClr val="tx1"/>
                    </a:gs>
                    <a:gs pos="100000">
                      <a:schemeClr val="tx1"/>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500" dirty="0">
              <a:gradFill>
                <a:gsLst>
                  <a:gs pos="0">
                    <a:schemeClr val="tx1"/>
                  </a:gs>
                  <a:gs pos="100000">
                    <a:schemeClr val="tx1"/>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329906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fld id="{84C4425B-532C-4180-9766-5B78EBD5F1FF}" type="datetime1">
              <a:rPr lang="en-US" smtClean="0"/>
              <a:t>12/5/2012</a:t>
            </a:fld>
            <a:endParaRPr lang="en-US"/>
          </a:p>
        </p:txBody>
      </p:sp>
      <p:sp>
        <p:nvSpPr>
          <p:cNvPr id="5" name="Slide Number Placeholder 4"/>
          <p:cNvSpPr>
            <a:spLocks noGrp="1"/>
          </p:cNvSpPr>
          <p:nvPr>
            <p:ph type="sldNum" sz="quarter" idx="11"/>
          </p:nvPr>
        </p:nvSpPr>
        <p:spPr/>
        <p:txBody>
          <a:bodyPr/>
          <a:lstStyle/>
          <a:p>
            <a:fld id="{B4008EB6-D09E-4580-8CD6-DDB14511944F}" type="slidenum">
              <a:rPr lang="en-US" smtClean="0"/>
              <a:t>18</a:t>
            </a:fld>
            <a:endParaRPr lang="en-US" dirty="0"/>
          </a:p>
        </p:txBody>
      </p:sp>
      <p:sp>
        <p:nvSpPr>
          <p:cNvPr id="6" name="Header Placeholder 5"/>
          <p:cNvSpPr>
            <a:spLocks noGrp="1"/>
          </p:cNvSpPr>
          <p:nvPr>
            <p:ph type="hdr" sz="quarter" idx="12"/>
          </p:nvPr>
        </p:nvSpPr>
        <p:spPr/>
        <p:txBody>
          <a:bodyPr/>
          <a:lstStyle/>
          <a:p>
            <a:r>
              <a:rPr lang="en-US" smtClean="0"/>
              <a:t>Microsoft SharePoint</a:t>
            </a:r>
            <a:endParaRPr lang="en-US" dirty="0"/>
          </a:p>
        </p:txBody>
      </p:sp>
      <p:sp>
        <p:nvSpPr>
          <p:cNvPr id="7" name="Footer Placeholder 6"/>
          <p:cNvSpPr>
            <a:spLocks noGrp="1"/>
          </p:cNvSpPr>
          <p:nvPr>
            <p:ph type="ftr" sz="quarter" idx="13"/>
          </p:nvPr>
        </p:nvSpPr>
        <p:spPr/>
        <p:txBody>
          <a:bodyPr/>
          <a:lstStyle/>
          <a:p>
            <a:pPr marL="231775" defTabSz="914099" eaLnBrk="0" hangingPunct="0"/>
            <a:r>
              <a:rPr lang="en-US" sz="500" smtClean="0">
                <a:gradFill>
                  <a:gsLst>
                    <a:gs pos="0">
                      <a:schemeClr val="tx1"/>
                    </a:gs>
                    <a:gs pos="100000">
                      <a:schemeClr val="tx1"/>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marL="231775" defTabSz="914099" eaLnBrk="0" hangingPunct="0"/>
            <a:r>
              <a:rPr lang="en-US" sz="500" smtClean="0">
                <a:gradFill>
                  <a:gsLst>
                    <a:gs pos="0">
                      <a:schemeClr val="tx1"/>
                    </a:gs>
                    <a:gs pos="100000">
                      <a:schemeClr val="tx1"/>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500" dirty="0">
              <a:gradFill>
                <a:gsLst>
                  <a:gs pos="0">
                    <a:schemeClr val="tx1"/>
                  </a:gs>
                  <a:gs pos="100000">
                    <a:schemeClr val="tx1"/>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359246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451832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592FF96-3D98-4E70-8F11-9D5A252BD9AB}" type="slidenum">
              <a:rPr lang="en-US" smtClean="0"/>
              <a:t>34</a:t>
            </a:fld>
            <a:endParaRPr lang="en-US"/>
          </a:p>
        </p:txBody>
      </p:sp>
    </p:spTree>
    <p:extLst>
      <p:ext uri="{BB962C8B-B14F-4D97-AF65-F5344CB8AC3E}">
        <p14:creationId xmlns:p14="http://schemas.microsoft.com/office/powerpoint/2010/main" val="13691568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592FF96-3D98-4E70-8F11-9D5A252BD9AB}" type="slidenum">
              <a:rPr lang="en-US" smtClean="0"/>
              <a:t>35</a:t>
            </a:fld>
            <a:endParaRPr lang="en-US"/>
          </a:p>
        </p:txBody>
      </p:sp>
    </p:spTree>
    <p:extLst>
      <p:ext uri="{BB962C8B-B14F-4D97-AF65-F5344CB8AC3E}">
        <p14:creationId xmlns:p14="http://schemas.microsoft.com/office/powerpoint/2010/main" val="32448257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592FF96-3D98-4E70-8F11-9D5A252BD9AB}" type="slidenum">
              <a:rPr lang="en-US" smtClean="0"/>
              <a:t>36</a:t>
            </a:fld>
            <a:endParaRPr lang="en-US"/>
          </a:p>
        </p:txBody>
      </p:sp>
    </p:spTree>
    <p:extLst>
      <p:ext uri="{BB962C8B-B14F-4D97-AF65-F5344CB8AC3E}">
        <p14:creationId xmlns:p14="http://schemas.microsoft.com/office/powerpoint/2010/main" val="41129562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SPC2012 – IT Pro</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EA4E5ADC-376D-41C0-86B7-94D2379A1ED2}" type="datetime1">
              <a:rPr lang="en-US" smtClean="0">
                <a:solidFill>
                  <a:prstClr val="black"/>
                </a:solidFill>
              </a:rPr>
              <a:pPr/>
              <a:t>12/5/2012</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38</a:t>
            </a:fld>
            <a:endParaRPr lang="en-US" dirty="0">
              <a:solidFill>
                <a:prstClr val="black"/>
              </a:solidFill>
            </a:endParaRPr>
          </a:p>
        </p:txBody>
      </p:sp>
    </p:spTree>
    <p:extLst>
      <p:ext uri="{BB962C8B-B14F-4D97-AF65-F5344CB8AC3E}">
        <p14:creationId xmlns:p14="http://schemas.microsoft.com/office/powerpoint/2010/main" val="16574981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SPC2012 – IT Pro</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E8C9BA99-7AE2-4DE9-9343-B15BDAAF9A20}" type="datetime1">
              <a:rPr lang="en-US" smtClean="0"/>
              <a:t>12/5/2012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47</a:t>
            </a:fld>
            <a:endParaRPr lang="en-US" dirty="0"/>
          </a:p>
        </p:txBody>
      </p:sp>
    </p:spTree>
    <p:extLst>
      <p:ext uri="{BB962C8B-B14F-4D97-AF65-F5344CB8AC3E}">
        <p14:creationId xmlns:p14="http://schemas.microsoft.com/office/powerpoint/2010/main" val="307657984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jpg"/><Relationship Id="rId1" Type="http://schemas.openxmlformats.org/officeDocument/2006/relationships/slideMaster" Target="../slideMasters/slideMaster4.xml"/><Relationship Id="rId4" Type="http://schemas.openxmlformats.org/officeDocument/2006/relationships/image" Target="../media/image4.png"/></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jpg"/><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jpg"/><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2">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9266" y="1626410"/>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ounded Rectangle 6"/>
          <p:cNvSpPr/>
          <p:nvPr userDrawn="1"/>
        </p:nvSpPr>
        <p:spPr bwMode="auto">
          <a:xfrm>
            <a:off x="4846638" y="3954463"/>
            <a:ext cx="7315200" cy="2743199"/>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a:xfrm>
            <a:off x="4846638" y="3954462"/>
            <a:ext cx="7315200" cy="1371580"/>
          </a:xfrm>
          <a:noFill/>
        </p:spPr>
        <p:txBody>
          <a:bodyPr lIns="146304" tIns="91440" rIns="146304" bIns="91440" anchor="t" anchorCtr="0"/>
          <a:lstStyle>
            <a:lvl1pPr>
              <a:defRPr sz="5200" spc="-100" baseline="0">
                <a:gradFill>
                  <a:gsLst>
                    <a:gs pos="5833">
                      <a:schemeClr val="tx1"/>
                    </a:gs>
                    <a:gs pos="18000">
                      <a:schemeClr val="tx1"/>
                    </a:gs>
                  </a:gsLst>
                  <a:lin ang="5400000" scaled="0"/>
                </a:gradFill>
              </a:defRPr>
            </a:lvl1pPr>
          </a:lstStyle>
          <a:p>
            <a:r>
              <a:rPr lang="en-US" dirty="0" smtClean="0"/>
              <a:t>Presentation title</a:t>
            </a:r>
            <a:endParaRPr lang="en-US" dirty="0"/>
          </a:p>
        </p:txBody>
      </p:sp>
      <p:sp>
        <p:nvSpPr>
          <p:cNvPr id="5" name="Text Placeholder 4"/>
          <p:cNvSpPr>
            <a:spLocks noGrp="1"/>
          </p:cNvSpPr>
          <p:nvPr>
            <p:ph type="body" sz="quarter" idx="12" hasCustomPrompt="1"/>
          </p:nvPr>
        </p:nvSpPr>
        <p:spPr>
          <a:xfrm>
            <a:off x="4846637" y="5326042"/>
            <a:ext cx="7315201" cy="1372151"/>
          </a:xfrm>
          <a:noFill/>
        </p:spPr>
        <p:txBody>
          <a:bodyPr lIns="146304" tIns="109728" rIns="146304" bIns="109728">
            <a:noAutofit/>
          </a:bodyPr>
          <a:lstStyle>
            <a:lvl1pPr marL="0" indent="0">
              <a:spcBef>
                <a:spcPts val="0"/>
              </a:spcBef>
              <a:buNone/>
              <a:defRPr sz="3200" spc="0" baseline="0">
                <a:gradFill>
                  <a:gsLst>
                    <a:gs pos="2917">
                      <a:schemeClr val="tx1"/>
                    </a:gs>
                    <a:gs pos="30000">
                      <a:schemeClr val="tx1"/>
                    </a:gs>
                  </a:gsLst>
                  <a:lin ang="5400000" scaled="0"/>
                </a:gradFill>
                <a:latin typeface="+mj-lt"/>
              </a:defRPr>
            </a:lvl1pPr>
          </a:lstStyle>
          <a:p>
            <a:pPr lvl="0"/>
            <a:r>
              <a:rPr lang="en-US" dirty="0" smtClean="0"/>
              <a:t>Speaker Name</a:t>
            </a:r>
          </a:p>
        </p:txBody>
      </p:sp>
      <p:pic>
        <p:nvPicPr>
          <p:cNvPr id="1026" name="Picture 2" descr="\\sfp\Work\White_Whale\5-30072_SharePoint_Conference\Templates\Client_provided\psd\psd\SPC_Logo.png"/>
          <p:cNvPicPr>
            <a:picLocks noChangeAspect="1" noChangeArrowheads="1"/>
          </p:cNvPicPr>
          <p:nvPr userDrawn="1"/>
        </p:nvPicPr>
        <p:blipFill>
          <a:blip r:embed="rId4" cstate="screen">
            <a:extLst>
              <a:ext uri="{28A0092B-C50C-407E-A947-70E740481C1C}">
                <a14:useLocalDpi xmlns:a14="http://schemas.microsoft.com/office/drawing/2010/main"/>
              </a:ext>
            </a:extLst>
          </a:blip>
          <a:srcRect/>
          <a:stretch>
            <a:fillRect/>
          </a:stretch>
        </p:blipFill>
        <p:spPr bwMode="auto">
          <a:xfrm>
            <a:off x="2552585" y="2491433"/>
            <a:ext cx="1498013" cy="20808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124479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lvl1pPr>
              <a:defRPr>
                <a:gradFill>
                  <a:gsLst>
                    <a:gs pos="1250">
                      <a:schemeClr val="tx2"/>
                    </a:gs>
                    <a:gs pos="99000">
                      <a:schemeClr val="tx2"/>
                    </a:gs>
                  </a:gsLst>
                  <a:lin ang="5400000" scaled="0"/>
                </a:gra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229941979"/>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lumMod val="40000"/>
                        <a:lumOff val="60000"/>
                      </a:schemeClr>
                    </a:gs>
                    <a:gs pos="99000">
                      <a:schemeClr val="tx2">
                        <a:lumMod val="40000"/>
                        <a:lumOff val="60000"/>
                      </a:schemeClr>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lumMod val="40000"/>
                        <a:lumOff val="60000"/>
                      </a:schemeClr>
                    </a:gs>
                    <a:gs pos="99000">
                      <a:schemeClr val="tx2">
                        <a:lumMod val="40000"/>
                        <a:lumOff val="60000"/>
                      </a:schemeClr>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968534032"/>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2">
                  <a:lumMod val="40000"/>
                  <a:lumOff val="60000"/>
                </a:schemeClr>
              </a:buClr>
              <a:buFont typeface="Arial" pitchFamily="34" charset="0"/>
              <a:buChar char="•"/>
              <a:defRPr sz="3600">
                <a:gradFill>
                  <a:gsLst>
                    <a:gs pos="1250">
                      <a:schemeClr val="tx2">
                        <a:lumMod val="40000"/>
                        <a:lumOff val="60000"/>
                      </a:schemeClr>
                    </a:gs>
                    <a:gs pos="99000">
                      <a:schemeClr val="tx2">
                        <a:lumMod val="40000"/>
                        <a:lumOff val="60000"/>
                      </a:schemeClr>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2">
                  <a:lumMod val="40000"/>
                  <a:lumOff val="60000"/>
                </a:schemeClr>
              </a:buClr>
              <a:buFont typeface="Arial" pitchFamily="34" charset="0"/>
              <a:buChar char="•"/>
              <a:defRPr sz="3600">
                <a:gradFill>
                  <a:gsLst>
                    <a:gs pos="1250">
                      <a:schemeClr val="tx2">
                        <a:lumMod val="40000"/>
                        <a:lumOff val="60000"/>
                      </a:schemeClr>
                    </a:gs>
                    <a:gs pos="99000">
                      <a:schemeClr val="tx2">
                        <a:lumMod val="40000"/>
                        <a:lumOff val="60000"/>
                      </a:schemeClr>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98371309"/>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Walk-in">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10417877" y="6183603"/>
            <a:ext cx="1552931" cy="331497"/>
          </a:xfrm>
          <a:prstGeom prst="rect">
            <a:avLst/>
          </a:prstGeom>
        </p:spPr>
      </p:pic>
      <p:grpSp>
        <p:nvGrpSpPr>
          <p:cNvPr id="5" name="Group 4"/>
          <p:cNvGrpSpPr/>
          <p:nvPr userDrawn="1"/>
        </p:nvGrpSpPr>
        <p:grpSpPr>
          <a:xfrm>
            <a:off x="274638" y="5600359"/>
            <a:ext cx="2194608" cy="1097304"/>
            <a:chOff x="274638" y="5600359"/>
            <a:chExt cx="2194608" cy="1097304"/>
          </a:xfrm>
        </p:grpSpPr>
        <p:sp>
          <p:nvSpPr>
            <p:cNvPr id="8" name="Rounded Rectangle 7"/>
            <p:cNvSpPr/>
            <p:nvPr userDrawn="1"/>
          </p:nvSpPr>
          <p:spPr bwMode="auto">
            <a:xfrm>
              <a:off x="274638" y="5600359"/>
              <a:ext cx="2194608" cy="1097304"/>
            </a:xfrm>
            <a:prstGeom prst="roundRect">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Freeform 6"/>
            <p:cNvSpPr>
              <a:spLocks noEditPoints="1"/>
            </p:cNvSpPr>
            <p:nvPr userDrawn="1"/>
          </p:nvSpPr>
          <p:spPr bwMode="auto">
            <a:xfrm>
              <a:off x="968154" y="5772575"/>
              <a:ext cx="807577" cy="807577"/>
            </a:xfrm>
            <a:custGeom>
              <a:avLst/>
              <a:gdLst>
                <a:gd name="T0" fmla="*/ 256 w 1728"/>
                <a:gd name="T1" fmla="*/ 256 h 1728"/>
                <a:gd name="T2" fmla="*/ 1728 w 1728"/>
                <a:gd name="T3" fmla="*/ 864 h 1728"/>
                <a:gd name="T4" fmla="*/ 864 w 1728"/>
                <a:gd name="T5" fmla="*/ 1728 h 1728"/>
                <a:gd name="T6" fmla="*/ 0 w 1728"/>
                <a:gd name="T7" fmla="*/ 864 h 1728"/>
                <a:gd name="T8" fmla="*/ 864 w 1728"/>
                <a:gd name="T9" fmla="*/ 0 h 1728"/>
                <a:gd name="T10" fmla="*/ 1472 w 1728"/>
                <a:gd name="T11" fmla="*/ 256 h 1728"/>
                <a:gd name="T12" fmla="*/ 864 w 1728"/>
                <a:gd name="T13" fmla="*/ 93 h 1728"/>
                <a:gd name="T14" fmla="*/ 319 w 1728"/>
                <a:gd name="T15" fmla="*/ 319 h 1728"/>
                <a:gd name="T16" fmla="*/ 93 w 1728"/>
                <a:gd name="T17" fmla="*/ 864 h 1728"/>
                <a:gd name="T18" fmla="*/ 319 w 1728"/>
                <a:gd name="T19" fmla="*/ 1409 h 1728"/>
                <a:gd name="T20" fmla="*/ 864 w 1728"/>
                <a:gd name="T21" fmla="*/ 1635 h 1728"/>
                <a:gd name="T22" fmla="*/ 1409 w 1728"/>
                <a:gd name="T23" fmla="*/ 1409 h 1728"/>
                <a:gd name="T24" fmla="*/ 1635 w 1728"/>
                <a:gd name="T25" fmla="*/ 864 h 1728"/>
                <a:gd name="T26" fmla="*/ 1409 w 1728"/>
                <a:gd name="T27" fmla="*/ 319 h 1728"/>
                <a:gd name="T28" fmla="*/ 864 w 1728"/>
                <a:gd name="T29" fmla="*/ 93 h 1728"/>
                <a:gd name="T30" fmla="*/ 1523 w 1728"/>
                <a:gd name="T31" fmla="*/ 934 h 1728"/>
                <a:gd name="T32" fmla="*/ 1264 w 1728"/>
                <a:gd name="T33" fmla="*/ 1043 h 1728"/>
                <a:gd name="T34" fmla="*/ 1394 w 1728"/>
                <a:gd name="T35" fmla="*/ 671 h 1728"/>
                <a:gd name="T36" fmla="*/ 970 w 1728"/>
                <a:gd name="T37" fmla="*/ 914 h 1728"/>
                <a:gd name="T38" fmla="*/ 562 w 1728"/>
                <a:gd name="T39" fmla="*/ 928 h 1728"/>
                <a:gd name="T40" fmla="*/ 221 w 1728"/>
                <a:gd name="T41" fmla="*/ 1043 h 1728"/>
                <a:gd name="T42" fmla="*/ 388 w 1728"/>
                <a:gd name="T43" fmla="*/ 671 h 1728"/>
                <a:gd name="T44" fmla="*/ 757 w 1728"/>
                <a:gd name="T45" fmla="*/ 633 h 1728"/>
                <a:gd name="T46" fmla="*/ 651 w 1728"/>
                <a:gd name="T47" fmla="*/ 830 h 1728"/>
                <a:gd name="T48" fmla="*/ 864 w 1728"/>
                <a:gd name="T49" fmla="*/ 717 h 1728"/>
                <a:gd name="T50" fmla="*/ 757 w 1728"/>
                <a:gd name="T51" fmla="*/ 914 h 1728"/>
                <a:gd name="T52" fmla="*/ 970 w 1728"/>
                <a:gd name="T53" fmla="*/ 800 h 1728"/>
                <a:gd name="T54" fmla="*/ 1100 w 1728"/>
                <a:gd name="T55" fmla="*/ 671 h 1728"/>
                <a:gd name="T56" fmla="*/ 1229 w 1728"/>
                <a:gd name="T57" fmla="*/ 934 h 1728"/>
                <a:gd name="T58" fmla="*/ 970 w 1728"/>
                <a:gd name="T59" fmla="*/ 1043 h 1728"/>
                <a:gd name="T60" fmla="*/ 455 w 1728"/>
                <a:gd name="T61" fmla="*/ 857 h 1728"/>
                <a:gd name="T62" fmla="*/ 346 w 1728"/>
                <a:gd name="T63" fmla="*/ 778 h 1728"/>
                <a:gd name="T64" fmla="*/ 374 w 1728"/>
                <a:gd name="T65" fmla="*/ 936 h 1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28" h="1728">
                  <a:moveTo>
                    <a:pt x="256" y="256"/>
                  </a:moveTo>
                  <a:cubicBezTo>
                    <a:pt x="256" y="256"/>
                    <a:pt x="256" y="256"/>
                    <a:pt x="256" y="256"/>
                  </a:cubicBezTo>
                  <a:moveTo>
                    <a:pt x="864" y="0"/>
                  </a:moveTo>
                  <a:cubicBezTo>
                    <a:pt x="1341" y="0"/>
                    <a:pt x="1728" y="387"/>
                    <a:pt x="1728" y="864"/>
                  </a:cubicBezTo>
                  <a:cubicBezTo>
                    <a:pt x="1728" y="864"/>
                    <a:pt x="1728" y="864"/>
                    <a:pt x="1728" y="864"/>
                  </a:cubicBezTo>
                  <a:cubicBezTo>
                    <a:pt x="1728" y="1341"/>
                    <a:pt x="1341" y="1728"/>
                    <a:pt x="864" y="1728"/>
                  </a:cubicBezTo>
                  <a:cubicBezTo>
                    <a:pt x="864" y="1728"/>
                    <a:pt x="864" y="1728"/>
                    <a:pt x="864" y="1728"/>
                  </a:cubicBezTo>
                  <a:cubicBezTo>
                    <a:pt x="387" y="1728"/>
                    <a:pt x="0" y="1341"/>
                    <a:pt x="0" y="864"/>
                  </a:cubicBezTo>
                  <a:cubicBezTo>
                    <a:pt x="0" y="864"/>
                    <a:pt x="0" y="864"/>
                    <a:pt x="0" y="864"/>
                  </a:cubicBezTo>
                  <a:cubicBezTo>
                    <a:pt x="0" y="387"/>
                    <a:pt x="387" y="0"/>
                    <a:pt x="864" y="0"/>
                  </a:cubicBezTo>
                  <a:cubicBezTo>
                    <a:pt x="864" y="0"/>
                    <a:pt x="864" y="0"/>
                    <a:pt x="864" y="0"/>
                  </a:cubicBezTo>
                  <a:moveTo>
                    <a:pt x="1472" y="256"/>
                  </a:moveTo>
                  <a:cubicBezTo>
                    <a:pt x="1472" y="256"/>
                    <a:pt x="1472" y="256"/>
                    <a:pt x="1472" y="256"/>
                  </a:cubicBezTo>
                  <a:moveTo>
                    <a:pt x="864" y="93"/>
                  </a:moveTo>
                  <a:cubicBezTo>
                    <a:pt x="651" y="93"/>
                    <a:pt x="459" y="180"/>
                    <a:pt x="319" y="319"/>
                  </a:cubicBezTo>
                  <a:cubicBezTo>
                    <a:pt x="319" y="319"/>
                    <a:pt x="319" y="319"/>
                    <a:pt x="319" y="319"/>
                  </a:cubicBezTo>
                  <a:cubicBezTo>
                    <a:pt x="180" y="459"/>
                    <a:pt x="93" y="651"/>
                    <a:pt x="93" y="864"/>
                  </a:cubicBezTo>
                  <a:cubicBezTo>
                    <a:pt x="93" y="864"/>
                    <a:pt x="93" y="864"/>
                    <a:pt x="93" y="864"/>
                  </a:cubicBezTo>
                  <a:cubicBezTo>
                    <a:pt x="93" y="1077"/>
                    <a:pt x="180" y="1269"/>
                    <a:pt x="319" y="1409"/>
                  </a:cubicBezTo>
                  <a:cubicBezTo>
                    <a:pt x="319" y="1409"/>
                    <a:pt x="319" y="1409"/>
                    <a:pt x="319" y="1409"/>
                  </a:cubicBezTo>
                  <a:cubicBezTo>
                    <a:pt x="459" y="1548"/>
                    <a:pt x="651" y="1635"/>
                    <a:pt x="864" y="1635"/>
                  </a:cubicBezTo>
                  <a:cubicBezTo>
                    <a:pt x="864" y="1635"/>
                    <a:pt x="864" y="1635"/>
                    <a:pt x="864" y="1635"/>
                  </a:cubicBezTo>
                  <a:cubicBezTo>
                    <a:pt x="1077" y="1635"/>
                    <a:pt x="1269" y="1548"/>
                    <a:pt x="1409" y="1409"/>
                  </a:cubicBezTo>
                  <a:cubicBezTo>
                    <a:pt x="1409" y="1409"/>
                    <a:pt x="1409" y="1409"/>
                    <a:pt x="1409" y="1409"/>
                  </a:cubicBezTo>
                  <a:cubicBezTo>
                    <a:pt x="1548" y="1269"/>
                    <a:pt x="1635" y="1077"/>
                    <a:pt x="1635" y="864"/>
                  </a:cubicBezTo>
                  <a:cubicBezTo>
                    <a:pt x="1635" y="864"/>
                    <a:pt x="1635" y="864"/>
                    <a:pt x="1635" y="864"/>
                  </a:cubicBezTo>
                  <a:cubicBezTo>
                    <a:pt x="1635" y="651"/>
                    <a:pt x="1548" y="459"/>
                    <a:pt x="1409" y="319"/>
                  </a:cubicBezTo>
                  <a:cubicBezTo>
                    <a:pt x="1409" y="319"/>
                    <a:pt x="1409" y="319"/>
                    <a:pt x="1409" y="319"/>
                  </a:cubicBezTo>
                  <a:cubicBezTo>
                    <a:pt x="1269" y="180"/>
                    <a:pt x="1077" y="93"/>
                    <a:pt x="864" y="93"/>
                  </a:cubicBezTo>
                  <a:cubicBezTo>
                    <a:pt x="864" y="93"/>
                    <a:pt x="864" y="93"/>
                    <a:pt x="864" y="93"/>
                  </a:cubicBezTo>
                  <a:moveTo>
                    <a:pt x="1394" y="934"/>
                  </a:moveTo>
                  <a:cubicBezTo>
                    <a:pt x="1523" y="934"/>
                    <a:pt x="1523" y="934"/>
                    <a:pt x="1523" y="934"/>
                  </a:cubicBezTo>
                  <a:cubicBezTo>
                    <a:pt x="1523" y="1043"/>
                    <a:pt x="1523" y="1043"/>
                    <a:pt x="1523" y="1043"/>
                  </a:cubicBezTo>
                  <a:cubicBezTo>
                    <a:pt x="1264" y="1043"/>
                    <a:pt x="1264" y="1043"/>
                    <a:pt x="1264" y="1043"/>
                  </a:cubicBezTo>
                  <a:cubicBezTo>
                    <a:pt x="1264" y="671"/>
                    <a:pt x="1264" y="671"/>
                    <a:pt x="1264" y="671"/>
                  </a:cubicBezTo>
                  <a:cubicBezTo>
                    <a:pt x="1394" y="671"/>
                    <a:pt x="1394" y="671"/>
                    <a:pt x="1394" y="671"/>
                  </a:cubicBezTo>
                  <a:lnTo>
                    <a:pt x="1394" y="934"/>
                  </a:lnTo>
                  <a:close/>
                  <a:moveTo>
                    <a:pt x="970" y="914"/>
                  </a:moveTo>
                  <a:cubicBezTo>
                    <a:pt x="757" y="1082"/>
                    <a:pt x="757" y="1082"/>
                    <a:pt x="757" y="1082"/>
                  </a:cubicBezTo>
                  <a:cubicBezTo>
                    <a:pt x="562" y="928"/>
                    <a:pt x="562" y="928"/>
                    <a:pt x="562" y="928"/>
                  </a:cubicBezTo>
                  <a:cubicBezTo>
                    <a:pt x="534" y="996"/>
                    <a:pt x="466" y="1043"/>
                    <a:pt x="388" y="1043"/>
                  </a:cubicBezTo>
                  <a:cubicBezTo>
                    <a:pt x="221" y="1043"/>
                    <a:pt x="221" y="1043"/>
                    <a:pt x="221" y="1043"/>
                  </a:cubicBezTo>
                  <a:cubicBezTo>
                    <a:pt x="221" y="671"/>
                    <a:pt x="221" y="671"/>
                    <a:pt x="221" y="671"/>
                  </a:cubicBezTo>
                  <a:cubicBezTo>
                    <a:pt x="388" y="671"/>
                    <a:pt x="388" y="671"/>
                    <a:pt x="388" y="671"/>
                  </a:cubicBezTo>
                  <a:cubicBezTo>
                    <a:pt x="475" y="671"/>
                    <a:pt x="538" y="727"/>
                    <a:pt x="562" y="786"/>
                  </a:cubicBezTo>
                  <a:cubicBezTo>
                    <a:pt x="757" y="633"/>
                    <a:pt x="757" y="633"/>
                    <a:pt x="757" y="633"/>
                  </a:cubicBezTo>
                  <a:cubicBezTo>
                    <a:pt x="829" y="690"/>
                    <a:pt x="829" y="690"/>
                    <a:pt x="829" y="690"/>
                  </a:cubicBezTo>
                  <a:cubicBezTo>
                    <a:pt x="651" y="830"/>
                    <a:pt x="651" y="830"/>
                    <a:pt x="651" y="830"/>
                  </a:cubicBezTo>
                  <a:cubicBezTo>
                    <a:pt x="685" y="857"/>
                    <a:pt x="685" y="857"/>
                    <a:pt x="685" y="857"/>
                  </a:cubicBezTo>
                  <a:cubicBezTo>
                    <a:pt x="864" y="717"/>
                    <a:pt x="864" y="717"/>
                    <a:pt x="864" y="717"/>
                  </a:cubicBezTo>
                  <a:cubicBezTo>
                    <a:pt x="936" y="773"/>
                    <a:pt x="936" y="773"/>
                    <a:pt x="936" y="773"/>
                  </a:cubicBezTo>
                  <a:cubicBezTo>
                    <a:pt x="757" y="914"/>
                    <a:pt x="757" y="914"/>
                    <a:pt x="757" y="914"/>
                  </a:cubicBezTo>
                  <a:cubicBezTo>
                    <a:pt x="791" y="941"/>
                    <a:pt x="791" y="941"/>
                    <a:pt x="791" y="941"/>
                  </a:cubicBezTo>
                  <a:cubicBezTo>
                    <a:pt x="970" y="800"/>
                    <a:pt x="970" y="800"/>
                    <a:pt x="970" y="800"/>
                  </a:cubicBezTo>
                  <a:cubicBezTo>
                    <a:pt x="970" y="671"/>
                    <a:pt x="970" y="671"/>
                    <a:pt x="970" y="671"/>
                  </a:cubicBezTo>
                  <a:cubicBezTo>
                    <a:pt x="1100" y="671"/>
                    <a:pt x="1100" y="671"/>
                    <a:pt x="1100" y="671"/>
                  </a:cubicBezTo>
                  <a:cubicBezTo>
                    <a:pt x="1100" y="934"/>
                    <a:pt x="1100" y="934"/>
                    <a:pt x="1100" y="934"/>
                  </a:cubicBezTo>
                  <a:cubicBezTo>
                    <a:pt x="1229" y="934"/>
                    <a:pt x="1229" y="934"/>
                    <a:pt x="1229" y="934"/>
                  </a:cubicBezTo>
                  <a:cubicBezTo>
                    <a:pt x="1229" y="1043"/>
                    <a:pt x="1229" y="1043"/>
                    <a:pt x="1229" y="1043"/>
                  </a:cubicBezTo>
                  <a:cubicBezTo>
                    <a:pt x="970" y="1043"/>
                    <a:pt x="970" y="1043"/>
                    <a:pt x="970" y="1043"/>
                  </a:cubicBezTo>
                  <a:lnTo>
                    <a:pt x="970" y="914"/>
                  </a:lnTo>
                  <a:close/>
                  <a:moveTo>
                    <a:pt x="455" y="857"/>
                  </a:moveTo>
                  <a:cubicBezTo>
                    <a:pt x="455" y="807"/>
                    <a:pt x="422" y="778"/>
                    <a:pt x="375" y="778"/>
                  </a:cubicBezTo>
                  <a:cubicBezTo>
                    <a:pt x="346" y="778"/>
                    <a:pt x="346" y="778"/>
                    <a:pt x="346" y="778"/>
                  </a:cubicBezTo>
                  <a:cubicBezTo>
                    <a:pt x="346" y="936"/>
                    <a:pt x="346" y="936"/>
                    <a:pt x="346" y="936"/>
                  </a:cubicBezTo>
                  <a:cubicBezTo>
                    <a:pt x="374" y="936"/>
                    <a:pt x="374" y="936"/>
                    <a:pt x="374" y="936"/>
                  </a:cubicBezTo>
                  <a:cubicBezTo>
                    <a:pt x="418" y="936"/>
                    <a:pt x="455" y="912"/>
                    <a:pt x="455" y="857"/>
                  </a:cubicBezTo>
                  <a:close/>
                </a:path>
              </a:pathLst>
            </a:custGeom>
            <a:solidFill>
              <a:srgbClr val="000000"/>
            </a:solid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29127388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masterClrMapping/>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7"/>
            <a:ext cx="11887199" cy="1995931"/>
          </a:xfrm>
        </p:spPr>
        <p:txBody>
          <a:bodyPr/>
          <a:lstStyle>
            <a:lvl1pPr marL="0" indent="0">
              <a:buNone/>
              <a:defRPr sz="3300">
                <a:gradFill>
                  <a:gsLst>
                    <a:gs pos="1250">
                      <a:srgbClr val="000000"/>
                    </a:gs>
                    <a:gs pos="100000">
                      <a:srgbClr val="000000"/>
                    </a:gs>
                  </a:gsLst>
                  <a:lin ang="5400000" scaled="0"/>
                </a:gradFill>
                <a:latin typeface="Segoe UI" pitchFamily="34" charset="0"/>
                <a:cs typeface="Segoe UI" pitchFamily="34" charset="0"/>
              </a:defRPr>
            </a:lvl1pPr>
            <a:lvl2pPr marL="346553" indent="0">
              <a:buNone/>
              <a:defRPr>
                <a:gradFill>
                  <a:gsLst>
                    <a:gs pos="1250">
                      <a:srgbClr val="000000"/>
                    </a:gs>
                    <a:gs pos="100000">
                      <a:srgbClr val="000000"/>
                    </a:gs>
                  </a:gsLst>
                  <a:lin ang="5400000" scaled="0"/>
                </a:gradFill>
                <a:latin typeface="Segoe UI" pitchFamily="34" charset="0"/>
                <a:cs typeface="Segoe UI" pitchFamily="34" charset="0"/>
              </a:defRPr>
            </a:lvl2pPr>
            <a:lvl3pPr marL="584607" indent="0">
              <a:buNone/>
              <a:defRPr>
                <a:gradFill>
                  <a:gsLst>
                    <a:gs pos="1250">
                      <a:srgbClr val="000000"/>
                    </a:gs>
                    <a:gs pos="100000">
                      <a:srgbClr val="000000"/>
                    </a:gs>
                  </a:gsLst>
                  <a:lin ang="5400000" scaled="0"/>
                </a:gradFill>
                <a:latin typeface="Segoe UI" pitchFamily="34" charset="0"/>
                <a:cs typeface="Segoe UI" pitchFamily="34" charset="0"/>
              </a:defRPr>
            </a:lvl3pPr>
            <a:lvl4pPr marL="814563" indent="0">
              <a:buNone/>
              <a:defRPr>
                <a:gradFill>
                  <a:gsLst>
                    <a:gs pos="1250">
                      <a:srgbClr val="000000"/>
                    </a:gs>
                    <a:gs pos="100000">
                      <a:srgbClr val="000000"/>
                    </a:gs>
                  </a:gsLst>
                  <a:lin ang="5400000" scaled="0"/>
                </a:gradFill>
                <a:latin typeface="Segoe UI" pitchFamily="34" charset="0"/>
                <a:cs typeface="Segoe UI" pitchFamily="34" charset="0"/>
              </a:defRPr>
            </a:lvl4pPr>
            <a:lvl5pPr marL="1050997" indent="0">
              <a:buNone/>
              <a:defRPr>
                <a:gradFill>
                  <a:gsLst>
                    <a:gs pos="1250">
                      <a:srgbClr val="000000"/>
                    </a:gs>
                    <a:gs pos="100000">
                      <a:srgbClr val="000000"/>
                    </a:gs>
                  </a:gsLst>
                  <a:lin ang="5400000" scaled="0"/>
                </a:gradFill>
                <a:latin typeface="Segoe UI" pitchFamily="34" charset="0"/>
                <a:cs typeface="Segoe UI"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562577389"/>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530996961"/>
      </p:ext>
    </p:extLst>
  </p:cSld>
  <p:clrMapOvr>
    <a:masterClrMapping/>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Title &amp; Content, 2-color, no Bullets">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529660" y="1476621"/>
            <a:ext cx="11375536" cy="2130904"/>
          </a:xfrm>
          <a:prstGeom prst="rect">
            <a:avLst/>
          </a:prstGeom>
        </p:spPr>
        <p:txBody>
          <a:bodyPr/>
          <a:lstStyle>
            <a:lvl1pPr marL="0" indent="0">
              <a:spcBef>
                <a:spcPts val="2448"/>
              </a:spcBef>
              <a:buNone/>
              <a:defRPr sz="4080">
                <a:gradFill>
                  <a:gsLst>
                    <a:gs pos="100000">
                      <a:schemeClr val="tx2"/>
                    </a:gs>
                    <a:gs pos="0">
                      <a:schemeClr val="tx2"/>
                    </a:gs>
                  </a:gsLst>
                  <a:lin ang="5400000" scaled="0"/>
                </a:gradFill>
                <a:latin typeface="+mj-lt"/>
              </a:defRPr>
            </a:lvl1pPr>
            <a:lvl2pPr marL="0" indent="0">
              <a:buNone/>
              <a:defRPr sz="2040">
                <a:gradFill>
                  <a:gsLst>
                    <a:gs pos="100000">
                      <a:schemeClr val="bg2"/>
                    </a:gs>
                    <a:gs pos="6000">
                      <a:schemeClr val="bg2"/>
                    </a:gs>
                  </a:gsLst>
                  <a:lin ang="5400000" scaled="0"/>
                </a:gradFill>
              </a:defRPr>
            </a:lvl2pPr>
            <a:lvl3pPr marL="236387" indent="0">
              <a:buNone/>
              <a:defRPr sz="2040">
                <a:gradFill>
                  <a:gsLst>
                    <a:gs pos="100000">
                      <a:schemeClr val="bg2"/>
                    </a:gs>
                    <a:gs pos="6000">
                      <a:schemeClr val="bg2"/>
                    </a:gs>
                  </a:gsLst>
                  <a:lin ang="5400000" scaled="0"/>
                </a:gradFill>
              </a:defRPr>
            </a:lvl3pPr>
            <a:lvl4pPr marL="466298" indent="0">
              <a:buNone/>
              <a:defRPr sz="2040">
                <a:gradFill>
                  <a:gsLst>
                    <a:gs pos="100000">
                      <a:schemeClr val="bg2"/>
                    </a:gs>
                    <a:gs pos="6000">
                      <a:schemeClr val="bg2"/>
                    </a:gs>
                  </a:gsLst>
                  <a:lin ang="5400000" scaled="0"/>
                </a:gradFill>
              </a:defRPr>
            </a:lvl4pPr>
            <a:lvl5pPr marL="707543" indent="0">
              <a:buNone/>
              <a:defRPr sz="2040">
                <a:gradFill>
                  <a:gsLst>
                    <a:gs pos="100000">
                      <a:schemeClr val="bg2"/>
                    </a:gs>
                    <a:gs pos="6000">
                      <a:schemeClr val="bg2"/>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 name="Title 2"/>
          <p:cNvSpPr>
            <a:spLocks noGrp="1"/>
          </p:cNvSpPr>
          <p:nvPr>
            <p:ph type="title"/>
          </p:nvPr>
        </p:nvSpPr>
        <p:spPr/>
        <p:txBody>
          <a:bodyPr/>
          <a:lstStyle>
            <a:lvl1pPr>
              <a:defRPr>
                <a:gradFill>
                  <a:gsLst>
                    <a:gs pos="1250">
                      <a:schemeClr val="tx2"/>
                    </a:gs>
                    <a:gs pos="100000">
                      <a:schemeClr val="tx2"/>
                    </a:gs>
                  </a:gsLst>
                  <a:lin ang="5400000" scaled="0"/>
                </a:gradFill>
              </a:defRPr>
            </a:lvl1pPr>
          </a:lstStyle>
          <a:p>
            <a:r>
              <a:rPr lang="en-US" smtClean="0"/>
              <a:t>Click to edit Master title style</a:t>
            </a:r>
            <a:endParaRPr lang="en-US" dirty="0"/>
          </a:p>
        </p:txBody>
      </p:sp>
      <p:sp>
        <p:nvSpPr>
          <p:cNvPr id="6" name="Slide Number Placeholder 9"/>
          <p:cNvSpPr>
            <a:spLocks noGrp="1"/>
          </p:cNvSpPr>
          <p:nvPr>
            <p:ph type="sldNum" sz="quarter" idx="12"/>
          </p:nvPr>
        </p:nvSpPr>
        <p:spPr>
          <a:xfrm>
            <a:off x="531279" y="6526955"/>
            <a:ext cx="572078" cy="223825"/>
          </a:xfrm>
          <a:prstGeom prst="rect">
            <a:avLst/>
          </a:prstGeom>
        </p:spPr>
        <p:txBody>
          <a:bodyPr lIns="121899" tIns="60949" rIns="121899" bIns="60949" anchor="ctr"/>
          <a:lstStyle>
            <a:lvl1pPr algn="l">
              <a:defRPr sz="1632">
                <a:gradFill>
                  <a:gsLst>
                    <a:gs pos="100000">
                      <a:schemeClr val="bg2"/>
                    </a:gs>
                    <a:gs pos="0">
                      <a:schemeClr val="bg2"/>
                    </a:gs>
                  </a:gsLst>
                  <a:lin ang="5400000" scaled="0"/>
                </a:gradFill>
              </a:defRPr>
            </a:lvl1pPr>
          </a:lstStyle>
          <a:p>
            <a:fld id="{727B4C2D-45E2-4621-8491-2995EB46A674}" type="slidenum">
              <a:rPr lang="en-US" smtClean="0"/>
              <a:pPr/>
              <a:t>‹#›</a:t>
            </a:fld>
            <a:endParaRPr lang="en-US" dirty="0"/>
          </a:p>
        </p:txBody>
      </p:sp>
      <p:pic>
        <p:nvPicPr>
          <p:cNvPr id="8" name="Picture 7"/>
          <p:cNvPicPr>
            <a:picLocks noChangeAspect="1"/>
          </p:cNvPicPr>
          <p:nvPr userDrawn="1"/>
        </p:nvPicPr>
        <p:blipFill rotWithShape="1">
          <a:blip r:embed="rId2">
            <a:extLst>
              <a:ext uri="{28A0092B-C50C-407E-A947-70E740481C1C}">
                <a14:useLocalDpi xmlns:a14="http://schemas.microsoft.com/office/drawing/2010/main" val="0"/>
              </a:ext>
            </a:extLst>
          </a:blip>
          <a:srcRect l="24304"/>
          <a:stretch/>
        </p:blipFill>
        <p:spPr bwMode="black">
          <a:xfrm>
            <a:off x="10512436" y="6264565"/>
            <a:ext cx="1632342" cy="559562"/>
          </a:xfrm>
          <a:prstGeom prst="rect">
            <a:avLst/>
          </a:prstGeom>
        </p:spPr>
      </p:pic>
    </p:spTree>
    <p:extLst>
      <p:ext uri="{BB962C8B-B14F-4D97-AF65-F5344CB8AC3E}">
        <p14:creationId xmlns:p14="http://schemas.microsoft.com/office/powerpoint/2010/main" val="1583695105"/>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97465452"/>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700084325"/>
      </p:ext>
    </p:extLst>
  </p:cSld>
  <p:clrMapOvr>
    <a:masterClrMapping/>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007079026"/>
      </p:ext>
    </p:extLst>
  </p:cSld>
  <p:clrMapOvr>
    <a:masterClrMapping/>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lvl1pPr>
              <a:defRPr>
                <a:gradFill>
                  <a:gsLst>
                    <a:gs pos="1250">
                      <a:schemeClr val="tx2"/>
                    </a:gs>
                    <a:gs pos="99000">
                      <a:schemeClr val="tx2"/>
                    </a:gs>
                  </a:gsLst>
                  <a:lin ang="5400000" scaled="0"/>
                </a:gradFill>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460288532"/>
      </p:ext>
    </p:extLst>
  </p:cSld>
  <p:clrMapOvr>
    <a:masterClrMapping/>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851143400"/>
      </p:ext>
    </p:extLst>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739758282"/>
      </p:ext>
    </p:extLst>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Demo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9266" y="1626410"/>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ounded Rectangle 5"/>
          <p:cNvSpPr/>
          <p:nvPr userDrawn="1"/>
        </p:nvSpPr>
        <p:spPr bwMode="auto">
          <a:xfrm>
            <a:off x="274702" y="3954463"/>
            <a:ext cx="8229536" cy="2743200"/>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3954462"/>
            <a:ext cx="8229599" cy="1371579"/>
          </a:xfrm>
          <a:noFill/>
        </p:spPr>
        <p:txBody>
          <a:bodyPr tIns="91440" bIns="91440" anchor="t" anchorCtr="0"/>
          <a:lstStyle>
            <a:lvl1pPr>
              <a:defRPr sz="5200" spc="-100" baseline="0">
                <a:gradFill>
                  <a:gsLst>
                    <a:gs pos="5833">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5326043"/>
            <a:ext cx="8230899" cy="1372414"/>
          </a:xfrm>
          <a:noFill/>
        </p:spPr>
        <p:txBody>
          <a:bodyPr lIns="182880" tIns="146304" rIns="182880" bIns="146304">
            <a:noAutofit/>
          </a:bodyPr>
          <a:lstStyle>
            <a:lvl1pPr marL="0" indent="0">
              <a:spcBef>
                <a:spcPts val="0"/>
              </a:spcBef>
              <a:buNone/>
              <a:defRPr sz="3200" spc="0" baseline="0">
                <a:gradFill>
                  <a:gsLst>
                    <a:gs pos="0">
                      <a:schemeClr val="tx1"/>
                    </a:gs>
                    <a:gs pos="100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292386190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9652108"/>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857764875"/>
      </p:ext>
    </p:extLst>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873291353"/>
      </p:ext>
    </p:extLst>
  </p:cSld>
  <p:clrMapOvr>
    <a:masterClrMapping/>
  </p:clrMapOvr>
  <p:transition>
    <p:fade/>
  </p:transition>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28630601"/>
      </p:ext>
    </p:extLst>
  </p:cSld>
  <p:clrMapOvr>
    <a:masterClrMapping/>
  </p:clrMapOvr>
  <p:transition>
    <p:fade/>
  </p:transition>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7"/>
            <a:ext cx="11887199" cy="1995931"/>
          </a:xfrm>
        </p:spPr>
        <p:txBody>
          <a:bodyPr/>
          <a:lstStyle>
            <a:lvl1pPr marL="0" indent="0">
              <a:buNone/>
              <a:defRPr sz="3300">
                <a:gradFill>
                  <a:gsLst>
                    <a:gs pos="1250">
                      <a:srgbClr val="000000"/>
                    </a:gs>
                    <a:gs pos="100000">
                      <a:srgbClr val="000000"/>
                    </a:gs>
                  </a:gsLst>
                  <a:lin ang="5400000" scaled="0"/>
                </a:gradFill>
                <a:latin typeface="Segoe UI" pitchFamily="34" charset="0"/>
                <a:cs typeface="Segoe UI" pitchFamily="34" charset="0"/>
              </a:defRPr>
            </a:lvl1pPr>
            <a:lvl2pPr marL="346553" indent="0">
              <a:buNone/>
              <a:defRPr>
                <a:gradFill>
                  <a:gsLst>
                    <a:gs pos="1250">
                      <a:srgbClr val="000000"/>
                    </a:gs>
                    <a:gs pos="100000">
                      <a:srgbClr val="000000"/>
                    </a:gs>
                  </a:gsLst>
                  <a:lin ang="5400000" scaled="0"/>
                </a:gradFill>
                <a:latin typeface="Segoe UI" pitchFamily="34" charset="0"/>
                <a:cs typeface="Segoe UI" pitchFamily="34" charset="0"/>
              </a:defRPr>
            </a:lvl2pPr>
            <a:lvl3pPr marL="584607" indent="0">
              <a:buNone/>
              <a:defRPr>
                <a:gradFill>
                  <a:gsLst>
                    <a:gs pos="1250">
                      <a:srgbClr val="000000"/>
                    </a:gs>
                    <a:gs pos="100000">
                      <a:srgbClr val="000000"/>
                    </a:gs>
                  </a:gsLst>
                  <a:lin ang="5400000" scaled="0"/>
                </a:gradFill>
                <a:latin typeface="Segoe UI" pitchFamily="34" charset="0"/>
                <a:cs typeface="Segoe UI" pitchFamily="34" charset="0"/>
              </a:defRPr>
            </a:lvl3pPr>
            <a:lvl4pPr marL="814563" indent="0">
              <a:buNone/>
              <a:defRPr>
                <a:gradFill>
                  <a:gsLst>
                    <a:gs pos="1250">
                      <a:srgbClr val="000000"/>
                    </a:gs>
                    <a:gs pos="100000">
                      <a:srgbClr val="000000"/>
                    </a:gs>
                  </a:gsLst>
                  <a:lin ang="5400000" scaled="0"/>
                </a:gradFill>
                <a:latin typeface="Segoe UI" pitchFamily="34" charset="0"/>
                <a:cs typeface="Segoe UI" pitchFamily="34" charset="0"/>
              </a:defRPr>
            </a:lvl4pPr>
            <a:lvl5pPr marL="1050997" indent="0">
              <a:buNone/>
              <a:defRPr>
                <a:gradFill>
                  <a:gsLst>
                    <a:gs pos="1250">
                      <a:srgbClr val="000000"/>
                    </a:gs>
                    <a:gs pos="100000">
                      <a:srgbClr val="000000"/>
                    </a:gs>
                  </a:gsLst>
                  <a:lin ang="5400000" scaled="0"/>
                </a:gradFill>
                <a:latin typeface="Segoe UI" pitchFamily="34" charset="0"/>
                <a:cs typeface="Segoe U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07580892"/>
      </p:ext>
    </p:extLst>
  </p:cSld>
  <p:clrMapOvr>
    <a:masterClrMapping/>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212853"/>
            <a:ext cx="11887200" cy="2047629"/>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533" indent="0">
              <a:buNone/>
              <a:defRPr/>
            </a:lvl3pPr>
            <a:lvl4pPr marL="457065" indent="0">
              <a:buNone/>
              <a:defRPr/>
            </a:lvl4pPr>
            <a:lvl5pPr marL="685598"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222924479"/>
      </p:ext>
    </p:extLst>
  </p:cSld>
  <p:clrMapOvr>
    <a:masterClrMapping/>
  </p:clrMapOvr>
  <p:transition>
    <p:fade/>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212853"/>
            <a:ext cx="11887200" cy="2047629"/>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533" indent="0">
              <a:buNone/>
              <a:defRPr/>
            </a:lvl3pPr>
            <a:lvl4pPr marL="457065" indent="0">
              <a:buNone/>
              <a:defRPr/>
            </a:lvl4pPr>
            <a:lvl5pPr marL="685598"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925377746"/>
      </p:ext>
    </p:extLst>
  </p:cSld>
  <p:clrMapOvr>
    <a:masterClrMapping/>
  </p:clrMapOvr>
  <p:transition>
    <p:fade/>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1"/>
            <a:ext cx="11887200" cy="2116688"/>
          </a:xfrm>
        </p:spPr>
        <p:txBody>
          <a:bodyPr>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66686757"/>
      </p:ext>
    </p:extLst>
  </p:cSld>
  <p:clrMapOvr>
    <a:masterClrMapping/>
  </p:clrMapOvr>
  <p:transition>
    <p:fade/>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1"/>
            <a:ext cx="11887200" cy="2116688"/>
          </a:xfrm>
        </p:spPr>
        <p:txBody>
          <a:bodyPr>
            <a:spAutoFit/>
          </a:bodyPr>
          <a:lstStyle>
            <a:lvl1pPr>
              <a:defRPr>
                <a:gradFill>
                  <a:gsLst>
                    <a:gs pos="1250">
                      <a:schemeClr val="tx2"/>
                    </a:gs>
                    <a:gs pos="99000">
                      <a:schemeClr val="tx2"/>
                    </a:gs>
                  </a:gsLst>
                  <a:lin ang="5400000" scaled="0"/>
                </a:gradFill>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199781508"/>
      </p:ext>
    </p:extLst>
  </p:cSld>
  <p:clrMapOvr>
    <a:masterClrMapping/>
  </p:clrMapOvr>
  <p:transition>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2"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07" indent="0">
              <a:buNone/>
              <a:tabLst/>
              <a:defRPr sz="2000"/>
            </a:lvl3pPr>
            <a:lvl4pPr marL="460239" indent="0">
              <a:buNone/>
              <a:defRPr/>
            </a:lvl4pPr>
            <a:lvl5pPr marL="685598"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42"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07" indent="0">
              <a:buNone/>
              <a:tabLst/>
              <a:defRPr sz="2000"/>
            </a:lvl3pPr>
            <a:lvl4pPr marL="460239" indent="0">
              <a:buNone/>
              <a:defRPr/>
            </a:lvl4pPr>
            <a:lvl5pPr marL="685598"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297864357"/>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Video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5"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9266" y="1626410"/>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ounded Rectangle 5"/>
          <p:cNvSpPr/>
          <p:nvPr userDrawn="1"/>
        </p:nvSpPr>
        <p:spPr bwMode="auto">
          <a:xfrm>
            <a:off x="274702" y="3954463"/>
            <a:ext cx="8229536" cy="2743200"/>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3954462"/>
            <a:ext cx="8229599" cy="1371579"/>
          </a:xfrm>
          <a:noFill/>
        </p:spPr>
        <p:txBody>
          <a:bodyPr tIns="91440" bIns="91440" anchor="t" anchorCtr="0"/>
          <a:lstStyle>
            <a:lvl1pPr>
              <a:defRPr sz="5200" spc="-100" baseline="0">
                <a:gradFill>
                  <a:gsLst>
                    <a:gs pos="5833">
                      <a:schemeClr val="tx1"/>
                    </a:gs>
                    <a:gs pos="18000">
                      <a:schemeClr val="tx1"/>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21594122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2"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07" indent="0">
              <a:buNone/>
              <a:tabLst/>
              <a:defRPr sz="2000"/>
            </a:lvl3pPr>
            <a:lvl4pPr marL="460239" indent="0">
              <a:buNone/>
              <a:defRPr/>
            </a:lvl4pPr>
            <a:lvl5pPr marL="685598"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42"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07" indent="0">
              <a:buNone/>
              <a:tabLst/>
              <a:defRPr sz="2000"/>
            </a:lvl3pPr>
            <a:lvl4pPr marL="460239" indent="0">
              <a:buNone/>
              <a:defRPr/>
            </a:lvl4pPr>
            <a:lvl5pPr marL="685598"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334912916"/>
      </p:ext>
    </p:extLst>
  </p:cSld>
  <p:clrMapOvr>
    <a:masterClrMapping/>
  </p:clrMapOvr>
  <p:transition>
    <p:fad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2" y="1212852"/>
            <a:ext cx="5486399" cy="2536079"/>
          </a:xfrm>
        </p:spPr>
        <p:txBody>
          <a:bodyPr wrap="square">
            <a:spAutoFit/>
          </a:bodyPr>
          <a:lstStyle>
            <a:lvl1pPr marL="287254" indent="-287254">
              <a:spcBef>
                <a:spcPts val="1224"/>
              </a:spcBef>
              <a:buClr>
                <a:schemeClr val="tx1"/>
              </a:buClr>
              <a:buFont typeface="Arial" pitchFamily="34" charset="0"/>
              <a:buChar char="•"/>
              <a:defRPr sz="3600"/>
            </a:lvl1pPr>
            <a:lvl2pPr marL="531010" indent="-233127">
              <a:defRPr sz="2400"/>
            </a:lvl2pPr>
            <a:lvl3pPr marL="699380" indent="-168370">
              <a:tabLst/>
              <a:defRPr sz="2000"/>
            </a:lvl3pPr>
            <a:lvl4pPr marL="880699" indent="-181321">
              <a:defRPr/>
            </a:lvl4pPr>
            <a:lvl5pPr marL="1049068" indent="-168370">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42" y="1212852"/>
            <a:ext cx="5486399" cy="2536079"/>
          </a:xfrm>
        </p:spPr>
        <p:txBody>
          <a:bodyPr wrap="square">
            <a:spAutoFit/>
          </a:bodyPr>
          <a:lstStyle>
            <a:lvl1pPr marL="287254" indent="-287254">
              <a:spcBef>
                <a:spcPts val="1224"/>
              </a:spcBef>
              <a:buClr>
                <a:schemeClr val="tx1"/>
              </a:buClr>
              <a:buFont typeface="Arial" pitchFamily="34" charset="0"/>
              <a:buChar char="•"/>
              <a:defRPr sz="3600"/>
            </a:lvl1pPr>
            <a:lvl2pPr marL="531010" indent="-233127">
              <a:defRPr sz="2400"/>
            </a:lvl2pPr>
            <a:lvl3pPr marL="699380" indent="-168370">
              <a:tabLst/>
              <a:defRPr sz="2000"/>
            </a:lvl3pPr>
            <a:lvl4pPr marL="880699" indent="-181321">
              <a:defRPr/>
            </a:lvl4pPr>
            <a:lvl5pPr marL="1049068" indent="-168370">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960079311"/>
      </p:ext>
    </p:extLst>
  </p:cSld>
  <p:clrMapOvr>
    <a:masterClrMapping/>
  </p:clrMapOvr>
  <p:transition>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2" y="1212852"/>
            <a:ext cx="5486399" cy="2536079"/>
          </a:xfrm>
        </p:spPr>
        <p:txBody>
          <a:bodyPr wrap="square">
            <a:spAutoFit/>
          </a:bodyPr>
          <a:lstStyle>
            <a:lvl1pPr marL="287254" indent="-287254">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010" indent="-233127">
              <a:defRPr sz="2400"/>
            </a:lvl2pPr>
            <a:lvl3pPr marL="699380" indent="-168370">
              <a:tabLst/>
              <a:defRPr sz="2000"/>
            </a:lvl3pPr>
            <a:lvl4pPr marL="880699" indent="-181321">
              <a:defRPr/>
            </a:lvl4pPr>
            <a:lvl5pPr marL="1049068" indent="-168370">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42" y="1212852"/>
            <a:ext cx="5486399" cy="2536079"/>
          </a:xfrm>
        </p:spPr>
        <p:txBody>
          <a:bodyPr wrap="square">
            <a:spAutoFit/>
          </a:bodyPr>
          <a:lstStyle>
            <a:lvl1pPr marL="287254" indent="-287254">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010" indent="-233127">
              <a:defRPr sz="2400"/>
            </a:lvl2pPr>
            <a:lvl3pPr marL="699380" indent="-168370">
              <a:tabLst/>
              <a:defRPr sz="2000"/>
            </a:lvl3pPr>
            <a:lvl4pPr marL="880699" indent="-181321">
              <a:defRPr/>
            </a:lvl4pPr>
            <a:lvl5pPr marL="1049068" indent="-168370">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171689673"/>
      </p:ext>
    </p:extLst>
  </p:cSld>
  <p:clrMapOvr>
    <a:masterClrMapping/>
  </p:clrMapOvr>
  <p:transition>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540344089"/>
      </p:ext>
    </p:extLst>
  </p:cSld>
  <p:clrMapOvr>
    <a:masterClrMapping/>
  </p:clrMapOvr>
  <p:transition>
    <p:fade/>
  </p:transition>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034028951"/>
      </p:ext>
    </p:extLst>
  </p:cSld>
  <p:clrMapOvr>
    <a:masterClrMapping/>
  </p:clrMapOvr>
  <p:transition>
    <p:fade/>
  </p:transition>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Title Slide 2">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9266" y="1626410"/>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ounded Rectangle 6"/>
          <p:cNvSpPr/>
          <p:nvPr userDrawn="1"/>
        </p:nvSpPr>
        <p:spPr bwMode="auto">
          <a:xfrm>
            <a:off x="4846638" y="3954463"/>
            <a:ext cx="7315200" cy="2743199"/>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a:xfrm>
            <a:off x="4846638" y="3954462"/>
            <a:ext cx="7315200" cy="1371580"/>
          </a:xfrm>
          <a:noFill/>
        </p:spPr>
        <p:txBody>
          <a:bodyPr lIns="146304" tIns="91440" rIns="146304" bIns="91440" anchor="t" anchorCtr="0"/>
          <a:lstStyle>
            <a:lvl1pPr>
              <a:defRPr sz="5200" spc="-100" baseline="0">
                <a:gradFill>
                  <a:gsLst>
                    <a:gs pos="5833">
                      <a:schemeClr val="tx1"/>
                    </a:gs>
                    <a:gs pos="18000">
                      <a:schemeClr val="tx1"/>
                    </a:gs>
                  </a:gsLst>
                  <a:lin ang="5400000" scaled="0"/>
                </a:gradFill>
              </a:defRPr>
            </a:lvl1pPr>
          </a:lstStyle>
          <a:p>
            <a:r>
              <a:rPr lang="en-US" dirty="0" smtClean="0"/>
              <a:t>Presentation title</a:t>
            </a:r>
            <a:endParaRPr lang="en-US" dirty="0"/>
          </a:p>
        </p:txBody>
      </p:sp>
      <p:sp>
        <p:nvSpPr>
          <p:cNvPr id="5" name="Text Placeholder 4"/>
          <p:cNvSpPr>
            <a:spLocks noGrp="1"/>
          </p:cNvSpPr>
          <p:nvPr>
            <p:ph type="body" sz="quarter" idx="12" hasCustomPrompt="1"/>
          </p:nvPr>
        </p:nvSpPr>
        <p:spPr>
          <a:xfrm>
            <a:off x="4846637" y="5326042"/>
            <a:ext cx="7315201" cy="1372151"/>
          </a:xfrm>
          <a:noFill/>
        </p:spPr>
        <p:txBody>
          <a:bodyPr lIns="146304" tIns="109728" rIns="146304" bIns="109728">
            <a:noAutofit/>
          </a:bodyPr>
          <a:lstStyle>
            <a:lvl1pPr marL="0" indent="0">
              <a:spcBef>
                <a:spcPts val="0"/>
              </a:spcBef>
              <a:buNone/>
              <a:defRPr sz="3200" spc="0" baseline="0">
                <a:gradFill>
                  <a:gsLst>
                    <a:gs pos="2917">
                      <a:schemeClr val="tx1"/>
                    </a:gs>
                    <a:gs pos="30000">
                      <a:schemeClr val="tx1"/>
                    </a:gs>
                  </a:gsLst>
                  <a:lin ang="5400000" scaled="0"/>
                </a:gradFill>
                <a:latin typeface="+mj-lt"/>
              </a:defRPr>
            </a:lvl1pPr>
          </a:lstStyle>
          <a:p>
            <a:pPr lvl="0"/>
            <a:r>
              <a:rPr lang="en-US" dirty="0" smtClean="0"/>
              <a:t>Speaker Name</a:t>
            </a:r>
          </a:p>
        </p:txBody>
      </p:sp>
      <p:pic>
        <p:nvPicPr>
          <p:cNvPr id="1026" name="Picture 2" descr="\\sfp\Work\White_Whale\5-30072_SharePoint_Conference\Templates\Client_provided\psd\psd\SPC_Logo.png"/>
          <p:cNvPicPr>
            <a:picLocks noChangeAspect="1" noChangeArrowheads="1"/>
          </p:cNvPicPr>
          <p:nvPr userDrawn="1"/>
        </p:nvPicPr>
        <p:blipFill>
          <a:blip r:embed="rId4" cstate="screen">
            <a:extLst>
              <a:ext uri="{28A0092B-C50C-407E-A947-70E740481C1C}">
                <a14:useLocalDpi xmlns:a14="http://schemas.microsoft.com/office/drawing/2010/main"/>
              </a:ext>
            </a:extLst>
          </a:blip>
          <a:srcRect/>
          <a:stretch>
            <a:fillRect/>
          </a:stretch>
        </p:blipFill>
        <p:spPr bwMode="auto">
          <a:xfrm>
            <a:off x="2552585" y="2491433"/>
            <a:ext cx="1498013" cy="20808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0570524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Walk-in">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10417877" y="6183603"/>
            <a:ext cx="1552931" cy="331497"/>
          </a:xfrm>
          <a:prstGeom prst="rect">
            <a:avLst/>
          </a:prstGeom>
        </p:spPr>
      </p:pic>
      <p:grpSp>
        <p:nvGrpSpPr>
          <p:cNvPr id="5" name="Group 4"/>
          <p:cNvGrpSpPr/>
          <p:nvPr userDrawn="1"/>
        </p:nvGrpSpPr>
        <p:grpSpPr>
          <a:xfrm>
            <a:off x="274638" y="5600359"/>
            <a:ext cx="2194608" cy="1097304"/>
            <a:chOff x="274638" y="5600359"/>
            <a:chExt cx="2194608" cy="1097304"/>
          </a:xfrm>
        </p:grpSpPr>
        <p:sp>
          <p:nvSpPr>
            <p:cNvPr id="8" name="Rounded Rectangle 7"/>
            <p:cNvSpPr/>
            <p:nvPr userDrawn="1"/>
          </p:nvSpPr>
          <p:spPr bwMode="auto">
            <a:xfrm>
              <a:off x="274638" y="5600359"/>
              <a:ext cx="2194608" cy="1097304"/>
            </a:xfrm>
            <a:prstGeom prst="roundRect">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Freeform 6"/>
            <p:cNvSpPr>
              <a:spLocks noEditPoints="1"/>
            </p:cNvSpPr>
            <p:nvPr userDrawn="1"/>
          </p:nvSpPr>
          <p:spPr bwMode="auto">
            <a:xfrm>
              <a:off x="968154" y="5772575"/>
              <a:ext cx="807577" cy="807577"/>
            </a:xfrm>
            <a:custGeom>
              <a:avLst/>
              <a:gdLst>
                <a:gd name="T0" fmla="*/ 256 w 1728"/>
                <a:gd name="T1" fmla="*/ 256 h 1728"/>
                <a:gd name="T2" fmla="*/ 1728 w 1728"/>
                <a:gd name="T3" fmla="*/ 864 h 1728"/>
                <a:gd name="T4" fmla="*/ 864 w 1728"/>
                <a:gd name="T5" fmla="*/ 1728 h 1728"/>
                <a:gd name="T6" fmla="*/ 0 w 1728"/>
                <a:gd name="T7" fmla="*/ 864 h 1728"/>
                <a:gd name="T8" fmla="*/ 864 w 1728"/>
                <a:gd name="T9" fmla="*/ 0 h 1728"/>
                <a:gd name="T10" fmla="*/ 1472 w 1728"/>
                <a:gd name="T11" fmla="*/ 256 h 1728"/>
                <a:gd name="T12" fmla="*/ 864 w 1728"/>
                <a:gd name="T13" fmla="*/ 93 h 1728"/>
                <a:gd name="T14" fmla="*/ 319 w 1728"/>
                <a:gd name="T15" fmla="*/ 319 h 1728"/>
                <a:gd name="T16" fmla="*/ 93 w 1728"/>
                <a:gd name="T17" fmla="*/ 864 h 1728"/>
                <a:gd name="T18" fmla="*/ 319 w 1728"/>
                <a:gd name="T19" fmla="*/ 1409 h 1728"/>
                <a:gd name="T20" fmla="*/ 864 w 1728"/>
                <a:gd name="T21" fmla="*/ 1635 h 1728"/>
                <a:gd name="T22" fmla="*/ 1409 w 1728"/>
                <a:gd name="T23" fmla="*/ 1409 h 1728"/>
                <a:gd name="T24" fmla="*/ 1635 w 1728"/>
                <a:gd name="T25" fmla="*/ 864 h 1728"/>
                <a:gd name="T26" fmla="*/ 1409 w 1728"/>
                <a:gd name="T27" fmla="*/ 319 h 1728"/>
                <a:gd name="T28" fmla="*/ 864 w 1728"/>
                <a:gd name="T29" fmla="*/ 93 h 1728"/>
                <a:gd name="T30" fmla="*/ 1523 w 1728"/>
                <a:gd name="T31" fmla="*/ 934 h 1728"/>
                <a:gd name="T32" fmla="*/ 1264 w 1728"/>
                <a:gd name="T33" fmla="*/ 1043 h 1728"/>
                <a:gd name="T34" fmla="*/ 1394 w 1728"/>
                <a:gd name="T35" fmla="*/ 671 h 1728"/>
                <a:gd name="T36" fmla="*/ 970 w 1728"/>
                <a:gd name="T37" fmla="*/ 914 h 1728"/>
                <a:gd name="T38" fmla="*/ 562 w 1728"/>
                <a:gd name="T39" fmla="*/ 928 h 1728"/>
                <a:gd name="T40" fmla="*/ 221 w 1728"/>
                <a:gd name="T41" fmla="*/ 1043 h 1728"/>
                <a:gd name="T42" fmla="*/ 388 w 1728"/>
                <a:gd name="T43" fmla="*/ 671 h 1728"/>
                <a:gd name="T44" fmla="*/ 757 w 1728"/>
                <a:gd name="T45" fmla="*/ 633 h 1728"/>
                <a:gd name="T46" fmla="*/ 651 w 1728"/>
                <a:gd name="T47" fmla="*/ 830 h 1728"/>
                <a:gd name="T48" fmla="*/ 864 w 1728"/>
                <a:gd name="T49" fmla="*/ 717 h 1728"/>
                <a:gd name="T50" fmla="*/ 757 w 1728"/>
                <a:gd name="T51" fmla="*/ 914 h 1728"/>
                <a:gd name="T52" fmla="*/ 970 w 1728"/>
                <a:gd name="T53" fmla="*/ 800 h 1728"/>
                <a:gd name="T54" fmla="*/ 1100 w 1728"/>
                <a:gd name="T55" fmla="*/ 671 h 1728"/>
                <a:gd name="T56" fmla="*/ 1229 w 1728"/>
                <a:gd name="T57" fmla="*/ 934 h 1728"/>
                <a:gd name="T58" fmla="*/ 970 w 1728"/>
                <a:gd name="T59" fmla="*/ 1043 h 1728"/>
                <a:gd name="T60" fmla="*/ 455 w 1728"/>
                <a:gd name="T61" fmla="*/ 857 h 1728"/>
                <a:gd name="T62" fmla="*/ 346 w 1728"/>
                <a:gd name="T63" fmla="*/ 778 h 1728"/>
                <a:gd name="T64" fmla="*/ 374 w 1728"/>
                <a:gd name="T65" fmla="*/ 936 h 1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28" h="1728">
                  <a:moveTo>
                    <a:pt x="256" y="256"/>
                  </a:moveTo>
                  <a:cubicBezTo>
                    <a:pt x="256" y="256"/>
                    <a:pt x="256" y="256"/>
                    <a:pt x="256" y="256"/>
                  </a:cubicBezTo>
                  <a:moveTo>
                    <a:pt x="864" y="0"/>
                  </a:moveTo>
                  <a:cubicBezTo>
                    <a:pt x="1341" y="0"/>
                    <a:pt x="1728" y="387"/>
                    <a:pt x="1728" y="864"/>
                  </a:cubicBezTo>
                  <a:cubicBezTo>
                    <a:pt x="1728" y="864"/>
                    <a:pt x="1728" y="864"/>
                    <a:pt x="1728" y="864"/>
                  </a:cubicBezTo>
                  <a:cubicBezTo>
                    <a:pt x="1728" y="1341"/>
                    <a:pt x="1341" y="1728"/>
                    <a:pt x="864" y="1728"/>
                  </a:cubicBezTo>
                  <a:cubicBezTo>
                    <a:pt x="864" y="1728"/>
                    <a:pt x="864" y="1728"/>
                    <a:pt x="864" y="1728"/>
                  </a:cubicBezTo>
                  <a:cubicBezTo>
                    <a:pt x="387" y="1728"/>
                    <a:pt x="0" y="1341"/>
                    <a:pt x="0" y="864"/>
                  </a:cubicBezTo>
                  <a:cubicBezTo>
                    <a:pt x="0" y="864"/>
                    <a:pt x="0" y="864"/>
                    <a:pt x="0" y="864"/>
                  </a:cubicBezTo>
                  <a:cubicBezTo>
                    <a:pt x="0" y="387"/>
                    <a:pt x="387" y="0"/>
                    <a:pt x="864" y="0"/>
                  </a:cubicBezTo>
                  <a:cubicBezTo>
                    <a:pt x="864" y="0"/>
                    <a:pt x="864" y="0"/>
                    <a:pt x="864" y="0"/>
                  </a:cubicBezTo>
                  <a:moveTo>
                    <a:pt x="1472" y="256"/>
                  </a:moveTo>
                  <a:cubicBezTo>
                    <a:pt x="1472" y="256"/>
                    <a:pt x="1472" y="256"/>
                    <a:pt x="1472" y="256"/>
                  </a:cubicBezTo>
                  <a:moveTo>
                    <a:pt x="864" y="93"/>
                  </a:moveTo>
                  <a:cubicBezTo>
                    <a:pt x="651" y="93"/>
                    <a:pt x="459" y="180"/>
                    <a:pt x="319" y="319"/>
                  </a:cubicBezTo>
                  <a:cubicBezTo>
                    <a:pt x="319" y="319"/>
                    <a:pt x="319" y="319"/>
                    <a:pt x="319" y="319"/>
                  </a:cubicBezTo>
                  <a:cubicBezTo>
                    <a:pt x="180" y="459"/>
                    <a:pt x="93" y="651"/>
                    <a:pt x="93" y="864"/>
                  </a:cubicBezTo>
                  <a:cubicBezTo>
                    <a:pt x="93" y="864"/>
                    <a:pt x="93" y="864"/>
                    <a:pt x="93" y="864"/>
                  </a:cubicBezTo>
                  <a:cubicBezTo>
                    <a:pt x="93" y="1077"/>
                    <a:pt x="180" y="1269"/>
                    <a:pt x="319" y="1409"/>
                  </a:cubicBezTo>
                  <a:cubicBezTo>
                    <a:pt x="319" y="1409"/>
                    <a:pt x="319" y="1409"/>
                    <a:pt x="319" y="1409"/>
                  </a:cubicBezTo>
                  <a:cubicBezTo>
                    <a:pt x="459" y="1548"/>
                    <a:pt x="651" y="1635"/>
                    <a:pt x="864" y="1635"/>
                  </a:cubicBezTo>
                  <a:cubicBezTo>
                    <a:pt x="864" y="1635"/>
                    <a:pt x="864" y="1635"/>
                    <a:pt x="864" y="1635"/>
                  </a:cubicBezTo>
                  <a:cubicBezTo>
                    <a:pt x="1077" y="1635"/>
                    <a:pt x="1269" y="1548"/>
                    <a:pt x="1409" y="1409"/>
                  </a:cubicBezTo>
                  <a:cubicBezTo>
                    <a:pt x="1409" y="1409"/>
                    <a:pt x="1409" y="1409"/>
                    <a:pt x="1409" y="1409"/>
                  </a:cubicBezTo>
                  <a:cubicBezTo>
                    <a:pt x="1548" y="1269"/>
                    <a:pt x="1635" y="1077"/>
                    <a:pt x="1635" y="864"/>
                  </a:cubicBezTo>
                  <a:cubicBezTo>
                    <a:pt x="1635" y="864"/>
                    <a:pt x="1635" y="864"/>
                    <a:pt x="1635" y="864"/>
                  </a:cubicBezTo>
                  <a:cubicBezTo>
                    <a:pt x="1635" y="651"/>
                    <a:pt x="1548" y="459"/>
                    <a:pt x="1409" y="319"/>
                  </a:cubicBezTo>
                  <a:cubicBezTo>
                    <a:pt x="1409" y="319"/>
                    <a:pt x="1409" y="319"/>
                    <a:pt x="1409" y="319"/>
                  </a:cubicBezTo>
                  <a:cubicBezTo>
                    <a:pt x="1269" y="180"/>
                    <a:pt x="1077" y="93"/>
                    <a:pt x="864" y="93"/>
                  </a:cubicBezTo>
                  <a:cubicBezTo>
                    <a:pt x="864" y="93"/>
                    <a:pt x="864" y="93"/>
                    <a:pt x="864" y="93"/>
                  </a:cubicBezTo>
                  <a:moveTo>
                    <a:pt x="1394" y="934"/>
                  </a:moveTo>
                  <a:cubicBezTo>
                    <a:pt x="1523" y="934"/>
                    <a:pt x="1523" y="934"/>
                    <a:pt x="1523" y="934"/>
                  </a:cubicBezTo>
                  <a:cubicBezTo>
                    <a:pt x="1523" y="1043"/>
                    <a:pt x="1523" y="1043"/>
                    <a:pt x="1523" y="1043"/>
                  </a:cubicBezTo>
                  <a:cubicBezTo>
                    <a:pt x="1264" y="1043"/>
                    <a:pt x="1264" y="1043"/>
                    <a:pt x="1264" y="1043"/>
                  </a:cubicBezTo>
                  <a:cubicBezTo>
                    <a:pt x="1264" y="671"/>
                    <a:pt x="1264" y="671"/>
                    <a:pt x="1264" y="671"/>
                  </a:cubicBezTo>
                  <a:cubicBezTo>
                    <a:pt x="1394" y="671"/>
                    <a:pt x="1394" y="671"/>
                    <a:pt x="1394" y="671"/>
                  </a:cubicBezTo>
                  <a:lnTo>
                    <a:pt x="1394" y="934"/>
                  </a:lnTo>
                  <a:close/>
                  <a:moveTo>
                    <a:pt x="970" y="914"/>
                  </a:moveTo>
                  <a:cubicBezTo>
                    <a:pt x="757" y="1082"/>
                    <a:pt x="757" y="1082"/>
                    <a:pt x="757" y="1082"/>
                  </a:cubicBezTo>
                  <a:cubicBezTo>
                    <a:pt x="562" y="928"/>
                    <a:pt x="562" y="928"/>
                    <a:pt x="562" y="928"/>
                  </a:cubicBezTo>
                  <a:cubicBezTo>
                    <a:pt x="534" y="996"/>
                    <a:pt x="466" y="1043"/>
                    <a:pt x="388" y="1043"/>
                  </a:cubicBezTo>
                  <a:cubicBezTo>
                    <a:pt x="221" y="1043"/>
                    <a:pt x="221" y="1043"/>
                    <a:pt x="221" y="1043"/>
                  </a:cubicBezTo>
                  <a:cubicBezTo>
                    <a:pt x="221" y="671"/>
                    <a:pt x="221" y="671"/>
                    <a:pt x="221" y="671"/>
                  </a:cubicBezTo>
                  <a:cubicBezTo>
                    <a:pt x="388" y="671"/>
                    <a:pt x="388" y="671"/>
                    <a:pt x="388" y="671"/>
                  </a:cubicBezTo>
                  <a:cubicBezTo>
                    <a:pt x="475" y="671"/>
                    <a:pt x="538" y="727"/>
                    <a:pt x="562" y="786"/>
                  </a:cubicBezTo>
                  <a:cubicBezTo>
                    <a:pt x="757" y="633"/>
                    <a:pt x="757" y="633"/>
                    <a:pt x="757" y="633"/>
                  </a:cubicBezTo>
                  <a:cubicBezTo>
                    <a:pt x="829" y="690"/>
                    <a:pt x="829" y="690"/>
                    <a:pt x="829" y="690"/>
                  </a:cubicBezTo>
                  <a:cubicBezTo>
                    <a:pt x="651" y="830"/>
                    <a:pt x="651" y="830"/>
                    <a:pt x="651" y="830"/>
                  </a:cubicBezTo>
                  <a:cubicBezTo>
                    <a:pt x="685" y="857"/>
                    <a:pt x="685" y="857"/>
                    <a:pt x="685" y="857"/>
                  </a:cubicBezTo>
                  <a:cubicBezTo>
                    <a:pt x="864" y="717"/>
                    <a:pt x="864" y="717"/>
                    <a:pt x="864" y="717"/>
                  </a:cubicBezTo>
                  <a:cubicBezTo>
                    <a:pt x="936" y="773"/>
                    <a:pt x="936" y="773"/>
                    <a:pt x="936" y="773"/>
                  </a:cubicBezTo>
                  <a:cubicBezTo>
                    <a:pt x="757" y="914"/>
                    <a:pt x="757" y="914"/>
                    <a:pt x="757" y="914"/>
                  </a:cubicBezTo>
                  <a:cubicBezTo>
                    <a:pt x="791" y="941"/>
                    <a:pt x="791" y="941"/>
                    <a:pt x="791" y="941"/>
                  </a:cubicBezTo>
                  <a:cubicBezTo>
                    <a:pt x="970" y="800"/>
                    <a:pt x="970" y="800"/>
                    <a:pt x="970" y="800"/>
                  </a:cubicBezTo>
                  <a:cubicBezTo>
                    <a:pt x="970" y="671"/>
                    <a:pt x="970" y="671"/>
                    <a:pt x="970" y="671"/>
                  </a:cubicBezTo>
                  <a:cubicBezTo>
                    <a:pt x="1100" y="671"/>
                    <a:pt x="1100" y="671"/>
                    <a:pt x="1100" y="671"/>
                  </a:cubicBezTo>
                  <a:cubicBezTo>
                    <a:pt x="1100" y="934"/>
                    <a:pt x="1100" y="934"/>
                    <a:pt x="1100" y="934"/>
                  </a:cubicBezTo>
                  <a:cubicBezTo>
                    <a:pt x="1229" y="934"/>
                    <a:pt x="1229" y="934"/>
                    <a:pt x="1229" y="934"/>
                  </a:cubicBezTo>
                  <a:cubicBezTo>
                    <a:pt x="1229" y="1043"/>
                    <a:pt x="1229" y="1043"/>
                    <a:pt x="1229" y="1043"/>
                  </a:cubicBezTo>
                  <a:cubicBezTo>
                    <a:pt x="970" y="1043"/>
                    <a:pt x="970" y="1043"/>
                    <a:pt x="970" y="1043"/>
                  </a:cubicBezTo>
                  <a:lnTo>
                    <a:pt x="970" y="914"/>
                  </a:lnTo>
                  <a:close/>
                  <a:moveTo>
                    <a:pt x="455" y="857"/>
                  </a:moveTo>
                  <a:cubicBezTo>
                    <a:pt x="455" y="807"/>
                    <a:pt x="422" y="778"/>
                    <a:pt x="375" y="778"/>
                  </a:cubicBezTo>
                  <a:cubicBezTo>
                    <a:pt x="346" y="778"/>
                    <a:pt x="346" y="778"/>
                    <a:pt x="346" y="778"/>
                  </a:cubicBezTo>
                  <a:cubicBezTo>
                    <a:pt x="346" y="936"/>
                    <a:pt x="346" y="936"/>
                    <a:pt x="346" y="936"/>
                  </a:cubicBezTo>
                  <a:cubicBezTo>
                    <a:pt x="374" y="936"/>
                    <a:pt x="374" y="936"/>
                    <a:pt x="374" y="936"/>
                  </a:cubicBezTo>
                  <a:cubicBezTo>
                    <a:pt x="418" y="936"/>
                    <a:pt x="455" y="912"/>
                    <a:pt x="455" y="857"/>
                  </a:cubicBezTo>
                  <a:close/>
                </a:path>
              </a:pathLst>
            </a:custGeom>
            <a:solidFill>
              <a:srgbClr val="000000"/>
            </a:solidFill>
            <a:ln>
              <a:noFill/>
            </a:ln>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grpSp>
    </p:spTree>
    <p:extLst>
      <p:ext uri="{BB962C8B-B14F-4D97-AF65-F5344CB8AC3E}">
        <p14:creationId xmlns:p14="http://schemas.microsoft.com/office/powerpoint/2010/main" val="209607711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Demo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9266" y="1626410"/>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ounded Rectangle 5"/>
          <p:cNvSpPr/>
          <p:nvPr userDrawn="1"/>
        </p:nvSpPr>
        <p:spPr bwMode="auto">
          <a:xfrm>
            <a:off x="274702" y="3954463"/>
            <a:ext cx="8229536" cy="2743200"/>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3954462"/>
            <a:ext cx="8229599" cy="1371579"/>
          </a:xfrm>
          <a:noFill/>
        </p:spPr>
        <p:txBody>
          <a:bodyPr tIns="91440" bIns="91440" anchor="t" anchorCtr="0"/>
          <a:lstStyle>
            <a:lvl1pPr>
              <a:defRPr sz="5200" spc="-100" baseline="0">
                <a:gradFill>
                  <a:gsLst>
                    <a:gs pos="5833">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5326043"/>
            <a:ext cx="8230899" cy="1372414"/>
          </a:xfrm>
          <a:noFill/>
        </p:spPr>
        <p:txBody>
          <a:bodyPr lIns="182880" tIns="146304" rIns="182880" bIns="146304">
            <a:noAutofit/>
          </a:bodyPr>
          <a:lstStyle>
            <a:lvl1pPr marL="0" indent="0">
              <a:spcBef>
                <a:spcPts val="0"/>
              </a:spcBef>
              <a:buNone/>
              <a:defRPr sz="3200" spc="0" baseline="0">
                <a:gradFill>
                  <a:gsLst>
                    <a:gs pos="0">
                      <a:schemeClr val="tx1"/>
                    </a:gs>
                    <a:gs pos="100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68470216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Video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5"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9266" y="1626410"/>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ounded Rectangle 5"/>
          <p:cNvSpPr/>
          <p:nvPr userDrawn="1"/>
        </p:nvSpPr>
        <p:spPr bwMode="auto">
          <a:xfrm>
            <a:off x="274702" y="3954463"/>
            <a:ext cx="8229536" cy="2743200"/>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3954462"/>
            <a:ext cx="8229599" cy="1371579"/>
          </a:xfrm>
          <a:noFill/>
        </p:spPr>
        <p:txBody>
          <a:bodyPr tIns="91440" bIns="91440" anchor="t" anchorCtr="0"/>
          <a:lstStyle>
            <a:lvl1pPr>
              <a:defRPr sz="5200" spc="-100" baseline="0">
                <a:gradFill>
                  <a:gsLst>
                    <a:gs pos="5833">
                      <a:schemeClr val="tx1"/>
                    </a:gs>
                    <a:gs pos="18000">
                      <a:schemeClr val="tx1"/>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42800344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700334957"/>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masterClrMapping/>
  </p:clrMapOvr>
  <p:transition>
    <p:fade/>
  </p:transition>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622998447"/>
      </p:ext>
    </p:extLst>
  </p:cSld>
  <p:clrMapOvr>
    <a:masterClrMapping/>
  </p:clrMapOvr>
  <p:transition>
    <p:fade/>
  </p:transition>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676167795"/>
      </p:ext>
    </p:extLst>
  </p:cSld>
  <p:clrMapOvr>
    <a:masterClrMapping/>
  </p:clrMapOvr>
  <p:transition>
    <p:fade/>
  </p:transition>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2">
                        <a:lumMod val="40000"/>
                        <a:lumOff val="60000"/>
                      </a:schemeClr>
                    </a:gs>
                    <a:gs pos="99000">
                      <a:schemeClr val="tx2">
                        <a:lumMod val="40000"/>
                        <a:lumOff val="60000"/>
                      </a:schemeClr>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523240149"/>
      </p:ext>
    </p:extLst>
  </p:cSld>
  <p:clrMapOvr>
    <a:masterClrMapping/>
  </p:clrMapOvr>
  <p:transition>
    <p:fade/>
  </p:transition>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47978078"/>
      </p:ext>
    </p:extLst>
  </p:cSld>
  <p:clrMapOvr>
    <a:masterClrMapping/>
  </p:clrMapOvr>
  <p:transition>
    <p:fade/>
  </p:transition>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763881422"/>
      </p:ext>
    </p:extLst>
  </p:cSld>
  <p:clrMapOvr>
    <a:masterClrMapping/>
  </p:clrMapOvr>
  <p:transition>
    <p:fade/>
  </p:transition>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lvl1pPr>
              <a:defRPr>
                <a:gradFill>
                  <a:gsLst>
                    <a:gs pos="1250">
                      <a:schemeClr val="tx2"/>
                    </a:gs>
                    <a:gs pos="99000">
                      <a:schemeClr val="tx2"/>
                    </a:gs>
                  </a:gsLst>
                  <a:lin ang="5400000" scaled="0"/>
                </a:gra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83179738"/>
      </p:ext>
    </p:extLst>
  </p:cSld>
  <p:clrMapOvr>
    <a:masterClrMapping/>
  </p:clrMapOvr>
  <p:transition>
    <p:fade/>
  </p:transition>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lumMod val="40000"/>
                        <a:lumOff val="60000"/>
                      </a:schemeClr>
                    </a:gs>
                    <a:gs pos="99000">
                      <a:schemeClr val="tx2">
                        <a:lumMod val="40000"/>
                        <a:lumOff val="60000"/>
                      </a:schemeClr>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lumMod val="40000"/>
                        <a:lumOff val="60000"/>
                      </a:schemeClr>
                    </a:gs>
                    <a:gs pos="99000">
                      <a:schemeClr val="tx2">
                        <a:lumMod val="40000"/>
                        <a:lumOff val="60000"/>
                      </a:schemeClr>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86064549"/>
      </p:ext>
    </p:extLst>
  </p:cSld>
  <p:clrMapOvr>
    <a:masterClrMapping/>
  </p:clrMapOvr>
  <p:transition>
    <p:fade/>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76129452"/>
      </p:ext>
    </p:extLst>
  </p:cSld>
  <p:clrMapOvr>
    <a:masterClrMapping/>
  </p:clrMapOvr>
  <p:transition>
    <p:fade/>
  </p:transition>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617834290"/>
      </p:ext>
    </p:extLst>
  </p:cSld>
  <p:clrMapOvr>
    <a:masterClrMapping/>
  </p:clrMapOvr>
  <p:transition>
    <p:fade/>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2">
                  <a:lumMod val="40000"/>
                  <a:lumOff val="60000"/>
                </a:schemeClr>
              </a:buClr>
              <a:buFont typeface="Arial" pitchFamily="34" charset="0"/>
              <a:buChar char="•"/>
              <a:defRPr sz="3600">
                <a:gradFill>
                  <a:gsLst>
                    <a:gs pos="1250">
                      <a:schemeClr val="tx2">
                        <a:lumMod val="40000"/>
                        <a:lumOff val="60000"/>
                      </a:schemeClr>
                    </a:gs>
                    <a:gs pos="99000">
                      <a:schemeClr val="tx2">
                        <a:lumMod val="40000"/>
                        <a:lumOff val="60000"/>
                      </a:schemeClr>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2">
                  <a:lumMod val="40000"/>
                  <a:lumOff val="60000"/>
                </a:schemeClr>
              </a:buClr>
              <a:buFont typeface="Arial" pitchFamily="34" charset="0"/>
              <a:buChar char="•"/>
              <a:defRPr sz="3600">
                <a:gradFill>
                  <a:gsLst>
                    <a:gs pos="1250">
                      <a:schemeClr val="tx2">
                        <a:lumMod val="40000"/>
                        <a:lumOff val="60000"/>
                      </a:schemeClr>
                    </a:gs>
                    <a:gs pos="99000">
                      <a:schemeClr val="tx2">
                        <a:lumMod val="40000"/>
                        <a:lumOff val="60000"/>
                      </a:schemeClr>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761750586"/>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masterClrMapping/>
  </p:clrMapOvr>
  <p:transition>
    <p:fade/>
  </p:transition>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27370261"/>
      </p:ext>
    </p:extLst>
  </p:cSld>
  <p:clrMapOvr>
    <a:masterClrMapping/>
  </p:clrMapOvr>
  <p:transition>
    <p:fade/>
  </p:transition>
  <p:timing>
    <p:tnLst>
      <p:par>
        <p:cTn id="1" dur="indefinite" restart="never" nodeType="tmRoot"/>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13977550"/>
      </p:ext>
    </p:extLst>
  </p:cSld>
  <p:clrMapOvr>
    <a:masterClrMapping/>
  </p:clrMapOvr>
  <p:transition>
    <p:fade/>
  </p:transition>
  <p:timing>
    <p:tnLst>
      <p:par>
        <p:cTn id="1" dur="indefinite" restart="never" nodeType="tmRoot"/>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97735434"/>
      </p:ext>
    </p:extLst>
  </p:cSld>
  <p:clrMapOvr>
    <a:masterClrMapping/>
  </p:clrMapOvr>
  <p:transition>
    <p:fade/>
  </p:transition>
  <p:timing>
    <p:tnLst>
      <p:par>
        <p:cT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99760568"/>
      </p:ext>
    </p:extLst>
  </p:cSld>
  <p:clrMapOvr>
    <a:masterClrMapping/>
  </p:clrMapOvr>
  <p:transition>
    <p:fade/>
  </p:transition>
  <p:timing>
    <p:tnLst>
      <p:par>
        <p:cTn id="1" dur="indefinite" restart="never" nodeType="tmRoot"/>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36936459"/>
      </p:ext>
    </p:extLst>
  </p:cSld>
  <p:clrMapOvr>
    <a:masterClrMapping/>
  </p:clrMapOvr>
  <p:transition>
    <p:fade/>
  </p:transition>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7"/>
            <a:ext cx="11887199" cy="1995931"/>
          </a:xfrm>
        </p:spPr>
        <p:txBody>
          <a:bodyPr/>
          <a:lstStyle>
            <a:lvl1pPr marL="0" indent="0">
              <a:buNone/>
              <a:defRPr sz="3300">
                <a:gradFill>
                  <a:gsLst>
                    <a:gs pos="1250">
                      <a:srgbClr val="000000"/>
                    </a:gs>
                    <a:gs pos="100000">
                      <a:srgbClr val="000000"/>
                    </a:gs>
                  </a:gsLst>
                  <a:lin ang="5400000" scaled="0"/>
                </a:gradFill>
                <a:latin typeface="Segoe UI" pitchFamily="34" charset="0"/>
                <a:cs typeface="Segoe UI" pitchFamily="34" charset="0"/>
              </a:defRPr>
            </a:lvl1pPr>
            <a:lvl2pPr marL="346553" indent="0">
              <a:buNone/>
              <a:defRPr>
                <a:gradFill>
                  <a:gsLst>
                    <a:gs pos="1250">
                      <a:srgbClr val="000000"/>
                    </a:gs>
                    <a:gs pos="100000">
                      <a:srgbClr val="000000"/>
                    </a:gs>
                  </a:gsLst>
                  <a:lin ang="5400000" scaled="0"/>
                </a:gradFill>
                <a:latin typeface="Segoe UI" pitchFamily="34" charset="0"/>
                <a:cs typeface="Segoe UI" pitchFamily="34" charset="0"/>
              </a:defRPr>
            </a:lvl2pPr>
            <a:lvl3pPr marL="584607" indent="0">
              <a:buNone/>
              <a:defRPr>
                <a:gradFill>
                  <a:gsLst>
                    <a:gs pos="1250">
                      <a:srgbClr val="000000"/>
                    </a:gs>
                    <a:gs pos="100000">
                      <a:srgbClr val="000000"/>
                    </a:gs>
                  </a:gsLst>
                  <a:lin ang="5400000" scaled="0"/>
                </a:gradFill>
                <a:latin typeface="Segoe UI" pitchFamily="34" charset="0"/>
                <a:cs typeface="Segoe UI" pitchFamily="34" charset="0"/>
              </a:defRPr>
            </a:lvl3pPr>
            <a:lvl4pPr marL="814563" indent="0">
              <a:buNone/>
              <a:defRPr>
                <a:gradFill>
                  <a:gsLst>
                    <a:gs pos="1250">
                      <a:srgbClr val="000000"/>
                    </a:gs>
                    <a:gs pos="100000">
                      <a:srgbClr val="000000"/>
                    </a:gs>
                  </a:gsLst>
                  <a:lin ang="5400000" scaled="0"/>
                </a:gradFill>
                <a:latin typeface="Segoe UI" pitchFamily="34" charset="0"/>
                <a:cs typeface="Segoe UI" pitchFamily="34" charset="0"/>
              </a:defRPr>
            </a:lvl4pPr>
            <a:lvl5pPr marL="1050997" indent="0">
              <a:buNone/>
              <a:defRPr>
                <a:gradFill>
                  <a:gsLst>
                    <a:gs pos="1250">
                      <a:srgbClr val="000000"/>
                    </a:gs>
                    <a:gs pos="100000">
                      <a:srgbClr val="000000"/>
                    </a:gs>
                  </a:gsLst>
                  <a:lin ang="5400000" scaled="0"/>
                </a:gradFill>
                <a:latin typeface="Segoe UI" pitchFamily="34" charset="0"/>
                <a:cs typeface="Segoe UI"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420855511"/>
      </p:ext>
    </p:extLst>
  </p:cSld>
  <p:clrMapOvr>
    <a:masterClrMapping/>
  </p:clrMapOvr>
  <p:transition>
    <p:fade/>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223932544"/>
      </p:ext>
    </p:extLst>
  </p:cSld>
  <p:clrMapOvr>
    <a:masterClrMapping/>
  </p:clrMapOvr>
  <p:transition>
    <p:fade/>
  </p:transition>
  <p:timing>
    <p:tnLst>
      <p:par>
        <p:cT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userDrawn="1">
  <p:cSld name="Title &amp; Content, 2-color, no Bullets">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529660" y="1476621"/>
            <a:ext cx="11375536" cy="2130904"/>
          </a:xfrm>
          <a:prstGeom prst="rect">
            <a:avLst/>
          </a:prstGeom>
        </p:spPr>
        <p:txBody>
          <a:bodyPr/>
          <a:lstStyle>
            <a:lvl1pPr marL="0" indent="0">
              <a:spcBef>
                <a:spcPts val="2448"/>
              </a:spcBef>
              <a:buNone/>
              <a:defRPr sz="4080">
                <a:gradFill>
                  <a:gsLst>
                    <a:gs pos="100000">
                      <a:schemeClr val="tx2"/>
                    </a:gs>
                    <a:gs pos="0">
                      <a:schemeClr val="tx2"/>
                    </a:gs>
                  </a:gsLst>
                  <a:lin ang="5400000" scaled="0"/>
                </a:gradFill>
                <a:latin typeface="+mj-lt"/>
              </a:defRPr>
            </a:lvl1pPr>
            <a:lvl2pPr marL="0" indent="0">
              <a:buNone/>
              <a:defRPr sz="2040">
                <a:gradFill>
                  <a:gsLst>
                    <a:gs pos="100000">
                      <a:schemeClr val="bg2"/>
                    </a:gs>
                    <a:gs pos="6000">
                      <a:schemeClr val="bg2"/>
                    </a:gs>
                  </a:gsLst>
                  <a:lin ang="5400000" scaled="0"/>
                </a:gradFill>
              </a:defRPr>
            </a:lvl2pPr>
            <a:lvl3pPr marL="236387" indent="0">
              <a:buNone/>
              <a:defRPr sz="2040">
                <a:gradFill>
                  <a:gsLst>
                    <a:gs pos="100000">
                      <a:schemeClr val="bg2"/>
                    </a:gs>
                    <a:gs pos="6000">
                      <a:schemeClr val="bg2"/>
                    </a:gs>
                  </a:gsLst>
                  <a:lin ang="5400000" scaled="0"/>
                </a:gradFill>
              </a:defRPr>
            </a:lvl3pPr>
            <a:lvl4pPr marL="466298" indent="0">
              <a:buNone/>
              <a:defRPr sz="2040">
                <a:gradFill>
                  <a:gsLst>
                    <a:gs pos="100000">
                      <a:schemeClr val="bg2"/>
                    </a:gs>
                    <a:gs pos="6000">
                      <a:schemeClr val="bg2"/>
                    </a:gs>
                  </a:gsLst>
                  <a:lin ang="5400000" scaled="0"/>
                </a:gradFill>
              </a:defRPr>
            </a:lvl4pPr>
            <a:lvl5pPr marL="707543" indent="0">
              <a:buNone/>
              <a:defRPr sz="2040">
                <a:gradFill>
                  <a:gsLst>
                    <a:gs pos="100000">
                      <a:schemeClr val="bg2"/>
                    </a:gs>
                    <a:gs pos="6000">
                      <a:schemeClr val="bg2"/>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 name="Title 2"/>
          <p:cNvSpPr>
            <a:spLocks noGrp="1"/>
          </p:cNvSpPr>
          <p:nvPr>
            <p:ph type="title"/>
          </p:nvPr>
        </p:nvSpPr>
        <p:spPr/>
        <p:txBody>
          <a:bodyPr/>
          <a:lstStyle>
            <a:lvl1pPr>
              <a:defRPr>
                <a:gradFill>
                  <a:gsLst>
                    <a:gs pos="1250">
                      <a:schemeClr val="tx2"/>
                    </a:gs>
                    <a:gs pos="100000">
                      <a:schemeClr val="tx2"/>
                    </a:gs>
                  </a:gsLst>
                  <a:lin ang="5400000" scaled="0"/>
                </a:gradFill>
              </a:defRPr>
            </a:lvl1pPr>
          </a:lstStyle>
          <a:p>
            <a:r>
              <a:rPr lang="en-US" smtClean="0"/>
              <a:t>Click to edit Master title style</a:t>
            </a:r>
            <a:endParaRPr lang="en-US" dirty="0"/>
          </a:p>
        </p:txBody>
      </p:sp>
      <p:sp>
        <p:nvSpPr>
          <p:cNvPr id="6" name="Slide Number Placeholder 9"/>
          <p:cNvSpPr>
            <a:spLocks noGrp="1"/>
          </p:cNvSpPr>
          <p:nvPr>
            <p:ph type="sldNum" sz="quarter" idx="12"/>
          </p:nvPr>
        </p:nvSpPr>
        <p:spPr>
          <a:xfrm>
            <a:off x="531279" y="6526955"/>
            <a:ext cx="572078" cy="223825"/>
          </a:xfrm>
          <a:prstGeom prst="rect">
            <a:avLst/>
          </a:prstGeom>
        </p:spPr>
        <p:txBody>
          <a:bodyPr lIns="121899" tIns="60949" rIns="121899" bIns="60949" anchor="ctr"/>
          <a:lstStyle>
            <a:lvl1pPr algn="l">
              <a:defRPr sz="1632">
                <a:gradFill>
                  <a:gsLst>
                    <a:gs pos="100000">
                      <a:schemeClr val="bg2"/>
                    </a:gs>
                    <a:gs pos="0">
                      <a:schemeClr val="bg2"/>
                    </a:gs>
                  </a:gsLst>
                  <a:lin ang="5400000" scaled="0"/>
                </a:gradFill>
              </a:defRPr>
            </a:lvl1pPr>
          </a:lstStyle>
          <a:p>
            <a:fld id="{727B4C2D-45E2-4621-8491-2995EB46A674}" type="slidenum">
              <a:rPr lang="en-US" smtClean="0">
                <a:gradFill>
                  <a:gsLst>
                    <a:gs pos="100000">
                      <a:srgbClr val="012654"/>
                    </a:gs>
                    <a:gs pos="0">
                      <a:srgbClr val="012654"/>
                    </a:gs>
                  </a:gsLst>
                  <a:lin ang="5400000" scaled="0"/>
                </a:gradFill>
              </a:rPr>
              <a:pPr/>
              <a:t>‹#›</a:t>
            </a:fld>
            <a:endParaRPr lang="en-US" dirty="0">
              <a:gradFill>
                <a:gsLst>
                  <a:gs pos="100000">
                    <a:srgbClr val="012654"/>
                  </a:gs>
                  <a:gs pos="0">
                    <a:srgbClr val="012654"/>
                  </a:gs>
                </a:gsLst>
                <a:lin ang="5400000" scaled="0"/>
              </a:gradFill>
            </a:endParaRPr>
          </a:p>
        </p:txBody>
      </p:sp>
      <p:pic>
        <p:nvPicPr>
          <p:cNvPr id="8" name="Picture 7"/>
          <p:cNvPicPr>
            <a:picLocks noChangeAspect="1"/>
          </p:cNvPicPr>
          <p:nvPr userDrawn="1"/>
        </p:nvPicPr>
        <p:blipFill rotWithShape="1">
          <a:blip r:embed="rId2">
            <a:extLst>
              <a:ext uri="{28A0092B-C50C-407E-A947-70E740481C1C}">
                <a14:useLocalDpi xmlns:a14="http://schemas.microsoft.com/office/drawing/2010/main" val="0"/>
              </a:ext>
            </a:extLst>
          </a:blip>
          <a:srcRect l="24304"/>
          <a:stretch/>
        </p:blipFill>
        <p:spPr bwMode="black">
          <a:xfrm>
            <a:off x="10512436" y="6264565"/>
            <a:ext cx="1632342" cy="559562"/>
          </a:xfrm>
          <a:prstGeom prst="rect">
            <a:avLst/>
          </a:prstGeom>
        </p:spPr>
      </p:pic>
    </p:spTree>
    <p:extLst>
      <p:ext uri="{BB962C8B-B14F-4D97-AF65-F5344CB8AC3E}">
        <p14:creationId xmlns:p14="http://schemas.microsoft.com/office/powerpoint/2010/main" val="149453309"/>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2">
                        <a:lumMod val="40000"/>
                        <a:lumOff val="60000"/>
                      </a:schemeClr>
                    </a:gs>
                    <a:gs pos="99000">
                      <a:schemeClr val="tx2">
                        <a:lumMod val="40000"/>
                        <a:lumOff val="60000"/>
                      </a:schemeClr>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174816850"/>
      </p:ext>
    </p:extLst>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image" Target="../media/image8.png"/><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2.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2.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image" Target="../media/image8.png"/><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theme" Target="../theme/theme3.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slideLayout" Target="../slideLayouts/slideLayout57.xml"/><Relationship Id="rId18" Type="http://schemas.openxmlformats.org/officeDocument/2006/relationships/slideLayout" Target="../slideLayouts/slideLayout62.xml"/><Relationship Id="rId3" Type="http://schemas.openxmlformats.org/officeDocument/2006/relationships/slideLayout" Target="../slideLayouts/slideLayout47.xml"/><Relationship Id="rId21" Type="http://schemas.openxmlformats.org/officeDocument/2006/relationships/slideLayout" Target="../slideLayouts/slideLayout65.xml"/><Relationship Id="rId7" Type="http://schemas.openxmlformats.org/officeDocument/2006/relationships/slideLayout" Target="../slideLayouts/slideLayout51.xml"/><Relationship Id="rId12" Type="http://schemas.openxmlformats.org/officeDocument/2006/relationships/slideLayout" Target="../slideLayouts/slideLayout56.xml"/><Relationship Id="rId17" Type="http://schemas.openxmlformats.org/officeDocument/2006/relationships/slideLayout" Target="../slideLayouts/slideLayout61.xml"/><Relationship Id="rId2" Type="http://schemas.openxmlformats.org/officeDocument/2006/relationships/slideLayout" Target="../slideLayouts/slideLayout46.xml"/><Relationship Id="rId16" Type="http://schemas.openxmlformats.org/officeDocument/2006/relationships/slideLayout" Target="../slideLayouts/slideLayout60.xml"/><Relationship Id="rId20" Type="http://schemas.openxmlformats.org/officeDocument/2006/relationships/slideLayout" Target="../slideLayouts/slideLayout64.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24" Type="http://schemas.openxmlformats.org/officeDocument/2006/relationships/theme" Target="../theme/theme4.xml"/><Relationship Id="rId5" Type="http://schemas.openxmlformats.org/officeDocument/2006/relationships/slideLayout" Target="../slideLayouts/slideLayout49.xml"/><Relationship Id="rId15" Type="http://schemas.openxmlformats.org/officeDocument/2006/relationships/slideLayout" Target="../slideLayouts/slideLayout59.xml"/><Relationship Id="rId23" Type="http://schemas.openxmlformats.org/officeDocument/2006/relationships/slideLayout" Target="../slideLayouts/slideLayout67.xml"/><Relationship Id="rId10" Type="http://schemas.openxmlformats.org/officeDocument/2006/relationships/slideLayout" Target="../slideLayouts/slideLayout54.xml"/><Relationship Id="rId19" Type="http://schemas.openxmlformats.org/officeDocument/2006/relationships/slideLayout" Target="../slideLayouts/slideLayout63.xml"/><Relationship Id="rId4" Type="http://schemas.openxmlformats.org/officeDocument/2006/relationships/slideLayout" Target="../slideLayouts/slideLayout48.xml"/><Relationship Id="rId9" Type="http://schemas.openxmlformats.org/officeDocument/2006/relationships/slideLayout" Target="../slideLayouts/slideLayout53.xml"/><Relationship Id="rId14" Type="http://schemas.openxmlformats.org/officeDocument/2006/relationships/slideLayout" Target="../slideLayouts/slideLayout58.xml"/><Relationship Id="rId22" Type="http://schemas.openxmlformats.org/officeDocument/2006/relationships/slideLayout" Target="../slideLayouts/slideLayout6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25">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092881"/>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790270825"/>
      </p:ext>
    </p:extLst>
  </p:cSld>
  <p:clrMap bg1="dk1" tx1="lt1" bg2="dk2" tx2="lt2" accent1="accent1" accent2="accent2" accent3="accent3" accent4="accent4" accent5="accent5" accent6="accent6" hlink="hlink" folHlink="folHlink"/>
  <p:sldLayoutIdLst>
    <p:sldLayoutId id="2147484166" r:id="rId1"/>
    <p:sldLayoutId id="2147484163" r:id="rId2"/>
    <p:sldLayoutId id="2147484105" r:id="rId3"/>
    <p:sldLayoutId id="2147484182" r:id="rId4"/>
    <p:sldLayoutId id="2147484130" r:id="rId5"/>
    <p:sldLayoutId id="2147484101" r:id="rId6"/>
    <p:sldLayoutId id="2147484102" r:id="rId7"/>
    <p:sldLayoutId id="2147484087" r:id="rId8"/>
    <p:sldLayoutId id="2147484098" r:id="rId9"/>
    <p:sldLayoutId id="2147484086" r:id="rId10"/>
    <p:sldLayoutId id="2147484107" r:id="rId11"/>
    <p:sldLayoutId id="2147484099" r:id="rId12"/>
    <p:sldLayoutId id="2147484100" r:id="rId13"/>
    <p:sldLayoutId id="2147484089" r:id="rId14"/>
    <p:sldLayoutId id="2147484106" r:id="rId15"/>
    <p:sldLayoutId id="2147484092" r:id="rId16"/>
    <p:sldLayoutId id="2147484093" r:id="rId17"/>
    <p:sldLayoutId id="2147484127" r:id="rId18"/>
    <p:sldLayoutId id="2147484128" r:id="rId19"/>
    <p:sldLayoutId id="2147484129" r:id="rId20"/>
    <p:sldLayoutId id="2147484094" r:id="rId21"/>
    <p:sldLayoutId id="2147484096" r:id="rId22"/>
    <p:sldLayoutId id="2147484205" r:id="rId23"/>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13">
            <a:extLst>
              <a:ext uri="{28A0092B-C50C-407E-A947-70E740481C1C}">
                <a14:useLocalDpi xmlns:a14="http://schemas.microsoft.com/office/drawing/2010/main" val="0"/>
              </a:ext>
            </a:extLst>
          </a:blip>
          <a:stretch>
            <a:fillRect/>
          </a:stretch>
        </p:blipFill>
        <p:spPr bwMode="auto">
          <a:xfrm>
            <a:off x="317" y="-318"/>
            <a:ext cx="12435839" cy="699515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dirty="0" smtClean="0"/>
              <a:t>Click to edit Master title style</a:t>
            </a:r>
            <a:endParaRPr lang="en-US" dirty="0"/>
          </a:p>
        </p:txBody>
      </p:sp>
      <p:sp>
        <p:nvSpPr>
          <p:cNvPr id="4" name="Text Placeholder 3"/>
          <p:cNvSpPr>
            <a:spLocks noGrp="1"/>
          </p:cNvSpPr>
          <p:nvPr>
            <p:ph type="body" idx="1"/>
          </p:nvPr>
        </p:nvSpPr>
        <p:spPr>
          <a:xfrm>
            <a:off x="274640" y="1212851"/>
            <a:ext cx="11887198" cy="2092881"/>
          </a:xfrm>
          <a:prstGeom prst="rect">
            <a:avLst/>
          </a:prstGeom>
        </p:spPr>
        <p:txBody>
          <a:bodyPr vert="horz" wrap="square" lIns="146304" tIns="91440" rIns="146304" bIns="9144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371740285"/>
      </p:ext>
    </p:extLst>
  </p:cSld>
  <p:clrMap bg1="lt1" tx1="dk1" bg2="lt2" tx2="dk2" accent1="accent1" accent2="accent2" accent3="accent3" accent4="accent4" accent5="accent5" accent6="accent6" hlink="hlink" folHlink="folHlink"/>
  <p:sldLayoutIdLst>
    <p:sldLayoutId id="2147484191" r:id="rId1"/>
    <p:sldLayoutId id="2147484192" r:id="rId2"/>
    <p:sldLayoutId id="2147484193" r:id="rId3"/>
    <p:sldLayoutId id="2147484194" r:id="rId4"/>
    <p:sldLayoutId id="2147484195" r:id="rId5"/>
    <p:sldLayoutId id="2147484196" r:id="rId6"/>
    <p:sldLayoutId id="2147484197" r:id="rId7"/>
    <p:sldLayoutId id="2147484198" r:id="rId8"/>
    <p:sldLayoutId id="2147484199" r:id="rId9"/>
    <p:sldLayoutId id="2147484200" r:id="rId10"/>
    <p:sldLayoutId id="2147484204" r:id="rId11"/>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050" name="Picture 2"/>
          <p:cNvPicPr>
            <a:picLocks noChangeAspect="1" noChangeArrowheads="1"/>
          </p:cNvPicPr>
          <p:nvPr userDrawn="1"/>
        </p:nvPicPr>
        <p:blipFill>
          <a:blip r:embed="rId12">
            <a:extLst>
              <a:ext uri="{28A0092B-C50C-407E-A947-70E740481C1C}">
                <a14:useLocalDpi xmlns:a14="http://schemas.microsoft.com/office/drawing/2010/main" val="0"/>
              </a:ext>
            </a:extLst>
          </a:blip>
          <a:stretch>
            <a:fillRect/>
          </a:stretch>
        </p:blipFill>
        <p:spPr bwMode="auto">
          <a:xfrm>
            <a:off x="317" y="-317"/>
            <a:ext cx="12435839" cy="699515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274641" y="295276"/>
            <a:ext cx="11889564" cy="917575"/>
          </a:xfrm>
          <a:prstGeom prst="rect">
            <a:avLst/>
          </a:prstGeom>
        </p:spPr>
        <p:txBody>
          <a:bodyPr vert="horz" wrap="square" lIns="146274" tIns="91422" rIns="146274" bIns="91422" rtlCol="0" anchor="t">
            <a:noAutofit/>
          </a:bodyPr>
          <a:lstStyle/>
          <a:p>
            <a:r>
              <a:rPr lang="en-US" dirty="0" smtClean="0"/>
              <a:t>Click to edit Master title style</a:t>
            </a:r>
            <a:endParaRPr lang="en-US" dirty="0"/>
          </a:p>
        </p:txBody>
      </p:sp>
      <p:sp>
        <p:nvSpPr>
          <p:cNvPr id="4" name="Text Placeholder 3"/>
          <p:cNvSpPr>
            <a:spLocks noGrp="1"/>
          </p:cNvSpPr>
          <p:nvPr>
            <p:ph type="body" idx="1"/>
          </p:nvPr>
        </p:nvSpPr>
        <p:spPr>
          <a:xfrm>
            <a:off x="274640" y="1212852"/>
            <a:ext cx="11887198" cy="2116688"/>
          </a:xfrm>
          <a:prstGeom prst="rect">
            <a:avLst/>
          </a:prstGeom>
        </p:spPr>
        <p:txBody>
          <a:bodyPr vert="horz" wrap="square" lIns="146274" tIns="91422" rIns="146274" bIns="91422"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580436418"/>
      </p:ext>
    </p:extLst>
  </p:cSld>
  <p:clrMap bg1="lt1" tx1="dk1" bg2="lt2" tx2="dk2" accent1="accent1" accent2="accent2" accent3="accent3" accent4="accent4" accent5="accent5" accent6="accent6" hlink="hlink" folHlink="folHlink"/>
  <p:sldLayoutIdLst>
    <p:sldLayoutId id="2147484207" r:id="rId1"/>
    <p:sldLayoutId id="2147484208" r:id="rId2"/>
    <p:sldLayoutId id="2147484209" r:id="rId3"/>
    <p:sldLayoutId id="2147484210" r:id="rId4"/>
    <p:sldLayoutId id="2147484211" r:id="rId5"/>
    <p:sldLayoutId id="2147484212" r:id="rId6"/>
    <p:sldLayoutId id="2147484213" r:id="rId7"/>
    <p:sldLayoutId id="2147484214" r:id="rId8"/>
    <p:sldLayoutId id="2147484215" r:id="rId9"/>
    <p:sldLayoutId id="2147484216" r:id="rId10"/>
  </p:sldLayoutIdLst>
  <p:transition>
    <p:fade/>
  </p:transition>
  <p:timing>
    <p:tnLst>
      <p:par>
        <p:cTn id="1" dur="indefinite" restart="never" nodeType="tmRoot"/>
      </p:par>
    </p:tnLst>
  </p:timing>
  <p:txStyles>
    <p:titleStyle>
      <a:lvl1pPr algn="l" defTabSz="932560"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833" marR="0" indent="-342833" algn="l" defTabSz="932560"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086" marR="0" indent="-241253" algn="l" defTabSz="932560"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799944" marR="0" indent="-228555" algn="l" defTabSz="932560"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498" marR="0" indent="-228555" algn="l" defTabSz="932560"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053" marR="0" indent="-228555" algn="l" defTabSz="932560"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4537" indent="-233140" algn="l" defTabSz="93256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0818" indent="-233140" algn="l" defTabSz="93256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098" indent="-233140" algn="l" defTabSz="93256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3378" indent="-233140" algn="l" defTabSz="93256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560" rtl="0" eaLnBrk="1" latinLnBrk="0" hangingPunct="1">
        <a:defRPr sz="1800" kern="1200">
          <a:solidFill>
            <a:schemeClr val="tx1"/>
          </a:solidFill>
          <a:latin typeface="+mn-lt"/>
          <a:ea typeface="+mn-ea"/>
          <a:cs typeface="+mn-cs"/>
        </a:defRPr>
      </a:lvl1pPr>
      <a:lvl2pPr marL="466280" algn="l" defTabSz="932560" rtl="0" eaLnBrk="1" latinLnBrk="0" hangingPunct="1">
        <a:defRPr sz="1800" kern="1200">
          <a:solidFill>
            <a:schemeClr val="tx1"/>
          </a:solidFill>
          <a:latin typeface="+mn-lt"/>
          <a:ea typeface="+mn-ea"/>
          <a:cs typeface="+mn-cs"/>
        </a:defRPr>
      </a:lvl2pPr>
      <a:lvl3pPr marL="932560" algn="l" defTabSz="932560" rtl="0" eaLnBrk="1" latinLnBrk="0" hangingPunct="1">
        <a:defRPr sz="1800" kern="1200">
          <a:solidFill>
            <a:schemeClr val="tx1"/>
          </a:solidFill>
          <a:latin typeface="+mn-lt"/>
          <a:ea typeface="+mn-ea"/>
          <a:cs typeface="+mn-cs"/>
        </a:defRPr>
      </a:lvl3pPr>
      <a:lvl4pPr marL="1398839" algn="l" defTabSz="932560" rtl="0" eaLnBrk="1" latinLnBrk="0" hangingPunct="1">
        <a:defRPr sz="1800" kern="1200">
          <a:solidFill>
            <a:schemeClr val="tx1"/>
          </a:solidFill>
          <a:latin typeface="+mn-lt"/>
          <a:ea typeface="+mn-ea"/>
          <a:cs typeface="+mn-cs"/>
        </a:defRPr>
      </a:lvl4pPr>
      <a:lvl5pPr marL="1865118" algn="l" defTabSz="932560" rtl="0" eaLnBrk="1" latinLnBrk="0" hangingPunct="1">
        <a:defRPr sz="1800" kern="1200">
          <a:solidFill>
            <a:schemeClr val="tx1"/>
          </a:solidFill>
          <a:latin typeface="+mn-lt"/>
          <a:ea typeface="+mn-ea"/>
          <a:cs typeface="+mn-cs"/>
        </a:defRPr>
      </a:lvl5pPr>
      <a:lvl6pPr marL="2331399" algn="l" defTabSz="932560" rtl="0" eaLnBrk="1" latinLnBrk="0" hangingPunct="1">
        <a:defRPr sz="1800" kern="1200">
          <a:solidFill>
            <a:schemeClr val="tx1"/>
          </a:solidFill>
          <a:latin typeface="+mn-lt"/>
          <a:ea typeface="+mn-ea"/>
          <a:cs typeface="+mn-cs"/>
        </a:defRPr>
      </a:lvl6pPr>
      <a:lvl7pPr marL="2797678" algn="l" defTabSz="932560" rtl="0" eaLnBrk="1" latinLnBrk="0" hangingPunct="1">
        <a:defRPr sz="1800" kern="1200">
          <a:solidFill>
            <a:schemeClr val="tx1"/>
          </a:solidFill>
          <a:latin typeface="+mn-lt"/>
          <a:ea typeface="+mn-ea"/>
          <a:cs typeface="+mn-cs"/>
        </a:defRPr>
      </a:lvl7pPr>
      <a:lvl8pPr marL="3263957" algn="l" defTabSz="932560" rtl="0" eaLnBrk="1" latinLnBrk="0" hangingPunct="1">
        <a:defRPr sz="1800" kern="1200">
          <a:solidFill>
            <a:schemeClr val="tx1"/>
          </a:solidFill>
          <a:latin typeface="+mn-lt"/>
          <a:ea typeface="+mn-ea"/>
          <a:cs typeface="+mn-cs"/>
        </a:defRPr>
      </a:lvl8pPr>
      <a:lvl9pPr marL="3730238" algn="l" defTabSz="93256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092881"/>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302194657"/>
      </p:ext>
    </p:extLst>
  </p:cSld>
  <p:clrMap bg1="dk1" tx1="lt1" bg2="dk2" tx2="lt2" accent1="accent1" accent2="accent2" accent3="accent3" accent4="accent4" accent5="accent5" accent6="accent6" hlink="hlink" folHlink="folHlink"/>
  <p:sldLayoutIdLst>
    <p:sldLayoutId id="2147484218" r:id="rId1"/>
    <p:sldLayoutId id="2147484219" r:id="rId2"/>
    <p:sldLayoutId id="2147484220" r:id="rId3"/>
    <p:sldLayoutId id="2147484221" r:id="rId4"/>
    <p:sldLayoutId id="2147484222" r:id="rId5"/>
    <p:sldLayoutId id="2147484223" r:id="rId6"/>
    <p:sldLayoutId id="2147484224" r:id="rId7"/>
    <p:sldLayoutId id="2147484225" r:id="rId8"/>
    <p:sldLayoutId id="2147484226" r:id="rId9"/>
    <p:sldLayoutId id="2147484227" r:id="rId10"/>
    <p:sldLayoutId id="2147484228" r:id="rId11"/>
    <p:sldLayoutId id="2147484229" r:id="rId12"/>
    <p:sldLayoutId id="2147484230" r:id="rId13"/>
    <p:sldLayoutId id="2147484231" r:id="rId14"/>
    <p:sldLayoutId id="2147484232" r:id="rId15"/>
    <p:sldLayoutId id="2147484233" r:id="rId16"/>
    <p:sldLayoutId id="2147484234" r:id="rId17"/>
    <p:sldLayoutId id="2147484235" r:id="rId18"/>
    <p:sldLayoutId id="2147484236" r:id="rId19"/>
    <p:sldLayoutId id="2147484237" r:id="rId20"/>
    <p:sldLayoutId id="2147484238" r:id="rId21"/>
    <p:sldLayoutId id="2147484239" r:id="rId22"/>
    <p:sldLayoutId id="2147484240" r:id="rId23"/>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6.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5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6.xml"/><Relationship Id="rId4" Type="http://schemas.openxmlformats.org/officeDocument/2006/relationships/image" Target="../media/image14.png"/></Relationships>
</file>

<file path=ppt/slides/_rels/slide44.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19.png"/><Relationship Id="rId2" Type="http://schemas.openxmlformats.org/officeDocument/2006/relationships/image" Target="../media/image15.png"/><Relationship Id="rId1" Type="http://schemas.openxmlformats.org/officeDocument/2006/relationships/slideLayout" Target="../slideLayouts/slideLayout16.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0.png"/></Relationships>
</file>

<file path=ppt/slides/_rels/slide4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0.png"/><Relationship Id="rId1" Type="http://schemas.openxmlformats.org/officeDocument/2006/relationships/slideLayout" Target="../slideLayouts/slideLayout8.xml"/><Relationship Id="rId4" Type="http://schemas.openxmlformats.org/officeDocument/2006/relationships/image" Target="../media/image21.png"/></Relationships>
</file>

<file path=ppt/slides/_rels/slide4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6.xml"/></Relationships>
</file>

<file path=ppt/slides/_rels/slide4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16.xml"/><Relationship Id="rId4" Type="http://schemas.openxmlformats.org/officeDocument/2006/relationships/image" Target="../media/image12.png"/></Relationships>
</file>

<file path=ppt/slides/_rels/slide4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9.png"/><Relationship Id="rId1" Type="http://schemas.openxmlformats.org/officeDocument/2006/relationships/slideLayout" Target="../slideLayouts/slideLayout1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3.xml.rels><?xml version="1.0" encoding="UTF-8" standalone="yes"?>
<Relationships xmlns="http://schemas.openxmlformats.org/package/2006/relationships"><Relationship Id="rId3" Type="http://schemas.openxmlformats.org/officeDocument/2006/relationships/hyperlink" Target="http://office.com/preview" TargetMode="External"/><Relationship Id="rId2" Type="http://schemas.openxmlformats.org/officeDocument/2006/relationships/notesSlide" Target="../notesSlides/notesSlide10.xml"/><Relationship Id="rId1" Type="http://schemas.openxmlformats.org/officeDocument/2006/relationships/slideLayout" Target="../slideLayouts/slideLayout16.xml"/><Relationship Id="rId6" Type="http://schemas.openxmlformats.org/officeDocument/2006/relationships/image" Target="../media/image23.png"/><Relationship Id="rId5" Type="http://schemas.openxmlformats.org/officeDocument/2006/relationships/hyperlink" Target="http://technet.microsoft.com/sharepoint/fp123606" TargetMode="External"/><Relationship Id="rId4" Type="http://schemas.openxmlformats.org/officeDocument/2006/relationships/hyperlink" Target="http://sharepoint.microsoft.com/" TargetMode="External"/></Relationships>
</file>

<file path=ppt/slides/_rels/slide54.xml.rels><?xml version="1.0" encoding="UTF-8" standalone="yes"?>
<Relationships xmlns="http://schemas.openxmlformats.org/package/2006/relationships"><Relationship Id="rId3" Type="http://schemas.openxmlformats.org/officeDocument/2006/relationships/hyperlink" Target="http://technet.microsoft.com/sharepoint" TargetMode="External"/><Relationship Id="rId2" Type="http://schemas.openxmlformats.org/officeDocument/2006/relationships/hyperlink" Target="http://www.microsoft.com/en-us/download/details.aspx?id=34023" TargetMode="External"/><Relationship Id="rId1" Type="http://schemas.openxmlformats.org/officeDocument/2006/relationships/slideLayout" Target="../slideLayouts/slideLayout8.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hyperlink" Target="http://myspc.sharepointconference.com/" TargetMode="External"/><Relationship Id="rId1" Type="http://schemas.openxmlformats.org/officeDocument/2006/relationships/slideLayout" Target="../slideLayouts/slideLayout44.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5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1.xml"/><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22618015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Definitions</a:t>
            </a:r>
            <a:endParaRPr lang="en-US" dirty="0"/>
          </a:p>
        </p:txBody>
      </p:sp>
      <p:sp>
        <p:nvSpPr>
          <p:cNvPr id="3" name="Content Placeholder 2"/>
          <p:cNvSpPr>
            <a:spLocks noGrp="1"/>
          </p:cNvSpPr>
          <p:nvPr>
            <p:ph type="body" sz="quarter" idx="10"/>
          </p:nvPr>
        </p:nvSpPr>
        <p:spPr/>
        <p:txBody>
          <a:bodyPr/>
          <a:lstStyle/>
          <a:p>
            <a:r>
              <a:rPr lang="en-US" smtClean="0"/>
              <a:t>RTO = Recovery Time Objective</a:t>
            </a:r>
          </a:p>
          <a:p>
            <a:pPr lvl="1"/>
            <a:r>
              <a:rPr lang="en-US" smtClean="0"/>
              <a:t>How long until the application becomes available</a:t>
            </a:r>
          </a:p>
          <a:p>
            <a:r>
              <a:rPr lang="en-US" smtClean="0"/>
              <a:t>RPO = Recovery Point Objective</a:t>
            </a:r>
          </a:p>
          <a:p>
            <a:pPr lvl="1"/>
            <a:r>
              <a:rPr lang="en-US" smtClean="0"/>
              <a:t>How much data can be lost</a:t>
            </a:r>
          </a:p>
          <a:p>
            <a:r>
              <a:rPr lang="en-US" smtClean="0"/>
              <a:t>MTBF = Mean Time Between Failure</a:t>
            </a:r>
          </a:p>
          <a:p>
            <a:pPr lvl="1"/>
            <a:r>
              <a:rPr lang="en-US" smtClean="0"/>
              <a:t>Frequency of failure </a:t>
            </a:r>
          </a:p>
          <a:p>
            <a:r>
              <a:rPr lang="en-US" smtClean="0"/>
              <a:t>MTTR = Mean Time To Repair/Resolve</a:t>
            </a:r>
          </a:p>
          <a:p>
            <a:pPr lvl="1"/>
            <a:r>
              <a:rPr lang="en-US" smtClean="0"/>
              <a:t>Estimated time to repair/resolve an issue</a:t>
            </a:r>
            <a:endParaRPr lang="en-US" dirty="0"/>
          </a:p>
        </p:txBody>
      </p:sp>
    </p:spTree>
    <p:extLst>
      <p:ext uri="{BB962C8B-B14F-4D97-AF65-F5344CB8AC3E}">
        <p14:creationId xmlns:p14="http://schemas.microsoft.com/office/powerpoint/2010/main" val="2988799113"/>
      </p:ext>
    </p:extLst>
  </p:cSld>
  <p:clrMapOvr>
    <a:masterClrMapping/>
  </p:clrMapOvr>
  <p:transition spd="slow">
    <p:push/>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Deterministic Calculation</a:t>
            </a:r>
            <a:endParaRPr lang="en-US" dirty="0"/>
          </a:p>
        </p:txBody>
      </p:sp>
      <p:sp>
        <p:nvSpPr>
          <p:cNvPr id="3" name="Content Placeholder 2"/>
          <p:cNvSpPr>
            <a:spLocks noGrp="1"/>
          </p:cNvSpPr>
          <p:nvPr>
            <p:ph type="body" sz="quarter" idx="10"/>
          </p:nvPr>
        </p:nvSpPr>
        <p:spPr/>
        <p:txBody>
          <a:bodyPr/>
          <a:lstStyle/>
          <a:p>
            <a:r>
              <a:rPr lang="en-US" smtClean="0"/>
              <a:t>Availability = MTBF/(MTBF + MTTR)</a:t>
            </a:r>
          </a:p>
          <a:p>
            <a:pPr lvl="1"/>
            <a:r>
              <a:rPr lang="en-US" smtClean="0"/>
              <a:t>Useful definition for theoretical and practical</a:t>
            </a:r>
          </a:p>
          <a:p>
            <a:r>
              <a:rPr lang="en-US" smtClean="0"/>
              <a:t>MTBF is Mean Time Between Failure</a:t>
            </a:r>
          </a:p>
          <a:p>
            <a:pPr lvl="1"/>
            <a:r>
              <a:rPr lang="en-US" smtClean="0"/>
              <a:t>What, when, why and how does it fail?</a:t>
            </a:r>
          </a:p>
          <a:p>
            <a:r>
              <a:rPr lang="en-US" smtClean="0"/>
              <a:t>MTTR is Mean Time To Repair</a:t>
            </a:r>
          </a:p>
          <a:p>
            <a:pPr lvl="1"/>
            <a:r>
              <a:rPr lang="en-US" smtClean="0"/>
              <a:t>How long does it take to fix?</a:t>
            </a:r>
          </a:p>
          <a:p>
            <a:r>
              <a:rPr lang="en-US" smtClean="0"/>
              <a:t>Goal = Increase MTBF, decrease MTTR</a:t>
            </a:r>
            <a:endParaRPr lang="en-US" dirty="0"/>
          </a:p>
        </p:txBody>
      </p:sp>
    </p:spTree>
    <p:extLst>
      <p:ext uri="{BB962C8B-B14F-4D97-AF65-F5344CB8AC3E}">
        <p14:creationId xmlns:p14="http://schemas.microsoft.com/office/powerpoint/2010/main" val="3011622882"/>
      </p:ext>
    </p:extLst>
  </p:cSld>
  <p:clrMapOvr>
    <a:masterClrMapping/>
  </p:clrMapOvr>
  <p:transition spd="slow">
    <p:push/>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Planning</a:t>
            </a:r>
            <a:endParaRPr lang="en-US" dirty="0"/>
          </a:p>
        </p:txBody>
      </p:sp>
      <p:sp>
        <p:nvSpPr>
          <p:cNvPr id="3" name="Text Placeholder 2"/>
          <p:cNvSpPr>
            <a:spLocks noGrp="1"/>
          </p:cNvSpPr>
          <p:nvPr>
            <p:ph type="body" sz="quarter" idx="10"/>
          </p:nvPr>
        </p:nvSpPr>
        <p:spPr>
          <a:xfrm>
            <a:off x="274638" y="1212850"/>
            <a:ext cx="11887200" cy="3200876"/>
          </a:xfrm>
        </p:spPr>
        <p:txBody>
          <a:bodyPr/>
          <a:lstStyle/>
          <a:p>
            <a:r>
              <a:rPr lang="en-US" dirty="0" smtClean="0"/>
              <a:t>Capabilities drive limitations:</a:t>
            </a:r>
          </a:p>
          <a:p>
            <a:pPr lvl="1"/>
            <a:r>
              <a:rPr lang="en-US" dirty="0" smtClean="0"/>
              <a:t>Infrastructure constraints</a:t>
            </a:r>
          </a:p>
          <a:p>
            <a:pPr lvl="1"/>
            <a:r>
              <a:rPr lang="en-US" dirty="0" smtClean="0"/>
              <a:t>Topology constraints</a:t>
            </a:r>
          </a:p>
          <a:p>
            <a:r>
              <a:rPr lang="en-US" dirty="0" smtClean="0"/>
              <a:t>High availability is not limited to just component and content-based redundancy, it also encompasses capacity</a:t>
            </a:r>
            <a:endParaRPr lang="en-US" dirty="0"/>
          </a:p>
        </p:txBody>
      </p:sp>
    </p:spTree>
    <p:extLst>
      <p:ext uri="{BB962C8B-B14F-4D97-AF65-F5344CB8AC3E}">
        <p14:creationId xmlns:p14="http://schemas.microsoft.com/office/powerpoint/2010/main" val="1244105535"/>
      </p:ext>
    </p:extLst>
  </p:cSld>
  <p:clrMapOvr>
    <a:masterClrMapping/>
  </p:clrMapOvr>
  <p:transition spd="slow">
    <p:push/>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Planning</a:t>
            </a:r>
            <a:endParaRPr lang="en-US" dirty="0"/>
          </a:p>
        </p:txBody>
      </p:sp>
      <p:sp>
        <p:nvSpPr>
          <p:cNvPr id="2" name="Text Placeholder 1"/>
          <p:cNvSpPr>
            <a:spLocks noGrp="1"/>
          </p:cNvSpPr>
          <p:nvPr>
            <p:ph type="body" sz="quarter" idx="10"/>
          </p:nvPr>
        </p:nvSpPr>
        <p:spPr/>
        <p:txBody>
          <a:bodyPr/>
          <a:lstStyle/>
          <a:p>
            <a:r>
              <a:rPr lang="en-US" smtClean="0"/>
              <a:t>Understand what to protect before how to protect it</a:t>
            </a:r>
          </a:p>
          <a:p>
            <a:r>
              <a:rPr lang="en-US" smtClean="0"/>
              <a:t>Apply objectives</a:t>
            </a:r>
          </a:p>
          <a:p>
            <a:pPr lvl="1"/>
            <a:r>
              <a:rPr lang="en-US" smtClean="0"/>
              <a:t>Service Level Agreements</a:t>
            </a:r>
          </a:p>
          <a:p>
            <a:pPr lvl="1"/>
            <a:r>
              <a:rPr lang="en-US" smtClean="0"/>
              <a:t>Recovery Point Objectives</a:t>
            </a:r>
          </a:p>
          <a:p>
            <a:pPr lvl="1"/>
            <a:r>
              <a:rPr lang="en-US" smtClean="0"/>
              <a:t>Recovery Time Objectives</a:t>
            </a:r>
          </a:p>
          <a:p>
            <a:r>
              <a:rPr lang="en-US" smtClean="0"/>
              <a:t>Understand what is provided out of the box</a:t>
            </a:r>
          </a:p>
          <a:p>
            <a:r>
              <a:rPr lang="en-US" smtClean="0"/>
              <a:t>Understand business continuity management is an ongoing process</a:t>
            </a:r>
            <a:endParaRPr lang="en-US" dirty="0"/>
          </a:p>
        </p:txBody>
      </p:sp>
    </p:spTree>
    <p:extLst>
      <p:ext uri="{BB962C8B-B14F-4D97-AF65-F5344CB8AC3E}">
        <p14:creationId xmlns:p14="http://schemas.microsoft.com/office/powerpoint/2010/main" val="2336641691"/>
      </p:ext>
    </p:extLst>
  </p:cSld>
  <p:clrMapOvr>
    <a:masterClrMapping/>
  </p:clrMapOvr>
  <p:transition spd="slow">
    <p:push/>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Planning</a:t>
            </a:r>
            <a:endParaRPr lang="en-US" dirty="0"/>
          </a:p>
        </p:txBody>
      </p:sp>
      <p:sp>
        <p:nvSpPr>
          <p:cNvPr id="2" name="Text Placeholder 1"/>
          <p:cNvSpPr>
            <a:spLocks noGrp="1"/>
          </p:cNvSpPr>
          <p:nvPr>
            <p:ph type="body" sz="quarter" idx="11"/>
          </p:nvPr>
        </p:nvSpPr>
        <p:spPr>
          <a:xfrm>
            <a:off x="6675439" y="1212849"/>
            <a:ext cx="5486399" cy="4698594"/>
          </a:xfrm>
        </p:spPr>
        <p:txBody>
          <a:bodyPr/>
          <a:lstStyle/>
          <a:p>
            <a:r>
              <a:rPr lang="en-US" sz="2040" dirty="0"/>
              <a:t>Impact Analysis</a:t>
            </a:r>
          </a:p>
          <a:p>
            <a:pPr lvl="1"/>
            <a:r>
              <a:rPr lang="en-US" sz="1836" dirty="0"/>
              <a:t>Workload granularity</a:t>
            </a:r>
          </a:p>
          <a:p>
            <a:pPr lvl="1"/>
            <a:r>
              <a:rPr lang="en-US" sz="1836" dirty="0"/>
              <a:t>Threat identification</a:t>
            </a:r>
          </a:p>
          <a:p>
            <a:pPr lvl="1"/>
            <a:r>
              <a:rPr lang="en-US" sz="1836" dirty="0"/>
              <a:t>Objectives</a:t>
            </a:r>
          </a:p>
          <a:p>
            <a:r>
              <a:rPr lang="en-US" sz="2040" dirty="0"/>
              <a:t>Solution Design</a:t>
            </a:r>
          </a:p>
          <a:p>
            <a:pPr lvl="1"/>
            <a:r>
              <a:rPr lang="en-US" sz="1836" dirty="0"/>
              <a:t>Meet SLA within constraints</a:t>
            </a:r>
          </a:p>
          <a:p>
            <a:pPr lvl="1"/>
            <a:r>
              <a:rPr lang="en-US" sz="1836" dirty="0"/>
              <a:t>Conduct cost/benefit analysis</a:t>
            </a:r>
          </a:p>
          <a:p>
            <a:r>
              <a:rPr lang="en-US" sz="2040" dirty="0"/>
              <a:t>Implementation</a:t>
            </a:r>
          </a:p>
          <a:p>
            <a:pPr lvl="1"/>
            <a:r>
              <a:rPr lang="en-US" sz="1836" dirty="0"/>
              <a:t>Deployment and configuration</a:t>
            </a:r>
          </a:p>
          <a:p>
            <a:r>
              <a:rPr lang="en-US" sz="2040" dirty="0"/>
              <a:t>Testing</a:t>
            </a:r>
          </a:p>
          <a:p>
            <a:pPr lvl="1"/>
            <a:r>
              <a:rPr lang="en-US" sz="1836" dirty="0"/>
              <a:t>Validate solutions meets SLA</a:t>
            </a:r>
          </a:p>
          <a:p>
            <a:r>
              <a:rPr lang="en-US" sz="2040" dirty="0"/>
              <a:t>Maintenance</a:t>
            </a:r>
          </a:p>
          <a:p>
            <a:pPr lvl="1"/>
            <a:r>
              <a:rPr lang="en-US" sz="1836" dirty="0"/>
              <a:t>Annual review of </a:t>
            </a:r>
            <a:r>
              <a:rPr lang="en-US" sz="1836" dirty="0" smtClean="0"/>
              <a:t>solution</a:t>
            </a:r>
            <a:endParaRPr lang="en-US" sz="1836" dirty="0"/>
          </a:p>
        </p:txBody>
      </p:sp>
      <p:graphicFrame>
        <p:nvGraphicFramePr>
          <p:cNvPr id="8" name="Content Placeholder 4"/>
          <p:cNvGraphicFramePr>
            <a:graphicFrameLocks/>
          </p:cNvGraphicFramePr>
          <p:nvPr>
            <p:extLst>
              <p:ext uri="{D42A27DB-BD31-4B8C-83A1-F6EECF244321}">
                <p14:modId xmlns:p14="http://schemas.microsoft.com/office/powerpoint/2010/main" val="815784832"/>
              </p:ext>
            </p:extLst>
          </p:nvPr>
        </p:nvGraphicFramePr>
        <p:xfrm>
          <a:off x="859842" y="1299918"/>
          <a:ext cx="4523126" cy="45852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01875148"/>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fltVal val="0"/>
                                          </p:val>
                                        </p:tav>
                                        <p:tav tm="100000">
                                          <p:val>
                                            <p:strVal val="#ppt_w"/>
                                          </p:val>
                                        </p:tav>
                                      </p:tavLst>
                                    </p:anim>
                                    <p:anim calcmode="lin" valueType="num">
                                      <p:cBhvr>
                                        <p:cTn id="8" dur="1000" fill="hold"/>
                                        <p:tgtEl>
                                          <p:spTgt spid="8"/>
                                        </p:tgtEl>
                                        <p:attrNameLst>
                                          <p:attrName>ppt_h</p:attrName>
                                        </p:attrNameLst>
                                      </p:cBhvr>
                                      <p:tavLst>
                                        <p:tav tm="0">
                                          <p:val>
                                            <p:fltVal val="0"/>
                                          </p:val>
                                        </p:tav>
                                        <p:tav tm="100000">
                                          <p:val>
                                            <p:strVal val="#ppt_h"/>
                                          </p:val>
                                        </p:tav>
                                      </p:tavLst>
                                    </p:anim>
                                    <p:anim calcmode="lin" valueType="num">
                                      <p:cBhvr>
                                        <p:cTn id="9" dur="1000" fill="hold"/>
                                        <p:tgtEl>
                                          <p:spTgt spid="8"/>
                                        </p:tgtEl>
                                        <p:attrNameLst>
                                          <p:attrName>style.rotation</p:attrName>
                                        </p:attrNameLst>
                                      </p:cBhvr>
                                      <p:tavLst>
                                        <p:tav tm="0">
                                          <p:val>
                                            <p:fltVal val="90"/>
                                          </p:val>
                                        </p:tav>
                                        <p:tav tm="100000">
                                          <p:val>
                                            <p:fltVal val="0"/>
                                          </p:val>
                                        </p:tav>
                                      </p:tavLst>
                                    </p:anim>
                                    <p:animEffect transition="in" filter="fade">
                                      <p:cBhvr>
                                        <p:cTn id="10"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Planning</a:t>
            </a:r>
            <a:endParaRPr lang="en-US" dirty="0"/>
          </a:p>
        </p:txBody>
      </p:sp>
      <p:graphicFrame>
        <p:nvGraphicFramePr>
          <p:cNvPr id="9" name="Content Placeholder 8"/>
          <p:cNvGraphicFramePr>
            <a:graphicFrameLocks/>
          </p:cNvGraphicFramePr>
          <p:nvPr>
            <p:extLst>
              <p:ext uri="{D42A27DB-BD31-4B8C-83A1-F6EECF244321}">
                <p14:modId xmlns:p14="http://schemas.microsoft.com/office/powerpoint/2010/main" val="2507770577"/>
              </p:ext>
            </p:extLst>
          </p:nvPr>
        </p:nvGraphicFramePr>
        <p:xfrm>
          <a:off x="531948" y="1242959"/>
          <a:ext cx="8663821" cy="495639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93941467"/>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9">
                                            <p:graphicEl>
                                              <a:dgm id="{A433885D-303C-4CA4-B593-AFB5BC9E79ED}"/>
                                            </p:graphicEl>
                                          </p:spTgt>
                                        </p:tgtEl>
                                        <p:attrNameLst>
                                          <p:attrName>style.visibility</p:attrName>
                                        </p:attrNameLst>
                                      </p:cBhvr>
                                      <p:to>
                                        <p:strVal val="visible"/>
                                      </p:to>
                                    </p:set>
                                    <p:animEffect transition="in" filter="wipe(up)">
                                      <p:cBhvr>
                                        <p:cTn id="7" dur="500"/>
                                        <p:tgtEl>
                                          <p:spTgt spid="9">
                                            <p:graphicEl>
                                              <a:dgm id="{A433885D-303C-4CA4-B593-AFB5BC9E79ED}"/>
                                            </p:graphicEl>
                                          </p:spTgt>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9">
                                            <p:graphicEl>
                                              <a:dgm id="{FC71D1EB-4A5F-474E-BA26-A6BDDD9968C2}"/>
                                            </p:graphicEl>
                                          </p:spTgt>
                                        </p:tgtEl>
                                        <p:attrNameLst>
                                          <p:attrName>style.visibility</p:attrName>
                                        </p:attrNameLst>
                                      </p:cBhvr>
                                      <p:to>
                                        <p:strVal val="visible"/>
                                      </p:to>
                                    </p:set>
                                    <p:animEffect transition="in" filter="wipe(up)">
                                      <p:cBhvr>
                                        <p:cTn id="10" dur="500"/>
                                        <p:tgtEl>
                                          <p:spTgt spid="9">
                                            <p:graphicEl>
                                              <a:dgm id="{FC71D1EB-4A5F-474E-BA26-A6BDDD9968C2}"/>
                                            </p:graphicEl>
                                          </p:spTgt>
                                        </p:tgtEl>
                                      </p:cBhvr>
                                    </p:animEffect>
                                  </p:childTnLst>
                                </p:cTn>
                              </p:par>
                              <p:par>
                                <p:cTn id="11" presetID="22" presetClass="entr" presetSubtype="1" fill="hold" grpId="0" nodeType="withEffect">
                                  <p:stCondLst>
                                    <p:cond delay="0"/>
                                  </p:stCondLst>
                                  <p:childTnLst>
                                    <p:set>
                                      <p:cBhvr>
                                        <p:cTn id="12" dur="1" fill="hold">
                                          <p:stCondLst>
                                            <p:cond delay="0"/>
                                          </p:stCondLst>
                                        </p:cTn>
                                        <p:tgtEl>
                                          <p:spTgt spid="9">
                                            <p:graphicEl>
                                              <a:dgm id="{4096E76F-3450-497A-A639-B5FAE3BAB781}"/>
                                            </p:graphicEl>
                                          </p:spTgt>
                                        </p:tgtEl>
                                        <p:attrNameLst>
                                          <p:attrName>style.visibility</p:attrName>
                                        </p:attrNameLst>
                                      </p:cBhvr>
                                      <p:to>
                                        <p:strVal val="visible"/>
                                      </p:to>
                                    </p:set>
                                    <p:animEffect transition="in" filter="wipe(up)">
                                      <p:cBhvr>
                                        <p:cTn id="13" dur="500"/>
                                        <p:tgtEl>
                                          <p:spTgt spid="9">
                                            <p:graphicEl>
                                              <a:dgm id="{4096E76F-3450-497A-A639-B5FAE3BAB781}"/>
                                            </p:graphicEl>
                                          </p:spTgt>
                                        </p:tgtEl>
                                      </p:cBhvr>
                                    </p:animEffect>
                                  </p:childTnLst>
                                </p:cTn>
                              </p:par>
                              <p:par>
                                <p:cTn id="14" presetID="22" presetClass="entr" presetSubtype="1" fill="hold" grpId="0" nodeType="withEffect">
                                  <p:stCondLst>
                                    <p:cond delay="0"/>
                                  </p:stCondLst>
                                  <p:childTnLst>
                                    <p:set>
                                      <p:cBhvr>
                                        <p:cTn id="15" dur="1" fill="hold">
                                          <p:stCondLst>
                                            <p:cond delay="0"/>
                                          </p:stCondLst>
                                        </p:cTn>
                                        <p:tgtEl>
                                          <p:spTgt spid="9">
                                            <p:graphicEl>
                                              <a:dgm id="{F3D5614B-905D-4F69-A4E3-3364311C4828}"/>
                                            </p:graphicEl>
                                          </p:spTgt>
                                        </p:tgtEl>
                                        <p:attrNameLst>
                                          <p:attrName>style.visibility</p:attrName>
                                        </p:attrNameLst>
                                      </p:cBhvr>
                                      <p:to>
                                        <p:strVal val="visible"/>
                                      </p:to>
                                    </p:set>
                                    <p:animEffect transition="in" filter="wipe(up)">
                                      <p:cBhvr>
                                        <p:cTn id="16" dur="500"/>
                                        <p:tgtEl>
                                          <p:spTgt spid="9">
                                            <p:graphicEl>
                                              <a:dgm id="{F3D5614B-905D-4F69-A4E3-3364311C4828}"/>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Sub>
          <a:bldDgm bld="lvlAtOnce"/>
        </p:bldSub>
      </p:bldGraphic>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Drivers</a:t>
            </a:r>
            <a:endParaRPr lang="en-US" dirty="0"/>
          </a:p>
        </p:txBody>
      </p:sp>
      <p:sp>
        <p:nvSpPr>
          <p:cNvPr id="5" name="Text Placeholder 4"/>
          <p:cNvSpPr>
            <a:spLocks noGrp="1"/>
          </p:cNvSpPr>
          <p:nvPr>
            <p:ph type="body" sz="quarter" idx="10"/>
          </p:nvPr>
        </p:nvSpPr>
        <p:spPr/>
        <p:txBody>
          <a:bodyPr/>
          <a:lstStyle/>
          <a:p>
            <a:r>
              <a:rPr lang="en-US" smtClean="0"/>
              <a:t>Unplanned downtime</a:t>
            </a:r>
          </a:p>
          <a:p>
            <a:pPr lvl="1"/>
            <a:r>
              <a:rPr lang="en-US" smtClean="0"/>
              <a:t>Protection against failures</a:t>
            </a:r>
          </a:p>
          <a:p>
            <a:pPr lvl="2"/>
            <a:r>
              <a:rPr lang="en-US" smtClean="0"/>
              <a:t>Machine level: hardware outages, service failures, data corruption …</a:t>
            </a:r>
          </a:p>
          <a:p>
            <a:pPr lvl="2"/>
            <a:r>
              <a:rPr lang="en-US" smtClean="0"/>
              <a:t>Site level: hurricanes, fires ..</a:t>
            </a:r>
          </a:p>
          <a:p>
            <a:pPr lvl="1"/>
            <a:r>
              <a:rPr lang="en-US" smtClean="0"/>
              <a:t>Recovery from errors (User or Application)</a:t>
            </a:r>
          </a:p>
          <a:p>
            <a:pPr lvl="2"/>
            <a:r>
              <a:rPr lang="en-US" smtClean="0"/>
              <a:t>Incorrect data modifications, accidental changes…</a:t>
            </a:r>
          </a:p>
          <a:p>
            <a:r>
              <a:rPr lang="en-US" smtClean="0"/>
              <a:t>Planned downtime</a:t>
            </a:r>
          </a:p>
          <a:p>
            <a:pPr lvl="1"/>
            <a:r>
              <a:rPr lang="en-US" smtClean="0"/>
              <a:t>Online administration </a:t>
            </a:r>
          </a:p>
          <a:p>
            <a:pPr lvl="2"/>
            <a:r>
              <a:rPr lang="en-US" smtClean="0"/>
              <a:t>Software/hardware upgrades, index rebuilds, MACs… </a:t>
            </a:r>
          </a:p>
          <a:p>
            <a:pPr lvl="1"/>
            <a:r>
              <a:rPr lang="en-US" smtClean="0"/>
              <a:t>Predictable Resourcing </a:t>
            </a:r>
          </a:p>
          <a:p>
            <a:pPr lvl="2"/>
            <a:r>
              <a:rPr lang="en-US" smtClean="0"/>
              <a:t>Features that enhance concurrency</a:t>
            </a:r>
            <a:endParaRPr lang="en-US" dirty="0"/>
          </a:p>
        </p:txBody>
      </p:sp>
    </p:spTree>
    <p:extLst>
      <p:ext uri="{BB962C8B-B14F-4D97-AF65-F5344CB8AC3E}">
        <p14:creationId xmlns:p14="http://schemas.microsoft.com/office/powerpoint/2010/main" val="3762043464"/>
      </p:ext>
    </p:extLst>
  </p:cSld>
  <p:clrMapOvr>
    <a:masterClrMapping/>
  </p:clrMapOvr>
  <p:transition spd="slow">
    <p:push/>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Infrastructure</a:t>
            </a:r>
            <a:endParaRPr lang="en-US" dirty="0"/>
          </a:p>
        </p:txBody>
      </p:sp>
    </p:spTree>
    <p:extLst>
      <p:ext uri="{BB962C8B-B14F-4D97-AF65-F5344CB8AC3E}">
        <p14:creationId xmlns:p14="http://schemas.microsoft.com/office/powerpoint/2010/main" val="3137584276"/>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Application Load Balancer Service</a:t>
            </a:r>
            <a:endParaRPr lang="en-US" dirty="0"/>
          </a:p>
        </p:txBody>
      </p:sp>
      <p:sp>
        <p:nvSpPr>
          <p:cNvPr id="3" name="Text Placeholder 2"/>
          <p:cNvSpPr>
            <a:spLocks noGrp="1"/>
          </p:cNvSpPr>
          <p:nvPr>
            <p:ph type="body" sz="quarter" idx="10"/>
          </p:nvPr>
        </p:nvSpPr>
        <p:spPr/>
        <p:txBody>
          <a:bodyPr/>
          <a:lstStyle/>
          <a:p>
            <a:r>
              <a:rPr lang="en-US" smtClean="0"/>
              <a:t>Provides service application load balancing</a:t>
            </a:r>
          </a:p>
          <a:p>
            <a:pPr lvl="1"/>
            <a:r>
              <a:rPr lang="en-US" smtClean="0"/>
              <a:t>Maintains a list of available endpoints to round-robin requests</a:t>
            </a:r>
          </a:p>
          <a:p>
            <a:pPr lvl="1"/>
            <a:r>
              <a:rPr lang="en-US" smtClean="0"/>
              <a:t>Removes specified endpoint when Service Application Proxy reports endpoint failure</a:t>
            </a:r>
          </a:p>
          <a:p>
            <a:pPr lvl="2"/>
            <a:r>
              <a:rPr lang="en-US" smtClean="0"/>
              <a:t>Configurable using Set-SPTopologyServiceApplicationProxy cmdlet</a:t>
            </a:r>
          </a:p>
          <a:p>
            <a:pPr lvl="2"/>
            <a:r>
              <a:rPr lang="en-US" smtClean="0"/>
              <a:t>Prevents endpoint removal where only one endpoint remains</a:t>
            </a:r>
            <a:endParaRPr lang="en-US" dirty="0"/>
          </a:p>
        </p:txBody>
      </p:sp>
    </p:spTree>
    <p:extLst>
      <p:ext uri="{BB962C8B-B14F-4D97-AF65-F5344CB8AC3E}">
        <p14:creationId xmlns:p14="http://schemas.microsoft.com/office/powerpoint/2010/main" val="359474294"/>
      </p:ext>
    </p:extLst>
  </p:cSld>
  <p:clrMapOvr>
    <a:masterClrMapping/>
  </p:clrMapOvr>
  <p:transition spd="slow">
    <p:push/>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Request Management</a:t>
            </a:r>
            <a:endParaRPr lang="en-US" dirty="0"/>
          </a:p>
        </p:txBody>
      </p:sp>
      <p:sp>
        <p:nvSpPr>
          <p:cNvPr id="11" name="Text Placeholder 10"/>
          <p:cNvSpPr>
            <a:spLocks noGrp="1"/>
          </p:cNvSpPr>
          <p:nvPr>
            <p:ph type="body" sz="quarter" idx="11"/>
          </p:nvPr>
        </p:nvSpPr>
        <p:spPr>
          <a:xfrm>
            <a:off x="6675439" y="1212849"/>
            <a:ext cx="5486399" cy="4308872"/>
          </a:xfrm>
        </p:spPr>
        <p:txBody>
          <a:bodyPr/>
          <a:lstStyle/>
          <a:p>
            <a:r>
              <a:rPr lang="en-US" sz="4000" dirty="0">
                <a:solidFill>
                  <a:schemeClr val="tx2"/>
                </a:solidFill>
              </a:rPr>
              <a:t>Prioritizes and routes incoming requests</a:t>
            </a:r>
          </a:p>
          <a:p>
            <a:pPr lvl="1" indent="-3238"/>
            <a:r>
              <a:rPr lang="en-US" dirty="0"/>
              <a:t>Route requests to Web servers that </a:t>
            </a:r>
            <a:br>
              <a:rPr lang="en-US" dirty="0"/>
            </a:br>
            <a:r>
              <a:rPr lang="en-US" dirty="0"/>
              <a:t>have good health characteristics </a:t>
            </a:r>
          </a:p>
          <a:p>
            <a:pPr lvl="1" indent="-3238"/>
            <a:r>
              <a:rPr lang="en-US" dirty="0"/>
              <a:t>Identify and block known bad requests</a:t>
            </a:r>
          </a:p>
          <a:p>
            <a:pPr lvl="1" indent="-3238"/>
            <a:r>
              <a:rPr lang="en-US" dirty="0"/>
              <a:t>Prioritize requests by throttling lower-priority requests (such as services that run in the background) and serving higher priority requests (such as end user requests)</a:t>
            </a:r>
          </a:p>
          <a:p>
            <a:pPr lvl="1" indent="-3238"/>
            <a:r>
              <a:rPr lang="en-US" dirty="0"/>
              <a:t>Route requests of specific types (such as search) </a:t>
            </a:r>
            <a:br>
              <a:rPr lang="en-US" dirty="0"/>
            </a:br>
            <a:r>
              <a:rPr lang="en-US" dirty="0"/>
              <a:t>to specific servers in the </a:t>
            </a:r>
            <a:r>
              <a:rPr lang="en-US" dirty="0" smtClean="0"/>
              <a:t>farm</a:t>
            </a:r>
            <a:endParaRPr lang="en-US" dirty="0"/>
          </a:p>
        </p:txBody>
      </p:sp>
      <p:grpSp>
        <p:nvGrpSpPr>
          <p:cNvPr id="3" name="Group 2"/>
          <p:cNvGrpSpPr/>
          <p:nvPr/>
        </p:nvGrpSpPr>
        <p:grpSpPr>
          <a:xfrm>
            <a:off x="542893" y="1495173"/>
            <a:ext cx="5550318" cy="4742086"/>
            <a:chOff x="6146768" y="1408374"/>
            <a:chExt cx="5165724" cy="4649526"/>
          </a:xfrm>
        </p:grpSpPr>
        <p:sp>
          <p:nvSpPr>
            <p:cNvPr id="13" name="Rectangle 12"/>
            <p:cNvSpPr/>
            <p:nvPr/>
          </p:nvSpPr>
          <p:spPr>
            <a:xfrm>
              <a:off x="6146768" y="1408374"/>
              <a:ext cx="5165724" cy="82678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3260" bIns="93260" rtlCol="0" anchor="b"/>
            <a:lstStyle/>
            <a:p>
              <a:r>
                <a:rPr lang="en-US" sz="2856">
                  <a:solidFill>
                    <a:schemeClr val="tx1">
                      <a:alpha val="99000"/>
                    </a:schemeClr>
                  </a:solidFill>
                  <a:latin typeface="+mj-lt"/>
                </a:rPr>
                <a:t>request manager</a:t>
              </a:r>
            </a:p>
          </p:txBody>
        </p:sp>
        <p:sp>
          <p:nvSpPr>
            <p:cNvPr id="15" name="Rectangle 14"/>
            <p:cNvSpPr/>
            <p:nvPr/>
          </p:nvSpPr>
          <p:spPr>
            <a:xfrm>
              <a:off x="6146768" y="2311400"/>
              <a:ext cx="5165724" cy="3746500"/>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86521" tIns="93260" rIns="0" bIns="0" numCol="1" rtlCol="0" anchor="t" anchorCtr="0" compatLnSpc="1">
              <a:prstTxWarp prst="textNoShape">
                <a:avLst/>
              </a:prstTxWarp>
            </a:bodyPr>
            <a:lstStyle/>
            <a:p>
              <a:pPr defTabSz="931126" fontAlgn="base">
                <a:lnSpc>
                  <a:spcPts val="2550"/>
                </a:lnSpc>
                <a:spcBef>
                  <a:spcPct val="0"/>
                </a:spcBef>
                <a:spcAft>
                  <a:spcPct val="0"/>
                </a:spcAft>
              </a:pPr>
              <a:endParaRPr lang="en-US" sz="1836">
                <a:solidFill>
                  <a:schemeClr val="tx2">
                    <a:alpha val="99000"/>
                  </a:schemeClr>
                </a:solidFill>
                <a:ea typeface="Segoe UI" pitchFamily="34" charset="0"/>
                <a:cs typeface="Segoe UI" pitchFamily="34" charset="0"/>
              </a:endParaRPr>
            </a:p>
          </p:txBody>
        </p:sp>
        <p:grpSp>
          <p:nvGrpSpPr>
            <p:cNvPr id="2" name="Group 1"/>
            <p:cNvGrpSpPr/>
            <p:nvPr/>
          </p:nvGrpSpPr>
          <p:grpSpPr>
            <a:xfrm>
              <a:off x="6261456" y="2432050"/>
              <a:ext cx="4928616" cy="3493698"/>
              <a:chOff x="6286857" y="2427270"/>
              <a:chExt cx="4876443" cy="4151225"/>
            </a:xfrm>
          </p:grpSpPr>
          <p:sp>
            <p:nvSpPr>
              <p:cNvPr id="16" name="Rectangle 15"/>
              <p:cNvSpPr/>
              <p:nvPr/>
            </p:nvSpPr>
            <p:spPr>
              <a:xfrm>
                <a:off x="6286857" y="2427270"/>
                <a:ext cx="4876443" cy="126033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3260" tIns="93260" bIns="93260" rtlCol="0" anchor="t"/>
              <a:lstStyle/>
              <a:p>
                <a:r>
                  <a:rPr lang="en-US" sz="2040" dirty="0">
                    <a:solidFill>
                      <a:schemeClr val="lt1">
                        <a:alpha val="99000"/>
                      </a:schemeClr>
                    </a:solidFill>
                    <a:latin typeface="Segoe UI Semibold" pitchFamily="34" charset="0"/>
                  </a:rPr>
                  <a:t>Request routing</a:t>
                </a:r>
              </a:p>
              <a:p>
                <a:r>
                  <a:rPr lang="en-US" sz="1632" dirty="0">
                    <a:solidFill>
                      <a:schemeClr val="lt1">
                        <a:alpha val="99000"/>
                      </a:schemeClr>
                    </a:solidFill>
                  </a:rPr>
                  <a:t>Selects which servers should </a:t>
                </a:r>
                <a:br>
                  <a:rPr lang="en-US" sz="1632" dirty="0">
                    <a:solidFill>
                      <a:schemeClr val="lt1">
                        <a:alpha val="99000"/>
                      </a:schemeClr>
                    </a:solidFill>
                  </a:rPr>
                </a:br>
                <a:r>
                  <a:rPr lang="en-US" sz="1632" dirty="0">
                    <a:solidFill>
                      <a:schemeClr val="lt1">
                        <a:alpha val="99000"/>
                      </a:schemeClr>
                    </a:solidFill>
                  </a:rPr>
                  <a:t>receive one or more requests</a:t>
                </a:r>
              </a:p>
            </p:txBody>
          </p:sp>
          <p:sp>
            <p:nvSpPr>
              <p:cNvPr id="17" name="Rectangle 16"/>
              <p:cNvSpPr/>
              <p:nvPr/>
            </p:nvSpPr>
            <p:spPr>
              <a:xfrm>
                <a:off x="6286857" y="3872716"/>
                <a:ext cx="4876443" cy="12603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3260" tIns="93260" bIns="93260" rtlCol="0" anchor="t"/>
              <a:lstStyle/>
              <a:p>
                <a:r>
                  <a:rPr lang="en-US" sz="2040">
                    <a:solidFill>
                      <a:schemeClr val="lt1">
                        <a:alpha val="99000"/>
                      </a:schemeClr>
                    </a:solidFill>
                    <a:latin typeface="Segoe UI Semibold" pitchFamily="34" charset="0"/>
                  </a:rPr>
                  <a:t>Request throttling &amp; prioritization</a:t>
                </a:r>
              </a:p>
              <a:p>
                <a:r>
                  <a:rPr lang="en-US" sz="1632">
                    <a:solidFill>
                      <a:schemeClr val="lt1">
                        <a:alpha val="99000"/>
                      </a:schemeClr>
                    </a:solidFill>
                  </a:rPr>
                  <a:t>Filters which servers should receive one </a:t>
                </a:r>
                <a:br>
                  <a:rPr lang="en-US" sz="1632">
                    <a:solidFill>
                      <a:schemeClr val="lt1">
                        <a:alpha val="99000"/>
                      </a:schemeClr>
                    </a:solidFill>
                  </a:rPr>
                </a:br>
                <a:r>
                  <a:rPr lang="en-US" sz="1632">
                    <a:solidFill>
                      <a:schemeClr val="lt1">
                        <a:alpha val="99000"/>
                      </a:schemeClr>
                    </a:solidFill>
                  </a:rPr>
                  <a:t>or more requests based on health</a:t>
                </a:r>
              </a:p>
            </p:txBody>
          </p:sp>
          <p:sp>
            <p:nvSpPr>
              <p:cNvPr id="18" name="Rectangle 17"/>
              <p:cNvSpPr/>
              <p:nvPr/>
            </p:nvSpPr>
            <p:spPr>
              <a:xfrm>
                <a:off x="6286857" y="5318162"/>
                <a:ext cx="4876443" cy="126033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3260" tIns="93260" bIns="93260" rtlCol="0" anchor="t"/>
              <a:lstStyle/>
              <a:p>
                <a:r>
                  <a:rPr lang="en-US" sz="2040" dirty="0">
                    <a:solidFill>
                      <a:schemeClr val="lt1">
                        <a:alpha val="99000"/>
                      </a:schemeClr>
                    </a:solidFill>
                    <a:latin typeface="Segoe UI Semibold" pitchFamily="34" charset="0"/>
                  </a:rPr>
                  <a:t>Request load balancing</a:t>
                </a:r>
              </a:p>
              <a:p>
                <a:r>
                  <a:rPr lang="en-US" sz="1632" dirty="0">
                    <a:solidFill>
                      <a:schemeClr val="lt1">
                        <a:alpha val="99000"/>
                      </a:schemeClr>
                    </a:solidFill>
                  </a:rPr>
                  <a:t>Selects a servers to route a request based </a:t>
                </a:r>
                <a:br>
                  <a:rPr lang="en-US" sz="1632" dirty="0">
                    <a:solidFill>
                      <a:schemeClr val="lt1">
                        <a:alpha val="99000"/>
                      </a:schemeClr>
                    </a:solidFill>
                  </a:rPr>
                </a:br>
                <a:r>
                  <a:rPr lang="en-US" sz="1632" dirty="0">
                    <a:solidFill>
                      <a:schemeClr val="lt1">
                        <a:alpha val="99000"/>
                      </a:schemeClr>
                    </a:solidFill>
                  </a:rPr>
                  <a:t>on weighting schemes (i.e. health)</a:t>
                </a:r>
              </a:p>
            </p:txBody>
          </p:sp>
        </p:grpSp>
      </p:grpSp>
    </p:spTree>
    <p:extLst>
      <p:ext uri="{BB962C8B-B14F-4D97-AF65-F5344CB8AC3E}">
        <p14:creationId xmlns:p14="http://schemas.microsoft.com/office/powerpoint/2010/main" val="914033763"/>
      </p:ext>
    </p:extLst>
  </p:cSld>
  <p:clrMapOvr>
    <a:masterClrMapping/>
  </p:clrMapOvr>
  <p:transition spd="slow">
    <p:push/>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t>High Availability Solutions with SharePoint Server 2013</a:t>
            </a:r>
            <a:endParaRPr lang="en-US" sz="4400" dirty="0"/>
          </a:p>
        </p:txBody>
      </p:sp>
      <p:sp>
        <p:nvSpPr>
          <p:cNvPr id="3" name="Text Placeholder 2"/>
          <p:cNvSpPr>
            <a:spLocks noGrp="1"/>
          </p:cNvSpPr>
          <p:nvPr>
            <p:ph type="body" sz="quarter" idx="12"/>
          </p:nvPr>
        </p:nvSpPr>
        <p:spPr>
          <a:xfrm>
            <a:off x="4880868" y="5093748"/>
            <a:ext cx="7315201" cy="1372151"/>
          </a:xfrm>
        </p:spPr>
        <p:txBody>
          <a:bodyPr/>
          <a:lstStyle/>
          <a:p>
            <a:r>
              <a:rPr lang="en-US" sz="2800" dirty="0" smtClean="0"/>
              <a:t>Bill Baer</a:t>
            </a:r>
          </a:p>
          <a:p>
            <a:r>
              <a:rPr lang="en-US" sz="2800" dirty="0" smtClean="0"/>
              <a:t>Senior Product Marketing Manager</a:t>
            </a:r>
          </a:p>
          <a:p>
            <a:r>
              <a:rPr lang="en-US" sz="2800" dirty="0" smtClean="0"/>
              <a:t>Microsoft</a:t>
            </a:r>
            <a:endParaRPr lang="en-US" sz="2800" dirty="0"/>
          </a:p>
        </p:txBody>
      </p:sp>
      <p:sp>
        <p:nvSpPr>
          <p:cNvPr id="4" name="Text Placeholder 2"/>
          <p:cNvSpPr txBox="1">
            <a:spLocks/>
          </p:cNvSpPr>
          <p:nvPr/>
        </p:nvSpPr>
        <p:spPr>
          <a:xfrm>
            <a:off x="4846637" y="5094319"/>
            <a:ext cx="7315201" cy="1372151"/>
          </a:xfrm>
          <a:prstGeom prst="rect">
            <a:avLst/>
          </a:prstGeom>
          <a:noFill/>
        </p:spPr>
        <p:txBody>
          <a:bodyPr vert="horz" wrap="square" lIns="146304" tIns="109728" rIns="146304" bIns="109728" rtlCol="0">
            <a:noAutofit/>
          </a:bodyPr>
          <a:lstStyle>
            <a:lvl1pPr marL="0" marR="0" indent="0" algn="l" defTabSz="932742" rtl="0" eaLnBrk="1" fontAlgn="auto" latinLnBrk="0" hangingPunct="1">
              <a:lnSpc>
                <a:spcPct val="90000"/>
              </a:lnSpc>
              <a:spcBef>
                <a:spcPts val="0"/>
              </a:spcBef>
              <a:spcAft>
                <a:spcPts val="0"/>
              </a:spcAft>
              <a:buClrTx/>
              <a:buSzPct val="90000"/>
              <a:buFont typeface="Arial" pitchFamily="34" charset="0"/>
              <a:buNone/>
              <a:tabLst/>
              <a:defRPr sz="3200" kern="1200" spc="0" baseline="0">
                <a:gradFill>
                  <a:gsLst>
                    <a:gs pos="2917">
                      <a:schemeClr val="tx1"/>
                    </a:gs>
                    <a:gs pos="3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800" dirty="0" smtClean="0"/>
              <a:t>Rick Taylor</a:t>
            </a:r>
          </a:p>
          <a:p>
            <a:r>
              <a:rPr lang="en-US" sz="2800" dirty="0" smtClean="0"/>
              <a:t>Principal</a:t>
            </a:r>
          </a:p>
          <a:p>
            <a:r>
              <a:rPr lang="en-US" sz="2800" dirty="0" err="1" smtClean="0"/>
              <a:t>IGotIT</a:t>
            </a:r>
            <a:r>
              <a:rPr lang="en-US" sz="2800" dirty="0" smtClean="0"/>
              <a:t> Technical Services, LLC</a:t>
            </a:r>
            <a:endParaRPr lang="en-US" sz="2800" dirty="0"/>
          </a:p>
        </p:txBody>
      </p:sp>
      <p:sp>
        <p:nvSpPr>
          <p:cNvPr id="5" name="Rectangle 4"/>
          <p:cNvSpPr/>
          <p:nvPr/>
        </p:nvSpPr>
        <p:spPr>
          <a:xfrm>
            <a:off x="11124375" y="1177925"/>
            <a:ext cx="1037463" cy="400110"/>
          </a:xfrm>
          <a:prstGeom prst="rect">
            <a:avLst/>
          </a:prstGeom>
        </p:spPr>
        <p:txBody>
          <a:bodyPr wrap="none">
            <a:spAutoFit/>
          </a:bodyPr>
          <a:lstStyle/>
          <a:p>
            <a:pPr algn="r"/>
            <a:r>
              <a:rPr lang="en-US" sz="2000" dirty="0" smtClean="0"/>
              <a:t>SPC111</a:t>
            </a:r>
            <a:endParaRPr lang="en-US" sz="2000" dirty="0"/>
          </a:p>
        </p:txBody>
      </p:sp>
    </p:spTree>
    <p:extLst>
      <p:ext uri="{BB962C8B-B14F-4D97-AF65-F5344CB8AC3E}">
        <p14:creationId xmlns:p14="http://schemas.microsoft.com/office/powerpoint/2010/main" val="16443121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xit" presetSubtype="0" fill="hold" grpId="0" nodeType="clickEffect">
                                  <p:stCondLst>
                                    <p:cond delay="0"/>
                                  </p:stCondLst>
                                  <p:childTnLst>
                                    <p:animEffect transition="out" filter="fade">
                                      <p:cBhvr>
                                        <p:cTn id="17" dur="500"/>
                                        <p:tgtEl>
                                          <p:spTgt spid="3">
                                            <p:txEl>
                                              <p:pRg st="0" end="0"/>
                                            </p:txEl>
                                          </p:spTgt>
                                        </p:tgtEl>
                                      </p:cBhvr>
                                    </p:animEffect>
                                    <p:set>
                                      <p:cBhvr>
                                        <p:cTn id="18" dur="1" fill="hold">
                                          <p:stCondLst>
                                            <p:cond delay="499"/>
                                          </p:stCondLst>
                                        </p:cTn>
                                        <p:tgtEl>
                                          <p:spTgt spid="3">
                                            <p:txEl>
                                              <p:pRg st="0" end="0"/>
                                            </p:txEl>
                                          </p:spTgt>
                                        </p:tgtEl>
                                        <p:attrNameLst>
                                          <p:attrName>style.visibility</p:attrName>
                                        </p:attrNameLst>
                                      </p:cBhvr>
                                      <p:to>
                                        <p:strVal val="hidden"/>
                                      </p:to>
                                    </p:set>
                                  </p:childTnLst>
                                </p:cTn>
                              </p:par>
                              <p:par>
                                <p:cTn id="19" presetID="10" presetClass="exit" presetSubtype="0" fill="hold" grpId="0" nodeType="withEffect">
                                  <p:stCondLst>
                                    <p:cond delay="0"/>
                                  </p:stCondLst>
                                  <p:childTnLst>
                                    <p:animEffect transition="out" filter="fade">
                                      <p:cBhvr>
                                        <p:cTn id="20" dur="500"/>
                                        <p:tgtEl>
                                          <p:spTgt spid="3">
                                            <p:txEl>
                                              <p:pRg st="1" end="1"/>
                                            </p:txEl>
                                          </p:spTgt>
                                        </p:tgtEl>
                                      </p:cBhvr>
                                    </p:animEffect>
                                    <p:set>
                                      <p:cBhvr>
                                        <p:cTn id="21" dur="1" fill="hold">
                                          <p:stCondLst>
                                            <p:cond delay="499"/>
                                          </p:stCondLst>
                                        </p:cTn>
                                        <p:tgtEl>
                                          <p:spTgt spid="3">
                                            <p:txEl>
                                              <p:pRg st="1" end="1"/>
                                            </p:txEl>
                                          </p:spTgt>
                                        </p:tgtEl>
                                        <p:attrNameLst>
                                          <p:attrName>style.visibility</p:attrName>
                                        </p:attrNameLst>
                                      </p:cBhvr>
                                      <p:to>
                                        <p:strVal val="hidden"/>
                                      </p:to>
                                    </p:set>
                                  </p:childTnLst>
                                </p:cTn>
                              </p:par>
                              <p:par>
                                <p:cTn id="22" presetID="10" presetClass="exit" presetSubtype="0" fill="hold" grpId="0" nodeType="withEffect">
                                  <p:stCondLst>
                                    <p:cond delay="0"/>
                                  </p:stCondLst>
                                  <p:childTnLst>
                                    <p:animEffect transition="out" filter="fade">
                                      <p:cBhvr>
                                        <p:cTn id="23" dur="500"/>
                                        <p:tgtEl>
                                          <p:spTgt spid="3">
                                            <p:txEl>
                                              <p:pRg st="2" end="2"/>
                                            </p:txEl>
                                          </p:spTgt>
                                        </p:tgtEl>
                                      </p:cBhvr>
                                    </p:animEffect>
                                    <p:set>
                                      <p:cBhvr>
                                        <p:cTn id="24" dur="1" fill="hold">
                                          <p:stCondLst>
                                            <p:cond delay="499"/>
                                          </p:stCondLst>
                                        </p:cTn>
                                        <p:tgtEl>
                                          <p:spTgt spid="3">
                                            <p:txEl>
                                              <p:pRg st="2" end="2"/>
                                            </p:txEl>
                                          </p:spTgt>
                                        </p:tgtEl>
                                        <p:attrNameLst>
                                          <p:attrName>style.visibility</p:attrName>
                                        </p:attrNameLst>
                                      </p:cBhvr>
                                      <p:to>
                                        <p:strVal val="hidden"/>
                                      </p:to>
                                    </p:se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fade">
                                      <p:cBhvr>
                                        <p:cTn id="2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Network/Application Load Balancing</a:t>
            </a:r>
            <a:endParaRPr lang="en-US" dirty="0"/>
          </a:p>
        </p:txBody>
      </p:sp>
      <p:sp>
        <p:nvSpPr>
          <p:cNvPr id="7" name="Text Placeholder 6"/>
          <p:cNvSpPr>
            <a:spLocks noGrp="1"/>
          </p:cNvSpPr>
          <p:nvPr>
            <p:ph type="body" sz="quarter" idx="10"/>
          </p:nvPr>
        </p:nvSpPr>
        <p:spPr>
          <a:xfrm>
            <a:off x="274638" y="1212850"/>
            <a:ext cx="11887200" cy="1754326"/>
          </a:xfrm>
        </p:spPr>
        <p:txBody>
          <a:bodyPr/>
          <a:lstStyle/>
          <a:p>
            <a:r>
              <a:rPr lang="en-US" dirty="0" smtClean="0"/>
              <a:t>Windows Network Load Balancing</a:t>
            </a:r>
          </a:p>
          <a:p>
            <a:pPr lvl="1"/>
            <a:r>
              <a:rPr lang="en-US" dirty="0" smtClean="0"/>
              <a:t>Introduced in Microsoft Windows 2000 Advanced Server and Datacenter Server Operating Systems</a:t>
            </a:r>
          </a:p>
          <a:p>
            <a:pPr lvl="1"/>
            <a:r>
              <a:rPr lang="en-US" dirty="0" smtClean="0"/>
              <a:t>Distributes IP traffic across multiple cluster hosts</a:t>
            </a:r>
          </a:p>
          <a:p>
            <a:pPr lvl="1"/>
            <a:r>
              <a:rPr lang="en-US" dirty="0" smtClean="0"/>
              <a:t>Runs within cluster hosts as part of the operating system and requires no dedicated hardware</a:t>
            </a:r>
            <a:endParaRPr lang="en-US" dirty="0"/>
          </a:p>
        </p:txBody>
      </p:sp>
    </p:spTree>
    <p:extLst>
      <p:ext uri="{BB962C8B-B14F-4D97-AF65-F5344CB8AC3E}">
        <p14:creationId xmlns:p14="http://schemas.microsoft.com/office/powerpoint/2010/main" val="890692595"/>
      </p:ext>
    </p:extLst>
  </p:cSld>
  <p:clrMapOvr>
    <a:masterClrMapping/>
  </p:clrMapOvr>
  <p:transition spd="slow">
    <p:push/>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Failover Clustering</a:t>
            </a:r>
            <a:endParaRPr lang="en-US" dirty="0"/>
          </a:p>
        </p:txBody>
      </p:sp>
      <p:sp>
        <p:nvSpPr>
          <p:cNvPr id="2" name="Text Placeholder 1"/>
          <p:cNvSpPr>
            <a:spLocks noGrp="1"/>
          </p:cNvSpPr>
          <p:nvPr>
            <p:ph type="body" sz="quarter" idx="10"/>
          </p:nvPr>
        </p:nvSpPr>
        <p:spPr/>
        <p:txBody>
          <a:bodyPr/>
          <a:lstStyle/>
          <a:p>
            <a:r>
              <a:rPr lang="en-US" smtClean="0"/>
              <a:t>Increases application and service availability</a:t>
            </a:r>
          </a:p>
          <a:p>
            <a:pPr lvl="1"/>
            <a:r>
              <a:rPr lang="en-US" smtClean="0"/>
              <a:t>Set of independent computers that work together to increase the availability of applications and services</a:t>
            </a:r>
          </a:p>
          <a:p>
            <a:pPr lvl="1"/>
            <a:r>
              <a:rPr lang="en-US" smtClean="0"/>
              <a:t>Applicable to SharePoint backend architecture</a:t>
            </a:r>
            <a:endParaRPr lang="en-US" dirty="0"/>
          </a:p>
        </p:txBody>
      </p:sp>
    </p:spTree>
    <p:extLst>
      <p:ext uri="{BB962C8B-B14F-4D97-AF65-F5344CB8AC3E}">
        <p14:creationId xmlns:p14="http://schemas.microsoft.com/office/powerpoint/2010/main" val="3447839606"/>
      </p:ext>
    </p:extLst>
  </p:cSld>
  <p:clrMapOvr>
    <a:masterClrMapping/>
  </p:clrMapOvr>
  <p:transition spd="slow">
    <p:push/>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Database Mirroring</a:t>
            </a:r>
            <a:endParaRPr lang="en-US" dirty="0"/>
          </a:p>
        </p:txBody>
      </p:sp>
      <p:sp>
        <p:nvSpPr>
          <p:cNvPr id="6" name="Text Placeholder 5"/>
          <p:cNvSpPr>
            <a:spLocks noGrp="1"/>
          </p:cNvSpPr>
          <p:nvPr>
            <p:ph type="body" sz="quarter" idx="10"/>
          </p:nvPr>
        </p:nvSpPr>
        <p:spPr>
          <a:xfrm>
            <a:off x="274639" y="1212849"/>
            <a:ext cx="5486399" cy="5121402"/>
          </a:xfrm>
        </p:spPr>
        <p:txBody>
          <a:bodyPr/>
          <a:lstStyle/>
          <a:p>
            <a:r>
              <a:rPr lang="en-US" sz="2800" dirty="0" smtClean="0"/>
              <a:t>Software-based solution for increasing database availability</a:t>
            </a:r>
          </a:p>
          <a:p>
            <a:pPr lvl="1"/>
            <a:r>
              <a:rPr lang="en-US" sz="1600" dirty="0" smtClean="0"/>
              <a:t>Implemented on a per-database basis</a:t>
            </a:r>
          </a:p>
          <a:p>
            <a:r>
              <a:rPr lang="en-US" sz="2800" dirty="0" smtClean="0"/>
              <a:t>Protects from physical and logical failures</a:t>
            </a:r>
          </a:p>
          <a:p>
            <a:pPr lvl="1"/>
            <a:r>
              <a:rPr lang="en-US" sz="1600" dirty="0" smtClean="0"/>
              <a:t>Maintains a two (2) copies of a single database on separate, distinct SQL Server instances</a:t>
            </a:r>
          </a:p>
          <a:p>
            <a:pPr lvl="1"/>
            <a:r>
              <a:rPr lang="en-US" sz="1600" dirty="0" smtClean="0"/>
              <a:t>Transactions are replayed on the mirror server</a:t>
            </a:r>
          </a:p>
          <a:p>
            <a:pPr lvl="1"/>
            <a:r>
              <a:rPr lang="en-US" sz="1600" dirty="0" smtClean="0"/>
              <a:t>* Provides rapid failover without a loss of data from committed transactions</a:t>
            </a:r>
          </a:p>
          <a:p>
            <a:r>
              <a:rPr lang="en-US" sz="2800" dirty="0" smtClean="0"/>
              <a:t>Supports sequential upgrade of instances of SQL Server that are participating in a database mirroring session</a:t>
            </a:r>
            <a:endParaRPr lang="en-US" sz="2800" dirty="0"/>
          </a:p>
        </p:txBody>
      </p:sp>
      <p:sp>
        <p:nvSpPr>
          <p:cNvPr id="8" name="TextBox 7"/>
          <p:cNvSpPr txBox="1"/>
          <p:nvPr/>
        </p:nvSpPr>
        <p:spPr>
          <a:xfrm rot="10800000" flipV="1">
            <a:off x="503237" y="6326313"/>
            <a:ext cx="10885826" cy="384271"/>
          </a:xfrm>
          <a:prstGeom prst="rect">
            <a:avLst/>
          </a:prstGeom>
          <a:noFill/>
        </p:spPr>
        <p:txBody>
          <a:bodyPr wrap="square" lIns="0" tIns="0" rIns="0" bIns="0" rtlCol="0">
            <a:spAutoFit/>
          </a:bodyPr>
          <a:lstStyle/>
          <a:p>
            <a:r>
              <a:rPr lang="en-US" sz="1224" spc="-71" dirty="0"/>
              <a:t>This feature will be removed in a future version of Microsoft SQL Server. Avoid using this feature in new development work, and plan to modify applications that currently use this feature. We recommend that you use </a:t>
            </a:r>
            <a:r>
              <a:rPr lang="en-US" sz="1224" spc="-71" dirty="0" err="1"/>
              <a:t>AlwaysOn</a:t>
            </a:r>
            <a:r>
              <a:rPr lang="en-US" sz="1224" spc="-71" dirty="0"/>
              <a:t> Availability Groups instead. </a:t>
            </a:r>
          </a:p>
        </p:txBody>
      </p:sp>
      <p:pic>
        <p:nvPicPr>
          <p:cNvPr id="9" name="Picture 8"/>
          <p:cNvPicPr>
            <a:picLocks noChangeAspect="1"/>
          </p:cNvPicPr>
          <p:nvPr/>
        </p:nvPicPr>
        <p:blipFill>
          <a:blip r:embed="rId2">
            <a:lum bright="70000" contrast="-70000"/>
          </a:blip>
          <a:stretch>
            <a:fillRect/>
          </a:stretch>
        </p:blipFill>
        <p:spPr>
          <a:xfrm>
            <a:off x="6976765" y="1280898"/>
            <a:ext cx="1456943" cy="1324046"/>
          </a:xfrm>
          <a:prstGeom prst="rect">
            <a:avLst/>
          </a:prstGeom>
        </p:spPr>
      </p:pic>
      <p:pic>
        <p:nvPicPr>
          <p:cNvPr id="10" name="Picture 2" descr="C:\Users\mitchellg\AppData\Local\Microsoft\Windows\Temporary Internet Files\Content.Outlook\DRES7FCJ\Storage_white (2).png"/>
          <p:cNvPicPr>
            <a:picLocks noChangeAspect="1" noChangeArrowheads="1"/>
          </p:cNvPicPr>
          <p:nvPr/>
        </p:nvPicPr>
        <p:blipFill>
          <a:blip r:embed="rId3" cstate="print"/>
          <a:srcRect/>
          <a:stretch>
            <a:fillRect/>
          </a:stretch>
        </p:blipFill>
        <p:spPr bwMode="auto">
          <a:xfrm>
            <a:off x="7320033" y="2889719"/>
            <a:ext cx="770404" cy="770404"/>
          </a:xfrm>
          <a:prstGeom prst="rect">
            <a:avLst/>
          </a:prstGeom>
          <a:noFill/>
        </p:spPr>
      </p:pic>
      <p:pic>
        <p:nvPicPr>
          <p:cNvPr id="11" name="Picture 10"/>
          <p:cNvPicPr>
            <a:picLocks noChangeAspect="1"/>
          </p:cNvPicPr>
          <p:nvPr/>
        </p:nvPicPr>
        <p:blipFill>
          <a:blip r:embed="rId2">
            <a:lum bright="70000" contrast="-70000"/>
          </a:blip>
          <a:stretch>
            <a:fillRect/>
          </a:stretch>
        </p:blipFill>
        <p:spPr>
          <a:xfrm>
            <a:off x="9374544" y="1280898"/>
            <a:ext cx="1456943" cy="1324046"/>
          </a:xfrm>
          <a:prstGeom prst="rect">
            <a:avLst/>
          </a:prstGeom>
        </p:spPr>
      </p:pic>
      <p:pic>
        <p:nvPicPr>
          <p:cNvPr id="12" name="Picture 2" descr="C:\Users\mitchellg\AppData\Local\Microsoft\Windows\Temporary Internet Files\Content.Outlook\DRES7FCJ\Storage_white (2).png"/>
          <p:cNvPicPr>
            <a:picLocks noChangeAspect="1" noChangeArrowheads="1"/>
          </p:cNvPicPr>
          <p:nvPr/>
        </p:nvPicPr>
        <p:blipFill>
          <a:blip r:embed="rId3" cstate="print"/>
          <a:srcRect/>
          <a:stretch>
            <a:fillRect/>
          </a:stretch>
        </p:blipFill>
        <p:spPr bwMode="auto">
          <a:xfrm>
            <a:off x="9717812" y="2889719"/>
            <a:ext cx="770404" cy="770404"/>
          </a:xfrm>
          <a:prstGeom prst="rect">
            <a:avLst/>
          </a:prstGeom>
          <a:noFill/>
        </p:spPr>
      </p:pic>
      <p:sp>
        <p:nvSpPr>
          <p:cNvPr id="13" name="Right Arrow 12"/>
          <p:cNvSpPr/>
          <p:nvPr/>
        </p:nvSpPr>
        <p:spPr bwMode="auto">
          <a:xfrm>
            <a:off x="8206558" y="3217447"/>
            <a:ext cx="1395132" cy="202387"/>
          </a:xfrm>
          <a:prstGeom prst="rightArrow">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14" name="TextBox 13"/>
          <p:cNvSpPr txBox="1"/>
          <p:nvPr/>
        </p:nvSpPr>
        <p:spPr>
          <a:xfrm>
            <a:off x="8543951" y="2919143"/>
            <a:ext cx="733880" cy="224114"/>
          </a:xfrm>
          <a:prstGeom prst="rect">
            <a:avLst/>
          </a:prstGeom>
          <a:noFill/>
        </p:spPr>
        <p:txBody>
          <a:bodyPr wrap="none" lIns="0" tIns="0" rIns="0" bIns="0" rtlCol="0">
            <a:spAutoFit/>
          </a:bodyPr>
          <a:lstStyle/>
          <a:p>
            <a:r>
              <a:rPr lang="en-US" sz="1428" spc="-71" dirty="0">
                <a:gradFill>
                  <a:gsLst>
                    <a:gs pos="2917">
                      <a:schemeClr val="bg2"/>
                    </a:gs>
                    <a:gs pos="95000">
                      <a:schemeClr val="bg2"/>
                    </a:gs>
                  </a:gsLst>
                  <a:lin ang="5400000" scaled="0"/>
                </a:gradFill>
              </a:rPr>
              <a:t>Data Flow</a:t>
            </a:r>
          </a:p>
        </p:txBody>
      </p:sp>
    </p:spTree>
    <p:extLst>
      <p:ext uri="{BB962C8B-B14F-4D97-AF65-F5344CB8AC3E}">
        <p14:creationId xmlns:p14="http://schemas.microsoft.com/office/powerpoint/2010/main" val="3840275737"/>
      </p:ext>
    </p:extLst>
  </p:cSld>
  <p:clrMapOvr>
    <a:masterClrMapping/>
  </p:clrMapOvr>
  <p:transition spd="slow">
    <p:push/>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Database Mirroring Characteristics</a:t>
            </a:r>
            <a:endParaRPr lang="en-US" dirty="0"/>
          </a:p>
        </p:txBody>
      </p:sp>
      <p:sp>
        <p:nvSpPr>
          <p:cNvPr id="5" name="Text Placeholder 4"/>
          <p:cNvSpPr>
            <a:spLocks noGrp="1"/>
          </p:cNvSpPr>
          <p:nvPr>
            <p:ph type="body" sz="quarter" idx="11"/>
          </p:nvPr>
        </p:nvSpPr>
        <p:spPr>
          <a:xfrm>
            <a:off x="6675439" y="1212849"/>
            <a:ext cx="5486399" cy="2653034"/>
          </a:xfrm>
        </p:spPr>
        <p:txBody>
          <a:bodyPr/>
          <a:lstStyle/>
          <a:p>
            <a:r>
              <a:rPr lang="en-US" dirty="0" smtClean="0"/>
              <a:t>Light OLTP</a:t>
            </a:r>
          </a:p>
          <a:p>
            <a:pPr lvl="1"/>
            <a:r>
              <a:rPr lang="en-US" sz="3200" dirty="0" smtClean="0"/>
              <a:t>Marginal </a:t>
            </a:r>
            <a:r>
              <a:rPr lang="en-US" sz="3200" dirty="0"/>
              <a:t>impact on throughput</a:t>
            </a:r>
          </a:p>
          <a:p>
            <a:pPr lvl="1"/>
            <a:r>
              <a:rPr lang="en-US" sz="3200" dirty="0"/>
              <a:t>Supports network bandwidth &gt;10 </a:t>
            </a:r>
            <a:r>
              <a:rPr lang="en-US" sz="3200" dirty="0" smtClean="0"/>
              <a:t>Mbps</a:t>
            </a:r>
            <a:endParaRPr lang="en-US" sz="3200" dirty="0"/>
          </a:p>
        </p:txBody>
      </p:sp>
      <p:grpSp>
        <p:nvGrpSpPr>
          <p:cNvPr id="7" name="Group 6"/>
          <p:cNvGrpSpPr/>
          <p:nvPr/>
        </p:nvGrpSpPr>
        <p:grpSpPr>
          <a:xfrm rot="16200000">
            <a:off x="-1929216" y="3416522"/>
            <a:ext cx="5007130" cy="461111"/>
            <a:chOff x="876031" y="1811200"/>
            <a:chExt cx="5072087" cy="452111"/>
          </a:xfrm>
        </p:grpSpPr>
        <p:grpSp>
          <p:nvGrpSpPr>
            <p:cNvPr id="8" name="Group 7"/>
            <p:cNvGrpSpPr/>
            <p:nvPr/>
          </p:nvGrpSpPr>
          <p:grpSpPr>
            <a:xfrm>
              <a:off x="876031" y="2049425"/>
              <a:ext cx="2138389" cy="200185"/>
              <a:chOff x="1836926" y="2049425"/>
              <a:chExt cx="2138389" cy="200185"/>
            </a:xfrm>
          </p:grpSpPr>
          <p:cxnSp>
            <p:nvCxnSpPr>
              <p:cNvPr id="13" name="Straight Connector 12"/>
              <p:cNvCxnSpPr/>
              <p:nvPr/>
            </p:nvCxnSpPr>
            <p:spPr>
              <a:xfrm>
                <a:off x="1836926" y="2049425"/>
                <a:ext cx="2138389"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V="1">
                <a:off x="1847258" y="2049425"/>
                <a:ext cx="0" cy="200185"/>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9" name="Group 8"/>
            <p:cNvGrpSpPr/>
            <p:nvPr/>
          </p:nvGrpSpPr>
          <p:grpSpPr>
            <a:xfrm>
              <a:off x="3758339" y="2049425"/>
              <a:ext cx="2189779" cy="200185"/>
              <a:chOff x="1274779" y="2049425"/>
              <a:chExt cx="2189779" cy="200185"/>
            </a:xfrm>
          </p:grpSpPr>
          <p:cxnSp>
            <p:nvCxnSpPr>
              <p:cNvPr id="11" name="Straight Connector 10"/>
              <p:cNvCxnSpPr/>
              <p:nvPr/>
            </p:nvCxnSpPr>
            <p:spPr>
              <a:xfrm>
                <a:off x="1274779" y="2049425"/>
                <a:ext cx="2189779"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V="1">
                <a:off x="3453916" y="2049425"/>
                <a:ext cx="0" cy="200185"/>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0" name="Title 21"/>
            <p:cNvSpPr txBox="1">
              <a:spLocks/>
            </p:cNvSpPr>
            <p:nvPr/>
          </p:nvSpPr>
          <p:spPr>
            <a:xfrm>
              <a:off x="3060831" y="1811200"/>
              <a:ext cx="707651" cy="452111"/>
            </a:xfrm>
            <a:prstGeom prst="rect">
              <a:avLst/>
            </a:prstGeom>
          </p:spPr>
          <p:txBody>
            <a:bodyPr vert="horz" wrap="square" lIns="0" tIns="0" rIns="0" bIns="0" rtlCol="0" anchor="t">
              <a:spAutoFit/>
            </a:bodyPr>
            <a:lstStyle>
              <a:defPPr>
                <a:defRPr lang="en-US"/>
              </a:defPPr>
              <a:lvl1pPr algn="ctr">
                <a:lnSpc>
                  <a:spcPct val="90000"/>
                </a:lnSpc>
                <a:spcBef>
                  <a:spcPct val="0"/>
                </a:spcBef>
                <a:buNone/>
                <a:defRPr sz="3200" b="0" cap="none" spc="-100" baseline="0">
                  <a:ln w="3175">
                    <a:noFill/>
                  </a:ln>
                  <a:gradFill>
                    <a:gsLst>
                      <a:gs pos="0">
                        <a:schemeClr val="bg1">
                          <a:lumMod val="75000"/>
                        </a:schemeClr>
                      </a:gs>
                      <a:gs pos="100000">
                        <a:schemeClr val="bg1">
                          <a:lumMod val="75000"/>
                        </a:schemeClr>
                      </a:gs>
                    </a:gsLst>
                    <a:lin ang="5400000" scaled="0"/>
                  </a:gradFill>
                  <a:effectLst/>
                  <a:latin typeface="Segoe UI Light" pitchFamily="34" charset="0"/>
                  <a:ea typeface="Segoe UI" pitchFamily="34" charset="0"/>
                  <a:cs typeface="Segoe UI" pitchFamily="34" charset="0"/>
                </a:defRPr>
              </a:lvl1pPr>
            </a:lstStyle>
            <a:p>
              <a:r>
                <a:rPr lang="en-US" sz="3264" dirty="0">
                  <a:solidFill>
                    <a:schemeClr val="tx1"/>
                  </a:solidFill>
                </a:rPr>
                <a:t>200</a:t>
              </a:r>
            </a:p>
          </p:txBody>
        </p:sp>
      </p:grpSp>
      <p:sp>
        <p:nvSpPr>
          <p:cNvPr id="21" name="Rectangle 20"/>
          <p:cNvSpPr/>
          <p:nvPr/>
        </p:nvSpPr>
        <p:spPr bwMode="auto">
          <a:xfrm rot="16200000">
            <a:off x="606136" y="3767955"/>
            <a:ext cx="3849679" cy="895299"/>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b" anchorCtr="0" forceAA="0" compatLnSpc="1">
            <a:prstTxWarp prst="textNoShape">
              <a:avLst/>
            </a:prstTxWarp>
            <a:noAutofit/>
          </a:bodyPr>
          <a:lstStyle/>
          <a:p>
            <a:pPr defTabSz="932290" fontAlgn="base">
              <a:spcBef>
                <a:spcPct val="0"/>
              </a:spcBef>
              <a:spcAft>
                <a:spcPct val="0"/>
              </a:spcAft>
            </a:pPr>
            <a:endParaRPr lang="en-US" sz="1836"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2" name="Rectangle 21"/>
          <p:cNvSpPr/>
          <p:nvPr/>
        </p:nvSpPr>
        <p:spPr bwMode="auto">
          <a:xfrm rot="16200000">
            <a:off x="1839230" y="4004002"/>
            <a:ext cx="3377581" cy="895299"/>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vert" wrap="square" lIns="46630" tIns="46630" rIns="46630" bIns="46630" numCol="1" spcCol="0" rtlCol="0" fromWordArt="0" anchor="b" anchorCtr="1" forceAA="0" compatLnSpc="1">
            <a:prstTxWarp prst="textNoShape">
              <a:avLst/>
            </a:prstTxWarp>
            <a:noAutofit/>
          </a:bodyPr>
          <a:lstStyle/>
          <a:p>
            <a:pPr algn="ctr" defTabSz="932290" fontAlgn="base">
              <a:spcBef>
                <a:spcPct val="0"/>
              </a:spcBef>
              <a:spcAft>
                <a:spcPct val="0"/>
              </a:spcAft>
            </a:pPr>
            <a:endParaRPr lang="en-US" sz="1836" b="1"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3" name="Rectangle 22"/>
          <p:cNvSpPr/>
          <p:nvPr/>
        </p:nvSpPr>
        <p:spPr bwMode="auto">
          <a:xfrm rot="16200000">
            <a:off x="-390906" y="3767954"/>
            <a:ext cx="3849677" cy="895299"/>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b" anchorCtr="0" forceAA="0" compatLnSpc="1">
            <a:prstTxWarp prst="textNoShape">
              <a:avLst/>
            </a:prstTxWarp>
            <a:noAutofit/>
          </a:bodyPr>
          <a:lstStyle/>
          <a:p>
            <a:pPr defTabSz="932290" fontAlgn="base">
              <a:spcBef>
                <a:spcPct val="0"/>
              </a:spcBef>
              <a:spcAft>
                <a:spcPct val="0"/>
              </a:spcAft>
            </a:pPr>
            <a:endParaRPr lang="en-US" sz="1836"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4" name="Rectangle 23"/>
          <p:cNvSpPr/>
          <p:nvPr/>
        </p:nvSpPr>
        <p:spPr>
          <a:xfrm>
            <a:off x="3220710" y="2784672"/>
            <a:ext cx="595829" cy="382308"/>
          </a:xfrm>
          <a:prstGeom prst="rect">
            <a:avLst/>
          </a:prstGeom>
        </p:spPr>
        <p:txBody>
          <a:bodyPr wrap="none">
            <a:spAutoFit/>
          </a:bodyPr>
          <a:lstStyle/>
          <a:p>
            <a:pPr algn="ctr" defTabSz="932290" fontAlgn="base">
              <a:spcBef>
                <a:spcPct val="0"/>
              </a:spcBef>
              <a:spcAft>
                <a:spcPct val="0"/>
              </a:spcAft>
            </a:pPr>
            <a:r>
              <a:rPr lang="en-US" sz="1836" spc="51" dirty="0">
                <a:gradFill>
                  <a:gsLst>
                    <a:gs pos="0">
                      <a:srgbClr val="FFFFFF"/>
                    </a:gs>
                    <a:gs pos="100000">
                      <a:srgbClr val="FFFFFF"/>
                    </a:gs>
                  </a:gsLst>
                  <a:lin ang="5400000" scaled="0"/>
                </a:gradFill>
                <a:latin typeface="Segoe UI" pitchFamily="34" charset="0"/>
                <a:ea typeface="Segoe UI" pitchFamily="34" charset="0"/>
                <a:cs typeface="Segoe UI" pitchFamily="34" charset="0"/>
              </a:rPr>
              <a:t>238</a:t>
            </a:r>
          </a:p>
        </p:txBody>
      </p:sp>
      <p:sp>
        <p:nvSpPr>
          <p:cNvPr id="25" name="Rectangle 24"/>
          <p:cNvSpPr/>
          <p:nvPr/>
        </p:nvSpPr>
        <p:spPr>
          <a:xfrm>
            <a:off x="1236017" y="2290765"/>
            <a:ext cx="595829" cy="382308"/>
          </a:xfrm>
          <a:prstGeom prst="rect">
            <a:avLst/>
          </a:prstGeom>
        </p:spPr>
        <p:txBody>
          <a:bodyPr wrap="none">
            <a:spAutoFit/>
          </a:bodyPr>
          <a:lstStyle/>
          <a:p>
            <a:pPr algn="ctr" defTabSz="932290" fontAlgn="base">
              <a:spcBef>
                <a:spcPct val="0"/>
              </a:spcBef>
              <a:spcAft>
                <a:spcPct val="0"/>
              </a:spcAft>
            </a:pPr>
            <a:r>
              <a:rPr lang="en-US" sz="1836" spc="51" dirty="0">
                <a:gradFill>
                  <a:gsLst>
                    <a:gs pos="0">
                      <a:srgbClr val="FFFFFF"/>
                    </a:gs>
                    <a:gs pos="100000">
                      <a:srgbClr val="FFFFFF"/>
                    </a:gs>
                  </a:gsLst>
                  <a:lin ang="5400000" scaled="0"/>
                </a:gradFill>
                <a:latin typeface="Segoe UI" pitchFamily="34" charset="0"/>
                <a:ea typeface="Segoe UI" pitchFamily="34" charset="0"/>
                <a:cs typeface="Segoe UI" pitchFamily="34" charset="0"/>
              </a:rPr>
              <a:t>241</a:t>
            </a:r>
          </a:p>
        </p:txBody>
      </p:sp>
      <p:sp>
        <p:nvSpPr>
          <p:cNvPr id="26" name="Rectangle 25"/>
          <p:cNvSpPr/>
          <p:nvPr/>
        </p:nvSpPr>
        <p:spPr>
          <a:xfrm>
            <a:off x="2233060" y="2290765"/>
            <a:ext cx="595829" cy="382308"/>
          </a:xfrm>
          <a:prstGeom prst="rect">
            <a:avLst/>
          </a:prstGeom>
        </p:spPr>
        <p:txBody>
          <a:bodyPr wrap="none">
            <a:spAutoFit/>
          </a:bodyPr>
          <a:lstStyle/>
          <a:p>
            <a:pPr algn="ctr" defTabSz="932290" fontAlgn="base">
              <a:spcBef>
                <a:spcPct val="0"/>
              </a:spcBef>
              <a:spcAft>
                <a:spcPct val="0"/>
              </a:spcAft>
            </a:pPr>
            <a:r>
              <a:rPr lang="en-US" sz="1836" spc="51" dirty="0">
                <a:gradFill>
                  <a:gsLst>
                    <a:gs pos="0">
                      <a:srgbClr val="FFFFFF"/>
                    </a:gs>
                    <a:gs pos="100000">
                      <a:srgbClr val="FFFFFF"/>
                    </a:gs>
                  </a:gsLst>
                  <a:lin ang="5400000" scaled="0"/>
                </a:gradFill>
                <a:latin typeface="Segoe UI" pitchFamily="34" charset="0"/>
                <a:ea typeface="Segoe UI" pitchFamily="34" charset="0"/>
                <a:cs typeface="Segoe UI" pitchFamily="34" charset="0"/>
              </a:rPr>
              <a:t>241</a:t>
            </a:r>
          </a:p>
        </p:txBody>
      </p:sp>
      <p:sp>
        <p:nvSpPr>
          <p:cNvPr id="27" name="TextBox 26"/>
          <p:cNvSpPr txBox="1"/>
          <p:nvPr/>
        </p:nvSpPr>
        <p:spPr>
          <a:xfrm>
            <a:off x="2245845" y="6197117"/>
            <a:ext cx="634282" cy="512317"/>
          </a:xfrm>
          <a:prstGeom prst="rect">
            <a:avLst/>
          </a:prstGeom>
          <a:noFill/>
        </p:spPr>
        <p:txBody>
          <a:bodyPr wrap="none" lIns="0" tIns="0" rIns="0" bIns="0" rtlCol="0">
            <a:spAutoFit/>
          </a:bodyPr>
          <a:lstStyle/>
          <a:p>
            <a:r>
              <a:rPr lang="en-US" sz="3264" spc="-71" dirty="0">
                <a:latin typeface="+mj-lt"/>
              </a:rPr>
              <a:t>TPS</a:t>
            </a:r>
          </a:p>
        </p:txBody>
      </p:sp>
      <p:sp>
        <p:nvSpPr>
          <p:cNvPr id="28" name="TextBox 27"/>
          <p:cNvSpPr txBox="1"/>
          <p:nvPr/>
        </p:nvSpPr>
        <p:spPr>
          <a:xfrm rot="16200000">
            <a:off x="313140" y="4854571"/>
            <a:ext cx="1980862" cy="384205"/>
          </a:xfrm>
          <a:prstGeom prst="rect">
            <a:avLst/>
          </a:prstGeom>
          <a:noFill/>
        </p:spPr>
        <p:txBody>
          <a:bodyPr wrap="none" lIns="0" tIns="0" rIns="0" bIns="0" rtlCol="0">
            <a:spAutoFit/>
          </a:bodyPr>
          <a:lstStyle/>
          <a:p>
            <a:r>
              <a:rPr lang="en-US" sz="2448" cap="small" spc="-71" dirty="0">
                <a:solidFill>
                  <a:schemeClr val="bg1"/>
                </a:solidFill>
              </a:rPr>
              <a:t>Mirroring OFF</a:t>
            </a:r>
          </a:p>
        </p:txBody>
      </p:sp>
      <p:sp>
        <p:nvSpPr>
          <p:cNvPr id="29" name="TextBox 28"/>
          <p:cNvSpPr txBox="1"/>
          <p:nvPr/>
        </p:nvSpPr>
        <p:spPr>
          <a:xfrm rot="16200000">
            <a:off x="1577227" y="5123973"/>
            <a:ext cx="1431074" cy="384205"/>
          </a:xfrm>
          <a:prstGeom prst="rect">
            <a:avLst/>
          </a:prstGeom>
          <a:noFill/>
        </p:spPr>
        <p:txBody>
          <a:bodyPr wrap="none" lIns="0" tIns="0" rIns="0" bIns="0" rtlCol="0">
            <a:spAutoFit/>
          </a:bodyPr>
          <a:lstStyle/>
          <a:p>
            <a:r>
              <a:rPr lang="en-US" sz="2448" cap="small" spc="-71" dirty="0">
                <a:solidFill>
                  <a:schemeClr val="bg1"/>
                </a:solidFill>
              </a:rPr>
              <a:t>Safety OFF</a:t>
            </a:r>
          </a:p>
        </p:txBody>
      </p:sp>
      <p:sp>
        <p:nvSpPr>
          <p:cNvPr id="30" name="TextBox 29"/>
          <p:cNvSpPr txBox="1"/>
          <p:nvPr/>
        </p:nvSpPr>
        <p:spPr>
          <a:xfrm rot="16200000">
            <a:off x="2573372" y="5116812"/>
            <a:ext cx="1446900" cy="384205"/>
          </a:xfrm>
          <a:prstGeom prst="rect">
            <a:avLst/>
          </a:prstGeom>
          <a:noFill/>
        </p:spPr>
        <p:txBody>
          <a:bodyPr wrap="none" lIns="0" tIns="0" rIns="0" bIns="0" rtlCol="0">
            <a:spAutoFit/>
          </a:bodyPr>
          <a:lstStyle/>
          <a:p>
            <a:r>
              <a:rPr lang="en-US" sz="2448" cap="small" spc="-71" dirty="0">
                <a:solidFill>
                  <a:schemeClr val="bg1"/>
                </a:solidFill>
              </a:rPr>
              <a:t>Safety Full</a:t>
            </a:r>
          </a:p>
        </p:txBody>
      </p:sp>
      <p:grpSp>
        <p:nvGrpSpPr>
          <p:cNvPr id="31" name="Group 30"/>
          <p:cNvGrpSpPr/>
          <p:nvPr/>
        </p:nvGrpSpPr>
        <p:grpSpPr>
          <a:xfrm flipV="1">
            <a:off x="884814" y="6197118"/>
            <a:ext cx="3306222" cy="216574"/>
            <a:chOff x="798539" y="3475269"/>
            <a:chExt cx="3349860" cy="200185"/>
          </a:xfrm>
        </p:grpSpPr>
        <p:grpSp>
          <p:nvGrpSpPr>
            <p:cNvPr id="32" name="Group 31"/>
            <p:cNvGrpSpPr/>
            <p:nvPr/>
          </p:nvGrpSpPr>
          <p:grpSpPr>
            <a:xfrm>
              <a:off x="798539" y="3475269"/>
              <a:ext cx="1368661" cy="200185"/>
              <a:chOff x="1836925" y="2049425"/>
              <a:chExt cx="1368661" cy="200185"/>
            </a:xfrm>
          </p:grpSpPr>
          <p:cxnSp>
            <p:nvCxnSpPr>
              <p:cNvPr id="36" name="Straight Connector 35"/>
              <p:cNvCxnSpPr/>
              <p:nvPr/>
            </p:nvCxnSpPr>
            <p:spPr>
              <a:xfrm rot="5400000" flipV="1">
                <a:off x="2521256" y="1365095"/>
                <a:ext cx="0" cy="136866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flipV="1">
                <a:off x="1847258" y="2049425"/>
                <a:ext cx="0" cy="20018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3" name="Group 32"/>
            <p:cNvGrpSpPr/>
            <p:nvPr/>
          </p:nvGrpSpPr>
          <p:grpSpPr>
            <a:xfrm>
              <a:off x="2783258" y="3475269"/>
              <a:ext cx="1365141" cy="200185"/>
              <a:chOff x="2099416" y="2049425"/>
              <a:chExt cx="1365141" cy="200185"/>
            </a:xfrm>
          </p:grpSpPr>
          <p:cxnSp>
            <p:nvCxnSpPr>
              <p:cNvPr id="34" name="Straight Connector 33"/>
              <p:cNvCxnSpPr/>
              <p:nvPr/>
            </p:nvCxnSpPr>
            <p:spPr>
              <a:xfrm rot="5400000" flipV="1">
                <a:off x="2781987" y="1366857"/>
                <a:ext cx="0" cy="136514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V="1">
                <a:off x="3453916" y="2049425"/>
                <a:ext cx="0" cy="20018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38" name="Text Placeholder 6"/>
          <p:cNvSpPr txBox="1">
            <a:spLocks/>
          </p:cNvSpPr>
          <p:nvPr/>
        </p:nvSpPr>
        <p:spPr>
          <a:xfrm>
            <a:off x="6405406" y="1476622"/>
            <a:ext cx="5502360" cy="2511229"/>
          </a:xfrm>
          <a:prstGeom prst="rect">
            <a:avLst/>
          </a:prstGeom>
        </p:spPr>
        <p:txBody>
          <a:bodyPr lIns="124326" tIns="62162" rIns="124326" bIns="62162" anchor="ctr"/>
          <a:lstStyle>
            <a:defPPr>
              <a:defRPr lang="en-US"/>
            </a:defPPr>
            <a:lvl1pPr marL="0" algn="l" defTabSz="914363" rtl="0" eaLnBrk="1" latinLnBrk="0" hangingPunct="1">
              <a:defRPr sz="1600" kern="1200">
                <a:gradFill>
                  <a:gsLst>
                    <a:gs pos="100000">
                      <a:schemeClr val="bg2"/>
                    </a:gs>
                    <a:gs pos="0">
                      <a:schemeClr val="bg2"/>
                    </a:gs>
                  </a:gsLst>
                  <a:lin ang="5400000" scaled="0"/>
                </a:gra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endParaRPr lang="en-US" sz="1632" dirty="0"/>
          </a:p>
        </p:txBody>
      </p:sp>
      <p:sp>
        <p:nvSpPr>
          <p:cNvPr id="43" name="Rectangle 42"/>
          <p:cNvSpPr/>
          <p:nvPr/>
        </p:nvSpPr>
        <p:spPr bwMode="auto">
          <a:xfrm>
            <a:off x="4271019" y="1154016"/>
            <a:ext cx="1915768" cy="4986426"/>
          </a:xfrm>
          <a:prstGeom prst="rect">
            <a:avLst/>
          </a:prstGeom>
          <a:solidFill>
            <a:schemeClr val="bg1">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b" anchorCtr="0" forceAA="0" compatLnSpc="1">
            <a:prstTxWarp prst="textNoShape">
              <a:avLst/>
            </a:prstTxWarp>
            <a:noAutofit/>
          </a:bodyPr>
          <a:lstStyle/>
          <a:p>
            <a:pPr defTabSz="932290" fontAlgn="base">
              <a:lnSpc>
                <a:spcPct val="80000"/>
              </a:lnSpc>
              <a:spcBef>
                <a:spcPct val="0"/>
              </a:spcBef>
              <a:spcAft>
                <a:spcPct val="0"/>
              </a:spcAft>
            </a:pPr>
            <a:r>
              <a:rPr lang="en-US" sz="1836" spc="-51" dirty="0">
                <a:gradFill>
                  <a:gsLst>
                    <a:gs pos="0">
                      <a:srgbClr val="FFFFFF"/>
                    </a:gs>
                    <a:gs pos="100000">
                      <a:srgbClr val="FFFFFF"/>
                    </a:gs>
                  </a:gsLst>
                  <a:lin ang="5400000" scaled="0"/>
                </a:gradFill>
                <a:latin typeface="Segoe UI" pitchFamily="34" charset="0"/>
                <a:ea typeface="Segoe UI" pitchFamily="34" charset="0"/>
                <a:cs typeface="Segoe UI" pitchFamily="34" charset="0"/>
              </a:rPr>
              <a:t>Mbps</a:t>
            </a:r>
          </a:p>
        </p:txBody>
      </p:sp>
      <p:sp>
        <p:nvSpPr>
          <p:cNvPr id="44" name="Right Arrow 43"/>
          <p:cNvSpPr/>
          <p:nvPr/>
        </p:nvSpPr>
        <p:spPr bwMode="auto">
          <a:xfrm rot="16200000">
            <a:off x="4096987" y="4218762"/>
            <a:ext cx="3013501" cy="829859"/>
          </a:xfrm>
          <a:prstGeom prst="rightArrow">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ndParaRPr>
          </a:p>
        </p:txBody>
      </p:sp>
      <p:sp>
        <p:nvSpPr>
          <p:cNvPr id="45" name="TextBox 44"/>
          <p:cNvSpPr txBox="1"/>
          <p:nvPr/>
        </p:nvSpPr>
        <p:spPr>
          <a:xfrm>
            <a:off x="4366672" y="1154016"/>
            <a:ext cx="1144317" cy="800454"/>
          </a:xfrm>
          <a:prstGeom prst="rect">
            <a:avLst/>
          </a:prstGeom>
          <a:noFill/>
        </p:spPr>
        <p:txBody>
          <a:bodyPr wrap="square" lIns="0" tIns="0" rIns="0" bIns="0" rtlCol="0">
            <a:spAutoFit/>
          </a:bodyPr>
          <a:lstStyle/>
          <a:p>
            <a:r>
              <a:rPr lang="en-US" sz="5100" spc="-306" dirty="0">
                <a:gradFill>
                  <a:gsLst>
                    <a:gs pos="0">
                      <a:srgbClr val="FBFBFB"/>
                    </a:gs>
                    <a:gs pos="86000">
                      <a:srgbClr val="FBFBFB"/>
                    </a:gs>
                  </a:gsLst>
                  <a:lin ang="5400000" scaled="0"/>
                </a:gradFill>
                <a:latin typeface="+mj-lt"/>
              </a:rPr>
              <a:t>10</a:t>
            </a:r>
          </a:p>
        </p:txBody>
      </p:sp>
    </p:spTree>
    <p:extLst>
      <p:ext uri="{BB962C8B-B14F-4D97-AF65-F5344CB8AC3E}">
        <p14:creationId xmlns:p14="http://schemas.microsoft.com/office/powerpoint/2010/main" val="462115169"/>
      </p:ext>
    </p:extLst>
  </p:cSld>
  <p:clrMapOvr>
    <a:masterClrMapping/>
  </p:clrMapOvr>
  <p:transition spd="slow">
    <p:push/>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Database Mirroring Characteristics</a:t>
            </a:r>
            <a:endParaRPr lang="en-US" dirty="0"/>
          </a:p>
        </p:txBody>
      </p:sp>
      <p:sp>
        <p:nvSpPr>
          <p:cNvPr id="13" name="Text Placeholder 12"/>
          <p:cNvSpPr>
            <a:spLocks noGrp="1"/>
          </p:cNvSpPr>
          <p:nvPr>
            <p:ph type="body" sz="quarter" idx="11"/>
          </p:nvPr>
        </p:nvSpPr>
        <p:spPr>
          <a:xfrm>
            <a:off x="6675439" y="1212849"/>
            <a:ext cx="5486399" cy="3096232"/>
          </a:xfrm>
        </p:spPr>
        <p:txBody>
          <a:bodyPr/>
          <a:lstStyle/>
          <a:p>
            <a:r>
              <a:rPr lang="en-US" dirty="0" smtClean="0"/>
              <a:t>Heavy OLTP</a:t>
            </a:r>
          </a:p>
          <a:p>
            <a:pPr lvl="1"/>
            <a:r>
              <a:rPr lang="en-US" sz="3200" dirty="0" smtClean="0"/>
              <a:t>Significant </a:t>
            </a:r>
            <a:r>
              <a:rPr lang="en-US" sz="3200" dirty="0"/>
              <a:t>impact on throughput</a:t>
            </a:r>
          </a:p>
          <a:p>
            <a:pPr lvl="1"/>
            <a:r>
              <a:rPr lang="en-US" sz="3200" dirty="0"/>
              <a:t>35%+ performance degradation when using High Safety operating </a:t>
            </a:r>
            <a:r>
              <a:rPr lang="en-US" sz="3200" dirty="0" smtClean="0"/>
              <a:t>mode</a:t>
            </a:r>
            <a:endParaRPr lang="en-US" sz="3200" dirty="0"/>
          </a:p>
        </p:txBody>
      </p:sp>
      <p:sp>
        <p:nvSpPr>
          <p:cNvPr id="6" name="Rectangle 5"/>
          <p:cNvSpPr/>
          <p:nvPr/>
        </p:nvSpPr>
        <p:spPr bwMode="auto">
          <a:xfrm>
            <a:off x="862521" y="1447273"/>
            <a:ext cx="3944912" cy="895299"/>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b" anchorCtr="0" forceAA="0" compatLnSpc="1">
            <a:prstTxWarp prst="textNoShape">
              <a:avLst/>
            </a:prstTxWarp>
            <a:noAutofit/>
          </a:bodyPr>
          <a:lstStyle/>
          <a:p>
            <a:pPr defTabSz="932290" fontAlgn="base">
              <a:spcBef>
                <a:spcPct val="0"/>
              </a:spcBef>
              <a:spcAft>
                <a:spcPct val="0"/>
              </a:spcAft>
            </a:pPr>
            <a:r>
              <a:rPr lang="en-US" sz="1224" dirty="0">
                <a:gradFill>
                  <a:gsLst>
                    <a:gs pos="0">
                      <a:srgbClr val="FFFFFF"/>
                    </a:gs>
                    <a:gs pos="100000">
                      <a:srgbClr val="FFFFFF"/>
                    </a:gs>
                  </a:gsLst>
                  <a:lin ang="5400000" scaled="0"/>
                </a:gradFill>
                <a:latin typeface="Segoe UI" pitchFamily="34" charset="0"/>
                <a:ea typeface="Segoe UI" pitchFamily="34" charset="0"/>
                <a:cs typeface="Segoe UI" pitchFamily="34" charset="0"/>
              </a:rPr>
              <a:t>1.0</a:t>
            </a:r>
          </a:p>
        </p:txBody>
      </p:sp>
      <p:sp>
        <p:nvSpPr>
          <p:cNvPr id="7" name="Rectangle 6"/>
          <p:cNvSpPr/>
          <p:nvPr/>
        </p:nvSpPr>
        <p:spPr bwMode="auto">
          <a:xfrm>
            <a:off x="862521" y="2467741"/>
            <a:ext cx="3944912" cy="895299"/>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b" anchorCtr="0" forceAA="0" compatLnSpc="1">
            <a:prstTxWarp prst="textNoShape">
              <a:avLst/>
            </a:prstTxWarp>
            <a:noAutofit/>
          </a:bodyPr>
          <a:lstStyle/>
          <a:p>
            <a:pPr defTabSz="932290" fontAlgn="base">
              <a:spcBef>
                <a:spcPct val="0"/>
              </a:spcBef>
              <a:spcAft>
                <a:spcPct val="0"/>
              </a:spcAft>
            </a:pPr>
            <a:endParaRPr lang="en-US" sz="1224" dirty="0" err="1">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8" name="Rectangle 7"/>
          <p:cNvSpPr/>
          <p:nvPr/>
        </p:nvSpPr>
        <p:spPr bwMode="auto">
          <a:xfrm>
            <a:off x="862521" y="3480496"/>
            <a:ext cx="3944912" cy="895299"/>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b" anchorCtr="0" forceAA="0" compatLnSpc="1">
            <a:prstTxWarp prst="textNoShape">
              <a:avLst/>
            </a:prstTxWarp>
            <a:noAutofit/>
          </a:bodyPr>
          <a:lstStyle/>
          <a:p>
            <a:pPr defTabSz="932290" fontAlgn="base">
              <a:spcBef>
                <a:spcPct val="0"/>
              </a:spcBef>
              <a:spcAft>
                <a:spcPct val="0"/>
              </a:spcAft>
            </a:pPr>
            <a:r>
              <a:rPr lang="en-US" sz="1224" dirty="0">
                <a:gradFill>
                  <a:gsLst>
                    <a:gs pos="0">
                      <a:srgbClr val="FFFFFF"/>
                    </a:gs>
                    <a:gs pos="100000">
                      <a:srgbClr val="FFFFFF"/>
                    </a:gs>
                  </a:gsLst>
                  <a:lin ang="5400000" scaled="0"/>
                </a:gradFill>
                <a:latin typeface="Segoe UI" pitchFamily="34" charset="0"/>
                <a:ea typeface="Segoe UI" pitchFamily="34" charset="0"/>
                <a:cs typeface="Segoe UI" pitchFamily="34" charset="0"/>
              </a:rPr>
              <a:t>1.0</a:t>
            </a:r>
          </a:p>
        </p:txBody>
      </p:sp>
      <p:sp>
        <p:nvSpPr>
          <p:cNvPr id="10" name="Rectangle 9"/>
          <p:cNvSpPr/>
          <p:nvPr/>
        </p:nvSpPr>
        <p:spPr bwMode="auto">
          <a:xfrm>
            <a:off x="862520" y="1447273"/>
            <a:ext cx="3377581" cy="895299"/>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b" anchorCtr="0" forceAA="0" compatLnSpc="1">
            <a:prstTxWarp prst="textNoShape">
              <a:avLst/>
            </a:prstTxWarp>
            <a:noAutofit/>
          </a:bodyPr>
          <a:lstStyle/>
          <a:p>
            <a:pPr defTabSz="932290" fontAlgn="base">
              <a:spcBef>
                <a:spcPct val="0"/>
              </a:spcBef>
              <a:spcAft>
                <a:spcPct val="0"/>
              </a:spcAft>
            </a:pPr>
            <a:r>
              <a:rPr lang="en-US" sz="1836" b="1" spc="-51" dirty="0">
                <a:gradFill>
                  <a:gsLst>
                    <a:gs pos="0">
                      <a:srgbClr val="FFFFFF"/>
                    </a:gs>
                    <a:gs pos="100000">
                      <a:srgbClr val="FFFFFF"/>
                    </a:gs>
                  </a:gsLst>
                  <a:lin ang="5400000" scaled="0"/>
                </a:gradFill>
                <a:latin typeface="Segoe UI" pitchFamily="34" charset="0"/>
                <a:ea typeface="Segoe UI" pitchFamily="34" charset="0"/>
                <a:cs typeface="Segoe UI" pitchFamily="34" charset="0"/>
              </a:rPr>
              <a:t>215</a:t>
            </a:r>
            <a:endParaRPr lang="en-US" sz="1836" spc="-51"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1" name="Rectangle 10"/>
          <p:cNvSpPr/>
          <p:nvPr/>
        </p:nvSpPr>
        <p:spPr bwMode="auto">
          <a:xfrm>
            <a:off x="862521" y="2467741"/>
            <a:ext cx="3213984" cy="895299"/>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b" anchorCtr="0" forceAA="0" compatLnSpc="1">
            <a:prstTxWarp prst="textNoShape">
              <a:avLst/>
            </a:prstTxWarp>
            <a:noAutofit/>
          </a:bodyPr>
          <a:lstStyle/>
          <a:p>
            <a:pPr defTabSz="932290" fontAlgn="base">
              <a:spcBef>
                <a:spcPct val="0"/>
              </a:spcBef>
              <a:spcAft>
                <a:spcPct val="0"/>
              </a:spcAft>
            </a:pPr>
            <a:r>
              <a:rPr lang="en-US" sz="1836" b="1" spc="-51" dirty="0">
                <a:gradFill>
                  <a:gsLst>
                    <a:gs pos="0">
                      <a:srgbClr val="FFFFFF"/>
                    </a:gs>
                    <a:gs pos="100000">
                      <a:srgbClr val="FFFFFF"/>
                    </a:gs>
                  </a:gsLst>
                  <a:lin ang="5400000" scaled="0"/>
                </a:gradFill>
                <a:latin typeface="Segoe UI" pitchFamily="34" charset="0"/>
                <a:ea typeface="Segoe UI" pitchFamily="34" charset="0"/>
                <a:cs typeface="Segoe UI" pitchFamily="34" charset="0"/>
              </a:rPr>
              <a:t>211</a:t>
            </a:r>
            <a:endParaRPr lang="en-US" sz="1836" spc="-51"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2" name="Rectangle 11"/>
          <p:cNvSpPr/>
          <p:nvPr/>
        </p:nvSpPr>
        <p:spPr bwMode="auto">
          <a:xfrm>
            <a:off x="862521" y="3480496"/>
            <a:ext cx="2476591" cy="895299"/>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b" anchorCtr="0" forceAA="0" compatLnSpc="1">
            <a:prstTxWarp prst="textNoShape">
              <a:avLst/>
            </a:prstTxWarp>
            <a:noAutofit/>
          </a:bodyPr>
          <a:lstStyle/>
          <a:p>
            <a:pPr defTabSz="932290" fontAlgn="base">
              <a:spcBef>
                <a:spcPct val="0"/>
              </a:spcBef>
              <a:spcAft>
                <a:spcPct val="0"/>
              </a:spcAft>
            </a:pPr>
            <a:r>
              <a:rPr lang="en-US" sz="1836" b="1" spc="-51" dirty="0">
                <a:gradFill>
                  <a:gsLst>
                    <a:gs pos="0">
                      <a:srgbClr val="FFFFFF"/>
                    </a:gs>
                    <a:gs pos="100000">
                      <a:srgbClr val="FFFFFF"/>
                    </a:gs>
                  </a:gsLst>
                  <a:lin ang="5400000" scaled="0"/>
                </a:gradFill>
                <a:latin typeface="Segoe UI" pitchFamily="34" charset="0"/>
                <a:ea typeface="Segoe UI" pitchFamily="34" charset="0"/>
                <a:cs typeface="Segoe UI" pitchFamily="34" charset="0"/>
              </a:rPr>
              <a:t>158</a:t>
            </a:r>
            <a:endParaRPr lang="en-US" sz="1836" spc="-51"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grpSp>
        <p:nvGrpSpPr>
          <p:cNvPr id="14" name="Group 13"/>
          <p:cNvGrpSpPr/>
          <p:nvPr/>
        </p:nvGrpSpPr>
        <p:grpSpPr>
          <a:xfrm rot="10800000">
            <a:off x="864012" y="4493251"/>
            <a:ext cx="3943421" cy="461111"/>
            <a:chOff x="876031" y="1797499"/>
            <a:chExt cx="5072087" cy="452111"/>
          </a:xfrm>
        </p:grpSpPr>
        <p:grpSp>
          <p:nvGrpSpPr>
            <p:cNvPr id="15" name="Group 14"/>
            <p:cNvGrpSpPr/>
            <p:nvPr/>
          </p:nvGrpSpPr>
          <p:grpSpPr>
            <a:xfrm>
              <a:off x="876031" y="2049425"/>
              <a:ext cx="2138389" cy="200185"/>
              <a:chOff x="1836926" y="2049425"/>
              <a:chExt cx="2138389" cy="200185"/>
            </a:xfrm>
          </p:grpSpPr>
          <p:cxnSp>
            <p:nvCxnSpPr>
              <p:cNvPr id="20" name="Straight Connector 19"/>
              <p:cNvCxnSpPr/>
              <p:nvPr/>
            </p:nvCxnSpPr>
            <p:spPr>
              <a:xfrm>
                <a:off x="1836926" y="2049425"/>
                <a:ext cx="2138389"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V="1">
                <a:off x="1847258" y="2049425"/>
                <a:ext cx="0" cy="20018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6" name="Group 15"/>
            <p:cNvGrpSpPr/>
            <p:nvPr/>
          </p:nvGrpSpPr>
          <p:grpSpPr>
            <a:xfrm>
              <a:off x="3758339" y="2049425"/>
              <a:ext cx="2189779" cy="200185"/>
              <a:chOff x="1274779" y="2049425"/>
              <a:chExt cx="2189779" cy="200185"/>
            </a:xfrm>
          </p:grpSpPr>
          <p:cxnSp>
            <p:nvCxnSpPr>
              <p:cNvPr id="18" name="Straight Connector 17"/>
              <p:cNvCxnSpPr/>
              <p:nvPr/>
            </p:nvCxnSpPr>
            <p:spPr>
              <a:xfrm>
                <a:off x="1274779" y="2049425"/>
                <a:ext cx="2189779"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V="1">
                <a:off x="3453916" y="2049425"/>
                <a:ext cx="0" cy="20018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7" name="Title 21"/>
            <p:cNvSpPr txBox="1">
              <a:spLocks/>
            </p:cNvSpPr>
            <p:nvPr/>
          </p:nvSpPr>
          <p:spPr>
            <a:xfrm rot="10800000">
              <a:off x="2933376" y="1797499"/>
              <a:ext cx="906006" cy="452111"/>
            </a:xfrm>
            <a:prstGeom prst="rect">
              <a:avLst/>
            </a:prstGeom>
            <a:ln>
              <a:noFill/>
            </a:ln>
          </p:spPr>
          <p:txBody>
            <a:bodyPr vert="horz" wrap="square" lIns="0" tIns="0" rIns="0" bIns="0" rtlCol="0" anchor="t">
              <a:spAutoFit/>
            </a:bodyPr>
            <a:lstStyle>
              <a:lvl1pPr algn="l" defTabSz="914363" rtl="0" eaLnBrk="1" latinLnBrk="0" hangingPunct="1">
                <a:lnSpc>
                  <a:spcPct val="90000"/>
                </a:lnSpc>
                <a:spcBef>
                  <a:spcPct val="0"/>
                </a:spcBef>
                <a:buNone/>
                <a:defRPr lang="en-US" sz="4400" b="0" kern="1200" cap="none" spc="-100" baseline="0" dirty="0" smtClean="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pPr algn="ctr"/>
              <a:r>
                <a:rPr lang="en-US" sz="3264" dirty="0">
                  <a:solidFill>
                    <a:schemeClr val="tx1"/>
                  </a:solidFill>
                  <a:latin typeface="Segoe UI Light" pitchFamily="34" charset="0"/>
                  <a:ea typeface="Segoe UI" pitchFamily="34" charset="0"/>
                  <a:cs typeface="Segoe UI" pitchFamily="34" charset="0"/>
                </a:rPr>
                <a:t>TPS</a:t>
              </a:r>
            </a:p>
          </p:txBody>
        </p:sp>
      </p:grpSp>
      <p:sp>
        <p:nvSpPr>
          <p:cNvPr id="26" name="TextBox 25"/>
          <p:cNvSpPr txBox="1"/>
          <p:nvPr/>
        </p:nvSpPr>
        <p:spPr>
          <a:xfrm>
            <a:off x="915646" y="1447273"/>
            <a:ext cx="1922398" cy="384205"/>
          </a:xfrm>
          <a:prstGeom prst="rect">
            <a:avLst/>
          </a:prstGeom>
          <a:noFill/>
        </p:spPr>
        <p:txBody>
          <a:bodyPr wrap="none" lIns="0" tIns="0" rIns="0" bIns="0" rtlCol="0">
            <a:spAutoFit/>
          </a:bodyPr>
          <a:lstStyle/>
          <a:p>
            <a:r>
              <a:rPr lang="en-US" sz="2448" cap="small" spc="-71" dirty="0"/>
              <a:t>Mirroring Off</a:t>
            </a:r>
          </a:p>
        </p:txBody>
      </p:sp>
      <p:sp>
        <p:nvSpPr>
          <p:cNvPr id="27" name="TextBox 26"/>
          <p:cNvSpPr txBox="1"/>
          <p:nvPr/>
        </p:nvSpPr>
        <p:spPr>
          <a:xfrm>
            <a:off x="915645" y="2518626"/>
            <a:ext cx="1372610" cy="384205"/>
          </a:xfrm>
          <a:prstGeom prst="rect">
            <a:avLst/>
          </a:prstGeom>
          <a:noFill/>
        </p:spPr>
        <p:txBody>
          <a:bodyPr wrap="none" lIns="0" tIns="0" rIns="0" bIns="0" rtlCol="0">
            <a:spAutoFit/>
          </a:bodyPr>
          <a:lstStyle/>
          <a:p>
            <a:r>
              <a:rPr lang="en-US" sz="2448" cap="small" spc="-71" dirty="0">
                <a:solidFill>
                  <a:schemeClr val="bg1"/>
                </a:solidFill>
              </a:rPr>
              <a:t>Safety Off</a:t>
            </a:r>
          </a:p>
        </p:txBody>
      </p:sp>
      <p:sp>
        <p:nvSpPr>
          <p:cNvPr id="28" name="TextBox 27"/>
          <p:cNvSpPr txBox="1"/>
          <p:nvPr/>
        </p:nvSpPr>
        <p:spPr>
          <a:xfrm>
            <a:off x="915645" y="3480496"/>
            <a:ext cx="1446900" cy="384205"/>
          </a:xfrm>
          <a:prstGeom prst="rect">
            <a:avLst/>
          </a:prstGeom>
          <a:noFill/>
        </p:spPr>
        <p:txBody>
          <a:bodyPr wrap="none" lIns="0" tIns="0" rIns="0" bIns="0" rtlCol="0">
            <a:spAutoFit/>
          </a:bodyPr>
          <a:lstStyle/>
          <a:p>
            <a:r>
              <a:rPr lang="en-US" sz="2448" cap="small" spc="-71" dirty="0">
                <a:solidFill>
                  <a:schemeClr val="bg1"/>
                </a:solidFill>
              </a:rPr>
              <a:t>Safety Full</a:t>
            </a:r>
          </a:p>
        </p:txBody>
      </p:sp>
    </p:spTree>
    <p:extLst>
      <p:ext uri="{BB962C8B-B14F-4D97-AF65-F5344CB8AC3E}">
        <p14:creationId xmlns:p14="http://schemas.microsoft.com/office/powerpoint/2010/main" val="2238839041"/>
      </p:ext>
    </p:extLst>
  </p:cSld>
  <p:clrMapOvr>
    <a:masterClrMapping/>
  </p:clrMapOvr>
  <p:transition spd="slow">
    <p:push/>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Database Mirroring Characteristics</a:t>
            </a:r>
            <a:endParaRPr lang="en-US" dirty="0"/>
          </a:p>
        </p:txBody>
      </p:sp>
      <p:sp>
        <p:nvSpPr>
          <p:cNvPr id="3" name="Text Placeholder 2"/>
          <p:cNvSpPr>
            <a:spLocks noGrp="1"/>
          </p:cNvSpPr>
          <p:nvPr>
            <p:ph type="body" sz="quarter" idx="10"/>
          </p:nvPr>
        </p:nvSpPr>
        <p:spPr>
          <a:xfrm>
            <a:off x="274639" y="1212849"/>
            <a:ext cx="5486399" cy="3440942"/>
          </a:xfrm>
        </p:spPr>
        <p:txBody>
          <a:bodyPr/>
          <a:lstStyle/>
          <a:p>
            <a:r>
              <a:rPr lang="en-US" dirty="0" smtClean="0"/>
              <a:t>Index Rebuild</a:t>
            </a:r>
          </a:p>
          <a:p>
            <a:pPr lvl="1"/>
            <a:r>
              <a:rPr lang="en-US" sz="3200" dirty="0" smtClean="0"/>
              <a:t>Rebuilding clustered indexes Online should be reserved for non-peak periods to reduce incremental increases in latency reducing overall performance</a:t>
            </a:r>
            <a:endParaRPr lang="en-US" sz="3200" dirty="0"/>
          </a:p>
        </p:txBody>
      </p:sp>
      <p:graphicFrame>
        <p:nvGraphicFramePr>
          <p:cNvPr id="6" name="Chart 5"/>
          <p:cNvGraphicFramePr>
            <a:graphicFrameLocks noChangeAspect="1"/>
          </p:cNvGraphicFramePr>
          <p:nvPr>
            <p:extLst/>
          </p:nvPr>
        </p:nvGraphicFramePr>
        <p:xfrm>
          <a:off x="6284621" y="1366716"/>
          <a:ext cx="5666538" cy="339992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143236990"/>
      </p:ext>
    </p:extLst>
  </p:cSld>
  <p:clrMapOvr>
    <a:masterClrMapping/>
  </p:clrMapOvr>
  <p:transition spd="slow">
    <p:push/>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Database Mirroring Mechanics</a:t>
            </a:r>
            <a:endParaRPr lang="en-US" sz="2856" dirty="0"/>
          </a:p>
        </p:txBody>
      </p:sp>
      <p:sp>
        <p:nvSpPr>
          <p:cNvPr id="5" name="Down Arrow 4"/>
          <p:cNvSpPr/>
          <p:nvPr/>
        </p:nvSpPr>
        <p:spPr>
          <a:xfrm>
            <a:off x="3822502" y="2300625"/>
            <a:ext cx="69945" cy="1234836"/>
          </a:xfrm>
          <a:prstGeom prst="downArrow">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6">
              <a:solidFill>
                <a:schemeClr val="tx1"/>
              </a:solidFill>
            </a:endParaRPr>
          </a:p>
        </p:txBody>
      </p:sp>
      <p:sp>
        <p:nvSpPr>
          <p:cNvPr id="10" name="Down Arrow 9"/>
          <p:cNvSpPr/>
          <p:nvPr/>
        </p:nvSpPr>
        <p:spPr>
          <a:xfrm>
            <a:off x="3822502" y="5057800"/>
            <a:ext cx="69945" cy="653736"/>
          </a:xfrm>
          <a:prstGeom prst="downArrow">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6">
              <a:solidFill>
                <a:schemeClr val="tx1"/>
              </a:solidFill>
            </a:endParaRPr>
          </a:p>
        </p:txBody>
      </p:sp>
      <p:sp>
        <p:nvSpPr>
          <p:cNvPr id="11" name="Down Arrow 10"/>
          <p:cNvSpPr/>
          <p:nvPr/>
        </p:nvSpPr>
        <p:spPr>
          <a:xfrm>
            <a:off x="4444238" y="5057800"/>
            <a:ext cx="69945" cy="653736"/>
          </a:xfrm>
          <a:prstGeom prst="downArrow">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6">
              <a:solidFill>
                <a:schemeClr val="tx1"/>
              </a:solidFill>
            </a:endParaRPr>
          </a:p>
        </p:txBody>
      </p:sp>
      <p:sp>
        <p:nvSpPr>
          <p:cNvPr id="12" name="Right Arrow 11"/>
          <p:cNvSpPr/>
          <p:nvPr/>
        </p:nvSpPr>
        <p:spPr>
          <a:xfrm>
            <a:off x="4832822" y="3851408"/>
            <a:ext cx="2657920" cy="72638"/>
          </a:xfrm>
          <a:prstGeom prst="rightArrow">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6">
              <a:solidFill>
                <a:schemeClr val="tx1"/>
              </a:solidFill>
            </a:endParaRPr>
          </a:p>
        </p:txBody>
      </p:sp>
      <p:sp>
        <p:nvSpPr>
          <p:cNvPr id="13" name="Down Arrow 12"/>
          <p:cNvSpPr/>
          <p:nvPr/>
        </p:nvSpPr>
        <p:spPr>
          <a:xfrm>
            <a:off x="8096934" y="5057800"/>
            <a:ext cx="69945" cy="653736"/>
          </a:xfrm>
          <a:prstGeom prst="downArrow">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6">
              <a:solidFill>
                <a:schemeClr val="tx1"/>
              </a:solidFill>
            </a:endParaRPr>
          </a:p>
        </p:txBody>
      </p:sp>
      <p:sp>
        <p:nvSpPr>
          <p:cNvPr id="14" name="Down Arrow 13"/>
          <p:cNvSpPr/>
          <p:nvPr/>
        </p:nvSpPr>
        <p:spPr>
          <a:xfrm>
            <a:off x="8718670" y="5057800"/>
            <a:ext cx="69945" cy="653736"/>
          </a:xfrm>
          <a:prstGeom prst="downArrow">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6">
              <a:solidFill>
                <a:schemeClr val="tx1"/>
              </a:solidFill>
            </a:endParaRPr>
          </a:p>
        </p:txBody>
      </p:sp>
      <p:sp>
        <p:nvSpPr>
          <p:cNvPr id="15" name="Right Arrow 14"/>
          <p:cNvSpPr/>
          <p:nvPr/>
        </p:nvSpPr>
        <p:spPr>
          <a:xfrm rot="10800000">
            <a:off x="4832822" y="4239993"/>
            <a:ext cx="2657920" cy="72638"/>
          </a:xfrm>
          <a:prstGeom prst="rightArrow">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6">
              <a:solidFill>
                <a:schemeClr val="tx1"/>
              </a:solidFill>
            </a:endParaRPr>
          </a:p>
        </p:txBody>
      </p:sp>
      <p:sp>
        <p:nvSpPr>
          <p:cNvPr id="16" name="TextBox 15"/>
          <p:cNvSpPr txBox="1"/>
          <p:nvPr/>
        </p:nvSpPr>
        <p:spPr>
          <a:xfrm>
            <a:off x="2423598" y="1203953"/>
            <a:ext cx="1340367" cy="350330"/>
          </a:xfrm>
          <a:prstGeom prst="rect">
            <a:avLst/>
          </a:prstGeom>
          <a:noFill/>
        </p:spPr>
        <p:txBody>
          <a:bodyPr wrap="square" rtlCol="0">
            <a:spAutoFit/>
          </a:bodyPr>
          <a:lstStyle/>
          <a:p>
            <a:r>
              <a:rPr lang="en-US" sz="1632" dirty="0"/>
              <a:t>Web Server</a:t>
            </a:r>
          </a:p>
        </p:txBody>
      </p:sp>
      <p:sp>
        <p:nvSpPr>
          <p:cNvPr id="17" name="TextBox 16"/>
          <p:cNvSpPr txBox="1"/>
          <p:nvPr/>
        </p:nvSpPr>
        <p:spPr>
          <a:xfrm>
            <a:off x="2501314" y="3846330"/>
            <a:ext cx="1189069" cy="594650"/>
          </a:xfrm>
          <a:prstGeom prst="rect">
            <a:avLst/>
          </a:prstGeom>
          <a:noFill/>
        </p:spPr>
        <p:txBody>
          <a:bodyPr wrap="square" rtlCol="0">
            <a:spAutoFit/>
          </a:bodyPr>
          <a:lstStyle/>
          <a:p>
            <a:pPr algn="r"/>
            <a:r>
              <a:rPr lang="en-US" sz="1632" dirty="0"/>
              <a:t>Principal SQL Server</a:t>
            </a:r>
          </a:p>
        </p:txBody>
      </p:sp>
      <p:sp>
        <p:nvSpPr>
          <p:cNvPr id="18" name="TextBox 17"/>
          <p:cNvSpPr txBox="1"/>
          <p:nvPr/>
        </p:nvSpPr>
        <p:spPr>
          <a:xfrm>
            <a:off x="8874104" y="3768613"/>
            <a:ext cx="1189069" cy="594650"/>
          </a:xfrm>
          <a:prstGeom prst="rect">
            <a:avLst/>
          </a:prstGeom>
          <a:noFill/>
        </p:spPr>
        <p:txBody>
          <a:bodyPr wrap="square" rtlCol="0">
            <a:spAutoFit/>
          </a:bodyPr>
          <a:lstStyle/>
          <a:p>
            <a:r>
              <a:rPr lang="en-US" sz="1632" dirty="0"/>
              <a:t>Mirror </a:t>
            </a:r>
            <a:br>
              <a:rPr lang="en-US" sz="1632" dirty="0"/>
            </a:br>
            <a:r>
              <a:rPr lang="en-US" sz="1632" dirty="0"/>
              <a:t>SQL Server</a:t>
            </a:r>
          </a:p>
        </p:txBody>
      </p:sp>
      <p:sp>
        <p:nvSpPr>
          <p:cNvPr id="19" name="Line Callout 1 18"/>
          <p:cNvSpPr/>
          <p:nvPr/>
        </p:nvSpPr>
        <p:spPr>
          <a:xfrm>
            <a:off x="9184971" y="4545782"/>
            <a:ext cx="1212384" cy="799012"/>
          </a:xfrm>
          <a:prstGeom prst="borderCallout1">
            <a:avLst>
              <a:gd name="adj1" fmla="val 18750"/>
              <a:gd name="adj2" fmla="val -8333"/>
              <a:gd name="adj3" fmla="val 94770"/>
              <a:gd name="adj4" fmla="val -25586"/>
            </a:avLst>
          </a:prstGeom>
          <a:solidFill>
            <a:schemeClr val="accent4"/>
          </a:solid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a:lnSpc>
                <a:spcPct val="90000"/>
              </a:lnSpc>
            </a:pPr>
            <a:r>
              <a:rPr lang="en-US" sz="1224" dirty="0">
                <a:solidFill>
                  <a:schemeClr val="tx1"/>
                </a:solidFill>
              </a:rPr>
              <a:t>Transaction completed on mirror</a:t>
            </a:r>
          </a:p>
        </p:txBody>
      </p:sp>
      <p:sp>
        <p:nvSpPr>
          <p:cNvPr id="20" name="Line Callout 1 19"/>
          <p:cNvSpPr/>
          <p:nvPr/>
        </p:nvSpPr>
        <p:spPr>
          <a:xfrm>
            <a:off x="2190446" y="4623499"/>
            <a:ext cx="1212384" cy="799012"/>
          </a:xfrm>
          <a:prstGeom prst="borderCallout1">
            <a:avLst>
              <a:gd name="adj1" fmla="val 107402"/>
              <a:gd name="adj2" fmla="val 125514"/>
              <a:gd name="adj3" fmla="val 17401"/>
              <a:gd name="adj4" fmla="val 106137"/>
            </a:avLst>
          </a:prstGeom>
          <a:solidFill>
            <a:schemeClr val="accent4"/>
          </a:solid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a:lnSpc>
                <a:spcPct val="90000"/>
              </a:lnSpc>
            </a:pPr>
            <a:r>
              <a:rPr lang="en-US" sz="1224" dirty="0">
                <a:solidFill>
                  <a:schemeClr val="tx1"/>
                </a:solidFill>
              </a:rPr>
              <a:t>Write transaction </a:t>
            </a:r>
            <a:br>
              <a:rPr lang="en-US" sz="1224" dirty="0">
                <a:solidFill>
                  <a:schemeClr val="tx1"/>
                </a:solidFill>
              </a:rPr>
            </a:br>
            <a:r>
              <a:rPr lang="en-US" sz="1224" dirty="0">
                <a:solidFill>
                  <a:schemeClr val="tx1"/>
                </a:solidFill>
              </a:rPr>
              <a:t>to log</a:t>
            </a:r>
          </a:p>
        </p:txBody>
      </p:sp>
      <p:sp>
        <p:nvSpPr>
          <p:cNvPr id="21" name="Line Callout 1 20"/>
          <p:cNvSpPr/>
          <p:nvPr/>
        </p:nvSpPr>
        <p:spPr>
          <a:xfrm>
            <a:off x="6464878" y="3280468"/>
            <a:ext cx="1212384" cy="799012"/>
          </a:xfrm>
          <a:prstGeom prst="borderCallout1">
            <a:avLst/>
          </a:prstGeom>
          <a:solidFill>
            <a:schemeClr val="accent4"/>
          </a:solid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a:lnSpc>
                <a:spcPct val="90000"/>
              </a:lnSpc>
            </a:pPr>
            <a:r>
              <a:rPr lang="en-US" sz="1224" dirty="0">
                <a:solidFill>
                  <a:schemeClr val="tx1"/>
                </a:solidFill>
              </a:rPr>
              <a:t>Acknowledge message sent to principal</a:t>
            </a:r>
          </a:p>
        </p:txBody>
      </p:sp>
      <p:sp>
        <p:nvSpPr>
          <p:cNvPr id="22" name="Line Callout 1 21"/>
          <p:cNvSpPr/>
          <p:nvPr/>
        </p:nvSpPr>
        <p:spPr>
          <a:xfrm>
            <a:off x="4988256" y="2891884"/>
            <a:ext cx="1212384" cy="799012"/>
          </a:xfrm>
          <a:prstGeom prst="borderCallout1">
            <a:avLst/>
          </a:prstGeom>
          <a:solidFill>
            <a:schemeClr val="accent4"/>
          </a:solid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a:lnSpc>
                <a:spcPct val="90000"/>
              </a:lnSpc>
            </a:pPr>
            <a:r>
              <a:rPr lang="en-US" sz="1224" dirty="0">
                <a:solidFill>
                  <a:schemeClr val="tx1"/>
                </a:solidFill>
              </a:rPr>
              <a:t>Transaction submitted </a:t>
            </a:r>
            <a:br>
              <a:rPr lang="en-US" sz="1224" dirty="0">
                <a:solidFill>
                  <a:schemeClr val="tx1"/>
                </a:solidFill>
              </a:rPr>
            </a:br>
            <a:r>
              <a:rPr lang="en-US" sz="1224" dirty="0">
                <a:solidFill>
                  <a:schemeClr val="tx1"/>
                </a:solidFill>
              </a:rPr>
              <a:t>to mirror</a:t>
            </a:r>
          </a:p>
        </p:txBody>
      </p:sp>
      <p:sp>
        <p:nvSpPr>
          <p:cNvPr id="23" name="Line Callout 1 22"/>
          <p:cNvSpPr/>
          <p:nvPr/>
        </p:nvSpPr>
        <p:spPr>
          <a:xfrm>
            <a:off x="4988256" y="1803846"/>
            <a:ext cx="1212384" cy="799012"/>
          </a:xfrm>
          <a:prstGeom prst="borderCallout1">
            <a:avLst/>
          </a:prstGeom>
          <a:solidFill>
            <a:schemeClr val="accent4"/>
          </a:solid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a:lnSpc>
                <a:spcPct val="90000"/>
              </a:lnSpc>
            </a:pPr>
            <a:r>
              <a:rPr lang="en-US" sz="1224" dirty="0">
                <a:solidFill>
                  <a:schemeClr val="tx1"/>
                </a:solidFill>
              </a:rPr>
              <a:t>Confirmation sent to client</a:t>
            </a:r>
          </a:p>
        </p:txBody>
      </p:sp>
      <p:sp>
        <p:nvSpPr>
          <p:cNvPr id="24" name="Down Arrow 23"/>
          <p:cNvSpPr/>
          <p:nvPr/>
        </p:nvSpPr>
        <p:spPr>
          <a:xfrm flipV="1">
            <a:off x="4444238" y="2300625"/>
            <a:ext cx="69945" cy="1234836"/>
          </a:xfrm>
          <a:prstGeom prst="downArrow">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6">
              <a:solidFill>
                <a:schemeClr val="tx1"/>
              </a:solidFill>
            </a:endParaRPr>
          </a:p>
        </p:txBody>
      </p:sp>
      <p:sp>
        <p:nvSpPr>
          <p:cNvPr id="25" name="TextBox 24"/>
          <p:cNvSpPr txBox="1"/>
          <p:nvPr/>
        </p:nvSpPr>
        <p:spPr>
          <a:xfrm>
            <a:off x="3900219" y="5267803"/>
            <a:ext cx="279781" cy="350330"/>
          </a:xfrm>
          <a:prstGeom prst="rect">
            <a:avLst/>
          </a:prstGeom>
          <a:noFill/>
        </p:spPr>
        <p:txBody>
          <a:bodyPr wrap="square" rtlCol="0">
            <a:spAutoFit/>
          </a:bodyPr>
          <a:lstStyle/>
          <a:p>
            <a:r>
              <a:rPr lang="en-US" sz="1632" dirty="0"/>
              <a:t>1</a:t>
            </a:r>
          </a:p>
        </p:txBody>
      </p:sp>
      <p:sp>
        <p:nvSpPr>
          <p:cNvPr id="26" name="TextBox 25"/>
          <p:cNvSpPr txBox="1"/>
          <p:nvPr/>
        </p:nvSpPr>
        <p:spPr>
          <a:xfrm>
            <a:off x="6076294" y="3480313"/>
            <a:ext cx="265151" cy="350330"/>
          </a:xfrm>
          <a:prstGeom prst="rect">
            <a:avLst/>
          </a:prstGeom>
          <a:noFill/>
        </p:spPr>
        <p:txBody>
          <a:bodyPr wrap="square" rtlCol="0">
            <a:spAutoFit/>
          </a:bodyPr>
          <a:lstStyle/>
          <a:p>
            <a:r>
              <a:rPr lang="en-US" sz="1632" dirty="0"/>
              <a:t>2</a:t>
            </a:r>
          </a:p>
        </p:txBody>
      </p:sp>
      <p:sp>
        <p:nvSpPr>
          <p:cNvPr id="27" name="TextBox 26"/>
          <p:cNvSpPr txBox="1"/>
          <p:nvPr/>
        </p:nvSpPr>
        <p:spPr>
          <a:xfrm>
            <a:off x="8174651" y="5267803"/>
            <a:ext cx="265151" cy="350330"/>
          </a:xfrm>
          <a:prstGeom prst="rect">
            <a:avLst/>
          </a:prstGeom>
          <a:noFill/>
        </p:spPr>
        <p:txBody>
          <a:bodyPr wrap="square" rtlCol="0">
            <a:spAutoFit/>
          </a:bodyPr>
          <a:lstStyle/>
          <a:p>
            <a:r>
              <a:rPr lang="en-US" sz="1632" dirty="0"/>
              <a:t>2</a:t>
            </a:r>
          </a:p>
        </p:txBody>
      </p:sp>
      <p:sp>
        <p:nvSpPr>
          <p:cNvPr id="28" name="TextBox 27"/>
          <p:cNvSpPr txBox="1"/>
          <p:nvPr/>
        </p:nvSpPr>
        <p:spPr>
          <a:xfrm>
            <a:off x="6076294" y="3946615"/>
            <a:ext cx="265151" cy="350330"/>
          </a:xfrm>
          <a:prstGeom prst="rect">
            <a:avLst/>
          </a:prstGeom>
          <a:noFill/>
        </p:spPr>
        <p:txBody>
          <a:bodyPr wrap="square" rtlCol="0">
            <a:spAutoFit/>
          </a:bodyPr>
          <a:lstStyle/>
          <a:p>
            <a:r>
              <a:rPr lang="en-US" sz="1632" dirty="0"/>
              <a:t>3</a:t>
            </a:r>
          </a:p>
        </p:txBody>
      </p:sp>
      <p:sp>
        <p:nvSpPr>
          <p:cNvPr id="29" name="Line Callout 1 28"/>
          <p:cNvSpPr/>
          <p:nvPr/>
        </p:nvSpPr>
        <p:spPr>
          <a:xfrm>
            <a:off x="4910539" y="4623499"/>
            <a:ext cx="1212384" cy="799012"/>
          </a:xfrm>
          <a:prstGeom prst="borderCallout1">
            <a:avLst>
              <a:gd name="adj1" fmla="val 18750"/>
              <a:gd name="adj2" fmla="val -8333"/>
              <a:gd name="adj3" fmla="val 77039"/>
              <a:gd name="adj4" fmla="val -24523"/>
            </a:avLst>
          </a:prstGeom>
          <a:solidFill>
            <a:schemeClr val="accent4"/>
          </a:solidFill>
          <a:ln>
            <a:no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a:lnSpc>
                <a:spcPct val="90000"/>
              </a:lnSpc>
            </a:pPr>
            <a:r>
              <a:rPr lang="en-US" sz="1224" dirty="0">
                <a:solidFill>
                  <a:schemeClr val="tx1"/>
                </a:solidFill>
              </a:rPr>
              <a:t>Write transaction </a:t>
            </a:r>
            <a:br>
              <a:rPr lang="en-US" sz="1224" dirty="0">
                <a:solidFill>
                  <a:schemeClr val="tx1"/>
                </a:solidFill>
              </a:rPr>
            </a:br>
            <a:r>
              <a:rPr lang="en-US" sz="1224" dirty="0">
                <a:solidFill>
                  <a:schemeClr val="tx1"/>
                </a:solidFill>
              </a:rPr>
              <a:t>to database</a:t>
            </a:r>
          </a:p>
        </p:txBody>
      </p:sp>
      <p:sp>
        <p:nvSpPr>
          <p:cNvPr id="30" name="TextBox 29"/>
          <p:cNvSpPr txBox="1"/>
          <p:nvPr/>
        </p:nvSpPr>
        <p:spPr>
          <a:xfrm>
            <a:off x="4521955" y="5267803"/>
            <a:ext cx="265151" cy="350330"/>
          </a:xfrm>
          <a:prstGeom prst="rect">
            <a:avLst/>
          </a:prstGeom>
          <a:noFill/>
        </p:spPr>
        <p:txBody>
          <a:bodyPr wrap="square" rtlCol="0">
            <a:spAutoFit/>
          </a:bodyPr>
          <a:lstStyle/>
          <a:p>
            <a:r>
              <a:rPr lang="en-US" sz="1632" dirty="0"/>
              <a:t>2</a:t>
            </a:r>
          </a:p>
        </p:txBody>
      </p:sp>
      <p:sp>
        <p:nvSpPr>
          <p:cNvPr id="31" name="TextBox 30"/>
          <p:cNvSpPr txBox="1"/>
          <p:nvPr/>
        </p:nvSpPr>
        <p:spPr>
          <a:xfrm>
            <a:off x="4521955" y="2625427"/>
            <a:ext cx="265151" cy="350330"/>
          </a:xfrm>
          <a:prstGeom prst="rect">
            <a:avLst/>
          </a:prstGeom>
          <a:noFill/>
        </p:spPr>
        <p:txBody>
          <a:bodyPr wrap="square" rtlCol="0">
            <a:spAutoFit/>
          </a:bodyPr>
          <a:lstStyle/>
          <a:p>
            <a:r>
              <a:rPr lang="en-US" sz="1632" dirty="0"/>
              <a:t>4</a:t>
            </a:r>
          </a:p>
        </p:txBody>
      </p:sp>
      <p:pic>
        <p:nvPicPr>
          <p:cNvPr id="35" name="Picture 34"/>
          <p:cNvPicPr>
            <a:picLocks noChangeAspect="1"/>
          </p:cNvPicPr>
          <p:nvPr/>
        </p:nvPicPr>
        <p:blipFill>
          <a:blip r:embed="rId2">
            <a:lum bright="70000" contrast="-70000"/>
          </a:blip>
          <a:stretch>
            <a:fillRect/>
          </a:stretch>
        </p:blipFill>
        <p:spPr>
          <a:xfrm>
            <a:off x="3453597" y="995936"/>
            <a:ext cx="1456943" cy="1324046"/>
          </a:xfrm>
          <a:prstGeom prst="rect">
            <a:avLst/>
          </a:prstGeom>
        </p:spPr>
      </p:pic>
      <p:pic>
        <p:nvPicPr>
          <p:cNvPr id="36" name="Picture 35"/>
          <p:cNvPicPr>
            <a:picLocks noChangeAspect="1"/>
          </p:cNvPicPr>
          <p:nvPr/>
        </p:nvPicPr>
        <p:blipFill>
          <a:blip r:embed="rId2">
            <a:lum bright="70000" contrast="-70000"/>
          </a:blip>
          <a:stretch>
            <a:fillRect/>
          </a:stretch>
        </p:blipFill>
        <p:spPr>
          <a:xfrm>
            <a:off x="3560333" y="3703476"/>
            <a:ext cx="1456943" cy="1324046"/>
          </a:xfrm>
          <a:prstGeom prst="rect">
            <a:avLst/>
          </a:prstGeom>
        </p:spPr>
      </p:pic>
      <p:pic>
        <p:nvPicPr>
          <p:cNvPr id="37" name="Picture 36"/>
          <p:cNvPicPr>
            <a:picLocks noChangeAspect="1"/>
          </p:cNvPicPr>
          <p:nvPr/>
        </p:nvPicPr>
        <p:blipFill>
          <a:blip r:embed="rId2">
            <a:lum bright="70000" contrast="-70000"/>
          </a:blip>
          <a:stretch>
            <a:fillRect/>
          </a:stretch>
        </p:blipFill>
        <p:spPr>
          <a:xfrm>
            <a:off x="7730059" y="3729505"/>
            <a:ext cx="1456943" cy="1324046"/>
          </a:xfrm>
          <a:prstGeom prst="rect">
            <a:avLst/>
          </a:prstGeom>
        </p:spPr>
      </p:pic>
      <p:pic>
        <p:nvPicPr>
          <p:cNvPr id="38" name="Picture 2" descr="C:\Users\mitchellg\AppData\Local\Microsoft\Windows\Temporary Internet Files\Content.Outlook\DRES7FCJ\Storage_white (2).png"/>
          <p:cNvPicPr>
            <a:picLocks noChangeAspect="1" noChangeArrowheads="1"/>
          </p:cNvPicPr>
          <p:nvPr/>
        </p:nvPicPr>
        <p:blipFill>
          <a:blip r:embed="rId3" cstate="print"/>
          <a:srcRect/>
          <a:stretch>
            <a:fillRect/>
          </a:stretch>
        </p:blipFill>
        <p:spPr bwMode="auto">
          <a:xfrm>
            <a:off x="3496786" y="5737819"/>
            <a:ext cx="770404" cy="770404"/>
          </a:xfrm>
          <a:prstGeom prst="rect">
            <a:avLst/>
          </a:prstGeom>
          <a:noFill/>
        </p:spPr>
      </p:pic>
      <p:sp>
        <p:nvSpPr>
          <p:cNvPr id="39" name="TextBox 38"/>
          <p:cNvSpPr txBox="1"/>
          <p:nvPr/>
        </p:nvSpPr>
        <p:spPr>
          <a:xfrm>
            <a:off x="3638548" y="6447441"/>
            <a:ext cx="485832" cy="128046"/>
          </a:xfrm>
          <a:prstGeom prst="rect">
            <a:avLst/>
          </a:prstGeom>
          <a:noFill/>
        </p:spPr>
        <p:txBody>
          <a:bodyPr wrap="none" lIns="0" tIns="0" rIns="0" bIns="0" rtlCol="0">
            <a:spAutoFit/>
          </a:bodyPr>
          <a:lstStyle/>
          <a:p>
            <a:r>
              <a:rPr lang="en-US" sz="816" spc="-71" dirty="0"/>
              <a:t>Principal Log</a:t>
            </a:r>
          </a:p>
        </p:txBody>
      </p:sp>
      <p:pic>
        <p:nvPicPr>
          <p:cNvPr id="40" name="Picture 2" descr="C:\Users\mitchellg\AppData\Local\Microsoft\Windows\Temporary Internet Files\Content.Outlook\DRES7FCJ\Storage_white (2).png"/>
          <p:cNvPicPr>
            <a:picLocks noChangeAspect="1" noChangeArrowheads="1"/>
          </p:cNvPicPr>
          <p:nvPr/>
        </p:nvPicPr>
        <p:blipFill>
          <a:blip r:embed="rId3" cstate="print"/>
          <a:srcRect/>
          <a:stretch>
            <a:fillRect/>
          </a:stretch>
        </p:blipFill>
        <p:spPr bwMode="auto">
          <a:xfrm>
            <a:off x="4096551" y="5741815"/>
            <a:ext cx="770404" cy="770404"/>
          </a:xfrm>
          <a:prstGeom prst="rect">
            <a:avLst/>
          </a:prstGeom>
          <a:noFill/>
        </p:spPr>
      </p:pic>
      <p:sp>
        <p:nvSpPr>
          <p:cNvPr id="41" name="TextBox 40"/>
          <p:cNvSpPr txBox="1"/>
          <p:nvPr/>
        </p:nvSpPr>
        <p:spPr>
          <a:xfrm>
            <a:off x="4221221" y="6453434"/>
            <a:ext cx="520687" cy="128046"/>
          </a:xfrm>
          <a:prstGeom prst="rect">
            <a:avLst/>
          </a:prstGeom>
          <a:noFill/>
        </p:spPr>
        <p:txBody>
          <a:bodyPr wrap="none" lIns="0" tIns="0" rIns="0" bIns="0" rtlCol="0">
            <a:spAutoFit/>
          </a:bodyPr>
          <a:lstStyle/>
          <a:p>
            <a:r>
              <a:rPr lang="en-US" sz="816" spc="-71" dirty="0"/>
              <a:t>Principal Data</a:t>
            </a:r>
          </a:p>
        </p:txBody>
      </p:sp>
      <p:pic>
        <p:nvPicPr>
          <p:cNvPr id="42" name="Picture 2" descr="C:\Users\mitchellg\AppData\Local\Microsoft\Windows\Temporary Internet Files\Content.Outlook\DRES7FCJ\Storage_white (2).png"/>
          <p:cNvPicPr>
            <a:picLocks noChangeAspect="1" noChangeArrowheads="1"/>
          </p:cNvPicPr>
          <p:nvPr/>
        </p:nvPicPr>
        <p:blipFill>
          <a:blip r:embed="rId3" cstate="print"/>
          <a:srcRect/>
          <a:stretch>
            <a:fillRect/>
          </a:stretch>
        </p:blipFill>
        <p:spPr bwMode="auto">
          <a:xfrm>
            <a:off x="7733703" y="5739248"/>
            <a:ext cx="770404" cy="770404"/>
          </a:xfrm>
          <a:prstGeom prst="rect">
            <a:avLst/>
          </a:prstGeom>
          <a:noFill/>
        </p:spPr>
      </p:pic>
      <p:sp>
        <p:nvSpPr>
          <p:cNvPr id="43" name="TextBox 42"/>
          <p:cNvSpPr txBox="1"/>
          <p:nvPr/>
        </p:nvSpPr>
        <p:spPr>
          <a:xfrm>
            <a:off x="7913290" y="6447441"/>
            <a:ext cx="409056" cy="128046"/>
          </a:xfrm>
          <a:prstGeom prst="rect">
            <a:avLst/>
          </a:prstGeom>
          <a:noFill/>
        </p:spPr>
        <p:txBody>
          <a:bodyPr wrap="none" lIns="0" tIns="0" rIns="0" bIns="0" rtlCol="0">
            <a:spAutoFit/>
          </a:bodyPr>
          <a:lstStyle/>
          <a:p>
            <a:r>
              <a:rPr lang="en-US" sz="816" spc="-71" dirty="0"/>
              <a:t>Mirror Log</a:t>
            </a:r>
          </a:p>
        </p:txBody>
      </p:sp>
      <p:pic>
        <p:nvPicPr>
          <p:cNvPr id="44" name="Picture 2" descr="C:\Users\mitchellg\AppData\Local\Microsoft\Windows\Temporary Internet Files\Content.Outlook\DRES7FCJ\Storage_white (2).png"/>
          <p:cNvPicPr>
            <a:picLocks noChangeAspect="1" noChangeArrowheads="1"/>
          </p:cNvPicPr>
          <p:nvPr/>
        </p:nvPicPr>
        <p:blipFill>
          <a:blip r:embed="rId3" cstate="print"/>
          <a:srcRect/>
          <a:stretch>
            <a:fillRect/>
          </a:stretch>
        </p:blipFill>
        <p:spPr bwMode="auto">
          <a:xfrm>
            <a:off x="8333468" y="5743244"/>
            <a:ext cx="770404" cy="770404"/>
          </a:xfrm>
          <a:prstGeom prst="rect">
            <a:avLst/>
          </a:prstGeom>
          <a:noFill/>
        </p:spPr>
      </p:pic>
      <p:sp>
        <p:nvSpPr>
          <p:cNvPr id="45" name="TextBox 44"/>
          <p:cNvSpPr txBox="1"/>
          <p:nvPr/>
        </p:nvSpPr>
        <p:spPr>
          <a:xfrm>
            <a:off x="8513054" y="6453433"/>
            <a:ext cx="443912" cy="128046"/>
          </a:xfrm>
          <a:prstGeom prst="rect">
            <a:avLst/>
          </a:prstGeom>
          <a:noFill/>
        </p:spPr>
        <p:txBody>
          <a:bodyPr wrap="none" lIns="0" tIns="0" rIns="0" bIns="0" rtlCol="0">
            <a:spAutoFit/>
          </a:bodyPr>
          <a:lstStyle/>
          <a:p>
            <a:r>
              <a:rPr lang="en-US" sz="816" spc="-71" dirty="0"/>
              <a:t>Mirror Data</a:t>
            </a:r>
          </a:p>
        </p:txBody>
      </p:sp>
    </p:spTree>
    <p:extLst>
      <p:ext uri="{BB962C8B-B14F-4D97-AF65-F5344CB8AC3E}">
        <p14:creationId xmlns:p14="http://schemas.microsoft.com/office/powerpoint/2010/main" val="1032353914"/>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up)">
                                      <p:cBhvr>
                                        <p:cTn id="12" dur="500"/>
                                        <p:tgtEl>
                                          <p:spTgt spid="10"/>
                                        </p:tgtEl>
                                      </p:cBhvr>
                                    </p:animEffect>
                                  </p:childTnLst>
                                </p:cTn>
                              </p:par>
                              <p:par>
                                <p:cTn id="13" presetID="1" presetClass="entr" presetSubtype="0" fill="hold" grpId="0" nodeType="with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22" presetClass="entr" presetSubtype="1"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ipe(up)">
                                      <p:cBhvr>
                                        <p:cTn id="21" dur="500"/>
                                        <p:tgtEl>
                                          <p:spTgt spid="11"/>
                                        </p:tgtEl>
                                      </p:cBhvr>
                                    </p:animEffect>
                                  </p:childTnLst>
                                </p:cTn>
                              </p:par>
                              <p:par>
                                <p:cTn id="22" presetID="1" presetClass="entr" presetSubtype="0" fill="hold" grpId="0" nodeType="withEffect">
                                  <p:stCondLst>
                                    <p:cond delay="0"/>
                                  </p:stCondLst>
                                  <p:childTnLst>
                                    <p:set>
                                      <p:cBhvr>
                                        <p:cTn id="23" dur="1" fill="hold">
                                          <p:stCondLst>
                                            <p:cond delay="0"/>
                                          </p:stCondLst>
                                        </p:cTn>
                                        <p:tgtEl>
                                          <p:spTgt spid="29"/>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left)">
                                      <p:cBhvr>
                                        <p:cTn id="28" dur="500"/>
                                        <p:tgtEl>
                                          <p:spTgt spid="12"/>
                                        </p:tgtEl>
                                      </p:cBhvr>
                                    </p:animEffect>
                                  </p:childTnLst>
                                </p:cTn>
                              </p:par>
                              <p:par>
                                <p:cTn id="29" presetID="1" presetClass="entr" presetSubtype="0" fill="hold" grpId="0" nodeType="withEffect">
                                  <p:stCondLst>
                                    <p:cond delay="0"/>
                                  </p:stCondLst>
                                  <p:childTnLst>
                                    <p:set>
                                      <p:cBhvr>
                                        <p:cTn id="30" dur="1" fill="hold">
                                          <p:stCondLst>
                                            <p:cond delay="0"/>
                                          </p:stCondLst>
                                        </p:cTn>
                                        <p:tgtEl>
                                          <p:spTgt spid="26"/>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0"/>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22" presetClass="entr" presetSubtype="1" fill="hold" grpId="0" nodeType="click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wipe(up)">
                                      <p:cBhvr>
                                        <p:cTn id="39" dur="500"/>
                                        <p:tgtEl>
                                          <p:spTgt spid="13"/>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1" fill="hold" grpId="0" nodeType="click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wipe(up)">
                                      <p:cBhvr>
                                        <p:cTn id="44" dur="500"/>
                                        <p:tgtEl>
                                          <p:spTgt spid="14"/>
                                        </p:tgtEl>
                                      </p:cBhvr>
                                    </p:animEffect>
                                  </p:childTnLst>
                                </p:cTn>
                              </p:par>
                              <p:par>
                                <p:cTn id="45" presetID="1" presetClass="entr" presetSubtype="0" fill="hold" grpId="0" nodeType="withEffect">
                                  <p:stCondLst>
                                    <p:cond delay="0"/>
                                  </p:stCondLst>
                                  <p:childTnLst>
                                    <p:set>
                                      <p:cBhvr>
                                        <p:cTn id="46" dur="1" fill="hold">
                                          <p:stCondLst>
                                            <p:cond delay="0"/>
                                          </p:stCondLst>
                                        </p:cTn>
                                        <p:tgtEl>
                                          <p:spTgt spid="27"/>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19"/>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22" presetClass="entr" presetSubtype="2" fill="hold" grpId="0" nodeType="click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wipe(right)">
                                      <p:cBhvr>
                                        <p:cTn id="53" dur="500"/>
                                        <p:tgtEl>
                                          <p:spTgt spid="15"/>
                                        </p:tgtEl>
                                      </p:cBhvr>
                                    </p:animEffect>
                                  </p:childTnLst>
                                </p:cTn>
                              </p:par>
                              <p:par>
                                <p:cTn id="54" presetID="1" presetClass="entr" presetSubtype="0" fill="hold" grpId="0" nodeType="withEffect">
                                  <p:stCondLst>
                                    <p:cond delay="0"/>
                                  </p:stCondLst>
                                  <p:childTnLst>
                                    <p:set>
                                      <p:cBhvr>
                                        <p:cTn id="55" dur="1" fill="hold">
                                          <p:stCondLst>
                                            <p:cond delay="0"/>
                                          </p:stCondLst>
                                        </p:cTn>
                                        <p:tgtEl>
                                          <p:spTgt spid="28"/>
                                        </p:tgtEl>
                                        <p:attrNameLst>
                                          <p:attrName>style.visibility</p:attrName>
                                        </p:attrNameLst>
                                      </p:cBhvr>
                                      <p:to>
                                        <p:strVal val="visible"/>
                                      </p:to>
                                    </p:set>
                                  </p:childTnLst>
                                </p:cTn>
                              </p:par>
                              <p:par>
                                <p:cTn id="56" presetID="1" presetClass="entr" presetSubtype="0" fill="hold" grpId="0" nodeType="withEffect">
                                  <p:stCondLst>
                                    <p:cond delay="0"/>
                                  </p:stCondLst>
                                  <p:childTnLst>
                                    <p:set>
                                      <p:cBhvr>
                                        <p:cTn id="57" dur="1" fill="hold">
                                          <p:stCondLst>
                                            <p:cond delay="0"/>
                                          </p:stCondLst>
                                        </p:cTn>
                                        <p:tgtEl>
                                          <p:spTgt spid="21"/>
                                        </p:tgtEl>
                                        <p:attrNameLst>
                                          <p:attrName>style.visibility</p:attrName>
                                        </p:attrNameLst>
                                      </p:cBhvr>
                                      <p:to>
                                        <p:strVal val="visible"/>
                                      </p:to>
                                    </p:set>
                                  </p:childTnLst>
                                </p:cTn>
                              </p:par>
                            </p:childTnLst>
                          </p:cTn>
                        </p:par>
                      </p:childTnLst>
                    </p:cTn>
                  </p:par>
                  <p:par>
                    <p:cTn id="58" fill="hold">
                      <p:stCondLst>
                        <p:cond delay="indefinite"/>
                      </p:stCondLst>
                      <p:childTnLst>
                        <p:par>
                          <p:cTn id="59" fill="hold">
                            <p:stCondLst>
                              <p:cond delay="0"/>
                            </p:stCondLst>
                            <p:childTnLst>
                              <p:par>
                                <p:cTn id="60" presetID="22" presetClass="entr" presetSubtype="4" fill="hold" grpId="0" nodeType="clickEffect">
                                  <p:stCondLst>
                                    <p:cond delay="0"/>
                                  </p:stCondLst>
                                  <p:childTnLst>
                                    <p:set>
                                      <p:cBhvr>
                                        <p:cTn id="61" dur="1" fill="hold">
                                          <p:stCondLst>
                                            <p:cond delay="0"/>
                                          </p:stCondLst>
                                        </p:cTn>
                                        <p:tgtEl>
                                          <p:spTgt spid="24"/>
                                        </p:tgtEl>
                                        <p:attrNameLst>
                                          <p:attrName>style.visibility</p:attrName>
                                        </p:attrNameLst>
                                      </p:cBhvr>
                                      <p:to>
                                        <p:strVal val="visible"/>
                                      </p:to>
                                    </p:set>
                                    <p:animEffect transition="in" filter="wipe(down)">
                                      <p:cBhvr>
                                        <p:cTn id="62" dur="500"/>
                                        <p:tgtEl>
                                          <p:spTgt spid="24"/>
                                        </p:tgtEl>
                                      </p:cBhvr>
                                    </p:animEffect>
                                  </p:childTnLst>
                                </p:cTn>
                              </p:par>
                              <p:par>
                                <p:cTn id="63" presetID="1" presetClass="entr" presetSubtype="0" fill="hold" grpId="0" nodeType="withEffect">
                                  <p:stCondLst>
                                    <p:cond delay="0"/>
                                  </p:stCondLst>
                                  <p:childTnLst>
                                    <p:set>
                                      <p:cBhvr>
                                        <p:cTn id="64" dur="1" fill="hold">
                                          <p:stCondLst>
                                            <p:cond delay="0"/>
                                          </p:stCondLst>
                                        </p:cTn>
                                        <p:tgtEl>
                                          <p:spTgt spid="31"/>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0" grpId="0" animBg="1"/>
      <p:bldP spid="11" grpId="0" animBg="1"/>
      <p:bldP spid="12" grpId="0" animBg="1"/>
      <p:bldP spid="13" grpId="0" animBg="1"/>
      <p:bldP spid="14" grpId="0" animBg="1"/>
      <p:bldP spid="15" grpId="0" animBg="1"/>
      <p:bldP spid="19" grpId="0" animBg="1"/>
      <p:bldP spid="20" grpId="0" animBg="1"/>
      <p:bldP spid="21" grpId="0" animBg="1"/>
      <p:bldP spid="22" grpId="0" animBg="1"/>
      <p:bldP spid="23" grpId="0" animBg="1"/>
      <p:bldP spid="24" grpId="0" animBg="1"/>
      <p:bldP spid="25" grpId="0"/>
      <p:bldP spid="26" grpId="0"/>
      <p:bldP spid="27" grpId="0"/>
      <p:bldP spid="28" grpId="0"/>
      <p:bldP spid="29" grpId="0" animBg="1"/>
      <p:bldP spid="30" grpId="0"/>
      <p:bldP spid="31"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Database Mirroring Best Practices</a:t>
            </a:r>
            <a:endParaRPr lang="en-US" dirty="0"/>
          </a:p>
        </p:txBody>
      </p:sp>
      <p:sp>
        <p:nvSpPr>
          <p:cNvPr id="2" name="Text Placeholder 1"/>
          <p:cNvSpPr>
            <a:spLocks noGrp="1"/>
          </p:cNvSpPr>
          <p:nvPr>
            <p:ph type="body" sz="quarter" idx="10"/>
          </p:nvPr>
        </p:nvSpPr>
        <p:spPr/>
        <p:txBody>
          <a:bodyPr/>
          <a:lstStyle/>
          <a:p>
            <a:r>
              <a:rPr lang="en-US" smtClean="0"/>
              <a:t>Database Mirroring Log Compression</a:t>
            </a:r>
          </a:p>
          <a:p>
            <a:pPr lvl="1"/>
            <a:r>
              <a:rPr lang="en-US" smtClean="0"/>
              <a:t> ~ 85% compression (Log Bytes Sent/sec vs. Log Compressed Bytes sent /sec) </a:t>
            </a:r>
          </a:p>
          <a:p>
            <a:pPr lvl="1"/>
            <a:r>
              <a:rPr lang="en-US" smtClean="0"/>
              <a:t>Tremendously reduces send queue, data latency between sites, network traffic and long haul bandwidth needed</a:t>
            </a:r>
          </a:p>
          <a:p>
            <a:r>
              <a:rPr lang="en-US" smtClean="0"/>
              <a:t>Backup Compression </a:t>
            </a:r>
          </a:p>
          <a:p>
            <a:pPr lvl="1"/>
            <a:r>
              <a:rPr lang="en-US" smtClean="0"/>
              <a:t>Reduces disk space, allowing for disk cost savings or more backups being retained on the same disks</a:t>
            </a:r>
          </a:p>
          <a:p>
            <a:pPr lvl="1"/>
            <a:r>
              <a:rPr lang="en-US" smtClean="0"/>
              <a:t>Backup times reduced by ~ 50% </a:t>
            </a:r>
          </a:p>
          <a:p>
            <a:pPr lvl="1"/>
            <a:r>
              <a:rPr lang="en-US" smtClean="0"/>
              <a:t>Speeds up Log Shipping (less data to transfer)</a:t>
            </a:r>
            <a:endParaRPr lang="en-US" dirty="0"/>
          </a:p>
        </p:txBody>
      </p:sp>
    </p:spTree>
    <p:extLst>
      <p:ext uri="{BB962C8B-B14F-4D97-AF65-F5344CB8AC3E}">
        <p14:creationId xmlns:p14="http://schemas.microsoft.com/office/powerpoint/2010/main" val="3467761767"/>
      </p:ext>
    </p:extLst>
  </p:cSld>
  <p:clrMapOvr>
    <a:masterClrMapping/>
  </p:clrMapOvr>
  <p:transition spd="slow">
    <p:push/>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4800" dirty="0" smtClean="0"/>
              <a:t>Database Mirroring Advantages</a:t>
            </a:r>
            <a:endParaRPr lang="en-US" sz="2000" dirty="0">
              <a:solidFill>
                <a:schemeClr val="tx2"/>
              </a:solidFill>
            </a:endParaRPr>
          </a:p>
        </p:txBody>
      </p:sp>
      <p:sp>
        <p:nvSpPr>
          <p:cNvPr id="2" name="Text Placeholder 1"/>
          <p:cNvSpPr>
            <a:spLocks noGrp="1"/>
          </p:cNvSpPr>
          <p:nvPr>
            <p:ph type="body" sz="quarter" idx="10"/>
          </p:nvPr>
        </p:nvSpPr>
        <p:spPr>
          <a:xfrm>
            <a:off x="274638" y="1212850"/>
            <a:ext cx="11887200" cy="4284250"/>
          </a:xfrm>
        </p:spPr>
        <p:txBody>
          <a:bodyPr/>
          <a:lstStyle/>
          <a:p>
            <a:r>
              <a:rPr lang="en-US" sz="3600" dirty="0" smtClean="0"/>
              <a:t>Hardware</a:t>
            </a:r>
          </a:p>
          <a:p>
            <a:pPr lvl="1"/>
            <a:r>
              <a:rPr lang="en-US" sz="1800" dirty="0" smtClean="0"/>
              <a:t>Works with standard computers, storage, </a:t>
            </a:r>
            <a:br>
              <a:rPr lang="en-US" sz="1800" dirty="0" smtClean="0"/>
            </a:br>
            <a:r>
              <a:rPr lang="en-US" sz="1800" dirty="0" smtClean="0"/>
              <a:t>and networks</a:t>
            </a:r>
          </a:p>
          <a:p>
            <a:pPr lvl="1"/>
            <a:r>
              <a:rPr lang="en-US" sz="1800" dirty="0" smtClean="0"/>
              <a:t>No shared storage components, virtually no distance limitations</a:t>
            </a:r>
          </a:p>
          <a:p>
            <a:r>
              <a:rPr lang="en-US" sz="3600" dirty="0" smtClean="0"/>
              <a:t>Impact to transaction throughput</a:t>
            </a:r>
          </a:p>
          <a:p>
            <a:pPr lvl="1"/>
            <a:r>
              <a:rPr lang="en-US" sz="1800" dirty="0" smtClean="0"/>
              <a:t>Zero to minimal, depending on environment / workload</a:t>
            </a:r>
          </a:p>
          <a:p>
            <a:r>
              <a:rPr lang="en-US" sz="3600" dirty="0" smtClean="0"/>
              <a:t>* Provides some self healing capabilities</a:t>
            </a:r>
          </a:p>
          <a:p>
            <a:r>
              <a:rPr lang="en-US" sz="3600" dirty="0" smtClean="0"/>
              <a:t>Principal and mirror servers can be failover cluster</a:t>
            </a:r>
          </a:p>
          <a:p>
            <a:r>
              <a:rPr lang="en-US" sz="3600" dirty="0" smtClean="0"/>
              <a:t>Native support in SharePoint 2013</a:t>
            </a:r>
            <a:endParaRPr lang="en-US" sz="3600" dirty="0"/>
          </a:p>
        </p:txBody>
      </p:sp>
    </p:spTree>
    <p:extLst>
      <p:ext uri="{BB962C8B-B14F-4D97-AF65-F5344CB8AC3E}">
        <p14:creationId xmlns:p14="http://schemas.microsoft.com/office/powerpoint/2010/main" val="218040972"/>
      </p:ext>
    </p:extLst>
  </p:cSld>
  <p:clrMapOvr>
    <a:masterClrMapping/>
  </p:clrMapOvr>
  <p:transition spd="slow">
    <p:push/>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Database Mirroring Disadvantages</a:t>
            </a:r>
            <a:endParaRPr lang="en-US" dirty="0"/>
          </a:p>
        </p:txBody>
      </p:sp>
      <p:sp>
        <p:nvSpPr>
          <p:cNvPr id="2" name="Text Placeholder 1"/>
          <p:cNvSpPr>
            <a:spLocks noGrp="1"/>
          </p:cNvSpPr>
          <p:nvPr>
            <p:ph type="body" sz="quarter" idx="10"/>
          </p:nvPr>
        </p:nvSpPr>
        <p:spPr>
          <a:xfrm>
            <a:off x="274638" y="1212850"/>
            <a:ext cx="11887200" cy="3662541"/>
          </a:xfrm>
        </p:spPr>
        <p:txBody>
          <a:bodyPr/>
          <a:lstStyle/>
          <a:p>
            <a:r>
              <a:rPr lang="en-US" dirty="0" smtClean="0"/>
              <a:t>Relatively new solution with SharePoint</a:t>
            </a:r>
          </a:p>
          <a:p>
            <a:pPr lvl="1"/>
            <a:r>
              <a:rPr lang="en-US" dirty="0" smtClean="0"/>
              <a:t>IT operations learning curve</a:t>
            </a:r>
          </a:p>
          <a:p>
            <a:r>
              <a:rPr lang="en-US" dirty="0" smtClean="0"/>
              <a:t>Special considerations with Agents and Jobs</a:t>
            </a:r>
          </a:p>
          <a:p>
            <a:r>
              <a:rPr lang="en-US" dirty="0" smtClean="0"/>
              <a:t>Restrictions on latency in most scenarios with SharePoint</a:t>
            </a:r>
          </a:p>
          <a:p>
            <a:r>
              <a:rPr lang="en-US" dirty="0" smtClean="0"/>
              <a:t>Limited support</a:t>
            </a:r>
            <a:endParaRPr lang="en-US" dirty="0"/>
          </a:p>
        </p:txBody>
      </p:sp>
    </p:spTree>
    <p:extLst>
      <p:ext uri="{BB962C8B-B14F-4D97-AF65-F5344CB8AC3E}">
        <p14:creationId xmlns:p14="http://schemas.microsoft.com/office/powerpoint/2010/main" val="1429504254"/>
      </p:ext>
    </p:extLst>
  </p:cSld>
  <p:clrMapOvr>
    <a:masterClrMapping/>
  </p:clrMapOvr>
  <p:transition spd="slow">
    <p:push/>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Introduction</a:t>
            </a:r>
            <a:endParaRPr lang="en-US" dirty="0"/>
          </a:p>
        </p:txBody>
      </p:sp>
      <p:sp>
        <p:nvSpPr>
          <p:cNvPr id="7" name="TextBox 6"/>
          <p:cNvSpPr txBox="1"/>
          <p:nvPr/>
        </p:nvSpPr>
        <p:spPr>
          <a:xfrm>
            <a:off x="5556061" y="1423459"/>
            <a:ext cx="6877914" cy="5571066"/>
          </a:xfrm>
          <a:prstGeom prst="rect">
            <a:avLst/>
          </a:prstGeom>
          <a:solidFill>
            <a:schemeClr val="accent2"/>
          </a:solidFill>
        </p:spPr>
        <p:txBody>
          <a:bodyPr wrap="square" lIns="186521" tIns="186521" rIns="186521" bIns="186521" rtlCol="0">
            <a:noAutofit/>
          </a:bodyPr>
          <a:lstStyle/>
          <a:p>
            <a:r>
              <a:rPr lang="en-US" sz="2448" dirty="0">
                <a:solidFill>
                  <a:schemeClr val="tx1">
                    <a:alpha val="99000"/>
                  </a:schemeClr>
                </a:solidFill>
                <a:latin typeface="+mj-lt"/>
              </a:rPr>
              <a:t>Bill Baer is a Senior Product Marketing Manager </a:t>
            </a:r>
            <a:br>
              <a:rPr lang="en-US" sz="2448" dirty="0">
                <a:solidFill>
                  <a:schemeClr val="tx1">
                    <a:alpha val="99000"/>
                  </a:schemeClr>
                </a:solidFill>
                <a:latin typeface="+mj-lt"/>
              </a:rPr>
            </a:br>
            <a:r>
              <a:rPr lang="en-US" sz="2448" dirty="0">
                <a:solidFill>
                  <a:schemeClr val="tx1">
                    <a:alpha val="99000"/>
                  </a:schemeClr>
                </a:solidFill>
                <a:latin typeface="+mj-lt"/>
              </a:rPr>
              <a:t>and Microsoft Certified Master for SharePoint </a:t>
            </a:r>
            <a:br>
              <a:rPr lang="en-US" sz="2448" dirty="0">
                <a:solidFill>
                  <a:schemeClr val="tx1">
                    <a:alpha val="99000"/>
                  </a:schemeClr>
                </a:solidFill>
                <a:latin typeface="+mj-lt"/>
              </a:rPr>
            </a:br>
            <a:r>
              <a:rPr lang="en-US" sz="2448" dirty="0">
                <a:solidFill>
                  <a:schemeClr val="tx1">
                    <a:alpha val="99000"/>
                  </a:schemeClr>
                </a:solidFill>
                <a:latin typeface="+mj-lt"/>
              </a:rPr>
              <a:t>in the SharePoint product group in Redmond, Washington; having previously worked at </a:t>
            </a:r>
            <a:br>
              <a:rPr lang="en-US" sz="2448" dirty="0">
                <a:solidFill>
                  <a:schemeClr val="tx1">
                    <a:alpha val="99000"/>
                  </a:schemeClr>
                </a:solidFill>
                <a:latin typeface="+mj-lt"/>
              </a:rPr>
            </a:br>
            <a:r>
              <a:rPr lang="en-US" sz="2448" dirty="0">
                <a:solidFill>
                  <a:schemeClr val="tx1">
                    <a:alpha val="99000"/>
                  </a:schemeClr>
                </a:solidFill>
                <a:latin typeface="+mj-lt"/>
              </a:rPr>
              <a:t>Hewlett-Packard Bill Baer has a proven background in infrastructure engineering and enterprise deployments of SharePoint Products and Technologies. While at Hewlett-Packard </a:t>
            </a:r>
            <a:br>
              <a:rPr lang="en-US" sz="2448" dirty="0">
                <a:solidFill>
                  <a:schemeClr val="tx1">
                    <a:alpha val="99000"/>
                  </a:schemeClr>
                </a:solidFill>
                <a:latin typeface="+mj-lt"/>
              </a:rPr>
            </a:br>
            <a:r>
              <a:rPr lang="en-US" sz="2448" dirty="0">
                <a:solidFill>
                  <a:schemeClr val="tx1">
                    <a:alpha val="99000"/>
                  </a:schemeClr>
                </a:solidFill>
                <a:latin typeface="+mj-lt"/>
              </a:rPr>
              <a:t>Bill Baer was awarded the MVP award for his contributions in the Technology Solutions Group, now known as HP Enterprise Business, which encompasses server and storage hardware, technology consulting, and software sales. </a:t>
            </a:r>
          </a:p>
        </p:txBody>
      </p:sp>
      <p:sp>
        <p:nvSpPr>
          <p:cNvPr id="8" name="TextBox 7"/>
          <p:cNvSpPr txBox="1"/>
          <p:nvPr/>
        </p:nvSpPr>
        <p:spPr>
          <a:xfrm>
            <a:off x="2501" y="2846918"/>
            <a:ext cx="5460366" cy="4147606"/>
          </a:xfrm>
          <a:prstGeom prst="rect">
            <a:avLst/>
          </a:prstGeom>
          <a:solidFill>
            <a:schemeClr val="accent3"/>
          </a:solidFill>
        </p:spPr>
        <p:txBody>
          <a:bodyPr wrap="none" lIns="186521" tIns="186521" rIns="186521" bIns="186521" rtlCol="0">
            <a:noAutofit/>
          </a:bodyPr>
          <a:lstStyle/>
          <a:p>
            <a:pPr algn="r">
              <a:spcAft>
                <a:spcPts val="1224"/>
              </a:spcAft>
            </a:pPr>
            <a:r>
              <a:rPr lang="en-US" sz="2040" dirty="0">
                <a:solidFill>
                  <a:schemeClr val="tx1">
                    <a:alpha val="99000"/>
                  </a:schemeClr>
                </a:solidFill>
                <a:latin typeface="Segoe UI" pitchFamily="34" charset="0"/>
                <a:ea typeface="Segoe UI" pitchFamily="34" charset="0"/>
                <a:cs typeface="Segoe UI" pitchFamily="34" charset="0"/>
              </a:rPr>
              <a:t>Twitter</a:t>
            </a:r>
            <a:r>
              <a:rPr lang="en-US" sz="2040" dirty="0">
                <a:solidFill>
                  <a:schemeClr val="tx1">
                    <a:alpha val="99000"/>
                  </a:schemeClr>
                </a:solidFill>
                <a:latin typeface="Segoe UI Light" pitchFamily="34" charset="0"/>
              </a:rPr>
              <a:t> </a:t>
            </a:r>
            <a:br>
              <a:rPr lang="en-US" sz="2040" dirty="0">
                <a:solidFill>
                  <a:schemeClr val="tx1">
                    <a:alpha val="99000"/>
                  </a:schemeClr>
                </a:solidFill>
                <a:latin typeface="Segoe UI Light" pitchFamily="34" charset="0"/>
              </a:rPr>
            </a:br>
            <a:r>
              <a:rPr lang="en-US" sz="2040" dirty="0">
                <a:solidFill>
                  <a:schemeClr val="tx1">
                    <a:alpha val="99000"/>
                  </a:schemeClr>
                </a:solidFill>
                <a:latin typeface="Segoe UI Light" pitchFamily="34" charset="0"/>
              </a:rPr>
              <a:t>@</a:t>
            </a:r>
            <a:r>
              <a:rPr lang="en-US" sz="2040" dirty="0" err="1">
                <a:solidFill>
                  <a:schemeClr val="tx1">
                    <a:alpha val="99000"/>
                  </a:schemeClr>
                </a:solidFill>
                <a:latin typeface="Segoe UI Light" pitchFamily="34" charset="0"/>
              </a:rPr>
              <a:t>williambaer</a:t>
            </a:r>
            <a:endParaRPr lang="en-US" sz="2040" dirty="0">
              <a:solidFill>
                <a:schemeClr val="tx1">
                  <a:alpha val="99000"/>
                </a:schemeClr>
              </a:solidFill>
              <a:latin typeface="Segoe UI Light" pitchFamily="34" charset="0"/>
            </a:endParaRPr>
          </a:p>
          <a:p>
            <a:pPr algn="r">
              <a:spcAft>
                <a:spcPts val="1224"/>
              </a:spcAft>
            </a:pPr>
            <a:r>
              <a:rPr lang="en-US" sz="2040" dirty="0">
                <a:solidFill>
                  <a:schemeClr val="tx1">
                    <a:alpha val="99000"/>
                  </a:schemeClr>
                </a:solidFill>
                <a:latin typeface="Segoe UI" pitchFamily="34" charset="0"/>
                <a:ea typeface="Segoe UI" pitchFamily="34" charset="0"/>
                <a:cs typeface="Segoe UI" pitchFamily="34" charset="0"/>
              </a:rPr>
              <a:t>LinkedIn</a:t>
            </a:r>
            <a:r>
              <a:rPr lang="en-US" sz="2040" dirty="0">
                <a:solidFill>
                  <a:schemeClr val="tx1">
                    <a:alpha val="99000"/>
                  </a:schemeClr>
                </a:solidFill>
                <a:latin typeface="Segoe UI Light" pitchFamily="34" charset="0"/>
              </a:rPr>
              <a:t> </a:t>
            </a:r>
            <a:br>
              <a:rPr lang="en-US" sz="2040" dirty="0">
                <a:solidFill>
                  <a:schemeClr val="tx1">
                    <a:alpha val="99000"/>
                  </a:schemeClr>
                </a:solidFill>
                <a:latin typeface="Segoe UI Light" pitchFamily="34" charset="0"/>
              </a:rPr>
            </a:br>
            <a:r>
              <a:rPr lang="en-US" sz="2040" dirty="0">
                <a:solidFill>
                  <a:schemeClr val="tx1">
                    <a:alpha val="99000"/>
                  </a:schemeClr>
                </a:solidFill>
                <a:latin typeface="Segoe UI Light" pitchFamily="34" charset="0"/>
              </a:rPr>
              <a:t>/</a:t>
            </a:r>
            <a:r>
              <a:rPr lang="en-US" sz="2040" dirty="0" err="1">
                <a:solidFill>
                  <a:schemeClr val="tx1">
                    <a:alpha val="99000"/>
                  </a:schemeClr>
                </a:solidFill>
                <a:latin typeface="Segoe UI Light" pitchFamily="34" charset="0"/>
              </a:rPr>
              <a:t>billbaer</a:t>
            </a:r>
            <a:endParaRPr lang="en-US" sz="2040" dirty="0">
              <a:solidFill>
                <a:schemeClr val="tx1">
                  <a:alpha val="99000"/>
                </a:schemeClr>
              </a:solidFill>
              <a:latin typeface="Segoe UI Light" pitchFamily="34" charset="0"/>
            </a:endParaRPr>
          </a:p>
          <a:p>
            <a:pPr algn="r">
              <a:spcAft>
                <a:spcPts val="1224"/>
              </a:spcAft>
            </a:pPr>
            <a:r>
              <a:rPr lang="en-US" sz="2040" dirty="0">
                <a:solidFill>
                  <a:schemeClr val="tx1">
                    <a:alpha val="99000"/>
                  </a:schemeClr>
                </a:solidFill>
                <a:latin typeface="Segoe UI" pitchFamily="34" charset="0"/>
                <a:ea typeface="Segoe UI" pitchFamily="34" charset="0"/>
                <a:cs typeface="Segoe UI" pitchFamily="34" charset="0"/>
              </a:rPr>
              <a:t>TechNet</a:t>
            </a:r>
            <a:r>
              <a:rPr lang="en-US" sz="2040" dirty="0">
                <a:solidFill>
                  <a:schemeClr val="tx1">
                    <a:alpha val="99000"/>
                  </a:schemeClr>
                </a:solidFill>
                <a:latin typeface="Segoe UI Light" pitchFamily="34" charset="0"/>
              </a:rPr>
              <a:t> </a:t>
            </a:r>
            <a:br>
              <a:rPr lang="en-US" sz="2040" dirty="0">
                <a:solidFill>
                  <a:schemeClr val="tx1">
                    <a:alpha val="99000"/>
                  </a:schemeClr>
                </a:solidFill>
                <a:latin typeface="Segoe UI Light" pitchFamily="34" charset="0"/>
              </a:rPr>
            </a:br>
            <a:r>
              <a:rPr lang="en-US" sz="2040" dirty="0">
                <a:solidFill>
                  <a:schemeClr val="tx1">
                    <a:alpha val="99000"/>
                  </a:schemeClr>
                </a:solidFill>
                <a:latin typeface="Segoe UI Light" pitchFamily="34" charset="0"/>
              </a:rPr>
              <a:t>/b/</a:t>
            </a:r>
            <a:r>
              <a:rPr lang="en-US" sz="2040" dirty="0" err="1">
                <a:solidFill>
                  <a:schemeClr val="tx1">
                    <a:alpha val="99000"/>
                  </a:schemeClr>
                </a:solidFill>
                <a:latin typeface="Segoe UI Light" pitchFamily="34" charset="0"/>
              </a:rPr>
              <a:t>wbaer</a:t>
            </a:r>
            <a:endParaRPr lang="en-US" sz="2040" dirty="0">
              <a:solidFill>
                <a:schemeClr val="tx1">
                  <a:alpha val="99000"/>
                </a:schemeClr>
              </a:solidFill>
              <a:latin typeface="Segoe UI Light" pitchFamily="34" charset="0"/>
            </a:endParaRPr>
          </a:p>
        </p:txBody>
      </p:sp>
      <p:sp>
        <p:nvSpPr>
          <p:cNvPr id="60" name="Rectangle 59"/>
          <p:cNvSpPr/>
          <p:nvPr/>
        </p:nvSpPr>
        <p:spPr bwMode="auto">
          <a:xfrm>
            <a:off x="2501" y="1423459"/>
            <a:ext cx="5460366" cy="1324297"/>
          </a:xfrm>
          <a:prstGeom prst="rect">
            <a:avLst/>
          </a:prstGeom>
          <a:solidFill>
            <a:schemeClr val="accent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186521" tIns="62152" rIns="124303" bIns="93260" anchor="b"/>
          <a:lstStyle/>
          <a:p>
            <a:pPr algn="r" defTabSz="1243039">
              <a:lnSpc>
                <a:spcPct val="90000"/>
              </a:lnSpc>
              <a:spcAft>
                <a:spcPts val="816"/>
              </a:spcAft>
              <a:defRPr/>
            </a:pPr>
            <a:r>
              <a:rPr lang="en-US" sz="3264" dirty="0">
                <a:solidFill>
                  <a:srgbClr val="FFFFFF">
                    <a:alpha val="99000"/>
                  </a:srgbClr>
                </a:solidFill>
                <a:latin typeface="Segoe UI Light"/>
                <a:ea typeface="Segoe UI" pitchFamily="34" charset="0"/>
                <a:cs typeface="Zegoe UI SemiLight" charset="0"/>
              </a:rPr>
              <a:t>Bill Baer (ˈ</a:t>
            </a:r>
            <a:r>
              <a:rPr lang="en-US" sz="3264" dirty="0" err="1">
                <a:solidFill>
                  <a:srgbClr val="FFFFFF">
                    <a:alpha val="99000"/>
                  </a:srgbClr>
                </a:solidFill>
                <a:latin typeface="Segoe UI Light"/>
                <a:ea typeface="Segoe UI" pitchFamily="34" charset="0"/>
                <a:cs typeface="Zegoe UI SemiLight" charset="0"/>
              </a:rPr>
              <a:t>bɛər</a:t>
            </a:r>
            <a:r>
              <a:rPr lang="en-US" sz="3264" dirty="0">
                <a:solidFill>
                  <a:srgbClr val="FFFFFF">
                    <a:alpha val="99000"/>
                  </a:srgbClr>
                </a:solidFill>
                <a:latin typeface="Segoe UI Light"/>
                <a:ea typeface="Segoe UI" pitchFamily="34" charset="0"/>
                <a:cs typeface="Zegoe UI SemiLight" charset="0"/>
              </a:rPr>
              <a:t>)</a:t>
            </a:r>
          </a:p>
          <a:p>
            <a:pPr algn="r" defTabSz="1243039">
              <a:lnSpc>
                <a:spcPct val="90000"/>
              </a:lnSpc>
              <a:spcAft>
                <a:spcPts val="816"/>
              </a:spcAft>
              <a:defRPr/>
            </a:pPr>
            <a:r>
              <a:rPr lang="en-US" sz="1632" dirty="0">
                <a:solidFill>
                  <a:srgbClr val="FFFFFF">
                    <a:alpha val="99000"/>
                  </a:srgbClr>
                </a:solidFill>
                <a:ea typeface="Segoe UI" pitchFamily="34" charset="0"/>
                <a:cs typeface="Zegoe UI SemiLight" charset="0"/>
              </a:rPr>
              <a:t>Senior Product Marketing Manager</a:t>
            </a:r>
            <a:br>
              <a:rPr lang="en-US" sz="1632" dirty="0">
                <a:solidFill>
                  <a:srgbClr val="FFFFFF">
                    <a:alpha val="99000"/>
                  </a:srgbClr>
                </a:solidFill>
                <a:ea typeface="Segoe UI" pitchFamily="34" charset="0"/>
                <a:cs typeface="Zegoe UI SemiLight" charset="0"/>
              </a:rPr>
            </a:br>
            <a:r>
              <a:rPr lang="en-US" sz="1632" dirty="0">
                <a:solidFill>
                  <a:srgbClr val="FFFFFF">
                    <a:alpha val="99000"/>
                  </a:srgbClr>
                </a:solidFill>
                <a:ea typeface="Segoe UI" pitchFamily="34" charset="0"/>
                <a:cs typeface="Zegoe UI SemiLight" charset="0"/>
              </a:rPr>
              <a:t>SharePoint Microsoft Corporation</a:t>
            </a:r>
          </a:p>
        </p:txBody>
      </p:sp>
      <p:sp>
        <p:nvSpPr>
          <p:cNvPr id="2" name="TextBox 1"/>
          <p:cNvSpPr txBox="1"/>
          <p:nvPr/>
        </p:nvSpPr>
        <p:spPr>
          <a:xfrm>
            <a:off x="4244764" y="2755457"/>
            <a:ext cx="3640875" cy="2907068"/>
          </a:xfrm>
          <a:prstGeom prst="rect">
            <a:avLst/>
          </a:prstGeom>
          <a:solidFill>
            <a:schemeClr val="tx2"/>
          </a:solidFill>
          <a:ln>
            <a:noFill/>
          </a:ln>
        </p:spPr>
        <p:txBody>
          <a:bodyPr wrap="square" lIns="0" tIns="0" rIns="0" bIns="0" rtlCol="0" anchor="ctr">
            <a:noAutofit/>
          </a:bodyPr>
          <a:lstStyle/>
          <a:p>
            <a:pPr algn="ctr"/>
            <a:r>
              <a:rPr lang="en-US" sz="4080" spc="-71" dirty="0">
                <a:latin typeface="+mj-lt"/>
              </a:rPr>
              <a:t>www.wbaer.net</a:t>
            </a:r>
          </a:p>
        </p:txBody>
      </p:sp>
    </p:spTree>
    <p:extLst>
      <p:ext uri="{BB962C8B-B14F-4D97-AF65-F5344CB8AC3E}">
        <p14:creationId xmlns:p14="http://schemas.microsoft.com/office/powerpoint/2010/main" val="2640632164"/>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Database Mirroring Support Matrix</a:t>
            </a:r>
            <a:endParaRPr lang="en-US" sz="2856" dirty="0"/>
          </a:p>
        </p:txBody>
      </p:sp>
      <p:graphicFrame>
        <p:nvGraphicFramePr>
          <p:cNvPr id="6" name="Table 5"/>
          <p:cNvGraphicFramePr>
            <a:graphicFrameLocks noGrp="1"/>
          </p:cNvGraphicFramePr>
          <p:nvPr>
            <p:extLst>
              <p:ext uri="{D42A27DB-BD31-4B8C-83A1-F6EECF244321}">
                <p14:modId xmlns:p14="http://schemas.microsoft.com/office/powerpoint/2010/main" val="1892766083"/>
              </p:ext>
            </p:extLst>
          </p:nvPr>
        </p:nvGraphicFramePr>
        <p:xfrm>
          <a:off x="531946" y="1131071"/>
          <a:ext cx="11370962" cy="5159911"/>
        </p:xfrm>
        <a:graphic>
          <a:graphicData uri="http://schemas.openxmlformats.org/drawingml/2006/table">
            <a:tbl>
              <a:tblPr>
                <a:tableStyleId>{5C22544A-7EE6-4342-B048-85BDC9FD1C3A}</a:tableStyleId>
              </a:tblPr>
              <a:tblGrid>
                <a:gridCol w="5233817"/>
                <a:gridCol w="3971808"/>
                <a:gridCol w="2165337"/>
              </a:tblGrid>
              <a:tr h="528475">
                <a:tc>
                  <a:txBody>
                    <a:bodyPr/>
                    <a:lstStyle/>
                    <a:p>
                      <a:pPr algn="l" fontAlgn="b"/>
                      <a:r>
                        <a:rPr lang="en-US" sz="2900" u="none" strike="noStrike" dirty="0">
                          <a:solidFill>
                            <a:schemeClr val="tx1"/>
                          </a:solidFill>
                          <a:effectLst/>
                          <a:latin typeface="+mj-lt"/>
                        </a:rPr>
                        <a:t>Database Name</a:t>
                      </a:r>
                      <a:endParaRPr lang="en-US" sz="2900" b="1" i="0" u="none" strike="noStrike" dirty="0">
                        <a:solidFill>
                          <a:schemeClr val="tx1"/>
                        </a:solidFill>
                        <a:effectLst/>
                        <a:latin typeface="+mj-lt"/>
                      </a:endParaRPr>
                    </a:p>
                  </a:txBody>
                  <a:tcPr marL="46630" marR="46630" marT="46630" marB="46630" anchor="b">
                    <a:lnL w="12700" cmpd="sng">
                      <a:noFill/>
                    </a:lnL>
                    <a:lnR w="38100" cap="flat" cmpd="sng" algn="ctr">
                      <a:noFill/>
                      <a:prstDash val="solid"/>
                      <a:round/>
                      <a:headEnd type="none" w="med" len="med"/>
                      <a:tailEnd type="none" w="med" len="med"/>
                    </a:lnR>
                    <a:lnT w="12700" cmpd="sng">
                      <a:noFill/>
                    </a:lnT>
                    <a:lnB w="381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US" sz="2900" u="none" strike="noStrike" dirty="0" smtClean="0">
                          <a:solidFill>
                            <a:schemeClr val="tx1"/>
                          </a:solidFill>
                          <a:effectLst/>
                          <a:latin typeface="+mj-lt"/>
                        </a:rPr>
                        <a:t>Support</a:t>
                      </a:r>
                      <a:endParaRPr lang="en-US" sz="2900" b="1" i="0" u="none" strike="noStrike" dirty="0">
                        <a:solidFill>
                          <a:schemeClr val="tx1"/>
                        </a:solidFill>
                        <a:effectLst/>
                        <a:latin typeface="+mj-lt"/>
                      </a:endParaRPr>
                    </a:p>
                  </a:txBody>
                  <a:tcPr marL="46630" marR="46630" marT="46630" marB="46630" anchor="b">
                    <a:lnL w="38100" cap="flat" cmpd="sng" algn="ctr">
                      <a:noFill/>
                      <a:prstDash val="solid"/>
                      <a:round/>
                      <a:headEnd type="none" w="med" len="med"/>
                      <a:tailEnd type="none" w="med" len="med"/>
                    </a:lnL>
                    <a:lnR w="38100" cap="flat" cmpd="sng" algn="ctr">
                      <a:noFill/>
                      <a:prstDash val="solid"/>
                      <a:round/>
                      <a:headEnd type="none" w="med" len="med"/>
                      <a:tailEnd type="none" w="med" len="med"/>
                    </a:lnR>
                    <a:lnT w="12700" cmpd="sng">
                      <a:noFill/>
                    </a:lnT>
                    <a:lnB w="381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US" sz="2900" u="none" strike="noStrike" dirty="0">
                          <a:solidFill>
                            <a:schemeClr val="tx1"/>
                          </a:solidFill>
                          <a:effectLst/>
                          <a:latin typeface="+mj-lt"/>
                        </a:rPr>
                        <a:t>HA Capable</a:t>
                      </a:r>
                      <a:endParaRPr lang="en-US" sz="2900" b="1" i="0" u="none" strike="noStrike" dirty="0">
                        <a:solidFill>
                          <a:schemeClr val="tx1"/>
                        </a:solidFill>
                        <a:effectLst/>
                        <a:latin typeface="+mj-lt"/>
                      </a:endParaRPr>
                    </a:p>
                  </a:txBody>
                  <a:tcPr marL="46630" marR="46630" marT="46630" marB="46630" anchor="b">
                    <a:lnL w="38100" cap="flat" cmpd="sng" algn="ctr">
                      <a:noFill/>
                      <a:prstDash val="solid"/>
                      <a:round/>
                      <a:headEnd type="none" w="med" len="med"/>
                      <a:tailEnd type="none" w="med" len="med"/>
                    </a:lnL>
                    <a:lnR w="12700" cmpd="sng">
                      <a:noFill/>
                    </a:lnR>
                    <a:lnT w="12700" cmpd="sng">
                      <a:noFill/>
                    </a:lnT>
                    <a:lnB w="381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tr>
              <a:tr h="404128">
                <a:tc>
                  <a:txBody>
                    <a:bodyPr/>
                    <a:lstStyle/>
                    <a:p>
                      <a:pPr algn="l" fontAlgn="b"/>
                      <a:r>
                        <a:rPr lang="en-US" sz="2000" b="0" u="none" strike="noStrike" dirty="0">
                          <a:solidFill>
                            <a:schemeClr val="tx1"/>
                          </a:solidFill>
                          <a:effectLst/>
                        </a:rPr>
                        <a:t>Configuration</a:t>
                      </a:r>
                      <a:endParaRPr lang="en-US" sz="2000" b="0" i="0" u="none" strike="noStrike" dirty="0">
                        <a:solidFill>
                          <a:schemeClr val="tx1"/>
                        </a:solidFill>
                        <a:effectLst/>
                        <a:latin typeface="Segoe UI" panose="020B0502040204020203" pitchFamily="34" charset="0"/>
                      </a:endParaRPr>
                    </a:p>
                  </a:txBody>
                  <a:tcPr marL="46630" marR="46630" marT="46630" marB="46630" anchor="b">
                    <a:lnL w="38100" cap="flat" cmpd="sng" algn="ctr">
                      <a:solidFill>
                        <a:schemeClr val="bg2"/>
                      </a:solidFill>
                      <a:prstDash val="solid"/>
                      <a:round/>
                      <a:headEnd type="none" w="med" len="med"/>
                      <a:tailEnd type="none" w="med" len="med"/>
                    </a:lnL>
                    <a:lnR w="38100" cap="flat" cmpd="sng" algn="ctr">
                      <a:solidFill>
                        <a:schemeClr val="bg2"/>
                      </a:solidFill>
                      <a:prstDash val="solid"/>
                      <a:round/>
                      <a:headEnd type="none" w="med" len="med"/>
                      <a:tailEnd type="none" w="med" len="med"/>
                    </a:lnR>
                    <a:lnT w="38100" cap="flat" cmpd="sng" algn="ctr">
                      <a:solidFill>
                        <a:schemeClr val="bg2"/>
                      </a:solidFill>
                      <a:prstDash val="solid"/>
                      <a:round/>
                      <a:headEnd type="none" w="med" len="med"/>
                      <a:tailEnd type="none" w="med" len="med"/>
                    </a:lnT>
                    <a:lnB w="381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l" fontAlgn="b"/>
                      <a:r>
                        <a:rPr lang="en-US" sz="2000" u="none" strike="noStrike">
                          <a:solidFill>
                            <a:schemeClr val="tx1"/>
                          </a:solidFill>
                          <a:effectLst/>
                        </a:rPr>
                        <a:t>Synchronous</a:t>
                      </a:r>
                      <a:endParaRPr lang="en-US" sz="2000" b="0" i="0" u="none" strike="noStrike">
                        <a:solidFill>
                          <a:schemeClr val="tx1"/>
                        </a:solidFill>
                        <a:effectLst/>
                        <a:latin typeface="Segoe UI" panose="020B0502040204020203" pitchFamily="34" charset="0"/>
                      </a:endParaRPr>
                    </a:p>
                  </a:txBody>
                  <a:tcPr marL="46630" marR="46630" marT="46630" marB="46630" anchor="b">
                    <a:lnL w="38100" cap="flat" cmpd="sng" algn="ctr">
                      <a:solidFill>
                        <a:schemeClr val="bg2"/>
                      </a:solidFill>
                      <a:prstDash val="solid"/>
                      <a:round/>
                      <a:headEnd type="none" w="med" len="med"/>
                      <a:tailEnd type="none" w="med" len="med"/>
                    </a:lnL>
                    <a:lnR w="38100" cap="flat" cmpd="sng" algn="ctr">
                      <a:solidFill>
                        <a:schemeClr val="bg2"/>
                      </a:solidFill>
                      <a:prstDash val="solid"/>
                      <a:round/>
                      <a:headEnd type="none" w="med" len="med"/>
                      <a:tailEnd type="none" w="med" len="med"/>
                    </a:lnR>
                    <a:lnT w="38100" cap="flat" cmpd="sng" algn="ctr">
                      <a:solidFill>
                        <a:schemeClr val="bg2"/>
                      </a:solidFill>
                      <a:prstDash val="solid"/>
                      <a:round/>
                      <a:headEnd type="none" w="med" len="med"/>
                      <a:tailEnd type="none" w="med" len="med"/>
                    </a:lnT>
                    <a:lnB w="381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algn="l" fontAlgn="b"/>
                      <a:r>
                        <a:rPr lang="en-US" sz="2000" u="none" strike="noStrike">
                          <a:solidFill>
                            <a:schemeClr val="tx1"/>
                          </a:solidFill>
                          <a:effectLst/>
                        </a:rPr>
                        <a:t>Y</a:t>
                      </a:r>
                      <a:endParaRPr lang="en-US" sz="2000" b="0" i="0" u="none" strike="noStrike">
                        <a:solidFill>
                          <a:schemeClr val="tx1"/>
                        </a:solidFill>
                        <a:effectLst/>
                        <a:latin typeface="Segoe UI" panose="020B0502040204020203" pitchFamily="34" charset="0"/>
                      </a:endParaRPr>
                    </a:p>
                  </a:txBody>
                  <a:tcPr marL="46630" marR="46630" marT="46630" marB="46630" anchor="b">
                    <a:lnL w="38100" cap="flat" cmpd="sng" algn="ctr">
                      <a:solidFill>
                        <a:schemeClr val="bg2"/>
                      </a:solidFill>
                      <a:prstDash val="solid"/>
                      <a:round/>
                      <a:headEnd type="none" w="med" len="med"/>
                      <a:tailEnd type="none" w="med" len="med"/>
                    </a:lnL>
                    <a:lnR w="38100" cap="flat" cmpd="sng" algn="ctr">
                      <a:solidFill>
                        <a:schemeClr val="bg2"/>
                      </a:solidFill>
                      <a:prstDash val="solid"/>
                      <a:round/>
                      <a:headEnd type="none" w="med" len="med"/>
                      <a:tailEnd type="none" w="med" len="med"/>
                    </a:lnR>
                    <a:lnT w="38100" cap="flat" cmpd="sng" algn="ctr">
                      <a:solidFill>
                        <a:schemeClr val="bg2"/>
                      </a:solidFill>
                      <a:prstDash val="solid"/>
                      <a:round/>
                      <a:headEnd type="none" w="med" len="med"/>
                      <a:tailEnd type="none" w="med" len="med"/>
                    </a:lnT>
                    <a:lnB w="381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r>
              <a:tr h="714996">
                <a:tc>
                  <a:txBody>
                    <a:bodyPr/>
                    <a:lstStyle/>
                    <a:p>
                      <a:pPr algn="l" fontAlgn="b"/>
                      <a:r>
                        <a:rPr lang="en-US" sz="2000" b="0" u="none" strike="noStrike" dirty="0">
                          <a:solidFill>
                            <a:schemeClr val="tx1"/>
                          </a:solidFill>
                          <a:effectLst/>
                        </a:rPr>
                        <a:t>Web Application:  Central Administration Content</a:t>
                      </a:r>
                      <a:endParaRPr lang="en-US" sz="2000" b="0" i="0" u="none" strike="noStrike" dirty="0">
                        <a:solidFill>
                          <a:schemeClr val="tx1"/>
                        </a:solidFill>
                        <a:effectLst/>
                        <a:latin typeface="Segoe UI" panose="020B0502040204020203" pitchFamily="34" charset="0"/>
                      </a:endParaRPr>
                    </a:p>
                  </a:txBody>
                  <a:tcPr marL="46630" marR="46630" marT="46630" marB="46630" anchor="b">
                    <a:lnL w="38100" cap="flat" cmpd="sng" algn="ctr">
                      <a:solidFill>
                        <a:schemeClr val="bg2"/>
                      </a:solidFill>
                      <a:prstDash val="solid"/>
                      <a:round/>
                      <a:headEnd type="none" w="med" len="med"/>
                      <a:tailEnd type="none" w="med" len="med"/>
                    </a:lnL>
                    <a:lnR w="38100" cap="flat" cmpd="sng" algn="ctr">
                      <a:solidFill>
                        <a:schemeClr val="bg2"/>
                      </a:solidFill>
                      <a:prstDash val="solid"/>
                      <a:round/>
                      <a:headEnd type="none" w="med" len="med"/>
                      <a:tailEnd type="none" w="med" len="med"/>
                    </a:lnR>
                    <a:lnT w="38100" cap="flat" cmpd="sng" algn="ctr">
                      <a:solidFill>
                        <a:schemeClr val="bg2"/>
                      </a:solidFill>
                      <a:prstDash val="solid"/>
                      <a:round/>
                      <a:headEnd type="none" w="med" len="med"/>
                      <a:tailEnd type="none" w="med" len="med"/>
                    </a:lnT>
                    <a:lnB w="381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l" fontAlgn="b"/>
                      <a:r>
                        <a:rPr lang="en-US" sz="2000" u="none" strike="noStrike">
                          <a:solidFill>
                            <a:schemeClr val="tx1"/>
                          </a:solidFill>
                          <a:effectLst/>
                        </a:rPr>
                        <a:t>Synchronous</a:t>
                      </a:r>
                      <a:endParaRPr lang="en-US" sz="2000" b="0" i="0" u="none" strike="noStrike">
                        <a:solidFill>
                          <a:schemeClr val="tx1"/>
                        </a:solidFill>
                        <a:effectLst/>
                        <a:latin typeface="Segoe UI" panose="020B0502040204020203" pitchFamily="34" charset="0"/>
                      </a:endParaRPr>
                    </a:p>
                  </a:txBody>
                  <a:tcPr marL="46630" marR="46630" marT="46630" marB="46630" anchor="b">
                    <a:lnL w="38100" cap="flat" cmpd="sng" algn="ctr">
                      <a:solidFill>
                        <a:schemeClr val="bg2"/>
                      </a:solidFill>
                      <a:prstDash val="solid"/>
                      <a:round/>
                      <a:headEnd type="none" w="med" len="med"/>
                      <a:tailEnd type="none" w="med" len="med"/>
                    </a:lnL>
                    <a:lnR w="38100" cap="flat" cmpd="sng" algn="ctr">
                      <a:solidFill>
                        <a:schemeClr val="bg2"/>
                      </a:solidFill>
                      <a:prstDash val="solid"/>
                      <a:round/>
                      <a:headEnd type="none" w="med" len="med"/>
                      <a:tailEnd type="none" w="med" len="med"/>
                    </a:lnR>
                    <a:lnT w="38100" cap="flat" cmpd="sng" algn="ctr">
                      <a:solidFill>
                        <a:schemeClr val="bg2"/>
                      </a:solidFill>
                      <a:prstDash val="solid"/>
                      <a:round/>
                      <a:headEnd type="none" w="med" len="med"/>
                      <a:tailEnd type="none" w="med" len="med"/>
                    </a:lnT>
                    <a:lnB w="381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algn="l" fontAlgn="b"/>
                      <a:r>
                        <a:rPr lang="en-US" sz="2000" u="none" strike="noStrike">
                          <a:solidFill>
                            <a:schemeClr val="tx1"/>
                          </a:solidFill>
                          <a:effectLst/>
                        </a:rPr>
                        <a:t>Y</a:t>
                      </a:r>
                      <a:endParaRPr lang="en-US" sz="2000" b="0" i="0" u="none" strike="noStrike">
                        <a:solidFill>
                          <a:schemeClr val="tx1"/>
                        </a:solidFill>
                        <a:effectLst/>
                        <a:latin typeface="Segoe UI" panose="020B0502040204020203" pitchFamily="34" charset="0"/>
                      </a:endParaRPr>
                    </a:p>
                  </a:txBody>
                  <a:tcPr marL="46630" marR="46630" marT="46630" marB="46630" anchor="b">
                    <a:lnL w="38100" cap="flat" cmpd="sng" algn="ctr">
                      <a:solidFill>
                        <a:schemeClr val="bg2"/>
                      </a:solidFill>
                      <a:prstDash val="solid"/>
                      <a:round/>
                      <a:headEnd type="none" w="med" len="med"/>
                      <a:tailEnd type="none" w="med" len="med"/>
                    </a:lnL>
                    <a:lnR w="38100" cap="flat" cmpd="sng" algn="ctr">
                      <a:solidFill>
                        <a:schemeClr val="bg2"/>
                      </a:solidFill>
                      <a:prstDash val="solid"/>
                      <a:round/>
                      <a:headEnd type="none" w="med" len="med"/>
                      <a:tailEnd type="none" w="med" len="med"/>
                    </a:lnR>
                    <a:lnT w="38100" cap="flat" cmpd="sng" algn="ctr">
                      <a:solidFill>
                        <a:schemeClr val="bg2"/>
                      </a:solidFill>
                      <a:prstDash val="solid"/>
                      <a:round/>
                      <a:headEnd type="none" w="med" len="med"/>
                      <a:tailEnd type="none" w="med" len="med"/>
                    </a:lnT>
                    <a:lnB w="381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r>
              <a:tr h="676671">
                <a:tc>
                  <a:txBody>
                    <a:bodyPr/>
                    <a:lstStyle/>
                    <a:p>
                      <a:pPr algn="l" fontAlgn="b"/>
                      <a:r>
                        <a:rPr lang="en-US" sz="2000" b="0" u="none" strike="noStrike" dirty="0">
                          <a:solidFill>
                            <a:schemeClr val="tx1"/>
                          </a:solidFill>
                          <a:effectLst/>
                        </a:rPr>
                        <a:t>Web Application:  Content Database</a:t>
                      </a:r>
                      <a:endParaRPr lang="en-US" sz="2000" b="0" i="0" u="none" strike="noStrike" dirty="0">
                        <a:solidFill>
                          <a:schemeClr val="tx1"/>
                        </a:solidFill>
                        <a:effectLst/>
                        <a:latin typeface="Segoe UI" panose="020B0502040204020203" pitchFamily="34" charset="0"/>
                      </a:endParaRPr>
                    </a:p>
                  </a:txBody>
                  <a:tcPr marL="46630" marR="46630" marT="46630" marB="46630" anchor="b">
                    <a:lnL w="38100" cap="flat" cmpd="sng" algn="ctr">
                      <a:solidFill>
                        <a:schemeClr val="bg2"/>
                      </a:solidFill>
                      <a:prstDash val="solid"/>
                      <a:round/>
                      <a:headEnd type="none" w="med" len="med"/>
                      <a:tailEnd type="none" w="med" len="med"/>
                    </a:lnL>
                    <a:lnR w="38100" cap="flat" cmpd="sng" algn="ctr">
                      <a:solidFill>
                        <a:schemeClr val="bg2"/>
                      </a:solidFill>
                      <a:prstDash val="solid"/>
                      <a:round/>
                      <a:headEnd type="none" w="med" len="med"/>
                      <a:tailEnd type="none" w="med" len="med"/>
                    </a:lnR>
                    <a:lnT w="38100" cap="flat" cmpd="sng" algn="ctr">
                      <a:solidFill>
                        <a:schemeClr val="bg2"/>
                      </a:solidFill>
                      <a:prstDash val="solid"/>
                      <a:round/>
                      <a:headEnd type="none" w="med" len="med"/>
                      <a:tailEnd type="none" w="med" len="med"/>
                    </a:lnT>
                    <a:lnB w="381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l" fontAlgn="b"/>
                      <a:r>
                        <a:rPr lang="en-US" sz="2000" u="none" strike="noStrike">
                          <a:solidFill>
                            <a:schemeClr val="tx1"/>
                          </a:solidFill>
                          <a:effectLst/>
                        </a:rPr>
                        <a:t>Synchronous, Asynchronous</a:t>
                      </a:r>
                      <a:endParaRPr lang="en-US" sz="2000" b="0" i="0" u="none" strike="noStrike">
                        <a:solidFill>
                          <a:schemeClr val="tx1"/>
                        </a:solidFill>
                        <a:effectLst/>
                        <a:latin typeface="Segoe UI" panose="020B0502040204020203" pitchFamily="34" charset="0"/>
                      </a:endParaRPr>
                    </a:p>
                  </a:txBody>
                  <a:tcPr marL="46630" marR="46630" marT="46630" marB="46630" anchor="b">
                    <a:lnL w="38100" cap="flat" cmpd="sng" algn="ctr">
                      <a:solidFill>
                        <a:schemeClr val="bg2"/>
                      </a:solidFill>
                      <a:prstDash val="solid"/>
                      <a:round/>
                      <a:headEnd type="none" w="med" len="med"/>
                      <a:tailEnd type="none" w="med" len="med"/>
                    </a:lnL>
                    <a:lnR w="38100" cap="flat" cmpd="sng" algn="ctr">
                      <a:solidFill>
                        <a:schemeClr val="bg2"/>
                      </a:solidFill>
                      <a:prstDash val="solid"/>
                      <a:round/>
                      <a:headEnd type="none" w="med" len="med"/>
                      <a:tailEnd type="none" w="med" len="med"/>
                    </a:lnR>
                    <a:lnT w="38100" cap="flat" cmpd="sng" algn="ctr">
                      <a:solidFill>
                        <a:schemeClr val="bg2"/>
                      </a:solidFill>
                      <a:prstDash val="solid"/>
                      <a:round/>
                      <a:headEnd type="none" w="med" len="med"/>
                      <a:tailEnd type="none" w="med" len="med"/>
                    </a:lnT>
                    <a:lnB w="381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algn="l" fontAlgn="b"/>
                      <a:r>
                        <a:rPr lang="en-US" sz="2000" u="none" strike="noStrike" dirty="0">
                          <a:solidFill>
                            <a:schemeClr val="tx1"/>
                          </a:solidFill>
                          <a:effectLst/>
                        </a:rPr>
                        <a:t>Y</a:t>
                      </a:r>
                      <a:endParaRPr lang="en-US" sz="2000" b="0" i="0" u="none" strike="noStrike" dirty="0">
                        <a:solidFill>
                          <a:schemeClr val="tx1"/>
                        </a:solidFill>
                        <a:effectLst/>
                        <a:latin typeface="Segoe UI" panose="020B0502040204020203" pitchFamily="34" charset="0"/>
                      </a:endParaRPr>
                    </a:p>
                  </a:txBody>
                  <a:tcPr marL="46630" marR="46630" marT="46630" marB="46630" anchor="b">
                    <a:lnL w="38100" cap="flat" cmpd="sng" algn="ctr">
                      <a:solidFill>
                        <a:schemeClr val="bg2"/>
                      </a:solidFill>
                      <a:prstDash val="solid"/>
                      <a:round/>
                      <a:headEnd type="none" w="med" len="med"/>
                      <a:tailEnd type="none" w="med" len="med"/>
                    </a:lnL>
                    <a:lnR w="38100" cap="flat" cmpd="sng" algn="ctr">
                      <a:solidFill>
                        <a:schemeClr val="bg2"/>
                      </a:solidFill>
                      <a:prstDash val="solid"/>
                      <a:round/>
                      <a:headEnd type="none" w="med" len="med"/>
                      <a:tailEnd type="none" w="med" len="med"/>
                    </a:lnR>
                    <a:lnT w="38100" cap="flat" cmpd="sng" algn="ctr">
                      <a:solidFill>
                        <a:schemeClr val="bg2"/>
                      </a:solidFill>
                      <a:prstDash val="solid"/>
                      <a:round/>
                      <a:headEnd type="none" w="med" len="med"/>
                      <a:tailEnd type="none" w="med" len="med"/>
                    </a:lnT>
                    <a:lnB w="381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r>
              <a:tr h="404128">
                <a:tc>
                  <a:txBody>
                    <a:bodyPr/>
                    <a:lstStyle/>
                    <a:p>
                      <a:pPr algn="l" fontAlgn="b"/>
                      <a:r>
                        <a:rPr lang="en-US" sz="2000" b="0" i="0" u="none" strike="noStrike" dirty="0" smtClean="0">
                          <a:solidFill>
                            <a:schemeClr val="tx1"/>
                          </a:solidFill>
                          <a:effectLst/>
                          <a:latin typeface="Segoe UI" panose="020B0502040204020203" pitchFamily="34" charset="0"/>
                        </a:rPr>
                        <a:t>Usage and Health Data Collection Database</a:t>
                      </a:r>
                      <a:endParaRPr lang="en-US" sz="2000" b="0" i="0" u="none" strike="noStrike" dirty="0">
                        <a:solidFill>
                          <a:schemeClr val="tx1"/>
                        </a:solidFill>
                        <a:effectLst/>
                        <a:latin typeface="Segoe UI" panose="020B0502040204020203" pitchFamily="34" charset="0"/>
                      </a:endParaRPr>
                    </a:p>
                  </a:txBody>
                  <a:tcPr marL="46630" marR="46630" marT="46630" marB="46630" anchor="b">
                    <a:lnL w="38100" cap="flat" cmpd="sng" algn="ctr">
                      <a:solidFill>
                        <a:schemeClr val="bg2"/>
                      </a:solidFill>
                      <a:prstDash val="solid"/>
                      <a:round/>
                      <a:headEnd type="none" w="med" len="med"/>
                      <a:tailEnd type="none" w="med" len="med"/>
                    </a:lnL>
                    <a:lnR w="38100" cap="flat" cmpd="sng" algn="ctr">
                      <a:solidFill>
                        <a:schemeClr val="bg2"/>
                      </a:solidFill>
                      <a:prstDash val="solid"/>
                      <a:round/>
                      <a:headEnd type="none" w="med" len="med"/>
                      <a:tailEnd type="none" w="med" len="med"/>
                    </a:lnR>
                    <a:lnT w="38100" cap="flat" cmpd="sng" algn="ctr">
                      <a:solidFill>
                        <a:schemeClr val="bg2"/>
                      </a:solidFill>
                      <a:prstDash val="solid"/>
                      <a:round/>
                      <a:headEnd type="none" w="med" len="med"/>
                      <a:tailEnd type="none" w="med" len="med"/>
                    </a:lnT>
                    <a:lnB w="381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l" fontAlgn="b"/>
                      <a:r>
                        <a:rPr lang="en-US" sz="2000" b="0" i="0" u="none" strike="noStrike" dirty="0" smtClean="0">
                          <a:solidFill>
                            <a:schemeClr val="tx1"/>
                          </a:solidFill>
                          <a:effectLst/>
                          <a:latin typeface="Segoe UI" panose="020B0502040204020203" pitchFamily="34" charset="0"/>
                        </a:rPr>
                        <a:t>Synchronous, Asynchronous</a:t>
                      </a:r>
                      <a:endParaRPr lang="en-US" sz="2000" b="0" i="0" u="none" strike="noStrike" dirty="0">
                        <a:solidFill>
                          <a:schemeClr val="tx1"/>
                        </a:solidFill>
                        <a:effectLst/>
                        <a:latin typeface="Segoe UI" panose="020B0502040204020203" pitchFamily="34" charset="0"/>
                      </a:endParaRPr>
                    </a:p>
                  </a:txBody>
                  <a:tcPr marL="46630" marR="46630" marT="46630" marB="46630" anchor="b">
                    <a:lnL w="38100" cap="flat" cmpd="sng" algn="ctr">
                      <a:solidFill>
                        <a:schemeClr val="bg2"/>
                      </a:solidFill>
                      <a:prstDash val="solid"/>
                      <a:round/>
                      <a:headEnd type="none" w="med" len="med"/>
                      <a:tailEnd type="none" w="med" len="med"/>
                    </a:lnL>
                    <a:lnR w="38100" cap="flat" cmpd="sng" algn="ctr">
                      <a:solidFill>
                        <a:schemeClr val="bg2"/>
                      </a:solidFill>
                      <a:prstDash val="solid"/>
                      <a:round/>
                      <a:headEnd type="none" w="med" len="med"/>
                      <a:tailEnd type="none" w="med" len="med"/>
                    </a:lnR>
                    <a:lnT w="38100" cap="flat" cmpd="sng" algn="ctr">
                      <a:solidFill>
                        <a:schemeClr val="bg2"/>
                      </a:solidFill>
                      <a:prstDash val="solid"/>
                      <a:round/>
                      <a:headEnd type="none" w="med" len="med"/>
                      <a:tailEnd type="none" w="med" len="med"/>
                    </a:lnT>
                    <a:lnB w="381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algn="l" fontAlgn="b"/>
                      <a:r>
                        <a:rPr lang="en-US" sz="2000" b="0" i="0" u="none" strike="noStrike" dirty="0" smtClean="0">
                          <a:solidFill>
                            <a:schemeClr val="tx1"/>
                          </a:solidFill>
                          <a:effectLst/>
                          <a:latin typeface="Segoe UI" panose="020B0502040204020203" pitchFamily="34" charset="0"/>
                        </a:rPr>
                        <a:t>Y</a:t>
                      </a:r>
                      <a:endParaRPr lang="en-US" sz="2000" b="0" i="0" u="none" strike="noStrike" dirty="0">
                        <a:solidFill>
                          <a:schemeClr val="tx1"/>
                        </a:solidFill>
                        <a:effectLst/>
                        <a:latin typeface="Segoe UI" panose="020B0502040204020203" pitchFamily="34" charset="0"/>
                      </a:endParaRPr>
                    </a:p>
                  </a:txBody>
                  <a:tcPr marL="46630" marR="46630" marT="46630" marB="46630" anchor="b">
                    <a:lnL w="38100" cap="flat" cmpd="sng" algn="ctr">
                      <a:solidFill>
                        <a:schemeClr val="bg2"/>
                      </a:solidFill>
                      <a:prstDash val="solid"/>
                      <a:round/>
                      <a:headEnd type="none" w="med" len="med"/>
                      <a:tailEnd type="none" w="med" len="med"/>
                    </a:lnL>
                    <a:lnR w="38100" cap="flat" cmpd="sng" algn="ctr">
                      <a:solidFill>
                        <a:schemeClr val="bg2"/>
                      </a:solidFill>
                      <a:prstDash val="solid"/>
                      <a:round/>
                      <a:headEnd type="none" w="med" len="med"/>
                      <a:tailEnd type="none" w="med" len="med"/>
                    </a:lnR>
                    <a:lnT w="38100" cap="flat" cmpd="sng" algn="ctr">
                      <a:solidFill>
                        <a:schemeClr val="bg2"/>
                      </a:solidFill>
                      <a:prstDash val="solid"/>
                      <a:round/>
                      <a:headEnd type="none" w="med" len="med"/>
                      <a:tailEnd type="none" w="med" len="med"/>
                    </a:lnT>
                    <a:lnB w="381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r>
              <a:tr h="404128">
                <a:tc>
                  <a:txBody>
                    <a:bodyPr/>
                    <a:lstStyle/>
                    <a:p>
                      <a:pPr algn="l" fontAlgn="b"/>
                      <a:r>
                        <a:rPr lang="en-US" sz="2000" b="0" i="0" u="none" strike="noStrike" dirty="0" smtClean="0">
                          <a:solidFill>
                            <a:schemeClr val="tx1"/>
                          </a:solidFill>
                          <a:effectLst/>
                          <a:latin typeface="Segoe UI" panose="020B0502040204020203" pitchFamily="34" charset="0"/>
                        </a:rPr>
                        <a:t>Business Data</a:t>
                      </a:r>
                      <a:r>
                        <a:rPr lang="en-US" sz="2000" b="0" i="0" u="none" strike="noStrike" baseline="0" dirty="0" smtClean="0">
                          <a:solidFill>
                            <a:schemeClr val="tx1"/>
                          </a:solidFill>
                          <a:effectLst/>
                          <a:latin typeface="Segoe UI" panose="020B0502040204020203" pitchFamily="34" charset="0"/>
                        </a:rPr>
                        <a:t> Connectivity Database</a:t>
                      </a:r>
                      <a:endParaRPr lang="en-US" sz="2000" b="0" i="0" u="none" strike="noStrike" dirty="0">
                        <a:solidFill>
                          <a:schemeClr val="tx1"/>
                        </a:solidFill>
                        <a:effectLst/>
                        <a:latin typeface="Segoe UI" panose="020B0502040204020203" pitchFamily="34" charset="0"/>
                      </a:endParaRPr>
                    </a:p>
                  </a:txBody>
                  <a:tcPr marL="46630" marR="46630" marT="46630" marB="46630" anchor="b">
                    <a:lnL w="38100" cap="flat" cmpd="sng" algn="ctr">
                      <a:solidFill>
                        <a:schemeClr val="bg2"/>
                      </a:solidFill>
                      <a:prstDash val="solid"/>
                      <a:round/>
                      <a:headEnd type="none" w="med" len="med"/>
                      <a:tailEnd type="none" w="med" len="med"/>
                    </a:lnL>
                    <a:lnR w="38100" cap="flat" cmpd="sng" algn="ctr">
                      <a:solidFill>
                        <a:schemeClr val="bg2"/>
                      </a:solidFill>
                      <a:prstDash val="solid"/>
                      <a:round/>
                      <a:headEnd type="none" w="med" len="med"/>
                      <a:tailEnd type="none" w="med" len="med"/>
                    </a:lnR>
                    <a:lnT w="38100" cap="flat" cmpd="sng" algn="ctr">
                      <a:solidFill>
                        <a:schemeClr val="bg2"/>
                      </a:solidFill>
                      <a:prstDash val="solid"/>
                      <a:round/>
                      <a:headEnd type="none" w="med" len="med"/>
                      <a:tailEnd type="none" w="med" len="med"/>
                    </a:lnT>
                    <a:lnB w="381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l" fontAlgn="b"/>
                      <a:r>
                        <a:rPr lang="en-US" sz="2000" b="0" i="0" u="none" strike="noStrike" dirty="0" smtClean="0">
                          <a:solidFill>
                            <a:schemeClr val="tx1"/>
                          </a:solidFill>
                          <a:effectLst/>
                          <a:latin typeface="Segoe UI" panose="020B0502040204020203" pitchFamily="34" charset="0"/>
                        </a:rPr>
                        <a:t>Synchronous</a:t>
                      </a:r>
                      <a:endParaRPr lang="en-US" sz="2000" b="0" i="0" u="none" strike="noStrike" dirty="0">
                        <a:solidFill>
                          <a:schemeClr val="tx1"/>
                        </a:solidFill>
                        <a:effectLst/>
                        <a:latin typeface="Segoe UI" panose="020B0502040204020203" pitchFamily="34" charset="0"/>
                      </a:endParaRPr>
                    </a:p>
                  </a:txBody>
                  <a:tcPr marL="46630" marR="46630" marT="46630" marB="46630" anchor="b">
                    <a:lnL w="38100" cap="flat" cmpd="sng" algn="ctr">
                      <a:solidFill>
                        <a:schemeClr val="bg2"/>
                      </a:solidFill>
                      <a:prstDash val="solid"/>
                      <a:round/>
                      <a:headEnd type="none" w="med" len="med"/>
                      <a:tailEnd type="none" w="med" len="med"/>
                    </a:lnL>
                    <a:lnR w="38100" cap="flat" cmpd="sng" algn="ctr">
                      <a:solidFill>
                        <a:schemeClr val="bg2"/>
                      </a:solidFill>
                      <a:prstDash val="solid"/>
                      <a:round/>
                      <a:headEnd type="none" w="med" len="med"/>
                      <a:tailEnd type="none" w="med" len="med"/>
                    </a:lnR>
                    <a:lnT w="38100" cap="flat" cmpd="sng" algn="ctr">
                      <a:solidFill>
                        <a:schemeClr val="bg2"/>
                      </a:solidFill>
                      <a:prstDash val="solid"/>
                      <a:round/>
                      <a:headEnd type="none" w="med" len="med"/>
                      <a:tailEnd type="none" w="med" len="med"/>
                    </a:lnT>
                    <a:lnB w="381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algn="l" fontAlgn="b"/>
                      <a:r>
                        <a:rPr lang="en-US" sz="2000" b="0" i="0" u="none" strike="noStrike" dirty="0" smtClean="0">
                          <a:solidFill>
                            <a:schemeClr val="tx1"/>
                          </a:solidFill>
                          <a:effectLst/>
                          <a:latin typeface="Segoe UI" panose="020B0502040204020203" pitchFamily="34" charset="0"/>
                        </a:rPr>
                        <a:t>Y</a:t>
                      </a:r>
                      <a:endParaRPr lang="en-US" sz="2000" b="0" i="0" u="none" strike="noStrike" dirty="0">
                        <a:solidFill>
                          <a:schemeClr val="tx1"/>
                        </a:solidFill>
                        <a:effectLst/>
                        <a:latin typeface="Segoe UI" panose="020B0502040204020203" pitchFamily="34" charset="0"/>
                      </a:endParaRPr>
                    </a:p>
                  </a:txBody>
                  <a:tcPr marL="46630" marR="46630" marT="46630" marB="46630" anchor="b">
                    <a:lnL w="38100" cap="flat" cmpd="sng" algn="ctr">
                      <a:solidFill>
                        <a:schemeClr val="bg2"/>
                      </a:solidFill>
                      <a:prstDash val="solid"/>
                      <a:round/>
                      <a:headEnd type="none" w="med" len="med"/>
                      <a:tailEnd type="none" w="med" len="med"/>
                    </a:lnL>
                    <a:lnR w="38100" cap="flat" cmpd="sng" algn="ctr">
                      <a:solidFill>
                        <a:schemeClr val="bg2"/>
                      </a:solidFill>
                      <a:prstDash val="solid"/>
                      <a:round/>
                      <a:headEnd type="none" w="med" len="med"/>
                      <a:tailEnd type="none" w="med" len="med"/>
                    </a:lnR>
                    <a:lnT w="38100" cap="flat" cmpd="sng" algn="ctr">
                      <a:solidFill>
                        <a:schemeClr val="bg2"/>
                      </a:solidFill>
                      <a:prstDash val="solid"/>
                      <a:round/>
                      <a:headEnd type="none" w="med" len="med"/>
                      <a:tailEnd type="none" w="med" len="med"/>
                    </a:lnT>
                    <a:lnB w="381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r>
              <a:tr h="404128">
                <a:tc>
                  <a:txBody>
                    <a:bodyPr/>
                    <a:lstStyle/>
                    <a:p>
                      <a:pPr algn="l" fontAlgn="b"/>
                      <a:r>
                        <a:rPr lang="en-US" sz="2000" b="0" i="0" u="none" strike="noStrike" dirty="0" smtClean="0">
                          <a:solidFill>
                            <a:schemeClr val="tx1"/>
                          </a:solidFill>
                          <a:effectLst/>
                          <a:latin typeface="Segoe UI" panose="020B0502040204020203" pitchFamily="34" charset="0"/>
                        </a:rPr>
                        <a:t>Application Registry Database</a:t>
                      </a:r>
                      <a:endParaRPr lang="en-US" sz="2000" b="0" i="0" u="none" strike="noStrike" dirty="0">
                        <a:solidFill>
                          <a:schemeClr val="tx1"/>
                        </a:solidFill>
                        <a:effectLst/>
                        <a:latin typeface="Segoe UI" panose="020B0502040204020203" pitchFamily="34" charset="0"/>
                      </a:endParaRPr>
                    </a:p>
                  </a:txBody>
                  <a:tcPr marL="46630" marR="46630" marT="46630" marB="46630" anchor="b">
                    <a:lnL w="38100" cap="flat" cmpd="sng" algn="ctr">
                      <a:solidFill>
                        <a:schemeClr val="bg2"/>
                      </a:solidFill>
                      <a:prstDash val="solid"/>
                      <a:round/>
                      <a:headEnd type="none" w="med" len="med"/>
                      <a:tailEnd type="none" w="med" len="med"/>
                    </a:lnL>
                    <a:lnR w="38100" cap="flat" cmpd="sng" algn="ctr">
                      <a:solidFill>
                        <a:schemeClr val="bg2"/>
                      </a:solidFill>
                      <a:prstDash val="solid"/>
                      <a:round/>
                      <a:headEnd type="none" w="med" len="med"/>
                      <a:tailEnd type="none" w="med" len="med"/>
                    </a:lnR>
                    <a:lnT w="38100" cap="flat" cmpd="sng" algn="ctr">
                      <a:solidFill>
                        <a:schemeClr val="bg2"/>
                      </a:solidFill>
                      <a:prstDash val="solid"/>
                      <a:round/>
                      <a:headEnd type="none" w="med" len="med"/>
                      <a:tailEnd type="none" w="med" len="med"/>
                    </a:lnT>
                    <a:lnB w="381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l" fontAlgn="b"/>
                      <a:r>
                        <a:rPr lang="en-US" sz="2000" b="0" i="0" u="none" strike="noStrike" dirty="0" smtClean="0">
                          <a:solidFill>
                            <a:schemeClr val="tx1"/>
                          </a:solidFill>
                          <a:effectLst/>
                          <a:latin typeface="Segoe UI" panose="020B0502040204020203" pitchFamily="34" charset="0"/>
                        </a:rPr>
                        <a:t>Synchronous</a:t>
                      </a:r>
                      <a:endParaRPr lang="en-US" sz="2000" b="0" i="0" u="none" strike="noStrike" dirty="0">
                        <a:solidFill>
                          <a:schemeClr val="tx1"/>
                        </a:solidFill>
                        <a:effectLst/>
                        <a:latin typeface="Segoe UI" panose="020B0502040204020203" pitchFamily="34" charset="0"/>
                      </a:endParaRPr>
                    </a:p>
                  </a:txBody>
                  <a:tcPr marL="46630" marR="46630" marT="46630" marB="46630" anchor="b">
                    <a:lnL w="38100" cap="flat" cmpd="sng" algn="ctr">
                      <a:solidFill>
                        <a:schemeClr val="bg2"/>
                      </a:solidFill>
                      <a:prstDash val="solid"/>
                      <a:round/>
                      <a:headEnd type="none" w="med" len="med"/>
                      <a:tailEnd type="none" w="med" len="med"/>
                    </a:lnL>
                    <a:lnR w="38100" cap="flat" cmpd="sng" algn="ctr">
                      <a:solidFill>
                        <a:schemeClr val="bg2"/>
                      </a:solidFill>
                      <a:prstDash val="solid"/>
                      <a:round/>
                      <a:headEnd type="none" w="med" len="med"/>
                      <a:tailEnd type="none" w="med" len="med"/>
                    </a:lnR>
                    <a:lnT w="38100" cap="flat" cmpd="sng" algn="ctr">
                      <a:solidFill>
                        <a:schemeClr val="bg2"/>
                      </a:solidFill>
                      <a:prstDash val="solid"/>
                      <a:round/>
                      <a:headEnd type="none" w="med" len="med"/>
                      <a:tailEnd type="none" w="med" len="med"/>
                    </a:lnT>
                    <a:lnB w="381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algn="l" fontAlgn="b"/>
                      <a:r>
                        <a:rPr lang="en-US" sz="2000" b="0" i="0" u="none" strike="noStrike" dirty="0" smtClean="0">
                          <a:solidFill>
                            <a:schemeClr val="tx1"/>
                          </a:solidFill>
                          <a:effectLst/>
                          <a:latin typeface="Segoe UI" panose="020B0502040204020203" pitchFamily="34" charset="0"/>
                        </a:rPr>
                        <a:t>Y</a:t>
                      </a:r>
                      <a:endParaRPr lang="en-US" sz="2000" b="0" i="0" u="none" strike="noStrike" dirty="0">
                        <a:solidFill>
                          <a:schemeClr val="tx1"/>
                        </a:solidFill>
                        <a:effectLst/>
                        <a:latin typeface="Segoe UI" panose="020B0502040204020203" pitchFamily="34" charset="0"/>
                      </a:endParaRPr>
                    </a:p>
                  </a:txBody>
                  <a:tcPr marL="46630" marR="46630" marT="46630" marB="46630" anchor="b">
                    <a:lnL w="38100" cap="flat" cmpd="sng" algn="ctr">
                      <a:solidFill>
                        <a:schemeClr val="bg2"/>
                      </a:solidFill>
                      <a:prstDash val="solid"/>
                      <a:round/>
                      <a:headEnd type="none" w="med" len="med"/>
                      <a:tailEnd type="none" w="med" len="med"/>
                    </a:lnL>
                    <a:lnR w="38100" cap="flat" cmpd="sng" algn="ctr">
                      <a:solidFill>
                        <a:schemeClr val="bg2"/>
                      </a:solidFill>
                      <a:prstDash val="solid"/>
                      <a:round/>
                      <a:headEnd type="none" w="med" len="med"/>
                      <a:tailEnd type="none" w="med" len="med"/>
                    </a:lnR>
                    <a:lnT w="38100" cap="flat" cmpd="sng" algn="ctr">
                      <a:solidFill>
                        <a:schemeClr val="bg2"/>
                      </a:solidFill>
                      <a:prstDash val="solid"/>
                      <a:round/>
                      <a:headEnd type="none" w="med" len="med"/>
                      <a:tailEnd type="none" w="med" len="med"/>
                    </a:lnT>
                    <a:lnB w="381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r>
              <a:tr h="404128">
                <a:tc>
                  <a:txBody>
                    <a:bodyPr/>
                    <a:lstStyle/>
                    <a:p>
                      <a:pPr algn="l" fontAlgn="b"/>
                      <a:r>
                        <a:rPr lang="en-US" sz="2000" b="0" i="0" u="none" strike="noStrike" dirty="0" smtClean="0">
                          <a:solidFill>
                            <a:schemeClr val="tx1"/>
                          </a:solidFill>
                          <a:effectLst/>
                          <a:latin typeface="Segoe UI" panose="020B0502040204020203" pitchFamily="34" charset="0"/>
                        </a:rPr>
                        <a:t>Subscription</a:t>
                      </a:r>
                      <a:r>
                        <a:rPr lang="en-US" sz="2000" b="0" i="0" u="none" strike="noStrike" baseline="0" dirty="0" smtClean="0">
                          <a:solidFill>
                            <a:schemeClr val="tx1"/>
                          </a:solidFill>
                          <a:effectLst/>
                          <a:latin typeface="Segoe UI" panose="020B0502040204020203" pitchFamily="34" charset="0"/>
                        </a:rPr>
                        <a:t> Settings Database</a:t>
                      </a:r>
                      <a:endParaRPr lang="en-US" sz="2000" b="0" i="0" u="none" strike="noStrike" dirty="0">
                        <a:solidFill>
                          <a:schemeClr val="tx1"/>
                        </a:solidFill>
                        <a:effectLst/>
                        <a:latin typeface="Segoe UI" panose="020B0502040204020203" pitchFamily="34" charset="0"/>
                      </a:endParaRPr>
                    </a:p>
                  </a:txBody>
                  <a:tcPr marL="46630" marR="46630" marT="46630" marB="46630" anchor="b">
                    <a:lnL w="38100" cap="flat" cmpd="sng" algn="ctr">
                      <a:solidFill>
                        <a:schemeClr val="bg2"/>
                      </a:solidFill>
                      <a:prstDash val="solid"/>
                      <a:round/>
                      <a:headEnd type="none" w="med" len="med"/>
                      <a:tailEnd type="none" w="med" len="med"/>
                    </a:lnL>
                    <a:lnR w="38100" cap="flat" cmpd="sng" algn="ctr">
                      <a:solidFill>
                        <a:schemeClr val="bg2"/>
                      </a:solidFill>
                      <a:prstDash val="solid"/>
                      <a:round/>
                      <a:headEnd type="none" w="med" len="med"/>
                      <a:tailEnd type="none" w="med" len="med"/>
                    </a:lnR>
                    <a:lnT w="38100" cap="flat" cmpd="sng" algn="ctr">
                      <a:solidFill>
                        <a:schemeClr val="bg2"/>
                      </a:solidFill>
                      <a:prstDash val="solid"/>
                      <a:round/>
                      <a:headEnd type="none" w="med" len="med"/>
                      <a:tailEnd type="none" w="med" len="med"/>
                    </a:lnT>
                    <a:lnB w="381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l" fontAlgn="b"/>
                      <a:r>
                        <a:rPr lang="en-US" sz="2000" b="0" i="0" u="none" strike="noStrike" dirty="0" smtClean="0">
                          <a:solidFill>
                            <a:schemeClr val="tx1"/>
                          </a:solidFill>
                          <a:effectLst/>
                          <a:latin typeface="Segoe UI" panose="020B0502040204020203" pitchFamily="34" charset="0"/>
                        </a:rPr>
                        <a:t>Synchronous</a:t>
                      </a:r>
                      <a:endParaRPr lang="en-US" sz="2000" b="0" i="0" u="none" strike="noStrike" dirty="0">
                        <a:solidFill>
                          <a:schemeClr val="tx1"/>
                        </a:solidFill>
                        <a:effectLst/>
                        <a:latin typeface="Segoe UI" panose="020B0502040204020203" pitchFamily="34" charset="0"/>
                      </a:endParaRPr>
                    </a:p>
                  </a:txBody>
                  <a:tcPr marL="46630" marR="46630" marT="46630" marB="46630" anchor="b">
                    <a:lnL w="38100" cap="flat" cmpd="sng" algn="ctr">
                      <a:solidFill>
                        <a:schemeClr val="bg2"/>
                      </a:solidFill>
                      <a:prstDash val="solid"/>
                      <a:round/>
                      <a:headEnd type="none" w="med" len="med"/>
                      <a:tailEnd type="none" w="med" len="med"/>
                    </a:lnL>
                    <a:lnR w="38100" cap="flat" cmpd="sng" algn="ctr">
                      <a:solidFill>
                        <a:schemeClr val="bg2"/>
                      </a:solidFill>
                      <a:prstDash val="solid"/>
                      <a:round/>
                      <a:headEnd type="none" w="med" len="med"/>
                      <a:tailEnd type="none" w="med" len="med"/>
                    </a:lnR>
                    <a:lnT w="38100" cap="flat" cmpd="sng" algn="ctr">
                      <a:solidFill>
                        <a:schemeClr val="bg2"/>
                      </a:solidFill>
                      <a:prstDash val="solid"/>
                      <a:round/>
                      <a:headEnd type="none" w="med" len="med"/>
                      <a:tailEnd type="none" w="med" len="med"/>
                    </a:lnT>
                    <a:lnB w="381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algn="l" fontAlgn="b"/>
                      <a:r>
                        <a:rPr lang="en-US" sz="2000" b="0" i="0" u="none" strike="noStrike" dirty="0" smtClean="0">
                          <a:solidFill>
                            <a:schemeClr val="tx1"/>
                          </a:solidFill>
                          <a:effectLst/>
                          <a:latin typeface="Segoe UI" panose="020B0502040204020203" pitchFamily="34" charset="0"/>
                        </a:rPr>
                        <a:t>Y</a:t>
                      </a:r>
                      <a:endParaRPr lang="en-US" sz="2000" b="0" i="0" u="none" strike="noStrike" dirty="0">
                        <a:solidFill>
                          <a:schemeClr val="tx1"/>
                        </a:solidFill>
                        <a:effectLst/>
                        <a:latin typeface="Segoe UI" panose="020B0502040204020203" pitchFamily="34" charset="0"/>
                      </a:endParaRPr>
                    </a:p>
                  </a:txBody>
                  <a:tcPr marL="46630" marR="46630" marT="46630" marB="46630" anchor="b">
                    <a:lnL w="38100" cap="flat" cmpd="sng" algn="ctr">
                      <a:solidFill>
                        <a:schemeClr val="bg2"/>
                      </a:solidFill>
                      <a:prstDash val="solid"/>
                      <a:round/>
                      <a:headEnd type="none" w="med" len="med"/>
                      <a:tailEnd type="none" w="med" len="med"/>
                    </a:lnL>
                    <a:lnR w="38100" cap="flat" cmpd="sng" algn="ctr">
                      <a:solidFill>
                        <a:schemeClr val="bg2"/>
                      </a:solidFill>
                      <a:prstDash val="solid"/>
                      <a:round/>
                      <a:headEnd type="none" w="med" len="med"/>
                      <a:tailEnd type="none" w="med" len="med"/>
                    </a:lnR>
                    <a:lnT w="38100" cap="flat" cmpd="sng" algn="ctr">
                      <a:solidFill>
                        <a:schemeClr val="bg2"/>
                      </a:solidFill>
                      <a:prstDash val="solid"/>
                      <a:round/>
                      <a:headEnd type="none" w="med" len="med"/>
                      <a:tailEnd type="none" w="med" len="med"/>
                    </a:lnT>
                    <a:lnB w="381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r>
              <a:tr h="404128">
                <a:tc>
                  <a:txBody>
                    <a:bodyPr/>
                    <a:lstStyle/>
                    <a:p>
                      <a:pPr algn="l" fontAlgn="b"/>
                      <a:r>
                        <a:rPr lang="en-US" sz="2000" b="0" i="0" u="none" strike="noStrike" dirty="0" smtClean="0">
                          <a:solidFill>
                            <a:schemeClr val="tx1"/>
                          </a:solidFill>
                          <a:effectLst/>
                          <a:latin typeface="Segoe UI" panose="020B0502040204020203" pitchFamily="34" charset="0"/>
                        </a:rPr>
                        <a:t>Secure Store Database</a:t>
                      </a:r>
                      <a:endParaRPr lang="en-US" sz="2000" b="0" i="0" u="none" strike="noStrike" dirty="0">
                        <a:solidFill>
                          <a:schemeClr val="tx1"/>
                        </a:solidFill>
                        <a:effectLst/>
                        <a:latin typeface="Segoe UI" panose="020B0502040204020203" pitchFamily="34" charset="0"/>
                      </a:endParaRPr>
                    </a:p>
                  </a:txBody>
                  <a:tcPr marL="46630" marR="46630" marT="46630" marB="46630" anchor="b">
                    <a:lnL w="38100" cap="flat" cmpd="sng" algn="ctr">
                      <a:solidFill>
                        <a:schemeClr val="bg2"/>
                      </a:solidFill>
                      <a:prstDash val="solid"/>
                      <a:round/>
                      <a:headEnd type="none" w="med" len="med"/>
                      <a:tailEnd type="none" w="med" len="med"/>
                    </a:lnL>
                    <a:lnR w="38100" cap="flat" cmpd="sng" algn="ctr">
                      <a:solidFill>
                        <a:schemeClr val="bg2"/>
                      </a:solidFill>
                      <a:prstDash val="solid"/>
                      <a:round/>
                      <a:headEnd type="none" w="med" len="med"/>
                      <a:tailEnd type="none" w="med" len="med"/>
                    </a:lnR>
                    <a:lnT w="38100" cap="flat" cmpd="sng" algn="ctr">
                      <a:solidFill>
                        <a:schemeClr val="bg2"/>
                      </a:solidFill>
                      <a:prstDash val="solid"/>
                      <a:round/>
                      <a:headEnd type="none" w="med" len="med"/>
                      <a:tailEnd type="none" w="med" len="med"/>
                    </a:lnT>
                    <a:lnB w="381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l" fontAlgn="b"/>
                      <a:r>
                        <a:rPr lang="en-US" sz="2000" b="0" i="0" u="none" strike="noStrike" dirty="0" smtClean="0">
                          <a:solidFill>
                            <a:schemeClr val="tx1"/>
                          </a:solidFill>
                          <a:effectLst/>
                          <a:latin typeface="Segoe UI" panose="020B0502040204020203" pitchFamily="34" charset="0"/>
                        </a:rPr>
                        <a:t>Synchronous</a:t>
                      </a:r>
                      <a:endParaRPr lang="en-US" sz="2000" b="0" i="0" u="none" strike="noStrike" dirty="0">
                        <a:solidFill>
                          <a:schemeClr val="tx1"/>
                        </a:solidFill>
                        <a:effectLst/>
                        <a:latin typeface="Segoe UI" panose="020B0502040204020203" pitchFamily="34" charset="0"/>
                      </a:endParaRPr>
                    </a:p>
                  </a:txBody>
                  <a:tcPr marL="46630" marR="46630" marT="46630" marB="46630" anchor="b">
                    <a:lnL w="38100" cap="flat" cmpd="sng" algn="ctr">
                      <a:solidFill>
                        <a:schemeClr val="bg2"/>
                      </a:solidFill>
                      <a:prstDash val="solid"/>
                      <a:round/>
                      <a:headEnd type="none" w="med" len="med"/>
                      <a:tailEnd type="none" w="med" len="med"/>
                    </a:lnL>
                    <a:lnR w="38100" cap="flat" cmpd="sng" algn="ctr">
                      <a:solidFill>
                        <a:schemeClr val="bg2"/>
                      </a:solidFill>
                      <a:prstDash val="solid"/>
                      <a:round/>
                      <a:headEnd type="none" w="med" len="med"/>
                      <a:tailEnd type="none" w="med" len="med"/>
                    </a:lnR>
                    <a:lnT w="38100" cap="flat" cmpd="sng" algn="ctr">
                      <a:solidFill>
                        <a:schemeClr val="bg2"/>
                      </a:solidFill>
                      <a:prstDash val="solid"/>
                      <a:round/>
                      <a:headEnd type="none" w="med" len="med"/>
                      <a:tailEnd type="none" w="med" len="med"/>
                    </a:lnT>
                    <a:lnB w="381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algn="l" fontAlgn="b"/>
                      <a:r>
                        <a:rPr lang="en-US" sz="2000" b="0" i="0" u="none" strike="noStrike" dirty="0" smtClean="0">
                          <a:solidFill>
                            <a:schemeClr val="tx1"/>
                          </a:solidFill>
                          <a:effectLst/>
                          <a:latin typeface="Segoe UI" panose="020B0502040204020203" pitchFamily="34" charset="0"/>
                        </a:rPr>
                        <a:t>Y</a:t>
                      </a:r>
                      <a:endParaRPr lang="en-US" sz="2000" b="0" i="0" u="none" strike="noStrike" dirty="0">
                        <a:solidFill>
                          <a:schemeClr val="tx1"/>
                        </a:solidFill>
                        <a:effectLst/>
                        <a:latin typeface="Segoe UI" panose="020B0502040204020203" pitchFamily="34" charset="0"/>
                      </a:endParaRPr>
                    </a:p>
                  </a:txBody>
                  <a:tcPr marL="46630" marR="46630" marT="46630" marB="46630" anchor="b">
                    <a:lnL w="38100" cap="flat" cmpd="sng" algn="ctr">
                      <a:solidFill>
                        <a:schemeClr val="bg2"/>
                      </a:solidFill>
                      <a:prstDash val="solid"/>
                      <a:round/>
                      <a:headEnd type="none" w="med" len="med"/>
                      <a:tailEnd type="none" w="med" len="med"/>
                    </a:lnL>
                    <a:lnR w="38100" cap="flat" cmpd="sng" algn="ctr">
                      <a:solidFill>
                        <a:schemeClr val="bg2"/>
                      </a:solidFill>
                      <a:prstDash val="solid"/>
                      <a:round/>
                      <a:headEnd type="none" w="med" len="med"/>
                      <a:tailEnd type="none" w="med" len="med"/>
                    </a:lnR>
                    <a:lnT w="38100" cap="flat" cmpd="sng" algn="ctr">
                      <a:solidFill>
                        <a:schemeClr val="bg2"/>
                      </a:solidFill>
                      <a:prstDash val="solid"/>
                      <a:round/>
                      <a:headEnd type="none" w="med" len="med"/>
                      <a:tailEnd type="none" w="med" len="med"/>
                    </a:lnT>
                    <a:lnB w="381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r>
              <a:tr h="404128">
                <a:tc>
                  <a:txBody>
                    <a:bodyPr/>
                    <a:lstStyle/>
                    <a:p>
                      <a:pPr algn="l" fontAlgn="b"/>
                      <a:r>
                        <a:rPr lang="en-US" sz="2000" b="0" i="0" u="none" strike="noStrike" dirty="0" smtClean="0">
                          <a:solidFill>
                            <a:schemeClr val="tx1"/>
                          </a:solidFill>
                          <a:effectLst/>
                          <a:latin typeface="Segoe UI" panose="020B0502040204020203" pitchFamily="34" charset="0"/>
                        </a:rPr>
                        <a:t>State</a:t>
                      </a:r>
                      <a:r>
                        <a:rPr lang="en-US" sz="2000" b="0" i="0" u="none" strike="noStrike" baseline="0" dirty="0" smtClean="0">
                          <a:solidFill>
                            <a:schemeClr val="tx1"/>
                          </a:solidFill>
                          <a:effectLst/>
                          <a:latin typeface="Segoe UI" panose="020B0502040204020203" pitchFamily="34" charset="0"/>
                        </a:rPr>
                        <a:t> Database</a:t>
                      </a:r>
                      <a:endParaRPr lang="en-US" sz="2000" b="0" i="0" u="none" strike="noStrike" dirty="0">
                        <a:solidFill>
                          <a:schemeClr val="tx1"/>
                        </a:solidFill>
                        <a:effectLst/>
                        <a:latin typeface="Segoe UI" panose="020B0502040204020203" pitchFamily="34" charset="0"/>
                      </a:endParaRPr>
                    </a:p>
                  </a:txBody>
                  <a:tcPr marL="46630" marR="46630" marT="46630" marB="46630" anchor="b">
                    <a:lnL w="38100" cap="flat" cmpd="sng" algn="ctr">
                      <a:solidFill>
                        <a:schemeClr val="bg2"/>
                      </a:solidFill>
                      <a:prstDash val="solid"/>
                      <a:round/>
                      <a:headEnd type="none" w="med" len="med"/>
                      <a:tailEnd type="none" w="med" len="med"/>
                    </a:lnL>
                    <a:lnR w="38100" cap="flat" cmpd="sng" algn="ctr">
                      <a:solidFill>
                        <a:schemeClr val="bg2"/>
                      </a:solidFill>
                      <a:prstDash val="solid"/>
                      <a:round/>
                      <a:headEnd type="none" w="med" len="med"/>
                      <a:tailEnd type="none" w="med" len="med"/>
                    </a:lnR>
                    <a:lnT w="38100" cap="flat" cmpd="sng" algn="ctr">
                      <a:solidFill>
                        <a:schemeClr val="bg2"/>
                      </a:solidFill>
                      <a:prstDash val="solid"/>
                      <a:round/>
                      <a:headEnd type="none" w="med" len="med"/>
                      <a:tailEnd type="none" w="med" len="med"/>
                    </a:lnT>
                    <a:lnB w="381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l" fontAlgn="b"/>
                      <a:r>
                        <a:rPr lang="en-US" sz="2000" b="0" i="0" u="none" strike="noStrike" dirty="0" smtClean="0">
                          <a:solidFill>
                            <a:schemeClr val="tx1"/>
                          </a:solidFill>
                          <a:effectLst/>
                          <a:latin typeface="Segoe UI" panose="020B0502040204020203" pitchFamily="34" charset="0"/>
                        </a:rPr>
                        <a:t>Synchronous, Asynchronous</a:t>
                      </a:r>
                      <a:endParaRPr lang="en-US" sz="2000" b="0" i="0" u="none" strike="noStrike" dirty="0">
                        <a:solidFill>
                          <a:schemeClr val="tx1"/>
                        </a:solidFill>
                        <a:effectLst/>
                        <a:latin typeface="Segoe UI" panose="020B0502040204020203" pitchFamily="34" charset="0"/>
                      </a:endParaRPr>
                    </a:p>
                  </a:txBody>
                  <a:tcPr marL="46630" marR="46630" marT="46630" marB="46630" anchor="b">
                    <a:lnL w="38100" cap="flat" cmpd="sng" algn="ctr">
                      <a:solidFill>
                        <a:schemeClr val="bg2"/>
                      </a:solidFill>
                      <a:prstDash val="solid"/>
                      <a:round/>
                      <a:headEnd type="none" w="med" len="med"/>
                      <a:tailEnd type="none" w="med" len="med"/>
                    </a:lnL>
                    <a:lnR w="38100" cap="flat" cmpd="sng" algn="ctr">
                      <a:solidFill>
                        <a:schemeClr val="bg2"/>
                      </a:solidFill>
                      <a:prstDash val="solid"/>
                      <a:round/>
                      <a:headEnd type="none" w="med" len="med"/>
                      <a:tailEnd type="none" w="med" len="med"/>
                    </a:lnR>
                    <a:lnT w="38100" cap="flat" cmpd="sng" algn="ctr">
                      <a:solidFill>
                        <a:schemeClr val="bg2"/>
                      </a:solidFill>
                      <a:prstDash val="solid"/>
                      <a:round/>
                      <a:headEnd type="none" w="med" len="med"/>
                      <a:tailEnd type="none" w="med" len="med"/>
                    </a:lnT>
                    <a:lnB w="381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algn="l" fontAlgn="b"/>
                      <a:r>
                        <a:rPr lang="en-US" sz="2000" b="0" i="0" u="none" strike="noStrike" dirty="0" smtClean="0">
                          <a:solidFill>
                            <a:schemeClr val="tx1"/>
                          </a:solidFill>
                          <a:effectLst/>
                          <a:latin typeface="Segoe UI" panose="020B0502040204020203" pitchFamily="34" charset="0"/>
                        </a:rPr>
                        <a:t>Y</a:t>
                      </a:r>
                      <a:endParaRPr lang="en-US" sz="2000" b="0" i="0" u="none" strike="noStrike" dirty="0">
                        <a:solidFill>
                          <a:schemeClr val="tx1"/>
                        </a:solidFill>
                        <a:effectLst/>
                        <a:latin typeface="Segoe UI" panose="020B0502040204020203" pitchFamily="34" charset="0"/>
                      </a:endParaRPr>
                    </a:p>
                  </a:txBody>
                  <a:tcPr marL="46630" marR="46630" marT="46630" marB="46630" anchor="b">
                    <a:lnL w="38100" cap="flat" cmpd="sng" algn="ctr">
                      <a:solidFill>
                        <a:schemeClr val="bg2"/>
                      </a:solidFill>
                      <a:prstDash val="solid"/>
                      <a:round/>
                      <a:headEnd type="none" w="med" len="med"/>
                      <a:tailEnd type="none" w="med" len="med"/>
                    </a:lnL>
                    <a:lnR w="38100" cap="flat" cmpd="sng" algn="ctr">
                      <a:solidFill>
                        <a:schemeClr val="bg2"/>
                      </a:solidFill>
                      <a:prstDash val="solid"/>
                      <a:round/>
                      <a:headEnd type="none" w="med" len="med"/>
                      <a:tailEnd type="none" w="med" len="med"/>
                    </a:lnR>
                    <a:lnT w="38100" cap="flat" cmpd="sng" algn="ctr">
                      <a:solidFill>
                        <a:schemeClr val="bg2"/>
                      </a:solidFill>
                      <a:prstDash val="solid"/>
                      <a:round/>
                      <a:headEnd type="none" w="med" len="med"/>
                      <a:tailEnd type="none" w="med" len="med"/>
                    </a:lnT>
                    <a:lnB w="381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r>
              <a:tr h="404128">
                <a:tc>
                  <a:txBody>
                    <a:bodyPr/>
                    <a:lstStyle/>
                    <a:p>
                      <a:pPr algn="l" fontAlgn="b"/>
                      <a:r>
                        <a:rPr lang="en-US" sz="2000" b="0" i="0" u="none" strike="noStrike" dirty="0" smtClean="0">
                          <a:solidFill>
                            <a:schemeClr val="tx1"/>
                          </a:solidFill>
                          <a:effectLst/>
                          <a:latin typeface="Segoe UI" panose="020B0502040204020203" pitchFamily="34" charset="0"/>
                        </a:rPr>
                        <a:t>Staging:  Web Analytics</a:t>
                      </a:r>
                      <a:endParaRPr lang="en-US" sz="2000" b="0" i="0" u="none" strike="noStrike" dirty="0">
                        <a:solidFill>
                          <a:schemeClr val="tx1"/>
                        </a:solidFill>
                        <a:effectLst/>
                        <a:latin typeface="Segoe UI" panose="020B0502040204020203" pitchFamily="34" charset="0"/>
                      </a:endParaRPr>
                    </a:p>
                  </a:txBody>
                  <a:tcPr marL="46630" marR="46630" marT="46630" marB="46630" anchor="b">
                    <a:lnL w="38100" cap="flat" cmpd="sng" algn="ctr">
                      <a:solidFill>
                        <a:schemeClr val="bg2"/>
                      </a:solidFill>
                      <a:prstDash val="solid"/>
                      <a:round/>
                      <a:headEnd type="none" w="med" len="med"/>
                      <a:tailEnd type="none" w="med" len="med"/>
                    </a:lnL>
                    <a:lnR w="38100" cap="flat" cmpd="sng" algn="ctr">
                      <a:solidFill>
                        <a:schemeClr val="bg2"/>
                      </a:solidFill>
                      <a:prstDash val="solid"/>
                      <a:round/>
                      <a:headEnd type="none" w="med" len="med"/>
                      <a:tailEnd type="none" w="med" len="med"/>
                    </a:lnR>
                    <a:lnT w="38100" cap="flat" cmpd="sng" algn="ctr">
                      <a:solidFill>
                        <a:schemeClr val="bg2"/>
                      </a:solidFill>
                      <a:prstDash val="solid"/>
                      <a:round/>
                      <a:headEnd type="none" w="med" len="med"/>
                      <a:tailEnd type="none" w="med" len="med"/>
                    </a:lnT>
                    <a:lnB w="381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l" fontAlgn="b"/>
                      <a:r>
                        <a:rPr lang="en-US" sz="2000" b="0" i="0" u="none" strike="noStrike" dirty="0" smtClean="0">
                          <a:solidFill>
                            <a:schemeClr val="tx1"/>
                          </a:solidFill>
                          <a:effectLst/>
                          <a:latin typeface="Segoe UI" panose="020B0502040204020203" pitchFamily="34" charset="0"/>
                        </a:rPr>
                        <a:t>Asynchronous</a:t>
                      </a:r>
                      <a:endParaRPr lang="en-US" sz="2000" b="0" i="0" u="none" strike="noStrike" dirty="0">
                        <a:solidFill>
                          <a:schemeClr val="tx1"/>
                        </a:solidFill>
                        <a:effectLst/>
                        <a:latin typeface="Segoe UI" panose="020B0502040204020203" pitchFamily="34" charset="0"/>
                      </a:endParaRPr>
                    </a:p>
                  </a:txBody>
                  <a:tcPr marL="46630" marR="46630" marT="46630" marB="46630" anchor="b">
                    <a:lnL w="38100" cap="flat" cmpd="sng" algn="ctr">
                      <a:solidFill>
                        <a:schemeClr val="bg2"/>
                      </a:solidFill>
                      <a:prstDash val="solid"/>
                      <a:round/>
                      <a:headEnd type="none" w="med" len="med"/>
                      <a:tailEnd type="none" w="med" len="med"/>
                    </a:lnL>
                    <a:lnR w="38100" cap="flat" cmpd="sng" algn="ctr">
                      <a:solidFill>
                        <a:schemeClr val="bg2"/>
                      </a:solidFill>
                      <a:prstDash val="solid"/>
                      <a:round/>
                      <a:headEnd type="none" w="med" len="med"/>
                      <a:tailEnd type="none" w="med" len="med"/>
                    </a:lnR>
                    <a:lnT w="38100" cap="flat" cmpd="sng" algn="ctr">
                      <a:solidFill>
                        <a:schemeClr val="bg2"/>
                      </a:solidFill>
                      <a:prstDash val="solid"/>
                      <a:round/>
                      <a:headEnd type="none" w="med" len="med"/>
                      <a:tailEnd type="none" w="med" len="med"/>
                    </a:lnT>
                    <a:lnB w="381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algn="l" fontAlgn="b"/>
                      <a:r>
                        <a:rPr lang="en-US" sz="2000" b="0" i="0" u="none" strike="noStrike" dirty="0" smtClean="0">
                          <a:solidFill>
                            <a:schemeClr val="tx1"/>
                          </a:solidFill>
                          <a:effectLst/>
                          <a:latin typeface="Segoe UI" panose="020B0502040204020203" pitchFamily="34" charset="0"/>
                        </a:rPr>
                        <a:t>N</a:t>
                      </a:r>
                      <a:endParaRPr lang="en-US" sz="2000" b="0" i="0" u="none" strike="noStrike" dirty="0">
                        <a:solidFill>
                          <a:schemeClr val="tx1"/>
                        </a:solidFill>
                        <a:effectLst/>
                        <a:latin typeface="Segoe UI" panose="020B0502040204020203" pitchFamily="34" charset="0"/>
                      </a:endParaRPr>
                    </a:p>
                  </a:txBody>
                  <a:tcPr marL="46630" marR="46630" marT="46630" marB="46630" anchor="b">
                    <a:lnL w="38100" cap="flat" cmpd="sng" algn="ctr">
                      <a:solidFill>
                        <a:schemeClr val="bg2"/>
                      </a:solidFill>
                      <a:prstDash val="solid"/>
                      <a:round/>
                      <a:headEnd type="none" w="med" len="med"/>
                      <a:tailEnd type="none" w="med" len="med"/>
                    </a:lnL>
                    <a:lnR w="38100" cap="flat" cmpd="sng" algn="ctr">
                      <a:solidFill>
                        <a:schemeClr val="bg2"/>
                      </a:solidFill>
                      <a:prstDash val="solid"/>
                      <a:round/>
                      <a:headEnd type="none" w="med" len="med"/>
                      <a:tailEnd type="none" w="med" len="med"/>
                    </a:lnR>
                    <a:lnT w="38100" cap="flat" cmpd="sng" algn="ctr">
                      <a:solidFill>
                        <a:schemeClr val="bg2"/>
                      </a:solidFill>
                      <a:prstDash val="solid"/>
                      <a:round/>
                      <a:headEnd type="none" w="med" len="med"/>
                      <a:tailEnd type="none" w="med" len="med"/>
                    </a:lnT>
                    <a:lnB w="381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r>
            </a:tbl>
          </a:graphicData>
        </a:graphic>
      </p:graphicFrame>
    </p:spTree>
    <p:extLst>
      <p:ext uri="{BB962C8B-B14F-4D97-AF65-F5344CB8AC3E}">
        <p14:creationId xmlns:p14="http://schemas.microsoft.com/office/powerpoint/2010/main" val="716658848"/>
      </p:ext>
    </p:extLst>
  </p:cSld>
  <p:clrMapOvr>
    <a:masterClrMapping/>
  </p:clrMapOvr>
  <p:transition spd="slow">
    <p:push/>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Database Mirroring Support Matrix</a:t>
            </a:r>
            <a:endParaRPr lang="en-US" sz="2856" dirty="0"/>
          </a:p>
        </p:txBody>
      </p:sp>
      <p:graphicFrame>
        <p:nvGraphicFramePr>
          <p:cNvPr id="6" name="Table 5"/>
          <p:cNvGraphicFramePr>
            <a:graphicFrameLocks noGrp="1"/>
          </p:cNvGraphicFramePr>
          <p:nvPr>
            <p:extLst>
              <p:ext uri="{D42A27DB-BD31-4B8C-83A1-F6EECF244321}">
                <p14:modId xmlns:p14="http://schemas.microsoft.com/office/powerpoint/2010/main" val="3378751040"/>
              </p:ext>
            </p:extLst>
          </p:nvPr>
        </p:nvGraphicFramePr>
        <p:xfrm>
          <a:off x="531946" y="1131071"/>
          <a:ext cx="11370962" cy="5382355"/>
        </p:xfrm>
        <a:graphic>
          <a:graphicData uri="http://schemas.openxmlformats.org/drawingml/2006/table">
            <a:tbl>
              <a:tblPr>
                <a:tableStyleId>{5C22544A-7EE6-4342-B048-85BDC9FD1C3A}</a:tableStyleId>
              </a:tblPr>
              <a:tblGrid>
                <a:gridCol w="5233817"/>
                <a:gridCol w="3971808"/>
                <a:gridCol w="2165337"/>
              </a:tblGrid>
              <a:tr h="528475">
                <a:tc>
                  <a:txBody>
                    <a:bodyPr/>
                    <a:lstStyle/>
                    <a:p>
                      <a:pPr algn="l" fontAlgn="b"/>
                      <a:r>
                        <a:rPr lang="en-US" sz="2900" u="none" strike="noStrike" dirty="0">
                          <a:solidFill>
                            <a:schemeClr val="tx1"/>
                          </a:solidFill>
                          <a:effectLst/>
                          <a:latin typeface="+mj-lt"/>
                        </a:rPr>
                        <a:t>Database Name</a:t>
                      </a:r>
                      <a:endParaRPr lang="en-US" sz="2900" b="1" i="0" u="none" strike="noStrike" dirty="0">
                        <a:solidFill>
                          <a:schemeClr val="tx1"/>
                        </a:solidFill>
                        <a:effectLst/>
                        <a:latin typeface="+mj-lt"/>
                      </a:endParaRPr>
                    </a:p>
                  </a:txBody>
                  <a:tcPr marL="46630" marR="46630" marT="46630" marB="46630" anchor="b">
                    <a:lnL w="12700" cmpd="sng">
                      <a:noFill/>
                    </a:lnL>
                    <a:lnR w="38100" cap="flat" cmpd="sng" algn="ctr">
                      <a:noFill/>
                      <a:prstDash val="solid"/>
                      <a:round/>
                      <a:headEnd type="none" w="med" len="med"/>
                      <a:tailEnd type="none" w="med" len="med"/>
                    </a:lnR>
                    <a:lnT w="12700" cmpd="sng">
                      <a:noFill/>
                    </a:lnT>
                    <a:lnB w="381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US" sz="2900" u="none" strike="noStrike" dirty="0" smtClean="0">
                          <a:solidFill>
                            <a:schemeClr val="tx1"/>
                          </a:solidFill>
                          <a:effectLst/>
                          <a:latin typeface="+mj-lt"/>
                        </a:rPr>
                        <a:t>Support</a:t>
                      </a:r>
                      <a:endParaRPr lang="en-US" sz="2900" b="1" i="0" u="none" strike="noStrike" dirty="0">
                        <a:solidFill>
                          <a:schemeClr val="tx1"/>
                        </a:solidFill>
                        <a:effectLst/>
                        <a:latin typeface="+mj-lt"/>
                      </a:endParaRPr>
                    </a:p>
                  </a:txBody>
                  <a:tcPr marL="46630" marR="46630" marT="46630" marB="46630" anchor="b">
                    <a:lnL w="38100" cap="flat" cmpd="sng" algn="ctr">
                      <a:noFill/>
                      <a:prstDash val="solid"/>
                      <a:round/>
                      <a:headEnd type="none" w="med" len="med"/>
                      <a:tailEnd type="none" w="med" len="med"/>
                    </a:lnL>
                    <a:lnR w="38100" cap="flat" cmpd="sng" algn="ctr">
                      <a:noFill/>
                      <a:prstDash val="solid"/>
                      <a:round/>
                      <a:headEnd type="none" w="med" len="med"/>
                      <a:tailEnd type="none" w="med" len="med"/>
                    </a:lnR>
                    <a:lnT w="12700" cmpd="sng">
                      <a:noFill/>
                    </a:lnT>
                    <a:lnB w="381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US" sz="2900" u="none" strike="noStrike" dirty="0">
                          <a:solidFill>
                            <a:schemeClr val="tx1"/>
                          </a:solidFill>
                          <a:effectLst/>
                          <a:latin typeface="+mj-lt"/>
                        </a:rPr>
                        <a:t>HA Capable</a:t>
                      </a:r>
                      <a:endParaRPr lang="en-US" sz="2900" b="1" i="0" u="none" strike="noStrike" dirty="0">
                        <a:solidFill>
                          <a:schemeClr val="tx1"/>
                        </a:solidFill>
                        <a:effectLst/>
                        <a:latin typeface="+mj-lt"/>
                      </a:endParaRPr>
                    </a:p>
                  </a:txBody>
                  <a:tcPr marL="46630" marR="46630" marT="46630" marB="46630" anchor="b">
                    <a:lnL w="38100" cap="flat" cmpd="sng" algn="ctr">
                      <a:noFill/>
                      <a:prstDash val="solid"/>
                      <a:round/>
                      <a:headEnd type="none" w="med" len="med"/>
                      <a:tailEnd type="none" w="med" len="med"/>
                    </a:lnL>
                    <a:lnR w="12700" cmpd="sng">
                      <a:noFill/>
                    </a:lnR>
                    <a:lnT w="12700" cmpd="sng">
                      <a:noFill/>
                    </a:lnT>
                    <a:lnB w="381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tr>
              <a:tr h="404128">
                <a:tc>
                  <a:txBody>
                    <a:bodyPr/>
                    <a:lstStyle/>
                    <a:p>
                      <a:pPr algn="l" fontAlgn="b"/>
                      <a:r>
                        <a:rPr lang="en-US" sz="2000" b="0" i="0" u="none" strike="noStrike" dirty="0" smtClean="0">
                          <a:solidFill>
                            <a:schemeClr val="tx1"/>
                          </a:solidFill>
                          <a:effectLst/>
                          <a:latin typeface="Segoe UI" panose="020B0502040204020203" pitchFamily="34" charset="0"/>
                        </a:rPr>
                        <a:t>Reporting:  Web Analytics</a:t>
                      </a:r>
                      <a:endParaRPr lang="en-US" sz="2000" b="0" i="0" u="none" strike="noStrike" dirty="0">
                        <a:solidFill>
                          <a:schemeClr val="tx1"/>
                        </a:solidFill>
                        <a:effectLst/>
                        <a:latin typeface="Segoe UI" panose="020B0502040204020203" pitchFamily="34" charset="0"/>
                      </a:endParaRPr>
                    </a:p>
                  </a:txBody>
                  <a:tcPr marL="46630" marR="46630" marT="46630" marB="46630" anchor="b">
                    <a:lnL w="38100" cap="flat" cmpd="sng" algn="ctr">
                      <a:solidFill>
                        <a:schemeClr val="bg2"/>
                      </a:solidFill>
                      <a:prstDash val="solid"/>
                      <a:round/>
                      <a:headEnd type="none" w="med" len="med"/>
                      <a:tailEnd type="none" w="med" len="med"/>
                    </a:lnL>
                    <a:lnR w="38100" cap="flat" cmpd="sng" algn="ctr">
                      <a:solidFill>
                        <a:schemeClr val="bg2"/>
                      </a:solidFill>
                      <a:prstDash val="solid"/>
                      <a:round/>
                      <a:headEnd type="none" w="med" len="med"/>
                      <a:tailEnd type="none" w="med" len="med"/>
                    </a:lnR>
                    <a:lnT w="38100" cap="flat" cmpd="sng" algn="ctr">
                      <a:solidFill>
                        <a:schemeClr val="bg2"/>
                      </a:solidFill>
                      <a:prstDash val="solid"/>
                      <a:round/>
                      <a:headEnd type="none" w="med" len="med"/>
                      <a:tailEnd type="none" w="med" len="med"/>
                    </a:lnT>
                    <a:lnB w="381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l" fontAlgn="b"/>
                      <a:r>
                        <a:rPr lang="en-US" sz="2000" u="none" strike="noStrike" dirty="0" smtClean="0">
                          <a:solidFill>
                            <a:schemeClr val="tx1"/>
                          </a:solidFill>
                          <a:effectLst/>
                        </a:rPr>
                        <a:t>Synchronous, Asynchronous</a:t>
                      </a:r>
                      <a:endParaRPr lang="en-US" sz="2000" b="0" i="0" u="none" strike="noStrike" dirty="0">
                        <a:solidFill>
                          <a:schemeClr val="tx1"/>
                        </a:solidFill>
                        <a:effectLst/>
                        <a:latin typeface="Segoe UI" panose="020B0502040204020203" pitchFamily="34" charset="0"/>
                      </a:endParaRPr>
                    </a:p>
                  </a:txBody>
                  <a:tcPr marL="46630" marR="46630" marT="46630" marB="46630" anchor="b">
                    <a:lnL w="38100" cap="flat" cmpd="sng" algn="ctr">
                      <a:solidFill>
                        <a:schemeClr val="bg2"/>
                      </a:solidFill>
                      <a:prstDash val="solid"/>
                      <a:round/>
                      <a:headEnd type="none" w="med" len="med"/>
                      <a:tailEnd type="none" w="med" len="med"/>
                    </a:lnL>
                    <a:lnR w="38100" cap="flat" cmpd="sng" algn="ctr">
                      <a:solidFill>
                        <a:schemeClr val="bg2"/>
                      </a:solidFill>
                      <a:prstDash val="solid"/>
                      <a:round/>
                      <a:headEnd type="none" w="med" len="med"/>
                      <a:tailEnd type="none" w="med" len="med"/>
                    </a:lnR>
                    <a:lnT w="38100" cap="flat" cmpd="sng" algn="ctr">
                      <a:solidFill>
                        <a:schemeClr val="bg2"/>
                      </a:solidFill>
                      <a:prstDash val="solid"/>
                      <a:round/>
                      <a:headEnd type="none" w="med" len="med"/>
                      <a:tailEnd type="none" w="med" len="med"/>
                    </a:lnT>
                    <a:lnB w="381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algn="l" fontAlgn="b"/>
                      <a:r>
                        <a:rPr lang="en-US" sz="2000" u="none" strike="noStrike">
                          <a:solidFill>
                            <a:schemeClr val="tx1"/>
                          </a:solidFill>
                          <a:effectLst/>
                        </a:rPr>
                        <a:t>Y</a:t>
                      </a:r>
                      <a:endParaRPr lang="en-US" sz="2000" b="0" i="0" u="none" strike="noStrike">
                        <a:solidFill>
                          <a:schemeClr val="tx1"/>
                        </a:solidFill>
                        <a:effectLst/>
                        <a:latin typeface="Segoe UI" panose="020B0502040204020203" pitchFamily="34" charset="0"/>
                      </a:endParaRPr>
                    </a:p>
                  </a:txBody>
                  <a:tcPr marL="46630" marR="46630" marT="46630" marB="46630" anchor="b">
                    <a:lnL w="38100" cap="flat" cmpd="sng" algn="ctr">
                      <a:solidFill>
                        <a:schemeClr val="bg2"/>
                      </a:solidFill>
                      <a:prstDash val="solid"/>
                      <a:round/>
                      <a:headEnd type="none" w="med" len="med"/>
                      <a:tailEnd type="none" w="med" len="med"/>
                    </a:lnL>
                    <a:lnR w="38100" cap="flat" cmpd="sng" algn="ctr">
                      <a:solidFill>
                        <a:schemeClr val="bg2"/>
                      </a:solidFill>
                      <a:prstDash val="solid"/>
                      <a:round/>
                      <a:headEnd type="none" w="med" len="med"/>
                      <a:tailEnd type="none" w="med" len="med"/>
                    </a:lnR>
                    <a:lnT w="38100" cap="flat" cmpd="sng" algn="ctr">
                      <a:solidFill>
                        <a:schemeClr val="bg2"/>
                      </a:solidFill>
                      <a:prstDash val="solid"/>
                      <a:round/>
                      <a:headEnd type="none" w="med" len="med"/>
                      <a:tailEnd type="none" w="med" len="med"/>
                    </a:lnT>
                    <a:lnB w="381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r>
              <a:tr h="714996">
                <a:tc>
                  <a:txBody>
                    <a:bodyPr/>
                    <a:lstStyle/>
                    <a:p>
                      <a:pPr algn="l" fontAlgn="b"/>
                      <a:r>
                        <a:rPr lang="en-US" sz="2000" b="0" i="0" u="none" strike="noStrike" dirty="0" smtClean="0">
                          <a:solidFill>
                            <a:schemeClr val="tx1"/>
                          </a:solidFill>
                          <a:effectLst/>
                          <a:latin typeface="Segoe UI" panose="020B0502040204020203" pitchFamily="34" charset="0"/>
                        </a:rPr>
                        <a:t>Search Service Application Administration Database</a:t>
                      </a:r>
                    </a:p>
                  </a:txBody>
                  <a:tcPr marL="46630" marR="46630" marT="46630" marB="46630" anchor="b">
                    <a:lnL w="38100" cap="flat" cmpd="sng" algn="ctr">
                      <a:solidFill>
                        <a:schemeClr val="bg2"/>
                      </a:solidFill>
                      <a:prstDash val="solid"/>
                      <a:round/>
                      <a:headEnd type="none" w="med" len="med"/>
                      <a:tailEnd type="none" w="med" len="med"/>
                    </a:lnL>
                    <a:lnR w="38100" cap="flat" cmpd="sng" algn="ctr">
                      <a:solidFill>
                        <a:schemeClr val="bg2"/>
                      </a:solidFill>
                      <a:prstDash val="solid"/>
                      <a:round/>
                      <a:headEnd type="none" w="med" len="med"/>
                      <a:tailEnd type="none" w="med" len="med"/>
                    </a:lnR>
                    <a:lnT w="38100" cap="flat" cmpd="sng" algn="ctr">
                      <a:solidFill>
                        <a:schemeClr val="bg2"/>
                      </a:solidFill>
                      <a:prstDash val="solid"/>
                      <a:round/>
                      <a:headEnd type="none" w="med" len="med"/>
                      <a:tailEnd type="none" w="med" len="med"/>
                    </a:lnT>
                    <a:lnB w="381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l" fontAlgn="b"/>
                      <a:r>
                        <a:rPr lang="en-US" sz="2000" u="none" strike="noStrike">
                          <a:solidFill>
                            <a:schemeClr val="tx1"/>
                          </a:solidFill>
                          <a:effectLst/>
                        </a:rPr>
                        <a:t>Synchronous</a:t>
                      </a:r>
                      <a:endParaRPr lang="en-US" sz="2000" b="0" i="0" u="none" strike="noStrike">
                        <a:solidFill>
                          <a:schemeClr val="tx1"/>
                        </a:solidFill>
                        <a:effectLst/>
                        <a:latin typeface="Segoe UI" panose="020B0502040204020203" pitchFamily="34" charset="0"/>
                      </a:endParaRPr>
                    </a:p>
                  </a:txBody>
                  <a:tcPr marL="46630" marR="46630" marT="46630" marB="46630" anchor="b">
                    <a:lnL w="38100" cap="flat" cmpd="sng" algn="ctr">
                      <a:solidFill>
                        <a:schemeClr val="bg2"/>
                      </a:solidFill>
                      <a:prstDash val="solid"/>
                      <a:round/>
                      <a:headEnd type="none" w="med" len="med"/>
                      <a:tailEnd type="none" w="med" len="med"/>
                    </a:lnL>
                    <a:lnR w="38100" cap="flat" cmpd="sng" algn="ctr">
                      <a:solidFill>
                        <a:schemeClr val="bg2"/>
                      </a:solidFill>
                      <a:prstDash val="solid"/>
                      <a:round/>
                      <a:headEnd type="none" w="med" len="med"/>
                      <a:tailEnd type="none" w="med" len="med"/>
                    </a:lnR>
                    <a:lnT w="38100" cap="flat" cmpd="sng" algn="ctr">
                      <a:solidFill>
                        <a:schemeClr val="bg2"/>
                      </a:solidFill>
                      <a:prstDash val="solid"/>
                      <a:round/>
                      <a:headEnd type="none" w="med" len="med"/>
                      <a:tailEnd type="none" w="med" len="med"/>
                    </a:lnT>
                    <a:lnB w="381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algn="l" fontAlgn="b"/>
                      <a:r>
                        <a:rPr lang="en-US" sz="2000" u="none" strike="noStrike">
                          <a:solidFill>
                            <a:schemeClr val="tx1"/>
                          </a:solidFill>
                          <a:effectLst/>
                        </a:rPr>
                        <a:t>Y</a:t>
                      </a:r>
                      <a:endParaRPr lang="en-US" sz="2000" b="0" i="0" u="none" strike="noStrike">
                        <a:solidFill>
                          <a:schemeClr val="tx1"/>
                        </a:solidFill>
                        <a:effectLst/>
                        <a:latin typeface="Segoe UI" panose="020B0502040204020203" pitchFamily="34" charset="0"/>
                      </a:endParaRPr>
                    </a:p>
                  </a:txBody>
                  <a:tcPr marL="46630" marR="46630" marT="46630" marB="46630" anchor="b">
                    <a:lnL w="38100" cap="flat" cmpd="sng" algn="ctr">
                      <a:solidFill>
                        <a:schemeClr val="bg2"/>
                      </a:solidFill>
                      <a:prstDash val="solid"/>
                      <a:round/>
                      <a:headEnd type="none" w="med" len="med"/>
                      <a:tailEnd type="none" w="med" len="med"/>
                    </a:lnL>
                    <a:lnR w="38100" cap="flat" cmpd="sng" algn="ctr">
                      <a:solidFill>
                        <a:schemeClr val="bg2"/>
                      </a:solidFill>
                      <a:prstDash val="solid"/>
                      <a:round/>
                      <a:headEnd type="none" w="med" len="med"/>
                      <a:tailEnd type="none" w="med" len="med"/>
                    </a:lnR>
                    <a:lnT w="38100" cap="flat" cmpd="sng" algn="ctr">
                      <a:solidFill>
                        <a:schemeClr val="bg2"/>
                      </a:solidFill>
                      <a:prstDash val="solid"/>
                      <a:round/>
                      <a:headEnd type="none" w="med" len="med"/>
                      <a:tailEnd type="none" w="med" len="med"/>
                    </a:lnT>
                    <a:lnB w="381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r>
              <a:tr h="407047">
                <a:tc>
                  <a:txBody>
                    <a:bodyPr/>
                    <a:lstStyle/>
                    <a:p>
                      <a:pPr marL="0" marR="0" indent="0" algn="l" defTabSz="932742" rtl="0" eaLnBrk="1" fontAlgn="b" latinLnBrk="0" hangingPunct="1">
                        <a:lnSpc>
                          <a:spcPct val="100000"/>
                        </a:lnSpc>
                        <a:spcBef>
                          <a:spcPts val="0"/>
                        </a:spcBef>
                        <a:spcAft>
                          <a:spcPts val="0"/>
                        </a:spcAft>
                        <a:buClrTx/>
                        <a:buSzTx/>
                        <a:buFontTx/>
                        <a:buNone/>
                        <a:tabLst/>
                        <a:defRPr/>
                      </a:pPr>
                      <a:r>
                        <a:rPr lang="en-US" sz="2000" b="0" i="0" u="none" strike="noStrike" dirty="0" smtClean="0">
                          <a:solidFill>
                            <a:schemeClr val="tx1"/>
                          </a:solidFill>
                          <a:effectLst/>
                          <a:latin typeface="Segoe UI" panose="020B0502040204020203" pitchFamily="34" charset="0"/>
                        </a:rPr>
                        <a:t>Search Service Application Crawl Database</a:t>
                      </a:r>
                    </a:p>
                  </a:txBody>
                  <a:tcPr marL="46630" marR="46630" marT="46630" marB="46630" anchor="b">
                    <a:lnL w="38100" cap="flat" cmpd="sng" algn="ctr">
                      <a:solidFill>
                        <a:schemeClr val="bg2"/>
                      </a:solidFill>
                      <a:prstDash val="solid"/>
                      <a:round/>
                      <a:headEnd type="none" w="med" len="med"/>
                      <a:tailEnd type="none" w="med" len="med"/>
                    </a:lnL>
                    <a:lnR w="38100" cap="flat" cmpd="sng" algn="ctr">
                      <a:solidFill>
                        <a:schemeClr val="bg2"/>
                      </a:solidFill>
                      <a:prstDash val="solid"/>
                      <a:round/>
                      <a:headEnd type="none" w="med" len="med"/>
                      <a:tailEnd type="none" w="med" len="med"/>
                    </a:lnR>
                    <a:lnT w="38100" cap="flat" cmpd="sng" algn="ctr">
                      <a:solidFill>
                        <a:schemeClr val="bg2"/>
                      </a:solidFill>
                      <a:prstDash val="solid"/>
                      <a:round/>
                      <a:headEnd type="none" w="med" len="med"/>
                      <a:tailEnd type="none" w="med" len="med"/>
                    </a:lnT>
                    <a:lnB w="381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l" fontAlgn="b"/>
                      <a:r>
                        <a:rPr lang="en-US" sz="2000" u="none" strike="noStrike" dirty="0" smtClean="0">
                          <a:solidFill>
                            <a:schemeClr val="tx1"/>
                          </a:solidFill>
                          <a:effectLst/>
                        </a:rPr>
                        <a:t>Synchronous</a:t>
                      </a:r>
                      <a:endParaRPr lang="en-US" sz="2000" b="0" i="0" u="none" strike="noStrike" dirty="0">
                        <a:solidFill>
                          <a:schemeClr val="tx1"/>
                        </a:solidFill>
                        <a:effectLst/>
                        <a:latin typeface="Segoe UI" panose="020B0502040204020203" pitchFamily="34" charset="0"/>
                      </a:endParaRPr>
                    </a:p>
                  </a:txBody>
                  <a:tcPr marL="46630" marR="46630" marT="46630" marB="46630" anchor="b">
                    <a:lnL w="38100" cap="flat" cmpd="sng" algn="ctr">
                      <a:solidFill>
                        <a:schemeClr val="bg2"/>
                      </a:solidFill>
                      <a:prstDash val="solid"/>
                      <a:round/>
                      <a:headEnd type="none" w="med" len="med"/>
                      <a:tailEnd type="none" w="med" len="med"/>
                    </a:lnL>
                    <a:lnR w="38100" cap="flat" cmpd="sng" algn="ctr">
                      <a:solidFill>
                        <a:schemeClr val="bg2"/>
                      </a:solidFill>
                      <a:prstDash val="solid"/>
                      <a:round/>
                      <a:headEnd type="none" w="med" len="med"/>
                      <a:tailEnd type="none" w="med" len="med"/>
                    </a:lnR>
                    <a:lnT w="38100" cap="flat" cmpd="sng" algn="ctr">
                      <a:solidFill>
                        <a:schemeClr val="bg2"/>
                      </a:solidFill>
                      <a:prstDash val="solid"/>
                      <a:round/>
                      <a:headEnd type="none" w="med" len="med"/>
                      <a:tailEnd type="none" w="med" len="med"/>
                    </a:lnT>
                    <a:lnB w="381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algn="l" fontAlgn="b"/>
                      <a:r>
                        <a:rPr lang="en-US" sz="2000" u="none" strike="noStrike" dirty="0">
                          <a:solidFill>
                            <a:schemeClr val="tx1"/>
                          </a:solidFill>
                          <a:effectLst/>
                        </a:rPr>
                        <a:t>Y</a:t>
                      </a:r>
                      <a:endParaRPr lang="en-US" sz="2000" b="0" i="0" u="none" strike="noStrike" dirty="0">
                        <a:solidFill>
                          <a:schemeClr val="tx1"/>
                        </a:solidFill>
                        <a:effectLst/>
                        <a:latin typeface="Segoe UI" panose="020B0502040204020203" pitchFamily="34" charset="0"/>
                      </a:endParaRPr>
                    </a:p>
                  </a:txBody>
                  <a:tcPr marL="46630" marR="46630" marT="46630" marB="46630" anchor="b">
                    <a:lnL w="38100" cap="flat" cmpd="sng" algn="ctr">
                      <a:solidFill>
                        <a:schemeClr val="bg2"/>
                      </a:solidFill>
                      <a:prstDash val="solid"/>
                      <a:round/>
                      <a:headEnd type="none" w="med" len="med"/>
                      <a:tailEnd type="none" w="med" len="med"/>
                    </a:lnL>
                    <a:lnR w="38100" cap="flat" cmpd="sng" algn="ctr">
                      <a:solidFill>
                        <a:schemeClr val="bg2"/>
                      </a:solidFill>
                      <a:prstDash val="solid"/>
                      <a:round/>
                      <a:headEnd type="none" w="med" len="med"/>
                      <a:tailEnd type="none" w="med" len="med"/>
                    </a:lnR>
                    <a:lnT w="38100" cap="flat" cmpd="sng" algn="ctr">
                      <a:solidFill>
                        <a:schemeClr val="bg2"/>
                      </a:solidFill>
                      <a:prstDash val="solid"/>
                      <a:round/>
                      <a:headEnd type="none" w="med" len="med"/>
                      <a:tailEnd type="none" w="med" len="med"/>
                    </a:lnT>
                    <a:lnB w="381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r>
              <a:tr h="404128">
                <a:tc>
                  <a:txBody>
                    <a:bodyPr/>
                    <a:lstStyle/>
                    <a:p>
                      <a:pPr marL="0" marR="0" indent="0" algn="l" defTabSz="932742" rtl="0" eaLnBrk="1" fontAlgn="b" latinLnBrk="0" hangingPunct="1">
                        <a:lnSpc>
                          <a:spcPct val="100000"/>
                        </a:lnSpc>
                        <a:spcBef>
                          <a:spcPts val="0"/>
                        </a:spcBef>
                        <a:spcAft>
                          <a:spcPts val="0"/>
                        </a:spcAft>
                        <a:buClrTx/>
                        <a:buSzTx/>
                        <a:buFontTx/>
                        <a:buNone/>
                        <a:tabLst/>
                        <a:defRPr/>
                      </a:pPr>
                      <a:r>
                        <a:rPr lang="en-US" sz="2000" b="0" i="0" u="none" strike="noStrike" dirty="0" smtClean="0">
                          <a:solidFill>
                            <a:schemeClr val="tx1"/>
                          </a:solidFill>
                          <a:effectLst/>
                          <a:latin typeface="Segoe UI" panose="020B0502040204020203" pitchFamily="34" charset="0"/>
                        </a:rPr>
                        <a:t>Search Service Application Property Database</a:t>
                      </a:r>
                    </a:p>
                  </a:txBody>
                  <a:tcPr marL="46630" marR="46630" marT="46630" marB="46630" anchor="b">
                    <a:lnL w="38100" cap="flat" cmpd="sng" algn="ctr">
                      <a:solidFill>
                        <a:schemeClr val="bg2"/>
                      </a:solidFill>
                      <a:prstDash val="solid"/>
                      <a:round/>
                      <a:headEnd type="none" w="med" len="med"/>
                      <a:tailEnd type="none" w="med" len="med"/>
                    </a:lnL>
                    <a:lnR w="38100" cap="flat" cmpd="sng" algn="ctr">
                      <a:solidFill>
                        <a:schemeClr val="bg2"/>
                      </a:solidFill>
                      <a:prstDash val="solid"/>
                      <a:round/>
                      <a:headEnd type="none" w="med" len="med"/>
                      <a:tailEnd type="none" w="med" len="med"/>
                    </a:lnR>
                    <a:lnT w="38100" cap="flat" cmpd="sng" algn="ctr">
                      <a:solidFill>
                        <a:schemeClr val="bg2"/>
                      </a:solidFill>
                      <a:prstDash val="solid"/>
                      <a:round/>
                      <a:headEnd type="none" w="med" len="med"/>
                      <a:tailEnd type="none" w="med" len="med"/>
                    </a:lnT>
                    <a:lnB w="381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l" fontAlgn="b"/>
                      <a:r>
                        <a:rPr lang="en-US" sz="2000" b="0" i="0" u="none" strike="noStrike" dirty="0" smtClean="0">
                          <a:solidFill>
                            <a:schemeClr val="tx1"/>
                          </a:solidFill>
                          <a:effectLst/>
                          <a:latin typeface="Segoe UI" panose="020B0502040204020203" pitchFamily="34" charset="0"/>
                        </a:rPr>
                        <a:t>Synchronous</a:t>
                      </a:r>
                      <a:endParaRPr lang="en-US" sz="2000" b="0" i="0" u="none" strike="noStrike" dirty="0">
                        <a:solidFill>
                          <a:schemeClr val="tx1"/>
                        </a:solidFill>
                        <a:effectLst/>
                        <a:latin typeface="Segoe UI" panose="020B0502040204020203" pitchFamily="34" charset="0"/>
                      </a:endParaRPr>
                    </a:p>
                  </a:txBody>
                  <a:tcPr marL="46630" marR="46630" marT="46630" marB="46630" anchor="b">
                    <a:lnL w="38100" cap="flat" cmpd="sng" algn="ctr">
                      <a:solidFill>
                        <a:schemeClr val="bg2"/>
                      </a:solidFill>
                      <a:prstDash val="solid"/>
                      <a:round/>
                      <a:headEnd type="none" w="med" len="med"/>
                      <a:tailEnd type="none" w="med" len="med"/>
                    </a:lnL>
                    <a:lnR w="38100" cap="flat" cmpd="sng" algn="ctr">
                      <a:solidFill>
                        <a:schemeClr val="bg2"/>
                      </a:solidFill>
                      <a:prstDash val="solid"/>
                      <a:round/>
                      <a:headEnd type="none" w="med" len="med"/>
                      <a:tailEnd type="none" w="med" len="med"/>
                    </a:lnR>
                    <a:lnT w="38100" cap="flat" cmpd="sng" algn="ctr">
                      <a:solidFill>
                        <a:schemeClr val="bg2"/>
                      </a:solidFill>
                      <a:prstDash val="solid"/>
                      <a:round/>
                      <a:headEnd type="none" w="med" len="med"/>
                      <a:tailEnd type="none" w="med" len="med"/>
                    </a:lnT>
                    <a:lnB w="381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algn="l" fontAlgn="b"/>
                      <a:r>
                        <a:rPr lang="en-US" sz="2000" b="0" i="0" u="none" strike="noStrike" dirty="0" smtClean="0">
                          <a:solidFill>
                            <a:schemeClr val="tx1"/>
                          </a:solidFill>
                          <a:effectLst/>
                          <a:latin typeface="Segoe UI" panose="020B0502040204020203" pitchFamily="34" charset="0"/>
                        </a:rPr>
                        <a:t>Y</a:t>
                      </a:r>
                      <a:endParaRPr lang="en-US" sz="2000" b="0" i="0" u="none" strike="noStrike" dirty="0">
                        <a:solidFill>
                          <a:schemeClr val="tx1"/>
                        </a:solidFill>
                        <a:effectLst/>
                        <a:latin typeface="Segoe UI" panose="020B0502040204020203" pitchFamily="34" charset="0"/>
                      </a:endParaRPr>
                    </a:p>
                  </a:txBody>
                  <a:tcPr marL="46630" marR="46630" marT="46630" marB="46630" anchor="b">
                    <a:lnL w="38100" cap="flat" cmpd="sng" algn="ctr">
                      <a:solidFill>
                        <a:schemeClr val="bg2"/>
                      </a:solidFill>
                      <a:prstDash val="solid"/>
                      <a:round/>
                      <a:headEnd type="none" w="med" len="med"/>
                      <a:tailEnd type="none" w="med" len="med"/>
                    </a:lnL>
                    <a:lnR w="38100" cap="flat" cmpd="sng" algn="ctr">
                      <a:solidFill>
                        <a:schemeClr val="bg2"/>
                      </a:solidFill>
                      <a:prstDash val="solid"/>
                      <a:round/>
                      <a:headEnd type="none" w="med" len="med"/>
                      <a:tailEnd type="none" w="med" len="med"/>
                    </a:lnR>
                    <a:lnT w="38100" cap="flat" cmpd="sng" algn="ctr">
                      <a:solidFill>
                        <a:schemeClr val="bg2"/>
                      </a:solidFill>
                      <a:prstDash val="solid"/>
                      <a:round/>
                      <a:headEnd type="none" w="med" len="med"/>
                      <a:tailEnd type="none" w="med" len="med"/>
                    </a:lnT>
                    <a:lnB w="381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r>
              <a:tr h="404128">
                <a:tc>
                  <a:txBody>
                    <a:bodyPr/>
                    <a:lstStyle/>
                    <a:p>
                      <a:pPr algn="l" fontAlgn="b"/>
                      <a:r>
                        <a:rPr lang="en-US" sz="2000" b="0" i="0" u="none" strike="noStrike" dirty="0" smtClean="0">
                          <a:solidFill>
                            <a:schemeClr val="tx1"/>
                          </a:solidFill>
                          <a:effectLst/>
                          <a:latin typeface="Segoe UI" panose="020B0502040204020203" pitchFamily="34" charset="0"/>
                        </a:rPr>
                        <a:t>User Profile Service Application Profile Database</a:t>
                      </a:r>
                    </a:p>
                  </a:txBody>
                  <a:tcPr marL="46630" marR="46630" marT="46630" marB="46630" anchor="b">
                    <a:lnL w="38100" cap="flat" cmpd="sng" algn="ctr">
                      <a:solidFill>
                        <a:schemeClr val="bg2"/>
                      </a:solidFill>
                      <a:prstDash val="solid"/>
                      <a:round/>
                      <a:headEnd type="none" w="med" len="med"/>
                      <a:tailEnd type="none" w="med" len="med"/>
                    </a:lnL>
                    <a:lnR w="38100" cap="flat" cmpd="sng" algn="ctr">
                      <a:solidFill>
                        <a:schemeClr val="bg2"/>
                      </a:solidFill>
                      <a:prstDash val="solid"/>
                      <a:round/>
                      <a:headEnd type="none" w="med" len="med"/>
                      <a:tailEnd type="none" w="med" len="med"/>
                    </a:lnR>
                    <a:lnT w="38100" cap="flat" cmpd="sng" algn="ctr">
                      <a:solidFill>
                        <a:schemeClr val="bg2"/>
                      </a:solidFill>
                      <a:prstDash val="solid"/>
                      <a:round/>
                      <a:headEnd type="none" w="med" len="med"/>
                      <a:tailEnd type="none" w="med" len="med"/>
                    </a:lnT>
                    <a:lnB w="381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l" fontAlgn="b"/>
                      <a:r>
                        <a:rPr lang="en-US" sz="2000" b="0" i="0" u="none" strike="noStrike" dirty="0" smtClean="0">
                          <a:solidFill>
                            <a:schemeClr val="tx1"/>
                          </a:solidFill>
                          <a:effectLst/>
                          <a:latin typeface="Segoe UI" panose="020B0502040204020203" pitchFamily="34" charset="0"/>
                        </a:rPr>
                        <a:t>Synchronous</a:t>
                      </a:r>
                      <a:endParaRPr lang="en-US" sz="2000" b="0" i="0" u="none" strike="noStrike" dirty="0">
                        <a:solidFill>
                          <a:schemeClr val="tx1"/>
                        </a:solidFill>
                        <a:effectLst/>
                        <a:latin typeface="Segoe UI" panose="020B0502040204020203" pitchFamily="34" charset="0"/>
                      </a:endParaRPr>
                    </a:p>
                  </a:txBody>
                  <a:tcPr marL="46630" marR="46630" marT="46630" marB="46630" anchor="b">
                    <a:lnL w="38100" cap="flat" cmpd="sng" algn="ctr">
                      <a:solidFill>
                        <a:schemeClr val="bg2"/>
                      </a:solidFill>
                      <a:prstDash val="solid"/>
                      <a:round/>
                      <a:headEnd type="none" w="med" len="med"/>
                      <a:tailEnd type="none" w="med" len="med"/>
                    </a:lnL>
                    <a:lnR w="38100" cap="flat" cmpd="sng" algn="ctr">
                      <a:solidFill>
                        <a:schemeClr val="bg2"/>
                      </a:solidFill>
                      <a:prstDash val="solid"/>
                      <a:round/>
                      <a:headEnd type="none" w="med" len="med"/>
                      <a:tailEnd type="none" w="med" len="med"/>
                    </a:lnR>
                    <a:lnT w="38100" cap="flat" cmpd="sng" algn="ctr">
                      <a:solidFill>
                        <a:schemeClr val="bg2"/>
                      </a:solidFill>
                      <a:prstDash val="solid"/>
                      <a:round/>
                      <a:headEnd type="none" w="med" len="med"/>
                      <a:tailEnd type="none" w="med" len="med"/>
                    </a:lnT>
                    <a:lnB w="381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algn="l" fontAlgn="b"/>
                      <a:r>
                        <a:rPr lang="en-US" sz="2000" b="0" i="0" u="none" strike="noStrike" dirty="0" smtClean="0">
                          <a:solidFill>
                            <a:schemeClr val="tx1"/>
                          </a:solidFill>
                          <a:effectLst/>
                          <a:latin typeface="Segoe UI" panose="020B0502040204020203" pitchFamily="34" charset="0"/>
                        </a:rPr>
                        <a:t>Y</a:t>
                      </a:r>
                      <a:endParaRPr lang="en-US" sz="2000" b="0" i="0" u="none" strike="noStrike" dirty="0">
                        <a:solidFill>
                          <a:schemeClr val="tx1"/>
                        </a:solidFill>
                        <a:effectLst/>
                        <a:latin typeface="Segoe UI" panose="020B0502040204020203" pitchFamily="34" charset="0"/>
                      </a:endParaRPr>
                    </a:p>
                  </a:txBody>
                  <a:tcPr marL="46630" marR="46630" marT="46630" marB="46630" anchor="b">
                    <a:lnL w="38100" cap="flat" cmpd="sng" algn="ctr">
                      <a:solidFill>
                        <a:schemeClr val="bg2"/>
                      </a:solidFill>
                      <a:prstDash val="solid"/>
                      <a:round/>
                      <a:headEnd type="none" w="med" len="med"/>
                      <a:tailEnd type="none" w="med" len="med"/>
                    </a:lnL>
                    <a:lnR w="38100" cap="flat" cmpd="sng" algn="ctr">
                      <a:solidFill>
                        <a:schemeClr val="bg2"/>
                      </a:solidFill>
                      <a:prstDash val="solid"/>
                      <a:round/>
                      <a:headEnd type="none" w="med" len="med"/>
                      <a:tailEnd type="none" w="med" len="med"/>
                    </a:lnR>
                    <a:lnT w="38100" cap="flat" cmpd="sng" algn="ctr">
                      <a:solidFill>
                        <a:schemeClr val="bg2"/>
                      </a:solidFill>
                      <a:prstDash val="solid"/>
                      <a:round/>
                      <a:headEnd type="none" w="med" len="med"/>
                      <a:tailEnd type="none" w="med" len="med"/>
                    </a:lnT>
                    <a:lnB w="381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r>
              <a:tr h="404128">
                <a:tc>
                  <a:txBody>
                    <a:bodyPr/>
                    <a:lstStyle/>
                    <a:p>
                      <a:pPr algn="l" fontAlgn="b"/>
                      <a:r>
                        <a:rPr lang="en-US" sz="2000" b="0" i="0" u="none" strike="noStrike" dirty="0" smtClean="0">
                          <a:solidFill>
                            <a:schemeClr val="tx1"/>
                          </a:solidFill>
                          <a:effectLst/>
                          <a:latin typeface="Segoe UI" panose="020B0502040204020203" pitchFamily="34" charset="0"/>
                        </a:rPr>
                        <a:t>User Profile Service Application Synchronization Database</a:t>
                      </a:r>
                    </a:p>
                  </a:txBody>
                  <a:tcPr marL="46630" marR="46630" marT="46630" marB="46630" anchor="b">
                    <a:lnL w="38100" cap="flat" cmpd="sng" algn="ctr">
                      <a:solidFill>
                        <a:schemeClr val="bg2"/>
                      </a:solidFill>
                      <a:prstDash val="solid"/>
                      <a:round/>
                      <a:headEnd type="none" w="med" len="med"/>
                      <a:tailEnd type="none" w="med" len="med"/>
                    </a:lnL>
                    <a:lnR w="38100" cap="flat" cmpd="sng" algn="ctr">
                      <a:solidFill>
                        <a:schemeClr val="bg2"/>
                      </a:solidFill>
                      <a:prstDash val="solid"/>
                      <a:round/>
                      <a:headEnd type="none" w="med" len="med"/>
                      <a:tailEnd type="none" w="med" len="med"/>
                    </a:lnR>
                    <a:lnT w="38100" cap="flat" cmpd="sng" algn="ctr">
                      <a:solidFill>
                        <a:schemeClr val="bg2"/>
                      </a:solidFill>
                      <a:prstDash val="solid"/>
                      <a:round/>
                      <a:headEnd type="none" w="med" len="med"/>
                      <a:tailEnd type="none" w="med" len="med"/>
                    </a:lnT>
                    <a:lnB w="381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l" fontAlgn="b"/>
                      <a:r>
                        <a:rPr lang="en-US" sz="2000" b="0" i="0" u="none" strike="noStrike" dirty="0" smtClean="0">
                          <a:solidFill>
                            <a:schemeClr val="tx1"/>
                          </a:solidFill>
                          <a:effectLst/>
                          <a:latin typeface="Segoe UI" panose="020B0502040204020203" pitchFamily="34" charset="0"/>
                        </a:rPr>
                        <a:t>N/A</a:t>
                      </a:r>
                      <a:endParaRPr lang="en-US" sz="2000" b="0" i="0" u="none" strike="noStrike" dirty="0">
                        <a:solidFill>
                          <a:schemeClr val="tx1"/>
                        </a:solidFill>
                        <a:effectLst/>
                        <a:latin typeface="Segoe UI" panose="020B0502040204020203" pitchFamily="34" charset="0"/>
                      </a:endParaRPr>
                    </a:p>
                  </a:txBody>
                  <a:tcPr marL="46630" marR="46630" marT="46630" marB="46630" anchor="b">
                    <a:lnL w="38100" cap="flat" cmpd="sng" algn="ctr">
                      <a:solidFill>
                        <a:schemeClr val="bg2"/>
                      </a:solidFill>
                      <a:prstDash val="solid"/>
                      <a:round/>
                      <a:headEnd type="none" w="med" len="med"/>
                      <a:tailEnd type="none" w="med" len="med"/>
                    </a:lnL>
                    <a:lnR w="38100" cap="flat" cmpd="sng" algn="ctr">
                      <a:solidFill>
                        <a:schemeClr val="bg2"/>
                      </a:solidFill>
                      <a:prstDash val="solid"/>
                      <a:round/>
                      <a:headEnd type="none" w="med" len="med"/>
                      <a:tailEnd type="none" w="med" len="med"/>
                    </a:lnR>
                    <a:lnT w="38100" cap="flat" cmpd="sng" algn="ctr">
                      <a:solidFill>
                        <a:schemeClr val="bg2"/>
                      </a:solidFill>
                      <a:prstDash val="solid"/>
                      <a:round/>
                      <a:headEnd type="none" w="med" len="med"/>
                      <a:tailEnd type="none" w="med" len="med"/>
                    </a:lnT>
                    <a:lnB w="381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algn="l" fontAlgn="b"/>
                      <a:r>
                        <a:rPr lang="en-US" sz="2000" b="0" i="0" u="none" strike="noStrike" dirty="0" smtClean="0">
                          <a:solidFill>
                            <a:schemeClr val="tx1"/>
                          </a:solidFill>
                          <a:effectLst/>
                          <a:latin typeface="Segoe UI" panose="020B0502040204020203" pitchFamily="34" charset="0"/>
                        </a:rPr>
                        <a:t>N</a:t>
                      </a:r>
                      <a:endParaRPr lang="en-US" sz="2000" b="0" i="0" u="none" strike="noStrike" dirty="0">
                        <a:solidFill>
                          <a:schemeClr val="tx1"/>
                        </a:solidFill>
                        <a:effectLst/>
                        <a:latin typeface="Segoe UI" panose="020B0502040204020203" pitchFamily="34" charset="0"/>
                      </a:endParaRPr>
                    </a:p>
                  </a:txBody>
                  <a:tcPr marL="46630" marR="46630" marT="46630" marB="46630" anchor="b">
                    <a:lnL w="38100" cap="flat" cmpd="sng" algn="ctr">
                      <a:solidFill>
                        <a:schemeClr val="bg2"/>
                      </a:solidFill>
                      <a:prstDash val="solid"/>
                      <a:round/>
                      <a:headEnd type="none" w="med" len="med"/>
                      <a:tailEnd type="none" w="med" len="med"/>
                    </a:lnL>
                    <a:lnR w="38100" cap="flat" cmpd="sng" algn="ctr">
                      <a:solidFill>
                        <a:schemeClr val="bg2"/>
                      </a:solidFill>
                      <a:prstDash val="solid"/>
                      <a:round/>
                      <a:headEnd type="none" w="med" len="med"/>
                      <a:tailEnd type="none" w="med" len="med"/>
                    </a:lnR>
                    <a:lnT w="38100" cap="flat" cmpd="sng" algn="ctr">
                      <a:solidFill>
                        <a:schemeClr val="bg2"/>
                      </a:solidFill>
                      <a:prstDash val="solid"/>
                      <a:round/>
                      <a:headEnd type="none" w="med" len="med"/>
                      <a:tailEnd type="none" w="med" len="med"/>
                    </a:lnT>
                    <a:lnB w="381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r>
              <a:tr h="404128">
                <a:tc>
                  <a:txBody>
                    <a:bodyPr/>
                    <a:lstStyle/>
                    <a:p>
                      <a:pPr algn="l" fontAlgn="b"/>
                      <a:r>
                        <a:rPr lang="en-US" sz="2000" b="0" i="0" u="none" strike="noStrike" dirty="0" smtClean="0">
                          <a:solidFill>
                            <a:schemeClr val="tx1"/>
                          </a:solidFill>
                          <a:effectLst/>
                          <a:latin typeface="Segoe UI" panose="020B0502040204020203" pitchFamily="34" charset="0"/>
                        </a:rPr>
                        <a:t>User Profile Service Application Social Tagging Database</a:t>
                      </a:r>
                    </a:p>
                  </a:txBody>
                  <a:tcPr marL="46630" marR="46630" marT="46630" marB="46630" anchor="b">
                    <a:lnL w="38100" cap="flat" cmpd="sng" algn="ctr">
                      <a:solidFill>
                        <a:schemeClr val="bg2"/>
                      </a:solidFill>
                      <a:prstDash val="solid"/>
                      <a:round/>
                      <a:headEnd type="none" w="med" len="med"/>
                      <a:tailEnd type="none" w="med" len="med"/>
                    </a:lnL>
                    <a:lnR w="38100" cap="flat" cmpd="sng" algn="ctr">
                      <a:solidFill>
                        <a:schemeClr val="bg2"/>
                      </a:solidFill>
                      <a:prstDash val="solid"/>
                      <a:round/>
                      <a:headEnd type="none" w="med" len="med"/>
                      <a:tailEnd type="none" w="med" len="med"/>
                    </a:lnR>
                    <a:lnT w="38100" cap="flat" cmpd="sng" algn="ctr">
                      <a:solidFill>
                        <a:schemeClr val="bg2"/>
                      </a:solidFill>
                      <a:prstDash val="solid"/>
                      <a:round/>
                      <a:headEnd type="none" w="med" len="med"/>
                      <a:tailEnd type="none" w="med" len="med"/>
                    </a:lnT>
                    <a:lnB w="381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l" fontAlgn="b"/>
                      <a:r>
                        <a:rPr lang="en-US" sz="2000" b="0" i="0" u="none" strike="noStrike" dirty="0" smtClean="0">
                          <a:solidFill>
                            <a:schemeClr val="tx1"/>
                          </a:solidFill>
                          <a:effectLst/>
                          <a:latin typeface="Segoe UI" panose="020B0502040204020203" pitchFamily="34" charset="0"/>
                        </a:rPr>
                        <a:t>Synchronous</a:t>
                      </a:r>
                      <a:endParaRPr lang="en-US" sz="2000" b="0" i="0" u="none" strike="noStrike" dirty="0">
                        <a:solidFill>
                          <a:schemeClr val="tx1"/>
                        </a:solidFill>
                        <a:effectLst/>
                        <a:latin typeface="Segoe UI" panose="020B0502040204020203" pitchFamily="34" charset="0"/>
                      </a:endParaRPr>
                    </a:p>
                  </a:txBody>
                  <a:tcPr marL="46630" marR="46630" marT="46630" marB="46630" anchor="b">
                    <a:lnL w="38100" cap="flat" cmpd="sng" algn="ctr">
                      <a:solidFill>
                        <a:schemeClr val="bg2"/>
                      </a:solidFill>
                      <a:prstDash val="solid"/>
                      <a:round/>
                      <a:headEnd type="none" w="med" len="med"/>
                      <a:tailEnd type="none" w="med" len="med"/>
                    </a:lnL>
                    <a:lnR w="38100" cap="flat" cmpd="sng" algn="ctr">
                      <a:solidFill>
                        <a:schemeClr val="bg2"/>
                      </a:solidFill>
                      <a:prstDash val="solid"/>
                      <a:round/>
                      <a:headEnd type="none" w="med" len="med"/>
                      <a:tailEnd type="none" w="med" len="med"/>
                    </a:lnR>
                    <a:lnT w="38100" cap="flat" cmpd="sng" algn="ctr">
                      <a:solidFill>
                        <a:schemeClr val="bg2"/>
                      </a:solidFill>
                      <a:prstDash val="solid"/>
                      <a:round/>
                      <a:headEnd type="none" w="med" len="med"/>
                      <a:tailEnd type="none" w="med" len="med"/>
                    </a:lnT>
                    <a:lnB w="381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algn="l" fontAlgn="b"/>
                      <a:r>
                        <a:rPr lang="en-US" sz="2000" b="0" i="0" u="none" strike="noStrike" dirty="0" smtClean="0">
                          <a:solidFill>
                            <a:schemeClr val="tx1"/>
                          </a:solidFill>
                          <a:effectLst/>
                          <a:latin typeface="Segoe UI" panose="020B0502040204020203" pitchFamily="34" charset="0"/>
                        </a:rPr>
                        <a:t>Y</a:t>
                      </a:r>
                      <a:endParaRPr lang="en-US" sz="2000" b="0" i="0" u="none" strike="noStrike" dirty="0">
                        <a:solidFill>
                          <a:schemeClr val="tx1"/>
                        </a:solidFill>
                        <a:effectLst/>
                        <a:latin typeface="Segoe UI" panose="020B0502040204020203" pitchFamily="34" charset="0"/>
                      </a:endParaRPr>
                    </a:p>
                  </a:txBody>
                  <a:tcPr marL="46630" marR="46630" marT="46630" marB="46630" anchor="b">
                    <a:lnL w="38100" cap="flat" cmpd="sng" algn="ctr">
                      <a:solidFill>
                        <a:schemeClr val="bg2"/>
                      </a:solidFill>
                      <a:prstDash val="solid"/>
                      <a:round/>
                      <a:headEnd type="none" w="med" len="med"/>
                      <a:tailEnd type="none" w="med" len="med"/>
                    </a:lnL>
                    <a:lnR w="38100" cap="flat" cmpd="sng" algn="ctr">
                      <a:solidFill>
                        <a:schemeClr val="bg2"/>
                      </a:solidFill>
                      <a:prstDash val="solid"/>
                      <a:round/>
                      <a:headEnd type="none" w="med" len="med"/>
                      <a:tailEnd type="none" w="med" len="med"/>
                    </a:lnR>
                    <a:lnT w="38100" cap="flat" cmpd="sng" algn="ctr">
                      <a:solidFill>
                        <a:schemeClr val="bg2"/>
                      </a:solidFill>
                      <a:prstDash val="solid"/>
                      <a:round/>
                      <a:headEnd type="none" w="med" len="med"/>
                      <a:tailEnd type="none" w="med" len="med"/>
                    </a:lnT>
                    <a:lnB w="381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r>
              <a:tr h="404128">
                <a:tc>
                  <a:txBody>
                    <a:bodyPr/>
                    <a:lstStyle/>
                    <a:p>
                      <a:pPr algn="l" fontAlgn="b"/>
                      <a:r>
                        <a:rPr lang="en-US" sz="2000" b="0" i="0" u="none" strike="noStrike" dirty="0" smtClean="0">
                          <a:solidFill>
                            <a:schemeClr val="tx1"/>
                          </a:solidFill>
                          <a:effectLst/>
                          <a:latin typeface="Segoe UI" panose="020B0502040204020203" pitchFamily="34" charset="0"/>
                        </a:rPr>
                        <a:t>Managed Metadata</a:t>
                      </a:r>
                      <a:endParaRPr lang="en-US" sz="2000" b="0" i="0" u="none" strike="noStrike" dirty="0">
                        <a:solidFill>
                          <a:schemeClr val="tx1"/>
                        </a:solidFill>
                        <a:effectLst/>
                        <a:latin typeface="Segoe UI" panose="020B0502040204020203" pitchFamily="34" charset="0"/>
                      </a:endParaRPr>
                    </a:p>
                  </a:txBody>
                  <a:tcPr marL="46630" marR="46630" marT="46630" marB="46630" anchor="b">
                    <a:lnL w="38100" cap="flat" cmpd="sng" algn="ctr">
                      <a:solidFill>
                        <a:schemeClr val="bg2"/>
                      </a:solidFill>
                      <a:prstDash val="solid"/>
                      <a:round/>
                      <a:headEnd type="none" w="med" len="med"/>
                      <a:tailEnd type="none" w="med" len="med"/>
                    </a:lnL>
                    <a:lnR w="38100" cap="flat" cmpd="sng" algn="ctr">
                      <a:solidFill>
                        <a:schemeClr val="bg2"/>
                      </a:solidFill>
                      <a:prstDash val="solid"/>
                      <a:round/>
                      <a:headEnd type="none" w="med" len="med"/>
                      <a:tailEnd type="none" w="med" len="med"/>
                    </a:lnR>
                    <a:lnT w="38100" cap="flat" cmpd="sng" algn="ctr">
                      <a:solidFill>
                        <a:schemeClr val="bg2"/>
                      </a:solidFill>
                      <a:prstDash val="solid"/>
                      <a:round/>
                      <a:headEnd type="none" w="med" len="med"/>
                      <a:tailEnd type="none" w="med" len="med"/>
                    </a:lnT>
                    <a:lnB w="381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l" fontAlgn="b"/>
                      <a:r>
                        <a:rPr lang="en-US" sz="2000" b="0" i="0" u="none" strike="noStrike" dirty="0" smtClean="0">
                          <a:solidFill>
                            <a:schemeClr val="tx1"/>
                          </a:solidFill>
                          <a:effectLst/>
                          <a:latin typeface="Segoe UI" panose="020B0502040204020203" pitchFamily="34" charset="0"/>
                        </a:rPr>
                        <a:t>Synchronous, Asynchronous</a:t>
                      </a:r>
                      <a:endParaRPr lang="en-US" sz="2000" b="0" i="0" u="none" strike="noStrike" dirty="0">
                        <a:solidFill>
                          <a:schemeClr val="tx1"/>
                        </a:solidFill>
                        <a:effectLst/>
                        <a:latin typeface="Segoe UI" panose="020B0502040204020203" pitchFamily="34" charset="0"/>
                      </a:endParaRPr>
                    </a:p>
                  </a:txBody>
                  <a:tcPr marL="46630" marR="46630" marT="46630" marB="46630" anchor="b">
                    <a:lnL w="38100" cap="flat" cmpd="sng" algn="ctr">
                      <a:solidFill>
                        <a:schemeClr val="bg2"/>
                      </a:solidFill>
                      <a:prstDash val="solid"/>
                      <a:round/>
                      <a:headEnd type="none" w="med" len="med"/>
                      <a:tailEnd type="none" w="med" len="med"/>
                    </a:lnL>
                    <a:lnR w="38100" cap="flat" cmpd="sng" algn="ctr">
                      <a:solidFill>
                        <a:schemeClr val="bg2"/>
                      </a:solidFill>
                      <a:prstDash val="solid"/>
                      <a:round/>
                      <a:headEnd type="none" w="med" len="med"/>
                      <a:tailEnd type="none" w="med" len="med"/>
                    </a:lnR>
                    <a:lnT w="38100" cap="flat" cmpd="sng" algn="ctr">
                      <a:solidFill>
                        <a:schemeClr val="bg2"/>
                      </a:solidFill>
                      <a:prstDash val="solid"/>
                      <a:round/>
                      <a:headEnd type="none" w="med" len="med"/>
                      <a:tailEnd type="none" w="med" len="med"/>
                    </a:lnT>
                    <a:lnB w="381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algn="l" fontAlgn="b"/>
                      <a:r>
                        <a:rPr lang="en-US" sz="2000" b="0" i="0" u="none" strike="noStrike" dirty="0" smtClean="0">
                          <a:solidFill>
                            <a:schemeClr val="tx1"/>
                          </a:solidFill>
                          <a:effectLst/>
                          <a:latin typeface="Segoe UI" panose="020B0502040204020203" pitchFamily="34" charset="0"/>
                        </a:rPr>
                        <a:t>Y</a:t>
                      </a:r>
                      <a:endParaRPr lang="en-US" sz="2000" b="0" i="0" u="none" strike="noStrike" dirty="0">
                        <a:solidFill>
                          <a:schemeClr val="tx1"/>
                        </a:solidFill>
                        <a:effectLst/>
                        <a:latin typeface="Segoe UI" panose="020B0502040204020203" pitchFamily="34" charset="0"/>
                      </a:endParaRPr>
                    </a:p>
                  </a:txBody>
                  <a:tcPr marL="46630" marR="46630" marT="46630" marB="46630" anchor="b">
                    <a:lnL w="38100" cap="flat" cmpd="sng" algn="ctr">
                      <a:solidFill>
                        <a:schemeClr val="bg2"/>
                      </a:solidFill>
                      <a:prstDash val="solid"/>
                      <a:round/>
                      <a:headEnd type="none" w="med" len="med"/>
                      <a:tailEnd type="none" w="med" len="med"/>
                    </a:lnL>
                    <a:lnR w="38100" cap="flat" cmpd="sng" algn="ctr">
                      <a:solidFill>
                        <a:schemeClr val="bg2"/>
                      </a:solidFill>
                      <a:prstDash val="solid"/>
                      <a:round/>
                      <a:headEnd type="none" w="med" len="med"/>
                      <a:tailEnd type="none" w="med" len="med"/>
                    </a:lnR>
                    <a:lnT w="38100" cap="flat" cmpd="sng" algn="ctr">
                      <a:solidFill>
                        <a:schemeClr val="bg2"/>
                      </a:solidFill>
                      <a:prstDash val="solid"/>
                      <a:round/>
                      <a:headEnd type="none" w="med" len="med"/>
                      <a:tailEnd type="none" w="med" len="med"/>
                    </a:lnT>
                    <a:lnB w="381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r>
              <a:tr h="404128">
                <a:tc>
                  <a:txBody>
                    <a:bodyPr/>
                    <a:lstStyle/>
                    <a:p>
                      <a:pPr algn="l" fontAlgn="b"/>
                      <a:r>
                        <a:rPr lang="en-US" sz="2000" b="0" i="0" u="none" strike="noStrike" dirty="0" smtClean="0">
                          <a:solidFill>
                            <a:schemeClr val="tx1"/>
                          </a:solidFill>
                          <a:effectLst/>
                          <a:latin typeface="Segoe UI" panose="020B0502040204020203" pitchFamily="34" charset="0"/>
                        </a:rPr>
                        <a:t>Word Automation</a:t>
                      </a:r>
                      <a:r>
                        <a:rPr lang="en-US" sz="2000" b="0" i="0" u="none" strike="noStrike" baseline="0" dirty="0" smtClean="0">
                          <a:solidFill>
                            <a:schemeClr val="tx1"/>
                          </a:solidFill>
                          <a:effectLst/>
                          <a:latin typeface="Segoe UI" panose="020B0502040204020203" pitchFamily="34" charset="0"/>
                        </a:rPr>
                        <a:t> Services</a:t>
                      </a:r>
                      <a:endParaRPr lang="en-US" sz="2000" b="0" i="0" u="none" strike="noStrike" dirty="0">
                        <a:solidFill>
                          <a:schemeClr val="tx1"/>
                        </a:solidFill>
                        <a:effectLst/>
                        <a:latin typeface="Segoe UI" panose="020B0502040204020203" pitchFamily="34" charset="0"/>
                      </a:endParaRPr>
                    </a:p>
                  </a:txBody>
                  <a:tcPr marL="46630" marR="46630" marT="46630" marB="46630" anchor="b">
                    <a:lnL w="38100" cap="flat" cmpd="sng" algn="ctr">
                      <a:solidFill>
                        <a:schemeClr val="bg2"/>
                      </a:solidFill>
                      <a:prstDash val="solid"/>
                      <a:round/>
                      <a:headEnd type="none" w="med" len="med"/>
                      <a:tailEnd type="none" w="med" len="med"/>
                    </a:lnL>
                    <a:lnR w="38100" cap="flat" cmpd="sng" algn="ctr">
                      <a:solidFill>
                        <a:schemeClr val="bg2"/>
                      </a:solidFill>
                      <a:prstDash val="solid"/>
                      <a:round/>
                      <a:headEnd type="none" w="med" len="med"/>
                      <a:tailEnd type="none" w="med" len="med"/>
                    </a:lnR>
                    <a:lnT w="38100" cap="flat" cmpd="sng" algn="ctr">
                      <a:solidFill>
                        <a:schemeClr val="bg2"/>
                      </a:solidFill>
                      <a:prstDash val="solid"/>
                      <a:round/>
                      <a:headEnd type="none" w="med" len="med"/>
                      <a:tailEnd type="none" w="med" len="med"/>
                    </a:lnT>
                    <a:lnB w="381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l" fontAlgn="b"/>
                      <a:r>
                        <a:rPr lang="en-US" sz="2000" b="0" i="0" u="none" strike="noStrike" dirty="0" smtClean="0">
                          <a:solidFill>
                            <a:schemeClr val="tx1"/>
                          </a:solidFill>
                          <a:effectLst/>
                          <a:latin typeface="Segoe UI" panose="020B0502040204020203" pitchFamily="34" charset="0"/>
                        </a:rPr>
                        <a:t>Synchronous</a:t>
                      </a:r>
                      <a:endParaRPr lang="en-US" sz="2000" b="0" i="0" u="none" strike="noStrike" dirty="0">
                        <a:solidFill>
                          <a:schemeClr val="tx1"/>
                        </a:solidFill>
                        <a:effectLst/>
                        <a:latin typeface="Segoe UI" panose="020B0502040204020203" pitchFamily="34" charset="0"/>
                      </a:endParaRPr>
                    </a:p>
                  </a:txBody>
                  <a:tcPr marL="46630" marR="46630" marT="46630" marB="46630" anchor="b">
                    <a:lnL w="38100" cap="flat" cmpd="sng" algn="ctr">
                      <a:solidFill>
                        <a:schemeClr val="bg2"/>
                      </a:solidFill>
                      <a:prstDash val="solid"/>
                      <a:round/>
                      <a:headEnd type="none" w="med" len="med"/>
                      <a:tailEnd type="none" w="med" len="med"/>
                    </a:lnL>
                    <a:lnR w="38100" cap="flat" cmpd="sng" algn="ctr">
                      <a:solidFill>
                        <a:schemeClr val="bg2"/>
                      </a:solidFill>
                      <a:prstDash val="solid"/>
                      <a:round/>
                      <a:headEnd type="none" w="med" len="med"/>
                      <a:tailEnd type="none" w="med" len="med"/>
                    </a:lnR>
                    <a:lnT w="38100" cap="flat" cmpd="sng" algn="ctr">
                      <a:solidFill>
                        <a:schemeClr val="bg2"/>
                      </a:solidFill>
                      <a:prstDash val="solid"/>
                      <a:round/>
                      <a:headEnd type="none" w="med" len="med"/>
                      <a:tailEnd type="none" w="med" len="med"/>
                    </a:lnT>
                    <a:lnB w="381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algn="l" fontAlgn="b"/>
                      <a:r>
                        <a:rPr lang="en-US" sz="2000" b="0" i="0" u="none" strike="noStrike" dirty="0" smtClean="0">
                          <a:solidFill>
                            <a:schemeClr val="tx1"/>
                          </a:solidFill>
                          <a:effectLst/>
                          <a:latin typeface="Segoe UI" panose="020B0502040204020203" pitchFamily="34" charset="0"/>
                        </a:rPr>
                        <a:t>Y</a:t>
                      </a:r>
                      <a:endParaRPr lang="en-US" sz="2000" b="0" i="0" u="none" strike="noStrike" dirty="0">
                        <a:solidFill>
                          <a:schemeClr val="tx1"/>
                        </a:solidFill>
                        <a:effectLst/>
                        <a:latin typeface="Segoe UI" panose="020B0502040204020203" pitchFamily="34" charset="0"/>
                      </a:endParaRPr>
                    </a:p>
                  </a:txBody>
                  <a:tcPr marL="46630" marR="46630" marT="46630" marB="46630" anchor="b">
                    <a:lnL w="38100" cap="flat" cmpd="sng" algn="ctr">
                      <a:solidFill>
                        <a:schemeClr val="bg2"/>
                      </a:solidFill>
                      <a:prstDash val="solid"/>
                      <a:round/>
                      <a:headEnd type="none" w="med" len="med"/>
                      <a:tailEnd type="none" w="med" len="med"/>
                    </a:lnL>
                    <a:lnR w="38100" cap="flat" cmpd="sng" algn="ctr">
                      <a:solidFill>
                        <a:schemeClr val="bg2"/>
                      </a:solidFill>
                      <a:prstDash val="solid"/>
                      <a:round/>
                      <a:headEnd type="none" w="med" len="med"/>
                      <a:tailEnd type="none" w="med" len="med"/>
                    </a:lnR>
                    <a:lnT w="38100" cap="flat" cmpd="sng" algn="ctr">
                      <a:solidFill>
                        <a:schemeClr val="bg2"/>
                      </a:solidFill>
                      <a:prstDash val="solid"/>
                      <a:round/>
                      <a:headEnd type="none" w="med" len="med"/>
                      <a:tailEnd type="none" w="med" len="med"/>
                    </a:lnT>
                    <a:lnB w="381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r>
            </a:tbl>
          </a:graphicData>
        </a:graphic>
      </p:graphicFrame>
    </p:spTree>
    <p:extLst>
      <p:ext uri="{BB962C8B-B14F-4D97-AF65-F5344CB8AC3E}">
        <p14:creationId xmlns:p14="http://schemas.microsoft.com/office/powerpoint/2010/main" val="2228705620"/>
      </p:ext>
    </p:extLst>
  </p:cSld>
  <p:clrMapOvr>
    <a:masterClrMapping/>
  </p:clrMapOvr>
  <p:transition spd="slow">
    <p:push/>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Database Mirroring Support Matrix</a:t>
            </a:r>
            <a:endParaRPr lang="en-US" sz="2856" dirty="0"/>
          </a:p>
        </p:txBody>
      </p:sp>
      <p:graphicFrame>
        <p:nvGraphicFramePr>
          <p:cNvPr id="6" name="Table 5"/>
          <p:cNvGraphicFramePr>
            <a:graphicFrameLocks noGrp="1"/>
          </p:cNvGraphicFramePr>
          <p:nvPr>
            <p:extLst>
              <p:ext uri="{D42A27DB-BD31-4B8C-83A1-F6EECF244321}">
                <p14:modId xmlns:p14="http://schemas.microsoft.com/office/powerpoint/2010/main" val="4126352322"/>
              </p:ext>
            </p:extLst>
          </p:nvPr>
        </p:nvGraphicFramePr>
        <p:xfrm>
          <a:off x="531946" y="1131071"/>
          <a:ext cx="11370962" cy="1238080"/>
        </p:xfrm>
        <a:graphic>
          <a:graphicData uri="http://schemas.openxmlformats.org/drawingml/2006/table">
            <a:tbl>
              <a:tblPr>
                <a:tableStyleId>{5C22544A-7EE6-4342-B048-85BDC9FD1C3A}</a:tableStyleId>
              </a:tblPr>
              <a:tblGrid>
                <a:gridCol w="5233817"/>
                <a:gridCol w="3971808"/>
                <a:gridCol w="2165337"/>
              </a:tblGrid>
              <a:tr h="528475">
                <a:tc>
                  <a:txBody>
                    <a:bodyPr/>
                    <a:lstStyle/>
                    <a:p>
                      <a:pPr algn="l" fontAlgn="b"/>
                      <a:r>
                        <a:rPr lang="en-US" sz="2900" u="none" strike="noStrike" dirty="0">
                          <a:solidFill>
                            <a:schemeClr val="tx1"/>
                          </a:solidFill>
                          <a:effectLst/>
                          <a:latin typeface="+mj-lt"/>
                        </a:rPr>
                        <a:t>Database Name</a:t>
                      </a:r>
                      <a:endParaRPr lang="en-US" sz="2900" b="1" i="0" u="none" strike="noStrike" dirty="0">
                        <a:solidFill>
                          <a:schemeClr val="tx1"/>
                        </a:solidFill>
                        <a:effectLst/>
                        <a:latin typeface="+mj-lt"/>
                      </a:endParaRPr>
                    </a:p>
                  </a:txBody>
                  <a:tcPr marL="46630" marR="46630" marT="46630" marB="46630" anchor="b">
                    <a:lnL w="12700" cmpd="sng">
                      <a:noFill/>
                    </a:lnL>
                    <a:lnR w="38100" cap="flat" cmpd="sng" algn="ctr">
                      <a:noFill/>
                      <a:prstDash val="solid"/>
                      <a:round/>
                      <a:headEnd type="none" w="med" len="med"/>
                      <a:tailEnd type="none" w="med" len="med"/>
                    </a:lnR>
                    <a:lnT w="12700" cmpd="sng">
                      <a:noFill/>
                    </a:lnT>
                    <a:lnB w="381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US" sz="2900" u="none" strike="noStrike" dirty="0" smtClean="0">
                          <a:solidFill>
                            <a:schemeClr val="tx1"/>
                          </a:solidFill>
                          <a:effectLst/>
                          <a:latin typeface="+mj-lt"/>
                        </a:rPr>
                        <a:t>Support</a:t>
                      </a:r>
                      <a:endParaRPr lang="en-US" sz="2900" b="1" i="0" u="none" strike="noStrike" dirty="0">
                        <a:solidFill>
                          <a:schemeClr val="tx1"/>
                        </a:solidFill>
                        <a:effectLst/>
                        <a:latin typeface="+mj-lt"/>
                      </a:endParaRPr>
                    </a:p>
                  </a:txBody>
                  <a:tcPr marL="46630" marR="46630" marT="46630" marB="46630" anchor="b">
                    <a:lnL w="38100" cap="flat" cmpd="sng" algn="ctr">
                      <a:noFill/>
                      <a:prstDash val="solid"/>
                      <a:round/>
                      <a:headEnd type="none" w="med" len="med"/>
                      <a:tailEnd type="none" w="med" len="med"/>
                    </a:lnL>
                    <a:lnR w="38100" cap="flat" cmpd="sng" algn="ctr">
                      <a:noFill/>
                      <a:prstDash val="solid"/>
                      <a:round/>
                      <a:headEnd type="none" w="med" len="med"/>
                      <a:tailEnd type="none" w="med" len="med"/>
                    </a:lnR>
                    <a:lnT w="12700" cmpd="sng">
                      <a:noFill/>
                    </a:lnT>
                    <a:lnB w="381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US" sz="2900" u="none" strike="noStrike" dirty="0">
                          <a:solidFill>
                            <a:schemeClr val="tx1"/>
                          </a:solidFill>
                          <a:effectLst/>
                          <a:latin typeface="+mj-lt"/>
                        </a:rPr>
                        <a:t>HA Capable</a:t>
                      </a:r>
                      <a:endParaRPr lang="en-US" sz="2900" b="1" i="0" u="none" strike="noStrike" dirty="0">
                        <a:solidFill>
                          <a:schemeClr val="tx1"/>
                        </a:solidFill>
                        <a:effectLst/>
                        <a:latin typeface="+mj-lt"/>
                      </a:endParaRPr>
                    </a:p>
                  </a:txBody>
                  <a:tcPr marL="46630" marR="46630" marT="46630" marB="46630" anchor="b">
                    <a:lnL w="38100" cap="flat" cmpd="sng" algn="ctr">
                      <a:noFill/>
                      <a:prstDash val="solid"/>
                      <a:round/>
                      <a:headEnd type="none" w="med" len="med"/>
                      <a:tailEnd type="none" w="med" len="med"/>
                    </a:lnL>
                    <a:lnR w="12700" cmpd="sng">
                      <a:noFill/>
                    </a:lnR>
                    <a:lnT w="12700" cmpd="sng">
                      <a:noFill/>
                    </a:lnT>
                    <a:lnB w="381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tr>
              <a:tr h="404128">
                <a:tc>
                  <a:txBody>
                    <a:bodyPr/>
                    <a:lstStyle/>
                    <a:p>
                      <a:pPr algn="l" fontAlgn="b"/>
                      <a:r>
                        <a:rPr lang="en-US" sz="2000" b="0" i="0" u="none" strike="noStrike" dirty="0" smtClean="0">
                          <a:solidFill>
                            <a:schemeClr val="tx1"/>
                          </a:solidFill>
                          <a:effectLst/>
                          <a:latin typeface="Segoe UI" panose="020B0502040204020203" pitchFamily="34" charset="0"/>
                        </a:rPr>
                        <a:t>PerformancePoint Service Application Database</a:t>
                      </a:r>
                    </a:p>
                  </a:txBody>
                  <a:tcPr marL="46630" marR="46630" marT="46630" marB="46630" anchor="b">
                    <a:lnL w="38100" cap="flat" cmpd="sng" algn="ctr">
                      <a:solidFill>
                        <a:schemeClr val="bg2"/>
                      </a:solidFill>
                      <a:prstDash val="solid"/>
                      <a:round/>
                      <a:headEnd type="none" w="med" len="med"/>
                      <a:tailEnd type="none" w="med" len="med"/>
                    </a:lnL>
                    <a:lnR w="38100" cap="flat" cmpd="sng" algn="ctr">
                      <a:solidFill>
                        <a:schemeClr val="bg2"/>
                      </a:solidFill>
                      <a:prstDash val="solid"/>
                      <a:round/>
                      <a:headEnd type="none" w="med" len="med"/>
                      <a:tailEnd type="none" w="med" len="med"/>
                    </a:lnR>
                    <a:lnT w="38100" cap="flat" cmpd="sng" algn="ctr">
                      <a:solidFill>
                        <a:schemeClr val="bg2"/>
                      </a:solidFill>
                      <a:prstDash val="solid"/>
                      <a:round/>
                      <a:headEnd type="none" w="med" len="med"/>
                      <a:tailEnd type="none" w="med" len="med"/>
                    </a:lnT>
                    <a:lnB w="381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l" fontAlgn="b"/>
                      <a:r>
                        <a:rPr lang="en-US" sz="2000" u="none" strike="noStrike" dirty="0" smtClean="0">
                          <a:solidFill>
                            <a:schemeClr val="tx1"/>
                          </a:solidFill>
                          <a:effectLst/>
                        </a:rPr>
                        <a:t>Synchronous</a:t>
                      </a:r>
                      <a:endParaRPr lang="en-US" sz="2000" b="0" i="0" u="none" strike="noStrike" dirty="0">
                        <a:solidFill>
                          <a:schemeClr val="tx1"/>
                        </a:solidFill>
                        <a:effectLst/>
                        <a:latin typeface="Segoe UI" panose="020B0502040204020203" pitchFamily="34" charset="0"/>
                      </a:endParaRPr>
                    </a:p>
                  </a:txBody>
                  <a:tcPr marL="46630" marR="46630" marT="46630" marB="46630" anchor="b">
                    <a:lnL w="38100" cap="flat" cmpd="sng" algn="ctr">
                      <a:solidFill>
                        <a:schemeClr val="bg2"/>
                      </a:solidFill>
                      <a:prstDash val="solid"/>
                      <a:round/>
                      <a:headEnd type="none" w="med" len="med"/>
                      <a:tailEnd type="none" w="med" len="med"/>
                    </a:lnL>
                    <a:lnR w="38100" cap="flat" cmpd="sng" algn="ctr">
                      <a:solidFill>
                        <a:schemeClr val="bg2"/>
                      </a:solidFill>
                      <a:prstDash val="solid"/>
                      <a:round/>
                      <a:headEnd type="none" w="med" len="med"/>
                      <a:tailEnd type="none" w="med" len="med"/>
                    </a:lnR>
                    <a:lnT w="38100" cap="flat" cmpd="sng" algn="ctr">
                      <a:solidFill>
                        <a:schemeClr val="bg2"/>
                      </a:solidFill>
                      <a:prstDash val="solid"/>
                      <a:round/>
                      <a:headEnd type="none" w="med" len="med"/>
                      <a:tailEnd type="none" w="med" len="med"/>
                    </a:lnT>
                    <a:lnB w="381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algn="l" fontAlgn="b"/>
                      <a:r>
                        <a:rPr lang="en-US" sz="2000" u="none" strike="noStrike" dirty="0">
                          <a:solidFill>
                            <a:schemeClr val="tx1"/>
                          </a:solidFill>
                          <a:effectLst/>
                        </a:rPr>
                        <a:t>Y</a:t>
                      </a:r>
                      <a:endParaRPr lang="en-US" sz="2000" b="0" i="0" u="none" strike="noStrike" dirty="0">
                        <a:solidFill>
                          <a:schemeClr val="tx1"/>
                        </a:solidFill>
                        <a:effectLst/>
                        <a:latin typeface="Segoe UI" panose="020B0502040204020203" pitchFamily="34" charset="0"/>
                      </a:endParaRPr>
                    </a:p>
                  </a:txBody>
                  <a:tcPr marL="46630" marR="46630" marT="46630" marB="46630" anchor="b">
                    <a:lnL w="38100" cap="flat" cmpd="sng" algn="ctr">
                      <a:solidFill>
                        <a:schemeClr val="bg2"/>
                      </a:solidFill>
                      <a:prstDash val="solid"/>
                      <a:round/>
                      <a:headEnd type="none" w="med" len="med"/>
                      <a:tailEnd type="none" w="med" len="med"/>
                    </a:lnL>
                    <a:lnR w="38100" cap="flat" cmpd="sng" algn="ctr">
                      <a:solidFill>
                        <a:schemeClr val="bg2"/>
                      </a:solidFill>
                      <a:prstDash val="solid"/>
                      <a:round/>
                      <a:headEnd type="none" w="med" len="med"/>
                      <a:tailEnd type="none" w="med" len="med"/>
                    </a:lnR>
                    <a:lnT w="38100" cap="flat" cmpd="sng" algn="ctr">
                      <a:solidFill>
                        <a:schemeClr val="bg2"/>
                      </a:solidFill>
                      <a:prstDash val="solid"/>
                      <a:round/>
                      <a:headEnd type="none" w="med" len="med"/>
                      <a:tailEnd type="none" w="med" len="med"/>
                    </a:lnT>
                    <a:lnB w="381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r>
            </a:tbl>
          </a:graphicData>
        </a:graphic>
      </p:graphicFrame>
    </p:spTree>
    <p:extLst>
      <p:ext uri="{BB962C8B-B14F-4D97-AF65-F5344CB8AC3E}">
        <p14:creationId xmlns:p14="http://schemas.microsoft.com/office/powerpoint/2010/main" val="533045748"/>
      </p:ext>
    </p:extLst>
  </p:cSld>
  <p:clrMapOvr>
    <a:masterClrMapping/>
  </p:clrMapOvr>
  <p:transition spd="slow">
    <p:push/>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AlwaysOn</a:t>
            </a:r>
            <a:endParaRPr lang="en-US" dirty="0"/>
          </a:p>
        </p:txBody>
      </p:sp>
      <p:sp>
        <p:nvSpPr>
          <p:cNvPr id="2" name="Text Placeholder 1"/>
          <p:cNvSpPr>
            <a:spLocks noGrp="1"/>
          </p:cNvSpPr>
          <p:nvPr>
            <p:ph type="body" sz="quarter" idx="10"/>
          </p:nvPr>
        </p:nvSpPr>
        <p:spPr/>
        <p:txBody>
          <a:bodyPr/>
          <a:lstStyle/>
          <a:p>
            <a:r>
              <a:rPr lang="en-US" smtClean="0"/>
              <a:t>Successor to Database Mirroring</a:t>
            </a:r>
            <a:endParaRPr lang="en-US" dirty="0"/>
          </a:p>
        </p:txBody>
      </p:sp>
    </p:spTree>
    <p:extLst>
      <p:ext uri="{BB962C8B-B14F-4D97-AF65-F5344CB8AC3E}">
        <p14:creationId xmlns:p14="http://schemas.microsoft.com/office/powerpoint/2010/main" val="46372675"/>
      </p:ext>
    </p:extLst>
  </p:cSld>
  <p:clrMapOvr>
    <a:masterClrMapping/>
  </p:clrMapOvr>
  <p:transition spd="slow">
    <p:push/>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AlwaysOn</a:t>
            </a:r>
            <a:r>
              <a:rPr lang="en-US" dirty="0" smtClean="0"/>
              <a:t> Overview</a:t>
            </a:r>
            <a:endParaRPr lang="en-US" dirty="0"/>
          </a:p>
        </p:txBody>
      </p:sp>
      <p:sp>
        <p:nvSpPr>
          <p:cNvPr id="3" name="Content Placeholder 2"/>
          <p:cNvSpPr>
            <a:spLocks noGrp="1"/>
          </p:cNvSpPr>
          <p:nvPr>
            <p:ph type="body" sz="quarter" idx="10"/>
          </p:nvPr>
        </p:nvSpPr>
        <p:spPr/>
        <p:txBody>
          <a:bodyPr/>
          <a:lstStyle/>
          <a:p>
            <a:r>
              <a:rPr lang="en-US" smtClean="0"/>
              <a:t>Help reduce planned and unplanned downtime with the new integrated high availability and disaster recover solution, SQL Server AlwaysOn.</a:t>
            </a:r>
            <a:endParaRPr lang="en-US" dirty="0"/>
          </a:p>
        </p:txBody>
      </p:sp>
    </p:spTree>
    <p:extLst>
      <p:ext uri="{BB962C8B-B14F-4D97-AF65-F5344CB8AC3E}">
        <p14:creationId xmlns:p14="http://schemas.microsoft.com/office/powerpoint/2010/main" val="2905126124"/>
      </p:ext>
    </p:extLst>
  </p:cSld>
  <p:clrMapOvr>
    <a:masterClrMapping/>
  </p:clrMapOvr>
  <p:transition spd="slow">
    <p:push/>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AlwaysOn</a:t>
            </a:r>
            <a:r>
              <a:rPr lang="en-US" dirty="0" smtClean="0"/>
              <a:t> Availability Groups</a:t>
            </a:r>
            <a:endParaRPr lang="en-US" dirty="0"/>
          </a:p>
        </p:txBody>
      </p:sp>
      <p:sp>
        <p:nvSpPr>
          <p:cNvPr id="3" name="Content Placeholder 2"/>
          <p:cNvSpPr>
            <a:spLocks noGrp="1"/>
          </p:cNvSpPr>
          <p:nvPr>
            <p:ph type="body" sz="quarter" idx="10"/>
          </p:nvPr>
        </p:nvSpPr>
        <p:spPr/>
        <p:txBody>
          <a:bodyPr/>
          <a:lstStyle/>
          <a:p>
            <a:r>
              <a:rPr lang="en-US" smtClean="0"/>
              <a:t>Provides availability for application databases</a:t>
            </a:r>
          </a:p>
          <a:p>
            <a:r>
              <a:rPr lang="en-US" smtClean="0"/>
              <a:t>Builds upon Database Mirroring investments adding:</a:t>
            </a:r>
          </a:p>
          <a:p>
            <a:pPr lvl="1"/>
            <a:r>
              <a:rPr lang="en-US" smtClean="0"/>
              <a:t>Multi-database failover</a:t>
            </a:r>
          </a:p>
          <a:p>
            <a:pPr lvl="1"/>
            <a:r>
              <a:rPr lang="en-US" smtClean="0"/>
              <a:t>Automatic application redirection</a:t>
            </a:r>
          </a:p>
          <a:p>
            <a:pPr lvl="1"/>
            <a:r>
              <a:rPr lang="en-US" smtClean="0"/>
              <a:t>Multiple and active secondaries with synchronous and synchronous data movement</a:t>
            </a:r>
            <a:endParaRPr lang="en-US" dirty="0"/>
          </a:p>
        </p:txBody>
      </p:sp>
    </p:spTree>
    <p:extLst>
      <p:ext uri="{BB962C8B-B14F-4D97-AF65-F5344CB8AC3E}">
        <p14:creationId xmlns:p14="http://schemas.microsoft.com/office/powerpoint/2010/main" val="677310543"/>
      </p:ext>
    </p:extLst>
  </p:cSld>
  <p:clrMapOvr>
    <a:masterClrMapping/>
  </p:clrMapOvr>
  <p:transition spd="slow">
    <p:push/>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AlwaysOn</a:t>
            </a:r>
            <a:r>
              <a:rPr lang="en-US" dirty="0" smtClean="0"/>
              <a:t> Failover Cluster Instances</a:t>
            </a:r>
            <a:endParaRPr lang="en-US" dirty="0"/>
          </a:p>
        </p:txBody>
      </p:sp>
      <p:sp>
        <p:nvSpPr>
          <p:cNvPr id="6" name="Text Placeholder 5"/>
          <p:cNvSpPr>
            <a:spLocks noGrp="1"/>
          </p:cNvSpPr>
          <p:nvPr>
            <p:ph type="body" sz="quarter" idx="10"/>
          </p:nvPr>
        </p:nvSpPr>
        <p:spPr>
          <a:xfrm>
            <a:off x="274638" y="1212850"/>
            <a:ext cx="11887200" cy="2031325"/>
          </a:xfrm>
        </p:spPr>
        <p:txBody>
          <a:bodyPr/>
          <a:lstStyle/>
          <a:p>
            <a:r>
              <a:rPr lang="en-US" dirty="0" smtClean="0"/>
              <a:t>Provides instance level availability</a:t>
            </a:r>
          </a:p>
          <a:p>
            <a:pPr lvl="1"/>
            <a:r>
              <a:rPr lang="en-US" dirty="0" smtClean="0"/>
              <a:t>Leverages </a:t>
            </a:r>
            <a:r>
              <a:rPr lang="en-US" dirty="0"/>
              <a:t>Windows Server Failover Clustering (WSFC) functionality to provide local high availability through redundancy at the server-instance </a:t>
            </a:r>
            <a:r>
              <a:rPr lang="en-US" dirty="0" smtClean="0"/>
              <a:t>level</a:t>
            </a:r>
          </a:p>
          <a:p>
            <a:pPr lvl="1"/>
            <a:r>
              <a:rPr lang="en-US" dirty="0" smtClean="0"/>
              <a:t>Supports multi-subnet failover (no VLAN required)</a:t>
            </a:r>
          </a:p>
          <a:p>
            <a:pPr lvl="1"/>
            <a:r>
              <a:rPr lang="en-US" dirty="0"/>
              <a:t>Flexible failover policy for granular trigger events for automatic failovers</a:t>
            </a:r>
          </a:p>
        </p:txBody>
      </p:sp>
    </p:spTree>
    <p:extLst>
      <p:ext uri="{BB962C8B-B14F-4D97-AF65-F5344CB8AC3E}">
        <p14:creationId xmlns:p14="http://schemas.microsoft.com/office/powerpoint/2010/main" val="2359383411"/>
      </p:ext>
    </p:extLst>
  </p:cSld>
  <p:clrMapOvr>
    <a:masterClrMapping/>
  </p:clrMapOvr>
  <p:transition spd="slow">
    <p:push/>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AlwaysOn</a:t>
            </a:r>
            <a:r>
              <a:rPr lang="en-US" dirty="0" smtClean="0"/>
              <a:t> Multi-subnet Failover Support</a:t>
            </a:r>
            <a:endParaRPr lang="en-US" dirty="0"/>
          </a:p>
        </p:txBody>
      </p:sp>
      <p:sp>
        <p:nvSpPr>
          <p:cNvPr id="3" name="Content Placeholder 2"/>
          <p:cNvSpPr>
            <a:spLocks noGrp="1"/>
          </p:cNvSpPr>
          <p:nvPr>
            <p:ph type="body" sz="quarter" idx="10"/>
          </p:nvPr>
        </p:nvSpPr>
        <p:spPr/>
        <p:txBody>
          <a:bodyPr/>
          <a:lstStyle/>
          <a:p>
            <a:r>
              <a:rPr lang="en-US" smtClean="0"/>
              <a:t>Support specific to AlwaysOn Availability Groups</a:t>
            </a:r>
          </a:p>
          <a:p>
            <a:r>
              <a:rPr lang="en-US" smtClean="0"/>
              <a:t>Cannot modify connection string directly</a:t>
            </a:r>
          </a:p>
          <a:p>
            <a:pPr lvl="1"/>
            <a:r>
              <a:rPr lang="en-US" smtClean="0"/>
              <a:t>SharePoint 2013 implements new Windows PowerShell syntax to modify database property MultiSubnetFailover:</a:t>
            </a:r>
            <a:endParaRPr lang="en-US" dirty="0" smtClean="0"/>
          </a:p>
        </p:txBody>
      </p:sp>
      <p:sp>
        <p:nvSpPr>
          <p:cNvPr id="4" name="Rectangle 3"/>
          <p:cNvSpPr/>
          <p:nvPr/>
        </p:nvSpPr>
        <p:spPr>
          <a:xfrm>
            <a:off x="1010792" y="3826517"/>
            <a:ext cx="10414891" cy="1896507"/>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835" dirty="0">
                <a:latin typeface="Consolas" panose="020B0609020204030204" pitchFamily="49" charset="0"/>
                <a:cs typeface="Consolas" panose="020B0609020204030204" pitchFamily="49" charset="0"/>
              </a:rPr>
              <a:t>     $</a:t>
            </a:r>
            <a:r>
              <a:rPr lang="en-US" sz="1835" dirty="0" err="1">
                <a:latin typeface="Consolas" panose="020B0609020204030204" pitchFamily="49" charset="0"/>
                <a:cs typeface="Consolas" panose="020B0609020204030204" pitchFamily="49" charset="0"/>
              </a:rPr>
              <a:t>dbs</a:t>
            </a:r>
            <a:r>
              <a:rPr lang="en-US" sz="1835" dirty="0">
                <a:latin typeface="Consolas" panose="020B0609020204030204" pitchFamily="49" charset="0"/>
                <a:cs typeface="Consolas" panose="020B0609020204030204" pitchFamily="49" charset="0"/>
              </a:rPr>
              <a:t> = Get-</a:t>
            </a:r>
            <a:r>
              <a:rPr lang="en-US" sz="1835" dirty="0" err="1">
                <a:latin typeface="Consolas" panose="020B0609020204030204" pitchFamily="49" charset="0"/>
                <a:cs typeface="Consolas" panose="020B0609020204030204" pitchFamily="49" charset="0"/>
              </a:rPr>
              <a:t>SPDatabase</a:t>
            </a:r>
            <a:r>
              <a:rPr lang="en-US" sz="1835" dirty="0">
                <a:latin typeface="Consolas" panose="020B0609020204030204" pitchFamily="49" charset="0"/>
                <a:cs typeface="Consolas" panose="020B0609020204030204" pitchFamily="49" charset="0"/>
              </a:rPr>
              <a:t> | ?{$_.</a:t>
            </a:r>
            <a:r>
              <a:rPr lang="en-US" sz="1835" dirty="0" err="1">
                <a:latin typeface="Consolas" panose="020B0609020204030204" pitchFamily="49" charset="0"/>
                <a:cs typeface="Consolas" panose="020B0609020204030204" pitchFamily="49" charset="0"/>
              </a:rPr>
              <a:t>MultiSubnetFailover</a:t>
            </a:r>
            <a:r>
              <a:rPr lang="en-US" sz="1835" dirty="0">
                <a:latin typeface="Consolas" panose="020B0609020204030204" pitchFamily="49" charset="0"/>
                <a:cs typeface="Consolas" panose="020B0609020204030204" pitchFamily="49" charset="0"/>
              </a:rPr>
              <a:t> –ne $true}</a:t>
            </a:r>
          </a:p>
          <a:p>
            <a:r>
              <a:rPr lang="en-US" sz="1835" dirty="0">
                <a:latin typeface="Consolas" panose="020B0609020204030204" pitchFamily="49" charset="0"/>
                <a:cs typeface="Consolas" panose="020B0609020204030204" pitchFamily="49" charset="0"/>
              </a:rPr>
              <a:t>     </a:t>
            </a:r>
            <a:r>
              <a:rPr lang="en-US" sz="1835" dirty="0" err="1">
                <a:latin typeface="Consolas" panose="020B0609020204030204" pitchFamily="49" charset="0"/>
                <a:cs typeface="Consolas" panose="020B0609020204030204" pitchFamily="49" charset="0"/>
              </a:rPr>
              <a:t>foreach</a:t>
            </a:r>
            <a:r>
              <a:rPr lang="en-US" sz="1835" dirty="0">
                <a:latin typeface="Consolas" panose="020B0609020204030204" pitchFamily="49" charset="0"/>
                <a:cs typeface="Consolas" panose="020B0609020204030204" pitchFamily="49" charset="0"/>
              </a:rPr>
              <a:t> ($</a:t>
            </a:r>
            <a:r>
              <a:rPr lang="en-US" sz="1835" dirty="0" err="1">
                <a:latin typeface="Consolas" panose="020B0609020204030204" pitchFamily="49" charset="0"/>
                <a:cs typeface="Consolas" panose="020B0609020204030204" pitchFamily="49" charset="0"/>
              </a:rPr>
              <a:t>db</a:t>
            </a:r>
            <a:r>
              <a:rPr lang="en-US" sz="1835" dirty="0">
                <a:latin typeface="Consolas" panose="020B0609020204030204" pitchFamily="49" charset="0"/>
                <a:cs typeface="Consolas" panose="020B0609020204030204" pitchFamily="49" charset="0"/>
              </a:rPr>
              <a:t> in $</a:t>
            </a:r>
            <a:r>
              <a:rPr lang="en-US" sz="1835" dirty="0" err="1">
                <a:latin typeface="Consolas" panose="020B0609020204030204" pitchFamily="49" charset="0"/>
                <a:cs typeface="Consolas" panose="020B0609020204030204" pitchFamily="49" charset="0"/>
              </a:rPr>
              <a:t>dbs</a:t>
            </a:r>
            <a:r>
              <a:rPr lang="en-US" sz="1835" dirty="0">
                <a:latin typeface="Consolas" panose="020B0609020204030204" pitchFamily="49" charset="0"/>
                <a:cs typeface="Consolas" panose="020B0609020204030204" pitchFamily="49" charset="0"/>
              </a:rPr>
              <a:t>)</a:t>
            </a:r>
          </a:p>
          <a:p>
            <a:r>
              <a:rPr lang="en-US" sz="1835" dirty="0">
                <a:latin typeface="Consolas" panose="020B0609020204030204" pitchFamily="49" charset="0"/>
                <a:cs typeface="Consolas" panose="020B0609020204030204" pitchFamily="49" charset="0"/>
              </a:rPr>
              <a:t>     {</a:t>
            </a:r>
          </a:p>
          <a:p>
            <a:r>
              <a:rPr lang="en-US" sz="1835" dirty="0">
                <a:latin typeface="Consolas" panose="020B0609020204030204" pitchFamily="49" charset="0"/>
                <a:cs typeface="Consolas" panose="020B0609020204030204" pitchFamily="49" charset="0"/>
              </a:rPr>
              <a:t>          $</a:t>
            </a:r>
            <a:r>
              <a:rPr lang="en-US" sz="1835" dirty="0" err="1">
                <a:latin typeface="Consolas" panose="020B0609020204030204" pitchFamily="49" charset="0"/>
                <a:cs typeface="Consolas" panose="020B0609020204030204" pitchFamily="49" charset="0"/>
              </a:rPr>
              <a:t>db.MultiSubnetFailover</a:t>
            </a:r>
            <a:r>
              <a:rPr lang="en-US" sz="1835" dirty="0">
                <a:latin typeface="Consolas" panose="020B0609020204030204" pitchFamily="49" charset="0"/>
                <a:cs typeface="Consolas" panose="020B0609020204030204" pitchFamily="49" charset="0"/>
              </a:rPr>
              <a:t> = $true</a:t>
            </a:r>
          </a:p>
          <a:p>
            <a:r>
              <a:rPr lang="en-US" sz="1835" dirty="0">
                <a:latin typeface="Consolas" panose="020B0609020204030204" pitchFamily="49" charset="0"/>
                <a:cs typeface="Consolas" panose="020B0609020204030204" pitchFamily="49" charset="0"/>
              </a:rPr>
              <a:t>           $</a:t>
            </a:r>
            <a:r>
              <a:rPr lang="en-US" sz="1835" dirty="0" err="1">
                <a:latin typeface="Consolas" panose="020B0609020204030204" pitchFamily="49" charset="0"/>
                <a:cs typeface="Consolas" panose="020B0609020204030204" pitchFamily="49" charset="0"/>
              </a:rPr>
              <a:t>db.Update</a:t>
            </a:r>
            <a:r>
              <a:rPr lang="en-US" sz="1835" dirty="0">
                <a:latin typeface="Consolas" panose="020B0609020204030204" pitchFamily="49" charset="0"/>
                <a:cs typeface="Consolas" panose="020B0609020204030204" pitchFamily="49" charset="0"/>
              </a:rPr>
              <a:t>()</a:t>
            </a:r>
          </a:p>
          <a:p>
            <a:r>
              <a:rPr lang="en-US" sz="1835" dirty="0">
                <a:latin typeface="Consolas" panose="020B0609020204030204" pitchFamily="49" charset="0"/>
                <a:cs typeface="Consolas" panose="020B0609020204030204" pitchFamily="49" charset="0"/>
              </a:rPr>
              <a:t>     }</a:t>
            </a:r>
          </a:p>
        </p:txBody>
      </p:sp>
    </p:spTree>
    <p:extLst>
      <p:ext uri="{BB962C8B-B14F-4D97-AF65-F5344CB8AC3E}">
        <p14:creationId xmlns:p14="http://schemas.microsoft.com/office/powerpoint/2010/main" val="1703513981"/>
      </p:ext>
    </p:extLst>
  </p:cSld>
  <p:clrMapOvr>
    <a:masterClrMapping/>
  </p:clrMapOvr>
  <p:transition spd="slow">
    <p:push/>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AlwaysOn</a:t>
            </a:r>
            <a:r>
              <a:rPr lang="en-US" dirty="0" smtClean="0"/>
              <a:t> requirements:</a:t>
            </a:r>
            <a:endParaRPr lang="en-US" dirty="0"/>
          </a:p>
        </p:txBody>
      </p:sp>
      <p:sp>
        <p:nvSpPr>
          <p:cNvPr id="3" name="Text Placeholder 2"/>
          <p:cNvSpPr>
            <a:spLocks noGrp="1"/>
          </p:cNvSpPr>
          <p:nvPr>
            <p:ph type="body" sz="quarter" idx="10"/>
          </p:nvPr>
        </p:nvSpPr>
        <p:spPr>
          <a:xfrm>
            <a:off x="274638" y="1212850"/>
            <a:ext cx="11887200" cy="6623352"/>
          </a:xfrm>
        </p:spPr>
        <p:txBody>
          <a:bodyPr/>
          <a:lstStyle/>
          <a:p>
            <a:pPr marL="571500" lvl="1" indent="-571500">
              <a:buFont typeface="Arial" panose="020B0604020202020204" pitchFamily="34" charset="0"/>
              <a:buChar char="•"/>
            </a:pPr>
            <a:r>
              <a:rPr lang="en-US" sz="3600" dirty="0" smtClean="0">
                <a:gradFill>
                  <a:gsLst>
                    <a:gs pos="1250">
                      <a:schemeClr val="tx2">
                        <a:lumMod val="40000"/>
                        <a:lumOff val="60000"/>
                      </a:schemeClr>
                    </a:gs>
                    <a:gs pos="99000">
                      <a:schemeClr val="tx2">
                        <a:lumMod val="40000"/>
                        <a:lumOff val="60000"/>
                      </a:schemeClr>
                    </a:gs>
                  </a:gsLst>
                  <a:lin ang="5400000" scaled="0"/>
                </a:gradFill>
                <a:latin typeface="+mj-lt"/>
              </a:rPr>
              <a:t>The </a:t>
            </a:r>
            <a:r>
              <a:rPr lang="en-US" sz="3600" dirty="0">
                <a:gradFill>
                  <a:gsLst>
                    <a:gs pos="1250">
                      <a:schemeClr val="tx2">
                        <a:lumMod val="40000"/>
                        <a:lumOff val="60000"/>
                      </a:schemeClr>
                    </a:gs>
                    <a:gs pos="99000">
                      <a:schemeClr val="tx2">
                        <a:lumMod val="40000"/>
                        <a:lumOff val="60000"/>
                      </a:schemeClr>
                    </a:gs>
                  </a:gsLst>
                  <a:lin ang="5400000" scaled="0"/>
                </a:gradFill>
                <a:latin typeface="+mj-lt"/>
              </a:rPr>
              <a:t>64-bit edition of Microsoft SQL Server 2012 </a:t>
            </a:r>
            <a:r>
              <a:rPr lang="en-US" sz="3600" b="1" dirty="0">
                <a:gradFill>
                  <a:gsLst>
                    <a:gs pos="1250">
                      <a:schemeClr val="tx2">
                        <a:lumMod val="40000"/>
                        <a:lumOff val="60000"/>
                      </a:schemeClr>
                    </a:gs>
                    <a:gs pos="99000">
                      <a:schemeClr val="tx2">
                        <a:lumMod val="40000"/>
                        <a:lumOff val="60000"/>
                      </a:schemeClr>
                    </a:gs>
                  </a:gsLst>
                  <a:lin ang="5400000" scaled="0"/>
                </a:gradFill>
                <a:latin typeface="+mj-lt"/>
              </a:rPr>
              <a:t>OR </a:t>
            </a:r>
            <a:r>
              <a:rPr lang="en-US" sz="3600" dirty="0">
                <a:gradFill>
                  <a:gsLst>
                    <a:gs pos="1250">
                      <a:schemeClr val="tx2">
                        <a:lumMod val="40000"/>
                        <a:lumOff val="60000"/>
                      </a:schemeClr>
                    </a:gs>
                    <a:gs pos="99000">
                      <a:schemeClr val="tx2">
                        <a:lumMod val="40000"/>
                        <a:lumOff val="60000"/>
                      </a:schemeClr>
                    </a:gs>
                  </a:gsLst>
                  <a:lin ang="5400000" scaled="0"/>
                </a:gradFill>
                <a:latin typeface="+mj-lt"/>
              </a:rPr>
              <a:t>The 64-bit edition of SQL Server 2008 R2 </a:t>
            </a:r>
            <a:r>
              <a:rPr lang="en-US" sz="3600" dirty="0" smtClean="0">
                <a:gradFill>
                  <a:gsLst>
                    <a:gs pos="1250">
                      <a:schemeClr val="tx2">
                        <a:lumMod val="40000"/>
                        <a:lumOff val="60000"/>
                      </a:schemeClr>
                    </a:gs>
                    <a:gs pos="99000">
                      <a:schemeClr val="tx2">
                        <a:lumMod val="40000"/>
                        <a:lumOff val="60000"/>
                      </a:schemeClr>
                    </a:gs>
                  </a:gsLst>
                  <a:lin ang="5400000" scaled="0"/>
                </a:gradFill>
                <a:latin typeface="+mj-lt"/>
              </a:rPr>
              <a:t>SP1 (NO WOW64)</a:t>
            </a:r>
            <a:endParaRPr lang="en-US" sz="3600" dirty="0">
              <a:gradFill>
                <a:gsLst>
                  <a:gs pos="1250">
                    <a:schemeClr val="tx2">
                      <a:lumMod val="40000"/>
                      <a:lumOff val="60000"/>
                    </a:schemeClr>
                  </a:gs>
                  <a:gs pos="99000">
                    <a:schemeClr val="tx2">
                      <a:lumMod val="40000"/>
                      <a:lumOff val="60000"/>
                    </a:schemeClr>
                  </a:gs>
                </a:gsLst>
                <a:lin ang="5400000" scaled="0"/>
              </a:gradFill>
              <a:latin typeface="+mj-lt"/>
            </a:endParaRPr>
          </a:p>
          <a:p>
            <a:pPr marL="571500" indent="-571500">
              <a:buFont typeface="Arial" panose="020B0604020202020204" pitchFamily="34" charset="0"/>
              <a:buChar char="•"/>
            </a:pPr>
            <a:r>
              <a:rPr lang="en-US" sz="3600" dirty="0"/>
              <a:t>Ensure that the system is not a domain controller</a:t>
            </a:r>
            <a:r>
              <a:rPr lang="en-US" sz="3600" dirty="0" smtClean="0"/>
              <a:t>.</a:t>
            </a:r>
          </a:p>
          <a:p>
            <a:pPr marL="571500" indent="-571500">
              <a:buFont typeface="Arial" panose="020B0604020202020204" pitchFamily="34" charset="0"/>
              <a:buChar char="•"/>
            </a:pPr>
            <a:r>
              <a:rPr lang="en-US" sz="3600" dirty="0"/>
              <a:t>Ensure that each computer is a node in a Windows Server Failover Clustering (WSFC) cluster. </a:t>
            </a:r>
            <a:endParaRPr lang="en-US" sz="3600" dirty="0" smtClean="0"/>
          </a:p>
          <a:p>
            <a:pPr marL="571500" indent="-571500">
              <a:buFont typeface="Arial" panose="020B0604020202020204" pitchFamily="34" charset="0"/>
              <a:buChar char="•"/>
            </a:pPr>
            <a:r>
              <a:rPr lang="en-US" sz="3600" dirty="0" smtClean="0"/>
              <a:t>The following hotfixes:</a:t>
            </a:r>
          </a:p>
          <a:p>
            <a:r>
              <a:rPr lang="en-US" sz="2400" b="1" dirty="0" smtClean="0"/>
              <a:t>KB2494036   </a:t>
            </a:r>
            <a:r>
              <a:rPr lang="en-US" sz="2400" b="1" dirty="0"/>
              <a:t>KB2687741</a:t>
            </a:r>
          </a:p>
          <a:p>
            <a:r>
              <a:rPr lang="en-US" sz="2400" b="1" dirty="0" smtClean="0"/>
              <a:t>KB2616514   </a:t>
            </a:r>
            <a:r>
              <a:rPr lang="en-US" sz="2400" b="1" dirty="0"/>
              <a:t>KB2531907</a:t>
            </a:r>
          </a:p>
          <a:p>
            <a:r>
              <a:rPr lang="en-US" sz="2400" b="1" dirty="0" smtClean="0"/>
              <a:t>KB976097    </a:t>
            </a:r>
            <a:r>
              <a:rPr lang="en-US" sz="2400" b="1" dirty="0"/>
              <a:t>KB980915</a:t>
            </a:r>
          </a:p>
          <a:p>
            <a:r>
              <a:rPr lang="en-US" sz="2400" b="1" dirty="0" smtClean="0"/>
              <a:t>KB2582281</a:t>
            </a:r>
          </a:p>
          <a:p>
            <a:r>
              <a:rPr lang="en-US" sz="2400" b="1" dirty="0" smtClean="0"/>
              <a:t>KB2578103 – WS2K8</a:t>
            </a:r>
          </a:p>
          <a:p>
            <a:r>
              <a:rPr lang="en-US" sz="2400" b="1" dirty="0" smtClean="0"/>
              <a:t>KB2578113 – WS2K8R2</a:t>
            </a:r>
          </a:p>
          <a:p>
            <a:endParaRPr lang="en-US" dirty="0"/>
          </a:p>
        </p:txBody>
      </p:sp>
      <p:pic>
        <p:nvPicPr>
          <p:cNvPr id="4" name="Picture 3"/>
          <p:cNvPicPr>
            <a:picLocks noChangeAspect="1"/>
          </p:cNvPicPr>
          <p:nvPr/>
        </p:nvPicPr>
        <p:blipFill>
          <a:blip r:embed="rId3"/>
          <a:stretch>
            <a:fillRect/>
          </a:stretch>
        </p:blipFill>
        <p:spPr>
          <a:xfrm>
            <a:off x="5303837" y="1439862"/>
            <a:ext cx="4095238" cy="4752381"/>
          </a:xfrm>
          <a:prstGeom prst="rect">
            <a:avLst/>
          </a:prstGeom>
        </p:spPr>
      </p:pic>
    </p:spTree>
    <p:extLst>
      <p:ext uri="{BB962C8B-B14F-4D97-AF65-F5344CB8AC3E}">
        <p14:creationId xmlns:p14="http://schemas.microsoft.com/office/powerpoint/2010/main" val="396508705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4"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500"/>
                                        <p:tgtEl>
                                          <p:spTgt spid="4"/>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xit" presetSubtype="4" fill="hold" nodeType="clickEffect">
                                  <p:stCondLst>
                                    <p:cond delay="0"/>
                                  </p:stCondLst>
                                  <p:childTnLst>
                                    <p:animEffect transition="out" filter="wipe(down)">
                                      <p:cBhvr>
                                        <p:cTn id="15" dur="500"/>
                                        <p:tgtEl>
                                          <p:spTgt spid="4"/>
                                        </p:tgtEl>
                                      </p:cBhvr>
                                    </p:animEffect>
                                    <p:set>
                                      <p:cBhvr>
                                        <p:cTn id="16" dur="1" fill="hold">
                                          <p:stCondLst>
                                            <p:cond delay="499"/>
                                          </p:stCondLst>
                                        </p:cTn>
                                        <p:tgtEl>
                                          <p:spTgt spid="4"/>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500"/>
                                        <p:tgtEl>
                                          <p:spTgt spid="3">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Effect transition="in" filter="fade">
                                      <p:cBhvr>
                                        <p:cTn id="26" dur="500"/>
                                        <p:tgtEl>
                                          <p:spTgt spid="3">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Effect transition="in" filter="fade">
                                      <p:cBhvr>
                                        <p:cTn id="31" dur="500"/>
                                        <p:tgtEl>
                                          <p:spTgt spid="3">
                                            <p:txEl>
                                              <p:pRg st="3" end="3"/>
                                            </p:txEl>
                                          </p:spTgt>
                                        </p:tgtEl>
                                      </p:cBhvr>
                                    </p:animEffect>
                                  </p:childTnLst>
                                </p:cTn>
                              </p:par>
                              <p:par>
                                <p:cTn id="32" presetID="10" presetClass="entr" presetSubtype="0" fill="hold" nodeType="with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Effect transition="in" filter="fade">
                                      <p:cBhvr>
                                        <p:cTn id="34" dur="500"/>
                                        <p:tgtEl>
                                          <p:spTgt spid="3">
                                            <p:txEl>
                                              <p:pRg st="4" end="4"/>
                                            </p:txEl>
                                          </p:spTgt>
                                        </p:tgtEl>
                                      </p:cBhvr>
                                    </p:animEffect>
                                  </p:childTnLst>
                                </p:cTn>
                              </p:par>
                              <p:par>
                                <p:cTn id="35" presetID="10" presetClass="entr" presetSubtype="0" fill="hold" nodeType="with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500"/>
                                        <p:tgtEl>
                                          <p:spTgt spid="3">
                                            <p:txEl>
                                              <p:pRg st="5" end="5"/>
                                            </p:txEl>
                                          </p:spTgt>
                                        </p:tgtEl>
                                      </p:cBhvr>
                                    </p:animEffect>
                                  </p:childTnLst>
                                </p:cTn>
                              </p:par>
                              <p:par>
                                <p:cTn id="38" presetID="10" presetClass="entr" presetSubtype="0" fill="hold" nodeType="withEffect">
                                  <p:stCondLst>
                                    <p:cond delay="0"/>
                                  </p:stCondLst>
                                  <p:childTnLst>
                                    <p:set>
                                      <p:cBhvr>
                                        <p:cTn id="39" dur="1" fill="hold">
                                          <p:stCondLst>
                                            <p:cond delay="0"/>
                                          </p:stCondLst>
                                        </p:cTn>
                                        <p:tgtEl>
                                          <p:spTgt spid="3">
                                            <p:txEl>
                                              <p:pRg st="6" end="6"/>
                                            </p:txEl>
                                          </p:spTgt>
                                        </p:tgtEl>
                                        <p:attrNameLst>
                                          <p:attrName>style.visibility</p:attrName>
                                        </p:attrNameLst>
                                      </p:cBhvr>
                                      <p:to>
                                        <p:strVal val="visible"/>
                                      </p:to>
                                    </p:set>
                                    <p:animEffect transition="in" filter="fade">
                                      <p:cBhvr>
                                        <p:cTn id="40" dur="500"/>
                                        <p:tgtEl>
                                          <p:spTgt spid="3">
                                            <p:txEl>
                                              <p:pRg st="6" end="6"/>
                                            </p:txEl>
                                          </p:spTgt>
                                        </p:tgtEl>
                                      </p:cBhvr>
                                    </p:animEffect>
                                  </p:childTnLst>
                                </p:cTn>
                              </p:par>
                              <p:par>
                                <p:cTn id="41" presetID="10" presetClass="entr" presetSubtype="0" fill="hold" nodeType="with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Effect transition="in" filter="fade">
                                      <p:cBhvr>
                                        <p:cTn id="43" dur="500"/>
                                        <p:tgtEl>
                                          <p:spTgt spid="3">
                                            <p:txEl>
                                              <p:pRg st="7" end="7"/>
                                            </p:txEl>
                                          </p:spTgt>
                                        </p:tgtEl>
                                      </p:cBhvr>
                                    </p:animEffect>
                                  </p:childTnLst>
                                </p:cTn>
                              </p:par>
                              <p:par>
                                <p:cTn id="44" presetID="10" presetClass="entr" presetSubtype="0" fill="hold" nodeType="withEffect">
                                  <p:stCondLst>
                                    <p:cond delay="0"/>
                                  </p:stCondLst>
                                  <p:childTnLst>
                                    <p:set>
                                      <p:cBhvr>
                                        <p:cTn id="45" dur="1" fill="hold">
                                          <p:stCondLst>
                                            <p:cond delay="0"/>
                                          </p:stCondLst>
                                        </p:cTn>
                                        <p:tgtEl>
                                          <p:spTgt spid="3">
                                            <p:txEl>
                                              <p:pRg st="8" end="8"/>
                                            </p:txEl>
                                          </p:spTgt>
                                        </p:tgtEl>
                                        <p:attrNameLst>
                                          <p:attrName>style.visibility</p:attrName>
                                        </p:attrNameLst>
                                      </p:cBhvr>
                                      <p:to>
                                        <p:strVal val="visible"/>
                                      </p:to>
                                    </p:set>
                                    <p:animEffect transition="in" filter="fade">
                                      <p:cBhvr>
                                        <p:cTn id="46" dur="500"/>
                                        <p:tgtEl>
                                          <p:spTgt spid="3">
                                            <p:txEl>
                                              <p:pRg st="8" end="8"/>
                                            </p:txEl>
                                          </p:spTgt>
                                        </p:tgtEl>
                                      </p:cBhvr>
                                    </p:animEffect>
                                  </p:childTnLst>
                                </p:cTn>
                              </p:par>
                              <p:par>
                                <p:cTn id="47" presetID="10" presetClass="entr" presetSubtype="0" fill="hold" nodeType="withEffect">
                                  <p:stCondLst>
                                    <p:cond delay="0"/>
                                  </p:stCondLst>
                                  <p:childTnLst>
                                    <p:set>
                                      <p:cBhvr>
                                        <p:cTn id="48" dur="1" fill="hold">
                                          <p:stCondLst>
                                            <p:cond delay="0"/>
                                          </p:stCondLst>
                                        </p:cTn>
                                        <p:tgtEl>
                                          <p:spTgt spid="3">
                                            <p:txEl>
                                              <p:pRg st="9" end="9"/>
                                            </p:txEl>
                                          </p:spTgt>
                                        </p:tgtEl>
                                        <p:attrNameLst>
                                          <p:attrName>style.visibility</p:attrName>
                                        </p:attrNameLst>
                                      </p:cBhvr>
                                      <p:to>
                                        <p:strVal val="visible"/>
                                      </p:to>
                                    </p:set>
                                    <p:animEffect transition="in" filter="fade">
                                      <p:cBhvr>
                                        <p:cTn id="49"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4800" dirty="0" err="1" smtClean="0"/>
              <a:t>AlwaysOn</a:t>
            </a:r>
            <a:r>
              <a:rPr lang="en-US" sz="4800" dirty="0" smtClean="0"/>
              <a:t> Advantages</a:t>
            </a:r>
            <a:endParaRPr lang="en-US" sz="2000" dirty="0">
              <a:solidFill>
                <a:schemeClr val="tx2"/>
              </a:solidFill>
            </a:endParaRPr>
          </a:p>
        </p:txBody>
      </p:sp>
      <p:sp>
        <p:nvSpPr>
          <p:cNvPr id="2" name="Text Placeholder 1"/>
          <p:cNvSpPr>
            <a:spLocks noGrp="1"/>
          </p:cNvSpPr>
          <p:nvPr>
            <p:ph type="body" sz="quarter" idx="10"/>
          </p:nvPr>
        </p:nvSpPr>
        <p:spPr>
          <a:xfrm>
            <a:off x="274638" y="1212850"/>
            <a:ext cx="11887200" cy="3674852"/>
          </a:xfrm>
        </p:spPr>
        <p:txBody>
          <a:bodyPr/>
          <a:lstStyle/>
          <a:p>
            <a:r>
              <a:rPr lang="en-US" sz="3600" dirty="0" smtClean="0"/>
              <a:t>Hardware</a:t>
            </a:r>
          </a:p>
          <a:p>
            <a:pPr lvl="1"/>
            <a:r>
              <a:rPr lang="en-US" sz="1800" dirty="0" smtClean="0"/>
              <a:t>Works with standard computers, storage, </a:t>
            </a:r>
            <a:br>
              <a:rPr lang="en-US" sz="1800" dirty="0" smtClean="0"/>
            </a:br>
            <a:r>
              <a:rPr lang="en-US" sz="1800" dirty="0" smtClean="0"/>
              <a:t>and networks</a:t>
            </a:r>
          </a:p>
          <a:p>
            <a:pPr lvl="1"/>
            <a:r>
              <a:rPr lang="en-US" sz="1800" dirty="0" smtClean="0"/>
              <a:t>No shared storage components, virtually no distance limitations</a:t>
            </a:r>
          </a:p>
          <a:p>
            <a:r>
              <a:rPr lang="en-US" sz="3600" dirty="0" smtClean="0"/>
              <a:t>Impact to transaction throughput</a:t>
            </a:r>
          </a:p>
          <a:p>
            <a:pPr lvl="1"/>
            <a:r>
              <a:rPr lang="en-US" sz="1800" dirty="0" smtClean="0"/>
              <a:t>Zero to minimal, depending on environment / workload</a:t>
            </a:r>
          </a:p>
          <a:p>
            <a:r>
              <a:rPr lang="en-US" sz="3600" dirty="0" smtClean="0"/>
              <a:t>* Provides some self healing capabilities</a:t>
            </a:r>
          </a:p>
          <a:p>
            <a:r>
              <a:rPr lang="en-US" sz="3600" dirty="0" smtClean="0"/>
              <a:t>Straightforward migration from Database Mirroring</a:t>
            </a:r>
            <a:endParaRPr lang="en-US" sz="3600" dirty="0"/>
          </a:p>
        </p:txBody>
      </p:sp>
    </p:spTree>
    <p:extLst>
      <p:ext uri="{BB962C8B-B14F-4D97-AF65-F5344CB8AC3E}">
        <p14:creationId xmlns:p14="http://schemas.microsoft.com/office/powerpoint/2010/main" val="339804702"/>
      </p:ext>
    </p:extLst>
  </p:cSld>
  <p:clrMapOvr>
    <a:masterClrMapping/>
  </p:clrMapOvr>
  <p:transition spd="slow">
    <p:push/>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Introduction</a:t>
            </a:r>
            <a:endParaRPr lang="en-US" dirty="0"/>
          </a:p>
        </p:txBody>
      </p:sp>
      <p:sp>
        <p:nvSpPr>
          <p:cNvPr id="7" name="TextBox 6"/>
          <p:cNvSpPr txBox="1"/>
          <p:nvPr/>
        </p:nvSpPr>
        <p:spPr>
          <a:xfrm>
            <a:off x="5541328" y="1423459"/>
            <a:ext cx="6877914" cy="5571066"/>
          </a:xfrm>
          <a:prstGeom prst="rect">
            <a:avLst/>
          </a:prstGeom>
          <a:solidFill>
            <a:schemeClr val="accent2"/>
          </a:solidFill>
        </p:spPr>
        <p:txBody>
          <a:bodyPr wrap="square" lIns="186521" tIns="186521" rIns="186521" bIns="186521" rtlCol="0">
            <a:noAutofit/>
          </a:bodyPr>
          <a:lstStyle/>
          <a:p>
            <a:r>
              <a:rPr lang="en-US" sz="2448" dirty="0" smtClean="0">
                <a:solidFill>
                  <a:schemeClr val="tx1">
                    <a:alpha val="99000"/>
                  </a:schemeClr>
                </a:solidFill>
                <a:latin typeface="+mj-lt"/>
              </a:rPr>
              <a:t>Rick Taylor is </a:t>
            </a:r>
            <a:r>
              <a:rPr lang="en-US" sz="2448" dirty="0">
                <a:solidFill>
                  <a:schemeClr val="tx1">
                    <a:alpha val="99000"/>
                  </a:schemeClr>
                </a:solidFill>
                <a:latin typeface="+mj-lt"/>
              </a:rPr>
              <a:t>a SharePoint </a:t>
            </a:r>
            <a:r>
              <a:rPr lang="en-US" sz="2448" dirty="0" smtClean="0">
                <a:solidFill>
                  <a:schemeClr val="tx1">
                    <a:alpha val="99000"/>
                  </a:schemeClr>
                </a:solidFill>
                <a:latin typeface="+mj-lt"/>
              </a:rPr>
              <a:t>Infrastructure architect </a:t>
            </a:r>
            <a:r>
              <a:rPr lang="en-US" sz="2448" dirty="0">
                <a:solidFill>
                  <a:schemeClr val="tx1">
                    <a:alpha val="99000"/>
                  </a:schemeClr>
                </a:solidFill>
                <a:latin typeface="+mj-lt"/>
              </a:rPr>
              <a:t/>
            </a:r>
            <a:br>
              <a:rPr lang="en-US" sz="2448" dirty="0">
                <a:solidFill>
                  <a:schemeClr val="tx1">
                    <a:alpha val="99000"/>
                  </a:schemeClr>
                </a:solidFill>
                <a:latin typeface="+mj-lt"/>
              </a:rPr>
            </a:br>
            <a:r>
              <a:rPr lang="en-US" sz="2448" dirty="0">
                <a:solidFill>
                  <a:schemeClr val="tx1">
                    <a:alpha val="99000"/>
                  </a:schemeClr>
                </a:solidFill>
                <a:latin typeface="+mj-lt"/>
              </a:rPr>
              <a:t>and </a:t>
            </a:r>
            <a:r>
              <a:rPr lang="en-US" sz="2448" dirty="0" smtClean="0">
                <a:solidFill>
                  <a:schemeClr val="tx1">
                    <a:alpha val="99000"/>
                  </a:schemeClr>
                </a:solidFill>
                <a:latin typeface="+mj-lt"/>
              </a:rPr>
              <a:t>has </a:t>
            </a:r>
            <a:r>
              <a:rPr lang="en-US" sz="2448" dirty="0">
                <a:solidFill>
                  <a:schemeClr val="tx1">
                    <a:alpha val="99000"/>
                  </a:schemeClr>
                </a:solidFill>
                <a:latin typeface="+mj-lt"/>
              </a:rPr>
              <a:t>assisted numerous, large companies in their implementations including the US Air Force, Charles Schwab, and Nestle. He is a published author, co-author, and contributing author.  Rick worked for Microsoft on the Platform Engineering Team for </a:t>
            </a:r>
            <a:r>
              <a:rPr lang="en-US" sz="2448" dirty="0" smtClean="0">
                <a:solidFill>
                  <a:schemeClr val="tx1">
                    <a:alpha val="99000"/>
                  </a:schemeClr>
                </a:solidFill>
                <a:latin typeface="+mj-lt"/>
              </a:rPr>
              <a:t>BPOS.  </a:t>
            </a:r>
            <a:r>
              <a:rPr lang="en-US" sz="2448" dirty="0">
                <a:solidFill>
                  <a:schemeClr val="tx1">
                    <a:alpha val="99000"/>
                  </a:schemeClr>
                </a:solidFill>
                <a:latin typeface="+mj-lt"/>
              </a:rPr>
              <a:t>Rick is based in Phoenix, AZ and is an avid Triathlete (Clydesdale class), enjoys playing chess and is active in the Boy Scouts of America. </a:t>
            </a:r>
          </a:p>
        </p:txBody>
      </p:sp>
      <p:sp>
        <p:nvSpPr>
          <p:cNvPr id="8" name="TextBox 7"/>
          <p:cNvSpPr txBox="1"/>
          <p:nvPr/>
        </p:nvSpPr>
        <p:spPr>
          <a:xfrm>
            <a:off x="2501" y="2846918"/>
            <a:ext cx="5460366" cy="4147606"/>
          </a:xfrm>
          <a:prstGeom prst="rect">
            <a:avLst/>
          </a:prstGeom>
          <a:solidFill>
            <a:schemeClr val="accent3"/>
          </a:solidFill>
        </p:spPr>
        <p:txBody>
          <a:bodyPr wrap="none" lIns="186521" tIns="186521" rIns="186521" bIns="186521" rtlCol="0">
            <a:noAutofit/>
          </a:bodyPr>
          <a:lstStyle/>
          <a:p>
            <a:pPr algn="r">
              <a:spcAft>
                <a:spcPts val="1224"/>
              </a:spcAft>
            </a:pPr>
            <a:r>
              <a:rPr lang="en-US" sz="2040" dirty="0">
                <a:solidFill>
                  <a:schemeClr val="tx1">
                    <a:alpha val="99000"/>
                  </a:schemeClr>
                </a:solidFill>
                <a:latin typeface="Segoe UI" pitchFamily="34" charset="0"/>
                <a:ea typeface="Segoe UI" pitchFamily="34" charset="0"/>
                <a:cs typeface="Segoe UI" pitchFamily="34" charset="0"/>
              </a:rPr>
              <a:t>Twitter</a:t>
            </a:r>
            <a:r>
              <a:rPr lang="en-US" sz="2040" dirty="0">
                <a:solidFill>
                  <a:schemeClr val="tx1">
                    <a:alpha val="99000"/>
                  </a:schemeClr>
                </a:solidFill>
                <a:latin typeface="Segoe UI Light" pitchFamily="34" charset="0"/>
              </a:rPr>
              <a:t> </a:t>
            </a:r>
            <a:br>
              <a:rPr lang="en-US" sz="2040" dirty="0">
                <a:solidFill>
                  <a:schemeClr val="tx1">
                    <a:alpha val="99000"/>
                  </a:schemeClr>
                </a:solidFill>
                <a:latin typeface="Segoe UI Light" pitchFamily="34" charset="0"/>
              </a:rPr>
            </a:br>
            <a:r>
              <a:rPr lang="en-US" sz="2040" dirty="0" smtClean="0">
                <a:solidFill>
                  <a:schemeClr val="tx1">
                    <a:alpha val="99000"/>
                  </a:schemeClr>
                </a:solidFill>
                <a:latin typeface="Segoe UI Light" pitchFamily="34" charset="0"/>
              </a:rPr>
              <a:t>@SLKRCK</a:t>
            </a:r>
            <a:endParaRPr lang="en-US" sz="2040" dirty="0">
              <a:solidFill>
                <a:schemeClr val="tx1">
                  <a:alpha val="99000"/>
                </a:schemeClr>
              </a:solidFill>
              <a:latin typeface="Segoe UI Light" pitchFamily="34" charset="0"/>
            </a:endParaRPr>
          </a:p>
          <a:p>
            <a:pPr algn="r">
              <a:spcAft>
                <a:spcPts val="1224"/>
              </a:spcAft>
            </a:pPr>
            <a:r>
              <a:rPr lang="en-US" sz="2040" dirty="0">
                <a:solidFill>
                  <a:schemeClr val="tx1">
                    <a:alpha val="99000"/>
                  </a:schemeClr>
                </a:solidFill>
                <a:latin typeface="Segoe UI" pitchFamily="34" charset="0"/>
                <a:ea typeface="Segoe UI" pitchFamily="34" charset="0"/>
                <a:cs typeface="Segoe UI" pitchFamily="34" charset="0"/>
              </a:rPr>
              <a:t>LinkedIn</a:t>
            </a:r>
            <a:r>
              <a:rPr lang="en-US" sz="2040" dirty="0">
                <a:solidFill>
                  <a:schemeClr val="tx1">
                    <a:alpha val="99000"/>
                  </a:schemeClr>
                </a:solidFill>
                <a:latin typeface="Segoe UI Light" pitchFamily="34" charset="0"/>
              </a:rPr>
              <a:t> </a:t>
            </a:r>
            <a:br>
              <a:rPr lang="en-US" sz="2040" dirty="0">
                <a:solidFill>
                  <a:schemeClr val="tx1">
                    <a:alpha val="99000"/>
                  </a:schemeClr>
                </a:solidFill>
                <a:latin typeface="Segoe UI Light" pitchFamily="34" charset="0"/>
              </a:rPr>
            </a:br>
            <a:r>
              <a:rPr lang="en-US" sz="2040" dirty="0" smtClean="0">
                <a:solidFill>
                  <a:schemeClr val="tx1">
                    <a:alpha val="99000"/>
                  </a:schemeClr>
                </a:solidFill>
                <a:latin typeface="Segoe UI Light" pitchFamily="34" charset="0"/>
              </a:rPr>
              <a:t>/</a:t>
            </a:r>
            <a:r>
              <a:rPr lang="en-US" sz="2040" dirty="0" err="1" smtClean="0">
                <a:solidFill>
                  <a:schemeClr val="tx1">
                    <a:alpha val="99000"/>
                  </a:schemeClr>
                </a:solidFill>
                <a:latin typeface="Segoe UI Light" pitchFamily="34" charset="0"/>
              </a:rPr>
              <a:t>slickrickistheman</a:t>
            </a:r>
            <a:endParaRPr lang="en-US" sz="2040" dirty="0">
              <a:solidFill>
                <a:schemeClr val="tx1">
                  <a:alpha val="99000"/>
                </a:schemeClr>
              </a:solidFill>
              <a:latin typeface="Segoe UI Light" pitchFamily="34" charset="0"/>
            </a:endParaRPr>
          </a:p>
          <a:p>
            <a:pPr algn="r">
              <a:spcAft>
                <a:spcPts val="1224"/>
              </a:spcAft>
            </a:pPr>
            <a:r>
              <a:rPr lang="en-US" sz="2040" dirty="0">
                <a:solidFill>
                  <a:schemeClr val="tx1">
                    <a:alpha val="99000"/>
                  </a:schemeClr>
                </a:solidFill>
                <a:latin typeface="Segoe UI" pitchFamily="34" charset="0"/>
                <a:ea typeface="Segoe UI" pitchFamily="34" charset="0"/>
                <a:cs typeface="Segoe UI" pitchFamily="34" charset="0"/>
              </a:rPr>
              <a:t>TechNet</a:t>
            </a:r>
            <a:r>
              <a:rPr lang="en-US" sz="2040" dirty="0">
                <a:solidFill>
                  <a:schemeClr val="tx1">
                    <a:alpha val="99000"/>
                  </a:schemeClr>
                </a:solidFill>
                <a:latin typeface="Segoe UI Light" pitchFamily="34" charset="0"/>
              </a:rPr>
              <a:t> </a:t>
            </a:r>
            <a:br>
              <a:rPr lang="en-US" sz="2040" dirty="0">
                <a:solidFill>
                  <a:schemeClr val="tx1">
                    <a:alpha val="99000"/>
                  </a:schemeClr>
                </a:solidFill>
                <a:latin typeface="Segoe UI Light" pitchFamily="34" charset="0"/>
              </a:rPr>
            </a:br>
            <a:r>
              <a:rPr lang="en-US" sz="2040" dirty="0">
                <a:solidFill>
                  <a:schemeClr val="tx1">
                    <a:alpha val="99000"/>
                  </a:schemeClr>
                </a:solidFill>
                <a:latin typeface="Segoe UI Light" pitchFamily="34" charset="0"/>
              </a:rPr>
              <a:t>/</a:t>
            </a:r>
            <a:r>
              <a:rPr lang="en-US" sz="2040" dirty="0" smtClean="0">
                <a:solidFill>
                  <a:schemeClr val="tx1">
                    <a:alpha val="99000"/>
                  </a:schemeClr>
                </a:solidFill>
                <a:latin typeface="Segoe UI Light" pitchFamily="34" charset="0"/>
              </a:rPr>
              <a:t>b/</a:t>
            </a:r>
            <a:r>
              <a:rPr lang="en-US" sz="2040" dirty="0" err="1" smtClean="0">
                <a:solidFill>
                  <a:schemeClr val="tx1">
                    <a:alpha val="99000"/>
                  </a:schemeClr>
                </a:solidFill>
                <a:latin typeface="Segoe UI Light" pitchFamily="34" charset="0"/>
              </a:rPr>
              <a:t>ritaylor</a:t>
            </a:r>
            <a:endParaRPr lang="en-US" sz="2040" dirty="0">
              <a:solidFill>
                <a:schemeClr val="tx1">
                  <a:alpha val="99000"/>
                </a:schemeClr>
              </a:solidFill>
              <a:latin typeface="Segoe UI Light" pitchFamily="34" charset="0"/>
            </a:endParaRPr>
          </a:p>
        </p:txBody>
      </p:sp>
      <p:sp>
        <p:nvSpPr>
          <p:cNvPr id="60" name="Rectangle 59"/>
          <p:cNvSpPr/>
          <p:nvPr/>
        </p:nvSpPr>
        <p:spPr bwMode="auto">
          <a:xfrm>
            <a:off x="2501" y="1423459"/>
            <a:ext cx="5460366" cy="1324297"/>
          </a:xfrm>
          <a:prstGeom prst="rect">
            <a:avLst/>
          </a:prstGeom>
          <a:solidFill>
            <a:schemeClr val="accent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186521" tIns="62152" rIns="124303" bIns="93260" anchor="b"/>
          <a:lstStyle/>
          <a:p>
            <a:pPr algn="r" defTabSz="1243039">
              <a:lnSpc>
                <a:spcPct val="90000"/>
              </a:lnSpc>
              <a:spcAft>
                <a:spcPts val="816"/>
              </a:spcAft>
              <a:defRPr/>
            </a:pPr>
            <a:r>
              <a:rPr lang="en-US" sz="3264" dirty="0" smtClean="0">
                <a:solidFill>
                  <a:srgbClr val="FFFFFF">
                    <a:alpha val="99000"/>
                  </a:srgbClr>
                </a:solidFill>
                <a:latin typeface="Segoe UI Light"/>
                <a:ea typeface="Segoe UI" pitchFamily="34" charset="0"/>
                <a:cs typeface="Zegoe UI SemiLight" charset="0"/>
              </a:rPr>
              <a:t>Rick Taylor</a:t>
            </a:r>
            <a:endParaRPr lang="en-US" sz="3264" dirty="0">
              <a:solidFill>
                <a:srgbClr val="FFFFFF">
                  <a:alpha val="99000"/>
                </a:srgbClr>
              </a:solidFill>
              <a:latin typeface="Segoe UI Light"/>
              <a:ea typeface="Segoe UI" pitchFamily="34" charset="0"/>
              <a:cs typeface="Zegoe UI SemiLight" charset="0"/>
            </a:endParaRPr>
          </a:p>
          <a:p>
            <a:pPr algn="r" defTabSz="1243039">
              <a:lnSpc>
                <a:spcPct val="90000"/>
              </a:lnSpc>
              <a:spcAft>
                <a:spcPts val="816"/>
              </a:spcAft>
              <a:defRPr/>
            </a:pPr>
            <a:r>
              <a:rPr lang="en-US" sz="1632" dirty="0" smtClean="0">
                <a:solidFill>
                  <a:srgbClr val="FFFFFF">
                    <a:alpha val="99000"/>
                  </a:srgbClr>
                </a:solidFill>
                <a:ea typeface="Segoe UI" pitchFamily="34" charset="0"/>
                <a:cs typeface="Zegoe UI SemiLight" charset="0"/>
              </a:rPr>
              <a:t>Principal</a:t>
            </a:r>
          </a:p>
          <a:p>
            <a:pPr algn="r" defTabSz="1243039">
              <a:lnSpc>
                <a:spcPct val="90000"/>
              </a:lnSpc>
              <a:spcAft>
                <a:spcPts val="816"/>
              </a:spcAft>
              <a:defRPr/>
            </a:pPr>
            <a:r>
              <a:rPr lang="en-US" sz="1632" dirty="0" err="1" smtClean="0">
                <a:solidFill>
                  <a:srgbClr val="FFFFFF">
                    <a:alpha val="99000"/>
                  </a:srgbClr>
                </a:solidFill>
                <a:ea typeface="Segoe UI" pitchFamily="34" charset="0"/>
                <a:cs typeface="Zegoe UI SemiLight" charset="0"/>
              </a:rPr>
              <a:t>IGotIT</a:t>
            </a:r>
            <a:r>
              <a:rPr lang="en-US" sz="1632" dirty="0" smtClean="0">
                <a:solidFill>
                  <a:srgbClr val="FFFFFF">
                    <a:alpha val="99000"/>
                  </a:srgbClr>
                </a:solidFill>
                <a:ea typeface="Segoe UI" pitchFamily="34" charset="0"/>
                <a:cs typeface="Zegoe UI SemiLight" charset="0"/>
              </a:rPr>
              <a:t> Technical Services, LLC</a:t>
            </a:r>
            <a:endParaRPr lang="en-US" sz="1632" dirty="0">
              <a:solidFill>
                <a:srgbClr val="FFFFFF">
                  <a:alpha val="99000"/>
                </a:srgbClr>
              </a:solidFill>
              <a:ea typeface="Segoe UI" pitchFamily="34" charset="0"/>
              <a:cs typeface="Zegoe UI SemiLight" charset="0"/>
            </a:endParaRPr>
          </a:p>
        </p:txBody>
      </p:sp>
      <p:sp>
        <p:nvSpPr>
          <p:cNvPr id="10" name="Content Placeholder 2"/>
          <p:cNvSpPr txBox="1">
            <a:spLocks/>
          </p:cNvSpPr>
          <p:nvPr/>
        </p:nvSpPr>
        <p:spPr>
          <a:xfrm>
            <a:off x="2675585" y="2558400"/>
            <a:ext cx="8077200" cy="4419600"/>
          </a:xfrm>
          <a:prstGeom prst="rect">
            <a:avLst/>
          </a:prstGeom>
        </p:spPr>
        <p:txBody>
          <a:bodyPr vert="horz" wrap="square" lIns="146304" tIns="91440" rIns="146304" bIns="91440" rtlCol="0">
            <a:spAutoFit/>
          </a:bodyPr>
          <a:lst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mtClean="0">
                <a:latin typeface="Arial" charset="0"/>
                <a:ea typeface="ＭＳ Ｐゴシック" charset="-128"/>
              </a:rPr>
              <a:t>Who am I???</a:t>
            </a:r>
          </a:p>
          <a:p>
            <a:r>
              <a:rPr lang="en-US" smtClean="0">
                <a:latin typeface="Arial" charset="0"/>
                <a:ea typeface="ＭＳ Ｐゴシック" charset="-128"/>
              </a:rPr>
              <a:t>Who am I ??????????</a:t>
            </a:r>
          </a:p>
          <a:p>
            <a:pPr marL="0" indent="0">
              <a:buFont typeface="Arial" pitchFamily="34" charset="0"/>
              <a:buNone/>
            </a:pPr>
            <a:endParaRPr lang="en-US" smtClean="0">
              <a:latin typeface="Arial" charset="0"/>
              <a:ea typeface="ＭＳ Ｐゴシック" charset="-128"/>
            </a:endParaRPr>
          </a:p>
          <a:p>
            <a:pPr marL="0" indent="0">
              <a:buFont typeface="Arial" pitchFamily="34" charset="0"/>
              <a:buNone/>
            </a:pPr>
            <a:endParaRPr lang="en-US" dirty="0" smtClean="0">
              <a:latin typeface="Arial" charset="0"/>
              <a:ea typeface="ＭＳ Ｐゴシック" charset="-128"/>
            </a:endParaRPr>
          </a:p>
        </p:txBody>
      </p:sp>
      <p:sp>
        <p:nvSpPr>
          <p:cNvPr id="11" name="TextBox 10"/>
          <p:cNvSpPr txBox="1"/>
          <p:nvPr/>
        </p:nvSpPr>
        <p:spPr>
          <a:xfrm>
            <a:off x="3409186" y="3574658"/>
            <a:ext cx="8229600" cy="830997"/>
          </a:xfrm>
          <a:prstGeom prst="rect">
            <a:avLst/>
          </a:prstGeom>
          <a:noFill/>
        </p:spPr>
        <p:txBody>
          <a:bodyPr wrap="square" rtlCol="0">
            <a:spAutoFit/>
            <a:scene3d>
              <a:camera prst="isometricRightUp"/>
              <a:lightRig rig="threePt" dir="t"/>
            </a:scene3d>
          </a:bodyPr>
          <a:lstStyle/>
          <a:p>
            <a:r>
              <a:rPr lang="en-US" sz="4800" b="1" dirty="0" smtClean="0">
                <a:ln w="900" cmpd="sng">
                  <a:solidFill>
                    <a:schemeClr val="accent1">
                      <a:satMod val="190000"/>
                      <a:alpha val="55000"/>
                    </a:schemeClr>
                  </a:solidFill>
                  <a:prstDash val="solid"/>
                </a:ln>
                <a:solidFill>
                  <a:srgbClr val="FF0000"/>
                </a:solidFill>
                <a:effectLst>
                  <a:innerShdw blurRad="101600" dist="76200" dir="5400000">
                    <a:schemeClr val="accent1">
                      <a:satMod val="190000"/>
                      <a:tint val="100000"/>
                      <a:alpha val="74000"/>
                    </a:schemeClr>
                  </a:innerShdw>
                </a:effectLst>
              </a:rPr>
              <a:t>The Guardian of Lost Souls</a:t>
            </a:r>
          </a:p>
        </p:txBody>
      </p:sp>
      <p:sp>
        <p:nvSpPr>
          <p:cNvPr id="12" name="TextBox 11"/>
          <p:cNvSpPr txBox="1"/>
          <p:nvPr/>
        </p:nvSpPr>
        <p:spPr>
          <a:xfrm>
            <a:off x="3911953" y="3316502"/>
            <a:ext cx="8229600" cy="1015663"/>
          </a:xfrm>
          <a:prstGeom prst="rect">
            <a:avLst/>
          </a:prstGeom>
          <a:noFill/>
        </p:spPr>
        <p:txBody>
          <a:bodyPr wrap="square" rtlCol="0">
            <a:spAutoFit/>
            <a:scene3d>
              <a:camera prst="isometricRightUp"/>
              <a:lightRig rig="threePt" dir="t"/>
            </a:scene3d>
          </a:bodyPr>
          <a:lstStyle/>
          <a:p>
            <a:r>
              <a:rPr lang="en-US" sz="6000" b="1" dirty="0" smtClean="0">
                <a:ln w="900" cmpd="sng">
                  <a:solidFill>
                    <a:schemeClr val="accent1">
                      <a:satMod val="190000"/>
                      <a:alpha val="55000"/>
                    </a:schemeClr>
                  </a:solidFill>
                  <a:prstDash val="solid"/>
                </a:ln>
                <a:solidFill>
                  <a:srgbClr val="FF0000"/>
                </a:solidFill>
                <a:effectLst>
                  <a:innerShdw blurRad="101600" dist="76200" dir="5400000">
                    <a:schemeClr val="accent1">
                      <a:satMod val="190000"/>
                      <a:tint val="100000"/>
                      <a:alpha val="74000"/>
                    </a:schemeClr>
                  </a:innerShdw>
                </a:effectLst>
              </a:rPr>
              <a:t>The Powerful</a:t>
            </a:r>
          </a:p>
        </p:txBody>
      </p:sp>
      <p:sp>
        <p:nvSpPr>
          <p:cNvPr id="13" name="TextBox 12"/>
          <p:cNvSpPr txBox="1"/>
          <p:nvPr/>
        </p:nvSpPr>
        <p:spPr>
          <a:xfrm>
            <a:off x="2991345" y="4079795"/>
            <a:ext cx="8229600" cy="830997"/>
          </a:xfrm>
          <a:prstGeom prst="rect">
            <a:avLst/>
          </a:prstGeom>
          <a:noFill/>
        </p:spPr>
        <p:txBody>
          <a:bodyPr wrap="square" rtlCol="0">
            <a:spAutoFit/>
            <a:scene3d>
              <a:camera prst="isometricRightUp"/>
              <a:lightRig rig="threePt" dir="t"/>
            </a:scene3d>
          </a:bodyPr>
          <a:lstStyle/>
          <a:p>
            <a:r>
              <a:rPr lang="en-US" sz="4800" b="1" dirty="0" smtClean="0">
                <a:ln w="900" cmpd="sng">
                  <a:solidFill>
                    <a:schemeClr val="accent1">
                      <a:satMod val="190000"/>
                      <a:alpha val="55000"/>
                    </a:schemeClr>
                  </a:solidFill>
                  <a:prstDash val="solid"/>
                </a:ln>
                <a:solidFill>
                  <a:srgbClr val="FF0000"/>
                </a:solidFill>
                <a:effectLst>
                  <a:innerShdw blurRad="101600" dist="76200" dir="5400000">
                    <a:schemeClr val="accent1">
                      <a:satMod val="190000"/>
                      <a:tint val="100000"/>
                      <a:alpha val="74000"/>
                    </a:schemeClr>
                  </a:innerShdw>
                </a:effectLst>
              </a:rPr>
              <a:t>The Pleasurable</a:t>
            </a:r>
          </a:p>
        </p:txBody>
      </p:sp>
      <p:sp>
        <p:nvSpPr>
          <p:cNvPr id="14" name="TextBox 13"/>
          <p:cNvSpPr txBox="1"/>
          <p:nvPr/>
        </p:nvSpPr>
        <p:spPr>
          <a:xfrm>
            <a:off x="2906419" y="2769838"/>
            <a:ext cx="8229600" cy="923330"/>
          </a:xfrm>
          <a:prstGeom prst="rect">
            <a:avLst/>
          </a:prstGeom>
          <a:noFill/>
        </p:spPr>
        <p:txBody>
          <a:bodyPr wrap="square" rtlCol="0">
            <a:spAutoFit/>
            <a:scene3d>
              <a:camera prst="isometricRightUp"/>
              <a:lightRig rig="threePt" dir="t"/>
            </a:scene3d>
          </a:bodyPr>
          <a:lstStyle/>
          <a:p>
            <a:r>
              <a:rPr lang="en-US" sz="5400" b="1" dirty="0" smtClean="0">
                <a:ln w="900" cmpd="sng">
                  <a:solidFill>
                    <a:schemeClr val="accent1">
                      <a:satMod val="190000"/>
                      <a:alpha val="55000"/>
                    </a:schemeClr>
                  </a:solidFill>
                  <a:prstDash val="solid"/>
                </a:ln>
                <a:solidFill>
                  <a:srgbClr val="FF0000"/>
                </a:solidFill>
                <a:effectLst>
                  <a:innerShdw blurRad="101600" dist="76200" dir="5400000">
                    <a:schemeClr val="accent1">
                      <a:satMod val="190000"/>
                      <a:tint val="100000"/>
                      <a:alpha val="74000"/>
                    </a:schemeClr>
                  </a:innerShdw>
                </a:effectLst>
              </a:rPr>
              <a:t>The Indestructible</a:t>
            </a:r>
          </a:p>
        </p:txBody>
      </p:sp>
      <p:sp>
        <p:nvSpPr>
          <p:cNvPr id="15" name="Rectangle 14"/>
          <p:cNvSpPr/>
          <p:nvPr/>
        </p:nvSpPr>
        <p:spPr>
          <a:xfrm>
            <a:off x="4044490" y="3181147"/>
            <a:ext cx="3684022" cy="923330"/>
          </a:xfrm>
          <a:prstGeom prst="rect">
            <a:avLst/>
          </a:prstGeom>
          <a:noFill/>
        </p:spPr>
        <p:txBody>
          <a:bodyPr wrap="none" lIns="91440" tIns="45720" rIns="91440" bIns="45720">
            <a:spAutoFit/>
            <a:scene3d>
              <a:camera prst="orthographicFront"/>
              <a:lightRig rig="threePt" dir="t"/>
            </a:scene3d>
            <a:sp3d extrusionH="57150">
              <a:bevelT h="25400" prst="softRound"/>
            </a:sp3d>
          </a:bodyPr>
          <a:lstStyle/>
          <a:p>
            <a:pPr algn="ctr"/>
            <a:r>
              <a:rPr lang="en-US" sz="5400" b="1" dirty="0" smtClean="0">
                <a:ln w="1905"/>
                <a:solidFill>
                  <a:schemeClr val="accent5">
                    <a:lumMod val="50000"/>
                  </a:schemeClr>
                </a:solidFill>
                <a:effectLst>
                  <a:innerShdw blurRad="69850" dist="43180" dir="5400000">
                    <a:srgbClr val="000000">
                      <a:alpha val="65000"/>
                    </a:srgbClr>
                  </a:innerShdw>
                </a:effectLst>
                <a:latin typeface="Bauhaus 93" pitchFamily="82" charset="0"/>
              </a:rPr>
              <a:t>Rick Taylor</a:t>
            </a:r>
            <a:endParaRPr lang="en-US" sz="5400" b="1" dirty="0">
              <a:ln w="1905"/>
              <a:solidFill>
                <a:schemeClr val="accent5">
                  <a:lumMod val="50000"/>
                </a:schemeClr>
              </a:solidFill>
              <a:effectLst>
                <a:innerShdw blurRad="69850" dist="43180" dir="5400000">
                  <a:srgbClr val="000000">
                    <a:alpha val="65000"/>
                  </a:srgbClr>
                </a:innerShdw>
              </a:effectLst>
            </a:endParaRPr>
          </a:p>
        </p:txBody>
      </p:sp>
      <p:sp>
        <p:nvSpPr>
          <p:cNvPr id="16" name="Rectangle 15"/>
          <p:cNvSpPr/>
          <p:nvPr/>
        </p:nvSpPr>
        <p:spPr>
          <a:xfrm>
            <a:off x="3224582" y="5440706"/>
            <a:ext cx="6143028" cy="923330"/>
          </a:xfrm>
          <a:prstGeom prst="rect">
            <a:avLst/>
          </a:prstGeom>
          <a:noFill/>
        </p:spPr>
        <p:txBody>
          <a:bodyPr wrap="none" lIns="91440" tIns="45720" rIns="91440" bIns="45720">
            <a:spAutoFit/>
            <a:scene3d>
              <a:camera prst="orthographicFront"/>
              <a:lightRig rig="threePt" dir="t"/>
            </a:scene3d>
            <a:sp3d extrusionH="57150">
              <a:bevelT h="25400" prst="softRound"/>
            </a:sp3d>
          </a:bodyPr>
          <a:lstStyle/>
          <a:p>
            <a:pPr algn="ctr"/>
            <a:r>
              <a:rPr lang="en-US" sz="5400" b="1" dirty="0" smtClean="0">
                <a:ln w="1905"/>
                <a:solidFill>
                  <a:srgbClr val="FFC000"/>
                </a:solidFill>
                <a:effectLst>
                  <a:innerShdw blurRad="69850" dist="43180" dir="5400000">
                    <a:srgbClr val="000000">
                      <a:alpha val="65000"/>
                    </a:srgbClr>
                  </a:innerShdw>
                </a:effectLst>
                <a:latin typeface="Aparajita" pitchFamily="34" charset="0"/>
                <a:cs typeface="Aparajita" pitchFamily="34" charset="0"/>
              </a:rPr>
              <a:t>Slick Rick – if you prefer</a:t>
            </a:r>
            <a:endParaRPr lang="en-US" sz="5400" b="1" dirty="0">
              <a:ln w="1905"/>
              <a:solidFill>
                <a:srgbClr val="FFC000"/>
              </a:solidFill>
              <a:effectLst>
                <a:innerShdw blurRad="69850" dist="43180" dir="5400000">
                  <a:srgbClr val="000000">
                    <a:alpha val="65000"/>
                  </a:srgbClr>
                </a:innerShdw>
              </a:effectLst>
              <a:latin typeface="Aparajita" pitchFamily="34" charset="0"/>
              <a:cs typeface="Aparajita" pitchFamily="34" charset="0"/>
            </a:endParaRPr>
          </a:p>
        </p:txBody>
      </p:sp>
    </p:spTree>
    <p:extLst>
      <p:ext uri="{BB962C8B-B14F-4D97-AF65-F5344CB8AC3E}">
        <p14:creationId xmlns:p14="http://schemas.microsoft.com/office/powerpoint/2010/main" val="1986679851"/>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10">
                                            <p:txEl>
                                              <p:pRg st="1" end="1"/>
                                            </p:txEl>
                                          </p:spTgt>
                                        </p:tgtEl>
                                        <p:attrNameLst>
                                          <p:attrName>style.visibility</p:attrName>
                                        </p:attrNameLst>
                                      </p:cBhvr>
                                      <p:to>
                                        <p:strVal val="visible"/>
                                      </p:to>
                                    </p:set>
                                  </p:childTnLst>
                                </p:cTn>
                              </p:par>
                            </p:childTnLst>
                          </p:cTn>
                        </p:par>
                        <p:par>
                          <p:cTn id="7" fill="hold">
                            <p:stCondLst>
                              <p:cond delay="0"/>
                            </p:stCondLst>
                            <p:childTnLst>
                              <p:par>
                                <p:cTn id="8" presetID="1" presetClass="exit" presetSubtype="0" fill="hold" nodeType="afterEffect">
                                  <p:stCondLst>
                                    <p:cond delay="0"/>
                                  </p:stCondLst>
                                  <p:childTnLst>
                                    <p:set>
                                      <p:cBhvr>
                                        <p:cTn id="9" dur="1" fill="hold">
                                          <p:stCondLst>
                                            <p:cond delay="0"/>
                                          </p:stCondLst>
                                        </p:cTn>
                                        <p:tgtEl>
                                          <p:spTgt spid="10">
                                            <p:txEl>
                                              <p:pRg st="0" end="0"/>
                                            </p:txEl>
                                          </p:spTgt>
                                        </p:tgtEl>
                                        <p:attrNameLst>
                                          <p:attrName>style.visibility</p:attrName>
                                        </p:attrNameLst>
                                      </p:cBhvr>
                                      <p:to>
                                        <p:strVal val="hidden"/>
                                      </p:to>
                                    </p:set>
                                  </p:childTnLst>
                                </p:cTn>
                              </p:par>
                            </p:childTnLst>
                          </p:cTn>
                        </p:par>
                        <p:par>
                          <p:cTn id="10" fill="hold">
                            <p:stCondLst>
                              <p:cond delay="0"/>
                            </p:stCondLst>
                            <p:childTnLst>
                              <p:par>
                                <p:cTn id="11" presetID="1" presetClass="exit" presetSubtype="0" fill="hold" nodeType="afterEffect">
                                  <p:stCondLst>
                                    <p:cond delay="0"/>
                                  </p:stCondLst>
                                  <p:childTnLst>
                                    <p:set>
                                      <p:cBhvr>
                                        <p:cTn id="12" dur="1" fill="hold">
                                          <p:stCondLst>
                                            <p:cond delay="0"/>
                                          </p:stCondLst>
                                        </p:cTn>
                                        <p:tgtEl>
                                          <p:spTgt spid="10">
                                            <p:txEl>
                                              <p:pRg st="1" end="1"/>
                                            </p:txEl>
                                          </p:spTgt>
                                        </p:tgtEl>
                                        <p:attrNameLst>
                                          <p:attrName>style.visibility</p:attrName>
                                        </p:attrNameLst>
                                      </p:cBhvr>
                                      <p:to>
                                        <p:strVal val="hidden"/>
                                      </p:to>
                                    </p:set>
                                  </p:childTnLst>
                                </p:cTn>
                              </p:par>
                            </p:childTnLst>
                          </p:cTn>
                        </p:par>
                        <p:par>
                          <p:cTn id="13" fill="hold">
                            <p:stCondLst>
                              <p:cond delay="0"/>
                            </p:stCondLst>
                            <p:childTnLst>
                              <p:par>
                                <p:cTn id="14" presetID="53" presetClass="entr" presetSubtype="16" fill="hold" grpId="0" nodeType="after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p:cTn id="16" dur="1500" fill="hold"/>
                                        <p:tgtEl>
                                          <p:spTgt spid="11"/>
                                        </p:tgtEl>
                                        <p:attrNameLst>
                                          <p:attrName>ppt_w</p:attrName>
                                        </p:attrNameLst>
                                      </p:cBhvr>
                                      <p:tavLst>
                                        <p:tav tm="0">
                                          <p:val>
                                            <p:fltVal val="0"/>
                                          </p:val>
                                        </p:tav>
                                        <p:tav tm="100000">
                                          <p:val>
                                            <p:strVal val="#ppt_w"/>
                                          </p:val>
                                        </p:tav>
                                      </p:tavLst>
                                    </p:anim>
                                    <p:anim calcmode="lin" valueType="num">
                                      <p:cBhvr>
                                        <p:cTn id="17" dur="1500" fill="hold"/>
                                        <p:tgtEl>
                                          <p:spTgt spid="11"/>
                                        </p:tgtEl>
                                        <p:attrNameLst>
                                          <p:attrName>ppt_h</p:attrName>
                                        </p:attrNameLst>
                                      </p:cBhvr>
                                      <p:tavLst>
                                        <p:tav tm="0">
                                          <p:val>
                                            <p:fltVal val="0"/>
                                          </p:val>
                                        </p:tav>
                                        <p:tav tm="100000">
                                          <p:val>
                                            <p:strVal val="#ppt_h"/>
                                          </p:val>
                                        </p:tav>
                                      </p:tavLst>
                                    </p:anim>
                                    <p:animEffect transition="in" filter="fade">
                                      <p:cBhvr>
                                        <p:cTn id="18" dur="1500"/>
                                        <p:tgtEl>
                                          <p:spTgt spid="11"/>
                                        </p:tgtEl>
                                      </p:cBhvr>
                                    </p:animEffect>
                                  </p:childTnLst>
                                </p:cTn>
                              </p:par>
                            </p:childTnLst>
                          </p:cTn>
                        </p:par>
                        <p:par>
                          <p:cTn id="19" fill="hold">
                            <p:stCondLst>
                              <p:cond delay="1500"/>
                            </p:stCondLst>
                            <p:childTnLst>
                              <p:par>
                                <p:cTn id="20" presetID="1" presetClass="exit" presetSubtype="0" fill="hold" grpId="1" nodeType="afterEffect">
                                  <p:stCondLst>
                                    <p:cond delay="500"/>
                                  </p:stCondLst>
                                  <p:childTnLst>
                                    <p:set>
                                      <p:cBhvr>
                                        <p:cTn id="21" dur="1" fill="hold">
                                          <p:stCondLst>
                                            <p:cond delay="0"/>
                                          </p:stCondLst>
                                        </p:cTn>
                                        <p:tgtEl>
                                          <p:spTgt spid="11"/>
                                        </p:tgtEl>
                                        <p:attrNameLst>
                                          <p:attrName>style.visibility</p:attrName>
                                        </p:attrNameLst>
                                      </p:cBhvr>
                                      <p:to>
                                        <p:strVal val="hidden"/>
                                      </p:to>
                                    </p:set>
                                  </p:childTnLst>
                                </p:cTn>
                              </p:par>
                              <p:par>
                                <p:cTn id="22" presetID="21" presetClass="entr" presetSubtype="1" fill="hold" grpId="0" nodeType="withEffect">
                                  <p:stCondLst>
                                    <p:cond delay="500"/>
                                  </p:stCondLst>
                                  <p:childTnLst>
                                    <p:set>
                                      <p:cBhvr>
                                        <p:cTn id="23" dur="1" fill="hold">
                                          <p:stCondLst>
                                            <p:cond delay="0"/>
                                          </p:stCondLst>
                                        </p:cTn>
                                        <p:tgtEl>
                                          <p:spTgt spid="12"/>
                                        </p:tgtEl>
                                        <p:attrNameLst>
                                          <p:attrName>style.visibility</p:attrName>
                                        </p:attrNameLst>
                                      </p:cBhvr>
                                      <p:to>
                                        <p:strVal val="visible"/>
                                      </p:to>
                                    </p:set>
                                    <p:animEffect transition="in" filter="wheel(1)">
                                      <p:cBhvr>
                                        <p:cTn id="24" dur="1500"/>
                                        <p:tgtEl>
                                          <p:spTgt spid="12"/>
                                        </p:tgtEl>
                                      </p:cBhvr>
                                    </p:animEffect>
                                  </p:childTnLst>
                                </p:cTn>
                              </p:par>
                            </p:childTnLst>
                          </p:cTn>
                        </p:par>
                        <p:par>
                          <p:cTn id="25" fill="hold">
                            <p:stCondLst>
                              <p:cond delay="3500"/>
                            </p:stCondLst>
                            <p:childTnLst>
                              <p:par>
                                <p:cTn id="26" presetID="31" presetClass="exit" presetSubtype="0" fill="hold" grpId="1" nodeType="afterEffect">
                                  <p:stCondLst>
                                    <p:cond delay="500"/>
                                  </p:stCondLst>
                                  <p:childTnLst>
                                    <p:anim calcmode="lin" valueType="num">
                                      <p:cBhvr>
                                        <p:cTn id="27" dur="500"/>
                                        <p:tgtEl>
                                          <p:spTgt spid="12"/>
                                        </p:tgtEl>
                                        <p:attrNameLst>
                                          <p:attrName>ppt_w</p:attrName>
                                        </p:attrNameLst>
                                      </p:cBhvr>
                                      <p:tavLst>
                                        <p:tav tm="0">
                                          <p:val>
                                            <p:strVal val="ppt_w"/>
                                          </p:val>
                                        </p:tav>
                                        <p:tav tm="100000">
                                          <p:val>
                                            <p:fltVal val="0"/>
                                          </p:val>
                                        </p:tav>
                                      </p:tavLst>
                                    </p:anim>
                                    <p:anim calcmode="lin" valueType="num">
                                      <p:cBhvr>
                                        <p:cTn id="28" dur="500"/>
                                        <p:tgtEl>
                                          <p:spTgt spid="12"/>
                                        </p:tgtEl>
                                        <p:attrNameLst>
                                          <p:attrName>ppt_h</p:attrName>
                                        </p:attrNameLst>
                                      </p:cBhvr>
                                      <p:tavLst>
                                        <p:tav tm="0">
                                          <p:val>
                                            <p:strVal val="ppt_h"/>
                                          </p:val>
                                        </p:tav>
                                        <p:tav tm="100000">
                                          <p:val>
                                            <p:fltVal val="0"/>
                                          </p:val>
                                        </p:tav>
                                      </p:tavLst>
                                    </p:anim>
                                    <p:anim calcmode="lin" valueType="num">
                                      <p:cBhvr>
                                        <p:cTn id="29" dur="500"/>
                                        <p:tgtEl>
                                          <p:spTgt spid="12"/>
                                        </p:tgtEl>
                                        <p:attrNameLst>
                                          <p:attrName>style.rotation</p:attrName>
                                        </p:attrNameLst>
                                      </p:cBhvr>
                                      <p:tavLst>
                                        <p:tav tm="0">
                                          <p:val>
                                            <p:fltVal val="0"/>
                                          </p:val>
                                        </p:tav>
                                        <p:tav tm="100000">
                                          <p:val>
                                            <p:fltVal val="90"/>
                                          </p:val>
                                        </p:tav>
                                      </p:tavLst>
                                    </p:anim>
                                    <p:animEffect transition="out" filter="fade">
                                      <p:cBhvr>
                                        <p:cTn id="30" dur="500"/>
                                        <p:tgtEl>
                                          <p:spTgt spid="12"/>
                                        </p:tgtEl>
                                      </p:cBhvr>
                                    </p:animEffect>
                                    <p:set>
                                      <p:cBhvr>
                                        <p:cTn id="31" dur="1" fill="hold">
                                          <p:stCondLst>
                                            <p:cond delay="499"/>
                                          </p:stCondLst>
                                        </p:cTn>
                                        <p:tgtEl>
                                          <p:spTgt spid="12"/>
                                        </p:tgtEl>
                                        <p:attrNameLst>
                                          <p:attrName>style.visibility</p:attrName>
                                        </p:attrNameLst>
                                      </p:cBhvr>
                                      <p:to>
                                        <p:strVal val="hidden"/>
                                      </p:to>
                                    </p:set>
                                  </p:childTnLst>
                                </p:cTn>
                              </p:par>
                              <p:par>
                                <p:cTn id="32" presetID="53" presetClass="entr" presetSubtype="16" fill="hold" grpId="0" nodeType="withEffect">
                                  <p:stCondLst>
                                    <p:cond delay="500"/>
                                  </p:stCondLst>
                                  <p:childTnLst>
                                    <p:set>
                                      <p:cBhvr>
                                        <p:cTn id="33" dur="1" fill="hold">
                                          <p:stCondLst>
                                            <p:cond delay="0"/>
                                          </p:stCondLst>
                                        </p:cTn>
                                        <p:tgtEl>
                                          <p:spTgt spid="13"/>
                                        </p:tgtEl>
                                        <p:attrNameLst>
                                          <p:attrName>style.visibility</p:attrName>
                                        </p:attrNameLst>
                                      </p:cBhvr>
                                      <p:to>
                                        <p:strVal val="visible"/>
                                      </p:to>
                                    </p:set>
                                    <p:anim calcmode="lin" valueType="num">
                                      <p:cBhvr>
                                        <p:cTn id="34" dur="1500" fill="hold"/>
                                        <p:tgtEl>
                                          <p:spTgt spid="13"/>
                                        </p:tgtEl>
                                        <p:attrNameLst>
                                          <p:attrName>ppt_w</p:attrName>
                                        </p:attrNameLst>
                                      </p:cBhvr>
                                      <p:tavLst>
                                        <p:tav tm="0">
                                          <p:val>
                                            <p:fltVal val="0"/>
                                          </p:val>
                                        </p:tav>
                                        <p:tav tm="100000">
                                          <p:val>
                                            <p:strVal val="#ppt_w"/>
                                          </p:val>
                                        </p:tav>
                                      </p:tavLst>
                                    </p:anim>
                                    <p:anim calcmode="lin" valueType="num">
                                      <p:cBhvr>
                                        <p:cTn id="35" dur="1500" fill="hold"/>
                                        <p:tgtEl>
                                          <p:spTgt spid="13"/>
                                        </p:tgtEl>
                                        <p:attrNameLst>
                                          <p:attrName>ppt_h</p:attrName>
                                        </p:attrNameLst>
                                      </p:cBhvr>
                                      <p:tavLst>
                                        <p:tav tm="0">
                                          <p:val>
                                            <p:fltVal val="0"/>
                                          </p:val>
                                        </p:tav>
                                        <p:tav tm="100000">
                                          <p:val>
                                            <p:strVal val="#ppt_h"/>
                                          </p:val>
                                        </p:tav>
                                      </p:tavLst>
                                    </p:anim>
                                    <p:animEffect transition="in" filter="fade">
                                      <p:cBhvr>
                                        <p:cTn id="36" dur="1500"/>
                                        <p:tgtEl>
                                          <p:spTgt spid="13"/>
                                        </p:tgtEl>
                                      </p:cBhvr>
                                    </p:animEffect>
                                  </p:childTnLst>
                                </p:cTn>
                              </p:par>
                            </p:childTnLst>
                          </p:cTn>
                        </p:par>
                        <p:par>
                          <p:cTn id="37" fill="hold">
                            <p:stCondLst>
                              <p:cond delay="5500"/>
                            </p:stCondLst>
                            <p:childTnLst>
                              <p:par>
                                <p:cTn id="38" presetID="31" presetClass="exit" presetSubtype="0" fill="hold" grpId="1" nodeType="afterEffect">
                                  <p:stCondLst>
                                    <p:cond delay="700"/>
                                  </p:stCondLst>
                                  <p:childTnLst>
                                    <p:anim calcmode="lin" valueType="num">
                                      <p:cBhvr>
                                        <p:cTn id="39" dur="1000"/>
                                        <p:tgtEl>
                                          <p:spTgt spid="13"/>
                                        </p:tgtEl>
                                        <p:attrNameLst>
                                          <p:attrName>ppt_w</p:attrName>
                                        </p:attrNameLst>
                                      </p:cBhvr>
                                      <p:tavLst>
                                        <p:tav tm="0">
                                          <p:val>
                                            <p:strVal val="ppt_w"/>
                                          </p:val>
                                        </p:tav>
                                        <p:tav tm="100000">
                                          <p:val>
                                            <p:fltVal val="0"/>
                                          </p:val>
                                        </p:tav>
                                      </p:tavLst>
                                    </p:anim>
                                    <p:anim calcmode="lin" valueType="num">
                                      <p:cBhvr>
                                        <p:cTn id="40" dur="1000"/>
                                        <p:tgtEl>
                                          <p:spTgt spid="13"/>
                                        </p:tgtEl>
                                        <p:attrNameLst>
                                          <p:attrName>ppt_h</p:attrName>
                                        </p:attrNameLst>
                                      </p:cBhvr>
                                      <p:tavLst>
                                        <p:tav tm="0">
                                          <p:val>
                                            <p:strVal val="ppt_h"/>
                                          </p:val>
                                        </p:tav>
                                        <p:tav tm="100000">
                                          <p:val>
                                            <p:fltVal val="0"/>
                                          </p:val>
                                        </p:tav>
                                      </p:tavLst>
                                    </p:anim>
                                    <p:anim calcmode="lin" valueType="num">
                                      <p:cBhvr>
                                        <p:cTn id="41" dur="1000"/>
                                        <p:tgtEl>
                                          <p:spTgt spid="13"/>
                                        </p:tgtEl>
                                        <p:attrNameLst>
                                          <p:attrName>style.rotation</p:attrName>
                                        </p:attrNameLst>
                                      </p:cBhvr>
                                      <p:tavLst>
                                        <p:tav tm="0">
                                          <p:val>
                                            <p:fltVal val="0"/>
                                          </p:val>
                                        </p:tav>
                                        <p:tav tm="100000">
                                          <p:val>
                                            <p:fltVal val="90"/>
                                          </p:val>
                                        </p:tav>
                                      </p:tavLst>
                                    </p:anim>
                                    <p:animEffect transition="out" filter="fade">
                                      <p:cBhvr>
                                        <p:cTn id="42" dur="1000"/>
                                        <p:tgtEl>
                                          <p:spTgt spid="13"/>
                                        </p:tgtEl>
                                      </p:cBhvr>
                                    </p:animEffect>
                                    <p:set>
                                      <p:cBhvr>
                                        <p:cTn id="43" dur="1" fill="hold">
                                          <p:stCondLst>
                                            <p:cond delay="999"/>
                                          </p:stCondLst>
                                        </p:cTn>
                                        <p:tgtEl>
                                          <p:spTgt spid="13"/>
                                        </p:tgtEl>
                                        <p:attrNameLst>
                                          <p:attrName>style.visibility</p:attrName>
                                        </p:attrNameLst>
                                      </p:cBhvr>
                                      <p:to>
                                        <p:strVal val="hidden"/>
                                      </p:to>
                                    </p:set>
                                  </p:childTnLst>
                                </p:cTn>
                              </p:par>
                              <p:par>
                                <p:cTn id="44" presetID="6" presetClass="entr" presetSubtype="16" fill="hold" grpId="0" nodeType="withEffect">
                                  <p:stCondLst>
                                    <p:cond delay="500"/>
                                  </p:stCondLst>
                                  <p:childTnLst>
                                    <p:set>
                                      <p:cBhvr>
                                        <p:cTn id="45" dur="1" fill="hold">
                                          <p:stCondLst>
                                            <p:cond delay="0"/>
                                          </p:stCondLst>
                                        </p:cTn>
                                        <p:tgtEl>
                                          <p:spTgt spid="14"/>
                                        </p:tgtEl>
                                        <p:attrNameLst>
                                          <p:attrName>style.visibility</p:attrName>
                                        </p:attrNameLst>
                                      </p:cBhvr>
                                      <p:to>
                                        <p:strVal val="visible"/>
                                      </p:to>
                                    </p:set>
                                    <p:animEffect transition="in" filter="circle(in)">
                                      <p:cBhvr>
                                        <p:cTn id="46" dur="1500"/>
                                        <p:tgtEl>
                                          <p:spTgt spid="14"/>
                                        </p:tgtEl>
                                      </p:cBhvr>
                                    </p:animEffect>
                                  </p:childTnLst>
                                </p:cTn>
                              </p:par>
                            </p:childTnLst>
                          </p:cTn>
                        </p:par>
                        <p:par>
                          <p:cTn id="47" fill="hold">
                            <p:stCondLst>
                              <p:cond delay="7500"/>
                            </p:stCondLst>
                            <p:childTnLst>
                              <p:par>
                                <p:cTn id="48" presetID="42" presetClass="exit" presetSubtype="0" fill="hold" grpId="1" nodeType="afterEffect">
                                  <p:stCondLst>
                                    <p:cond delay="500"/>
                                  </p:stCondLst>
                                  <p:childTnLst>
                                    <p:animEffect transition="out" filter="fade">
                                      <p:cBhvr>
                                        <p:cTn id="49" dur="500"/>
                                        <p:tgtEl>
                                          <p:spTgt spid="14"/>
                                        </p:tgtEl>
                                      </p:cBhvr>
                                    </p:animEffect>
                                    <p:anim calcmode="lin" valueType="num">
                                      <p:cBhvr>
                                        <p:cTn id="50" dur="500"/>
                                        <p:tgtEl>
                                          <p:spTgt spid="14"/>
                                        </p:tgtEl>
                                        <p:attrNameLst>
                                          <p:attrName>ppt_x</p:attrName>
                                        </p:attrNameLst>
                                      </p:cBhvr>
                                      <p:tavLst>
                                        <p:tav tm="0">
                                          <p:val>
                                            <p:strVal val="ppt_x"/>
                                          </p:val>
                                        </p:tav>
                                        <p:tav tm="100000">
                                          <p:val>
                                            <p:strVal val="ppt_x"/>
                                          </p:val>
                                        </p:tav>
                                      </p:tavLst>
                                    </p:anim>
                                    <p:anim calcmode="lin" valueType="num">
                                      <p:cBhvr>
                                        <p:cTn id="51" dur="500"/>
                                        <p:tgtEl>
                                          <p:spTgt spid="14"/>
                                        </p:tgtEl>
                                        <p:attrNameLst>
                                          <p:attrName>ppt_y</p:attrName>
                                        </p:attrNameLst>
                                      </p:cBhvr>
                                      <p:tavLst>
                                        <p:tav tm="0">
                                          <p:val>
                                            <p:strVal val="ppt_y"/>
                                          </p:val>
                                        </p:tav>
                                        <p:tav tm="100000">
                                          <p:val>
                                            <p:strVal val="ppt_y+.1"/>
                                          </p:val>
                                        </p:tav>
                                      </p:tavLst>
                                    </p:anim>
                                    <p:set>
                                      <p:cBhvr>
                                        <p:cTn id="52" dur="1" fill="hold">
                                          <p:stCondLst>
                                            <p:cond delay="499"/>
                                          </p:stCondLst>
                                        </p:cTn>
                                        <p:tgtEl>
                                          <p:spTgt spid="14"/>
                                        </p:tgtEl>
                                        <p:attrNameLst>
                                          <p:attrName>style.visibility</p:attrName>
                                        </p:attrNameLst>
                                      </p:cBhvr>
                                      <p:to>
                                        <p:strVal val="hidden"/>
                                      </p:to>
                                    </p:set>
                                  </p:childTnLst>
                                </p:cTn>
                              </p:par>
                              <p:par>
                                <p:cTn id="53" presetID="53" presetClass="entr" presetSubtype="16" fill="hold" grpId="0" nodeType="withEffect">
                                  <p:stCondLst>
                                    <p:cond delay="500"/>
                                  </p:stCondLst>
                                  <p:childTnLst>
                                    <p:set>
                                      <p:cBhvr>
                                        <p:cTn id="54" dur="1" fill="hold">
                                          <p:stCondLst>
                                            <p:cond delay="0"/>
                                          </p:stCondLst>
                                        </p:cTn>
                                        <p:tgtEl>
                                          <p:spTgt spid="15"/>
                                        </p:tgtEl>
                                        <p:attrNameLst>
                                          <p:attrName>style.visibility</p:attrName>
                                        </p:attrNameLst>
                                      </p:cBhvr>
                                      <p:to>
                                        <p:strVal val="visible"/>
                                      </p:to>
                                    </p:set>
                                    <p:anim calcmode="lin" valueType="num">
                                      <p:cBhvr>
                                        <p:cTn id="55" dur="500" fill="hold"/>
                                        <p:tgtEl>
                                          <p:spTgt spid="15"/>
                                        </p:tgtEl>
                                        <p:attrNameLst>
                                          <p:attrName>ppt_w</p:attrName>
                                        </p:attrNameLst>
                                      </p:cBhvr>
                                      <p:tavLst>
                                        <p:tav tm="0">
                                          <p:val>
                                            <p:fltVal val="0"/>
                                          </p:val>
                                        </p:tav>
                                        <p:tav tm="100000">
                                          <p:val>
                                            <p:strVal val="#ppt_w"/>
                                          </p:val>
                                        </p:tav>
                                      </p:tavLst>
                                    </p:anim>
                                    <p:anim calcmode="lin" valueType="num">
                                      <p:cBhvr>
                                        <p:cTn id="56" dur="500" fill="hold"/>
                                        <p:tgtEl>
                                          <p:spTgt spid="15"/>
                                        </p:tgtEl>
                                        <p:attrNameLst>
                                          <p:attrName>ppt_h</p:attrName>
                                        </p:attrNameLst>
                                      </p:cBhvr>
                                      <p:tavLst>
                                        <p:tav tm="0">
                                          <p:val>
                                            <p:fltVal val="0"/>
                                          </p:val>
                                        </p:tav>
                                        <p:tav tm="100000">
                                          <p:val>
                                            <p:strVal val="#ppt_h"/>
                                          </p:val>
                                        </p:tav>
                                      </p:tavLst>
                                    </p:anim>
                                    <p:animEffect transition="in" filter="fade">
                                      <p:cBhvr>
                                        <p:cTn id="57" dur="500"/>
                                        <p:tgtEl>
                                          <p:spTgt spid="15"/>
                                        </p:tgtEl>
                                      </p:cBhvr>
                                    </p:animEffect>
                                  </p:childTnLst>
                                </p:cTn>
                              </p:par>
                            </p:childTnLst>
                          </p:cTn>
                        </p:par>
                        <p:par>
                          <p:cTn id="58" fill="hold">
                            <p:stCondLst>
                              <p:cond delay="8500"/>
                            </p:stCondLst>
                            <p:childTnLst>
                              <p:par>
                                <p:cTn id="59" presetID="53" presetClass="entr" presetSubtype="16" fill="hold" grpId="0" nodeType="afterEffect">
                                  <p:stCondLst>
                                    <p:cond delay="0"/>
                                  </p:stCondLst>
                                  <p:childTnLst>
                                    <p:set>
                                      <p:cBhvr>
                                        <p:cTn id="60" dur="1" fill="hold">
                                          <p:stCondLst>
                                            <p:cond delay="0"/>
                                          </p:stCondLst>
                                        </p:cTn>
                                        <p:tgtEl>
                                          <p:spTgt spid="16"/>
                                        </p:tgtEl>
                                        <p:attrNameLst>
                                          <p:attrName>style.visibility</p:attrName>
                                        </p:attrNameLst>
                                      </p:cBhvr>
                                      <p:to>
                                        <p:strVal val="visible"/>
                                      </p:to>
                                    </p:set>
                                    <p:anim calcmode="lin" valueType="num">
                                      <p:cBhvr>
                                        <p:cTn id="61" dur="500" fill="hold"/>
                                        <p:tgtEl>
                                          <p:spTgt spid="16"/>
                                        </p:tgtEl>
                                        <p:attrNameLst>
                                          <p:attrName>ppt_w</p:attrName>
                                        </p:attrNameLst>
                                      </p:cBhvr>
                                      <p:tavLst>
                                        <p:tav tm="0">
                                          <p:val>
                                            <p:fltVal val="0"/>
                                          </p:val>
                                        </p:tav>
                                        <p:tav tm="100000">
                                          <p:val>
                                            <p:strVal val="#ppt_w"/>
                                          </p:val>
                                        </p:tav>
                                      </p:tavLst>
                                    </p:anim>
                                    <p:anim calcmode="lin" valueType="num">
                                      <p:cBhvr>
                                        <p:cTn id="62" dur="500" fill="hold"/>
                                        <p:tgtEl>
                                          <p:spTgt spid="16"/>
                                        </p:tgtEl>
                                        <p:attrNameLst>
                                          <p:attrName>ppt_h</p:attrName>
                                        </p:attrNameLst>
                                      </p:cBhvr>
                                      <p:tavLst>
                                        <p:tav tm="0">
                                          <p:val>
                                            <p:fltVal val="0"/>
                                          </p:val>
                                        </p:tav>
                                        <p:tav tm="100000">
                                          <p:val>
                                            <p:strVal val="#ppt_h"/>
                                          </p:val>
                                        </p:tav>
                                      </p:tavLst>
                                    </p:anim>
                                    <p:animEffect transition="in" filter="fade">
                                      <p:cBhvr>
                                        <p:cTn id="63"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1" grpId="1"/>
      <p:bldP spid="12" grpId="0"/>
      <p:bldP spid="12" grpId="1"/>
      <p:bldP spid="13" grpId="0"/>
      <p:bldP spid="13" grpId="1"/>
      <p:bldP spid="14" grpId="0"/>
      <p:bldP spid="14" grpId="1"/>
      <p:bldP spid="15" grpId="0"/>
      <p:bldP spid="16"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err="1" smtClean="0"/>
              <a:t>AlwaysOn</a:t>
            </a:r>
            <a:r>
              <a:rPr lang="en-US" dirty="0" smtClean="0"/>
              <a:t> Disadvantages</a:t>
            </a:r>
            <a:endParaRPr lang="en-US" dirty="0"/>
          </a:p>
        </p:txBody>
      </p:sp>
      <p:sp>
        <p:nvSpPr>
          <p:cNvPr id="2" name="Text Placeholder 1"/>
          <p:cNvSpPr>
            <a:spLocks noGrp="1"/>
          </p:cNvSpPr>
          <p:nvPr>
            <p:ph type="body" sz="quarter" idx="10"/>
          </p:nvPr>
        </p:nvSpPr>
        <p:spPr>
          <a:xfrm>
            <a:off x="274638" y="1212850"/>
            <a:ext cx="11887200" cy="2985433"/>
          </a:xfrm>
        </p:spPr>
        <p:txBody>
          <a:bodyPr/>
          <a:lstStyle/>
          <a:p>
            <a:r>
              <a:rPr lang="en-US" dirty="0" smtClean="0"/>
              <a:t>Relatively new solution with SQL Server</a:t>
            </a:r>
          </a:p>
          <a:p>
            <a:pPr lvl="1"/>
            <a:r>
              <a:rPr lang="en-US" dirty="0" smtClean="0"/>
              <a:t>IT operations learning curve</a:t>
            </a:r>
          </a:p>
          <a:p>
            <a:r>
              <a:rPr lang="en-US" dirty="0" smtClean="0"/>
              <a:t>Restrictions on latency in most scenarios with SharePoint</a:t>
            </a:r>
          </a:p>
          <a:p>
            <a:r>
              <a:rPr lang="en-US" dirty="0" smtClean="0"/>
              <a:t>Limited support</a:t>
            </a:r>
            <a:endParaRPr lang="en-US" dirty="0"/>
          </a:p>
        </p:txBody>
      </p:sp>
    </p:spTree>
    <p:extLst>
      <p:ext uri="{BB962C8B-B14F-4D97-AF65-F5344CB8AC3E}">
        <p14:creationId xmlns:p14="http://schemas.microsoft.com/office/powerpoint/2010/main" val="2316241833"/>
      </p:ext>
    </p:extLst>
  </p:cSld>
  <p:clrMapOvr>
    <a:masterClrMapping/>
  </p:clrMapOvr>
  <p:transition spd="slow">
    <p:push/>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Topologies</a:t>
            </a:r>
            <a:endParaRPr lang="en-US" dirty="0"/>
          </a:p>
        </p:txBody>
      </p:sp>
    </p:spTree>
    <p:extLst>
      <p:ext uri="{BB962C8B-B14F-4D97-AF65-F5344CB8AC3E}">
        <p14:creationId xmlns:p14="http://schemas.microsoft.com/office/powerpoint/2010/main" val="345152734"/>
      </p:ext>
    </p:extLst>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Architecture</a:t>
            </a:r>
            <a:endParaRPr lang="en-US" dirty="0"/>
          </a:p>
        </p:txBody>
      </p:sp>
      <p:sp>
        <p:nvSpPr>
          <p:cNvPr id="4" name="Text Placeholder 3"/>
          <p:cNvSpPr>
            <a:spLocks noGrp="1"/>
          </p:cNvSpPr>
          <p:nvPr>
            <p:ph type="body" sz="quarter" idx="10"/>
          </p:nvPr>
        </p:nvSpPr>
        <p:spPr>
          <a:xfrm>
            <a:off x="274638" y="1212850"/>
            <a:ext cx="11887200" cy="4241161"/>
          </a:xfrm>
        </p:spPr>
        <p:txBody>
          <a:bodyPr/>
          <a:lstStyle/>
          <a:p>
            <a:r>
              <a:rPr lang="en-US" dirty="0" smtClean="0"/>
              <a:t>Plan and distribute topology across three (3) tiers</a:t>
            </a:r>
          </a:p>
          <a:p>
            <a:pPr lvl="1"/>
            <a:r>
              <a:rPr lang="en-US" sz="3200" dirty="0" smtClean="0"/>
              <a:t>Web</a:t>
            </a:r>
          </a:p>
          <a:p>
            <a:pPr lvl="2"/>
            <a:r>
              <a:rPr lang="en-US" sz="2800" dirty="0" smtClean="0"/>
              <a:t>Responds to HTTP requests from users</a:t>
            </a:r>
          </a:p>
          <a:p>
            <a:pPr lvl="1"/>
            <a:r>
              <a:rPr lang="en-US" sz="3200" dirty="0" smtClean="0"/>
              <a:t>Application</a:t>
            </a:r>
          </a:p>
          <a:p>
            <a:pPr lvl="2"/>
            <a:r>
              <a:rPr lang="en-US" sz="2800" dirty="0" smtClean="0"/>
              <a:t>Provides and hosts application services (</a:t>
            </a:r>
            <a:r>
              <a:rPr lang="en-US" sz="2800" dirty="0"/>
              <a:t>s</a:t>
            </a:r>
            <a:r>
              <a:rPr lang="en-US" sz="2800" dirty="0" smtClean="0"/>
              <a:t>earch components, service applications, etc.)</a:t>
            </a:r>
          </a:p>
          <a:p>
            <a:pPr lvl="1"/>
            <a:r>
              <a:rPr lang="en-US" sz="3200" dirty="0" smtClean="0"/>
              <a:t>Database</a:t>
            </a:r>
          </a:p>
          <a:p>
            <a:pPr lvl="2"/>
            <a:r>
              <a:rPr lang="en-US" sz="2800" dirty="0" smtClean="0"/>
              <a:t>Provides database services and hosts databases</a:t>
            </a:r>
            <a:endParaRPr lang="en-US" sz="2800" dirty="0"/>
          </a:p>
        </p:txBody>
      </p:sp>
    </p:spTree>
    <p:extLst>
      <p:ext uri="{BB962C8B-B14F-4D97-AF65-F5344CB8AC3E}">
        <p14:creationId xmlns:p14="http://schemas.microsoft.com/office/powerpoint/2010/main" val="460661118"/>
      </p:ext>
    </p:extLst>
  </p:cSld>
  <p:clrMapOvr>
    <a:masterClrMapping/>
  </p:clrMapOvr>
  <p:transition spd="slow">
    <p:push/>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Physical Architecture</a:t>
            </a:r>
            <a:endParaRPr lang="en-US" dirty="0"/>
          </a:p>
        </p:txBody>
      </p:sp>
      <p:sp>
        <p:nvSpPr>
          <p:cNvPr id="4" name="Rectangle 3"/>
          <p:cNvSpPr/>
          <p:nvPr/>
        </p:nvSpPr>
        <p:spPr bwMode="auto">
          <a:xfrm>
            <a:off x="531948" y="1229341"/>
            <a:ext cx="6592252" cy="1589665"/>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r>
              <a:rPr lang="en-US" sz="4080" dirty="0">
                <a:gradFill>
                  <a:gsLst>
                    <a:gs pos="0">
                      <a:srgbClr val="FFFFFF"/>
                    </a:gs>
                    <a:gs pos="100000">
                      <a:srgbClr val="FFFFFF"/>
                    </a:gs>
                  </a:gsLst>
                  <a:lin ang="5400000" scaled="0"/>
                </a:gradFill>
                <a:latin typeface="+mj-lt"/>
                <a:ea typeface="Segoe UI" pitchFamily="34" charset="0"/>
                <a:cs typeface="Segoe UI" pitchFamily="34" charset="0"/>
              </a:rPr>
              <a:t>Web</a:t>
            </a:r>
          </a:p>
        </p:txBody>
      </p:sp>
      <p:sp>
        <p:nvSpPr>
          <p:cNvPr id="5" name="Rectangle 4"/>
          <p:cNvSpPr/>
          <p:nvPr/>
        </p:nvSpPr>
        <p:spPr bwMode="auto">
          <a:xfrm>
            <a:off x="531947" y="2932048"/>
            <a:ext cx="6592252" cy="1589665"/>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r>
              <a:rPr lang="en-US" sz="4080" dirty="0">
                <a:gradFill>
                  <a:gsLst>
                    <a:gs pos="0">
                      <a:srgbClr val="FFFFFF"/>
                    </a:gs>
                    <a:gs pos="100000">
                      <a:srgbClr val="FFFFFF"/>
                    </a:gs>
                  </a:gsLst>
                  <a:lin ang="5400000" scaled="0"/>
                </a:gradFill>
                <a:latin typeface="+mj-lt"/>
                <a:ea typeface="Segoe UI" pitchFamily="34" charset="0"/>
                <a:cs typeface="Segoe UI" pitchFamily="34" charset="0"/>
              </a:rPr>
              <a:t>Application</a:t>
            </a:r>
          </a:p>
        </p:txBody>
      </p:sp>
      <p:sp>
        <p:nvSpPr>
          <p:cNvPr id="6" name="Rectangle 5"/>
          <p:cNvSpPr/>
          <p:nvPr/>
        </p:nvSpPr>
        <p:spPr bwMode="auto">
          <a:xfrm>
            <a:off x="531946" y="4634756"/>
            <a:ext cx="6592252" cy="1589665"/>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r>
              <a:rPr lang="en-US" sz="4080" dirty="0">
                <a:gradFill>
                  <a:gsLst>
                    <a:gs pos="0">
                      <a:srgbClr val="FFFFFF"/>
                    </a:gs>
                    <a:gs pos="100000">
                      <a:srgbClr val="FFFFFF"/>
                    </a:gs>
                  </a:gsLst>
                  <a:lin ang="5400000" scaled="0"/>
                </a:gradFill>
                <a:latin typeface="+mj-lt"/>
                <a:ea typeface="Segoe UI" pitchFamily="34" charset="0"/>
                <a:cs typeface="Segoe UI" pitchFamily="34" charset="0"/>
              </a:rPr>
              <a:t>Database</a:t>
            </a:r>
          </a:p>
        </p:txBody>
      </p:sp>
      <p:sp>
        <p:nvSpPr>
          <p:cNvPr id="10" name="TextBox 9"/>
          <p:cNvSpPr txBox="1"/>
          <p:nvPr/>
        </p:nvSpPr>
        <p:spPr>
          <a:xfrm>
            <a:off x="7209424" y="1229339"/>
            <a:ext cx="4555069" cy="1564937"/>
          </a:xfrm>
          <a:prstGeom prst="rect">
            <a:avLst/>
          </a:prstGeom>
          <a:solidFill>
            <a:schemeClr val="tx2"/>
          </a:solidFill>
        </p:spPr>
        <p:txBody>
          <a:bodyPr wrap="none" lIns="186521" tIns="186521" rIns="186521" bIns="186521" rtlCol="0">
            <a:noAutofit/>
          </a:bodyPr>
          <a:lstStyle/>
          <a:p>
            <a:r>
              <a:rPr lang="en-US" sz="2040" spc="-71" dirty="0"/>
              <a:t>Requests Handling</a:t>
            </a:r>
          </a:p>
          <a:p>
            <a:r>
              <a:rPr lang="en-US" sz="2040" spc="-71" dirty="0"/>
              <a:t>*Query Processing</a:t>
            </a:r>
          </a:p>
          <a:p>
            <a:r>
              <a:rPr lang="en-US" sz="2040" spc="-71" dirty="0"/>
              <a:t>*Request Routing and Prioritization</a:t>
            </a:r>
          </a:p>
          <a:p>
            <a:r>
              <a:rPr lang="en-US" sz="2040" spc="-71" dirty="0"/>
              <a:t>*Distributed Caching</a:t>
            </a:r>
          </a:p>
        </p:txBody>
      </p:sp>
      <p:sp>
        <p:nvSpPr>
          <p:cNvPr id="11" name="TextBox 10"/>
          <p:cNvSpPr txBox="1"/>
          <p:nvPr/>
        </p:nvSpPr>
        <p:spPr>
          <a:xfrm>
            <a:off x="7209424" y="2932047"/>
            <a:ext cx="4555069" cy="1589665"/>
          </a:xfrm>
          <a:prstGeom prst="rect">
            <a:avLst/>
          </a:prstGeom>
          <a:solidFill>
            <a:schemeClr val="tx2"/>
          </a:solidFill>
        </p:spPr>
        <p:txBody>
          <a:bodyPr wrap="none" lIns="186521" tIns="186521" rIns="186521" bIns="186521" rtlCol="0">
            <a:noAutofit/>
          </a:bodyPr>
          <a:lstStyle/>
          <a:p>
            <a:r>
              <a:rPr lang="en-US" sz="2040" spc="-71" dirty="0"/>
              <a:t>Service Hosting</a:t>
            </a:r>
          </a:p>
          <a:p>
            <a:r>
              <a:rPr lang="en-US" sz="2040" spc="-71" dirty="0"/>
              <a:t>*Query Processing</a:t>
            </a:r>
          </a:p>
          <a:p>
            <a:r>
              <a:rPr lang="en-US" sz="2040" spc="-71" dirty="0"/>
              <a:t>*Request Routing and Prioritization</a:t>
            </a:r>
          </a:p>
          <a:p>
            <a:r>
              <a:rPr lang="en-US" sz="2040" spc="-71" dirty="0"/>
              <a:t>*Distributed Caching</a:t>
            </a:r>
          </a:p>
        </p:txBody>
      </p:sp>
      <p:sp>
        <p:nvSpPr>
          <p:cNvPr id="12" name="TextBox 11"/>
          <p:cNvSpPr txBox="1"/>
          <p:nvPr/>
        </p:nvSpPr>
        <p:spPr>
          <a:xfrm>
            <a:off x="7209423" y="4634755"/>
            <a:ext cx="4555069" cy="1589665"/>
          </a:xfrm>
          <a:prstGeom prst="rect">
            <a:avLst/>
          </a:prstGeom>
          <a:solidFill>
            <a:schemeClr val="tx2"/>
          </a:solidFill>
        </p:spPr>
        <p:txBody>
          <a:bodyPr wrap="square" lIns="186521" tIns="186521" rIns="186521" bIns="186521" rtlCol="0">
            <a:noAutofit/>
          </a:bodyPr>
          <a:lstStyle/>
          <a:p>
            <a:r>
              <a:rPr lang="en-US" sz="2040" spc="-71" dirty="0"/>
              <a:t>Database Hosting/Storage</a:t>
            </a:r>
          </a:p>
        </p:txBody>
      </p:sp>
      <p:pic>
        <p:nvPicPr>
          <p:cNvPr id="14" name="Picture 2" descr="\\MAGNUM\Projects\Microsoft\Cloud Power FY12\Design\Icons\PNGs\Server_2.png"/>
          <p:cNvPicPr>
            <a:picLocks noChangeAspect="1" noChangeArrowheads="1"/>
          </p:cNvPicPr>
          <p:nvPr/>
        </p:nvPicPr>
        <p:blipFill>
          <a:blip r:embed="rId2" cstate="print">
            <a:lum bright="100000"/>
          </a:blip>
          <a:srcRect/>
          <a:stretch>
            <a:fillRect/>
          </a:stretch>
        </p:blipFill>
        <p:spPr bwMode="auto">
          <a:xfrm>
            <a:off x="617172" y="1206527"/>
            <a:ext cx="1669000" cy="1669000"/>
          </a:xfrm>
          <a:prstGeom prst="rect">
            <a:avLst/>
          </a:prstGeom>
          <a:noFill/>
        </p:spPr>
      </p:pic>
      <p:pic>
        <p:nvPicPr>
          <p:cNvPr id="15" name="Picture 2" descr="\\MAGNUM\Projects\Microsoft\Cloud Power FY12\Design\ICONS_PNG\Next_Gen_Application.png"/>
          <p:cNvPicPr>
            <a:picLocks noChangeAspect="1" noChangeArrowheads="1"/>
          </p:cNvPicPr>
          <p:nvPr/>
        </p:nvPicPr>
        <p:blipFill>
          <a:blip r:embed="rId3" cstate="print">
            <a:lum bright="100000"/>
          </a:blip>
          <a:srcRect/>
          <a:stretch>
            <a:fillRect/>
          </a:stretch>
        </p:blipFill>
        <p:spPr bwMode="auto">
          <a:xfrm>
            <a:off x="298327" y="2794275"/>
            <a:ext cx="1865207" cy="1865207"/>
          </a:xfrm>
          <a:prstGeom prst="rect">
            <a:avLst/>
          </a:prstGeom>
          <a:noFill/>
        </p:spPr>
      </p:pic>
      <p:pic>
        <p:nvPicPr>
          <p:cNvPr id="16" name="Picture 2" descr="\\MAGNUM\Projects\Microsoft\Cloud Power FY12\Design\Icons\PNGs\Server_2.png"/>
          <p:cNvPicPr>
            <a:picLocks noChangeAspect="1" noChangeArrowheads="1"/>
          </p:cNvPicPr>
          <p:nvPr/>
        </p:nvPicPr>
        <p:blipFill>
          <a:blip r:embed="rId2" cstate="print">
            <a:lum bright="100000"/>
          </a:blip>
          <a:srcRect/>
          <a:stretch>
            <a:fillRect/>
          </a:stretch>
        </p:blipFill>
        <p:spPr bwMode="auto">
          <a:xfrm>
            <a:off x="617171" y="4578235"/>
            <a:ext cx="1669000" cy="1669000"/>
          </a:xfrm>
          <a:prstGeom prst="rect">
            <a:avLst/>
          </a:prstGeom>
          <a:noFill/>
        </p:spPr>
      </p:pic>
      <p:pic>
        <p:nvPicPr>
          <p:cNvPr id="17" name="Picture 3" descr="\\MAGNUM\Projects\Microsoft\Cloud Power FY12\Design\ICONS_PNG\Document.png"/>
          <p:cNvPicPr>
            <a:picLocks noChangeAspect="1" noChangeArrowheads="1"/>
          </p:cNvPicPr>
          <p:nvPr/>
        </p:nvPicPr>
        <p:blipFill>
          <a:blip r:embed="rId4" cstate="print">
            <a:lum bright="100000"/>
          </a:blip>
          <a:stretch>
            <a:fillRect/>
          </a:stretch>
        </p:blipFill>
        <p:spPr bwMode="auto">
          <a:xfrm>
            <a:off x="446720" y="4866361"/>
            <a:ext cx="1092746" cy="1092746"/>
          </a:xfrm>
          <a:prstGeom prst="rect">
            <a:avLst/>
          </a:prstGeom>
          <a:noFill/>
        </p:spPr>
      </p:pic>
    </p:spTree>
    <p:extLst>
      <p:ext uri="{BB962C8B-B14F-4D97-AF65-F5344CB8AC3E}">
        <p14:creationId xmlns:p14="http://schemas.microsoft.com/office/powerpoint/2010/main" val="2044860787"/>
      </p:ext>
    </p:extLst>
  </p:cSld>
  <p:clrMapOvr>
    <a:masterClrMapping/>
  </p:clrMapOvr>
  <p:transition spd="slow">
    <p:push/>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ectangle 34"/>
          <p:cNvSpPr/>
          <p:nvPr/>
        </p:nvSpPr>
        <p:spPr bwMode="auto">
          <a:xfrm>
            <a:off x="2861377" y="4167364"/>
            <a:ext cx="3003431" cy="2515621"/>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37" name="Rectangle 36"/>
          <p:cNvSpPr/>
          <p:nvPr/>
        </p:nvSpPr>
        <p:spPr bwMode="auto">
          <a:xfrm>
            <a:off x="9122673" y="2201862"/>
            <a:ext cx="3003431" cy="1835424"/>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4080" dirty="0">
              <a:gradFill>
                <a:gsLst>
                  <a:gs pos="0">
                    <a:srgbClr val="FFFFFF"/>
                  </a:gs>
                  <a:gs pos="100000">
                    <a:srgbClr val="FFFFFF"/>
                  </a:gs>
                </a:gsLst>
                <a:lin ang="5400000" scaled="0"/>
              </a:gradFill>
              <a:latin typeface="+mj-lt"/>
              <a:ea typeface="Segoe UI" pitchFamily="34" charset="0"/>
              <a:cs typeface="Segoe UI" pitchFamily="34" charset="0"/>
            </a:endParaRPr>
          </a:p>
        </p:txBody>
      </p:sp>
      <p:sp>
        <p:nvSpPr>
          <p:cNvPr id="36" name="Rectangle 35"/>
          <p:cNvSpPr/>
          <p:nvPr/>
        </p:nvSpPr>
        <p:spPr bwMode="auto">
          <a:xfrm>
            <a:off x="5989637" y="2201862"/>
            <a:ext cx="3003431" cy="4466750"/>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4080" dirty="0">
              <a:gradFill>
                <a:gsLst>
                  <a:gs pos="0">
                    <a:srgbClr val="FFFFFF"/>
                  </a:gs>
                  <a:gs pos="100000">
                    <a:srgbClr val="FFFFFF"/>
                  </a:gs>
                </a:gsLst>
                <a:lin ang="5400000" scaled="0"/>
              </a:gradFill>
              <a:latin typeface="+mj-lt"/>
              <a:ea typeface="Segoe UI" pitchFamily="34" charset="0"/>
              <a:cs typeface="Segoe UI" pitchFamily="34" charset="0"/>
            </a:endParaRPr>
          </a:p>
        </p:txBody>
      </p:sp>
      <p:sp>
        <p:nvSpPr>
          <p:cNvPr id="34" name="Rectangle 33"/>
          <p:cNvSpPr/>
          <p:nvPr/>
        </p:nvSpPr>
        <p:spPr bwMode="auto">
          <a:xfrm>
            <a:off x="2861377" y="2201862"/>
            <a:ext cx="3003431" cy="1835424"/>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4080" dirty="0">
              <a:gradFill>
                <a:gsLst>
                  <a:gs pos="0">
                    <a:srgbClr val="FFFFFF"/>
                  </a:gs>
                  <a:gs pos="100000">
                    <a:srgbClr val="FFFFFF"/>
                  </a:gs>
                </a:gsLst>
                <a:lin ang="5400000" scaled="0"/>
              </a:gradFill>
              <a:latin typeface="+mj-lt"/>
              <a:ea typeface="Segoe UI" pitchFamily="34" charset="0"/>
              <a:cs typeface="Segoe UI" pitchFamily="34" charset="0"/>
            </a:endParaRPr>
          </a:p>
        </p:txBody>
      </p:sp>
      <p:sp>
        <p:nvSpPr>
          <p:cNvPr id="2" name="Title 1"/>
          <p:cNvSpPr>
            <a:spLocks noGrp="1"/>
          </p:cNvSpPr>
          <p:nvPr>
            <p:ph type="title"/>
          </p:nvPr>
        </p:nvSpPr>
        <p:spPr/>
        <p:txBody>
          <a:bodyPr/>
          <a:lstStyle/>
          <a:p>
            <a:r>
              <a:rPr lang="en-US" dirty="0" smtClean="0"/>
              <a:t>Logical Architecture</a:t>
            </a:r>
            <a:endParaRPr lang="en-US" dirty="0"/>
          </a:p>
        </p:txBody>
      </p:sp>
      <p:sp>
        <p:nvSpPr>
          <p:cNvPr id="9" name="TextBox 8"/>
          <p:cNvSpPr txBox="1"/>
          <p:nvPr/>
        </p:nvSpPr>
        <p:spPr>
          <a:xfrm>
            <a:off x="3067841" y="3181165"/>
            <a:ext cx="1227952" cy="224114"/>
          </a:xfrm>
          <a:prstGeom prst="rect">
            <a:avLst/>
          </a:prstGeom>
          <a:noFill/>
        </p:spPr>
        <p:txBody>
          <a:bodyPr wrap="none" lIns="0" tIns="0" rIns="0" bIns="0" rtlCol="0">
            <a:spAutoFit/>
          </a:bodyPr>
          <a:lstStyle/>
          <a:p>
            <a:r>
              <a:rPr lang="en-US" sz="1428" spc="-71" dirty="0"/>
              <a:t>Web Application</a:t>
            </a:r>
          </a:p>
        </p:txBody>
      </p:sp>
      <p:pic>
        <p:nvPicPr>
          <p:cNvPr id="10" name="Picture 4" descr="\\MAGNUM\Projects\Microsoft\Cloud Power FY12\Design\ICONS_PNG\IIS-MULTI-TENANCY.png"/>
          <p:cNvPicPr>
            <a:picLocks noChangeAspect="1" noChangeArrowheads="1"/>
          </p:cNvPicPr>
          <p:nvPr/>
        </p:nvPicPr>
        <p:blipFill>
          <a:blip r:embed="rId2" cstate="print">
            <a:biLevel thresh="25000"/>
          </a:blip>
          <a:srcRect/>
          <a:stretch>
            <a:fillRect/>
          </a:stretch>
        </p:blipFill>
        <p:spPr bwMode="auto">
          <a:xfrm>
            <a:off x="3111035" y="4103914"/>
            <a:ext cx="1349128" cy="1349128"/>
          </a:xfrm>
          <a:prstGeom prst="rect">
            <a:avLst/>
          </a:prstGeom>
          <a:noFill/>
        </p:spPr>
      </p:pic>
      <p:sp>
        <p:nvSpPr>
          <p:cNvPr id="11" name="TextBox 10"/>
          <p:cNvSpPr txBox="1"/>
          <p:nvPr/>
        </p:nvSpPr>
        <p:spPr>
          <a:xfrm>
            <a:off x="3043314" y="5233309"/>
            <a:ext cx="1516024" cy="224114"/>
          </a:xfrm>
          <a:prstGeom prst="rect">
            <a:avLst/>
          </a:prstGeom>
          <a:noFill/>
        </p:spPr>
        <p:txBody>
          <a:bodyPr wrap="none" lIns="0" tIns="0" rIns="0" bIns="0" rtlCol="0">
            <a:spAutoFit/>
          </a:bodyPr>
          <a:lstStyle/>
          <a:p>
            <a:r>
              <a:rPr lang="en-US" sz="1428" spc="-71" dirty="0"/>
              <a:t>Site Collections/Sites</a:t>
            </a:r>
          </a:p>
        </p:txBody>
      </p:sp>
      <p:pic>
        <p:nvPicPr>
          <p:cNvPr id="12" name="Picture 7" descr="\\MAGNUM\Projects\Microsoft\Cloud Power FY12\Design\ICONS_PNG\Gears.png"/>
          <p:cNvPicPr>
            <a:picLocks noChangeAspect="1" noChangeArrowheads="1"/>
          </p:cNvPicPr>
          <p:nvPr/>
        </p:nvPicPr>
        <p:blipFill>
          <a:blip r:embed="rId3" cstate="print">
            <a:biLevel thresh="25000"/>
          </a:blip>
          <a:srcRect/>
          <a:stretch>
            <a:fillRect/>
          </a:stretch>
        </p:blipFill>
        <p:spPr bwMode="auto">
          <a:xfrm>
            <a:off x="4486816" y="2988063"/>
            <a:ext cx="786199" cy="786199"/>
          </a:xfrm>
          <a:prstGeom prst="rect">
            <a:avLst/>
          </a:prstGeom>
          <a:noFill/>
        </p:spPr>
      </p:pic>
      <p:sp>
        <p:nvSpPr>
          <p:cNvPr id="13" name="TextBox 12"/>
          <p:cNvSpPr txBox="1"/>
          <p:nvPr/>
        </p:nvSpPr>
        <p:spPr>
          <a:xfrm>
            <a:off x="4313221" y="3645002"/>
            <a:ext cx="1203101" cy="224114"/>
          </a:xfrm>
          <a:prstGeom prst="rect">
            <a:avLst/>
          </a:prstGeom>
          <a:noFill/>
        </p:spPr>
        <p:txBody>
          <a:bodyPr wrap="none" lIns="0" tIns="0" rIns="0" bIns="0" rtlCol="0">
            <a:spAutoFit/>
          </a:bodyPr>
          <a:lstStyle/>
          <a:p>
            <a:r>
              <a:rPr lang="en-US" sz="1428" spc="-71" dirty="0"/>
              <a:t>Application Pool</a:t>
            </a:r>
          </a:p>
        </p:txBody>
      </p:sp>
      <p:sp>
        <p:nvSpPr>
          <p:cNvPr id="15" name="TextBox 14"/>
          <p:cNvSpPr txBox="1"/>
          <p:nvPr/>
        </p:nvSpPr>
        <p:spPr>
          <a:xfrm>
            <a:off x="6822061" y="3213653"/>
            <a:ext cx="1403803" cy="224114"/>
          </a:xfrm>
          <a:prstGeom prst="rect">
            <a:avLst/>
          </a:prstGeom>
          <a:noFill/>
        </p:spPr>
        <p:txBody>
          <a:bodyPr wrap="none" lIns="0" tIns="0" rIns="0" bIns="0" rtlCol="0">
            <a:spAutoFit/>
          </a:bodyPr>
          <a:lstStyle/>
          <a:p>
            <a:r>
              <a:rPr lang="en-US" sz="1428" spc="-71" dirty="0"/>
              <a:t>Service Application</a:t>
            </a:r>
          </a:p>
        </p:txBody>
      </p:sp>
      <p:sp>
        <p:nvSpPr>
          <p:cNvPr id="17" name="TextBox 16"/>
          <p:cNvSpPr txBox="1"/>
          <p:nvPr/>
        </p:nvSpPr>
        <p:spPr>
          <a:xfrm>
            <a:off x="9573590" y="3188056"/>
            <a:ext cx="1227952" cy="224114"/>
          </a:xfrm>
          <a:prstGeom prst="rect">
            <a:avLst/>
          </a:prstGeom>
          <a:noFill/>
        </p:spPr>
        <p:txBody>
          <a:bodyPr wrap="none" lIns="0" tIns="0" rIns="0" bIns="0" rtlCol="0">
            <a:spAutoFit/>
          </a:bodyPr>
          <a:lstStyle/>
          <a:p>
            <a:r>
              <a:rPr lang="en-US" sz="1428" spc="-71" dirty="0"/>
              <a:t>Web Application</a:t>
            </a:r>
          </a:p>
        </p:txBody>
      </p:sp>
      <p:sp>
        <p:nvSpPr>
          <p:cNvPr id="21" name="TextBox 20"/>
          <p:cNvSpPr txBox="1"/>
          <p:nvPr/>
        </p:nvSpPr>
        <p:spPr>
          <a:xfrm>
            <a:off x="10818969" y="3651894"/>
            <a:ext cx="1203101" cy="224114"/>
          </a:xfrm>
          <a:prstGeom prst="rect">
            <a:avLst/>
          </a:prstGeom>
          <a:noFill/>
        </p:spPr>
        <p:txBody>
          <a:bodyPr wrap="none" lIns="0" tIns="0" rIns="0" bIns="0" rtlCol="0">
            <a:spAutoFit/>
          </a:bodyPr>
          <a:lstStyle/>
          <a:p>
            <a:r>
              <a:rPr lang="en-US" sz="1428" spc="-71" dirty="0"/>
              <a:t>Application Pool</a:t>
            </a:r>
          </a:p>
        </p:txBody>
      </p:sp>
      <p:pic>
        <p:nvPicPr>
          <p:cNvPr id="26" name="Picture 2" descr="C:\Users\mitchellg\AppData\Local\Microsoft\Windows\Temporary Internet Files\Content.Outlook\DRES7FCJ\Storage_white (2).png"/>
          <p:cNvPicPr>
            <a:picLocks noChangeAspect="1" noChangeArrowheads="1"/>
          </p:cNvPicPr>
          <p:nvPr/>
        </p:nvPicPr>
        <p:blipFill>
          <a:blip r:embed="rId4" cstate="print"/>
          <a:srcRect/>
          <a:stretch>
            <a:fillRect/>
          </a:stretch>
        </p:blipFill>
        <p:spPr bwMode="auto">
          <a:xfrm>
            <a:off x="4339302" y="5051314"/>
            <a:ext cx="1229942" cy="1229942"/>
          </a:xfrm>
          <a:prstGeom prst="rect">
            <a:avLst/>
          </a:prstGeom>
          <a:noFill/>
        </p:spPr>
      </p:pic>
      <p:pic>
        <p:nvPicPr>
          <p:cNvPr id="7" name="Picture 6" descr="\\MAGNUM\Projects\Microsoft\Cloud Power FY12\Design\ICONS_PNG\Application.png"/>
          <p:cNvPicPr>
            <a:picLocks noChangeAspect="1" noChangeArrowheads="1"/>
          </p:cNvPicPr>
          <p:nvPr/>
        </p:nvPicPr>
        <p:blipFill>
          <a:blip r:embed="rId5" cstate="print">
            <a:biLevel thresh="25000"/>
          </a:blip>
          <a:srcRect/>
          <a:stretch>
            <a:fillRect/>
          </a:stretch>
        </p:blipFill>
        <p:spPr bwMode="auto">
          <a:xfrm>
            <a:off x="3170935" y="2385161"/>
            <a:ext cx="996002" cy="996002"/>
          </a:xfrm>
          <a:prstGeom prst="rect">
            <a:avLst/>
          </a:prstGeom>
          <a:noFill/>
        </p:spPr>
      </p:pic>
      <p:pic>
        <p:nvPicPr>
          <p:cNvPr id="14" name="Picture 3" descr="\\MAGNUM\Projects\Microsoft\Cloud Power FY12\Design\ICONS_PNG\Service_Lifecycle_Management.png"/>
          <p:cNvPicPr>
            <a:picLocks noChangeAspect="1" noChangeArrowheads="1"/>
          </p:cNvPicPr>
          <p:nvPr/>
        </p:nvPicPr>
        <p:blipFill>
          <a:blip r:embed="rId6" cstate="print">
            <a:biLevel thresh="25000"/>
          </a:blip>
          <a:srcRect/>
          <a:stretch>
            <a:fillRect/>
          </a:stretch>
        </p:blipFill>
        <p:spPr bwMode="auto">
          <a:xfrm>
            <a:off x="6780986" y="2225906"/>
            <a:ext cx="1379486" cy="1379486"/>
          </a:xfrm>
          <a:prstGeom prst="rect">
            <a:avLst/>
          </a:prstGeom>
          <a:noFill/>
        </p:spPr>
      </p:pic>
      <p:pic>
        <p:nvPicPr>
          <p:cNvPr id="16" name="Picture 15" descr="\\MAGNUM\Projects\Microsoft\Cloud Power FY12\Design\ICONS_PNG\Application.png"/>
          <p:cNvPicPr>
            <a:picLocks noChangeAspect="1" noChangeArrowheads="1"/>
          </p:cNvPicPr>
          <p:nvPr/>
        </p:nvPicPr>
        <p:blipFill>
          <a:blip r:embed="rId5" cstate="print">
            <a:biLevel thresh="25000"/>
          </a:blip>
          <a:srcRect/>
          <a:stretch>
            <a:fillRect/>
          </a:stretch>
        </p:blipFill>
        <p:spPr bwMode="auto">
          <a:xfrm>
            <a:off x="9676683" y="2392053"/>
            <a:ext cx="996002" cy="996002"/>
          </a:xfrm>
          <a:prstGeom prst="rect">
            <a:avLst/>
          </a:prstGeom>
          <a:noFill/>
        </p:spPr>
      </p:pic>
      <p:pic>
        <p:nvPicPr>
          <p:cNvPr id="20" name="Picture 7" descr="\\MAGNUM\Projects\Microsoft\Cloud Power FY12\Design\ICONS_PNG\Gears.png"/>
          <p:cNvPicPr>
            <a:picLocks noChangeAspect="1" noChangeArrowheads="1"/>
          </p:cNvPicPr>
          <p:nvPr/>
        </p:nvPicPr>
        <p:blipFill>
          <a:blip r:embed="rId3" cstate="print">
            <a:biLevel thresh="25000"/>
          </a:blip>
          <a:srcRect/>
          <a:stretch>
            <a:fillRect/>
          </a:stretch>
        </p:blipFill>
        <p:spPr bwMode="auto">
          <a:xfrm>
            <a:off x="10992565" y="2994954"/>
            <a:ext cx="786199" cy="786199"/>
          </a:xfrm>
          <a:prstGeom prst="rect">
            <a:avLst/>
          </a:prstGeom>
          <a:noFill/>
        </p:spPr>
      </p:pic>
      <p:sp>
        <p:nvSpPr>
          <p:cNvPr id="38" name="Rectangle 37"/>
          <p:cNvSpPr/>
          <p:nvPr/>
        </p:nvSpPr>
        <p:spPr bwMode="auto">
          <a:xfrm>
            <a:off x="9122673" y="4152991"/>
            <a:ext cx="3003431" cy="2515621"/>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pic>
        <p:nvPicPr>
          <p:cNvPr id="39" name="Picture 4" descr="\\MAGNUM\Projects\Microsoft\Cloud Power FY12\Design\ICONS_PNG\IIS-MULTI-TENANCY.png"/>
          <p:cNvPicPr>
            <a:picLocks noChangeAspect="1" noChangeArrowheads="1"/>
          </p:cNvPicPr>
          <p:nvPr/>
        </p:nvPicPr>
        <p:blipFill>
          <a:blip r:embed="rId2" cstate="print">
            <a:biLevel thresh="25000"/>
          </a:blip>
          <a:srcRect/>
          <a:stretch>
            <a:fillRect/>
          </a:stretch>
        </p:blipFill>
        <p:spPr bwMode="auto">
          <a:xfrm>
            <a:off x="9372330" y="4089542"/>
            <a:ext cx="1349128" cy="1349128"/>
          </a:xfrm>
          <a:prstGeom prst="rect">
            <a:avLst/>
          </a:prstGeom>
          <a:noFill/>
        </p:spPr>
      </p:pic>
      <p:sp>
        <p:nvSpPr>
          <p:cNvPr id="40" name="TextBox 39"/>
          <p:cNvSpPr txBox="1"/>
          <p:nvPr/>
        </p:nvSpPr>
        <p:spPr>
          <a:xfrm>
            <a:off x="9304609" y="5218937"/>
            <a:ext cx="1516024" cy="224114"/>
          </a:xfrm>
          <a:prstGeom prst="rect">
            <a:avLst/>
          </a:prstGeom>
          <a:noFill/>
        </p:spPr>
        <p:txBody>
          <a:bodyPr wrap="none" lIns="0" tIns="0" rIns="0" bIns="0" rtlCol="0">
            <a:spAutoFit/>
          </a:bodyPr>
          <a:lstStyle/>
          <a:p>
            <a:r>
              <a:rPr lang="en-US" sz="1428" spc="-71" dirty="0"/>
              <a:t>Site Collections/Sites</a:t>
            </a:r>
          </a:p>
        </p:txBody>
      </p:sp>
      <p:pic>
        <p:nvPicPr>
          <p:cNvPr id="41" name="Picture 2" descr="C:\Users\mitchellg\AppData\Local\Microsoft\Windows\Temporary Internet Files\Content.Outlook\DRES7FCJ\Storage_white (2).png"/>
          <p:cNvPicPr>
            <a:picLocks noChangeAspect="1" noChangeArrowheads="1"/>
          </p:cNvPicPr>
          <p:nvPr/>
        </p:nvPicPr>
        <p:blipFill>
          <a:blip r:embed="rId4" cstate="print"/>
          <a:srcRect/>
          <a:stretch>
            <a:fillRect/>
          </a:stretch>
        </p:blipFill>
        <p:spPr bwMode="auto">
          <a:xfrm>
            <a:off x="10600597" y="5036942"/>
            <a:ext cx="1229942" cy="1229942"/>
          </a:xfrm>
          <a:prstGeom prst="rect">
            <a:avLst/>
          </a:prstGeom>
          <a:noFill/>
        </p:spPr>
      </p:pic>
      <p:pic>
        <p:nvPicPr>
          <p:cNvPr id="42" name="Picture 5" descr="\\MAGNUM\Projects\Microsoft\Cloud Power FY12\Design\ICONS_PNG\Layer-79.png"/>
          <p:cNvPicPr>
            <a:picLocks noChangeAspect="1" noChangeArrowheads="1"/>
          </p:cNvPicPr>
          <p:nvPr/>
        </p:nvPicPr>
        <p:blipFill>
          <a:blip r:embed="rId7" cstate="print">
            <a:biLevel thresh="25000"/>
          </a:blip>
          <a:srcRect/>
          <a:stretch>
            <a:fillRect/>
          </a:stretch>
        </p:blipFill>
        <p:spPr bwMode="auto">
          <a:xfrm>
            <a:off x="642129" y="866063"/>
            <a:ext cx="1865207" cy="1865207"/>
          </a:xfrm>
          <a:prstGeom prst="rect">
            <a:avLst/>
          </a:prstGeom>
          <a:noFill/>
        </p:spPr>
      </p:pic>
      <p:sp>
        <p:nvSpPr>
          <p:cNvPr id="43" name="TextBox 42"/>
          <p:cNvSpPr txBox="1"/>
          <p:nvPr/>
        </p:nvSpPr>
        <p:spPr>
          <a:xfrm>
            <a:off x="2507336" y="1477736"/>
            <a:ext cx="1572003" cy="384205"/>
          </a:xfrm>
          <a:prstGeom prst="rect">
            <a:avLst/>
          </a:prstGeom>
          <a:noFill/>
        </p:spPr>
        <p:txBody>
          <a:bodyPr wrap="none" lIns="0" tIns="0" rIns="0" bIns="0" rtlCol="0">
            <a:spAutoFit/>
          </a:bodyPr>
          <a:lstStyle/>
          <a:p>
            <a:r>
              <a:rPr lang="en-US" sz="2448" spc="-71" dirty="0"/>
              <a:t>Server Farm</a:t>
            </a:r>
          </a:p>
        </p:txBody>
      </p:sp>
      <p:sp>
        <p:nvSpPr>
          <p:cNvPr id="27" name="Freeform 26"/>
          <p:cNvSpPr/>
          <p:nvPr/>
        </p:nvSpPr>
        <p:spPr bwMode="auto">
          <a:xfrm rot="10800000">
            <a:off x="1574730" y="2649815"/>
            <a:ext cx="10551373" cy="4202095"/>
          </a:xfrm>
          <a:custGeom>
            <a:avLst/>
            <a:gdLst>
              <a:gd name="connsiteX0" fmla="*/ 2548890 w 2548890"/>
              <a:gd name="connsiteY0" fmla="*/ 2023110 h 2023110"/>
              <a:gd name="connsiteX1" fmla="*/ 2548890 w 2548890"/>
              <a:gd name="connsiteY1" fmla="*/ 0 h 2023110"/>
              <a:gd name="connsiteX2" fmla="*/ 0 w 2548890"/>
              <a:gd name="connsiteY2" fmla="*/ 0 h 2023110"/>
            </a:gdLst>
            <a:ahLst/>
            <a:cxnLst>
              <a:cxn ang="0">
                <a:pos x="connsiteX0" y="connsiteY0"/>
              </a:cxn>
              <a:cxn ang="0">
                <a:pos x="connsiteX1" y="connsiteY1"/>
              </a:cxn>
              <a:cxn ang="0">
                <a:pos x="connsiteX2" y="connsiteY2"/>
              </a:cxn>
            </a:cxnLst>
            <a:rect l="l" t="t" r="r" b="b"/>
            <a:pathLst>
              <a:path w="2548890" h="2023110">
                <a:moveTo>
                  <a:pt x="2548890" y="2023110"/>
                </a:moveTo>
                <a:lnTo>
                  <a:pt x="2548890" y="0"/>
                </a:lnTo>
                <a:lnTo>
                  <a:pt x="0" y="0"/>
                </a:lnTo>
              </a:path>
            </a:pathLst>
          </a:custGeom>
          <a:noFill/>
          <a:ln>
            <a:solidFill>
              <a:schemeClr val="tx1"/>
            </a:solidFill>
            <a:headEnd type="arrow" w="med" len="med"/>
            <a:tailEnd type="arrow" w="med" len="med"/>
          </a:ln>
          <a:effectLst/>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971126364"/>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down)">
                                      <p:cBhvr>
                                        <p:cTn id="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Topology Planning</a:t>
            </a:r>
            <a:endParaRPr lang="en-US" dirty="0"/>
          </a:p>
        </p:txBody>
      </p:sp>
      <p:sp>
        <p:nvSpPr>
          <p:cNvPr id="4" name="Text Placeholder 3"/>
          <p:cNvSpPr>
            <a:spLocks noGrp="1"/>
          </p:cNvSpPr>
          <p:nvPr>
            <p:ph type="body" sz="quarter" idx="10"/>
          </p:nvPr>
        </p:nvSpPr>
        <p:spPr/>
        <p:txBody>
          <a:bodyPr/>
          <a:lstStyle/>
          <a:p>
            <a:r>
              <a:rPr lang="en-US" dirty="0" smtClean="0"/>
              <a:t>0, 1, 1, 2, 3, 5, 8, 13, 21, 34, 55, 89, 144, …</a:t>
            </a:r>
            <a:endParaRPr lang="en-US" dirty="0"/>
          </a:p>
        </p:txBody>
      </p:sp>
      <p:grpSp>
        <p:nvGrpSpPr>
          <p:cNvPr id="6" name="Group 5"/>
          <p:cNvGrpSpPr/>
          <p:nvPr/>
        </p:nvGrpSpPr>
        <p:grpSpPr>
          <a:xfrm>
            <a:off x="2502" y="2206311"/>
            <a:ext cx="8384158" cy="1672613"/>
            <a:chOff x="0" y="2163247"/>
            <a:chExt cx="8220509" cy="1639966"/>
          </a:xfrm>
        </p:grpSpPr>
        <p:pic>
          <p:nvPicPr>
            <p:cNvPr id="7" name="Picture 6"/>
            <p:cNvPicPr>
              <a:picLocks noChangeAspect="1"/>
            </p:cNvPicPr>
            <p:nvPr/>
          </p:nvPicPr>
          <p:blipFill>
            <a:blip r:embed="rId2">
              <a:lum bright="70000" contrast="-70000"/>
            </a:blip>
            <a:stretch>
              <a:fillRect/>
            </a:stretch>
          </p:blipFill>
          <p:spPr>
            <a:xfrm>
              <a:off x="0" y="2163247"/>
              <a:ext cx="1633870" cy="1639966"/>
            </a:xfrm>
            <a:prstGeom prst="rect">
              <a:avLst/>
            </a:prstGeom>
          </p:spPr>
        </p:pic>
        <p:sp>
          <p:nvSpPr>
            <p:cNvPr id="8" name="TextBox 7"/>
            <p:cNvSpPr txBox="1"/>
            <p:nvPr/>
          </p:nvSpPr>
          <p:spPr>
            <a:xfrm>
              <a:off x="1360169" y="2798564"/>
              <a:ext cx="6860340" cy="376706"/>
            </a:xfrm>
            <a:prstGeom prst="rect">
              <a:avLst/>
            </a:prstGeom>
            <a:noFill/>
          </p:spPr>
          <p:txBody>
            <a:bodyPr wrap="none" lIns="0" tIns="0" rIns="0" bIns="0" rtlCol="0">
              <a:spAutoFit/>
            </a:bodyPr>
            <a:lstStyle/>
            <a:p>
              <a:r>
                <a:rPr lang="en-US" sz="2448" spc="-71" dirty="0">
                  <a:gradFill>
                    <a:gsLst>
                      <a:gs pos="2917">
                        <a:schemeClr val="bg2"/>
                      </a:gs>
                      <a:gs pos="95000">
                        <a:schemeClr val="bg2"/>
                      </a:gs>
                    </a:gsLst>
                    <a:lin ang="5400000" scaled="0"/>
                  </a:gradFill>
                </a:rPr>
                <a:t>Single server with built-in database or single instance</a:t>
              </a:r>
            </a:p>
          </p:txBody>
        </p:sp>
      </p:grpSp>
      <p:grpSp>
        <p:nvGrpSpPr>
          <p:cNvPr id="14" name="Group 13"/>
          <p:cNvGrpSpPr/>
          <p:nvPr/>
        </p:nvGrpSpPr>
        <p:grpSpPr>
          <a:xfrm>
            <a:off x="2501" y="3643967"/>
            <a:ext cx="5653083" cy="1672613"/>
            <a:chOff x="0" y="3572841"/>
            <a:chExt cx="5542741" cy="1639966"/>
          </a:xfrm>
        </p:grpSpPr>
        <p:pic>
          <p:nvPicPr>
            <p:cNvPr id="9" name="Picture 8"/>
            <p:cNvPicPr>
              <a:picLocks noChangeAspect="1"/>
            </p:cNvPicPr>
            <p:nvPr/>
          </p:nvPicPr>
          <p:blipFill>
            <a:blip r:embed="rId2">
              <a:lum bright="70000" contrast="-70000"/>
            </a:blip>
            <a:stretch>
              <a:fillRect/>
            </a:stretch>
          </p:blipFill>
          <p:spPr>
            <a:xfrm>
              <a:off x="0" y="3572841"/>
              <a:ext cx="1633870" cy="1639966"/>
            </a:xfrm>
            <a:prstGeom prst="rect">
              <a:avLst/>
            </a:prstGeom>
          </p:spPr>
        </p:pic>
        <p:sp>
          <p:nvSpPr>
            <p:cNvPr id="10" name="TextBox 9"/>
            <p:cNvSpPr txBox="1"/>
            <p:nvPr/>
          </p:nvSpPr>
          <p:spPr>
            <a:xfrm>
              <a:off x="3235956" y="4149329"/>
              <a:ext cx="2306785" cy="376706"/>
            </a:xfrm>
            <a:prstGeom prst="rect">
              <a:avLst/>
            </a:prstGeom>
            <a:noFill/>
          </p:spPr>
          <p:txBody>
            <a:bodyPr wrap="none" lIns="0" tIns="0" rIns="0" bIns="0" rtlCol="0">
              <a:spAutoFit/>
            </a:bodyPr>
            <a:lstStyle/>
            <a:p>
              <a:r>
                <a:rPr lang="en-US" sz="2448" spc="-71" dirty="0">
                  <a:gradFill>
                    <a:gsLst>
                      <a:gs pos="2917">
                        <a:schemeClr val="bg2"/>
                      </a:gs>
                      <a:gs pos="95000">
                        <a:schemeClr val="bg2"/>
                      </a:gs>
                    </a:gsLst>
                    <a:lin ang="5400000" scaled="0"/>
                  </a:gradFill>
                </a:rPr>
                <a:t>Simple small farm</a:t>
              </a:r>
            </a:p>
          </p:txBody>
        </p:sp>
        <p:pic>
          <p:nvPicPr>
            <p:cNvPr id="11" name="Picture 10"/>
            <p:cNvPicPr>
              <a:picLocks noChangeAspect="1"/>
            </p:cNvPicPr>
            <p:nvPr/>
          </p:nvPicPr>
          <p:blipFill>
            <a:blip r:embed="rId2">
              <a:lum bright="70000" contrast="-70000"/>
            </a:blip>
            <a:stretch>
              <a:fillRect/>
            </a:stretch>
          </p:blipFill>
          <p:spPr>
            <a:xfrm>
              <a:off x="801043" y="3572841"/>
              <a:ext cx="1633870" cy="1639966"/>
            </a:xfrm>
            <a:prstGeom prst="rect">
              <a:avLst/>
            </a:prstGeom>
          </p:spPr>
        </p:pic>
        <p:pic>
          <p:nvPicPr>
            <p:cNvPr id="5" name="Picture 4"/>
            <p:cNvPicPr>
              <a:picLocks noChangeAspect="1"/>
            </p:cNvPicPr>
            <p:nvPr/>
          </p:nvPicPr>
          <p:blipFill>
            <a:blip r:embed="rId3">
              <a:lum bright="70000" contrast="-70000"/>
            </a:blip>
            <a:stretch>
              <a:fillRect/>
            </a:stretch>
          </p:blipFill>
          <p:spPr>
            <a:xfrm>
              <a:off x="1858536" y="3572841"/>
              <a:ext cx="1804572" cy="1639966"/>
            </a:xfrm>
            <a:prstGeom prst="rect">
              <a:avLst/>
            </a:prstGeom>
          </p:spPr>
        </p:pic>
      </p:grpSp>
      <p:sp>
        <p:nvSpPr>
          <p:cNvPr id="3" name="Rectangle 2"/>
          <p:cNvSpPr/>
          <p:nvPr/>
        </p:nvSpPr>
        <p:spPr bwMode="auto">
          <a:xfrm>
            <a:off x="2501" y="5348664"/>
            <a:ext cx="12431473" cy="1677945"/>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r>
              <a:rPr lang="en-US" sz="2856" dirty="0">
                <a:gradFill>
                  <a:gsLst>
                    <a:gs pos="0">
                      <a:srgbClr val="FFFFFF"/>
                    </a:gs>
                    <a:gs pos="100000">
                      <a:srgbClr val="FFFFFF"/>
                    </a:gs>
                  </a:gsLst>
                  <a:lin ang="5400000" scaled="0"/>
                </a:gradFill>
                <a:latin typeface="+mj-lt"/>
                <a:ea typeface="Segoe UI" pitchFamily="34" charset="0"/>
                <a:cs typeface="Segoe UI" pitchFamily="34" charset="0"/>
              </a:rPr>
              <a:t>M</a:t>
            </a:r>
            <a:r>
              <a:rPr lang="en-US" sz="2856" dirty="0" smtClean="0">
                <a:gradFill>
                  <a:gsLst>
                    <a:gs pos="0">
                      <a:srgbClr val="FFFFFF"/>
                    </a:gs>
                    <a:gs pos="100000">
                      <a:srgbClr val="FFFFFF"/>
                    </a:gs>
                  </a:gsLst>
                  <a:lin ang="5400000" scaled="0"/>
                </a:gradFill>
                <a:latin typeface="+mj-lt"/>
                <a:ea typeface="Segoe UI" pitchFamily="34" charset="0"/>
                <a:cs typeface="Segoe UI" pitchFamily="34" charset="0"/>
              </a:rPr>
              <a:t>inimum </a:t>
            </a:r>
            <a:r>
              <a:rPr lang="en-US" sz="2856" dirty="0">
                <a:gradFill>
                  <a:gsLst>
                    <a:gs pos="0">
                      <a:srgbClr val="FFFFFF"/>
                    </a:gs>
                    <a:gs pos="100000">
                      <a:srgbClr val="FFFFFF"/>
                    </a:gs>
                  </a:gsLst>
                  <a:lin ang="5400000" scaled="0"/>
                </a:gradFill>
                <a:latin typeface="+mj-lt"/>
                <a:ea typeface="Segoe UI" pitchFamily="34" charset="0"/>
                <a:cs typeface="Segoe UI" pitchFamily="34" charset="0"/>
              </a:rPr>
              <a:t>scale-out topology for high availability</a:t>
            </a:r>
          </a:p>
        </p:txBody>
      </p:sp>
      <p:pic>
        <p:nvPicPr>
          <p:cNvPr id="13" name="Picture 12"/>
          <p:cNvPicPr>
            <a:picLocks noChangeAspect="1"/>
          </p:cNvPicPr>
          <p:nvPr/>
        </p:nvPicPr>
        <p:blipFill>
          <a:blip r:embed="rId2">
            <a:lum bright="70000" contrast="-70000"/>
          </a:blip>
          <a:stretch>
            <a:fillRect/>
          </a:stretch>
        </p:blipFill>
        <p:spPr>
          <a:xfrm>
            <a:off x="5759147" y="2226718"/>
            <a:ext cx="1666396" cy="1672613"/>
          </a:xfrm>
          <a:prstGeom prst="rect">
            <a:avLst/>
          </a:prstGeom>
        </p:spPr>
      </p:pic>
      <p:pic>
        <p:nvPicPr>
          <p:cNvPr id="12" name="Picture 11"/>
          <p:cNvPicPr>
            <a:picLocks noChangeAspect="1"/>
          </p:cNvPicPr>
          <p:nvPr/>
        </p:nvPicPr>
        <p:blipFill>
          <a:blip r:embed="rId4">
            <a:duotone>
              <a:prstClr val="black"/>
              <a:schemeClr val="tx2">
                <a:tint val="45000"/>
                <a:satMod val="400000"/>
              </a:schemeClr>
            </a:duotone>
          </a:blip>
          <a:stretch>
            <a:fillRect/>
          </a:stretch>
        </p:blipFill>
        <p:spPr>
          <a:xfrm>
            <a:off x="5756718" y="2873125"/>
            <a:ext cx="373074" cy="360638"/>
          </a:xfrm>
          <a:prstGeom prst="rect">
            <a:avLst/>
          </a:prstGeom>
        </p:spPr>
      </p:pic>
      <p:pic>
        <p:nvPicPr>
          <p:cNvPr id="16" name="Picture 15"/>
          <p:cNvPicPr>
            <a:picLocks noChangeAspect="1"/>
          </p:cNvPicPr>
          <p:nvPr/>
        </p:nvPicPr>
        <p:blipFill>
          <a:blip r:embed="rId3">
            <a:lum bright="70000" contrast="-70000"/>
          </a:blip>
          <a:stretch>
            <a:fillRect/>
          </a:stretch>
        </p:blipFill>
        <p:spPr>
          <a:xfrm>
            <a:off x="7576789" y="2217137"/>
            <a:ext cx="1840496" cy="1672613"/>
          </a:xfrm>
          <a:prstGeom prst="rect">
            <a:avLst/>
          </a:prstGeom>
        </p:spPr>
      </p:pic>
      <p:pic>
        <p:nvPicPr>
          <p:cNvPr id="17" name="Picture 16"/>
          <p:cNvPicPr>
            <a:picLocks noChangeAspect="1"/>
          </p:cNvPicPr>
          <p:nvPr/>
        </p:nvPicPr>
        <p:blipFill>
          <a:blip r:embed="rId4">
            <a:duotone>
              <a:prstClr val="black"/>
              <a:schemeClr val="tx2">
                <a:tint val="45000"/>
                <a:satMod val="400000"/>
              </a:schemeClr>
            </a:duotone>
          </a:blip>
          <a:stretch>
            <a:fillRect/>
          </a:stretch>
        </p:blipFill>
        <p:spPr>
          <a:xfrm>
            <a:off x="7147966" y="2882705"/>
            <a:ext cx="373074" cy="360638"/>
          </a:xfrm>
          <a:prstGeom prst="rect">
            <a:avLst/>
          </a:prstGeom>
        </p:spPr>
      </p:pic>
    </p:spTree>
    <p:extLst>
      <p:ext uri="{BB962C8B-B14F-4D97-AF65-F5344CB8AC3E}">
        <p14:creationId xmlns:p14="http://schemas.microsoft.com/office/powerpoint/2010/main" val="2035568387"/>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6"/>
                                        </p:tgtEl>
                                      </p:cBhvr>
                                    </p:animEffect>
                                    <p:set>
                                      <p:cBhvr>
                                        <p:cTn id="7" dur="1" fill="hold">
                                          <p:stCondLst>
                                            <p:cond delay="499"/>
                                          </p:stCondLst>
                                        </p:cTn>
                                        <p:tgtEl>
                                          <p:spTgt spid="6"/>
                                        </p:tgtEl>
                                        <p:attrNameLst>
                                          <p:attrName>style.visibility</p:attrName>
                                        </p:attrNameLst>
                                      </p:cBhvr>
                                      <p:to>
                                        <p:strVal val="hidden"/>
                                      </p:to>
                                    </p:set>
                                  </p:childTnLst>
                                </p:cTn>
                              </p:par>
                            </p:childTnLst>
                          </p:cTn>
                        </p:par>
                        <p:par>
                          <p:cTn id="8" fill="hold">
                            <p:stCondLst>
                              <p:cond delay="500"/>
                            </p:stCondLst>
                            <p:childTnLst>
                              <p:par>
                                <p:cTn id="9" presetID="64" presetClass="path" presetSubtype="0" accel="50000" decel="50000" fill="hold" nodeType="afterEffect">
                                  <p:stCondLst>
                                    <p:cond delay="0"/>
                                  </p:stCondLst>
                                  <p:childTnLst>
                                    <p:animMotion origin="layout" path="M -3.93853E-6 7.40741E-7 L -0.00026 -0.20532 " pathEditMode="relative" rAng="0" ptsTypes="AA">
                                      <p:cBhvr>
                                        <p:cTn id="10" dur="2000" fill="hold"/>
                                        <p:tgtEl>
                                          <p:spTgt spid="14"/>
                                        </p:tgtEl>
                                        <p:attrNameLst>
                                          <p:attrName>ppt_x</p:attrName>
                                          <p:attrName>ppt_y</p:attrName>
                                        </p:attrNameLst>
                                      </p:cBhvr>
                                      <p:rCtr x="-13" y="-10278"/>
                                    </p:animMotion>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childTnLst>
                          </p:cTn>
                        </p:par>
                        <p:par>
                          <p:cTn id="16" fill="hold">
                            <p:stCondLst>
                              <p:cond delay="500"/>
                            </p:stCondLst>
                            <p:childTnLst>
                              <p:par>
                                <p:cTn id="17" presetID="2" presetClass="entr" presetSubtype="2"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1+#ppt_w/2"/>
                                          </p:val>
                                        </p:tav>
                                        <p:tav tm="100000">
                                          <p:val>
                                            <p:strVal val="#ppt_x"/>
                                          </p:val>
                                        </p:tav>
                                      </p:tavLst>
                                    </p:anim>
                                    <p:anim calcmode="lin" valueType="num">
                                      <p:cBhvr additive="base">
                                        <p:cTn id="20" dur="500" fill="hold"/>
                                        <p:tgtEl>
                                          <p:spTgt spid="13"/>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500" fill="hold"/>
                                        <p:tgtEl>
                                          <p:spTgt spid="12"/>
                                        </p:tgtEl>
                                        <p:attrNameLst>
                                          <p:attrName>ppt_x</p:attrName>
                                        </p:attrNameLst>
                                      </p:cBhvr>
                                      <p:tavLst>
                                        <p:tav tm="0">
                                          <p:val>
                                            <p:strVal val="1+#ppt_w/2"/>
                                          </p:val>
                                        </p:tav>
                                        <p:tav tm="100000">
                                          <p:val>
                                            <p:strVal val="#ppt_x"/>
                                          </p:val>
                                        </p:tav>
                                      </p:tavLst>
                                    </p:anim>
                                    <p:anim calcmode="lin" valueType="num">
                                      <p:cBhvr additive="base">
                                        <p:cTn id="24" dur="500" fill="hold"/>
                                        <p:tgtEl>
                                          <p:spTgt spid="12"/>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500" fill="hold"/>
                                        <p:tgtEl>
                                          <p:spTgt spid="16"/>
                                        </p:tgtEl>
                                        <p:attrNameLst>
                                          <p:attrName>ppt_x</p:attrName>
                                        </p:attrNameLst>
                                      </p:cBhvr>
                                      <p:tavLst>
                                        <p:tav tm="0">
                                          <p:val>
                                            <p:strVal val="1+#ppt_w/2"/>
                                          </p:val>
                                        </p:tav>
                                        <p:tav tm="100000">
                                          <p:val>
                                            <p:strVal val="#ppt_x"/>
                                          </p:val>
                                        </p:tav>
                                      </p:tavLst>
                                    </p:anim>
                                    <p:anim calcmode="lin" valueType="num">
                                      <p:cBhvr additive="base">
                                        <p:cTn id="28" dur="5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500" fill="hold"/>
                                        <p:tgtEl>
                                          <p:spTgt spid="17"/>
                                        </p:tgtEl>
                                        <p:attrNameLst>
                                          <p:attrName>ppt_x</p:attrName>
                                        </p:attrNameLst>
                                      </p:cBhvr>
                                      <p:tavLst>
                                        <p:tav tm="0">
                                          <p:val>
                                            <p:strVal val="1+#ppt_w/2"/>
                                          </p:val>
                                        </p:tav>
                                        <p:tav tm="100000">
                                          <p:val>
                                            <p:strVal val="#ppt_x"/>
                                          </p:val>
                                        </p:tav>
                                      </p:tavLst>
                                    </p:anim>
                                    <p:anim calcmode="lin" valueType="num">
                                      <p:cBhvr additive="base">
                                        <p:cTn id="32"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Web Server Topologies</a:t>
            </a:r>
            <a:endParaRPr lang="en-US" dirty="0"/>
          </a:p>
        </p:txBody>
      </p:sp>
      <p:sp>
        <p:nvSpPr>
          <p:cNvPr id="4" name="Rectangle 3"/>
          <p:cNvSpPr/>
          <p:nvPr/>
        </p:nvSpPr>
        <p:spPr bwMode="auto">
          <a:xfrm>
            <a:off x="2829340" y="4189541"/>
            <a:ext cx="1752600" cy="14478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r" defTabSz="932472" fontAlgn="base">
              <a:lnSpc>
                <a:spcPct val="90000"/>
              </a:lnSpc>
              <a:spcBef>
                <a:spcPct val="0"/>
              </a:spcBef>
              <a:spcAft>
                <a:spcPct val="0"/>
              </a:spcAft>
            </a:pPr>
            <a:r>
              <a:rPr lang="en-US" sz="1200" dirty="0" smtClean="0">
                <a:solidFill>
                  <a:schemeClr val="tx1"/>
                </a:solidFill>
                <a:ea typeface="Segoe UI" pitchFamily="34" charset="0"/>
                <a:cs typeface="Segoe UI" pitchFamily="34" charset="0"/>
              </a:rPr>
              <a:t>Web Server (IIS) Role</a:t>
            </a:r>
            <a:endParaRPr lang="en-US" sz="1200" dirty="0">
              <a:solidFill>
                <a:schemeClr val="tx1"/>
              </a:solidFill>
              <a:ea typeface="Segoe UI" pitchFamily="34" charset="0"/>
              <a:cs typeface="Segoe UI" pitchFamily="34" charset="0"/>
            </a:endParaRPr>
          </a:p>
        </p:txBody>
      </p:sp>
      <p:grpSp>
        <p:nvGrpSpPr>
          <p:cNvPr id="5" name="Group 4"/>
          <p:cNvGrpSpPr/>
          <p:nvPr/>
        </p:nvGrpSpPr>
        <p:grpSpPr>
          <a:xfrm>
            <a:off x="2713037" y="3067622"/>
            <a:ext cx="1971852" cy="1124248"/>
            <a:chOff x="2713037" y="3067622"/>
            <a:chExt cx="1971852" cy="1124248"/>
          </a:xfrm>
        </p:grpSpPr>
        <p:sp>
          <p:nvSpPr>
            <p:cNvPr id="6" name="Rectangle 5"/>
            <p:cNvSpPr/>
            <p:nvPr/>
          </p:nvSpPr>
          <p:spPr bwMode="auto">
            <a:xfrm>
              <a:off x="2829340" y="3067622"/>
              <a:ext cx="1752600" cy="1124248"/>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pic>
          <p:nvPicPr>
            <p:cNvPr id="7" name="Picture 2" descr="\\MAGNUM\Projects\Microsoft\Cloud Power FY12\Design\Icons\PNGs\Server_2.png"/>
            <p:cNvPicPr>
              <a:picLocks noChangeAspect="1" noChangeArrowheads="1"/>
            </p:cNvPicPr>
            <p:nvPr/>
          </p:nvPicPr>
          <p:blipFill>
            <a:blip r:embed="rId2" cstate="print">
              <a:biLevel thresh="25000"/>
            </a:blip>
            <a:srcRect/>
            <a:stretch>
              <a:fillRect/>
            </a:stretch>
          </p:blipFill>
          <p:spPr bwMode="auto">
            <a:xfrm>
              <a:off x="3570465" y="3067622"/>
              <a:ext cx="1114424" cy="1114424"/>
            </a:xfrm>
            <a:prstGeom prst="rect">
              <a:avLst/>
            </a:prstGeom>
            <a:noFill/>
          </p:spPr>
        </p:pic>
        <p:sp>
          <p:nvSpPr>
            <p:cNvPr id="8" name="TextBox 7"/>
            <p:cNvSpPr txBox="1"/>
            <p:nvPr/>
          </p:nvSpPr>
          <p:spPr>
            <a:xfrm rot="16200000">
              <a:off x="2529111" y="3251548"/>
              <a:ext cx="1106516" cy="738664"/>
            </a:xfrm>
            <a:prstGeom prst="rect">
              <a:avLst/>
            </a:prstGeom>
            <a:noFill/>
          </p:spPr>
          <p:txBody>
            <a:bodyPr wrap="square" lIns="182880" tIns="146304" rIns="182880" bIns="146304" rtlCol="0">
              <a:spAutoFit/>
            </a:bodyPr>
            <a:lstStyle/>
            <a:p>
              <a:pPr>
                <a:lnSpc>
                  <a:spcPct val="90000"/>
                </a:lnSpc>
                <a:spcAft>
                  <a:spcPts val="600"/>
                </a:spcAft>
              </a:pPr>
              <a:r>
                <a:rPr lang="en-US" sz="1600" b="1" cap="small" dirty="0" smtClean="0">
                  <a:gradFill>
                    <a:gsLst>
                      <a:gs pos="2917">
                        <a:schemeClr val="tx1"/>
                      </a:gs>
                      <a:gs pos="30000">
                        <a:schemeClr val="tx1"/>
                      </a:gs>
                    </a:gsLst>
                    <a:lin ang="5400000" scaled="0"/>
                  </a:gradFill>
                </a:rPr>
                <a:t>Server 1</a:t>
              </a:r>
            </a:p>
          </p:txBody>
        </p:sp>
      </p:grpSp>
      <p:sp>
        <p:nvSpPr>
          <p:cNvPr id="9" name="Rectangle 8"/>
          <p:cNvSpPr/>
          <p:nvPr/>
        </p:nvSpPr>
        <p:spPr bwMode="auto">
          <a:xfrm>
            <a:off x="4873625" y="4189541"/>
            <a:ext cx="1752600" cy="14478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r" defTabSz="932472" fontAlgn="base">
              <a:lnSpc>
                <a:spcPct val="90000"/>
              </a:lnSpc>
              <a:spcBef>
                <a:spcPct val="0"/>
              </a:spcBef>
              <a:spcAft>
                <a:spcPct val="0"/>
              </a:spcAft>
            </a:pPr>
            <a:r>
              <a:rPr lang="en-US" sz="1200" dirty="0">
                <a:solidFill>
                  <a:schemeClr val="tx1"/>
                </a:solidFill>
                <a:ea typeface="Segoe UI" pitchFamily="34" charset="0"/>
                <a:cs typeface="Segoe UI" pitchFamily="34" charset="0"/>
              </a:rPr>
              <a:t>Web Server (IIS) </a:t>
            </a:r>
            <a:r>
              <a:rPr lang="en-US" sz="1200" dirty="0" smtClean="0">
                <a:solidFill>
                  <a:schemeClr val="tx1"/>
                </a:solidFill>
                <a:ea typeface="Segoe UI" pitchFamily="34" charset="0"/>
                <a:cs typeface="Segoe UI" pitchFamily="34" charset="0"/>
              </a:rPr>
              <a:t>Role</a:t>
            </a:r>
            <a:endParaRPr lang="en-US" sz="1200" dirty="0">
              <a:solidFill>
                <a:schemeClr val="tx1"/>
              </a:solidFill>
              <a:ea typeface="Segoe UI" pitchFamily="34" charset="0"/>
              <a:cs typeface="Segoe UI" pitchFamily="34" charset="0"/>
            </a:endParaRPr>
          </a:p>
        </p:txBody>
      </p:sp>
      <p:grpSp>
        <p:nvGrpSpPr>
          <p:cNvPr id="10" name="Group 9"/>
          <p:cNvGrpSpPr/>
          <p:nvPr/>
        </p:nvGrpSpPr>
        <p:grpSpPr>
          <a:xfrm>
            <a:off x="4757322" y="3067622"/>
            <a:ext cx="1971852" cy="1124248"/>
            <a:chOff x="2713037" y="3067622"/>
            <a:chExt cx="1971852" cy="1124248"/>
          </a:xfrm>
        </p:grpSpPr>
        <p:sp>
          <p:nvSpPr>
            <p:cNvPr id="11" name="Rectangle 10"/>
            <p:cNvSpPr/>
            <p:nvPr/>
          </p:nvSpPr>
          <p:spPr bwMode="auto">
            <a:xfrm>
              <a:off x="2829340" y="3067622"/>
              <a:ext cx="1752600" cy="1124248"/>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pic>
          <p:nvPicPr>
            <p:cNvPr id="12" name="Picture 2" descr="\\MAGNUM\Projects\Microsoft\Cloud Power FY12\Design\Icons\PNGs\Server_2.png"/>
            <p:cNvPicPr>
              <a:picLocks noChangeAspect="1" noChangeArrowheads="1"/>
            </p:cNvPicPr>
            <p:nvPr/>
          </p:nvPicPr>
          <p:blipFill>
            <a:blip r:embed="rId2" cstate="print">
              <a:biLevel thresh="25000"/>
            </a:blip>
            <a:srcRect/>
            <a:stretch>
              <a:fillRect/>
            </a:stretch>
          </p:blipFill>
          <p:spPr bwMode="auto">
            <a:xfrm>
              <a:off x="3570465" y="3067622"/>
              <a:ext cx="1114424" cy="1114424"/>
            </a:xfrm>
            <a:prstGeom prst="rect">
              <a:avLst/>
            </a:prstGeom>
            <a:noFill/>
          </p:spPr>
        </p:pic>
        <p:sp>
          <p:nvSpPr>
            <p:cNvPr id="13" name="TextBox 12"/>
            <p:cNvSpPr txBox="1"/>
            <p:nvPr/>
          </p:nvSpPr>
          <p:spPr>
            <a:xfrm rot="16200000">
              <a:off x="2529111" y="3251548"/>
              <a:ext cx="1106516" cy="738664"/>
            </a:xfrm>
            <a:prstGeom prst="rect">
              <a:avLst/>
            </a:prstGeom>
            <a:noFill/>
          </p:spPr>
          <p:txBody>
            <a:bodyPr wrap="square" lIns="182880" tIns="146304" rIns="182880" bIns="146304" rtlCol="0">
              <a:spAutoFit/>
            </a:bodyPr>
            <a:lstStyle/>
            <a:p>
              <a:pPr>
                <a:lnSpc>
                  <a:spcPct val="90000"/>
                </a:lnSpc>
                <a:spcAft>
                  <a:spcPts val="600"/>
                </a:spcAft>
              </a:pPr>
              <a:r>
                <a:rPr lang="en-US" sz="1600" b="1" cap="small" dirty="0" smtClean="0">
                  <a:gradFill>
                    <a:gsLst>
                      <a:gs pos="2917">
                        <a:schemeClr val="tx1"/>
                      </a:gs>
                      <a:gs pos="30000">
                        <a:schemeClr val="tx1"/>
                      </a:gs>
                    </a:gsLst>
                    <a:lin ang="5400000" scaled="0"/>
                  </a:gradFill>
                </a:rPr>
                <a:t>Server 2</a:t>
              </a:r>
            </a:p>
          </p:txBody>
        </p:sp>
      </p:grpSp>
      <p:grpSp>
        <p:nvGrpSpPr>
          <p:cNvPr id="14" name="Group 13"/>
          <p:cNvGrpSpPr/>
          <p:nvPr/>
        </p:nvGrpSpPr>
        <p:grpSpPr>
          <a:xfrm rot="10800000">
            <a:off x="2739145" y="5816080"/>
            <a:ext cx="3943421" cy="342670"/>
            <a:chOff x="876031" y="1913629"/>
            <a:chExt cx="5072087" cy="335981"/>
          </a:xfrm>
        </p:grpSpPr>
        <p:grpSp>
          <p:nvGrpSpPr>
            <p:cNvPr id="15" name="Group 14"/>
            <p:cNvGrpSpPr/>
            <p:nvPr/>
          </p:nvGrpSpPr>
          <p:grpSpPr>
            <a:xfrm>
              <a:off x="876031" y="2049425"/>
              <a:ext cx="2138389" cy="200185"/>
              <a:chOff x="1836926" y="2049425"/>
              <a:chExt cx="2138389" cy="200185"/>
            </a:xfrm>
          </p:grpSpPr>
          <p:cxnSp>
            <p:nvCxnSpPr>
              <p:cNvPr id="20" name="Straight Connector 19"/>
              <p:cNvCxnSpPr/>
              <p:nvPr/>
            </p:nvCxnSpPr>
            <p:spPr>
              <a:xfrm>
                <a:off x="1836926" y="2049425"/>
                <a:ext cx="2138389"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V="1">
                <a:off x="1847258" y="2049425"/>
                <a:ext cx="0" cy="20018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6" name="Group 15"/>
            <p:cNvGrpSpPr/>
            <p:nvPr/>
          </p:nvGrpSpPr>
          <p:grpSpPr>
            <a:xfrm>
              <a:off x="3758339" y="2049425"/>
              <a:ext cx="2189779" cy="200185"/>
              <a:chOff x="1274779" y="2049425"/>
              <a:chExt cx="2189779" cy="200185"/>
            </a:xfrm>
          </p:grpSpPr>
          <p:cxnSp>
            <p:nvCxnSpPr>
              <p:cNvPr id="18" name="Straight Connector 17"/>
              <p:cNvCxnSpPr/>
              <p:nvPr/>
            </p:nvCxnSpPr>
            <p:spPr>
              <a:xfrm>
                <a:off x="1274779" y="2049425"/>
                <a:ext cx="2189779"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V="1">
                <a:off x="3453916" y="2049425"/>
                <a:ext cx="0" cy="20018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7" name="Title 21"/>
            <p:cNvSpPr txBox="1">
              <a:spLocks/>
            </p:cNvSpPr>
            <p:nvPr/>
          </p:nvSpPr>
          <p:spPr>
            <a:xfrm rot="10800000">
              <a:off x="1279174" y="1913629"/>
              <a:ext cx="4214412" cy="271592"/>
            </a:xfrm>
            <a:prstGeom prst="rect">
              <a:avLst/>
            </a:prstGeom>
            <a:solidFill>
              <a:schemeClr val="bg2"/>
            </a:solidFill>
            <a:ln>
              <a:noFill/>
            </a:ln>
          </p:spPr>
          <p:txBody>
            <a:bodyPr vert="horz" wrap="square" lIns="0" tIns="0" rIns="0" bIns="0" rtlCol="0" anchor="t">
              <a:spAutoFit/>
            </a:bodyPr>
            <a:lstStyle>
              <a:lvl1pPr algn="l" defTabSz="914363" rtl="0" eaLnBrk="1" latinLnBrk="0" hangingPunct="1">
                <a:lnSpc>
                  <a:spcPct val="90000"/>
                </a:lnSpc>
                <a:spcBef>
                  <a:spcPct val="0"/>
                </a:spcBef>
                <a:buNone/>
                <a:defRPr lang="en-US" sz="4400" b="0" kern="1200" cap="none" spc="-100" baseline="0" dirty="0" smtClean="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pPr algn="ctr"/>
              <a:r>
                <a:rPr lang="en-US" sz="2000" dirty="0" smtClean="0">
                  <a:solidFill>
                    <a:schemeClr val="tx1"/>
                  </a:solidFill>
                  <a:latin typeface="Segoe UI Light" pitchFamily="34" charset="0"/>
                  <a:ea typeface="Segoe UI" pitchFamily="34" charset="0"/>
                  <a:cs typeface="Segoe UI" pitchFamily="34" charset="0"/>
                </a:rPr>
                <a:t>Network Load Balancing</a:t>
              </a:r>
              <a:endParaRPr lang="en-US" sz="2000" dirty="0">
                <a:solidFill>
                  <a:schemeClr val="tx1"/>
                </a:solidFill>
                <a:latin typeface="Segoe UI Light" pitchFamily="34" charset="0"/>
                <a:ea typeface="Segoe UI" pitchFamily="34" charset="0"/>
                <a:cs typeface="Segoe UI" pitchFamily="34" charset="0"/>
              </a:endParaRPr>
            </a:p>
          </p:txBody>
        </p:sp>
      </p:grpSp>
    </p:spTree>
    <p:extLst>
      <p:ext uri="{BB962C8B-B14F-4D97-AF65-F5344CB8AC3E}">
        <p14:creationId xmlns:p14="http://schemas.microsoft.com/office/powerpoint/2010/main" val="1687129702"/>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up)">
                                      <p:cBhvr>
                                        <p:cTn id="11" dur="500"/>
                                        <p:tgtEl>
                                          <p:spTgt spid="4"/>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up)">
                                      <p:cBhvr>
                                        <p:cTn id="1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9"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5" descr="\\MAGNUM\Projects\Microsoft\Cloud Power FY12\Design\ICONS_PNG\Layer-79.png"/>
          <p:cNvPicPr>
            <a:picLocks noChangeAspect="1" noChangeArrowheads="1"/>
          </p:cNvPicPr>
          <p:nvPr/>
        </p:nvPicPr>
        <p:blipFill>
          <a:blip r:embed="rId3" cstate="print">
            <a:biLevel thresh="25000"/>
          </a:blip>
          <a:srcRect/>
          <a:stretch>
            <a:fillRect/>
          </a:stretch>
        </p:blipFill>
        <p:spPr bwMode="auto">
          <a:xfrm>
            <a:off x="1646236" y="1318651"/>
            <a:ext cx="1371600" cy="1371600"/>
          </a:xfrm>
          <a:prstGeom prst="rect">
            <a:avLst/>
          </a:prstGeom>
          <a:noFill/>
        </p:spPr>
      </p:pic>
      <p:sp>
        <p:nvSpPr>
          <p:cNvPr id="7" name="Rectangle 6"/>
          <p:cNvSpPr/>
          <p:nvPr/>
        </p:nvSpPr>
        <p:spPr bwMode="auto">
          <a:xfrm>
            <a:off x="2829340" y="4189541"/>
            <a:ext cx="1752600" cy="14478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r" defTabSz="932472" fontAlgn="base">
              <a:lnSpc>
                <a:spcPct val="90000"/>
              </a:lnSpc>
              <a:spcBef>
                <a:spcPct val="0"/>
              </a:spcBef>
              <a:spcAft>
                <a:spcPct val="0"/>
              </a:spcAft>
            </a:pPr>
            <a:r>
              <a:rPr lang="en-US" sz="1200" dirty="0">
                <a:solidFill>
                  <a:schemeClr val="tx1"/>
                </a:solidFill>
                <a:ea typeface="Segoe UI" pitchFamily="34" charset="0"/>
                <a:cs typeface="Segoe UI" pitchFamily="34" charset="0"/>
              </a:rPr>
              <a:t>Admin component </a:t>
            </a:r>
            <a:r>
              <a:rPr lang="en-US" sz="1200" dirty="0" smtClean="0">
                <a:solidFill>
                  <a:schemeClr val="tx1"/>
                </a:solidFill>
                <a:ea typeface="Segoe UI" pitchFamily="34" charset="0"/>
                <a:cs typeface="Segoe UI" pitchFamily="34" charset="0"/>
              </a:rPr>
              <a:t>1</a:t>
            </a:r>
            <a:endParaRPr lang="en-US" sz="1200" dirty="0">
              <a:solidFill>
                <a:schemeClr val="tx1"/>
              </a:solidFill>
              <a:ea typeface="Segoe UI" pitchFamily="34" charset="0"/>
              <a:cs typeface="Segoe UI" pitchFamily="34" charset="0"/>
            </a:endParaRPr>
          </a:p>
          <a:p>
            <a:pPr algn="r" defTabSz="932472" fontAlgn="base">
              <a:lnSpc>
                <a:spcPct val="90000"/>
              </a:lnSpc>
              <a:spcBef>
                <a:spcPct val="0"/>
              </a:spcBef>
              <a:spcAft>
                <a:spcPct val="0"/>
              </a:spcAft>
            </a:pPr>
            <a:r>
              <a:rPr lang="en-US" sz="1200" dirty="0">
                <a:solidFill>
                  <a:schemeClr val="tx1"/>
                </a:solidFill>
                <a:ea typeface="Segoe UI" pitchFamily="34" charset="0"/>
                <a:cs typeface="Segoe UI" pitchFamily="34" charset="0"/>
              </a:rPr>
              <a:t>Crawl component </a:t>
            </a:r>
            <a:r>
              <a:rPr lang="en-US" sz="1200" dirty="0" smtClean="0">
                <a:solidFill>
                  <a:schemeClr val="tx1"/>
                </a:solidFill>
                <a:ea typeface="Segoe UI" pitchFamily="34" charset="0"/>
                <a:cs typeface="Segoe UI" pitchFamily="34" charset="0"/>
              </a:rPr>
              <a:t>1</a:t>
            </a:r>
            <a:endParaRPr lang="en-US" sz="1200" dirty="0">
              <a:solidFill>
                <a:schemeClr val="tx1"/>
              </a:solidFill>
              <a:ea typeface="Segoe UI" pitchFamily="34" charset="0"/>
              <a:cs typeface="Segoe UI" pitchFamily="34" charset="0"/>
            </a:endParaRPr>
          </a:p>
          <a:p>
            <a:pPr algn="r" defTabSz="932472" fontAlgn="base">
              <a:lnSpc>
                <a:spcPct val="90000"/>
              </a:lnSpc>
              <a:spcBef>
                <a:spcPct val="0"/>
              </a:spcBef>
              <a:spcAft>
                <a:spcPct val="0"/>
              </a:spcAft>
            </a:pPr>
            <a:r>
              <a:rPr lang="en-US" sz="1200" dirty="0">
                <a:solidFill>
                  <a:schemeClr val="tx1"/>
                </a:solidFill>
                <a:ea typeface="Segoe UI" pitchFamily="34" charset="0"/>
                <a:cs typeface="Segoe UI" pitchFamily="34" charset="0"/>
              </a:rPr>
              <a:t>Content processing component </a:t>
            </a:r>
            <a:r>
              <a:rPr lang="en-US" sz="1200" dirty="0" smtClean="0">
                <a:solidFill>
                  <a:schemeClr val="tx1"/>
                </a:solidFill>
                <a:ea typeface="Segoe UI" pitchFamily="34" charset="0"/>
                <a:cs typeface="Segoe UI" pitchFamily="34" charset="0"/>
              </a:rPr>
              <a:t>1</a:t>
            </a:r>
            <a:endParaRPr lang="en-US" sz="1200" dirty="0">
              <a:solidFill>
                <a:schemeClr val="tx1"/>
              </a:solidFill>
              <a:ea typeface="Segoe UI" pitchFamily="34" charset="0"/>
              <a:cs typeface="Segoe UI" pitchFamily="34" charset="0"/>
            </a:endParaRPr>
          </a:p>
          <a:p>
            <a:pPr algn="r" defTabSz="932472" fontAlgn="base">
              <a:lnSpc>
                <a:spcPct val="90000"/>
              </a:lnSpc>
              <a:spcBef>
                <a:spcPct val="0"/>
              </a:spcBef>
              <a:spcAft>
                <a:spcPct val="0"/>
              </a:spcAft>
            </a:pPr>
            <a:r>
              <a:rPr lang="en-US" sz="1200" dirty="0">
                <a:solidFill>
                  <a:schemeClr val="tx1"/>
                </a:solidFill>
                <a:ea typeface="Segoe UI" pitchFamily="34" charset="0"/>
                <a:cs typeface="Segoe UI" pitchFamily="34" charset="0"/>
              </a:rPr>
              <a:t>Analytics processing component 1</a:t>
            </a:r>
          </a:p>
        </p:txBody>
      </p:sp>
      <p:sp>
        <p:nvSpPr>
          <p:cNvPr id="11" name="Rectangle 10"/>
          <p:cNvSpPr/>
          <p:nvPr/>
        </p:nvSpPr>
        <p:spPr bwMode="auto">
          <a:xfrm>
            <a:off x="4810540" y="4189541"/>
            <a:ext cx="1752600" cy="14478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r" defTabSz="932472" fontAlgn="base">
              <a:lnSpc>
                <a:spcPct val="90000"/>
              </a:lnSpc>
              <a:spcBef>
                <a:spcPct val="0"/>
              </a:spcBef>
              <a:spcAft>
                <a:spcPct val="0"/>
              </a:spcAft>
            </a:pPr>
            <a:r>
              <a:rPr lang="en-US" sz="1200" dirty="0">
                <a:solidFill>
                  <a:schemeClr val="tx1"/>
                </a:solidFill>
                <a:ea typeface="Segoe UI" pitchFamily="34" charset="0"/>
                <a:cs typeface="Segoe UI" pitchFamily="34" charset="0"/>
              </a:rPr>
              <a:t>Query processing component </a:t>
            </a:r>
            <a:r>
              <a:rPr lang="en-US" sz="1200" dirty="0" smtClean="0">
                <a:solidFill>
                  <a:schemeClr val="tx1"/>
                </a:solidFill>
                <a:ea typeface="Segoe UI" pitchFamily="34" charset="0"/>
                <a:cs typeface="Segoe UI" pitchFamily="34" charset="0"/>
              </a:rPr>
              <a:t>1</a:t>
            </a:r>
            <a:endParaRPr lang="en-US" sz="1200" dirty="0">
              <a:solidFill>
                <a:schemeClr val="tx1"/>
              </a:solidFill>
              <a:ea typeface="Segoe UI" pitchFamily="34" charset="0"/>
              <a:cs typeface="Segoe UI" pitchFamily="34" charset="0"/>
            </a:endParaRPr>
          </a:p>
          <a:p>
            <a:pPr algn="r" defTabSz="932472" fontAlgn="base">
              <a:lnSpc>
                <a:spcPct val="90000"/>
              </a:lnSpc>
              <a:spcBef>
                <a:spcPct val="0"/>
              </a:spcBef>
              <a:spcAft>
                <a:spcPct val="0"/>
              </a:spcAft>
            </a:pPr>
            <a:r>
              <a:rPr lang="en-US" sz="1200" dirty="0">
                <a:solidFill>
                  <a:schemeClr val="tx1"/>
                </a:solidFill>
                <a:ea typeface="Segoe UI" pitchFamily="34" charset="0"/>
                <a:cs typeface="Segoe UI" pitchFamily="34" charset="0"/>
              </a:rPr>
              <a:t>Index component 1 (that belongs to index partition 0</a:t>
            </a:r>
            <a:r>
              <a:rPr lang="en-US" sz="1200" dirty="0" smtClean="0">
                <a:solidFill>
                  <a:schemeClr val="tx1"/>
                </a:solidFill>
                <a:ea typeface="Segoe UI" pitchFamily="34" charset="0"/>
                <a:cs typeface="Segoe UI" pitchFamily="34" charset="0"/>
              </a:rPr>
              <a:t>)</a:t>
            </a:r>
            <a:endParaRPr lang="en-US" sz="1200" dirty="0">
              <a:solidFill>
                <a:schemeClr val="tx1"/>
              </a:solidFill>
              <a:ea typeface="Segoe UI" pitchFamily="34" charset="0"/>
              <a:cs typeface="Segoe UI" pitchFamily="34" charset="0"/>
            </a:endParaRPr>
          </a:p>
        </p:txBody>
      </p:sp>
      <p:sp>
        <p:nvSpPr>
          <p:cNvPr id="14" name="Rectangle 13"/>
          <p:cNvSpPr/>
          <p:nvPr/>
        </p:nvSpPr>
        <p:spPr bwMode="auto">
          <a:xfrm>
            <a:off x="6791740" y="4189541"/>
            <a:ext cx="1752600" cy="14478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r" defTabSz="932472" fontAlgn="base">
              <a:lnSpc>
                <a:spcPct val="90000"/>
              </a:lnSpc>
              <a:spcBef>
                <a:spcPct val="0"/>
              </a:spcBef>
              <a:spcAft>
                <a:spcPct val="0"/>
              </a:spcAft>
            </a:pPr>
            <a:r>
              <a:rPr lang="en-US" sz="1200" dirty="0">
                <a:solidFill>
                  <a:schemeClr val="tx1"/>
                </a:solidFill>
                <a:ea typeface="Segoe UI" pitchFamily="34" charset="0"/>
                <a:cs typeface="Segoe UI" pitchFamily="34" charset="0"/>
              </a:rPr>
              <a:t>Admin component </a:t>
            </a:r>
            <a:r>
              <a:rPr lang="en-US" sz="1200" dirty="0" smtClean="0">
                <a:solidFill>
                  <a:schemeClr val="tx1"/>
                </a:solidFill>
                <a:ea typeface="Segoe UI" pitchFamily="34" charset="0"/>
                <a:cs typeface="Segoe UI" pitchFamily="34" charset="0"/>
              </a:rPr>
              <a:t>2</a:t>
            </a:r>
            <a:endParaRPr lang="en-US" sz="1200" dirty="0">
              <a:solidFill>
                <a:schemeClr val="tx1"/>
              </a:solidFill>
              <a:ea typeface="Segoe UI" pitchFamily="34" charset="0"/>
              <a:cs typeface="Segoe UI" pitchFamily="34" charset="0"/>
            </a:endParaRPr>
          </a:p>
          <a:p>
            <a:pPr algn="r" defTabSz="932472" fontAlgn="base">
              <a:lnSpc>
                <a:spcPct val="90000"/>
              </a:lnSpc>
              <a:spcBef>
                <a:spcPct val="0"/>
              </a:spcBef>
              <a:spcAft>
                <a:spcPct val="0"/>
              </a:spcAft>
            </a:pPr>
            <a:r>
              <a:rPr lang="en-US" sz="1200" dirty="0">
                <a:solidFill>
                  <a:schemeClr val="tx1"/>
                </a:solidFill>
                <a:ea typeface="Segoe UI" pitchFamily="34" charset="0"/>
                <a:cs typeface="Segoe UI" pitchFamily="34" charset="0"/>
              </a:rPr>
              <a:t>Crawl component </a:t>
            </a:r>
            <a:r>
              <a:rPr lang="en-US" sz="1200" dirty="0" smtClean="0">
                <a:solidFill>
                  <a:schemeClr val="tx1"/>
                </a:solidFill>
                <a:ea typeface="Segoe UI" pitchFamily="34" charset="0"/>
                <a:cs typeface="Segoe UI" pitchFamily="34" charset="0"/>
              </a:rPr>
              <a:t>2</a:t>
            </a:r>
            <a:endParaRPr lang="en-US" sz="1200" dirty="0">
              <a:solidFill>
                <a:schemeClr val="tx1"/>
              </a:solidFill>
              <a:ea typeface="Segoe UI" pitchFamily="34" charset="0"/>
              <a:cs typeface="Segoe UI" pitchFamily="34" charset="0"/>
            </a:endParaRPr>
          </a:p>
          <a:p>
            <a:pPr algn="r" defTabSz="932472" fontAlgn="base">
              <a:lnSpc>
                <a:spcPct val="90000"/>
              </a:lnSpc>
              <a:spcBef>
                <a:spcPct val="0"/>
              </a:spcBef>
              <a:spcAft>
                <a:spcPct val="0"/>
              </a:spcAft>
            </a:pPr>
            <a:r>
              <a:rPr lang="en-US" sz="1200" dirty="0">
                <a:solidFill>
                  <a:schemeClr val="tx1"/>
                </a:solidFill>
                <a:ea typeface="Segoe UI" pitchFamily="34" charset="0"/>
                <a:cs typeface="Segoe UI" pitchFamily="34" charset="0"/>
              </a:rPr>
              <a:t>Content processing component </a:t>
            </a:r>
            <a:r>
              <a:rPr lang="en-US" sz="1200" dirty="0" smtClean="0">
                <a:solidFill>
                  <a:schemeClr val="tx1"/>
                </a:solidFill>
                <a:ea typeface="Segoe UI" pitchFamily="34" charset="0"/>
                <a:cs typeface="Segoe UI" pitchFamily="34" charset="0"/>
              </a:rPr>
              <a:t>2</a:t>
            </a:r>
            <a:endParaRPr lang="en-US" sz="1200" dirty="0">
              <a:solidFill>
                <a:schemeClr val="tx1"/>
              </a:solidFill>
              <a:ea typeface="Segoe UI" pitchFamily="34" charset="0"/>
              <a:cs typeface="Segoe UI" pitchFamily="34" charset="0"/>
            </a:endParaRPr>
          </a:p>
          <a:p>
            <a:pPr algn="r" defTabSz="932472" fontAlgn="base">
              <a:lnSpc>
                <a:spcPct val="90000"/>
              </a:lnSpc>
              <a:spcBef>
                <a:spcPct val="0"/>
              </a:spcBef>
              <a:spcAft>
                <a:spcPct val="0"/>
              </a:spcAft>
            </a:pPr>
            <a:r>
              <a:rPr lang="en-US" sz="1200" dirty="0">
                <a:solidFill>
                  <a:schemeClr val="tx1"/>
                </a:solidFill>
                <a:ea typeface="Segoe UI" pitchFamily="34" charset="0"/>
                <a:cs typeface="Segoe UI" pitchFamily="34" charset="0"/>
              </a:rPr>
              <a:t>Analytics processing component </a:t>
            </a:r>
            <a:r>
              <a:rPr lang="en-US" sz="1200" dirty="0" smtClean="0">
                <a:solidFill>
                  <a:schemeClr val="tx1"/>
                </a:solidFill>
                <a:ea typeface="Segoe UI" pitchFamily="34" charset="0"/>
                <a:cs typeface="Segoe UI" pitchFamily="34" charset="0"/>
              </a:rPr>
              <a:t>2</a:t>
            </a:r>
            <a:endParaRPr lang="en-US" sz="1200" dirty="0">
              <a:solidFill>
                <a:schemeClr val="tx1"/>
              </a:solidFill>
              <a:ea typeface="Segoe UI" pitchFamily="34" charset="0"/>
              <a:cs typeface="Segoe UI" pitchFamily="34" charset="0"/>
            </a:endParaRPr>
          </a:p>
        </p:txBody>
      </p:sp>
      <p:sp>
        <p:nvSpPr>
          <p:cNvPr id="17" name="Rectangle 16"/>
          <p:cNvSpPr/>
          <p:nvPr/>
        </p:nvSpPr>
        <p:spPr bwMode="auto">
          <a:xfrm>
            <a:off x="8772940" y="4189541"/>
            <a:ext cx="1752600" cy="14478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r" defTabSz="932472" fontAlgn="base">
              <a:lnSpc>
                <a:spcPct val="90000"/>
              </a:lnSpc>
              <a:spcBef>
                <a:spcPct val="0"/>
              </a:spcBef>
              <a:spcAft>
                <a:spcPct val="0"/>
              </a:spcAft>
            </a:pPr>
            <a:r>
              <a:rPr lang="en-US" sz="1200" dirty="0">
                <a:solidFill>
                  <a:schemeClr val="tx1"/>
                </a:solidFill>
                <a:ea typeface="Segoe UI" pitchFamily="34" charset="0"/>
                <a:cs typeface="Segoe UI" pitchFamily="34" charset="0"/>
              </a:rPr>
              <a:t>Query processing component </a:t>
            </a:r>
            <a:r>
              <a:rPr lang="en-US" sz="1200" dirty="0" smtClean="0">
                <a:solidFill>
                  <a:schemeClr val="tx1"/>
                </a:solidFill>
                <a:ea typeface="Segoe UI" pitchFamily="34" charset="0"/>
                <a:cs typeface="Segoe UI" pitchFamily="34" charset="0"/>
              </a:rPr>
              <a:t>2</a:t>
            </a:r>
            <a:endParaRPr lang="en-US" sz="1200" dirty="0">
              <a:solidFill>
                <a:schemeClr val="tx1"/>
              </a:solidFill>
              <a:ea typeface="Segoe UI" pitchFamily="34" charset="0"/>
              <a:cs typeface="Segoe UI" pitchFamily="34" charset="0"/>
            </a:endParaRPr>
          </a:p>
          <a:p>
            <a:pPr algn="r" defTabSz="932472" fontAlgn="base">
              <a:lnSpc>
                <a:spcPct val="90000"/>
              </a:lnSpc>
              <a:spcBef>
                <a:spcPct val="0"/>
              </a:spcBef>
              <a:spcAft>
                <a:spcPct val="0"/>
              </a:spcAft>
            </a:pPr>
            <a:r>
              <a:rPr lang="en-US" sz="1200" dirty="0">
                <a:solidFill>
                  <a:schemeClr val="tx1"/>
                </a:solidFill>
                <a:ea typeface="Segoe UI" pitchFamily="34" charset="0"/>
                <a:cs typeface="Segoe UI" pitchFamily="34" charset="0"/>
              </a:rPr>
              <a:t>Index component 2 (that belongs to index partition 0</a:t>
            </a:r>
            <a:r>
              <a:rPr lang="en-US" sz="1200" dirty="0" smtClean="0">
                <a:solidFill>
                  <a:schemeClr val="tx1"/>
                </a:solidFill>
                <a:ea typeface="Segoe UI" pitchFamily="34" charset="0"/>
                <a:cs typeface="Segoe UI" pitchFamily="34" charset="0"/>
              </a:rPr>
              <a:t>)</a:t>
            </a:r>
            <a:endParaRPr lang="en-US" sz="1200" dirty="0">
              <a:solidFill>
                <a:schemeClr val="tx1"/>
              </a:solidFill>
              <a:ea typeface="Segoe UI" pitchFamily="34" charset="0"/>
              <a:cs typeface="Segoe UI" pitchFamily="34" charset="0"/>
            </a:endParaRPr>
          </a:p>
        </p:txBody>
      </p:sp>
      <p:sp>
        <p:nvSpPr>
          <p:cNvPr id="18" name="Freeform 17"/>
          <p:cNvSpPr/>
          <p:nvPr/>
        </p:nvSpPr>
        <p:spPr bwMode="auto">
          <a:xfrm rot="10800000">
            <a:off x="2332037" y="2641724"/>
            <a:ext cx="8193502" cy="3141538"/>
          </a:xfrm>
          <a:custGeom>
            <a:avLst/>
            <a:gdLst>
              <a:gd name="connsiteX0" fmla="*/ 2548890 w 2548890"/>
              <a:gd name="connsiteY0" fmla="*/ 2023110 h 2023110"/>
              <a:gd name="connsiteX1" fmla="*/ 2548890 w 2548890"/>
              <a:gd name="connsiteY1" fmla="*/ 0 h 2023110"/>
              <a:gd name="connsiteX2" fmla="*/ 0 w 2548890"/>
              <a:gd name="connsiteY2" fmla="*/ 0 h 2023110"/>
            </a:gdLst>
            <a:ahLst/>
            <a:cxnLst>
              <a:cxn ang="0">
                <a:pos x="connsiteX0" y="connsiteY0"/>
              </a:cxn>
              <a:cxn ang="0">
                <a:pos x="connsiteX1" y="connsiteY1"/>
              </a:cxn>
              <a:cxn ang="0">
                <a:pos x="connsiteX2" y="connsiteY2"/>
              </a:cxn>
            </a:cxnLst>
            <a:rect l="l" t="t" r="r" b="b"/>
            <a:pathLst>
              <a:path w="2548890" h="2023110">
                <a:moveTo>
                  <a:pt x="2548890" y="2023110"/>
                </a:moveTo>
                <a:lnTo>
                  <a:pt x="2548890" y="0"/>
                </a:lnTo>
                <a:lnTo>
                  <a:pt x="0" y="0"/>
                </a:lnTo>
              </a:path>
            </a:pathLst>
          </a:custGeom>
          <a:noFill/>
          <a:ln>
            <a:solidFill>
              <a:schemeClr val="tx1"/>
            </a:solidFill>
            <a:headEnd type="arrow" w="med" len="med"/>
            <a:tailEnd type="arrow" w="med" len="med"/>
          </a:ln>
          <a:effectLst/>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dirty="0"/>
          </a:p>
        </p:txBody>
      </p:sp>
      <p:grpSp>
        <p:nvGrpSpPr>
          <p:cNvPr id="32" name="Group 31"/>
          <p:cNvGrpSpPr/>
          <p:nvPr/>
        </p:nvGrpSpPr>
        <p:grpSpPr>
          <a:xfrm>
            <a:off x="2713037" y="3067622"/>
            <a:ext cx="1971852" cy="1124248"/>
            <a:chOff x="2713037" y="3067622"/>
            <a:chExt cx="1971852" cy="1124248"/>
          </a:xfrm>
        </p:grpSpPr>
        <p:sp>
          <p:nvSpPr>
            <p:cNvPr id="8" name="Rectangle 7"/>
            <p:cNvSpPr/>
            <p:nvPr/>
          </p:nvSpPr>
          <p:spPr bwMode="auto">
            <a:xfrm>
              <a:off x="2829340" y="3067622"/>
              <a:ext cx="1752600" cy="1124248"/>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pic>
          <p:nvPicPr>
            <p:cNvPr id="6" name="Picture 2" descr="\\MAGNUM\Projects\Microsoft\Cloud Power FY12\Design\Icons\PNGs\Server_2.png"/>
            <p:cNvPicPr>
              <a:picLocks noChangeAspect="1" noChangeArrowheads="1"/>
            </p:cNvPicPr>
            <p:nvPr/>
          </p:nvPicPr>
          <p:blipFill>
            <a:blip r:embed="rId4" cstate="print">
              <a:biLevel thresh="25000"/>
            </a:blip>
            <a:srcRect/>
            <a:stretch>
              <a:fillRect/>
            </a:stretch>
          </p:blipFill>
          <p:spPr bwMode="auto">
            <a:xfrm>
              <a:off x="3570465" y="3067622"/>
              <a:ext cx="1114424" cy="1114424"/>
            </a:xfrm>
            <a:prstGeom prst="rect">
              <a:avLst/>
            </a:prstGeom>
            <a:noFill/>
          </p:spPr>
        </p:pic>
        <p:sp>
          <p:nvSpPr>
            <p:cNvPr id="19" name="TextBox 18"/>
            <p:cNvSpPr txBox="1"/>
            <p:nvPr/>
          </p:nvSpPr>
          <p:spPr>
            <a:xfrm rot="16200000">
              <a:off x="2529111" y="3251548"/>
              <a:ext cx="1106516" cy="738664"/>
            </a:xfrm>
            <a:prstGeom prst="rect">
              <a:avLst/>
            </a:prstGeom>
            <a:noFill/>
          </p:spPr>
          <p:txBody>
            <a:bodyPr wrap="square" lIns="182880" tIns="146304" rIns="182880" bIns="146304" rtlCol="0">
              <a:spAutoFit/>
            </a:bodyPr>
            <a:lstStyle/>
            <a:p>
              <a:pPr>
                <a:lnSpc>
                  <a:spcPct val="90000"/>
                </a:lnSpc>
                <a:spcAft>
                  <a:spcPts val="600"/>
                </a:spcAft>
              </a:pPr>
              <a:r>
                <a:rPr lang="en-US" sz="1600" b="1" cap="small" dirty="0" smtClean="0">
                  <a:gradFill>
                    <a:gsLst>
                      <a:gs pos="2917">
                        <a:schemeClr val="tx1"/>
                      </a:gs>
                      <a:gs pos="30000">
                        <a:schemeClr val="tx1"/>
                      </a:gs>
                    </a:gsLst>
                    <a:lin ang="5400000" scaled="0"/>
                  </a:gradFill>
                </a:rPr>
                <a:t>Server 1</a:t>
              </a:r>
            </a:p>
          </p:txBody>
        </p:sp>
      </p:grpSp>
      <p:grpSp>
        <p:nvGrpSpPr>
          <p:cNvPr id="33" name="Group 32"/>
          <p:cNvGrpSpPr/>
          <p:nvPr/>
        </p:nvGrpSpPr>
        <p:grpSpPr>
          <a:xfrm>
            <a:off x="4699556" y="3067622"/>
            <a:ext cx="1989235" cy="1124248"/>
            <a:chOff x="4699556" y="3067622"/>
            <a:chExt cx="1989235" cy="1124248"/>
          </a:xfrm>
        </p:grpSpPr>
        <p:sp>
          <p:nvSpPr>
            <p:cNvPr id="9" name="Rectangle 8"/>
            <p:cNvSpPr/>
            <p:nvPr/>
          </p:nvSpPr>
          <p:spPr bwMode="auto">
            <a:xfrm>
              <a:off x="4810540" y="3067622"/>
              <a:ext cx="1752600" cy="1124248"/>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pic>
          <p:nvPicPr>
            <p:cNvPr id="10" name="Picture 2" descr="\\MAGNUM\Projects\Microsoft\Cloud Power FY12\Design\Icons\PNGs\Server_2.png"/>
            <p:cNvPicPr>
              <a:picLocks noChangeAspect="1" noChangeArrowheads="1"/>
            </p:cNvPicPr>
            <p:nvPr/>
          </p:nvPicPr>
          <p:blipFill>
            <a:blip r:embed="rId4" cstate="print">
              <a:biLevel thresh="25000"/>
            </a:blip>
            <a:srcRect/>
            <a:stretch>
              <a:fillRect/>
            </a:stretch>
          </p:blipFill>
          <p:spPr bwMode="auto">
            <a:xfrm>
              <a:off x="5574367" y="3075117"/>
              <a:ext cx="1114424" cy="1114424"/>
            </a:xfrm>
            <a:prstGeom prst="rect">
              <a:avLst/>
            </a:prstGeom>
            <a:noFill/>
          </p:spPr>
        </p:pic>
        <p:sp>
          <p:nvSpPr>
            <p:cNvPr id="20" name="TextBox 19"/>
            <p:cNvSpPr txBox="1"/>
            <p:nvPr/>
          </p:nvSpPr>
          <p:spPr>
            <a:xfrm rot="16200000">
              <a:off x="4515423" y="3259250"/>
              <a:ext cx="1106929" cy="738664"/>
            </a:xfrm>
            <a:prstGeom prst="rect">
              <a:avLst/>
            </a:prstGeom>
            <a:noFill/>
          </p:spPr>
          <p:txBody>
            <a:bodyPr wrap="square" lIns="182880" tIns="146304" rIns="182880" bIns="146304" rtlCol="0">
              <a:spAutoFit/>
            </a:bodyPr>
            <a:lstStyle/>
            <a:p>
              <a:pPr>
                <a:lnSpc>
                  <a:spcPct val="90000"/>
                </a:lnSpc>
                <a:spcAft>
                  <a:spcPts val="600"/>
                </a:spcAft>
              </a:pPr>
              <a:r>
                <a:rPr lang="en-US" sz="1600" b="1" cap="small" dirty="0" smtClean="0">
                  <a:gradFill>
                    <a:gsLst>
                      <a:gs pos="2917">
                        <a:schemeClr val="tx1"/>
                      </a:gs>
                      <a:gs pos="30000">
                        <a:schemeClr val="tx1"/>
                      </a:gs>
                    </a:gsLst>
                    <a:lin ang="5400000" scaled="0"/>
                  </a:gradFill>
                </a:rPr>
                <a:t>Server 2</a:t>
              </a:r>
            </a:p>
          </p:txBody>
        </p:sp>
      </p:grpSp>
      <p:grpSp>
        <p:nvGrpSpPr>
          <p:cNvPr id="34" name="Group 33"/>
          <p:cNvGrpSpPr/>
          <p:nvPr/>
        </p:nvGrpSpPr>
        <p:grpSpPr>
          <a:xfrm>
            <a:off x="6671440" y="3059712"/>
            <a:ext cx="1998737" cy="1132158"/>
            <a:chOff x="6671440" y="3059712"/>
            <a:chExt cx="1998737" cy="1132158"/>
          </a:xfrm>
        </p:grpSpPr>
        <p:sp>
          <p:nvSpPr>
            <p:cNvPr id="12" name="Rectangle 11"/>
            <p:cNvSpPr/>
            <p:nvPr/>
          </p:nvSpPr>
          <p:spPr bwMode="auto">
            <a:xfrm>
              <a:off x="6791740" y="3067622"/>
              <a:ext cx="1752600" cy="1124248"/>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pic>
          <p:nvPicPr>
            <p:cNvPr id="13" name="Picture 2" descr="\\MAGNUM\Projects\Microsoft\Cloud Power FY12\Design\Icons\PNGs\Server_2.png"/>
            <p:cNvPicPr>
              <a:picLocks noChangeAspect="1" noChangeArrowheads="1"/>
            </p:cNvPicPr>
            <p:nvPr/>
          </p:nvPicPr>
          <p:blipFill>
            <a:blip r:embed="rId4" cstate="print">
              <a:biLevel thresh="25000"/>
            </a:blip>
            <a:srcRect/>
            <a:stretch>
              <a:fillRect/>
            </a:stretch>
          </p:blipFill>
          <p:spPr bwMode="auto">
            <a:xfrm>
              <a:off x="7555753" y="3059712"/>
              <a:ext cx="1114424" cy="1114424"/>
            </a:xfrm>
            <a:prstGeom prst="rect">
              <a:avLst/>
            </a:prstGeom>
            <a:noFill/>
          </p:spPr>
        </p:pic>
        <p:sp>
          <p:nvSpPr>
            <p:cNvPr id="21" name="TextBox 20"/>
            <p:cNvSpPr txBox="1"/>
            <p:nvPr/>
          </p:nvSpPr>
          <p:spPr>
            <a:xfrm rot="16200000">
              <a:off x="6487307" y="3259250"/>
              <a:ext cx="1106929" cy="738664"/>
            </a:xfrm>
            <a:prstGeom prst="rect">
              <a:avLst/>
            </a:prstGeom>
            <a:noFill/>
          </p:spPr>
          <p:txBody>
            <a:bodyPr wrap="square" lIns="182880" tIns="146304" rIns="182880" bIns="146304" rtlCol="0">
              <a:spAutoFit/>
            </a:bodyPr>
            <a:lstStyle/>
            <a:p>
              <a:pPr>
                <a:lnSpc>
                  <a:spcPct val="90000"/>
                </a:lnSpc>
                <a:spcAft>
                  <a:spcPts val="600"/>
                </a:spcAft>
              </a:pPr>
              <a:r>
                <a:rPr lang="en-US" sz="1600" b="1" cap="small" dirty="0" smtClean="0">
                  <a:gradFill>
                    <a:gsLst>
                      <a:gs pos="2917">
                        <a:schemeClr val="tx1"/>
                      </a:gs>
                      <a:gs pos="30000">
                        <a:schemeClr val="tx1"/>
                      </a:gs>
                    </a:gsLst>
                    <a:lin ang="5400000" scaled="0"/>
                  </a:gradFill>
                </a:rPr>
                <a:t>Server 3</a:t>
              </a:r>
            </a:p>
          </p:txBody>
        </p:sp>
      </p:grpSp>
      <p:grpSp>
        <p:nvGrpSpPr>
          <p:cNvPr id="35" name="Group 34"/>
          <p:cNvGrpSpPr/>
          <p:nvPr/>
        </p:nvGrpSpPr>
        <p:grpSpPr>
          <a:xfrm>
            <a:off x="8662142" y="3067622"/>
            <a:ext cx="1966161" cy="1124248"/>
            <a:chOff x="8662142" y="3067622"/>
            <a:chExt cx="1966161" cy="1124248"/>
          </a:xfrm>
        </p:grpSpPr>
        <p:sp>
          <p:nvSpPr>
            <p:cNvPr id="15" name="Rectangle 14"/>
            <p:cNvSpPr/>
            <p:nvPr/>
          </p:nvSpPr>
          <p:spPr bwMode="auto">
            <a:xfrm>
              <a:off x="8772940" y="3067622"/>
              <a:ext cx="1752600" cy="1124248"/>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pic>
          <p:nvPicPr>
            <p:cNvPr id="16" name="Picture 2" descr="\\MAGNUM\Projects\Microsoft\Cloud Power FY12\Design\Icons\PNGs\Server_2.png"/>
            <p:cNvPicPr>
              <a:picLocks noChangeAspect="1" noChangeArrowheads="1"/>
            </p:cNvPicPr>
            <p:nvPr/>
          </p:nvPicPr>
          <p:blipFill>
            <a:blip r:embed="rId4" cstate="print">
              <a:biLevel thresh="25000"/>
            </a:blip>
            <a:srcRect/>
            <a:stretch>
              <a:fillRect/>
            </a:stretch>
          </p:blipFill>
          <p:spPr bwMode="auto">
            <a:xfrm>
              <a:off x="9513879" y="3067622"/>
              <a:ext cx="1114424" cy="1114424"/>
            </a:xfrm>
            <a:prstGeom prst="rect">
              <a:avLst/>
            </a:prstGeom>
            <a:noFill/>
          </p:spPr>
        </p:pic>
        <p:sp>
          <p:nvSpPr>
            <p:cNvPr id="22" name="TextBox 21"/>
            <p:cNvSpPr txBox="1"/>
            <p:nvPr/>
          </p:nvSpPr>
          <p:spPr>
            <a:xfrm rot="16200000">
              <a:off x="8474262" y="3255502"/>
              <a:ext cx="1114424" cy="738664"/>
            </a:xfrm>
            <a:prstGeom prst="rect">
              <a:avLst/>
            </a:prstGeom>
            <a:noFill/>
          </p:spPr>
          <p:txBody>
            <a:bodyPr wrap="square" lIns="182880" tIns="146304" rIns="182880" bIns="146304" rtlCol="0">
              <a:spAutoFit/>
            </a:bodyPr>
            <a:lstStyle/>
            <a:p>
              <a:pPr>
                <a:lnSpc>
                  <a:spcPct val="90000"/>
                </a:lnSpc>
                <a:spcAft>
                  <a:spcPts val="600"/>
                </a:spcAft>
              </a:pPr>
              <a:r>
                <a:rPr lang="en-US" sz="1600" b="1" cap="small" dirty="0" smtClean="0">
                  <a:gradFill>
                    <a:gsLst>
                      <a:gs pos="2917">
                        <a:schemeClr val="tx1"/>
                      </a:gs>
                      <a:gs pos="30000">
                        <a:schemeClr val="tx1"/>
                      </a:gs>
                    </a:gsLst>
                    <a:lin ang="5400000" scaled="0"/>
                  </a:gradFill>
                </a:rPr>
                <a:t>Server 4</a:t>
              </a:r>
            </a:p>
          </p:txBody>
        </p:sp>
      </p:grpSp>
      <p:sp>
        <p:nvSpPr>
          <p:cNvPr id="27" name="Freeform 128"/>
          <p:cNvSpPr>
            <a:spLocks noEditPoints="1"/>
          </p:cNvSpPr>
          <p:nvPr/>
        </p:nvSpPr>
        <p:spPr bwMode="black">
          <a:xfrm>
            <a:off x="4838332" y="2641724"/>
            <a:ext cx="259910" cy="228808"/>
          </a:xfrm>
          <a:custGeom>
            <a:avLst/>
            <a:gdLst>
              <a:gd name="T0" fmla="*/ 49 w 71"/>
              <a:gd name="T1" fmla="*/ 21 h 62"/>
              <a:gd name="T2" fmla="*/ 49 w 71"/>
              <a:gd name="T3" fmla="*/ 19 h 62"/>
              <a:gd name="T4" fmla="*/ 49 w 71"/>
              <a:gd name="T5" fmla="*/ 19 h 62"/>
              <a:gd name="T6" fmla="*/ 48 w 71"/>
              <a:gd name="T7" fmla="*/ 17 h 62"/>
              <a:gd name="T8" fmla="*/ 32 w 71"/>
              <a:gd name="T9" fmla="*/ 2 h 62"/>
              <a:gd name="T10" fmla="*/ 28 w 71"/>
              <a:gd name="T11" fmla="*/ 0 h 62"/>
              <a:gd name="T12" fmla="*/ 28 w 71"/>
              <a:gd name="T13" fmla="*/ 0 h 62"/>
              <a:gd name="T14" fmla="*/ 28 w 71"/>
              <a:gd name="T15" fmla="*/ 0 h 62"/>
              <a:gd name="T16" fmla="*/ 6 w 71"/>
              <a:gd name="T17" fmla="*/ 0 h 62"/>
              <a:gd name="T18" fmla="*/ 0 w 71"/>
              <a:gd name="T19" fmla="*/ 5 h 62"/>
              <a:gd name="T20" fmla="*/ 0 w 71"/>
              <a:gd name="T21" fmla="*/ 56 h 62"/>
              <a:gd name="T22" fmla="*/ 6 w 71"/>
              <a:gd name="T23" fmla="*/ 62 h 62"/>
              <a:gd name="T24" fmla="*/ 44 w 71"/>
              <a:gd name="T25" fmla="*/ 62 h 62"/>
              <a:gd name="T26" fmla="*/ 50 w 71"/>
              <a:gd name="T27" fmla="*/ 56 h 62"/>
              <a:gd name="T28" fmla="*/ 50 w 71"/>
              <a:gd name="T29" fmla="*/ 21 h 62"/>
              <a:gd name="T30" fmla="*/ 49 w 71"/>
              <a:gd name="T31" fmla="*/ 21 h 62"/>
              <a:gd name="T32" fmla="*/ 28 w 71"/>
              <a:gd name="T33" fmla="*/ 5 h 62"/>
              <a:gd name="T34" fmla="*/ 44 w 71"/>
              <a:gd name="T35" fmla="*/ 21 h 62"/>
              <a:gd name="T36" fmla="*/ 28 w 71"/>
              <a:gd name="T37" fmla="*/ 21 h 62"/>
              <a:gd name="T38" fmla="*/ 28 w 71"/>
              <a:gd name="T39" fmla="*/ 5 h 62"/>
              <a:gd name="T40" fmla="*/ 44 w 71"/>
              <a:gd name="T41" fmla="*/ 56 h 62"/>
              <a:gd name="T42" fmla="*/ 6 w 71"/>
              <a:gd name="T43" fmla="*/ 56 h 62"/>
              <a:gd name="T44" fmla="*/ 6 w 71"/>
              <a:gd name="T45" fmla="*/ 5 h 62"/>
              <a:gd name="T46" fmla="*/ 23 w 71"/>
              <a:gd name="T47" fmla="*/ 5 h 62"/>
              <a:gd name="T48" fmla="*/ 23 w 71"/>
              <a:gd name="T49" fmla="*/ 21 h 62"/>
              <a:gd name="T50" fmla="*/ 28 w 71"/>
              <a:gd name="T51" fmla="*/ 27 h 62"/>
              <a:gd name="T52" fmla="*/ 44 w 71"/>
              <a:gd name="T53" fmla="*/ 27 h 62"/>
              <a:gd name="T54" fmla="*/ 44 w 71"/>
              <a:gd name="T55" fmla="*/ 56 h 62"/>
              <a:gd name="T56" fmla="*/ 58 w 71"/>
              <a:gd name="T57" fmla="*/ 14 h 62"/>
              <a:gd name="T58" fmla="*/ 60 w 71"/>
              <a:gd name="T59" fmla="*/ 19 h 62"/>
              <a:gd name="T60" fmla="*/ 60 w 71"/>
              <a:gd name="T61" fmla="*/ 56 h 62"/>
              <a:gd name="T62" fmla="*/ 55 w 71"/>
              <a:gd name="T63" fmla="*/ 62 h 62"/>
              <a:gd name="T64" fmla="*/ 53 w 71"/>
              <a:gd name="T65" fmla="*/ 62 h 62"/>
              <a:gd name="T66" fmla="*/ 55 w 71"/>
              <a:gd name="T67" fmla="*/ 57 h 62"/>
              <a:gd name="T68" fmla="*/ 55 w 71"/>
              <a:gd name="T69" fmla="*/ 21 h 62"/>
              <a:gd name="T70" fmla="*/ 53 w 71"/>
              <a:gd name="T71" fmla="*/ 15 h 62"/>
              <a:gd name="T72" fmla="*/ 37 w 71"/>
              <a:gd name="T73" fmla="*/ 0 h 62"/>
              <a:gd name="T74" fmla="*/ 37 w 71"/>
              <a:gd name="T75" fmla="*/ 0 h 62"/>
              <a:gd name="T76" fmla="*/ 39 w 71"/>
              <a:gd name="T77" fmla="*/ 0 h 62"/>
              <a:gd name="T78" fmla="*/ 40 w 71"/>
              <a:gd name="T79" fmla="*/ 0 h 62"/>
              <a:gd name="T80" fmla="*/ 47 w 71"/>
              <a:gd name="T81" fmla="*/ 3 h 62"/>
              <a:gd name="T82" fmla="*/ 58 w 71"/>
              <a:gd name="T83" fmla="*/ 14 h 62"/>
              <a:gd name="T84" fmla="*/ 69 w 71"/>
              <a:gd name="T85" fmla="*/ 13 h 62"/>
              <a:gd name="T86" fmla="*/ 71 w 71"/>
              <a:gd name="T87" fmla="*/ 17 h 62"/>
              <a:gd name="T88" fmla="*/ 71 w 71"/>
              <a:gd name="T89" fmla="*/ 56 h 62"/>
              <a:gd name="T90" fmla="*/ 65 w 71"/>
              <a:gd name="T91" fmla="*/ 62 h 62"/>
              <a:gd name="T92" fmla="*/ 64 w 71"/>
              <a:gd name="T93" fmla="*/ 62 h 62"/>
              <a:gd name="T94" fmla="*/ 65 w 71"/>
              <a:gd name="T95" fmla="*/ 57 h 62"/>
              <a:gd name="T96" fmla="*/ 65 w 71"/>
              <a:gd name="T97" fmla="*/ 18 h 62"/>
              <a:gd name="T98" fmla="*/ 64 w 71"/>
              <a:gd name="T99" fmla="*/ 14 h 62"/>
              <a:gd name="T100" fmla="*/ 50 w 71"/>
              <a:gd name="T101" fmla="*/ 0 h 62"/>
              <a:gd name="T102" fmla="*/ 50 w 71"/>
              <a:gd name="T103" fmla="*/ 0 h 62"/>
              <a:gd name="T104" fmla="*/ 51 w 71"/>
              <a:gd name="T105" fmla="*/ 0 h 62"/>
              <a:gd name="T106" fmla="*/ 52 w 71"/>
              <a:gd name="T107" fmla="*/ 0 h 62"/>
              <a:gd name="T108" fmla="*/ 59 w 71"/>
              <a:gd name="T109" fmla="*/ 3 h 62"/>
              <a:gd name="T110" fmla="*/ 69 w 71"/>
              <a:gd name="T111" fmla="*/ 13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1" h="62">
                <a:moveTo>
                  <a:pt x="49" y="21"/>
                </a:moveTo>
                <a:cubicBezTo>
                  <a:pt x="49" y="20"/>
                  <a:pt x="49" y="20"/>
                  <a:pt x="49" y="19"/>
                </a:cubicBezTo>
                <a:cubicBezTo>
                  <a:pt x="49" y="19"/>
                  <a:pt x="49" y="19"/>
                  <a:pt x="49" y="19"/>
                </a:cubicBezTo>
                <a:cubicBezTo>
                  <a:pt x="49" y="18"/>
                  <a:pt x="48" y="18"/>
                  <a:pt x="48" y="17"/>
                </a:cubicBezTo>
                <a:cubicBezTo>
                  <a:pt x="32" y="2"/>
                  <a:pt x="32" y="2"/>
                  <a:pt x="32" y="2"/>
                </a:cubicBezTo>
                <a:cubicBezTo>
                  <a:pt x="31" y="0"/>
                  <a:pt x="30" y="0"/>
                  <a:pt x="28" y="0"/>
                </a:cubicBezTo>
                <a:cubicBezTo>
                  <a:pt x="28" y="0"/>
                  <a:pt x="28" y="0"/>
                  <a:pt x="28" y="0"/>
                </a:cubicBezTo>
                <a:cubicBezTo>
                  <a:pt x="28" y="0"/>
                  <a:pt x="28" y="0"/>
                  <a:pt x="28" y="0"/>
                </a:cubicBezTo>
                <a:cubicBezTo>
                  <a:pt x="6" y="0"/>
                  <a:pt x="6" y="0"/>
                  <a:pt x="6" y="0"/>
                </a:cubicBezTo>
                <a:cubicBezTo>
                  <a:pt x="3" y="0"/>
                  <a:pt x="0" y="2"/>
                  <a:pt x="0" y="5"/>
                </a:cubicBezTo>
                <a:cubicBezTo>
                  <a:pt x="0" y="56"/>
                  <a:pt x="0" y="56"/>
                  <a:pt x="0" y="56"/>
                </a:cubicBezTo>
                <a:cubicBezTo>
                  <a:pt x="0" y="59"/>
                  <a:pt x="3" y="62"/>
                  <a:pt x="6" y="62"/>
                </a:cubicBezTo>
                <a:cubicBezTo>
                  <a:pt x="44" y="62"/>
                  <a:pt x="44" y="62"/>
                  <a:pt x="44" y="62"/>
                </a:cubicBezTo>
                <a:cubicBezTo>
                  <a:pt x="47" y="62"/>
                  <a:pt x="50" y="59"/>
                  <a:pt x="50" y="56"/>
                </a:cubicBezTo>
                <a:cubicBezTo>
                  <a:pt x="50" y="21"/>
                  <a:pt x="50" y="21"/>
                  <a:pt x="50" y="21"/>
                </a:cubicBezTo>
                <a:cubicBezTo>
                  <a:pt x="50" y="21"/>
                  <a:pt x="49" y="21"/>
                  <a:pt x="49" y="21"/>
                </a:cubicBezTo>
                <a:close/>
                <a:moveTo>
                  <a:pt x="28" y="5"/>
                </a:moveTo>
                <a:cubicBezTo>
                  <a:pt x="44" y="21"/>
                  <a:pt x="44" y="21"/>
                  <a:pt x="44" y="21"/>
                </a:cubicBezTo>
                <a:cubicBezTo>
                  <a:pt x="28" y="21"/>
                  <a:pt x="28" y="21"/>
                  <a:pt x="28" y="21"/>
                </a:cubicBezTo>
                <a:lnTo>
                  <a:pt x="28" y="5"/>
                </a:lnTo>
                <a:close/>
                <a:moveTo>
                  <a:pt x="44" y="56"/>
                </a:moveTo>
                <a:cubicBezTo>
                  <a:pt x="6" y="56"/>
                  <a:pt x="6" y="56"/>
                  <a:pt x="6" y="56"/>
                </a:cubicBezTo>
                <a:cubicBezTo>
                  <a:pt x="6" y="5"/>
                  <a:pt x="6" y="5"/>
                  <a:pt x="6" y="5"/>
                </a:cubicBezTo>
                <a:cubicBezTo>
                  <a:pt x="23" y="5"/>
                  <a:pt x="23" y="5"/>
                  <a:pt x="23" y="5"/>
                </a:cubicBezTo>
                <a:cubicBezTo>
                  <a:pt x="23" y="21"/>
                  <a:pt x="23" y="21"/>
                  <a:pt x="23" y="21"/>
                </a:cubicBezTo>
                <a:cubicBezTo>
                  <a:pt x="23" y="24"/>
                  <a:pt x="25" y="27"/>
                  <a:pt x="28" y="27"/>
                </a:cubicBezTo>
                <a:cubicBezTo>
                  <a:pt x="44" y="27"/>
                  <a:pt x="44" y="27"/>
                  <a:pt x="44" y="27"/>
                </a:cubicBezTo>
                <a:lnTo>
                  <a:pt x="44" y="56"/>
                </a:lnTo>
                <a:close/>
                <a:moveTo>
                  <a:pt x="58" y="14"/>
                </a:moveTo>
                <a:cubicBezTo>
                  <a:pt x="59" y="15"/>
                  <a:pt x="60" y="17"/>
                  <a:pt x="60" y="19"/>
                </a:cubicBezTo>
                <a:cubicBezTo>
                  <a:pt x="60" y="56"/>
                  <a:pt x="60" y="56"/>
                  <a:pt x="60" y="56"/>
                </a:cubicBezTo>
                <a:cubicBezTo>
                  <a:pt x="60" y="59"/>
                  <a:pt x="58" y="62"/>
                  <a:pt x="55" y="62"/>
                </a:cubicBezTo>
                <a:cubicBezTo>
                  <a:pt x="53" y="62"/>
                  <a:pt x="53" y="62"/>
                  <a:pt x="53" y="62"/>
                </a:cubicBezTo>
                <a:cubicBezTo>
                  <a:pt x="54" y="60"/>
                  <a:pt x="55" y="59"/>
                  <a:pt x="55" y="57"/>
                </a:cubicBezTo>
                <a:cubicBezTo>
                  <a:pt x="55" y="21"/>
                  <a:pt x="55" y="21"/>
                  <a:pt x="55" y="21"/>
                </a:cubicBezTo>
                <a:cubicBezTo>
                  <a:pt x="55" y="19"/>
                  <a:pt x="54" y="17"/>
                  <a:pt x="53" y="15"/>
                </a:cubicBezTo>
                <a:cubicBezTo>
                  <a:pt x="37" y="0"/>
                  <a:pt x="37" y="0"/>
                  <a:pt x="37" y="0"/>
                </a:cubicBezTo>
                <a:cubicBezTo>
                  <a:pt x="37" y="0"/>
                  <a:pt x="37" y="0"/>
                  <a:pt x="37" y="0"/>
                </a:cubicBezTo>
                <a:cubicBezTo>
                  <a:pt x="39" y="0"/>
                  <a:pt x="39" y="0"/>
                  <a:pt x="39" y="0"/>
                </a:cubicBezTo>
                <a:cubicBezTo>
                  <a:pt x="40" y="0"/>
                  <a:pt x="40" y="0"/>
                  <a:pt x="40" y="0"/>
                </a:cubicBezTo>
                <a:cubicBezTo>
                  <a:pt x="41" y="0"/>
                  <a:pt x="44" y="0"/>
                  <a:pt x="47" y="3"/>
                </a:cubicBezTo>
                <a:cubicBezTo>
                  <a:pt x="58" y="14"/>
                  <a:pt x="58" y="14"/>
                  <a:pt x="58" y="14"/>
                </a:cubicBezTo>
                <a:moveTo>
                  <a:pt x="69" y="13"/>
                </a:moveTo>
                <a:cubicBezTo>
                  <a:pt x="70" y="14"/>
                  <a:pt x="71" y="16"/>
                  <a:pt x="71" y="17"/>
                </a:cubicBezTo>
                <a:cubicBezTo>
                  <a:pt x="71" y="56"/>
                  <a:pt x="71" y="56"/>
                  <a:pt x="71" y="56"/>
                </a:cubicBezTo>
                <a:cubicBezTo>
                  <a:pt x="71" y="59"/>
                  <a:pt x="68" y="62"/>
                  <a:pt x="65" y="62"/>
                </a:cubicBezTo>
                <a:cubicBezTo>
                  <a:pt x="64" y="62"/>
                  <a:pt x="64" y="62"/>
                  <a:pt x="64" y="62"/>
                </a:cubicBezTo>
                <a:cubicBezTo>
                  <a:pt x="65" y="60"/>
                  <a:pt x="65" y="59"/>
                  <a:pt x="65" y="57"/>
                </a:cubicBezTo>
                <a:cubicBezTo>
                  <a:pt x="65" y="18"/>
                  <a:pt x="65" y="18"/>
                  <a:pt x="65" y="18"/>
                </a:cubicBezTo>
                <a:cubicBezTo>
                  <a:pt x="65" y="17"/>
                  <a:pt x="65" y="15"/>
                  <a:pt x="64" y="14"/>
                </a:cubicBezTo>
                <a:cubicBezTo>
                  <a:pt x="50" y="0"/>
                  <a:pt x="50" y="0"/>
                  <a:pt x="50" y="0"/>
                </a:cubicBezTo>
                <a:cubicBezTo>
                  <a:pt x="50" y="0"/>
                  <a:pt x="50" y="0"/>
                  <a:pt x="50" y="0"/>
                </a:cubicBezTo>
                <a:cubicBezTo>
                  <a:pt x="51" y="0"/>
                  <a:pt x="51" y="0"/>
                  <a:pt x="51" y="0"/>
                </a:cubicBezTo>
                <a:cubicBezTo>
                  <a:pt x="52" y="0"/>
                  <a:pt x="52" y="0"/>
                  <a:pt x="52" y="0"/>
                </a:cubicBezTo>
                <a:cubicBezTo>
                  <a:pt x="54" y="0"/>
                  <a:pt x="56" y="0"/>
                  <a:pt x="59" y="3"/>
                </a:cubicBezTo>
                <a:cubicBezTo>
                  <a:pt x="69" y="13"/>
                  <a:pt x="69" y="13"/>
                  <a:pt x="69" y="13"/>
                </a:cubicBezTo>
              </a:path>
            </a:pathLst>
          </a:custGeom>
          <a:solidFill>
            <a:srgbClr val="FFFFFF"/>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8" name="Freeform 128"/>
          <p:cNvSpPr>
            <a:spLocks noEditPoints="1"/>
          </p:cNvSpPr>
          <p:nvPr/>
        </p:nvSpPr>
        <p:spPr bwMode="black">
          <a:xfrm>
            <a:off x="8772940" y="2641724"/>
            <a:ext cx="259910" cy="228808"/>
          </a:xfrm>
          <a:custGeom>
            <a:avLst/>
            <a:gdLst>
              <a:gd name="T0" fmla="*/ 49 w 71"/>
              <a:gd name="T1" fmla="*/ 21 h 62"/>
              <a:gd name="T2" fmla="*/ 49 w 71"/>
              <a:gd name="T3" fmla="*/ 19 h 62"/>
              <a:gd name="T4" fmla="*/ 49 w 71"/>
              <a:gd name="T5" fmla="*/ 19 h 62"/>
              <a:gd name="T6" fmla="*/ 48 w 71"/>
              <a:gd name="T7" fmla="*/ 17 h 62"/>
              <a:gd name="T8" fmla="*/ 32 w 71"/>
              <a:gd name="T9" fmla="*/ 2 h 62"/>
              <a:gd name="T10" fmla="*/ 28 w 71"/>
              <a:gd name="T11" fmla="*/ 0 h 62"/>
              <a:gd name="T12" fmla="*/ 28 w 71"/>
              <a:gd name="T13" fmla="*/ 0 h 62"/>
              <a:gd name="T14" fmla="*/ 28 w 71"/>
              <a:gd name="T15" fmla="*/ 0 h 62"/>
              <a:gd name="T16" fmla="*/ 6 w 71"/>
              <a:gd name="T17" fmla="*/ 0 h 62"/>
              <a:gd name="T18" fmla="*/ 0 w 71"/>
              <a:gd name="T19" fmla="*/ 5 h 62"/>
              <a:gd name="T20" fmla="*/ 0 w 71"/>
              <a:gd name="T21" fmla="*/ 56 h 62"/>
              <a:gd name="T22" fmla="*/ 6 w 71"/>
              <a:gd name="T23" fmla="*/ 62 h 62"/>
              <a:gd name="T24" fmla="*/ 44 w 71"/>
              <a:gd name="T25" fmla="*/ 62 h 62"/>
              <a:gd name="T26" fmla="*/ 50 w 71"/>
              <a:gd name="T27" fmla="*/ 56 h 62"/>
              <a:gd name="T28" fmla="*/ 50 w 71"/>
              <a:gd name="T29" fmla="*/ 21 h 62"/>
              <a:gd name="T30" fmla="*/ 49 w 71"/>
              <a:gd name="T31" fmla="*/ 21 h 62"/>
              <a:gd name="T32" fmla="*/ 28 w 71"/>
              <a:gd name="T33" fmla="*/ 5 h 62"/>
              <a:gd name="T34" fmla="*/ 44 w 71"/>
              <a:gd name="T35" fmla="*/ 21 h 62"/>
              <a:gd name="T36" fmla="*/ 28 w 71"/>
              <a:gd name="T37" fmla="*/ 21 h 62"/>
              <a:gd name="T38" fmla="*/ 28 w 71"/>
              <a:gd name="T39" fmla="*/ 5 h 62"/>
              <a:gd name="T40" fmla="*/ 44 w 71"/>
              <a:gd name="T41" fmla="*/ 56 h 62"/>
              <a:gd name="T42" fmla="*/ 6 w 71"/>
              <a:gd name="T43" fmla="*/ 56 h 62"/>
              <a:gd name="T44" fmla="*/ 6 w 71"/>
              <a:gd name="T45" fmla="*/ 5 h 62"/>
              <a:gd name="T46" fmla="*/ 23 w 71"/>
              <a:gd name="T47" fmla="*/ 5 h 62"/>
              <a:gd name="T48" fmla="*/ 23 w 71"/>
              <a:gd name="T49" fmla="*/ 21 h 62"/>
              <a:gd name="T50" fmla="*/ 28 w 71"/>
              <a:gd name="T51" fmla="*/ 27 h 62"/>
              <a:gd name="T52" fmla="*/ 44 w 71"/>
              <a:gd name="T53" fmla="*/ 27 h 62"/>
              <a:gd name="T54" fmla="*/ 44 w 71"/>
              <a:gd name="T55" fmla="*/ 56 h 62"/>
              <a:gd name="T56" fmla="*/ 58 w 71"/>
              <a:gd name="T57" fmla="*/ 14 h 62"/>
              <a:gd name="T58" fmla="*/ 60 w 71"/>
              <a:gd name="T59" fmla="*/ 19 h 62"/>
              <a:gd name="T60" fmla="*/ 60 w 71"/>
              <a:gd name="T61" fmla="*/ 56 h 62"/>
              <a:gd name="T62" fmla="*/ 55 w 71"/>
              <a:gd name="T63" fmla="*/ 62 h 62"/>
              <a:gd name="T64" fmla="*/ 53 w 71"/>
              <a:gd name="T65" fmla="*/ 62 h 62"/>
              <a:gd name="T66" fmla="*/ 55 w 71"/>
              <a:gd name="T67" fmla="*/ 57 h 62"/>
              <a:gd name="T68" fmla="*/ 55 w 71"/>
              <a:gd name="T69" fmla="*/ 21 h 62"/>
              <a:gd name="T70" fmla="*/ 53 w 71"/>
              <a:gd name="T71" fmla="*/ 15 h 62"/>
              <a:gd name="T72" fmla="*/ 37 w 71"/>
              <a:gd name="T73" fmla="*/ 0 h 62"/>
              <a:gd name="T74" fmla="*/ 37 w 71"/>
              <a:gd name="T75" fmla="*/ 0 h 62"/>
              <a:gd name="T76" fmla="*/ 39 w 71"/>
              <a:gd name="T77" fmla="*/ 0 h 62"/>
              <a:gd name="T78" fmla="*/ 40 w 71"/>
              <a:gd name="T79" fmla="*/ 0 h 62"/>
              <a:gd name="T80" fmla="*/ 47 w 71"/>
              <a:gd name="T81" fmla="*/ 3 h 62"/>
              <a:gd name="T82" fmla="*/ 58 w 71"/>
              <a:gd name="T83" fmla="*/ 14 h 62"/>
              <a:gd name="T84" fmla="*/ 69 w 71"/>
              <a:gd name="T85" fmla="*/ 13 h 62"/>
              <a:gd name="T86" fmla="*/ 71 w 71"/>
              <a:gd name="T87" fmla="*/ 17 h 62"/>
              <a:gd name="T88" fmla="*/ 71 w 71"/>
              <a:gd name="T89" fmla="*/ 56 h 62"/>
              <a:gd name="T90" fmla="*/ 65 w 71"/>
              <a:gd name="T91" fmla="*/ 62 h 62"/>
              <a:gd name="T92" fmla="*/ 64 w 71"/>
              <a:gd name="T93" fmla="*/ 62 h 62"/>
              <a:gd name="T94" fmla="*/ 65 w 71"/>
              <a:gd name="T95" fmla="*/ 57 h 62"/>
              <a:gd name="T96" fmla="*/ 65 w 71"/>
              <a:gd name="T97" fmla="*/ 18 h 62"/>
              <a:gd name="T98" fmla="*/ 64 w 71"/>
              <a:gd name="T99" fmla="*/ 14 h 62"/>
              <a:gd name="T100" fmla="*/ 50 w 71"/>
              <a:gd name="T101" fmla="*/ 0 h 62"/>
              <a:gd name="T102" fmla="*/ 50 w 71"/>
              <a:gd name="T103" fmla="*/ 0 h 62"/>
              <a:gd name="T104" fmla="*/ 51 w 71"/>
              <a:gd name="T105" fmla="*/ 0 h 62"/>
              <a:gd name="T106" fmla="*/ 52 w 71"/>
              <a:gd name="T107" fmla="*/ 0 h 62"/>
              <a:gd name="T108" fmla="*/ 59 w 71"/>
              <a:gd name="T109" fmla="*/ 3 h 62"/>
              <a:gd name="T110" fmla="*/ 69 w 71"/>
              <a:gd name="T111" fmla="*/ 13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1" h="62">
                <a:moveTo>
                  <a:pt x="49" y="21"/>
                </a:moveTo>
                <a:cubicBezTo>
                  <a:pt x="49" y="20"/>
                  <a:pt x="49" y="20"/>
                  <a:pt x="49" y="19"/>
                </a:cubicBezTo>
                <a:cubicBezTo>
                  <a:pt x="49" y="19"/>
                  <a:pt x="49" y="19"/>
                  <a:pt x="49" y="19"/>
                </a:cubicBezTo>
                <a:cubicBezTo>
                  <a:pt x="49" y="18"/>
                  <a:pt x="48" y="18"/>
                  <a:pt x="48" y="17"/>
                </a:cubicBezTo>
                <a:cubicBezTo>
                  <a:pt x="32" y="2"/>
                  <a:pt x="32" y="2"/>
                  <a:pt x="32" y="2"/>
                </a:cubicBezTo>
                <a:cubicBezTo>
                  <a:pt x="31" y="0"/>
                  <a:pt x="30" y="0"/>
                  <a:pt x="28" y="0"/>
                </a:cubicBezTo>
                <a:cubicBezTo>
                  <a:pt x="28" y="0"/>
                  <a:pt x="28" y="0"/>
                  <a:pt x="28" y="0"/>
                </a:cubicBezTo>
                <a:cubicBezTo>
                  <a:pt x="28" y="0"/>
                  <a:pt x="28" y="0"/>
                  <a:pt x="28" y="0"/>
                </a:cubicBezTo>
                <a:cubicBezTo>
                  <a:pt x="6" y="0"/>
                  <a:pt x="6" y="0"/>
                  <a:pt x="6" y="0"/>
                </a:cubicBezTo>
                <a:cubicBezTo>
                  <a:pt x="3" y="0"/>
                  <a:pt x="0" y="2"/>
                  <a:pt x="0" y="5"/>
                </a:cubicBezTo>
                <a:cubicBezTo>
                  <a:pt x="0" y="56"/>
                  <a:pt x="0" y="56"/>
                  <a:pt x="0" y="56"/>
                </a:cubicBezTo>
                <a:cubicBezTo>
                  <a:pt x="0" y="59"/>
                  <a:pt x="3" y="62"/>
                  <a:pt x="6" y="62"/>
                </a:cubicBezTo>
                <a:cubicBezTo>
                  <a:pt x="44" y="62"/>
                  <a:pt x="44" y="62"/>
                  <a:pt x="44" y="62"/>
                </a:cubicBezTo>
                <a:cubicBezTo>
                  <a:pt x="47" y="62"/>
                  <a:pt x="50" y="59"/>
                  <a:pt x="50" y="56"/>
                </a:cubicBezTo>
                <a:cubicBezTo>
                  <a:pt x="50" y="21"/>
                  <a:pt x="50" y="21"/>
                  <a:pt x="50" y="21"/>
                </a:cubicBezTo>
                <a:cubicBezTo>
                  <a:pt x="50" y="21"/>
                  <a:pt x="49" y="21"/>
                  <a:pt x="49" y="21"/>
                </a:cubicBezTo>
                <a:close/>
                <a:moveTo>
                  <a:pt x="28" y="5"/>
                </a:moveTo>
                <a:cubicBezTo>
                  <a:pt x="44" y="21"/>
                  <a:pt x="44" y="21"/>
                  <a:pt x="44" y="21"/>
                </a:cubicBezTo>
                <a:cubicBezTo>
                  <a:pt x="28" y="21"/>
                  <a:pt x="28" y="21"/>
                  <a:pt x="28" y="21"/>
                </a:cubicBezTo>
                <a:lnTo>
                  <a:pt x="28" y="5"/>
                </a:lnTo>
                <a:close/>
                <a:moveTo>
                  <a:pt x="44" y="56"/>
                </a:moveTo>
                <a:cubicBezTo>
                  <a:pt x="6" y="56"/>
                  <a:pt x="6" y="56"/>
                  <a:pt x="6" y="56"/>
                </a:cubicBezTo>
                <a:cubicBezTo>
                  <a:pt x="6" y="5"/>
                  <a:pt x="6" y="5"/>
                  <a:pt x="6" y="5"/>
                </a:cubicBezTo>
                <a:cubicBezTo>
                  <a:pt x="23" y="5"/>
                  <a:pt x="23" y="5"/>
                  <a:pt x="23" y="5"/>
                </a:cubicBezTo>
                <a:cubicBezTo>
                  <a:pt x="23" y="21"/>
                  <a:pt x="23" y="21"/>
                  <a:pt x="23" y="21"/>
                </a:cubicBezTo>
                <a:cubicBezTo>
                  <a:pt x="23" y="24"/>
                  <a:pt x="25" y="27"/>
                  <a:pt x="28" y="27"/>
                </a:cubicBezTo>
                <a:cubicBezTo>
                  <a:pt x="44" y="27"/>
                  <a:pt x="44" y="27"/>
                  <a:pt x="44" y="27"/>
                </a:cubicBezTo>
                <a:lnTo>
                  <a:pt x="44" y="56"/>
                </a:lnTo>
                <a:close/>
                <a:moveTo>
                  <a:pt x="58" y="14"/>
                </a:moveTo>
                <a:cubicBezTo>
                  <a:pt x="59" y="15"/>
                  <a:pt x="60" y="17"/>
                  <a:pt x="60" y="19"/>
                </a:cubicBezTo>
                <a:cubicBezTo>
                  <a:pt x="60" y="56"/>
                  <a:pt x="60" y="56"/>
                  <a:pt x="60" y="56"/>
                </a:cubicBezTo>
                <a:cubicBezTo>
                  <a:pt x="60" y="59"/>
                  <a:pt x="58" y="62"/>
                  <a:pt x="55" y="62"/>
                </a:cubicBezTo>
                <a:cubicBezTo>
                  <a:pt x="53" y="62"/>
                  <a:pt x="53" y="62"/>
                  <a:pt x="53" y="62"/>
                </a:cubicBezTo>
                <a:cubicBezTo>
                  <a:pt x="54" y="60"/>
                  <a:pt x="55" y="59"/>
                  <a:pt x="55" y="57"/>
                </a:cubicBezTo>
                <a:cubicBezTo>
                  <a:pt x="55" y="21"/>
                  <a:pt x="55" y="21"/>
                  <a:pt x="55" y="21"/>
                </a:cubicBezTo>
                <a:cubicBezTo>
                  <a:pt x="55" y="19"/>
                  <a:pt x="54" y="17"/>
                  <a:pt x="53" y="15"/>
                </a:cubicBezTo>
                <a:cubicBezTo>
                  <a:pt x="37" y="0"/>
                  <a:pt x="37" y="0"/>
                  <a:pt x="37" y="0"/>
                </a:cubicBezTo>
                <a:cubicBezTo>
                  <a:pt x="37" y="0"/>
                  <a:pt x="37" y="0"/>
                  <a:pt x="37" y="0"/>
                </a:cubicBezTo>
                <a:cubicBezTo>
                  <a:pt x="39" y="0"/>
                  <a:pt x="39" y="0"/>
                  <a:pt x="39" y="0"/>
                </a:cubicBezTo>
                <a:cubicBezTo>
                  <a:pt x="40" y="0"/>
                  <a:pt x="40" y="0"/>
                  <a:pt x="40" y="0"/>
                </a:cubicBezTo>
                <a:cubicBezTo>
                  <a:pt x="41" y="0"/>
                  <a:pt x="44" y="0"/>
                  <a:pt x="47" y="3"/>
                </a:cubicBezTo>
                <a:cubicBezTo>
                  <a:pt x="58" y="14"/>
                  <a:pt x="58" y="14"/>
                  <a:pt x="58" y="14"/>
                </a:cubicBezTo>
                <a:moveTo>
                  <a:pt x="69" y="13"/>
                </a:moveTo>
                <a:cubicBezTo>
                  <a:pt x="70" y="14"/>
                  <a:pt x="71" y="16"/>
                  <a:pt x="71" y="17"/>
                </a:cubicBezTo>
                <a:cubicBezTo>
                  <a:pt x="71" y="56"/>
                  <a:pt x="71" y="56"/>
                  <a:pt x="71" y="56"/>
                </a:cubicBezTo>
                <a:cubicBezTo>
                  <a:pt x="71" y="59"/>
                  <a:pt x="68" y="62"/>
                  <a:pt x="65" y="62"/>
                </a:cubicBezTo>
                <a:cubicBezTo>
                  <a:pt x="64" y="62"/>
                  <a:pt x="64" y="62"/>
                  <a:pt x="64" y="62"/>
                </a:cubicBezTo>
                <a:cubicBezTo>
                  <a:pt x="65" y="60"/>
                  <a:pt x="65" y="59"/>
                  <a:pt x="65" y="57"/>
                </a:cubicBezTo>
                <a:cubicBezTo>
                  <a:pt x="65" y="18"/>
                  <a:pt x="65" y="18"/>
                  <a:pt x="65" y="18"/>
                </a:cubicBezTo>
                <a:cubicBezTo>
                  <a:pt x="65" y="17"/>
                  <a:pt x="65" y="15"/>
                  <a:pt x="64" y="14"/>
                </a:cubicBezTo>
                <a:cubicBezTo>
                  <a:pt x="50" y="0"/>
                  <a:pt x="50" y="0"/>
                  <a:pt x="50" y="0"/>
                </a:cubicBezTo>
                <a:cubicBezTo>
                  <a:pt x="50" y="0"/>
                  <a:pt x="50" y="0"/>
                  <a:pt x="50" y="0"/>
                </a:cubicBezTo>
                <a:cubicBezTo>
                  <a:pt x="51" y="0"/>
                  <a:pt x="51" y="0"/>
                  <a:pt x="51" y="0"/>
                </a:cubicBezTo>
                <a:cubicBezTo>
                  <a:pt x="52" y="0"/>
                  <a:pt x="52" y="0"/>
                  <a:pt x="52" y="0"/>
                </a:cubicBezTo>
                <a:cubicBezTo>
                  <a:pt x="54" y="0"/>
                  <a:pt x="56" y="0"/>
                  <a:pt x="59" y="3"/>
                </a:cubicBezTo>
                <a:cubicBezTo>
                  <a:pt x="69" y="13"/>
                  <a:pt x="69" y="13"/>
                  <a:pt x="69" y="13"/>
                </a:cubicBezTo>
              </a:path>
            </a:pathLst>
          </a:custGeom>
          <a:solidFill>
            <a:srgbClr val="FFFFFF"/>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0" name="Title 29"/>
          <p:cNvSpPr>
            <a:spLocks noGrp="1"/>
          </p:cNvSpPr>
          <p:nvPr>
            <p:ph type="title"/>
          </p:nvPr>
        </p:nvSpPr>
        <p:spPr/>
        <p:txBody>
          <a:bodyPr/>
          <a:lstStyle/>
          <a:p>
            <a:r>
              <a:rPr lang="en-US" dirty="0" smtClean="0"/>
              <a:t>Enterprise Search Topologies</a:t>
            </a:r>
            <a:endParaRPr lang="en-US" dirty="0"/>
          </a:p>
        </p:txBody>
      </p:sp>
      <p:sp>
        <p:nvSpPr>
          <p:cNvPr id="31" name="TextBox 30"/>
          <p:cNvSpPr txBox="1"/>
          <p:nvPr/>
        </p:nvSpPr>
        <p:spPr>
          <a:xfrm>
            <a:off x="2879846" y="1666256"/>
            <a:ext cx="4436792" cy="627864"/>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gradFill>
                  <a:gsLst>
                    <a:gs pos="2917">
                      <a:schemeClr val="tx1"/>
                    </a:gs>
                    <a:gs pos="30000">
                      <a:schemeClr val="tx1"/>
                    </a:gs>
                  </a:gsLst>
                  <a:lin ang="5400000" scaled="0"/>
                </a:gradFill>
              </a:rPr>
              <a:t>Enterprise Search Architecture</a:t>
            </a:r>
          </a:p>
        </p:txBody>
      </p:sp>
      <p:sp>
        <p:nvSpPr>
          <p:cNvPr id="36" name="TextBox 35"/>
          <p:cNvSpPr txBox="1"/>
          <p:nvPr/>
        </p:nvSpPr>
        <p:spPr>
          <a:xfrm>
            <a:off x="5970790" y="2512109"/>
            <a:ext cx="1848198" cy="517065"/>
          </a:xfrm>
          <a:prstGeom prst="rect">
            <a:avLst/>
          </a:prstGeom>
          <a:noFill/>
        </p:spPr>
        <p:txBody>
          <a:bodyPr wrap="none" lIns="182880" tIns="146304" rIns="182880" bIns="146304" rtlCol="0">
            <a:spAutoFit/>
          </a:bodyPr>
          <a:lstStyle/>
          <a:p>
            <a:pPr>
              <a:lnSpc>
                <a:spcPct val="90000"/>
              </a:lnSpc>
              <a:spcAft>
                <a:spcPts val="600"/>
              </a:spcAft>
            </a:pPr>
            <a:r>
              <a:rPr lang="en-US" sz="1600" dirty="0" smtClean="0">
                <a:gradFill>
                  <a:gsLst>
                    <a:gs pos="2917">
                      <a:schemeClr val="tx1"/>
                    </a:gs>
                    <a:gs pos="30000">
                      <a:schemeClr val="tx1"/>
                    </a:gs>
                  </a:gsLst>
                  <a:lin ang="5400000" scaled="0"/>
                </a:gradFill>
              </a:rPr>
              <a:t>Index Partition 0</a:t>
            </a:r>
          </a:p>
        </p:txBody>
      </p:sp>
      <p:sp>
        <p:nvSpPr>
          <p:cNvPr id="37" name="TextBox 36"/>
          <p:cNvSpPr txBox="1"/>
          <p:nvPr/>
        </p:nvSpPr>
        <p:spPr>
          <a:xfrm rot="16200000">
            <a:off x="943732" y="3990916"/>
            <a:ext cx="2331279" cy="544765"/>
          </a:xfrm>
          <a:prstGeom prst="rect">
            <a:avLst/>
          </a:prstGeom>
          <a:noFill/>
        </p:spPr>
        <p:txBody>
          <a:bodyPr wrap="none" lIns="182880" tIns="146304" rIns="182880" bIns="146304" rtlCol="0">
            <a:spAutoFit/>
          </a:bodyPr>
          <a:lstStyle/>
          <a:p>
            <a:pPr>
              <a:lnSpc>
                <a:spcPct val="90000"/>
              </a:lnSpc>
              <a:spcAft>
                <a:spcPts val="600"/>
              </a:spcAft>
            </a:pPr>
            <a:r>
              <a:rPr lang="en-US" dirty="0" smtClean="0">
                <a:gradFill>
                  <a:gsLst>
                    <a:gs pos="2917">
                      <a:schemeClr val="tx1"/>
                    </a:gs>
                    <a:gs pos="30000">
                      <a:schemeClr val="tx1"/>
                    </a:gs>
                  </a:gsLst>
                  <a:lin ang="5400000" scaled="0"/>
                </a:gradFill>
              </a:rPr>
              <a:t>Application Servers</a:t>
            </a:r>
          </a:p>
        </p:txBody>
      </p:sp>
    </p:spTree>
    <p:extLst>
      <p:ext uri="{BB962C8B-B14F-4D97-AF65-F5344CB8AC3E}">
        <p14:creationId xmlns:p14="http://schemas.microsoft.com/office/powerpoint/2010/main" val="2767313756"/>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down)">
                                      <p:cBhvr>
                                        <p:cTn id="7" dur="500"/>
                                        <p:tgtEl>
                                          <p:spTgt spid="1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7"/>
                                        </p:tgtEl>
                                        <p:attrNameLst>
                                          <p:attrName>style.visibility</p:attrName>
                                        </p:attrNameLst>
                                      </p:cBhvr>
                                      <p:to>
                                        <p:strVal val="visible"/>
                                      </p:to>
                                    </p:set>
                                    <p:animEffect transition="in" filter="fade">
                                      <p:cBhvr>
                                        <p:cTn id="10" dur="500"/>
                                        <p:tgtEl>
                                          <p:spTgt spid="37"/>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32"/>
                                        </p:tgtEl>
                                        <p:attrNameLst>
                                          <p:attrName>style.visibility</p:attrName>
                                        </p:attrNameLst>
                                      </p:cBhvr>
                                      <p:to>
                                        <p:strVal val="visible"/>
                                      </p:to>
                                    </p:set>
                                    <p:animEffect transition="in" filter="fade">
                                      <p:cBhvr>
                                        <p:cTn id="14" dur="500"/>
                                        <p:tgtEl>
                                          <p:spTgt spid="32"/>
                                        </p:tgtEl>
                                      </p:cBhvr>
                                    </p:animEffect>
                                  </p:childTnLst>
                                </p:cTn>
                              </p:par>
                            </p:childTnLst>
                          </p:cTn>
                        </p:par>
                        <p:par>
                          <p:cTn id="15" fill="hold">
                            <p:stCondLst>
                              <p:cond delay="1000"/>
                            </p:stCondLst>
                            <p:childTnLst>
                              <p:par>
                                <p:cTn id="16" presetID="22" presetClass="entr" presetSubtype="1"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wipe(up)">
                                      <p:cBhvr>
                                        <p:cTn id="18" dur="500"/>
                                        <p:tgtEl>
                                          <p:spTgt spid="7"/>
                                        </p:tgtEl>
                                      </p:cBhvr>
                                    </p:animEffect>
                                  </p:childTnLst>
                                </p:cTn>
                              </p:par>
                            </p:childTnLst>
                          </p:cTn>
                        </p:par>
                        <p:par>
                          <p:cTn id="19" fill="hold">
                            <p:stCondLst>
                              <p:cond delay="1500"/>
                            </p:stCondLst>
                            <p:childTnLst>
                              <p:par>
                                <p:cTn id="20" presetID="10" presetClass="entr" presetSubtype="0" fill="hold" nodeType="afterEffect">
                                  <p:stCondLst>
                                    <p:cond delay="0"/>
                                  </p:stCondLst>
                                  <p:childTnLst>
                                    <p:set>
                                      <p:cBhvr>
                                        <p:cTn id="21" dur="1" fill="hold">
                                          <p:stCondLst>
                                            <p:cond delay="0"/>
                                          </p:stCondLst>
                                        </p:cTn>
                                        <p:tgtEl>
                                          <p:spTgt spid="33"/>
                                        </p:tgtEl>
                                        <p:attrNameLst>
                                          <p:attrName>style.visibility</p:attrName>
                                        </p:attrNameLst>
                                      </p:cBhvr>
                                      <p:to>
                                        <p:strVal val="visible"/>
                                      </p:to>
                                    </p:set>
                                    <p:animEffect transition="in" filter="fade">
                                      <p:cBhvr>
                                        <p:cTn id="22" dur="500"/>
                                        <p:tgtEl>
                                          <p:spTgt spid="33"/>
                                        </p:tgtEl>
                                      </p:cBhvr>
                                    </p:animEffect>
                                  </p:childTnLst>
                                </p:cTn>
                              </p:par>
                            </p:childTnLst>
                          </p:cTn>
                        </p:par>
                        <p:par>
                          <p:cTn id="23" fill="hold">
                            <p:stCondLst>
                              <p:cond delay="2000"/>
                            </p:stCondLst>
                            <p:childTnLst>
                              <p:par>
                                <p:cTn id="24" presetID="22" presetClass="entr" presetSubtype="1" fill="hold" grpId="0" nodeType="after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wipe(up)">
                                      <p:cBhvr>
                                        <p:cTn id="26" dur="500"/>
                                        <p:tgtEl>
                                          <p:spTgt spid="11"/>
                                        </p:tgtEl>
                                      </p:cBhvr>
                                    </p:animEffect>
                                  </p:childTnLst>
                                </p:cTn>
                              </p:par>
                            </p:childTnLst>
                          </p:cTn>
                        </p:par>
                        <p:par>
                          <p:cTn id="27" fill="hold">
                            <p:stCondLst>
                              <p:cond delay="2500"/>
                            </p:stCondLst>
                            <p:childTnLst>
                              <p:par>
                                <p:cTn id="28" presetID="10" presetClass="entr" presetSubtype="0" fill="hold" nodeType="afterEffect">
                                  <p:stCondLst>
                                    <p:cond delay="0"/>
                                  </p:stCondLst>
                                  <p:childTnLst>
                                    <p:set>
                                      <p:cBhvr>
                                        <p:cTn id="29" dur="1" fill="hold">
                                          <p:stCondLst>
                                            <p:cond delay="0"/>
                                          </p:stCondLst>
                                        </p:cTn>
                                        <p:tgtEl>
                                          <p:spTgt spid="34"/>
                                        </p:tgtEl>
                                        <p:attrNameLst>
                                          <p:attrName>style.visibility</p:attrName>
                                        </p:attrNameLst>
                                      </p:cBhvr>
                                      <p:to>
                                        <p:strVal val="visible"/>
                                      </p:to>
                                    </p:set>
                                    <p:animEffect transition="in" filter="fade">
                                      <p:cBhvr>
                                        <p:cTn id="30" dur="500"/>
                                        <p:tgtEl>
                                          <p:spTgt spid="34"/>
                                        </p:tgtEl>
                                      </p:cBhvr>
                                    </p:animEffect>
                                  </p:childTnLst>
                                </p:cTn>
                              </p:par>
                            </p:childTnLst>
                          </p:cTn>
                        </p:par>
                        <p:par>
                          <p:cTn id="31" fill="hold">
                            <p:stCondLst>
                              <p:cond delay="3000"/>
                            </p:stCondLst>
                            <p:childTnLst>
                              <p:par>
                                <p:cTn id="32" presetID="22" presetClass="entr" presetSubtype="1" fill="hold" grpId="0" nodeType="after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wipe(up)">
                                      <p:cBhvr>
                                        <p:cTn id="34" dur="500"/>
                                        <p:tgtEl>
                                          <p:spTgt spid="14"/>
                                        </p:tgtEl>
                                      </p:cBhvr>
                                    </p:animEffect>
                                  </p:childTnLst>
                                </p:cTn>
                              </p:par>
                            </p:childTnLst>
                          </p:cTn>
                        </p:par>
                        <p:par>
                          <p:cTn id="35" fill="hold">
                            <p:stCondLst>
                              <p:cond delay="3500"/>
                            </p:stCondLst>
                            <p:childTnLst>
                              <p:par>
                                <p:cTn id="36" presetID="10" presetClass="entr" presetSubtype="0" fill="hold" nodeType="afterEffect">
                                  <p:stCondLst>
                                    <p:cond delay="0"/>
                                  </p:stCondLst>
                                  <p:childTnLst>
                                    <p:set>
                                      <p:cBhvr>
                                        <p:cTn id="37" dur="1" fill="hold">
                                          <p:stCondLst>
                                            <p:cond delay="0"/>
                                          </p:stCondLst>
                                        </p:cTn>
                                        <p:tgtEl>
                                          <p:spTgt spid="35"/>
                                        </p:tgtEl>
                                        <p:attrNameLst>
                                          <p:attrName>style.visibility</p:attrName>
                                        </p:attrNameLst>
                                      </p:cBhvr>
                                      <p:to>
                                        <p:strVal val="visible"/>
                                      </p:to>
                                    </p:set>
                                    <p:animEffect transition="in" filter="fade">
                                      <p:cBhvr>
                                        <p:cTn id="38" dur="500"/>
                                        <p:tgtEl>
                                          <p:spTgt spid="35"/>
                                        </p:tgtEl>
                                      </p:cBhvr>
                                    </p:animEffect>
                                  </p:childTnLst>
                                </p:cTn>
                              </p:par>
                            </p:childTnLst>
                          </p:cTn>
                        </p:par>
                        <p:par>
                          <p:cTn id="39" fill="hold">
                            <p:stCondLst>
                              <p:cond delay="4000"/>
                            </p:stCondLst>
                            <p:childTnLst>
                              <p:par>
                                <p:cTn id="40" presetID="22" presetClass="entr" presetSubtype="1" fill="hold" grpId="0" nodeType="after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wipe(up)">
                                      <p:cBhvr>
                                        <p:cTn id="42" dur="500"/>
                                        <p:tgtEl>
                                          <p:spTgt spid="17"/>
                                        </p:tgtEl>
                                      </p:cBhvr>
                                    </p:animEffect>
                                  </p:childTnLst>
                                </p:cTn>
                              </p:par>
                            </p:childTnLst>
                          </p:cTn>
                        </p:par>
                        <p:par>
                          <p:cTn id="43" fill="hold">
                            <p:stCondLst>
                              <p:cond delay="4500"/>
                            </p:stCondLst>
                            <p:childTnLst>
                              <p:par>
                                <p:cTn id="44" presetID="10" presetClass="entr" presetSubtype="0" fill="hold" grpId="0" nodeType="afterEffect">
                                  <p:stCondLst>
                                    <p:cond delay="0"/>
                                  </p:stCondLst>
                                  <p:childTnLst>
                                    <p:set>
                                      <p:cBhvr>
                                        <p:cTn id="45" dur="1" fill="hold">
                                          <p:stCondLst>
                                            <p:cond delay="0"/>
                                          </p:stCondLst>
                                        </p:cTn>
                                        <p:tgtEl>
                                          <p:spTgt spid="27"/>
                                        </p:tgtEl>
                                        <p:attrNameLst>
                                          <p:attrName>style.visibility</p:attrName>
                                        </p:attrNameLst>
                                      </p:cBhvr>
                                      <p:to>
                                        <p:strVal val="visible"/>
                                      </p:to>
                                    </p:set>
                                    <p:animEffect transition="in" filter="fade">
                                      <p:cBhvr>
                                        <p:cTn id="46" dur="500"/>
                                        <p:tgtEl>
                                          <p:spTgt spid="27"/>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8"/>
                                        </p:tgtEl>
                                        <p:attrNameLst>
                                          <p:attrName>style.visibility</p:attrName>
                                        </p:attrNameLst>
                                      </p:cBhvr>
                                      <p:to>
                                        <p:strVal val="visible"/>
                                      </p:to>
                                    </p:set>
                                    <p:animEffect transition="in" filter="fade">
                                      <p:cBhvr>
                                        <p:cTn id="49" dur="500"/>
                                        <p:tgtEl>
                                          <p:spTgt spid="28"/>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36"/>
                                        </p:tgtEl>
                                        <p:attrNameLst>
                                          <p:attrName>style.visibility</p:attrName>
                                        </p:attrNameLst>
                                      </p:cBhvr>
                                      <p:to>
                                        <p:strVal val="visible"/>
                                      </p:to>
                                    </p:set>
                                    <p:animEffect transition="in" filter="fade">
                                      <p:cBhvr>
                                        <p:cTn id="52"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animBg="1"/>
      <p:bldP spid="14" grpId="0" animBg="1"/>
      <p:bldP spid="17" grpId="0" animBg="1"/>
      <p:bldP spid="18" grpId="0" animBg="1"/>
      <p:bldP spid="27" grpId="0" animBg="1"/>
      <p:bldP spid="28" grpId="0" animBg="1"/>
      <p:bldP spid="36" grpId="0"/>
      <p:bldP spid="37"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Database Server Topologies</a:t>
            </a:r>
            <a:endParaRPr lang="en-US" dirty="0"/>
          </a:p>
        </p:txBody>
      </p:sp>
      <p:pic>
        <p:nvPicPr>
          <p:cNvPr id="3" name="Picture 5" descr="\\MAGNUM\Projects\Microsoft\Cloud Power FY12\Design\ICONS_PNG\Layer-79.png"/>
          <p:cNvPicPr>
            <a:picLocks noChangeAspect="1" noChangeArrowheads="1"/>
          </p:cNvPicPr>
          <p:nvPr/>
        </p:nvPicPr>
        <p:blipFill>
          <a:blip r:embed="rId2" cstate="print">
            <a:biLevel thresh="25000"/>
          </a:blip>
          <a:srcRect/>
          <a:stretch>
            <a:fillRect/>
          </a:stretch>
        </p:blipFill>
        <p:spPr bwMode="auto">
          <a:xfrm>
            <a:off x="1646236" y="1318651"/>
            <a:ext cx="1371600" cy="1371600"/>
          </a:xfrm>
          <a:prstGeom prst="rect">
            <a:avLst/>
          </a:prstGeom>
          <a:noFill/>
        </p:spPr>
      </p:pic>
      <p:sp>
        <p:nvSpPr>
          <p:cNvPr id="4" name="Rectangle 3"/>
          <p:cNvSpPr/>
          <p:nvPr/>
        </p:nvSpPr>
        <p:spPr bwMode="auto">
          <a:xfrm>
            <a:off x="2829340" y="4189541"/>
            <a:ext cx="1752600" cy="14478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r" defTabSz="932472" fontAlgn="base">
              <a:lnSpc>
                <a:spcPct val="90000"/>
              </a:lnSpc>
              <a:spcBef>
                <a:spcPct val="0"/>
              </a:spcBef>
              <a:spcAft>
                <a:spcPct val="0"/>
              </a:spcAft>
            </a:pPr>
            <a:r>
              <a:rPr lang="en-US" sz="1200" dirty="0" smtClean="0">
                <a:solidFill>
                  <a:schemeClr val="tx1"/>
                </a:solidFill>
                <a:ea typeface="Segoe UI" pitchFamily="34" charset="0"/>
                <a:cs typeface="Segoe UI" pitchFamily="34" charset="0"/>
              </a:rPr>
              <a:t>Databases</a:t>
            </a:r>
            <a:endParaRPr lang="en-US" sz="1200" dirty="0">
              <a:solidFill>
                <a:schemeClr val="tx1"/>
              </a:solidFill>
              <a:ea typeface="Segoe UI" pitchFamily="34" charset="0"/>
              <a:cs typeface="Segoe UI" pitchFamily="34" charset="0"/>
            </a:endParaRPr>
          </a:p>
        </p:txBody>
      </p:sp>
      <p:sp>
        <p:nvSpPr>
          <p:cNvPr id="5" name="Rectangle 4"/>
          <p:cNvSpPr/>
          <p:nvPr/>
        </p:nvSpPr>
        <p:spPr bwMode="auto">
          <a:xfrm>
            <a:off x="4810540" y="4189541"/>
            <a:ext cx="1752600" cy="14478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r" defTabSz="932472" fontAlgn="base">
              <a:lnSpc>
                <a:spcPct val="90000"/>
              </a:lnSpc>
              <a:spcBef>
                <a:spcPct val="0"/>
              </a:spcBef>
              <a:spcAft>
                <a:spcPct val="0"/>
              </a:spcAft>
            </a:pPr>
            <a:r>
              <a:rPr lang="en-US" sz="1200" dirty="0" smtClean="0">
                <a:solidFill>
                  <a:schemeClr val="tx1"/>
                </a:solidFill>
                <a:ea typeface="Segoe UI" pitchFamily="34" charset="0"/>
                <a:cs typeface="Segoe UI" pitchFamily="34" charset="0"/>
              </a:rPr>
              <a:t>Databases</a:t>
            </a:r>
            <a:endParaRPr lang="en-US" sz="1200" dirty="0">
              <a:solidFill>
                <a:schemeClr val="tx1"/>
              </a:solidFill>
              <a:ea typeface="Segoe UI" pitchFamily="34" charset="0"/>
              <a:cs typeface="Segoe UI" pitchFamily="34" charset="0"/>
            </a:endParaRPr>
          </a:p>
        </p:txBody>
      </p:sp>
      <p:sp>
        <p:nvSpPr>
          <p:cNvPr id="8" name="Freeform 7"/>
          <p:cNvSpPr/>
          <p:nvPr/>
        </p:nvSpPr>
        <p:spPr bwMode="auto">
          <a:xfrm rot="10800000">
            <a:off x="2332037" y="2641724"/>
            <a:ext cx="4231103" cy="3141538"/>
          </a:xfrm>
          <a:custGeom>
            <a:avLst/>
            <a:gdLst>
              <a:gd name="connsiteX0" fmla="*/ 2548890 w 2548890"/>
              <a:gd name="connsiteY0" fmla="*/ 2023110 h 2023110"/>
              <a:gd name="connsiteX1" fmla="*/ 2548890 w 2548890"/>
              <a:gd name="connsiteY1" fmla="*/ 0 h 2023110"/>
              <a:gd name="connsiteX2" fmla="*/ 0 w 2548890"/>
              <a:gd name="connsiteY2" fmla="*/ 0 h 2023110"/>
            </a:gdLst>
            <a:ahLst/>
            <a:cxnLst>
              <a:cxn ang="0">
                <a:pos x="connsiteX0" y="connsiteY0"/>
              </a:cxn>
              <a:cxn ang="0">
                <a:pos x="connsiteX1" y="connsiteY1"/>
              </a:cxn>
              <a:cxn ang="0">
                <a:pos x="connsiteX2" y="connsiteY2"/>
              </a:cxn>
            </a:cxnLst>
            <a:rect l="l" t="t" r="r" b="b"/>
            <a:pathLst>
              <a:path w="2548890" h="2023110">
                <a:moveTo>
                  <a:pt x="2548890" y="2023110"/>
                </a:moveTo>
                <a:lnTo>
                  <a:pt x="2548890" y="0"/>
                </a:lnTo>
                <a:lnTo>
                  <a:pt x="0" y="0"/>
                </a:lnTo>
              </a:path>
            </a:pathLst>
          </a:custGeom>
          <a:noFill/>
          <a:ln>
            <a:solidFill>
              <a:schemeClr val="tx1"/>
            </a:solidFill>
            <a:headEnd type="arrow" w="med" len="med"/>
            <a:tailEnd type="arrow" w="med" len="med"/>
          </a:ln>
          <a:effectLst/>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dirty="0"/>
          </a:p>
        </p:txBody>
      </p:sp>
      <p:grpSp>
        <p:nvGrpSpPr>
          <p:cNvPr id="9" name="Group 8"/>
          <p:cNvGrpSpPr/>
          <p:nvPr/>
        </p:nvGrpSpPr>
        <p:grpSpPr>
          <a:xfrm>
            <a:off x="2713037" y="3067622"/>
            <a:ext cx="1971852" cy="1124248"/>
            <a:chOff x="2713037" y="3067622"/>
            <a:chExt cx="1971852" cy="1124248"/>
          </a:xfrm>
        </p:grpSpPr>
        <p:sp>
          <p:nvSpPr>
            <p:cNvPr id="10" name="Rectangle 9"/>
            <p:cNvSpPr/>
            <p:nvPr/>
          </p:nvSpPr>
          <p:spPr bwMode="auto">
            <a:xfrm>
              <a:off x="2829340" y="3067622"/>
              <a:ext cx="1752600" cy="1124248"/>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pic>
          <p:nvPicPr>
            <p:cNvPr id="11" name="Picture 2" descr="\\MAGNUM\Projects\Microsoft\Cloud Power FY12\Design\Icons\PNGs\Server_2.png"/>
            <p:cNvPicPr>
              <a:picLocks noChangeAspect="1" noChangeArrowheads="1"/>
            </p:cNvPicPr>
            <p:nvPr/>
          </p:nvPicPr>
          <p:blipFill>
            <a:blip r:embed="rId3" cstate="print">
              <a:biLevel thresh="25000"/>
            </a:blip>
            <a:srcRect/>
            <a:stretch>
              <a:fillRect/>
            </a:stretch>
          </p:blipFill>
          <p:spPr bwMode="auto">
            <a:xfrm>
              <a:off x="3570465" y="3067622"/>
              <a:ext cx="1114424" cy="1114424"/>
            </a:xfrm>
            <a:prstGeom prst="rect">
              <a:avLst/>
            </a:prstGeom>
            <a:noFill/>
          </p:spPr>
        </p:pic>
        <p:sp>
          <p:nvSpPr>
            <p:cNvPr id="12" name="TextBox 11"/>
            <p:cNvSpPr txBox="1"/>
            <p:nvPr/>
          </p:nvSpPr>
          <p:spPr>
            <a:xfrm rot="16200000">
              <a:off x="2529111" y="3251548"/>
              <a:ext cx="1106516" cy="738664"/>
            </a:xfrm>
            <a:prstGeom prst="rect">
              <a:avLst/>
            </a:prstGeom>
            <a:noFill/>
          </p:spPr>
          <p:txBody>
            <a:bodyPr wrap="square" lIns="182880" tIns="146304" rIns="182880" bIns="146304" rtlCol="0">
              <a:spAutoFit/>
            </a:bodyPr>
            <a:lstStyle/>
            <a:p>
              <a:pPr>
                <a:lnSpc>
                  <a:spcPct val="90000"/>
                </a:lnSpc>
                <a:spcAft>
                  <a:spcPts val="600"/>
                </a:spcAft>
              </a:pPr>
              <a:r>
                <a:rPr lang="en-US" sz="1600" b="1" cap="small" dirty="0" smtClean="0">
                  <a:gradFill>
                    <a:gsLst>
                      <a:gs pos="2917">
                        <a:schemeClr val="tx1"/>
                      </a:gs>
                      <a:gs pos="30000">
                        <a:schemeClr val="tx1"/>
                      </a:gs>
                    </a:gsLst>
                    <a:lin ang="5400000" scaled="0"/>
                  </a:gradFill>
                </a:rPr>
                <a:t>Server 1</a:t>
              </a:r>
            </a:p>
          </p:txBody>
        </p:sp>
      </p:grpSp>
      <p:grpSp>
        <p:nvGrpSpPr>
          <p:cNvPr id="13" name="Group 12"/>
          <p:cNvGrpSpPr/>
          <p:nvPr/>
        </p:nvGrpSpPr>
        <p:grpSpPr>
          <a:xfrm>
            <a:off x="4699556" y="3067622"/>
            <a:ext cx="1989235" cy="1124248"/>
            <a:chOff x="4699556" y="3067622"/>
            <a:chExt cx="1989235" cy="1124248"/>
          </a:xfrm>
        </p:grpSpPr>
        <p:sp>
          <p:nvSpPr>
            <p:cNvPr id="14" name="Rectangle 13"/>
            <p:cNvSpPr/>
            <p:nvPr/>
          </p:nvSpPr>
          <p:spPr bwMode="auto">
            <a:xfrm>
              <a:off x="4810540" y="3067622"/>
              <a:ext cx="1752600" cy="1124248"/>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pic>
          <p:nvPicPr>
            <p:cNvPr id="15" name="Picture 2" descr="\\MAGNUM\Projects\Microsoft\Cloud Power FY12\Design\Icons\PNGs\Server_2.png"/>
            <p:cNvPicPr>
              <a:picLocks noChangeAspect="1" noChangeArrowheads="1"/>
            </p:cNvPicPr>
            <p:nvPr/>
          </p:nvPicPr>
          <p:blipFill>
            <a:blip r:embed="rId3" cstate="print">
              <a:biLevel thresh="25000"/>
            </a:blip>
            <a:srcRect/>
            <a:stretch>
              <a:fillRect/>
            </a:stretch>
          </p:blipFill>
          <p:spPr bwMode="auto">
            <a:xfrm>
              <a:off x="5574367" y="3075117"/>
              <a:ext cx="1114424" cy="1114424"/>
            </a:xfrm>
            <a:prstGeom prst="rect">
              <a:avLst/>
            </a:prstGeom>
            <a:noFill/>
          </p:spPr>
        </p:pic>
        <p:sp>
          <p:nvSpPr>
            <p:cNvPr id="16" name="TextBox 15"/>
            <p:cNvSpPr txBox="1"/>
            <p:nvPr/>
          </p:nvSpPr>
          <p:spPr>
            <a:xfrm rot="16200000">
              <a:off x="4515423" y="3259250"/>
              <a:ext cx="1106929" cy="738664"/>
            </a:xfrm>
            <a:prstGeom prst="rect">
              <a:avLst/>
            </a:prstGeom>
            <a:noFill/>
          </p:spPr>
          <p:txBody>
            <a:bodyPr wrap="square" lIns="182880" tIns="146304" rIns="182880" bIns="146304" rtlCol="0">
              <a:spAutoFit/>
            </a:bodyPr>
            <a:lstStyle/>
            <a:p>
              <a:pPr>
                <a:lnSpc>
                  <a:spcPct val="90000"/>
                </a:lnSpc>
                <a:spcAft>
                  <a:spcPts val="600"/>
                </a:spcAft>
              </a:pPr>
              <a:r>
                <a:rPr lang="en-US" sz="1600" b="1" cap="small" dirty="0" smtClean="0">
                  <a:gradFill>
                    <a:gsLst>
                      <a:gs pos="2917">
                        <a:schemeClr val="tx1"/>
                      </a:gs>
                      <a:gs pos="30000">
                        <a:schemeClr val="tx1"/>
                      </a:gs>
                    </a:gsLst>
                    <a:lin ang="5400000" scaled="0"/>
                  </a:gradFill>
                </a:rPr>
                <a:t>Server 2</a:t>
              </a:r>
            </a:p>
          </p:txBody>
        </p:sp>
      </p:grpSp>
      <p:sp>
        <p:nvSpPr>
          <p:cNvPr id="33" name="TextBox 32"/>
          <p:cNvSpPr txBox="1"/>
          <p:nvPr/>
        </p:nvSpPr>
        <p:spPr>
          <a:xfrm rot="16200000">
            <a:off x="1051038" y="3990916"/>
            <a:ext cx="2116670" cy="544765"/>
          </a:xfrm>
          <a:prstGeom prst="rect">
            <a:avLst/>
          </a:prstGeom>
          <a:noFill/>
        </p:spPr>
        <p:txBody>
          <a:bodyPr wrap="none" lIns="182880" tIns="146304" rIns="182880" bIns="146304" rtlCol="0">
            <a:spAutoFit/>
          </a:bodyPr>
          <a:lstStyle/>
          <a:p>
            <a:pPr>
              <a:lnSpc>
                <a:spcPct val="90000"/>
              </a:lnSpc>
              <a:spcAft>
                <a:spcPts val="600"/>
              </a:spcAft>
            </a:pPr>
            <a:r>
              <a:rPr lang="en-US" dirty="0" smtClean="0">
                <a:gradFill>
                  <a:gsLst>
                    <a:gs pos="2917">
                      <a:schemeClr val="tx1"/>
                    </a:gs>
                    <a:gs pos="30000">
                      <a:schemeClr val="tx1"/>
                    </a:gs>
                  </a:gsLst>
                  <a:lin ang="5400000" scaled="0"/>
                </a:gradFill>
              </a:rPr>
              <a:t>Database Servers</a:t>
            </a:r>
          </a:p>
        </p:txBody>
      </p:sp>
      <p:grpSp>
        <p:nvGrpSpPr>
          <p:cNvPr id="34" name="Group 33"/>
          <p:cNvGrpSpPr/>
          <p:nvPr/>
        </p:nvGrpSpPr>
        <p:grpSpPr>
          <a:xfrm rot="10800000">
            <a:off x="2745370" y="5962258"/>
            <a:ext cx="3943421" cy="352750"/>
            <a:chOff x="876031" y="1903746"/>
            <a:chExt cx="5072087" cy="345864"/>
          </a:xfrm>
        </p:grpSpPr>
        <p:grpSp>
          <p:nvGrpSpPr>
            <p:cNvPr id="35" name="Group 34"/>
            <p:cNvGrpSpPr/>
            <p:nvPr/>
          </p:nvGrpSpPr>
          <p:grpSpPr>
            <a:xfrm>
              <a:off x="876031" y="2049425"/>
              <a:ext cx="2138389" cy="200185"/>
              <a:chOff x="1836926" y="2049425"/>
              <a:chExt cx="2138389" cy="200185"/>
            </a:xfrm>
          </p:grpSpPr>
          <p:cxnSp>
            <p:nvCxnSpPr>
              <p:cNvPr id="40" name="Straight Connector 39"/>
              <p:cNvCxnSpPr/>
              <p:nvPr/>
            </p:nvCxnSpPr>
            <p:spPr>
              <a:xfrm>
                <a:off x="1836926" y="2049425"/>
                <a:ext cx="2138389"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flipV="1">
                <a:off x="1847258" y="2049425"/>
                <a:ext cx="0" cy="20018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6" name="Group 35"/>
            <p:cNvGrpSpPr/>
            <p:nvPr/>
          </p:nvGrpSpPr>
          <p:grpSpPr>
            <a:xfrm>
              <a:off x="3758339" y="2049425"/>
              <a:ext cx="2189779" cy="200185"/>
              <a:chOff x="1274779" y="2049425"/>
              <a:chExt cx="2189779" cy="200185"/>
            </a:xfrm>
          </p:grpSpPr>
          <p:cxnSp>
            <p:nvCxnSpPr>
              <p:cNvPr id="38" name="Straight Connector 37"/>
              <p:cNvCxnSpPr/>
              <p:nvPr/>
            </p:nvCxnSpPr>
            <p:spPr>
              <a:xfrm>
                <a:off x="1274779" y="2049425"/>
                <a:ext cx="2189779"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V="1">
                <a:off x="3453916" y="2049425"/>
                <a:ext cx="0" cy="20018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7" name="Title 21"/>
            <p:cNvSpPr txBox="1">
              <a:spLocks/>
            </p:cNvSpPr>
            <p:nvPr/>
          </p:nvSpPr>
          <p:spPr>
            <a:xfrm rot="10800000">
              <a:off x="1879598" y="1903746"/>
              <a:ext cx="3013566" cy="271592"/>
            </a:xfrm>
            <a:prstGeom prst="rect">
              <a:avLst/>
            </a:prstGeom>
            <a:solidFill>
              <a:schemeClr val="bg2"/>
            </a:solidFill>
            <a:ln>
              <a:noFill/>
            </a:ln>
          </p:spPr>
          <p:txBody>
            <a:bodyPr vert="horz" wrap="square" lIns="0" tIns="0" rIns="0" bIns="0" rtlCol="0" anchor="t">
              <a:spAutoFit/>
            </a:bodyPr>
            <a:lstStyle>
              <a:lvl1pPr algn="l" defTabSz="914363" rtl="0" eaLnBrk="1" latinLnBrk="0" hangingPunct="1">
                <a:lnSpc>
                  <a:spcPct val="90000"/>
                </a:lnSpc>
                <a:spcBef>
                  <a:spcPct val="0"/>
                </a:spcBef>
                <a:buNone/>
                <a:defRPr lang="en-US" sz="4400" b="0" kern="1200" cap="none" spc="-100" baseline="0" dirty="0" smtClean="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pPr algn="ctr"/>
              <a:r>
                <a:rPr lang="en-US" sz="2000" dirty="0" smtClean="0">
                  <a:solidFill>
                    <a:schemeClr val="tx1"/>
                  </a:solidFill>
                  <a:latin typeface="Segoe UI Light" pitchFamily="34" charset="0"/>
                  <a:ea typeface="Segoe UI" pitchFamily="34" charset="0"/>
                  <a:cs typeface="Segoe UI" pitchFamily="34" charset="0"/>
                </a:rPr>
                <a:t>Database Mirroring</a:t>
              </a:r>
              <a:endParaRPr lang="en-US" sz="2000" dirty="0">
                <a:solidFill>
                  <a:schemeClr val="tx1"/>
                </a:solidFill>
                <a:latin typeface="Segoe UI Light" pitchFamily="34" charset="0"/>
                <a:ea typeface="Segoe UI" pitchFamily="34" charset="0"/>
                <a:cs typeface="Segoe UI" pitchFamily="34" charset="0"/>
              </a:endParaRPr>
            </a:p>
          </p:txBody>
        </p:sp>
      </p:grpSp>
    </p:spTree>
    <p:extLst>
      <p:ext uri="{BB962C8B-B14F-4D97-AF65-F5344CB8AC3E}">
        <p14:creationId xmlns:p14="http://schemas.microsoft.com/office/powerpoint/2010/main" val="3621288869"/>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fade">
                                      <p:cBhvr>
                                        <p:cTn id="10" dur="500"/>
                                        <p:tgtEl>
                                          <p:spTgt spid="33"/>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500"/>
                                        <p:tgtEl>
                                          <p:spTgt spid="9"/>
                                        </p:tgtEl>
                                      </p:cBhvr>
                                    </p:animEffect>
                                  </p:childTnLst>
                                </p:cTn>
                              </p:par>
                            </p:childTnLst>
                          </p:cTn>
                        </p:par>
                        <p:par>
                          <p:cTn id="15" fill="hold">
                            <p:stCondLst>
                              <p:cond delay="1000"/>
                            </p:stCondLst>
                            <p:childTnLst>
                              <p:par>
                                <p:cTn id="16" presetID="22" presetClass="entr" presetSubtype="1"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ipe(up)">
                                      <p:cBhvr>
                                        <p:cTn id="18" dur="500"/>
                                        <p:tgtEl>
                                          <p:spTgt spid="4"/>
                                        </p:tgtEl>
                                      </p:cBhvr>
                                    </p:animEffect>
                                  </p:childTnLst>
                                </p:cTn>
                              </p:par>
                            </p:childTnLst>
                          </p:cTn>
                        </p:par>
                        <p:par>
                          <p:cTn id="19" fill="hold">
                            <p:stCondLst>
                              <p:cond delay="1500"/>
                            </p:stCondLst>
                            <p:childTnLst>
                              <p:par>
                                <p:cTn id="20" presetID="10" presetClass="entr" presetSubtype="0" fill="hold" nodeType="after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500"/>
                                        <p:tgtEl>
                                          <p:spTgt spid="13"/>
                                        </p:tgtEl>
                                      </p:cBhvr>
                                    </p:animEffect>
                                  </p:childTnLst>
                                </p:cTn>
                              </p:par>
                            </p:childTnLst>
                          </p:cTn>
                        </p:par>
                        <p:par>
                          <p:cTn id="23" fill="hold">
                            <p:stCondLst>
                              <p:cond delay="2000"/>
                            </p:stCondLst>
                            <p:childTnLst>
                              <p:par>
                                <p:cTn id="24" presetID="22" presetClass="entr" presetSubtype="1" fill="hold" grpId="0"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wipe(up)">
                                      <p:cBhvr>
                                        <p:cTn id="2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P spid="33"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Client</a:t>
            </a:r>
            <a:endParaRPr lang="en-US" dirty="0"/>
          </a:p>
        </p:txBody>
      </p:sp>
    </p:spTree>
    <p:extLst>
      <p:ext uri="{BB962C8B-B14F-4D97-AF65-F5344CB8AC3E}">
        <p14:creationId xmlns:p14="http://schemas.microsoft.com/office/powerpoint/2010/main" val="4236231096"/>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Objectives</a:t>
            </a:r>
            <a:endParaRPr lang="en-US" dirty="0"/>
          </a:p>
        </p:txBody>
      </p:sp>
      <p:sp>
        <p:nvSpPr>
          <p:cNvPr id="5" name="Text Placeholder 4"/>
          <p:cNvSpPr>
            <a:spLocks noGrp="1"/>
          </p:cNvSpPr>
          <p:nvPr>
            <p:ph type="body" sz="quarter" idx="10"/>
          </p:nvPr>
        </p:nvSpPr>
        <p:spPr>
          <a:xfrm>
            <a:off x="274638" y="1212850"/>
            <a:ext cx="11887200" cy="3200876"/>
          </a:xfrm>
        </p:spPr>
        <p:txBody>
          <a:bodyPr/>
          <a:lstStyle/>
          <a:p>
            <a:r>
              <a:rPr lang="en-US" dirty="0" smtClean="0"/>
              <a:t>Understand the core concepts of high availability</a:t>
            </a:r>
          </a:p>
          <a:p>
            <a:r>
              <a:rPr lang="en-US" dirty="0" smtClean="0"/>
              <a:t>Understand the features and capabilities support high availability solutions with SharePoint Server 2013</a:t>
            </a:r>
          </a:p>
          <a:p>
            <a:r>
              <a:rPr lang="en-US" dirty="0" smtClean="0"/>
              <a:t>Understand base technologies that drive highly available designs</a:t>
            </a:r>
            <a:endParaRPr lang="en-US" dirty="0"/>
          </a:p>
        </p:txBody>
      </p:sp>
    </p:spTree>
    <p:extLst>
      <p:ext uri="{BB962C8B-B14F-4D97-AF65-F5344CB8AC3E}">
        <p14:creationId xmlns:p14="http://schemas.microsoft.com/office/powerpoint/2010/main" val="273299185"/>
      </p:ext>
    </p:extLst>
  </p:cSld>
  <p:clrMapOvr>
    <a:masterClrMapping/>
  </p:clrMapOvr>
  <p:transition spd="slow">
    <p:push/>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Versioning</a:t>
            </a:r>
            <a:endParaRPr lang="en-US" dirty="0"/>
          </a:p>
        </p:txBody>
      </p:sp>
      <p:sp>
        <p:nvSpPr>
          <p:cNvPr id="5" name="Text Placeholder 4"/>
          <p:cNvSpPr>
            <a:spLocks noGrp="1"/>
          </p:cNvSpPr>
          <p:nvPr>
            <p:ph type="body" sz="quarter" idx="10"/>
          </p:nvPr>
        </p:nvSpPr>
        <p:spPr/>
        <p:txBody>
          <a:bodyPr/>
          <a:lstStyle/>
          <a:p>
            <a:r>
              <a:rPr lang="en-US" smtClean="0"/>
              <a:t>Provides multiple copies of the same document</a:t>
            </a:r>
          </a:p>
          <a:p>
            <a:r>
              <a:rPr lang="en-US" smtClean="0"/>
              <a:t>Protects documents from overwrite</a:t>
            </a:r>
          </a:p>
          <a:p>
            <a:r>
              <a:rPr lang="en-US" smtClean="0"/>
              <a:t>Enabled at the library or list level</a:t>
            </a:r>
          </a:p>
          <a:p>
            <a:r>
              <a:rPr lang="en-US" smtClean="0"/>
              <a:t>Items and files can be versioned</a:t>
            </a:r>
          </a:p>
          <a:p>
            <a:r>
              <a:rPr lang="en-US" smtClean="0"/>
              <a:t>Relatively unchanged in 2013</a:t>
            </a:r>
          </a:p>
          <a:p>
            <a:pPr lvl="1"/>
            <a:r>
              <a:rPr lang="en-US" smtClean="0"/>
              <a:t>New Efficient File Transfer (FSSHTTP) between client and server (introduced in SharePoint 2010)</a:t>
            </a:r>
          </a:p>
          <a:p>
            <a:pPr lvl="1"/>
            <a:r>
              <a:rPr lang="en-US" smtClean="0"/>
              <a:t>Added Shredded Storage capabilities distribute individual items across BLOBs and reduces IO and compute utilization</a:t>
            </a:r>
            <a:endParaRPr lang="en-US" dirty="0"/>
          </a:p>
        </p:txBody>
      </p:sp>
    </p:spTree>
    <p:extLst>
      <p:ext uri="{BB962C8B-B14F-4D97-AF65-F5344CB8AC3E}">
        <p14:creationId xmlns:p14="http://schemas.microsoft.com/office/powerpoint/2010/main" val="1108761906"/>
      </p:ext>
    </p:extLst>
  </p:cSld>
  <p:clrMapOvr>
    <a:masterClrMapping/>
  </p:clrMapOvr>
  <p:transition spd="slow">
    <p:push/>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Recycle Bin</a:t>
            </a:r>
            <a:endParaRPr lang="en-US" dirty="0"/>
          </a:p>
        </p:txBody>
      </p:sp>
      <p:sp>
        <p:nvSpPr>
          <p:cNvPr id="2" name="Text Placeholder 1"/>
          <p:cNvSpPr>
            <a:spLocks noGrp="1"/>
          </p:cNvSpPr>
          <p:nvPr>
            <p:ph type="body" sz="quarter" idx="10"/>
          </p:nvPr>
        </p:nvSpPr>
        <p:spPr>
          <a:xfrm>
            <a:off x="274639" y="1212849"/>
            <a:ext cx="5486399" cy="5207579"/>
          </a:xfrm>
        </p:spPr>
        <p:txBody>
          <a:bodyPr/>
          <a:lstStyle/>
          <a:p>
            <a:r>
              <a:rPr lang="en-US" dirty="0" smtClean="0"/>
              <a:t>Recycle Bin</a:t>
            </a:r>
          </a:p>
          <a:p>
            <a:pPr lvl="1"/>
            <a:r>
              <a:rPr lang="en-US" dirty="0" smtClean="0"/>
              <a:t>Two-stage implementation</a:t>
            </a:r>
          </a:p>
          <a:p>
            <a:pPr lvl="2"/>
            <a:r>
              <a:rPr lang="en-US" dirty="0" smtClean="0"/>
              <a:t>Self service recovery of most content in </a:t>
            </a:r>
            <a:br>
              <a:rPr lang="en-US" dirty="0" smtClean="0"/>
            </a:br>
            <a:r>
              <a:rPr lang="en-US" dirty="0" smtClean="0"/>
              <a:t>first stage</a:t>
            </a:r>
          </a:p>
          <a:p>
            <a:pPr lvl="2"/>
            <a:r>
              <a:rPr lang="en-US" dirty="0" smtClean="0"/>
              <a:t>Site collection administrator recovery in second stage</a:t>
            </a:r>
          </a:p>
          <a:p>
            <a:r>
              <a:rPr lang="en-US" dirty="0" smtClean="0"/>
              <a:t>Enabled by default</a:t>
            </a:r>
          </a:p>
          <a:p>
            <a:r>
              <a:rPr lang="en-US" dirty="0" smtClean="0"/>
              <a:t>Configured on per Web application basis</a:t>
            </a:r>
          </a:p>
          <a:p>
            <a:r>
              <a:rPr lang="en-US" dirty="0" smtClean="0"/>
              <a:t>Relatively unchanged </a:t>
            </a:r>
            <a:br>
              <a:rPr lang="en-US" dirty="0" smtClean="0"/>
            </a:br>
            <a:r>
              <a:rPr lang="en-US" dirty="0" smtClean="0"/>
              <a:t>in 2013</a:t>
            </a:r>
            <a:endParaRPr lang="en-US" dirty="0"/>
          </a:p>
        </p:txBody>
      </p:sp>
      <p:pic>
        <p:nvPicPr>
          <p:cNvPr id="4" name="Picture 3"/>
          <p:cNvPicPr>
            <a:picLocks noChangeAspect="1"/>
          </p:cNvPicPr>
          <p:nvPr/>
        </p:nvPicPr>
        <p:blipFill>
          <a:blip r:embed="rId2"/>
          <a:stretch>
            <a:fillRect/>
          </a:stretch>
        </p:blipFill>
        <p:spPr>
          <a:xfrm>
            <a:off x="5759852" y="1212849"/>
            <a:ext cx="6355512" cy="4314752"/>
          </a:xfrm>
          <a:prstGeom prst="rect">
            <a:avLst/>
          </a:prstGeom>
        </p:spPr>
      </p:pic>
    </p:spTree>
    <p:extLst>
      <p:ext uri="{BB962C8B-B14F-4D97-AF65-F5344CB8AC3E}">
        <p14:creationId xmlns:p14="http://schemas.microsoft.com/office/powerpoint/2010/main" val="239831849"/>
      </p:ext>
    </p:extLst>
  </p:cSld>
  <p:clrMapOvr>
    <a:masterClrMapping/>
  </p:clrMapOvr>
  <p:transition spd="slow">
    <p:push/>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Text Placeholder 2"/>
          <p:cNvSpPr>
            <a:spLocks noGrp="1"/>
          </p:cNvSpPr>
          <p:nvPr>
            <p:ph type="body" sz="quarter" idx="10"/>
          </p:nvPr>
        </p:nvSpPr>
        <p:spPr>
          <a:xfrm>
            <a:off x="274638" y="1212850"/>
            <a:ext cx="11887200" cy="1846659"/>
          </a:xfrm>
        </p:spPr>
        <p:txBody>
          <a:bodyPr/>
          <a:lstStyle/>
          <a:p>
            <a:r>
              <a:rPr lang="en-US" dirty="0" smtClean="0"/>
              <a:t>High availability is an iterative process that begins with what you have and encompasses both components, content, and capacity </a:t>
            </a:r>
            <a:endParaRPr lang="en-US" dirty="0"/>
          </a:p>
        </p:txBody>
      </p:sp>
    </p:spTree>
    <p:extLst>
      <p:ext uri="{BB962C8B-B14F-4D97-AF65-F5344CB8AC3E}">
        <p14:creationId xmlns:p14="http://schemas.microsoft.com/office/powerpoint/2010/main" val="2323986019"/>
      </p:ext>
    </p:extLst>
  </p:cSld>
  <p:clrMapOvr>
    <a:masterClrMapping/>
  </p:clrMapOvr>
  <p:transition>
    <p:fad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Get started with SharePoint</a:t>
            </a:r>
            <a:endParaRPr lang="en-US" dirty="0"/>
          </a:p>
        </p:txBody>
      </p:sp>
      <p:grpSp>
        <p:nvGrpSpPr>
          <p:cNvPr id="5" name="Group 4"/>
          <p:cNvGrpSpPr/>
          <p:nvPr/>
        </p:nvGrpSpPr>
        <p:grpSpPr>
          <a:xfrm>
            <a:off x="-1701" y="2875527"/>
            <a:ext cx="12439882" cy="1243471"/>
            <a:chOff x="-11421" y="3266635"/>
            <a:chExt cx="12200247" cy="1219200"/>
          </a:xfrm>
          <a:solidFill>
            <a:schemeClr val="accent1"/>
          </a:solidFill>
        </p:grpSpPr>
        <p:sp>
          <p:nvSpPr>
            <p:cNvPr id="7" name="Rectangle 6"/>
            <p:cNvSpPr/>
            <p:nvPr/>
          </p:nvSpPr>
          <p:spPr bwMode="auto">
            <a:xfrm>
              <a:off x="-11421" y="3266635"/>
              <a:ext cx="12200247" cy="1219200"/>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marL="2341206" defTabSz="932290" fontAlgn="base">
                <a:spcBef>
                  <a:spcPct val="0"/>
                </a:spcBef>
                <a:spcAft>
                  <a:spcPct val="0"/>
                </a:spcAft>
              </a:pPr>
              <a:r>
                <a:rPr lang="en-US" sz="2856" spc="-71" dirty="0">
                  <a:solidFill>
                    <a:srgbClr val="FFFFFF"/>
                  </a:solidFill>
                  <a:latin typeface="+mj-lt"/>
                  <a:cs typeface="Segoe Pro Light"/>
                </a:rPr>
                <a:t>Download the evaluation and experience SharePoint Server</a:t>
              </a:r>
            </a:p>
            <a:p>
              <a:pPr marL="2341206" defTabSz="932290" fontAlgn="base">
                <a:spcBef>
                  <a:spcPct val="0"/>
                </a:spcBef>
                <a:spcAft>
                  <a:spcPct val="0"/>
                </a:spcAft>
              </a:pPr>
              <a:r>
                <a:rPr lang="en-US" sz="2040" spc="-71" dirty="0">
                  <a:solidFill>
                    <a:srgbClr val="FFFFFF"/>
                  </a:solidFill>
                  <a:cs typeface="Segoe Pro Light"/>
                  <a:hlinkClick r:id="rId3"/>
                </a:rPr>
                <a:t>http://office.com/preview</a:t>
              </a:r>
              <a:r>
                <a:rPr lang="en-US" sz="2040" spc="-71" dirty="0">
                  <a:solidFill>
                    <a:srgbClr val="FFFFFF"/>
                  </a:solidFill>
                  <a:cs typeface="Segoe Pro Light"/>
                </a:rPr>
                <a:t> </a:t>
              </a:r>
            </a:p>
          </p:txBody>
        </p:sp>
        <p:sp>
          <p:nvSpPr>
            <p:cNvPr id="18" name="Freeform 74"/>
            <p:cNvSpPr>
              <a:spLocks noEditPoints="1"/>
            </p:cNvSpPr>
            <p:nvPr/>
          </p:nvSpPr>
          <p:spPr bwMode="black">
            <a:xfrm>
              <a:off x="374092" y="3465774"/>
              <a:ext cx="959702" cy="820922"/>
            </a:xfrm>
            <a:custGeom>
              <a:avLst/>
              <a:gdLst>
                <a:gd name="T0" fmla="*/ 2004 w 2444"/>
                <a:gd name="T1" fmla="*/ 326 h 2090"/>
                <a:gd name="T2" fmla="*/ 1774 w 2444"/>
                <a:gd name="T3" fmla="*/ 391 h 2090"/>
                <a:gd name="T4" fmla="*/ 1156 w 2444"/>
                <a:gd name="T5" fmla="*/ 0 h 2090"/>
                <a:gd name="T6" fmla="*/ 489 w 2444"/>
                <a:gd name="T7" fmla="*/ 535 h 2090"/>
                <a:gd name="T8" fmla="*/ 350 w 2444"/>
                <a:gd name="T9" fmla="*/ 506 h 2090"/>
                <a:gd name="T10" fmla="*/ 0 w 2444"/>
                <a:gd name="T11" fmla="*/ 856 h 2090"/>
                <a:gd name="T12" fmla="*/ 350 w 2444"/>
                <a:gd name="T13" fmla="*/ 1206 h 2090"/>
                <a:gd name="T14" fmla="*/ 2004 w 2444"/>
                <a:gd name="T15" fmla="*/ 1206 h 2090"/>
                <a:gd name="T16" fmla="*/ 2444 w 2444"/>
                <a:gd name="T17" fmla="*/ 766 h 2090"/>
                <a:gd name="T18" fmla="*/ 2004 w 2444"/>
                <a:gd name="T19" fmla="*/ 326 h 2090"/>
                <a:gd name="T20" fmla="*/ 1590 w 2444"/>
                <a:gd name="T21" fmla="*/ 1326 h 2090"/>
                <a:gd name="T22" fmla="*/ 1465 w 2444"/>
                <a:gd name="T23" fmla="*/ 1326 h 2090"/>
                <a:gd name="T24" fmla="*/ 1465 w 2444"/>
                <a:gd name="T25" fmla="*/ 1743 h 2090"/>
                <a:gd name="T26" fmla="*/ 1222 w 2444"/>
                <a:gd name="T27" fmla="*/ 1934 h 2090"/>
                <a:gd name="T28" fmla="*/ 980 w 2444"/>
                <a:gd name="T29" fmla="*/ 1743 h 2090"/>
                <a:gd name="T30" fmla="*/ 980 w 2444"/>
                <a:gd name="T31" fmla="*/ 1326 h 2090"/>
                <a:gd name="T32" fmla="*/ 854 w 2444"/>
                <a:gd name="T33" fmla="*/ 1326 h 2090"/>
                <a:gd name="T34" fmla="*/ 854 w 2444"/>
                <a:gd name="T35" fmla="*/ 1656 h 2090"/>
                <a:gd name="T36" fmla="*/ 666 w 2444"/>
                <a:gd name="T37" fmla="*/ 1656 h 2090"/>
                <a:gd name="T38" fmla="*/ 1222 w 2444"/>
                <a:gd name="T39" fmla="*/ 2090 h 2090"/>
                <a:gd name="T40" fmla="*/ 1779 w 2444"/>
                <a:gd name="T41" fmla="*/ 1656 h 2090"/>
                <a:gd name="T42" fmla="*/ 1590 w 2444"/>
                <a:gd name="T43" fmla="*/ 1656 h 2090"/>
                <a:gd name="T44" fmla="*/ 1590 w 2444"/>
                <a:gd name="T45" fmla="*/ 1326 h 20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444" h="2090">
                  <a:moveTo>
                    <a:pt x="2004" y="326"/>
                  </a:moveTo>
                  <a:cubicBezTo>
                    <a:pt x="1920" y="326"/>
                    <a:pt x="1841" y="350"/>
                    <a:pt x="1774" y="391"/>
                  </a:cubicBezTo>
                  <a:cubicBezTo>
                    <a:pt x="1665" y="160"/>
                    <a:pt x="1429" y="0"/>
                    <a:pt x="1156" y="0"/>
                  </a:cubicBezTo>
                  <a:cubicBezTo>
                    <a:pt x="830" y="0"/>
                    <a:pt x="557" y="229"/>
                    <a:pt x="489" y="535"/>
                  </a:cubicBezTo>
                  <a:cubicBezTo>
                    <a:pt x="446" y="516"/>
                    <a:pt x="399" y="506"/>
                    <a:pt x="350" y="506"/>
                  </a:cubicBezTo>
                  <a:cubicBezTo>
                    <a:pt x="157" y="506"/>
                    <a:pt x="0" y="663"/>
                    <a:pt x="0" y="856"/>
                  </a:cubicBezTo>
                  <a:cubicBezTo>
                    <a:pt x="0" y="1049"/>
                    <a:pt x="157" y="1206"/>
                    <a:pt x="350" y="1206"/>
                  </a:cubicBezTo>
                  <a:cubicBezTo>
                    <a:pt x="2004" y="1206"/>
                    <a:pt x="2004" y="1206"/>
                    <a:pt x="2004" y="1206"/>
                  </a:cubicBezTo>
                  <a:cubicBezTo>
                    <a:pt x="2247" y="1206"/>
                    <a:pt x="2444" y="1009"/>
                    <a:pt x="2444" y="766"/>
                  </a:cubicBezTo>
                  <a:cubicBezTo>
                    <a:pt x="2444" y="523"/>
                    <a:pt x="2247" y="326"/>
                    <a:pt x="2004" y="326"/>
                  </a:cubicBezTo>
                  <a:close/>
                  <a:moveTo>
                    <a:pt x="1590" y="1326"/>
                  </a:moveTo>
                  <a:cubicBezTo>
                    <a:pt x="1465" y="1326"/>
                    <a:pt x="1465" y="1326"/>
                    <a:pt x="1465" y="1326"/>
                  </a:cubicBezTo>
                  <a:cubicBezTo>
                    <a:pt x="1465" y="1743"/>
                    <a:pt x="1465" y="1743"/>
                    <a:pt x="1465" y="1743"/>
                  </a:cubicBezTo>
                  <a:cubicBezTo>
                    <a:pt x="1222" y="1934"/>
                    <a:pt x="1222" y="1934"/>
                    <a:pt x="1222" y="1934"/>
                  </a:cubicBezTo>
                  <a:cubicBezTo>
                    <a:pt x="980" y="1743"/>
                    <a:pt x="980" y="1743"/>
                    <a:pt x="980" y="1743"/>
                  </a:cubicBezTo>
                  <a:cubicBezTo>
                    <a:pt x="980" y="1326"/>
                    <a:pt x="980" y="1326"/>
                    <a:pt x="980" y="1326"/>
                  </a:cubicBezTo>
                  <a:cubicBezTo>
                    <a:pt x="854" y="1326"/>
                    <a:pt x="854" y="1326"/>
                    <a:pt x="854" y="1326"/>
                  </a:cubicBezTo>
                  <a:cubicBezTo>
                    <a:pt x="854" y="1656"/>
                    <a:pt x="854" y="1656"/>
                    <a:pt x="854" y="1656"/>
                  </a:cubicBezTo>
                  <a:cubicBezTo>
                    <a:pt x="666" y="1656"/>
                    <a:pt x="666" y="1656"/>
                    <a:pt x="666" y="1656"/>
                  </a:cubicBezTo>
                  <a:cubicBezTo>
                    <a:pt x="1222" y="2090"/>
                    <a:pt x="1222" y="2090"/>
                    <a:pt x="1222" y="2090"/>
                  </a:cubicBezTo>
                  <a:cubicBezTo>
                    <a:pt x="1779" y="1656"/>
                    <a:pt x="1779" y="1656"/>
                    <a:pt x="1779" y="1656"/>
                  </a:cubicBezTo>
                  <a:cubicBezTo>
                    <a:pt x="1590" y="1656"/>
                    <a:pt x="1590" y="1656"/>
                    <a:pt x="1590" y="1656"/>
                  </a:cubicBezTo>
                  <a:lnTo>
                    <a:pt x="1590" y="1326"/>
                  </a:lnTo>
                  <a:close/>
                </a:path>
              </a:pathLst>
            </a:custGeom>
            <a:solidFill>
              <a:schemeClr val="tx1"/>
            </a:solidFill>
            <a:ln>
              <a:noFill/>
            </a:ln>
          </p:spPr>
          <p:txBody>
            <a:bodyPr vert="horz" wrap="square" lIns="83943" tIns="41972" rIns="83943" bIns="41972" numCol="1" anchor="t" anchorCtr="0" compatLnSpc="1">
              <a:prstTxWarp prst="textNoShape">
                <a:avLst/>
              </a:prstTxWarp>
            </a:bodyPr>
            <a:lstStyle/>
            <a:p>
              <a:pPr defTabSz="932559"/>
              <a:endParaRPr lang="en-US" sz="1632">
                <a:solidFill>
                  <a:srgbClr val="000000"/>
                </a:solidFill>
              </a:endParaRPr>
            </a:p>
          </p:txBody>
        </p:sp>
      </p:grpSp>
      <p:grpSp>
        <p:nvGrpSpPr>
          <p:cNvPr id="11" name="Group 10"/>
          <p:cNvGrpSpPr/>
          <p:nvPr/>
        </p:nvGrpSpPr>
        <p:grpSpPr>
          <a:xfrm>
            <a:off x="-1702" y="1456650"/>
            <a:ext cx="12439880" cy="1243471"/>
            <a:chOff x="-11421" y="1895035"/>
            <a:chExt cx="12200245" cy="1219200"/>
          </a:xfrm>
        </p:grpSpPr>
        <p:sp>
          <p:nvSpPr>
            <p:cNvPr id="6" name="Rectangle 5"/>
            <p:cNvSpPr/>
            <p:nvPr/>
          </p:nvSpPr>
          <p:spPr bwMode="auto">
            <a:xfrm>
              <a:off x="-11421" y="1895035"/>
              <a:ext cx="12200245" cy="12192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marL="2341206" defTabSz="952026" fontAlgn="base">
                <a:spcBef>
                  <a:spcPct val="0"/>
                </a:spcBef>
                <a:spcAft>
                  <a:spcPct val="0"/>
                </a:spcAft>
              </a:pPr>
              <a:r>
                <a:rPr lang="en-US" sz="2856" spc="-71" dirty="0">
                  <a:solidFill>
                    <a:srgbClr val="FFFFFF"/>
                  </a:solidFill>
                  <a:latin typeface="+mj-lt"/>
                  <a:cs typeface="Segoe Pro Light"/>
                </a:rPr>
                <a:t>Learn more</a:t>
              </a:r>
            </a:p>
            <a:p>
              <a:pPr marL="2341206" defTabSz="952026" fontAlgn="base">
                <a:spcBef>
                  <a:spcPct val="0"/>
                </a:spcBef>
                <a:spcAft>
                  <a:spcPct val="0"/>
                </a:spcAft>
              </a:pPr>
              <a:r>
                <a:rPr lang="en-US" sz="2040" spc="-71" dirty="0">
                  <a:solidFill>
                    <a:srgbClr val="0072C6">
                      <a:lumMod val="20000"/>
                      <a:lumOff val="80000"/>
                    </a:srgbClr>
                  </a:solidFill>
                  <a:cs typeface="Segoe Pro Light"/>
                  <a:hlinkClick r:id="rId4"/>
                </a:rPr>
                <a:t>http://sharepoint.microsoft.com/</a:t>
              </a:r>
              <a:r>
                <a:rPr lang="en-US" sz="2040" spc="-71" dirty="0">
                  <a:solidFill>
                    <a:srgbClr val="0072C6">
                      <a:lumMod val="20000"/>
                      <a:lumOff val="80000"/>
                    </a:srgbClr>
                  </a:solidFill>
                  <a:cs typeface="Segoe Pro Light"/>
                </a:rPr>
                <a:t> </a:t>
              </a:r>
            </a:p>
          </p:txBody>
        </p:sp>
        <p:sp>
          <p:nvSpPr>
            <p:cNvPr id="20" name="Freeform 15"/>
            <p:cNvSpPr>
              <a:spLocks noEditPoints="1"/>
            </p:cNvSpPr>
            <p:nvPr/>
          </p:nvSpPr>
          <p:spPr bwMode="black">
            <a:xfrm>
              <a:off x="500686" y="2117373"/>
              <a:ext cx="849329" cy="774524"/>
            </a:xfrm>
            <a:custGeom>
              <a:avLst/>
              <a:gdLst>
                <a:gd name="T0" fmla="*/ 436 w 2416"/>
                <a:gd name="T1" fmla="*/ 708 h 2209"/>
                <a:gd name="T2" fmla="*/ 524 w 2416"/>
                <a:gd name="T3" fmla="*/ 768 h 2209"/>
                <a:gd name="T4" fmla="*/ 883 w 2416"/>
                <a:gd name="T5" fmla="*/ 698 h 2209"/>
                <a:gd name="T6" fmla="*/ 1293 w 2416"/>
                <a:gd name="T7" fmla="*/ 707 h 2209"/>
                <a:gd name="T8" fmla="*/ 1449 w 2416"/>
                <a:gd name="T9" fmla="*/ 702 h 2209"/>
                <a:gd name="T10" fmla="*/ 1429 w 2416"/>
                <a:gd name="T11" fmla="*/ 399 h 2209"/>
                <a:gd name="T12" fmla="*/ 1317 w 2416"/>
                <a:gd name="T13" fmla="*/ 124 h 2209"/>
                <a:gd name="T14" fmla="*/ 1101 w 2416"/>
                <a:gd name="T15" fmla="*/ 21 h 2209"/>
                <a:gd name="T16" fmla="*/ 536 w 2416"/>
                <a:gd name="T17" fmla="*/ 250 h 2209"/>
                <a:gd name="T18" fmla="*/ 353 w 2416"/>
                <a:gd name="T19" fmla="*/ 433 h 2209"/>
                <a:gd name="T20" fmla="*/ 387 w 2416"/>
                <a:gd name="T21" fmla="*/ 530 h 2209"/>
                <a:gd name="T22" fmla="*/ 450 w 2416"/>
                <a:gd name="T23" fmla="*/ 1207 h 2209"/>
                <a:gd name="T24" fmla="*/ 617 w 2416"/>
                <a:gd name="T25" fmla="*/ 1272 h 2209"/>
                <a:gd name="T26" fmla="*/ 689 w 2416"/>
                <a:gd name="T27" fmla="*/ 1270 h 2209"/>
                <a:gd name="T28" fmla="*/ 653 w 2416"/>
                <a:gd name="T29" fmla="*/ 1190 h 2209"/>
                <a:gd name="T30" fmla="*/ 626 w 2416"/>
                <a:gd name="T31" fmla="*/ 1126 h 2209"/>
                <a:gd name="T32" fmla="*/ 553 w 2416"/>
                <a:gd name="T33" fmla="*/ 1010 h 2209"/>
                <a:gd name="T34" fmla="*/ 386 w 2416"/>
                <a:gd name="T35" fmla="*/ 755 h 2209"/>
                <a:gd name="T36" fmla="*/ 209 w 2416"/>
                <a:gd name="T37" fmla="*/ 573 h 2209"/>
                <a:gd name="T38" fmla="*/ 48 w 2416"/>
                <a:gd name="T39" fmla="*/ 787 h 2209"/>
                <a:gd name="T40" fmla="*/ 121 w 2416"/>
                <a:gd name="T41" fmla="*/ 1190 h 2209"/>
                <a:gd name="T42" fmla="*/ 355 w 2416"/>
                <a:gd name="T43" fmla="*/ 1178 h 2209"/>
                <a:gd name="T44" fmla="*/ 2011 w 2416"/>
                <a:gd name="T45" fmla="*/ 189 h 2209"/>
                <a:gd name="T46" fmla="*/ 1470 w 2416"/>
                <a:gd name="T47" fmla="*/ 25 h 2209"/>
                <a:gd name="T48" fmla="*/ 1383 w 2416"/>
                <a:gd name="T49" fmla="*/ 196 h 2209"/>
                <a:gd name="T50" fmla="*/ 1533 w 2416"/>
                <a:gd name="T51" fmla="*/ 610 h 2209"/>
                <a:gd name="T52" fmla="*/ 1588 w 2416"/>
                <a:gd name="T53" fmla="*/ 803 h 2209"/>
                <a:gd name="T54" fmla="*/ 1722 w 2416"/>
                <a:gd name="T55" fmla="*/ 938 h 2209"/>
                <a:gd name="T56" fmla="*/ 1907 w 2416"/>
                <a:gd name="T57" fmla="*/ 1240 h 2209"/>
                <a:gd name="T58" fmla="*/ 2277 w 2416"/>
                <a:gd name="T59" fmla="*/ 1135 h 2209"/>
                <a:gd name="T60" fmla="*/ 2323 w 2416"/>
                <a:gd name="T61" fmla="*/ 506 h 2209"/>
                <a:gd name="T62" fmla="*/ 1781 w 2416"/>
                <a:gd name="T63" fmla="*/ 1200 h 2209"/>
                <a:gd name="T64" fmla="*/ 1773 w 2416"/>
                <a:gd name="T65" fmla="*/ 1172 h 2209"/>
                <a:gd name="T66" fmla="*/ 1585 w 2416"/>
                <a:gd name="T67" fmla="*/ 862 h 2209"/>
                <a:gd name="T68" fmla="*/ 1317 w 2416"/>
                <a:gd name="T69" fmla="*/ 747 h 2209"/>
                <a:gd name="T70" fmla="*/ 907 w 2416"/>
                <a:gd name="T71" fmla="*/ 739 h 2209"/>
                <a:gd name="T72" fmla="*/ 489 w 2416"/>
                <a:gd name="T73" fmla="*/ 831 h 2209"/>
                <a:gd name="T74" fmla="*/ 627 w 2416"/>
                <a:gd name="T75" fmla="*/ 1004 h 2209"/>
                <a:gd name="T76" fmla="*/ 704 w 2416"/>
                <a:gd name="T77" fmla="*/ 1182 h 2209"/>
                <a:gd name="T78" fmla="*/ 704 w 2416"/>
                <a:gd name="T79" fmla="*/ 1183 h 2209"/>
                <a:gd name="T80" fmla="*/ 871 w 2416"/>
                <a:gd name="T81" fmla="*/ 1334 h 2209"/>
                <a:gd name="T82" fmla="*/ 1184 w 2416"/>
                <a:gd name="T83" fmla="*/ 1421 h 2209"/>
                <a:gd name="T84" fmla="*/ 1422 w 2416"/>
                <a:gd name="T85" fmla="*/ 1539 h 2209"/>
                <a:gd name="T86" fmla="*/ 1716 w 2416"/>
                <a:gd name="T87" fmla="*/ 1526 h 2209"/>
                <a:gd name="T88" fmla="*/ 1811 w 2416"/>
                <a:gd name="T89" fmla="*/ 1387 h 2209"/>
                <a:gd name="T90" fmla="*/ 1809 w 2416"/>
                <a:gd name="T91" fmla="*/ 1295 h 2209"/>
                <a:gd name="T92" fmla="*/ 1173 w 2416"/>
                <a:gd name="T93" fmla="*/ 1486 h 2209"/>
                <a:gd name="T94" fmla="*/ 1044 w 2416"/>
                <a:gd name="T95" fmla="*/ 1466 h 2209"/>
                <a:gd name="T96" fmla="*/ 984 w 2416"/>
                <a:gd name="T97" fmla="*/ 1573 h 2209"/>
                <a:gd name="T98" fmla="*/ 809 w 2416"/>
                <a:gd name="T99" fmla="*/ 1794 h 2209"/>
                <a:gd name="T100" fmla="*/ 752 w 2416"/>
                <a:gd name="T101" fmla="*/ 2011 h 2209"/>
                <a:gd name="T102" fmla="*/ 778 w 2416"/>
                <a:gd name="T103" fmla="*/ 2150 h 2209"/>
                <a:gd name="T104" fmla="*/ 880 w 2416"/>
                <a:gd name="T105" fmla="*/ 2177 h 2209"/>
                <a:gd name="T106" fmla="*/ 1012 w 2416"/>
                <a:gd name="T107" fmla="*/ 2005 h 2209"/>
                <a:gd name="T108" fmla="*/ 1226 w 2416"/>
                <a:gd name="T109" fmla="*/ 1733 h 2209"/>
                <a:gd name="T110" fmla="*/ 1245 w 2416"/>
                <a:gd name="T111" fmla="*/ 1541 h 2209"/>
                <a:gd name="T112" fmla="*/ 797 w 2416"/>
                <a:gd name="T113" fmla="*/ 1718 h 2209"/>
                <a:gd name="T114" fmla="*/ 977 w 2416"/>
                <a:gd name="T115" fmla="*/ 1520 h 2209"/>
                <a:gd name="T116" fmla="*/ 831 w 2416"/>
                <a:gd name="T117" fmla="*/ 1386 h 2209"/>
                <a:gd name="T118" fmla="*/ 584 w 2416"/>
                <a:gd name="T119" fmla="*/ 1299 h 2209"/>
                <a:gd name="T120" fmla="*/ 222 w 2416"/>
                <a:gd name="T121" fmla="*/ 1510 h 2209"/>
                <a:gd name="T122" fmla="*/ 569 w 2416"/>
                <a:gd name="T123" fmla="*/ 1809 h 2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416" h="2209">
                  <a:moveTo>
                    <a:pt x="387" y="530"/>
                  </a:moveTo>
                  <a:cubicBezTo>
                    <a:pt x="412" y="587"/>
                    <a:pt x="412" y="651"/>
                    <a:pt x="436" y="708"/>
                  </a:cubicBezTo>
                  <a:cubicBezTo>
                    <a:pt x="445" y="729"/>
                    <a:pt x="445" y="729"/>
                    <a:pt x="445" y="729"/>
                  </a:cubicBezTo>
                  <a:cubicBezTo>
                    <a:pt x="454" y="752"/>
                    <a:pt x="490" y="770"/>
                    <a:pt x="524" y="768"/>
                  </a:cubicBezTo>
                  <a:cubicBezTo>
                    <a:pt x="524" y="768"/>
                    <a:pt x="524" y="768"/>
                    <a:pt x="553" y="767"/>
                  </a:cubicBezTo>
                  <a:cubicBezTo>
                    <a:pt x="666" y="760"/>
                    <a:pt x="772" y="718"/>
                    <a:pt x="883" y="698"/>
                  </a:cubicBezTo>
                  <a:cubicBezTo>
                    <a:pt x="954" y="685"/>
                    <a:pt x="1003" y="722"/>
                    <a:pt x="1070" y="733"/>
                  </a:cubicBezTo>
                  <a:cubicBezTo>
                    <a:pt x="1146" y="746"/>
                    <a:pt x="1215" y="702"/>
                    <a:pt x="1293" y="707"/>
                  </a:cubicBezTo>
                  <a:cubicBezTo>
                    <a:pt x="1348" y="710"/>
                    <a:pt x="1362" y="715"/>
                    <a:pt x="1362" y="715"/>
                  </a:cubicBezTo>
                  <a:cubicBezTo>
                    <a:pt x="1391" y="726"/>
                    <a:pt x="1424" y="722"/>
                    <a:pt x="1449" y="702"/>
                  </a:cubicBezTo>
                  <a:cubicBezTo>
                    <a:pt x="1478" y="678"/>
                    <a:pt x="1478" y="646"/>
                    <a:pt x="1477" y="611"/>
                  </a:cubicBezTo>
                  <a:cubicBezTo>
                    <a:pt x="1474" y="540"/>
                    <a:pt x="1468" y="462"/>
                    <a:pt x="1429" y="399"/>
                  </a:cubicBezTo>
                  <a:cubicBezTo>
                    <a:pt x="1401" y="353"/>
                    <a:pt x="1374" y="306"/>
                    <a:pt x="1351" y="256"/>
                  </a:cubicBezTo>
                  <a:cubicBezTo>
                    <a:pt x="1332" y="215"/>
                    <a:pt x="1322" y="170"/>
                    <a:pt x="1317" y="124"/>
                  </a:cubicBezTo>
                  <a:cubicBezTo>
                    <a:pt x="1312" y="92"/>
                    <a:pt x="1317" y="40"/>
                    <a:pt x="1281" y="23"/>
                  </a:cubicBezTo>
                  <a:cubicBezTo>
                    <a:pt x="1229" y="0"/>
                    <a:pt x="1155" y="13"/>
                    <a:pt x="1101" y="21"/>
                  </a:cubicBezTo>
                  <a:cubicBezTo>
                    <a:pt x="972" y="38"/>
                    <a:pt x="844" y="76"/>
                    <a:pt x="727" y="134"/>
                  </a:cubicBezTo>
                  <a:cubicBezTo>
                    <a:pt x="660" y="167"/>
                    <a:pt x="596" y="206"/>
                    <a:pt x="536" y="250"/>
                  </a:cubicBezTo>
                  <a:cubicBezTo>
                    <a:pt x="488" y="285"/>
                    <a:pt x="440" y="319"/>
                    <a:pt x="399" y="362"/>
                  </a:cubicBezTo>
                  <a:cubicBezTo>
                    <a:pt x="380" y="382"/>
                    <a:pt x="359" y="405"/>
                    <a:pt x="353" y="433"/>
                  </a:cubicBezTo>
                  <a:cubicBezTo>
                    <a:pt x="346" y="467"/>
                    <a:pt x="367" y="492"/>
                    <a:pt x="381" y="520"/>
                  </a:cubicBezTo>
                  <a:cubicBezTo>
                    <a:pt x="383" y="523"/>
                    <a:pt x="385" y="527"/>
                    <a:pt x="387" y="530"/>
                  </a:cubicBezTo>
                  <a:close/>
                  <a:moveTo>
                    <a:pt x="355" y="1178"/>
                  </a:moveTo>
                  <a:cubicBezTo>
                    <a:pt x="385" y="1181"/>
                    <a:pt x="417" y="1193"/>
                    <a:pt x="450" y="1207"/>
                  </a:cubicBezTo>
                  <a:cubicBezTo>
                    <a:pt x="487" y="1223"/>
                    <a:pt x="524" y="1242"/>
                    <a:pt x="558" y="1255"/>
                  </a:cubicBezTo>
                  <a:cubicBezTo>
                    <a:pt x="577" y="1263"/>
                    <a:pt x="598" y="1267"/>
                    <a:pt x="617" y="1272"/>
                  </a:cubicBezTo>
                  <a:cubicBezTo>
                    <a:pt x="635" y="1276"/>
                    <a:pt x="647" y="1281"/>
                    <a:pt x="665" y="1278"/>
                  </a:cubicBezTo>
                  <a:cubicBezTo>
                    <a:pt x="673" y="1276"/>
                    <a:pt x="684" y="1277"/>
                    <a:pt x="689" y="1270"/>
                  </a:cubicBezTo>
                  <a:cubicBezTo>
                    <a:pt x="701" y="1256"/>
                    <a:pt x="690" y="1228"/>
                    <a:pt x="680" y="1218"/>
                  </a:cubicBezTo>
                  <a:cubicBezTo>
                    <a:pt x="670" y="1209"/>
                    <a:pt x="661" y="1200"/>
                    <a:pt x="653" y="1190"/>
                  </a:cubicBezTo>
                  <a:cubicBezTo>
                    <a:pt x="648" y="1184"/>
                    <a:pt x="643" y="1177"/>
                    <a:pt x="640" y="1169"/>
                  </a:cubicBezTo>
                  <a:cubicBezTo>
                    <a:pt x="634" y="1156"/>
                    <a:pt x="627" y="1141"/>
                    <a:pt x="626" y="1126"/>
                  </a:cubicBezTo>
                  <a:cubicBezTo>
                    <a:pt x="625" y="1110"/>
                    <a:pt x="624" y="1097"/>
                    <a:pt x="619" y="1082"/>
                  </a:cubicBezTo>
                  <a:cubicBezTo>
                    <a:pt x="607" y="1051"/>
                    <a:pt x="583" y="1023"/>
                    <a:pt x="553" y="1010"/>
                  </a:cubicBezTo>
                  <a:cubicBezTo>
                    <a:pt x="553" y="1010"/>
                    <a:pt x="521" y="997"/>
                    <a:pt x="479" y="944"/>
                  </a:cubicBezTo>
                  <a:cubicBezTo>
                    <a:pt x="450" y="907"/>
                    <a:pt x="395" y="775"/>
                    <a:pt x="386" y="755"/>
                  </a:cubicBezTo>
                  <a:cubicBezTo>
                    <a:pt x="364" y="704"/>
                    <a:pt x="374" y="643"/>
                    <a:pt x="356" y="592"/>
                  </a:cubicBezTo>
                  <a:cubicBezTo>
                    <a:pt x="333" y="526"/>
                    <a:pt x="256" y="534"/>
                    <a:pt x="209" y="573"/>
                  </a:cubicBezTo>
                  <a:cubicBezTo>
                    <a:pt x="209" y="573"/>
                    <a:pt x="194" y="586"/>
                    <a:pt x="138" y="637"/>
                  </a:cubicBezTo>
                  <a:cubicBezTo>
                    <a:pt x="94" y="677"/>
                    <a:pt x="73" y="735"/>
                    <a:pt x="48" y="787"/>
                  </a:cubicBezTo>
                  <a:cubicBezTo>
                    <a:pt x="6" y="879"/>
                    <a:pt x="0" y="959"/>
                    <a:pt x="1" y="1058"/>
                  </a:cubicBezTo>
                  <a:cubicBezTo>
                    <a:pt x="2" y="1136"/>
                    <a:pt x="54" y="1160"/>
                    <a:pt x="121" y="1190"/>
                  </a:cubicBezTo>
                  <a:cubicBezTo>
                    <a:pt x="121" y="1190"/>
                    <a:pt x="132" y="1194"/>
                    <a:pt x="176" y="1197"/>
                  </a:cubicBezTo>
                  <a:cubicBezTo>
                    <a:pt x="235" y="1201"/>
                    <a:pt x="297" y="1172"/>
                    <a:pt x="355" y="1178"/>
                  </a:cubicBezTo>
                  <a:close/>
                  <a:moveTo>
                    <a:pt x="2323" y="506"/>
                  </a:moveTo>
                  <a:cubicBezTo>
                    <a:pt x="2249" y="371"/>
                    <a:pt x="2134" y="255"/>
                    <a:pt x="2011" y="189"/>
                  </a:cubicBezTo>
                  <a:cubicBezTo>
                    <a:pt x="1900" y="130"/>
                    <a:pt x="1747" y="56"/>
                    <a:pt x="1622" y="40"/>
                  </a:cubicBezTo>
                  <a:cubicBezTo>
                    <a:pt x="1540" y="30"/>
                    <a:pt x="1470" y="25"/>
                    <a:pt x="1470" y="25"/>
                  </a:cubicBezTo>
                  <a:cubicBezTo>
                    <a:pt x="1417" y="21"/>
                    <a:pt x="1369" y="61"/>
                    <a:pt x="1364" y="114"/>
                  </a:cubicBezTo>
                  <a:cubicBezTo>
                    <a:pt x="1364" y="114"/>
                    <a:pt x="1362" y="137"/>
                    <a:pt x="1383" y="196"/>
                  </a:cubicBezTo>
                  <a:cubicBezTo>
                    <a:pt x="1409" y="267"/>
                    <a:pt x="1445" y="333"/>
                    <a:pt x="1485" y="398"/>
                  </a:cubicBezTo>
                  <a:cubicBezTo>
                    <a:pt x="1524" y="460"/>
                    <a:pt x="1530" y="538"/>
                    <a:pt x="1533" y="610"/>
                  </a:cubicBezTo>
                  <a:cubicBezTo>
                    <a:pt x="1535" y="657"/>
                    <a:pt x="1535" y="657"/>
                    <a:pt x="1535" y="657"/>
                  </a:cubicBezTo>
                  <a:cubicBezTo>
                    <a:pt x="1520" y="707"/>
                    <a:pt x="1544" y="773"/>
                    <a:pt x="1588" y="803"/>
                  </a:cubicBezTo>
                  <a:cubicBezTo>
                    <a:pt x="1588" y="803"/>
                    <a:pt x="1613" y="820"/>
                    <a:pt x="1644" y="848"/>
                  </a:cubicBezTo>
                  <a:cubicBezTo>
                    <a:pt x="1669" y="872"/>
                    <a:pt x="1698" y="902"/>
                    <a:pt x="1722" y="938"/>
                  </a:cubicBezTo>
                  <a:cubicBezTo>
                    <a:pt x="1755" y="989"/>
                    <a:pt x="1775" y="1050"/>
                    <a:pt x="1797" y="1107"/>
                  </a:cubicBezTo>
                  <a:cubicBezTo>
                    <a:pt x="1822" y="1173"/>
                    <a:pt x="1827" y="1230"/>
                    <a:pt x="1907" y="1240"/>
                  </a:cubicBezTo>
                  <a:cubicBezTo>
                    <a:pt x="1980" y="1250"/>
                    <a:pt x="2041" y="1287"/>
                    <a:pt x="2115" y="1256"/>
                  </a:cubicBezTo>
                  <a:cubicBezTo>
                    <a:pt x="2175" y="1230"/>
                    <a:pt x="2231" y="1180"/>
                    <a:pt x="2277" y="1135"/>
                  </a:cubicBezTo>
                  <a:cubicBezTo>
                    <a:pt x="2362" y="1050"/>
                    <a:pt x="2402" y="950"/>
                    <a:pt x="2409" y="847"/>
                  </a:cubicBezTo>
                  <a:cubicBezTo>
                    <a:pt x="2416" y="732"/>
                    <a:pt x="2383" y="613"/>
                    <a:pt x="2323" y="506"/>
                  </a:cubicBezTo>
                  <a:close/>
                  <a:moveTo>
                    <a:pt x="1809" y="1295"/>
                  </a:moveTo>
                  <a:cubicBezTo>
                    <a:pt x="1803" y="1263"/>
                    <a:pt x="1789" y="1231"/>
                    <a:pt x="1781" y="1200"/>
                  </a:cubicBezTo>
                  <a:cubicBezTo>
                    <a:pt x="1781" y="1200"/>
                    <a:pt x="1781" y="1200"/>
                    <a:pt x="1774" y="1177"/>
                  </a:cubicBezTo>
                  <a:cubicBezTo>
                    <a:pt x="1774" y="1176"/>
                    <a:pt x="1773" y="1174"/>
                    <a:pt x="1773" y="1172"/>
                  </a:cubicBezTo>
                  <a:cubicBezTo>
                    <a:pt x="1752" y="1100"/>
                    <a:pt x="1731" y="1044"/>
                    <a:pt x="1689" y="980"/>
                  </a:cubicBezTo>
                  <a:cubicBezTo>
                    <a:pt x="1661" y="936"/>
                    <a:pt x="1625" y="896"/>
                    <a:pt x="1585" y="862"/>
                  </a:cubicBezTo>
                  <a:cubicBezTo>
                    <a:pt x="1552" y="833"/>
                    <a:pt x="1515" y="809"/>
                    <a:pt x="1476" y="790"/>
                  </a:cubicBezTo>
                  <a:cubicBezTo>
                    <a:pt x="1426" y="766"/>
                    <a:pt x="1372" y="751"/>
                    <a:pt x="1317" y="747"/>
                  </a:cubicBezTo>
                  <a:cubicBezTo>
                    <a:pt x="1239" y="743"/>
                    <a:pt x="1170" y="787"/>
                    <a:pt x="1094" y="774"/>
                  </a:cubicBezTo>
                  <a:cubicBezTo>
                    <a:pt x="1027" y="762"/>
                    <a:pt x="978" y="726"/>
                    <a:pt x="907" y="739"/>
                  </a:cubicBezTo>
                  <a:cubicBezTo>
                    <a:pt x="796" y="758"/>
                    <a:pt x="690" y="801"/>
                    <a:pt x="577" y="807"/>
                  </a:cubicBezTo>
                  <a:cubicBezTo>
                    <a:pt x="548" y="809"/>
                    <a:pt x="488" y="788"/>
                    <a:pt x="489" y="831"/>
                  </a:cubicBezTo>
                  <a:cubicBezTo>
                    <a:pt x="489" y="859"/>
                    <a:pt x="535" y="915"/>
                    <a:pt x="553" y="938"/>
                  </a:cubicBezTo>
                  <a:cubicBezTo>
                    <a:pt x="595" y="991"/>
                    <a:pt x="627" y="1004"/>
                    <a:pt x="627" y="1004"/>
                  </a:cubicBezTo>
                  <a:cubicBezTo>
                    <a:pt x="676" y="1025"/>
                    <a:pt x="709" y="1085"/>
                    <a:pt x="700" y="1137"/>
                  </a:cubicBezTo>
                  <a:cubicBezTo>
                    <a:pt x="700" y="1137"/>
                    <a:pt x="699" y="1143"/>
                    <a:pt x="704" y="1182"/>
                  </a:cubicBezTo>
                  <a:cubicBezTo>
                    <a:pt x="704" y="1182"/>
                    <a:pt x="704" y="1183"/>
                    <a:pt x="704" y="1183"/>
                  </a:cubicBezTo>
                  <a:cubicBezTo>
                    <a:pt x="704" y="1183"/>
                    <a:pt x="704" y="1183"/>
                    <a:pt x="704" y="1183"/>
                  </a:cubicBezTo>
                  <a:cubicBezTo>
                    <a:pt x="707" y="1209"/>
                    <a:pt x="734" y="1224"/>
                    <a:pt x="753" y="1238"/>
                  </a:cubicBezTo>
                  <a:cubicBezTo>
                    <a:pt x="796" y="1269"/>
                    <a:pt x="821" y="1312"/>
                    <a:pt x="871" y="1334"/>
                  </a:cubicBezTo>
                  <a:cubicBezTo>
                    <a:pt x="921" y="1356"/>
                    <a:pt x="975" y="1374"/>
                    <a:pt x="1030" y="1384"/>
                  </a:cubicBezTo>
                  <a:cubicBezTo>
                    <a:pt x="1079" y="1393"/>
                    <a:pt x="1143" y="1388"/>
                    <a:pt x="1184" y="1421"/>
                  </a:cubicBezTo>
                  <a:cubicBezTo>
                    <a:pt x="1223" y="1453"/>
                    <a:pt x="1247" y="1484"/>
                    <a:pt x="1295" y="1503"/>
                  </a:cubicBezTo>
                  <a:cubicBezTo>
                    <a:pt x="1335" y="1518"/>
                    <a:pt x="1380" y="1527"/>
                    <a:pt x="1422" y="1539"/>
                  </a:cubicBezTo>
                  <a:cubicBezTo>
                    <a:pt x="1463" y="1552"/>
                    <a:pt x="1502" y="1574"/>
                    <a:pt x="1545" y="1579"/>
                  </a:cubicBezTo>
                  <a:cubicBezTo>
                    <a:pt x="1608" y="1586"/>
                    <a:pt x="1668" y="1566"/>
                    <a:pt x="1716" y="1526"/>
                  </a:cubicBezTo>
                  <a:cubicBezTo>
                    <a:pt x="1739" y="1506"/>
                    <a:pt x="1759" y="1483"/>
                    <a:pt x="1775" y="1458"/>
                  </a:cubicBezTo>
                  <a:cubicBezTo>
                    <a:pt x="1790" y="1436"/>
                    <a:pt x="1806" y="1413"/>
                    <a:pt x="1811" y="1387"/>
                  </a:cubicBezTo>
                  <a:cubicBezTo>
                    <a:pt x="1816" y="1367"/>
                    <a:pt x="1814" y="1341"/>
                    <a:pt x="1812" y="1320"/>
                  </a:cubicBezTo>
                  <a:cubicBezTo>
                    <a:pt x="1812" y="1312"/>
                    <a:pt x="1810" y="1304"/>
                    <a:pt x="1809" y="1295"/>
                  </a:cubicBezTo>
                  <a:close/>
                  <a:moveTo>
                    <a:pt x="1174" y="1487"/>
                  </a:moveTo>
                  <a:cubicBezTo>
                    <a:pt x="1173" y="1486"/>
                    <a:pt x="1173" y="1486"/>
                    <a:pt x="1173" y="1486"/>
                  </a:cubicBezTo>
                  <a:cubicBezTo>
                    <a:pt x="1149" y="1474"/>
                    <a:pt x="1132" y="1463"/>
                    <a:pt x="1105" y="1460"/>
                  </a:cubicBezTo>
                  <a:cubicBezTo>
                    <a:pt x="1086" y="1457"/>
                    <a:pt x="1058" y="1447"/>
                    <a:pt x="1044" y="1466"/>
                  </a:cubicBezTo>
                  <a:cubicBezTo>
                    <a:pt x="1035" y="1479"/>
                    <a:pt x="1028" y="1493"/>
                    <a:pt x="1021" y="1506"/>
                  </a:cubicBezTo>
                  <a:cubicBezTo>
                    <a:pt x="1009" y="1528"/>
                    <a:pt x="998" y="1552"/>
                    <a:pt x="984" y="1573"/>
                  </a:cubicBezTo>
                  <a:cubicBezTo>
                    <a:pt x="956" y="1616"/>
                    <a:pt x="925" y="1656"/>
                    <a:pt x="892" y="1695"/>
                  </a:cubicBezTo>
                  <a:cubicBezTo>
                    <a:pt x="866" y="1726"/>
                    <a:pt x="825" y="1756"/>
                    <a:pt x="809" y="1794"/>
                  </a:cubicBezTo>
                  <a:cubicBezTo>
                    <a:pt x="793" y="1830"/>
                    <a:pt x="802" y="1871"/>
                    <a:pt x="789" y="1907"/>
                  </a:cubicBezTo>
                  <a:cubicBezTo>
                    <a:pt x="776" y="1941"/>
                    <a:pt x="762" y="1975"/>
                    <a:pt x="752" y="2011"/>
                  </a:cubicBezTo>
                  <a:cubicBezTo>
                    <a:pt x="743" y="2043"/>
                    <a:pt x="720" y="2102"/>
                    <a:pt x="735" y="2135"/>
                  </a:cubicBezTo>
                  <a:cubicBezTo>
                    <a:pt x="746" y="2160"/>
                    <a:pt x="754" y="2153"/>
                    <a:pt x="778" y="2150"/>
                  </a:cubicBezTo>
                  <a:cubicBezTo>
                    <a:pt x="811" y="2145"/>
                    <a:pt x="847" y="2145"/>
                    <a:pt x="872" y="2170"/>
                  </a:cubicBezTo>
                  <a:cubicBezTo>
                    <a:pt x="880" y="2177"/>
                    <a:pt x="880" y="2177"/>
                    <a:pt x="880" y="2177"/>
                  </a:cubicBezTo>
                  <a:cubicBezTo>
                    <a:pt x="895" y="2209"/>
                    <a:pt x="926" y="2196"/>
                    <a:pt x="948" y="2148"/>
                  </a:cubicBezTo>
                  <a:cubicBezTo>
                    <a:pt x="948" y="2148"/>
                    <a:pt x="979" y="2082"/>
                    <a:pt x="1012" y="2005"/>
                  </a:cubicBezTo>
                  <a:cubicBezTo>
                    <a:pt x="1044" y="1930"/>
                    <a:pt x="1099" y="1861"/>
                    <a:pt x="1154" y="1801"/>
                  </a:cubicBezTo>
                  <a:cubicBezTo>
                    <a:pt x="1177" y="1776"/>
                    <a:pt x="1206" y="1761"/>
                    <a:pt x="1226" y="1733"/>
                  </a:cubicBezTo>
                  <a:cubicBezTo>
                    <a:pt x="1248" y="1702"/>
                    <a:pt x="1265" y="1664"/>
                    <a:pt x="1267" y="1625"/>
                  </a:cubicBezTo>
                  <a:cubicBezTo>
                    <a:pt x="1269" y="1596"/>
                    <a:pt x="1263" y="1564"/>
                    <a:pt x="1245" y="1541"/>
                  </a:cubicBezTo>
                  <a:cubicBezTo>
                    <a:pt x="1226" y="1515"/>
                    <a:pt x="1202" y="1501"/>
                    <a:pt x="1174" y="1487"/>
                  </a:cubicBezTo>
                  <a:close/>
                  <a:moveTo>
                    <a:pt x="797" y="1718"/>
                  </a:moveTo>
                  <a:cubicBezTo>
                    <a:pt x="838" y="1673"/>
                    <a:pt x="878" y="1628"/>
                    <a:pt x="919" y="1583"/>
                  </a:cubicBezTo>
                  <a:cubicBezTo>
                    <a:pt x="935" y="1566"/>
                    <a:pt x="962" y="1543"/>
                    <a:pt x="977" y="1520"/>
                  </a:cubicBezTo>
                  <a:cubicBezTo>
                    <a:pt x="981" y="1515"/>
                    <a:pt x="984" y="1510"/>
                    <a:pt x="986" y="1504"/>
                  </a:cubicBezTo>
                  <a:cubicBezTo>
                    <a:pt x="1012" y="1431"/>
                    <a:pt x="881" y="1406"/>
                    <a:pt x="831" y="1386"/>
                  </a:cubicBezTo>
                  <a:cubicBezTo>
                    <a:pt x="782" y="1366"/>
                    <a:pt x="699" y="1338"/>
                    <a:pt x="649" y="1322"/>
                  </a:cubicBezTo>
                  <a:cubicBezTo>
                    <a:pt x="649" y="1322"/>
                    <a:pt x="623" y="1314"/>
                    <a:pt x="584" y="1299"/>
                  </a:cubicBezTo>
                  <a:cubicBezTo>
                    <a:pt x="473" y="1257"/>
                    <a:pt x="194" y="1132"/>
                    <a:pt x="183" y="1346"/>
                  </a:cubicBezTo>
                  <a:cubicBezTo>
                    <a:pt x="180" y="1402"/>
                    <a:pt x="206" y="1458"/>
                    <a:pt x="222" y="1510"/>
                  </a:cubicBezTo>
                  <a:cubicBezTo>
                    <a:pt x="253" y="1611"/>
                    <a:pt x="320" y="1720"/>
                    <a:pt x="409" y="1779"/>
                  </a:cubicBezTo>
                  <a:cubicBezTo>
                    <a:pt x="458" y="1811"/>
                    <a:pt x="512" y="1813"/>
                    <a:pt x="569" y="1809"/>
                  </a:cubicBezTo>
                  <a:cubicBezTo>
                    <a:pt x="666" y="1800"/>
                    <a:pt x="729" y="1795"/>
                    <a:pt x="797" y="1718"/>
                  </a:cubicBezTo>
                  <a:close/>
                </a:path>
              </a:pathLst>
            </a:custGeom>
            <a:solidFill>
              <a:srgbClr val="FFFFFF"/>
            </a:solidFill>
            <a:ln>
              <a:noFill/>
            </a:ln>
          </p:spPr>
          <p:txBody>
            <a:bodyPr vert="horz" wrap="square" lIns="83943" tIns="41972" rIns="83943" bIns="41972" numCol="1" anchor="t" anchorCtr="0" compatLnSpc="1">
              <a:prstTxWarp prst="textNoShape">
                <a:avLst/>
              </a:prstTxWarp>
            </a:bodyPr>
            <a:lstStyle/>
            <a:p>
              <a:pPr defTabSz="932559"/>
              <a:endParaRPr lang="en-US" sz="1632">
                <a:solidFill>
                  <a:srgbClr val="000000"/>
                </a:solidFill>
              </a:endParaRPr>
            </a:p>
          </p:txBody>
        </p:sp>
      </p:grpSp>
      <p:grpSp>
        <p:nvGrpSpPr>
          <p:cNvPr id="2" name="Group 1"/>
          <p:cNvGrpSpPr/>
          <p:nvPr/>
        </p:nvGrpSpPr>
        <p:grpSpPr>
          <a:xfrm>
            <a:off x="-1701" y="4294403"/>
            <a:ext cx="12439881" cy="1243471"/>
            <a:chOff x="-4121" y="4210582"/>
            <a:chExt cx="12197069" cy="1219200"/>
          </a:xfrm>
        </p:grpSpPr>
        <p:sp>
          <p:nvSpPr>
            <p:cNvPr id="19" name="Rectangle 18"/>
            <p:cNvSpPr/>
            <p:nvPr/>
          </p:nvSpPr>
          <p:spPr bwMode="auto">
            <a:xfrm>
              <a:off x="-4121" y="4210582"/>
              <a:ext cx="12197069" cy="12192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marL="2341206"/>
              <a:r>
                <a:rPr lang="en-US" sz="2856" spc="-71" dirty="0">
                  <a:solidFill>
                    <a:srgbClr val="FFFFFF"/>
                  </a:solidFill>
                  <a:latin typeface="+mj-lt"/>
                </a:rPr>
                <a:t>Build knowledge through training on SharePoint Server </a:t>
              </a:r>
            </a:p>
            <a:p>
              <a:pPr marL="2341206"/>
              <a:r>
                <a:rPr lang="en-US" sz="2040" spc="-71" dirty="0">
                  <a:gradFill>
                    <a:gsLst>
                      <a:gs pos="2917">
                        <a:schemeClr val="bg2"/>
                      </a:gs>
                      <a:gs pos="95000">
                        <a:schemeClr val="bg2"/>
                      </a:gs>
                    </a:gsLst>
                    <a:lin ang="5400000" scaled="0"/>
                  </a:gradFill>
                  <a:hlinkClick r:id="rId5"/>
                </a:rPr>
                <a:t>http://technet.microsoft.com/sharepoint/fp123606</a:t>
              </a:r>
              <a:r>
                <a:rPr lang="en-US" sz="2040" spc="-71" dirty="0">
                  <a:gradFill>
                    <a:gsLst>
                      <a:gs pos="2917">
                        <a:schemeClr val="bg2"/>
                      </a:gs>
                      <a:gs pos="95000">
                        <a:schemeClr val="bg2"/>
                      </a:gs>
                    </a:gsLst>
                    <a:lin ang="5400000" scaled="0"/>
                  </a:gradFill>
                </a:rPr>
                <a:t> </a:t>
              </a:r>
              <a:endParaRPr lang="en-US" sz="2040" spc="-71" dirty="0">
                <a:solidFill>
                  <a:srgbClr val="FFFFFF"/>
                </a:solidFill>
              </a:endParaRPr>
            </a:p>
          </p:txBody>
        </p:sp>
        <p:pic>
          <p:nvPicPr>
            <p:cNvPr id="13" name="Picture 4" descr="W:\Open Engagements\Productivity\MS-Unified Communications\#1601 BizProd MOD Team Core Content Work\New Iconography\Words\Draft\061312_Word_Icons\Tools_061312_white-04.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75601" y="4388467"/>
              <a:ext cx="865144" cy="863430"/>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987620621"/>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0-#ppt_w/2"/>
                                          </p:val>
                                        </p:tav>
                                        <p:tav tm="100000">
                                          <p:val>
                                            <p:strVal val="#ppt_x"/>
                                          </p:val>
                                        </p:tav>
                                      </p:tavLst>
                                    </p:anim>
                                    <p:anim calcmode="lin" valueType="num">
                                      <p:cBhvr additive="base">
                                        <p:cTn id="14"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0-#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Additional Resources</a:t>
            </a:r>
            <a:endParaRPr lang="en-US" dirty="0"/>
          </a:p>
        </p:txBody>
      </p:sp>
      <p:sp>
        <p:nvSpPr>
          <p:cNvPr id="7" name="Text Placeholder 6"/>
          <p:cNvSpPr>
            <a:spLocks noGrp="1"/>
          </p:cNvSpPr>
          <p:nvPr>
            <p:ph type="body" sz="quarter" idx="10"/>
          </p:nvPr>
        </p:nvSpPr>
        <p:spPr>
          <a:xfrm>
            <a:off x="274638" y="1212850"/>
            <a:ext cx="11887200" cy="3077766"/>
          </a:xfrm>
        </p:spPr>
        <p:txBody>
          <a:bodyPr/>
          <a:lstStyle/>
          <a:p>
            <a:r>
              <a:rPr lang="en-US" dirty="0" smtClean="0">
                <a:hlinkClick r:id="rId2"/>
              </a:rPr>
              <a:t>SharePoint Server 2013 Preview IT Professional Reviewer’s Guide </a:t>
            </a:r>
            <a:r>
              <a:rPr lang="en-US" dirty="0" smtClean="0"/>
              <a:t>[http://www.microsoft.com/en-us/download/details.aspx?id=34023]</a:t>
            </a:r>
          </a:p>
          <a:p>
            <a:r>
              <a:rPr lang="en-US" dirty="0" smtClean="0">
                <a:hlinkClick r:id="rId3"/>
              </a:rPr>
              <a:t>SharePoint Server 2013 on TechNet </a:t>
            </a:r>
            <a:r>
              <a:rPr lang="en-US" dirty="0" smtClean="0"/>
              <a:t>[http://technet.microsoft.com/sharepoint]</a:t>
            </a:r>
            <a:endParaRPr lang="en-US" dirty="0"/>
          </a:p>
        </p:txBody>
      </p:sp>
    </p:spTree>
    <p:extLst>
      <p:ext uri="{BB962C8B-B14F-4D97-AF65-F5344CB8AC3E}">
        <p14:creationId xmlns:p14="http://schemas.microsoft.com/office/powerpoint/2010/main" val="1834405178"/>
      </p:ext>
    </p:extLst>
  </p:cSld>
  <p:clrMapOvr>
    <a:masterClrMapping/>
  </p:clrMapOvr>
  <p:transition spd="slow">
    <p:push/>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437838" y="1173928"/>
            <a:ext cx="3729442" cy="3729442"/>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7341" dirty="0">
                <a:solidFill>
                  <a:prstClr val="white"/>
                </a:solidFill>
                <a:latin typeface="Segoe UI Light" panose="020B0502040204020203" pitchFamily="34" charset="0"/>
                <a:cs typeface="Segoe UI Light" panose="020B0502040204020203" pitchFamily="34" charset="0"/>
              </a:rPr>
              <a:t>Build</a:t>
            </a:r>
          </a:p>
        </p:txBody>
      </p:sp>
      <p:sp>
        <p:nvSpPr>
          <p:cNvPr id="6" name="Rectangle 5"/>
          <p:cNvSpPr/>
          <p:nvPr/>
        </p:nvSpPr>
        <p:spPr>
          <a:xfrm>
            <a:off x="6274290" y="1173928"/>
            <a:ext cx="1818103" cy="181810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55" dirty="0">
                <a:latin typeface="Segoe UI Light" panose="020B0502040204020203" pitchFamily="34" charset="0"/>
                <a:cs typeface="Segoe UI Light" panose="020B0502040204020203" pitchFamily="34" charset="0"/>
              </a:rPr>
              <a:t>Better</a:t>
            </a:r>
          </a:p>
        </p:txBody>
      </p:sp>
      <p:sp>
        <p:nvSpPr>
          <p:cNvPr id="7" name="Rectangle 6"/>
          <p:cNvSpPr/>
          <p:nvPr/>
        </p:nvSpPr>
        <p:spPr>
          <a:xfrm>
            <a:off x="6274290" y="3085267"/>
            <a:ext cx="1818103" cy="181810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55" dirty="0">
                <a:latin typeface="Segoe UI Light" panose="020B0502040204020203" pitchFamily="34" charset="0"/>
                <a:cs typeface="Segoe UI Light" panose="020B0502040204020203" pitchFamily="34" charset="0"/>
              </a:rPr>
              <a:t>Faster</a:t>
            </a:r>
          </a:p>
        </p:txBody>
      </p:sp>
      <p:sp>
        <p:nvSpPr>
          <p:cNvPr id="8" name="Rectangle 7"/>
          <p:cNvSpPr/>
          <p:nvPr/>
        </p:nvSpPr>
        <p:spPr>
          <a:xfrm>
            <a:off x="8199402" y="1173928"/>
            <a:ext cx="1818103" cy="181810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55" dirty="0">
                <a:latin typeface="Segoe UI Light" panose="020B0502040204020203" pitchFamily="34" charset="0"/>
                <a:cs typeface="Segoe UI Light" panose="020B0502040204020203" pitchFamily="34" charset="0"/>
              </a:rPr>
              <a:t>Smarter</a:t>
            </a:r>
          </a:p>
        </p:txBody>
      </p:sp>
      <p:sp>
        <p:nvSpPr>
          <p:cNvPr id="9" name="TextBox 8"/>
          <p:cNvSpPr txBox="1"/>
          <p:nvPr/>
        </p:nvSpPr>
        <p:spPr>
          <a:xfrm>
            <a:off x="2437840" y="5202151"/>
            <a:ext cx="7579666" cy="862319"/>
          </a:xfrm>
          <a:prstGeom prst="rect">
            <a:avLst/>
          </a:prstGeom>
          <a:solidFill>
            <a:schemeClr val="accent2"/>
          </a:solidFill>
        </p:spPr>
        <p:txBody>
          <a:bodyPr wrap="square" rtlCol="0">
            <a:spAutoFit/>
          </a:bodyPr>
          <a:lstStyle/>
          <a:p>
            <a:pPr algn="r"/>
            <a:r>
              <a:rPr lang="en-US" sz="2447" dirty="0">
                <a:latin typeface="Segoe UI Light" panose="020B0502040204020203" pitchFamily="34" charset="0"/>
                <a:cs typeface="Segoe UI Light" panose="020B0502040204020203" pitchFamily="34" charset="0"/>
              </a:rPr>
              <a:t>Try the new Windows PowerShell Command Builder</a:t>
            </a:r>
          </a:p>
          <a:p>
            <a:pPr algn="r"/>
            <a:r>
              <a:rPr lang="en-US" sz="2447" dirty="0" smtClean="0">
                <a:latin typeface="Segoe UI Light" panose="020B0502040204020203" pitchFamily="34" charset="0"/>
                <a:cs typeface="Segoe UI Light" panose="020B0502040204020203" pitchFamily="34" charset="0"/>
              </a:rPr>
              <a:t>http://technet.Microsoft.com</a:t>
            </a:r>
            <a:endParaRPr lang="en-US" sz="2447" dirty="0">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val="122403131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2" presetClass="entr" presetSubtype="2"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1+#ppt_w/2"/>
                                          </p:val>
                                        </p:tav>
                                        <p:tav tm="100000">
                                          <p:val>
                                            <p:strVal val="#ppt_x"/>
                                          </p:val>
                                        </p:tav>
                                      </p:tavLst>
                                    </p:anim>
                                    <p:anim calcmode="lin" valueType="num">
                                      <p:cBhvr additive="base">
                                        <p:cTn id="14" dur="500" fill="hold"/>
                                        <p:tgtEl>
                                          <p:spTgt spid="6"/>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2" presetClass="entr" presetSubtype="2"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fill="hold"/>
                                        <p:tgtEl>
                                          <p:spTgt spid="8"/>
                                        </p:tgtEl>
                                        <p:attrNameLst>
                                          <p:attrName>ppt_x</p:attrName>
                                        </p:attrNameLst>
                                      </p:cBhvr>
                                      <p:tavLst>
                                        <p:tav tm="0">
                                          <p:val>
                                            <p:strVal val="1+#ppt_w/2"/>
                                          </p:val>
                                        </p:tav>
                                        <p:tav tm="100000">
                                          <p:val>
                                            <p:strVal val="#ppt_x"/>
                                          </p:val>
                                        </p:tav>
                                      </p:tavLst>
                                    </p:anim>
                                    <p:anim calcmode="lin" valueType="num">
                                      <p:cBhvr additive="base">
                                        <p:cTn id="19" dur="500" fill="hold"/>
                                        <p:tgtEl>
                                          <p:spTgt spid="8"/>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2" presetClass="entr" presetSubtype="2"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1+#ppt_w/2"/>
                                          </p:val>
                                        </p:tav>
                                        <p:tav tm="100000">
                                          <p:val>
                                            <p:strVal val="#ppt_x"/>
                                          </p:val>
                                        </p:tav>
                                      </p:tavLst>
                                    </p:anim>
                                    <p:anim calcmode="lin" valueType="num">
                                      <p:cBhvr additive="base">
                                        <p:cTn id="24" dur="500" fill="hold"/>
                                        <p:tgtEl>
                                          <p:spTgt spid="7"/>
                                        </p:tgtEl>
                                        <p:attrNameLst>
                                          <p:attrName>ppt_y</p:attrName>
                                        </p:attrNameLst>
                                      </p:cBhvr>
                                      <p:tavLst>
                                        <p:tav tm="0">
                                          <p:val>
                                            <p:strVal val="#ppt_y"/>
                                          </p:val>
                                        </p:tav>
                                        <p:tav tm="100000">
                                          <p:val>
                                            <p:strVal val="#ppt_y"/>
                                          </p:val>
                                        </p:tav>
                                      </p:tavLst>
                                    </p:anim>
                                  </p:childTnLst>
                                </p:cTn>
                              </p:par>
                            </p:childTnLst>
                          </p:cTn>
                        </p:par>
                        <p:par>
                          <p:cTn id="25" fill="hold">
                            <p:stCondLst>
                              <p:cond delay="2000"/>
                            </p:stCondLst>
                            <p:childTnLst>
                              <p:par>
                                <p:cTn id="26" presetID="42" presetClass="entr" presetSubtype="0"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1000"/>
                                        <p:tgtEl>
                                          <p:spTgt spid="9"/>
                                        </p:tgtEl>
                                      </p:cBhvr>
                                    </p:animEffect>
                                    <p:anim calcmode="lin" valueType="num">
                                      <p:cBhvr>
                                        <p:cTn id="29" dur="1000" fill="hold"/>
                                        <p:tgtEl>
                                          <p:spTgt spid="9"/>
                                        </p:tgtEl>
                                        <p:attrNameLst>
                                          <p:attrName>ppt_x</p:attrName>
                                        </p:attrNameLst>
                                      </p:cBhvr>
                                      <p:tavLst>
                                        <p:tav tm="0">
                                          <p:val>
                                            <p:strVal val="#ppt_x"/>
                                          </p:val>
                                        </p:tav>
                                        <p:tav tm="100000">
                                          <p:val>
                                            <p:strVal val="#ppt_x"/>
                                          </p:val>
                                        </p:tav>
                                      </p:tavLst>
                                    </p:anim>
                                    <p:anim calcmode="lin" valueType="num">
                                      <p:cBhvr>
                                        <p:cTn id="30"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7"/>
          <p:cNvGrpSpPr/>
          <p:nvPr/>
        </p:nvGrpSpPr>
        <p:grpSpPr>
          <a:xfrm>
            <a:off x="2" y="-46950"/>
            <a:ext cx="12436475" cy="2367124"/>
            <a:chOff x="0" y="-46033"/>
            <a:chExt cx="12188825" cy="2320920"/>
          </a:xfrm>
        </p:grpSpPr>
        <p:sp>
          <p:nvSpPr>
            <p:cNvPr id="13" name="Rectangle 12"/>
            <p:cNvSpPr/>
            <p:nvPr/>
          </p:nvSpPr>
          <p:spPr bwMode="auto">
            <a:xfrm>
              <a:off x="0" y="-46033"/>
              <a:ext cx="12188825" cy="1735133"/>
            </a:xfrm>
            <a:prstGeom prst="rect">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82880" tIns="182880" rIns="182880" bIns="45718" numCol="1" rtlCol="0" anchor="t" anchorCtr="0" compatLnSpc="1">
              <a:prstTxWarp prst="textNoShape">
                <a:avLst/>
              </a:prstTxWarp>
            </a:bodyPr>
            <a:lstStyle/>
            <a:p>
              <a:pPr algn="ctr" defTabSz="932381" fontAlgn="base">
                <a:spcBef>
                  <a:spcPct val="0"/>
                </a:spcBef>
                <a:spcAft>
                  <a:spcPct val="0"/>
                </a:spcAft>
              </a:pPr>
              <a:endParaRPr lang="en-US" sz="2200" dirty="0">
                <a:gradFill>
                  <a:gsLst>
                    <a:gs pos="0">
                      <a:srgbClr val="FFFFFF"/>
                    </a:gs>
                    <a:gs pos="100000">
                      <a:srgbClr val="FFFFFF"/>
                    </a:gs>
                  </a:gsLst>
                  <a:lin ang="5400000" scaled="0"/>
                </a:gradFill>
                <a:latin typeface="Segoe Condensed" pitchFamily="34" charset="0"/>
              </a:endParaRPr>
            </a:p>
          </p:txBody>
        </p:sp>
        <p:sp>
          <p:nvSpPr>
            <p:cNvPr id="6" name="Right Triangle 5"/>
            <p:cNvSpPr/>
            <p:nvPr/>
          </p:nvSpPr>
          <p:spPr bwMode="auto">
            <a:xfrm rot="5400000">
              <a:off x="50006" y="1613694"/>
              <a:ext cx="612774" cy="709612"/>
            </a:xfrm>
            <a:prstGeom prst="rtTriangle">
              <a:avLst/>
            </a:prstGeom>
            <a:solidFill>
              <a:srgbClr val="0072C6"/>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51122" fontAlgn="base">
                <a:spcBef>
                  <a:spcPct val="0"/>
                </a:spcBef>
                <a:spcAft>
                  <a:spcPct val="0"/>
                </a:spcAft>
              </a:pPr>
              <a:endParaRPr lang="en-US" sz="2000" dirty="0">
                <a:gradFill>
                  <a:gsLst>
                    <a:gs pos="0">
                      <a:srgbClr val="FFFFFF"/>
                    </a:gs>
                    <a:gs pos="100000">
                      <a:srgbClr val="FFFFFF"/>
                    </a:gs>
                  </a:gsLst>
                  <a:lin ang="5400000" scaled="0"/>
                </a:gradFill>
              </a:endParaRPr>
            </a:p>
          </p:txBody>
        </p:sp>
      </p:grpSp>
      <p:sp>
        <p:nvSpPr>
          <p:cNvPr id="11" name="Text Placeholder 3"/>
          <p:cNvSpPr txBox="1">
            <a:spLocks/>
          </p:cNvSpPr>
          <p:nvPr/>
        </p:nvSpPr>
        <p:spPr>
          <a:xfrm>
            <a:off x="482689" y="2498276"/>
            <a:ext cx="7071847" cy="4093723"/>
          </a:xfrm>
          <a:prstGeom prst="rect">
            <a:avLst/>
          </a:prstGeom>
        </p:spPr>
        <p:txBody>
          <a:bodyPr lIns="93269" tIns="46635" rIns="93269" bIns="46635"/>
          <a:lstStyle>
            <a:lvl1pPr marL="336078" marR="0" indent="-336078" algn="l" defTabSz="914185" rtl="0" eaLnBrk="1" fontAlgn="auto" latinLnBrk="0" hangingPunct="1">
              <a:lnSpc>
                <a:spcPct val="90000"/>
              </a:lnSpc>
              <a:spcBef>
                <a:spcPct val="20000"/>
              </a:spcBef>
              <a:spcAft>
                <a:spcPts val="0"/>
              </a:spcAft>
              <a:buClrTx/>
              <a:buSzPct val="90000"/>
              <a:buFont typeface="Arial" pitchFamily="34" charset="0"/>
              <a:buChar char="•"/>
              <a:tabLst/>
              <a:defRPr sz="3900" kern="1200" spc="0" baseline="0">
                <a:gradFill>
                  <a:gsLst>
                    <a:gs pos="1250">
                      <a:schemeClr val="tx1"/>
                    </a:gs>
                    <a:gs pos="100000">
                      <a:schemeClr val="tx1"/>
                    </a:gs>
                  </a:gsLst>
                  <a:lin ang="5400000" scaled="0"/>
                </a:gradFill>
                <a:latin typeface="+mj-lt"/>
                <a:ea typeface="+mn-ea"/>
                <a:cs typeface="+mn-cs"/>
              </a:defRPr>
            </a:lvl1pPr>
            <a:lvl2pPr marL="572577" marR="0" indent="-236499" algn="l" defTabSz="914185"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784182" marR="0" indent="-224052" algn="l" defTabSz="914185"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08233" marR="0" indent="-224052" algn="l" defTabSz="914185"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32284" marR="0" indent="-224052" algn="l" defTabSz="914185"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14005" indent="-228546" algn="l" defTabSz="914185"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99" indent="-228546" algn="l" defTabSz="914185"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91" indent="-228546" algn="l" defTabSz="914185"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84" indent="-228546" algn="l" defTabSz="914185"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00000"/>
              </a:lnSpc>
              <a:spcBef>
                <a:spcPts val="1836"/>
              </a:spcBef>
              <a:buNone/>
            </a:pPr>
            <a:r>
              <a:rPr lang="en-US" sz="3300" dirty="0">
                <a:gradFill>
                  <a:gsLst>
                    <a:gs pos="1250">
                      <a:srgbClr val="505050"/>
                    </a:gs>
                    <a:gs pos="100000">
                      <a:srgbClr val="505050"/>
                    </a:gs>
                  </a:gsLst>
                  <a:lin ang="5400000" scaled="0"/>
                </a:gradFill>
              </a:rPr>
              <a:t>Evaluate this session now on </a:t>
            </a:r>
            <a:r>
              <a:rPr lang="en-US" sz="3300" dirty="0" err="1">
                <a:gradFill>
                  <a:gsLst>
                    <a:gs pos="1250">
                      <a:srgbClr val="505050"/>
                    </a:gs>
                    <a:gs pos="100000">
                      <a:srgbClr val="505050"/>
                    </a:gs>
                  </a:gsLst>
                  <a:lin ang="5400000" scaled="0"/>
                </a:gradFill>
              </a:rPr>
              <a:t>MySPC</a:t>
            </a:r>
            <a:r>
              <a:rPr lang="en-US" sz="3300" dirty="0">
                <a:gradFill>
                  <a:gsLst>
                    <a:gs pos="1250">
                      <a:srgbClr val="505050"/>
                    </a:gs>
                    <a:gs pos="100000">
                      <a:srgbClr val="505050"/>
                    </a:gs>
                  </a:gsLst>
                  <a:lin ang="5400000" scaled="0"/>
                </a:gradFill>
              </a:rPr>
              <a:t> </a:t>
            </a:r>
            <a:br>
              <a:rPr lang="en-US" sz="3300" dirty="0">
                <a:gradFill>
                  <a:gsLst>
                    <a:gs pos="1250">
                      <a:srgbClr val="505050"/>
                    </a:gs>
                    <a:gs pos="100000">
                      <a:srgbClr val="505050"/>
                    </a:gs>
                  </a:gsLst>
                  <a:lin ang="5400000" scaled="0"/>
                </a:gradFill>
              </a:rPr>
            </a:br>
            <a:r>
              <a:rPr lang="en-US" sz="3300" dirty="0">
                <a:gradFill>
                  <a:gsLst>
                    <a:gs pos="1250">
                      <a:srgbClr val="505050"/>
                    </a:gs>
                    <a:gs pos="100000">
                      <a:srgbClr val="505050"/>
                    </a:gs>
                  </a:gsLst>
                  <a:lin ang="5400000" scaled="0"/>
                </a:gradFill>
              </a:rPr>
              <a:t>using your laptop or mobile device: </a:t>
            </a:r>
            <a:r>
              <a:rPr lang="en-US" sz="2900" dirty="0">
                <a:gradFill>
                  <a:gsLst>
                    <a:gs pos="1250">
                      <a:srgbClr val="505050"/>
                    </a:gs>
                    <a:gs pos="100000">
                      <a:srgbClr val="505050"/>
                    </a:gs>
                  </a:gsLst>
                  <a:lin ang="5400000" scaled="0"/>
                </a:gradFill>
                <a:latin typeface="Segoe UI"/>
                <a:hlinkClick r:id="rId2"/>
              </a:rPr>
              <a:t>http://myspc.sharepointconference.com</a:t>
            </a:r>
            <a:endParaRPr lang="en-US" sz="2900" dirty="0">
              <a:solidFill>
                <a:srgbClr val="505050"/>
              </a:solidFill>
              <a:latin typeface="Segoe UI"/>
            </a:endParaRPr>
          </a:p>
        </p:txBody>
      </p:sp>
      <p:sp>
        <p:nvSpPr>
          <p:cNvPr id="17" name="Title 9"/>
          <p:cNvSpPr txBox="1">
            <a:spLocks/>
          </p:cNvSpPr>
          <p:nvPr/>
        </p:nvSpPr>
        <p:spPr>
          <a:xfrm>
            <a:off x="482687" y="179227"/>
            <a:ext cx="4736162" cy="1661200"/>
          </a:xfrm>
          <a:prstGeom prst="rect">
            <a:avLst/>
          </a:prstGeom>
        </p:spPr>
        <p:txBody>
          <a:bodyPr vert="horz" wrap="square" lIns="146260" tIns="91413" rIns="146260" bIns="91413" rtlCol="0" anchor="t">
            <a:noAutofit/>
          </a:bodyPr>
          <a:lstStyle>
            <a:lvl1pPr algn="l" defTabSz="914185" rtl="0" eaLnBrk="1" latinLnBrk="0" hangingPunct="1">
              <a:lnSpc>
                <a:spcPct val="90000"/>
              </a:lnSpc>
              <a:spcBef>
                <a:spcPct val="0"/>
              </a:spcBef>
              <a:buNone/>
              <a:defRPr lang="en-US" sz="5300"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sz="8200" err="1">
                <a:solidFill>
                  <a:srgbClr val="FFFFFF"/>
                </a:solidFill>
              </a:rPr>
              <a:t>MySPC</a:t>
            </a:r>
            <a:endParaRPr sz="8200">
              <a:solidFill>
                <a:srgbClr val="FFFFFF"/>
              </a:solidFill>
            </a:endParaRPr>
          </a:p>
        </p:txBody>
      </p:sp>
      <p:pic>
        <p:nvPicPr>
          <p:cNvPr id="19" name="Picture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37774" y="6109310"/>
            <a:ext cx="1830338" cy="499354"/>
          </a:xfrm>
          <a:prstGeom prst="rect">
            <a:avLst/>
          </a:prstGeom>
        </p:spPr>
      </p:pic>
      <p:pic>
        <p:nvPicPr>
          <p:cNvPr id="3" name="Picture 2"/>
          <p:cNvPicPr>
            <a:picLocks noChangeAspect="1"/>
          </p:cNvPicPr>
          <p:nvPr/>
        </p:nvPicPr>
        <p:blipFill rotWithShape="1">
          <a:blip r:embed="rId4">
            <a:extLst>
              <a:ext uri="{28A0092B-C50C-407E-A947-70E740481C1C}">
                <a14:useLocalDpi xmlns:a14="http://schemas.microsoft.com/office/drawing/2010/main" val="0"/>
              </a:ext>
            </a:extLst>
          </a:blip>
          <a:srcRect b="28498"/>
          <a:stretch/>
        </p:blipFill>
        <p:spPr>
          <a:xfrm>
            <a:off x="2396462" y="4416200"/>
            <a:ext cx="2478258" cy="1626691"/>
          </a:xfrm>
          <a:prstGeom prst="rect">
            <a:avLst/>
          </a:prstGeom>
        </p:spPr>
      </p:pic>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70786" y="2434323"/>
            <a:ext cx="4361382" cy="3264920"/>
          </a:xfrm>
          <a:prstGeom prst="rect">
            <a:avLst/>
          </a:prstGeom>
        </p:spPr>
      </p:pic>
      <p:pic>
        <p:nvPicPr>
          <p:cNvPr id="5" name="Picture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279786" y="3374962"/>
            <a:ext cx="1572756" cy="2547596"/>
          </a:xfrm>
          <a:prstGeom prst="rect">
            <a:avLst/>
          </a:prstGeom>
        </p:spPr>
      </p:pic>
    </p:spTree>
    <p:extLst>
      <p:ext uri="{BB962C8B-B14F-4D97-AF65-F5344CB8AC3E}">
        <p14:creationId xmlns:p14="http://schemas.microsoft.com/office/powerpoint/2010/main" val="7143201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3"/>
          <p:cNvSpPr txBox="1">
            <a:spLocks noChangeArrowheads="1"/>
          </p:cNvSpPr>
          <p:nvPr/>
        </p:nvSpPr>
        <p:spPr bwMode="blackWhite">
          <a:xfrm>
            <a:off x="273051" y="6079032"/>
            <a:ext cx="10974388" cy="618631"/>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2012 Microsoft Corporation. All rights reserved. Microsoft, Windows, Windows Vista and 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invGray">
          <a:xfrm>
            <a:off x="459230" y="3145040"/>
            <a:ext cx="3288506" cy="704445"/>
          </a:xfrm>
          <a:prstGeom prst="rect">
            <a:avLst/>
          </a:prstGeom>
        </p:spPr>
      </p:pic>
    </p:spTree>
    <p:extLst>
      <p:ext uri="{BB962C8B-B14F-4D97-AF65-F5344CB8AC3E}">
        <p14:creationId xmlns:p14="http://schemas.microsoft.com/office/powerpoint/2010/main" val="37358343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Agenda</a:t>
            </a:r>
            <a:endParaRPr lang="en-US" dirty="0"/>
          </a:p>
        </p:txBody>
      </p:sp>
      <p:sp>
        <p:nvSpPr>
          <p:cNvPr id="2" name="Text Placeholder 1"/>
          <p:cNvSpPr>
            <a:spLocks noGrp="1"/>
          </p:cNvSpPr>
          <p:nvPr>
            <p:ph type="body" sz="quarter" idx="10"/>
          </p:nvPr>
        </p:nvSpPr>
        <p:spPr>
          <a:xfrm>
            <a:off x="274638" y="1212850"/>
            <a:ext cx="11887200" cy="2769989"/>
          </a:xfrm>
        </p:spPr>
        <p:txBody>
          <a:bodyPr/>
          <a:lstStyle/>
          <a:p>
            <a:r>
              <a:rPr lang="en-US" dirty="0" smtClean="0"/>
              <a:t>High Availability Overview</a:t>
            </a:r>
          </a:p>
          <a:p>
            <a:r>
              <a:rPr lang="en-US" dirty="0" smtClean="0"/>
              <a:t>Infrastructure Capabilities</a:t>
            </a:r>
          </a:p>
          <a:p>
            <a:r>
              <a:rPr lang="en-US" dirty="0" smtClean="0"/>
              <a:t>Topologies</a:t>
            </a:r>
          </a:p>
          <a:p>
            <a:r>
              <a:rPr lang="en-US" dirty="0" smtClean="0"/>
              <a:t>Client Capabilities</a:t>
            </a:r>
            <a:endParaRPr lang="en-US" dirty="0"/>
          </a:p>
        </p:txBody>
      </p:sp>
    </p:spTree>
    <p:extLst>
      <p:ext uri="{BB962C8B-B14F-4D97-AF65-F5344CB8AC3E}">
        <p14:creationId xmlns:p14="http://schemas.microsoft.com/office/powerpoint/2010/main" val="3340618820"/>
      </p:ext>
    </p:extLst>
  </p:cSld>
  <p:clrMapOvr>
    <a:masterClrMapping/>
  </p:clrMapOvr>
  <p:transition spd="slow">
    <p:push/>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Tree>
    <p:extLst>
      <p:ext uri="{BB962C8B-B14F-4D97-AF65-F5344CB8AC3E}">
        <p14:creationId xmlns:p14="http://schemas.microsoft.com/office/powerpoint/2010/main" val="60614035"/>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Availability Layers</a:t>
            </a:r>
            <a:endParaRPr lang="en-US" dirty="0"/>
          </a:p>
        </p:txBody>
      </p:sp>
      <p:sp>
        <p:nvSpPr>
          <p:cNvPr id="4" name="Rectangle 3"/>
          <p:cNvSpPr/>
          <p:nvPr/>
        </p:nvSpPr>
        <p:spPr bwMode="auto">
          <a:xfrm>
            <a:off x="2671666" y="1211552"/>
            <a:ext cx="7495799" cy="1594752"/>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r>
              <a:rPr lang="en-US" sz="2856" dirty="0">
                <a:solidFill>
                  <a:schemeClr val="tx1"/>
                </a:solidFill>
                <a:latin typeface="+mj-lt"/>
                <a:ea typeface="Segoe UI" pitchFamily="34" charset="0"/>
                <a:cs typeface="Segoe UI" pitchFamily="34" charset="0"/>
              </a:rPr>
              <a:t>Failover Clustering/Network Load Balancing</a:t>
            </a:r>
          </a:p>
          <a:p>
            <a:pPr algn="ctr" defTabSz="932290" fontAlgn="base">
              <a:spcBef>
                <a:spcPct val="0"/>
              </a:spcBef>
              <a:spcAft>
                <a:spcPct val="0"/>
              </a:spcAft>
            </a:pPr>
            <a:r>
              <a:rPr lang="en-US" sz="1836" dirty="0">
                <a:solidFill>
                  <a:schemeClr val="tx1"/>
                </a:solidFill>
                <a:ea typeface="Segoe UI" pitchFamily="34" charset="0"/>
                <a:cs typeface="Segoe UI" pitchFamily="34" charset="0"/>
              </a:rPr>
              <a:t>Active/Passive, Active/Active, etc.</a:t>
            </a:r>
          </a:p>
        </p:txBody>
      </p:sp>
      <p:sp>
        <p:nvSpPr>
          <p:cNvPr id="5" name="Rectangle 4"/>
          <p:cNvSpPr/>
          <p:nvPr/>
        </p:nvSpPr>
        <p:spPr bwMode="auto">
          <a:xfrm>
            <a:off x="2671666" y="2964070"/>
            <a:ext cx="7495799" cy="1594752"/>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r>
              <a:rPr lang="en-US" sz="2856" dirty="0">
                <a:gradFill>
                  <a:gsLst>
                    <a:gs pos="0">
                      <a:srgbClr val="FFFFFF"/>
                    </a:gs>
                    <a:gs pos="100000">
                      <a:srgbClr val="FFFFFF"/>
                    </a:gs>
                  </a:gsLst>
                  <a:lin ang="5400000" scaled="0"/>
                </a:gradFill>
                <a:latin typeface="+mj-lt"/>
                <a:ea typeface="Segoe UI" pitchFamily="34" charset="0"/>
                <a:cs typeface="Segoe UI" pitchFamily="34" charset="0"/>
              </a:rPr>
              <a:t>Failover</a:t>
            </a:r>
          </a:p>
          <a:p>
            <a:pPr algn="ctr" defTabSz="932290" fontAlgn="base">
              <a:spcBef>
                <a:spcPct val="0"/>
              </a:spcBef>
              <a:spcAft>
                <a:spcPct val="0"/>
              </a:spcAft>
            </a:pPr>
            <a:r>
              <a:rPr lang="en-US" sz="1836" dirty="0">
                <a:gradFill>
                  <a:gsLst>
                    <a:gs pos="0">
                      <a:srgbClr val="FFFFFF"/>
                    </a:gs>
                    <a:gs pos="100000">
                      <a:srgbClr val="FFFFFF"/>
                    </a:gs>
                  </a:gsLst>
                  <a:lin ang="5400000" scaled="0"/>
                </a:gradFill>
                <a:ea typeface="Segoe UI" pitchFamily="34" charset="0"/>
                <a:cs typeface="Segoe UI" pitchFamily="34" charset="0"/>
              </a:rPr>
              <a:t>Manual, Automatic</a:t>
            </a:r>
          </a:p>
        </p:txBody>
      </p:sp>
      <p:sp>
        <p:nvSpPr>
          <p:cNvPr id="6" name="Rectangle 5"/>
          <p:cNvSpPr/>
          <p:nvPr/>
        </p:nvSpPr>
        <p:spPr bwMode="auto">
          <a:xfrm>
            <a:off x="2671666" y="4716587"/>
            <a:ext cx="7495799" cy="1594752"/>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r>
              <a:rPr lang="en-US" sz="2856" dirty="0">
                <a:gradFill>
                  <a:gsLst>
                    <a:gs pos="0">
                      <a:srgbClr val="FFFFFF"/>
                    </a:gs>
                    <a:gs pos="100000">
                      <a:srgbClr val="FFFFFF"/>
                    </a:gs>
                  </a:gsLst>
                  <a:lin ang="5400000" scaled="0"/>
                </a:gradFill>
                <a:latin typeface="+mj-lt"/>
                <a:ea typeface="Segoe UI" pitchFamily="34" charset="0"/>
                <a:cs typeface="Segoe UI" pitchFamily="34" charset="0"/>
              </a:rPr>
              <a:t>Backup</a:t>
            </a:r>
          </a:p>
          <a:p>
            <a:pPr algn="ctr" defTabSz="932290" fontAlgn="base">
              <a:spcBef>
                <a:spcPct val="0"/>
              </a:spcBef>
              <a:spcAft>
                <a:spcPct val="0"/>
              </a:spcAft>
            </a:pPr>
            <a:r>
              <a:rPr lang="en-US" sz="1836" dirty="0">
                <a:gradFill>
                  <a:gsLst>
                    <a:gs pos="0">
                      <a:srgbClr val="FFFFFF"/>
                    </a:gs>
                    <a:gs pos="100000">
                      <a:srgbClr val="FFFFFF"/>
                    </a:gs>
                  </a:gsLst>
                  <a:lin ang="5400000" scaled="0"/>
                </a:gradFill>
                <a:ea typeface="Segoe UI" pitchFamily="34" charset="0"/>
                <a:cs typeface="Segoe UI" pitchFamily="34" charset="0"/>
              </a:rPr>
              <a:t>Full, Incremental, Differential, etc.</a:t>
            </a:r>
          </a:p>
        </p:txBody>
      </p:sp>
      <p:sp>
        <p:nvSpPr>
          <p:cNvPr id="7" name="Left Brace 6"/>
          <p:cNvSpPr/>
          <p:nvPr/>
        </p:nvSpPr>
        <p:spPr>
          <a:xfrm>
            <a:off x="2312225" y="1211553"/>
            <a:ext cx="186521" cy="1594751"/>
          </a:xfrm>
          <a:prstGeom prst="leftBrac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36"/>
          </a:p>
        </p:txBody>
      </p:sp>
      <p:sp>
        <p:nvSpPr>
          <p:cNvPr id="8" name="Left Brace 7"/>
          <p:cNvSpPr/>
          <p:nvPr/>
        </p:nvSpPr>
        <p:spPr>
          <a:xfrm>
            <a:off x="2312225" y="2971064"/>
            <a:ext cx="186521" cy="3340274"/>
          </a:xfrm>
          <a:prstGeom prst="leftBrac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36"/>
          </a:p>
        </p:txBody>
      </p:sp>
      <p:sp>
        <p:nvSpPr>
          <p:cNvPr id="10" name="TextBox 9"/>
          <p:cNvSpPr txBox="1"/>
          <p:nvPr/>
        </p:nvSpPr>
        <p:spPr>
          <a:xfrm>
            <a:off x="808085" y="4515640"/>
            <a:ext cx="1046083" cy="256159"/>
          </a:xfrm>
          <a:prstGeom prst="rect">
            <a:avLst/>
          </a:prstGeom>
          <a:noFill/>
        </p:spPr>
        <p:txBody>
          <a:bodyPr wrap="none" lIns="0" tIns="0" rIns="0" bIns="0" rtlCol="0">
            <a:spAutoFit/>
          </a:bodyPr>
          <a:lstStyle/>
          <a:p>
            <a:r>
              <a:rPr lang="en-US" sz="1632" spc="-71" dirty="0"/>
              <a:t>Data Centric</a:t>
            </a:r>
          </a:p>
        </p:txBody>
      </p:sp>
      <p:sp>
        <p:nvSpPr>
          <p:cNvPr id="11" name="TextBox 10"/>
          <p:cNvSpPr txBox="1"/>
          <p:nvPr/>
        </p:nvSpPr>
        <p:spPr>
          <a:xfrm>
            <a:off x="531948" y="1883366"/>
            <a:ext cx="1613792" cy="256159"/>
          </a:xfrm>
          <a:prstGeom prst="rect">
            <a:avLst/>
          </a:prstGeom>
          <a:noFill/>
        </p:spPr>
        <p:txBody>
          <a:bodyPr wrap="none" lIns="0" tIns="0" rIns="0" bIns="0" rtlCol="0">
            <a:spAutoFit/>
          </a:bodyPr>
          <a:lstStyle/>
          <a:p>
            <a:r>
              <a:rPr lang="en-US" sz="1632" spc="-71" dirty="0"/>
              <a:t>Application Centric</a:t>
            </a:r>
          </a:p>
        </p:txBody>
      </p:sp>
      <p:sp>
        <p:nvSpPr>
          <p:cNvPr id="12" name="Up Arrow 11"/>
          <p:cNvSpPr/>
          <p:nvPr/>
        </p:nvSpPr>
        <p:spPr bwMode="auto">
          <a:xfrm>
            <a:off x="10355161" y="1211553"/>
            <a:ext cx="588146" cy="1594751"/>
          </a:xfrm>
          <a:prstGeom prst="upArrow">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solidFill>
                <a:schemeClr val="tx1"/>
              </a:solidFill>
              <a:ea typeface="Segoe UI" pitchFamily="34" charset="0"/>
              <a:cs typeface="Segoe UI" pitchFamily="34" charset="0"/>
            </a:endParaRPr>
          </a:p>
        </p:txBody>
      </p:sp>
      <p:sp>
        <p:nvSpPr>
          <p:cNvPr id="13" name="Rectangle 12"/>
          <p:cNvSpPr/>
          <p:nvPr/>
        </p:nvSpPr>
        <p:spPr bwMode="auto">
          <a:xfrm>
            <a:off x="10503514" y="2971064"/>
            <a:ext cx="291439" cy="3340274"/>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solidFill>
                <a:schemeClr val="tx1"/>
              </a:solidFill>
              <a:ea typeface="Segoe UI" pitchFamily="34" charset="0"/>
              <a:cs typeface="Segoe UI" pitchFamily="34" charset="0"/>
            </a:endParaRPr>
          </a:p>
        </p:txBody>
      </p:sp>
      <p:sp>
        <p:nvSpPr>
          <p:cNvPr id="14" name="TextBox 13"/>
          <p:cNvSpPr txBox="1"/>
          <p:nvPr/>
        </p:nvSpPr>
        <p:spPr>
          <a:xfrm rot="16200000">
            <a:off x="10617542" y="2067705"/>
            <a:ext cx="1026923" cy="288137"/>
          </a:xfrm>
          <a:prstGeom prst="rect">
            <a:avLst/>
          </a:prstGeom>
          <a:noFill/>
        </p:spPr>
        <p:txBody>
          <a:bodyPr wrap="none" lIns="0" tIns="0" rIns="0" bIns="0" rtlCol="0">
            <a:spAutoFit/>
          </a:bodyPr>
          <a:lstStyle/>
          <a:p>
            <a:r>
              <a:rPr lang="en-US" sz="1836" spc="-71" dirty="0"/>
              <a:t>Availability</a:t>
            </a:r>
          </a:p>
        </p:txBody>
      </p:sp>
      <p:sp>
        <p:nvSpPr>
          <p:cNvPr id="15" name="TextBox 14"/>
          <p:cNvSpPr txBox="1"/>
          <p:nvPr/>
        </p:nvSpPr>
        <p:spPr>
          <a:xfrm rot="16200000">
            <a:off x="10686731" y="4293679"/>
            <a:ext cx="888544" cy="288137"/>
          </a:xfrm>
          <a:prstGeom prst="rect">
            <a:avLst/>
          </a:prstGeom>
          <a:noFill/>
        </p:spPr>
        <p:txBody>
          <a:bodyPr wrap="none" lIns="0" tIns="0" rIns="0" bIns="0" rtlCol="0">
            <a:spAutoFit/>
          </a:bodyPr>
          <a:lstStyle/>
          <a:p>
            <a:r>
              <a:rPr lang="en-US" sz="1836" spc="-71" dirty="0"/>
              <a:t>Recovery</a:t>
            </a:r>
          </a:p>
        </p:txBody>
      </p:sp>
    </p:spTree>
    <p:extLst>
      <p:ext uri="{BB962C8B-B14F-4D97-AF65-F5344CB8AC3E}">
        <p14:creationId xmlns:p14="http://schemas.microsoft.com/office/powerpoint/2010/main" val="3727131971"/>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mph" presetSubtype="0" grpId="0" nodeType="clickEffect">
                                  <p:stCondLst>
                                    <p:cond delay="0"/>
                                  </p:stCondLst>
                                  <p:childTnLst>
                                    <p:set>
                                      <p:cBhvr rctx="PPT">
                                        <p:cTn id="6" dur="indefinite"/>
                                        <p:tgtEl>
                                          <p:spTgt spid="13"/>
                                        </p:tgtEl>
                                        <p:attrNameLst>
                                          <p:attrName>style.opacity</p:attrName>
                                        </p:attrNameLst>
                                      </p:cBhvr>
                                      <p:to>
                                        <p:strVal val="0.25"/>
                                      </p:to>
                                    </p:set>
                                    <p:animEffect filter="image" prLst="opacity: 0.25">
                                      <p:cBhvr rctx="IE">
                                        <p:cTn id="7" dur="indefinite"/>
                                        <p:tgtEl>
                                          <p:spTgt spid="13"/>
                                        </p:tgtEl>
                                      </p:cBhvr>
                                    </p:animEffect>
                                  </p:childTnLst>
                                </p:cTn>
                              </p:par>
                              <p:par>
                                <p:cTn id="8" presetID="9" presetClass="emph" presetSubtype="0" grpId="0" nodeType="withEffect">
                                  <p:stCondLst>
                                    <p:cond delay="0"/>
                                  </p:stCondLst>
                                  <p:childTnLst>
                                    <p:set>
                                      <p:cBhvr rctx="PPT">
                                        <p:cTn id="9" dur="indefinite"/>
                                        <p:tgtEl>
                                          <p:spTgt spid="5"/>
                                        </p:tgtEl>
                                        <p:attrNameLst>
                                          <p:attrName>style.opacity</p:attrName>
                                        </p:attrNameLst>
                                      </p:cBhvr>
                                      <p:to>
                                        <p:strVal val="0.25"/>
                                      </p:to>
                                    </p:set>
                                    <p:animEffect filter="image" prLst="opacity: 0.25">
                                      <p:cBhvr rctx="IE">
                                        <p:cTn id="10" dur="indefinite"/>
                                        <p:tgtEl>
                                          <p:spTgt spid="5"/>
                                        </p:tgtEl>
                                      </p:cBhvr>
                                    </p:animEffect>
                                  </p:childTnLst>
                                </p:cTn>
                              </p:par>
                              <p:par>
                                <p:cTn id="11" presetID="9" presetClass="emph" presetSubtype="0" grpId="0" nodeType="withEffect">
                                  <p:stCondLst>
                                    <p:cond delay="0"/>
                                  </p:stCondLst>
                                  <p:childTnLst>
                                    <p:set>
                                      <p:cBhvr rctx="PPT">
                                        <p:cTn id="12" dur="indefinite"/>
                                        <p:tgtEl>
                                          <p:spTgt spid="6"/>
                                        </p:tgtEl>
                                        <p:attrNameLst>
                                          <p:attrName>style.opacity</p:attrName>
                                        </p:attrNameLst>
                                      </p:cBhvr>
                                      <p:to>
                                        <p:strVal val="0.25"/>
                                      </p:to>
                                    </p:set>
                                    <p:animEffect filter="image" prLst="opacity: 0.25">
                                      <p:cBhvr rctx="IE">
                                        <p:cTn id="13" dur="indefinite"/>
                                        <p:tgtEl>
                                          <p:spTgt spid="6"/>
                                        </p:tgtEl>
                                      </p:cBhvr>
                                    </p:animEffect>
                                  </p:childTnLst>
                                </p:cTn>
                              </p:par>
                              <p:par>
                                <p:cTn id="14" presetID="9" presetClass="emph" presetSubtype="0" grpId="0" nodeType="withEffect">
                                  <p:stCondLst>
                                    <p:cond delay="0"/>
                                  </p:stCondLst>
                                  <p:childTnLst>
                                    <p:set>
                                      <p:cBhvr rctx="PPT">
                                        <p:cTn id="15" dur="indefinite"/>
                                        <p:tgtEl>
                                          <p:spTgt spid="8"/>
                                        </p:tgtEl>
                                        <p:attrNameLst>
                                          <p:attrName>style.opacity</p:attrName>
                                        </p:attrNameLst>
                                      </p:cBhvr>
                                      <p:to>
                                        <p:strVal val="0.25"/>
                                      </p:to>
                                    </p:set>
                                    <p:animEffect filter="image" prLst="opacity: 0.25">
                                      <p:cBhvr rctx="IE">
                                        <p:cTn id="16" dur="indefinite"/>
                                        <p:tgtEl>
                                          <p:spTgt spid="8"/>
                                        </p:tgtEl>
                                      </p:cBhvr>
                                    </p:animEffect>
                                  </p:childTnLst>
                                </p:cTn>
                              </p:par>
                              <p:par>
                                <p:cTn id="17" presetID="9" presetClass="emph" presetSubtype="0" grpId="0" nodeType="withEffect">
                                  <p:stCondLst>
                                    <p:cond delay="0"/>
                                  </p:stCondLst>
                                  <p:childTnLst>
                                    <p:set>
                                      <p:cBhvr rctx="PPT">
                                        <p:cTn id="18" dur="indefinite"/>
                                        <p:tgtEl>
                                          <p:spTgt spid="10"/>
                                        </p:tgtEl>
                                        <p:attrNameLst>
                                          <p:attrName>style.opacity</p:attrName>
                                        </p:attrNameLst>
                                      </p:cBhvr>
                                      <p:to>
                                        <p:strVal val="0.25"/>
                                      </p:to>
                                    </p:set>
                                    <p:animEffect filter="image" prLst="opacity: 0.25">
                                      <p:cBhvr rctx="IE">
                                        <p:cTn id="19" dur="indefinite"/>
                                        <p:tgtEl>
                                          <p:spTgt spid="10"/>
                                        </p:tgtEl>
                                      </p:cBhvr>
                                    </p:animEffect>
                                  </p:childTnLst>
                                </p:cTn>
                              </p:par>
                              <p:par>
                                <p:cTn id="20" presetID="9" presetClass="emph" presetSubtype="0" grpId="0" nodeType="withEffect">
                                  <p:stCondLst>
                                    <p:cond delay="0"/>
                                  </p:stCondLst>
                                  <p:childTnLst>
                                    <p:set>
                                      <p:cBhvr rctx="PPT">
                                        <p:cTn id="21" dur="indefinite"/>
                                        <p:tgtEl>
                                          <p:spTgt spid="15"/>
                                        </p:tgtEl>
                                        <p:attrNameLst>
                                          <p:attrName>style.opacity</p:attrName>
                                        </p:attrNameLst>
                                      </p:cBhvr>
                                      <p:to>
                                        <p:strVal val="0.25"/>
                                      </p:to>
                                    </p:set>
                                    <p:animEffect filter="image" prLst="opacity: 0.25">
                                      <p:cBhvr rctx="IE">
                                        <p:cTn id="22" dur="indefinite"/>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8" grpId="0" animBg="1"/>
      <p:bldP spid="10" grpId="0"/>
      <p:bldP spid="13" grpId="0" animBg="1"/>
      <p:bldP spid="1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High Availability</a:t>
            </a:r>
            <a:endParaRPr lang="en-US" dirty="0"/>
          </a:p>
        </p:txBody>
      </p:sp>
      <p:sp>
        <p:nvSpPr>
          <p:cNvPr id="3" name="Text Placeholder 2"/>
          <p:cNvSpPr>
            <a:spLocks noGrp="1"/>
          </p:cNvSpPr>
          <p:nvPr>
            <p:ph type="body" sz="quarter" idx="10"/>
          </p:nvPr>
        </p:nvSpPr>
        <p:spPr/>
        <p:txBody>
          <a:bodyPr/>
          <a:lstStyle/>
          <a:p>
            <a:r>
              <a:rPr lang="en-US" smtClean="0"/>
              <a:t>Generally expressed as a percentage of uptime in a given year</a:t>
            </a:r>
            <a:endParaRPr lang="en-US" dirty="0"/>
          </a:p>
        </p:txBody>
      </p:sp>
      <p:graphicFrame>
        <p:nvGraphicFramePr>
          <p:cNvPr id="4" name="Content Placeholder 3"/>
          <p:cNvGraphicFramePr>
            <a:graphicFrameLocks/>
          </p:cNvGraphicFramePr>
          <p:nvPr>
            <p:extLst>
              <p:ext uri="{D42A27DB-BD31-4B8C-83A1-F6EECF244321}">
                <p14:modId xmlns:p14="http://schemas.microsoft.com/office/powerpoint/2010/main" val="1427276530"/>
              </p:ext>
            </p:extLst>
          </p:nvPr>
        </p:nvGraphicFramePr>
        <p:xfrm>
          <a:off x="579437" y="2582862"/>
          <a:ext cx="11188328" cy="3854468"/>
        </p:xfrm>
        <a:graphic>
          <a:graphicData uri="http://schemas.openxmlformats.org/drawingml/2006/table">
            <a:tbl>
              <a:tblPr firstRow="1" bandRow="1">
                <a:tableStyleId>{5C22544A-7EE6-4342-B048-85BDC9FD1C3A}</a:tableStyleId>
              </a:tblPr>
              <a:tblGrid>
                <a:gridCol w="2797082"/>
                <a:gridCol w="2797082"/>
                <a:gridCol w="2797082"/>
                <a:gridCol w="2797082"/>
              </a:tblGrid>
              <a:tr h="497356">
                <a:tc>
                  <a:txBody>
                    <a:bodyPr/>
                    <a:lstStyle/>
                    <a:p>
                      <a:r>
                        <a:rPr lang="en-US" sz="2400" b="0" dirty="0" smtClean="0">
                          <a:solidFill>
                            <a:schemeClr val="tx1"/>
                          </a:solidFill>
                          <a:latin typeface="+mj-lt"/>
                        </a:rPr>
                        <a:t>Uptime</a:t>
                      </a:r>
                      <a:endParaRPr lang="en-US" sz="2400" b="0" dirty="0">
                        <a:solidFill>
                          <a:schemeClr val="tx1"/>
                        </a:solidFill>
                        <a:latin typeface="+mj-lt"/>
                      </a:endParaRPr>
                    </a:p>
                  </a:txBody>
                  <a:tcPr marL="124314" marR="124314" marT="62157" marB="62157">
                    <a:lnL w="12700" cmpd="sng">
                      <a:noFill/>
                    </a:lnL>
                    <a:lnR w="12700" cmpd="sng">
                      <a:noFill/>
                    </a:lnR>
                    <a:lnT w="12700" cmpd="sng">
                      <a:noFill/>
                    </a:lnT>
                    <a:lnB w="38100" cmpd="sng">
                      <a:noFill/>
                    </a:lnB>
                    <a:lnTlToBr w="12700" cmpd="sng">
                      <a:noFill/>
                      <a:prstDash val="solid"/>
                    </a:lnTlToBr>
                    <a:lnBlToTr w="12700" cmpd="sng">
                      <a:noFill/>
                      <a:prstDash val="solid"/>
                    </a:lnBlToTr>
                    <a:noFill/>
                  </a:tcPr>
                </a:tc>
                <a:tc gridSpan="3">
                  <a:txBody>
                    <a:bodyPr/>
                    <a:lstStyle/>
                    <a:p>
                      <a:r>
                        <a:rPr lang="en-US" sz="2400" b="0" dirty="0" smtClean="0">
                          <a:solidFill>
                            <a:schemeClr val="tx1"/>
                          </a:solidFill>
                          <a:latin typeface="+mj-lt"/>
                        </a:rPr>
                        <a:t>Annual</a:t>
                      </a:r>
                      <a:r>
                        <a:rPr lang="en-US" sz="2400" b="0" baseline="0" dirty="0" smtClean="0">
                          <a:solidFill>
                            <a:schemeClr val="tx1"/>
                          </a:solidFill>
                          <a:latin typeface="+mj-lt"/>
                        </a:rPr>
                        <a:t> Downtime Allowance</a:t>
                      </a:r>
                      <a:endParaRPr lang="en-US" sz="2400" b="0" dirty="0">
                        <a:solidFill>
                          <a:schemeClr val="tx1"/>
                        </a:solidFill>
                        <a:latin typeface="+mj-lt"/>
                      </a:endParaRPr>
                    </a:p>
                  </a:txBody>
                  <a:tcPr marL="124314" marR="124314" marT="62157" marB="62157">
                    <a:lnL w="12700" cmpd="sng">
                      <a:noFill/>
                    </a:lnL>
                    <a:lnR w="12700" cmpd="sng">
                      <a:noFill/>
                    </a:lnR>
                    <a:lnT w="12700" cmpd="sng">
                      <a:noFill/>
                    </a:lnT>
                    <a:lnB w="38100" cmpd="sng">
                      <a:noFill/>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dirty="0"/>
                    </a:p>
                  </a:txBody>
                  <a:tcPr/>
                </a:tc>
              </a:tr>
              <a:tr h="419639">
                <a:tc>
                  <a:txBody>
                    <a:bodyPr/>
                    <a:lstStyle/>
                    <a:p>
                      <a:endParaRPr lang="en-US" sz="1900" dirty="0">
                        <a:solidFill>
                          <a:schemeClr val="tx1"/>
                        </a:solidFill>
                        <a:latin typeface="+mn-lt"/>
                      </a:endParaRPr>
                    </a:p>
                  </a:txBody>
                  <a:tcPr marL="124314" marR="124314" marT="62157" marB="62157">
                    <a:lnL w="12700" cmpd="sng">
                      <a:noFill/>
                    </a:lnL>
                    <a:lnR w="38100" cap="flat" cmpd="sng" algn="ctr">
                      <a:solidFill>
                        <a:schemeClr val="bg2"/>
                      </a:solidFill>
                      <a:prstDash val="solid"/>
                      <a:round/>
                      <a:headEnd type="none" w="med" len="med"/>
                      <a:tailEnd type="none" w="med" len="med"/>
                    </a:lnR>
                    <a:lnT w="38100" cmpd="sng">
                      <a:noFill/>
                    </a:lnT>
                    <a:lnB w="381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900" dirty="0" smtClean="0">
                          <a:solidFill>
                            <a:schemeClr val="tx1"/>
                          </a:solidFill>
                          <a:latin typeface="+mn-lt"/>
                        </a:rPr>
                        <a:t>Days</a:t>
                      </a:r>
                      <a:endParaRPr lang="en-US" sz="1900" dirty="0">
                        <a:solidFill>
                          <a:schemeClr val="tx1"/>
                        </a:solidFill>
                        <a:latin typeface="+mn-lt"/>
                      </a:endParaRPr>
                    </a:p>
                  </a:txBody>
                  <a:tcPr marL="124314" marR="124314" marT="62157" marB="62157">
                    <a:lnL w="38100" cap="flat" cmpd="sng" algn="ctr">
                      <a:solidFill>
                        <a:schemeClr val="bg2"/>
                      </a:solidFill>
                      <a:prstDash val="solid"/>
                      <a:round/>
                      <a:headEnd type="none" w="med" len="med"/>
                      <a:tailEnd type="none" w="med" len="med"/>
                    </a:lnL>
                    <a:lnR w="38100" cap="flat" cmpd="sng" algn="ctr">
                      <a:solidFill>
                        <a:schemeClr val="bg2"/>
                      </a:solidFill>
                      <a:prstDash val="solid"/>
                      <a:round/>
                      <a:headEnd type="none" w="med" len="med"/>
                      <a:tailEnd type="none" w="med" len="med"/>
                    </a:lnR>
                    <a:lnT w="38100" cmpd="sng">
                      <a:noFill/>
                    </a:lnT>
                    <a:lnB w="381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r>
                        <a:rPr lang="en-US" sz="1900" dirty="0" smtClean="0">
                          <a:solidFill>
                            <a:schemeClr val="tx1"/>
                          </a:solidFill>
                          <a:latin typeface="+mn-lt"/>
                        </a:rPr>
                        <a:t>Hours</a:t>
                      </a:r>
                      <a:endParaRPr lang="en-US" sz="1900" dirty="0">
                        <a:solidFill>
                          <a:schemeClr val="tx1"/>
                        </a:solidFill>
                        <a:latin typeface="+mn-lt"/>
                      </a:endParaRPr>
                    </a:p>
                  </a:txBody>
                  <a:tcPr marL="124314" marR="124314" marT="62157" marB="62157">
                    <a:lnL w="38100" cap="flat" cmpd="sng" algn="ctr">
                      <a:solidFill>
                        <a:schemeClr val="bg2"/>
                      </a:solidFill>
                      <a:prstDash val="solid"/>
                      <a:round/>
                      <a:headEnd type="none" w="med" len="med"/>
                      <a:tailEnd type="none" w="med" len="med"/>
                    </a:lnL>
                    <a:lnR w="38100" cap="flat" cmpd="sng" algn="ctr">
                      <a:solidFill>
                        <a:schemeClr val="bg2"/>
                      </a:solidFill>
                      <a:prstDash val="solid"/>
                      <a:round/>
                      <a:headEnd type="none" w="med" len="med"/>
                      <a:tailEnd type="none" w="med" len="med"/>
                    </a:lnR>
                    <a:lnT w="38100" cmpd="sng">
                      <a:noFill/>
                    </a:lnT>
                    <a:lnB w="381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r>
                        <a:rPr lang="en-US" sz="1900" dirty="0" smtClean="0">
                          <a:solidFill>
                            <a:schemeClr val="tx1"/>
                          </a:solidFill>
                          <a:latin typeface="+mn-lt"/>
                        </a:rPr>
                        <a:t>Minutes</a:t>
                      </a:r>
                      <a:endParaRPr lang="en-US" sz="1900" dirty="0">
                        <a:solidFill>
                          <a:schemeClr val="tx1"/>
                        </a:solidFill>
                        <a:latin typeface="+mn-lt"/>
                      </a:endParaRPr>
                    </a:p>
                  </a:txBody>
                  <a:tcPr marL="124314" marR="124314" marT="62157" marB="62157">
                    <a:lnL w="38100" cap="flat" cmpd="sng" algn="ctr">
                      <a:solidFill>
                        <a:schemeClr val="bg2"/>
                      </a:solidFill>
                      <a:prstDash val="solid"/>
                      <a:round/>
                      <a:headEnd type="none" w="med" len="med"/>
                      <a:tailEnd type="none" w="med" len="med"/>
                    </a:lnL>
                    <a:lnR w="12700" cmpd="sng">
                      <a:noFill/>
                    </a:lnR>
                    <a:lnT w="38100" cmpd="sng">
                      <a:noFill/>
                    </a:lnT>
                    <a:lnB w="381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r>
              <a:tr h="419639">
                <a:tc>
                  <a:txBody>
                    <a:bodyPr/>
                    <a:lstStyle/>
                    <a:p>
                      <a:r>
                        <a:rPr lang="en-US" sz="1900" dirty="0" smtClean="0">
                          <a:solidFill>
                            <a:schemeClr val="tx1"/>
                          </a:solidFill>
                          <a:latin typeface="+mn-lt"/>
                        </a:rPr>
                        <a:t>99%</a:t>
                      </a:r>
                      <a:endParaRPr lang="en-US" sz="1900" dirty="0">
                        <a:solidFill>
                          <a:schemeClr val="tx1"/>
                        </a:solidFill>
                        <a:latin typeface="+mn-lt"/>
                      </a:endParaRPr>
                    </a:p>
                  </a:txBody>
                  <a:tcPr marL="124314" marR="124314" marT="62157" marB="62157">
                    <a:lnL w="12700" cmpd="sng">
                      <a:noFill/>
                    </a:lnL>
                    <a:lnR w="38100" cap="flat" cmpd="sng" algn="ctr">
                      <a:solidFill>
                        <a:schemeClr val="bg2"/>
                      </a:solidFill>
                      <a:prstDash val="solid"/>
                      <a:round/>
                      <a:headEnd type="none" w="med" len="med"/>
                      <a:tailEnd type="none" w="med" len="med"/>
                    </a:lnR>
                    <a:lnT w="38100" cap="flat" cmpd="sng" algn="ctr">
                      <a:solidFill>
                        <a:schemeClr val="bg2"/>
                      </a:solidFill>
                      <a:prstDash val="solid"/>
                      <a:round/>
                      <a:headEnd type="none" w="med" len="med"/>
                      <a:tailEnd type="none" w="med" len="med"/>
                    </a:lnT>
                    <a:lnB w="381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r>
                        <a:rPr lang="en-US" sz="1900" dirty="0" smtClean="0">
                          <a:solidFill>
                            <a:schemeClr val="tx1"/>
                          </a:solidFill>
                          <a:latin typeface="+mn-lt"/>
                        </a:rPr>
                        <a:t>3</a:t>
                      </a:r>
                      <a:endParaRPr lang="en-US" sz="1900" dirty="0">
                        <a:solidFill>
                          <a:schemeClr val="tx1"/>
                        </a:solidFill>
                        <a:latin typeface="+mn-lt"/>
                      </a:endParaRPr>
                    </a:p>
                  </a:txBody>
                  <a:tcPr marL="124314" marR="124314" marT="62157" marB="62157">
                    <a:lnL w="38100" cap="flat" cmpd="sng" algn="ctr">
                      <a:solidFill>
                        <a:schemeClr val="bg2"/>
                      </a:solidFill>
                      <a:prstDash val="solid"/>
                      <a:round/>
                      <a:headEnd type="none" w="med" len="med"/>
                      <a:tailEnd type="none" w="med" len="med"/>
                    </a:lnL>
                    <a:lnR w="38100" cap="flat" cmpd="sng" algn="ctr">
                      <a:solidFill>
                        <a:schemeClr val="bg2"/>
                      </a:solidFill>
                      <a:prstDash val="solid"/>
                      <a:round/>
                      <a:headEnd type="none" w="med" len="med"/>
                      <a:tailEnd type="none" w="med" len="med"/>
                    </a:lnR>
                    <a:lnT w="38100" cap="flat" cmpd="sng" algn="ctr">
                      <a:solidFill>
                        <a:schemeClr val="bg2"/>
                      </a:solidFill>
                      <a:prstDash val="solid"/>
                      <a:round/>
                      <a:headEnd type="none" w="med" len="med"/>
                      <a:tailEnd type="none" w="med" len="med"/>
                    </a:lnT>
                    <a:lnB w="381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r>
                        <a:rPr lang="en-US" sz="1900" dirty="0" smtClean="0">
                          <a:solidFill>
                            <a:schemeClr val="tx1"/>
                          </a:solidFill>
                          <a:latin typeface="+mn-lt"/>
                        </a:rPr>
                        <a:t>15</a:t>
                      </a:r>
                      <a:endParaRPr lang="en-US" sz="1900" dirty="0">
                        <a:solidFill>
                          <a:schemeClr val="tx1"/>
                        </a:solidFill>
                        <a:latin typeface="+mn-lt"/>
                      </a:endParaRPr>
                    </a:p>
                  </a:txBody>
                  <a:tcPr marL="124314" marR="124314" marT="62157" marB="62157">
                    <a:lnL w="38100" cap="flat" cmpd="sng" algn="ctr">
                      <a:solidFill>
                        <a:schemeClr val="bg2"/>
                      </a:solidFill>
                      <a:prstDash val="solid"/>
                      <a:round/>
                      <a:headEnd type="none" w="med" len="med"/>
                      <a:tailEnd type="none" w="med" len="med"/>
                    </a:lnL>
                    <a:lnR w="38100" cap="flat" cmpd="sng" algn="ctr">
                      <a:solidFill>
                        <a:schemeClr val="bg2"/>
                      </a:solidFill>
                      <a:prstDash val="solid"/>
                      <a:round/>
                      <a:headEnd type="none" w="med" len="med"/>
                      <a:tailEnd type="none" w="med" len="med"/>
                    </a:lnR>
                    <a:lnT w="38100" cap="flat" cmpd="sng" algn="ctr">
                      <a:solidFill>
                        <a:schemeClr val="bg2"/>
                      </a:solidFill>
                      <a:prstDash val="solid"/>
                      <a:round/>
                      <a:headEnd type="none" w="med" len="med"/>
                      <a:tailEnd type="none" w="med" len="med"/>
                    </a:lnT>
                    <a:lnB w="381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r>
                        <a:rPr lang="en-US" sz="1900" dirty="0" smtClean="0">
                          <a:solidFill>
                            <a:schemeClr val="tx1"/>
                          </a:solidFill>
                          <a:latin typeface="+mn-lt"/>
                        </a:rPr>
                        <a:t>36</a:t>
                      </a:r>
                      <a:endParaRPr lang="en-US" sz="1900" dirty="0">
                        <a:solidFill>
                          <a:schemeClr val="tx1"/>
                        </a:solidFill>
                        <a:latin typeface="+mn-lt"/>
                      </a:endParaRPr>
                    </a:p>
                  </a:txBody>
                  <a:tcPr marL="124314" marR="124314" marT="62157" marB="62157">
                    <a:lnL w="38100" cap="flat" cmpd="sng" algn="ctr">
                      <a:solidFill>
                        <a:schemeClr val="bg2"/>
                      </a:solidFill>
                      <a:prstDash val="solid"/>
                      <a:round/>
                      <a:headEnd type="none" w="med" len="med"/>
                      <a:tailEnd type="none" w="med" len="med"/>
                    </a:lnL>
                    <a:lnR w="12700" cmpd="sng">
                      <a:noFill/>
                    </a:lnR>
                    <a:lnT w="38100" cap="flat" cmpd="sng" algn="ctr">
                      <a:solidFill>
                        <a:schemeClr val="bg2"/>
                      </a:solidFill>
                      <a:prstDash val="solid"/>
                      <a:round/>
                      <a:headEnd type="none" w="med" len="med"/>
                      <a:tailEnd type="none" w="med" len="med"/>
                    </a:lnT>
                    <a:lnB w="381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tx2"/>
                    </a:solidFill>
                  </a:tcPr>
                </a:tc>
              </a:tr>
              <a:tr h="419639">
                <a:tc>
                  <a:txBody>
                    <a:bodyPr/>
                    <a:lstStyle/>
                    <a:p>
                      <a:r>
                        <a:rPr lang="en-US" sz="1900" dirty="0" smtClean="0">
                          <a:solidFill>
                            <a:schemeClr val="tx1"/>
                          </a:solidFill>
                          <a:latin typeface="+mn-lt"/>
                        </a:rPr>
                        <a:t>99.5%</a:t>
                      </a:r>
                      <a:endParaRPr lang="en-US" sz="1900" dirty="0">
                        <a:solidFill>
                          <a:schemeClr val="tx1"/>
                        </a:solidFill>
                        <a:latin typeface="+mn-lt"/>
                      </a:endParaRPr>
                    </a:p>
                  </a:txBody>
                  <a:tcPr marL="124314" marR="124314" marT="62157" marB="62157">
                    <a:lnL w="12700" cmpd="sng">
                      <a:noFill/>
                    </a:lnL>
                    <a:lnR w="38100" cap="flat" cmpd="sng" algn="ctr">
                      <a:solidFill>
                        <a:schemeClr val="bg2"/>
                      </a:solidFill>
                      <a:prstDash val="solid"/>
                      <a:round/>
                      <a:headEnd type="none" w="med" len="med"/>
                      <a:tailEnd type="none" w="med" len="med"/>
                    </a:lnR>
                    <a:lnT w="38100" cap="flat" cmpd="sng" algn="ctr">
                      <a:solidFill>
                        <a:schemeClr val="bg2"/>
                      </a:solidFill>
                      <a:prstDash val="solid"/>
                      <a:round/>
                      <a:headEnd type="none" w="med" len="med"/>
                      <a:tailEnd type="none" w="med" len="med"/>
                    </a:lnT>
                    <a:lnB w="381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r>
                        <a:rPr lang="en-US" sz="1900" dirty="0" smtClean="0">
                          <a:solidFill>
                            <a:schemeClr val="tx1"/>
                          </a:solidFill>
                          <a:latin typeface="+mn-lt"/>
                        </a:rPr>
                        <a:t>1</a:t>
                      </a:r>
                      <a:endParaRPr lang="en-US" sz="1900" dirty="0">
                        <a:solidFill>
                          <a:schemeClr val="tx1"/>
                        </a:solidFill>
                        <a:latin typeface="+mn-lt"/>
                      </a:endParaRPr>
                    </a:p>
                  </a:txBody>
                  <a:tcPr marL="124314" marR="124314" marT="62157" marB="62157">
                    <a:lnL w="38100" cap="flat" cmpd="sng" algn="ctr">
                      <a:solidFill>
                        <a:schemeClr val="bg2"/>
                      </a:solidFill>
                      <a:prstDash val="solid"/>
                      <a:round/>
                      <a:headEnd type="none" w="med" len="med"/>
                      <a:tailEnd type="none" w="med" len="med"/>
                    </a:lnL>
                    <a:lnR w="38100" cap="flat" cmpd="sng" algn="ctr">
                      <a:solidFill>
                        <a:schemeClr val="bg2"/>
                      </a:solidFill>
                      <a:prstDash val="solid"/>
                      <a:round/>
                      <a:headEnd type="none" w="med" len="med"/>
                      <a:tailEnd type="none" w="med" len="med"/>
                    </a:lnR>
                    <a:lnT w="38100" cap="flat" cmpd="sng" algn="ctr">
                      <a:solidFill>
                        <a:schemeClr val="bg2"/>
                      </a:solidFill>
                      <a:prstDash val="solid"/>
                      <a:round/>
                      <a:headEnd type="none" w="med" len="med"/>
                      <a:tailEnd type="none" w="med" len="med"/>
                    </a:lnT>
                    <a:lnB w="381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r>
                        <a:rPr lang="en-US" sz="1900" dirty="0" smtClean="0">
                          <a:solidFill>
                            <a:schemeClr val="tx1"/>
                          </a:solidFill>
                          <a:latin typeface="+mn-lt"/>
                        </a:rPr>
                        <a:t>19</a:t>
                      </a:r>
                      <a:endParaRPr lang="en-US" sz="1900" dirty="0">
                        <a:solidFill>
                          <a:schemeClr val="tx1"/>
                        </a:solidFill>
                        <a:latin typeface="+mn-lt"/>
                      </a:endParaRPr>
                    </a:p>
                  </a:txBody>
                  <a:tcPr marL="124314" marR="124314" marT="62157" marB="62157">
                    <a:lnL w="38100" cap="flat" cmpd="sng" algn="ctr">
                      <a:solidFill>
                        <a:schemeClr val="bg2"/>
                      </a:solidFill>
                      <a:prstDash val="solid"/>
                      <a:round/>
                      <a:headEnd type="none" w="med" len="med"/>
                      <a:tailEnd type="none" w="med" len="med"/>
                    </a:lnL>
                    <a:lnR w="38100" cap="flat" cmpd="sng" algn="ctr">
                      <a:solidFill>
                        <a:schemeClr val="bg2"/>
                      </a:solidFill>
                      <a:prstDash val="solid"/>
                      <a:round/>
                      <a:headEnd type="none" w="med" len="med"/>
                      <a:tailEnd type="none" w="med" len="med"/>
                    </a:lnR>
                    <a:lnT w="38100" cap="flat" cmpd="sng" algn="ctr">
                      <a:solidFill>
                        <a:schemeClr val="bg2"/>
                      </a:solidFill>
                      <a:prstDash val="solid"/>
                      <a:round/>
                      <a:headEnd type="none" w="med" len="med"/>
                      <a:tailEnd type="none" w="med" len="med"/>
                    </a:lnT>
                    <a:lnB w="381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r>
                        <a:rPr lang="en-US" sz="1900" dirty="0" smtClean="0">
                          <a:solidFill>
                            <a:schemeClr val="tx1"/>
                          </a:solidFill>
                          <a:latin typeface="+mn-lt"/>
                        </a:rPr>
                        <a:t>48</a:t>
                      </a:r>
                      <a:endParaRPr lang="en-US" sz="1900" dirty="0">
                        <a:solidFill>
                          <a:schemeClr val="tx1"/>
                        </a:solidFill>
                        <a:latin typeface="+mn-lt"/>
                      </a:endParaRPr>
                    </a:p>
                  </a:txBody>
                  <a:tcPr marL="124314" marR="124314" marT="62157" marB="62157">
                    <a:lnL w="38100" cap="flat" cmpd="sng" algn="ctr">
                      <a:solidFill>
                        <a:schemeClr val="bg2"/>
                      </a:solidFill>
                      <a:prstDash val="solid"/>
                      <a:round/>
                      <a:headEnd type="none" w="med" len="med"/>
                      <a:tailEnd type="none" w="med" len="med"/>
                    </a:lnL>
                    <a:lnR w="12700" cmpd="sng">
                      <a:noFill/>
                    </a:lnR>
                    <a:lnT w="38100" cap="flat" cmpd="sng" algn="ctr">
                      <a:solidFill>
                        <a:schemeClr val="bg2"/>
                      </a:solidFill>
                      <a:prstDash val="solid"/>
                      <a:round/>
                      <a:headEnd type="none" w="med" len="med"/>
                      <a:tailEnd type="none" w="med" len="med"/>
                    </a:lnT>
                    <a:lnB w="381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tx2"/>
                    </a:solidFill>
                  </a:tcPr>
                </a:tc>
              </a:tr>
              <a:tr h="419639">
                <a:tc>
                  <a:txBody>
                    <a:bodyPr/>
                    <a:lstStyle/>
                    <a:p>
                      <a:r>
                        <a:rPr lang="en-US" sz="1900" dirty="0" smtClean="0">
                          <a:solidFill>
                            <a:schemeClr val="tx1"/>
                          </a:solidFill>
                          <a:latin typeface="+mn-lt"/>
                        </a:rPr>
                        <a:t>99.9%</a:t>
                      </a:r>
                      <a:endParaRPr lang="en-US" sz="1900" dirty="0">
                        <a:solidFill>
                          <a:schemeClr val="tx1"/>
                        </a:solidFill>
                        <a:latin typeface="+mn-lt"/>
                      </a:endParaRPr>
                    </a:p>
                  </a:txBody>
                  <a:tcPr marL="124314" marR="124314" marT="62157" marB="62157">
                    <a:lnL w="12700" cmpd="sng">
                      <a:noFill/>
                    </a:lnL>
                    <a:lnR w="38100" cap="flat" cmpd="sng" algn="ctr">
                      <a:solidFill>
                        <a:schemeClr val="bg2"/>
                      </a:solidFill>
                      <a:prstDash val="solid"/>
                      <a:round/>
                      <a:headEnd type="none" w="med" len="med"/>
                      <a:tailEnd type="none" w="med" len="med"/>
                    </a:lnR>
                    <a:lnT w="38100" cap="flat" cmpd="sng" algn="ctr">
                      <a:solidFill>
                        <a:schemeClr val="bg2"/>
                      </a:solidFill>
                      <a:prstDash val="solid"/>
                      <a:round/>
                      <a:headEnd type="none" w="med" len="med"/>
                      <a:tailEnd type="none" w="med" len="med"/>
                    </a:lnT>
                    <a:lnB w="381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endParaRPr lang="en-US" sz="1900" dirty="0">
                        <a:solidFill>
                          <a:schemeClr val="tx1"/>
                        </a:solidFill>
                        <a:latin typeface="+mn-lt"/>
                      </a:endParaRPr>
                    </a:p>
                  </a:txBody>
                  <a:tcPr marL="124314" marR="124314" marT="62157" marB="62157">
                    <a:lnL w="38100" cap="flat" cmpd="sng" algn="ctr">
                      <a:solidFill>
                        <a:schemeClr val="bg2"/>
                      </a:solidFill>
                      <a:prstDash val="solid"/>
                      <a:round/>
                      <a:headEnd type="none" w="med" len="med"/>
                      <a:tailEnd type="none" w="med" len="med"/>
                    </a:lnL>
                    <a:lnR w="38100" cap="flat" cmpd="sng" algn="ctr">
                      <a:solidFill>
                        <a:schemeClr val="bg2"/>
                      </a:solidFill>
                      <a:prstDash val="solid"/>
                      <a:round/>
                      <a:headEnd type="none" w="med" len="med"/>
                      <a:tailEnd type="none" w="med" len="med"/>
                    </a:lnR>
                    <a:lnT w="38100" cap="flat" cmpd="sng" algn="ctr">
                      <a:solidFill>
                        <a:schemeClr val="bg2"/>
                      </a:solidFill>
                      <a:prstDash val="solid"/>
                      <a:round/>
                      <a:headEnd type="none" w="med" len="med"/>
                      <a:tailEnd type="none" w="med" len="med"/>
                    </a:lnT>
                    <a:lnB w="381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r>
                        <a:rPr lang="en-US" sz="1900" dirty="0" smtClean="0">
                          <a:solidFill>
                            <a:schemeClr val="tx1"/>
                          </a:solidFill>
                          <a:latin typeface="+mn-lt"/>
                        </a:rPr>
                        <a:t>8</a:t>
                      </a:r>
                      <a:endParaRPr lang="en-US" sz="1900" dirty="0">
                        <a:solidFill>
                          <a:schemeClr val="tx1"/>
                        </a:solidFill>
                        <a:latin typeface="+mn-lt"/>
                      </a:endParaRPr>
                    </a:p>
                  </a:txBody>
                  <a:tcPr marL="124314" marR="124314" marT="62157" marB="62157">
                    <a:lnL w="38100" cap="flat" cmpd="sng" algn="ctr">
                      <a:solidFill>
                        <a:schemeClr val="bg2"/>
                      </a:solidFill>
                      <a:prstDash val="solid"/>
                      <a:round/>
                      <a:headEnd type="none" w="med" len="med"/>
                      <a:tailEnd type="none" w="med" len="med"/>
                    </a:lnL>
                    <a:lnR w="38100" cap="flat" cmpd="sng" algn="ctr">
                      <a:solidFill>
                        <a:schemeClr val="bg2"/>
                      </a:solidFill>
                      <a:prstDash val="solid"/>
                      <a:round/>
                      <a:headEnd type="none" w="med" len="med"/>
                      <a:tailEnd type="none" w="med" len="med"/>
                    </a:lnR>
                    <a:lnT w="38100" cap="flat" cmpd="sng" algn="ctr">
                      <a:solidFill>
                        <a:schemeClr val="bg2"/>
                      </a:solidFill>
                      <a:prstDash val="solid"/>
                      <a:round/>
                      <a:headEnd type="none" w="med" len="med"/>
                      <a:tailEnd type="none" w="med" len="med"/>
                    </a:lnT>
                    <a:lnB w="381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r>
                        <a:rPr lang="en-US" sz="1900" dirty="0" smtClean="0">
                          <a:solidFill>
                            <a:schemeClr val="tx1"/>
                          </a:solidFill>
                          <a:latin typeface="+mn-lt"/>
                        </a:rPr>
                        <a:t>46</a:t>
                      </a:r>
                      <a:endParaRPr lang="en-US" sz="1900" dirty="0">
                        <a:solidFill>
                          <a:schemeClr val="tx1"/>
                        </a:solidFill>
                        <a:latin typeface="+mn-lt"/>
                      </a:endParaRPr>
                    </a:p>
                  </a:txBody>
                  <a:tcPr marL="124314" marR="124314" marT="62157" marB="62157">
                    <a:lnL w="38100" cap="flat" cmpd="sng" algn="ctr">
                      <a:solidFill>
                        <a:schemeClr val="bg2"/>
                      </a:solidFill>
                      <a:prstDash val="solid"/>
                      <a:round/>
                      <a:headEnd type="none" w="med" len="med"/>
                      <a:tailEnd type="none" w="med" len="med"/>
                    </a:lnL>
                    <a:lnR w="12700" cmpd="sng">
                      <a:noFill/>
                    </a:lnR>
                    <a:lnT w="38100" cap="flat" cmpd="sng" algn="ctr">
                      <a:solidFill>
                        <a:schemeClr val="bg2"/>
                      </a:solidFill>
                      <a:prstDash val="solid"/>
                      <a:round/>
                      <a:headEnd type="none" w="med" len="med"/>
                      <a:tailEnd type="none" w="med" len="med"/>
                    </a:lnT>
                    <a:lnB w="381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tx2"/>
                    </a:solidFill>
                  </a:tcPr>
                </a:tc>
              </a:tr>
              <a:tr h="419639">
                <a:tc>
                  <a:txBody>
                    <a:bodyPr/>
                    <a:lstStyle/>
                    <a:p>
                      <a:r>
                        <a:rPr lang="en-US" sz="1900" dirty="0" smtClean="0">
                          <a:solidFill>
                            <a:schemeClr val="tx1"/>
                          </a:solidFill>
                          <a:latin typeface="+mn-lt"/>
                        </a:rPr>
                        <a:t>99.95%</a:t>
                      </a:r>
                      <a:endParaRPr lang="en-US" sz="1900" dirty="0">
                        <a:solidFill>
                          <a:schemeClr val="tx1"/>
                        </a:solidFill>
                        <a:latin typeface="+mn-lt"/>
                      </a:endParaRPr>
                    </a:p>
                  </a:txBody>
                  <a:tcPr marL="124314" marR="124314" marT="62157" marB="62157">
                    <a:lnL w="12700" cmpd="sng">
                      <a:noFill/>
                    </a:lnL>
                    <a:lnR w="38100" cap="flat" cmpd="sng" algn="ctr">
                      <a:solidFill>
                        <a:schemeClr val="bg2"/>
                      </a:solidFill>
                      <a:prstDash val="solid"/>
                      <a:round/>
                      <a:headEnd type="none" w="med" len="med"/>
                      <a:tailEnd type="none" w="med" len="med"/>
                    </a:lnR>
                    <a:lnT w="38100" cap="flat" cmpd="sng" algn="ctr">
                      <a:solidFill>
                        <a:schemeClr val="bg2"/>
                      </a:solidFill>
                      <a:prstDash val="solid"/>
                      <a:round/>
                      <a:headEnd type="none" w="med" len="med"/>
                      <a:tailEnd type="none" w="med" len="med"/>
                    </a:lnT>
                    <a:lnB w="381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endParaRPr lang="en-US" sz="1900" dirty="0">
                        <a:solidFill>
                          <a:schemeClr val="tx1"/>
                        </a:solidFill>
                        <a:latin typeface="+mn-lt"/>
                      </a:endParaRPr>
                    </a:p>
                  </a:txBody>
                  <a:tcPr marL="124314" marR="124314" marT="62157" marB="62157">
                    <a:lnL w="38100" cap="flat" cmpd="sng" algn="ctr">
                      <a:solidFill>
                        <a:schemeClr val="bg2"/>
                      </a:solidFill>
                      <a:prstDash val="solid"/>
                      <a:round/>
                      <a:headEnd type="none" w="med" len="med"/>
                      <a:tailEnd type="none" w="med" len="med"/>
                    </a:lnL>
                    <a:lnR w="38100" cap="flat" cmpd="sng" algn="ctr">
                      <a:solidFill>
                        <a:schemeClr val="bg2"/>
                      </a:solidFill>
                      <a:prstDash val="solid"/>
                      <a:round/>
                      <a:headEnd type="none" w="med" len="med"/>
                      <a:tailEnd type="none" w="med" len="med"/>
                    </a:lnR>
                    <a:lnT w="38100" cap="flat" cmpd="sng" algn="ctr">
                      <a:solidFill>
                        <a:schemeClr val="bg2"/>
                      </a:solidFill>
                      <a:prstDash val="solid"/>
                      <a:round/>
                      <a:headEnd type="none" w="med" len="med"/>
                      <a:tailEnd type="none" w="med" len="med"/>
                    </a:lnT>
                    <a:lnB w="381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r>
                        <a:rPr lang="en-US" sz="1900" dirty="0" smtClean="0">
                          <a:solidFill>
                            <a:schemeClr val="tx1"/>
                          </a:solidFill>
                          <a:latin typeface="+mn-lt"/>
                        </a:rPr>
                        <a:t>4</a:t>
                      </a:r>
                      <a:endParaRPr lang="en-US" sz="1900" dirty="0">
                        <a:solidFill>
                          <a:schemeClr val="tx1"/>
                        </a:solidFill>
                        <a:latin typeface="+mn-lt"/>
                      </a:endParaRPr>
                    </a:p>
                  </a:txBody>
                  <a:tcPr marL="124314" marR="124314" marT="62157" marB="62157">
                    <a:lnL w="38100" cap="flat" cmpd="sng" algn="ctr">
                      <a:solidFill>
                        <a:schemeClr val="bg2"/>
                      </a:solidFill>
                      <a:prstDash val="solid"/>
                      <a:round/>
                      <a:headEnd type="none" w="med" len="med"/>
                      <a:tailEnd type="none" w="med" len="med"/>
                    </a:lnL>
                    <a:lnR w="38100" cap="flat" cmpd="sng" algn="ctr">
                      <a:solidFill>
                        <a:schemeClr val="bg2"/>
                      </a:solidFill>
                      <a:prstDash val="solid"/>
                      <a:round/>
                      <a:headEnd type="none" w="med" len="med"/>
                      <a:tailEnd type="none" w="med" len="med"/>
                    </a:lnR>
                    <a:lnT w="38100" cap="flat" cmpd="sng" algn="ctr">
                      <a:solidFill>
                        <a:schemeClr val="bg2"/>
                      </a:solidFill>
                      <a:prstDash val="solid"/>
                      <a:round/>
                      <a:headEnd type="none" w="med" len="med"/>
                      <a:tailEnd type="none" w="med" len="med"/>
                    </a:lnT>
                    <a:lnB w="381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r>
                        <a:rPr lang="en-US" sz="1900" dirty="0" smtClean="0">
                          <a:solidFill>
                            <a:schemeClr val="tx1"/>
                          </a:solidFill>
                          <a:latin typeface="+mn-lt"/>
                        </a:rPr>
                        <a:t>23</a:t>
                      </a:r>
                      <a:endParaRPr lang="en-US" sz="1900" dirty="0">
                        <a:solidFill>
                          <a:schemeClr val="tx1"/>
                        </a:solidFill>
                        <a:latin typeface="+mn-lt"/>
                      </a:endParaRPr>
                    </a:p>
                  </a:txBody>
                  <a:tcPr marL="124314" marR="124314" marT="62157" marB="62157">
                    <a:lnL w="38100" cap="flat" cmpd="sng" algn="ctr">
                      <a:solidFill>
                        <a:schemeClr val="bg2"/>
                      </a:solidFill>
                      <a:prstDash val="solid"/>
                      <a:round/>
                      <a:headEnd type="none" w="med" len="med"/>
                      <a:tailEnd type="none" w="med" len="med"/>
                    </a:lnL>
                    <a:lnR w="12700" cmpd="sng">
                      <a:noFill/>
                    </a:lnR>
                    <a:lnT w="38100" cap="flat" cmpd="sng" algn="ctr">
                      <a:solidFill>
                        <a:schemeClr val="bg2"/>
                      </a:solidFill>
                      <a:prstDash val="solid"/>
                      <a:round/>
                      <a:headEnd type="none" w="med" len="med"/>
                      <a:tailEnd type="none" w="med" len="med"/>
                    </a:lnT>
                    <a:lnB w="381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tx2"/>
                    </a:solidFill>
                  </a:tcPr>
                </a:tc>
              </a:tr>
              <a:tr h="419639">
                <a:tc>
                  <a:txBody>
                    <a:bodyPr/>
                    <a:lstStyle/>
                    <a:p>
                      <a:r>
                        <a:rPr lang="en-US" sz="1900" dirty="0" smtClean="0">
                          <a:solidFill>
                            <a:schemeClr val="tx1"/>
                          </a:solidFill>
                          <a:latin typeface="+mn-lt"/>
                        </a:rPr>
                        <a:t>99.99%</a:t>
                      </a:r>
                      <a:endParaRPr lang="en-US" sz="1900" dirty="0">
                        <a:solidFill>
                          <a:schemeClr val="tx1"/>
                        </a:solidFill>
                        <a:latin typeface="+mn-lt"/>
                      </a:endParaRPr>
                    </a:p>
                  </a:txBody>
                  <a:tcPr marL="124314" marR="124314" marT="62157" marB="62157">
                    <a:lnL w="12700" cmpd="sng">
                      <a:noFill/>
                    </a:lnL>
                    <a:lnR w="38100" cap="flat" cmpd="sng" algn="ctr">
                      <a:solidFill>
                        <a:schemeClr val="bg2"/>
                      </a:solidFill>
                      <a:prstDash val="solid"/>
                      <a:round/>
                      <a:headEnd type="none" w="med" len="med"/>
                      <a:tailEnd type="none" w="med" len="med"/>
                    </a:lnR>
                    <a:lnT w="38100" cap="flat" cmpd="sng" algn="ctr">
                      <a:solidFill>
                        <a:schemeClr val="bg2"/>
                      </a:solidFill>
                      <a:prstDash val="solid"/>
                      <a:round/>
                      <a:headEnd type="none" w="med" len="med"/>
                      <a:tailEnd type="none" w="med" len="med"/>
                    </a:lnT>
                    <a:lnB w="381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endParaRPr lang="en-US" sz="1900" dirty="0">
                        <a:solidFill>
                          <a:schemeClr val="tx1"/>
                        </a:solidFill>
                        <a:latin typeface="+mn-lt"/>
                      </a:endParaRPr>
                    </a:p>
                  </a:txBody>
                  <a:tcPr marL="124314" marR="124314" marT="62157" marB="62157">
                    <a:lnL w="38100" cap="flat" cmpd="sng" algn="ctr">
                      <a:solidFill>
                        <a:schemeClr val="bg2"/>
                      </a:solidFill>
                      <a:prstDash val="solid"/>
                      <a:round/>
                      <a:headEnd type="none" w="med" len="med"/>
                      <a:tailEnd type="none" w="med" len="med"/>
                    </a:lnL>
                    <a:lnR w="38100" cap="flat" cmpd="sng" algn="ctr">
                      <a:solidFill>
                        <a:schemeClr val="bg2"/>
                      </a:solidFill>
                      <a:prstDash val="solid"/>
                      <a:round/>
                      <a:headEnd type="none" w="med" len="med"/>
                      <a:tailEnd type="none" w="med" len="med"/>
                    </a:lnR>
                    <a:lnT w="38100" cap="flat" cmpd="sng" algn="ctr">
                      <a:solidFill>
                        <a:schemeClr val="bg2"/>
                      </a:solidFill>
                      <a:prstDash val="solid"/>
                      <a:round/>
                      <a:headEnd type="none" w="med" len="med"/>
                      <a:tailEnd type="none" w="med" len="med"/>
                    </a:lnT>
                    <a:lnB w="381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endParaRPr lang="en-US" sz="1900" dirty="0">
                        <a:solidFill>
                          <a:schemeClr val="tx1"/>
                        </a:solidFill>
                        <a:latin typeface="+mn-lt"/>
                      </a:endParaRPr>
                    </a:p>
                  </a:txBody>
                  <a:tcPr marL="124314" marR="124314" marT="62157" marB="62157">
                    <a:lnL w="38100" cap="flat" cmpd="sng" algn="ctr">
                      <a:solidFill>
                        <a:schemeClr val="bg2"/>
                      </a:solidFill>
                      <a:prstDash val="solid"/>
                      <a:round/>
                      <a:headEnd type="none" w="med" len="med"/>
                      <a:tailEnd type="none" w="med" len="med"/>
                    </a:lnL>
                    <a:lnR w="38100" cap="flat" cmpd="sng" algn="ctr">
                      <a:solidFill>
                        <a:schemeClr val="bg2"/>
                      </a:solidFill>
                      <a:prstDash val="solid"/>
                      <a:round/>
                      <a:headEnd type="none" w="med" len="med"/>
                      <a:tailEnd type="none" w="med" len="med"/>
                    </a:lnR>
                    <a:lnT w="38100" cap="flat" cmpd="sng" algn="ctr">
                      <a:solidFill>
                        <a:schemeClr val="bg2"/>
                      </a:solidFill>
                      <a:prstDash val="solid"/>
                      <a:round/>
                      <a:headEnd type="none" w="med" len="med"/>
                      <a:tailEnd type="none" w="med" len="med"/>
                    </a:lnT>
                    <a:lnB w="381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r>
                        <a:rPr lang="en-US" sz="1900" dirty="0" smtClean="0">
                          <a:solidFill>
                            <a:schemeClr val="tx1"/>
                          </a:solidFill>
                          <a:latin typeface="+mn-lt"/>
                        </a:rPr>
                        <a:t>53</a:t>
                      </a:r>
                      <a:endParaRPr lang="en-US" sz="1900" dirty="0">
                        <a:solidFill>
                          <a:schemeClr val="tx1"/>
                        </a:solidFill>
                        <a:latin typeface="+mn-lt"/>
                      </a:endParaRPr>
                    </a:p>
                  </a:txBody>
                  <a:tcPr marL="124314" marR="124314" marT="62157" marB="62157">
                    <a:lnL w="38100" cap="flat" cmpd="sng" algn="ctr">
                      <a:solidFill>
                        <a:schemeClr val="bg2"/>
                      </a:solidFill>
                      <a:prstDash val="solid"/>
                      <a:round/>
                      <a:headEnd type="none" w="med" len="med"/>
                      <a:tailEnd type="none" w="med" len="med"/>
                    </a:lnL>
                    <a:lnR w="12700" cmpd="sng">
                      <a:noFill/>
                    </a:lnR>
                    <a:lnT w="38100" cap="flat" cmpd="sng" algn="ctr">
                      <a:solidFill>
                        <a:schemeClr val="bg2"/>
                      </a:solidFill>
                      <a:prstDash val="solid"/>
                      <a:round/>
                      <a:headEnd type="none" w="med" len="med"/>
                      <a:tailEnd type="none" w="med" len="med"/>
                    </a:lnT>
                    <a:lnB w="381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tx2"/>
                    </a:solidFill>
                  </a:tcPr>
                </a:tc>
              </a:tr>
              <a:tr h="419639">
                <a:tc>
                  <a:txBody>
                    <a:bodyPr/>
                    <a:lstStyle/>
                    <a:p>
                      <a:r>
                        <a:rPr lang="en-US" sz="1900" dirty="0" smtClean="0">
                          <a:solidFill>
                            <a:schemeClr val="tx1"/>
                          </a:solidFill>
                          <a:latin typeface="+mn-lt"/>
                        </a:rPr>
                        <a:t>99.999%</a:t>
                      </a:r>
                      <a:endParaRPr lang="en-US" sz="1900" dirty="0">
                        <a:solidFill>
                          <a:schemeClr val="tx1"/>
                        </a:solidFill>
                        <a:latin typeface="+mn-lt"/>
                      </a:endParaRPr>
                    </a:p>
                  </a:txBody>
                  <a:tcPr marL="124314" marR="124314" marT="62157" marB="62157">
                    <a:lnL w="12700" cmpd="sng">
                      <a:noFill/>
                    </a:lnL>
                    <a:lnR w="38100" cap="flat" cmpd="sng" algn="ctr">
                      <a:solidFill>
                        <a:schemeClr val="bg2"/>
                      </a:solidFill>
                      <a:prstDash val="solid"/>
                      <a:round/>
                      <a:headEnd type="none" w="med" len="med"/>
                      <a:tailEnd type="none" w="med" len="med"/>
                    </a:lnR>
                    <a:lnT w="38100" cap="flat" cmpd="sng" algn="ctr">
                      <a:solidFill>
                        <a:schemeClr val="bg2"/>
                      </a:solidFill>
                      <a:prstDash val="solid"/>
                      <a:round/>
                      <a:headEnd type="none" w="med" len="med"/>
                      <a:tailEnd type="none" w="med" len="med"/>
                    </a:lnT>
                    <a:lnB w="381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endParaRPr lang="en-US" sz="1900" dirty="0">
                        <a:solidFill>
                          <a:schemeClr val="tx1"/>
                        </a:solidFill>
                        <a:latin typeface="+mn-lt"/>
                      </a:endParaRPr>
                    </a:p>
                  </a:txBody>
                  <a:tcPr marL="124314" marR="124314" marT="62157" marB="62157">
                    <a:lnL w="38100" cap="flat" cmpd="sng" algn="ctr">
                      <a:solidFill>
                        <a:schemeClr val="bg2"/>
                      </a:solidFill>
                      <a:prstDash val="solid"/>
                      <a:round/>
                      <a:headEnd type="none" w="med" len="med"/>
                      <a:tailEnd type="none" w="med" len="med"/>
                    </a:lnL>
                    <a:lnR w="38100" cap="flat" cmpd="sng" algn="ctr">
                      <a:solidFill>
                        <a:schemeClr val="bg2"/>
                      </a:solidFill>
                      <a:prstDash val="solid"/>
                      <a:round/>
                      <a:headEnd type="none" w="med" len="med"/>
                      <a:tailEnd type="none" w="med" len="med"/>
                    </a:lnR>
                    <a:lnT w="38100" cap="flat" cmpd="sng" algn="ctr">
                      <a:solidFill>
                        <a:schemeClr val="bg2"/>
                      </a:solidFill>
                      <a:prstDash val="solid"/>
                      <a:round/>
                      <a:headEnd type="none" w="med" len="med"/>
                      <a:tailEnd type="none" w="med" len="med"/>
                    </a:lnT>
                    <a:lnB w="381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endParaRPr lang="en-US" sz="1900" dirty="0">
                        <a:solidFill>
                          <a:schemeClr val="tx1"/>
                        </a:solidFill>
                        <a:latin typeface="+mn-lt"/>
                      </a:endParaRPr>
                    </a:p>
                  </a:txBody>
                  <a:tcPr marL="124314" marR="124314" marT="62157" marB="62157">
                    <a:lnL w="38100" cap="flat" cmpd="sng" algn="ctr">
                      <a:solidFill>
                        <a:schemeClr val="bg2"/>
                      </a:solidFill>
                      <a:prstDash val="solid"/>
                      <a:round/>
                      <a:headEnd type="none" w="med" len="med"/>
                      <a:tailEnd type="none" w="med" len="med"/>
                    </a:lnL>
                    <a:lnR w="38100" cap="flat" cmpd="sng" algn="ctr">
                      <a:solidFill>
                        <a:schemeClr val="bg2"/>
                      </a:solidFill>
                      <a:prstDash val="solid"/>
                      <a:round/>
                      <a:headEnd type="none" w="med" len="med"/>
                      <a:tailEnd type="none" w="med" len="med"/>
                    </a:lnR>
                    <a:lnT w="38100" cap="flat" cmpd="sng" algn="ctr">
                      <a:solidFill>
                        <a:schemeClr val="bg2"/>
                      </a:solidFill>
                      <a:prstDash val="solid"/>
                      <a:round/>
                      <a:headEnd type="none" w="med" len="med"/>
                      <a:tailEnd type="none" w="med" len="med"/>
                    </a:lnT>
                    <a:lnB w="381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r>
                        <a:rPr lang="en-US" sz="1900" dirty="0" smtClean="0">
                          <a:solidFill>
                            <a:schemeClr val="tx1"/>
                          </a:solidFill>
                          <a:latin typeface="+mn-lt"/>
                        </a:rPr>
                        <a:t>5</a:t>
                      </a:r>
                      <a:endParaRPr lang="en-US" sz="1900" dirty="0">
                        <a:solidFill>
                          <a:schemeClr val="tx1"/>
                        </a:solidFill>
                        <a:latin typeface="+mn-lt"/>
                      </a:endParaRPr>
                    </a:p>
                  </a:txBody>
                  <a:tcPr marL="124314" marR="124314" marT="62157" marB="62157">
                    <a:lnL w="38100" cap="flat" cmpd="sng" algn="ctr">
                      <a:solidFill>
                        <a:schemeClr val="bg2"/>
                      </a:solidFill>
                      <a:prstDash val="solid"/>
                      <a:round/>
                      <a:headEnd type="none" w="med" len="med"/>
                      <a:tailEnd type="none" w="med" len="med"/>
                    </a:lnL>
                    <a:lnR w="12700" cmpd="sng">
                      <a:noFill/>
                    </a:lnR>
                    <a:lnT w="38100" cap="flat" cmpd="sng" algn="ctr">
                      <a:solidFill>
                        <a:schemeClr val="bg2"/>
                      </a:solidFill>
                      <a:prstDash val="solid"/>
                      <a:round/>
                      <a:headEnd type="none" w="med" len="med"/>
                      <a:tailEnd type="none" w="med" len="med"/>
                    </a:lnT>
                    <a:lnB w="381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tx2"/>
                    </a:solidFill>
                  </a:tcPr>
                </a:tc>
              </a:tr>
              <a:tr h="419639">
                <a:tc>
                  <a:txBody>
                    <a:bodyPr/>
                    <a:lstStyle/>
                    <a:p>
                      <a:r>
                        <a:rPr lang="en-US" sz="1900" dirty="0" smtClean="0">
                          <a:solidFill>
                            <a:schemeClr val="tx1"/>
                          </a:solidFill>
                          <a:latin typeface="+mn-lt"/>
                        </a:rPr>
                        <a:t>99.9999%</a:t>
                      </a:r>
                      <a:endParaRPr lang="en-US" sz="1900" dirty="0">
                        <a:solidFill>
                          <a:schemeClr val="tx1"/>
                        </a:solidFill>
                        <a:latin typeface="+mn-lt"/>
                      </a:endParaRPr>
                    </a:p>
                  </a:txBody>
                  <a:tcPr marL="124314" marR="124314" marT="62157" marB="62157">
                    <a:lnL w="12700" cmpd="sng">
                      <a:noFill/>
                    </a:lnL>
                    <a:lnR w="38100" cap="flat" cmpd="sng" algn="ctr">
                      <a:solidFill>
                        <a:schemeClr val="bg2"/>
                      </a:solidFill>
                      <a:prstDash val="solid"/>
                      <a:round/>
                      <a:headEnd type="none" w="med" len="med"/>
                      <a:tailEnd type="none" w="med" len="med"/>
                    </a:lnR>
                    <a:lnT w="38100" cap="flat" cmpd="sng" algn="ctr">
                      <a:solidFill>
                        <a:schemeClr val="bg2"/>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1"/>
                    </a:solidFill>
                  </a:tcPr>
                </a:tc>
                <a:tc>
                  <a:txBody>
                    <a:bodyPr/>
                    <a:lstStyle/>
                    <a:p>
                      <a:endParaRPr lang="en-US" sz="1900" dirty="0">
                        <a:solidFill>
                          <a:schemeClr val="tx1"/>
                        </a:solidFill>
                        <a:latin typeface="+mn-lt"/>
                      </a:endParaRPr>
                    </a:p>
                  </a:txBody>
                  <a:tcPr marL="124314" marR="124314" marT="62157" marB="62157">
                    <a:lnL w="38100" cap="flat" cmpd="sng" algn="ctr">
                      <a:solidFill>
                        <a:schemeClr val="bg2"/>
                      </a:solidFill>
                      <a:prstDash val="solid"/>
                      <a:round/>
                      <a:headEnd type="none" w="med" len="med"/>
                      <a:tailEnd type="none" w="med" len="med"/>
                    </a:lnL>
                    <a:lnR w="38100" cap="flat" cmpd="sng" algn="ctr">
                      <a:solidFill>
                        <a:schemeClr val="bg2"/>
                      </a:solidFill>
                      <a:prstDash val="solid"/>
                      <a:round/>
                      <a:headEnd type="none" w="med" len="med"/>
                      <a:tailEnd type="none" w="med" len="med"/>
                    </a:lnR>
                    <a:lnT w="38100" cap="flat" cmpd="sng" algn="ctr">
                      <a:solidFill>
                        <a:schemeClr val="bg2"/>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tx2"/>
                    </a:solidFill>
                  </a:tcPr>
                </a:tc>
                <a:tc>
                  <a:txBody>
                    <a:bodyPr/>
                    <a:lstStyle/>
                    <a:p>
                      <a:endParaRPr lang="en-US" sz="1900" dirty="0">
                        <a:solidFill>
                          <a:schemeClr val="tx1"/>
                        </a:solidFill>
                        <a:latin typeface="+mn-lt"/>
                      </a:endParaRPr>
                    </a:p>
                  </a:txBody>
                  <a:tcPr marL="124314" marR="124314" marT="62157" marB="62157">
                    <a:lnL w="38100" cap="flat" cmpd="sng" algn="ctr">
                      <a:solidFill>
                        <a:schemeClr val="bg2"/>
                      </a:solidFill>
                      <a:prstDash val="solid"/>
                      <a:round/>
                      <a:headEnd type="none" w="med" len="med"/>
                      <a:tailEnd type="none" w="med" len="med"/>
                    </a:lnL>
                    <a:lnR w="38100" cap="flat" cmpd="sng" algn="ctr">
                      <a:solidFill>
                        <a:schemeClr val="bg2"/>
                      </a:solidFill>
                      <a:prstDash val="solid"/>
                      <a:round/>
                      <a:headEnd type="none" w="med" len="med"/>
                      <a:tailEnd type="none" w="med" len="med"/>
                    </a:lnR>
                    <a:lnT w="38100" cap="flat" cmpd="sng" algn="ctr">
                      <a:solidFill>
                        <a:schemeClr val="bg2"/>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tx2"/>
                    </a:solidFill>
                  </a:tcPr>
                </a:tc>
                <a:tc>
                  <a:txBody>
                    <a:bodyPr/>
                    <a:lstStyle/>
                    <a:p>
                      <a:r>
                        <a:rPr lang="en-US" sz="1900" dirty="0" smtClean="0">
                          <a:solidFill>
                            <a:schemeClr val="tx1"/>
                          </a:solidFill>
                          <a:latin typeface="+mn-lt"/>
                        </a:rPr>
                        <a:t>½ (30 seconds)</a:t>
                      </a:r>
                      <a:endParaRPr lang="en-US" sz="1900" dirty="0">
                        <a:solidFill>
                          <a:schemeClr val="tx1"/>
                        </a:solidFill>
                        <a:latin typeface="+mn-lt"/>
                      </a:endParaRPr>
                    </a:p>
                  </a:txBody>
                  <a:tcPr marL="124314" marR="124314" marT="62157" marB="62157">
                    <a:lnL w="38100" cap="flat" cmpd="sng" algn="ctr">
                      <a:solidFill>
                        <a:schemeClr val="bg2"/>
                      </a:solidFill>
                      <a:prstDash val="solid"/>
                      <a:round/>
                      <a:headEnd type="none" w="med" len="med"/>
                      <a:tailEnd type="none" w="med" len="med"/>
                    </a:lnL>
                    <a:lnR w="12700" cmpd="sng">
                      <a:noFill/>
                    </a:lnR>
                    <a:lnT w="38100" cap="flat" cmpd="sng" algn="ctr">
                      <a:solidFill>
                        <a:schemeClr val="bg2"/>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tx2"/>
                    </a:solidFill>
                  </a:tcPr>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1735896301"/>
              </p:ext>
            </p:extLst>
          </p:nvPr>
        </p:nvGraphicFramePr>
        <p:xfrm>
          <a:off x="579437" y="4487862"/>
          <a:ext cx="11188328" cy="947274"/>
        </p:xfrm>
        <a:graphic>
          <a:graphicData uri="http://schemas.openxmlformats.org/drawingml/2006/table">
            <a:tbl>
              <a:tblPr firstRow="1" bandRow="1">
                <a:tableStyleId>{5C22544A-7EE6-4342-B048-85BDC9FD1C3A}</a:tableStyleId>
              </a:tblPr>
              <a:tblGrid>
                <a:gridCol w="2797082"/>
                <a:gridCol w="2797082"/>
                <a:gridCol w="2797082"/>
                <a:gridCol w="2797082"/>
              </a:tblGrid>
              <a:tr h="419639">
                <a:tc>
                  <a:txBody>
                    <a:bodyPr/>
                    <a:lstStyle/>
                    <a:p>
                      <a:r>
                        <a:rPr lang="en-US" sz="5400" b="0" dirty="0" smtClean="0">
                          <a:solidFill>
                            <a:schemeClr val="tx1"/>
                          </a:solidFill>
                          <a:latin typeface="+mj-lt"/>
                        </a:rPr>
                        <a:t>99.99%</a:t>
                      </a:r>
                      <a:endParaRPr lang="en-US" sz="5400" b="0" dirty="0">
                        <a:solidFill>
                          <a:schemeClr val="tx1"/>
                        </a:solidFill>
                        <a:latin typeface="+mj-lt"/>
                      </a:endParaRPr>
                    </a:p>
                  </a:txBody>
                  <a:tcPr marL="124314" marR="124314" marT="62157" marB="62157">
                    <a:lnL w="12700" cmpd="sng">
                      <a:noFill/>
                    </a:lnL>
                    <a:lnR w="38100" cap="flat" cmpd="sng" algn="ctr">
                      <a:solidFill>
                        <a:schemeClr val="bg2"/>
                      </a:solidFill>
                      <a:prstDash val="solid"/>
                      <a:round/>
                      <a:headEnd type="none" w="med" len="med"/>
                      <a:tailEnd type="none" w="med" len="med"/>
                    </a:lnR>
                    <a:lnT w="38100" cap="flat" cmpd="sng" algn="ctr">
                      <a:solidFill>
                        <a:schemeClr val="bg2"/>
                      </a:solidFill>
                      <a:prstDash val="solid"/>
                      <a:round/>
                      <a:headEnd type="none" w="med" len="med"/>
                      <a:tailEnd type="none" w="med" len="med"/>
                    </a:lnT>
                    <a:lnB w="381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endParaRPr lang="en-US" sz="5400" b="0" dirty="0">
                        <a:solidFill>
                          <a:schemeClr val="tx1"/>
                        </a:solidFill>
                        <a:latin typeface="+mj-lt"/>
                      </a:endParaRPr>
                    </a:p>
                  </a:txBody>
                  <a:tcPr marL="124314" marR="124314" marT="62157" marB="62157">
                    <a:lnL w="38100" cap="flat" cmpd="sng" algn="ctr">
                      <a:solidFill>
                        <a:schemeClr val="bg2"/>
                      </a:solidFill>
                      <a:prstDash val="solid"/>
                      <a:round/>
                      <a:headEnd type="none" w="med" len="med"/>
                      <a:tailEnd type="none" w="med" len="med"/>
                    </a:lnL>
                    <a:lnR w="38100" cap="flat" cmpd="sng" algn="ctr">
                      <a:solidFill>
                        <a:schemeClr val="bg2"/>
                      </a:solidFill>
                      <a:prstDash val="solid"/>
                      <a:round/>
                      <a:headEnd type="none" w="med" len="med"/>
                      <a:tailEnd type="none" w="med" len="med"/>
                    </a:lnR>
                    <a:lnT w="38100" cap="flat" cmpd="sng" algn="ctr">
                      <a:solidFill>
                        <a:schemeClr val="bg2"/>
                      </a:solidFill>
                      <a:prstDash val="solid"/>
                      <a:round/>
                      <a:headEnd type="none" w="med" len="med"/>
                      <a:tailEnd type="none" w="med" len="med"/>
                    </a:lnT>
                    <a:lnB w="381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endParaRPr lang="en-US" sz="5400" b="0" dirty="0">
                        <a:solidFill>
                          <a:schemeClr val="tx1"/>
                        </a:solidFill>
                        <a:latin typeface="+mj-lt"/>
                      </a:endParaRPr>
                    </a:p>
                  </a:txBody>
                  <a:tcPr marL="124314" marR="124314" marT="62157" marB="62157">
                    <a:lnL w="38100" cap="flat" cmpd="sng" algn="ctr">
                      <a:solidFill>
                        <a:schemeClr val="bg2"/>
                      </a:solidFill>
                      <a:prstDash val="solid"/>
                      <a:round/>
                      <a:headEnd type="none" w="med" len="med"/>
                      <a:tailEnd type="none" w="med" len="med"/>
                    </a:lnL>
                    <a:lnR w="38100" cap="flat" cmpd="sng" algn="ctr">
                      <a:solidFill>
                        <a:schemeClr val="bg2"/>
                      </a:solidFill>
                      <a:prstDash val="solid"/>
                      <a:round/>
                      <a:headEnd type="none" w="med" len="med"/>
                      <a:tailEnd type="none" w="med" len="med"/>
                    </a:lnR>
                    <a:lnT w="38100" cap="flat" cmpd="sng" algn="ctr">
                      <a:solidFill>
                        <a:schemeClr val="bg2"/>
                      </a:solidFill>
                      <a:prstDash val="solid"/>
                      <a:round/>
                      <a:headEnd type="none" w="med" len="med"/>
                      <a:tailEnd type="none" w="med" len="med"/>
                    </a:lnT>
                    <a:lnB w="381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r>
                        <a:rPr lang="en-US" sz="5400" b="0" dirty="0" smtClean="0">
                          <a:solidFill>
                            <a:schemeClr val="tx1"/>
                          </a:solidFill>
                          <a:latin typeface="+mj-lt"/>
                        </a:rPr>
                        <a:t>53</a:t>
                      </a:r>
                      <a:endParaRPr lang="en-US" sz="5400" b="0" dirty="0">
                        <a:solidFill>
                          <a:schemeClr val="tx1"/>
                        </a:solidFill>
                        <a:latin typeface="+mj-lt"/>
                      </a:endParaRPr>
                    </a:p>
                  </a:txBody>
                  <a:tcPr marL="124314" marR="124314" marT="62157" marB="62157">
                    <a:lnL w="38100" cap="flat" cmpd="sng" algn="ctr">
                      <a:solidFill>
                        <a:schemeClr val="bg2"/>
                      </a:solidFill>
                      <a:prstDash val="solid"/>
                      <a:round/>
                      <a:headEnd type="none" w="med" len="med"/>
                      <a:tailEnd type="none" w="med" len="med"/>
                    </a:lnL>
                    <a:lnR w="12700" cmpd="sng">
                      <a:noFill/>
                    </a:lnR>
                    <a:lnT w="38100" cap="flat" cmpd="sng" algn="ctr">
                      <a:solidFill>
                        <a:schemeClr val="bg2"/>
                      </a:solidFill>
                      <a:prstDash val="solid"/>
                      <a:round/>
                      <a:headEnd type="none" w="med" len="med"/>
                      <a:tailEnd type="none" w="med" len="med"/>
                    </a:lnT>
                    <a:lnB w="381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tx2"/>
                    </a:solidFill>
                  </a:tcPr>
                </a:tc>
              </a:tr>
            </a:tbl>
          </a:graphicData>
        </a:graphic>
      </p:graphicFrame>
    </p:spTree>
    <p:extLst>
      <p:ext uri="{BB962C8B-B14F-4D97-AF65-F5344CB8AC3E}">
        <p14:creationId xmlns:p14="http://schemas.microsoft.com/office/powerpoint/2010/main" val="6392309"/>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900" decel="100000" fill="hold"/>
                                        <p:tgtEl>
                                          <p:spTgt spid="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16" presetClass="entr" presetSubtype="37"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barn(outVertical)">
                                      <p:cBhvr>
                                        <p:cTn id="15" dur="500"/>
                                        <p:tgtEl>
                                          <p:spTgt spid="5"/>
                                        </p:tgtEl>
                                      </p:cBhvr>
                                    </p:animEffect>
                                  </p:childTnLst>
                                </p:cTn>
                              </p:par>
                            </p:childTnLst>
                          </p:cTn>
                        </p:par>
                        <p:par>
                          <p:cTn id="16" fill="hold">
                            <p:stCondLst>
                              <p:cond delay="500"/>
                            </p:stCondLst>
                            <p:childTnLst>
                              <p:par>
                                <p:cTn id="17" presetID="26" presetClass="emph" presetSubtype="0" fill="hold" nodeType="afterEffect">
                                  <p:stCondLst>
                                    <p:cond delay="0"/>
                                  </p:stCondLst>
                                  <p:childTnLst>
                                    <p:animEffect transition="out" filter="fade">
                                      <p:cBhvr>
                                        <p:cTn id="18" dur="500" tmFilter="0, 0; .2, .5; .8, .5; 1, 0"/>
                                        <p:tgtEl>
                                          <p:spTgt spid="5"/>
                                        </p:tgtEl>
                                      </p:cBhvr>
                                    </p:animEffect>
                                    <p:animScale>
                                      <p:cBhvr>
                                        <p:cTn id="19" dur="250" autoRev="1"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5-30072_SPC2012_IT-Pro_Template_16x9">
  <a:themeElements>
    <a:clrScheme name="SPC-IT Pro">
      <a:dk1>
        <a:srgbClr val="505050"/>
      </a:dk1>
      <a:lt1>
        <a:srgbClr val="FFFFFF"/>
      </a:lt1>
      <a:dk2>
        <a:srgbClr val="012654"/>
      </a:dk2>
      <a:lt2>
        <a:srgbClr val="00AEEF"/>
      </a:lt2>
      <a:accent1>
        <a:srgbClr val="F26522"/>
      </a:accent1>
      <a:accent2>
        <a:srgbClr val="00A651"/>
      </a:accent2>
      <a:accent3>
        <a:srgbClr val="BA141A"/>
      </a:accent3>
      <a:accent4>
        <a:srgbClr val="68217A"/>
      </a:accent4>
      <a:accent5>
        <a:srgbClr val="B4009E"/>
      </a:accent5>
      <a:accent6>
        <a:srgbClr val="008272"/>
      </a:accent6>
      <a:hlink>
        <a:srgbClr val="F26522"/>
      </a:hlink>
      <a:folHlink>
        <a:srgbClr val="F7A27A"/>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theme>
</file>

<file path=ppt/theme/theme2.xml><?xml version="1.0" encoding="utf-8"?>
<a:theme xmlns:a="http://schemas.openxmlformats.org/drawingml/2006/main" name="5-30072_SPC2012_IT-Pro_Template_16x9_Light">
  <a:themeElements>
    <a:clrScheme name="SPC-IT Pro">
      <a:dk1>
        <a:srgbClr val="505050"/>
      </a:dk1>
      <a:lt1>
        <a:srgbClr val="FFFFFF"/>
      </a:lt1>
      <a:dk2>
        <a:srgbClr val="012654"/>
      </a:dk2>
      <a:lt2>
        <a:srgbClr val="00AEEF"/>
      </a:lt2>
      <a:accent1>
        <a:srgbClr val="F26522"/>
      </a:accent1>
      <a:accent2>
        <a:srgbClr val="00A651"/>
      </a:accent2>
      <a:accent3>
        <a:srgbClr val="BA141A"/>
      </a:accent3>
      <a:accent4>
        <a:srgbClr val="68217A"/>
      </a:accent4>
      <a:accent5>
        <a:srgbClr val="B4009E"/>
      </a:accent5>
      <a:accent6>
        <a:srgbClr val="008272"/>
      </a:accent6>
      <a:hlink>
        <a:srgbClr val="F26522"/>
      </a:hlink>
      <a:folHlink>
        <a:srgbClr val="F7A27A"/>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theme>
</file>

<file path=ppt/theme/theme3.xml><?xml version="1.0" encoding="utf-8"?>
<a:theme xmlns:a="http://schemas.openxmlformats.org/drawingml/2006/main" name="5-30072_SPC2012_Business_Template_16x9_Light">
  <a:themeElements>
    <a:clrScheme name="SPC2012 - Business">
      <a:dk1>
        <a:srgbClr val="505050"/>
      </a:dk1>
      <a:lt1>
        <a:srgbClr val="FFFFFF"/>
      </a:lt1>
      <a:dk2>
        <a:srgbClr val="012654"/>
      </a:dk2>
      <a:lt2>
        <a:srgbClr val="00AEEF"/>
      </a:lt2>
      <a:accent1>
        <a:srgbClr val="BA141A"/>
      </a:accent1>
      <a:accent2>
        <a:srgbClr val="00A651"/>
      </a:accent2>
      <a:accent3>
        <a:srgbClr val="F26522"/>
      </a:accent3>
      <a:accent4>
        <a:srgbClr val="68217A"/>
      </a:accent4>
      <a:accent5>
        <a:srgbClr val="B4009E"/>
      </a:accent5>
      <a:accent6>
        <a:srgbClr val="008272"/>
      </a:accent6>
      <a:hlink>
        <a:srgbClr val="F26522"/>
      </a:hlink>
      <a:folHlink>
        <a:srgbClr val="F7A27A"/>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theme>
</file>

<file path=ppt/theme/theme4.xml><?xml version="1.0" encoding="utf-8"?>
<a:theme xmlns:a="http://schemas.openxmlformats.org/drawingml/2006/main" name="1_5-30072_SPC2012_IT-Pro_Template_16x9">
  <a:themeElements>
    <a:clrScheme name="SPC-IT Pro">
      <a:dk1>
        <a:srgbClr val="505050"/>
      </a:dk1>
      <a:lt1>
        <a:srgbClr val="FFFFFF"/>
      </a:lt1>
      <a:dk2>
        <a:srgbClr val="012654"/>
      </a:dk2>
      <a:lt2>
        <a:srgbClr val="00AEEF"/>
      </a:lt2>
      <a:accent1>
        <a:srgbClr val="F26522"/>
      </a:accent1>
      <a:accent2>
        <a:srgbClr val="00A651"/>
      </a:accent2>
      <a:accent3>
        <a:srgbClr val="BA141A"/>
      </a:accent3>
      <a:accent4>
        <a:srgbClr val="68217A"/>
      </a:accent4>
      <a:accent5>
        <a:srgbClr val="B4009E"/>
      </a:accent5>
      <a:accent6>
        <a:srgbClr val="008272"/>
      </a:accent6>
      <a:hlink>
        <a:srgbClr val="F26522"/>
      </a:hlink>
      <a:folHlink>
        <a:srgbClr val="F7A27A"/>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rackTaxHTField0 xmlns="2295e2e7-0eeb-498e-8716-217bb2ee6ee3">
      <Terms xmlns="http://schemas.microsoft.com/office/infopath/2007/PartnerControls"/>
    </TrackTaxHTField0>
    <CampaignTaxHTField0 xmlns="2295e2e7-0eeb-498e-8716-217bb2ee6ee3">
      <Terms xmlns="http://schemas.microsoft.com/office/infopath/2007/PartnerControls"/>
    </CampaignTaxHTField0>
    <Event_x0020_End_x0020_Date xmlns="2295e2e7-0eeb-498e-8716-217bb2ee6ee3">2012-11-15T08:00:00+00:00</Event_x0020_End_x0020_Date>
    <Event_x0020_Start_x0020_Date xmlns="2295e2e7-0eeb-498e-8716-217bb2ee6ee3">2012-11-12T08:00:00+00:00</Event_x0020_Start_x0020_Date>
    <MS_x0020_Speaker xmlns="2295e2e7-0eeb-498e-8716-217bb2ee6ee3">
      <UserInfo>
        <DisplayName/>
        <AccountId xsi:nil="true"/>
        <AccountType/>
      </UserInfo>
    </MS_x0020_Speaker>
    <External_x0020_Speaker xmlns="2295e2e7-0eeb-498e-8716-217bb2ee6ee3">Bill Baer, Rick Taylor</External_x0020_Speaker>
    <Session_x0020_Code xmlns="2295e2e7-0eeb-498e-8716-217bb2ee6ee3">SPC111</Session_x0020_Code>
    <ProductTaxHTField0 xmlns="2295e2e7-0eeb-498e-8716-217bb2ee6ee3">
      <Terms xmlns="http://schemas.microsoft.com/office/infopath/2007/PartnerControls"/>
    </ProductTaxHTField0>
    <Presentation_x0020_Date xmlns="2295e2e7-0eeb-498e-8716-217bb2ee6ee3">2012-11-14T08:00:00+00:00</Presentation_x0020_Date>
    <Event_x0020_LocationTaxHTField0 xmlns="2295e2e7-0eeb-498e-8716-217bb2ee6ee3">
      <Terms xmlns="http://schemas.microsoft.com/office/infopath/2007/PartnerControls">
        <TermInfo xmlns="http://schemas.microsoft.com/office/infopath/2007/PartnerControls">
          <TermName xmlns="http://schemas.microsoft.com/office/infopath/2007/PartnerControls">Las Vegas</TermName>
          <TermId xmlns="http://schemas.microsoft.com/office/infopath/2007/PartnerControls">e731b1e0-234c-4781-a780-e65aa36c0b98</TermId>
        </TermInfo>
      </Terms>
    </Event_x0020_LocationTaxHTField0>
    <Event1TaxHTField0 xmlns="2295e2e7-0eeb-498e-8716-217bb2ee6ee3">
      <Terms xmlns="http://schemas.microsoft.com/office/infopath/2007/PartnerControls">
        <TermInfo xmlns="http://schemas.microsoft.com/office/infopath/2007/PartnerControls">
          <TermName xmlns="http://schemas.microsoft.com/office/infopath/2007/PartnerControls">Microsoft SharePoint Conference</TermName>
          <TermId xmlns="http://schemas.microsoft.com/office/infopath/2007/PartnerControls">a629e079-6b4e-41d1-9641-98de5e4410b7</TermId>
        </TermInfo>
      </Terms>
    </Event1TaxHTField0>
    <MS_x0020_Content_x0020_Owner xmlns="2295e2e7-0eeb-498e-8716-217bb2ee6ee3">
      <UserInfo>
        <DisplayName/>
        <AccountId xsi:nil="true"/>
        <AccountType/>
      </UserInfo>
    </MS_x0020_Content_x0020_Owner>
    <Event_x0020_VenueTaxHTField0 xmlns="2295e2e7-0eeb-498e-8716-217bb2ee6ee3">
      <Terms xmlns="http://schemas.microsoft.com/office/infopath/2007/PartnerControls">
        <TermInfo xmlns="http://schemas.microsoft.com/office/infopath/2007/PartnerControls">
          <TermName xmlns="http://schemas.microsoft.com/office/infopath/2007/PartnerControls">Mandalay Bay Resort and Casino</TermName>
          <TermId xmlns="http://schemas.microsoft.com/office/infopath/2007/PartnerControls">fc459485-1b13-4ce3-bfeb-ea2ace2bf8f6</TermId>
        </TermInfo>
      </Terms>
    </Event_x0020_VenueTaxHTField0>
    <TaxCatchAll xmlns="230e9df3-be65-4c73-a93b-d1236ebd677e">
      <Value>316</Value>
      <Value>282</Value>
      <Value>355</Value>
    </TaxCatchAll>
    <AudienceTaxHTField0 xmlns="2295e2e7-0eeb-498e-8716-217bb2ee6ee3">
      <Terms xmlns="http://schemas.microsoft.com/office/infopath/2007/PartnerControls"/>
    </AudienceTaxHTField0>
    <Speaker xmlns="032d541b-1b4e-4d91-93c7-b10533c52f73">Bill Baer, Richard Taylor</Speaker>
    <AverageRating xmlns="http://schemas.microsoft.com/sharepoint/v3" xsi:nil="true"/>
  </documentManagement>
</p:properties>
</file>

<file path=customXml/item2.xml><?xml version="1.0" encoding="utf-8"?>
<ct:contentTypeSchema xmlns:ct="http://schemas.microsoft.com/office/2006/metadata/contentType" xmlns:ma="http://schemas.microsoft.com/office/2006/metadata/properties/metaAttributes" ct:_="" ma:_="" ma:contentTypeName="PresentationsDoc" ma:contentTypeID="0x010100B88FC3ECA26D1C46B3C4C83281D2EB9C00F943C65EE9652644877590F39FC422DC" ma:contentTypeVersion="73" ma:contentTypeDescription="" ma:contentTypeScope="" ma:versionID="94f318fc1d6dfb4c762b81d0eea8859a">
  <xsd:schema xmlns:xsd="http://www.w3.org/2001/XMLSchema" xmlns:xs="http://www.w3.org/2001/XMLSchema" xmlns:p="http://schemas.microsoft.com/office/2006/metadata/properties" xmlns:ns1="http://schemas.microsoft.com/sharepoint/v3" xmlns:ns2="2295e2e7-0eeb-498e-8716-217bb2ee6ee3" xmlns:ns3="032d541b-1b4e-4d91-93c7-b10533c52f73" xmlns:ns4="230e9df3-be65-4c73-a93b-d1236ebd677e" targetNamespace="http://schemas.microsoft.com/office/2006/metadata/properties" ma:root="true" ma:fieldsID="75074476dc966ccddfb3f34adbaed049" ns1:_="" ns2:_="" ns3:_="" ns4:_="">
    <xsd:import namespace="http://schemas.microsoft.com/sharepoint/v3"/>
    <xsd:import namespace="2295e2e7-0eeb-498e-8716-217bb2ee6ee3"/>
    <xsd:import namespace="032d541b-1b4e-4d91-93c7-b10533c52f73"/>
    <xsd:import namespace="230e9df3-be65-4c73-a93b-d1236ebd677e"/>
    <xsd:element name="properties">
      <xsd:complexType>
        <xsd:sequence>
          <xsd:element name="documentManagement">
            <xsd:complexType>
              <xsd:all>
                <xsd:element ref="ns2:Event_x0020_Start_x0020_Date" minOccurs="0"/>
                <xsd:element ref="ns2:Event_x0020_End_x0020_Date" minOccurs="0"/>
                <xsd:element ref="ns2:Presentation_x0020_Date" minOccurs="0"/>
                <xsd:element ref="ns3:Speaker" minOccurs="0"/>
                <xsd:element ref="ns2:Session_x0020_Code" minOccurs="0"/>
                <xsd:element ref="ns2:MS_x0020_Content_x0020_Owner" minOccurs="0"/>
                <xsd:element ref="ns1:AverageRating" minOccurs="0"/>
                <xsd:element ref="ns1:RatingCount" minOccurs="0"/>
                <xsd:element ref="ns4:TaxCatchAll" minOccurs="0"/>
                <xsd:element ref="ns2:ProductTaxHTField0" minOccurs="0"/>
                <xsd:element ref="ns4:TaxCatchAllLabel" minOccurs="0"/>
                <xsd:element ref="ns2:CampaignTaxHTField0" minOccurs="0"/>
                <xsd:element ref="ns2:TrackTaxHTField0" minOccurs="0"/>
                <xsd:element ref="ns2:Event_x0020_VenueTaxHTField0" minOccurs="0"/>
                <xsd:element ref="ns2:AudienceTaxHTField0" minOccurs="0"/>
                <xsd:element ref="ns2:Event_x0020_LocationTaxHTField0" minOccurs="0"/>
                <xsd:element ref="ns2:Event1TaxHTField0" minOccurs="0"/>
                <xsd:element ref="ns2:MS_x0020_Speaker" minOccurs="0"/>
                <xsd:element ref="ns2:External_x0020_Speake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AverageRating" ma:index="15" nillable="true" ma:displayName="Rating (0-5)" ma:decimals="2" ma:description="Average value of all the ratings that have been submitted" ma:internalName="AverageRating" ma:readOnly="true">
      <xsd:simpleType>
        <xsd:restriction base="dms:Number"/>
      </xsd:simpleType>
    </xsd:element>
    <xsd:element name="RatingCount" ma:index="16" nillable="true" ma:displayName="Number of Ratings" ma:decimals="0" ma:description="Number of ratings submitted" ma:internalName="RatingCount" ma:readOnly="true">
      <xsd:simpleType>
        <xsd:restriction base="dms:Number"/>
      </xsd:simpleType>
    </xsd:element>
  </xsd:schema>
  <xsd:schema xmlns:xsd="http://www.w3.org/2001/XMLSchema" xmlns:xs="http://www.w3.org/2001/XMLSchema" xmlns:dms="http://schemas.microsoft.com/office/2006/documentManagement/types" xmlns:pc="http://schemas.microsoft.com/office/infopath/2007/PartnerControls" targetNamespace="2295e2e7-0eeb-498e-8716-217bb2ee6ee3" elementFormDefault="qualified">
    <xsd:import namespace="http://schemas.microsoft.com/office/2006/documentManagement/types"/>
    <xsd:import namespace="http://schemas.microsoft.com/office/infopath/2007/PartnerControls"/>
    <xsd:element name="Event_x0020_Start_x0020_Date" ma:index="5" nillable="true" ma:displayName="Event Start Date" ma:format="DateOnly" ma:internalName="Event_x0020_Start_x0020_Date">
      <xsd:simpleType>
        <xsd:restriction base="dms:DateTime"/>
      </xsd:simpleType>
    </xsd:element>
    <xsd:element name="Event_x0020_End_x0020_Date" ma:index="6" nillable="true" ma:displayName="Event End Date" ma:format="DateOnly" ma:internalName="Event_x0020_End_x0020_Date">
      <xsd:simpleType>
        <xsd:restriction base="dms:DateTime"/>
      </xsd:simpleType>
    </xsd:element>
    <xsd:element name="Presentation_x0020_Date" ma:index="7" nillable="true" ma:displayName="Presentation Date" ma:format="DateOnly" ma:internalName="Presentation_x0020_Date" ma:readOnly="false">
      <xsd:simpleType>
        <xsd:restriction base="dms:DateTime"/>
      </xsd:simpleType>
    </xsd:element>
    <xsd:element name="Session_x0020_Code" ma:index="12" nillable="true" ma:displayName="Session Code" ma:internalName="Session_x0020_Code" ma:readOnly="false">
      <xsd:simpleType>
        <xsd:restriction base="dms:Text">
          <xsd:maxLength value="255"/>
        </xsd:restriction>
      </xsd:simpleType>
    </xsd:element>
    <xsd:element name="MS_x0020_Content_x0020_Owner" ma:index="14" nillable="true" ma:displayName="MS Content Owner" ma:list="UserInfo" ma:SharePointGroup="0" ma:internalName="MS_x0020_Content_x0020_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ProductTaxHTField0" ma:index="19" nillable="true" ma:taxonomy="true" ma:internalName="ProductTaxHTField0" ma:taxonomyFieldName="Product" ma:displayName="Product" ma:default="" ma:fieldId="{59a4a0b0-ed64-4542-a55e-4a6c70bd0ce0}" ma:taxonomyMulti="true" ma:sspId="e385fb40-52d4-4fae-9c5b-3e8ff8a5878e" ma:termSetId="3005e9c6-5dbe-483c-971d-51ba052e9268" ma:anchorId="00000000-0000-0000-0000-000000000000" ma:open="false" ma:isKeyword="false">
      <xsd:complexType>
        <xsd:sequence>
          <xsd:element ref="pc:Terms" minOccurs="0" maxOccurs="1"/>
        </xsd:sequence>
      </xsd:complexType>
    </xsd:element>
    <xsd:element name="CampaignTaxHTField0" ma:index="22" nillable="true" ma:taxonomy="true" ma:internalName="CampaignTaxHTField0" ma:taxonomyFieldName="Campaign" ma:displayName="Campaign" ma:default="" ma:fieldId="{bcb0c99d-b00c-42c6-a16b-e1e19731231d}" ma:sspId="e385fb40-52d4-4fae-9c5b-3e8ff8a5878e" ma:termSetId="769410c5-f612-414c-bc8d-14eb300b4117" ma:anchorId="00000000-0000-0000-0000-000000000000" ma:open="false" ma:isKeyword="false">
      <xsd:complexType>
        <xsd:sequence>
          <xsd:element ref="pc:Terms" minOccurs="0" maxOccurs="1"/>
        </xsd:sequence>
      </xsd:complexType>
    </xsd:element>
    <xsd:element name="TrackTaxHTField0" ma:index="23" nillable="true" ma:taxonomy="true" ma:internalName="TrackTaxHTField0" ma:taxonomyFieldName="Track" ma:displayName="Track" ma:default="" ma:fieldId="{95cacdfb-fc4c-4855-b7e7-906e6cf614c7}" ma:sspId="e385fb40-52d4-4fae-9c5b-3e8ff8a5878e" ma:termSetId="0e8a185d-72dd-4c1d-8327-06082ee7fbb4" ma:anchorId="00000000-0000-0000-0000-000000000000" ma:open="false" ma:isKeyword="false">
      <xsd:complexType>
        <xsd:sequence>
          <xsd:element ref="pc:Terms" minOccurs="0" maxOccurs="1"/>
        </xsd:sequence>
      </xsd:complexType>
    </xsd:element>
    <xsd:element name="Event_x0020_VenueTaxHTField0" ma:index="25" nillable="true" ma:taxonomy="true" ma:internalName="Event_x0020_VenueTaxHTField0" ma:taxonomyFieldName="Event_x0020_Venue" ma:displayName="Event Venue" ma:default="" ma:fieldId="{72225233-bea3-47c9-bcc0-70aff672e91a}" ma:sspId="e385fb40-52d4-4fae-9c5b-3e8ff8a5878e" ma:termSetId="8280d8e6-c94b-487a-bd8b-a7d74984b60f" ma:anchorId="00000000-0000-0000-0000-000000000000" ma:open="false" ma:isKeyword="false">
      <xsd:complexType>
        <xsd:sequence>
          <xsd:element ref="pc:Terms" minOccurs="0" maxOccurs="1"/>
        </xsd:sequence>
      </xsd:complexType>
    </xsd:element>
    <xsd:element name="AudienceTaxHTField0" ma:index="26" nillable="true" ma:taxonomy="true" ma:internalName="AudienceTaxHTField0" ma:taxonomyFieldName="Audience" ma:displayName="Audience" ma:default="" ma:fieldId="{6a4ad93e-f836-4089-85dd-0b5a8d4c5063}" ma:taxonomyMulti="true" ma:sspId="e385fb40-52d4-4fae-9c5b-3e8ff8a5878e" ma:termSetId="147febbf-7221-47e1-ac97-bfa1a8e909cb" ma:anchorId="00000000-0000-0000-0000-000000000000" ma:open="false" ma:isKeyword="false">
      <xsd:complexType>
        <xsd:sequence>
          <xsd:element ref="pc:Terms" minOccurs="0" maxOccurs="1"/>
        </xsd:sequence>
      </xsd:complexType>
    </xsd:element>
    <xsd:element name="Event_x0020_LocationTaxHTField0" ma:index="27" nillable="true" ma:taxonomy="true" ma:internalName="Event_x0020_LocationTaxHTField0" ma:taxonomyFieldName="Event_x0020_Location" ma:displayName="Event Location" ma:default="" ma:fieldId="{721246b6-18f0-4d78-9fb7-960f4884f52f}" ma:sspId="e385fb40-52d4-4fae-9c5b-3e8ff8a5878e" ma:termSetId="9f38d074-2cf4-4ed1-a6e5-5a4bce426041" ma:anchorId="00000000-0000-0000-0000-000000000000" ma:open="false" ma:isKeyword="false">
      <xsd:complexType>
        <xsd:sequence>
          <xsd:element ref="pc:Terms" minOccurs="0" maxOccurs="1"/>
        </xsd:sequence>
      </xsd:complexType>
    </xsd:element>
    <xsd:element name="Event1TaxHTField0" ma:index="30" ma:taxonomy="true" ma:internalName="Event1TaxHTField0" ma:taxonomyFieldName="Event1" ma:displayName="Event Name" ma:default="" ma:fieldId="{173efa96-a0c5-4b7e-a5c5-ebf0027a79b9}" ma:sspId="e385fb40-52d4-4fae-9c5b-3e8ff8a5878e" ma:termSetId="a93ddb37-2243-4aad-9cf2-0d00c5bfa8eb" ma:anchorId="00000000-0000-0000-0000-000000000000" ma:open="false" ma:isKeyword="false">
      <xsd:complexType>
        <xsd:sequence>
          <xsd:element ref="pc:Terms" minOccurs="0" maxOccurs="1"/>
        </xsd:sequence>
      </xsd:complexType>
    </xsd:element>
    <xsd:element name="MS_x0020_Speaker" ma:index="31" nillable="true" ma:displayName="MS Speaker" ma:hidden="true" ma:list="UserInfo" ma:SharePointGroup="0" ma:internalName="MS_x0020_Speake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Speaker" ma:index="32" nillable="true" ma:displayName="External Speaker" ma:hidden="true" ma:internalName="External_x0020_Speaker" ma:readOnly="false">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32d541b-1b4e-4d91-93c7-b10533c52f73" elementFormDefault="qualified">
    <xsd:import namespace="http://schemas.microsoft.com/office/2006/documentManagement/types"/>
    <xsd:import namespace="http://schemas.microsoft.com/office/infopath/2007/PartnerControls"/>
    <xsd:element name="Speaker" ma:index="8" nillable="true" ma:displayName="Speaker" ma:internalName="Speaker">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09db2fa7-4ee4-4bb3-80e9-fade681f539b}" ma:internalName="TaxCatchAll" ma:showField="CatchAllData" ma:web="2295e2e7-0eeb-498e-8716-217bb2ee6ee3">
      <xsd:complexType>
        <xsd:complexContent>
          <xsd:extension base="dms:MultiChoiceLookup">
            <xsd:sequence>
              <xsd:element name="Value" type="dms:Lookup" maxOccurs="unbounded" minOccurs="0" nillable="true"/>
            </xsd:sequence>
          </xsd:extension>
        </xsd:complexContent>
      </xsd:complexType>
    </xsd:element>
    <xsd:element name="TaxCatchAllLabel" ma:index="20" nillable="true" ma:displayName="Taxonomy Catch All Column1" ma:hidden="true" ma:list="{09db2fa7-4ee4-4bb3-80e9-fade681f539b}" ma:internalName="TaxCatchAllLabel" ma:readOnly="true" ma:showField="CatchAllDataLabel" ma:web="2295e2e7-0eeb-498e-8716-217bb2ee6ee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8"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990F116-B58F-4255-B05B-DA3808E0E5C6}">
  <ds:schemaRefs>
    <ds:schemaRef ds:uri="032d541b-1b4e-4d91-93c7-b10533c52f73"/>
    <ds:schemaRef ds:uri="http://www.w3.org/XML/1998/namespace"/>
    <ds:schemaRef ds:uri="http://schemas.microsoft.com/office/infopath/2007/PartnerControls"/>
    <ds:schemaRef ds:uri="http://schemas.microsoft.com/office/2006/metadata/properties"/>
    <ds:schemaRef ds:uri="http://purl.org/dc/dcmitype/"/>
    <ds:schemaRef ds:uri="http://purl.org/dc/elements/1.1/"/>
    <ds:schemaRef ds:uri="http://schemas.openxmlformats.org/package/2006/metadata/core-properties"/>
    <ds:schemaRef ds:uri="http://schemas.microsoft.com/office/2006/documentManagement/types"/>
    <ds:schemaRef ds:uri="230e9df3-be65-4c73-a93b-d1236ebd677e"/>
    <ds:schemaRef ds:uri="2295e2e7-0eeb-498e-8716-217bb2ee6ee3"/>
    <ds:schemaRef ds:uri="http://schemas.microsoft.com/sharepoint/v3"/>
    <ds:schemaRef ds:uri="http://purl.org/dc/terms/"/>
  </ds:schemaRefs>
</ds:datastoreItem>
</file>

<file path=customXml/itemProps2.xml><?xml version="1.0" encoding="utf-8"?>
<ds:datastoreItem xmlns:ds="http://schemas.openxmlformats.org/officeDocument/2006/customXml" ds:itemID="{80D35AE5-FDF5-4C8A-AC5B-FA26019492A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2295e2e7-0eeb-498e-8716-217bb2ee6ee3"/>
    <ds:schemaRef ds:uri="032d541b-1b4e-4d91-93c7-b10533c52f73"/>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58FDAC0-319D-4A54-8D8E-1D42CB1F800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SPC2012_IT-Pro_Template_16x9</Template>
  <TotalTime>3205</TotalTime>
  <Words>2649</Words>
  <Application>Microsoft Office PowerPoint</Application>
  <PresentationFormat>Custom</PresentationFormat>
  <Paragraphs>528</Paragraphs>
  <Slides>57</Slides>
  <Notes>11</Notes>
  <HiddenSlides>0</HiddenSlides>
  <MMClips>0</MMClips>
  <ScaleCrop>false</ScaleCrop>
  <HeadingPairs>
    <vt:vector size="4" baseType="variant">
      <vt:variant>
        <vt:lpstr>Theme</vt:lpstr>
      </vt:variant>
      <vt:variant>
        <vt:i4>4</vt:i4>
      </vt:variant>
      <vt:variant>
        <vt:lpstr>Slide Titles</vt:lpstr>
      </vt:variant>
      <vt:variant>
        <vt:i4>57</vt:i4>
      </vt:variant>
    </vt:vector>
  </HeadingPairs>
  <TitlesOfParts>
    <vt:vector size="61" baseType="lpstr">
      <vt:lpstr>5-30072_SPC2012_IT-Pro_Template_16x9</vt:lpstr>
      <vt:lpstr>5-30072_SPC2012_IT-Pro_Template_16x9_Light</vt:lpstr>
      <vt:lpstr>5-30072_SPC2012_Business_Template_16x9_Light</vt:lpstr>
      <vt:lpstr>1_5-30072_SPC2012_IT-Pro_Template_16x9</vt:lpstr>
      <vt:lpstr>PowerPoint Presentation</vt:lpstr>
      <vt:lpstr>High Availability Solutions with SharePoint Server 2013</vt:lpstr>
      <vt:lpstr>Introduction</vt:lpstr>
      <vt:lpstr>Introduction</vt:lpstr>
      <vt:lpstr>Objectives</vt:lpstr>
      <vt:lpstr>Agenda</vt:lpstr>
      <vt:lpstr>Overview</vt:lpstr>
      <vt:lpstr>Availability Layers</vt:lpstr>
      <vt:lpstr>High Availability</vt:lpstr>
      <vt:lpstr>Definitions</vt:lpstr>
      <vt:lpstr>Deterministic Calculation</vt:lpstr>
      <vt:lpstr>Planning</vt:lpstr>
      <vt:lpstr>Planning</vt:lpstr>
      <vt:lpstr>Planning</vt:lpstr>
      <vt:lpstr>Planning</vt:lpstr>
      <vt:lpstr>Drivers</vt:lpstr>
      <vt:lpstr>Infrastructure</vt:lpstr>
      <vt:lpstr>Application Load Balancer Service</vt:lpstr>
      <vt:lpstr>Request Management</vt:lpstr>
      <vt:lpstr>Network/Application Load Balancing</vt:lpstr>
      <vt:lpstr>Failover Clustering</vt:lpstr>
      <vt:lpstr>Database Mirroring</vt:lpstr>
      <vt:lpstr>Database Mirroring Characteristics</vt:lpstr>
      <vt:lpstr>Database Mirroring Characteristics</vt:lpstr>
      <vt:lpstr>Database Mirroring Characteristics</vt:lpstr>
      <vt:lpstr>Database Mirroring Mechanics</vt:lpstr>
      <vt:lpstr>Database Mirroring Best Practices</vt:lpstr>
      <vt:lpstr>Database Mirroring Advantages</vt:lpstr>
      <vt:lpstr>Database Mirroring Disadvantages</vt:lpstr>
      <vt:lpstr>Database Mirroring Support Matrix</vt:lpstr>
      <vt:lpstr>Database Mirroring Support Matrix</vt:lpstr>
      <vt:lpstr>Database Mirroring Support Matrix</vt:lpstr>
      <vt:lpstr>AlwaysOn</vt:lpstr>
      <vt:lpstr>AlwaysOn Overview</vt:lpstr>
      <vt:lpstr>AlwaysOn Availability Groups</vt:lpstr>
      <vt:lpstr>AlwaysOn Failover Cluster Instances</vt:lpstr>
      <vt:lpstr>AlwaysOn Multi-subnet Failover Support</vt:lpstr>
      <vt:lpstr>AlwaysOn requirements:</vt:lpstr>
      <vt:lpstr>AlwaysOn Advantages</vt:lpstr>
      <vt:lpstr>AlwaysOn Disadvantages</vt:lpstr>
      <vt:lpstr>Topologies</vt:lpstr>
      <vt:lpstr>Architecture</vt:lpstr>
      <vt:lpstr>Physical Architecture</vt:lpstr>
      <vt:lpstr>Logical Architecture</vt:lpstr>
      <vt:lpstr>Topology Planning</vt:lpstr>
      <vt:lpstr>Web Server Topologies</vt:lpstr>
      <vt:lpstr>Enterprise Search Topologies</vt:lpstr>
      <vt:lpstr>Database Server Topologies</vt:lpstr>
      <vt:lpstr>Client</vt:lpstr>
      <vt:lpstr>Versioning</vt:lpstr>
      <vt:lpstr>Recycle Bin</vt:lpstr>
      <vt:lpstr>Summary</vt:lpstr>
      <vt:lpstr>Get started with SharePoint</vt:lpstr>
      <vt:lpstr>Additional Resources</vt:lpstr>
      <vt:lpstr>PowerPoint Presentation</vt:lpstr>
      <vt:lpstr>PowerPoint Presentation</vt:lpstr>
      <vt:lpstr>PowerPoint Presentation</vt:lpstr>
    </vt:vector>
  </TitlesOfParts>
  <Manager>Ron Sasaki</Manager>
  <Company>Microsoft Corporation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High Availability Solutions with SharePoint Server 2013</dc:title>
  <dc:subject>SharePoint Conference 2012</dc:subject>
  <dc:creator>Bill Baer;Rick Taylor</dc:creator>
  <cp:keywords>SharePoint Conference 2012</cp:keywords>
  <dc:description>Template: Mitchell Derrey, Silver Fox Productions
Formatting:  
Show Dates: November 12th-15th, 2012
Location: Mandalay Bay, Las Vegas, Nevada
Audience Type: Internal/External</dc:description>
  <cp:lastModifiedBy>Erin Sanborn</cp:lastModifiedBy>
  <cp:revision>44</cp:revision>
  <dcterms:created xsi:type="dcterms:W3CDTF">2012-11-06T15:45:04Z</dcterms:created>
  <dcterms:modified xsi:type="dcterms:W3CDTF">2012-12-06T01:06:25Z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0x010100B88FC3ECA26D1C46B3C4C83281D2EB9C00F943C65EE9652644877590F39FC422DC</vt:lpwstr>
  </property>
  <property fmtid="{D5CDD505-2E9C-101B-9397-08002B2CF9AE}" pid="3" name="Product">
    <vt:lpwstr/>
  </property>
  <property fmtid="{D5CDD505-2E9C-101B-9397-08002B2CF9AE}" pid="4" name="Event1">
    <vt:lpwstr>282;#Microsoft SharePoint Conference|a629e079-6b4e-41d1-9641-98de5e4410b7</vt:lpwstr>
  </property>
  <property fmtid="{D5CDD505-2E9C-101B-9397-08002B2CF9AE}" pid="5" name="Audience">
    <vt:lpwstr/>
  </property>
  <property fmtid="{D5CDD505-2E9C-101B-9397-08002B2CF9AE}" pid="6" name="Event Location">
    <vt:lpwstr>316;#Las Vegas|e731b1e0-234c-4781-a780-e65aa36c0b98</vt:lpwstr>
  </property>
  <property fmtid="{D5CDD505-2E9C-101B-9397-08002B2CF9AE}" pid="7" name="Campaign">
    <vt:lpwstr/>
  </property>
  <property fmtid="{D5CDD505-2E9C-101B-9397-08002B2CF9AE}" pid="8" name="Event Venue">
    <vt:lpwstr>355;#Mandalay Bay Resort and Casino|fc459485-1b13-4ce3-bfeb-ea2ace2bf8f6</vt:lpwstr>
  </property>
  <property fmtid="{D5CDD505-2E9C-101B-9397-08002B2CF9AE}" pid="9" name="Track">
    <vt:lpwstr/>
  </property>
</Properties>
</file>