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21"/>
  </p:notesMasterIdLst>
  <p:handoutMasterIdLst>
    <p:handoutMasterId r:id="rId22"/>
  </p:handoutMasterIdLst>
  <p:sldIdLst>
    <p:sldId id="256" r:id="rId8"/>
    <p:sldId id="257" r:id="rId9"/>
    <p:sldId id="258" r:id="rId10"/>
    <p:sldId id="261" r:id="rId11"/>
    <p:sldId id="263" r:id="rId12"/>
    <p:sldId id="265" r:id="rId13"/>
    <p:sldId id="269" r:id="rId14"/>
    <p:sldId id="271" r:id="rId15"/>
    <p:sldId id="273" r:id="rId16"/>
    <p:sldId id="276" r:id="rId17"/>
    <p:sldId id="277" r:id="rId18"/>
    <p:sldId id="278" r:id="rId19"/>
    <p:sldId id="279" r:id="rId2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09" d="100"/>
          <a:sy n="109"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13210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4EE8982-C4D5-45EA-BCE8-F0B3A1786E8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931949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0132" y="685488"/>
            <a:ext cx="6177736"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2"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2:13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0443" tIns="45222" rIns="90443" bIns="45222"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55338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581" indent="-169581">
              <a:buFontTx/>
              <a:buChar char="-"/>
            </a:pPr>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347209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3ECEFD-0D83-489C-BD95-19A3F6CE89B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994595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F667F6-072A-421F-A1A7-55761BB1B7A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332662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90D425-91A9-40F4-A748-0E0CD73C9F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441135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06779"/>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6B7601-D442-4EDE-BAD7-0D4B71A4C16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200366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D747E8-4C29-484A-8C24-641CFA48BD2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955946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6B72DE-BBE0-4479-BC37-39C7AEF485B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0276627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939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1892595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792499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71206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8882141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8780513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2203465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1216470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569517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52676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346079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439718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827210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017722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6855439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593114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22362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94863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24433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248307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844461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7595137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b="0" i="0">
                <a:gradFill>
                  <a:gsLst>
                    <a:gs pos="100000">
                      <a:schemeClr val="tx2"/>
                    </a:gs>
                    <a:gs pos="0">
                      <a:schemeClr val="tx2"/>
                    </a:gs>
                  </a:gsLst>
                  <a:lin ang="5400000" scaled="0"/>
                </a:gradFill>
                <a:latin typeface="Segoe Pro Light"/>
                <a:cs typeface="Segoe Pro Light"/>
              </a:defRPr>
            </a:lvl1pPr>
            <a:lvl2pPr marL="0" indent="0">
              <a:buNone/>
              <a:defRPr sz="2040" b="0" i="0">
                <a:gradFill>
                  <a:gsLst>
                    <a:gs pos="100000">
                      <a:schemeClr val="bg2"/>
                    </a:gs>
                    <a:gs pos="6000">
                      <a:schemeClr val="bg2"/>
                    </a:gs>
                  </a:gsLst>
                  <a:lin ang="5400000" scaled="0"/>
                </a:gradFill>
                <a:latin typeface="Segoe Pro Light"/>
                <a:cs typeface="Segoe Pro Light"/>
              </a:defRPr>
            </a:lvl2pPr>
            <a:lvl3pPr marL="236387" indent="0">
              <a:buNone/>
              <a:defRPr sz="2040" b="0" i="0">
                <a:gradFill>
                  <a:gsLst>
                    <a:gs pos="100000">
                      <a:schemeClr val="bg2"/>
                    </a:gs>
                    <a:gs pos="6000">
                      <a:schemeClr val="bg2"/>
                    </a:gs>
                  </a:gsLst>
                  <a:lin ang="5400000" scaled="0"/>
                </a:gradFill>
                <a:latin typeface="Segoe Pro Light"/>
                <a:cs typeface="Segoe Pro Light"/>
              </a:defRPr>
            </a:lvl3pPr>
            <a:lvl4pPr marL="466298" indent="0">
              <a:buNone/>
              <a:defRPr sz="2040" b="0" i="0">
                <a:gradFill>
                  <a:gsLst>
                    <a:gs pos="100000">
                      <a:schemeClr val="bg2"/>
                    </a:gs>
                    <a:gs pos="6000">
                      <a:schemeClr val="bg2"/>
                    </a:gs>
                  </a:gsLst>
                  <a:lin ang="5400000" scaled="0"/>
                </a:gradFill>
                <a:latin typeface="Segoe Pro Light"/>
                <a:cs typeface="Segoe Pro Light"/>
              </a:defRPr>
            </a:lvl4pPr>
            <a:lvl5pPr marL="707543" indent="0">
              <a:buNone/>
              <a:defRPr sz="204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spTree>
    <p:extLst>
      <p:ext uri="{BB962C8B-B14F-4D97-AF65-F5344CB8AC3E}">
        <p14:creationId xmlns:p14="http://schemas.microsoft.com/office/powerpoint/2010/main" val="356987070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759760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877343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069961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140018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981828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1938841"/>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60412893"/>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9887818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363306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17673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485686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5657207"/>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79361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r>
              <a:rPr lang="en-US" dirty="0" smtClean="0"/>
              <a:t>Adaptive web sites for your business…</a:t>
            </a:r>
            <a:endParaRPr lang="en-US" dirty="0"/>
          </a:p>
        </p:txBody>
      </p:sp>
      <p:sp>
        <p:nvSpPr>
          <p:cNvPr id="18" name="Title 2"/>
          <p:cNvSpPr txBox="1">
            <a:spLocks/>
          </p:cNvSpPr>
          <p:nvPr/>
        </p:nvSpPr>
        <p:spPr>
          <a:xfrm>
            <a:off x="531948" y="233151"/>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sz="5507" i="1">
              <a:gradFill>
                <a:gsLst>
                  <a:gs pos="1250">
                    <a:srgbClr val="012654"/>
                  </a:gs>
                  <a:gs pos="100000">
                    <a:srgbClr val="012654"/>
                  </a:gs>
                </a:gsLst>
                <a:lin ang="5400000" scaled="0"/>
              </a:gradFill>
            </a:endParaRPr>
          </a:p>
        </p:txBody>
      </p:sp>
      <p:sp>
        <p:nvSpPr>
          <p:cNvPr id="35" name="Title 45"/>
          <p:cNvSpPr txBox="1">
            <a:spLocks/>
          </p:cNvSpPr>
          <p:nvPr/>
        </p:nvSpPr>
        <p:spPr>
          <a:xfrm>
            <a:off x="641253" y="5964610"/>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500" b="0" i="0" kern="1200" cap="none" spc="-100" baseline="0">
                <a:ln w="3175">
                  <a:noFill/>
                </a:ln>
                <a:gradFill>
                  <a:gsLst>
                    <a:gs pos="1250">
                      <a:schemeClr val="tx2"/>
                    </a:gs>
                    <a:gs pos="100000">
                      <a:schemeClr val="tx2"/>
                    </a:gs>
                  </a:gsLst>
                  <a:lin ang="5400000" scaled="0"/>
                </a:gradFill>
                <a:effectLst/>
                <a:latin typeface="+mj-lt"/>
                <a:ea typeface="+mn-ea"/>
                <a:cs typeface="Segoe Pro Light"/>
              </a:defRPr>
            </a:lvl1pPr>
          </a:lstStyle>
          <a:p>
            <a:pPr algn="r"/>
            <a:r>
              <a:rPr lang="nb-NO" sz="5609" dirty="0">
                <a:solidFill>
                  <a:srgbClr val="505050">
                    <a:lumMod val="95000"/>
                  </a:srgbClr>
                </a:solidFill>
              </a:rPr>
              <a:t>...with SharePoint 2013</a:t>
            </a:r>
          </a:p>
        </p:txBody>
      </p:sp>
      <p:sp>
        <p:nvSpPr>
          <p:cNvPr id="22" name="Text Placeholder 4"/>
          <p:cNvSpPr txBox="1">
            <a:spLocks/>
          </p:cNvSpPr>
          <p:nvPr/>
        </p:nvSpPr>
        <p:spPr>
          <a:xfrm>
            <a:off x="1501576" y="1755388"/>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rgbClr val="505050"/>
                    </a:gs>
                    <a:gs pos="100000">
                      <a:srgbClr val="505050"/>
                    </a:gs>
                  </a:gsLst>
                  <a:lin ang="5400000" scaled="0"/>
                </a:gradFill>
                <a:latin typeface="Segoe UI Light"/>
              </a:rPr>
              <a:t>Simplicity: few pages but full flexibility</a:t>
            </a:r>
          </a:p>
        </p:txBody>
      </p:sp>
      <p:sp>
        <p:nvSpPr>
          <p:cNvPr id="23" name="Rectangle 22"/>
          <p:cNvSpPr>
            <a:spLocks noChangeAspect="1"/>
          </p:cNvSpPr>
          <p:nvPr/>
        </p:nvSpPr>
        <p:spPr bwMode="auto">
          <a:xfrm>
            <a:off x="531277" y="1755388"/>
            <a:ext cx="970298" cy="9699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26" name="Rectangle 25"/>
          <p:cNvSpPr>
            <a:spLocks noChangeAspect="1"/>
          </p:cNvSpPr>
          <p:nvPr/>
        </p:nvSpPr>
        <p:spPr bwMode="auto">
          <a:xfrm>
            <a:off x="531277" y="2781444"/>
            <a:ext cx="970298" cy="9699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27" name="Rectangle 26"/>
          <p:cNvSpPr>
            <a:spLocks noChangeAspect="1"/>
          </p:cNvSpPr>
          <p:nvPr/>
        </p:nvSpPr>
        <p:spPr bwMode="auto">
          <a:xfrm>
            <a:off x="531277" y="3807501"/>
            <a:ext cx="970298" cy="9699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28" name="Text Placeholder 4"/>
          <p:cNvSpPr txBox="1">
            <a:spLocks/>
          </p:cNvSpPr>
          <p:nvPr/>
        </p:nvSpPr>
        <p:spPr>
          <a:xfrm>
            <a:off x="1501576" y="2781444"/>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rgbClr val="505050"/>
                    </a:gs>
                    <a:gs pos="100000">
                      <a:srgbClr val="505050"/>
                    </a:gs>
                  </a:gsLst>
                  <a:lin ang="5400000" scaled="0"/>
                </a:gradFill>
                <a:latin typeface="Segoe UI Light"/>
              </a:rPr>
              <a:t>Engagement: targeted experiences with segmentation</a:t>
            </a:r>
            <a:endParaRPr lang="en-US" sz="3300" spc="-71" dirty="0">
              <a:gradFill>
                <a:gsLst>
                  <a:gs pos="0">
                    <a:srgbClr val="505050"/>
                  </a:gs>
                  <a:gs pos="100000">
                    <a:srgbClr val="505050"/>
                  </a:gs>
                </a:gsLst>
                <a:lin ang="5400000" scaled="0"/>
              </a:gradFill>
              <a:latin typeface="Segoe UI Light"/>
            </a:endParaRPr>
          </a:p>
        </p:txBody>
      </p:sp>
      <p:sp>
        <p:nvSpPr>
          <p:cNvPr id="29" name="Text Placeholder 4"/>
          <p:cNvSpPr txBox="1">
            <a:spLocks/>
          </p:cNvSpPr>
          <p:nvPr/>
        </p:nvSpPr>
        <p:spPr>
          <a:xfrm>
            <a:off x="1501576" y="3807501"/>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rgbClr val="505050"/>
                    </a:gs>
                    <a:gs pos="100000">
                      <a:srgbClr val="505050"/>
                    </a:gs>
                  </a:gsLst>
                  <a:lin ang="5400000" scaled="0"/>
                </a:gradFill>
                <a:latin typeface="Segoe UI Light"/>
              </a:rPr>
              <a:t>Business optimization: content rules and campaigns</a:t>
            </a:r>
            <a:endParaRPr lang="en-US" sz="3300" spc="-71" dirty="0">
              <a:gradFill>
                <a:gsLst>
                  <a:gs pos="0">
                    <a:srgbClr val="505050"/>
                  </a:gs>
                  <a:gs pos="100000">
                    <a:srgbClr val="505050"/>
                  </a:gs>
                </a:gsLst>
                <a:lin ang="5400000" scaled="0"/>
              </a:gradFill>
              <a:latin typeface="Segoe UI"/>
            </a:endParaRPr>
          </a:p>
        </p:txBody>
      </p:sp>
      <p:pic>
        <p:nvPicPr>
          <p:cNvPr id="34" name="Picture 2" descr="\\MAGNUM\Projects\Microsoft\Cloud Power FY12\Design\Icons\PNGs\Search.png"/>
          <p:cNvPicPr>
            <a:picLocks noChangeAspect="1" noChangeArrowheads="1"/>
          </p:cNvPicPr>
          <p:nvPr/>
        </p:nvPicPr>
        <p:blipFill>
          <a:blip r:embed="rId3" cstate="print">
            <a:lum bright="100000"/>
          </a:blip>
          <a:srcRect/>
          <a:stretch>
            <a:fillRect/>
          </a:stretch>
        </p:blipFill>
        <p:spPr bwMode="auto">
          <a:xfrm>
            <a:off x="663834" y="1887891"/>
            <a:ext cx="705184" cy="704900"/>
          </a:xfrm>
          <a:prstGeom prst="rect">
            <a:avLst/>
          </a:prstGeom>
          <a:noFill/>
        </p:spPr>
      </p:pic>
      <p:grpSp>
        <p:nvGrpSpPr>
          <p:cNvPr id="36" name="Group 35"/>
          <p:cNvGrpSpPr/>
          <p:nvPr/>
        </p:nvGrpSpPr>
        <p:grpSpPr bwMode="black">
          <a:xfrm>
            <a:off x="860658" y="2936882"/>
            <a:ext cx="370881" cy="653707"/>
            <a:chOff x="3360738" y="989012"/>
            <a:chExt cx="746125" cy="1439864"/>
          </a:xfrm>
        </p:grpSpPr>
        <p:sp>
          <p:nvSpPr>
            <p:cNvPr id="37"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sp>
          <p:nvSpPr>
            <p:cNvPr id="38"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sp>
          <p:nvSpPr>
            <p:cNvPr id="39"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sp>
          <p:nvSpPr>
            <p:cNvPr id="40"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grpSp>
      <p:sp>
        <p:nvSpPr>
          <p:cNvPr id="42" name="Freeform 104"/>
          <p:cNvSpPr>
            <a:spLocks noEditPoints="1"/>
          </p:cNvSpPr>
          <p:nvPr/>
        </p:nvSpPr>
        <p:spPr bwMode="black">
          <a:xfrm>
            <a:off x="717741" y="4013883"/>
            <a:ext cx="597370" cy="557141"/>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15382095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WCM Sessions @ SPC</a:t>
            </a:r>
            <a:endParaRPr lang="en-US" dirty="0"/>
          </a:p>
        </p:txBody>
      </p:sp>
      <p:sp>
        <p:nvSpPr>
          <p:cNvPr id="12" name="Rectangle 11"/>
          <p:cNvSpPr/>
          <p:nvPr/>
        </p:nvSpPr>
        <p:spPr bwMode="auto">
          <a:xfrm>
            <a:off x="274638"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2:00pm - SPC255 - What's New for WCM and Internet Sites in SharePoint 2013</a:t>
            </a:r>
            <a:br>
              <a:rPr lang="en-US" dirty="0">
                <a:solidFill>
                  <a:srgbClr val="FFFFFF"/>
                </a:solidFill>
              </a:rPr>
            </a:br>
            <a:r>
              <a:rPr lang="en-US" dirty="0" smtClean="0">
                <a:solidFill>
                  <a:srgbClr val="FFFFFF"/>
                </a:solidFill>
              </a:rPr>
              <a:t>Speakers: </a:t>
            </a:r>
            <a:r>
              <a:rPr lang="en-US" dirty="0">
                <a:solidFill>
                  <a:srgbClr val="FFFFFF"/>
                </a:solidFill>
              </a:rPr>
              <a:t>Sven Arne Gylterud, Daniel Kogan </a:t>
            </a:r>
          </a:p>
        </p:txBody>
      </p:sp>
      <p:sp>
        <p:nvSpPr>
          <p:cNvPr id="14" name="Rectangle 13"/>
          <p:cNvSpPr/>
          <p:nvPr/>
        </p:nvSpPr>
        <p:spPr bwMode="auto">
          <a:xfrm>
            <a:off x="274638" y="2126927"/>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10:30am - SPC019 - Best Practices for Designing Websites with SharePoint 2013</a:t>
            </a:r>
            <a:br>
              <a:rPr lang="en-US" dirty="0">
                <a:solidFill>
                  <a:srgbClr val="FFFFFF"/>
                </a:solidFill>
              </a:rPr>
            </a:br>
            <a:r>
              <a:rPr lang="en-US" dirty="0">
                <a:solidFill>
                  <a:srgbClr val="FFFFFF"/>
                </a:solidFill>
              </a:rPr>
              <a:t>Speakers: Alyssa Levitz, Ethan </a:t>
            </a:r>
            <a:r>
              <a:rPr lang="en-US" dirty="0" smtClean="0">
                <a:solidFill>
                  <a:srgbClr val="FFFFFF"/>
                </a:solidFill>
              </a:rPr>
              <a:t>Gur-esh</a:t>
            </a:r>
            <a:endParaRPr lang="en-US" dirty="0">
              <a:solidFill>
                <a:srgbClr val="FFFFFF"/>
              </a:solidFill>
            </a:endParaRPr>
          </a:p>
        </p:txBody>
      </p:sp>
      <p:sp>
        <p:nvSpPr>
          <p:cNvPr id="19" name="Rectangle 18"/>
          <p:cNvSpPr/>
          <p:nvPr/>
        </p:nvSpPr>
        <p:spPr bwMode="auto">
          <a:xfrm>
            <a:off x="274640" y="3955083"/>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3:15pm - SPC076 - Deliver Adaptive and Personalized Experiences with SharePoint </a:t>
            </a:r>
            <a:r>
              <a:rPr lang="en-US" dirty="0" smtClean="0">
                <a:solidFill>
                  <a:srgbClr val="FFFFFF"/>
                </a:solidFill>
              </a:rPr>
              <a:t>2013 - Speakers</a:t>
            </a:r>
            <a:r>
              <a:rPr lang="en-US" dirty="0">
                <a:solidFill>
                  <a:srgbClr val="FFFFFF"/>
                </a:solidFill>
              </a:rPr>
              <a:t>: Krister Mikalsen, Dag Eidesen </a:t>
            </a:r>
          </a:p>
        </p:txBody>
      </p:sp>
      <p:sp>
        <p:nvSpPr>
          <p:cNvPr id="20" name="Rectangle 19"/>
          <p:cNvSpPr/>
          <p:nvPr/>
        </p:nvSpPr>
        <p:spPr bwMode="auto">
          <a:xfrm>
            <a:off x="274637" y="3041005"/>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1:45pm - SPC180 - Overview of Search Driven Web Sites and Cross Site Publishing in </a:t>
            </a:r>
            <a:r>
              <a:rPr lang="en-US" dirty="0" smtClean="0">
                <a:solidFill>
                  <a:srgbClr val="FFFFFF"/>
                </a:solidFill>
              </a:rPr>
              <a:t>Depth - Speaker: </a:t>
            </a:r>
            <a:r>
              <a:rPr lang="en-US" dirty="0">
                <a:solidFill>
                  <a:srgbClr val="FFFFFF"/>
                </a:solidFill>
              </a:rPr>
              <a:t>Daniel Kogan </a:t>
            </a:r>
          </a:p>
        </p:txBody>
      </p:sp>
      <p:sp>
        <p:nvSpPr>
          <p:cNvPr id="24" name="Rectangle 23"/>
          <p:cNvSpPr/>
          <p:nvPr/>
        </p:nvSpPr>
        <p:spPr bwMode="auto">
          <a:xfrm>
            <a:off x="266247" y="4869161"/>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SPC255 - </a:t>
            </a:r>
            <a:r>
              <a:rPr lang="en-US" dirty="0" smtClean="0">
                <a:solidFill>
                  <a:srgbClr val="FFFFFF"/>
                </a:solidFill>
              </a:rPr>
              <a:t>Step-by-Step: </a:t>
            </a:r>
            <a:r>
              <a:rPr lang="en-US" dirty="0">
                <a:solidFill>
                  <a:srgbClr val="FFFFFF"/>
                </a:solidFill>
              </a:rPr>
              <a:t>Building Adaptive Companion Apps for Devices using SharePoint </a:t>
            </a:r>
            <a:r>
              <a:rPr lang="en-US" dirty="0" smtClean="0">
                <a:solidFill>
                  <a:srgbClr val="FFFFFF"/>
                </a:solidFill>
              </a:rPr>
              <a:t>2013 - Speakers</a:t>
            </a:r>
            <a:r>
              <a:rPr lang="en-US" dirty="0">
                <a:solidFill>
                  <a:srgbClr val="FFFFFF"/>
                </a:solidFill>
              </a:rPr>
              <a:t>: Manfred Berry</a:t>
            </a:r>
            <a:r>
              <a:rPr lang="en-US" dirty="0" smtClean="0">
                <a:solidFill>
                  <a:srgbClr val="FFFFFF"/>
                </a:solidFill>
              </a:rPr>
              <a:t>, Rune </a:t>
            </a:r>
            <a:r>
              <a:rPr lang="en-US" dirty="0">
                <a:solidFill>
                  <a:srgbClr val="FFFFFF"/>
                </a:solidFill>
              </a:rPr>
              <a:t>Zakariassen </a:t>
            </a:r>
          </a:p>
        </p:txBody>
      </p:sp>
      <p:sp>
        <p:nvSpPr>
          <p:cNvPr id="30" name="Rectangle 29"/>
          <p:cNvSpPr/>
          <p:nvPr/>
        </p:nvSpPr>
        <p:spPr bwMode="auto">
          <a:xfrm>
            <a:off x="274640" y="5783237"/>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9:00am - SPC190 - Overview of Website Architecture in SharePoint 2013 </a:t>
            </a:r>
            <a:br>
              <a:rPr lang="en-US" dirty="0">
                <a:solidFill>
                  <a:srgbClr val="FFFFFF"/>
                </a:solidFill>
              </a:rPr>
            </a:br>
            <a:r>
              <a:rPr lang="en-US" dirty="0" smtClean="0">
                <a:solidFill>
                  <a:srgbClr val="FFFFFF"/>
                </a:solidFill>
              </a:rPr>
              <a:t>Speaker: </a:t>
            </a:r>
            <a:r>
              <a:rPr lang="en-US" dirty="0">
                <a:solidFill>
                  <a:srgbClr val="FFFFFF"/>
                </a:solidFill>
              </a:rPr>
              <a:t>Ethan Gur-esh </a:t>
            </a:r>
          </a:p>
        </p:txBody>
      </p:sp>
    </p:spTree>
    <p:extLst>
      <p:ext uri="{BB962C8B-B14F-4D97-AF65-F5344CB8AC3E}">
        <p14:creationId xmlns:p14="http://schemas.microsoft.com/office/powerpoint/2010/main" val="3789213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62730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426757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Grow your Business Online with SharePoint's Adaptive Experiences  </a:t>
            </a:r>
          </a:p>
        </p:txBody>
      </p:sp>
      <p:sp>
        <p:nvSpPr>
          <p:cNvPr id="5" name="Text Placeholder 4"/>
          <p:cNvSpPr>
            <a:spLocks noGrp="1"/>
          </p:cNvSpPr>
          <p:nvPr>
            <p:ph type="body" sz="quarter" idx="12"/>
          </p:nvPr>
        </p:nvSpPr>
        <p:spPr/>
        <p:txBody>
          <a:bodyPr/>
          <a:lstStyle/>
          <a:p>
            <a:r>
              <a:rPr lang="en-US" dirty="0" smtClean="0"/>
              <a:t>Fredrik Holm, Stefan </a:t>
            </a:r>
            <a:r>
              <a:rPr lang="en-US" dirty="0" err="1" smtClean="0"/>
              <a:t>Debald</a:t>
            </a:r>
            <a:endParaRPr lang="en-US" dirty="0" smtClean="0"/>
          </a:p>
          <a:p>
            <a:r>
              <a:rPr lang="en-US" dirty="0" smtClean="0"/>
              <a:t>Senior Program Managers</a:t>
            </a:r>
          </a:p>
        </p:txBody>
      </p:sp>
      <p:sp>
        <p:nvSpPr>
          <p:cNvPr id="2" name="Rectangle 1"/>
          <p:cNvSpPr/>
          <p:nvPr/>
        </p:nvSpPr>
        <p:spPr>
          <a:xfrm>
            <a:off x="11247382" y="936970"/>
            <a:ext cx="955711" cy="369332"/>
          </a:xfrm>
          <a:prstGeom prst="rect">
            <a:avLst/>
          </a:prstGeom>
        </p:spPr>
        <p:txBody>
          <a:bodyPr wrap="none">
            <a:spAutoFit/>
          </a:bodyPr>
          <a:lstStyle/>
          <a:p>
            <a:r>
              <a:rPr lang="en-US" dirty="0" smtClean="0">
                <a:solidFill>
                  <a:srgbClr val="505050"/>
                </a:solidFill>
              </a:rPr>
              <a:t>SPC110</a:t>
            </a:r>
            <a:endParaRPr lang="en-US" dirty="0">
              <a:solidFill>
                <a:srgbClr val="505050"/>
              </a:solidFill>
            </a:endParaRPr>
          </a:p>
        </p:txBody>
      </p:sp>
    </p:spTree>
    <p:extLst>
      <p:ext uri="{BB962C8B-B14F-4D97-AF65-F5344CB8AC3E}">
        <p14:creationId xmlns:p14="http://schemas.microsoft.com/office/powerpoint/2010/main" val="22334281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r>
              <a:rPr lang="en-US" dirty="0" smtClean="0"/>
              <a:t>Adaptive web sites for your business…</a:t>
            </a:r>
            <a:endParaRPr lang="en-US" dirty="0"/>
          </a:p>
        </p:txBody>
      </p:sp>
      <p:sp>
        <p:nvSpPr>
          <p:cNvPr id="18" name="Title 2"/>
          <p:cNvSpPr txBox="1">
            <a:spLocks/>
          </p:cNvSpPr>
          <p:nvPr/>
        </p:nvSpPr>
        <p:spPr>
          <a:xfrm>
            <a:off x="531948" y="233151"/>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sz="5507" i="1">
              <a:gradFill>
                <a:gsLst>
                  <a:gs pos="1250">
                    <a:srgbClr val="012654"/>
                  </a:gs>
                  <a:gs pos="100000">
                    <a:srgbClr val="012654"/>
                  </a:gs>
                </a:gsLst>
                <a:lin ang="5400000" scaled="0"/>
              </a:gradFill>
            </a:endParaRPr>
          </a:p>
        </p:txBody>
      </p:sp>
      <p:sp>
        <p:nvSpPr>
          <p:cNvPr id="35" name="Title 45"/>
          <p:cNvSpPr txBox="1">
            <a:spLocks/>
          </p:cNvSpPr>
          <p:nvPr/>
        </p:nvSpPr>
        <p:spPr>
          <a:xfrm>
            <a:off x="531277" y="5803848"/>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500" b="0" i="0" kern="1200" cap="none" spc="-100" baseline="0">
                <a:ln w="3175">
                  <a:noFill/>
                </a:ln>
                <a:gradFill>
                  <a:gsLst>
                    <a:gs pos="1250">
                      <a:schemeClr val="tx2"/>
                    </a:gs>
                    <a:gs pos="100000">
                      <a:schemeClr val="tx2"/>
                    </a:gs>
                  </a:gsLst>
                  <a:lin ang="5400000" scaled="0"/>
                </a:gradFill>
                <a:effectLst/>
                <a:latin typeface="+mj-lt"/>
                <a:ea typeface="+mn-ea"/>
                <a:cs typeface="Segoe Pro Light"/>
              </a:defRPr>
            </a:lvl1pPr>
          </a:lstStyle>
          <a:p>
            <a:pPr algn="r"/>
            <a:r>
              <a:rPr lang="nb-NO" sz="5609" dirty="0">
                <a:solidFill>
                  <a:srgbClr val="505050">
                    <a:lumMod val="95000"/>
                  </a:srgbClr>
                </a:solidFill>
              </a:rPr>
              <a:t>...with SharePoint 2013</a:t>
            </a:r>
          </a:p>
        </p:txBody>
      </p:sp>
      <p:sp>
        <p:nvSpPr>
          <p:cNvPr id="22" name="Text Placeholder 4"/>
          <p:cNvSpPr txBox="1">
            <a:spLocks/>
          </p:cNvSpPr>
          <p:nvPr/>
        </p:nvSpPr>
        <p:spPr>
          <a:xfrm>
            <a:off x="1501576" y="1755388"/>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rgbClr val="505050"/>
                    </a:gs>
                    <a:gs pos="100000">
                      <a:srgbClr val="505050"/>
                    </a:gs>
                  </a:gsLst>
                  <a:lin ang="5400000" scaled="0"/>
                </a:gradFill>
                <a:latin typeface="Segoe UI Light"/>
              </a:rPr>
              <a:t>Simplicity: few pages but full flexibility</a:t>
            </a:r>
          </a:p>
        </p:txBody>
      </p:sp>
      <p:sp>
        <p:nvSpPr>
          <p:cNvPr id="23" name="Rectangle 22"/>
          <p:cNvSpPr>
            <a:spLocks noChangeAspect="1"/>
          </p:cNvSpPr>
          <p:nvPr/>
        </p:nvSpPr>
        <p:spPr bwMode="auto">
          <a:xfrm>
            <a:off x="531277" y="1755388"/>
            <a:ext cx="970298" cy="9699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26" name="Rectangle 25"/>
          <p:cNvSpPr>
            <a:spLocks noChangeAspect="1"/>
          </p:cNvSpPr>
          <p:nvPr/>
        </p:nvSpPr>
        <p:spPr bwMode="auto">
          <a:xfrm>
            <a:off x="531277" y="2781444"/>
            <a:ext cx="970298" cy="9699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27" name="Rectangle 26"/>
          <p:cNvSpPr>
            <a:spLocks noChangeAspect="1"/>
          </p:cNvSpPr>
          <p:nvPr/>
        </p:nvSpPr>
        <p:spPr bwMode="auto">
          <a:xfrm>
            <a:off x="531277" y="3807501"/>
            <a:ext cx="970298" cy="9699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28" name="Text Placeholder 4"/>
          <p:cNvSpPr txBox="1">
            <a:spLocks/>
          </p:cNvSpPr>
          <p:nvPr/>
        </p:nvSpPr>
        <p:spPr>
          <a:xfrm>
            <a:off x="1501576" y="2781444"/>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rgbClr val="505050"/>
                    </a:gs>
                    <a:gs pos="100000">
                      <a:srgbClr val="505050"/>
                    </a:gs>
                  </a:gsLst>
                  <a:lin ang="5400000" scaled="0"/>
                </a:gradFill>
                <a:latin typeface="Segoe UI Light"/>
              </a:rPr>
              <a:t>Engagement: targeted experiences with segmentation</a:t>
            </a:r>
            <a:endParaRPr lang="en-US" sz="3300" spc="-71" dirty="0">
              <a:gradFill>
                <a:gsLst>
                  <a:gs pos="0">
                    <a:srgbClr val="505050"/>
                  </a:gs>
                  <a:gs pos="100000">
                    <a:srgbClr val="505050"/>
                  </a:gs>
                </a:gsLst>
                <a:lin ang="5400000" scaled="0"/>
              </a:gradFill>
              <a:latin typeface="Segoe UI Light"/>
            </a:endParaRPr>
          </a:p>
        </p:txBody>
      </p:sp>
      <p:sp>
        <p:nvSpPr>
          <p:cNvPr id="29" name="Text Placeholder 4"/>
          <p:cNvSpPr txBox="1">
            <a:spLocks/>
          </p:cNvSpPr>
          <p:nvPr/>
        </p:nvSpPr>
        <p:spPr>
          <a:xfrm>
            <a:off x="1501576" y="3807501"/>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rgbClr val="505050"/>
                    </a:gs>
                    <a:gs pos="100000">
                      <a:srgbClr val="505050"/>
                    </a:gs>
                  </a:gsLst>
                  <a:lin ang="5400000" scaled="0"/>
                </a:gradFill>
                <a:latin typeface="Segoe UI Light"/>
              </a:rPr>
              <a:t>Business optimization: content rules and campaigns</a:t>
            </a:r>
            <a:endParaRPr lang="en-US" sz="3300" spc="-71" dirty="0">
              <a:gradFill>
                <a:gsLst>
                  <a:gs pos="0">
                    <a:srgbClr val="505050"/>
                  </a:gs>
                  <a:gs pos="100000">
                    <a:srgbClr val="505050"/>
                  </a:gs>
                </a:gsLst>
                <a:lin ang="5400000" scaled="0"/>
              </a:gradFill>
              <a:latin typeface="Segoe UI"/>
            </a:endParaRPr>
          </a:p>
        </p:txBody>
      </p:sp>
      <p:pic>
        <p:nvPicPr>
          <p:cNvPr id="34" name="Picture 2" descr="\\MAGNUM\Projects\Microsoft\Cloud Power FY12\Design\Icons\PNGs\Search.png"/>
          <p:cNvPicPr>
            <a:picLocks noChangeAspect="1" noChangeArrowheads="1"/>
          </p:cNvPicPr>
          <p:nvPr/>
        </p:nvPicPr>
        <p:blipFill>
          <a:blip r:embed="rId3" cstate="print">
            <a:lum bright="100000"/>
          </a:blip>
          <a:srcRect/>
          <a:stretch>
            <a:fillRect/>
          </a:stretch>
        </p:blipFill>
        <p:spPr bwMode="auto">
          <a:xfrm>
            <a:off x="663834" y="1887891"/>
            <a:ext cx="705184" cy="704900"/>
          </a:xfrm>
          <a:prstGeom prst="rect">
            <a:avLst/>
          </a:prstGeom>
          <a:noFill/>
        </p:spPr>
      </p:pic>
      <p:grpSp>
        <p:nvGrpSpPr>
          <p:cNvPr id="36" name="Group 35"/>
          <p:cNvGrpSpPr/>
          <p:nvPr/>
        </p:nvGrpSpPr>
        <p:grpSpPr bwMode="black">
          <a:xfrm>
            <a:off x="860658" y="2936882"/>
            <a:ext cx="370881" cy="653707"/>
            <a:chOff x="3360738" y="989012"/>
            <a:chExt cx="746125" cy="1439864"/>
          </a:xfrm>
        </p:grpSpPr>
        <p:sp>
          <p:nvSpPr>
            <p:cNvPr id="37"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sp>
          <p:nvSpPr>
            <p:cNvPr id="38"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sp>
          <p:nvSpPr>
            <p:cNvPr id="39"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sp>
          <p:nvSpPr>
            <p:cNvPr id="40"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solidFill>
                  <a:srgbClr val="505050"/>
                </a:solidFill>
              </a:endParaRPr>
            </a:p>
          </p:txBody>
        </p:sp>
      </p:grpSp>
      <p:sp>
        <p:nvSpPr>
          <p:cNvPr id="42" name="Freeform 104"/>
          <p:cNvSpPr>
            <a:spLocks noEditPoints="1"/>
          </p:cNvSpPr>
          <p:nvPr/>
        </p:nvSpPr>
        <p:spPr bwMode="black">
          <a:xfrm>
            <a:off x="717741" y="4013883"/>
            <a:ext cx="597370" cy="557141"/>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89001113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Cross-Site Publishing</a:t>
            </a:r>
            <a:br>
              <a:rPr lang="en-US" dirty="0" smtClean="0"/>
            </a:br>
            <a:endParaRPr lang="en-US" dirty="0"/>
          </a:p>
        </p:txBody>
      </p:sp>
      <p:grpSp>
        <p:nvGrpSpPr>
          <p:cNvPr id="34" name="Group 33"/>
          <p:cNvGrpSpPr/>
          <p:nvPr/>
        </p:nvGrpSpPr>
        <p:grpSpPr>
          <a:xfrm>
            <a:off x="4704203" y="3680140"/>
            <a:ext cx="2834609" cy="2560292"/>
            <a:chOff x="4815200" y="3131506"/>
            <a:chExt cx="2834609" cy="2560292"/>
          </a:xfrm>
        </p:grpSpPr>
        <p:sp>
          <p:nvSpPr>
            <p:cNvPr id="15" name="Rectangle 14"/>
            <p:cNvSpPr/>
            <p:nvPr/>
          </p:nvSpPr>
          <p:spPr bwMode="auto">
            <a:xfrm>
              <a:off x="4815200" y="3131506"/>
              <a:ext cx="2834609" cy="256029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Search</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a:xfrm>
              <a:off x="5296963" y="3957426"/>
              <a:ext cx="1905081" cy="12734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17" name="Freeform 104"/>
            <p:cNvSpPr>
              <a:spLocks noEditPoints="1"/>
            </p:cNvSpPr>
            <p:nvPr/>
          </p:nvSpPr>
          <p:spPr bwMode="black">
            <a:xfrm>
              <a:off x="5945818" y="4092565"/>
              <a:ext cx="595019" cy="597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grpSp>
      <p:grpSp>
        <p:nvGrpSpPr>
          <p:cNvPr id="35" name="Group 34"/>
          <p:cNvGrpSpPr/>
          <p:nvPr/>
        </p:nvGrpSpPr>
        <p:grpSpPr>
          <a:xfrm>
            <a:off x="10523158" y="3680140"/>
            <a:ext cx="1242503" cy="2560292"/>
            <a:chOff x="11033210" y="3131506"/>
            <a:chExt cx="1242503" cy="2560292"/>
          </a:xfrm>
        </p:grpSpPr>
        <p:sp>
          <p:nvSpPr>
            <p:cNvPr id="29" name="Rectangle 28"/>
            <p:cNvSpPr/>
            <p:nvPr/>
          </p:nvSpPr>
          <p:spPr bwMode="auto">
            <a:xfrm>
              <a:off x="11033210" y="3131506"/>
              <a:ext cx="1242503" cy="256029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Web</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3" descr="\\MAGNUM\Projects\Microsoft\Cloud Power FY12\Design\ICONS_PNG\User.png"/>
            <p:cNvPicPr>
              <a:picLocks noChangeAspect="1" noChangeArrowheads="1"/>
            </p:cNvPicPr>
            <p:nvPr/>
          </p:nvPicPr>
          <p:blipFill>
            <a:blip r:embed="rId3" cstate="print">
              <a:biLevel thresh="25000"/>
            </a:blip>
            <a:srcRect/>
            <a:stretch>
              <a:fillRect/>
            </a:stretch>
          </p:blipFill>
          <p:spPr bwMode="auto">
            <a:xfrm>
              <a:off x="11107302" y="4047232"/>
              <a:ext cx="1096373" cy="1095931"/>
            </a:xfrm>
            <a:prstGeom prst="rect">
              <a:avLst/>
            </a:prstGeom>
            <a:noFill/>
          </p:spPr>
        </p:pic>
      </p:grpSp>
      <p:grpSp>
        <p:nvGrpSpPr>
          <p:cNvPr id="36" name="Group 35"/>
          <p:cNvGrpSpPr/>
          <p:nvPr/>
        </p:nvGrpSpPr>
        <p:grpSpPr>
          <a:xfrm>
            <a:off x="511219" y="3680140"/>
            <a:ext cx="1260467" cy="2560292"/>
            <a:chOff x="233859" y="3131506"/>
            <a:chExt cx="1260467" cy="2560292"/>
          </a:xfrm>
        </p:grpSpPr>
        <p:sp>
          <p:nvSpPr>
            <p:cNvPr id="31" name="Rectangle 30"/>
            <p:cNvSpPr/>
            <p:nvPr/>
          </p:nvSpPr>
          <p:spPr bwMode="auto">
            <a:xfrm>
              <a:off x="233859" y="3131506"/>
              <a:ext cx="1242503" cy="256029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Admin</a:t>
              </a: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33" name="Picture 2" descr="\\MAGNUM\Projects\Microsoft\Cloud Power FY12\Design\ICONS_PNG\Devices.png"/>
            <p:cNvPicPr>
              <a:picLocks noChangeAspect="1" noChangeArrowheads="1"/>
            </p:cNvPicPr>
            <p:nvPr/>
          </p:nvPicPr>
          <p:blipFill>
            <a:blip r:embed="rId4" cstate="print">
              <a:lum bright="100000" contrast="100000"/>
            </a:blip>
            <a:stretch>
              <a:fillRect/>
            </a:stretch>
          </p:blipFill>
          <p:spPr bwMode="auto">
            <a:xfrm>
              <a:off x="274639" y="4034545"/>
              <a:ext cx="1219687" cy="1234269"/>
            </a:xfrm>
            <a:prstGeom prst="rect">
              <a:avLst/>
            </a:prstGeom>
            <a:noFill/>
            <a:ln>
              <a:noFill/>
            </a:ln>
          </p:spPr>
        </p:pic>
      </p:grpSp>
      <p:grpSp>
        <p:nvGrpSpPr>
          <p:cNvPr id="40" name="Group 39"/>
          <p:cNvGrpSpPr/>
          <p:nvPr/>
        </p:nvGrpSpPr>
        <p:grpSpPr>
          <a:xfrm>
            <a:off x="1815183" y="3680140"/>
            <a:ext cx="2845523" cy="2560292"/>
            <a:chOff x="1829165" y="3131506"/>
            <a:chExt cx="2845523" cy="2560292"/>
          </a:xfrm>
        </p:grpSpPr>
        <p:grpSp>
          <p:nvGrpSpPr>
            <p:cNvPr id="26" name="Group 25"/>
            <p:cNvGrpSpPr/>
            <p:nvPr/>
          </p:nvGrpSpPr>
          <p:grpSpPr>
            <a:xfrm>
              <a:off x="1829165" y="3131506"/>
              <a:ext cx="2845523" cy="2560292"/>
              <a:chOff x="1371971" y="2765750"/>
              <a:chExt cx="3108926" cy="2926048"/>
            </a:xfrm>
          </p:grpSpPr>
          <p:sp>
            <p:nvSpPr>
              <p:cNvPr id="3" name="Rectangle 2"/>
              <p:cNvSpPr/>
              <p:nvPr/>
            </p:nvSpPr>
            <p:spPr bwMode="auto">
              <a:xfrm>
                <a:off x="1371971" y="2765750"/>
                <a:ext cx="3108926" cy="29260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Product Catalog</a:t>
                </a:r>
                <a:r>
                  <a:rPr lang="en-US" sz="1600" dirty="0" smtClean="0">
                    <a:gradFill>
                      <a:gsLst>
                        <a:gs pos="0">
                          <a:srgbClr val="FFFFFF"/>
                        </a:gs>
                        <a:gs pos="100000">
                          <a:srgbClr val="FFFFFF"/>
                        </a:gs>
                      </a:gsLst>
                      <a:lin ang="5400000" scaled="0"/>
                    </a:gradFill>
                    <a:ea typeface="Segoe UI" pitchFamily="34" charset="0"/>
                    <a:cs typeface="Segoe UI" pitchFamily="34" charset="0"/>
                  </a:rPr>
                  <a:t> </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128"/>
              <p:cNvSpPr>
                <a:spLocks noEditPoints="1"/>
              </p:cNvSpPr>
              <p:nvPr/>
            </p:nvSpPr>
            <p:spPr bwMode="black">
              <a:xfrm>
                <a:off x="2103483" y="3797795"/>
                <a:ext cx="1466361" cy="1433123"/>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grpSp>
        <p:sp>
          <p:nvSpPr>
            <p:cNvPr id="37" name="Freeform 92"/>
            <p:cNvSpPr>
              <a:spLocks noEditPoints="1"/>
            </p:cNvSpPr>
            <p:nvPr/>
          </p:nvSpPr>
          <p:spPr bwMode="black">
            <a:xfrm>
              <a:off x="1951756" y="5215925"/>
              <a:ext cx="253016" cy="34473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41" name="Group 40"/>
          <p:cNvGrpSpPr/>
          <p:nvPr/>
        </p:nvGrpSpPr>
        <p:grpSpPr>
          <a:xfrm>
            <a:off x="7582309" y="3680140"/>
            <a:ext cx="2897354" cy="2560292"/>
            <a:chOff x="7692334" y="3131506"/>
            <a:chExt cx="2897354" cy="2560292"/>
          </a:xfrm>
        </p:grpSpPr>
        <p:grpSp>
          <p:nvGrpSpPr>
            <p:cNvPr id="27" name="Group 26"/>
            <p:cNvGrpSpPr/>
            <p:nvPr/>
          </p:nvGrpSpPr>
          <p:grpSpPr>
            <a:xfrm>
              <a:off x="7692334" y="3131506"/>
              <a:ext cx="2897354" cy="2560292"/>
              <a:chOff x="8138455" y="2765750"/>
              <a:chExt cx="3108926" cy="2926048"/>
            </a:xfrm>
          </p:grpSpPr>
          <p:sp>
            <p:nvSpPr>
              <p:cNvPr id="7" name="Rectangle 6"/>
              <p:cNvSpPr/>
              <p:nvPr/>
            </p:nvSpPr>
            <p:spPr bwMode="auto">
              <a:xfrm>
                <a:off x="8138455" y="2765750"/>
                <a:ext cx="3108926" cy="29260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Publishing Portal</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p:nvPicPr>
            <p:blipFill>
              <a:blip r:embed="rId5"/>
              <a:stretch>
                <a:fillRect/>
              </a:stretch>
            </p:blipFill>
            <p:spPr>
              <a:xfrm>
                <a:off x="8500197" y="3706267"/>
                <a:ext cx="2079279" cy="1835659"/>
              </a:xfrm>
              <a:prstGeom prst="rect">
                <a:avLst/>
              </a:prstGeom>
            </p:spPr>
          </p:pic>
        </p:grpSp>
        <p:sp>
          <p:nvSpPr>
            <p:cNvPr id="39" name="Freeform 118"/>
            <p:cNvSpPr>
              <a:spLocks noEditPoints="1"/>
            </p:cNvSpPr>
            <p:nvPr/>
          </p:nvSpPr>
          <p:spPr bwMode="black">
            <a:xfrm>
              <a:off x="10076963" y="5280297"/>
              <a:ext cx="420639" cy="290969"/>
            </a:xfrm>
            <a:custGeom>
              <a:avLst/>
              <a:gdLst>
                <a:gd name="T0" fmla="*/ 40 w 80"/>
                <a:gd name="T1" fmla="*/ 0 h 56"/>
                <a:gd name="T2" fmla="*/ 0 w 80"/>
                <a:gd name="T3" fmla="*/ 28 h 56"/>
                <a:gd name="T4" fmla="*/ 40 w 80"/>
                <a:gd name="T5" fmla="*/ 56 h 56"/>
                <a:gd name="T6" fmla="*/ 80 w 80"/>
                <a:gd name="T7" fmla="*/ 28 h 56"/>
                <a:gd name="T8" fmla="*/ 40 w 80"/>
                <a:gd name="T9" fmla="*/ 0 h 56"/>
                <a:gd name="T10" fmla="*/ 40 w 80"/>
                <a:gd name="T11" fmla="*/ 48 h 56"/>
                <a:gd name="T12" fmla="*/ 20 w 80"/>
                <a:gd name="T13" fmla="*/ 28 h 56"/>
                <a:gd name="T14" fmla="*/ 40 w 80"/>
                <a:gd name="T15" fmla="*/ 8 h 56"/>
                <a:gd name="T16" fmla="*/ 60 w 80"/>
                <a:gd name="T17" fmla="*/ 28 h 56"/>
                <a:gd name="T18" fmla="*/ 40 w 80"/>
                <a:gd name="T19" fmla="*/ 48 h 56"/>
                <a:gd name="T20" fmla="*/ 52 w 80"/>
                <a:gd name="T21" fmla="*/ 28 h 56"/>
                <a:gd name="T22" fmla="*/ 40 w 80"/>
                <a:gd name="T23" fmla="*/ 40 h 56"/>
                <a:gd name="T24" fmla="*/ 28 w 80"/>
                <a:gd name="T25" fmla="*/ 28 h 56"/>
                <a:gd name="T26" fmla="*/ 40 w 80"/>
                <a:gd name="T27" fmla="*/ 16 h 56"/>
                <a:gd name="T28" fmla="*/ 52 w 80"/>
                <a:gd name="T29"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56">
                  <a:moveTo>
                    <a:pt x="40" y="0"/>
                  </a:moveTo>
                  <a:cubicBezTo>
                    <a:pt x="15" y="0"/>
                    <a:pt x="0" y="28"/>
                    <a:pt x="0" y="28"/>
                  </a:cubicBezTo>
                  <a:cubicBezTo>
                    <a:pt x="0" y="28"/>
                    <a:pt x="15" y="56"/>
                    <a:pt x="40" y="56"/>
                  </a:cubicBezTo>
                  <a:cubicBezTo>
                    <a:pt x="65" y="56"/>
                    <a:pt x="80" y="28"/>
                    <a:pt x="80" y="28"/>
                  </a:cubicBezTo>
                  <a:cubicBezTo>
                    <a:pt x="80" y="28"/>
                    <a:pt x="65" y="0"/>
                    <a:pt x="40" y="0"/>
                  </a:cubicBezTo>
                  <a:close/>
                  <a:moveTo>
                    <a:pt x="40" y="48"/>
                  </a:moveTo>
                  <a:cubicBezTo>
                    <a:pt x="29" y="48"/>
                    <a:pt x="20" y="39"/>
                    <a:pt x="20" y="28"/>
                  </a:cubicBezTo>
                  <a:cubicBezTo>
                    <a:pt x="20" y="17"/>
                    <a:pt x="29" y="8"/>
                    <a:pt x="40" y="8"/>
                  </a:cubicBezTo>
                  <a:cubicBezTo>
                    <a:pt x="51" y="8"/>
                    <a:pt x="60" y="17"/>
                    <a:pt x="60" y="28"/>
                  </a:cubicBezTo>
                  <a:cubicBezTo>
                    <a:pt x="60" y="39"/>
                    <a:pt x="51" y="48"/>
                    <a:pt x="40" y="48"/>
                  </a:cubicBezTo>
                  <a:close/>
                  <a:moveTo>
                    <a:pt x="52" y="28"/>
                  </a:moveTo>
                  <a:cubicBezTo>
                    <a:pt x="52" y="35"/>
                    <a:pt x="46" y="40"/>
                    <a:pt x="40" y="40"/>
                  </a:cubicBezTo>
                  <a:cubicBezTo>
                    <a:pt x="33" y="40"/>
                    <a:pt x="28" y="35"/>
                    <a:pt x="28" y="28"/>
                  </a:cubicBezTo>
                  <a:cubicBezTo>
                    <a:pt x="28" y="22"/>
                    <a:pt x="33" y="16"/>
                    <a:pt x="40" y="16"/>
                  </a:cubicBezTo>
                  <a:cubicBezTo>
                    <a:pt x="46" y="16"/>
                    <a:pt x="52" y="22"/>
                    <a:pt x="52"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
        <p:nvSpPr>
          <p:cNvPr id="42" name="Text Placeholder 4"/>
          <p:cNvSpPr txBox="1">
            <a:spLocks/>
          </p:cNvSpPr>
          <p:nvPr/>
        </p:nvSpPr>
        <p:spPr>
          <a:xfrm>
            <a:off x="1499420" y="1928106"/>
            <a:ext cx="10266241"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0">
                      <a:srgbClr val="505050"/>
                    </a:gs>
                    <a:gs pos="100000">
                      <a:srgbClr val="505050"/>
                    </a:gs>
                  </a:gsLst>
                  <a:lin ang="5400000" scaled="0"/>
                </a:gradFill>
                <a:latin typeface="Segoe UI Light"/>
              </a:rPr>
              <a:t>Dynamic content reuse across sites using search</a:t>
            </a:r>
          </a:p>
        </p:txBody>
      </p:sp>
      <p:sp>
        <p:nvSpPr>
          <p:cNvPr id="43" name="Rectangle 42"/>
          <p:cNvSpPr>
            <a:spLocks noChangeAspect="1"/>
          </p:cNvSpPr>
          <p:nvPr/>
        </p:nvSpPr>
        <p:spPr bwMode="auto">
          <a:xfrm>
            <a:off x="529122" y="1928106"/>
            <a:ext cx="947258" cy="9699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45" name="Freeform 123"/>
          <p:cNvSpPr>
            <a:spLocks noEditPoints="1"/>
          </p:cNvSpPr>
          <p:nvPr/>
        </p:nvSpPr>
        <p:spPr bwMode="black">
          <a:xfrm>
            <a:off x="729744" y="2111891"/>
            <a:ext cx="537566" cy="611655"/>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97190822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Web design with SharePoint 2013</a:t>
            </a:r>
          </a:p>
        </p:txBody>
      </p:sp>
      <p:sp>
        <p:nvSpPr>
          <p:cNvPr id="2" name="Text Placeholder 1"/>
          <p:cNvSpPr>
            <a:spLocks noGrp="1"/>
          </p:cNvSpPr>
          <p:nvPr>
            <p:ph type="body" sz="quarter" idx="10"/>
          </p:nvPr>
        </p:nvSpPr>
        <p:spPr/>
        <p:txBody>
          <a:bodyPr/>
          <a:lstStyle/>
          <a:p>
            <a:pPr marL="0" indent="0">
              <a:buNone/>
            </a:pPr>
            <a:r>
              <a:rPr lang="en-US" spc="-102" dirty="0">
                <a:ln w="3175">
                  <a:noFill/>
                </a:ln>
                <a:cs typeface="Segoe UI" pitchFamily="34" charset="0"/>
              </a:rPr>
              <a:t>How to make the site look great</a:t>
            </a:r>
            <a:r>
              <a:rPr lang="en-US" spc="-102" dirty="0" smtClean="0">
                <a:ln w="3175">
                  <a:noFill/>
                </a:ln>
                <a:cs typeface="Segoe UI" pitchFamily="34" charset="0"/>
              </a:rPr>
              <a:t>?</a:t>
            </a:r>
            <a:endParaRPr lang="en-US" spc="-102" dirty="0">
              <a:ln w="3175">
                <a:noFill/>
              </a:ln>
              <a:cs typeface="Segoe UI" pitchFamily="34" charset="0"/>
            </a:endParaRPr>
          </a:p>
        </p:txBody>
      </p:sp>
      <p:grpSp>
        <p:nvGrpSpPr>
          <p:cNvPr id="34" name="Group 33"/>
          <p:cNvGrpSpPr/>
          <p:nvPr/>
        </p:nvGrpSpPr>
        <p:grpSpPr>
          <a:xfrm>
            <a:off x="9738636" y="3222945"/>
            <a:ext cx="1783080" cy="2743200"/>
            <a:chOff x="10397309" y="3222945"/>
            <a:chExt cx="1783080" cy="2743200"/>
          </a:xfrm>
        </p:grpSpPr>
        <p:sp>
          <p:nvSpPr>
            <p:cNvPr id="17" name="Rectangle 16"/>
            <p:cNvSpPr/>
            <p:nvPr/>
          </p:nvSpPr>
          <p:spPr bwMode="auto">
            <a:xfrm>
              <a:off x="10397309" y="3222945"/>
              <a:ext cx="178308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Channel Settings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 descr="\\MAGNUM\Projects\Microsoft\Cloud Power FY12\Design\ICONS_PNG\Devices.png"/>
            <p:cNvPicPr>
              <a:picLocks noChangeAspect="1" noChangeArrowheads="1"/>
            </p:cNvPicPr>
            <p:nvPr/>
          </p:nvPicPr>
          <p:blipFill>
            <a:blip r:embed="rId3" cstate="print">
              <a:lum bright="100000"/>
            </a:blip>
            <a:srcRect/>
            <a:stretch>
              <a:fillRect/>
            </a:stretch>
          </p:blipFill>
          <p:spPr bwMode="auto">
            <a:xfrm>
              <a:off x="10698748" y="4385777"/>
              <a:ext cx="1097268" cy="1096827"/>
            </a:xfrm>
            <a:prstGeom prst="rect">
              <a:avLst/>
            </a:prstGeom>
            <a:noFill/>
          </p:spPr>
        </p:pic>
      </p:grpSp>
      <p:grpSp>
        <p:nvGrpSpPr>
          <p:cNvPr id="32" name="Group 31"/>
          <p:cNvGrpSpPr/>
          <p:nvPr/>
        </p:nvGrpSpPr>
        <p:grpSpPr>
          <a:xfrm>
            <a:off x="6099366" y="3222945"/>
            <a:ext cx="1783080" cy="2743200"/>
            <a:chOff x="6348240" y="3222945"/>
            <a:chExt cx="1783080" cy="2743200"/>
          </a:xfrm>
        </p:grpSpPr>
        <p:sp>
          <p:nvSpPr>
            <p:cNvPr id="15" name="Rectangle 14"/>
            <p:cNvSpPr/>
            <p:nvPr/>
          </p:nvSpPr>
          <p:spPr bwMode="auto">
            <a:xfrm>
              <a:off x="6348240" y="3222945"/>
              <a:ext cx="178308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Auto-convert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104"/>
            <p:cNvSpPr>
              <a:spLocks noEditPoints="1"/>
            </p:cNvSpPr>
            <p:nvPr/>
          </p:nvSpPr>
          <p:spPr bwMode="black">
            <a:xfrm>
              <a:off x="6858310" y="4516424"/>
              <a:ext cx="778851" cy="83553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29" name="Group 28"/>
          <p:cNvGrpSpPr/>
          <p:nvPr/>
        </p:nvGrpSpPr>
        <p:grpSpPr>
          <a:xfrm>
            <a:off x="640458" y="3222945"/>
            <a:ext cx="1783080" cy="2743200"/>
            <a:chOff x="274638" y="3222945"/>
            <a:chExt cx="1783080" cy="2743200"/>
          </a:xfrm>
        </p:grpSpPr>
        <p:sp>
          <p:nvSpPr>
            <p:cNvPr id="13" name="Rectangle 12"/>
            <p:cNvSpPr/>
            <p:nvPr/>
          </p:nvSpPr>
          <p:spPr bwMode="auto">
            <a:xfrm>
              <a:off x="274638" y="3222945"/>
              <a:ext cx="178308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Sketches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5" name="Freeform 110"/>
            <p:cNvSpPr>
              <a:spLocks noEditPoints="1"/>
            </p:cNvSpPr>
            <p:nvPr/>
          </p:nvSpPr>
          <p:spPr bwMode="black">
            <a:xfrm>
              <a:off x="784486" y="4568266"/>
              <a:ext cx="770362" cy="73184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33" name="Group 32"/>
          <p:cNvGrpSpPr/>
          <p:nvPr/>
        </p:nvGrpSpPr>
        <p:grpSpPr>
          <a:xfrm>
            <a:off x="7919002" y="3222945"/>
            <a:ext cx="1783080" cy="2743200"/>
            <a:chOff x="8372774" y="3222945"/>
            <a:chExt cx="1783080" cy="2743200"/>
          </a:xfrm>
        </p:grpSpPr>
        <p:sp>
          <p:nvSpPr>
            <p:cNvPr id="16" name="Rectangle 15"/>
            <p:cNvSpPr/>
            <p:nvPr/>
          </p:nvSpPr>
          <p:spPr bwMode="auto">
            <a:xfrm>
              <a:off x="8372774" y="3222945"/>
              <a:ext cx="178308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Snippet Gallery</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8" descr="\\MAGNUM\Projects\Microsoft\Cloud Power FY12\Design\Icons\PNGs\Cross Platform.png"/>
            <p:cNvPicPr>
              <a:picLocks noChangeAspect="1" noChangeArrowheads="1"/>
            </p:cNvPicPr>
            <p:nvPr/>
          </p:nvPicPr>
          <p:blipFill>
            <a:blip r:embed="rId4" cstate="print">
              <a:lum bright="100000"/>
            </a:blip>
            <a:srcRect/>
            <a:stretch>
              <a:fillRect/>
            </a:stretch>
          </p:blipFill>
          <p:spPr bwMode="auto">
            <a:xfrm>
              <a:off x="8568926" y="4238802"/>
              <a:ext cx="1390776" cy="1390776"/>
            </a:xfrm>
            <a:prstGeom prst="rect">
              <a:avLst/>
            </a:prstGeom>
            <a:noFill/>
          </p:spPr>
        </p:pic>
      </p:grpSp>
      <p:grpSp>
        <p:nvGrpSpPr>
          <p:cNvPr id="30" name="Group 29"/>
          <p:cNvGrpSpPr/>
          <p:nvPr/>
        </p:nvGrpSpPr>
        <p:grpSpPr>
          <a:xfrm>
            <a:off x="2460094" y="3222945"/>
            <a:ext cx="1783080" cy="2743200"/>
            <a:chOff x="2299172" y="3222945"/>
            <a:chExt cx="1783080" cy="2743200"/>
          </a:xfrm>
        </p:grpSpPr>
        <p:sp>
          <p:nvSpPr>
            <p:cNvPr id="12" name="Rectangle 11"/>
            <p:cNvSpPr/>
            <p:nvPr/>
          </p:nvSpPr>
          <p:spPr bwMode="auto">
            <a:xfrm>
              <a:off x="2299172" y="3222945"/>
              <a:ext cx="178308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HTML, CSS, JS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3" descr="C:\Users\mitchellg\Desktop\Simple_Licensing.png"/>
            <p:cNvPicPr>
              <a:picLocks noChangeAspect="1" noChangeArrowheads="1"/>
            </p:cNvPicPr>
            <p:nvPr/>
          </p:nvPicPr>
          <p:blipFill>
            <a:blip r:embed="rId5" cstate="print">
              <a:lum bright="100000"/>
            </a:blip>
            <a:srcRect/>
            <a:stretch>
              <a:fillRect/>
            </a:stretch>
          </p:blipFill>
          <p:spPr bwMode="auto">
            <a:xfrm>
              <a:off x="2567917" y="4303200"/>
              <a:ext cx="1261981" cy="1261981"/>
            </a:xfrm>
            <a:prstGeom prst="rect">
              <a:avLst/>
            </a:prstGeom>
            <a:noFill/>
          </p:spPr>
        </p:pic>
      </p:grpSp>
      <p:grpSp>
        <p:nvGrpSpPr>
          <p:cNvPr id="31" name="Group 30"/>
          <p:cNvGrpSpPr/>
          <p:nvPr/>
        </p:nvGrpSpPr>
        <p:grpSpPr>
          <a:xfrm>
            <a:off x="4279730" y="3222945"/>
            <a:ext cx="1783080" cy="2743200"/>
            <a:chOff x="4323706" y="3222945"/>
            <a:chExt cx="1783080" cy="2743200"/>
          </a:xfrm>
        </p:grpSpPr>
        <p:sp>
          <p:nvSpPr>
            <p:cNvPr id="14" name="Rectangle 13"/>
            <p:cNvSpPr/>
            <p:nvPr/>
          </p:nvSpPr>
          <p:spPr bwMode="auto">
            <a:xfrm>
              <a:off x="4323706" y="3222945"/>
              <a:ext cx="1783080" cy="27432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800" dirty="0" smtClean="0">
                  <a:gradFill>
                    <a:gsLst>
                      <a:gs pos="0">
                        <a:srgbClr val="FFFFFF"/>
                      </a:gs>
                      <a:gs pos="100000">
                        <a:srgbClr val="FFFFFF"/>
                      </a:gs>
                    </a:gsLst>
                    <a:lin ang="5400000" scaled="0"/>
                  </a:gradFill>
                  <a:ea typeface="Segoe UI" pitchFamily="34" charset="0"/>
                  <a:cs typeface="Segoe UI" pitchFamily="34" charset="0"/>
                </a:rPr>
                <a:t>Upload</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Freeform 102"/>
            <p:cNvSpPr>
              <a:spLocks/>
            </p:cNvSpPr>
            <p:nvPr/>
          </p:nvSpPr>
          <p:spPr bwMode="black">
            <a:xfrm>
              <a:off x="4966862" y="4566133"/>
              <a:ext cx="611302" cy="736114"/>
            </a:xfrm>
            <a:custGeom>
              <a:avLst/>
              <a:gdLst>
                <a:gd name="T0" fmla="*/ 37 w 96"/>
                <a:gd name="T1" fmla="*/ 45 h 131"/>
                <a:gd name="T2" fmla="*/ 0 w 96"/>
                <a:gd name="T3" fmla="*/ 83 h 131"/>
                <a:gd name="T4" fmla="*/ 0 w 96"/>
                <a:gd name="T5" fmla="*/ 52 h 131"/>
                <a:gd name="T6" fmla="*/ 48 w 96"/>
                <a:gd name="T7" fmla="*/ 0 h 131"/>
                <a:gd name="T8" fmla="*/ 96 w 96"/>
                <a:gd name="T9" fmla="*/ 52 h 131"/>
                <a:gd name="T10" fmla="*/ 96 w 96"/>
                <a:gd name="T11" fmla="*/ 83 h 131"/>
                <a:gd name="T12" fmla="*/ 60 w 96"/>
                <a:gd name="T13" fmla="*/ 45 h 131"/>
                <a:gd name="T14" fmla="*/ 60 w 96"/>
                <a:gd name="T15" fmla="*/ 131 h 131"/>
                <a:gd name="T16" fmla="*/ 37 w 96"/>
                <a:gd name="T17" fmla="*/ 131 h 131"/>
                <a:gd name="T18" fmla="*/ 37 w 96"/>
                <a:gd name="T19" fmla="*/ 4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31">
                  <a:moveTo>
                    <a:pt x="37" y="45"/>
                  </a:moveTo>
                  <a:lnTo>
                    <a:pt x="0" y="83"/>
                  </a:lnTo>
                  <a:lnTo>
                    <a:pt x="0" y="52"/>
                  </a:lnTo>
                  <a:lnTo>
                    <a:pt x="48" y="0"/>
                  </a:lnTo>
                  <a:lnTo>
                    <a:pt x="96" y="52"/>
                  </a:lnTo>
                  <a:lnTo>
                    <a:pt x="96" y="83"/>
                  </a:lnTo>
                  <a:lnTo>
                    <a:pt x="60" y="45"/>
                  </a:lnTo>
                  <a:lnTo>
                    <a:pt x="60" y="131"/>
                  </a:lnTo>
                  <a:lnTo>
                    <a:pt x="37" y="131"/>
                  </a:lnTo>
                  <a:lnTo>
                    <a:pt x="37" y="45"/>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
        <p:nvSpPr>
          <p:cNvPr id="35" name="Rectangle 34"/>
          <p:cNvSpPr/>
          <p:nvPr/>
        </p:nvSpPr>
        <p:spPr bwMode="auto">
          <a:xfrm>
            <a:off x="4279730" y="2770577"/>
            <a:ext cx="7241986" cy="41864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86" tIns="34994" rIns="34994" bIns="69986" numCol="1" spcCol="0" rtlCol="0" fromWordArt="0" anchor="ctr" anchorCtr="0" forceAA="0" compatLnSpc="1">
            <a:prstTxWarp prst="textNoShape">
              <a:avLst/>
            </a:prstTxWarp>
            <a:noAutofit/>
          </a:bodyPr>
          <a:lstStyle/>
          <a:p>
            <a:pPr defTabSz="699634" fontAlgn="base">
              <a:spcBef>
                <a:spcPct val="0"/>
              </a:spcBef>
              <a:spcAft>
                <a:spcPct val="0"/>
              </a:spcAft>
            </a:pPr>
            <a:r>
              <a:rPr lang="en-US" sz="2400" spc="-39" dirty="0">
                <a:gradFill>
                  <a:gsLst>
                    <a:gs pos="0">
                      <a:srgbClr val="FFFFFF"/>
                    </a:gs>
                    <a:gs pos="100000">
                      <a:srgbClr val="FFFFFF"/>
                    </a:gs>
                  </a:gsLst>
                  <a:lin ang="5400000" scaled="0"/>
                </a:gradFill>
                <a:ea typeface="Segoe UI" pitchFamily="34" charset="0"/>
                <a:cs typeface="Segoe UI" pitchFamily="34" charset="0"/>
              </a:rPr>
              <a:t>SharePoint 2013</a:t>
            </a:r>
          </a:p>
        </p:txBody>
      </p:sp>
      <p:sp>
        <p:nvSpPr>
          <p:cNvPr id="36" name="Rectangle 35"/>
          <p:cNvSpPr/>
          <p:nvPr/>
        </p:nvSpPr>
        <p:spPr bwMode="auto">
          <a:xfrm>
            <a:off x="640459" y="5992944"/>
            <a:ext cx="10881258" cy="4303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86" tIns="34994" rIns="34994" bIns="69986" numCol="1" spcCol="0" rtlCol="0" fromWordArt="0" anchor="ctr" anchorCtr="0" forceAA="0" compatLnSpc="1">
            <a:prstTxWarp prst="textNoShape">
              <a:avLst/>
            </a:prstTxWarp>
            <a:noAutofit/>
          </a:bodyPr>
          <a:lstStyle/>
          <a:p>
            <a:pPr defTabSz="699634" fontAlgn="base">
              <a:spcBef>
                <a:spcPct val="0"/>
              </a:spcBef>
              <a:spcAft>
                <a:spcPct val="0"/>
              </a:spcAft>
            </a:pPr>
            <a:r>
              <a:rPr lang="en-US" sz="2400" spc="-39" dirty="0" smtClean="0">
                <a:gradFill>
                  <a:gsLst>
                    <a:gs pos="0">
                      <a:srgbClr val="FFFFFF"/>
                    </a:gs>
                    <a:gs pos="100000">
                      <a:srgbClr val="FFFFFF"/>
                    </a:gs>
                  </a:gsLst>
                  <a:lin ang="5400000" scaled="0"/>
                </a:gradFill>
                <a:ea typeface="Segoe UI" pitchFamily="34" charset="0"/>
                <a:cs typeface="Segoe UI" pitchFamily="34" charset="0"/>
              </a:rPr>
              <a:t>Dreamweaver, Expression Web, ++</a:t>
            </a:r>
            <a:endParaRPr lang="en-US" sz="2400" spc="-39"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58046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1+#ppt_w/2"/>
                                          </p:val>
                                        </p:tav>
                                        <p:tav tm="100000">
                                          <p:val>
                                            <p:strVal val="#ppt_x"/>
                                          </p:val>
                                        </p:tav>
                                      </p:tavLst>
                                    </p:anim>
                                    <p:anim calcmode="lin" valueType="num">
                                      <p:cBhvr additive="base">
                                        <p:cTn id="24" dur="500" fill="hold"/>
                                        <p:tgtEl>
                                          <p:spTgt spid="3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1+#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1+#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Faceted Navigation</a:t>
            </a:r>
            <a:endParaRPr lang="en-US" dirty="0"/>
          </a:p>
        </p:txBody>
      </p:sp>
      <p:grpSp>
        <p:nvGrpSpPr>
          <p:cNvPr id="15" name="Group 14"/>
          <p:cNvGrpSpPr/>
          <p:nvPr/>
        </p:nvGrpSpPr>
        <p:grpSpPr>
          <a:xfrm>
            <a:off x="3707438" y="1851360"/>
            <a:ext cx="4835693" cy="2401954"/>
            <a:chOff x="5852481" y="2125678"/>
            <a:chExt cx="5154463" cy="2560291"/>
          </a:xfrm>
        </p:grpSpPr>
        <p:sp>
          <p:nvSpPr>
            <p:cNvPr id="8" name="Rectangle 7"/>
            <p:cNvSpPr>
              <a:spLocks/>
            </p:cNvSpPr>
            <p:nvPr/>
          </p:nvSpPr>
          <p:spPr bwMode="auto">
            <a:xfrm>
              <a:off x="5852481" y="2125678"/>
              <a:ext cx="5154463" cy="2560291"/>
            </a:xfrm>
            <a:prstGeom prst="rect">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a:t>
              </a:r>
              <a:r>
                <a:rPr lang="en-US" sz="2000" dirty="0" smtClean="0">
                  <a:gradFill>
                    <a:gsLst>
                      <a:gs pos="0">
                        <a:srgbClr val="FFFFFF"/>
                      </a:gs>
                      <a:gs pos="100000">
                        <a:srgbClr val="FFFFFF"/>
                      </a:gs>
                    </a:gsLst>
                    <a:lin ang="5400000" scaled="0"/>
                  </a:gradFill>
                  <a:ea typeface="Segoe UI" pitchFamily="34" charset="0"/>
                  <a:cs typeface="Segoe UI" pitchFamily="34" charset="0"/>
                </a:rPr>
                <a:t>ontent tiles (which must always have text) work well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between  photos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a:grpSpLocks noChangeAspect="1"/>
            </p:cNvGrpSpPr>
            <p:nvPr/>
          </p:nvGrpSpPr>
          <p:grpSpPr>
            <a:xfrm>
              <a:off x="6033401" y="2308555"/>
              <a:ext cx="4920789" cy="1955086"/>
              <a:chOff x="657375" y="1317721"/>
              <a:chExt cx="5723712" cy="2274097"/>
            </a:xfrm>
          </p:grpSpPr>
          <p:pic>
            <p:nvPicPr>
              <p:cNvPr id="5" name="Picture 4"/>
              <p:cNvPicPr>
                <a:picLocks noChangeAspect="1"/>
              </p:cNvPicPr>
              <p:nvPr/>
            </p:nvPicPr>
            <p:blipFill>
              <a:blip r:embed="rId3"/>
              <a:stretch>
                <a:fillRect/>
              </a:stretch>
            </p:blipFill>
            <p:spPr>
              <a:xfrm>
                <a:off x="657375" y="1317721"/>
                <a:ext cx="3420205" cy="2274097"/>
              </a:xfrm>
              <a:prstGeom prst="rect">
                <a:avLst/>
              </a:prstGeom>
            </p:spPr>
          </p:pic>
          <p:pic>
            <p:nvPicPr>
              <p:cNvPr id="6" name="Picture 5"/>
              <p:cNvPicPr>
                <a:picLocks noChangeAspect="1"/>
              </p:cNvPicPr>
              <p:nvPr/>
            </p:nvPicPr>
            <p:blipFill>
              <a:blip r:embed="rId4"/>
              <a:stretch>
                <a:fillRect/>
              </a:stretch>
            </p:blipFill>
            <p:spPr>
              <a:xfrm>
                <a:off x="3786449" y="1345912"/>
                <a:ext cx="2594638" cy="2217714"/>
              </a:xfrm>
              <a:prstGeom prst="rect">
                <a:avLst/>
              </a:prstGeom>
            </p:spPr>
          </p:pic>
        </p:grpSp>
      </p:grpSp>
      <p:grpSp>
        <p:nvGrpSpPr>
          <p:cNvPr id="29" name="Group 28"/>
          <p:cNvGrpSpPr/>
          <p:nvPr/>
        </p:nvGrpSpPr>
        <p:grpSpPr>
          <a:xfrm>
            <a:off x="3707438" y="4304785"/>
            <a:ext cx="4835693" cy="2401954"/>
            <a:chOff x="457580" y="4228772"/>
            <a:chExt cx="5154463" cy="2560291"/>
          </a:xfrm>
        </p:grpSpPr>
        <p:sp>
          <p:nvSpPr>
            <p:cNvPr id="17" name="Rectangle 16"/>
            <p:cNvSpPr>
              <a:spLocks/>
            </p:cNvSpPr>
            <p:nvPr/>
          </p:nvSpPr>
          <p:spPr bwMode="auto">
            <a:xfrm>
              <a:off x="457580" y="4228772"/>
              <a:ext cx="5154463" cy="2560291"/>
            </a:xfrm>
            <a:prstGeom prst="rect">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a:t>
              </a:r>
              <a:r>
                <a:rPr lang="en-US" sz="2000" dirty="0" smtClean="0">
                  <a:gradFill>
                    <a:gsLst>
                      <a:gs pos="0">
                        <a:srgbClr val="FFFFFF"/>
                      </a:gs>
                      <a:gs pos="100000">
                        <a:srgbClr val="FFFFFF"/>
                      </a:gs>
                    </a:gsLst>
                    <a:lin ang="5400000" scaled="0"/>
                  </a:gradFill>
                  <a:ea typeface="Segoe UI" pitchFamily="34" charset="0"/>
                  <a:cs typeface="Segoe UI" pitchFamily="34" charset="0"/>
                </a:rPr>
                <a:t>ontent tiles (which must always have text) work well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between  photos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p:nvPicPr>
          <p:blipFill>
            <a:blip r:embed="rId5"/>
            <a:stretch>
              <a:fillRect/>
            </a:stretch>
          </p:blipFill>
          <p:spPr>
            <a:xfrm>
              <a:off x="638500" y="4539664"/>
              <a:ext cx="4733659" cy="1470815"/>
            </a:xfrm>
            <a:prstGeom prst="rect">
              <a:avLst/>
            </a:prstGeom>
          </p:spPr>
        </p:pic>
      </p:grpSp>
      <p:grpSp>
        <p:nvGrpSpPr>
          <p:cNvPr id="27" name="Group 26"/>
          <p:cNvGrpSpPr/>
          <p:nvPr/>
        </p:nvGrpSpPr>
        <p:grpSpPr>
          <a:xfrm>
            <a:off x="8589700" y="1851360"/>
            <a:ext cx="2477191" cy="2401954"/>
            <a:chOff x="5792964" y="1485604"/>
            <a:chExt cx="2640488" cy="2560291"/>
          </a:xfrm>
        </p:grpSpPr>
        <p:sp>
          <p:nvSpPr>
            <p:cNvPr id="25" name="Rectangle 24"/>
            <p:cNvSpPr>
              <a:spLocks noChangeAspect="1"/>
            </p:cNvSpPr>
            <p:nvPr/>
          </p:nvSpPr>
          <p:spPr bwMode="auto">
            <a:xfrm>
              <a:off x="5792964" y="1485604"/>
              <a:ext cx="2640488" cy="2560291"/>
            </a:xfrm>
            <a:prstGeom prst="rect">
              <a:avLst/>
            </a:prstGeom>
            <a:solidFill>
              <a:schemeClr val="bg1"/>
            </a:solidFill>
            <a:ln w="95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a:t>
              </a:r>
              <a:r>
                <a:rPr lang="en-US" sz="2000" dirty="0" smtClean="0">
                  <a:gradFill>
                    <a:gsLst>
                      <a:gs pos="0">
                        <a:srgbClr val="FFFFFF"/>
                      </a:gs>
                      <a:gs pos="100000">
                        <a:srgbClr val="FFFFFF"/>
                      </a:gs>
                    </a:gsLst>
                    <a:lin ang="5400000" scaled="0"/>
                  </a:gradFill>
                  <a:ea typeface="Segoe UI" pitchFamily="34" charset="0"/>
                  <a:cs typeface="Segoe UI" pitchFamily="34" charset="0"/>
                </a:rPr>
                <a:t>ontent tiles (which must always have text) work well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between  photos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22"/>
            <p:cNvPicPr>
              <a:picLocks noChangeAspect="1"/>
            </p:cNvPicPr>
            <p:nvPr/>
          </p:nvPicPr>
          <p:blipFill>
            <a:blip r:embed="rId6"/>
            <a:stretch>
              <a:fillRect/>
            </a:stretch>
          </p:blipFill>
          <p:spPr>
            <a:xfrm>
              <a:off x="5976437" y="1660406"/>
              <a:ext cx="1389592" cy="2271873"/>
            </a:xfrm>
            <a:prstGeom prst="rect">
              <a:avLst/>
            </a:prstGeom>
          </p:spPr>
        </p:pic>
      </p:grpSp>
      <p:grpSp>
        <p:nvGrpSpPr>
          <p:cNvPr id="28" name="Group 27"/>
          <p:cNvGrpSpPr/>
          <p:nvPr/>
        </p:nvGrpSpPr>
        <p:grpSpPr>
          <a:xfrm>
            <a:off x="8597131" y="4304785"/>
            <a:ext cx="2477191" cy="2401954"/>
            <a:chOff x="5669603" y="4228772"/>
            <a:chExt cx="2640488" cy="2560291"/>
          </a:xfrm>
        </p:grpSpPr>
        <p:sp>
          <p:nvSpPr>
            <p:cNvPr id="26" name="Rectangle 25"/>
            <p:cNvSpPr>
              <a:spLocks noChangeAspect="1"/>
            </p:cNvSpPr>
            <p:nvPr/>
          </p:nvSpPr>
          <p:spPr bwMode="auto">
            <a:xfrm>
              <a:off x="5669603" y="4228772"/>
              <a:ext cx="2640488" cy="2560291"/>
            </a:xfrm>
            <a:prstGeom prst="rect">
              <a:avLst/>
            </a:prstGeom>
            <a:solidFill>
              <a:schemeClr val="bg1"/>
            </a:solidFill>
            <a:ln w="95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a:t>
              </a:r>
              <a:r>
                <a:rPr lang="en-US" sz="2000" dirty="0" smtClean="0">
                  <a:gradFill>
                    <a:gsLst>
                      <a:gs pos="0">
                        <a:srgbClr val="FFFFFF"/>
                      </a:gs>
                      <a:gs pos="100000">
                        <a:srgbClr val="FFFFFF"/>
                      </a:gs>
                    </a:gsLst>
                    <a:lin ang="5400000" scaled="0"/>
                  </a:gradFill>
                  <a:ea typeface="Segoe UI" pitchFamily="34" charset="0"/>
                  <a:cs typeface="Segoe UI" pitchFamily="34" charset="0"/>
                </a:rPr>
                <a:t>ontent tiles (which must always have text) work well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between  photos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23"/>
            <p:cNvPicPr>
              <a:picLocks noChangeAspect="1"/>
            </p:cNvPicPr>
            <p:nvPr/>
          </p:nvPicPr>
          <p:blipFill>
            <a:blip r:embed="rId7"/>
            <a:stretch>
              <a:fillRect/>
            </a:stretch>
          </p:blipFill>
          <p:spPr>
            <a:xfrm>
              <a:off x="5852481" y="4429939"/>
              <a:ext cx="1694103" cy="2064338"/>
            </a:xfrm>
            <a:prstGeom prst="rect">
              <a:avLst/>
            </a:prstGeom>
          </p:spPr>
        </p:pic>
      </p:grpSp>
      <p:pic>
        <p:nvPicPr>
          <p:cNvPr id="30" name="Picture 29"/>
          <p:cNvPicPr>
            <a:picLocks noChangeAspect="1"/>
          </p:cNvPicPr>
          <p:nvPr/>
        </p:nvPicPr>
        <p:blipFill>
          <a:blip r:embed="rId8"/>
          <a:stretch>
            <a:fillRect/>
          </a:stretch>
        </p:blipFill>
        <p:spPr>
          <a:xfrm>
            <a:off x="1364519" y="1851360"/>
            <a:ext cx="2287601" cy="4855378"/>
          </a:xfrm>
          <a:prstGeom prst="rect">
            <a:avLst/>
          </a:prstGeom>
          <a:solidFill>
            <a:srgbClr val="0070C0"/>
          </a:solidFill>
          <a:ln>
            <a:solidFill>
              <a:schemeClr val="tx1"/>
            </a:solidFill>
            <a:headEnd type="none" w="med" len="med"/>
            <a:tailEnd type="none" w="med" len="med"/>
          </a:ln>
          <a:effectLst/>
        </p:spPr>
      </p:pic>
      <p:sp>
        <p:nvSpPr>
          <p:cNvPr id="32" name="Rectangle 31"/>
          <p:cNvSpPr/>
          <p:nvPr/>
        </p:nvSpPr>
        <p:spPr bwMode="auto">
          <a:xfrm>
            <a:off x="1364520" y="1350344"/>
            <a:ext cx="2287601" cy="448919"/>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86" tIns="34994" rIns="34994" bIns="69986" numCol="1" spcCol="0" rtlCol="0" fromWordArt="0" anchor="ctr" anchorCtr="0" forceAA="0" compatLnSpc="1">
            <a:prstTxWarp prst="textNoShape">
              <a:avLst/>
            </a:prstTxWarp>
            <a:noAutofit/>
          </a:bodyPr>
          <a:lstStyle/>
          <a:p>
            <a:pPr defTabSz="699634" fontAlgn="base">
              <a:spcBef>
                <a:spcPct val="0"/>
              </a:spcBef>
              <a:spcAft>
                <a:spcPct val="0"/>
              </a:spcAft>
            </a:pPr>
            <a:r>
              <a:rPr lang="en-US" sz="2400" spc="-39" dirty="0" smtClean="0">
                <a:gradFill>
                  <a:gsLst>
                    <a:gs pos="0">
                      <a:srgbClr val="FFFFFF"/>
                    </a:gs>
                    <a:gs pos="100000">
                      <a:srgbClr val="FFFFFF"/>
                    </a:gs>
                  </a:gsLst>
                  <a:lin ang="5400000" scaled="0"/>
                </a:gradFill>
                <a:ea typeface="Segoe UI" pitchFamily="34" charset="0"/>
                <a:cs typeface="Segoe UI" pitchFamily="34" charset="0"/>
              </a:rPr>
              <a:t>Categories</a:t>
            </a:r>
            <a:endParaRPr lang="en-US" sz="2400" spc="-39"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3707438" y="1350969"/>
            <a:ext cx="4835693" cy="448919"/>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86" tIns="34994" rIns="34994" bIns="69986" numCol="1" spcCol="0" rtlCol="0" fromWordArt="0" anchor="ctr" anchorCtr="0" forceAA="0" compatLnSpc="1">
            <a:prstTxWarp prst="textNoShape">
              <a:avLst/>
            </a:prstTxWarp>
            <a:noAutofit/>
          </a:bodyPr>
          <a:lstStyle/>
          <a:p>
            <a:pPr defTabSz="699634" fontAlgn="base">
              <a:spcBef>
                <a:spcPct val="0"/>
              </a:spcBef>
              <a:spcAft>
                <a:spcPct val="0"/>
              </a:spcAft>
            </a:pPr>
            <a:r>
              <a:rPr lang="en-US" sz="2400" spc="-39" dirty="0" smtClean="0">
                <a:gradFill>
                  <a:gsLst>
                    <a:gs pos="0">
                      <a:srgbClr val="FFFFFF"/>
                    </a:gs>
                    <a:gs pos="100000">
                      <a:srgbClr val="FFFFFF"/>
                    </a:gs>
                  </a:gsLst>
                  <a:lin ang="5400000" scaled="0"/>
                </a:gradFill>
                <a:ea typeface="Segoe UI" pitchFamily="34" charset="0"/>
                <a:cs typeface="Segoe UI" pitchFamily="34" charset="0"/>
              </a:rPr>
              <a:t>Product metadata</a:t>
            </a:r>
            <a:endParaRPr lang="en-US" sz="2400" spc="-39"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8597131" y="1350344"/>
            <a:ext cx="2471203" cy="448919"/>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86" tIns="34994" rIns="34994" bIns="69986" numCol="1" spcCol="0" rtlCol="0" fromWordArt="0" anchor="ctr" anchorCtr="0" forceAA="0" compatLnSpc="1">
            <a:prstTxWarp prst="textNoShape">
              <a:avLst/>
            </a:prstTxWarp>
            <a:noAutofit/>
          </a:bodyPr>
          <a:lstStyle/>
          <a:p>
            <a:pPr defTabSz="699634" fontAlgn="base">
              <a:spcBef>
                <a:spcPct val="0"/>
              </a:spcBef>
              <a:spcAft>
                <a:spcPct val="0"/>
              </a:spcAft>
            </a:pPr>
            <a:r>
              <a:rPr lang="en-US" sz="2400" spc="-39" dirty="0" smtClean="0">
                <a:gradFill>
                  <a:gsLst>
                    <a:gs pos="0">
                      <a:srgbClr val="FFFFFF"/>
                    </a:gs>
                    <a:gs pos="100000">
                      <a:srgbClr val="FFFFFF"/>
                    </a:gs>
                  </a:gsLst>
                  <a:lin ang="5400000" scaled="0"/>
                </a:gradFill>
                <a:ea typeface="Segoe UI" pitchFamily="34" charset="0"/>
                <a:cs typeface="Segoe UI" pitchFamily="34" charset="0"/>
              </a:rPr>
              <a:t>Search Refiner</a:t>
            </a:r>
            <a:endParaRPr lang="en-US" sz="2400" spc="-39"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a:spLocks noChangeAspect="1"/>
          </p:cNvSpPr>
          <p:nvPr/>
        </p:nvSpPr>
        <p:spPr bwMode="auto">
          <a:xfrm>
            <a:off x="8589700" y="1851360"/>
            <a:ext cx="2477191" cy="2401954"/>
          </a:xfrm>
          <a:prstGeom prst="rect">
            <a:avLst/>
          </a:prstGeom>
          <a:solidFill>
            <a:srgbClr val="0070C0">
              <a:alpha val="30000"/>
            </a:srgbClr>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a:spLocks noChangeAspect="1"/>
          </p:cNvSpPr>
          <p:nvPr/>
        </p:nvSpPr>
        <p:spPr bwMode="auto">
          <a:xfrm>
            <a:off x="8597131" y="4304785"/>
            <a:ext cx="2477191" cy="2401954"/>
          </a:xfrm>
          <a:prstGeom prst="rect">
            <a:avLst/>
          </a:prstGeom>
          <a:solidFill>
            <a:srgbClr val="0070C0">
              <a:alpha val="30000"/>
            </a:srgbClr>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a:spLocks/>
          </p:cNvSpPr>
          <p:nvPr/>
        </p:nvSpPr>
        <p:spPr bwMode="auto">
          <a:xfrm>
            <a:off x="3707438" y="1851360"/>
            <a:ext cx="4835693" cy="2401954"/>
          </a:xfrm>
          <a:prstGeom prst="rect">
            <a:avLst/>
          </a:prstGeom>
          <a:solidFill>
            <a:srgbClr val="0070C0">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a:spLocks/>
          </p:cNvSpPr>
          <p:nvPr/>
        </p:nvSpPr>
        <p:spPr bwMode="auto">
          <a:xfrm>
            <a:off x="3707438" y="4304785"/>
            <a:ext cx="4835693" cy="2401954"/>
          </a:xfrm>
          <a:prstGeom prst="rect">
            <a:avLst/>
          </a:prstGeom>
          <a:solidFill>
            <a:srgbClr val="0070C0">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a:spLocks/>
          </p:cNvSpPr>
          <p:nvPr/>
        </p:nvSpPr>
        <p:spPr bwMode="auto">
          <a:xfrm>
            <a:off x="1364519" y="1851360"/>
            <a:ext cx="2287601" cy="4855378"/>
          </a:xfrm>
          <a:prstGeom prst="rect">
            <a:avLst/>
          </a:prstGeom>
          <a:solidFill>
            <a:srgbClr val="0070C0">
              <a:alpha val="30000"/>
            </a:srgbClr>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5938093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p:cNvSpPr>
          <p:nvPr/>
        </p:nvSpPr>
        <p:spPr bwMode="auto">
          <a:xfrm>
            <a:off x="366141" y="2588342"/>
            <a:ext cx="3499203" cy="3377773"/>
          </a:xfrm>
          <a:prstGeom prst="rect">
            <a:avLst/>
          </a:prstGeom>
          <a:solidFill>
            <a:schemeClr val="bg1"/>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a:t>
            </a:r>
            <a:r>
              <a:rPr lang="en-US" sz="2000" dirty="0" smtClean="0">
                <a:gradFill>
                  <a:gsLst>
                    <a:gs pos="0">
                      <a:srgbClr val="FFFFFF"/>
                    </a:gs>
                    <a:gs pos="100000">
                      <a:srgbClr val="FFFFFF"/>
                    </a:gs>
                  </a:gsLst>
                  <a:lin ang="5400000" scaled="0"/>
                </a:gradFill>
                <a:ea typeface="Segoe UI" pitchFamily="34" charset="0"/>
                <a:cs typeface="Segoe UI" pitchFamily="34" charset="0"/>
              </a:rPr>
              <a:t>ontent tiles (which must always have text) work well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between  photos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p:nvPicPr>
        <p:blipFill>
          <a:blip r:embed="rId3"/>
          <a:stretch>
            <a:fillRect/>
          </a:stretch>
        </p:blipFill>
        <p:spPr>
          <a:xfrm>
            <a:off x="377716" y="2588343"/>
            <a:ext cx="3487628" cy="2114403"/>
          </a:xfrm>
          <a:prstGeom prst="rect">
            <a:avLst/>
          </a:prstGeom>
        </p:spPr>
      </p:pic>
      <p:pic>
        <p:nvPicPr>
          <p:cNvPr id="5" name="Picture 4"/>
          <p:cNvPicPr>
            <a:picLocks noChangeAspect="1"/>
          </p:cNvPicPr>
          <p:nvPr/>
        </p:nvPicPr>
        <p:blipFill>
          <a:blip r:embed="rId4"/>
          <a:stretch>
            <a:fillRect/>
          </a:stretch>
        </p:blipFill>
        <p:spPr>
          <a:xfrm>
            <a:off x="377716" y="5099619"/>
            <a:ext cx="3483061" cy="574288"/>
          </a:xfrm>
          <a:prstGeom prst="rect">
            <a:avLst/>
          </a:prstGeom>
        </p:spPr>
      </p:pic>
      <p:grpSp>
        <p:nvGrpSpPr>
          <p:cNvPr id="21" name="Group 20"/>
          <p:cNvGrpSpPr/>
          <p:nvPr/>
        </p:nvGrpSpPr>
        <p:grpSpPr>
          <a:xfrm>
            <a:off x="8561267" y="2606190"/>
            <a:ext cx="3417627" cy="3359925"/>
            <a:chOff x="5761042" y="2901984"/>
            <a:chExt cx="3840438" cy="3743529"/>
          </a:xfrm>
        </p:grpSpPr>
        <p:sp>
          <p:nvSpPr>
            <p:cNvPr id="19" name="Rectangle 18"/>
            <p:cNvSpPr>
              <a:spLocks/>
            </p:cNvSpPr>
            <p:nvPr/>
          </p:nvSpPr>
          <p:spPr bwMode="auto">
            <a:xfrm>
              <a:off x="5761042" y="2901984"/>
              <a:ext cx="3840438" cy="3743529"/>
            </a:xfrm>
            <a:prstGeom prst="rect">
              <a:avLst/>
            </a:prstGeom>
            <a:solidFill>
              <a:schemeClr val="bg1"/>
            </a:solidFill>
            <a:ln w="95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C</a:t>
              </a:r>
              <a:r>
                <a:rPr lang="en-US" sz="2000" dirty="0" smtClean="0">
                  <a:gradFill>
                    <a:gsLst>
                      <a:gs pos="0">
                        <a:srgbClr val="FFFFFF"/>
                      </a:gs>
                      <a:gs pos="100000">
                        <a:srgbClr val="FFFFFF"/>
                      </a:gs>
                    </a:gsLst>
                    <a:lin ang="5400000" scaled="0"/>
                  </a:gradFill>
                  <a:ea typeface="Segoe UI" pitchFamily="34" charset="0"/>
                  <a:cs typeface="Segoe UI" pitchFamily="34" charset="0"/>
                </a:rPr>
                <a:t>ontent tiles (which must always have text) work well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between  photos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p:cNvPicPr>
              <a:picLocks noChangeAspect="1"/>
            </p:cNvPicPr>
            <p:nvPr/>
          </p:nvPicPr>
          <p:blipFill>
            <a:blip r:embed="rId5"/>
            <a:stretch>
              <a:fillRect/>
            </a:stretch>
          </p:blipFill>
          <p:spPr>
            <a:xfrm>
              <a:off x="7621446" y="3153535"/>
              <a:ext cx="1300620" cy="753225"/>
            </a:xfrm>
            <a:prstGeom prst="rect">
              <a:avLst/>
            </a:prstGeom>
          </p:spPr>
        </p:pic>
        <p:pic>
          <p:nvPicPr>
            <p:cNvPr id="15" name="Picture 14"/>
            <p:cNvPicPr>
              <a:picLocks noChangeAspect="1"/>
            </p:cNvPicPr>
            <p:nvPr/>
          </p:nvPicPr>
          <p:blipFill>
            <a:blip r:embed="rId6"/>
            <a:stretch>
              <a:fillRect/>
            </a:stretch>
          </p:blipFill>
          <p:spPr>
            <a:xfrm>
              <a:off x="6288335" y="4087934"/>
              <a:ext cx="1243324" cy="746440"/>
            </a:xfrm>
            <a:prstGeom prst="rect">
              <a:avLst/>
            </a:prstGeom>
          </p:spPr>
        </p:pic>
        <p:pic>
          <p:nvPicPr>
            <p:cNvPr id="16" name="Picture 15"/>
            <p:cNvPicPr>
              <a:picLocks noChangeAspect="1"/>
            </p:cNvPicPr>
            <p:nvPr/>
          </p:nvPicPr>
          <p:blipFill>
            <a:blip r:embed="rId7"/>
            <a:stretch>
              <a:fillRect/>
            </a:stretch>
          </p:blipFill>
          <p:spPr>
            <a:xfrm>
              <a:off x="7623583" y="3977766"/>
              <a:ext cx="1186028" cy="766797"/>
            </a:xfrm>
            <a:prstGeom prst="rect">
              <a:avLst/>
            </a:prstGeom>
          </p:spPr>
        </p:pic>
        <p:pic>
          <p:nvPicPr>
            <p:cNvPr id="17" name="Picture 16"/>
            <p:cNvPicPr>
              <a:picLocks noChangeAspect="1"/>
            </p:cNvPicPr>
            <p:nvPr/>
          </p:nvPicPr>
          <p:blipFill>
            <a:blip r:embed="rId8"/>
            <a:stretch>
              <a:fillRect/>
            </a:stretch>
          </p:blipFill>
          <p:spPr>
            <a:xfrm>
              <a:off x="6287843" y="3160028"/>
              <a:ext cx="1128732" cy="787154"/>
            </a:xfrm>
            <a:prstGeom prst="rect">
              <a:avLst/>
            </a:prstGeom>
          </p:spPr>
        </p:pic>
        <p:sp>
          <p:nvSpPr>
            <p:cNvPr id="20" name="Rectangle 19"/>
            <p:cNvSpPr/>
            <p:nvPr/>
          </p:nvSpPr>
          <p:spPr bwMode="auto">
            <a:xfrm>
              <a:off x="5797794" y="5513882"/>
              <a:ext cx="3749062" cy="11137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solidFill>
                    <a:srgbClr val="505050"/>
                  </a:solidFill>
                  <a:ea typeface="Segoe UI" pitchFamily="34" charset="0"/>
                  <a:cs typeface="Segoe UI" pitchFamily="34" charset="0"/>
                </a:rPr>
                <a:t>Items viewed in the same session</a:t>
              </a:r>
              <a:endParaRPr lang="en-US" sz="2400" dirty="0">
                <a:solidFill>
                  <a:srgbClr val="505050"/>
                </a:solidFill>
                <a:ea typeface="Segoe UI" pitchFamily="34" charset="0"/>
                <a:cs typeface="Segoe UI" pitchFamily="34" charset="0"/>
              </a:endParaRPr>
            </a:p>
          </p:txBody>
        </p:sp>
      </p:grpSp>
      <p:grpSp>
        <p:nvGrpSpPr>
          <p:cNvPr id="26" name="Group 25"/>
          <p:cNvGrpSpPr/>
          <p:nvPr/>
        </p:nvGrpSpPr>
        <p:grpSpPr>
          <a:xfrm>
            <a:off x="4430836" y="2606190"/>
            <a:ext cx="3564937" cy="3359925"/>
            <a:chOff x="4299201" y="2057556"/>
            <a:chExt cx="3840438" cy="3743529"/>
          </a:xfrm>
        </p:grpSpPr>
        <p:sp>
          <p:nvSpPr>
            <p:cNvPr id="22" name="Rectangle 21"/>
            <p:cNvSpPr>
              <a:spLocks/>
            </p:cNvSpPr>
            <p:nvPr/>
          </p:nvSpPr>
          <p:spPr bwMode="auto">
            <a:xfrm>
              <a:off x="4299201" y="2057556"/>
              <a:ext cx="3840438" cy="3743529"/>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Usage Event Processing and Search</a:t>
              </a:r>
            </a:p>
          </p:txBody>
        </p:sp>
        <p:sp>
          <p:nvSpPr>
            <p:cNvPr id="24" name="Rectangle 23"/>
            <p:cNvSpPr/>
            <p:nvPr/>
          </p:nvSpPr>
          <p:spPr bwMode="auto">
            <a:xfrm>
              <a:off x="4453160" y="4571190"/>
              <a:ext cx="3626024" cy="113697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dirty="0">
                <a:solidFill>
                  <a:srgbClr val="FFFFFF"/>
                </a:solidFill>
                <a:ea typeface="Segoe UI" pitchFamily="34" charset="0"/>
                <a:cs typeface="Segoe UI" pitchFamily="34" charset="0"/>
              </a:endParaRPr>
            </a:p>
          </p:txBody>
        </p:sp>
      </p:grpSp>
      <p:sp>
        <p:nvSpPr>
          <p:cNvPr id="27" name="Freeform 101"/>
          <p:cNvSpPr>
            <a:spLocks/>
          </p:cNvSpPr>
          <p:nvPr/>
        </p:nvSpPr>
        <p:spPr bwMode="black">
          <a:xfrm>
            <a:off x="8173154" y="4129600"/>
            <a:ext cx="208738" cy="313103"/>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00B050"/>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8" name="Freeform 101"/>
          <p:cNvSpPr>
            <a:spLocks/>
          </p:cNvSpPr>
          <p:nvPr/>
        </p:nvSpPr>
        <p:spPr bwMode="black">
          <a:xfrm>
            <a:off x="4043721" y="5228880"/>
            <a:ext cx="208738" cy="313103"/>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00B050"/>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9" name="Freeform 101"/>
          <p:cNvSpPr>
            <a:spLocks/>
          </p:cNvSpPr>
          <p:nvPr/>
        </p:nvSpPr>
        <p:spPr bwMode="black">
          <a:xfrm flipH="1">
            <a:off x="4023701" y="3508005"/>
            <a:ext cx="208738" cy="313103"/>
          </a:xfrm>
          <a:custGeom>
            <a:avLst/>
            <a:gdLst>
              <a:gd name="T0" fmla="*/ 0 w 66"/>
              <a:gd name="T1" fmla="*/ 49 h 99"/>
              <a:gd name="T2" fmla="*/ 66 w 66"/>
              <a:gd name="T3" fmla="*/ 0 h 99"/>
              <a:gd name="T4" fmla="*/ 66 w 66"/>
              <a:gd name="T5" fmla="*/ 99 h 99"/>
              <a:gd name="T6" fmla="*/ 0 w 66"/>
              <a:gd name="T7" fmla="*/ 49 h 99"/>
            </a:gdLst>
            <a:ahLst/>
            <a:cxnLst>
              <a:cxn ang="0">
                <a:pos x="T0" y="T1"/>
              </a:cxn>
              <a:cxn ang="0">
                <a:pos x="T2" y="T3"/>
              </a:cxn>
              <a:cxn ang="0">
                <a:pos x="T4" y="T5"/>
              </a:cxn>
              <a:cxn ang="0">
                <a:pos x="T6" y="T7"/>
              </a:cxn>
            </a:cxnLst>
            <a:rect l="0" t="0" r="r" b="b"/>
            <a:pathLst>
              <a:path w="66" h="99">
                <a:moveTo>
                  <a:pt x="0" y="49"/>
                </a:moveTo>
                <a:lnTo>
                  <a:pt x="66" y="0"/>
                </a:lnTo>
                <a:lnTo>
                  <a:pt x="66" y="99"/>
                </a:lnTo>
                <a:lnTo>
                  <a:pt x="0" y="49"/>
                </a:lnTo>
                <a:close/>
              </a:path>
            </a:pathLst>
          </a:custGeom>
          <a:solidFill>
            <a:srgbClr val="00B050"/>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30" name="Title 1"/>
          <p:cNvSpPr>
            <a:spLocks noGrp="1"/>
          </p:cNvSpPr>
          <p:nvPr>
            <p:ph type="title"/>
          </p:nvPr>
        </p:nvSpPr>
        <p:spPr/>
        <p:txBody>
          <a:bodyPr/>
          <a:lstStyle/>
          <a:p>
            <a:r>
              <a:rPr lang="en-US" sz="4800" dirty="0" smtClean="0"/>
              <a:t>Search-driven Recommendations</a:t>
            </a:r>
            <a:endParaRPr lang="en-US" sz="4800" dirty="0"/>
          </a:p>
        </p:txBody>
      </p:sp>
      <p:sp>
        <p:nvSpPr>
          <p:cNvPr id="31" name="Text Placeholder 2"/>
          <p:cNvSpPr>
            <a:spLocks noGrp="1"/>
          </p:cNvSpPr>
          <p:nvPr>
            <p:ph type="body" sz="quarter" idx="10"/>
          </p:nvPr>
        </p:nvSpPr>
        <p:spPr/>
        <p:txBody>
          <a:bodyPr/>
          <a:lstStyle/>
          <a:p>
            <a:r>
              <a:rPr lang="en-US" dirty="0" smtClean="0"/>
              <a:t>Introduction to Recommendations in SharePoint 2013</a:t>
            </a:r>
          </a:p>
        </p:txBody>
      </p:sp>
      <p:sp>
        <p:nvSpPr>
          <p:cNvPr id="25" name="Rectangle 24"/>
          <p:cNvSpPr/>
          <p:nvPr/>
        </p:nvSpPr>
        <p:spPr>
          <a:xfrm>
            <a:off x="5212408" y="3771579"/>
            <a:ext cx="1905081" cy="12734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32" name="Freeform 104"/>
          <p:cNvSpPr>
            <a:spLocks noEditPoints="1"/>
          </p:cNvSpPr>
          <p:nvPr/>
        </p:nvSpPr>
        <p:spPr bwMode="black">
          <a:xfrm>
            <a:off x="5861263" y="3906718"/>
            <a:ext cx="595019" cy="597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pic>
        <p:nvPicPr>
          <p:cNvPr id="3" name="Picture 2"/>
          <p:cNvPicPr>
            <a:picLocks noChangeAspect="1"/>
          </p:cNvPicPr>
          <p:nvPr/>
        </p:nvPicPr>
        <p:blipFill>
          <a:blip r:embed="rId9"/>
          <a:stretch>
            <a:fillRect/>
          </a:stretch>
        </p:blipFill>
        <p:spPr>
          <a:xfrm>
            <a:off x="8884529" y="4234772"/>
            <a:ext cx="1417234" cy="771406"/>
          </a:xfrm>
          <a:prstGeom prst="rect">
            <a:avLst/>
          </a:prstGeom>
        </p:spPr>
      </p:pic>
    </p:spTree>
    <p:extLst>
      <p:ext uri="{BB962C8B-B14F-4D97-AF65-F5344CB8AC3E}">
        <p14:creationId xmlns:p14="http://schemas.microsoft.com/office/powerpoint/2010/main" val="1445231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childTnLst>
                                </p:cTn>
                              </p:par>
                              <p:par>
                                <p:cTn id="11" presetID="10" presetClass="entr" presetSubtype="0" fill="hold" nodeType="withEffect">
                                  <p:stCondLst>
                                    <p:cond delay="1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Facebook </a:t>
            </a:r>
            <a:r>
              <a:rPr lang="en-US" dirty="0" smtClean="0"/>
              <a:t>publishing from SharePoint</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r>
              <a:rPr lang="en-US" dirty="0"/>
              <a:t>Using </a:t>
            </a:r>
            <a:r>
              <a:rPr lang="en-US" dirty="0" smtClean="0"/>
              <a:t>Declarative Workflows</a:t>
            </a:r>
            <a:endParaRPr lang="en-US" dirty="0"/>
          </a:p>
          <a:p>
            <a:endParaRPr lang="en-US" dirty="0"/>
          </a:p>
        </p:txBody>
      </p:sp>
      <p:grpSp>
        <p:nvGrpSpPr>
          <p:cNvPr id="6" name="Group 5"/>
          <p:cNvGrpSpPr/>
          <p:nvPr/>
        </p:nvGrpSpPr>
        <p:grpSpPr>
          <a:xfrm>
            <a:off x="1924415" y="2948628"/>
            <a:ext cx="2697480" cy="2744787"/>
            <a:chOff x="1177265" y="2194736"/>
            <a:chExt cx="2697480" cy="2744787"/>
          </a:xfrm>
        </p:grpSpPr>
        <p:sp>
          <p:nvSpPr>
            <p:cNvPr id="4" name="Rectangle 3"/>
            <p:cNvSpPr/>
            <p:nvPr/>
          </p:nvSpPr>
          <p:spPr bwMode="auto">
            <a:xfrm>
              <a:off x="1177265" y="2194736"/>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1. User changes Product Catalog item</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Freeform 128"/>
            <p:cNvSpPr>
              <a:spLocks noEditPoints="1"/>
            </p:cNvSpPr>
            <p:nvPr/>
          </p:nvSpPr>
          <p:spPr bwMode="black">
            <a:xfrm>
              <a:off x="1854943" y="3318167"/>
              <a:ext cx="1342124" cy="1253983"/>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grpSp>
      <p:grpSp>
        <p:nvGrpSpPr>
          <p:cNvPr id="14" name="Group 13"/>
          <p:cNvGrpSpPr/>
          <p:nvPr/>
        </p:nvGrpSpPr>
        <p:grpSpPr>
          <a:xfrm>
            <a:off x="4646630" y="2948628"/>
            <a:ext cx="2697480" cy="2744787"/>
            <a:chOff x="4298018" y="2948628"/>
            <a:chExt cx="2697480" cy="2744787"/>
          </a:xfrm>
        </p:grpSpPr>
        <p:sp>
          <p:nvSpPr>
            <p:cNvPr id="8" name="Rectangle 7"/>
            <p:cNvSpPr/>
            <p:nvPr/>
          </p:nvSpPr>
          <p:spPr bwMode="auto">
            <a:xfrm>
              <a:off x="4298018" y="2948628"/>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2</a:t>
              </a:r>
              <a:r>
                <a:rPr lang="en-US" sz="2000" dirty="0" smtClean="0">
                  <a:gradFill>
                    <a:gsLst>
                      <a:gs pos="0">
                        <a:srgbClr val="FFFFFF"/>
                      </a:gs>
                      <a:gs pos="100000">
                        <a:srgbClr val="FFFFFF"/>
                      </a:gs>
                    </a:gsLst>
                    <a:lin ang="5400000" scaled="0"/>
                  </a:gradFill>
                  <a:ea typeface="Segoe UI" pitchFamily="34" charset="0"/>
                  <a:cs typeface="Segoe UI" pitchFamily="34" charset="0"/>
                </a:rPr>
                <a:t>. Declarative Workflow starts and…</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104"/>
            <p:cNvSpPr>
              <a:spLocks noEditPoints="1"/>
            </p:cNvSpPr>
            <p:nvPr/>
          </p:nvSpPr>
          <p:spPr bwMode="black">
            <a:xfrm>
              <a:off x="5049839" y="4195515"/>
              <a:ext cx="1097268" cy="1130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15" name="Group 14"/>
          <p:cNvGrpSpPr/>
          <p:nvPr/>
        </p:nvGrpSpPr>
        <p:grpSpPr>
          <a:xfrm>
            <a:off x="7368844" y="2948628"/>
            <a:ext cx="2697480" cy="2744787"/>
            <a:chOff x="7092009" y="2948628"/>
            <a:chExt cx="2697480" cy="2744787"/>
          </a:xfrm>
        </p:grpSpPr>
        <p:sp>
          <p:nvSpPr>
            <p:cNvPr id="11" name="Rectangle 10"/>
            <p:cNvSpPr/>
            <p:nvPr/>
          </p:nvSpPr>
          <p:spPr bwMode="auto">
            <a:xfrm>
              <a:off x="7092009" y="2948628"/>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3</a:t>
              </a:r>
              <a:r>
                <a:rPr lang="en-US" sz="2000" dirty="0" smtClean="0">
                  <a:gradFill>
                    <a:gsLst>
                      <a:gs pos="0">
                        <a:srgbClr val="FFFFFF"/>
                      </a:gs>
                      <a:gs pos="100000">
                        <a:srgbClr val="FFFFFF"/>
                      </a:gs>
                    </a:gsLst>
                    <a:lin ang="5400000" scaled="0"/>
                  </a:gradFill>
                  <a:ea typeface="Segoe UI" pitchFamily="34" charset="0"/>
                  <a:cs typeface="Segoe UI" pitchFamily="34" charset="0"/>
                </a:rPr>
                <a:t>. Sends HTTP POST to update Facebook Newsfeed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124"/>
            <p:cNvSpPr>
              <a:spLocks noEditPoints="1"/>
            </p:cNvSpPr>
            <p:nvPr/>
          </p:nvSpPr>
          <p:spPr bwMode="black">
            <a:xfrm>
              <a:off x="8303769" y="4272927"/>
              <a:ext cx="200443" cy="1053115"/>
            </a:xfrm>
            <a:custGeom>
              <a:avLst/>
              <a:gdLst>
                <a:gd name="T0" fmla="*/ 16 w 17"/>
                <a:gd name="T1" fmla="*/ 0 h 69"/>
                <a:gd name="T2" fmla="*/ 14 w 17"/>
                <a:gd name="T3" fmla="*/ 47 h 69"/>
                <a:gd name="T4" fmla="*/ 2 w 17"/>
                <a:gd name="T5" fmla="*/ 47 h 69"/>
                <a:gd name="T6" fmla="*/ 0 w 17"/>
                <a:gd name="T7" fmla="*/ 0 h 69"/>
                <a:gd name="T8" fmla="*/ 16 w 17"/>
                <a:gd name="T9" fmla="*/ 0 h 69"/>
                <a:gd name="T10" fmla="*/ 17 w 17"/>
                <a:gd name="T11" fmla="*/ 61 h 69"/>
                <a:gd name="T12" fmla="*/ 15 w 17"/>
                <a:gd name="T13" fmla="*/ 67 h 69"/>
                <a:gd name="T14" fmla="*/ 8 w 17"/>
                <a:gd name="T15" fmla="*/ 69 h 69"/>
                <a:gd name="T16" fmla="*/ 2 w 17"/>
                <a:gd name="T17" fmla="*/ 67 h 69"/>
                <a:gd name="T18" fmla="*/ 0 w 17"/>
                <a:gd name="T19" fmla="*/ 61 h 69"/>
                <a:gd name="T20" fmla="*/ 2 w 17"/>
                <a:gd name="T21" fmla="*/ 56 h 69"/>
                <a:gd name="T22" fmla="*/ 8 w 17"/>
                <a:gd name="T23" fmla="*/ 54 h 69"/>
                <a:gd name="T24" fmla="*/ 14 w 17"/>
                <a:gd name="T25" fmla="*/ 56 h 69"/>
                <a:gd name="T26" fmla="*/ 17 w 17"/>
                <a:gd name="T27"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9">
                  <a:moveTo>
                    <a:pt x="16" y="0"/>
                  </a:moveTo>
                  <a:cubicBezTo>
                    <a:pt x="14" y="47"/>
                    <a:pt x="14" y="47"/>
                    <a:pt x="14" y="47"/>
                  </a:cubicBezTo>
                  <a:cubicBezTo>
                    <a:pt x="2" y="47"/>
                    <a:pt x="2" y="47"/>
                    <a:pt x="2" y="47"/>
                  </a:cubicBezTo>
                  <a:cubicBezTo>
                    <a:pt x="0" y="0"/>
                    <a:pt x="0" y="0"/>
                    <a:pt x="0" y="0"/>
                  </a:cubicBezTo>
                  <a:lnTo>
                    <a:pt x="16" y="0"/>
                  </a:lnTo>
                  <a:close/>
                  <a:moveTo>
                    <a:pt x="17" y="61"/>
                  </a:moveTo>
                  <a:cubicBezTo>
                    <a:pt x="17" y="64"/>
                    <a:pt x="16" y="66"/>
                    <a:pt x="15" y="67"/>
                  </a:cubicBezTo>
                  <a:cubicBezTo>
                    <a:pt x="13" y="69"/>
                    <a:pt x="11" y="69"/>
                    <a:pt x="8" y="69"/>
                  </a:cubicBezTo>
                  <a:cubicBezTo>
                    <a:pt x="6" y="69"/>
                    <a:pt x="4" y="69"/>
                    <a:pt x="2" y="67"/>
                  </a:cubicBezTo>
                  <a:cubicBezTo>
                    <a:pt x="0" y="65"/>
                    <a:pt x="0" y="64"/>
                    <a:pt x="0" y="61"/>
                  </a:cubicBezTo>
                  <a:cubicBezTo>
                    <a:pt x="0" y="59"/>
                    <a:pt x="0" y="57"/>
                    <a:pt x="2" y="56"/>
                  </a:cubicBezTo>
                  <a:cubicBezTo>
                    <a:pt x="4" y="54"/>
                    <a:pt x="6" y="54"/>
                    <a:pt x="8" y="54"/>
                  </a:cubicBezTo>
                  <a:cubicBezTo>
                    <a:pt x="11" y="54"/>
                    <a:pt x="13" y="54"/>
                    <a:pt x="14" y="56"/>
                  </a:cubicBezTo>
                  <a:cubicBezTo>
                    <a:pt x="16" y="57"/>
                    <a:pt x="17" y="59"/>
                    <a:pt x="17" y="61"/>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Tree>
    <p:extLst>
      <p:ext uri="{BB962C8B-B14F-4D97-AF65-F5344CB8AC3E}">
        <p14:creationId xmlns:p14="http://schemas.microsoft.com/office/powerpoint/2010/main" val="410630681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Editorial Control explained</a:t>
            </a:r>
          </a:p>
        </p:txBody>
      </p:sp>
      <p:sp>
        <p:nvSpPr>
          <p:cNvPr id="3" name="Text Placeholder 2"/>
          <p:cNvSpPr>
            <a:spLocks noGrp="1"/>
          </p:cNvSpPr>
          <p:nvPr>
            <p:ph type="body" sz="quarter" idx="10"/>
          </p:nvPr>
        </p:nvSpPr>
        <p:spPr/>
        <p:txBody>
          <a:bodyPr/>
          <a:lstStyle/>
          <a:p>
            <a:r>
              <a:rPr lang="en-US" dirty="0"/>
              <a:t>Business control through Query Rules</a:t>
            </a:r>
          </a:p>
        </p:txBody>
      </p:sp>
      <p:grpSp>
        <p:nvGrpSpPr>
          <p:cNvPr id="6" name="Group 5"/>
          <p:cNvGrpSpPr/>
          <p:nvPr/>
        </p:nvGrpSpPr>
        <p:grpSpPr>
          <a:xfrm>
            <a:off x="731897" y="2842880"/>
            <a:ext cx="2697480" cy="2744787"/>
            <a:chOff x="731897" y="2842880"/>
            <a:chExt cx="2697480" cy="2744787"/>
          </a:xfrm>
        </p:grpSpPr>
        <p:sp>
          <p:nvSpPr>
            <p:cNvPr id="5" name="Rectangle 4"/>
            <p:cNvSpPr/>
            <p:nvPr/>
          </p:nvSpPr>
          <p:spPr bwMode="auto">
            <a:xfrm>
              <a:off x="731897" y="2842880"/>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1. User searches or navigates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2" descr="\\MAGNUM\Projects\Microsoft\Cloud Power FY12\Design\Icons\PNGs\Search.png"/>
            <p:cNvPicPr>
              <a:picLocks noChangeAspect="1" noChangeArrowheads="1"/>
            </p:cNvPicPr>
            <p:nvPr/>
          </p:nvPicPr>
          <p:blipFill>
            <a:blip r:embed="rId3" cstate="print">
              <a:lum bright="100000"/>
            </a:blip>
            <a:srcRect/>
            <a:stretch>
              <a:fillRect/>
            </a:stretch>
          </p:blipFill>
          <p:spPr bwMode="auto">
            <a:xfrm>
              <a:off x="1279916" y="3940149"/>
              <a:ext cx="1280867" cy="1280352"/>
            </a:xfrm>
            <a:prstGeom prst="rect">
              <a:avLst/>
            </a:prstGeom>
            <a:noFill/>
          </p:spPr>
        </p:pic>
      </p:grpSp>
      <p:grpSp>
        <p:nvGrpSpPr>
          <p:cNvPr id="9" name="Group 8"/>
          <p:cNvGrpSpPr/>
          <p:nvPr/>
        </p:nvGrpSpPr>
        <p:grpSpPr>
          <a:xfrm>
            <a:off x="3480597" y="2842880"/>
            <a:ext cx="2697480" cy="2744787"/>
            <a:chOff x="3480597" y="2842880"/>
            <a:chExt cx="2697480" cy="2744787"/>
          </a:xfrm>
        </p:grpSpPr>
        <p:sp>
          <p:nvSpPr>
            <p:cNvPr id="8" name="Rectangle 7"/>
            <p:cNvSpPr/>
            <p:nvPr/>
          </p:nvSpPr>
          <p:spPr bwMode="auto">
            <a:xfrm>
              <a:off x="3480597" y="2842880"/>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 Initial search results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131"/>
            <p:cNvSpPr>
              <a:spLocks noEditPoints="1"/>
            </p:cNvSpPr>
            <p:nvPr/>
          </p:nvSpPr>
          <p:spPr bwMode="black">
            <a:xfrm>
              <a:off x="4301519" y="4260687"/>
              <a:ext cx="1055636" cy="639277"/>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12" name="Group 11"/>
          <p:cNvGrpSpPr/>
          <p:nvPr/>
        </p:nvGrpSpPr>
        <p:grpSpPr>
          <a:xfrm>
            <a:off x="6229297" y="2842880"/>
            <a:ext cx="2697480" cy="2744787"/>
            <a:chOff x="6229297" y="2842880"/>
            <a:chExt cx="2697480" cy="2744787"/>
          </a:xfrm>
        </p:grpSpPr>
        <p:sp>
          <p:nvSpPr>
            <p:cNvPr id="11" name="Rectangle 10"/>
            <p:cNvSpPr/>
            <p:nvPr/>
          </p:nvSpPr>
          <p:spPr bwMode="auto">
            <a:xfrm>
              <a:off x="6229297" y="2842880"/>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3</a:t>
              </a:r>
              <a:r>
                <a:rPr lang="en-US" sz="2000" dirty="0" smtClean="0">
                  <a:gradFill>
                    <a:gsLst>
                      <a:gs pos="0">
                        <a:srgbClr val="FFFFFF"/>
                      </a:gs>
                      <a:gs pos="100000">
                        <a:srgbClr val="FFFFFF"/>
                      </a:gs>
                    </a:gsLst>
                    <a:lin ang="5400000" scaled="0"/>
                  </a:gradFill>
                  <a:ea typeface="Segoe UI" pitchFamily="34" charset="0"/>
                  <a:cs typeface="Segoe UI" pitchFamily="34" charset="0"/>
                </a:rPr>
                <a:t>. Business logic in query rules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104"/>
            <p:cNvSpPr>
              <a:spLocks noEditPoints="1"/>
            </p:cNvSpPr>
            <p:nvPr/>
          </p:nvSpPr>
          <p:spPr bwMode="black">
            <a:xfrm>
              <a:off x="7040084" y="4015062"/>
              <a:ext cx="1097268" cy="1130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22" name="Group 21"/>
          <p:cNvGrpSpPr/>
          <p:nvPr/>
        </p:nvGrpSpPr>
        <p:grpSpPr>
          <a:xfrm>
            <a:off x="8977997" y="2842880"/>
            <a:ext cx="2697480" cy="2744787"/>
            <a:chOff x="8977997" y="2842880"/>
            <a:chExt cx="2697480" cy="2744787"/>
          </a:xfrm>
        </p:grpSpPr>
        <p:sp>
          <p:nvSpPr>
            <p:cNvPr id="14" name="Rectangle 13"/>
            <p:cNvSpPr/>
            <p:nvPr/>
          </p:nvSpPr>
          <p:spPr bwMode="auto">
            <a:xfrm>
              <a:off x="8977997" y="2842880"/>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4. UX from transformed search results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9798919" y="4134905"/>
              <a:ext cx="1055636" cy="890840"/>
              <a:chOff x="9798919" y="4215273"/>
              <a:chExt cx="1055636" cy="890840"/>
            </a:xfrm>
          </p:grpSpPr>
          <p:sp>
            <p:nvSpPr>
              <p:cNvPr id="15" name="Freeform 131"/>
              <p:cNvSpPr>
                <a:spLocks noEditPoints="1"/>
              </p:cNvSpPr>
              <p:nvPr/>
            </p:nvSpPr>
            <p:spPr bwMode="black">
              <a:xfrm>
                <a:off x="9798919" y="4215273"/>
                <a:ext cx="1055636" cy="639277"/>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0" name="Freeform 131"/>
              <p:cNvSpPr>
                <a:spLocks noEditPoints="1"/>
              </p:cNvSpPr>
              <p:nvPr/>
            </p:nvSpPr>
            <p:spPr bwMode="black">
              <a:xfrm>
                <a:off x="9798919" y="4466836"/>
                <a:ext cx="1055636" cy="639277"/>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spTree>
    <p:extLst>
      <p:ext uri="{BB962C8B-B14F-4D97-AF65-F5344CB8AC3E}">
        <p14:creationId xmlns:p14="http://schemas.microsoft.com/office/powerpoint/2010/main" val="279400138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Fredrik Holm, Stefan Debald</External_x0020_Speaker>
    <Session_x0020_Code xmlns="2295e2e7-0eeb-498e-8716-217bb2ee6ee3"> SPC110</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Fredrik Holm, Stefan Debald</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230e9df3-be65-4c73-a93b-d1236ebd677e"/>
    <ds:schemaRef ds:uri="http://schemas.microsoft.com/office/2006/metadata/properties"/>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http://www.w3.org/XML/1998/namespace"/>
    <ds:schemaRef ds:uri="032d541b-1b4e-4d91-93c7-b10533c52f73"/>
    <ds:schemaRef ds:uri="2295e2e7-0eeb-498e-8716-217bb2ee6ee3"/>
    <ds:schemaRef ds:uri="http://schemas.microsoft.com/sharepoint/v3"/>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6A382AC9-E50E-43F3-8A57-05B1E190C0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5</TotalTime>
  <Words>1736</Words>
  <Application>Microsoft Office PowerPoint</Application>
  <PresentationFormat>Custom</PresentationFormat>
  <Paragraphs>120</Paragraphs>
  <Slides>13</Slides>
  <Notes>12</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SPC2012_IT-Pro_Template_16x9</vt:lpstr>
      <vt:lpstr>5-30072_SPC2012_IT-Pro_Template_16x9_Light</vt:lpstr>
      <vt:lpstr>5-30072_SPC2012_IT-Pro_Template_16x9</vt:lpstr>
      <vt:lpstr>5-30072_SPC2012_Business_Template_16x9_Light</vt:lpstr>
      <vt:lpstr>PowerPoint Presentation</vt:lpstr>
      <vt:lpstr>Grow your Business Online with SharePoint's Adaptive Experiences  </vt:lpstr>
      <vt:lpstr>Adaptive web sites for your business…</vt:lpstr>
      <vt:lpstr>Cross-Site Publishing </vt:lpstr>
      <vt:lpstr>Web design with SharePoint 2013</vt:lpstr>
      <vt:lpstr>Faceted Navigation</vt:lpstr>
      <vt:lpstr>Search-driven Recommendations</vt:lpstr>
      <vt:lpstr>Facebook publishing from SharePoint</vt:lpstr>
      <vt:lpstr>Editorial Control explained</vt:lpstr>
      <vt:lpstr>Adaptive web sites for your business…</vt:lpstr>
      <vt:lpstr>Related WCM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 your Business Online with SharePoint's Adaptive Experiences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2012-11-13T21:17:39Z</dcterms:created>
  <dcterms:modified xsi:type="dcterms:W3CDTF">2012-12-05T22:17:57Z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