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84"/>
  </p:notesMasterIdLst>
  <p:handoutMasterIdLst>
    <p:handoutMasterId r:id="rId85"/>
  </p:handoutMasterIdLst>
  <p:sldIdLst>
    <p:sldId id="1055" r:id="rId7"/>
    <p:sldId id="1161" r:id="rId8"/>
    <p:sldId id="1088" r:id="rId9"/>
    <p:sldId id="1089" r:id="rId10"/>
    <p:sldId id="1090" r:id="rId11"/>
    <p:sldId id="1091" r:id="rId12"/>
    <p:sldId id="1092" r:id="rId13"/>
    <p:sldId id="1093" r:id="rId14"/>
    <p:sldId id="1094" r:id="rId15"/>
    <p:sldId id="1095" r:id="rId16"/>
    <p:sldId id="1096" r:id="rId17"/>
    <p:sldId id="1097" r:id="rId18"/>
    <p:sldId id="1098" r:id="rId19"/>
    <p:sldId id="1099" r:id="rId20"/>
    <p:sldId id="1100" r:id="rId21"/>
    <p:sldId id="1101" r:id="rId22"/>
    <p:sldId id="1102" r:id="rId23"/>
    <p:sldId id="1103" r:id="rId24"/>
    <p:sldId id="1104" r:id="rId25"/>
    <p:sldId id="1105" r:id="rId26"/>
    <p:sldId id="1106" r:id="rId27"/>
    <p:sldId id="1107" r:id="rId28"/>
    <p:sldId id="1108" r:id="rId29"/>
    <p:sldId id="1109" r:id="rId30"/>
    <p:sldId id="1110" r:id="rId31"/>
    <p:sldId id="1111" r:id="rId32"/>
    <p:sldId id="1112" r:id="rId33"/>
    <p:sldId id="1113" r:id="rId34"/>
    <p:sldId id="1114" r:id="rId35"/>
    <p:sldId id="1115" r:id="rId36"/>
    <p:sldId id="1116" r:id="rId37"/>
    <p:sldId id="1117" r:id="rId38"/>
    <p:sldId id="1118" r:id="rId39"/>
    <p:sldId id="1119" r:id="rId40"/>
    <p:sldId id="1120" r:id="rId41"/>
    <p:sldId id="1121" r:id="rId42"/>
    <p:sldId id="1122" r:id="rId43"/>
    <p:sldId id="1123" r:id="rId44"/>
    <p:sldId id="1124" r:id="rId45"/>
    <p:sldId id="1125" r:id="rId46"/>
    <p:sldId id="1126" r:id="rId47"/>
    <p:sldId id="1127" r:id="rId48"/>
    <p:sldId id="1128" r:id="rId49"/>
    <p:sldId id="1129" r:id="rId50"/>
    <p:sldId id="1130" r:id="rId51"/>
    <p:sldId id="1131" r:id="rId52"/>
    <p:sldId id="1132" r:id="rId53"/>
    <p:sldId id="1133" r:id="rId54"/>
    <p:sldId id="1134" r:id="rId55"/>
    <p:sldId id="1135" r:id="rId56"/>
    <p:sldId id="1136" r:id="rId57"/>
    <p:sldId id="1137" r:id="rId58"/>
    <p:sldId id="1138" r:id="rId59"/>
    <p:sldId id="1139" r:id="rId60"/>
    <p:sldId id="1140" r:id="rId61"/>
    <p:sldId id="1141" r:id="rId62"/>
    <p:sldId id="1142" r:id="rId63"/>
    <p:sldId id="1143" r:id="rId64"/>
    <p:sldId id="1144" r:id="rId65"/>
    <p:sldId id="1145" r:id="rId66"/>
    <p:sldId id="1146" r:id="rId67"/>
    <p:sldId id="1147" r:id="rId68"/>
    <p:sldId id="1148" r:id="rId69"/>
    <p:sldId id="1149" r:id="rId70"/>
    <p:sldId id="1150" r:id="rId71"/>
    <p:sldId id="1151" r:id="rId72"/>
    <p:sldId id="1152" r:id="rId73"/>
    <p:sldId id="1153" r:id="rId74"/>
    <p:sldId id="1154" r:id="rId75"/>
    <p:sldId id="1155" r:id="rId76"/>
    <p:sldId id="1156" r:id="rId77"/>
    <p:sldId id="1157" r:id="rId78"/>
    <p:sldId id="1158" r:id="rId79"/>
    <p:sldId id="1159" r:id="rId80"/>
    <p:sldId id="1160" r:id="rId81"/>
    <p:sldId id="1087" r:id="rId82"/>
    <p:sldId id="1076" r:id="rId8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tableStyles" Target="tableStyles.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487CB9-9639-4105-9342-2990F4888BB5}" type="doc">
      <dgm:prSet loTypeId="urn:microsoft.com/office/officeart/2005/8/layout/venn2" loCatId="relationship" qsTypeId="urn:microsoft.com/office/officeart/2005/8/quickstyle/simple1" qsCatId="simple" csTypeId="urn:microsoft.com/office/officeart/2005/8/colors/accent1_3" csCatId="accent1" phldr="1"/>
      <dgm:spPr/>
      <dgm:t>
        <a:bodyPr/>
        <a:lstStyle/>
        <a:p>
          <a:endParaRPr lang="en-US"/>
        </a:p>
      </dgm:t>
    </dgm:pt>
    <dgm:pt modelId="{28F3EFB3-3D79-4FB1-BAB1-D5639C1ADAE8}">
      <dgm:prSet phldrT="[Text]" custT="1"/>
      <dgm:spPr/>
      <dgm:t>
        <a:bodyPr/>
        <a:lstStyle/>
        <a:p>
          <a:r>
            <a:rPr lang="en-US" sz="1200" dirty="0" smtClean="0"/>
            <a:t> Definitions</a:t>
          </a:r>
          <a:endParaRPr lang="en-US" sz="1200" dirty="0"/>
        </a:p>
      </dgm:t>
    </dgm:pt>
    <dgm:pt modelId="{90B05DFB-0FA5-4B29-ABB4-61FEE6F41A6F}" type="sibTrans" cxnId="{DD239453-4FDC-4055-B8B1-580383526471}">
      <dgm:prSet/>
      <dgm:spPr/>
      <dgm:t>
        <a:bodyPr/>
        <a:lstStyle/>
        <a:p>
          <a:endParaRPr lang="en-US" sz="1200"/>
        </a:p>
      </dgm:t>
    </dgm:pt>
    <dgm:pt modelId="{75363227-36CB-4781-8DD3-5FF8263245FB}" type="parTrans" cxnId="{DD239453-4FDC-4055-B8B1-580383526471}">
      <dgm:prSet/>
      <dgm:spPr/>
      <dgm:t>
        <a:bodyPr/>
        <a:lstStyle/>
        <a:p>
          <a:endParaRPr lang="en-US" sz="1200"/>
        </a:p>
      </dgm:t>
    </dgm:pt>
    <dgm:pt modelId="{CFA20210-4610-4846-B1EF-38C4DC053CE6}">
      <dgm:prSet phldrT="[Text]" custT="1"/>
      <dgm:spPr/>
      <dgm:t>
        <a:bodyPr/>
        <a:lstStyle/>
        <a:p>
          <a:r>
            <a:rPr lang="en-US" sz="1200" dirty="0" smtClean="0"/>
            <a:t> Foundation</a:t>
          </a:r>
          <a:endParaRPr lang="en-US" sz="1200" dirty="0"/>
        </a:p>
      </dgm:t>
    </dgm:pt>
    <dgm:pt modelId="{4F90A83F-D4C2-4C0E-9535-BEBA20D69E73}" type="parTrans" cxnId="{A9C48994-F871-4305-937E-92F83CACCE68}">
      <dgm:prSet/>
      <dgm:spPr/>
      <dgm:t>
        <a:bodyPr/>
        <a:lstStyle/>
        <a:p>
          <a:endParaRPr lang="en-US" sz="1200"/>
        </a:p>
      </dgm:t>
    </dgm:pt>
    <dgm:pt modelId="{29ECA730-37D4-42D5-B05A-B61BBE344082}" type="sibTrans" cxnId="{A9C48994-F871-4305-937E-92F83CACCE68}">
      <dgm:prSet/>
      <dgm:spPr/>
      <dgm:t>
        <a:bodyPr/>
        <a:lstStyle/>
        <a:p>
          <a:endParaRPr lang="en-US" sz="1200"/>
        </a:p>
      </dgm:t>
    </dgm:pt>
    <dgm:pt modelId="{E6AE4F7C-89E9-4989-BF33-E0CB11B8207B}">
      <dgm:prSet phldrT="[Text]" custT="1"/>
      <dgm:spPr/>
      <dgm:t>
        <a:bodyPr/>
        <a:lstStyle/>
        <a:p>
          <a:r>
            <a:rPr lang="en-US" sz="1200" dirty="0" smtClean="0"/>
            <a:t> Process</a:t>
          </a:r>
          <a:endParaRPr lang="en-US" sz="1200" dirty="0"/>
        </a:p>
      </dgm:t>
    </dgm:pt>
    <dgm:pt modelId="{E284DA24-43E9-4961-A8D6-07EE0D0183FD}" type="parTrans" cxnId="{4AC277FC-4069-4D18-AA82-899598C6FB29}">
      <dgm:prSet/>
      <dgm:spPr/>
      <dgm:t>
        <a:bodyPr/>
        <a:lstStyle/>
        <a:p>
          <a:endParaRPr lang="en-US" sz="1200"/>
        </a:p>
      </dgm:t>
    </dgm:pt>
    <dgm:pt modelId="{F1EEEE71-107B-47C3-BE9F-3D5C2E2836C4}" type="sibTrans" cxnId="{4AC277FC-4069-4D18-AA82-899598C6FB29}">
      <dgm:prSet/>
      <dgm:spPr/>
      <dgm:t>
        <a:bodyPr/>
        <a:lstStyle/>
        <a:p>
          <a:endParaRPr lang="en-US" sz="1200"/>
        </a:p>
      </dgm:t>
    </dgm:pt>
    <dgm:pt modelId="{DCB4E475-ECF0-41E4-8AC6-9B948478EB65}">
      <dgm:prSet phldrT="[Text]" custT="1"/>
      <dgm:spPr/>
      <dgm:t>
        <a:bodyPr lIns="0" rIns="0"/>
        <a:lstStyle/>
        <a:p>
          <a:r>
            <a:rPr lang="en-US" sz="1200" dirty="0" smtClean="0"/>
            <a:t> Tech Details</a:t>
          </a:r>
          <a:endParaRPr lang="en-US" sz="1200" dirty="0"/>
        </a:p>
      </dgm:t>
    </dgm:pt>
    <dgm:pt modelId="{27B6F22C-05F7-4DF8-9A6D-64076B2A4433}" type="parTrans" cxnId="{A8DA2A35-DA77-49A4-8E3E-634E67C1D2F0}">
      <dgm:prSet/>
      <dgm:spPr/>
      <dgm:t>
        <a:bodyPr/>
        <a:lstStyle/>
        <a:p>
          <a:endParaRPr lang="en-US" sz="1200"/>
        </a:p>
      </dgm:t>
    </dgm:pt>
    <dgm:pt modelId="{F961BDBC-5F87-4FA9-8CA8-AEE86EC91EDC}" type="sibTrans" cxnId="{A8DA2A35-DA77-49A4-8E3E-634E67C1D2F0}">
      <dgm:prSet/>
      <dgm:spPr/>
      <dgm:t>
        <a:bodyPr/>
        <a:lstStyle/>
        <a:p>
          <a:endParaRPr lang="en-US" sz="1200"/>
        </a:p>
      </dgm:t>
    </dgm:pt>
    <dgm:pt modelId="{A28166B8-1960-4569-954B-4953B7A4A4D9}">
      <dgm:prSet phldrT="[Text]" custT="1"/>
      <dgm:spPr/>
      <dgm:t>
        <a:bodyPr/>
        <a:lstStyle/>
        <a:p>
          <a:r>
            <a:rPr lang="en-US" sz="1200" dirty="0" smtClean="0"/>
            <a:t>Practice</a:t>
          </a:r>
          <a:endParaRPr lang="en-US" sz="1200" dirty="0"/>
        </a:p>
      </dgm:t>
    </dgm:pt>
    <dgm:pt modelId="{90DD4D47-5105-4EAA-ADA9-459CD7E88041}" type="parTrans" cxnId="{78A673BC-CE95-4D33-A533-50E1A25703D9}">
      <dgm:prSet/>
      <dgm:spPr/>
      <dgm:t>
        <a:bodyPr/>
        <a:lstStyle/>
        <a:p>
          <a:endParaRPr lang="en-US" sz="1200"/>
        </a:p>
      </dgm:t>
    </dgm:pt>
    <dgm:pt modelId="{E15C5807-4991-4437-83BA-75886BA10404}" type="sibTrans" cxnId="{78A673BC-CE95-4D33-A533-50E1A25703D9}">
      <dgm:prSet/>
      <dgm:spPr/>
      <dgm:t>
        <a:bodyPr/>
        <a:lstStyle/>
        <a:p>
          <a:endParaRPr lang="en-US" sz="1200"/>
        </a:p>
      </dgm:t>
    </dgm:pt>
    <dgm:pt modelId="{07EBBADE-83EF-4722-A254-1B2E9543C8CD}" type="pres">
      <dgm:prSet presAssocID="{7C487CB9-9639-4105-9342-2990F4888BB5}" presName="Name0" presStyleCnt="0">
        <dgm:presLayoutVars>
          <dgm:chMax val="7"/>
          <dgm:resizeHandles val="exact"/>
        </dgm:presLayoutVars>
      </dgm:prSet>
      <dgm:spPr/>
      <dgm:t>
        <a:bodyPr/>
        <a:lstStyle/>
        <a:p>
          <a:endParaRPr lang="en-US"/>
        </a:p>
      </dgm:t>
    </dgm:pt>
    <dgm:pt modelId="{E7310F9E-79ED-49CD-83F2-ABD01534B080}" type="pres">
      <dgm:prSet presAssocID="{7C487CB9-9639-4105-9342-2990F4888BB5}" presName="comp1" presStyleCnt="0"/>
      <dgm:spPr/>
      <dgm:t>
        <a:bodyPr/>
        <a:lstStyle/>
        <a:p>
          <a:endParaRPr lang="en-US"/>
        </a:p>
      </dgm:t>
    </dgm:pt>
    <dgm:pt modelId="{4C520F3A-D215-49F1-8383-1C6AB332CC3C}" type="pres">
      <dgm:prSet presAssocID="{7C487CB9-9639-4105-9342-2990F4888BB5}" presName="circle1" presStyleLbl="node1" presStyleIdx="0" presStyleCnt="5"/>
      <dgm:spPr/>
      <dgm:t>
        <a:bodyPr/>
        <a:lstStyle/>
        <a:p>
          <a:endParaRPr lang="en-US"/>
        </a:p>
      </dgm:t>
    </dgm:pt>
    <dgm:pt modelId="{31EB3DBC-8F9D-4E43-A5A6-258E85BB4DF8}" type="pres">
      <dgm:prSet presAssocID="{7C487CB9-9639-4105-9342-2990F4888BB5}" presName="c1text" presStyleLbl="node1" presStyleIdx="0" presStyleCnt="5">
        <dgm:presLayoutVars>
          <dgm:bulletEnabled val="1"/>
        </dgm:presLayoutVars>
      </dgm:prSet>
      <dgm:spPr/>
      <dgm:t>
        <a:bodyPr/>
        <a:lstStyle/>
        <a:p>
          <a:endParaRPr lang="en-US"/>
        </a:p>
      </dgm:t>
    </dgm:pt>
    <dgm:pt modelId="{C7005D8C-350D-4E61-B2E6-572146D9A2EE}" type="pres">
      <dgm:prSet presAssocID="{7C487CB9-9639-4105-9342-2990F4888BB5}" presName="comp2" presStyleCnt="0"/>
      <dgm:spPr/>
      <dgm:t>
        <a:bodyPr/>
        <a:lstStyle/>
        <a:p>
          <a:endParaRPr lang="en-US"/>
        </a:p>
      </dgm:t>
    </dgm:pt>
    <dgm:pt modelId="{8A6F5834-E6B5-4149-A5EB-1E40B8302A29}" type="pres">
      <dgm:prSet presAssocID="{7C487CB9-9639-4105-9342-2990F4888BB5}" presName="circle2" presStyleLbl="node1" presStyleIdx="1" presStyleCnt="5"/>
      <dgm:spPr/>
      <dgm:t>
        <a:bodyPr/>
        <a:lstStyle/>
        <a:p>
          <a:endParaRPr lang="en-US"/>
        </a:p>
      </dgm:t>
    </dgm:pt>
    <dgm:pt modelId="{ACB41EB4-8A9A-4CEF-9F9E-D188300D9CFF}" type="pres">
      <dgm:prSet presAssocID="{7C487CB9-9639-4105-9342-2990F4888BB5}" presName="c2text" presStyleLbl="node1" presStyleIdx="1" presStyleCnt="5">
        <dgm:presLayoutVars>
          <dgm:bulletEnabled val="1"/>
        </dgm:presLayoutVars>
      </dgm:prSet>
      <dgm:spPr/>
      <dgm:t>
        <a:bodyPr/>
        <a:lstStyle/>
        <a:p>
          <a:endParaRPr lang="en-US"/>
        </a:p>
      </dgm:t>
    </dgm:pt>
    <dgm:pt modelId="{39066204-E97E-4D9A-A27E-16A601BC491E}" type="pres">
      <dgm:prSet presAssocID="{7C487CB9-9639-4105-9342-2990F4888BB5}" presName="comp3" presStyleCnt="0"/>
      <dgm:spPr/>
      <dgm:t>
        <a:bodyPr/>
        <a:lstStyle/>
        <a:p>
          <a:endParaRPr lang="en-US"/>
        </a:p>
      </dgm:t>
    </dgm:pt>
    <dgm:pt modelId="{F60C2F65-D285-4979-9300-28CFE0EC67FE}" type="pres">
      <dgm:prSet presAssocID="{7C487CB9-9639-4105-9342-2990F4888BB5}" presName="circle3" presStyleLbl="node1" presStyleIdx="2" presStyleCnt="5"/>
      <dgm:spPr/>
      <dgm:t>
        <a:bodyPr/>
        <a:lstStyle/>
        <a:p>
          <a:endParaRPr lang="en-US"/>
        </a:p>
      </dgm:t>
    </dgm:pt>
    <dgm:pt modelId="{AB8F5806-90EC-4228-92F5-795FC7237099}" type="pres">
      <dgm:prSet presAssocID="{7C487CB9-9639-4105-9342-2990F4888BB5}" presName="c3text" presStyleLbl="node1" presStyleIdx="2" presStyleCnt="5">
        <dgm:presLayoutVars>
          <dgm:bulletEnabled val="1"/>
        </dgm:presLayoutVars>
      </dgm:prSet>
      <dgm:spPr/>
      <dgm:t>
        <a:bodyPr/>
        <a:lstStyle/>
        <a:p>
          <a:endParaRPr lang="en-US"/>
        </a:p>
      </dgm:t>
    </dgm:pt>
    <dgm:pt modelId="{0FFC9BDE-2331-4AF4-ABF8-9FE4EB91FBE3}" type="pres">
      <dgm:prSet presAssocID="{7C487CB9-9639-4105-9342-2990F4888BB5}" presName="comp4" presStyleCnt="0"/>
      <dgm:spPr/>
      <dgm:t>
        <a:bodyPr/>
        <a:lstStyle/>
        <a:p>
          <a:endParaRPr lang="en-US"/>
        </a:p>
      </dgm:t>
    </dgm:pt>
    <dgm:pt modelId="{CCC103CE-FD79-410D-A861-768C757A254B}" type="pres">
      <dgm:prSet presAssocID="{7C487CB9-9639-4105-9342-2990F4888BB5}" presName="circle4" presStyleLbl="node1" presStyleIdx="3" presStyleCnt="5"/>
      <dgm:spPr/>
      <dgm:t>
        <a:bodyPr/>
        <a:lstStyle/>
        <a:p>
          <a:endParaRPr lang="en-US"/>
        </a:p>
      </dgm:t>
    </dgm:pt>
    <dgm:pt modelId="{5E747EC4-63AB-4EBF-AD5C-5F9EF1D12FBB}" type="pres">
      <dgm:prSet presAssocID="{7C487CB9-9639-4105-9342-2990F4888BB5}" presName="c4text" presStyleLbl="node1" presStyleIdx="3" presStyleCnt="5">
        <dgm:presLayoutVars>
          <dgm:bulletEnabled val="1"/>
        </dgm:presLayoutVars>
      </dgm:prSet>
      <dgm:spPr/>
      <dgm:t>
        <a:bodyPr/>
        <a:lstStyle/>
        <a:p>
          <a:endParaRPr lang="en-US"/>
        </a:p>
      </dgm:t>
    </dgm:pt>
    <dgm:pt modelId="{CF8EF8DC-191B-45E3-9C84-85015E790986}" type="pres">
      <dgm:prSet presAssocID="{7C487CB9-9639-4105-9342-2990F4888BB5}" presName="comp5" presStyleCnt="0"/>
      <dgm:spPr/>
      <dgm:t>
        <a:bodyPr/>
        <a:lstStyle/>
        <a:p>
          <a:endParaRPr lang="en-US"/>
        </a:p>
      </dgm:t>
    </dgm:pt>
    <dgm:pt modelId="{B9E0564C-AFD7-4878-A227-B28804327B22}" type="pres">
      <dgm:prSet presAssocID="{7C487CB9-9639-4105-9342-2990F4888BB5}" presName="circle5" presStyleLbl="node1" presStyleIdx="4" presStyleCnt="5"/>
      <dgm:spPr/>
      <dgm:t>
        <a:bodyPr/>
        <a:lstStyle/>
        <a:p>
          <a:endParaRPr lang="en-US"/>
        </a:p>
      </dgm:t>
    </dgm:pt>
    <dgm:pt modelId="{18EACD2C-6856-4BC9-9EF0-DB7AEA18A015}" type="pres">
      <dgm:prSet presAssocID="{7C487CB9-9639-4105-9342-2990F4888BB5}" presName="c5text" presStyleLbl="node1" presStyleIdx="4" presStyleCnt="5">
        <dgm:presLayoutVars>
          <dgm:bulletEnabled val="1"/>
        </dgm:presLayoutVars>
      </dgm:prSet>
      <dgm:spPr/>
      <dgm:t>
        <a:bodyPr/>
        <a:lstStyle/>
        <a:p>
          <a:endParaRPr lang="en-US"/>
        </a:p>
      </dgm:t>
    </dgm:pt>
  </dgm:ptLst>
  <dgm:cxnLst>
    <dgm:cxn modelId="{C967D413-1D70-4DEE-B7D8-304A8165D466}" type="presOf" srcId="{DCB4E475-ECF0-41E4-8AC6-9B948478EB65}" destId="{5E747EC4-63AB-4EBF-AD5C-5F9EF1D12FBB}" srcOrd="1" destOrd="0" presId="urn:microsoft.com/office/officeart/2005/8/layout/venn2"/>
    <dgm:cxn modelId="{53E90550-1F4F-49FE-9032-2217509CAE90}" type="presOf" srcId="{28F3EFB3-3D79-4FB1-BAB1-D5639C1ADAE8}" destId="{31EB3DBC-8F9D-4E43-A5A6-258E85BB4DF8}" srcOrd="1" destOrd="0" presId="urn:microsoft.com/office/officeart/2005/8/layout/venn2"/>
    <dgm:cxn modelId="{DD239453-4FDC-4055-B8B1-580383526471}" srcId="{7C487CB9-9639-4105-9342-2990F4888BB5}" destId="{28F3EFB3-3D79-4FB1-BAB1-D5639C1ADAE8}" srcOrd="0" destOrd="0" parTransId="{75363227-36CB-4781-8DD3-5FF8263245FB}" sibTransId="{90B05DFB-0FA5-4B29-ABB4-61FEE6F41A6F}"/>
    <dgm:cxn modelId="{78A673BC-CE95-4D33-A533-50E1A25703D9}" srcId="{7C487CB9-9639-4105-9342-2990F4888BB5}" destId="{A28166B8-1960-4569-954B-4953B7A4A4D9}" srcOrd="4" destOrd="0" parTransId="{90DD4D47-5105-4EAA-ADA9-459CD7E88041}" sibTransId="{E15C5807-4991-4437-83BA-75886BA10404}"/>
    <dgm:cxn modelId="{4AC277FC-4069-4D18-AA82-899598C6FB29}" srcId="{7C487CB9-9639-4105-9342-2990F4888BB5}" destId="{E6AE4F7C-89E9-4989-BF33-E0CB11B8207B}" srcOrd="2" destOrd="0" parTransId="{E284DA24-43E9-4961-A8D6-07EE0D0183FD}" sibTransId="{F1EEEE71-107B-47C3-BE9F-3D5C2E2836C4}"/>
    <dgm:cxn modelId="{A8DA2A35-DA77-49A4-8E3E-634E67C1D2F0}" srcId="{7C487CB9-9639-4105-9342-2990F4888BB5}" destId="{DCB4E475-ECF0-41E4-8AC6-9B948478EB65}" srcOrd="3" destOrd="0" parTransId="{27B6F22C-05F7-4DF8-9A6D-64076B2A4433}" sibTransId="{F961BDBC-5F87-4FA9-8CA8-AEE86EC91EDC}"/>
    <dgm:cxn modelId="{1FA67F88-6A58-4E02-B730-8D9D357AAFC1}" type="presOf" srcId="{CFA20210-4610-4846-B1EF-38C4DC053CE6}" destId="{ACB41EB4-8A9A-4CEF-9F9E-D188300D9CFF}" srcOrd="1" destOrd="0" presId="urn:microsoft.com/office/officeart/2005/8/layout/venn2"/>
    <dgm:cxn modelId="{745272D0-1187-4FA1-B807-263D692CC1A7}" type="presOf" srcId="{E6AE4F7C-89E9-4989-BF33-E0CB11B8207B}" destId="{AB8F5806-90EC-4228-92F5-795FC7237099}" srcOrd="1" destOrd="0" presId="urn:microsoft.com/office/officeart/2005/8/layout/venn2"/>
    <dgm:cxn modelId="{7DCA480A-4B4C-4B41-864A-214368FB765C}" type="presOf" srcId="{A28166B8-1960-4569-954B-4953B7A4A4D9}" destId="{18EACD2C-6856-4BC9-9EF0-DB7AEA18A015}" srcOrd="1" destOrd="0" presId="urn:microsoft.com/office/officeart/2005/8/layout/venn2"/>
    <dgm:cxn modelId="{4471A6DF-C285-4B67-AAFA-8CC870DB1593}" type="presOf" srcId="{28F3EFB3-3D79-4FB1-BAB1-D5639C1ADAE8}" destId="{4C520F3A-D215-49F1-8383-1C6AB332CC3C}" srcOrd="0" destOrd="0" presId="urn:microsoft.com/office/officeart/2005/8/layout/venn2"/>
    <dgm:cxn modelId="{3BD677DE-FE5B-4F70-A058-A20CF7176207}" type="presOf" srcId="{DCB4E475-ECF0-41E4-8AC6-9B948478EB65}" destId="{CCC103CE-FD79-410D-A861-768C757A254B}" srcOrd="0" destOrd="0" presId="urn:microsoft.com/office/officeart/2005/8/layout/venn2"/>
    <dgm:cxn modelId="{A9C48994-F871-4305-937E-92F83CACCE68}" srcId="{7C487CB9-9639-4105-9342-2990F4888BB5}" destId="{CFA20210-4610-4846-B1EF-38C4DC053CE6}" srcOrd="1" destOrd="0" parTransId="{4F90A83F-D4C2-4C0E-9535-BEBA20D69E73}" sibTransId="{29ECA730-37D4-42D5-B05A-B61BBE344082}"/>
    <dgm:cxn modelId="{77097FDF-D1C7-4A4B-8846-49EE89CD87CC}" type="presOf" srcId="{CFA20210-4610-4846-B1EF-38C4DC053CE6}" destId="{8A6F5834-E6B5-4149-A5EB-1E40B8302A29}" srcOrd="0" destOrd="0" presId="urn:microsoft.com/office/officeart/2005/8/layout/venn2"/>
    <dgm:cxn modelId="{ADDCE281-8B29-4DD2-8B6F-426B1DE07D88}" type="presOf" srcId="{7C487CB9-9639-4105-9342-2990F4888BB5}" destId="{07EBBADE-83EF-4722-A254-1B2E9543C8CD}" srcOrd="0" destOrd="0" presId="urn:microsoft.com/office/officeart/2005/8/layout/venn2"/>
    <dgm:cxn modelId="{AA52AAF4-4477-40E0-80D2-74205F5243DA}" type="presOf" srcId="{A28166B8-1960-4569-954B-4953B7A4A4D9}" destId="{B9E0564C-AFD7-4878-A227-B28804327B22}" srcOrd="0" destOrd="0" presId="urn:microsoft.com/office/officeart/2005/8/layout/venn2"/>
    <dgm:cxn modelId="{83ABFBCF-806F-4184-8836-365ACF132D5A}" type="presOf" srcId="{E6AE4F7C-89E9-4989-BF33-E0CB11B8207B}" destId="{F60C2F65-D285-4979-9300-28CFE0EC67FE}" srcOrd="0" destOrd="0" presId="urn:microsoft.com/office/officeart/2005/8/layout/venn2"/>
    <dgm:cxn modelId="{24CC2DC0-D87B-4A79-A921-22EC5EC503A3}" type="presParOf" srcId="{07EBBADE-83EF-4722-A254-1B2E9543C8CD}" destId="{E7310F9E-79ED-49CD-83F2-ABD01534B080}" srcOrd="0" destOrd="0" presId="urn:microsoft.com/office/officeart/2005/8/layout/venn2"/>
    <dgm:cxn modelId="{0BCF2688-655F-4F5A-9566-61865FA25655}" type="presParOf" srcId="{E7310F9E-79ED-49CD-83F2-ABD01534B080}" destId="{4C520F3A-D215-49F1-8383-1C6AB332CC3C}" srcOrd="0" destOrd="0" presId="urn:microsoft.com/office/officeart/2005/8/layout/venn2"/>
    <dgm:cxn modelId="{A65138EA-CC78-49F9-86BF-C25AE6B322D7}" type="presParOf" srcId="{E7310F9E-79ED-49CD-83F2-ABD01534B080}" destId="{31EB3DBC-8F9D-4E43-A5A6-258E85BB4DF8}" srcOrd="1" destOrd="0" presId="urn:microsoft.com/office/officeart/2005/8/layout/venn2"/>
    <dgm:cxn modelId="{A117167B-ADE2-4A41-B68D-E9DC4BD05DC6}" type="presParOf" srcId="{07EBBADE-83EF-4722-A254-1B2E9543C8CD}" destId="{C7005D8C-350D-4E61-B2E6-572146D9A2EE}" srcOrd="1" destOrd="0" presId="urn:microsoft.com/office/officeart/2005/8/layout/venn2"/>
    <dgm:cxn modelId="{C07ECE9C-FFB3-42CE-AB96-3EBA5151F07D}" type="presParOf" srcId="{C7005D8C-350D-4E61-B2E6-572146D9A2EE}" destId="{8A6F5834-E6B5-4149-A5EB-1E40B8302A29}" srcOrd="0" destOrd="0" presId="urn:microsoft.com/office/officeart/2005/8/layout/venn2"/>
    <dgm:cxn modelId="{AAB0AE9F-8DE5-4F55-B369-563CF096E40C}" type="presParOf" srcId="{C7005D8C-350D-4E61-B2E6-572146D9A2EE}" destId="{ACB41EB4-8A9A-4CEF-9F9E-D188300D9CFF}" srcOrd="1" destOrd="0" presId="urn:microsoft.com/office/officeart/2005/8/layout/venn2"/>
    <dgm:cxn modelId="{B86A33F0-55A5-4EA8-9A55-8B7BB44762C4}" type="presParOf" srcId="{07EBBADE-83EF-4722-A254-1B2E9543C8CD}" destId="{39066204-E97E-4D9A-A27E-16A601BC491E}" srcOrd="2" destOrd="0" presId="urn:microsoft.com/office/officeart/2005/8/layout/venn2"/>
    <dgm:cxn modelId="{0C4DDA61-2231-4B05-9D13-1B29A81835C4}" type="presParOf" srcId="{39066204-E97E-4D9A-A27E-16A601BC491E}" destId="{F60C2F65-D285-4979-9300-28CFE0EC67FE}" srcOrd="0" destOrd="0" presId="urn:microsoft.com/office/officeart/2005/8/layout/venn2"/>
    <dgm:cxn modelId="{88870358-7645-4A45-9AF1-CC20221AF4BE}" type="presParOf" srcId="{39066204-E97E-4D9A-A27E-16A601BC491E}" destId="{AB8F5806-90EC-4228-92F5-795FC7237099}" srcOrd="1" destOrd="0" presId="urn:microsoft.com/office/officeart/2005/8/layout/venn2"/>
    <dgm:cxn modelId="{1F9C9726-A473-4489-91BF-FDA88689EEC5}" type="presParOf" srcId="{07EBBADE-83EF-4722-A254-1B2E9543C8CD}" destId="{0FFC9BDE-2331-4AF4-ABF8-9FE4EB91FBE3}" srcOrd="3" destOrd="0" presId="urn:microsoft.com/office/officeart/2005/8/layout/venn2"/>
    <dgm:cxn modelId="{95E735ED-45AC-4659-A048-BB8E754E97B4}" type="presParOf" srcId="{0FFC9BDE-2331-4AF4-ABF8-9FE4EB91FBE3}" destId="{CCC103CE-FD79-410D-A861-768C757A254B}" srcOrd="0" destOrd="0" presId="urn:microsoft.com/office/officeart/2005/8/layout/venn2"/>
    <dgm:cxn modelId="{DE4E9AA5-492D-4B13-BF75-97E54681F22A}" type="presParOf" srcId="{0FFC9BDE-2331-4AF4-ABF8-9FE4EB91FBE3}" destId="{5E747EC4-63AB-4EBF-AD5C-5F9EF1D12FBB}" srcOrd="1" destOrd="0" presId="urn:microsoft.com/office/officeart/2005/8/layout/venn2"/>
    <dgm:cxn modelId="{A1B0F116-D865-484E-9801-61AC3E5E2D51}" type="presParOf" srcId="{07EBBADE-83EF-4722-A254-1B2E9543C8CD}" destId="{CF8EF8DC-191B-45E3-9C84-85015E790986}" srcOrd="4" destOrd="0" presId="urn:microsoft.com/office/officeart/2005/8/layout/venn2"/>
    <dgm:cxn modelId="{9CA4DBC7-86C0-44EF-8CDF-78470F7918E3}" type="presParOf" srcId="{CF8EF8DC-191B-45E3-9C84-85015E790986}" destId="{B9E0564C-AFD7-4878-A227-B28804327B22}" srcOrd="0" destOrd="0" presId="urn:microsoft.com/office/officeart/2005/8/layout/venn2"/>
    <dgm:cxn modelId="{2F3DA9A6-EFB3-4EAE-AF46-7C81DE3D58F8}" type="presParOf" srcId="{CF8EF8DC-191B-45E3-9C84-85015E790986}" destId="{18EACD2C-6856-4BC9-9EF0-DB7AEA18A015}"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3E7D8E-8CC8-4EA6-8F02-E73998503653}" type="doc">
      <dgm:prSet loTypeId="urn:microsoft.com/office/officeart/2005/8/layout/hProcess9" loCatId="process" qsTypeId="urn:microsoft.com/office/officeart/2005/8/quickstyle/simple1" qsCatId="simple" csTypeId="urn:microsoft.com/office/officeart/2005/8/colors/accent1_2" csCatId="accent1" phldr="1"/>
      <dgm:spPr/>
    </dgm:pt>
    <dgm:pt modelId="{8410A596-DA7B-481D-B503-4D8C0F7198C4}">
      <dgm:prSet phldrT="[Text]"/>
      <dgm:spPr>
        <a:solidFill>
          <a:srgbClr val="3397D3"/>
        </a:solidFill>
      </dgm:spPr>
      <dgm:t>
        <a:bodyPr/>
        <a:lstStyle/>
        <a:p>
          <a:r>
            <a:rPr lang="en-US" dirty="0" smtClean="0">
              <a:solidFill>
                <a:srgbClr val="FFFFFF"/>
              </a:solidFill>
            </a:rPr>
            <a:t>People</a:t>
          </a:r>
          <a:endParaRPr lang="en-US" dirty="0">
            <a:solidFill>
              <a:srgbClr val="FFFFFF"/>
            </a:solidFill>
          </a:endParaRPr>
        </a:p>
      </dgm:t>
    </dgm:pt>
    <dgm:pt modelId="{C456CCE1-AD68-4EA6-AE0E-F9AA2C1DAA17}" type="parTrans" cxnId="{C4F22B69-B8EA-407F-8156-6216C4119DD0}">
      <dgm:prSet/>
      <dgm:spPr/>
      <dgm:t>
        <a:bodyPr/>
        <a:lstStyle/>
        <a:p>
          <a:endParaRPr lang="en-US"/>
        </a:p>
      </dgm:t>
    </dgm:pt>
    <dgm:pt modelId="{199F1124-9EFA-494D-8944-218410DE36A5}" type="sibTrans" cxnId="{C4F22B69-B8EA-407F-8156-6216C4119DD0}">
      <dgm:prSet/>
      <dgm:spPr/>
      <dgm:t>
        <a:bodyPr/>
        <a:lstStyle/>
        <a:p>
          <a:endParaRPr lang="en-US"/>
        </a:p>
      </dgm:t>
    </dgm:pt>
    <dgm:pt modelId="{8F02585D-21B7-497D-AB89-8B546A984091}">
      <dgm:prSet phldrT="[Text]"/>
      <dgm:spPr>
        <a:solidFill>
          <a:srgbClr val="3397D3"/>
        </a:solidFill>
      </dgm:spPr>
      <dgm:t>
        <a:bodyPr/>
        <a:lstStyle/>
        <a:p>
          <a:r>
            <a:rPr lang="en-US" dirty="0" smtClean="0">
              <a:solidFill>
                <a:srgbClr val="FFFFFF"/>
              </a:solidFill>
            </a:rPr>
            <a:t>Process</a:t>
          </a:r>
          <a:endParaRPr lang="en-US" dirty="0">
            <a:solidFill>
              <a:srgbClr val="FFFFFF"/>
            </a:solidFill>
          </a:endParaRPr>
        </a:p>
      </dgm:t>
    </dgm:pt>
    <dgm:pt modelId="{D8EC40FC-9C0B-41CB-922B-4D04CDBA4C7B}" type="parTrans" cxnId="{806D91B9-7EA9-401E-AFA4-3880E8AC2850}">
      <dgm:prSet/>
      <dgm:spPr/>
      <dgm:t>
        <a:bodyPr/>
        <a:lstStyle/>
        <a:p>
          <a:endParaRPr lang="en-US"/>
        </a:p>
      </dgm:t>
    </dgm:pt>
    <dgm:pt modelId="{CC269E2C-9450-41D1-9212-E8136F8F65D9}" type="sibTrans" cxnId="{806D91B9-7EA9-401E-AFA4-3880E8AC2850}">
      <dgm:prSet/>
      <dgm:spPr/>
      <dgm:t>
        <a:bodyPr/>
        <a:lstStyle/>
        <a:p>
          <a:endParaRPr lang="en-US"/>
        </a:p>
      </dgm:t>
    </dgm:pt>
    <dgm:pt modelId="{81B85C58-15E5-4D6B-8133-A5C9B6402C3D}">
      <dgm:prSet phldrT="[Text]"/>
      <dgm:spPr>
        <a:solidFill>
          <a:srgbClr val="3397D3"/>
        </a:solidFill>
      </dgm:spPr>
      <dgm:t>
        <a:bodyPr/>
        <a:lstStyle/>
        <a:p>
          <a:r>
            <a:rPr lang="en-US" dirty="0" smtClean="0">
              <a:solidFill>
                <a:srgbClr val="FFFFFF"/>
              </a:solidFill>
            </a:rPr>
            <a:t>Policy</a:t>
          </a:r>
          <a:endParaRPr lang="en-US" dirty="0">
            <a:solidFill>
              <a:srgbClr val="FFFFFF"/>
            </a:solidFill>
          </a:endParaRPr>
        </a:p>
      </dgm:t>
    </dgm:pt>
    <dgm:pt modelId="{71E28607-669E-4683-A17B-76E85B3C75F1}" type="parTrans" cxnId="{484ECCB0-7CA0-43A6-B420-2AB71BE634CF}">
      <dgm:prSet/>
      <dgm:spPr/>
      <dgm:t>
        <a:bodyPr/>
        <a:lstStyle/>
        <a:p>
          <a:endParaRPr lang="en-US"/>
        </a:p>
      </dgm:t>
    </dgm:pt>
    <dgm:pt modelId="{33F2F708-402F-4F8D-B97F-991AFEE888CC}" type="sibTrans" cxnId="{484ECCB0-7CA0-43A6-B420-2AB71BE634CF}">
      <dgm:prSet/>
      <dgm:spPr/>
      <dgm:t>
        <a:bodyPr/>
        <a:lstStyle/>
        <a:p>
          <a:endParaRPr lang="en-US"/>
        </a:p>
      </dgm:t>
    </dgm:pt>
    <dgm:pt modelId="{28D4DFA3-9225-494C-AFD1-DB04BE756549}" type="pres">
      <dgm:prSet presAssocID="{BB3E7D8E-8CC8-4EA6-8F02-E73998503653}" presName="CompostProcess" presStyleCnt="0">
        <dgm:presLayoutVars>
          <dgm:dir/>
          <dgm:resizeHandles val="exact"/>
        </dgm:presLayoutVars>
      </dgm:prSet>
      <dgm:spPr/>
    </dgm:pt>
    <dgm:pt modelId="{46F7BD7D-C2FB-43FD-96E7-F73E6E3788EC}" type="pres">
      <dgm:prSet presAssocID="{BB3E7D8E-8CC8-4EA6-8F02-E73998503653}" presName="arrow" presStyleLbl="bgShp" presStyleIdx="0" presStyleCnt="1"/>
      <dgm:spPr>
        <a:solidFill>
          <a:srgbClr val="ADC9E6"/>
        </a:solidFill>
      </dgm:spPr>
    </dgm:pt>
    <dgm:pt modelId="{571F9F00-4F67-47F6-B6D7-798517686CAC}" type="pres">
      <dgm:prSet presAssocID="{BB3E7D8E-8CC8-4EA6-8F02-E73998503653}" presName="linearProcess" presStyleCnt="0"/>
      <dgm:spPr/>
    </dgm:pt>
    <dgm:pt modelId="{FFA3F831-A98D-4E48-A4DE-2CCC39B738CE}" type="pres">
      <dgm:prSet presAssocID="{8410A596-DA7B-481D-B503-4D8C0F7198C4}" presName="textNode" presStyleLbl="node1" presStyleIdx="0" presStyleCnt="3">
        <dgm:presLayoutVars>
          <dgm:bulletEnabled val="1"/>
        </dgm:presLayoutVars>
      </dgm:prSet>
      <dgm:spPr/>
      <dgm:t>
        <a:bodyPr/>
        <a:lstStyle/>
        <a:p>
          <a:endParaRPr lang="en-US"/>
        </a:p>
      </dgm:t>
    </dgm:pt>
    <dgm:pt modelId="{D4C6BEC6-ABBC-4898-8F39-76DBAAD0CE90}" type="pres">
      <dgm:prSet presAssocID="{199F1124-9EFA-494D-8944-218410DE36A5}" presName="sibTrans" presStyleCnt="0"/>
      <dgm:spPr/>
    </dgm:pt>
    <dgm:pt modelId="{32E6B4CB-2B0E-4254-9841-5D1FAE0AA17C}" type="pres">
      <dgm:prSet presAssocID="{8F02585D-21B7-497D-AB89-8B546A984091}" presName="textNode" presStyleLbl="node1" presStyleIdx="1" presStyleCnt="3">
        <dgm:presLayoutVars>
          <dgm:bulletEnabled val="1"/>
        </dgm:presLayoutVars>
      </dgm:prSet>
      <dgm:spPr/>
      <dgm:t>
        <a:bodyPr/>
        <a:lstStyle/>
        <a:p>
          <a:endParaRPr lang="en-US"/>
        </a:p>
      </dgm:t>
    </dgm:pt>
    <dgm:pt modelId="{7D147E4D-C347-4B2C-B259-32F589D32939}" type="pres">
      <dgm:prSet presAssocID="{CC269E2C-9450-41D1-9212-E8136F8F65D9}" presName="sibTrans" presStyleCnt="0"/>
      <dgm:spPr/>
    </dgm:pt>
    <dgm:pt modelId="{9D14DCB5-4AFF-442D-BE7F-C60B51F3381B}" type="pres">
      <dgm:prSet presAssocID="{81B85C58-15E5-4D6B-8133-A5C9B6402C3D}" presName="textNode" presStyleLbl="node1" presStyleIdx="2" presStyleCnt="3">
        <dgm:presLayoutVars>
          <dgm:bulletEnabled val="1"/>
        </dgm:presLayoutVars>
      </dgm:prSet>
      <dgm:spPr/>
      <dgm:t>
        <a:bodyPr/>
        <a:lstStyle/>
        <a:p>
          <a:endParaRPr lang="en-US"/>
        </a:p>
      </dgm:t>
    </dgm:pt>
  </dgm:ptLst>
  <dgm:cxnLst>
    <dgm:cxn modelId="{299B5737-C9F7-42DA-89C0-772FDCBB6846}" type="presOf" srcId="{8F02585D-21B7-497D-AB89-8B546A984091}" destId="{32E6B4CB-2B0E-4254-9841-5D1FAE0AA17C}" srcOrd="0" destOrd="0" presId="urn:microsoft.com/office/officeart/2005/8/layout/hProcess9"/>
    <dgm:cxn modelId="{8A55F4B5-3662-46B9-A2C8-EBB76D63C42F}" type="presOf" srcId="{BB3E7D8E-8CC8-4EA6-8F02-E73998503653}" destId="{28D4DFA3-9225-494C-AFD1-DB04BE756549}" srcOrd="0" destOrd="0" presId="urn:microsoft.com/office/officeart/2005/8/layout/hProcess9"/>
    <dgm:cxn modelId="{484ECCB0-7CA0-43A6-B420-2AB71BE634CF}" srcId="{BB3E7D8E-8CC8-4EA6-8F02-E73998503653}" destId="{81B85C58-15E5-4D6B-8133-A5C9B6402C3D}" srcOrd="2" destOrd="0" parTransId="{71E28607-669E-4683-A17B-76E85B3C75F1}" sibTransId="{33F2F708-402F-4F8D-B97F-991AFEE888CC}"/>
    <dgm:cxn modelId="{C4F22B69-B8EA-407F-8156-6216C4119DD0}" srcId="{BB3E7D8E-8CC8-4EA6-8F02-E73998503653}" destId="{8410A596-DA7B-481D-B503-4D8C0F7198C4}" srcOrd="0" destOrd="0" parTransId="{C456CCE1-AD68-4EA6-AE0E-F9AA2C1DAA17}" sibTransId="{199F1124-9EFA-494D-8944-218410DE36A5}"/>
    <dgm:cxn modelId="{79F30042-00FE-4D2D-B134-3C1F86F80366}" type="presOf" srcId="{8410A596-DA7B-481D-B503-4D8C0F7198C4}" destId="{FFA3F831-A98D-4E48-A4DE-2CCC39B738CE}" srcOrd="0" destOrd="0" presId="urn:microsoft.com/office/officeart/2005/8/layout/hProcess9"/>
    <dgm:cxn modelId="{806D91B9-7EA9-401E-AFA4-3880E8AC2850}" srcId="{BB3E7D8E-8CC8-4EA6-8F02-E73998503653}" destId="{8F02585D-21B7-497D-AB89-8B546A984091}" srcOrd="1" destOrd="0" parTransId="{D8EC40FC-9C0B-41CB-922B-4D04CDBA4C7B}" sibTransId="{CC269E2C-9450-41D1-9212-E8136F8F65D9}"/>
    <dgm:cxn modelId="{B332A96B-B420-4332-95EF-9143AD228EF6}" type="presOf" srcId="{81B85C58-15E5-4D6B-8133-A5C9B6402C3D}" destId="{9D14DCB5-4AFF-442D-BE7F-C60B51F3381B}" srcOrd="0" destOrd="0" presId="urn:microsoft.com/office/officeart/2005/8/layout/hProcess9"/>
    <dgm:cxn modelId="{1D426575-1886-4CC4-B5B9-A1B16FCDBBAA}" type="presParOf" srcId="{28D4DFA3-9225-494C-AFD1-DB04BE756549}" destId="{46F7BD7D-C2FB-43FD-96E7-F73E6E3788EC}" srcOrd="0" destOrd="0" presId="urn:microsoft.com/office/officeart/2005/8/layout/hProcess9"/>
    <dgm:cxn modelId="{865B8E55-2ECB-40EE-A8B7-B9EAC01D9234}" type="presParOf" srcId="{28D4DFA3-9225-494C-AFD1-DB04BE756549}" destId="{571F9F00-4F67-47F6-B6D7-798517686CAC}" srcOrd="1" destOrd="0" presId="urn:microsoft.com/office/officeart/2005/8/layout/hProcess9"/>
    <dgm:cxn modelId="{043EC146-04CA-4E92-92CE-6BEAABD801FC}" type="presParOf" srcId="{571F9F00-4F67-47F6-B6D7-798517686CAC}" destId="{FFA3F831-A98D-4E48-A4DE-2CCC39B738CE}" srcOrd="0" destOrd="0" presId="urn:microsoft.com/office/officeart/2005/8/layout/hProcess9"/>
    <dgm:cxn modelId="{79C34CC4-F17B-4DBB-9E70-E51D14CFDF7D}" type="presParOf" srcId="{571F9F00-4F67-47F6-B6D7-798517686CAC}" destId="{D4C6BEC6-ABBC-4898-8F39-76DBAAD0CE90}" srcOrd="1" destOrd="0" presId="urn:microsoft.com/office/officeart/2005/8/layout/hProcess9"/>
    <dgm:cxn modelId="{0B6C007A-9F87-40DF-87B9-BF17770D3F4F}" type="presParOf" srcId="{571F9F00-4F67-47F6-B6D7-798517686CAC}" destId="{32E6B4CB-2B0E-4254-9841-5D1FAE0AA17C}" srcOrd="2" destOrd="0" presId="urn:microsoft.com/office/officeart/2005/8/layout/hProcess9"/>
    <dgm:cxn modelId="{600D1EA6-68DF-47C0-9F69-B98027A2FBD1}" type="presParOf" srcId="{571F9F00-4F67-47F6-B6D7-798517686CAC}" destId="{7D147E4D-C347-4B2C-B259-32F589D32939}" srcOrd="3" destOrd="0" presId="urn:microsoft.com/office/officeart/2005/8/layout/hProcess9"/>
    <dgm:cxn modelId="{8EBFCAE1-4B37-41A4-A22A-28254F3A7EA6}" type="presParOf" srcId="{571F9F00-4F67-47F6-B6D7-798517686CAC}" destId="{9D14DCB5-4AFF-442D-BE7F-C60B51F3381B}"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487CB9-9639-4105-9342-2990F4888BB5}" type="doc">
      <dgm:prSet loTypeId="urn:microsoft.com/office/officeart/2005/8/layout/venn2" loCatId="relationship" qsTypeId="urn:microsoft.com/office/officeart/2005/8/quickstyle/simple1" qsCatId="simple" csTypeId="urn:microsoft.com/office/officeart/2005/8/colors/accent1_3" csCatId="accent1" phldr="1"/>
      <dgm:spPr/>
      <dgm:t>
        <a:bodyPr/>
        <a:lstStyle/>
        <a:p>
          <a:endParaRPr lang="en-US"/>
        </a:p>
      </dgm:t>
    </dgm:pt>
    <dgm:pt modelId="{BF69D93E-2D70-495C-9D1A-31CC65A6E8A6}">
      <dgm:prSet phldrT="[Text]" custT="1"/>
      <dgm:spPr/>
      <dgm:t>
        <a:bodyPr/>
        <a:lstStyle/>
        <a:p>
          <a:r>
            <a:rPr lang="en-US" sz="1600" dirty="0" smtClean="0">
              <a:solidFill>
                <a:srgbClr val="000000"/>
              </a:solidFill>
            </a:rPr>
            <a:t>Managed</a:t>
          </a:r>
          <a:br>
            <a:rPr lang="en-US" sz="1600" dirty="0" smtClean="0">
              <a:solidFill>
                <a:srgbClr val="000000"/>
              </a:solidFill>
            </a:rPr>
          </a:br>
          <a:r>
            <a:rPr lang="en-US" sz="1600" dirty="0" smtClean="0">
              <a:solidFill>
                <a:srgbClr val="000000"/>
              </a:solidFill>
            </a:rPr>
            <a:t>Information</a:t>
          </a:r>
          <a:br>
            <a:rPr lang="en-US" sz="1600" dirty="0" smtClean="0">
              <a:solidFill>
                <a:srgbClr val="000000"/>
              </a:solidFill>
            </a:rPr>
          </a:br>
          <a:r>
            <a:rPr lang="en-US" sz="1600" dirty="0" smtClean="0">
              <a:solidFill>
                <a:srgbClr val="000000"/>
              </a:solidFill>
            </a:rPr>
            <a:t>Solution</a:t>
          </a:r>
          <a:br>
            <a:rPr lang="en-US" sz="1600" dirty="0" smtClean="0">
              <a:solidFill>
                <a:srgbClr val="000000"/>
              </a:solidFill>
            </a:rPr>
          </a:br>
          <a:r>
            <a:rPr lang="en-US" sz="1600" dirty="0" smtClean="0">
              <a:solidFill>
                <a:srgbClr val="000000"/>
              </a:solidFill>
            </a:rPr>
            <a:t>Workload</a:t>
          </a:r>
          <a:br>
            <a:rPr lang="en-US" sz="1600" dirty="0" smtClean="0">
              <a:solidFill>
                <a:srgbClr val="000000"/>
              </a:solidFill>
            </a:rPr>
          </a:br>
          <a:r>
            <a:rPr lang="en-US" sz="1600" dirty="0" smtClean="0">
              <a:solidFill>
                <a:srgbClr val="000000"/>
              </a:solidFill>
            </a:rPr>
            <a:t>Service</a:t>
          </a:r>
          <a:endParaRPr lang="en-US" sz="1600" dirty="0">
            <a:solidFill>
              <a:srgbClr val="000000"/>
            </a:solidFill>
          </a:endParaRPr>
        </a:p>
      </dgm:t>
    </dgm:pt>
    <dgm:pt modelId="{0E0ABDA8-E302-4AFB-A620-28D5DBB42B86}" type="parTrans" cxnId="{05247FD8-120D-4E97-9044-272C6E4D182E}">
      <dgm:prSet/>
      <dgm:spPr/>
      <dgm:t>
        <a:bodyPr/>
        <a:lstStyle/>
        <a:p>
          <a:endParaRPr lang="en-US" sz="3600"/>
        </a:p>
      </dgm:t>
    </dgm:pt>
    <dgm:pt modelId="{C4CBF3FC-915F-4D55-ABF9-780FD6A16663}" type="sibTrans" cxnId="{05247FD8-120D-4E97-9044-272C6E4D182E}">
      <dgm:prSet/>
      <dgm:spPr/>
      <dgm:t>
        <a:bodyPr/>
        <a:lstStyle/>
        <a:p>
          <a:endParaRPr lang="en-US" sz="3600"/>
        </a:p>
      </dgm:t>
    </dgm:pt>
    <dgm:pt modelId="{D95BD993-FA15-47C7-85FD-39EBB3781DFD}">
      <dgm:prSet phldrT="[Text]" custT="1"/>
      <dgm:spPr/>
      <dgm:t>
        <a:bodyPr/>
        <a:lstStyle/>
        <a:p>
          <a:r>
            <a:rPr lang="en-US" sz="1600" smtClean="0"/>
            <a:t>Technology</a:t>
          </a:r>
          <a:endParaRPr lang="en-US" sz="1600" dirty="0"/>
        </a:p>
      </dgm:t>
    </dgm:pt>
    <dgm:pt modelId="{A123A53B-F0D5-4D0E-B3ED-A05377AC4151}" type="sibTrans" cxnId="{83160E01-E73B-4F08-AE90-FB87F08FA934}">
      <dgm:prSet/>
      <dgm:spPr/>
      <dgm:t>
        <a:bodyPr/>
        <a:lstStyle/>
        <a:p>
          <a:endParaRPr lang="en-US" sz="3600"/>
        </a:p>
      </dgm:t>
    </dgm:pt>
    <dgm:pt modelId="{1B452B64-6C44-4344-8386-492653257393}" type="parTrans" cxnId="{83160E01-E73B-4F08-AE90-FB87F08FA934}">
      <dgm:prSet/>
      <dgm:spPr/>
      <dgm:t>
        <a:bodyPr/>
        <a:lstStyle/>
        <a:p>
          <a:endParaRPr lang="en-US" sz="3600"/>
        </a:p>
      </dgm:t>
    </dgm:pt>
    <dgm:pt modelId="{B4F23F18-1DA2-435A-94B1-8ECFCBD03B24}">
      <dgm:prSet phldrT="[Text]" custT="1"/>
      <dgm:spPr/>
      <dgm:t>
        <a:bodyPr/>
        <a:lstStyle/>
        <a:p>
          <a:r>
            <a:rPr lang="en-US" sz="1600" dirty="0" smtClean="0"/>
            <a:t>Process</a:t>
          </a:r>
          <a:endParaRPr lang="en-US" sz="1600" dirty="0"/>
        </a:p>
      </dgm:t>
    </dgm:pt>
    <dgm:pt modelId="{01DE157A-CA20-443F-8482-9500A50E17AB}" type="sibTrans" cxnId="{1AAD05B3-81A4-4DE3-BF1F-08AE92FC4F96}">
      <dgm:prSet/>
      <dgm:spPr/>
      <dgm:t>
        <a:bodyPr/>
        <a:lstStyle/>
        <a:p>
          <a:endParaRPr lang="en-US" sz="3600"/>
        </a:p>
      </dgm:t>
    </dgm:pt>
    <dgm:pt modelId="{A89F7571-1948-463C-8ED2-D1096CD79C39}" type="parTrans" cxnId="{1AAD05B3-81A4-4DE3-BF1F-08AE92FC4F96}">
      <dgm:prSet/>
      <dgm:spPr/>
      <dgm:t>
        <a:bodyPr/>
        <a:lstStyle/>
        <a:p>
          <a:endParaRPr lang="en-US" sz="3600"/>
        </a:p>
      </dgm:t>
    </dgm:pt>
    <dgm:pt modelId="{FF46A84C-64E2-4957-B477-E6C8C1DA1037}">
      <dgm:prSet phldrT="[Text]" custT="1"/>
      <dgm:spPr/>
      <dgm:t>
        <a:bodyPr/>
        <a:lstStyle/>
        <a:p>
          <a:r>
            <a:rPr lang="en-US" sz="1600" dirty="0" smtClean="0"/>
            <a:t>People</a:t>
          </a:r>
          <a:endParaRPr lang="en-US" sz="1600" dirty="0"/>
        </a:p>
      </dgm:t>
    </dgm:pt>
    <dgm:pt modelId="{AA901C93-2B77-4F4F-877F-CA1BE666A3EC}" type="sibTrans" cxnId="{294584BA-3567-4E37-94CC-5B9EC6153A45}">
      <dgm:prSet/>
      <dgm:spPr/>
      <dgm:t>
        <a:bodyPr/>
        <a:lstStyle/>
        <a:p>
          <a:endParaRPr lang="en-US" sz="3600"/>
        </a:p>
      </dgm:t>
    </dgm:pt>
    <dgm:pt modelId="{87585763-C400-445A-841E-A36586AB3AB1}" type="parTrans" cxnId="{294584BA-3567-4E37-94CC-5B9EC6153A45}">
      <dgm:prSet/>
      <dgm:spPr/>
      <dgm:t>
        <a:bodyPr/>
        <a:lstStyle/>
        <a:p>
          <a:endParaRPr lang="en-US" sz="3600"/>
        </a:p>
      </dgm:t>
    </dgm:pt>
    <dgm:pt modelId="{28F3EFB3-3D79-4FB1-BAB1-D5639C1ADAE8}">
      <dgm:prSet phldrT="[Text]" custT="1"/>
      <dgm:spPr/>
      <dgm:t>
        <a:bodyPr/>
        <a:lstStyle/>
        <a:p>
          <a:r>
            <a:rPr lang="en-US" sz="1600" dirty="0" smtClean="0"/>
            <a:t>Policy</a:t>
          </a:r>
          <a:endParaRPr lang="en-US" sz="1600" dirty="0"/>
        </a:p>
      </dgm:t>
    </dgm:pt>
    <dgm:pt modelId="{90B05DFB-0FA5-4B29-ABB4-61FEE6F41A6F}" type="sibTrans" cxnId="{DD239453-4FDC-4055-B8B1-580383526471}">
      <dgm:prSet/>
      <dgm:spPr/>
      <dgm:t>
        <a:bodyPr/>
        <a:lstStyle/>
        <a:p>
          <a:endParaRPr lang="en-US" sz="3600"/>
        </a:p>
      </dgm:t>
    </dgm:pt>
    <dgm:pt modelId="{75363227-36CB-4781-8DD3-5FF8263245FB}" type="parTrans" cxnId="{DD239453-4FDC-4055-B8B1-580383526471}">
      <dgm:prSet/>
      <dgm:spPr/>
      <dgm:t>
        <a:bodyPr/>
        <a:lstStyle/>
        <a:p>
          <a:endParaRPr lang="en-US" sz="3600"/>
        </a:p>
      </dgm:t>
    </dgm:pt>
    <dgm:pt modelId="{07EBBADE-83EF-4722-A254-1B2E9543C8CD}" type="pres">
      <dgm:prSet presAssocID="{7C487CB9-9639-4105-9342-2990F4888BB5}" presName="Name0" presStyleCnt="0">
        <dgm:presLayoutVars>
          <dgm:chMax val="7"/>
          <dgm:resizeHandles val="exact"/>
        </dgm:presLayoutVars>
      </dgm:prSet>
      <dgm:spPr/>
      <dgm:t>
        <a:bodyPr/>
        <a:lstStyle/>
        <a:p>
          <a:endParaRPr lang="en-US"/>
        </a:p>
      </dgm:t>
    </dgm:pt>
    <dgm:pt modelId="{E7310F9E-79ED-49CD-83F2-ABD01534B080}" type="pres">
      <dgm:prSet presAssocID="{7C487CB9-9639-4105-9342-2990F4888BB5}" presName="comp1" presStyleCnt="0"/>
      <dgm:spPr/>
    </dgm:pt>
    <dgm:pt modelId="{4C520F3A-D215-49F1-8383-1C6AB332CC3C}" type="pres">
      <dgm:prSet presAssocID="{7C487CB9-9639-4105-9342-2990F4888BB5}" presName="circle1" presStyleLbl="node1" presStyleIdx="0" presStyleCnt="5"/>
      <dgm:spPr/>
      <dgm:t>
        <a:bodyPr/>
        <a:lstStyle/>
        <a:p>
          <a:endParaRPr lang="en-US"/>
        </a:p>
      </dgm:t>
    </dgm:pt>
    <dgm:pt modelId="{31EB3DBC-8F9D-4E43-A5A6-258E85BB4DF8}" type="pres">
      <dgm:prSet presAssocID="{7C487CB9-9639-4105-9342-2990F4888BB5}" presName="c1text" presStyleLbl="node1" presStyleIdx="0" presStyleCnt="5">
        <dgm:presLayoutVars>
          <dgm:bulletEnabled val="1"/>
        </dgm:presLayoutVars>
      </dgm:prSet>
      <dgm:spPr/>
      <dgm:t>
        <a:bodyPr/>
        <a:lstStyle/>
        <a:p>
          <a:endParaRPr lang="en-US"/>
        </a:p>
      </dgm:t>
    </dgm:pt>
    <dgm:pt modelId="{C7005D8C-350D-4E61-B2E6-572146D9A2EE}" type="pres">
      <dgm:prSet presAssocID="{7C487CB9-9639-4105-9342-2990F4888BB5}" presName="comp2" presStyleCnt="0"/>
      <dgm:spPr/>
    </dgm:pt>
    <dgm:pt modelId="{8A6F5834-E6B5-4149-A5EB-1E40B8302A29}" type="pres">
      <dgm:prSet presAssocID="{7C487CB9-9639-4105-9342-2990F4888BB5}" presName="circle2" presStyleLbl="node1" presStyleIdx="1" presStyleCnt="5"/>
      <dgm:spPr/>
      <dgm:t>
        <a:bodyPr/>
        <a:lstStyle/>
        <a:p>
          <a:endParaRPr lang="en-US"/>
        </a:p>
      </dgm:t>
    </dgm:pt>
    <dgm:pt modelId="{ACB41EB4-8A9A-4CEF-9F9E-D188300D9CFF}" type="pres">
      <dgm:prSet presAssocID="{7C487CB9-9639-4105-9342-2990F4888BB5}" presName="c2text" presStyleLbl="node1" presStyleIdx="1" presStyleCnt="5">
        <dgm:presLayoutVars>
          <dgm:bulletEnabled val="1"/>
        </dgm:presLayoutVars>
      </dgm:prSet>
      <dgm:spPr/>
      <dgm:t>
        <a:bodyPr/>
        <a:lstStyle/>
        <a:p>
          <a:endParaRPr lang="en-US"/>
        </a:p>
      </dgm:t>
    </dgm:pt>
    <dgm:pt modelId="{39066204-E97E-4D9A-A27E-16A601BC491E}" type="pres">
      <dgm:prSet presAssocID="{7C487CB9-9639-4105-9342-2990F4888BB5}" presName="comp3" presStyleCnt="0"/>
      <dgm:spPr/>
    </dgm:pt>
    <dgm:pt modelId="{F60C2F65-D285-4979-9300-28CFE0EC67FE}" type="pres">
      <dgm:prSet presAssocID="{7C487CB9-9639-4105-9342-2990F4888BB5}" presName="circle3" presStyleLbl="node1" presStyleIdx="2" presStyleCnt="5"/>
      <dgm:spPr/>
      <dgm:t>
        <a:bodyPr/>
        <a:lstStyle/>
        <a:p>
          <a:endParaRPr lang="en-US"/>
        </a:p>
      </dgm:t>
    </dgm:pt>
    <dgm:pt modelId="{AB8F5806-90EC-4228-92F5-795FC7237099}" type="pres">
      <dgm:prSet presAssocID="{7C487CB9-9639-4105-9342-2990F4888BB5}" presName="c3text" presStyleLbl="node1" presStyleIdx="2" presStyleCnt="5">
        <dgm:presLayoutVars>
          <dgm:bulletEnabled val="1"/>
        </dgm:presLayoutVars>
      </dgm:prSet>
      <dgm:spPr/>
      <dgm:t>
        <a:bodyPr/>
        <a:lstStyle/>
        <a:p>
          <a:endParaRPr lang="en-US"/>
        </a:p>
      </dgm:t>
    </dgm:pt>
    <dgm:pt modelId="{0FFC9BDE-2331-4AF4-ABF8-9FE4EB91FBE3}" type="pres">
      <dgm:prSet presAssocID="{7C487CB9-9639-4105-9342-2990F4888BB5}" presName="comp4" presStyleCnt="0"/>
      <dgm:spPr/>
    </dgm:pt>
    <dgm:pt modelId="{CCC103CE-FD79-410D-A861-768C757A254B}" type="pres">
      <dgm:prSet presAssocID="{7C487CB9-9639-4105-9342-2990F4888BB5}" presName="circle4" presStyleLbl="node1" presStyleIdx="3" presStyleCnt="5"/>
      <dgm:spPr/>
      <dgm:t>
        <a:bodyPr/>
        <a:lstStyle/>
        <a:p>
          <a:endParaRPr lang="en-US"/>
        </a:p>
      </dgm:t>
    </dgm:pt>
    <dgm:pt modelId="{5E747EC4-63AB-4EBF-AD5C-5F9EF1D12FBB}" type="pres">
      <dgm:prSet presAssocID="{7C487CB9-9639-4105-9342-2990F4888BB5}" presName="c4text" presStyleLbl="node1" presStyleIdx="3" presStyleCnt="5">
        <dgm:presLayoutVars>
          <dgm:bulletEnabled val="1"/>
        </dgm:presLayoutVars>
      </dgm:prSet>
      <dgm:spPr/>
      <dgm:t>
        <a:bodyPr/>
        <a:lstStyle/>
        <a:p>
          <a:endParaRPr lang="en-US"/>
        </a:p>
      </dgm:t>
    </dgm:pt>
    <dgm:pt modelId="{CF8EF8DC-191B-45E3-9C84-85015E790986}" type="pres">
      <dgm:prSet presAssocID="{7C487CB9-9639-4105-9342-2990F4888BB5}" presName="comp5" presStyleCnt="0"/>
      <dgm:spPr/>
    </dgm:pt>
    <dgm:pt modelId="{B9E0564C-AFD7-4878-A227-B28804327B22}" type="pres">
      <dgm:prSet presAssocID="{7C487CB9-9639-4105-9342-2990F4888BB5}" presName="circle5" presStyleLbl="node1" presStyleIdx="4" presStyleCnt="5"/>
      <dgm:spPr/>
      <dgm:t>
        <a:bodyPr/>
        <a:lstStyle/>
        <a:p>
          <a:endParaRPr lang="en-US"/>
        </a:p>
      </dgm:t>
    </dgm:pt>
    <dgm:pt modelId="{18EACD2C-6856-4BC9-9EF0-DB7AEA18A015}" type="pres">
      <dgm:prSet presAssocID="{7C487CB9-9639-4105-9342-2990F4888BB5}" presName="c5text" presStyleLbl="node1" presStyleIdx="4" presStyleCnt="5">
        <dgm:presLayoutVars>
          <dgm:bulletEnabled val="1"/>
        </dgm:presLayoutVars>
      </dgm:prSet>
      <dgm:spPr/>
      <dgm:t>
        <a:bodyPr/>
        <a:lstStyle/>
        <a:p>
          <a:endParaRPr lang="en-US"/>
        </a:p>
      </dgm:t>
    </dgm:pt>
  </dgm:ptLst>
  <dgm:cxnLst>
    <dgm:cxn modelId="{E5DAFFDF-045D-443D-AD6D-5BCFA55204BC}" type="presOf" srcId="{FF46A84C-64E2-4957-B477-E6C8C1DA1037}" destId="{ACB41EB4-8A9A-4CEF-9F9E-D188300D9CFF}" srcOrd="1" destOrd="0" presId="urn:microsoft.com/office/officeart/2005/8/layout/venn2"/>
    <dgm:cxn modelId="{83160E01-E73B-4F08-AE90-FB87F08FA934}" srcId="{7C487CB9-9639-4105-9342-2990F4888BB5}" destId="{D95BD993-FA15-47C7-85FD-39EBB3781DFD}" srcOrd="3" destOrd="0" parTransId="{1B452B64-6C44-4344-8386-492653257393}" sibTransId="{A123A53B-F0D5-4D0E-B3ED-A05377AC4151}"/>
    <dgm:cxn modelId="{CAA5DFCB-957F-4668-9591-3436F0E5CA09}" type="presOf" srcId="{D95BD993-FA15-47C7-85FD-39EBB3781DFD}" destId="{CCC103CE-FD79-410D-A861-768C757A254B}" srcOrd="0" destOrd="0" presId="urn:microsoft.com/office/officeart/2005/8/layout/venn2"/>
    <dgm:cxn modelId="{1AAD05B3-81A4-4DE3-BF1F-08AE92FC4F96}" srcId="{7C487CB9-9639-4105-9342-2990F4888BB5}" destId="{B4F23F18-1DA2-435A-94B1-8ECFCBD03B24}" srcOrd="2" destOrd="0" parTransId="{A89F7571-1948-463C-8ED2-D1096CD79C39}" sibTransId="{01DE157A-CA20-443F-8482-9500A50E17AB}"/>
    <dgm:cxn modelId="{DD239453-4FDC-4055-B8B1-580383526471}" srcId="{7C487CB9-9639-4105-9342-2990F4888BB5}" destId="{28F3EFB3-3D79-4FB1-BAB1-D5639C1ADAE8}" srcOrd="0" destOrd="0" parTransId="{75363227-36CB-4781-8DD3-5FF8263245FB}" sibTransId="{90B05DFB-0FA5-4B29-ABB4-61FEE6F41A6F}"/>
    <dgm:cxn modelId="{43524CF6-6F12-4E7C-A9AD-257B86ACDC17}" type="presOf" srcId="{28F3EFB3-3D79-4FB1-BAB1-D5639C1ADAE8}" destId="{31EB3DBC-8F9D-4E43-A5A6-258E85BB4DF8}" srcOrd="1" destOrd="0" presId="urn:microsoft.com/office/officeart/2005/8/layout/venn2"/>
    <dgm:cxn modelId="{4B7AAF09-7CFA-46BC-BD73-4690AAAD9F6E}" type="presOf" srcId="{7C487CB9-9639-4105-9342-2990F4888BB5}" destId="{07EBBADE-83EF-4722-A254-1B2E9543C8CD}" srcOrd="0" destOrd="0" presId="urn:microsoft.com/office/officeart/2005/8/layout/venn2"/>
    <dgm:cxn modelId="{05247FD8-120D-4E97-9044-272C6E4D182E}" srcId="{7C487CB9-9639-4105-9342-2990F4888BB5}" destId="{BF69D93E-2D70-495C-9D1A-31CC65A6E8A6}" srcOrd="4" destOrd="0" parTransId="{0E0ABDA8-E302-4AFB-A620-28D5DBB42B86}" sibTransId="{C4CBF3FC-915F-4D55-ABF9-780FD6A16663}"/>
    <dgm:cxn modelId="{CF5D8F5B-11DE-40B3-8447-58AA19547A38}" type="presOf" srcId="{B4F23F18-1DA2-435A-94B1-8ECFCBD03B24}" destId="{AB8F5806-90EC-4228-92F5-795FC7237099}" srcOrd="1" destOrd="0" presId="urn:microsoft.com/office/officeart/2005/8/layout/venn2"/>
    <dgm:cxn modelId="{06E0B008-36B0-4582-98E4-CD610C631EF8}" type="presOf" srcId="{BF69D93E-2D70-495C-9D1A-31CC65A6E8A6}" destId="{B9E0564C-AFD7-4878-A227-B28804327B22}" srcOrd="0" destOrd="0" presId="urn:microsoft.com/office/officeart/2005/8/layout/venn2"/>
    <dgm:cxn modelId="{0BEA470D-4FC6-44B8-98F4-6EDBA8E58715}" type="presOf" srcId="{BF69D93E-2D70-495C-9D1A-31CC65A6E8A6}" destId="{18EACD2C-6856-4BC9-9EF0-DB7AEA18A015}" srcOrd="1" destOrd="0" presId="urn:microsoft.com/office/officeart/2005/8/layout/venn2"/>
    <dgm:cxn modelId="{9ABFCC85-41AA-4FFB-BAB7-1CF2C047E165}" type="presOf" srcId="{B4F23F18-1DA2-435A-94B1-8ECFCBD03B24}" destId="{F60C2F65-D285-4979-9300-28CFE0EC67FE}" srcOrd="0" destOrd="0" presId="urn:microsoft.com/office/officeart/2005/8/layout/venn2"/>
    <dgm:cxn modelId="{3F830FAB-D181-43E9-9DC3-8FDE6A6E6FFF}" type="presOf" srcId="{D95BD993-FA15-47C7-85FD-39EBB3781DFD}" destId="{5E747EC4-63AB-4EBF-AD5C-5F9EF1D12FBB}" srcOrd="1" destOrd="0" presId="urn:microsoft.com/office/officeart/2005/8/layout/venn2"/>
    <dgm:cxn modelId="{A90C1D93-84BE-4B51-9ED4-003560282427}" type="presOf" srcId="{28F3EFB3-3D79-4FB1-BAB1-D5639C1ADAE8}" destId="{4C520F3A-D215-49F1-8383-1C6AB332CC3C}" srcOrd="0" destOrd="0" presId="urn:microsoft.com/office/officeart/2005/8/layout/venn2"/>
    <dgm:cxn modelId="{A4D03899-BD1A-4720-8BAB-D438C8A9E284}" type="presOf" srcId="{FF46A84C-64E2-4957-B477-E6C8C1DA1037}" destId="{8A6F5834-E6B5-4149-A5EB-1E40B8302A29}" srcOrd="0" destOrd="0" presId="urn:microsoft.com/office/officeart/2005/8/layout/venn2"/>
    <dgm:cxn modelId="{294584BA-3567-4E37-94CC-5B9EC6153A45}" srcId="{7C487CB9-9639-4105-9342-2990F4888BB5}" destId="{FF46A84C-64E2-4957-B477-E6C8C1DA1037}" srcOrd="1" destOrd="0" parTransId="{87585763-C400-445A-841E-A36586AB3AB1}" sibTransId="{AA901C93-2B77-4F4F-877F-CA1BE666A3EC}"/>
    <dgm:cxn modelId="{F176CBC9-9A79-472D-9F1C-BB8503C442A0}" type="presParOf" srcId="{07EBBADE-83EF-4722-A254-1B2E9543C8CD}" destId="{E7310F9E-79ED-49CD-83F2-ABD01534B080}" srcOrd="0" destOrd="0" presId="urn:microsoft.com/office/officeart/2005/8/layout/venn2"/>
    <dgm:cxn modelId="{AC152036-50F5-434C-AB22-4C9016F3056E}" type="presParOf" srcId="{E7310F9E-79ED-49CD-83F2-ABD01534B080}" destId="{4C520F3A-D215-49F1-8383-1C6AB332CC3C}" srcOrd="0" destOrd="0" presId="urn:microsoft.com/office/officeart/2005/8/layout/venn2"/>
    <dgm:cxn modelId="{2572D870-1BC0-4920-8B97-F1F320E7258A}" type="presParOf" srcId="{E7310F9E-79ED-49CD-83F2-ABD01534B080}" destId="{31EB3DBC-8F9D-4E43-A5A6-258E85BB4DF8}" srcOrd="1" destOrd="0" presId="urn:microsoft.com/office/officeart/2005/8/layout/venn2"/>
    <dgm:cxn modelId="{FDBCA10D-D529-45E5-ADD9-0435318F5719}" type="presParOf" srcId="{07EBBADE-83EF-4722-A254-1B2E9543C8CD}" destId="{C7005D8C-350D-4E61-B2E6-572146D9A2EE}" srcOrd="1" destOrd="0" presId="urn:microsoft.com/office/officeart/2005/8/layout/venn2"/>
    <dgm:cxn modelId="{A0FD1B09-44A7-4AC6-BF76-16B7F10A24A3}" type="presParOf" srcId="{C7005D8C-350D-4E61-B2E6-572146D9A2EE}" destId="{8A6F5834-E6B5-4149-A5EB-1E40B8302A29}" srcOrd="0" destOrd="0" presId="urn:microsoft.com/office/officeart/2005/8/layout/venn2"/>
    <dgm:cxn modelId="{07B282F8-6153-455A-BFEE-F8B0FDC96F3C}" type="presParOf" srcId="{C7005D8C-350D-4E61-B2E6-572146D9A2EE}" destId="{ACB41EB4-8A9A-4CEF-9F9E-D188300D9CFF}" srcOrd="1" destOrd="0" presId="urn:microsoft.com/office/officeart/2005/8/layout/venn2"/>
    <dgm:cxn modelId="{212D9287-4F2B-4036-AE6C-553D67BB8554}" type="presParOf" srcId="{07EBBADE-83EF-4722-A254-1B2E9543C8CD}" destId="{39066204-E97E-4D9A-A27E-16A601BC491E}" srcOrd="2" destOrd="0" presId="urn:microsoft.com/office/officeart/2005/8/layout/venn2"/>
    <dgm:cxn modelId="{9AE712F9-68BF-4996-9075-DA07CA7945BB}" type="presParOf" srcId="{39066204-E97E-4D9A-A27E-16A601BC491E}" destId="{F60C2F65-D285-4979-9300-28CFE0EC67FE}" srcOrd="0" destOrd="0" presId="urn:microsoft.com/office/officeart/2005/8/layout/venn2"/>
    <dgm:cxn modelId="{75E441B8-DD48-4309-BD51-CF8991B0F52C}" type="presParOf" srcId="{39066204-E97E-4D9A-A27E-16A601BC491E}" destId="{AB8F5806-90EC-4228-92F5-795FC7237099}" srcOrd="1" destOrd="0" presId="urn:microsoft.com/office/officeart/2005/8/layout/venn2"/>
    <dgm:cxn modelId="{258757C9-DFBF-4973-9BAC-E220770AF063}" type="presParOf" srcId="{07EBBADE-83EF-4722-A254-1B2E9543C8CD}" destId="{0FFC9BDE-2331-4AF4-ABF8-9FE4EB91FBE3}" srcOrd="3" destOrd="0" presId="urn:microsoft.com/office/officeart/2005/8/layout/venn2"/>
    <dgm:cxn modelId="{ACCC44A8-26E2-4D00-9103-701E03F1FB82}" type="presParOf" srcId="{0FFC9BDE-2331-4AF4-ABF8-9FE4EB91FBE3}" destId="{CCC103CE-FD79-410D-A861-768C757A254B}" srcOrd="0" destOrd="0" presId="urn:microsoft.com/office/officeart/2005/8/layout/venn2"/>
    <dgm:cxn modelId="{B2CDD4A0-7648-44F1-8293-11DE538E0CAB}" type="presParOf" srcId="{0FFC9BDE-2331-4AF4-ABF8-9FE4EB91FBE3}" destId="{5E747EC4-63AB-4EBF-AD5C-5F9EF1D12FBB}" srcOrd="1" destOrd="0" presId="urn:microsoft.com/office/officeart/2005/8/layout/venn2"/>
    <dgm:cxn modelId="{547343A6-26CE-4116-8E88-57F261D2DAB3}" type="presParOf" srcId="{07EBBADE-83EF-4722-A254-1B2E9543C8CD}" destId="{CF8EF8DC-191B-45E3-9C84-85015E790986}" srcOrd="4" destOrd="0" presId="urn:microsoft.com/office/officeart/2005/8/layout/venn2"/>
    <dgm:cxn modelId="{CDDFB106-C10F-4ECA-8D7C-C55FA69E3DC5}" type="presParOf" srcId="{CF8EF8DC-191B-45E3-9C84-85015E790986}" destId="{B9E0564C-AFD7-4878-A227-B28804327B22}" srcOrd="0" destOrd="0" presId="urn:microsoft.com/office/officeart/2005/8/layout/venn2"/>
    <dgm:cxn modelId="{CF0BE39A-E7F5-48C9-A2C1-31205CB69E3C}" type="presParOf" srcId="{CF8EF8DC-191B-45E3-9C84-85015E790986}" destId="{18EACD2C-6856-4BC9-9EF0-DB7AEA18A015}"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20F3A-D215-49F1-8383-1C6AB332CC3C}">
      <dsp:nvSpPr>
        <dsp:cNvPr id="0" name=""/>
        <dsp:cNvSpPr/>
      </dsp:nvSpPr>
      <dsp:spPr>
        <a:xfrm>
          <a:off x="723887" y="0"/>
          <a:ext cx="3276600" cy="3276600"/>
        </a:xfrm>
        <a:prstGeom prst="ellipse">
          <a:avLst/>
        </a:prstGeom>
        <a:solidFill>
          <a:schemeClr val="accent1">
            <a:shade val="8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 Definitions</a:t>
          </a:r>
          <a:endParaRPr lang="en-US" sz="1200" kern="1200" dirty="0"/>
        </a:p>
      </dsp:txBody>
      <dsp:txXfrm>
        <a:off x="1747825" y="163830"/>
        <a:ext cx="1228725" cy="327660"/>
      </dsp:txXfrm>
    </dsp:sp>
    <dsp:sp modelId="{8A6F5834-E6B5-4149-A5EB-1E40B8302A29}">
      <dsp:nvSpPr>
        <dsp:cNvPr id="0" name=""/>
        <dsp:cNvSpPr/>
      </dsp:nvSpPr>
      <dsp:spPr>
        <a:xfrm>
          <a:off x="969632" y="491489"/>
          <a:ext cx="2785110" cy="2785110"/>
        </a:xfrm>
        <a:prstGeom prst="ellipse">
          <a:avLst/>
        </a:prstGeom>
        <a:solidFill>
          <a:schemeClr val="accent1">
            <a:shade val="80000"/>
            <a:hueOff val="-132700"/>
            <a:satOff val="1974"/>
            <a:lumOff val="727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 Foundation</a:t>
          </a:r>
          <a:endParaRPr lang="en-US" sz="1200" kern="1200" dirty="0"/>
        </a:p>
      </dsp:txBody>
      <dsp:txXfrm>
        <a:off x="1761648" y="651633"/>
        <a:ext cx="1201078" cy="320287"/>
      </dsp:txXfrm>
    </dsp:sp>
    <dsp:sp modelId="{F60C2F65-D285-4979-9300-28CFE0EC67FE}">
      <dsp:nvSpPr>
        <dsp:cNvPr id="0" name=""/>
        <dsp:cNvSpPr/>
      </dsp:nvSpPr>
      <dsp:spPr>
        <a:xfrm>
          <a:off x="1215377" y="982979"/>
          <a:ext cx="2293620" cy="2293620"/>
        </a:xfrm>
        <a:prstGeom prst="ellipse">
          <a:avLst/>
        </a:prstGeom>
        <a:solidFill>
          <a:schemeClr val="accent1">
            <a:shade val="80000"/>
            <a:hueOff val="-265401"/>
            <a:satOff val="3948"/>
            <a:lumOff val="1454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 Process</a:t>
          </a:r>
          <a:endParaRPr lang="en-US" sz="1200" kern="1200" dirty="0"/>
        </a:p>
      </dsp:txBody>
      <dsp:txXfrm>
        <a:off x="1768713" y="1141239"/>
        <a:ext cx="1186948" cy="316519"/>
      </dsp:txXfrm>
    </dsp:sp>
    <dsp:sp modelId="{CCC103CE-FD79-410D-A861-768C757A254B}">
      <dsp:nvSpPr>
        <dsp:cNvPr id="0" name=""/>
        <dsp:cNvSpPr/>
      </dsp:nvSpPr>
      <dsp:spPr>
        <a:xfrm>
          <a:off x="1461122" y="1474469"/>
          <a:ext cx="1802130" cy="1802130"/>
        </a:xfrm>
        <a:prstGeom prst="ellipse">
          <a:avLst/>
        </a:prstGeom>
        <a:solidFill>
          <a:schemeClr val="accent1">
            <a:shade val="80000"/>
            <a:hueOff val="-398102"/>
            <a:satOff val="5921"/>
            <a:lumOff val="2181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5344" rIns="0" bIns="85344" numCol="1" spcCol="1270" anchor="ctr" anchorCtr="0">
          <a:noAutofit/>
        </a:bodyPr>
        <a:lstStyle/>
        <a:p>
          <a:pPr lvl="0" algn="ctr" defTabSz="533400">
            <a:lnSpc>
              <a:spcPct val="90000"/>
            </a:lnSpc>
            <a:spcBef>
              <a:spcPct val="0"/>
            </a:spcBef>
            <a:spcAft>
              <a:spcPct val="35000"/>
            </a:spcAft>
          </a:pPr>
          <a:r>
            <a:rPr lang="en-US" sz="1200" kern="1200" dirty="0" smtClean="0"/>
            <a:t> Tech Details</a:t>
          </a:r>
          <a:endParaRPr lang="en-US" sz="1200" kern="1200" dirty="0"/>
        </a:p>
      </dsp:txBody>
      <dsp:txXfrm>
        <a:off x="1875612" y="1636661"/>
        <a:ext cx="973150" cy="324383"/>
      </dsp:txXfrm>
    </dsp:sp>
    <dsp:sp modelId="{B9E0564C-AFD7-4878-A227-B28804327B22}">
      <dsp:nvSpPr>
        <dsp:cNvPr id="0" name=""/>
        <dsp:cNvSpPr/>
      </dsp:nvSpPr>
      <dsp:spPr>
        <a:xfrm>
          <a:off x="1706868" y="1965960"/>
          <a:ext cx="1310640" cy="1310640"/>
        </a:xfrm>
        <a:prstGeom prst="ellipse">
          <a:avLst/>
        </a:prstGeom>
        <a:solidFill>
          <a:schemeClr val="accent1">
            <a:shade val="80000"/>
            <a:hueOff val="-530802"/>
            <a:satOff val="7895"/>
            <a:lumOff val="290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kern="1200" dirty="0" smtClean="0"/>
            <a:t>Practice</a:t>
          </a:r>
          <a:endParaRPr lang="en-US" sz="1200" kern="1200" dirty="0"/>
        </a:p>
      </dsp:txBody>
      <dsp:txXfrm>
        <a:off x="1898806" y="2293620"/>
        <a:ext cx="926762" cy="655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myspc.mssharepointconference.com/Admin/Users/Details/4247"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2069764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3589442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1871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2285465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Need to turn this into a “build” slide after it’s been approved</a:t>
            </a: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08D324-380E-452D-AD1A-567651B2DB3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984406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469042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3855589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1489564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3327716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185947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SPC109</a:t>
            </a:r>
          </a:p>
          <a:p>
            <a:r>
              <a:rPr lang="en-US" dirty="0" smtClean="0"/>
              <a:t>Title Governance Meets Architecture: Architecting SharePoint for Policy-Based Management and Workload Scalability </a:t>
            </a:r>
          </a:p>
          <a:p>
            <a:r>
              <a:rPr lang="en-US" dirty="0" smtClean="0"/>
              <a:t>Abstract You've read the white papers, you've Binged governance. But how, exactly, do you design a SharePoint implementation that allows you to enforce your governance policies for IT assurance, information management, and information architecture? What is the relationship between governance, architecture and manageability? How can you ensure that your architecture will scale with the growing and changing needs of your business without becoming unmanageable? In this session, SharePoint MVP and governance thought leader Dan Holme explores the technical side of governance, and shares the secrets for creating a logical and physical SharePoint architecture that effectively supports the information and service management requirements of your governance plan. You will learn how to enforce your governance policies with the optimal model of SharePoint farms both on site and in the cloud, Web applications, site collections, and other components. You will gain a deeper understanding of the intricacies and challenges of designing the logical and physical structure of SharePoint. You'll learn what has changed in SharePoint 2013 and how those changes impact architectural decisions. And you will take away practical, blueprint-like guidance to what a governable SharePoint service architecture might look like in your enterprise. </a:t>
            </a:r>
            <a:br>
              <a:rPr lang="en-US" dirty="0" smtClean="0"/>
            </a:br>
            <a:endParaRPr lang="en-US" dirty="0" smtClean="0"/>
          </a:p>
          <a:p>
            <a:r>
              <a:rPr lang="en-US" dirty="0" smtClean="0"/>
              <a:t>Session Code SPC109 </a:t>
            </a:r>
          </a:p>
          <a:p>
            <a:r>
              <a:rPr lang="en-US" dirty="0" smtClean="0"/>
              <a:t>Session Type Breakout Session </a:t>
            </a:r>
          </a:p>
          <a:p>
            <a:r>
              <a:rPr lang="en-US" dirty="0" smtClean="0"/>
              <a:t>Track IT Professional </a:t>
            </a:r>
          </a:p>
          <a:p>
            <a:r>
              <a:rPr lang="en-US" dirty="0" smtClean="0"/>
              <a:t>Status Featured Mandatory Published Can be evaluated </a:t>
            </a:r>
          </a:p>
          <a:p>
            <a:r>
              <a:rPr lang="en-US" dirty="0" smtClean="0"/>
              <a:t>Speakers </a:t>
            </a:r>
            <a:r>
              <a:rPr lang="en-US" dirty="0" smtClean="0">
                <a:hlinkClick r:id="rId3"/>
              </a:rPr>
              <a:t>Dan Holme</a:t>
            </a:r>
            <a:r>
              <a:rPr lang="en-US" dirty="0" smtClean="0"/>
              <a:t/>
            </a:r>
            <a:br>
              <a:rPr lang="en-US" dirty="0" smtClean="0"/>
            </a:br>
            <a:endParaRPr lang="en-US" dirty="0" smtClean="0"/>
          </a:p>
          <a:p>
            <a:r>
              <a:rPr lang="en-US" dirty="0" smtClean="0"/>
              <a:t>Time Slot Thursday, November 15 2012 12:00 PM - 1:15 PM </a:t>
            </a:r>
          </a:p>
          <a:p>
            <a:r>
              <a:rPr lang="en-US" dirty="0" smtClean="0"/>
              <a:t>Room Lagoon CDIJ </a:t>
            </a:r>
          </a:p>
          <a:p>
            <a:r>
              <a:rPr lang="en-US" dirty="0" smtClean="0"/>
              <a:t>Audience IT Professional </a:t>
            </a:r>
          </a:p>
          <a:p>
            <a:r>
              <a:rPr lang="en-US" dirty="0" smtClean="0"/>
              <a:t>Workload IT Pro </a:t>
            </a:r>
          </a:p>
          <a:p>
            <a:r>
              <a:rPr lang="en-US" dirty="0" smtClean="0"/>
              <a:t>Type of Session Best Practices </a:t>
            </a:r>
          </a:p>
          <a:p>
            <a:r>
              <a:rPr lang="en-US" dirty="0" smtClean="0"/>
              <a:t>Product SharePoint </a:t>
            </a:r>
          </a:p>
          <a:p>
            <a:r>
              <a:rPr lang="en-US" dirty="0" smtClean="0"/>
              <a:t>Tag 2013, Adoption, Governance </a:t>
            </a:r>
          </a:p>
          <a:p>
            <a:r>
              <a:rPr lang="en-US" dirty="0" smtClean="0"/>
              <a:t>Floor IT Professional </a:t>
            </a:r>
          </a:p>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F099AE-6CF3-45B6-BDBC-FA8DC99EE9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78696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59000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1731147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r>
              <a:rPr lang="en-US" dirty="0" smtClean="0"/>
              <a:t>Is Mobile Access still scoped at Web App?</a:t>
            </a:r>
          </a:p>
          <a:p>
            <a:r>
              <a:rPr lang="en-US" dirty="0" smtClean="0"/>
              <a:t>What else is scoped here?</a:t>
            </a:r>
          </a:p>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3232201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570919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2111647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808105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http://technet.microsoft.com/en-us/library/cc262787(v=office.15).aspx specifies 20 per farm for 2013</a:t>
            </a:r>
          </a:p>
          <a:p>
            <a:r>
              <a:rPr lang="en-US" dirty="0" smtClean="0"/>
              <a:t>Nice article at http://www.benjaminathawes.com/blog/Lists/Posts/Post.aspx?ID=18</a:t>
            </a:r>
          </a:p>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6B320E-449A-4DC8-B876-9724DEDFA3C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257044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a:xfrm>
            <a:off x="382588" y="685800"/>
            <a:ext cx="6094412" cy="3429000"/>
          </a:xfrm>
          <a:ln/>
        </p:spPr>
      </p:sp>
      <p:sp>
        <p:nvSpPr>
          <p:cNvPr id="80899" name="Rectangle 3"/>
          <p:cNvSpPr>
            <a:spLocks noGrp="1"/>
          </p:cNvSpPr>
          <p:nvPr>
            <p:ph type="body" idx="1"/>
          </p:nvPr>
        </p:nvSpPr>
        <p:spPr>
          <a:ln/>
          <a:extLst/>
        </p:spPr>
        <p:txBody>
          <a:bodyPr/>
          <a:lstStyle/>
          <a:p>
            <a:endParaRPr lang="en-US" dirty="0" smtClean="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Date Placeholder 4"/>
          <p:cNvSpPr>
            <a:spLocks noGrp="1"/>
          </p:cNvSpPr>
          <p:nvPr>
            <p:ph type="dt" sz="quarter" idx="1"/>
          </p:nvPr>
        </p:nvSpPr>
        <p:spPr/>
        <p:txBody>
          <a:bodyPr/>
          <a:lstStyle/>
          <a:p>
            <a:pPr>
              <a:defRPr/>
            </a:pPr>
            <a:endParaRPr lang="en-US" dirty="0">
              <a:solidFill>
                <a:prstClr val="black"/>
              </a:solidFill>
            </a:endParaRPr>
          </a:p>
        </p:txBody>
      </p:sp>
    </p:spTree>
    <p:extLst>
      <p:ext uri="{BB962C8B-B14F-4D97-AF65-F5344CB8AC3E}">
        <p14:creationId xmlns:p14="http://schemas.microsoft.com/office/powerpoint/2010/main" val="87062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4139050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http://technet.microsoft.com/en-us/library/cc262787(v=office.15).aspx specifies 20 per farm for 2013</a:t>
            </a:r>
          </a:p>
          <a:p>
            <a:r>
              <a:rPr lang="en-US" dirty="0" smtClean="0"/>
              <a:t>Nice article at http://www.benjaminathawes.com/blog/Lists/Posts/Post.aspx?ID=18</a:t>
            </a:r>
          </a:p>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6B320E-449A-4DC8-B876-9724DEDFA3C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70</a:t>
            </a:fld>
            <a:endParaRPr lang="en-US" dirty="0"/>
          </a:p>
        </p:txBody>
      </p:sp>
    </p:spTree>
    <p:extLst>
      <p:ext uri="{BB962C8B-B14F-4D97-AF65-F5344CB8AC3E}">
        <p14:creationId xmlns:p14="http://schemas.microsoft.com/office/powerpoint/2010/main" val="283713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Photos on this page are my own</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440882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 there a better term for the Metadata Navigation framework</a:t>
            </a:r>
            <a:r>
              <a:rPr lang="en-US" baseline="0" dirty="0" smtClean="0"/>
              <a:t> in 2013?</a:t>
            </a:r>
          </a:p>
          <a:p>
            <a:r>
              <a:rPr lang="en-US" baseline="0" dirty="0" smtClean="0"/>
              <a:t>Need to turn this into a “build” slide after it’s been approved</a:t>
            </a: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08D324-380E-452D-AD1A-567651B2DB3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71</a:t>
            </a:fld>
            <a:endParaRPr lang="en-US" dirty="0"/>
          </a:p>
        </p:txBody>
      </p:sp>
    </p:spTree>
    <p:extLst>
      <p:ext uri="{BB962C8B-B14F-4D97-AF65-F5344CB8AC3E}">
        <p14:creationId xmlns:p14="http://schemas.microsoft.com/office/powerpoint/2010/main" val="2696058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2222945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10:01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baseline="0" dirty="0" smtClean="0"/>
          </a:p>
        </p:txBody>
      </p:sp>
    </p:spTree>
    <p:extLst>
      <p:ext uri="{BB962C8B-B14F-4D97-AF65-F5344CB8AC3E}">
        <p14:creationId xmlns:p14="http://schemas.microsoft.com/office/powerpoint/2010/main" val="3561308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aseline="0" dirty="0" smtClean="0"/>
              <a:t>I would like some better clip art and new product logos</a:t>
            </a:r>
          </a:p>
        </p:txBody>
      </p:sp>
    </p:spTree>
    <p:extLst>
      <p:ext uri="{BB962C8B-B14F-4D97-AF65-F5344CB8AC3E}">
        <p14:creationId xmlns:p14="http://schemas.microsoft.com/office/powerpoint/2010/main" val="3502853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baseline="0" dirty="0" smtClean="0"/>
          </a:p>
        </p:txBody>
      </p:sp>
    </p:spTree>
    <p:extLst>
      <p:ext uri="{BB962C8B-B14F-4D97-AF65-F5344CB8AC3E}">
        <p14:creationId xmlns:p14="http://schemas.microsoft.com/office/powerpoint/2010/main" val="1750892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baseline="0" dirty="0" smtClean="0"/>
          </a:p>
        </p:txBody>
      </p:sp>
    </p:spTree>
    <p:extLst>
      <p:ext uri="{BB962C8B-B14F-4D97-AF65-F5344CB8AC3E}">
        <p14:creationId xmlns:p14="http://schemas.microsoft.com/office/powerpoint/2010/main" val="3597487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baseline="0" dirty="0" smtClean="0"/>
          </a:p>
        </p:txBody>
      </p:sp>
    </p:spTree>
    <p:extLst>
      <p:ext uri="{BB962C8B-B14F-4D97-AF65-F5344CB8AC3E}">
        <p14:creationId xmlns:p14="http://schemas.microsoft.com/office/powerpoint/2010/main" val="1075246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a:ln/>
        </p:spPr>
      </p:sp>
      <p:sp>
        <p:nvSpPr>
          <p:cNvPr id="50179" name="Rectangle 3"/>
          <p:cNvSpPr>
            <a:spLocks noGrp="1"/>
          </p:cNvSpPr>
          <p:nvPr>
            <p:ph type="body" idx="1"/>
          </p:nvPr>
        </p:nvSpPr>
        <p:spPr>
          <a:ln/>
          <a:extLst/>
        </p:spPr>
        <p:txBody>
          <a:bodyPr/>
          <a:lstStyle/>
          <a:p>
            <a:pPr eaLnBrk="1" hangingPunct="1">
              <a:buFontTx/>
              <a:buNone/>
            </a:pPr>
            <a:endParaRPr lang="en-US" baseline="0" dirty="0" smtClean="0"/>
          </a:p>
        </p:txBody>
      </p:sp>
    </p:spTree>
    <p:extLst>
      <p:ext uri="{BB962C8B-B14F-4D97-AF65-F5344CB8AC3E}">
        <p14:creationId xmlns:p14="http://schemas.microsoft.com/office/powerpoint/2010/main" val="36431909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Quote">
    <p:bg>
      <p:bgPr>
        <a:solidFill>
          <a:schemeClr val="bg2"/>
        </a:solidFill>
        <a:effectLst/>
      </p:bgPr>
    </p:bg>
    <p:spTree>
      <p:nvGrpSpPr>
        <p:cNvPr id="1" name=""/>
        <p:cNvGrpSpPr/>
        <p:nvPr/>
      </p:nvGrpSpPr>
      <p:grpSpPr>
        <a:xfrm>
          <a:off x="0" y="0"/>
          <a:ext cx="0" cy="0"/>
          <a:chOff x="0" y="0"/>
          <a:chExt cx="0" cy="0"/>
        </a:xfrm>
      </p:grpSpPr>
      <p:sp>
        <p:nvSpPr>
          <p:cNvPr id="6" name="Arrow Bar"/>
          <p:cNvSpPr/>
          <p:nvPr userDrawn="1"/>
        </p:nvSpPr>
        <p:spPr bwMode="auto">
          <a:xfrm>
            <a:off x="2719567" y="1544624"/>
            <a:ext cx="6997339" cy="4590257"/>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1" name="TechEd Tile"/>
          <p:cNvSpPr/>
          <p:nvPr userDrawn="1"/>
        </p:nvSpPr>
        <p:spPr bwMode="auto">
          <a:xfrm>
            <a:off x="1042839" y="1544625"/>
            <a:ext cx="1524834" cy="1529469"/>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7" name="Rectangle 16"/>
          <p:cNvSpPr/>
          <p:nvPr/>
        </p:nvSpPr>
        <p:spPr bwMode="auto">
          <a:xfrm>
            <a:off x="1038289" y="3251347"/>
            <a:ext cx="1525782" cy="2883535"/>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9" name="TechEd Tile"/>
          <p:cNvSpPr/>
          <p:nvPr userDrawn="1"/>
        </p:nvSpPr>
        <p:spPr bwMode="auto">
          <a:xfrm>
            <a:off x="9863119" y="4606356"/>
            <a:ext cx="1524834" cy="1529469"/>
          </a:xfrm>
          <a:prstGeom prst="rect">
            <a:avLst/>
          </a:prstGeom>
          <a:solidFill>
            <a:schemeClr val="bg2">
              <a:lumMod val="90000"/>
              <a:lumOff val="1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20" name="Rectangle 19"/>
          <p:cNvSpPr/>
          <p:nvPr userDrawn="1"/>
        </p:nvSpPr>
        <p:spPr bwMode="auto">
          <a:xfrm>
            <a:off x="9858569" y="1544624"/>
            <a:ext cx="1525782" cy="2883535"/>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8" name="Text Placeholder 7"/>
          <p:cNvSpPr>
            <a:spLocks noGrp="1"/>
          </p:cNvSpPr>
          <p:nvPr>
            <p:ph type="body" sz="quarter" idx="10"/>
          </p:nvPr>
        </p:nvSpPr>
        <p:spPr>
          <a:xfrm>
            <a:off x="2952812" y="1865207"/>
            <a:ext cx="6476262" cy="4041281"/>
          </a:xfrm>
        </p:spPr>
        <p:txBody>
          <a:bodyPr anchor="ctr" anchorCtr="0">
            <a:normAutofit/>
          </a:bodyPr>
          <a:lstStyle>
            <a:lvl1pPr marL="0" indent="0">
              <a:buFont typeface="Arial" pitchFamily="34" charset="0"/>
              <a:buNone/>
              <a:defRPr sz="4080" b="1"/>
            </a:lvl1pPr>
          </a:lstStyle>
          <a:p>
            <a:pPr lvl="0"/>
            <a:endParaRPr lang="en-US" dirty="0"/>
          </a:p>
        </p:txBody>
      </p:sp>
      <p:sp>
        <p:nvSpPr>
          <p:cNvPr id="21" name="Rectangle 20"/>
          <p:cNvSpPr/>
          <p:nvPr userDrawn="1"/>
        </p:nvSpPr>
        <p:spPr bwMode="grayWhite">
          <a:xfrm>
            <a:off x="998476" y="1186277"/>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
        <p:nvSpPr>
          <p:cNvPr id="22" name="Rectangle 21"/>
          <p:cNvSpPr/>
          <p:nvPr userDrawn="1"/>
        </p:nvSpPr>
        <p:spPr bwMode="grayWhite">
          <a:xfrm>
            <a:off x="10099282" y="4274432"/>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Tree>
    <p:extLst>
      <p:ext uri="{BB962C8B-B14F-4D97-AF65-F5344CB8AC3E}">
        <p14:creationId xmlns:p14="http://schemas.microsoft.com/office/powerpoint/2010/main" val="109617228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Guidanc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601662"/>
            <a:ext cx="11887200" cy="1831975"/>
          </a:xfrm>
          <a:noFill/>
        </p:spPr>
        <p:txBody>
          <a:bodyPr tIns="91440" bIns="91440" anchor="t" anchorCtr="0"/>
          <a:lstStyle>
            <a:lvl1pPr>
              <a:defRPr sz="6600" spc="-100" baseline="0">
                <a:gradFill>
                  <a:gsLst>
                    <a:gs pos="100000">
                      <a:schemeClr val="tx1"/>
                    </a:gs>
                    <a:gs pos="0">
                      <a:schemeClr val="tx1"/>
                    </a:gs>
                  </a:gsLst>
                  <a:lin ang="5400000" scaled="0"/>
                </a:gradFill>
              </a:defRPr>
            </a:lvl1pPr>
          </a:lstStyle>
          <a:p>
            <a:r>
              <a:rPr lang="en-US" dirty="0" smtClean="0"/>
              <a:t>Guidance</a:t>
            </a:r>
            <a:endParaRPr lang="en-US" dirty="0"/>
          </a:p>
        </p:txBody>
      </p:sp>
      <p:sp>
        <p:nvSpPr>
          <p:cNvPr id="4" name="Text Placeholder 3"/>
          <p:cNvSpPr>
            <a:spLocks noGrp="1"/>
          </p:cNvSpPr>
          <p:nvPr>
            <p:ph type="body" sz="quarter" idx="10"/>
          </p:nvPr>
        </p:nvSpPr>
        <p:spPr>
          <a:xfrm>
            <a:off x="274636" y="2433638"/>
            <a:ext cx="11887201" cy="2092881"/>
          </a:xfrm>
        </p:spPr>
        <p:txBody>
          <a:bodyPr/>
          <a:lstStyle>
            <a:lvl1pPr marL="0" indent="0">
              <a:buNone/>
              <a:defRPr/>
            </a:lvl1pPr>
            <a:lvl2pPr marL="342900" indent="0">
              <a:buNone/>
              <a:defRPr/>
            </a:lvl2pPr>
            <a:lvl3pPr marL="571500" indent="0">
              <a:buNone/>
              <a:defRPr/>
            </a:lvl3pPr>
            <a:lvl4pPr marL="800100" indent="0">
              <a:buNone/>
              <a:defRPr/>
            </a:lvl4pPr>
            <a:lvl5pPr marL="10287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902106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4690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7937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6923680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485141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61401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737942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921145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620521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0092324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86391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393893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440443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017643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37985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65267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46393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42790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134686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55592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54897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91881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8980655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9954645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b="0" i="0">
                <a:gradFill>
                  <a:gsLst>
                    <a:gs pos="100000">
                      <a:schemeClr val="tx2"/>
                    </a:gs>
                    <a:gs pos="0">
                      <a:schemeClr val="tx2"/>
                    </a:gs>
                  </a:gsLst>
                  <a:lin ang="5400000" scaled="0"/>
                </a:gradFill>
                <a:latin typeface="Segoe Pro Light"/>
                <a:cs typeface="Segoe Pro Light"/>
              </a:defRPr>
            </a:lvl1pPr>
            <a:lvl2pPr marL="0" indent="0">
              <a:buNone/>
              <a:defRPr sz="2040" b="0" i="0">
                <a:gradFill>
                  <a:gsLst>
                    <a:gs pos="100000">
                      <a:schemeClr val="bg2"/>
                    </a:gs>
                    <a:gs pos="6000">
                      <a:schemeClr val="bg2"/>
                    </a:gs>
                  </a:gsLst>
                  <a:lin ang="5400000" scaled="0"/>
                </a:gradFill>
                <a:latin typeface="Segoe Pro Light"/>
                <a:cs typeface="Segoe Pro Light"/>
              </a:defRPr>
            </a:lvl2pPr>
            <a:lvl3pPr marL="236387" indent="0">
              <a:buNone/>
              <a:defRPr sz="2040" b="0" i="0">
                <a:gradFill>
                  <a:gsLst>
                    <a:gs pos="100000">
                      <a:schemeClr val="bg2"/>
                    </a:gs>
                    <a:gs pos="6000">
                      <a:schemeClr val="bg2"/>
                    </a:gs>
                  </a:gsLst>
                  <a:lin ang="5400000" scaled="0"/>
                </a:gradFill>
                <a:latin typeface="Segoe Pro Light"/>
                <a:cs typeface="Segoe Pro Light"/>
              </a:defRPr>
            </a:lvl3pPr>
            <a:lvl4pPr marL="466298" indent="0">
              <a:buNone/>
              <a:defRPr sz="2040" b="0" i="0">
                <a:gradFill>
                  <a:gsLst>
                    <a:gs pos="100000">
                      <a:schemeClr val="bg2"/>
                    </a:gs>
                    <a:gs pos="6000">
                      <a:schemeClr val="bg2"/>
                    </a:gs>
                  </a:gsLst>
                  <a:lin ang="5400000" scaled="0"/>
                </a:gradFill>
                <a:latin typeface="Segoe Pro Light"/>
                <a:cs typeface="Segoe Pro Light"/>
              </a:defRPr>
            </a:lvl4pPr>
            <a:lvl5pPr marL="707543" indent="0">
              <a:buNone/>
              <a:defRPr sz="204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spTree>
    <p:extLst>
      <p:ext uri="{BB962C8B-B14F-4D97-AF65-F5344CB8AC3E}">
        <p14:creationId xmlns:p14="http://schemas.microsoft.com/office/powerpoint/2010/main" val="230111135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7.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heme" Target="../theme/theme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29" r:id="rId23"/>
    <p:sldLayoutId id="2147484230" r:id="rId24"/>
    <p:sldLayoutId id="2147484231"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648170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8.pn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amazon.com/gp/product/images/0735638853/ref=dp_image_0?ie=UTF8&amp;n=283155&amp;s=books" TargetMode="External"/><Relationship Id="rId11" Type="http://schemas.openxmlformats.org/officeDocument/2006/relationships/image" Target="../media/image15.png"/><Relationship Id="rId5" Type="http://schemas.openxmlformats.org/officeDocument/2006/relationships/image" Target="../media/image10.png"/><Relationship Id="rId10" Type="http://schemas.openxmlformats.org/officeDocument/2006/relationships/image" Target="../media/image14.png"/><Relationship Id="rId4" Type="http://schemas.openxmlformats.org/officeDocument/2006/relationships/image" Target="../media/image9.jpeg"/><Relationship Id="rId9" Type="http://schemas.openxmlformats.org/officeDocument/2006/relationships/image" Target="../media/image13.jpg"/></Relationships>
</file>

<file path=ppt/slides/_rels/slide3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7.emf"/><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4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myspc.sharepointconference.com/" TargetMode="External"/><Relationship Id="rId1" Type="http://schemas.openxmlformats.org/officeDocument/2006/relationships/slideLayout" Target="../slideLayouts/slideLayout3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7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52400275"/>
              </p:ext>
            </p:extLst>
          </p:nvPr>
        </p:nvGraphicFramePr>
        <p:xfrm>
          <a:off x="3856037" y="1354969"/>
          <a:ext cx="5029200" cy="335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6" name="Group 65"/>
          <p:cNvGrpSpPr/>
          <p:nvPr/>
        </p:nvGrpSpPr>
        <p:grpSpPr>
          <a:xfrm>
            <a:off x="9714249" y="1175581"/>
            <a:ext cx="2422473" cy="2409567"/>
            <a:chOff x="655636" y="3739521"/>
            <a:chExt cx="2422473" cy="2409567"/>
          </a:xfrm>
        </p:grpSpPr>
        <p:sp>
          <p:nvSpPr>
            <p:cNvPr id="67" name="Cube 66"/>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72" name="Group 71"/>
            <p:cNvGrpSpPr/>
            <p:nvPr/>
          </p:nvGrpSpPr>
          <p:grpSpPr>
            <a:xfrm>
              <a:off x="1109143" y="3739521"/>
              <a:ext cx="1496226" cy="1885620"/>
              <a:chOff x="1156909" y="4183062"/>
              <a:chExt cx="1496226" cy="1885620"/>
            </a:xfrm>
          </p:grpSpPr>
          <p:grpSp>
            <p:nvGrpSpPr>
              <p:cNvPr id="73" name="Group 72"/>
              <p:cNvGrpSpPr/>
              <p:nvPr/>
            </p:nvGrpSpPr>
            <p:grpSpPr>
              <a:xfrm>
                <a:off x="1156909" y="4715192"/>
                <a:ext cx="830263" cy="857250"/>
                <a:chOff x="3703638" y="782638"/>
                <a:chExt cx="830263" cy="857250"/>
              </a:xfrm>
              <a:solidFill>
                <a:srgbClr val="B44900"/>
              </a:solidFill>
            </p:grpSpPr>
            <p:sp>
              <p:nvSpPr>
                <p:cNvPr id="80" name="Freeform 7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p:cNvGrpSpPr/>
              <p:nvPr/>
            </p:nvGrpSpPr>
            <p:grpSpPr>
              <a:xfrm>
                <a:off x="1822872" y="4183062"/>
                <a:ext cx="830263" cy="857250"/>
                <a:chOff x="3703638" y="782638"/>
                <a:chExt cx="830263" cy="857250"/>
              </a:xfrm>
              <a:solidFill>
                <a:srgbClr val="CC3300"/>
              </a:solidFill>
            </p:grpSpPr>
            <p:sp>
              <p:nvSpPr>
                <p:cNvPr id="78" name="Freeform 77"/>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1762348" y="5211432"/>
                <a:ext cx="830263" cy="857250"/>
                <a:chOff x="3703638" y="782638"/>
                <a:chExt cx="830263" cy="857250"/>
              </a:xfrm>
              <a:solidFill>
                <a:srgbClr val="CC3300"/>
              </a:solidFill>
            </p:grpSpPr>
            <p:sp>
              <p:nvSpPr>
                <p:cNvPr id="76" name="Freeform 75"/>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83" name="Text Placeholder 6"/>
          <p:cNvSpPr txBox="1">
            <a:spLocks/>
          </p:cNvSpPr>
          <p:nvPr/>
        </p:nvSpPr>
        <p:spPr>
          <a:xfrm>
            <a:off x="3521295" y="4903936"/>
            <a:ext cx="5339319" cy="1165754"/>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7"/>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7"/>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7"/>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Governance defines the </a:t>
            </a:r>
            <a:br>
              <a:rPr lang="en-US" dirty="0"/>
            </a:br>
            <a:r>
              <a:rPr lang="en-US" dirty="0">
                <a:solidFill>
                  <a:schemeClr val="tx1"/>
                </a:solidFill>
              </a:rPr>
              <a:t>people, processes, policies </a:t>
            </a:r>
            <a:br>
              <a:rPr lang="en-US" dirty="0">
                <a:solidFill>
                  <a:schemeClr val="tx1"/>
                </a:solidFill>
              </a:rPr>
            </a:br>
            <a:r>
              <a:rPr lang="en-US" dirty="0">
                <a:solidFill>
                  <a:schemeClr val="tx1"/>
                </a:solidFill>
              </a:rPr>
              <a:t>and technologies</a:t>
            </a:r>
            <a:r>
              <a:rPr lang="en-US" dirty="0">
                <a:solidFill>
                  <a:srgbClr val="FFFF00"/>
                </a:solidFill>
              </a:rPr>
              <a:t/>
            </a:r>
            <a:br>
              <a:rPr lang="en-US" dirty="0">
                <a:solidFill>
                  <a:srgbClr val="FFFF00"/>
                </a:solidFill>
              </a:rPr>
            </a:br>
            <a:r>
              <a:rPr lang="en-US" dirty="0"/>
              <a:t>that </a:t>
            </a:r>
            <a:r>
              <a:rPr lang="en-US" b="1" dirty="0">
                <a:solidFill>
                  <a:srgbClr val="FFFF00"/>
                </a:solidFill>
              </a:rPr>
              <a:t>deliver</a:t>
            </a:r>
            <a:r>
              <a:rPr lang="en-US" dirty="0"/>
              <a:t> a service</a:t>
            </a:r>
          </a:p>
        </p:txBody>
      </p:sp>
    </p:spTree>
    <p:extLst>
      <p:ext uri="{BB962C8B-B14F-4D97-AF65-F5344CB8AC3E}">
        <p14:creationId xmlns:p14="http://schemas.microsoft.com/office/powerpoint/2010/main" val="381058617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78" name="TextBox 77"/>
          <p:cNvSpPr txBox="1"/>
          <p:nvPr/>
        </p:nvSpPr>
        <p:spPr>
          <a:xfrm>
            <a:off x="4986006" y="6283733"/>
            <a:ext cx="2610095" cy="6869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3600" dirty="0" smtClean="0">
                <a:solidFill>
                  <a:schemeClr val="tx1">
                    <a:alpha val="99000"/>
                  </a:schemeClr>
                </a:solidFill>
              </a:rPr>
              <a:t>Governance</a:t>
            </a:r>
            <a:endParaRPr lang="en-US" sz="3600" dirty="0">
              <a:solidFill>
                <a:schemeClr val="tx1">
                  <a:alpha val="99000"/>
                </a:schemeClr>
              </a:solidFill>
            </a:endParaRPr>
          </a:p>
        </p:txBody>
      </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4671562"/>
            <a:chOff x="3037517" y="298274"/>
            <a:chExt cx="6719336" cy="6632530"/>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1" name="Freeform 80"/>
            <p:cNvSpPr/>
            <p:nvPr/>
          </p:nvSpPr>
          <p:spPr>
            <a:xfrm rot="17100000">
              <a:off x="8488451" y="385449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2" name="Freeform 81"/>
            <p:cNvSpPr/>
            <p:nvPr/>
          </p:nvSpPr>
          <p:spPr>
            <a:xfrm>
              <a:off x="7623677" y="447195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83" name="Freeform 82"/>
            <p:cNvSpPr/>
            <p:nvPr/>
          </p:nvSpPr>
          <p:spPr>
            <a:xfrm rot="20185714">
              <a:off x="7139358" y="5437597"/>
              <a:ext cx="409628"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4" name="Freeform 83"/>
            <p:cNvSpPr/>
            <p:nvPr/>
          </p:nvSpPr>
          <p:spPr>
            <a:xfrm>
              <a:off x="5507738" y="5395127"/>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85" name="Freeform 84"/>
            <p:cNvSpPr/>
            <p:nvPr/>
          </p:nvSpPr>
          <p:spPr>
            <a:xfrm rot="12471429">
              <a:off x="5060496" y="5369879"/>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135" name="TextBox 134"/>
          <p:cNvSpPr txBox="1"/>
          <p:nvPr/>
        </p:nvSpPr>
        <p:spPr>
          <a:xfrm>
            <a:off x="5330464" y="3367391"/>
            <a:ext cx="1719210"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Operations</a:t>
            </a:r>
            <a:endParaRPr lang="en-US" sz="2448" dirty="0">
              <a:solidFill>
                <a:schemeClr val="tx1">
                  <a:alpha val="99000"/>
                </a:schemeClr>
              </a:solidFill>
            </a:endParaRPr>
          </a:p>
        </p:txBody>
      </p:sp>
    </p:spTree>
    <p:extLst>
      <p:ext uri="{BB962C8B-B14F-4D97-AF65-F5344CB8AC3E}">
        <p14:creationId xmlns:p14="http://schemas.microsoft.com/office/powerpoint/2010/main" val="170965465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77" name="Freeform 76"/>
          <p:cNvSpPr/>
          <p:nvPr/>
        </p:nvSpPr>
        <p:spPr>
          <a:xfrm>
            <a:off x="6531424" y="1119660"/>
            <a:ext cx="1081640" cy="1081640"/>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7405916" y="2125526"/>
            <a:ext cx="288518"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7496983" y="2427946"/>
            <a:ext cx="1081640" cy="1081640"/>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1" name="Freeform 80"/>
          <p:cNvSpPr/>
          <p:nvPr/>
        </p:nvSpPr>
        <p:spPr>
          <a:xfrm rot="17100000">
            <a:off x="7685236" y="3563656"/>
            <a:ext cx="288518"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2" name="Freeform 81"/>
          <p:cNvSpPr/>
          <p:nvPr/>
        </p:nvSpPr>
        <p:spPr>
          <a:xfrm>
            <a:off x="7076140" y="3998555"/>
            <a:ext cx="1081640" cy="1081640"/>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83" name="Freeform 82"/>
          <p:cNvSpPr/>
          <p:nvPr/>
        </p:nvSpPr>
        <p:spPr>
          <a:xfrm rot="20185714">
            <a:off x="6735015" y="4678697"/>
            <a:ext cx="288518"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4" name="Freeform 83"/>
          <p:cNvSpPr/>
          <p:nvPr/>
        </p:nvSpPr>
        <p:spPr>
          <a:xfrm>
            <a:off x="5585798" y="4648784"/>
            <a:ext cx="1081640" cy="1081640"/>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85" name="Freeform 84"/>
          <p:cNvSpPr/>
          <p:nvPr/>
        </p:nvSpPr>
        <p:spPr>
          <a:xfrm rot="12471429">
            <a:off x="5270787" y="4631001"/>
            <a:ext cx="288517"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6" name="Freeform 85"/>
          <p:cNvSpPr/>
          <p:nvPr/>
        </p:nvSpPr>
        <p:spPr>
          <a:xfrm>
            <a:off x="4148216" y="3888999"/>
            <a:ext cx="1081640" cy="1081640"/>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4395148" y="3456483"/>
            <a:ext cx="288517" cy="365053"/>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135" name="TextBox 134"/>
          <p:cNvSpPr txBox="1"/>
          <p:nvPr/>
        </p:nvSpPr>
        <p:spPr>
          <a:xfrm>
            <a:off x="5330464" y="3367391"/>
            <a:ext cx="1719210"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Operations</a:t>
            </a:r>
            <a:endParaRPr lang="en-US" sz="2448" dirty="0">
              <a:solidFill>
                <a:schemeClr val="tx1">
                  <a:alpha val="99000"/>
                </a:schemeClr>
              </a:solidFill>
            </a:endParaRPr>
          </a:p>
        </p:txBody>
      </p:sp>
      <p:sp>
        <p:nvSpPr>
          <p:cNvPr id="88" name="Freeform 87"/>
          <p:cNvSpPr/>
          <p:nvPr/>
        </p:nvSpPr>
        <p:spPr>
          <a:xfrm rot="128571">
            <a:off x="6107388" y="1447249"/>
            <a:ext cx="288517" cy="365054"/>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66" name="Rectangle 65"/>
          <p:cNvSpPr/>
          <p:nvPr/>
        </p:nvSpPr>
        <p:spPr bwMode="auto">
          <a:xfrm>
            <a:off x="0" y="0"/>
            <a:ext cx="12436475" cy="6994525"/>
          </a:xfrm>
          <a:prstGeom prst="rect">
            <a:avLst/>
          </a:prstGeom>
          <a:solidFill>
            <a:srgbClr val="012654">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9" name="Freeform 68"/>
          <p:cNvSpPr/>
          <p:nvPr/>
        </p:nvSpPr>
        <p:spPr>
          <a:xfrm>
            <a:off x="3881285" y="2117873"/>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4" name="Freeform 73"/>
          <p:cNvSpPr/>
          <p:nvPr/>
        </p:nvSpPr>
        <p:spPr>
          <a:xfrm>
            <a:off x="5811250" y="2116308"/>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5" name="Freeform 74"/>
          <p:cNvSpPr/>
          <p:nvPr/>
        </p:nvSpPr>
        <p:spPr>
          <a:xfrm>
            <a:off x="5584470" y="2732576"/>
            <a:ext cx="497526" cy="629507"/>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4" name="Title 3"/>
          <p:cNvSpPr>
            <a:spLocks noGrp="1"/>
          </p:cNvSpPr>
          <p:nvPr>
            <p:ph type="title"/>
          </p:nvPr>
        </p:nvSpPr>
        <p:spPr/>
        <p:txBody>
          <a:bodyPr/>
          <a:lstStyle/>
          <a:p>
            <a:r>
              <a:rPr lang="en-US" dirty="0" smtClean="0"/>
              <a:t>Governance Meets Architecture</a:t>
            </a:r>
            <a:endParaRPr lang="en-US" dirty="0"/>
          </a:p>
        </p:txBody>
      </p:sp>
    </p:spTree>
    <p:extLst>
      <p:ext uri="{BB962C8B-B14F-4D97-AF65-F5344CB8AC3E}">
        <p14:creationId xmlns:p14="http://schemas.microsoft.com/office/powerpoint/2010/main" val="25305357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049462"/>
            <a:ext cx="11887200" cy="1831975"/>
          </a:xfrm>
        </p:spPr>
        <p:txBody>
          <a:bodyPr/>
          <a:lstStyle/>
          <a:p>
            <a:r>
              <a:rPr lang="en-US" dirty="0" smtClean="0"/>
              <a:t>What is workload</a:t>
            </a:r>
            <a:br>
              <a:rPr lang="en-US" dirty="0" smtClean="0"/>
            </a:br>
            <a:r>
              <a:rPr lang="en-US" dirty="0" smtClean="0"/>
              <a:t>scalability</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395121771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78" name="TextBox 77"/>
          <p:cNvSpPr txBox="1"/>
          <p:nvPr/>
        </p:nvSpPr>
        <p:spPr>
          <a:xfrm>
            <a:off x="4986006" y="6283733"/>
            <a:ext cx="2610095" cy="686940"/>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3600" dirty="0" smtClean="0">
                <a:solidFill>
                  <a:schemeClr val="tx1">
                    <a:alpha val="99000"/>
                  </a:schemeClr>
                </a:solidFill>
              </a:rPr>
              <a:t>Governance</a:t>
            </a:r>
            <a:endParaRPr lang="en-US" sz="3600" dirty="0">
              <a:solidFill>
                <a:schemeClr val="tx1">
                  <a:alpha val="99000"/>
                </a:schemeClr>
              </a:solidFill>
            </a:endParaRPr>
          </a:p>
        </p:txBody>
      </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4671562"/>
            <a:chOff x="3037517" y="298274"/>
            <a:chExt cx="6719336" cy="6632530"/>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1" name="Freeform 80"/>
            <p:cNvSpPr/>
            <p:nvPr/>
          </p:nvSpPr>
          <p:spPr>
            <a:xfrm rot="17100000">
              <a:off x="8488451" y="385449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2" name="Freeform 81"/>
            <p:cNvSpPr/>
            <p:nvPr/>
          </p:nvSpPr>
          <p:spPr>
            <a:xfrm>
              <a:off x="7623677" y="447195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83" name="Freeform 82"/>
            <p:cNvSpPr/>
            <p:nvPr/>
          </p:nvSpPr>
          <p:spPr>
            <a:xfrm rot="20185714">
              <a:off x="7139358" y="5437597"/>
              <a:ext cx="409628"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4" name="Freeform 83"/>
            <p:cNvSpPr/>
            <p:nvPr/>
          </p:nvSpPr>
          <p:spPr>
            <a:xfrm>
              <a:off x="5507738" y="5395127"/>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85" name="Freeform 84"/>
            <p:cNvSpPr/>
            <p:nvPr/>
          </p:nvSpPr>
          <p:spPr>
            <a:xfrm rot="12471429">
              <a:off x="5060496" y="5369879"/>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grpSp>
        <p:nvGrpSpPr>
          <p:cNvPr id="89" name="Group 88"/>
          <p:cNvGrpSpPr/>
          <p:nvPr/>
        </p:nvGrpSpPr>
        <p:grpSpPr>
          <a:xfrm>
            <a:off x="9935403" y="2532474"/>
            <a:ext cx="1476994" cy="1469126"/>
            <a:chOff x="655636" y="3739521"/>
            <a:chExt cx="2422473" cy="2409567"/>
          </a:xfrm>
          <a:solidFill>
            <a:srgbClr val="B44900"/>
          </a:solidFill>
        </p:grpSpPr>
        <p:sp>
          <p:nvSpPr>
            <p:cNvPr id="90" name="Cube 89"/>
            <p:cNvSpPr/>
            <p:nvPr/>
          </p:nvSpPr>
          <p:spPr bwMode="auto">
            <a:xfrm>
              <a:off x="655636" y="4864654"/>
              <a:ext cx="2422473" cy="1284434"/>
            </a:xfrm>
            <a:prstGeom prst="cube">
              <a:avLst/>
            </a:prstGeom>
            <a:grp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Solution</a:t>
              </a:r>
            </a:p>
          </p:txBody>
        </p:sp>
        <p:grpSp>
          <p:nvGrpSpPr>
            <p:cNvPr id="91" name="Group 90"/>
            <p:cNvGrpSpPr/>
            <p:nvPr/>
          </p:nvGrpSpPr>
          <p:grpSpPr>
            <a:xfrm>
              <a:off x="1109143" y="3739521"/>
              <a:ext cx="1496226" cy="1885620"/>
              <a:chOff x="1156909" y="4183062"/>
              <a:chExt cx="1496226" cy="1885620"/>
            </a:xfrm>
            <a:grpFill/>
          </p:grpSpPr>
          <p:grpSp>
            <p:nvGrpSpPr>
              <p:cNvPr id="92" name="Group 91"/>
              <p:cNvGrpSpPr/>
              <p:nvPr/>
            </p:nvGrpSpPr>
            <p:grpSpPr>
              <a:xfrm>
                <a:off x="1156909" y="4715192"/>
                <a:ext cx="830263" cy="857250"/>
                <a:chOff x="3703638" y="782638"/>
                <a:chExt cx="830263" cy="857250"/>
              </a:xfrm>
              <a:grpFill/>
            </p:grpSpPr>
            <p:sp>
              <p:nvSpPr>
                <p:cNvPr id="99" name="Freeform 98"/>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00" name="Freeform 99"/>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93" name="Group 92"/>
              <p:cNvGrpSpPr/>
              <p:nvPr/>
            </p:nvGrpSpPr>
            <p:grpSpPr>
              <a:xfrm>
                <a:off x="1822872" y="4183062"/>
                <a:ext cx="830263" cy="857250"/>
                <a:chOff x="3703638" y="782638"/>
                <a:chExt cx="830263" cy="857250"/>
              </a:xfrm>
              <a:grpFill/>
            </p:grpSpPr>
            <p:sp>
              <p:nvSpPr>
                <p:cNvPr id="97" name="Freeform 9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98" name="Freeform 9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94" name="Group 93"/>
              <p:cNvGrpSpPr/>
              <p:nvPr/>
            </p:nvGrpSpPr>
            <p:grpSpPr>
              <a:xfrm>
                <a:off x="1762348" y="5211432"/>
                <a:ext cx="830263" cy="857250"/>
                <a:chOff x="3703638" y="782638"/>
                <a:chExt cx="830263" cy="857250"/>
              </a:xfrm>
              <a:grpFill/>
            </p:grpSpPr>
            <p:sp>
              <p:nvSpPr>
                <p:cNvPr id="95" name="Freeform 94"/>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96" name="Freeform 95"/>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grpSp>
      <p:sp>
        <p:nvSpPr>
          <p:cNvPr id="101" name="Rectangular Callout 100"/>
          <p:cNvSpPr/>
          <p:nvPr/>
        </p:nvSpPr>
        <p:spPr bwMode="auto">
          <a:xfrm>
            <a:off x="516652" y="3334669"/>
            <a:ext cx="1476994" cy="762422"/>
          </a:xfrm>
          <a:prstGeom prst="wedgeRectCallout">
            <a:avLst>
              <a:gd name="adj1" fmla="val -50314"/>
              <a:gd name="adj2" fmla="val 72196"/>
            </a:avLst>
          </a:prstGeom>
          <a:solidFill>
            <a:srgbClr val="B44900"/>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102" name="Group 101"/>
          <p:cNvGrpSpPr/>
          <p:nvPr/>
        </p:nvGrpSpPr>
        <p:grpSpPr>
          <a:xfrm>
            <a:off x="10455280" y="3112404"/>
            <a:ext cx="1476994" cy="1469126"/>
            <a:chOff x="655636" y="3739521"/>
            <a:chExt cx="2422473" cy="2409567"/>
          </a:xfrm>
          <a:solidFill>
            <a:srgbClr val="CC3300"/>
          </a:solidFill>
        </p:grpSpPr>
        <p:sp>
          <p:nvSpPr>
            <p:cNvPr id="103" name="Cube 102"/>
            <p:cNvSpPr/>
            <p:nvPr/>
          </p:nvSpPr>
          <p:spPr bwMode="auto">
            <a:xfrm>
              <a:off x="655636" y="4864654"/>
              <a:ext cx="2422473" cy="1284434"/>
            </a:xfrm>
            <a:prstGeom prst="cube">
              <a:avLst/>
            </a:prstGeom>
            <a:grp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Solution</a:t>
              </a:r>
            </a:p>
          </p:txBody>
        </p:sp>
        <p:grpSp>
          <p:nvGrpSpPr>
            <p:cNvPr id="104" name="Group 103"/>
            <p:cNvGrpSpPr/>
            <p:nvPr/>
          </p:nvGrpSpPr>
          <p:grpSpPr>
            <a:xfrm>
              <a:off x="1109143" y="3739521"/>
              <a:ext cx="1496226" cy="1885620"/>
              <a:chOff x="1156909" y="4183062"/>
              <a:chExt cx="1496226" cy="1885620"/>
            </a:xfrm>
            <a:grpFill/>
          </p:grpSpPr>
          <p:grpSp>
            <p:nvGrpSpPr>
              <p:cNvPr id="105" name="Group 104"/>
              <p:cNvGrpSpPr/>
              <p:nvPr/>
            </p:nvGrpSpPr>
            <p:grpSpPr>
              <a:xfrm>
                <a:off x="1156909" y="4715192"/>
                <a:ext cx="830263" cy="857250"/>
                <a:chOff x="3703638" y="782638"/>
                <a:chExt cx="830263" cy="857250"/>
              </a:xfrm>
              <a:grpFill/>
            </p:grpSpPr>
            <p:sp>
              <p:nvSpPr>
                <p:cNvPr id="112" name="Freeform 111"/>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13" name="Freeform 112"/>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106" name="Group 105"/>
              <p:cNvGrpSpPr/>
              <p:nvPr/>
            </p:nvGrpSpPr>
            <p:grpSpPr>
              <a:xfrm>
                <a:off x="1822872" y="4183062"/>
                <a:ext cx="830263" cy="857250"/>
                <a:chOff x="3703638" y="782638"/>
                <a:chExt cx="830263" cy="857250"/>
              </a:xfrm>
              <a:grpFill/>
            </p:grpSpPr>
            <p:sp>
              <p:nvSpPr>
                <p:cNvPr id="110" name="Freeform 10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11" name="Freeform 11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107" name="Group 106"/>
              <p:cNvGrpSpPr/>
              <p:nvPr/>
            </p:nvGrpSpPr>
            <p:grpSpPr>
              <a:xfrm>
                <a:off x="1762348" y="5211432"/>
                <a:ext cx="830263" cy="857250"/>
                <a:chOff x="3703638" y="782638"/>
                <a:chExt cx="830263" cy="857250"/>
              </a:xfrm>
              <a:grpFill/>
            </p:grpSpPr>
            <p:sp>
              <p:nvSpPr>
                <p:cNvPr id="108" name="Freeform 107"/>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09" name="Freeform 108"/>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grpSp>
      <p:sp>
        <p:nvSpPr>
          <p:cNvPr id="114" name="Rectangular Callout 113"/>
          <p:cNvSpPr/>
          <p:nvPr/>
        </p:nvSpPr>
        <p:spPr bwMode="auto">
          <a:xfrm>
            <a:off x="1036529" y="3914599"/>
            <a:ext cx="1476994" cy="762422"/>
          </a:xfrm>
          <a:prstGeom prst="wedgeRectCallout">
            <a:avLst>
              <a:gd name="adj1" fmla="val -50314"/>
              <a:gd name="adj2" fmla="val 72196"/>
            </a:avLst>
          </a:prstGeom>
          <a:solidFill>
            <a:srgbClr val="CC3300"/>
          </a:solid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115" name="Group 114"/>
          <p:cNvGrpSpPr/>
          <p:nvPr/>
        </p:nvGrpSpPr>
        <p:grpSpPr>
          <a:xfrm>
            <a:off x="10975157" y="3648588"/>
            <a:ext cx="1476994" cy="1469126"/>
            <a:chOff x="655636" y="3739521"/>
            <a:chExt cx="2422473" cy="2409567"/>
          </a:xfrm>
          <a:solidFill>
            <a:srgbClr val="800000"/>
          </a:solidFill>
        </p:grpSpPr>
        <p:sp>
          <p:nvSpPr>
            <p:cNvPr id="116" name="Cube 115"/>
            <p:cNvSpPr/>
            <p:nvPr/>
          </p:nvSpPr>
          <p:spPr bwMode="auto">
            <a:xfrm>
              <a:off x="655636" y="4864654"/>
              <a:ext cx="2422473" cy="1284434"/>
            </a:xfrm>
            <a:prstGeom prst="cube">
              <a:avLst/>
            </a:prstGeom>
            <a:grp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Solution</a:t>
              </a:r>
            </a:p>
          </p:txBody>
        </p:sp>
        <p:grpSp>
          <p:nvGrpSpPr>
            <p:cNvPr id="117" name="Group 116"/>
            <p:cNvGrpSpPr/>
            <p:nvPr/>
          </p:nvGrpSpPr>
          <p:grpSpPr>
            <a:xfrm>
              <a:off x="1109143" y="3739521"/>
              <a:ext cx="1496226" cy="1885620"/>
              <a:chOff x="1156909" y="4183062"/>
              <a:chExt cx="1496226" cy="1885620"/>
            </a:xfrm>
            <a:grpFill/>
          </p:grpSpPr>
          <p:grpSp>
            <p:nvGrpSpPr>
              <p:cNvPr id="118" name="Group 117"/>
              <p:cNvGrpSpPr/>
              <p:nvPr/>
            </p:nvGrpSpPr>
            <p:grpSpPr>
              <a:xfrm>
                <a:off x="1156909" y="4715192"/>
                <a:ext cx="830263" cy="857250"/>
                <a:chOff x="3703638" y="782638"/>
                <a:chExt cx="830263" cy="857250"/>
              </a:xfrm>
              <a:grpFill/>
            </p:grpSpPr>
            <p:sp>
              <p:nvSpPr>
                <p:cNvPr id="125" name="Freeform 124"/>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26" name="Freeform 125"/>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119" name="Group 118"/>
              <p:cNvGrpSpPr/>
              <p:nvPr/>
            </p:nvGrpSpPr>
            <p:grpSpPr>
              <a:xfrm>
                <a:off x="1822872" y="4183062"/>
                <a:ext cx="830263" cy="857250"/>
                <a:chOff x="3703638" y="782638"/>
                <a:chExt cx="830263" cy="857250"/>
              </a:xfrm>
              <a:grpFill/>
            </p:grpSpPr>
            <p:sp>
              <p:nvSpPr>
                <p:cNvPr id="123" name="Freeform 12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24" name="Freeform 12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120" name="Group 119"/>
              <p:cNvGrpSpPr/>
              <p:nvPr/>
            </p:nvGrpSpPr>
            <p:grpSpPr>
              <a:xfrm>
                <a:off x="1762348" y="5211432"/>
                <a:ext cx="830263" cy="857250"/>
                <a:chOff x="3703638" y="782638"/>
                <a:chExt cx="830263" cy="857250"/>
              </a:xfrm>
              <a:grpFill/>
            </p:grpSpPr>
            <p:sp>
              <p:nvSpPr>
                <p:cNvPr id="121" name="Freeform 120"/>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22" name="Freeform 121"/>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grpSp>
      <p:sp>
        <p:nvSpPr>
          <p:cNvPr id="127" name="Rectangular Callout 126"/>
          <p:cNvSpPr/>
          <p:nvPr/>
        </p:nvSpPr>
        <p:spPr bwMode="auto">
          <a:xfrm>
            <a:off x="1556406" y="4450783"/>
            <a:ext cx="1476994" cy="762422"/>
          </a:xfrm>
          <a:prstGeom prst="wedgeRectCallout">
            <a:avLst>
              <a:gd name="adj1" fmla="val -50314"/>
              <a:gd name="adj2" fmla="val 72196"/>
            </a:avLst>
          </a:prstGeom>
          <a:solidFill>
            <a:srgbClr val="800000"/>
          </a:solidFill>
          <a:ln>
            <a:no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135" name="TextBox 134"/>
          <p:cNvSpPr txBox="1"/>
          <p:nvPr/>
        </p:nvSpPr>
        <p:spPr>
          <a:xfrm>
            <a:off x="5330464" y="3367391"/>
            <a:ext cx="1719210"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Operations</a:t>
            </a:r>
            <a:endParaRPr lang="en-US" sz="2448" dirty="0">
              <a:solidFill>
                <a:schemeClr val="tx1">
                  <a:alpha val="99000"/>
                </a:schemeClr>
              </a:solidFill>
            </a:endParaRPr>
          </a:p>
        </p:txBody>
      </p:sp>
    </p:spTree>
    <p:extLst>
      <p:ext uri="{BB962C8B-B14F-4D97-AF65-F5344CB8AC3E}">
        <p14:creationId xmlns:p14="http://schemas.microsoft.com/office/powerpoint/2010/main" val="1824076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additive="base">
                                        <p:cTn id="13" dur="500" fill="hold"/>
                                        <p:tgtEl>
                                          <p:spTgt spid="89"/>
                                        </p:tgtEl>
                                        <p:attrNameLst>
                                          <p:attrName>ppt_x</p:attrName>
                                        </p:attrNameLst>
                                      </p:cBhvr>
                                      <p:tavLst>
                                        <p:tav tm="0">
                                          <p:val>
                                            <p:strVal val="0-#ppt_w/2"/>
                                          </p:val>
                                        </p:tav>
                                        <p:tav tm="100000">
                                          <p:val>
                                            <p:strVal val="#ppt_x"/>
                                          </p:val>
                                        </p:tav>
                                      </p:tavLst>
                                    </p:anim>
                                    <p:anim calcmode="lin" valueType="num">
                                      <p:cBhvr additive="base">
                                        <p:cTn id="14" dur="500" fill="hold"/>
                                        <p:tgtEl>
                                          <p:spTgt spid="89"/>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additive="base">
                                        <p:cTn id="18" dur="500" fill="hold"/>
                                        <p:tgtEl>
                                          <p:spTgt spid="114"/>
                                        </p:tgtEl>
                                        <p:attrNameLst>
                                          <p:attrName>ppt_x</p:attrName>
                                        </p:attrNameLst>
                                      </p:cBhvr>
                                      <p:tavLst>
                                        <p:tav tm="0">
                                          <p:val>
                                            <p:strVal val="0-#ppt_w/2"/>
                                          </p:val>
                                        </p:tav>
                                        <p:tav tm="100000">
                                          <p:val>
                                            <p:strVal val="#ppt_x"/>
                                          </p:val>
                                        </p:tav>
                                      </p:tavLst>
                                    </p:anim>
                                    <p:anim calcmode="lin" valueType="num">
                                      <p:cBhvr additive="base">
                                        <p:cTn id="19" dur="500" fill="hold"/>
                                        <p:tgtEl>
                                          <p:spTgt spid="11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additive="base">
                                        <p:cTn id="23" dur="500" fill="hold"/>
                                        <p:tgtEl>
                                          <p:spTgt spid="102"/>
                                        </p:tgtEl>
                                        <p:attrNameLst>
                                          <p:attrName>ppt_x</p:attrName>
                                        </p:attrNameLst>
                                      </p:cBhvr>
                                      <p:tavLst>
                                        <p:tav tm="0">
                                          <p:val>
                                            <p:strVal val="0-#ppt_w/2"/>
                                          </p:val>
                                        </p:tav>
                                        <p:tav tm="100000">
                                          <p:val>
                                            <p:strVal val="#ppt_x"/>
                                          </p:val>
                                        </p:tav>
                                      </p:tavLst>
                                    </p:anim>
                                    <p:anim calcmode="lin" valueType="num">
                                      <p:cBhvr additive="base">
                                        <p:cTn id="24" dur="500" fill="hold"/>
                                        <p:tgtEl>
                                          <p:spTgt spid="10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27"/>
                                        </p:tgtEl>
                                        <p:attrNameLst>
                                          <p:attrName>style.visibility</p:attrName>
                                        </p:attrNameLst>
                                      </p:cBhvr>
                                      <p:to>
                                        <p:strVal val="visible"/>
                                      </p:to>
                                    </p:set>
                                    <p:anim calcmode="lin" valueType="num">
                                      <p:cBhvr additive="base">
                                        <p:cTn id="28" dur="500" fill="hold"/>
                                        <p:tgtEl>
                                          <p:spTgt spid="127"/>
                                        </p:tgtEl>
                                        <p:attrNameLst>
                                          <p:attrName>ppt_x</p:attrName>
                                        </p:attrNameLst>
                                      </p:cBhvr>
                                      <p:tavLst>
                                        <p:tav tm="0">
                                          <p:val>
                                            <p:strVal val="0-#ppt_w/2"/>
                                          </p:val>
                                        </p:tav>
                                        <p:tav tm="100000">
                                          <p:val>
                                            <p:strVal val="#ppt_x"/>
                                          </p:val>
                                        </p:tav>
                                      </p:tavLst>
                                    </p:anim>
                                    <p:anim calcmode="lin" valueType="num">
                                      <p:cBhvr additive="base">
                                        <p:cTn id="29" dur="500" fill="hold"/>
                                        <p:tgtEl>
                                          <p:spTgt spid="12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additive="base">
                                        <p:cTn id="33" dur="500" fill="hold"/>
                                        <p:tgtEl>
                                          <p:spTgt spid="115"/>
                                        </p:tgtEl>
                                        <p:attrNameLst>
                                          <p:attrName>ppt_x</p:attrName>
                                        </p:attrNameLst>
                                      </p:cBhvr>
                                      <p:tavLst>
                                        <p:tav tm="0">
                                          <p:val>
                                            <p:strVal val="0-#ppt_w/2"/>
                                          </p:val>
                                        </p:tav>
                                        <p:tav tm="100000">
                                          <p:val>
                                            <p:strVal val="#ppt_x"/>
                                          </p:val>
                                        </p:tav>
                                      </p:tavLst>
                                    </p:anim>
                                    <p:anim calcmode="lin" valueType="num">
                                      <p:cBhvr additive="base">
                                        <p:cTn id="34"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14" grpId="0" animBg="1"/>
      <p:bldP spid="1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354262"/>
            <a:ext cx="11887200" cy="1831975"/>
          </a:xfrm>
        </p:spPr>
        <p:txBody>
          <a:bodyPr/>
          <a:lstStyle/>
          <a:p>
            <a:r>
              <a:rPr lang="en-US" sz="8000" dirty="0" smtClean="0"/>
              <a:t>What is policy-based management</a:t>
            </a:r>
            <a:endParaRPr lang="en-US" sz="8000"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193685311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973669"/>
          </a:xfrm>
        </p:spPr>
        <p:txBody>
          <a:bodyPr/>
          <a:lstStyle/>
          <a:p>
            <a:r>
              <a:rPr lang="en-US" dirty="0" smtClean="0"/>
              <a:t>Resumes (C.V.s) are records that </a:t>
            </a:r>
            <a:br>
              <a:rPr lang="en-US" dirty="0" smtClean="0"/>
            </a:br>
            <a:r>
              <a:rPr lang="en-US" dirty="0" smtClean="0"/>
              <a:t>must be secure,</a:t>
            </a:r>
            <a:br>
              <a:rPr lang="en-US" dirty="0" smtClean="0"/>
            </a:br>
            <a:r>
              <a:rPr lang="en-US" dirty="0" smtClean="0"/>
              <a:t>maintained for five years, </a:t>
            </a:r>
            <a:br>
              <a:rPr lang="en-US" dirty="0" smtClean="0"/>
            </a:br>
            <a:r>
              <a:rPr lang="en-US" dirty="0" smtClean="0"/>
              <a:t>then deleted</a:t>
            </a:r>
          </a:p>
          <a:p>
            <a:pPr lvl="1"/>
            <a:r>
              <a:rPr lang="en-US" dirty="0" smtClean="0"/>
              <a:t>Information architecture</a:t>
            </a:r>
          </a:p>
          <a:p>
            <a:pPr lvl="2"/>
            <a:r>
              <a:rPr lang="en-US" dirty="0" smtClean="0"/>
              <a:t>Classification and description of content</a:t>
            </a:r>
          </a:p>
          <a:p>
            <a:pPr lvl="1"/>
            <a:r>
              <a:rPr lang="en-US" dirty="0" smtClean="0"/>
              <a:t>Information management</a:t>
            </a:r>
          </a:p>
          <a:p>
            <a:pPr lvl="2"/>
            <a:r>
              <a:rPr lang="en-US" dirty="0" smtClean="0"/>
              <a:t>Records management</a:t>
            </a:r>
          </a:p>
          <a:p>
            <a:pPr lvl="2"/>
            <a:r>
              <a:rPr lang="en-US" dirty="0" smtClean="0"/>
              <a:t>Permissions</a:t>
            </a:r>
          </a:p>
          <a:p>
            <a:pPr lvl="2"/>
            <a:r>
              <a:rPr lang="en-US" dirty="0" smtClean="0"/>
              <a:t>Information lifecycle</a:t>
            </a:r>
          </a:p>
          <a:p>
            <a:pPr lvl="1"/>
            <a:r>
              <a:rPr lang="en-US" dirty="0" smtClean="0"/>
              <a:t>Service management</a:t>
            </a:r>
          </a:p>
        </p:txBody>
      </p:sp>
      <p:sp>
        <p:nvSpPr>
          <p:cNvPr id="3" name="Title 2"/>
          <p:cNvSpPr>
            <a:spLocks noGrp="1"/>
          </p:cNvSpPr>
          <p:nvPr>
            <p:ph type="title"/>
          </p:nvPr>
        </p:nvSpPr>
        <p:spPr/>
        <p:txBody>
          <a:bodyPr/>
          <a:lstStyle/>
          <a:p>
            <a:r>
              <a:rPr lang="en-US" dirty="0" smtClean="0"/>
              <a:t>Policy Based Management</a:t>
            </a:r>
            <a:endParaRPr lang="en-US" dirty="0"/>
          </a:p>
        </p:txBody>
      </p:sp>
      <p:graphicFrame>
        <p:nvGraphicFramePr>
          <p:cNvPr id="5" name="Diagram 4"/>
          <p:cNvGraphicFramePr/>
          <p:nvPr>
            <p:extLst>
              <p:ext uri="{D42A27DB-BD31-4B8C-83A1-F6EECF244321}">
                <p14:modId xmlns:p14="http://schemas.microsoft.com/office/powerpoint/2010/main" val="3966723218"/>
              </p:ext>
            </p:extLst>
          </p:nvPr>
        </p:nvGraphicFramePr>
        <p:xfrm>
          <a:off x="5562599" y="1668462"/>
          <a:ext cx="7361238"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88258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4C520F3A-D215-49F1-8383-1C6AB332CC3C}"/>
                                            </p:graphicEl>
                                          </p:spTgt>
                                        </p:tgtEl>
                                        <p:attrNameLst>
                                          <p:attrName>style.visibility</p:attrName>
                                        </p:attrNameLst>
                                      </p:cBhvr>
                                      <p:to>
                                        <p:strVal val="visible"/>
                                      </p:to>
                                    </p:set>
                                    <p:animEffect transition="in" filter="fade">
                                      <p:cBhvr>
                                        <p:cTn id="7" dur="500"/>
                                        <p:tgtEl>
                                          <p:spTgt spid="5">
                                            <p:graphicEl>
                                              <a:dgm id="{4C520F3A-D215-49F1-8383-1C6AB332CC3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8A6F5834-E6B5-4149-A5EB-1E40B8302A29}"/>
                                            </p:graphicEl>
                                          </p:spTgt>
                                        </p:tgtEl>
                                        <p:attrNameLst>
                                          <p:attrName>style.visibility</p:attrName>
                                        </p:attrNameLst>
                                      </p:cBhvr>
                                      <p:to>
                                        <p:strVal val="visible"/>
                                      </p:to>
                                    </p:set>
                                    <p:animEffect transition="in" filter="fade">
                                      <p:cBhvr>
                                        <p:cTn id="12" dur="500"/>
                                        <p:tgtEl>
                                          <p:spTgt spid="5">
                                            <p:graphicEl>
                                              <a:dgm id="{8A6F5834-E6B5-4149-A5EB-1E40B8302A2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dgm id="{F60C2F65-D285-4979-9300-28CFE0EC67FE}"/>
                                            </p:graphicEl>
                                          </p:spTgt>
                                        </p:tgtEl>
                                        <p:attrNameLst>
                                          <p:attrName>style.visibility</p:attrName>
                                        </p:attrNameLst>
                                      </p:cBhvr>
                                      <p:to>
                                        <p:strVal val="visible"/>
                                      </p:to>
                                    </p:set>
                                    <p:animEffect transition="in" filter="fade">
                                      <p:cBhvr>
                                        <p:cTn id="17" dur="500"/>
                                        <p:tgtEl>
                                          <p:spTgt spid="5">
                                            <p:graphicEl>
                                              <a:dgm id="{F60C2F65-D285-4979-9300-28CFE0EC67F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dgm id="{CCC103CE-FD79-410D-A861-768C757A254B}"/>
                                            </p:graphicEl>
                                          </p:spTgt>
                                        </p:tgtEl>
                                        <p:attrNameLst>
                                          <p:attrName>style.visibility</p:attrName>
                                        </p:attrNameLst>
                                      </p:cBhvr>
                                      <p:to>
                                        <p:strVal val="visible"/>
                                      </p:to>
                                    </p:set>
                                    <p:animEffect transition="in" filter="fade">
                                      <p:cBhvr>
                                        <p:cTn id="22" dur="500"/>
                                        <p:tgtEl>
                                          <p:spTgt spid="5">
                                            <p:graphicEl>
                                              <a:dgm id="{CCC103CE-FD79-410D-A861-768C757A254B}"/>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dgm id="{B9E0564C-AFD7-4878-A227-B28804327B22}"/>
                                            </p:graphicEl>
                                          </p:spTgt>
                                        </p:tgtEl>
                                        <p:attrNameLst>
                                          <p:attrName>style.visibility</p:attrName>
                                        </p:attrNameLst>
                                      </p:cBhvr>
                                      <p:to>
                                        <p:strVal val="visible"/>
                                      </p:to>
                                    </p:set>
                                    <p:animEffect transition="in" filter="fade">
                                      <p:cBhvr>
                                        <p:cTn id="27" dur="500"/>
                                        <p:tgtEl>
                                          <p:spTgt spid="5">
                                            <p:graphicEl>
                                              <a:dgm id="{B9E0564C-AFD7-4878-A227-B28804327B22}"/>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fade">
                                      <p:cBhvr>
                                        <p:cTn id="32" dur="500"/>
                                        <p:tgtEl>
                                          <p:spTgt spid="4">
                                            <p:txEl>
                                              <p:pRg st="1" end="1"/>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500"/>
                                        <p:tgtEl>
                                          <p:spTgt spid="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500"/>
                                        <p:tgtEl>
                                          <p:spTgt spid="4">
                                            <p:txEl>
                                              <p:pRg st="3" end="3"/>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500"/>
                                        <p:tgtEl>
                                          <p:spTgt spid="4">
                                            <p:txEl>
                                              <p:pRg st="4" end="4"/>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fade">
                                      <p:cBhvr>
                                        <p:cTn id="46" dur="500"/>
                                        <p:tgtEl>
                                          <p:spTgt spid="4">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animEffect transition="in" filter="fade">
                                      <p:cBhvr>
                                        <p:cTn id="51" dur="500"/>
                                        <p:tgtEl>
                                          <p:spTgt spid="4">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Group 127"/>
          <p:cNvGrpSpPr/>
          <p:nvPr/>
        </p:nvGrpSpPr>
        <p:grpSpPr>
          <a:xfrm>
            <a:off x="445386" y="941406"/>
            <a:ext cx="11691336" cy="4188714"/>
            <a:chOff x="3098830" y="1363662"/>
            <a:chExt cx="6384448" cy="3352800"/>
          </a:xfrm>
        </p:grpSpPr>
        <p:sp>
          <p:nvSpPr>
            <p:cNvPr id="129" name="Right Arrow 128"/>
            <p:cNvSpPr/>
            <p:nvPr/>
          </p:nvSpPr>
          <p:spPr>
            <a:xfrm>
              <a:off x="5208458"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0" name="Right Arrow 129"/>
            <p:cNvSpPr/>
            <p:nvPr/>
          </p:nvSpPr>
          <p:spPr>
            <a:xfrm flipH="1">
              <a:off x="3098830" y="1363662"/>
              <a:ext cx="4274820" cy="3352800"/>
            </a:xfrm>
            <a:prstGeom prst="rightArrow">
              <a:avLst/>
            </a:prstGeom>
            <a:solidFill>
              <a:srgbClr val="ADC9E6"/>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grpSp>
        <p:nvGrpSpPr>
          <p:cNvPr id="49" name="Group 48"/>
          <p:cNvGrpSpPr/>
          <p:nvPr/>
        </p:nvGrpSpPr>
        <p:grpSpPr>
          <a:xfrm>
            <a:off x="9714249" y="1175581"/>
            <a:ext cx="2422473" cy="2409567"/>
            <a:chOff x="655636" y="3739521"/>
            <a:chExt cx="2422473" cy="2409567"/>
          </a:xfrm>
        </p:grpSpPr>
        <p:sp>
          <p:nvSpPr>
            <p:cNvPr id="36" name="Cube 35"/>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37" name="Group 36"/>
            <p:cNvGrpSpPr/>
            <p:nvPr/>
          </p:nvGrpSpPr>
          <p:grpSpPr>
            <a:xfrm>
              <a:off x="1109143" y="3739521"/>
              <a:ext cx="1496226" cy="1885620"/>
              <a:chOff x="1156909" y="4183062"/>
              <a:chExt cx="1496226" cy="1885620"/>
            </a:xfrm>
          </p:grpSpPr>
          <p:grpSp>
            <p:nvGrpSpPr>
              <p:cNvPr id="39" name="Group 38"/>
              <p:cNvGrpSpPr/>
              <p:nvPr/>
            </p:nvGrpSpPr>
            <p:grpSpPr>
              <a:xfrm>
                <a:off x="1156909" y="4715192"/>
                <a:ext cx="830263" cy="857250"/>
                <a:chOff x="3703638" y="782638"/>
                <a:chExt cx="830263" cy="857250"/>
              </a:xfrm>
              <a:solidFill>
                <a:srgbClr val="B44900"/>
              </a:solidFill>
            </p:grpSpPr>
            <p:sp>
              <p:nvSpPr>
                <p:cNvPr id="40" name="Freeform 3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p:cNvGrpSpPr/>
              <p:nvPr/>
            </p:nvGrpSpPr>
            <p:grpSpPr>
              <a:xfrm>
                <a:off x="1822872" y="4183062"/>
                <a:ext cx="830263" cy="857250"/>
                <a:chOff x="3703638" y="782638"/>
                <a:chExt cx="830263" cy="857250"/>
              </a:xfrm>
              <a:solidFill>
                <a:srgbClr val="CC3300"/>
              </a:solidFill>
            </p:grpSpPr>
            <p:sp>
              <p:nvSpPr>
                <p:cNvPr id="43" name="Freeform 42"/>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3"/>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p:cNvGrpSpPr/>
              <p:nvPr/>
            </p:nvGrpSpPr>
            <p:grpSpPr>
              <a:xfrm>
                <a:off x="1762348" y="5211432"/>
                <a:ext cx="830263" cy="857250"/>
                <a:chOff x="3703638" y="782638"/>
                <a:chExt cx="830263" cy="857250"/>
              </a:xfrm>
              <a:solidFill>
                <a:srgbClr val="CC3300"/>
              </a:solidFill>
            </p:grpSpPr>
            <p:sp>
              <p:nvSpPr>
                <p:cNvPr id="47" name="Freeform 4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8" name="Group 7"/>
          <p:cNvGrpSpPr/>
          <p:nvPr/>
        </p:nvGrpSpPr>
        <p:grpSpPr>
          <a:xfrm>
            <a:off x="2779054" y="2372017"/>
            <a:ext cx="1216374" cy="1313214"/>
            <a:chOff x="2865437" y="2041426"/>
            <a:chExt cx="1828800" cy="1974396"/>
          </a:xfrm>
        </p:grpSpPr>
        <p:sp>
          <p:nvSpPr>
            <p:cNvPr id="5" name="Isosceles Triangle 4"/>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2865437" y="2203178"/>
              <a:ext cx="1216132" cy="1675084"/>
              <a:chOff x="3035460" y="792359"/>
              <a:chExt cx="1597522" cy="4369486"/>
            </a:xfrm>
          </p:grpSpPr>
          <p:grpSp>
            <p:nvGrpSpPr>
              <p:cNvPr id="19" name="Group 18"/>
              <p:cNvGrpSpPr/>
              <p:nvPr/>
            </p:nvGrpSpPr>
            <p:grpSpPr>
              <a:xfrm>
                <a:off x="3035460" y="792359"/>
                <a:ext cx="1591822" cy="1341120"/>
                <a:chOff x="153" y="1005840"/>
                <a:chExt cx="1591822" cy="1341120"/>
              </a:xfrm>
            </p:grpSpPr>
            <p:sp>
              <p:nvSpPr>
                <p:cNvPr id="26" name="Rounded Rectangle 2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20" name="Group 19"/>
              <p:cNvGrpSpPr/>
              <p:nvPr/>
            </p:nvGrpSpPr>
            <p:grpSpPr>
              <a:xfrm>
                <a:off x="3035460" y="2306542"/>
                <a:ext cx="1591822" cy="1341120"/>
                <a:chOff x="1718688" y="1005840"/>
                <a:chExt cx="1591822" cy="1341120"/>
              </a:xfrm>
            </p:grpSpPr>
            <p:sp>
              <p:nvSpPr>
                <p:cNvPr id="24" name="Rounded Rectangle 2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21" name="Group 20"/>
              <p:cNvGrpSpPr/>
              <p:nvPr/>
            </p:nvGrpSpPr>
            <p:grpSpPr>
              <a:xfrm>
                <a:off x="3041160" y="3820725"/>
                <a:ext cx="1591822" cy="1341120"/>
                <a:chOff x="3437223" y="1005840"/>
                <a:chExt cx="1591822" cy="1341120"/>
              </a:xfrm>
            </p:grpSpPr>
            <p:sp>
              <p:nvSpPr>
                <p:cNvPr id="22" name="Rounded Rectangle 2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grpSp>
        <p:nvGrpSpPr>
          <p:cNvPr id="53" name="Group 52"/>
          <p:cNvGrpSpPr/>
          <p:nvPr/>
        </p:nvGrpSpPr>
        <p:grpSpPr>
          <a:xfrm flipH="1">
            <a:off x="8433107" y="2372017"/>
            <a:ext cx="1216374" cy="1313214"/>
            <a:chOff x="2865437" y="2041426"/>
            <a:chExt cx="1828800" cy="1974396"/>
          </a:xfrm>
        </p:grpSpPr>
        <p:sp>
          <p:nvSpPr>
            <p:cNvPr id="54" name="Isosceles Triangle 53"/>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4"/>
            <p:cNvGrpSpPr/>
            <p:nvPr/>
          </p:nvGrpSpPr>
          <p:grpSpPr>
            <a:xfrm>
              <a:off x="2865437" y="2203178"/>
              <a:ext cx="1216132" cy="1675084"/>
              <a:chOff x="3035460" y="792359"/>
              <a:chExt cx="1597522" cy="4369486"/>
            </a:xfrm>
          </p:grpSpPr>
          <p:grpSp>
            <p:nvGrpSpPr>
              <p:cNvPr id="56" name="Group 55"/>
              <p:cNvGrpSpPr/>
              <p:nvPr/>
            </p:nvGrpSpPr>
            <p:grpSpPr>
              <a:xfrm>
                <a:off x="3035460" y="792359"/>
                <a:ext cx="1591822" cy="1341120"/>
                <a:chOff x="153" y="1005840"/>
                <a:chExt cx="1591822" cy="1341120"/>
              </a:xfrm>
            </p:grpSpPr>
            <p:sp>
              <p:nvSpPr>
                <p:cNvPr id="63" name="Rounded Rectangle 62"/>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7" name="Group 56"/>
              <p:cNvGrpSpPr/>
              <p:nvPr/>
            </p:nvGrpSpPr>
            <p:grpSpPr>
              <a:xfrm>
                <a:off x="3035460" y="2306542"/>
                <a:ext cx="1591822" cy="1341120"/>
                <a:chOff x="1718688" y="1005840"/>
                <a:chExt cx="1591822" cy="1341120"/>
              </a:xfrm>
            </p:grpSpPr>
            <p:sp>
              <p:nvSpPr>
                <p:cNvPr id="61" name="Rounded Rectangle 60"/>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8" name="Group 57"/>
              <p:cNvGrpSpPr/>
              <p:nvPr/>
            </p:nvGrpSpPr>
            <p:grpSpPr>
              <a:xfrm>
                <a:off x="3041160" y="3820725"/>
                <a:ext cx="1591822" cy="1341120"/>
                <a:chOff x="3437223" y="1005840"/>
                <a:chExt cx="1591822" cy="1341120"/>
              </a:xfrm>
            </p:grpSpPr>
            <p:sp>
              <p:nvSpPr>
                <p:cNvPr id="59" name="Rounded Rectangle 58"/>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2432460"/>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45" name="Group 44"/>
          <p:cNvGrpSpPr/>
          <p:nvPr/>
        </p:nvGrpSpPr>
        <p:grpSpPr>
          <a:xfrm rot="16200000">
            <a:off x="4156518" y="1258458"/>
            <a:ext cx="4077480" cy="3911726"/>
            <a:chOff x="2335527" y="0"/>
            <a:chExt cx="7517772" cy="7212170"/>
          </a:xfrm>
        </p:grpSpPr>
        <p:sp>
          <p:nvSpPr>
            <p:cNvPr id="50" name="Freeform 49"/>
            <p:cNvSpPr/>
            <p:nvPr/>
          </p:nvSpPr>
          <p:spPr>
            <a:xfrm>
              <a:off x="3038407" y="397280"/>
              <a:ext cx="6417610" cy="6417609"/>
            </a:xfrm>
            <a:custGeom>
              <a:avLst/>
              <a:gdLst>
                <a:gd name="connsiteX0" fmla="*/ 3412870 w 6825740"/>
                <a:gd name="connsiteY0" fmla="*/ 0 h 6825740"/>
                <a:gd name="connsiteX1" fmla="*/ 6825740 w 6825740"/>
                <a:gd name="connsiteY1" fmla="*/ 3412870 h 6825740"/>
                <a:gd name="connsiteX2" fmla="*/ 3412870 w 6825740"/>
                <a:gd name="connsiteY2" fmla="*/ 6825740 h 6825740"/>
                <a:gd name="connsiteX3" fmla="*/ 3412870 w 6825740"/>
                <a:gd name="connsiteY3" fmla="*/ 3412870 h 6825740"/>
                <a:gd name="connsiteX4" fmla="*/ 3412870 w 6825740"/>
                <a:gd name="connsiteY4" fmla="*/ 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0"/>
                  </a:moveTo>
                  <a:cubicBezTo>
                    <a:pt x="5297746" y="0"/>
                    <a:pt x="6825740" y="1527994"/>
                    <a:pt x="6825740" y="3412870"/>
                  </a:cubicBezTo>
                  <a:cubicBezTo>
                    <a:pt x="6825740" y="5297746"/>
                    <a:pt x="5297746" y="6825740"/>
                    <a:pt x="3412870" y="6825740"/>
                  </a:cubicBezTo>
                  <a:lnTo>
                    <a:pt x="3412870" y="3412870"/>
                  </a:lnTo>
                  <a:lnTo>
                    <a:pt x="3412870" y="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12330" tIns="1870244" rIns="740746" bIns="1870244" numCol="1" spcCol="1270" anchor="ctr" anchorCtr="0">
              <a:noAutofit/>
            </a:bodyPr>
            <a:lstStyle/>
            <a:p>
              <a:pPr lvl="0" algn="ctr" defTabSz="2889250">
                <a:lnSpc>
                  <a:spcPct val="90000"/>
                </a:lnSpc>
                <a:spcBef>
                  <a:spcPct val="0"/>
                </a:spcBef>
                <a:spcAft>
                  <a:spcPct val="35000"/>
                </a:spcAft>
              </a:pPr>
              <a:endParaRPr lang="en-US" sz="6500" kern="1200" dirty="0" smtClean="0"/>
            </a:p>
          </p:txBody>
        </p:sp>
        <p:sp>
          <p:nvSpPr>
            <p:cNvPr id="51" name="Freeform 50"/>
            <p:cNvSpPr/>
            <p:nvPr/>
          </p:nvSpPr>
          <p:spPr>
            <a:xfrm>
              <a:off x="2732807" y="397280"/>
              <a:ext cx="6417610" cy="6417609"/>
            </a:xfrm>
            <a:custGeom>
              <a:avLst/>
              <a:gdLst>
                <a:gd name="connsiteX0" fmla="*/ 3412870 w 6825740"/>
                <a:gd name="connsiteY0" fmla="*/ 6825740 h 6825740"/>
                <a:gd name="connsiteX1" fmla="*/ 0 w 6825740"/>
                <a:gd name="connsiteY1" fmla="*/ 3412870 h 6825740"/>
                <a:gd name="connsiteX2" fmla="*/ 3412870 w 6825740"/>
                <a:gd name="connsiteY2" fmla="*/ 0 h 6825740"/>
                <a:gd name="connsiteX3" fmla="*/ 3412870 w 6825740"/>
                <a:gd name="connsiteY3" fmla="*/ 3412870 h 6825740"/>
                <a:gd name="connsiteX4" fmla="*/ 3412870 w 6825740"/>
                <a:gd name="connsiteY4" fmla="*/ 6825740 h 6825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740" h="6825740">
                  <a:moveTo>
                    <a:pt x="3412870" y="6825740"/>
                  </a:moveTo>
                  <a:cubicBezTo>
                    <a:pt x="1527994" y="6825740"/>
                    <a:pt x="0" y="5297746"/>
                    <a:pt x="0" y="3412870"/>
                  </a:cubicBezTo>
                  <a:cubicBezTo>
                    <a:pt x="0" y="1527994"/>
                    <a:pt x="1527994" y="0"/>
                    <a:pt x="3412870" y="0"/>
                  </a:cubicBezTo>
                  <a:lnTo>
                    <a:pt x="3412870" y="3412870"/>
                  </a:lnTo>
                  <a:lnTo>
                    <a:pt x="3412870" y="6825740"/>
                  </a:lnTo>
                  <a:close/>
                </a:path>
              </a:pathLst>
            </a:custGeom>
            <a:solidFill>
              <a:srgbClr val="3397D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747" tIns="1870244" rIns="3812329" bIns="1870244" numCol="1" spcCol="1270" anchor="ctr" anchorCtr="0">
              <a:noAutofit/>
            </a:bodyPr>
            <a:lstStyle/>
            <a:p>
              <a:pPr lvl="0" algn="ctr" defTabSz="2889250">
                <a:lnSpc>
                  <a:spcPct val="90000"/>
                </a:lnSpc>
                <a:spcBef>
                  <a:spcPct val="0"/>
                </a:spcBef>
                <a:spcAft>
                  <a:spcPct val="35000"/>
                </a:spcAft>
              </a:pPr>
              <a:r>
                <a:rPr lang="en-US" sz="6500" kern="1200" dirty="0" smtClean="0"/>
                <a:t>		</a:t>
              </a:r>
            </a:p>
          </p:txBody>
        </p:sp>
        <p:sp>
          <p:nvSpPr>
            <p:cNvPr id="52" name="Circular Arrow 51"/>
            <p:cNvSpPr/>
            <p:nvPr/>
          </p:nvSpPr>
          <p:spPr>
            <a:xfrm>
              <a:off x="2641127" y="0"/>
              <a:ext cx="7212172" cy="7212170"/>
            </a:xfrm>
            <a:prstGeom prst="circularArrow">
              <a:avLst>
                <a:gd name="adj1" fmla="val 5085"/>
                <a:gd name="adj2" fmla="val 327528"/>
                <a:gd name="adj3" fmla="val 5072472"/>
                <a:gd name="adj4" fmla="val 162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8" name="Circular Arrow 67"/>
            <p:cNvSpPr/>
            <p:nvPr/>
          </p:nvSpPr>
          <p:spPr>
            <a:xfrm>
              <a:off x="2335527" y="0"/>
              <a:ext cx="7212172" cy="7212170"/>
            </a:xfrm>
            <a:prstGeom prst="circularArrow">
              <a:avLst>
                <a:gd name="adj1" fmla="val 5085"/>
                <a:gd name="adj2" fmla="val 327528"/>
                <a:gd name="adj3" fmla="val 15872472"/>
                <a:gd name="adj4" fmla="val 5400000"/>
                <a:gd name="adj5" fmla="val 5932"/>
              </a:avLst>
            </a:prstGeom>
            <a:solidFill>
              <a:srgbClr val="ADC9E6"/>
            </a:solidFill>
            <a:ln w="38100">
              <a:solidFill>
                <a:srgbClr val="14415C"/>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70" name="Group 69"/>
          <p:cNvGrpSpPr/>
          <p:nvPr/>
        </p:nvGrpSpPr>
        <p:grpSpPr>
          <a:xfrm>
            <a:off x="3845921" y="1058862"/>
            <a:ext cx="4732702" cy="4671562"/>
            <a:chOff x="3037517" y="298274"/>
            <a:chExt cx="6719336" cy="6632530"/>
          </a:xfrm>
        </p:grpSpPr>
        <p:sp>
          <p:nvSpPr>
            <p:cNvPr id="71" name="Freeform 70"/>
            <p:cNvSpPr/>
            <p:nvPr/>
          </p:nvSpPr>
          <p:spPr>
            <a:xfrm>
              <a:off x="3037517" y="2048096"/>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72" name="Freeform 71"/>
            <p:cNvSpPr/>
            <p:nvPr/>
          </p:nvSpPr>
          <p:spPr>
            <a:xfrm rot="18642857">
              <a:off x="4345902" y="1690665"/>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3" name="Freeform 72"/>
            <p:cNvSpPr/>
            <p:nvPr/>
          </p:nvSpPr>
          <p:spPr>
            <a:xfrm>
              <a:off x="4543361" y="298274"/>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sp>
          <p:nvSpPr>
            <p:cNvPr id="76" name="Freeform 75"/>
            <p:cNvSpPr/>
            <p:nvPr/>
          </p:nvSpPr>
          <p:spPr>
            <a:xfrm rot="128571">
              <a:off x="6248274" y="849693"/>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77" name="Freeform 76"/>
            <p:cNvSpPr/>
            <p:nvPr/>
          </p:nvSpPr>
          <p:spPr>
            <a:xfrm>
              <a:off x="6850306" y="38459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Develop</a:t>
              </a:r>
              <a:endParaRPr lang="en-US" sz="1600" kern="1200" dirty="0"/>
            </a:p>
          </p:txBody>
        </p:sp>
        <p:sp>
          <p:nvSpPr>
            <p:cNvPr id="79" name="Freeform 78"/>
            <p:cNvSpPr/>
            <p:nvPr/>
          </p:nvSpPr>
          <p:spPr>
            <a:xfrm rot="14014286">
              <a:off x="8091882" y="181268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0" name="Freeform 79"/>
            <p:cNvSpPr/>
            <p:nvPr/>
          </p:nvSpPr>
          <p:spPr>
            <a:xfrm>
              <a:off x="8221176" y="2242055"/>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7030A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Deploy</a:t>
              </a:r>
              <a:endParaRPr lang="en-US" sz="1600" kern="1200" dirty="0"/>
            </a:p>
          </p:txBody>
        </p:sp>
        <p:sp>
          <p:nvSpPr>
            <p:cNvPr id="81" name="Freeform 80"/>
            <p:cNvSpPr/>
            <p:nvPr/>
          </p:nvSpPr>
          <p:spPr>
            <a:xfrm rot="17100000">
              <a:off x="8488451" y="3854498"/>
              <a:ext cx="409628" cy="518292"/>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2" name="Freeform 81"/>
            <p:cNvSpPr/>
            <p:nvPr/>
          </p:nvSpPr>
          <p:spPr>
            <a:xfrm>
              <a:off x="7623677" y="4471953"/>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BBEB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Manage</a:t>
              </a:r>
            </a:p>
          </p:txBody>
        </p:sp>
        <p:sp>
          <p:nvSpPr>
            <p:cNvPr id="83" name="Freeform 82"/>
            <p:cNvSpPr/>
            <p:nvPr/>
          </p:nvSpPr>
          <p:spPr>
            <a:xfrm rot="20185714">
              <a:off x="7139358" y="5437597"/>
              <a:ext cx="409628"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409627" y="414633"/>
                  </a:moveTo>
                  <a:lnTo>
                    <a:pt x="204813" y="414633"/>
                  </a:lnTo>
                  <a:lnTo>
                    <a:pt x="204813" y="518291"/>
                  </a:lnTo>
                  <a:lnTo>
                    <a:pt x="0" y="259145"/>
                  </a:lnTo>
                  <a:lnTo>
                    <a:pt x="204813" y="0"/>
                  </a:lnTo>
                  <a:lnTo>
                    <a:pt x="204813" y="103658"/>
                  </a:lnTo>
                  <a:lnTo>
                    <a:pt x="409627" y="103658"/>
                  </a:lnTo>
                  <a:lnTo>
                    <a:pt x="409627" y="414633"/>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4" name="Freeform 83"/>
            <p:cNvSpPr/>
            <p:nvPr/>
          </p:nvSpPr>
          <p:spPr>
            <a:xfrm>
              <a:off x="5507738" y="5395127"/>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3397D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Measure</a:t>
              </a:r>
            </a:p>
          </p:txBody>
        </p:sp>
        <p:sp>
          <p:nvSpPr>
            <p:cNvPr id="85" name="Freeform 84"/>
            <p:cNvSpPr/>
            <p:nvPr/>
          </p:nvSpPr>
          <p:spPr>
            <a:xfrm rot="12471429">
              <a:off x="5060496" y="5369879"/>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sp>
          <p:nvSpPr>
            <p:cNvPr id="86" name="Freeform 85"/>
            <p:cNvSpPr/>
            <p:nvPr/>
          </p:nvSpPr>
          <p:spPr>
            <a:xfrm>
              <a:off x="3466705" y="4316410"/>
              <a:ext cx="1535677" cy="153567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757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t>Modify</a:t>
              </a:r>
            </a:p>
          </p:txBody>
        </p:sp>
        <p:sp>
          <p:nvSpPr>
            <p:cNvPr id="87" name="Freeform 86"/>
            <p:cNvSpPr/>
            <p:nvPr/>
          </p:nvSpPr>
          <p:spPr>
            <a:xfrm rot="15557143">
              <a:off x="3817291" y="3702338"/>
              <a:ext cx="409627" cy="518291"/>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grpSp>
        <p:nvGrpSpPr>
          <p:cNvPr id="89" name="Group 88"/>
          <p:cNvGrpSpPr/>
          <p:nvPr/>
        </p:nvGrpSpPr>
        <p:grpSpPr>
          <a:xfrm>
            <a:off x="9935403" y="2532474"/>
            <a:ext cx="1476994" cy="1469126"/>
            <a:chOff x="655636" y="3739521"/>
            <a:chExt cx="2422473" cy="2409567"/>
          </a:xfrm>
          <a:solidFill>
            <a:srgbClr val="B44900"/>
          </a:solidFill>
        </p:grpSpPr>
        <p:sp>
          <p:nvSpPr>
            <p:cNvPr id="90" name="Cube 89"/>
            <p:cNvSpPr/>
            <p:nvPr/>
          </p:nvSpPr>
          <p:spPr bwMode="auto">
            <a:xfrm>
              <a:off x="655636" y="4864654"/>
              <a:ext cx="2422473" cy="1284434"/>
            </a:xfrm>
            <a:prstGeom prst="cube">
              <a:avLst/>
            </a:prstGeom>
            <a:grp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200" dirty="0" smtClean="0">
                  <a:gradFill>
                    <a:gsLst>
                      <a:gs pos="0">
                        <a:srgbClr val="FFFFFF"/>
                      </a:gs>
                      <a:gs pos="100000">
                        <a:srgbClr val="FFFFFF"/>
                      </a:gs>
                    </a:gsLst>
                    <a:lin ang="5400000" scaled="0"/>
                  </a:gradFill>
                  <a:ea typeface="Segoe UI" pitchFamily="34" charset="0"/>
                  <a:cs typeface="Segoe UI" pitchFamily="34" charset="0"/>
                </a:rPr>
                <a:t>Solution</a:t>
              </a:r>
            </a:p>
          </p:txBody>
        </p:sp>
        <p:grpSp>
          <p:nvGrpSpPr>
            <p:cNvPr id="91" name="Group 90"/>
            <p:cNvGrpSpPr/>
            <p:nvPr/>
          </p:nvGrpSpPr>
          <p:grpSpPr>
            <a:xfrm>
              <a:off x="1109143" y="3739521"/>
              <a:ext cx="1496226" cy="1885620"/>
              <a:chOff x="1156909" y="4183062"/>
              <a:chExt cx="1496226" cy="1885620"/>
            </a:xfrm>
            <a:grpFill/>
          </p:grpSpPr>
          <p:grpSp>
            <p:nvGrpSpPr>
              <p:cNvPr id="92" name="Group 91"/>
              <p:cNvGrpSpPr/>
              <p:nvPr/>
            </p:nvGrpSpPr>
            <p:grpSpPr>
              <a:xfrm>
                <a:off x="1156909" y="4715192"/>
                <a:ext cx="830263" cy="857250"/>
                <a:chOff x="3703638" y="782638"/>
                <a:chExt cx="830263" cy="857250"/>
              </a:xfrm>
              <a:grpFill/>
            </p:grpSpPr>
            <p:sp>
              <p:nvSpPr>
                <p:cNvPr id="99" name="Freeform 98"/>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100" name="Freeform 99"/>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93" name="Group 92"/>
              <p:cNvGrpSpPr/>
              <p:nvPr/>
            </p:nvGrpSpPr>
            <p:grpSpPr>
              <a:xfrm>
                <a:off x="1822872" y="4183062"/>
                <a:ext cx="830263" cy="857250"/>
                <a:chOff x="3703638" y="782638"/>
                <a:chExt cx="830263" cy="857250"/>
              </a:xfrm>
              <a:grpFill/>
            </p:grpSpPr>
            <p:sp>
              <p:nvSpPr>
                <p:cNvPr id="97" name="Freeform 96"/>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98" name="Freeform 97"/>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nvGrpSpPr>
              <p:cNvPr id="94" name="Group 93"/>
              <p:cNvGrpSpPr/>
              <p:nvPr/>
            </p:nvGrpSpPr>
            <p:grpSpPr>
              <a:xfrm>
                <a:off x="1762348" y="5211432"/>
                <a:ext cx="830263" cy="857250"/>
                <a:chOff x="3703638" y="782638"/>
                <a:chExt cx="830263" cy="857250"/>
              </a:xfrm>
              <a:grpFill/>
            </p:grpSpPr>
            <p:sp>
              <p:nvSpPr>
                <p:cNvPr id="95" name="Freeform 94"/>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sp>
              <p:nvSpPr>
                <p:cNvPr id="96" name="Freeform 95"/>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200"/>
                </a:p>
              </p:txBody>
            </p:sp>
          </p:grpSp>
        </p:grpSp>
      </p:grpSp>
      <p:sp>
        <p:nvSpPr>
          <p:cNvPr id="134" name="TextBox 133"/>
          <p:cNvSpPr txBox="1"/>
          <p:nvPr/>
        </p:nvSpPr>
        <p:spPr>
          <a:xfrm>
            <a:off x="5572097" y="2604913"/>
            <a:ext cx="1246323" cy="527409"/>
          </a:xfrm>
          <a:prstGeom prst="rect">
            <a:avLst/>
          </a:prstGeom>
          <a:noFill/>
        </p:spPr>
        <p:txBody>
          <a:bodyPr wrap="none" lIns="93260" tIns="93260" rIns="93260" bIns="93260" rtlCol="0">
            <a:spAutoFit/>
          </a:bodyPr>
          <a:lstStyle/>
          <a:p>
            <a:pPr algn="ctr">
              <a:lnSpc>
                <a:spcPct val="90000"/>
              </a:lnSpc>
              <a:spcBef>
                <a:spcPct val="20000"/>
              </a:spcBef>
              <a:buSzPct val="90000"/>
            </a:pPr>
            <a:r>
              <a:rPr lang="en-US" sz="2448" dirty="0" smtClean="0">
                <a:solidFill>
                  <a:schemeClr val="tx1">
                    <a:alpha val="99000"/>
                  </a:schemeClr>
                </a:solidFill>
              </a:rPr>
              <a:t>Change</a:t>
            </a:r>
            <a:endParaRPr lang="en-US" sz="2448" dirty="0">
              <a:solidFill>
                <a:schemeClr val="tx1">
                  <a:alpha val="99000"/>
                </a:schemeClr>
              </a:solidFill>
            </a:endParaRPr>
          </a:p>
        </p:txBody>
      </p:sp>
      <p:sp>
        <p:nvSpPr>
          <p:cNvPr id="3" name="Rectangle 2"/>
          <p:cNvSpPr/>
          <p:nvPr/>
        </p:nvSpPr>
        <p:spPr bwMode="auto">
          <a:xfrm>
            <a:off x="0" y="0"/>
            <a:ext cx="12436475" cy="6994525"/>
          </a:xfrm>
          <a:prstGeom prst="rect">
            <a:avLst/>
          </a:prstGeom>
          <a:solidFill>
            <a:srgbClr val="012654">
              <a:alpha val="6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Arrow Bar"/>
          <p:cNvSpPr/>
          <p:nvPr/>
        </p:nvSpPr>
        <p:spPr bwMode="auto">
          <a:xfrm>
            <a:off x="2719567" y="1544624"/>
            <a:ext cx="6997339" cy="4590257"/>
          </a:xfrm>
          <a:prstGeom prst="rect">
            <a:avLst/>
          </a:prstGeom>
          <a:solidFill>
            <a:srgbClr val="01397E">
              <a:alpha val="69804"/>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32" name="TechEd Tile"/>
          <p:cNvSpPr/>
          <p:nvPr/>
        </p:nvSpPr>
        <p:spPr bwMode="auto">
          <a:xfrm>
            <a:off x="1042839" y="1544625"/>
            <a:ext cx="1524834" cy="1529469"/>
          </a:xfrm>
          <a:prstGeom prst="rect">
            <a:avLst/>
          </a:prstGeom>
          <a:solidFill>
            <a:srgbClr val="01397E">
              <a:alpha val="69804"/>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36" name="TechEd Tile"/>
          <p:cNvSpPr/>
          <p:nvPr/>
        </p:nvSpPr>
        <p:spPr bwMode="auto">
          <a:xfrm>
            <a:off x="9863119" y="4606356"/>
            <a:ext cx="1524834" cy="1529469"/>
          </a:xfrm>
          <a:prstGeom prst="rect">
            <a:avLst/>
          </a:prstGeom>
          <a:solidFill>
            <a:srgbClr val="01397E">
              <a:alpha val="69804"/>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lumMod val="20000"/>
                  <a:lumOff val="80000"/>
                  <a:alpha val="99000"/>
                </a:srgbClr>
              </a:solidFill>
              <a:ea typeface="Segoe UI" pitchFamily="34" charset="0"/>
              <a:cs typeface="Segoe UI" pitchFamily="34" charset="0"/>
            </a:endParaRPr>
          </a:p>
        </p:txBody>
      </p:sp>
      <p:sp>
        <p:nvSpPr>
          <p:cNvPr id="138" name="Rectangle 137"/>
          <p:cNvSpPr/>
          <p:nvPr/>
        </p:nvSpPr>
        <p:spPr bwMode="grayWhite">
          <a:xfrm>
            <a:off x="998476" y="1186277"/>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
        <p:nvSpPr>
          <p:cNvPr id="139" name="Rectangle 138"/>
          <p:cNvSpPr/>
          <p:nvPr/>
        </p:nvSpPr>
        <p:spPr bwMode="grayWhite">
          <a:xfrm>
            <a:off x="10099282" y="4274432"/>
            <a:ext cx="1295701" cy="2751365"/>
          </a:xfrm>
          <a:prstGeom prst="rect">
            <a:avLst/>
          </a:prstGeom>
          <a:noFill/>
        </p:spPr>
        <p:txBody>
          <a:bodyPr wrap="none" lIns="93260" tIns="46630" rIns="93260" bIns="46630">
            <a:spAutoFit/>
          </a:bodyPr>
          <a:lstStyle/>
          <a:p>
            <a:pPr algn="ctr"/>
            <a:r>
              <a:rPr lang="en-US" sz="16930" b="1" dirty="0" smtClean="0">
                <a:ln w="38100">
                  <a:solidFill>
                    <a:srgbClr val="FFFFFF"/>
                  </a:solidFill>
                  <a:prstDash val="solid"/>
                </a:ln>
                <a:noFill/>
                <a:latin typeface="Arial Black" pitchFamily="34" charset="0"/>
              </a:rPr>
              <a:t>”</a:t>
            </a:r>
            <a:endParaRPr lang="en-US" sz="16930" b="1" dirty="0">
              <a:ln w="38100">
                <a:solidFill>
                  <a:srgbClr val="FFFFFF"/>
                </a:solidFill>
                <a:prstDash val="solid"/>
              </a:ln>
              <a:noFill/>
              <a:latin typeface="Arial Black" pitchFamily="34" charset="0"/>
            </a:endParaRPr>
          </a:p>
        </p:txBody>
      </p:sp>
      <p:sp>
        <p:nvSpPr>
          <p:cNvPr id="142" name="Title 2"/>
          <p:cNvSpPr>
            <a:spLocks noGrp="1"/>
          </p:cNvSpPr>
          <p:nvPr>
            <p:ph type="title" idx="4294967295"/>
          </p:nvPr>
        </p:nvSpPr>
        <p:spPr>
          <a:xfrm>
            <a:off x="1011202" y="466301"/>
            <a:ext cx="8623343" cy="621736"/>
          </a:xfrm>
        </p:spPr>
        <p:txBody>
          <a:bodyPr/>
          <a:lstStyle/>
          <a:p>
            <a:r>
              <a:rPr lang="en-US" dirty="0" smtClean="0"/>
              <a:t>According to Dan</a:t>
            </a:r>
            <a:endParaRPr lang="en-US" dirty="0"/>
          </a:p>
        </p:txBody>
      </p:sp>
      <p:pic>
        <p:nvPicPr>
          <p:cNvPr id="6" name="Picture 5"/>
          <p:cNvPicPr>
            <a:picLocks noChangeAspect="1"/>
          </p:cNvPicPr>
          <p:nvPr/>
        </p:nvPicPr>
        <p:blipFill>
          <a:blip r:embed="rId2"/>
          <a:stretch>
            <a:fillRect/>
          </a:stretch>
        </p:blipFill>
        <p:spPr>
          <a:xfrm>
            <a:off x="2977932" y="1827782"/>
            <a:ext cx="6480610" cy="4041998"/>
          </a:xfrm>
          <a:prstGeom prst="rect">
            <a:avLst/>
          </a:prstGeom>
        </p:spPr>
      </p:pic>
    </p:spTree>
    <p:extLst>
      <p:ext uri="{BB962C8B-B14F-4D97-AF65-F5344CB8AC3E}">
        <p14:creationId xmlns:p14="http://schemas.microsoft.com/office/powerpoint/2010/main" val="39459705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sz="8000" dirty="0" smtClean="0"/>
              <a:t>What are architectures</a:t>
            </a:r>
            <a:endParaRPr lang="en-US" sz="8000"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391290065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a:stCxn id="49" idx="3"/>
            <a:endCxn id="50" idx="0"/>
          </p:cNvCxnSpPr>
          <p:nvPr/>
        </p:nvCxnSpPr>
        <p:spPr>
          <a:xfrm>
            <a:off x="3502113" y="3782806"/>
            <a:ext cx="0" cy="127676"/>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3" idx="3"/>
            <a:endCxn id="24" idx="1"/>
          </p:cNvCxnSpPr>
          <p:nvPr/>
        </p:nvCxnSpPr>
        <p:spPr>
          <a:xfrm>
            <a:off x="1796348" y="5252255"/>
            <a:ext cx="280305" cy="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2076653" y="3896561"/>
            <a:ext cx="2850917" cy="2711388"/>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cxnSp>
        <p:nvCxnSpPr>
          <p:cNvPr id="55" name="Straight Connector 54"/>
          <p:cNvCxnSpPr>
            <a:stCxn id="25" idx="2"/>
            <a:endCxn id="35" idx="0"/>
          </p:cNvCxnSpPr>
          <p:nvPr/>
        </p:nvCxnSpPr>
        <p:spPr>
          <a:xfrm>
            <a:off x="3502113" y="1995317"/>
            <a:ext cx="0" cy="23315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3"/>
            <a:endCxn id="35" idx="1"/>
          </p:cNvCxnSpPr>
          <p:nvPr/>
        </p:nvCxnSpPr>
        <p:spPr>
          <a:xfrm>
            <a:off x="1796348" y="2554705"/>
            <a:ext cx="462617" cy="607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1" idx="1"/>
            <a:endCxn id="35" idx="3"/>
          </p:cNvCxnSpPr>
          <p:nvPr/>
        </p:nvCxnSpPr>
        <p:spPr>
          <a:xfrm flipH="1">
            <a:off x="4745260" y="2560775"/>
            <a:ext cx="463620" cy="0"/>
          </a:xfrm>
          <a:prstGeom prst="line">
            <a:avLst/>
          </a:prstGeom>
          <a:ln w="3810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5" idx="2"/>
            <a:endCxn id="49" idx="1"/>
          </p:cNvCxnSpPr>
          <p:nvPr/>
        </p:nvCxnSpPr>
        <p:spPr>
          <a:xfrm>
            <a:off x="3502113" y="2893081"/>
            <a:ext cx="0" cy="190272"/>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Straight Connector 41"/>
          <p:cNvCxnSpPr>
            <a:stCxn id="51" idx="2"/>
            <a:endCxn id="52" idx="0"/>
          </p:cNvCxnSpPr>
          <p:nvPr/>
        </p:nvCxnSpPr>
        <p:spPr>
          <a:xfrm rot="5400000">
            <a:off x="3392855" y="4860843"/>
            <a:ext cx="218516" cy="1"/>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502111" y="5317913"/>
            <a:ext cx="0" cy="17652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502111" y="5839728"/>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30722" name="Title 1"/>
          <p:cNvSpPr>
            <a:spLocks noGrp="1"/>
          </p:cNvSpPr>
          <p:nvPr>
            <p:ph type="title"/>
          </p:nvPr>
        </p:nvSpPr>
        <p:spPr/>
        <p:txBody>
          <a:bodyPr/>
          <a:lstStyle/>
          <a:p>
            <a:r>
              <a:rPr lang="en-US" dirty="0" smtClean="0"/>
              <a:t>Logical Architecture</a:t>
            </a:r>
          </a:p>
        </p:txBody>
      </p:sp>
      <p:sp>
        <p:nvSpPr>
          <p:cNvPr id="23" name="TextBox 22"/>
          <p:cNvSpPr txBox="1"/>
          <p:nvPr/>
        </p:nvSpPr>
        <p:spPr>
          <a:xfrm>
            <a:off x="5360345" y="3575310"/>
            <a:ext cx="1477684" cy="495662"/>
          </a:xfrm>
          <a:prstGeom prst="rect">
            <a:avLst/>
          </a:prstGeom>
          <a:noFill/>
        </p:spPr>
        <p:txBody>
          <a:bodyPr wrap="none" lIns="0" tIns="0" rIns="0" bIns="0" rtlCol="0">
            <a:noAutofit/>
          </a:bodyPr>
          <a:lstStyle/>
          <a:p>
            <a:r>
              <a:rPr lang="en-US" sz="2856" dirty="0">
                <a:latin typeface="Segoe UI Light" pitchFamily="34" charset="0"/>
              </a:rPr>
              <a:t>Logical</a:t>
            </a:r>
          </a:p>
        </p:txBody>
      </p:sp>
      <p:sp>
        <p:nvSpPr>
          <p:cNvPr id="25" name="Rounded Rectangle 24"/>
          <p:cNvSpPr/>
          <p:nvPr/>
        </p:nvSpPr>
        <p:spPr>
          <a:xfrm>
            <a:off x="2258965" y="1330704"/>
            <a:ext cx="2486295" cy="664613"/>
          </a:xfrm>
          <a:prstGeom prst="roundRect">
            <a:avLst/>
          </a:prstGeom>
          <a:solidFill>
            <a:srgbClr val="00B050"/>
          </a:solidFill>
          <a:ln w="3810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35" name="Rounded Rectangle 34"/>
          <p:cNvSpPr/>
          <p:nvPr/>
        </p:nvSpPr>
        <p:spPr>
          <a:xfrm>
            <a:off x="2258965" y="2228468"/>
            <a:ext cx="2486295"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Web App</a:t>
            </a:r>
          </a:p>
        </p:txBody>
      </p:sp>
      <p:sp>
        <p:nvSpPr>
          <p:cNvPr id="41" name="Rounded Rectangle 40"/>
          <p:cNvSpPr/>
          <p:nvPr/>
        </p:nvSpPr>
        <p:spPr>
          <a:xfrm>
            <a:off x="5208880" y="2228468"/>
            <a:ext cx="1554480" cy="664613"/>
          </a:xfrm>
          <a:prstGeom prst="roundRect">
            <a:avLst/>
          </a:prstGeom>
          <a:solidFill>
            <a:srgbClr val="B08600"/>
          </a:solidFill>
          <a:ln w="3810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Service App</a:t>
            </a:r>
          </a:p>
        </p:txBody>
      </p:sp>
      <p:sp>
        <p:nvSpPr>
          <p:cNvPr id="48" name="Rounded Rectangle 47"/>
          <p:cNvSpPr/>
          <p:nvPr/>
        </p:nvSpPr>
        <p:spPr>
          <a:xfrm>
            <a:off x="241868" y="2222398"/>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Zone</a:t>
            </a:r>
          </a:p>
        </p:txBody>
      </p:sp>
      <p:sp>
        <p:nvSpPr>
          <p:cNvPr id="49" name="Flowchart: Magnetic Disk 48"/>
          <p:cNvSpPr/>
          <p:nvPr/>
        </p:nvSpPr>
        <p:spPr>
          <a:xfrm>
            <a:off x="2258965" y="3083353"/>
            <a:ext cx="2486295" cy="699453"/>
          </a:xfrm>
          <a:prstGeom prst="flowChartMagneticDisk">
            <a:avLst/>
          </a:prstGeom>
          <a:solidFill>
            <a:srgbClr val="996633"/>
          </a:solidFill>
          <a:ln w="3810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50" name="TextBox 49"/>
          <p:cNvSpPr txBox="1"/>
          <p:nvPr/>
        </p:nvSpPr>
        <p:spPr>
          <a:xfrm>
            <a:off x="2258965" y="3910482"/>
            <a:ext cx="2486295" cy="382308"/>
          </a:xfrm>
          <a:prstGeom prst="rect">
            <a:avLst/>
          </a:prstGeom>
          <a:noFill/>
          <a:ln w="38100">
            <a:noFill/>
          </a:ln>
        </p:spPr>
        <p:txBody>
          <a:bodyPr wrap="square" rtlCol="0">
            <a:spAutoFit/>
          </a:bodyPr>
          <a:lstStyle/>
          <a:p>
            <a:pPr algn="ctr"/>
            <a:r>
              <a:rPr lang="en-US" sz="1836" b="1" dirty="0">
                <a:solidFill>
                  <a:srgbClr val="FFFFFF"/>
                </a:solidFill>
              </a:rPr>
              <a:t>Site collection</a:t>
            </a:r>
          </a:p>
        </p:txBody>
      </p:sp>
      <p:sp>
        <p:nvSpPr>
          <p:cNvPr id="51" name="Rounded Rectangle 50"/>
          <p:cNvSpPr/>
          <p:nvPr/>
        </p:nvSpPr>
        <p:spPr>
          <a:xfrm>
            <a:off x="2538588" y="4285283"/>
            <a:ext cx="1927050" cy="466302"/>
          </a:xfrm>
          <a:prstGeom prst="roundRect">
            <a:avLst/>
          </a:prstGeom>
          <a:solidFill>
            <a:srgbClr val="006699"/>
          </a:solidFill>
          <a:ln w="381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Site</a:t>
            </a:r>
          </a:p>
        </p:txBody>
      </p:sp>
      <p:sp>
        <p:nvSpPr>
          <p:cNvPr id="52" name="Rectangle 51"/>
          <p:cNvSpPr/>
          <p:nvPr/>
        </p:nvSpPr>
        <p:spPr>
          <a:xfrm>
            <a:off x="2538586" y="4970101"/>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List / Library</a:t>
            </a:r>
            <a:endParaRPr lang="en-US" sz="1632" b="1" dirty="0">
              <a:solidFill>
                <a:srgbClr val="FFFFFF"/>
              </a:solidFill>
            </a:endParaRPr>
          </a:p>
        </p:txBody>
      </p:sp>
      <p:sp>
        <p:nvSpPr>
          <p:cNvPr id="53" name="Rectangle 52"/>
          <p:cNvSpPr/>
          <p:nvPr/>
        </p:nvSpPr>
        <p:spPr>
          <a:xfrm>
            <a:off x="2538586" y="5491916"/>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FFFFFF"/>
                </a:solidFill>
              </a:rPr>
              <a:t>[Folder]</a:t>
            </a:r>
          </a:p>
        </p:txBody>
      </p:sp>
      <p:sp>
        <p:nvSpPr>
          <p:cNvPr id="54" name="Rectangle 53"/>
          <p:cNvSpPr/>
          <p:nvPr/>
        </p:nvSpPr>
        <p:spPr>
          <a:xfrm>
            <a:off x="2538586" y="6033124"/>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sp>
        <p:nvSpPr>
          <p:cNvPr id="63" name="Rounded Rectangle 62"/>
          <p:cNvSpPr/>
          <p:nvPr/>
        </p:nvSpPr>
        <p:spPr>
          <a:xfrm>
            <a:off x="241868" y="4919948"/>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Tenancy</a:t>
            </a:r>
            <a:endParaRPr lang="en-US" sz="1836" b="1" dirty="0">
              <a:solidFill>
                <a:srgbClr val="FFFFFF"/>
              </a:solidFill>
            </a:endParaRPr>
          </a:p>
        </p:txBody>
      </p:sp>
    </p:spTree>
    <p:extLst>
      <p:ext uri="{BB962C8B-B14F-4D97-AF65-F5344CB8AC3E}">
        <p14:creationId xmlns:p14="http://schemas.microsoft.com/office/powerpoint/2010/main" val="373250470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Governance Meets </a:t>
            </a:r>
            <a:r>
              <a:rPr lang="en-US" sz="4400" dirty="0" smtClean="0"/>
              <a:t>Architecture</a:t>
            </a:r>
            <a:r>
              <a:rPr lang="en-US" sz="2400" dirty="0" smtClean="0"/>
              <a:t> Architecting </a:t>
            </a:r>
            <a:r>
              <a:rPr lang="en-US" sz="2400" dirty="0"/>
              <a:t>SharePoint for Policy Based Management </a:t>
            </a:r>
            <a:r>
              <a:rPr lang="en-US" sz="2400" dirty="0" smtClean="0"/>
              <a:t/>
            </a:r>
            <a:br>
              <a:rPr lang="en-US" sz="2400" dirty="0" smtClean="0"/>
            </a:br>
            <a:r>
              <a:rPr lang="en-US" sz="2400" dirty="0" smtClean="0"/>
              <a:t>and </a:t>
            </a:r>
            <a:r>
              <a:rPr lang="en-US" sz="2400" dirty="0"/>
              <a:t>Workload Scalability</a:t>
            </a:r>
            <a:endParaRPr lang="en-US" dirty="0"/>
          </a:p>
        </p:txBody>
      </p:sp>
      <p:sp>
        <p:nvSpPr>
          <p:cNvPr id="3" name="Text Placeholder 2"/>
          <p:cNvSpPr>
            <a:spLocks noGrp="1"/>
          </p:cNvSpPr>
          <p:nvPr>
            <p:ph type="body" sz="quarter" idx="12"/>
          </p:nvPr>
        </p:nvSpPr>
        <p:spPr/>
        <p:txBody>
          <a:bodyPr/>
          <a:lstStyle/>
          <a:p>
            <a:r>
              <a:rPr lang="en-US" dirty="0" smtClean="0"/>
              <a:t>Dan Holme</a:t>
            </a:r>
          </a:p>
          <a:p>
            <a:r>
              <a:rPr lang="en-US" sz="2400" dirty="0" smtClean="0"/>
              <a:t>Microsoft Technologies Evangelist</a:t>
            </a:r>
          </a:p>
          <a:p>
            <a:r>
              <a:rPr lang="en-US" sz="2400" dirty="0" smtClean="0"/>
              <a:t>dan.holme@intelliem.com</a:t>
            </a:r>
            <a:endParaRPr lang="en-US" sz="2400" dirty="0"/>
          </a:p>
        </p:txBody>
      </p:sp>
    </p:spTree>
    <p:extLst>
      <p:ext uri="{BB962C8B-B14F-4D97-AF65-F5344CB8AC3E}">
        <p14:creationId xmlns:p14="http://schemas.microsoft.com/office/powerpoint/2010/main" val="1839980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a:t>Physical Architecture</a:t>
            </a:r>
            <a:endParaRPr lang="en-US" dirty="0" smtClean="0"/>
          </a:p>
        </p:txBody>
      </p:sp>
      <p:pic>
        <p:nvPicPr>
          <p:cNvPr id="24" name="Picture 4" descr="http://www.quantix.com/images/Cloud_Power_logo_351x21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647" y="1401167"/>
            <a:ext cx="3074250" cy="188308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9336689" y="3575310"/>
            <a:ext cx="1477684" cy="495662"/>
          </a:xfrm>
          <a:prstGeom prst="rect">
            <a:avLst/>
          </a:prstGeom>
          <a:noFill/>
        </p:spPr>
        <p:txBody>
          <a:bodyPr wrap="none" lIns="0" tIns="0" rIns="0" bIns="0" rtlCol="0">
            <a:noAutofit/>
          </a:bodyPr>
          <a:lstStyle/>
          <a:p>
            <a:r>
              <a:rPr lang="en-US" sz="2856" dirty="0">
                <a:latin typeface="Segoe UI Light" pitchFamily="34" charset="0"/>
              </a:rPr>
              <a:t>Physical</a:t>
            </a:r>
          </a:p>
        </p:txBody>
      </p:sp>
      <p:cxnSp>
        <p:nvCxnSpPr>
          <p:cNvPr id="41" name="Straight Connector 40"/>
          <p:cNvCxnSpPr>
            <a:stCxn id="75" idx="3"/>
            <a:endCxn id="76" idx="0"/>
          </p:cNvCxnSpPr>
          <p:nvPr/>
        </p:nvCxnSpPr>
        <p:spPr>
          <a:xfrm>
            <a:off x="3502113" y="3782806"/>
            <a:ext cx="0" cy="127676"/>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81" idx="3"/>
            <a:endCxn id="62" idx="1"/>
          </p:cNvCxnSpPr>
          <p:nvPr/>
        </p:nvCxnSpPr>
        <p:spPr>
          <a:xfrm>
            <a:off x="1796348" y="5252255"/>
            <a:ext cx="280305" cy="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62" name="Rounded Rectangle 61"/>
          <p:cNvSpPr/>
          <p:nvPr/>
        </p:nvSpPr>
        <p:spPr>
          <a:xfrm>
            <a:off x="2076653" y="3896561"/>
            <a:ext cx="2850917" cy="2711388"/>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cxnSp>
        <p:nvCxnSpPr>
          <p:cNvPr id="63" name="Straight Connector 62"/>
          <p:cNvCxnSpPr>
            <a:stCxn id="71" idx="2"/>
            <a:endCxn id="72" idx="0"/>
          </p:cNvCxnSpPr>
          <p:nvPr/>
        </p:nvCxnSpPr>
        <p:spPr>
          <a:xfrm>
            <a:off x="3502113" y="1995317"/>
            <a:ext cx="0" cy="23315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74" idx="3"/>
            <a:endCxn id="72" idx="1"/>
          </p:cNvCxnSpPr>
          <p:nvPr/>
        </p:nvCxnSpPr>
        <p:spPr>
          <a:xfrm>
            <a:off x="1796348" y="2554705"/>
            <a:ext cx="462617" cy="607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stCxn id="73" idx="1"/>
            <a:endCxn id="72" idx="3"/>
          </p:cNvCxnSpPr>
          <p:nvPr/>
        </p:nvCxnSpPr>
        <p:spPr>
          <a:xfrm flipH="1">
            <a:off x="4745260" y="2560775"/>
            <a:ext cx="463620" cy="0"/>
          </a:xfrm>
          <a:prstGeom prst="line">
            <a:avLst/>
          </a:prstGeom>
          <a:ln w="3810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72" idx="2"/>
            <a:endCxn id="75" idx="1"/>
          </p:cNvCxnSpPr>
          <p:nvPr/>
        </p:nvCxnSpPr>
        <p:spPr>
          <a:xfrm>
            <a:off x="3502113" y="2893081"/>
            <a:ext cx="0" cy="190272"/>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7" name="Straight Connector 41"/>
          <p:cNvCxnSpPr>
            <a:stCxn id="77" idx="2"/>
            <a:endCxn id="78" idx="0"/>
          </p:cNvCxnSpPr>
          <p:nvPr/>
        </p:nvCxnSpPr>
        <p:spPr>
          <a:xfrm rot="5400000">
            <a:off x="3392855" y="4860843"/>
            <a:ext cx="218516" cy="1"/>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502111" y="5317913"/>
            <a:ext cx="0" cy="17652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502111" y="5839728"/>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60345" y="3575310"/>
            <a:ext cx="1477684" cy="495662"/>
          </a:xfrm>
          <a:prstGeom prst="rect">
            <a:avLst/>
          </a:prstGeom>
          <a:noFill/>
        </p:spPr>
        <p:txBody>
          <a:bodyPr wrap="none" lIns="0" tIns="0" rIns="0" bIns="0" rtlCol="0">
            <a:noAutofit/>
          </a:bodyPr>
          <a:lstStyle/>
          <a:p>
            <a:r>
              <a:rPr lang="en-US" sz="2856" dirty="0">
                <a:latin typeface="Segoe UI Light" pitchFamily="34" charset="0"/>
              </a:rPr>
              <a:t>Logical</a:t>
            </a:r>
          </a:p>
        </p:txBody>
      </p:sp>
      <p:sp>
        <p:nvSpPr>
          <p:cNvPr id="71" name="Rounded Rectangle 70"/>
          <p:cNvSpPr/>
          <p:nvPr/>
        </p:nvSpPr>
        <p:spPr>
          <a:xfrm>
            <a:off x="2258965" y="1330704"/>
            <a:ext cx="2486295" cy="664613"/>
          </a:xfrm>
          <a:prstGeom prst="roundRect">
            <a:avLst/>
          </a:prstGeom>
          <a:solidFill>
            <a:srgbClr val="00B050"/>
          </a:solidFill>
          <a:ln w="3810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72" name="Rounded Rectangle 71"/>
          <p:cNvSpPr/>
          <p:nvPr/>
        </p:nvSpPr>
        <p:spPr>
          <a:xfrm>
            <a:off x="2258965" y="2228468"/>
            <a:ext cx="2486295"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Web App</a:t>
            </a:r>
          </a:p>
        </p:txBody>
      </p:sp>
      <p:sp>
        <p:nvSpPr>
          <p:cNvPr id="73" name="Rounded Rectangle 72"/>
          <p:cNvSpPr/>
          <p:nvPr/>
        </p:nvSpPr>
        <p:spPr>
          <a:xfrm>
            <a:off x="5208880" y="2228468"/>
            <a:ext cx="1554480" cy="664613"/>
          </a:xfrm>
          <a:prstGeom prst="roundRect">
            <a:avLst/>
          </a:prstGeom>
          <a:solidFill>
            <a:srgbClr val="B08600"/>
          </a:solidFill>
          <a:ln w="3810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Service App</a:t>
            </a:r>
          </a:p>
        </p:txBody>
      </p:sp>
      <p:sp>
        <p:nvSpPr>
          <p:cNvPr id="74" name="Rounded Rectangle 73"/>
          <p:cNvSpPr/>
          <p:nvPr/>
        </p:nvSpPr>
        <p:spPr>
          <a:xfrm>
            <a:off x="241868" y="2222398"/>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Zone</a:t>
            </a:r>
          </a:p>
        </p:txBody>
      </p:sp>
      <p:sp>
        <p:nvSpPr>
          <p:cNvPr id="75" name="Flowchart: Magnetic Disk 74"/>
          <p:cNvSpPr/>
          <p:nvPr/>
        </p:nvSpPr>
        <p:spPr>
          <a:xfrm>
            <a:off x="2258965" y="3083353"/>
            <a:ext cx="2486295" cy="699453"/>
          </a:xfrm>
          <a:prstGeom prst="flowChartMagneticDisk">
            <a:avLst/>
          </a:prstGeom>
          <a:solidFill>
            <a:srgbClr val="996633"/>
          </a:solidFill>
          <a:ln w="3810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76" name="TextBox 75"/>
          <p:cNvSpPr txBox="1"/>
          <p:nvPr/>
        </p:nvSpPr>
        <p:spPr>
          <a:xfrm>
            <a:off x="2258965" y="3910482"/>
            <a:ext cx="2486295" cy="382308"/>
          </a:xfrm>
          <a:prstGeom prst="rect">
            <a:avLst/>
          </a:prstGeom>
          <a:noFill/>
          <a:ln w="38100">
            <a:noFill/>
          </a:ln>
        </p:spPr>
        <p:txBody>
          <a:bodyPr wrap="square" rtlCol="0">
            <a:spAutoFit/>
          </a:bodyPr>
          <a:lstStyle/>
          <a:p>
            <a:pPr algn="ctr"/>
            <a:r>
              <a:rPr lang="en-US" sz="1836" b="1" dirty="0">
                <a:solidFill>
                  <a:srgbClr val="FFFFFF"/>
                </a:solidFill>
              </a:rPr>
              <a:t>Site collection</a:t>
            </a:r>
          </a:p>
        </p:txBody>
      </p:sp>
      <p:sp>
        <p:nvSpPr>
          <p:cNvPr id="77" name="Rounded Rectangle 76"/>
          <p:cNvSpPr/>
          <p:nvPr/>
        </p:nvSpPr>
        <p:spPr>
          <a:xfrm>
            <a:off x="2538588" y="4285283"/>
            <a:ext cx="1927050" cy="466302"/>
          </a:xfrm>
          <a:prstGeom prst="roundRect">
            <a:avLst/>
          </a:prstGeom>
          <a:solidFill>
            <a:srgbClr val="006699"/>
          </a:solidFill>
          <a:ln w="381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Site</a:t>
            </a:r>
          </a:p>
        </p:txBody>
      </p:sp>
      <p:sp>
        <p:nvSpPr>
          <p:cNvPr id="78" name="Rectangle 77"/>
          <p:cNvSpPr/>
          <p:nvPr/>
        </p:nvSpPr>
        <p:spPr>
          <a:xfrm>
            <a:off x="2538586" y="4970101"/>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List / Library</a:t>
            </a:r>
            <a:endParaRPr lang="en-US" sz="1632" b="1" dirty="0">
              <a:solidFill>
                <a:srgbClr val="FFFFFF"/>
              </a:solidFill>
            </a:endParaRPr>
          </a:p>
        </p:txBody>
      </p:sp>
      <p:sp>
        <p:nvSpPr>
          <p:cNvPr id="79" name="Rectangle 78"/>
          <p:cNvSpPr/>
          <p:nvPr/>
        </p:nvSpPr>
        <p:spPr>
          <a:xfrm>
            <a:off x="2538586" y="5491916"/>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FFFFFF"/>
                </a:solidFill>
              </a:rPr>
              <a:t>[Folder]</a:t>
            </a:r>
          </a:p>
        </p:txBody>
      </p:sp>
      <p:sp>
        <p:nvSpPr>
          <p:cNvPr id="80" name="Rectangle 79"/>
          <p:cNvSpPr/>
          <p:nvPr/>
        </p:nvSpPr>
        <p:spPr>
          <a:xfrm>
            <a:off x="2538586" y="6033124"/>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sp>
        <p:nvSpPr>
          <p:cNvPr id="81" name="Rounded Rectangle 80"/>
          <p:cNvSpPr/>
          <p:nvPr/>
        </p:nvSpPr>
        <p:spPr>
          <a:xfrm>
            <a:off x="241868" y="4919948"/>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Tenancy</a:t>
            </a:r>
            <a:endParaRPr lang="en-US" sz="1836" b="1" dirty="0">
              <a:solidFill>
                <a:srgbClr val="FFFFFF"/>
              </a:solidFill>
            </a:endParaRPr>
          </a:p>
        </p:txBody>
      </p:sp>
      <p:grpSp>
        <p:nvGrpSpPr>
          <p:cNvPr id="5" name="Group 4"/>
          <p:cNvGrpSpPr/>
          <p:nvPr/>
        </p:nvGrpSpPr>
        <p:grpSpPr>
          <a:xfrm>
            <a:off x="7956716" y="4043229"/>
            <a:ext cx="3522478" cy="1260341"/>
            <a:chOff x="7830392" y="4057572"/>
            <a:chExt cx="3894748" cy="1393539"/>
          </a:xfrm>
        </p:grpSpPr>
        <p:pic>
          <p:nvPicPr>
            <p:cNvPr id="88" name="Picture 87"/>
            <p:cNvPicPr>
              <a:picLocks noChangeAspect="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903606" y="4070972"/>
              <a:ext cx="1821534" cy="1380139"/>
            </a:xfrm>
            <a:prstGeom prst="rect">
              <a:avLst/>
            </a:prstGeom>
          </p:spPr>
        </p:pic>
        <p:pic>
          <p:nvPicPr>
            <p:cNvPr id="89" name="Picture 88"/>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830392" y="4057572"/>
              <a:ext cx="1821534" cy="1380139"/>
            </a:xfrm>
            <a:prstGeom prst="rect">
              <a:avLst/>
            </a:prstGeom>
          </p:spPr>
        </p:pic>
      </p:grpSp>
      <p:grpSp>
        <p:nvGrpSpPr>
          <p:cNvPr id="4" name="Group 3"/>
          <p:cNvGrpSpPr/>
          <p:nvPr/>
        </p:nvGrpSpPr>
        <p:grpSpPr>
          <a:xfrm>
            <a:off x="8575478" y="5120990"/>
            <a:ext cx="2284953" cy="1618404"/>
            <a:chOff x="8994235" y="5376121"/>
            <a:chExt cx="1880105" cy="1331655"/>
          </a:xfrm>
        </p:grpSpPr>
        <p:pic>
          <p:nvPicPr>
            <p:cNvPr id="92"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0945" y="5376121"/>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4235" y="556679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5672" y="584664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42382" y="5655971"/>
              <a:ext cx="731958" cy="86112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454943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Architecture</a:t>
            </a:r>
            <a:endParaRPr lang="en-US" dirty="0"/>
          </a:p>
        </p:txBody>
      </p:sp>
      <p:grpSp>
        <p:nvGrpSpPr>
          <p:cNvPr id="3" name="Group 2"/>
          <p:cNvGrpSpPr/>
          <p:nvPr/>
        </p:nvGrpSpPr>
        <p:grpSpPr>
          <a:xfrm>
            <a:off x="481987" y="1906650"/>
            <a:ext cx="11472503" cy="4020438"/>
            <a:chOff x="682170" y="1515407"/>
            <a:chExt cx="11248573" cy="3941964"/>
          </a:xfrm>
        </p:grpSpPr>
        <p:sp>
          <p:nvSpPr>
            <p:cNvPr id="4" name="Rounded Rectangle 3"/>
            <p:cNvSpPr/>
            <p:nvPr/>
          </p:nvSpPr>
          <p:spPr>
            <a:xfrm>
              <a:off x="682170" y="1515407"/>
              <a:ext cx="11248573" cy="3941964"/>
            </a:xfrm>
            <a:prstGeom prst="roundRect">
              <a:avLst/>
            </a:prstGeom>
          </p:spPr>
          <p:style>
            <a:lnRef idx="2">
              <a:schemeClr val="dk1"/>
            </a:lnRef>
            <a:fillRef idx="1">
              <a:schemeClr val="lt1"/>
            </a:fillRef>
            <a:effectRef idx="0">
              <a:schemeClr val="dk1"/>
            </a:effectRef>
            <a:fontRef idx="minor">
              <a:schemeClr val="dk1"/>
            </a:fontRef>
          </p:style>
          <p:txBody>
            <a:bodyPr rtlCol="0" anchor="t" anchorCtr="0"/>
            <a:lstStyle/>
            <a:p>
              <a:pPr algn="ctr" defTabSz="932559"/>
              <a:endParaRPr lang="en-US" sz="1836" dirty="0">
                <a:solidFill>
                  <a:srgbClr val="000000"/>
                </a:solidFill>
              </a:endParaRPr>
            </a:p>
          </p:txBody>
        </p:sp>
        <p:sp>
          <p:nvSpPr>
            <p:cNvPr id="5" name="Rounded Rectangle 4"/>
            <p:cNvSpPr/>
            <p:nvPr/>
          </p:nvSpPr>
          <p:spPr>
            <a:xfrm>
              <a:off x="4446080" y="1734620"/>
              <a:ext cx="3060749" cy="1052899"/>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632" dirty="0">
                  <a:solidFill>
                    <a:srgbClr val="000000"/>
                  </a:solidFill>
                </a:rPr>
                <a:t>http://intranet</a:t>
              </a:r>
            </a:p>
          </p:txBody>
        </p:sp>
        <p:sp>
          <p:nvSpPr>
            <p:cNvPr id="6" name="Rounded Rectangle 5"/>
            <p:cNvSpPr/>
            <p:nvPr/>
          </p:nvSpPr>
          <p:spPr>
            <a:xfrm>
              <a:off x="1861187" y="3238761"/>
              <a:ext cx="2026216" cy="601656"/>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632" dirty="0">
                  <a:solidFill>
                    <a:srgbClr val="000000"/>
                  </a:solidFill>
                </a:rPr>
                <a:t>HR</a:t>
              </a:r>
            </a:p>
          </p:txBody>
        </p:sp>
        <p:cxnSp>
          <p:nvCxnSpPr>
            <p:cNvPr id="7" name="Straight Connector 6"/>
            <p:cNvCxnSpPr>
              <a:stCxn id="5" idx="2"/>
              <a:endCxn id="6" idx="0"/>
            </p:cNvCxnSpPr>
            <p:nvPr/>
          </p:nvCxnSpPr>
          <p:spPr>
            <a:xfrm flipH="1">
              <a:off x="2874295" y="2787519"/>
              <a:ext cx="3102160" cy="451242"/>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cxnSp>
          <p:nvCxnSpPr>
            <p:cNvPr id="8" name="Straight Connector 7"/>
            <p:cNvCxnSpPr>
              <a:stCxn id="5" idx="2"/>
              <a:endCxn id="9" idx="0"/>
            </p:cNvCxnSpPr>
            <p:nvPr/>
          </p:nvCxnSpPr>
          <p:spPr>
            <a:xfrm>
              <a:off x="5976455" y="2787519"/>
              <a:ext cx="3461311" cy="451242"/>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9" name="Rounded Rectangle 8"/>
            <p:cNvSpPr/>
            <p:nvPr/>
          </p:nvSpPr>
          <p:spPr>
            <a:xfrm>
              <a:off x="8424658" y="3238761"/>
              <a:ext cx="2026216" cy="601656"/>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632" dirty="0">
                  <a:solidFill>
                    <a:srgbClr val="000000"/>
                  </a:solidFill>
                </a:rPr>
                <a:t>Finance</a:t>
              </a:r>
            </a:p>
          </p:txBody>
        </p:sp>
        <p:cxnSp>
          <p:nvCxnSpPr>
            <p:cNvPr id="10" name="Straight Connector 9"/>
            <p:cNvCxnSpPr>
              <a:stCxn id="9" idx="2"/>
              <a:endCxn id="11" idx="0"/>
            </p:cNvCxnSpPr>
            <p:nvPr/>
          </p:nvCxnSpPr>
          <p:spPr>
            <a:xfrm>
              <a:off x="9437766" y="3840417"/>
              <a:ext cx="1442083"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11" name="Rounded Rectangle 10"/>
            <p:cNvSpPr/>
            <p:nvPr/>
          </p:nvSpPr>
          <p:spPr>
            <a:xfrm>
              <a:off x="10195092" y="4322824"/>
              <a:ext cx="1369513"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Team</a:t>
              </a:r>
            </a:p>
          </p:txBody>
        </p:sp>
        <p:cxnSp>
          <p:nvCxnSpPr>
            <p:cNvPr id="12" name="Straight Connector 11"/>
            <p:cNvCxnSpPr>
              <a:stCxn id="6" idx="2"/>
              <a:endCxn id="13" idx="0"/>
            </p:cNvCxnSpPr>
            <p:nvPr/>
          </p:nvCxnSpPr>
          <p:spPr>
            <a:xfrm>
              <a:off x="2874295" y="3840417"/>
              <a:ext cx="16486"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13" name="Rounded Rectangle 12"/>
            <p:cNvSpPr/>
            <p:nvPr/>
          </p:nvSpPr>
          <p:spPr>
            <a:xfrm>
              <a:off x="2322605" y="4322824"/>
              <a:ext cx="1136352"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Vacation Tracking</a:t>
              </a:r>
            </a:p>
          </p:txBody>
        </p:sp>
        <p:sp>
          <p:nvSpPr>
            <p:cNvPr id="14" name="Rounded Rectangle 13"/>
            <p:cNvSpPr/>
            <p:nvPr/>
          </p:nvSpPr>
          <p:spPr>
            <a:xfrm>
              <a:off x="7317324" y="4322824"/>
              <a:ext cx="1369513"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Financial Performance</a:t>
              </a:r>
            </a:p>
          </p:txBody>
        </p:sp>
        <p:cxnSp>
          <p:nvCxnSpPr>
            <p:cNvPr id="15" name="Straight Connector 14"/>
            <p:cNvCxnSpPr>
              <a:stCxn id="9" idx="2"/>
              <a:endCxn id="14" idx="0"/>
            </p:cNvCxnSpPr>
            <p:nvPr/>
          </p:nvCxnSpPr>
          <p:spPr>
            <a:xfrm flipH="1">
              <a:off x="8002081" y="3840417"/>
              <a:ext cx="1435685"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cxnSp>
          <p:nvCxnSpPr>
            <p:cNvPr id="16" name="Straight Connector 15"/>
            <p:cNvCxnSpPr>
              <a:stCxn id="6" idx="2"/>
              <a:endCxn id="17" idx="0"/>
            </p:cNvCxnSpPr>
            <p:nvPr/>
          </p:nvCxnSpPr>
          <p:spPr>
            <a:xfrm flipH="1">
              <a:off x="1681859" y="3840417"/>
              <a:ext cx="1192436"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17" name="Rounded Rectangle 16"/>
            <p:cNvSpPr/>
            <p:nvPr/>
          </p:nvSpPr>
          <p:spPr>
            <a:xfrm>
              <a:off x="1113683" y="4322824"/>
              <a:ext cx="1136352"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Benefits</a:t>
              </a:r>
            </a:p>
          </p:txBody>
        </p:sp>
        <p:sp>
          <p:nvSpPr>
            <p:cNvPr id="18" name="Rounded Rectangle 17"/>
            <p:cNvSpPr/>
            <p:nvPr/>
          </p:nvSpPr>
          <p:spPr>
            <a:xfrm>
              <a:off x="4965699" y="3238761"/>
              <a:ext cx="2026216" cy="601656"/>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632" dirty="0">
                  <a:solidFill>
                    <a:srgbClr val="000000"/>
                  </a:solidFill>
                </a:rPr>
                <a:t>Marketing</a:t>
              </a:r>
            </a:p>
          </p:txBody>
        </p:sp>
        <p:sp>
          <p:nvSpPr>
            <p:cNvPr id="19" name="Rounded Rectangle 18"/>
            <p:cNvSpPr/>
            <p:nvPr/>
          </p:nvSpPr>
          <p:spPr>
            <a:xfrm>
              <a:off x="6061800" y="4322824"/>
              <a:ext cx="930115"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28" dirty="0">
                  <a:solidFill>
                    <a:srgbClr val="000000"/>
                  </a:solidFill>
                </a:rPr>
                <a:t>Logos</a:t>
              </a:r>
            </a:p>
          </p:txBody>
        </p:sp>
        <p:cxnSp>
          <p:nvCxnSpPr>
            <p:cNvPr id="20" name="Straight Connector 19"/>
            <p:cNvCxnSpPr>
              <a:stCxn id="18" idx="2"/>
              <a:endCxn id="19" idx="0"/>
            </p:cNvCxnSpPr>
            <p:nvPr/>
          </p:nvCxnSpPr>
          <p:spPr>
            <a:xfrm>
              <a:off x="5978807" y="3840417"/>
              <a:ext cx="548051"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cxnSp>
          <p:nvCxnSpPr>
            <p:cNvPr id="21" name="Straight Connector 20"/>
            <p:cNvCxnSpPr>
              <a:stCxn id="5" idx="2"/>
              <a:endCxn id="18" idx="0"/>
            </p:cNvCxnSpPr>
            <p:nvPr/>
          </p:nvCxnSpPr>
          <p:spPr>
            <a:xfrm>
              <a:off x="5976455" y="2787519"/>
              <a:ext cx="2352" cy="451242"/>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22" name="Rounded Rectangle 21"/>
            <p:cNvSpPr/>
            <p:nvPr/>
          </p:nvSpPr>
          <p:spPr>
            <a:xfrm>
              <a:off x="8753009" y="4322824"/>
              <a:ext cx="1369513"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Expense Reports</a:t>
              </a:r>
            </a:p>
          </p:txBody>
        </p:sp>
        <p:cxnSp>
          <p:nvCxnSpPr>
            <p:cNvPr id="23" name="Straight Connector 22"/>
            <p:cNvCxnSpPr>
              <a:stCxn id="9" idx="2"/>
            </p:cNvCxnSpPr>
            <p:nvPr/>
          </p:nvCxnSpPr>
          <p:spPr>
            <a:xfrm>
              <a:off x="9437766" y="3840417"/>
              <a:ext cx="0"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24" name="Rounded Rectangle 23"/>
            <p:cNvSpPr/>
            <p:nvPr/>
          </p:nvSpPr>
          <p:spPr>
            <a:xfrm>
              <a:off x="4965698" y="4322824"/>
              <a:ext cx="930115"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28" dirty="0">
                  <a:solidFill>
                    <a:srgbClr val="000000"/>
                  </a:solidFill>
                </a:rPr>
                <a:t>Team</a:t>
              </a:r>
            </a:p>
          </p:txBody>
        </p:sp>
        <p:cxnSp>
          <p:nvCxnSpPr>
            <p:cNvPr id="25" name="Straight Connector 24"/>
            <p:cNvCxnSpPr>
              <a:stCxn id="18" idx="2"/>
              <a:endCxn id="24" idx="0"/>
            </p:cNvCxnSpPr>
            <p:nvPr/>
          </p:nvCxnSpPr>
          <p:spPr>
            <a:xfrm flipH="1">
              <a:off x="5430756" y="3840417"/>
              <a:ext cx="548051"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sp>
          <p:nvSpPr>
            <p:cNvPr id="26" name="Rounded Rectangle 25"/>
            <p:cNvSpPr/>
            <p:nvPr/>
          </p:nvSpPr>
          <p:spPr>
            <a:xfrm>
              <a:off x="3531527" y="4322824"/>
              <a:ext cx="1136352" cy="854413"/>
            </a:xfrm>
            <a:prstGeom prst="roundRect">
              <a:avLst/>
            </a:prstGeom>
            <a:solidFill>
              <a:srgbClr val="DDDDDD"/>
            </a:solidFill>
            <a:ln>
              <a:solidFill>
                <a:srgbClr val="000000"/>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defTabSz="932559"/>
              <a:r>
                <a:rPr lang="en-US" sz="1428" dirty="0">
                  <a:solidFill>
                    <a:srgbClr val="000000"/>
                  </a:solidFill>
                </a:rPr>
                <a:t>Team</a:t>
              </a:r>
            </a:p>
          </p:txBody>
        </p:sp>
        <p:cxnSp>
          <p:nvCxnSpPr>
            <p:cNvPr id="27" name="Straight Connector 26"/>
            <p:cNvCxnSpPr>
              <a:endCxn id="26" idx="0"/>
            </p:cNvCxnSpPr>
            <p:nvPr/>
          </p:nvCxnSpPr>
          <p:spPr>
            <a:xfrm>
              <a:off x="2874295" y="3840417"/>
              <a:ext cx="1225408" cy="482407"/>
            </a:xfrm>
            <a:prstGeom prst="line">
              <a:avLst/>
            </a:prstGeom>
            <a:ln>
              <a:solidFill>
                <a:srgbClr val="000000"/>
              </a:solidFill>
            </a:ln>
            <a:effectLst/>
          </p:spPr>
          <p:style>
            <a:lnRef idx="1">
              <a:schemeClr val="accent4"/>
            </a:lnRef>
            <a:fillRef idx="2">
              <a:schemeClr val="accent4"/>
            </a:fillRef>
            <a:effectRef idx="1">
              <a:schemeClr val="accent4"/>
            </a:effectRef>
            <a:fontRef idx="minor">
              <a:schemeClr val="dk1"/>
            </a:fontRef>
          </p:style>
        </p:cxnSp>
      </p:grpSp>
    </p:spTree>
    <p:extLst>
      <p:ext uri="{BB962C8B-B14F-4D97-AF65-F5344CB8AC3E}">
        <p14:creationId xmlns:p14="http://schemas.microsoft.com/office/powerpoint/2010/main" val="379267551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665287"/>
            <a:ext cx="11887200" cy="1831975"/>
          </a:xfrm>
        </p:spPr>
        <p:txBody>
          <a:bodyPr/>
          <a:lstStyle/>
          <a:p>
            <a:r>
              <a:rPr lang="en-US" sz="7200" dirty="0"/>
              <a:t>What is the relationship between architecture </a:t>
            </a:r>
            <a:r>
              <a:rPr lang="en-US" sz="7200" dirty="0" smtClean="0"/>
              <a:t/>
            </a:r>
            <a:br>
              <a:rPr lang="en-US" sz="7200" dirty="0" smtClean="0"/>
            </a:br>
            <a:r>
              <a:rPr lang="en-US" sz="7200" dirty="0" smtClean="0"/>
              <a:t>and </a:t>
            </a:r>
            <a:r>
              <a:rPr lang="en-US" sz="7200" dirty="0"/>
              <a:t>management</a:t>
            </a:r>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396302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0"/>
          </p:nvPr>
        </p:nvSpPr>
        <p:spPr/>
        <p:txBody>
          <a:bodyPr/>
          <a:lstStyle/>
          <a:p>
            <a:r>
              <a:rPr lang="en-US" smtClean="0"/>
              <a:t>What are you trying to achieve?</a:t>
            </a:r>
          </a:p>
          <a:p>
            <a:endParaRPr lang="en-US" dirty="0" smtClean="0"/>
          </a:p>
        </p:txBody>
      </p:sp>
      <p:sp>
        <p:nvSpPr>
          <p:cNvPr id="2" name="Title 1"/>
          <p:cNvSpPr>
            <a:spLocks noGrp="1"/>
          </p:cNvSpPr>
          <p:nvPr>
            <p:ph type="title"/>
          </p:nvPr>
        </p:nvSpPr>
        <p:spPr/>
        <p:txBody>
          <a:bodyPr/>
          <a:lstStyle/>
          <a:p>
            <a:r>
              <a:rPr lang="en-US" sz="4800" smtClean="0"/>
              <a:t>Business Defines Needs</a:t>
            </a:r>
            <a:endParaRPr lang="en-US" sz="4800" dirty="0"/>
          </a:p>
        </p:txBody>
      </p:sp>
      <p:sp>
        <p:nvSpPr>
          <p:cNvPr id="50" name="Rectangular Callout 49"/>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Tree>
    <p:extLst>
      <p:ext uri="{BB962C8B-B14F-4D97-AF65-F5344CB8AC3E}">
        <p14:creationId xmlns:p14="http://schemas.microsoft.com/office/powerpoint/2010/main" val="372442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0"/>
          </p:nvPr>
        </p:nvSpPr>
        <p:spPr>
          <a:xfrm>
            <a:off x="274638" y="1212850"/>
            <a:ext cx="11887200" cy="2905411"/>
          </a:xfrm>
        </p:spPr>
        <p:txBody>
          <a:bodyPr/>
          <a:lstStyle/>
          <a:p>
            <a:r>
              <a:rPr lang="en-US" dirty="0" smtClean="0"/>
              <a:t>Information classification</a:t>
            </a:r>
          </a:p>
          <a:p>
            <a:r>
              <a:rPr lang="en-US" dirty="0" smtClean="0"/>
              <a:t>Information management</a:t>
            </a:r>
          </a:p>
          <a:p>
            <a:pPr lvl="1"/>
            <a:r>
              <a:rPr lang="en-US" dirty="0" smtClean="0"/>
              <a:t>Security &amp; compliance</a:t>
            </a:r>
          </a:p>
          <a:p>
            <a:r>
              <a:rPr lang="en-US" dirty="0" smtClean="0"/>
              <a:t>Service management</a:t>
            </a:r>
          </a:p>
          <a:p>
            <a:pPr lvl="1"/>
            <a:r>
              <a:rPr lang="en-US" dirty="0" smtClean="0"/>
              <a:t>IT assurance</a:t>
            </a:r>
          </a:p>
        </p:txBody>
      </p:sp>
      <p:sp>
        <p:nvSpPr>
          <p:cNvPr id="2" name="Title 1"/>
          <p:cNvSpPr>
            <a:spLocks noGrp="1"/>
          </p:cNvSpPr>
          <p:nvPr>
            <p:ph type="title"/>
          </p:nvPr>
        </p:nvSpPr>
        <p:spPr/>
        <p:txBody>
          <a:bodyPr/>
          <a:lstStyle/>
          <a:p>
            <a:r>
              <a:rPr lang="en-US" sz="4800" smtClean="0"/>
              <a:t>Governance Enumerates Requirements</a:t>
            </a:r>
            <a:endParaRPr lang="en-US" sz="4800" dirty="0"/>
          </a:p>
        </p:txBody>
      </p:sp>
      <p:sp>
        <p:nvSpPr>
          <p:cNvPr id="37" name="Freeform 36"/>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grpSp>
        <p:nvGrpSpPr>
          <p:cNvPr id="40" name="Group 39"/>
          <p:cNvGrpSpPr/>
          <p:nvPr/>
        </p:nvGrpSpPr>
        <p:grpSpPr>
          <a:xfrm>
            <a:off x="2779054" y="5199206"/>
            <a:ext cx="1216374" cy="1313214"/>
            <a:chOff x="2865437" y="2041426"/>
            <a:chExt cx="1828800" cy="1974396"/>
          </a:xfrm>
        </p:grpSpPr>
        <p:sp>
          <p:nvSpPr>
            <p:cNvPr id="41" name="Isosceles Triangle 40"/>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2" name="Group 41"/>
            <p:cNvGrpSpPr/>
            <p:nvPr/>
          </p:nvGrpSpPr>
          <p:grpSpPr>
            <a:xfrm>
              <a:off x="2865437" y="2203178"/>
              <a:ext cx="1216132" cy="1675084"/>
              <a:chOff x="3035460" y="792359"/>
              <a:chExt cx="1597522" cy="4369486"/>
            </a:xfrm>
          </p:grpSpPr>
          <p:grpSp>
            <p:nvGrpSpPr>
              <p:cNvPr id="43" name="Group 42"/>
              <p:cNvGrpSpPr/>
              <p:nvPr/>
            </p:nvGrpSpPr>
            <p:grpSpPr>
              <a:xfrm>
                <a:off x="3035460" y="792359"/>
                <a:ext cx="1591822" cy="1341120"/>
                <a:chOff x="153" y="1005840"/>
                <a:chExt cx="1591822" cy="1341120"/>
              </a:xfrm>
            </p:grpSpPr>
            <p:sp>
              <p:nvSpPr>
                <p:cNvPr id="50" name="Rounded Rectangle 49"/>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1"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44" name="Group 43"/>
              <p:cNvGrpSpPr/>
              <p:nvPr/>
            </p:nvGrpSpPr>
            <p:grpSpPr>
              <a:xfrm>
                <a:off x="3035460" y="2306542"/>
                <a:ext cx="1591822" cy="1341120"/>
                <a:chOff x="1718688" y="1005840"/>
                <a:chExt cx="1591822" cy="1341120"/>
              </a:xfrm>
            </p:grpSpPr>
            <p:sp>
              <p:nvSpPr>
                <p:cNvPr id="48" name="Rounded Rectangle 47"/>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9"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45" name="Group 44"/>
              <p:cNvGrpSpPr/>
              <p:nvPr/>
            </p:nvGrpSpPr>
            <p:grpSpPr>
              <a:xfrm>
                <a:off x="3041160" y="3820725"/>
                <a:ext cx="1591822" cy="1341120"/>
                <a:chOff x="3437223" y="1005840"/>
                <a:chExt cx="1591822" cy="1341120"/>
              </a:xfrm>
            </p:grpSpPr>
            <p:sp>
              <p:nvSpPr>
                <p:cNvPr id="46" name="Rounded Rectangle 45"/>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7"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52" name="Rectangular Callout 51"/>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pic>
        <p:nvPicPr>
          <p:cNvPr id="312" name="Picture 311"/>
          <p:cNvPicPr>
            <a:picLocks noChangeAspect="1"/>
          </p:cNvPicPr>
          <p:nvPr/>
        </p:nvPicPr>
        <p:blipFill>
          <a:blip r:embed="rId2"/>
          <a:stretch>
            <a:fillRect/>
          </a:stretch>
        </p:blipFill>
        <p:spPr>
          <a:xfrm>
            <a:off x="5571780" y="5138473"/>
            <a:ext cx="1900610" cy="1557762"/>
          </a:xfrm>
          <a:prstGeom prst="rect">
            <a:avLst/>
          </a:prstGeom>
        </p:spPr>
      </p:pic>
    </p:spTree>
    <p:extLst>
      <p:ext uri="{BB962C8B-B14F-4D97-AF65-F5344CB8AC3E}">
        <p14:creationId xmlns:p14="http://schemas.microsoft.com/office/powerpoint/2010/main" val="20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0"/>
          </p:nvPr>
        </p:nvSpPr>
        <p:spPr>
          <a:xfrm>
            <a:off x="274638" y="1212850"/>
            <a:ext cx="11887200" cy="2905411"/>
          </a:xfrm>
        </p:spPr>
        <p:txBody>
          <a:bodyPr/>
          <a:lstStyle/>
          <a:p>
            <a:r>
              <a:rPr lang="en-US" dirty="0"/>
              <a:t>Information classification</a:t>
            </a:r>
          </a:p>
          <a:p>
            <a:r>
              <a:rPr lang="en-US" dirty="0"/>
              <a:t>Information management</a:t>
            </a:r>
          </a:p>
          <a:p>
            <a:pPr lvl="1"/>
            <a:r>
              <a:rPr lang="en-US" dirty="0"/>
              <a:t>Security &amp; compliance</a:t>
            </a:r>
          </a:p>
          <a:p>
            <a:r>
              <a:rPr lang="en-US" dirty="0"/>
              <a:t>Service management</a:t>
            </a:r>
          </a:p>
          <a:p>
            <a:pPr lvl="1"/>
            <a:r>
              <a:rPr lang="en-US" dirty="0"/>
              <a:t>IT assurance</a:t>
            </a:r>
          </a:p>
        </p:txBody>
      </p:sp>
      <p:sp>
        <p:nvSpPr>
          <p:cNvPr id="2" name="Title 1"/>
          <p:cNvSpPr>
            <a:spLocks noGrp="1"/>
          </p:cNvSpPr>
          <p:nvPr>
            <p:ph type="title"/>
          </p:nvPr>
        </p:nvSpPr>
        <p:spPr/>
        <p:txBody>
          <a:bodyPr/>
          <a:lstStyle/>
          <a:p>
            <a:r>
              <a:rPr lang="en-US" sz="4800" dirty="0" smtClean="0"/>
              <a:t>Requirements Become Management Policies</a:t>
            </a:r>
            <a:endParaRPr lang="en-US" sz="4800" dirty="0"/>
          </a:p>
        </p:txBody>
      </p:sp>
      <p:grpSp>
        <p:nvGrpSpPr>
          <p:cNvPr id="26" name="Group 25"/>
          <p:cNvGrpSpPr/>
          <p:nvPr/>
        </p:nvGrpSpPr>
        <p:grpSpPr>
          <a:xfrm flipH="1">
            <a:off x="7472390" y="5199206"/>
            <a:ext cx="1216374" cy="1313214"/>
            <a:chOff x="2865437" y="2041426"/>
            <a:chExt cx="1828800" cy="1974396"/>
          </a:xfrm>
        </p:grpSpPr>
        <p:sp>
          <p:nvSpPr>
            <p:cNvPr id="27" name="Isosceles Triangle 26"/>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8" name="Group 27"/>
            <p:cNvGrpSpPr/>
            <p:nvPr/>
          </p:nvGrpSpPr>
          <p:grpSpPr>
            <a:xfrm>
              <a:off x="2865437" y="2203178"/>
              <a:ext cx="1216132" cy="1675084"/>
              <a:chOff x="3035460" y="792359"/>
              <a:chExt cx="1597522" cy="4369486"/>
            </a:xfrm>
          </p:grpSpPr>
          <p:grpSp>
            <p:nvGrpSpPr>
              <p:cNvPr id="29" name="Group 28"/>
              <p:cNvGrpSpPr/>
              <p:nvPr/>
            </p:nvGrpSpPr>
            <p:grpSpPr>
              <a:xfrm>
                <a:off x="3035460" y="792359"/>
                <a:ext cx="1591822" cy="1341120"/>
                <a:chOff x="153" y="1005840"/>
                <a:chExt cx="1591822" cy="1341120"/>
              </a:xfrm>
            </p:grpSpPr>
            <p:sp>
              <p:nvSpPr>
                <p:cNvPr id="36" name="Rounded Rectangle 3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30" name="Group 29"/>
              <p:cNvGrpSpPr/>
              <p:nvPr/>
            </p:nvGrpSpPr>
            <p:grpSpPr>
              <a:xfrm>
                <a:off x="3035460" y="2306542"/>
                <a:ext cx="1591822" cy="1341120"/>
                <a:chOff x="1718688" y="1005840"/>
                <a:chExt cx="1591822" cy="1341120"/>
              </a:xfrm>
            </p:grpSpPr>
            <p:sp>
              <p:nvSpPr>
                <p:cNvPr id="34" name="Rounded Rectangle 3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31" name="Group 30"/>
              <p:cNvGrpSpPr/>
              <p:nvPr/>
            </p:nvGrpSpPr>
            <p:grpSpPr>
              <a:xfrm>
                <a:off x="3041160" y="3820725"/>
                <a:ext cx="1591822" cy="1341120"/>
                <a:chOff x="3437223" y="1005840"/>
                <a:chExt cx="1591822" cy="1341120"/>
              </a:xfrm>
            </p:grpSpPr>
            <p:sp>
              <p:nvSpPr>
                <p:cNvPr id="32" name="Rounded Rectangle 3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38" name="Freeform 37"/>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grpSp>
        <p:nvGrpSpPr>
          <p:cNvPr id="41" name="Group 40"/>
          <p:cNvGrpSpPr/>
          <p:nvPr/>
        </p:nvGrpSpPr>
        <p:grpSpPr>
          <a:xfrm>
            <a:off x="2779054" y="5199206"/>
            <a:ext cx="1216374" cy="1313214"/>
            <a:chOff x="2865437" y="2041426"/>
            <a:chExt cx="1828800" cy="1974396"/>
          </a:xfrm>
        </p:grpSpPr>
        <p:sp>
          <p:nvSpPr>
            <p:cNvPr id="42" name="Isosceles Triangle 41"/>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3" name="Group 42"/>
            <p:cNvGrpSpPr/>
            <p:nvPr/>
          </p:nvGrpSpPr>
          <p:grpSpPr>
            <a:xfrm>
              <a:off x="2865437" y="2203178"/>
              <a:ext cx="1216132" cy="1675084"/>
              <a:chOff x="3035460" y="792359"/>
              <a:chExt cx="1597522" cy="4369486"/>
            </a:xfrm>
          </p:grpSpPr>
          <p:grpSp>
            <p:nvGrpSpPr>
              <p:cNvPr id="44" name="Group 43"/>
              <p:cNvGrpSpPr/>
              <p:nvPr/>
            </p:nvGrpSpPr>
            <p:grpSpPr>
              <a:xfrm>
                <a:off x="3035460" y="792359"/>
                <a:ext cx="1591822" cy="1341120"/>
                <a:chOff x="153" y="1005840"/>
                <a:chExt cx="1591822" cy="1341120"/>
              </a:xfrm>
            </p:grpSpPr>
            <p:sp>
              <p:nvSpPr>
                <p:cNvPr id="51" name="Rounded Rectangle 50"/>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2"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45" name="Group 44"/>
              <p:cNvGrpSpPr/>
              <p:nvPr/>
            </p:nvGrpSpPr>
            <p:grpSpPr>
              <a:xfrm>
                <a:off x="3035460" y="2306542"/>
                <a:ext cx="1591822" cy="1341120"/>
                <a:chOff x="1718688" y="1005840"/>
                <a:chExt cx="1591822" cy="1341120"/>
              </a:xfrm>
            </p:grpSpPr>
            <p:sp>
              <p:nvSpPr>
                <p:cNvPr id="49" name="Rounded Rectangle 48"/>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0"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46" name="Group 45"/>
              <p:cNvGrpSpPr/>
              <p:nvPr/>
            </p:nvGrpSpPr>
            <p:grpSpPr>
              <a:xfrm>
                <a:off x="3041160" y="3820725"/>
                <a:ext cx="1591822" cy="1341120"/>
                <a:chOff x="3437223" y="1005840"/>
                <a:chExt cx="1591822" cy="1341120"/>
              </a:xfrm>
            </p:grpSpPr>
            <p:sp>
              <p:nvSpPr>
                <p:cNvPr id="47" name="Rounded Rectangle 46"/>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8"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53" name="Rectangular Callout 52"/>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54" name="Freeform 53"/>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grpSp>
        <p:nvGrpSpPr>
          <p:cNvPr id="55" name="Group 54"/>
          <p:cNvGrpSpPr/>
          <p:nvPr/>
        </p:nvGrpSpPr>
        <p:grpSpPr>
          <a:xfrm>
            <a:off x="2779054" y="5199206"/>
            <a:ext cx="1216374" cy="1313214"/>
            <a:chOff x="2865437" y="2041426"/>
            <a:chExt cx="1828800" cy="1974396"/>
          </a:xfrm>
        </p:grpSpPr>
        <p:sp>
          <p:nvSpPr>
            <p:cNvPr id="56" name="Isosceles Triangle 55"/>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7" name="Group 56"/>
            <p:cNvGrpSpPr/>
            <p:nvPr/>
          </p:nvGrpSpPr>
          <p:grpSpPr>
            <a:xfrm>
              <a:off x="2865437" y="2203178"/>
              <a:ext cx="1216132" cy="1675084"/>
              <a:chOff x="3035460" y="792359"/>
              <a:chExt cx="1597522" cy="4369486"/>
            </a:xfrm>
          </p:grpSpPr>
          <p:grpSp>
            <p:nvGrpSpPr>
              <p:cNvPr id="58" name="Group 57"/>
              <p:cNvGrpSpPr/>
              <p:nvPr/>
            </p:nvGrpSpPr>
            <p:grpSpPr>
              <a:xfrm>
                <a:off x="3035460" y="792359"/>
                <a:ext cx="1591822" cy="1341120"/>
                <a:chOff x="153" y="1005840"/>
                <a:chExt cx="1591822" cy="1341120"/>
              </a:xfrm>
            </p:grpSpPr>
            <p:sp>
              <p:nvSpPr>
                <p:cNvPr id="65" name="Rounded Rectangle 64"/>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6"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59" name="Group 58"/>
              <p:cNvGrpSpPr/>
              <p:nvPr/>
            </p:nvGrpSpPr>
            <p:grpSpPr>
              <a:xfrm>
                <a:off x="3035460" y="2306542"/>
                <a:ext cx="1591822" cy="1341120"/>
                <a:chOff x="1718688" y="1005840"/>
                <a:chExt cx="1591822" cy="1341120"/>
              </a:xfrm>
            </p:grpSpPr>
            <p:sp>
              <p:nvSpPr>
                <p:cNvPr id="63" name="Rounded Rectangle 62"/>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4"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60" name="Group 59"/>
              <p:cNvGrpSpPr/>
              <p:nvPr/>
            </p:nvGrpSpPr>
            <p:grpSpPr>
              <a:xfrm>
                <a:off x="3041160" y="3820725"/>
                <a:ext cx="1591822" cy="1341120"/>
                <a:chOff x="3437223" y="1005840"/>
                <a:chExt cx="1591822" cy="1341120"/>
              </a:xfrm>
            </p:grpSpPr>
            <p:sp>
              <p:nvSpPr>
                <p:cNvPr id="61" name="Rounded Rectangle 60"/>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2"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67" name="Rectangular Callout 66"/>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pic>
        <p:nvPicPr>
          <p:cNvPr id="68" name="Picture 67"/>
          <p:cNvPicPr>
            <a:picLocks noChangeAspect="1"/>
          </p:cNvPicPr>
          <p:nvPr/>
        </p:nvPicPr>
        <p:blipFill>
          <a:blip r:embed="rId2"/>
          <a:stretch>
            <a:fillRect/>
          </a:stretch>
        </p:blipFill>
        <p:spPr>
          <a:xfrm>
            <a:off x="5571780" y="5138473"/>
            <a:ext cx="1900610" cy="1557762"/>
          </a:xfrm>
          <a:prstGeom prst="rect">
            <a:avLst/>
          </a:prstGeom>
        </p:spPr>
      </p:pic>
    </p:spTree>
    <p:extLst>
      <p:ext uri="{BB962C8B-B14F-4D97-AF65-F5344CB8AC3E}">
        <p14:creationId xmlns:p14="http://schemas.microsoft.com/office/powerpoint/2010/main" val="306577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0"/>
          </p:nvPr>
        </p:nvSpPr>
        <p:spPr/>
        <p:txBody>
          <a:bodyPr/>
          <a:lstStyle/>
          <a:p>
            <a:r>
              <a:rPr lang="en-US" dirty="0" smtClean="0"/>
              <a:t>Information architecture</a:t>
            </a:r>
          </a:p>
          <a:p>
            <a:pPr lvl="1"/>
            <a:r>
              <a:rPr lang="en-US" dirty="0" smtClean="0"/>
              <a:t>Content hierarchy, metadata</a:t>
            </a:r>
          </a:p>
          <a:p>
            <a:r>
              <a:rPr lang="en-US" dirty="0" smtClean="0"/>
              <a:t>Information management</a:t>
            </a:r>
          </a:p>
          <a:p>
            <a:pPr lvl="1"/>
            <a:r>
              <a:rPr lang="en-US" dirty="0" smtClean="0"/>
              <a:t>Security &amp; compliance</a:t>
            </a:r>
          </a:p>
          <a:p>
            <a:r>
              <a:rPr lang="en-US" dirty="0" smtClean="0"/>
              <a:t>Service management</a:t>
            </a:r>
          </a:p>
          <a:p>
            <a:pPr lvl="1"/>
            <a:r>
              <a:rPr lang="en-US" dirty="0" smtClean="0"/>
              <a:t>IT assurance</a:t>
            </a:r>
          </a:p>
          <a:p>
            <a:pPr lvl="1"/>
            <a:endParaRPr lang="en-US" dirty="0" smtClean="0"/>
          </a:p>
        </p:txBody>
      </p:sp>
      <p:sp>
        <p:nvSpPr>
          <p:cNvPr id="2" name="Title 1"/>
          <p:cNvSpPr>
            <a:spLocks noGrp="1"/>
          </p:cNvSpPr>
          <p:nvPr>
            <p:ph type="title"/>
          </p:nvPr>
        </p:nvSpPr>
        <p:spPr/>
        <p:txBody>
          <a:bodyPr/>
          <a:lstStyle/>
          <a:p>
            <a:r>
              <a:rPr lang="en-US" sz="4800" smtClean="0"/>
              <a:t>Architecture Builds Manageable Solution</a:t>
            </a:r>
            <a:endParaRPr lang="en-US" sz="4800" dirty="0"/>
          </a:p>
        </p:txBody>
      </p:sp>
      <p:sp>
        <p:nvSpPr>
          <p:cNvPr id="62" name="Freeform 61"/>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grpSp>
        <p:nvGrpSpPr>
          <p:cNvPr id="8" name="Group 7"/>
          <p:cNvGrpSpPr/>
          <p:nvPr/>
        </p:nvGrpSpPr>
        <p:grpSpPr>
          <a:xfrm>
            <a:off x="5989637" y="4943497"/>
            <a:ext cx="2398609" cy="1865207"/>
            <a:chOff x="5989637" y="4943497"/>
            <a:chExt cx="2398609" cy="1865207"/>
          </a:xfrm>
        </p:grpSpPr>
        <p:sp>
          <p:nvSpPr>
            <p:cNvPr id="63" name="Freeform 62"/>
            <p:cNvSpPr/>
            <p:nvPr/>
          </p:nvSpPr>
          <p:spPr>
            <a:xfrm>
              <a:off x="6523037" y="4943497"/>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algn="r" defTabSz="933450">
                <a:lnSpc>
                  <a:spcPct val="90000"/>
                </a:lnSpc>
                <a:spcBef>
                  <a:spcPct val="0"/>
                </a:spcBef>
                <a:spcAft>
                  <a:spcPct val="35000"/>
                </a:spcAft>
              </a:pPr>
              <a:r>
                <a:rPr lang="en-US" sz="1600" kern="1200" dirty="0" smtClean="0"/>
                <a:t>Design</a:t>
              </a:r>
              <a:endParaRPr lang="en-US" sz="1600" kern="1200" dirty="0"/>
            </a:p>
          </p:txBody>
        </p:sp>
        <p:sp>
          <p:nvSpPr>
            <p:cNvPr id="64" name="Freeform 63"/>
            <p:cNvSpPr/>
            <p:nvPr/>
          </p:nvSpPr>
          <p:spPr>
            <a:xfrm>
              <a:off x="5989637" y="5559765"/>
              <a:ext cx="497526" cy="629507"/>
            </a:xfrm>
            <a:custGeom>
              <a:avLst/>
              <a:gdLst>
                <a:gd name="connsiteX0" fmla="*/ 0 w 409627"/>
                <a:gd name="connsiteY0" fmla="*/ 103658 h 518291"/>
                <a:gd name="connsiteX1" fmla="*/ 204814 w 409627"/>
                <a:gd name="connsiteY1" fmla="*/ 103658 h 518291"/>
                <a:gd name="connsiteX2" fmla="*/ 204814 w 409627"/>
                <a:gd name="connsiteY2" fmla="*/ 0 h 518291"/>
                <a:gd name="connsiteX3" fmla="*/ 409627 w 409627"/>
                <a:gd name="connsiteY3" fmla="*/ 259146 h 518291"/>
                <a:gd name="connsiteX4" fmla="*/ 204814 w 409627"/>
                <a:gd name="connsiteY4" fmla="*/ 518291 h 518291"/>
                <a:gd name="connsiteX5" fmla="*/ 204814 w 409627"/>
                <a:gd name="connsiteY5" fmla="*/ 414633 h 518291"/>
                <a:gd name="connsiteX6" fmla="*/ 0 w 409627"/>
                <a:gd name="connsiteY6" fmla="*/ 414633 h 518291"/>
                <a:gd name="connsiteX7" fmla="*/ 0 w 409627"/>
                <a:gd name="connsiteY7" fmla="*/ 103658 h 51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627" h="518291">
                  <a:moveTo>
                    <a:pt x="0" y="103658"/>
                  </a:moveTo>
                  <a:lnTo>
                    <a:pt x="204814" y="103658"/>
                  </a:lnTo>
                  <a:lnTo>
                    <a:pt x="204814" y="0"/>
                  </a:lnTo>
                  <a:lnTo>
                    <a:pt x="409627" y="259146"/>
                  </a:lnTo>
                  <a:lnTo>
                    <a:pt x="204814" y="518291"/>
                  </a:lnTo>
                  <a:lnTo>
                    <a:pt x="204814" y="414633"/>
                  </a:lnTo>
                  <a:lnTo>
                    <a:pt x="0" y="414633"/>
                  </a:lnTo>
                  <a:lnTo>
                    <a:pt x="0" y="103658"/>
                  </a:lnTo>
                  <a:close/>
                </a:path>
              </a:pathLst>
            </a:custGeom>
            <a:solidFill>
              <a:schemeClr val="tx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600" kern="1200"/>
            </a:p>
          </p:txBody>
        </p:sp>
      </p:grpSp>
      <p:grpSp>
        <p:nvGrpSpPr>
          <p:cNvPr id="65" name="Group 64"/>
          <p:cNvGrpSpPr/>
          <p:nvPr/>
        </p:nvGrpSpPr>
        <p:grpSpPr>
          <a:xfrm>
            <a:off x="2779054" y="5199206"/>
            <a:ext cx="1216374" cy="1313214"/>
            <a:chOff x="2865437" y="2041426"/>
            <a:chExt cx="1828800" cy="1974396"/>
          </a:xfrm>
        </p:grpSpPr>
        <p:sp>
          <p:nvSpPr>
            <p:cNvPr id="66" name="Isosceles Triangle 65"/>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7" name="Group 66"/>
            <p:cNvGrpSpPr/>
            <p:nvPr/>
          </p:nvGrpSpPr>
          <p:grpSpPr>
            <a:xfrm>
              <a:off x="2865437" y="2203178"/>
              <a:ext cx="1216132" cy="1675084"/>
              <a:chOff x="3035460" y="792359"/>
              <a:chExt cx="1597522" cy="4369486"/>
            </a:xfrm>
          </p:grpSpPr>
          <p:grpSp>
            <p:nvGrpSpPr>
              <p:cNvPr id="68" name="Group 67"/>
              <p:cNvGrpSpPr/>
              <p:nvPr/>
            </p:nvGrpSpPr>
            <p:grpSpPr>
              <a:xfrm>
                <a:off x="3035460" y="792359"/>
                <a:ext cx="1591822" cy="1341120"/>
                <a:chOff x="153" y="1005840"/>
                <a:chExt cx="1591822" cy="1341120"/>
              </a:xfrm>
            </p:grpSpPr>
            <p:sp>
              <p:nvSpPr>
                <p:cNvPr id="75" name="Rounded Rectangle 74"/>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6"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69" name="Group 68"/>
              <p:cNvGrpSpPr/>
              <p:nvPr/>
            </p:nvGrpSpPr>
            <p:grpSpPr>
              <a:xfrm>
                <a:off x="3035460" y="2306542"/>
                <a:ext cx="1591822" cy="1341120"/>
                <a:chOff x="1718688" y="1005840"/>
                <a:chExt cx="1591822" cy="1341120"/>
              </a:xfrm>
            </p:grpSpPr>
            <p:sp>
              <p:nvSpPr>
                <p:cNvPr id="73" name="Rounded Rectangle 72"/>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4"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70" name="Group 69"/>
              <p:cNvGrpSpPr/>
              <p:nvPr/>
            </p:nvGrpSpPr>
            <p:grpSpPr>
              <a:xfrm>
                <a:off x="3041160" y="3820725"/>
                <a:ext cx="1591822" cy="1341120"/>
                <a:chOff x="3437223" y="1005840"/>
                <a:chExt cx="1591822" cy="1341120"/>
              </a:xfrm>
            </p:grpSpPr>
            <p:sp>
              <p:nvSpPr>
                <p:cNvPr id="71" name="Rounded Rectangle 70"/>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2"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77" name="Rectangular Callout 76"/>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90" name="Cube 89"/>
          <p:cNvSpPr/>
          <p:nvPr/>
        </p:nvSpPr>
        <p:spPr bwMode="auto">
          <a:xfrm>
            <a:off x="10053407" y="5409271"/>
            <a:ext cx="2083315" cy="1104607"/>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122" name="Group 121"/>
          <p:cNvGrpSpPr/>
          <p:nvPr/>
        </p:nvGrpSpPr>
        <p:grpSpPr>
          <a:xfrm flipH="1">
            <a:off x="7472390" y="5199206"/>
            <a:ext cx="1216374" cy="1313214"/>
            <a:chOff x="2865437" y="2041426"/>
            <a:chExt cx="1828800" cy="1974396"/>
          </a:xfrm>
        </p:grpSpPr>
        <p:sp>
          <p:nvSpPr>
            <p:cNvPr id="123" name="Isosceles Triangle 122"/>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4" name="Group 123"/>
            <p:cNvGrpSpPr/>
            <p:nvPr/>
          </p:nvGrpSpPr>
          <p:grpSpPr>
            <a:xfrm>
              <a:off x="2865437" y="2203178"/>
              <a:ext cx="1216132" cy="1675084"/>
              <a:chOff x="3035460" y="792359"/>
              <a:chExt cx="1597522" cy="4369486"/>
            </a:xfrm>
          </p:grpSpPr>
          <p:grpSp>
            <p:nvGrpSpPr>
              <p:cNvPr id="125" name="Group 124"/>
              <p:cNvGrpSpPr/>
              <p:nvPr/>
            </p:nvGrpSpPr>
            <p:grpSpPr>
              <a:xfrm>
                <a:off x="3035460" y="792359"/>
                <a:ext cx="1591822" cy="1341120"/>
                <a:chOff x="153" y="1005840"/>
                <a:chExt cx="1591822" cy="1341120"/>
              </a:xfrm>
            </p:grpSpPr>
            <p:sp>
              <p:nvSpPr>
                <p:cNvPr id="132" name="Rounded Rectangle 131"/>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3"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126" name="Group 125"/>
              <p:cNvGrpSpPr/>
              <p:nvPr/>
            </p:nvGrpSpPr>
            <p:grpSpPr>
              <a:xfrm>
                <a:off x="3035460" y="2306542"/>
                <a:ext cx="1591822" cy="1341120"/>
                <a:chOff x="1718688" y="1005840"/>
                <a:chExt cx="1591822" cy="1341120"/>
              </a:xfrm>
            </p:grpSpPr>
            <p:sp>
              <p:nvSpPr>
                <p:cNvPr id="130" name="Rounded Rectangle 129"/>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1"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127" name="Group 126"/>
              <p:cNvGrpSpPr/>
              <p:nvPr/>
            </p:nvGrpSpPr>
            <p:grpSpPr>
              <a:xfrm>
                <a:off x="3041160" y="3820725"/>
                <a:ext cx="1591822" cy="1341120"/>
                <a:chOff x="3437223" y="1005840"/>
                <a:chExt cx="1591822" cy="1341120"/>
              </a:xfrm>
            </p:grpSpPr>
            <p:sp>
              <p:nvSpPr>
                <p:cNvPr id="128" name="Rounded Rectangle 127"/>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9"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pic>
        <p:nvPicPr>
          <p:cNvPr id="135" name="Picture 134"/>
          <p:cNvPicPr>
            <a:picLocks noChangeAspect="1"/>
          </p:cNvPicPr>
          <p:nvPr/>
        </p:nvPicPr>
        <p:blipFill>
          <a:blip r:embed="rId2"/>
          <a:stretch>
            <a:fillRect/>
          </a:stretch>
        </p:blipFill>
        <p:spPr>
          <a:xfrm>
            <a:off x="5571780" y="5138473"/>
            <a:ext cx="1900610" cy="1557762"/>
          </a:xfrm>
          <a:prstGeom prst="rect">
            <a:avLst/>
          </a:prstGeom>
        </p:spPr>
      </p:pic>
      <p:pic>
        <p:nvPicPr>
          <p:cNvPr id="134" name="Picture 133"/>
          <p:cNvPicPr>
            <a:picLocks noChangeAspect="1"/>
          </p:cNvPicPr>
          <p:nvPr/>
        </p:nvPicPr>
        <p:blipFill>
          <a:blip r:embed="rId3"/>
          <a:stretch>
            <a:fillRect/>
          </a:stretch>
        </p:blipFill>
        <p:spPr>
          <a:xfrm>
            <a:off x="5576320" y="5138473"/>
            <a:ext cx="1896070" cy="1554041"/>
          </a:xfrm>
          <a:prstGeom prst="rect">
            <a:avLst/>
          </a:prstGeom>
        </p:spPr>
      </p:pic>
      <p:grpSp>
        <p:nvGrpSpPr>
          <p:cNvPr id="6" name="Group 5"/>
          <p:cNvGrpSpPr/>
          <p:nvPr/>
        </p:nvGrpSpPr>
        <p:grpSpPr>
          <a:xfrm>
            <a:off x="9515885" y="2257713"/>
            <a:ext cx="2860263" cy="3578673"/>
            <a:chOff x="9515885" y="2257713"/>
            <a:chExt cx="2860263" cy="3578673"/>
          </a:xfrm>
        </p:grpSpPr>
        <p:grpSp>
          <p:nvGrpSpPr>
            <p:cNvPr id="5" name="Group 4"/>
            <p:cNvGrpSpPr/>
            <p:nvPr/>
          </p:nvGrpSpPr>
          <p:grpSpPr>
            <a:xfrm>
              <a:off x="9515885" y="2257713"/>
              <a:ext cx="2860263" cy="2395611"/>
              <a:chOff x="241868" y="1330704"/>
              <a:chExt cx="6521492" cy="5277245"/>
            </a:xfrm>
          </p:grpSpPr>
          <p:cxnSp>
            <p:nvCxnSpPr>
              <p:cNvPr id="101" name="Straight Connector 100"/>
              <p:cNvCxnSpPr>
                <a:stCxn id="115" idx="3"/>
                <a:endCxn id="116" idx="0"/>
              </p:cNvCxnSpPr>
              <p:nvPr/>
            </p:nvCxnSpPr>
            <p:spPr>
              <a:xfrm>
                <a:off x="3502114" y="3782805"/>
                <a:ext cx="0" cy="127677"/>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stCxn id="121" idx="3"/>
                <a:endCxn id="103" idx="1"/>
              </p:cNvCxnSpPr>
              <p:nvPr/>
            </p:nvCxnSpPr>
            <p:spPr>
              <a:xfrm>
                <a:off x="1796348" y="5252255"/>
                <a:ext cx="280305" cy="0"/>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103" name="Rounded Rectangle 102"/>
              <p:cNvSpPr/>
              <p:nvPr/>
            </p:nvSpPr>
            <p:spPr>
              <a:xfrm>
                <a:off x="2076653" y="3896561"/>
                <a:ext cx="2850917" cy="2711388"/>
              </a:xfrm>
              <a:prstGeom prst="roundRect">
                <a:avLst/>
              </a:prstGeom>
              <a:solidFill>
                <a:srgbClr val="A50021"/>
              </a:solidFill>
              <a:ln w="19050">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600" dirty="0">
                  <a:solidFill>
                    <a:prstClr val="black"/>
                  </a:solidFill>
                </a:endParaRPr>
              </a:p>
            </p:txBody>
          </p:sp>
          <p:cxnSp>
            <p:nvCxnSpPr>
              <p:cNvPr id="104" name="Straight Connector 103"/>
              <p:cNvCxnSpPr>
                <a:stCxn id="111" idx="2"/>
                <a:endCxn id="112" idx="0"/>
              </p:cNvCxnSpPr>
              <p:nvPr/>
            </p:nvCxnSpPr>
            <p:spPr>
              <a:xfrm>
                <a:off x="3502113" y="1995317"/>
                <a:ext cx="0" cy="233151"/>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stCxn id="114" idx="3"/>
                <a:endCxn id="112" idx="1"/>
              </p:cNvCxnSpPr>
              <p:nvPr/>
            </p:nvCxnSpPr>
            <p:spPr>
              <a:xfrm>
                <a:off x="1796348" y="2554705"/>
                <a:ext cx="462617" cy="6070"/>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a:stCxn id="113" idx="1"/>
                <a:endCxn id="112" idx="3"/>
              </p:cNvCxnSpPr>
              <p:nvPr/>
            </p:nvCxnSpPr>
            <p:spPr>
              <a:xfrm flipH="1">
                <a:off x="4745260" y="2560775"/>
                <a:ext cx="463620" cy="0"/>
              </a:xfrm>
              <a:prstGeom prst="line">
                <a:avLst/>
              </a:prstGeom>
              <a:ln w="1905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stCxn id="112" idx="2"/>
                <a:endCxn id="115" idx="1"/>
              </p:cNvCxnSpPr>
              <p:nvPr/>
            </p:nvCxnSpPr>
            <p:spPr>
              <a:xfrm>
                <a:off x="3502113" y="2893081"/>
                <a:ext cx="0" cy="190272"/>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8" name="Straight Connector 41"/>
              <p:cNvCxnSpPr>
                <a:stCxn id="117" idx="2"/>
                <a:endCxn id="118" idx="0"/>
              </p:cNvCxnSpPr>
              <p:nvPr/>
            </p:nvCxnSpPr>
            <p:spPr>
              <a:xfrm rot="5400000">
                <a:off x="3406973" y="4846234"/>
                <a:ext cx="190280" cy="28956"/>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3502111" y="5317913"/>
                <a:ext cx="0" cy="176521"/>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3502111" y="5839728"/>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111" name="Rounded Rectangle 110"/>
              <p:cNvSpPr/>
              <p:nvPr/>
            </p:nvSpPr>
            <p:spPr>
              <a:xfrm>
                <a:off x="2258965" y="1330704"/>
                <a:ext cx="2486295" cy="664613"/>
              </a:xfrm>
              <a:prstGeom prst="roundRect">
                <a:avLst/>
              </a:prstGeom>
              <a:solidFill>
                <a:srgbClr val="00B050"/>
              </a:solidFill>
              <a:ln w="1905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600" dirty="0">
                    <a:solidFill>
                      <a:srgbClr val="FFFFFF"/>
                    </a:solidFill>
                  </a:rPr>
                  <a:t>Farm</a:t>
                </a:r>
              </a:p>
            </p:txBody>
          </p:sp>
          <p:sp>
            <p:nvSpPr>
              <p:cNvPr id="112" name="Rounded Rectangle 111"/>
              <p:cNvSpPr/>
              <p:nvPr/>
            </p:nvSpPr>
            <p:spPr>
              <a:xfrm>
                <a:off x="2258965" y="2228468"/>
                <a:ext cx="2486295"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600" dirty="0">
                    <a:solidFill>
                      <a:srgbClr val="FFFFFF"/>
                    </a:solidFill>
                  </a:rPr>
                  <a:t>Web App</a:t>
                </a:r>
              </a:p>
            </p:txBody>
          </p:sp>
          <p:sp>
            <p:nvSpPr>
              <p:cNvPr id="113" name="Rounded Rectangle 112"/>
              <p:cNvSpPr/>
              <p:nvPr/>
            </p:nvSpPr>
            <p:spPr>
              <a:xfrm>
                <a:off x="5208880" y="2228468"/>
                <a:ext cx="1554480" cy="664613"/>
              </a:xfrm>
              <a:prstGeom prst="roundRect">
                <a:avLst/>
              </a:prstGeom>
              <a:solidFill>
                <a:srgbClr val="B08600"/>
              </a:solidFill>
              <a:ln w="1905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600" dirty="0">
                    <a:solidFill>
                      <a:srgbClr val="FFFFFF"/>
                    </a:solidFill>
                  </a:rPr>
                  <a:t>Service App</a:t>
                </a:r>
              </a:p>
            </p:txBody>
          </p:sp>
          <p:sp>
            <p:nvSpPr>
              <p:cNvPr id="114" name="Rounded Rectangle 113"/>
              <p:cNvSpPr/>
              <p:nvPr/>
            </p:nvSpPr>
            <p:spPr>
              <a:xfrm>
                <a:off x="241868" y="2222398"/>
                <a:ext cx="1554480"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600" dirty="0">
                    <a:solidFill>
                      <a:srgbClr val="FFFFFF"/>
                    </a:solidFill>
                  </a:rPr>
                  <a:t>Zone</a:t>
                </a:r>
              </a:p>
            </p:txBody>
          </p:sp>
          <p:sp>
            <p:nvSpPr>
              <p:cNvPr id="115" name="Flowchart: Magnetic Disk 114"/>
              <p:cNvSpPr/>
              <p:nvPr/>
            </p:nvSpPr>
            <p:spPr>
              <a:xfrm>
                <a:off x="2258965" y="3083353"/>
                <a:ext cx="2486295" cy="699453"/>
              </a:xfrm>
              <a:prstGeom prst="flowChartMagneticDisk">
                <a:avLst/>
              </a:prstGeom>
              <a:solidFill>
                <a:srgbClr val="996633"/>
              </a:solidFill>
              <a:ln w="1905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rgbClr val="FFFFFF"/>
                    </a:solidFill>
                  </a:rPr>
                  <a:t>Content DB</a:t>
                </a:r>
              </a:p>
            </p:txBody>
          </p:sp>
          <p:sp>
            <p:nvSpPr>
              <p:cNvPr id="116" name="TextBox 115"/>
              <p:cNvSpPr txBox="1"/>
              <p:nvPr/>
            </p:nvSpPr>
            <p:spPr>
              <a:xfrm>
                <a:off x="2258965" y="3910482"/>
                <a:ext cx="2486295" cy="406797"/>
              </a:xfrm>
              <a:prstGeom prst="rect">
                <a:avLst/>
              </a:prstGeom>
              <a:noFill/>
              <a:ln w="19050">
                <a:noFill/>
              </a:ln>
            </p:spPr>
            <p:txBody>
              <a:bodyPr wrap="square" rtlCol="0">
                <a:spAutoFit/>
              </a:bodyPr>
              <a:lstStyle/>
              <a:p>
                <a:pPr algn="ctr"/>
                <a:r>
                  <a:rPr lang="en-US" sz="600" dirty="0">
                    <a:solidFill>
                      <a:srgbClr val="FFFFFF"/>
                    </a:solidFill>
                  </a:rPr>
                  <a:t>Site collection</a:t>
                </a:r>
              </a:p>
            </p:txBody>
          </p:sp>
          <p:sp>
            <p:nvSpPr>
              <p:cNvPr id="117" name="Rounded Rectangle 116"/>
              <p:cNvSpPr/>
              <p:nvPr/>
            </p:nvSpPr>
            <p:spPr>
              <a:xfrm>
                <a:off x="2538588" y="4285283"/>
                <a:ext cx="1927050" cy="466302"/>
              </a:xfrm>
              <a:prstGeom prst="roundRect">
                <a:avLst/>
              </a:prstGeom>
              <a:solidFill>
                <a:srgbClr val="006699"/>
              </a:solidFill>
              <a:ln w="1905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 dirty="0">
                    <a:solidFill>
                      <a:srgbClr val="FFFFFF"/>
                    </a:solidFill>
                  </a:rPr>
                  <a:t>Site</a:t>
                </a:r>
              </a:p>
            </p:txBody>
          </p:sp>
          <p:sp>
            <p:nvSpPr>
              <p:cNvPr id="118" name="Rectangle 117"/>
              <p:cNvSpPr/>
              <p:nvPr/>
            </p:nvSpPr>
            <p:spPr>
              <a:xfrm>
                <a:off x="2538588" y="4941864"/>
                <a:ext cx="1927051" cy="406797"/>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600" dirty="0" smtClean="0">
                    <a:solidFill>
                      <a:srgbClr val="FFFFFF"/>
                    </a:solidFill>
                  </a:rPr>
                  <a:t>List / Library</a:t>
                </a:r>
                <a:endParaRPr lang="en-US" sz="600" dirty="0">
                  <a:solidFill>
                    <a:srgbClr val="FFFFFF"/>
                  </a:solidFill>
                </a:endParaRPr>
              </a:p>
            </p:txBody>
          </p:sp>
          <p:sp>
            <p:nvSpPr>
              <p:cNvPr id="119" name="Rectangle 118"/>
              <p:cNvSpPr/>
              <p:nvPr/>
            </p:nvSpPr>
            <p:spPr>
              <a:xfrm>
                <a:off x="2538588" y="5463678"/>
                <a:ext cx="1927051" cy="406797"/>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600" dirty="0">
                    <a:solidFill>
                      <a:srgbClr val="FFFFFF"/>
                    </a:solidFill>
                  </a:rPr>
                  <a:t>[Folder]</a:t>
                </a:r>
              </a:p>
            </p:txBody>
          </p:sp>
          <p:sp>
            <p:nvSpPr>
              <p:cNvPr id="120" name="Rectangle 119"/>
              <p:cNvSpPr/>
              <p:nvPr/>
            </p:nvSpPr>
            <p:spPr>
              <a:xfrm>
                <a:off x="2538588" y="6001467"/>
                <a:ext cx="1927051" cy="406797"/>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600" dirty="0" smtClean="0">
                    <a:solidFill>
                      <a:srgbClr val="FFFFFF"/>
                    </a:solidFill>
                  </a:rPr>
                  <a:t>Item / Document</a:t>
                </a:r>
                <a:endParaRPr lang="en-US" sz="600" dirty="0">
                  <a:solidFill>
                    <a:srgbClr val="FFFFFF"/>
                  </a:solidFill>
                </a:endParaRPr>
              </a:p>
            </p:txBody>
          </p:sp>
          <p:sp>
            <p:nvSpPr>
              <p:cNvPr id="121" name="Rounded Rectangle 120"/>
              <p:cNvSpPr/>
              <p:nvPr/>
            </p:nvSpPr>
            <p:spPr>
              <a:xfrm>
                <a:off x="241868" y="4919948"/>
                <a:ext cx="1554480"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600" dirty="0" smtClean="0">
                    <a:solidFill>
                      <a:srgbClr val="FFFFFF"/>
                    </a:solidFill>
                  </a:rPr>
                  <a:t>Tenancy</a:t>
                </a:r>
                <a:endParaRPr lang="en-US" sz="600" dirty="0">
                  <a:solidFill>
                    <a:srgbClr val="FFFFFF"/>
                  </a:solidFill>
                </a:endParaRPr>
              </a:p>
            </p:txBody>
          </p:sp>
        </p:grpSp>
        <p:grpSp>
          <p:nvGrpSpPr>
            <p:cNvPr id="4" name="Group 3"/>
            <p:cNvGrpSpPr/>
            <p:nvPr/>
          </p:nvGrpSpPr>
          <p:grpSpPr>
            <a:xfrm>
              <a:off x="9998734" y="4470344"/>
              <a:ext cx="1784703" cy="1366042"/>
              <a:chOff x="7956716" y="4043229"/>
              <a:chExt cx="3522478" cy="2696165"/>
            </a:xfrm>
          </p:grpSpPr>
          <p:grpSp>
            <p:nvGrpSpPr>
              <p:cNvPr id="92" name="Group 91"/>
              <p:cNvGrpSpPr/>
              <p:nvPr/>
            </p:nvGrpSpPr>
            <p:grpSpPr>
              <a:xfrm>
                <a:off x="7956716" y="4043229"/>
                <a:ext cx="3522478" cy="1260341"/>
                <a:chOff x="7830392" y="4057572"/>
                <a:chExt cx="3894748" cy="1393539"/>
              </a:xfrm>
            </p:grpSpPr>
            <p:pic>
              <p:nvPicPr>
                <p:cNvPr id="93" name="Picture 92"/>
                <p:cNvPicPr>
                  <a:picLocks noChangeAspect="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903606" y="4070972"/>
                  <a:ext cx="1821534" cy="1380139"/>
                </a:xfrm>
                <a:prstGeom prst="rect">
                  <a:avLst/>
                </a:prstGeom>
              </p:spPr>
            </p:pic>
            <p:pic>
              <p:nvPicPr>
                <p:cNvPr id="94" name="Picture 93"/>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830392" y="4057572"/>
                  <a:ext cx="1821534" cy="1380139"/>
                </a:xfrm>
                <a:prstGeom prst="rect">
                  <a:avLst/>
                </a:prstGeom>
              </p:spPr>
            </p:pic>
          </p:grpSp>
          <p:grpSp>
            <p:nvGrpSpPr>
              <p:cNvPr id="95" name="Group 94"/>
              <p:cNvGrpSpPr/>
              <p:nvPr/>
            </p:nvGrpSpPr>
            <p:grpSpPr>
              <a:xfrm>
                <a:off x="8575478" y="5120990"/>
                <a:ext cx="2284953" cy="1618404"/>
                <a:chOff x="8994235" y="5376121"/>
                <a:chExt cx="1880105" cy="1331655"/>
              </a:xfrm>
            </p:grpSpPr>
            <p:pic>
              <p:nvPicPr>
                <p:cNvPr id="97"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10945" y="5376121"/>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4235" y="556679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5672" y="584664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2" descr="C:\Users\Dan\Documents\Projects\MS 70667\VRT Download Graphics\Graphics\Serv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42382" y="5655971"/>
                  <a:ext cx="731958" cy="861127"/>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2204782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par>
                                <p:cTn id="13" presetID="42" presetClass="path" presetSubtype="0" accel="50000" decel="50000" fill="hold" nodeType="withEffect">
                                  <p:stCondLst>
                                    <p:cond delay="0"/>
                                  </p:stCondLst>
                                  <p:childTnLst>
                                    <p:animMotion origin="layout" path="M -1.93771E-6 -3.99455E-7 L 0.08297 0.00454 " pathEditMode="relative" rAng="0" ptsTypes="AA">
                                      <p:cBhvr>
                                        <p:cTn id="14" dur="2000" fill="hold"/>
                                        <p:tgtEl>
                                          <p:spTgt spid="122"/>
                                        </p:tgtEl>
                                        <p:attrNameLst>
                                          <p:attrName>ppt_x</p:attrName>
                                          <p:attrName>ppt_y</p:attrName>
                                        </p:attrNameLst>
                                      </p:cBhvr>
                                      <p:rCtr x="4149" y="227"/>
                                    </p:animMotion>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90"/>
                                        </p:tgtEl>
                                        <p:attrNameLst>
                                          <p:attrName>style.visibility</p:attrName>
                                        </p:attrNameLst>
                                      </p:cBhvr>
                                      <p:to>
                                        <p:strVal val="visible"/>
                                      </p:to>
                                    </p:set>
                                  </p:childTnLst>
                                </p:cTn>
                              </p:par>
                            </p:childTnLst>
                          </p:cTn>
                        </p:par>
                        <p:par>
                          <p:cTn id="18" fill="hold">
                            <p:stCondLst>
                              <p:cond delay="2500"/>
                            </p:stCondLst>
                            <p:childTnLst>
                              <p:par>
                                <p:cTn id="19" presetID="1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Simple, Familiar Example</a:t>
            </a:r>
            <a:br>
              <a:rPr lang="en-US" dirty="0" smtClean="0"/>
            </a:br>
            <a:r>
              <a:rPr lang="en-US" sz="5400" dirty="0" smtClean="0"/>
              <a:t>Establish Foundation</a:t>
            </a:r>
            <a:endParaRPr lang="en-US" sz="5400" dirty="0"/>
          </a:p>
        </p:txBody>
      </p:sp>
    </p:spTree>
    <p:extLst>
      <p:ext uri="{BB962C8B-B14F-4D97-AF65-F5344CB8AC3E}">
        <p14:creationId xmlns:p14="http://schemas.microsoft.com/office/powerpoint/2010/main" val="394647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3594830"/>
          </a:xfrm>
        </p:spPr>
        <p:txBody>
          <a:bodyPr/>
          <a:lstStyle/>
          <a:p>
            <a:r>
              <a:rPr lang="en-US" sz="3600" dirty="0" smtClean="0"/>
              <a:t>Business needs</a:t>
            </a:r>
          </a:p>
          <a:p>
            <a:pPr lvl="1"/>
            <a:r>
              <a:rPr lang="en-US" dirty="0" smtClean="0"/>
              <a:t>Human resources wants to work on 75 HR documents</a:t>
            </a:r>
          </a:p>
          <a:p>
            <a:pPr lvl="1"/>
            <a:r>
              <a:rPr lang="en-US" dirty="0" smtClean="0"/>
              <a:t>Engineering wants to work on 25 engineering documents</a:t>
            </a:r>
          </a:p>
          <a:p>
            <a:r>
              <a:rPr lang="en-US" sz="3600" dirty="0" smtClean="0"/>
              <a:t>Translate business needs to solution requirements</a:t>
            </a:r>
          </a:p>
          <a:p>
            <a:pPr lvl="1"/>
            <a:r>
              <a:rPr lang="en-US" dirty="0" smtClean="0"/>
              <a:t>Process will be detailed later in this session</a:t>
            </a:r>
          </a:p>
          <a:p>
            <a:pPr lvl="1"/>
            <a:r>
              <a:rPr lang="en-US" dirty="0" smtClean="0"/>
              <a:t>Permissions</a:t>
            </a:r>
          </a:p>
          <a:p>
            <a:pPr lvl="2"/>
            <a:r>
              <a:rPr lang="en-US" dirty="0" smtClean="0"/>
              <a:t>Isolation of departmental collaboration</a:t>
            </a:r>
          </a:p>
          <a:p>
            <a:pPr lvl="2"/>
            <a:r>
              <a:rPr lang="en-US" dirty="0" smtClean="0"/>
              <a:t>HR documents include personal information and must be very secure</a:t>
            </a:r>
          </a:p>
        </p:txBody>
      </p:sp>
      <p:sp>
        <p:nvSpPr>
          <p:cNvPr id="2" name="Title 1"/>
          <p:cNvSpPr>
            <a:spLocks noGrp="1"/>
          </p:cNvSpPr>
          <p:nvPr>
            <p:ph type="title"/>
          </p:nvPr>
        </p:nvSpPr>
        <p:spPr/>
        <p:txBody>
          <a:bodyPr/>
          <a:lstStyle/>
          <a:p>
            <a:r>
              <a:rPr lang="en-US" smtClean="0"/>
              <a:t>A Simple Example</a:t>
            </a:r>
            <a:endParaRPr lang="en-US" dirty="0"/>
          </a:p>
        </p:txBody>
      </p:sp>
      <p:grpSp>
        <p:nvGrpSpPr>
          <p:cNvPr id="45" name="Group 44"/>
          <p:cNvGrpSpPr/>
          <p:nvPr/>
        </p:nvGrpSpPr>
        <p:grpSpPr>
          <a:xfrm>
            <a:off x="2779054" y="5199206"/>
            <a:ext cx="1216374" cy="1313214"/>
            <a:chOff x="2865437" y="2041426"/>
            <a:chExt cx="1828800" cy="1974396"/>
          </a:xfrm>
        </p:grpSpPr>
        <p:sp>
          <p:nvSpPr>
            <p:cNvPr id="46" name="Isosceles Triangle 45"/>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7" name="Group 46"/>
            <p:cNvGrpSpPr/>
            <p:nvPr/>
          </p:nvGrpSpPr>
          <p:grpSpPr>
            <a:xfrm>
              <a:off x="2865437" y="2203178"/>
              <a:ext cx="1216132" cy="1675084"/>
              <a:chOff x="3035460" y="792359"/>
              <a:chExt cx="1597522" cy="4369486"/>
            </a:xfrm>
          </p:grpSpPr>
          <p:grpSp>
            <p:nvGrpSpPr>
              <p:cNvPr id="48" name="Group 47"/>
              <p:cNvGrpSpPr/>
              <p:nvPr/>
            </p:nvGrpSpPr>
            <p:grpSpPr>
              <a:xfrm>
                <a:off x="3035460" y="792359"/>
                <a:ext cx="1591822" cy="1341120"/>
                <a:chOff x="153" y="1005840"/>
                <a:chExt cx="1591822" cy="1341120"/>
              </a:xfrm>
            </p:grpSpPr>
            <p:sp>
              <p:nvSpPr>
                <p:cNvPr id="55" name="Rounded Rectangle 54"/>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6"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49" name="Group 48"/>
              <p:cNvGrpSpPr/>
              <p:nvPr/>
            </p:nvGrpSpPr>
            <p:grpSpPr>
              <a:xfrm>
                <a:off x="3035460" y="2306542"/>
                <a:ext cx="1591822" cy="1341120"/>
                <a:chOff x="1718688" y="1005840"/>
                <a:chExt cx="1591822" cy="1341120"/>
              </a:xfrm>
            </p:grpSpPr>
            <p:sp>
              <p:nvSpPr>
                <p:cNvPr id="53" name="Rounded Rectangle 52"/>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4"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50" name="Group 49"/>
              <p:cNvGrpSpPr/>
              <p:nvPr/>
            </p:nvGrpSpPr>
            <p:grpSpPr>
              <a:xfrm>
                <a:off x="3041160" y="3820725"/>
                <a:ext cx="1591822" cy="1341120"/>
                <a:chOff x="3437223" y="1005840"/>
                <a:chExt cx="1591822" cy="1341120"/>
              </a:xfrm>
            </p:grpSpPr>
            <p:sp>
              <p:nvSpPr>
                <p:cNvPr id="51" name="Rounded Rectangle 50"/>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2"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57" name="Rectangular Callout 56"/>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grpSp>
        <p:nvGrpSpPr>
          <p:cNvPr id="4" name="Group 3"/>
          <p:cNvGrpSpPr/>
          <p:nvPr/>
        </p:nvGrpSpPr>
        <p:grpSpPr>
          <a:xfrm>
            <a:off x="4084637" y="4945062"/>
            <a:ext cx="3392644" cy="1865207"/>
            <a:chOff x="4084637" y="4945062"/>
            <a:chExt cx="3392644" cy="1865207"/>
          </a:xfrm>
        </p:grpSpPr>
        <p:sp>
          <p:nvSpPr>
            <p:cNvPr id="41" name="Freeform 40"/>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pic>
          <p:nvPicPr>
            <p:cNvPr id="72" name="Picture 71"/>
            <p:cNvPicPr>
              <a:picLocks noChangeAspect="1"/>
            </p:cNvPicPr>
            <p:nvPr/>
          </p:nvPicPr>
          <p:blipFill>
            <a:blip r:embed="rId2"/>
            <a:stretch>
              <a:fillRect/>
            </a:stretch>
          </p:blipFill>
          <p:spPr>
            <a:xfrm>
              <a:off x="5576671" y="5138473"/>
              <a:ext cx="1900610" cy="1557762"/>
            </a:xfrm>
            <a:prstGeom prst="rect">
              <a:avLst/>
            </a:prstGeom>
          </p:spPr>
        </p:pic>
      </p:grpSp>
    </p:spTree>
    <p:extLst>
      <p:ext uri="{BB962C8B-B14F-4D97-AF65-F5344CB8AC3E}">
        <p14:creationId xmlns:p14="http://schemas.microsoft.com/office/powerpoint/2010/main" val="35631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p:tgtEl>
                                          <p:spTgt spid="45"/>
                                        </p:tgtEl>
                                        <p:attrNameLst>
                                          <p:attrName>ppt_x</p:attrName>
                                        </p:attrNameLst>
                                      </p:cBhvr>
                                      <p:tavLst>
                                        <p:tav tm="0">
                                          <p:val>
                                            <p:strVal val="#ppt_x-#ppt_w*1.125000"/>
                                          </p:val>
                                        </p:tav>
                                        <p:tav tm="100000">
                                          <p:val>
                                            <p:strVal val="#ppt_x"/>
                                          </p:val>
                                        </p:tav>
                                      </p:tavLst>
                                    </p:anim>
                                    <p:animEffect transition="in" filter="wipe(right)">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ppt_x</p:attrName>
                                        </p:attrNameLst>
                                      </p:cBhvr>
                                      <p:tavLst>
                                        <p:tav tm="0">
                                          <p:val>
                                            <p:strVal val="#ppt_x-#ppt_w*1.125000"/>
                                          </p:val>
                                        </p:tav>
                                        <p:tav tm="100000">
                                          <p:val>
                                            <p:strVal val="#ppt_x"/>
                                          </p:val>
                                        </p:tav>
                                      </p:tavLst>
                                    </p:anim>
                                    <p:animEffect transition="in" filter="wipe(righ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3527119"/>
          </a:xfrm>
        </p:spPr>
        <p:txBody>
          <a:bodyPr/>
          <a:lstStyle/>
          <a:p>
            <a:r>
              <a:rPr lang="en-US" sz="3600" dirty="0" smtClean="0"/>
              <a:t>Business needs</a:t>
            </a:r>
          </a:p>
          <a:p>
            <a:r>
              <a:rPr lang="en-US" sz="3600" dirty="0" smtClean="0"/>
              <a:t>Translate business needs to solution requirements</a:t>
            </a:r>
          </a:p>
          <a:p>
            <a:pPr lvl="1"/>
            <a:r>
              <a:rPr lang="en-US" dirty="0" smtClean="0"/>
              <a:t>Permissions</a:t>
            </a:r>
          </a:p>
          <a:p>
            <a:r>
              <a:rPr lang="en-US" sz="3600" dirty="0" smtClean="0"/>
              <a:t>Translate requirements to policies</a:t>
            </a:r>
          </a:p>
          <a:p>
            <a:pPr lvl="1"/>
            <a:r>
              <a:rPr lang="en-US" dirty="0" smtClean="0"/>
              <a:t>Encouraged Policies: People &amp; Process</a:t>
            </a:r>
          </a:p>
          <a:p>
            <a:pPr lvl="1"/>
            <a:r>
              <a:rPr lang="en-US" dirty="0" smtClean="0"/>
              <a:t>Enforced Policies: </a:t>
            </a:r>
            <a:r>
              <a:rPr lang="en-US" dirty="0"/>
              <a:t>People, Process &amp; Technology</a:t>
            </a:r>
          </a:p>
          <a:p>
            <a:pPr lvl="1"/>
            <a:endParaRPr lang="en-US" dirty="0" smtClean="0"/>
          </a:p>
        </p:txBody>
      </p:sp>
      <p:sp>
        <p:nvSpPr>
          <p:cNvPr id="2" name="Title 1"/>
          <p:cNvSpPr>
            <a:spLocks noGrp="1"/>
          </p:cNvSpPr>
          <p:nvPr>
            <p:ph type="title"/>
          </p:nvPr>
        </p:nvSpPr>
        <p:spPr/>
        <p:txBody>
          <a:bodyPr/>
          <a:lstStyle/>
          <a:p>
            <a:r>
              <a:rPr lang="en-US" smtClean="0"/>
              <a:t>A Simple Example</a:t>
            </a:r>
            <a:endParaRPr lang="en-US" dirty="0"/>
          </a:p>
        </p:txBody>
      </p:sp>
      <p:grpSp>
        <p:nvGrpSpPr>
          <p:cNvPr id="8" name="Group 7"/>
          <p:cNvGrpSpPr/>
          <p:nvPr/>
        </p:nvGrpSpPr>
        <p:grpSpPr>
          <a:xfrm>
            <a:off x="2779054" y="5199206"/>
            <a:ext cx="1216374" cy="1313214"/>
            <a:chOff x="2865437" y="2041426"/>
            <a:chExt cx="1828800" cy="1974396"/>
          </a:xfrm>
        </p:grpSpPr>
        <p:sp>
          <p:nvSpPr>
            <p:cNvPr id="9" name="Isosceles Triangle 8"/>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p:nvGrpSpPr>
          <p:grpSpPr>
            <a:xfrm>
              <a:off x="2865437" y="2203178"/>
              <a:ext cx="1216132" cy="1675084"/>
              <a:chOff x="3035460" y="792359"/>
              <a:chExt cx="1597522" cy="4369486"/>
            </a:xfrm>
          </p:grpSpPr>
          <p:grpSp>
            <p:nvGrpSpPr>
              <p:cNvPr id="15" name="Group 14"/>
              <p:cNvGrpSpPr/>
              <p:nvPr/>
            </p:nvGrpSpPr>
            <p:grpSpPr>
              <a:xfrm>
                <a:off x="3035460" y="792359"/>
                <a:ext cx="1591822" cy="1341120"/>
                <a:chOff x="153" y="1005840"/>
                <a:chExt cx="1591822" cy="1341120"/>
              </a:xfrm>
            </p:grpSpPr>
            <p:sp>
              <p:nvSpPr>
                <p:cNvPr id="22" name="Rounded Rectangle 21"/>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16" name="Group 15"/>
              <p:cNvGrpSpPr/>
              <p:nvPr/>
            </p:nvGrpSpPr>
            <p:grpSpPr>
              <a:xfrm>
                <a:off x="3035460" y="2306542"/>
                <a:ext cx="1591822" cy="1341120"/>
                <a:chOff x="1718688" y="1005840"/>
                <a:chExt cx="1591822" cy="1341120"/>
              </a:xfrm>
            </p:grpSpPr>
            <p:sp>
              <p:nvSpPr>
                <p:cNvPr id="20" name="Rounded Rectangle 19"/>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17" name="Group 16"/>
              <p:cNvGrpSpPr/>
              <p:nvPr/>
            </p:nvGrpSpPr>
            <p:grpSpPr>
              <a:xfrm>
                <a:off x="3041160" y="3820725"/>
                <a:ext cx="1591822" cy="1341120"/>
                <a:chOff x="3437223" y="1005840"/>
                <a:chExt cx="1591822" cy="1341120"/>
              </a:xfrm>
            </p:grpSpPr>
            <p:sp>
              <p:nvSpPr>
                <p:cNvPr id="18" name="Rounded Rectangle 17"/>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9"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24" name="Rectangular Callout 23"/>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pic>
        <p:nvPicPr>
          <p:cNvPr id="25" name="Picture 24"/>
          <p:cNvPicPr>
            <a:picLocks noChangeAspect="1"/>
          </p:cNvPicPr>
          <p:nvPr/>
        </p:nvPicPr>
        <p:blipFill>
          <a:blip r:embed="rId2"/>
          <a:stretch>
            <a:fillRect/>
          </a:stretch>
        </p:blipFill>
        <p:spPr>
          <a:xfrm>
            <a:off x="5571780" y="5138473"/>
            <a:ext cx="1900610" cy="1557762"/>
          </a:xfrm>
          <a:prstGeom prst="rect">
            <a:avLst/>
          </a:prstGeom>
        </p:spPr>
      </p:pic>
      <p:grpSp>
        <p:nvGrpSpPr>
          <p:cNvPr id="38" name="Group 37"/>
          <p:cNvGrpSpPr/>
          <p:nvPr/>
        </p:nvGrpSpPr>
        <p:grpSpPr>
          <a:xfrm>
            <a:off x="4084637" y="4945062"/>
            <a:ext cx="3392644" cy="1865207"/>
            <a:chOff x="4084637" y="4945062"/>
            <a:chExt cx="3392644" cy="1865207"/>
          </a:xfrm>
        </p:grpSpPr>
        <p:sp>
          <p:nvSpPr>
            <p:cNvPr id="39" name="Freeform 38"/>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pic>
          <p:nvPicPr>
            <p:cNvPr id="40" name="Picture 39"/>
            <p:cNvPicPr>
              <a:picLocks noChangeAspect="1"/>
            </p:cNvPicPr>
            <p:nvPr/>
          </p:nvPicPr>
          <p:blipFill>
            <a:blip r:embed="rId2"/>
            <a:stretch>
              <a:fillRect/>
            </a:stretch>
          </p:blipFill>
          <p:spPr>
            <a:xfrm>
              <a:off x="5576671" y="5138473"/>
              <a:ext cx="1900610" cy="1557762"/>
            </a:xfrm>
            <a:prstGeom prst="rect">
              <a:avLst/>
            </a:prstGeom>
          </p:spPr>
        </p:pic>
      </p:grpSp>
      <p:grpSp>
        <p:nvGrpSpPr>
          <p:cNvPr id="41" name="Group 40"/>
          <p:cNvGrpSpPr/>
          <p:nvPr/>
        </p:nvGrpSpPr>
        <p:grpSpPr>
          <a:xfrm flipH="1">
            <a:off x="7278918" y="5232048"/>
            <a:ext cx="1216371" cy="1313214"/>
            <a:chOff x="2865440" y="2041426"/>
            <a:chExt cx="1828797" cy="1974396"/>
          </a:xfrm>
        </p:grpSpPr>
        <p:sp>
          <p:nvSpPr>
            <p:cNvPr id="42" name="Isosceles Triangle 41"/>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3" name="Group 42"/>
            <p:cNvGrpSpPr/>
            <p:nvPr/>
          </p:nvGrpSpPr>
          <p:grpSpPr>
            <a:xfrm>
              <a:off x="2865440" y="2203178"/>
              <a:ext cx="1216132" cy="1675083"/>
              <a:chOff x="3035464" y="792360"/>
              <a:chExt cx="1597522" cy="4369485"/>
            </a:xfrm>
          </p:grpSpPr>
          <p:grpSp>
            <p:nvGrpSpPr>
              <p:cNvPr id="44" name="Group 43"/>
              <p:cNvGrpSpPr/>
              <p:nvPr/>
            </p:nvGrpSpPr>
            <p:grpSpPr>
              <a:xfrm>
                <a:off x="3035464" y="792360"/>
                <a:ext cx="1591822" cy="1341123"/>
                <a:chOff x="157" y="1005841"/>
                <a:chExt cx="1591822" cy="1341123"/>
              </a:xfrm>
            </p:grpSpPr>
            <p:sp>
              <p:nvSpPr>
                <p:cNvPr id="51" name="Rounded Rectangle 50"/>
                <p:cNvSpPr/>
                <p:nvPr/>
              </p:nvSpPr>
              <p:spPr>
                <a:xfrm>
                  <a:off x="157" y="1005841"/>
                  <a:ext cx="1591822" cy="1341123"/>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2" name="Rounded Rectangle 4"/>
                <p:cNvSpPr/>
                <p:nvPr/>
              </p:nvSpPr>
              <p:spPr>
                <a:xfrm>
                  <a:off x="65626" y="1071307"/>
                  <a:ext cx="1460886" cy="12101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45" name="Group 44"/>
              <p:cNvGrpSpPr/>
              <p:nvPr/>
            </p:nvGrpSpPr>
            <p:grpSpPr>
              <a:xfrm>
                <a:off x="3035464" y="2306547"/>
                <a:ext cx="1591822" cy="1341123"/>
                <a:chOff x="1718692" y="1005845"/>
                <a:chExt cx="1591822" cy="1341123"/>
              </a:xfrm>
            </p:grpSpPr>
            <p:sp>
              <p:nvSpPr>
                <p:cNvPr id="49" name="Rounded Rectangle 48"/>
                <p:cNvSpPr/>
                <p:nvPr/>
              </p:nvSpPr>
              <p:spPr>
                <a:xfrm>
                  <a:off x="1718692" y="1005845"/>
                  <a:ext cx="1591822" cy="1341123"/>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0" name="Rounded Rectangle 6"/>
                <p:cNvSpPr/>
                <p:nvPr/>
              </p:nvSpPr>
              <p:spPr>
                <a:xfrm>
                  <a:off x="1784161" y="1071311"/>
                  <a:ext cx="1460886" cy="12101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46" name="Group 45"/>
              <p:cNvGrpSpPr/>
              <p:nvPr/>
            </p:nvGrpSpPr>
            <p:grpSpPr>
              <a:xfrm>
                <a:off x="3041164" y="3820725"/>
                <a:ext cx="1591822" cy="1341120"/>
                <a:chOff x="3437227" y="1005840"/>
                <a:chExt cx="1591822" cy="1341120"/>
              </a:xfrm>
            </p:grpSpPr>
            <p:sp>
              <p:nvSpPr>
                <p:cNvPr id="47" name="Rounded Rectangle 46"/>
                <p:cNvSpPr/>
                <p:nvPr/>
              </p:nvSpPr>
              <p:spPr>
                <a:xfrm>
                  <a:off x="3437227"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8" name="Rounded Rectangle 8"/>
                <p:cNvSpPr/>
                <p:nvPr/>
              </p:nvSpPr>
              <p:spPr>
                <a:xfrm>
                  <a:off x="3502696" y="1071308"/>
                  <a:ext cx="1460886" cy="121018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Tree>
    <p:extLst>
      <p:ext uri="{BB962C8B-B14F-4D97-AF65-F5344CB8AC3E}">
        <p14:creationId xmlns:p14="http://schemas.microsoft.com/office/powerpoint/2010/main" val="136495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ppt_x</p:attrName>
                                        </p:attrNameLst>
                                      </p:cBhvr>
                                      <p:tavLst>
                                        <p:tav tm="0">
                                          <p:val>
                                            <p:strVal val="#ppt_x-#ppt_w*1.125000"/>
                                          </p:val>
                                        </p:tav>
                                        <p:tav tm="100000">
                                          <p:val>
                                            <p:strVal val="#ppt_x"/>
                                          </p:val>
                                        </p:tav>
                                      </p:tavLst>
                                    </p:anim>
                                    <p:animEffect transition="in" filter="wipe(right)">
                                      <p:cBhvr>
                                        <p:cTn id="8" dur="500"/>
                                        <p:tgtEl>
                                          <p:spTgt spid="41"/>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9404634" y="1388589"/>
            <a:ext cx="1914504" cy="19145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Consultant</a:t>
            </a:r>
          </a:p>
        </p:txBody>
      </p:sp>
      <p:sp>
        <p:nvSpPr>
          <p:cNvPr id="27" name="Rectangle 26"/>
          <p:cNvSpPr/>
          <p:nvPr/>
        </p:nvSpPr>
        <p:spPr bwMode="auto">
          <a:xfrm>
            <a:off x="1205093" y="1388589"/>
            <a:ext cx="1914504" cy="1914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Dan Holme</a:t>
            </a:r>
          </a:p>
        </p:txBody>
      </p:sp>
      <p:sp>
        <p:nvSpPr>
          <p:cNvPr id="13" name="Title 12"/>
          <p:cNvSpPr>
            <a:spLocks noGrp="1"/>
          </p:cNvSpPr>
          <p:nvPr>
            <p:ph type="title" idx="4294967295"/>
          </p:nvPr>
        </p:nvSpPr>
        <p:spPr>
          <a:xfrm>
            <a:off x="1004887" y="415925"/>
            <a:ext cx="11461750" cy="763588"/>
          </a:xfrm>
        </p:spPr>
        <p:txBody>
          <a:bodyPr/>
          <a:lstStyle/>
          <a:p>
            <a:pPr>
              <a:tabLst>
                <a:tab pos="11310971" algn="r"/>
              </a:tabLst>
            </a:pPr>
            <a:r>
              <a:rPr lang="en-US" sz="5507" dirty="0">
                <a:latin typeface="Segoe UI Light" pitchFamily="34" charset="0"/>
                <a:ea typeface="Segoe UI" pitchFamily="34" charset="0"/>
              </a:rPr>
              <a:t>Dan Holme</a:t>
            </a:r>
          </a:p>
        </p:txBody>
      </p:sp>
      <p:grpSp>
        <p:nvGrpSpPr>
          <p:cNvPr id="22" name="Group 21"/>
          <p:cNvGrpSpPr/>
          <p:nvPr/>
        </p:nvGrpSpPr>
        <p:grpSpPr>
          <a:xfrm>
            <a:off x="9404632" y="1388589"/>
            <a:ext cx="1914504" cy="1914504"/>
            <a:chOff x="9218612" y="1361485"/>
            <a:chExt cx="1877135" cy="1877135"/>
          </a:xfrm>
          <a:solidFill>
            <a:schemeClr val="accent1"/>
          </a:solidFill>
        </p:grpSpPr>
        <p:sp>
          <p:nvSpPr>
            <p:cNvPr id="44" name="Rectangle 43"/>
            <p:cNvSpPr/>
            <p:nvPr/>
          </p:nvSpPr>
          <p:spPr bwMode="auto">
            <a:xfrm>
              <a:off x="9218612" y="1361485"/>
              <a:ext cx="1877135" cy="18771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81379" y="1475906"/>
              <a:ext cx="1351602" cy="1648294"/>
            </a:xfrm>
            <a:prstGeom prst="rect">
              <a:avLst/>
            </a:prstGeom>
            <a:grpFill/>
            <a:extLst/>
          </p:spPr>
        </p:pic>
      </p:grpSp>
      <p:grpSp>
        <p:nvGrpSpPr>
          <p:cNvPr id="17" name="Group 16"/>
          <p:cNvGrpSpPr/>
          <p:nvPr/>
        </p:nvGrpSpPr>
        <p:grpSpPr>
          <a:xfrm>
            <a:off x="1205092" y="1388588"/>
            <a:ext cx="1914504" cy="1914504"/>
            <a:chOff x="1179117" y="1361484"/>
            <a:chExt cx="1877135" cy="1877135"/>
          </a:xfrm>
        </p:grpSpPr>
        <p:pic>
          <p:nvPicPr>
            <p:cNvPr id="25" name="Picture 2" descr="C:\Users\Dan\Pictures\Dan Headshots\Dan_Lync_100K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117" y="1361484"/>
              <a:ext cx="1877135" cy="187713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http://www.ashwinkini.com/blog/wp-content/uploads/2008/01/mvp_horizontal_fullcol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51437" y="2860620"/>
              <a:ext cx="904815" cy="365406"/>
            </a:xfrm>
            <a:prstGeom prst="rect">
              <a:avLst/>
            </a:prstGeom>
            <a:noFill/>
            <a:extLst>
              <a:ext uri="{909E8E84-426E-40DD-AFC4-6F175D3DCCD1}">
                <a14:hiddenFill xmlns:a14="http://schemas.microsoft.com/office/drawing/2010/main">
                  <a:solidFill>
                    <a:srgbClr val="FFFFFF"/>
                  </a:solidFill>
                </a14:hiddenFill>
              </a:ext>
            </a:extLst>
          </p:spPr>
        </p:pic>
      </p:grpSp>
      <p:sp useBgFill="1">
        <p:nvSpPr>
          <p:cNvPr id="45" name="Rectangle 44"/>
          <p:cNvSpPr/>
          <p:nvPr/>
        </p:nvSpPr>
        <p:spPr bwMode="auto">
          <a:xfrm>
            <a:off x="2502" y="3305412"/>
            <a:ext cx="12431473" cy="2022485"/>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sp>
        <p:nvSpPr>
          <p:cNvPr id="38" name="Rectangle 37"/>
          <p:cNvSpPr/>
          <p:nvPr/>
        </p:nvSpPr>
        <p:spPr bwMode="auto">
          <a:xfrm>
            <a:off x="1205093" y="3413392"/>
            <a:ext cx="1914504" cy="19145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INTELLIEM</a:t>
            </a:r>
          </a:p>
        </p:txBody>
      </p:sp>
      <p:sp>
        <p:nvSpPr>
          <p:cNvPr id="29" name="Rectangle 28"/>
          <p:cNvSpPr/>
          <p:nvPr/>
        </p:nvSpPr>
        <p:spPr bwMode="auto">
          <a:xfrm>
            <a:off x="9404634" y="3413392"/>
            <a:ext cx="1914504" cy="191450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Author</a:t>
            </a:r>
          </a:p>
        </p:txBody>
      </p:sp>
      <p:grpSp>
        <p:nvGrpSpPr>
          <p:cNvPr id="26" name="Group 25"/>
          <p:cNvGrpSpPr/>
          <p:nvPr/>
        </p:nvGrpSpPr>
        <p:grpSpPr>
          <a:xfrm>
            <a:off x="9404634" y="3413393"/>
            <a:ext cx="1914504" cy="1914504"/>
            <a:chOff x="5467126" y="4430310"/>
            <a:chExt cx="1877135" cy="1877135"/>
          </a:xfrm>
          <a:solidFill>
            <a:srgbClr val="00B0F0"/>
          </a:solidFill>
        </p:grpSpPr>
        <p:sp>
          <p:nvSpPr>
            <p:cNvPr id="33" name="Rectangle 32"/>
            <p:cNvSpPr/>
            <p:nvPr/>
          </p:nvSpPr>
          <p:spPr bwMode="auto">
            <a:xfrm>
              <a:off x="5467126" y="4430310"/>
              <a:ext cx="1877135" cy="18771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4" name="Picture 4" descr="MCTS Self-Paced Training Kit (Exam 70-667): Configuring Microsoft SharePoint 2010 (Training Kits)">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5744063" y="4533908"/>
              <a:ext cx="1323262" cy="1669938"/>
            </a:xfrm>
            <a:prstGeom prst="rect">
              <a:avLst/>
            </a:prstGeom>
            <a:grpFill/>
            <a:extLst/>
          </p:spPr>
        </p:pic>
      </p:grpSp>
      <p:sp>
        <p:nvSpPr>
          <p:cNvPr id="5" name="Rectangle 4"/>
          <p:cNvSpPr/>
          <p:nvPr/>
        </p:nvSpPr>
        <p:spPr bwMode="auto">
          <a:xfrm>
            <a:off x="3300203" y="1388586"/>
            <a:ext cx="5950010" cy="393931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MAUI, HAWAII</a:t>
            </a:r>
          </a:p>
        </p:txBody>
      </p:sp>
      <p:pic>
        <p:nvPicPr>
          <p:cNvPr id="2" name="Picture 1"/>
          <p:cNvPicPr>
            <a:picLocks noChangeAspect="1"/>
          </p:cNvPicPr>
          <p:nvPr/>
        </p:nvPicPr>
        <p:blipFill rotWithShape="1">
          <a:blip r:embed="rId8">
            <a:extLst>
              <a:ext uri="{28A0092B-C50C-407E-A947-70E740481C1C}">
                <a14:useLocalDpi xmlns:a14="http://schemas.microsoft.com/office/drawing/2010/main" val="0"/>
              </a:ext>
            </a:extLst>
          </a:blip>
          <a:srcRect l="5135" t="473" r="2588" b="5134"/>
          <a:stretch/>
        </p:blipFill>
        <p:spPr>
          <a:xfrm>
            <a:off x="3300204" y="1388589"/>
            <a:ext cx="5950009" cy="3939308"/>
          </a:xfrm>
          <a:prstGeom prst="rect">
            <a:avLst/>
          </a:prstGeom>
        </p:spPr>
      </p:pic>
      <p:pic>
        <p:nvPicPr>
          <p:cNvPr id="36" name="Picture 35"/>
          <p:cNvPicPr>
            <a:picLocks noChangeAspect="1"/>
          </p:cNvPicPr>
          <p:nvPr/>
        </p:nvPicPr>
        <p:blipFill rotWithShape="1">
          <a:blip r:embed="rId9">
            <a:extLst>
              <a:ext uri="{28A0092B-C50C-407E-A947-70E740481C1C}">
                <a14:useLocalDpi xmlns:a14="http://schemas.microsoft.com/office/drawing/2010/main" val="0"/>
              </a:ext>
            </a:extLst>
          </a:blip>
          <a:srcRect l="4059" t="15308"/>
          <a:stretch/>
        </p:blipFill>
        <p:spPr>
          <a:xfrm>
            <a:off x="3300204" y="1388588"/>
            <a:ext cx="5950009" cy="3939309"/>
          </a:xfrm>
          <a:prstGeom prst="rect">
            <a:avLst/>
          </a:prstGeom>
        </p:spPr>
      </p:pic>
      <p:grpSp>
        <p:nvGrpSpPr>
          <p:cNvPr id="11" name="Group 10"/>
          <p:cNvGrpSpPr/>
          <p:nvPr/>
        </p:nvGrpSpPr>
        <p:grpSpPr>
          <a:xfrm>
            <a:off x="1205093" y="3408257"/>
            <a:ext cx="1914504" cy="1914504"/>
            <a:chOff x="1179118" y="3346767"/>
            <a:chExt cx="1877135" cy="1877135"/>
          </a:xfrm>
        </p:grpSpPr>
        <p:sp>
          <p:nvSpPr>
            <p:cNvPr id="32" name="Rectangle 31"/>
            <p:cNvSpPr/>
            <p:nvPr/>
          </p:nvSpPr>
          <p:spPr bwMode="auto">
            <a:xfrm>
              <a:off x="1179118" y="3346767"/>
              <a:ext cx="1877135" cy="187713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a:gradFill>
                    <a:gsLst>
                      <a:gs pos="0">
                        <a:srgbClr val="FFFFFF"/>
                      </a:gs>
                      <a:gs pos="100000">
                        <a:srgbClr val="FFFFFF"/>
                      </a:gs>
                    </a:gsLst>
                    <a:lin ang="5400000" scaled="0"/>
                  </a:gradFill>
                  <a:latin typeface="Segoe UI" pitchFamily="34" charset="0"/>
                  <a:ea typeface="Segoe UI" pitchFamily="34" charset="0"/>
                  <a:cs typeface="Segoe UI" pitchFamily="34" charset="0"/>
                </a:rPr>
                <a:t>AvePoint</a:t>
              </a:r>
            </a:p>
          </p:txBody>
        </p:sp>
        <p:pic>
          <p:nvPicPr>
            <p:cNvPr id="37" name="Picture 36"/>
            <p:cNvPicPr>
              <a:picLocks noChangeAspect="1"/>
            </p:cNvPicPr>
            <p:nvPr/>
          </p:nvPicPr>
          <p:blipFill rotWithShape="1">
            <a:blip r:embed="rId10">
              <a:extLst>
                <a:ext uri="{28A0092B-C50C-407E-A947-70E740481C1C}">
                  <a14:useLocalDpi xmlns:a14="http://schemas.microsoft.com/office/drawing/2010/main" val="0"/>
                </a:ext>
              </a:extLst>
            </a:blip>
            <a:srcRect l="1" r="77989"/>
            <a:stretch/>
          </p:blipFill>
          <p:spPr>
            <a:xfrm>
              <a:off x="1569558" y="3721495"/>
              <a:ext cx="1016458" cy="1307705"/>
            </a:xfrm>
            <a:prstGeom prst="rect">
              <a:avLst/>
            </a:prstGeom>
          </p:spPr>
        </p:pic>
      </p:grpSp>
      <p:sp useBgFill="1">
        <p:nvSpPr>
          <p:cNvPr id="20" name="Rectangle 19"/>
          <p:cNvSpPr/>
          <p:nvPr/>
        </p:nvSpPr>
        <p:spPr bwMode="auto">
          <a:xfrm>
            <a:off x="2502" y="5327896"/>
            <a:ext cx="12431473" cy="1666628"/>
          </a:xfrm>
          <a:prstGeom prst="rect">
            <a:avLst/>
          </a:prstGeom>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alpha val="98824"/>
                </a:srgbClr>
              </a:solidFill>
              <a:latin typeface="Segoe UI" pitchFamily="34" charset="0"/>
              <a:ea typeface="Segoe UI" pitchFamily="34" charset="0"/>
              <a:cs typeface="Segoe UI" pitchFamily="34" charset="0"/>
            </a:endParaRPr>
          </a:p>
        </p:txBody>
      </p:sp>
      <p:grpSp>
        <p:nvGrpSpPr>
          <p:cNvPr id="9" name="Group 8"/>
          <p:cNvGrpSpPr/>
          <p:nvPr/>
        </p:nvGrpSpPr>
        <p:grpSpPr>
          <a:xfrm>
            <a:off x="457701" y="5831799"/>
            <a:ext cx="11449695" cy="356984"/>
            <a:chOff x="446315" y="5717970"/>
            <a:chExt cx="11226210" cy="350016"/>
          </a:xfrm>
        </p:grpSpPr>
        <p:sp>
          <p:nvSpPr>
            <p:cNvPr id="31" name="Title 12"/>
            <p:cNvSpPr txBox="1">
              <a:spLocks/>
            </p:cNvSpPr>
            <p:nvPr/>
          </p:nvSpPr>
          <p:spPr>
            <a:xfrm>
              <a:off x="446315" y="5717970"/>
              <a:ext cx="11226210" cy="33906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3149133" algn="l"/>
                  <a:tab pos="11310971" algn="r"/>
                </a:tabLst>
              </a:pPr>
              <a:r>
                <a:rPr lang="en-US" sz="2448" dirty="0" err="1">
                  <a:ea typeface="Segoe UI" pitchFamily="34" charset="0"/>
                  <a:cs typeface="Segoe UI" pitchFamily="34" charset="0"/>
                </a:rPr>
                <a:t>danholme</a:t>
              </a:r>
              <a:r>
                <a:rPr lang="en-US" sz="2448" dirty="0">
                  <a:ea typeface="Segoe UI" pitchFamily="34" charset="0"/>
                  <a:cs typeface="Segoe UI" pitchFamily="34" charset="0"/>
                </a:rPr>
                <a:t>	http://</a:t>
              </a:r>
              <a:r>
                <a:rPr lang="en-US" sz="2448" dirty="0" smtClean="0">
                  <a:ea typeface="Segoe UI" pitchFamily="34" charset="0"/>
                  <a:cs typeface="Segoe UI" pitchFamily="34" charset="0"/>
                </a:rPr>
                <a:t>tiny.cc/danholmespc2012</a:t>
              </a:r>
              <a:r>
                <a:rPr lang="en-US" sz="2448" dirty="0">
                  <a:ea typeface="Segoe UI" pitchFamily="34" charset="0"/>
                  <a:cs typeface="Segoe UI" pitchFamily="34" charset="0"/>
                </a:rPr>
                <a:t>	dan.holme@intelliem.com</a:t>
              </a:r>
            </a:p>
          </p:txBody>
        </p:sp>
        <p:pic>
          <p:nvPicPr>
            <p:cNvPr id="3" name="Picture 2" descr="t_logo-a.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97736" y="5725085"/>
              <a:ext cx="342900" cy="342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an\Pictures\facebook_logo (36x36).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4887" y="5725086"/>
              <a:ext cx="342900" cy="3429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9977015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25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7" dur="500"/>
                                        <p:tgtEl>
                                          <p:spTgt spid="27">
                                            <p:txEl>
                                              <p:pRg st="0" end="0"/>
                                            </p:txEl>
                                          </p:spTgt>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11" dur="500"/>
                                        <p:tgtEl>
                                          <p:spTgt spid="38">
                                            <p:txEl>
                                              <p:pRg st="0" end="0"/>
                                            </p:txEl>
                                          </p:spTgt>
                                        </p:tgtEl>
                                      </p:cBhvr>
                                    </p:animEffect>
                                  </p:childTnLst>
                                </p:cTn>
                              </p:par>
                            </p:childTnLst>
                          </p:cTn>
                        </p:par>
                        <p:par>
                          <p:cTn id="12" fill="hold">
                            <p:stCondLst>
                              <p:cond delay="1250"/>
                            </p:stCondLst>
                            <p:childTnLst>
                              <p:par>
                                <p:cTn id="13" presetID="14" presetClass="entr" presetSubtype="10" fill="hold" nodeType="afterEffect">
                                  <p:stCondLst>
                                    <p:cond delay="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par>
                          <p:cTn id="16" fill="hold">
                            <p:stCondLst>
                              <p:cond delay="2000"/>
                            </p:stCondLst>
                            <p:childTnLst>
                              <p:par>
                                <p:cTn id="17" presetID="14" presetClass="entr" presetSubtype="10" fill="hold" nodeType="afterEffect">
                                  <p:stCondLst>
                                    <p:cond delay="250"/>
                                  </p:stCondLst>
                                  <p:childTnLst>
                                    <p:set>
                                      <p:cBhvr>
                                        <p:cTn id="18"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9" dur="500"/>
                                        <p:tgtEl>
                                          <p:spTgt spid="30">
                                            <p:txEl>
                                              <p:pRg st="0" end="0"/>
                                            </p:txEl>
                                          </p:spTgt>
                                        </p:tgtEl>
                                      </p:cBhvr>
                                    </p:animEffect>
                                  </p:childTnLst>
                                </p:cTn>
                              </p:par>
                            </p:childTnLst>
                          </p:cTn>
                        </p:par>
                        <p:par>
                          <p:cTn id="20" fill="hold">
                            <p:stCondLst>
                              <p:cond delay="2750"/>
                            </p:stCondLst>
                            <p:childTnLst>
                              <p:par>
                                <p:cTn id="21" presetID="14" presetClass="entr" presetSubtype="10" fill="hold" nodeType="afterEffect">
                                  <p:stCondLst>
                                    <p:cond delay="250"/>
                                  </p:stCondLst>
                                  <p:childTnLst>
                                    <p:set>
                                      <p:cBhvr>
                                        <p:cTn id="2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23" dur="500"/>
                                        <p:tgtEl>
                                          <p:spTgt spid="29">
                                            <p:txEl>
                                              <p:pRg st="0" end="0"/>
                                            </p:txEl>
                                          </p:spTgt>
                                        </p:tgtEl>
                                      </p:cBhvr>
                                    </p:animEffect>
                                  </p:childTnLst>
                                </p:cTn>
                              </p:par>
                            </p:childTnLst>
                          </p:cTn>
                        </p:par>
                        <p:par>
                          <p:cTn id="24" fill="hold">
                            <p:stCondLst>
                              <p:cond delay="3500"/>
                            </p:stCondLst>
                            <p:childTnLst>
                              <p:par>
                                <p:cTn id="25" presetID="1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ppt_y</p:attrName>
                                        </p:attrNameLst>
                                      </p:cBhvr>
                                      <p:tavLst>
                                        <p:tav tm="0">
                                          <p:val>
                                            <p:strVal val="#ppt_y+#ppt_h*1.125000"/>
                                          </p:val>
                                        </p:tav>
                                        <p:tav tm="100000">
                                          <p:val>
                                            <p:strVal val="#ppt_y"/>
                                          </p:val>
                                        </p:tav>
                                      </p:tavLst>
                                    </p:anim>
                                    <p:animEffect transition="in" filter="wipe(up)">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p:tgtEl>
                                          <p:spTgt spid="26"/>
                                        </p:tgtEl>
                                        <p:attrNameLst>
                                          <p:attrName>ppt_y</p:attrName>
                                        </p:attrNameLst>
                                      </p:cBhvr>
                                      <p:tavLst>
                                        <p:tav tm="0">
                                          <p:val>
                                            <p:strVal val="#ppt_y+#ppt_h*1.125000"/>
                                          </p:val>
                                        </p:tav>
                                        <p:tav tm="100000">
                                          <p:val>
                                            <p:strVal val="#ppt_y"/>
                                          </p:val>
                                        </p:tav>
                                      </p:tavLst>
                                    </p:anim>
                                    <p:animEffect transition="in" filter="wipe(up)">
                                      <p:cBhvr>
                                        <p:cTn id="46" dur="10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1000"/>
                                        <p:tgtEl>
                                          <p:spTgt spid="2"/>
                                        </p:tgtEl>
                                        <p:attrNameLst>
                                          <p:attrName>ppt_y</p:attrName>
                                        </p:attrNameLst>
                                      </p:cBhvr>
                                      <p:tavLst>
                                        <p:tav tm="0">
                                          <p:val>
                                            <p:strVal val="#ppt_y+#ppt_h*1.125000"/>
                                          </p:val>
                                        </p:tav>
                                        <p:tav tm="100000">
                                          <p:val>
                                            <p:strVal val="#ppt_y"/>
                                          </p:val>
                                        </p:tav>
                                      </p:tavLst>
                                    </p:anim>
                                    <p:animEffect transition="in" filter="wipe(up)">
                                      <p:cBhvr>
                                        <p:cTn id="52" dur="1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1000"/>
                                        <p:tgtEl>
                                          <p:spTgt spid="36"/>
                                        </p:tgtEl>
                                        <p:attrNameLst>
                                          <p:attrName>ppt_y</p:attrName>
                                        </p:attrNameLst>
                                      </p:cBhvr>
                                      <p:tavLst>
                                        <p:tav tm="0">
                                          <p:val>
                                            <p:strVal val="#ppt_y+#ppt_h*1.125000"/>
                                          </p:val>
                                        </p:tav>
                                        <p:tav tm="100000">
                                          <p:val>
                                            <p:strVal val="#ppt_y"/>
                                          </p:val>
                                        </p:tav>
                                      </p:tavLst>
                                    </p:anim>
                                    <p:animEffect transition="in" filter="wipe(up)">
                                      <p:cBhvr>
                                        <p:cTn id="58" dur="10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randombar(horizontal)">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a:stCxn id="49" idx="3"/>
            <a:endCxn id="50" idx="0"/>
          </p:cNvCxnSpPr>
          <p:nvPr/>
        </p:nvCxnSpPr>
        <p:spPr>
          <a:xfrm>
            <a:off x="4641985" y="3664951"/>
            <a:ext cx="0" cy="127676"/>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3" idx="3"/>
            <a:endCxn id="24" idx="1"/>
          </p:cNvCxnSpPr>
          <p:nvPr/>
        </p:nvCxnSpPr>
        <p:spPr>
          <a:xfrm>
            <a:off x="2936220" y="5134400"/>
            <a:ext cx="280305" cy="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216525" y="3778706"/>
            <a:ext cx="2850917" cy="2711388"/>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cxnSp>
        <p:nvCxnSpPr>
          <p:cNvPr id="55" name="Straight Connector 54"/>
          <p:cNvCxnSpPr>
            <a:stCxn id="25" idx="2"/>
            <a:endCxn id="35" idx="0"/>
          </p:cNvCxnSpPr>
          <p:nvPr/>
        </p:nvCxnSpPr>
        <p:spPr>
          <a:xfrm>
            <a:off x="4641985" y="1877462"/>
            <a:ext cx="0" cy="23315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3"/>
            <a:endCxn id="35" idx="1"/>
          </p:cNvCxnSpPr>
          <p:nvPr/>
        </p:nvCxnSpPr>
        <p:spPr>
          <a:xfrm>
            <a:off x="2936220" y="2436850"/>
            <a:ext cx="462617" cy="607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1" idx="1"/>
            <a:endCxn id="35" idx="3"/>
          </p:cNvCxnSpPr>
          <p:nvPr/>
        </p:nvCxnSpPr>
        <p:spPr>
          <a:xfrm flipH="1">
            <a:off x="5885132" y="2442920"/>
            <a:ext cx="463620" cy="0"/>
          </a:xfrm>
          <a:prstGeom prst="line">
            <a:avLst/>
          </a:prstGeom>
          <a:ln w="3810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5" idx="2"/>
            <a:endCxn id="49" idx="1"/>
          </p:cNvCxnSpPr>
          <p:nvPr/>
        </p:nvCxnSpPr>
        <p:spPr>
          <a:xfrm>
            <a:off x="4641985" y="2775226"/>
            <a:ext cx="0" cy="190272"/>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Straight Connector 41"/>
          <p:cNvCxnSpPr>
            <a:stCxn id="51" idx="2"/>
            <a:endCxn id="52" idx="0"/>
          </p:cNvCxnSpPr>
          <p:nvPr/>
        </p:nvCxnSpPr>
        <p:spPr>
          <a:xfrm rot="5400000">
            <a:off x="4532727" y="4742988"/>
            <a:ext cx="218516" cy="1"/>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641983" y="5200058"/>
            <a:ext cx="0" cy="17652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641983" y="5721873"/>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30722" name="Title 1"/>
          <p:cNvSpPr>
            <a:spLocks noGrp="1"/>
          </p:cNvSpPr>
          <p:nvPr>
            <p:ph type="title"/>
          </p:nvPr>
        </p:nvSpPr>
        <p:spPr/>
        <p:txBody>
          <a:bodyPr/>
          <a:lstStyle/>
          <a:p>
            <a:r>
              <a:rPr lang="en-US" dirty="0" smtClean="0"/>
              <a:t>Architecture: Encouraged</a:t>
            </a:r>
          </a:p>
        </p:txBody>
      </p:sp>
      <p:sp>
        <p:nvSpPr>
          <p:cNvPr id="25" name="Rounded Rectangle 24"/>
          <p:cNvSpPr/>
          <p:nvPr/>
        </p:nvSpPr>
        <p:spPr>
          <a:xfrm>
            <a:off x="3398837" y="1212849"/>
            <a:ext cx="2486295" cy="664613"/>
          </a:xfrm>
          <a:prstGeom prst="roundRect">
            <a:avLst/>
          </a:prstGeom>
          <a:solidFill>
            <a:srgbClr val="00B050"/>
          </a:solidFill>
          <a:ln w="3810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35" name="Rounded Rectangle 34"/>
          <p:cNvSpPr/>
          <p:nvPr/>
        </p:nvSpPr>
        <p:spPr>
          <a:xfrm>
            <a:off x="3398837" y="2110613"/>
            <a:ext cx="2486295"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Web App</a:t>
            </a:r>
          </a:p>
        </p:txBody>
      </p:sp>
      <p:sp>
        <p:nvSpPr>
          <p:cNvPr id="41" name="Rounded Rectangle 40"/>
          <p:cNvSpPr/>
          <p:nvPr/>
        </p:nvSpPr>
        <p:spPr>
          <a:xfrm>
            <a:off x="6348752" y="2110613"/>
            <a:ext cx="1554480" cy="664613"/>
          </a:xfrm>
          <a:prstGeom prst="roundRect">
            <a:avLst/>
          </a:prstGeom>
          <a:solidFill>
            <a:srgbClr val="B08600"/>
          </a:solidFill>
          <a:ln w="3810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Service App</a:t>
            </a:r>
          </a:p>
        </p:txBody>
      </p:sp>
      <p:sp>
        <p:nvSpPr>
          <p:cNvPr id="48" name="Rounded Rectangle 47"/>
          <p:cNvSpPr/>
          <p:nvPr/>
        </p:nvSpPr>
        <p:spPr>
          <a:xfrm>
            <a:off x="1381740" y="2104543"/>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Zone</a:t>
            </a:r>
          </a:p>
        </p:txBody>
      </p:sp>
      <p:sp>
        <p:nvSpPr>
          <p:cNvPr id="49" name="Flowchart: Magnetic Disk 48"/>
          <p:cNvSpPr/>
          <p:nvPr/>
        </p:nvSpPr>
        <p:spPr>
          <a:xfrm>
            <a:off x="3398837" y="2965498"/>
            <a:ext cx="2486295" cy="699453"/>
          </a:xfrm>
          <a:prstGeom prst="flowChartMagneticDisk">
            <a:avLst/>
          </a:prstGeom>
          <a:solidFill>
            <a:srgbClr val="996633"/>
          </a:solidFill>
          <a:ln w="3810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50" name="TextBox 49"/>
          <p:cNvSpPr txBox="1"/>
          <p:nvPr/>
        </p:nvSpPr>
        <p:spPr>
          <a:xfrm>
            <a:off x="3398837" y="3792627"/>
            <a:ext cx="2486295" cy="382308"/>
          </a:xfrm>
          <a:prstGeom prst="rect">
            <a:avLst/>
          </a:prstGeom>
          <a:noFill/>
          <a:ln w="38100">
            <a:noFill/>
          </a:ln>
        </p:spPr>
        <p:txBody>
          <a:bodyPr wrap="square" rtlCol="0">
            <a:spAutoFit/>
          </a:bodyPr>
          <a:lstStyle/>
          <a:p>
            <a:pPr algn="ctr"/>
            <a:r>
              <a:rPr lang="en-US" sz="1836" b="1" dirty="0">
                <a:solidFill>
                  <a:srgbClr val="FFFFFF"/>
                </a:solidFill>
              </a:rPr>
              <a:t>Site collection</a:t>
            </a:r>
          </a:p>
        </p:txBody>
      </p:sp>
      <p:sp>
        <p:nvSpPr>
          <p:cNvPr id="51" name="Rounded Rectangle 50"/>
          <p:cNvSpPr/>
          <p:nvPr/>
        </p:nvSpPr>
        <p:spPr>
          <a:xfrm>
            <a:off x="3678460" y="4167428"/>
            <a:ext cx="1927050" cy="466302"/>
          </a:xfrm>
          <a:prstGeom prst="roundRect">
            <a:avLst/>
          </a:prstGeom>
          <a:solidFill>
            <a:srgbClr val="006699"/>
          </a:solidFill>
          <a:ln w="381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Site</a:t>
            </a:r>
          </a:p>
        </p:txBody>
      </p:sp>
      <p:sp>
        <p:nvSpPr>
          <p:cNvPr id="52" name="Rectangle 51"/>
          <p:cNvSpPr/>
          <p:nvPr/>
        </p:nvSpPr>
        <p:spPr>
          <a:xfrm>
            <a:off x="3678458" y="4852246"/>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List / Library</a:t>
            </a:r>
            <a:endParaRPr lang="en-US" sz="1632" b="1" dirty="0">
              <a:solidFill>
                <a:srgbClr val="FFFFFF"/>
              </a:solidFill>
            </a:endParaRPr>
          </a:p>
        </p:txBody>
      </p:sp>
      <p:sp>
        <p:nvSpPr>
          <p:cNvPr id="53" name="Rectangle 52"/>
          <p:cNvSpPr/>
          <p:nvPr/>
        </p:nvSpPr>
        <p:spPr>
          <a:xfrm>
            <a:off x="3678458" y="5374061"/>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FFFFFF"/>
                </a:solidFill>
              </a:rPr>
              <a:t>[Folder]</a:t>
            </a:r>
          </a:p>
        </p:txBody>
      </p:sp>
      <p:sp>
        <p:nvSpPr>
          <p:cNvPr id="54" name="Rectangle 53"/>
          <p:cNvSpPr/>
          <p:nvPr/>
        </p:nvSpPr>
        <p:spPr>
          <a:xfrm>
            <a:off x="3678458" y="5915269"/>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sp>
        <p:nvSpPr>
          <p:cNvPr id="63" name="Rounded Rectangle 62"/>
          <p:cNvSpPr/>
          <p:nvPr/>
        </p:nvSpPr>
        <p:spPr>
          <a:xfrm>
            <a:off x="1381740" y="4802093"/>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Tenancy</a:t>
            </a:r>
            <a:endParaRPr lang="en-US" sz="1836" b="1" dirty="0">
              <a:solidFill>
                <a:srgbClr val="FFFFFF"/>
              </a:solidFill>
            </a:endParaRPr>
          </a:p>
        </p:txBody>
      </p:sp>
      <p:grpSp>
        <p:nvGrpSpPr>
          <p:cNvPr id="6" name="Group 5"/>
          <p:cNvGrpSpPr/>
          <p:nvPr/>
        </p:nvGrpSpPr>
        <p:grpSpPr>
          <a:xfrm>
            <a:off x="8087468" y="4880375"/>
            <a:ext cx="418087" cy="1938127"/>
            <a:chOff x="9647365" y="4880375"/>
            <a:chExt cx="418087" cy="1938127"/>
          </a:xfrm>
        </p:grpSpPr>
        <p:pic>
          <p:nvPicPr>
            <p:cNvPr id="26" name="Picture 5" descr="C:\Users\Dan\Documents\Projects\MS 70667\VRT Download Graphics\Graphics\Document_BoxesWrit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730" y="5524155"/>
              <a:ext cx="381316" cy="62154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Dan\Documents\Projects\MS 70667\VRT Download Graphics\Graphics\Document_Co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47365" y="4880375"/>
              <a:ext cx="392927" cy="6393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Dan\Documents\Projects\MS 70667\VRT Download Graphics\Graphics\Document_Spreadshee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9115" y="6195378"/>
              <a:ext cx="386337" cy="6231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477740" y="4839496"/>
            <a:ext cx="417583" cy="1974537"/>
            <a:chOff x="9037637" y="4839496"/>
            <a:chExt cx="417583" cy="1974537"/>
          </a:xfrm>
        </p:grpSpPr>
        <p:pic>
          <p:nvPicPr>
            <p:cNvPr id="28" name="Picture 7" descr="C:\Users\Dan\Documents\Projects\MS 70667\VRT Download Graphics\Graphics\Document_Lega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7637" y="4839496"/>
              <a:ext cx="386337" cy="62721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Dan\Documents\Projects\MS 70667\VRT Download Graphics\Graphics\Document_Writing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37638" y="5512457"/>
              <a:ext cx="386336" cy="62877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Dan\Documents\Projects\MS 70667\VRT Download Graphics\Graphics\Document_BoxesWrit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3904" y="6192488"/>
              <a:ext cx="381316" cy="621545"/>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10" descr="C:\Users\Dan\Documents\Projects\MS 70667\VRT Download Graphics\Graphics\Folder_Open.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67029" y="4246998"/>
            <a:ext cx="1111462" cy="991980"/>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a:stCxn id="53" idx="3"/>
            <a:endCxn id="32" idx="1"/>
          </p:cNvCxnSpPr>
          <p:nvPr/>
        </p:nvCxnSpPr>
        <p:spPr>
          <a:xfrm flipV="1">
            <a:off x="5605510" y="4742988"/>
            <a:ext cx="1561519" cy="806238"/>
          </a:xfrm>
          <a:prstGeom prst="straightConnector1">
            <a:avLst/>
          </a:prstGeom>
          <a:ln w="57150">
            <a:solidFill>
              <a:srgbClr val="FFFF00"/>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6" name="Picture 2" descr="C:\Users\Dan\Documents\Projects\MS 70667\VRT Download Graphics\Graphics\User_Half0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22174" y="3601737"/>
            <a:ext cx="440641" cy="69392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C:\Users\Dan\Documents\Projects\MS 70667\VRT Download Graphics\Graphics\User_Half0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81820" y="3612299"/>
            <a:ext cx="440641" cy="69392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8915400" y="3383280"/>
            <a:ext cx="3276600" cy="3276600"/>
            <a:chOff x="6690518" y="1668462"/>
            <a:chExt cx="5105400" cy="5105400"/>
          </a:xfrm>
        </p:grpSpPr>
        <p:sp>
          <p:nvSpPr>
            <p:cNvPr id="3" name="Freeform 2"/>
            <p:cNvSpPr/>
            <p:nvPr/>
          </p:nvSpPr>
          <p:spPr>
            <a:xfrm>
              <a:off x="6690518" y="1668462"/>
              <a:ext cx="5105400" cy="5105400"/>
            </a:xfrm>
            <a:custGeom>
              <a:avLst/>
              <a:gdLst>
                <a:gd name="connsiteX0" fmla="*/ 0 w 5105400"/>
                <a:gd name="connsiteY0" fmla="*/ 2552700 h 5105400"/>
                <a:gd name="connsiteX1" fmla="*/ 2552700 w 5105400"/>
                <a:gd name="connsiteY1" fmla="*/ 0 h 5105400"/>
                <a:gd name="connsiteX2" fmla="*/ 5105400 w 5105400"/>
                <a:gd name="connsiteY2" fmla="*/ 2552700 h 5105400"/>
                <a:gd name="connsiteX3" fmla="*/ 2552700 w 5105400"/>
                <a:gd name="connsiteY3" fmla="*/ 5105400 h 5105400"/>
                <a:gd name="connsiteX4" fmla="*/ 0 w 5105400"/>
                <a:gd name="connsiteY4" fmla="*/ 2552700 h 510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5400" h="5105400">
                  <a:moveTo>
                    <a:pt x="0" y="2552700"/>
                  </a:moveTo>
                  <a:cubicBezTo>
                    <a:pt x="0" y="1142883"/>
                    <a:pt x="1142883" y="0"/>
                    <a:pt x="2552700" y="0"/>
                  </a:cubicBezTo>
                  <a:cubicBezTo>
                    <a:pt x="3962517" y="0"/>
                    <a:pt x="5105400" y="1142883"/>
                    <a:pt x="5105400" y="2552700"/>
                  </a:cubicBezTo>
                  <a:cubicBezTo>
                    <a:pt x="5105400" y="3962517"/>
                    <a:pt x="3962517" y="5105400"/>
                    <a:pt x="2552700" y="5105400"/>
                  </a:cubicBezTo>
                  <a:cubicBezTo>
                    <a:pt x="1142883" y="5105400"/>
                    <a:pt x="0" y="3962517"/>
                    <a:pt x="0" y="2552700"/>
                  </a:cubicBezTo>
                  <a:close/>
                </a:path>
              </a:pathLst>
            </a:cu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Policy</a:t>
              </a:r>
              <a:endParaRPr lang="en-US" sz="1100" kern="1200" dirty="0"/>
            </a:p>
          </p:txBody>
        </p:sp>
        <p:sp>
          <p:nvSpPr>
            <p:cNvPr id="7" name="Freeform 6"/>
            <p:cNvSpPr/>
            <p:nvPr/>
          </p:nvSpPr>
          <p:spPr>
            <a:xfrm>
              <a:off x="7073423" y="2434271"/>
              <a:ext cx="4339590" cy="4339590"/>
            </a:xfrm>
            <a:custGeom>
              <a:avLst/>
              <a:gdLst>
                <a:gd name="connsiteX0" fmla="*/ 0 w 4339590"/>
                <a:gd name="connsiteY0" fmla="*/ 2169795 h 4339590"/>
                <a:gd name="connsiteX1" fmla="*/ 2169795 w 4339590"/>
                <a:gd name="connsiteY1" fmla="*/ 0 h 4339590"/>
                <a:gd name="connsiteX2" fmla="*/ 4339590 w 4339590"/>
                <a:gd name="connsiteY2" fmla="*/ 2169795 h 4339590"/>
                <a:gd name="connsiteX3" fmla="*/ 2169795 w 4339590"/>
                <a:gd name="connsiteY3" fmla="*/ 4339590 h 4339590"/>
                <a:gd name="connsiteX4" fmla="*/ 0 w 4339590"/>
                <a:gd name="connsiteY4" fmla="*/ 2169795 h 4339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590" h="4339590">
                  <a:moveTo>
                    <a:pt x="0" y="2169795"/>
                  </a:moveTo>
                  <a:cubicBezTo>
                    <a:pt x="0" y="971450"/>
                    <a:pt x="971450" y="0"/>
                    <a:pt x="2169795" y="0"/>
                  </a:cubicBezTo>
                  <a:cubicBezTo>
                    <a:pt x="3368140" y="0"/>
                    <a:pt x="4339590" y="971450"/>
                    <a:pt x="4339590" y="2169795"/>
                  </a:cubicBezTo>
                  <a:cubicBezTo>
                    <a:pt x="4339590" y="3368140"/>
                    <a:pt x="3368140" y="4339590"/>
                    <a:pt x="2169795" y="4339590"/>
                  </a:cubicBezTo>
                  <a:cubicBezTo>
                    <a:pt x="971450" y="4339590"/>
                    <a:pt x="0" y="3368140"/>
                    <a:pt x="0" y="2169795"/>
                  </a:cubicBezTo>
                  <a:close/>
                </a:path>
              </a:pathLst>
            </a:custGeom>
          </p:spPr>
          <p:style>
            <a:lnRef idx="2">
              <a:schemeClr val="lt1">
                <a:hueOff val="0"/>
                <a:satOff val="0"/>
                <a:lumOff val="0"/>
                <a:alphaOff val="0"/>
              </a:schemeClr>
            </a:lnRef>
            <a:fillRef idx="1">
              <a:schemeClr val="accent1">
                <a:shade val="80000"/>
                <a:hueOff val="-132700"/>
                <a:satOff val="1974"/>
                <a:lumOff val="7273"/>
                <a:alphaOff val="0"/>
              </a:schemeClr>
            </a:fillRef>
            <a:effectRef idx="0">
              <a:schemeClr val="accent1">
                <a:shade val="80000"/>
                <a:hueOff val="-132700"/>
                <a:satOff val="1974"/>
                <a:lumOff val="7273"/>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People</a:t>
              </a:r>
              <a:endParaRPr lang="en-US" sz="1100" kern="1200" dirty="0"/>
            </a:p>
          </p:txBody>
        </p:sp>
        <p:sp>
          <p:nvSpPr>
            <p:cNvPr id="8" name="Freeform 7"/>
            <p:cNvSpPr/>
            <p:nvPr/>
          </p:nvSpPr>
          <p:spPr>
            <a:xfrm>
              <a:off x="7456328" y="3200081"/>
              <a:ext cx="3573780" cy="3573780"/>
            </a:xfrm>
            <a:custGeom>
              <a:avLst/>
              <a:gdLst>
                <a:gd name="connsiteX0" fmla="*/ 0 w 3573780"/>
                <a:gd name="connsiteY0" fmla="*/ 1786890 h 3573780"/>
                <a:gd name="connsiteX1" fmla="*/ 1786890 w 3573780"/>
                <a:gd name="connsiteY1" fmla="*/ 0 h 3573780"/>
                <a:gd name="connsiteX2" fmla="*/ 3573780 w 3573780"/>
                <a:gd name="connsiteY2" fmla="*/ 1786890 h 3573780"/>
                <a:gd name="connsiteX3" fmla="*/ 1786890 w 3573780"/>
                <a:gd name="connsiteY3" fmla="*/ 3573780 h 3573780"/>
                <a:gd name="connsiteX4" fmla="*/ 0 w 3573780"/>
                <a:gd name="connsiteY4" fmla="*/ 1786890 h 357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3780" h="3573780">
                  <a:moveTo>
                    <a:pt x="0" y="1786890"/>
                  </a:moveTo>
                  <a:cubicBezTo>
                    <a:pt x="0" y="800018"/>
                    <a:pt x="800018" y="0"/>
                    <a:pt x="1786890" y="0"/>
                  </a:cubicBezTo>
                  <a:cubicBezTo>
                    <a:pt x="2773762" y="0"/>
                    <a:pt x="3573780" y="800018"/>
                    <a:pt x="3573780" y="1786890"/>
                  </a:cubicBezTo>
                  <a:cubicBezTo>
                    <a:pt x="3573780" y="2773762"/>
                    <a:pt x="2773762" y="3573780"/>
                    <a:pt x="1786890" y="3573780"/>
                  </a:cubicBezTo>
                  <a:cubicBezTo>
                    <a:pt x="800018" y="3573780"/>
                    <a:pt x="0" y="2773762"/>
                    <a:pt x="0" y="1786890"/>
                  </a:cubicBezTo>
                  <a:close/>
                </a:path>
              </a:pathLst>
            </a:custGeom>
          </p:spPr>
          <p:style>
            <a:lnRef idx="2">
              <a:schemeClr val="lt1">
                <a:hueOff val="0"/>
                <a:satOff val="0"/>
                <a:lumOff val="0"/>
                <a:alphaOff val="0"/>
              </a:schemeClr>
            </a:lnRef>
            <a:fillRef idx="1">
              <a:schemeClr val="accent1">
                <a:shade val="80000"/>
                <a:hueOff val="-265401"/>
                <a:satOff val="3948"/>
                <a:lumOff val="14546"/>
                <a:alphaOff val="0"/>
              </a:schemeClr>
            </a:fillRef>
            <a:effectRef idx="0">
              <a:schemeClr val="accent1">
                <a:shade val="80000"/>
                <a:hueOff val="-265401"/>
                <a:satOff val="3948"/>
                <a:lumOff val="14546"/>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Process</a:t>
              </a:r>
              <a:endParaRPr lang="en-US" sz="1100" kern="1200" dirty="0"/>
            </a:p>
          </p:txBody>
        </p:sp>
        <p:sp>
          <p:nvSpPr>
            <p:cNvPr id="10" name="Freeform 9"/>
            <p:cNvSpPr/>
            <p:nvPr/>
          </p:nvSpPr>
          <p:spPr>
            <a:xfrm>
              <a:off x="8222138" y="4731702"/>
              <a:ext cx="2042160" cy="2042160"/>
            </a:xfrm>
            <a:custGeom>
              <a:avLst/>
              <a:gdLst>
                <a:gd name="connsiteX0" fmla="*/ 0 w 2042160"/>
                <a:gd name="connsiteY0" fmla="*/ 1021080 h 2042160"/>
                <a:gd name="connsiteX1" fmla="*/ 1021080 w 2042160"/>
                <a:gd name="connsiteY1" fmla="*/ 0 h 2042160"/>
                <a:gd name="connsiteX2" fmla="*/ 2042160 w 2042160"/>
                <a:gd name="connsiteY2" fmla="*/ 1021080 h 2042160"/>
                <a:gd name="connsiteX3" fmla="*/ 1021080 w 2042160"/>
                <a:gd name="connsiteY3" fmla="*/ 2042160 h 2042160"/>
                <a:gd name="connsiteX4" fmla="*/ 0 w 2042160"/>
                <a:gd name="connsiteY4" fmla="*/ 102108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2160" h="2042160">
                  <a:moveTo>
                    <a:pt x="0" y="1021080"/>
                  </a:moveTo>
                  <a:cubicBezTo>
                    <a:pt x="0" y="457153"/>
                    <a:pt x="457153" y="0"/>
                    <a:pt x="1021080" y="0"/>
                  </a:cubicBezTo>
                  <a:cubicBezTo>
                    <a:pt x="1585007" y="0"/>
                    <a:pt x="2042160" y="457153"/>
                    <a:pt x="2042160" y="1021080"/>
                  </a:cubicBezTo>
                  <a:cubicBezTo>
                    <a:pt x="2042160" y="1585007"/>
                    <a:pt x="1585007" y="2042160"/>
                    <a:pt x="1021080" y="2042160"/>
                  </a:cubicBezTo>
                  <a:cubicBezTo>
                    <a:pt x="457153" y="2042160"/>
                    <a:pt x="0" y="1585007"/>
                    <a:pt x="0" y="1021080"/>
                  </a:cubicBezTo>
                  <a:close/>
                </a:path>
              </a:pathLst>
            </a:custGeom>
          </p:spPr>
          <p:style>
            <a:lnRef idx="2">
              <a:schemeClr val="lt1">
                <a:hueOff val="0"/>
                <a:satOff val="0"/>
                <a:lumOff val="0"/>
                <a:alphaOff val="0"/>
              </a:schemeClr>
            </a:lnRef>
            <a:fillRef idx="1">
              <a:schemeClr val="accent1">
                <a:shade val="80000"/>
                <a:hueOff val="-530802"/>
                <a:satOff val="7895"/>
                <a:lumOff val="29092"/>
                <a:alphaOff val="0"/>
              </a:schemeClr>
            </a:fillRef>
            <a:effectRef idx="0">
              <a:schemeClr val="accent1">
                <a:shade val="80000"/>
                <a:hueOff val="-530802"/>
                <a:satOff val="7895"/>
                <a:lumOff val="29092"/>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solidFill>
                    <a:srgbClr val="000000"/>
                  </a:solidFill>
                </a:rPr>
                <a:t>Managed</a:t>
              </a:r>
              <a:br>
                <a:rPr lang="en-US" sz="1100" kern="1200" dirty="0" smtClean="0">
                  <a:solidFill>
                    <a:srgbClr val="000000"/>
                  </a:solidFill>
                </a:rPr>
              </a:br>
              <a:r>
                <a:rPr lang="en-US" sz="1100" kern="1200" dirty="0" smtClean="0">
                  <a:solidFill>
                    <a:srgbClr val="000000"/>
                  </a:solidFill>
                </a:rPr>
                <a:t>Information</a:t>
              </a:r>
              <a:br>
                <a:rPr lang="en-US" sz="1100" kern="1200" dirty="0" smtClean="0">
                  <a:solidFill>
                    <a:srgbClr val="000000"/>
                  </a:solidFill>
                </a:rPr>
              </a:br>
              <a:r>
                <a:rPr lang="en-US" sz="1100" kern="1200" dirty="0" smtClean="0">
                  <a:solidFill>
                    <a:srgbClr val="000000"/>
                  </a:solidFill>
                </a:rPr>
                <a:t>Solution</a:t>
              </a:r>
              <a:br>
                <a:rPr lang="en-US" sz="1100" kern="1200" dirty="0" smtClean="0">
                  <a:solidFill>
                    <a:srgbClr val="000000"/>
                  </a:solidFill>
                </a:rPr>
              </a:br>
              <a:r>
                <a:rPr lang="en-US" sz="1100" kern="1200" dirty="0" smtClean="0">
                  <a:solidFill>
                    <a:srgbClr val="000000"/>
                  </a:solidFill>
                </a:rPr>
                <a:t>Workload</a:t>
              </a:r>
              <a:br>
                <a:rPr lang="en-US" sz="1100" kern="1200" dirty="0" smtClean="0">
                  <a:solidFill>
                    <a:srgbClr val="000000"/>
                  </a:solidFill>
                </a:rPr>
              </a:br>
              <a:r>
                <a:rPr lang="en-US" sz="1100" kern="1200" dirty="0" smtClean="0">
                  <a:solidFill>
                    <a:srgbClr val="000000"/>
                  </a:solidFill>
                </a:rPr>
                <a:t>Service</a:t>
              </a:r>
              <a:endParaRPr lang="en-US" sz="1100" kern="1200" dirty="0">
                <a:solidFill>
                  <a:srgbClr val="000000"/>
                </a:solidFill>
              </a:endParaRPr>
            </a:p>
          </p:txBody>
        </p:sp>
      </p:grpSp>
    </p:spTree>
    <p:extLst>
      <p:ext uri="{BB962C8B-B14F-4D97-AF65-F5344CB8AC3E}">
        <p14:creationId xmlns:p14="http://schemas.microsoft.com/office/powerpoint/2010/main" val="291803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down)">
                                      <p:cBhvr>
                                        <p:cTn id="16" dur="500"/>
                                        <p:tgtEl>
                                          <p:spTgt spid="6"/>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a:stCxn id="49" idx="3"/>
            <a:endCxn id="50" idx="0"/>
          </p:cNvCxnSpPr>
          <p:nvPr/>
        </p:nvCxnSpPr>
        <p:spPr>
          <a:xfrm>
            <a:off x="4641985" y="3664951"/>
            <a:ext cx="0" cy="127676"/>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3" idx="3"/>
            <a:endCxn id="24" idx="1"/>
          </p:cNvCxnSpPr>
          <p:nvPr/>
        </p:nvCxnSpPr>
        <p:spPr>
          <a:xfrm>
            <a:off x="2936220" y="5134400"/>
            <a:ext cx="280305" cy="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216525" y="3778706"/>
            <a:ext cx="2850917" cy="2711388"/>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cxnSp>
        <p:nvCxnSpPr>
          <p:cNvPr id="55" name="Straight Connector 54"/>
          <p:cNvCxnSpPr>
            <a:stCxn id="25" idx="2"/>
            <a:endCxn id="35" idx="0"/>
          </p:cNvCxnSpPr>
          <p:nvPr/>
        </p:nvCxnSpPr>
        <p:spPr>
          <a:xfrm>
            <a:off x="4641985" y="1877462"/>
            <a:ext cx="0" cy="23315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3"/>
            <a:endCxn id="35" idx="1"/>
          </p:cNvCxnSpPr>
          <p:nvPr/>
        </p:nvCxnSpPr>
        <p:spPr>
          <a:xfrm>
            <a:off x="2936220" y="2436850"/>
            <a:ext cx="462617" cy="607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1" idx="1"/>
            <a:endCxn id="35" idx="3"/>
          </p:cNvCxnSpPr>
          <p:nvPr/>
        </p:nvCxnSpPr>
        <p:spPr>
          <a:xfrm flipH="1">
            <a:off x="5885132" y="2442920"/>
            <a:ext cx="463620" cy="0"/>
          </a:xfrm>
          <a:prstGeom prst="line">
            <a:avLst/>
          </a:prstGeom>
          <a:ln w="3810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5" idx="2"/>
            <a:endCxn id="49" idx="1"/>
          </p:cNvCxnSpPr>
          <p:nvPr/>
        </p:nvCxnSpPr>
        <p:spPr>
          <a:xfrm>
            <a:off x="4641985" y="2775226"/>
            <a:ext cx="0" cy="190272"/>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Straight Connector 41"/>
          <p:cNvCxnSpPr>
            <a:stCxn id="51" idx="2"/>
            <a:endCxn id="52" idx="0"/>
          </p:cNvCxnSpPr>
          <p:nvPr/>
        </p:nvCxnSpPr>
        <p:spPr>
          <a:xfrm rot="5400000">
            <a:off x="4532727" y="4742988"/>
            <a:ext cx="218516" cy="1"/>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641983" y="5200058"/>
            <a:ext cx="0" cy="17652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641983" y="5721873"/>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30722" name="Title 1"/>
          <p:cNvSpPr>
            <a:spLocks noGrp="1"/>
          </p:cNvSpPr>
          <p:nvPr>
            <p:ph type="title"/>
          </p:nvPr>
        </p:nvSpPr>
        <p:spPr/>
        <p:txBody>
          <a:bodyPr/>
          <a:lstStyle/>
          <a:p>
            <a:r>
              <a:rPr lang="en-US" dirty="0" smtClean="0"/>
              <a:t>Architecture: Enforced</a:t>
            </a:r>
          </a:p>
        </p:txBody>
      </p:sp>
      <p:sp>
        <p:nvSpPr>
          <p:cNvPr id="25" name="Rounded Rectangle 24"/>
          <p:cNvSpPr/>
          <p:nvPr/>
        </p:nvSpPr>
        <p:spPr>
          <a:xfrm>
            <a:off x="3398837" y="1212849"/>
            <a:ext cx="2486295" cy="664613"/>
          </a:xfrm>
          <a:prstGeom prst="roundRect">
            <a:avLst/>
          </a:prstGeom>
          <a:solidFill>
            <a:srgbClr val="00B050"/>
          </a:solidFill>
          <a:ln w="3810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35" name="Rounded Rectangle 34"/>
          <p:cNvSpPr/>
          <p:nvPr/>
        </p:nvSpPr>
        <p:spPr>
          <a:xfrm>
            <a:off x="3398837" y="2110613"/>
            <a:ext cx="2486295"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Web App</a:t>
            </a:r>
          </a:p>
        </p:txBody>
      </p:sp>
      <p:sp>
        <p:nvSpPr>
          <p:cNvPr id="41" name="Rounded Rectangle 40"/>
          <p:cNvSpPr/>
          <p:nvPr/>
        </p:nvSpPr>
        <p:spPr>
          <a:xfrm>
            <a:off x="6348752" y="2110613"/>
            <a:ext cx="1554480" cy="664613"/>
          </a:xfrm>
          <a:prstGeom prst="roundRect">
            <a:avLst/>
          </a:prstGeom>
          <a:solidFill>
            <a:srgbClr val="B08600"/>
          </a:solidFill>
          <a:ln w="3810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Service App</a:t>
            </a:r>
          </a:p>
        </p:txBody>
      </p:sp>
      <p:sp>
        <p:nvSpPr>
          <p:cNvPr id="48" name="Rounded Rectangle 47"/>
          <p:cNvSpPr/>
          <p:nvPr/>
        </p:nvSpPr>
        <p:spPr>
          <a:xfrm>
            <a:off x="1381740" y="2104543"/>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Zone</a:t>
            </a:r>
          </a:p>
        </p:txBody>
      </p:sp>
      <p:sp>
        <p:nvSpPr>
          <p:cNvPr id="49" name="Flowchart: Magnetic Disk 48"/>
          <p:cNvSpPr/>
          <p:nvPr/>
        </p:nvSpPr>
        <p:spPr>
          <a:xfrm>
            <a:off x="3398837" y="2965498"/>
            <a:ext cx="2486295" cy="699453"/>
          </a:xfrm>
          <a:prstGeom prst="flowChartMagneticDisk">
            <a:avLst/>
          </a:prstGeom>
          <a:solidFill>
            <a:srgbClr val="996633"/>
          </a:solidFill>
          <a:ln w="3810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50" name="TextBox 49"/>
          <p:cNvSpPr txBox="1"/>
          <p:nvPr/>
        </p:nvSpPr>
        <p:spPr>
          <a:xfrm>
            <a:off x="3398837" y="3792627"/>
            <a:ext cx="2486295" cy="382308"/>
          </a:xfrm>
          <a:prstGeom prst="rect">
            <a:avLst/>
          </a:prstGeom>
          <a:noFill/>
          <a:ln w="38100">
            <a:noFill/>
          </a:ln>
        </p:spPr>
        <p:txBody>
          <a:bodyPr wrap="square" rtlCol="0">
            <a:spAutoFit/>
          </a:bodyPr>
          <a:lstStyle/>
          <a:p>
            <a:pPr algn="ctr"/>
            <a:r>
              <a:rPr lang="en-US" sz="1836" b="1" dirty="0">
                <a:solidFill>
                  <a:srgbClr val="FFFFFF"/>
                </a:solidFill>
              </a:rPr>
              <a:t>Site collection</a:t>
            </a:r>
          </a:p>
        </p:txBody>
      </p:sp>
      <p:sp>
        <p:nvSpPr>
          <p:cNvPr id="51" name="Rounded Rectangle 50"/>
          <p:cNvSpPr/>
          <p:nvPr/>
        </p:nvSpPr>
        <p:spPr>
          <a:xfrm>
            <a:off x="3678460" y="4167428"/>
            <a:ext cx="1927050" cy="466302"/>
          </a:xfrm>
          <a:prstGeom prst="roundRect">
            <a:avLst/>
          </a:prstGeom>
          <a:solidFill>
            <a:srgbClr val="006699"/>
          </a:solidFill>
          <a:ln w="381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Site</a:t>
            </a:r>
          </a:p>
        </p:txBody>
      </p:sp>
      <p:sp>
        <p:nvSpPr>
          <p:cNvPr id="52" name="Rectangle 51"/>
          <p:cNvSpPr/>
          <p:nvPr/>
        </p:nvSpPr>
        <p:spPr>
          <a:xfrm>
            <a:off x="3678458" y="4852246"/>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List / Library</a:t>
            </a:r>
            <a:endParaRPr lang="en-US" sz="1632" b="1" dirty="0">
              <a:solidFill>
                <a:srgbClr val="FFFFFF"/>
              </a:solidFill>
            </a:endParaRPr>
          </a:p>
        </p:txBody>
      </p:sp>
      <p:sp>
        <p:nvSpPr>
          <p:cNvPr id="53" name="Rectangle 52"/>
          <p:cNvSpPr/>
          <p:nvPr/>
        </p:nvSpPr>
        <p:spPr>
          <a:xfrm>
            <a:off x="3678458" y="5374061"/>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FFFFFF"/>
                </a:solidFill>
              </a:rPr>
              <a:t>[Folder]</a:t>
            </a:r>
          </a:p>
        </p:txBody>
      </p:sp>
      <p:sp>
        <p:nvSpPr>
          <p:cNvPr id="54" name="Rectangle 53"/>
          <p:cNvSpPr/>
          <p:nvPr/>
        </p:nvSpPr>
        <p:spPr>
          <a:xfrm>
            <a:off x="3678458" y="5915269"/>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sp>
        <p:nvSpPr>
          <p:cNvPr id="63" name="Rounded Rectangle 62"/>
          <p:cNvSpPr/>
          <p:nvPr/>
        </p:nvSpPr>
        <p:spPr>
          <a:xfrm>
            <a:off x="1381740" y="4802093"/>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Tenancy</a:t>
            </a:r>
            <a:endParaRPr lang="en-US" sz="1836" b="1" dirty="0">
              <a:solidFill>
                <a:srgbClr val="FFFFFF"/>
              </a:solidFill>
            </a:endParaRPr>
          </a:p>
        </p:txBody>
      </p:sp>
      <p:grpSp>
        <p:nvGrpSpPr>
          <p:cNvPr id="6" name="Group 5"/>
          <p:cNvGrpSpPr/>
          <p:nvPr/>
        </p:nvGrpSpPr>
        <p:grpSpPr>
          <a:xfrm>
            <a:off x="9959777" y="4880375"/>
            <a:ext cx="418087" cy="1938127"/>
            <a:chOff x="9647365" y="4880375"/>
            <a:chExt cx="418087" cy="1938127"/>
          </a:xfrm>
        </p:grpSpPr>
        <p:pic>
          <p:nvPicPr>
            <p:cNvPr id="26" name="Picture 5" descr="C:\Users\Dan\Documents\Projects\MS 70667\VRT Download Graphics\Graphics\Document_BoxesWrit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730" y="5524155"/>
              <a:ext cx="381316" cy="62154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Dan\Documents\Projects\MS 70667\VRT Download Graphics\Graphics\Document_Co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47365" y="4880375"/>
              <a:ext cx="392927" cy="6393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Dan\Documents\Projects\MS 70667\VRT Download Graphics\Graphics\Document_Spreadshee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9115" y="6195378"/>
              <a:ext cx="386337" cy="6231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586183" y="4839496"/>
            <a:ext cx="417583" cy="1974537"/>
            <a:chOff x="9037637" y="4839496"/>
            <a:chExt cx="417583" cy="1974537"/>
          </a:xfrm>
        </p:grpSpPr>
        <p:pic>
          <p:nvPicPr>
            <p:cNvPr id="28" name="Picture 7" descr="C:\Users\Dan\Documents\Projects\MS 70667\VRT Download Graphics\Graphics\Document_Lega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7637" y="4839496"/>
              <a:ext cx="386337" cy="62721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Dan\Documents\Projects\MS 70667\VRT Download Graphics\Graphics\Document_Writing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37638" y="5512457"/>
              <a:ext cx="386336" cy="62877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Dan\Documents\Projects\MS 70667\VRT Download Graphics\Graphics\Document_BoxesWrit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3904" y="6192488"/>
              <a:ext cx="381316" cy="62154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 name="Straight Arrow Connector 3"/>
          <p:cNvCxnSpPr>
            <a:stCxn id="53" idx="3"/>
          </p:cNvCxnSpPr>
          <p:nvPr/>
        </p:nvCxnSpPr>
        <p:spPr>
          <a:xfrm flipV="1">
            <a:off x="5605510" y="4742988"/>
            <a:ext cx="1561519" cy="806238"/>
          </a:xfrm>
          <a:prstGeom prst="straightConnector1">
            <a:avLst/>
          </a:prstGeom>
          <a:ln w="57150">
            <a:solidFill>
              <a:srgbClr val="FFFF00"/>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6" name="Picture 2" descr="C:\Users\Dan\Documents\Projects\MS 70667\VRT Download Graphics\Graphics\User_Half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30617" y="3601737"/>
            <a:ext cx="440641" cy="69392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C:\Users\Dan\Documents\Projects\MS 70667\VRT Download Graphics\Graphics\User_Half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92862" y="3612299"/>
            <a:ext cx="440641" cy="693923"/>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Group 45"/>
          <p:cNvGrpSpPr/>
          <p:nvPr/>
        </p:nvGrpSpPr>
        <p:grpSpPr>
          <a:xfrm>
            <a:off x="9599661" y="4221063"/>
            <a:ext cx="1465832" cy="1162059"/>
            <a:chOff x="2774390" y="1424394"/>
            <a:chExt cx="2142299" cy="1698338"/>
          </a:xfrm>
        </p:grpSpPr>
        <p:pic>
          <p:nvPicPr>
            <p:cNvPr id="47" name="Picture 10" descr="C:\Users\Dan\Documents\Projects\MS 70667\VRT Download Graphics\Graphics\Folder_Op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4390" y="1456648"/>
              <a:ext cx="1570557" cy="1401722"/>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3" descr="C:\Users\Dan\Documents\Projects\MS 70667\VRT Download Graphics\Graphics\UserAccount_Blue.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39638" y="1424394"/>
              <a:ext cx="1175346" cy="1128333"/>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1" descr="C:\Users\Dan\Documents\Projects\MS 70667\VRT Download Graphics\Graphics\Security_Security.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13278" y="2056795"/>
              <a:ext cx="603411" cy="10659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Group 66"/>
          <p:cNvGrpSpPr/>
          <p:nvPr/>
        </p:nvGrpSpPr>
        <p:grpSpPr>
          <a:xfrm>
            <a:off x="7187042" y="4248838"/>
            <a:ext cx="1723976" cy="1134284"/>
            <a:chOff x="7121559" y="1456648"/>
            <a:chExt cx="2554883" cy="1560238"/>
          </a:xfrm>
        </p:grpSpPr>
        <p:pic>
          <p:nvPicPr>
            <p:cNvPr id="68" name="Picture 10" descr="C:\Users\Dan\Documents\Projects\MS 70667\VRT Download Graphics\Graphics\Folder_Op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21559" y="1518363"/>
              <a:ext cx="1570557" cy="140172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4" descr="C:\Users\Dan\Documents\Projects\MS 70667\VRT Download Graphics\Graphics\UserAccountAuthenticatedRed.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135330" y="1456648"/>
              <a:ext cx="1278023" cy="1230336"/>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1" descr="C:\Users\Dan\Documents\Projects\MS 70667\VRT Download Graphics\Graphics\Security_Security.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73031" y="1950949"/>
              <a:ext cx="603411" cy="10659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8516673" y="2696311"/>
            <a:ext cx="1259514" cy="1781525"/>
            <a:chOff x="8516673" y="2696311"/>
            <a:chExt cx="1259514" cy="1781525"/>
          </a:xfrm>
        </p:grpSpPr>
        <p:sp>
          <p:nvSpPr>
            <p:cNvPr id="72" name="TextBox 71"/>
            <p:cNvSpPr txBox="1"/>
            <p:nvPr/>
          </p:nvSpPr>
          <p:spPr>
            <a:xfrm>
              <a:off x="8516673" y="2696311"/>
              <a:ext cx="932603" cy="932604"/>
            </a:xfrm>
            <a:prstGeom prst="rect">
              <a:avLst/>
            </a:prstGeom>
            <a:noFill/>
          </p:spPr>
          <p:txBody>
            <a:bodyPr wrap="none" lIns="0" tIns="0" rIns="0" bIns="0" rtlCol="0">
              <a:noAutofit/>
            </a:bodyPr>
            <a:lstStyle/>
            <a:p>
              <a:r>
                <a:rPr lang="en-US" sz="2856" dirty="0">
                  <a:gradFill>
                    <a:gsLst>
                      <a:gs pos="0">
                        <a:schemeClr val="tx1"/>
                      </a:gs>
                      <a:gs pos="86000">
                        <a:schemeClr val="tx1"/>
                      </a:gs>
                    </a:gsLst>
                    <a:lin ang="5400000" scaled="0"/>
                  </a:gradFill>
                  <a:latin typeface="Segoe UI Light" pitchFamily="34" charset="0"/>
                </a:rPr>
                <a:t>Scope</a:t>
              </a:r>
              <a:br>
                <a:rPr lang="en-US" sz="2856" dirty="0">
                  <a:gradFill>
                    <a:gsLst>
                      <a:gs pos="0">
                        <a:schemeClr val="tx1"/>
                      </a:gs>
                      <a:gs pos="86000">
                        <a:schemeClr val="tx1"/>
                      </a:gs>
                    </a:gsLst>
                    <a:lin ang="5400000" scaled="0"/>
                  </a:gradFill>
                  <a:latin typeface="Segoe UI Light" pitchFamily="34" charset="0"/>
                </a:rPr>
              </a:br>
              <a:r>
                <a:rPr lang="en-US" sz="2856" dirty="0">
                  <a:gradFill>
                    <a:gsLst>
                      <a:gs pos="0">
                        <a:schemeClr val="tx1"/>
                      </a:gs>
                      <a:gs pos="86000">
                        <a:schemeClr val="tx1"/>
                      </a:gs>
                    </a:gsLst>
                    <a:lin ang="5400000" scaled="0"/>
                  </a:gradFill>
                  <a:latin typeface="Segoe UI Light" pitchFamily="34" charset="0"/>
                </a:rPr>
                <a:t>(Folder)</a:t>
              </a:r>
            </a:p>
          </p:txBody>
        </p:sp>
        <p:sp>
          <p:nvSpPr>
            <p:cNvPr id="73" name="Freeform 72"/>
            <p:cNvSpPr/>
            <p:nvPr/>
          </p:nvSpPr>
          <p:spPr bwMode="auto">
            <a:xfrm rot="1572726" flipV="1">
              <a:off x="8870013" y="3765222"/>
              <a:ext cx="906174" cy="712614"/>
            </a:xfrm>
            <a:custGeom>
              <a:avLst/>
              <a:gdLst>
                <a:gd name="connsiteX0" fmla="*/ 0 w 1949116"/>
                <a:gd name="connsiteY0" fmla="*/ 1119474 h 1119474"/>
                <a:gd name="connsiteX1" fmla="*/ 1010653 w 1949116"/>
                <a:gd name="connsiteY1" fmla="*/ 132885 h 1119474"/>
                <a:gd name="connsiteX2" fmla="*/ 1949116 w 1949116"/>
                <a:gd name="connsiteY2" fmla="*/ 36632 h 1119474"/>
              </a:gdLst>
              <a:ahLst/>
              <a:cxnLst>
                <a:cxn ang="0">
                  <a:pos x="connsiteX0" y="connsiteY0"/>
                </a:cxn>
                <a:cxn ang="0">
                  <a:pos x="connsiteX1" y="connsiteY1"/>
                </a:cxn>
                <a:cxn ang="0">
                  <a:pos x="connsiteX2" y="connsiteY2"/>
                </a:cxn>
              </a:cxnLst>
              <a:rect l="l" t="t" r="r" b="b"/>
              <a:pathLst>
                <a:path w="1949116" h="1119474">
                  <a:moveTo>
                    <a:pt x="0" y="1119474"/>
                  </a:moveTo>
                  <a:cubicBezTo>
                    <a:pt x="342900" y="716416"/>
                    <a:pt x="685800" y="313359"/>
                    <a:pt x="1010653" y="132885"/>
                  </a:cubicBezTo>
                  <a:cubicBezTo>
                    <a:pt x="1335506" y="-47589"/>
                    <a:pt x="1642311" y="-5479"/>
                    <a:pt x="1949116" y="36632"/>
                  </a:cubicBezTo>
                </a:path>
              </a:pathLst>
            </a:custGeom>
            <a:noFill/>
            <a:ln w="76200">
              <a:solidFill>
                <a:schemeClr val="accent1"/>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p>
          </p:txBody>
        </p:sp>
      </p:grpSp>
      <p:grpSp>
        <p:nvGrpSpPr>
          <p:cNvPr id="8" name="Group 7"/>
          <p:cNvGrpSpPr/>
          <p:nvPr/>
        </p:nvGrpSpPr>
        <p:grpSpPr>
          <a:xfrm>
            <a:off x="10849931" y="2696312"/>
            <a:ext cx="1115170" cy="1773753"/>
            <a:chOff x="10849931" y="2696312"/>
            <a:chExt cx="1115170" cy="1773753"/>
          </a:xfrm>
        </p:grpSpPr>
        <p:sp>
          <p:nvSpPr>
            <p:cNvPr id="75" name="TextBox 74"/>
            <p:cNvSpPr txBox="1"/>
            <p:nvPr/>
          </p:nvSpPr>
          <p:spPr>
            <a:xfrm>
              <a:off x="11032498" y="2696312"/>
              <a:ext cx="932603" cy="932603"/>
            </a:xfrm>
            <a:prstGeom prst="rect">
              <a:avLst/>
            </a:prstGeom>
            <a:noFill/>
          </p:spPr>
          <p:txBody>
            <a:bodyPr wrap="none" lIns="0" tIns="0" rIns="0" bIns="0" rtlCol="0">
              <a:noAutofit/>
            </a:bodyPr>
            <a:lstStyle/>
            <a:p>
              <a:r>
                <a:rPr lang="en-US" sz="2856" dirty="0">
                  <a:gradFill>
                    <a:gsLst>
                      <a:gs pos="0">
                        <a:schemeClr val="tx1"/>
                      </a:gs>
                      <a:gs pos="86000">
                        <a:schemeClr val="tx1"/>
                      </a:gs>
                    </a:gsLst>
                    <a:lin ang="5400000" scaled="0"/>
                  </a:gradFill>
                  <a:latin typeface="Segoe UI Light" pitchFamily="34" charset="0"/>
                </a:rPr>
                <a:t>Control</a:t>
              </a:r>
              <a:br>
                <a:rPr lang="en-US" sz="2856" dirty="0">
                  <a:gradFill>
                    <a:gsLst>
                      <a:gs pos="0">
                        <a:schemeClr val="tx1"/>
                      </a:gs>
                      <a:gs pos="86000">
                        <a:schemeClr val="tx1"/>
                      </a:gs>
                    </a:gsLst>
                    <a:lin ang="5400000" scaled="0"/>
                  </a:gradFill>
                  <a:latin typeface="Segoe UI Light" pitchFamily="34" charset="0"/>
                </a:rPr>
              </a:br>
              <a:r>
                <a:rPr lang="en-US" sz="2856" dirty="0">
                  <a:gradFill>
                    <a:gsLst>
                      <a:gs pos="0">
                        <a:schemeClr val="tx1"/>
                      </a:gs>
                      <a:gs pos="86000">
                        <a:schemeClr val="tx1"/>
                      </a:gs>
                    </a:gsLst>
                    <a:lin ang="5400000" scaled="0"/>
                  </a:gradFill>
                  <a:latin typeface="Segoe UI Light" pitchFamily="34" charset="0"/>
                </a:rPr>
                <a:t>(ACL)</a:t>
              </a:r>
            </a:p>
          </p:txBody>
        </p:sp>
        <p:sp>
          <p:nvSpPr>
            <p:cNvPr id="76" name="Freeform 75"/>
            <p:cNvSpPr/>
            <p:nvPr/>
          </p:nvSpPr>
          <p:spPr bwMode="auto">
            <a:xfrm rot="19308435" flipH="1" flipV="1">
              <a:off x="10849931" y="3926739"/>
              <a:ext cx="1005231" cy="543326"/>
            </a:xfrm>
            <a:custGeom>
              <a:avLst/>
              <a:gdLst>
                <a:gd name="connsiteX0" fmla="*/ 0 w 1949116"/>
                <a:gd name="connsiteY0" fmla="*/ 1119474 h 1119474"/>
                <a:gd name="connsiteX1" fmla="*/ 1010653 w 1949116"/>
                <a:gd name="connsiteY1" fmla="*/ 132885 h 1119474"/>
                <a:gd name="connsiteX2" fmla="*/ 1949116 w 1949116"/>
                <a:gd name="connsiteY2" fmla="*/ 36632 h 1119474"/>
              </a:gdLst>
              <a:ahLst/>
              <a:cxnLst>
                <a:cxn ang="0">
                  <a:pos x="connsiteX0" y="connsiteY0"/>
                </a:cxn>
                <a:cxn ang="0">
                  <a:pos x="connsiteX1" y="connsiteY1"/>
                </a:cxn>
                <a:cxn ang="0">
                  <a:pos x="connsiteX2" y="connsiteY2"/>
                </a:cxn>
              </a:cxnLst>
              <a:rect l="l" t="t" r="r" b="b"/>
              <a:pathLst>
                <a:path w="1949116" h="1119474">
                  <a:moveTo>
                    <a:pt x="0" y="1119474"/>
                  </a:moveTo>
                  <a:cubicBezTo>
                    <a:pt x="342900" y="716416"/>
                    <a:pt x="685800" y="313359"/>
                    <a:pt x="1010653" y="132885"/>
                  </a:cubicBezTo>
                  <a:cubicBezTo>
                    <a:pt x="1335506" y="-47589"/>
                    <a:pt x="1642311" y="-5479"/>
                    <a:pt x="1949116" y="36632"/>
                  </a:cubicBezTo>
                </a:path>
              </a:pathLst>
            </a:custGeom>
            <a:noFill/>
            <a:ln w="76200">
              <a:solidFill>
                <a:schemeClr val="accent1"/>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p>
          </p:txBody>
        </p:sp>
      </p:grpSp>
    </p:spTree>
    <p:extLst>
      <p:ext uri="{BB962C8B-B14F-4D97-AF65-F5344CB8AC3E}">
        <p14:creationId xmlns:p14="http://schemas.microsoft.com/office/powerpoint/2010/main" val="598119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ppt_y</p:attrName>
                                        </p:attrNameLst>
                                      </p:cBhvr>
                                      <p:tavLst>
                                        <p:tav tm="0">
                                          <p:val>
                                            <p:strVal val="#ppt_y-#ppt_h*1.125000"/>
                                          </p:val>
                                        </p:tav>
                                        <p:tav tm="100000">
                                          <p:val>
                                            <p:strVal val="#ppt_y"/>
                                          </p:val>
                                        </p:tav>
                                      </p:tavLst>
                                    </p:anim>
                                    <p:animEffect transition="in" filter="wipe(down)">
                                      <p:cBhvr>
                                        <p:cTn id="17" dur="500"/>
                                        <p:tgtEl>
                                          <p:spTgt spid="5"/>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childTnLst>
                          </p:cTn>
                        </p:par>
                        <p:par>
                          <p:cTn id="25" fill="hold">
                            <p:stCondLst>
                              <p:cond delay="1500"/>
                            </p:stCondLst>
                            <p:childTnLst>
                              <p:par>
                                <p:cTn id="26" presetID="12" presetClass="entr" presetSubtype="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childTnLst>
                          </p:cTn>
                        </p:par>
                        <p:par>
                          <p:cTn id="30" fill="hold">
                            <p:stCondLst>
                              <p:cond delay="2000"/>
                            </p:stCondLst>
                            <p:childTnLst>
                              <p:par>
                                <p:cTn id="31" presetID="1" presetClass="entr" presetSubtype="0"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8"/>
          <p:cNvCxnSpPr>
            <a:stCxn id="49" idx="3"/>
            <a:endCxn id="50" idx="0"/>
          </p:cNvCxnSpPr>
          <p:nvPr/>
        </p:nvCxnSpPr>
        <p:spPr>
          <a:xfrm>
            <a:off x="4641985" y="3664951"/>
            <a:ext cx="0" cy="127676"/>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stCxn id="63" idx="3"/>
            <a:endCxn id="24" idx="1"/>
          </p:cNvCxnSpPr>
          <p:nvPr/>
        </p:nvCxnSpPr>
        <p:spPr>
          <a:xfrm flipV="1">
            <a:off x="1752917" y="5161984"/>
            <a:ext cx="322214" cy="108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2075131" y="3778706"/>
            <a:ext cx="5133706" cy="2766556"/>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cxnSp>
        <p:nvCxnSpPr>
          <p:cNvPr id="55" name="Straight Connector 54"/>
          <p:cNvCxnSpPr>
            <a:stCxn id="25" idx="2"/>
            <a:endCxn id="35" idx="0"/>
          </p:cNvCxnSpPr>
          <p:nvPr/>
        </p:nvCxnSpPr>
        <p:spPr>
          <a:xfrm>
            <a:off x="4641985" y="1877462"/>
            <a:ext cx="0" cy="233151"/>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8" idx="3"/>
            <a:endCxn id="35" idx="1"/>
          </p:cNvCxnSpPr>
          <p:nvPr/>
        </p:nvCxnSpPr>
        <p:spPr>
          <a:xfrm>
            <a:off x="2936220" y="2436850"/>
            <a:ext cx="462617" cy="6070"/>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41" idx="1"/>
            <a:endCxn id="35" idx="3"/>
          </p:cNvCxnSpPr>
          <p:nvPr/>
        </p:nvCxnSpPr>
        <p:spPr>
          <a:xfrm flipH="1">
            <a:off x="5885132" y="2442920"/>
            <a:ext cx="463620" cy="0"/>
          </a:xfrm>
          <a:prstGeom prst="line">
            <a:avLst/>
          </a:prstGeom>
          <a:ln w="3810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stCxn id="35" idx="2"/>
            <a:endCxn id="49" idx="1"/>
          </p:cNvCxnSpPr>
          <p:nvPr/>
        </p:nvCxnSpPr>
        <p:spPr>
          <a:xfrm>
            <a:off x="4641985" y="2775226"/>
            <a:ext cx="0" cy="190272"/>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Straight Connector 41"/>
          <p:cNvCxnSpPr>
            <a:stCxn id="51" idx="2"/>
            <a:endCxn id="52" idx="0"/>
          </p:cNvCxnSpPr>
          <p:nvPr/>
        </p:nvCxnSpPr>
        <p:spPr>
          <a:xfrm rot="5400000">
            <a:off x="4532727" y="4742988"/>
            <a:ext cx="218516" cy="1"/>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52" idx="2"/>
            <a:endCxn id="53" idx="0"/>
          </p:cNvCxnSpPr>
          <p:nvPr/>
        </p:nvCxnSpPr>
        <p:spPr>
          <a:xfrm rot="5400000">
            <a:off x="3882468" y="4718946"/>
            <a:ext cx="275886" cy="1243147"/>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398836" y="5826274"/>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30722" name="Title 1"/>
          <p:cNvSpPr>
            <a:spLocks noGrp="1"/>
          </p:cNvSpPr>
          <p:nvPr>
            <p:ph type="title"/>
          </p:nvPr>
        </p:nvSpPr>
        <p:spPr/>
        <p:txBody>
          <a:bodyPr/>
          <a:lstStyle/>
          <a:p>
            <a:r>
              <a:rPr lang="en-US" dirty="0" smtClean="0"/>
              <a:t>Architecture: Enforced</a:t>
            </a:r>
          </a:p>
        </p:txBody>
      </p:sp>
      <p:sp>
        <p:nvSpPr>
          <p:cNvPr id="25" name="Rounded Rectangle 24"/>
          <p:cNvSpPr/>
          <p:nvPr/>
        </p:nvSpPr>
        <p:spPr>
          <a:xfrm>
            <a:off x="3398837" y="1212849"/>
            <a:ext cx="2486295" cy="664613"/>
          </a:xfrm>
          <a:prstGeom prst="roundRect">
            <a:avLst/>
          </a:prstGeom>
          <a:solidFill>
            <a:srgbClr val="00B050"/>
          </a:solidFill>
          <a:ln w="3810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35" name="Rounded Rectangle 34"/>
          <p:cNvSpPr/>
          <p:nvPr/>
        </p:nvSpPr>
        <p:spPr>
          <a:xfrm>
            <a:off x="3398837" y="2110613"/>
            <a:ext cx="2486295"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Web App</a:t>
            </a:r>
          </a:p>
        </p:txBody>
      </p:sp>
      <p:sp>
        <p:nvSpPr>
          <p:cNvPr id="41" name="Rounded Rectangle 40"/>
          <p:cNvSpPr/>
          <p:nvPr/>
        </p:nvSpPr>
        <p:spPr>
          <a:xfrm>
            <a:off x="6348752" y="2110613"/>
            <a:ext cx="1554480" cy="664613"/>
          </a:xfrm>
          <a:prstGeom prst="roundRect">
            <a:avLst/>
          </a:prstGeom>
          <a:solidFill>
            <a:srgbClr val="B08600"/>
          </a:solidFill>
          <a:ln w="3810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Service App</a:t>
            </a:r>
          </a:p>
        </p:txBody>
      </p:sp>
      <p:sp>
        <p:nvSpPr>
          <p:cNvPr id="48" name="Rounded Rectangle 47"/>
          <p:cNvSpPr/>
          <p:nvPr/>
        </p:nvSpPr>
        <p:spPr>
          <a:xfrm>
            <a:off x="1381740" y="2104543"/>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Zone</a:t>
            </a:r>
          </a:p>
        </p:txBody>
      </p:sp>
      <p:sp>
        <p:nvSpPr>
          <p:cNvPr id="49" name="Flowchart: Magnetic Disk 48"/>
          <p:cNvSpPr/>
          <p:nvPr/>
        </p:nvSpPr>
        <p:spPr>
          <a:xfrm>
            <a:off x="3398837" y="2965498"/>
            <a:ext cx="2486295" cy="699453"/>
          </a:xfrm>
          <a:prstGeom prst="flowChartMagneticDisk">
            <a:avLst/>
          </a:prstGeom>
          <a:solidFill>
            <a:srgbClr val="996633"/>
          </a:solidFill>
          <a:ln w="3810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50" name="TextBox 49"/>
          <p:cNvSpPr txBox="1"/>
          <p:nvPr/>
        </p:nvSpPr>
        <p:spPr>
          <a:xfrm>
            <a:off x="3398837" y="3792627"/>
            <a:ext cx="2486295" cy="382308"/>
          </a:xfrm>
          <a:prstGeom prst="rect">
            <a:avLst/>
          </a:prstGeom>
          <a:noFill/>
          <a:ln w="38100">
            <a:noFill/>
          </a:ln>
        </p:spPr>
        <p:txBody>
          <a:bodyPr wrap="square" rtlCol="0">
            <a:spAutoFit/>
          </a:bodyPr>
          <a:lstStyle/>
          <a:p>
            <a:pPr algn="ctr"/>
            <a:r>
              <a:rPr lang="en-US" sz="1836" b="1" dirty="0">
                <a:solidFill>
                  <a:srgbClr val="FFFFFF"/>
                </a:solidFill>
              </a:rPr>
              <a:t>Site collection</a:t>
            </a:r>
          </a:p>
        </p:txBody>
      </p:sp>
      <p:sp>
        <p:nvSpPr>
          <p:cNvPr id="51" name="Rounded Rectangle 50"/>
          <p:cNvSpPr/>
          <p:nvPr/>
        </p:nvSpPr>
        <p:spPr>
          <a:xfrm>
            <a:off x="3678460" y="4167428"/>
            <a:ext cx="1927050" cy="466302"/>
          </a:xfrm>
          <a:prstGeom prst="roundRect">
            <a:avLst/>
          </a:prstGeom>
          <a:solidFill>
            <a:srgbClr val="006699"/>
          </a:solidFill>
          <a:ln w="381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Site</a:t>
            </a:r>
          </a:p>
        </p:txBody>
      </p:sp>
      <p:sp>
        <p:nvSpPr>
          <p:cNvPr id="52" name="Rectangle 51"/>
          <p:cNvSpPr/>
          <p:nvPr/>
        </p:nvSpPr>
        <p:spPr>
          <a:xfrm>
            <a:off x="3678458" y="4852246"/>
            <a:ext cx="1927052" cy="350330"/>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List / Library</a:t>
            </a:r>
            <a:endParaRPr lang="en-US" sz="1632" b="1" dirty="0">
              <a:solidFill>
                <a:srgbClr val="FFFFFF"/>
              </a:solidFill>
            </a:endParaRPr>
          </a:p>
        </p:txBody>
      </p:sp>
      <p:sp>
        <p:nvSpPr>
          <p:cNvPr id="53" name="Rectangle 52"/>
          <p:cNvSpPr/>
          <p:nvPr/>
        </p:nvSpPr>
        <p:spPr>
          <a:xfrm>
            <a:off x="2435311" y="5478462"/>
            <a:ext cx="1927052" cy="350330"/>
          </a:xfrm>
          <a:prstGeom prst="rect">
            <a:avLst/>
          </a:prstGeom>
          <a:solidFill>
            <a:srgbClr val="FFFF00"/>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000000"/>
                </a:solidFill>
              </a:rPr>
              <a:t>[Folder]</a:t>
            </a:r>
          </a:p>
        </p:txBody>
      </p:sp>
      <p:sp>
        <p:nvSpPr>
          <p:cNvPr id="54" name="Rectangle 53"/>
          <p:cNvSpPr/>
          <p:nvPr/>
        </p:nvSpPr>
        <p:spPr>
          <a:xfrm>
            <a:off x="2435311" y="6019670"/>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sp>
        <p:nvSpPr>
          <p:cNvPr id="63" name="Rounded Rectangle 62"/>
          <p:cNvSpPr/>
          <p:nvPr/>
        </p:nvSpPr>
        <p:spPr>
          <a:xfrm>
            <a:off x="198437" y="4830762"/>
            <a:ext cx="1554480" cy="664613"/>
          </a:xfrm>
          <a:prstGeom prst="roundRect">
            <a:avLst/>
          </a:prstGeom>
          <a:solidFill>
            <a:srgbClr val="FFC000"/>
          </a:solidFill>
          <a:ln w="3810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Tenancy</a:t>
            </a:r>
            <a:endParaRPr lang="en-US" sz="1836" b="1" dirty="0">
              <a:solidFill>
                <a:srgbClr val="FFFFFF"/>
              </a:solidFill>
            </a:endParaRPr>
          </a:p>
        </p:txBody>
      </p:sp>
      <p:cxnSp>
        <p:nvCxnSpPr>
          <p:cNvPr id="79" name="Straight Connector 78"/>
          <p:cNvCxnSpPr/>
          <p:nvPr/>
        </p:nvCxnSpPr>
        <p:spPr>
          <a:xfrm>
            <a:off x="5937999" y="5826274"/>
            <a:ext cx="0" cy="192495"/>
          </a:xfrm>
          <a:prstGeom prst="line">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4974474" y="5478462"/>
            <a:ext cx="1927052" cy="350330"/>
          </a:xfrm>
          <a:prstGeom prst="rect">
            <a:avLst/>
          </a:prstGeom>
          <a:solidFill>
            <a:srgbClr val="FFFF00"/>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a:solidFill>
                  <a:srgbClr val="000000"/>
                </a:solidFill>
              </a:rPr>
              <a:t>[Folder]</a:t>
            </a:r>
          </a:p>
        </p:txBody>
      </p:sp>
      <p:sp>
        <p:nvSpPr>
          <p:cNvPr id="81" name="Rectangle 80"/>
          <p:cNvSpPr/>
          <p:nvPr/>
        </p:nvSpPr>
        <p:spPr>
          <a:xfrm>
            <a:off x="4974474" y="6019670"/>
            <a:ext cx="1927052" cy="343492"/>
          </a:xfrm>
          <a:prstGeom prst="rect">
            <a:avLst/>
          </a:prstGeom>
          <a:solidFill>
            <a:srgbClr val="666699"/>
          </a:solidFill>
          <a:ln w="381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1632" b="1" dirty="0" smtClean="0">
                <a:solidFill>
                  <a:srgbClr val="FFFFFF"/>
                </a:solidFill>
              </a:rPr>
              <a:t>Item / Document</a:t>
            </a:r>
            <a:endParaRPr lang="en-US" sz="1632" b="1" dirty="0">
              <a:solidFill>
                <a:srgbClr val="FFFFFF"/>
              </a:solidFill>
            </a:endParaRPr>
          </a:p>
        </p:txBody>
      </p:sp>
      <p:cxnSp>
        <p:nvCxnSpPr>
          <p:cNvPr id="82" name="Straight Connector 60"/>
          <p:cNvCxnSpPr>
            <a:stCxn id="52" idx="2"/>
            <a:endCxn id="80" idx="0"/>
          </p:cNvCxnSpPr>
          <p:nvPr/>
        </p:nvCxnSpPr>
        <p:spPr>
          <a:xfrm rot="16200000" flipH="1">
            <a:off x="5152049" y="4692511"/>
            <a:ext cx="275886" cy="1296016"/>
          </a:xfrm>
          <a:prstGeom prst="bentConnector3">
            <a:avLst>
              <a:gd name="adj1" fmla="val 50000"/>
            </a:avLst>
          </a:prstGeom>
          <a:ln w="381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8915400" y="3383280"/>
            <a:ext cx="3276600" cy="3276600"/>
            <a:chOff x="6690518" y="1668462"/>
            <a:chExt cx="5105400" cy="5105400"/>
          </a:xfrm>
        </p:grpSpPr>
        <p:sp>
          <p:nvSpPr>
            <p:cNvPr id="29" name="Freeform 28"/>
            <p:cNvSpPr/>
            <p:nvPr/>
          </p:nvSpPr>
          <p:spPr>
            <a:xfrm>
              <a:off x="6690518" y="1668462"/>
              <a:ext cx="5105400" cy="5105400"/>
            </a:xfrm>
            <a:custGeom>
              <a:avLst/>
              <a:gdLst>
                <a:gd name="connsiteX0" fmla="*/ 0 w 5105400"/>
                <a:gd name="connsiteY0" fmla="*/ 2552700 h 5105400"/>
                <a:gd name="connsiteX1" fmla="*/ 2552700 w 5105400"/>
                <a:gd name="connsiteY1" fmla="*/ 0 h 5105400"/>
                <a:gd name="connsiteX2" fmla="*/ 5105400 w 5105400"/>
                <a:gd name="connsiteY2" fmla="*/ 2552700 h 5105400"/>
                <a:gd name="connsiteX3" fmla="*/ 2552700 w 5105400"/>
                <a:gd name="connsiteY3" fmla="*/ 5105400 h 5105400"/>
                <a:gd name="connsiteX4" fmla="*/ 0 w 5105400"/>
                <a:gd name="connsiteY4" fmla="*/ 2552700 h 510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5400" h="5105400">
                  <a:moveTo>
                    <a:pt x="0" y="2552700"/>
                  </a:moveTo>
                  <a:cubicBezTo>
                    <a:pt x="0" y="1142883"/>
                    <a:pt x="1142883" y="0"/>
                    <a:pt x="2552700" y="0"/>
                  </a:cubicBezTo>
                  <a:cubicBezTo>
                    <a:pt x="3962517" y="0"/>
                    <a:pt x="5105400" y="1142883"/>
                    <a:pt x="5105400" y="2552700"/>
                  </a:cubicBezTo>
                  <a:cubicBezTo>
                    <a:pt x="5105400" y="3962517"/>
                    <a:pt x="3962517" y="5105400"/>
                    <a:pt x="2552700" y="5105400"/>
                  </a:cubicBezTo>
                  <a:cubicBezTo>
                    <a:pt x="1142883" y="5105400"/>
                    <a:pt x="0" y="3962517"/>
                    <a:pt x="0" y="2552700"/>
                  </a:cubicBezTo>
                  <a:close/>
                </a:path>
              </a:pathLst>
            </a:cu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Policy</a:t>
              </a:r>
              <a:endParaRPr lang="en-US" sz="1100" kern="1200" dirty="0"/>
            </a:p>
          </p:txBody>
        </p:sp>
        <p:sp>
          <p:nvSpPr>
            <p:cNvPr id="30" name="Freeform 29"/>
            <p:cNvSpPr/>
            <p:nvPr/>
          </p:nvSpPr>
          <p:spPr>
            <a:xfrm>
              <a:off x="7073423" y="2434271"/>
              <a:ext cx="4339590" cy="4339590"/>
            </a:xfrm>
            <a:custGeom>
              <a:avLst/>
              <a:gdLst>
                <a:gd name="connsiteX0" fmla="*/ 0 w 4339590"/>
                <a:gd name="connsiteY0" fmla="*/ 2169795 h 4339590"/>
                <a:gd name="connsiteX1" fmla="*/ 2169795 w 4339590"/>
                <a:gd name="connsiteY1" fmla="*/ 0 h 4339590"/>
                <a:gd name="connsiteX2" fmla="*/ 4339590 w 4339590"/>
                <a:gd name="connsiteY2" fmla="*/ 2169795 h 4339590"/>
                <a:gd name="connsiteX3" fmla="*/ 2169795 w 4339590"/>
                <a:gd name="connsiteY3" fmla="*/ 4339590 h 4339590"/>
                <a:gd name="connsiteX4" fmla="*/ 0 w 4339590"/>
                <a:gd name="connsiteY4" fmla="*/ 2169795 h 4339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590" h="4339590">
                  <a:moveTo>
                    <a:pt x="0" y="2169795"/>
                  </a:moveTo>
                  <a:cubicBezTo>
                    <a:pt x="0" y="971450"/>
                    <a:pt x="971450" y="0"/>
                    <a:pt x="2169795" y="0"/>
                  </a:cubicBezTo>
                  <a:cubicBezTo>
                    <a:pt x="3368140" y="0"/>
                    <a:pt x="4339590" y="971450"/>
                    <a:pt x="4339590" y="2169795"/>
                  </a:cubicBezTo>
                  <a:cubicBezTo>
                    <a:pt x="4339590" y="3368140"/>
                    <a:pt x="3368140" y="4339590"/>
                    <a:pt x="2169795" y="4339590"/>
                  </a:cubicBezTo>
                  <a:cubicBezTo>
                    <a:pt x="971450" y="4339590"/>
                    <a:pt x="0" y="3368140"/>
                    <a:pt x="0" y="2169795"/>
                  </a:cubicBezTo>
                  <a:close/>
                </a:path>
              </a:pathLst>
            </a:custGeom>
          </p:spPr>
          <p:style>
            <a:lnRef idx="2">
              <a:schemeClr val="lt1">
                <a:hueOff val="0"/>
                <a:satOff val="0"/>
                <a:lumOff val="0"/>
                <a:alphaOff val="0"/>
              </a:schemeClr>
            </a:lnRef>
            <a:fillRef idx="1">
              <a:schemeClr val="accent1">
                <a:shade val="80000"/>
                <a:hueOff val="-132700"/>
                <a:satOff val="1974"/>
                <a:lumOff val="7273"/>
                <a:alphaOff val="0"/>
              </a:schemeClr>
            </a:fillRef>
            <a:effectRef idx="0">
              <a:schemeClr val="accent1">
                <a:shade val="80000"/>
                <a:hueOff val="-132700"/>
                <a:satOff val="1974"/>
                <a:lumOff val="7273"/>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People</a:t>
              </a:r>
              <a:endParaRPr lang="en-US" sz="1100" kern="1200" dirty="0"/>
            </a:p>
          </p:txBody>
        </p:sp>
        <p:sp>
          <p:nvSpPr>
            <p:cNvPr id="31" name="Freeform 30"/>
            <p:cNvSpPr/>
            <p:nvPr/>
          </p:nvSpPr>
          <p:spPr>
            <a:xfrm>
              <a:off x="7456328" y="3200081"/>
              <a:ext cx="3573780" cy="3573780"/>
            </a:xfrm>
            <a:custGeom>
              <a:avLst/>
              <a:gdLst>
                <a:gd name="connsiteX0" fmla="*/ 0 w 3573780"/>
                <a:gd name="connsiteY0" fmla="*/ 1786890 h 3573780"/>
                <a:gd name="connsiteX1" fmla="*/ 1786890 w 3573780"/>
                <a:gd name="connsiteY1" fmla="*/ 0 h 3573780"/>
                <a:gd name="connsiteX2" fmla="*/ 3573780 w 3573780"/>
                <a:gd name="connsiteY2" fmla="*/ 1786890 h 3573780"/>
                <a:gd name="connsiteX3" fmla="*/ 1786890 w 3573780"/>
                <a:gd name="connsiteY3" fmla="*/ 3573780 h 3573780"/>
                <a:gd name="connsiteX4" fmla="*/ 0 w 3573780"/>
                <a:gd name="connsiteY4" fmla="*/ 1786890 h 357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3780" h="3573780">
                  <a:moveTo>
                    <a:pt x="0" y="1786890"/>
                  </a:moveTo>
                  <a:cubicBezTo>
                    <a:pt x="0" y="800018"/>
                    <a:pt x="800018" y="0"/>
                    <a:pt x="1786890" y="0"/>
                  </a:cubicBezTo>
                  <a:cubicBezTo>
                    <a:pt x="2773762" y="0"/>
                    <a:pt x="3573780" y="800018"/>
                    <a:pt x="3573780" y="1786890"/>
                  </a:cubicBezTo>
                  <a:cubicBezTo>
                    <a:pt x="3573780" y="2773762"/>
                    <a:pt x="2773762" y="3573780"/>
                    <a:pt x="1786890" y="3573780"/>
                  </a:cubicBezTo>
                  <a:cubicBezTo>
                    <a:pt x="800018" y="3573780"/>
                    <a:pt x="0" y="2773762"/>
                    <a:pt x="0" y="1786890"/>
                  </a:cubicBezTo>
                  <a:close/>
                </a:path>
              </a:pathLst>
            </a:custGeom>
          </p:spPr>
          <p:style>
            <a:lnRef idx="2">
              <a:schemeClr val="lt1">
                <a:hueOff val="0"/>
                <a:satOff val="0"/>
                <a:lumOff val="0"/>
                <a:alphaOff val="0"/>
              </a:schemeClr>
            </a:lnRef>
            <a:fillRef idx="1">
              <a:schemeClr val="accent1">
                <a:shade val="80000"/>
                <a:hueOff val="-265401"/>
                <a:satOff val="3948"/>
                <a:lumOff val="14546"/>
                <a:alphaOff val="0"/>
              </a:schemeClr>
            </a:fillRef>
            <a:effectRef idx="0">
              <a:schemeClr val="accent1">
                <a:shade val="80000"/>
                <a:hueOff val="-265401"/>
                <a:satOff val="3948"/>
                <a:lumOff val="14546"/>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Process</a:t>
              </a:r>
              <a:endParaRPr lang="en-US" sz="1100" kern="1200" dirty="0"/>
            </a:p>
          </p:txBody>
        </p:sp>
        <p:sp>
          <p:nvSpPr>
            <p:cNvPr id="32" name="Freeform 31"/>
            <p:cNvSpPr/>
            <p:nvPr/>
          </p:nvSpPr>
          <p:spPr>
            <a:xfrm>
              <a:off x="7839233" y="3965892"/>
              <a:ext cx="2807970" cy="2807970"/>
            </a:xfrm>
            <a:custGeom>
              <a:avLst/>
              <a:gdLst>
                <a:gd name="connsiteX0" fmla="*/ 0 w 2807970"/>
                <a:gd name="connsiteY0" fmla="*/ 1403985 h 2807970"/>
                <a:gd name="connsiteX1" fmla="*/ 1403985 w 2807970"/>
                <a:gd name="connsiteY1" fmla="*/ 0 h 2807970"/>
                <a:gd name="connsiteX2" fmla="*/ 2807970 w 2807970"/>
                <a:gd name="connsiteY2" fmla="*/ 1403985 h 2807970"/>
                <a:gd name="connsiteX3" fmla="*/ 1403985 w 2807970"/>
                <a:gd name="connsiteY3" fmla="*/ 2807970 h 2807970"/>
                <a:gd name="connsiteX4" fmla="*/ 0 w 2807970"/>
                <a:gd name="connsiteY4" fmla="*/ 1403985 h 2807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7970" h="2807970">
                  <a:moveTo>
                    <a:pt x="0" y="1403985"/>
                  </a:moveTo>
                  <a:cubicBezTo>
                    <a:pt x="0" y="628585"/>
                    <a:pt x="628585" y="0"/>
                    <a:pt x="1403985" y="0"/>
                  </a:cubicBezTo>
                  <a:cubicBezTo>
                    <a:pt x="2179385" y="0"/>
                    <a:pt x="2807970" y="628585"/>
                    <a:pt x="2807970" y="1403985"/>
                  </a:cubicBezTo>
                  <a:cubicBezTo>
                    <a:pt x="2807970" y="2179385"/>
                    <a:pt x="2179385" y="2807970"/>
                    <a:pt x="1403985" y="2807970"/>
                  </a:cubicBezTo>
                  <a:cubicBezTo>
                    <a:pt x="628585" y="2807970"/>
                    <a:pt x="0" y="2179385"/>
                    <a:pt x="0" y="1403985"/>
                  </a:cubicBezTo>
                  <a:close/>
                </a:path>
              </a:pathLst>
            </a:custGeom>
          </p:spPr>
          <p:style>
            <a:lnRef idx="2">
              <a:schemeClr val="lt1">
                <a:hueOff val="0"/>
                <a:satOff val="0"/>
                <a:lumOff val="0"/>
                <a:alphaOff val="0"/>
              </a:schemeClr>
            </a:lnRef>
            <a:fillRef idx="1">
              <a:schemeClr val="accent1">
                <a:shade val="80000"/>
                <a:hueOff val="-398102"/>
                <a:satOff val="5921"/>
                <a:lumOff val="21819"/>
                <a:alphaOff val="0"/>
              </a:schemeClr>
            </a:fillRef>
            <a:effectRef idx="0">
              <a:schemeClr val="accent1">
                <a:shade val="80000"/>
                <a:hueOff val="-398102"/>
                <a:satOff val="5921"/>
                <a:lumOff val="21819"/>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t>Technology</a:t>
              </a:r>
              <a:endParaRPr lang="en-US" sz="1100" kern="1200" dirty="0"/>
            </a:p>
          </p:txBody>
        </p:sp>
        <p:sp>
          <p:nvSpPr>
            <p:cNvPr id="33" name="Freeform 32"/>
            <p:cNvSpPr/>
            <p:nvPr/>
          </p:nvSpPr>
          <p:spPr>
            <a:xfrm>
              <a:off x="8222138" y="4731702"/>
              <a:ext cx="2042160" cy="2042160"/>
            </a:xfrm>
            <a:custGeom>
              <a:avLst/>
              <a:gdLst>
                <a:gd name="connsiteX0" fmla="*/ 0 w 2042160"/>
                <a:gd name="connsiteY0" fmla="*/ 1021080 h 2042160"/>
                <a:gd name="connsiteX1" fmla="*/ 1021080 w 2042160"/>
                <a:gd name="connsiteY1" fmla="*/ 0 h 2042160"/>
                <a:gd name="connsiteX2" fmla="*/ 2042160 w 2042160"/>
                <a:gd name="connsiteY2" fmla="*/ 1021080 h 2042160"/>
                <a:gd name="connsiteX3" fmla="*/ 1021080 w 2042160"/>
                <a:gd name="connsiteY3" fmla="*/ 2042160 h 2042160"/>
                <a:gd name="connsiteX4" fmla="*/ 0 w 2042160"/>
                <a:gd name="connsiteY4" fmla="*/ 1021080 h 2042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2160" h="2042160">
                  <a:moveTo>
                    <a:pt x="0" y="1021080"/>
                  </a:moveTo>
                  <a:cubicBezTo>
                    <a:pt x="0" y="457153"/>
                    <a:pt x="457153" y="0"/>
                    <a:pt x="1021080" y="0"/>
                  </a:cubicBezTo>
                  <a:cubicBezTo>
                    <a:pt x="1585007" y="0"/>
                    <a:pt x="2042160" y="457153"/>
                    <a:pt x="2042160" y="1021080"/>
                  </a:cubicBezTo>
                  <a:cubicBezTo>
                    <a:pt x="2042160" y="1585007"/>
                    <a:pt x="1585007" y="2042160"/>
                    <a:pt x="1021080" y="2042160"/>
                  </a:cubicBezTo>
                  <a:cubicBezTo>
                    <a:pt x="457153" y="2042160"/>
                    <a:pt x="0" y="1585007"/>
                    <a:pt x="0" y="1021080"/>
                  </a:cubicBezTo>
                  <a:close/>
                </a:path>
              </a:pathLst>
            </a:custGeom>
          </p:spPr>
          <p:style>
            <a:lnRef idx="2">
              <a:schemeClr val="lt1">
                <a:hueOff val="0"/>
                <a:satOff val="0"/>
                <a:lumOff val="0"/>
                <a:alphaOff val="0"/>
              </a:schemeClr>
            </a:lnRef>
            <a:fillRef idx="1">
              <a:schemeClr val="accent1">
                <a:shade val="80000"/>
                <a:hueOff val="-530802"/>
                <a:satOff val="7895"/>
                <a:lumOff val="29092"/>
                <a:alphaOff val="0"/>
              </a:schemeClr>
            </a:fillRef>
            <a:effectRef idx="0">
              <a:schemeClr val="accent1">
                <a:shade val="80000"/>
                <a:hueOff val="-530802"/>
                <a:satOff val="7895"/>
                <a:lumOff val="29092"/>
                <a:alphaOff val="0"/>
              </a:schemeClr>
            </a:effectRef>
            <a:fontRef idx="minor">
              <a:schemeClr val="lt1"/>
            </a:fontRef>
          </p:style>
          <p:txBody>
            <a:bodyPr spcFirstLastPara="0" vert="horz" wrap="square" lIns="0" tIns="182880" rIns="0" bIns="0" numCol="1" spcCol="1270" anchor="t" anchorCtr="0">
              <a:noAutofit/>
            </a:bodyPr>
            <a:lstStyle/>
            <a:p>
              <a:pPr lvl="0" algn="ctr" defTabSz="711200">
                <a:lnSpc>
                  <a:spcPct val="90000"/>
                </a:lnSpc>
                <a:spcBef>
                  <a:spcPct val="0"/>
                </a:spcBef>
                <a:spcAft>
                  <a:spcPct val="35000"/>
                </a:spcAft>
              </a:pPr>
              <a:r>
                <a:rPr lang="en-US" sz="1100" kern="1200" dirty="0" smtClean="0">
                  <a:solidFill>
                    <a:srgbClr val="000000"/>
                  </a:solidFill>
                </a:rPr>
                <a:t>Enforced</a:t>
              </a:r>
              <a:br>
                <a:rPr lang="en-US" sz="1100" kern="1200" dirty="0" smtClean="0">
                  <a:solidFill>
                    <a:srgbClr val="000000"/>
                  </a:solidFill>
                </a:rPr>
              </a:br>
              <a:r>
                <a:rPr lang="en-US" sz="1100" kern="1200" dirty="0" smtClean="0">
                  <a:solidFill>
                    <a:srgbClr val="000000"/>
                  </a:solidFill>
                </a:rPr>
                <a:t>Information</a:t>
              </a:r>
              <a:br>
                <a:rPr lang="en-US" sz="1100" kern="1200" dirty="0" smtClean="0">
                  <a:solidFill>
                    <a:srgbClr val="000000"/>
                  </a:solidFill>
                </a:rPr>
              </a:br>
              <a:r>
                <a:rPr lang="en-US" sz="1100" kern="1200" dirty="0" smtClean="0">
                  <a:solidFill>
                    <a:srgbClr val="000000"/>
                  </a:solidFill>
                </a:rPr>
                <a:t>Solution</a:t>
              </a:r>
              <a:br>
                <a:rPr lang="en-US" sz="1100" kern="1200" dirty="0" smtClean="0">
                  <a:solidFill>
                    <a:srgbClr val="000000"/>
                  </a:solidFill>
                </a:rPr>
              </a:br>
              <a:r>
                <a:rPr lang="en-US" sz="1100" kern="1200" dirty="0" smtClean="0">
                  <a:solidFill>
                    <a:srgbClr val="000000"/>
                  </a:solidFill>
                </a:rPr>
                <a:t>Workload</a:t>
              </a:r>
              <a:br>
                <a:rPr lang="en-US" sz="1100" kern="1200" dirty="0" smtClean="0">
                  <a:solidFill>
                    <a:srgbClr val="000000"/>
                  </a:solidFill>
                </a:rPr>
              </a:br>
              <a:r>
                <a:rPr lang="en-US" sz="1100" kern="1200" dirty="0" smtClean="0">
                  <a:solidFill>
                    <a:srgbClr val="000000"/>
                  </a:solidFill>
                </a:rPr>
                <a:t>Service</a:t>
              </a:r>
              <a:endParaRPr lang="en-US" sz="1100" kern="1200" dirty="0">
                <a:solidFill>
                  <a:srgbClr val="000000"/>
                </a:solidFill>
              </a:endParaRPr>
            </a:p>
          </p:txBody>
        </p:sp>
      </p:grpSp>
    </p:spTree>
    <p:extLst>
      <p:ext uri="{BB962C8B-B14F-4D97-AF65-F5344CB8AC3E}">
        <p14:creationId xmlns:p14="http://schemas.microsoft.com/office/powerpoint/2010/main" val="16680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83"/>
          <p:cNvSpPr/>
          <p:nvPr/>
        </p:nvSpPr>
        <p:spPr>
          <a:xfrm>
            <a:off x="6523037" y="4943497"/>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algn="r" defTabSz="933450">
              <a:lnSpc>
                <a:spcPct val="90000"/>
              </a:lnSpc>
              <a:spcBef>
                <a:spcPct val="0"/>
              </a:spcBef>
              <a:spcAft>
                <a:spcPct val="35000"/>
              </a:spcAft>
            </a:pPr>
            <a:r>
              <a:rPr lang="en-US" sz="1600" kern="1200" dirty="0" smtClean="0"/>
              <a:t>Design</a:t>
            </a:r>
            <a:endParaRPr lang="en-US" sz="1600" kern="1200" dirty="0"/>
          </a:p>
        </p:txBody>
      </p:sp>
      <p:sp>
        <p:nvSpPr>
          <p:cNvPr id="3" name="Content Placeholder 2"/>
          <p:cNvSpPr>
            <a:spLocks noGrp="1"/>
          </p:cNvSpPr>
          <p:nvPr>
            <p:ph idx="10"/>
          </p:nvPr>
        </p:nvSpPr>
        <p:spPr>
          <a:xfrm>
            <a:off x="274638" y="1212850"/>
            <a:ext cx="11887200" cy="4813625"/>
          </a:xfrm>
        </p:spPr>
        <p:txBody>
          <a:bodyPr/>
          <a:lstStyle/>
          <a:p>
            <a:r>
              <a:rPr lang="en-US" sz="3600" dirty="0" smtClean="0"/>
              <a:t>Business needs</a:t>
            </a:r>
          </a:p>
          <a:p>
            <a:r>
              <a:rPr lang="en-US" sz="3600" dirty="0" smtClean="0"/>
              <a:t>Translate business needs to solution requirements</a:t>
            </a:r>
          </a:p>
          <a:p>
            <a:pPr lvl="1"/>
            <a:r>
              <a:rPr lang="en-US" dirty="0" smtClean="0"/>
              <a:t>Permissions</a:t>
            </a:r>
          </a:p>
          <a:p>
            <a:r>
              <a:rPr lang="en-US" sz="3600" dirty="0" smtClean="0"/>
              <a:t>Translate requirements to policies</a:t>
            </a:r>
          </a:p>
          <a:p>
            <a:pPr lvl="1"/>
            <a:r>
              <a:rPr lang="en-US" dirty="0" smtClean="0"/>
              <a:t>Encouraged vs. Enforced</a:t>
            </a:r>
          </a:p>
          <a:p>
            <a:r>
              <a:rPr lang="en-US" sz="3600" dirty="0"/>
              <a:t>Translate management polices to architecture</a:t>
            </a:r>
          </a:p>
          <a:p>
            <a:pPr lvl="1"/>
            <a:r>
              <a:rPr lang="en-US" dirty="0"/>
              <a:t>Identify control and </a:t>
            </a:r>
            <a:r>
              <a:rPr lang="en-US" dirty="0" smtClean="0"/>
              <a:t>scope </a:t>
            </a:r>
            <a:r>
              <a:rPr lang="en-US" dirty="0"/>
              <a:t>that supports </a:t>
            </a:r>
            <a:r>
              <a:rPr lang="en-US" dirty="0" smtClean="0"/>
              <a:t>enforcement</a:t>
            </a:r>
            <a:endParaRPr lang="en-US" dirty="0"/>
          </a:p>
          <a:p>
            <a:pPr lvl="1"/>
            <a:endParaRPr lang="en-US" dirty="0"/>
          </a:p>
          <a:p>
            <a:endParaRPr lang="en-US" dirty="0" smtClean="0"/>
          </a:p>
        </p:txBody>
      </p:sp>
      <p:sp>
        <p:nvSpPr>
          <p:cNvPr id="2" name="Title 1"/>
          <p:cNvSpPr>
            <a:spLocks noGrp="1"/>
          </p:cNvSpPr>
          <p:nvPr>
            <p:ph type="title"/>
          </p:nvPr>
        </p:nvSpPr>
        <p:spPr/>
        <p:txBody>
          <a:bodyPr/>
          <a:lstStyle/>
          <a:p>
            <a:r>
              <a:rPr lang="en-US" smtClean="0"/>
              <a:t>A Simple Example</a:t>
            </a:r>
            <a:endParaRPr lang="en-US" dirty="0"/>
          </a:p>
        </p:txBody>
      </p:sp>
      <p:grpSp>
        <p:nvGrpSpPr>
          <p:cNvPr id="8" name="Group 7"/>
          <p:cNvGrpSpPr/>
          <p:nvPr/>
        </p:nvGrpSpPr>
        <p:grpSpPr>
          <a:xfrm>
            <a:off x="2779054" y="5199206"/>
            <a:ext cx="1216374" cy="1313214"/>
            <a:chOff x="2865437" y="2041426"/>
            <a:chExt cx="1828800" cy="1974396"/>
          </a:xfrm>
        </p:grpSpPr>
        <p:sp>
          <p:nvSpPr>
            <p:cNvPr id="9" name="Isosceles Triangle 8"/>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p:nvGrpSpPr>
          <p:grpSpPr>
            <a:xfrm>
              <a:off x="2865437" y="2203178"/>
              <a:ext cx="1216132" cy="1675084"/>
              <a:chOff x="3035460" y="792359"/>
              <a:chExt cx="1597522" cy="4369486"/>
            </a:xfrm>
          </p:grpSpPr>
          <p:grpSp>
            <p:nvGrpSpPr>
              <p:cNvPr id="15" name="Group 14"/>
              <p:cNvGrpSpPr/>
              <p:nvPr/>
            </p:nvGrpSpPr>
            <p:grpSpPr>
              <a:xfrm>
                <a:off x="3035460" y="792359"/>
                <a:ext cx="1591822" cy="1341120"/>
                <a:chOff x="153" y="1005840"/>
                <a:chExt cx="1591822" cy="1341120"/>
              </a:xfrm>
            </p:grpSpPr>
            <p:sp>
              <p:nvSpPr>
                <p:cNvPr id="22" name="Rounded Rectangle 21"/>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16" name="Group 15"/>
              <p:cNvGrpSpPr/>
              <p:nvPr/>
            </p:nvGrpSpPr>
            <p:grpSpPr>
              <a:xfrm>
                <a:off x="3035460" y="2306542"/>
                <a:ext cx="1591822" cy="1341120"/>
                <a:chOff x="1718688" y="1005840"/>
                <a:chExt cx="1591822" cy="1341120"/>
              </a:xfrm>
            </p:grpSpPr>
            <p:sp>
              <p:nvSpPr>
                <p:cNvPr id="20" name="Rounded Rectangle 19"/>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17" name="Group 16"/>
              <p:cNvGrpSpPr/>
              <p:nvPr/>
            </p:nvGrpSpPr>
            <p:grpSpPr>
              <a:xfrm>
                <a:off x="3041160" y="3820725"/>
                <a:ext cx="1591822" cy="1341120"/>
                <a:chOff x="3437223" y="1005840"/>
                <a:chExt cx="1591822" cy="1341120"/>
              </a:xfrm>
            </p:grpSpPr>
            <p:sp>
              <p:nvSpPr>
                <p:cNvPr id="18" name="Rounded Rectangle 17"/>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9"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24" name="Rectangular Callout 23"/>
          <p:cNvSpPr/>
          <p:nvPr/>
        </p:nvSpPr>
        <p:spPr bwMode="auto">
          <a:xfrm>
            <a:off x="295498" y="5259649"/>
            <a:ext cx="2422473"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pic>
        <p:nvPicPr>
          <p:cNvPr id="25" name="Picture 24"/>
          <p:cNvPicPr>
            <a:picLocks noChangeAspect="1"/>
          </p:cNvPicPr>
          <p:nvPr/>
        </p:nvPicPr>
        <p:blipFill>
          <a:blip r:embed="rId2"/>
          <a:stretch>
            <a:fillRect/>
          </a:stretch>
        </p:blipFill>
        <p:spPr>
          <a:xfrm>
            <a:off x="5571780" y="5138473"/>
            <a:ext cx="1900610" cy="1557762"/>
          </a:xfrm>
          <a:prstGeom prst="rect">
            <a:avLst/>
          </a:prstGeom>
        </p:spPr>
      </p:pic>
      <p:grpSp>
        <p:nvGrpSpPr>
          <p:cNvPr id="38" name="Group 37"/>
          <p:cNvGrpSpPr/>
          <p:nvPr/>
        </p:nvGrpSpPr>
        <p:grpSpPr>
          <a:xfrm>
            <a:off x="4084637" y="4945062"/>
            <a:ext cx="3392644" cy="1865207"/>
            <a:chOff x="4084637" y="4945062"/>
            <a:chExt cx="3392644" cy="1865207"/>
          </a:xfrm>
        </p:grpSpPr>
        <p:sp>
          <p:nvSpPr>
            <p:cNvPr id="39" name="Freeform 38"/>
            <p:cNvSpPr/>
            <p:nvPr/>
          </p:nvSpPr>
          <p:spPr>
            <a:xfrm>
              <a:off x="4084637" y="4945062"/>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pic>
          <p:nvPicPr>
            <p:cNvPr id="40" name="Picture 39"/>
            <p:cNvPicPr>
              <a:picLocks noChangeAspect="1"/>
            </p:cNvPicPr>
            <p:nvPr/>
          </p:nvPicPr>
          <p:blipFill>
            <a:blip r:embed="rId2"/>
            <a:stretch>
              <a:fillRect/>
            </a:stretch>
          </p:blipFill>
          <p:spPr>
            <a:xfrm>
              <a:off x="5576671" y="5138473"/>
              <a:ext cx="1900610" cy="1557762"/>
            </a:xfrm>
            <a:prstGeom prst="rect">
              <a:avLst/>
            </a:prstGeom>
          </p:spPr>
        </p:pic>
      </p:grpSp>
      <p:grpSp>
        <p:nvGrpSpPr>
          <p:cNvPr id="4" name="Group 3"/>
          <p:cNvGrpSpPr/>
          <p:nvPr/>
        </p:nvGrpSpPr>
        <p:grpSpPr>
          <a:xfrm>
            <a:off x="9802246" y="4921615"/>
            <a:ext cx="2563342" cy="1946874"/>
            <a:chOff x="9266237" y="4043713"/>
            <a:chExt cx="5133706" cy="2766556"/>
          </a:xfrm>
        </p:grpSpPr>
        <p:sp>
          <p:nvSpPr>
            <p:cNvPr id="70" name="Rounded Rectangle 69"/>
            <p:cNvSpPr/>
            <p:nvPr/>
          </p:nvSpPr>
          <p:spPr>
            <a:xfrm>
              <a:off x="9266237" y="4043713"/>
              <a:ext cx="5133706" cy="2766556"/>
            </a:xfrm>
            <a:prstGeom prst="roundRect">
              <a:avLst/>
            </a:prstGeom>
            <a:solidFill>
              <a:srgbClr val="A50021"/>
            </a:solidFill>
            <a:ln w="19050">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00" dirty="0">
                <a:solidFill>
                  <a:prstClr val="black"/>
                </a:solidFill>
              </a:endParaRPr>
            </a:p>
          </p:txBody>
        </p:sp>
        <p:cxnSp>
          <p:nvCxnSpPr>
            <p:cNvPr id="71" name="Straight Connector 41"/>
            <p:cNvCxnSpPr>
              <a:stCxn id="75" idx="2"/>
              <a:endCxn id="76" idx="0"/>
            </p:cNvCxnSpPr>
            <p:nvPr/>
          </p:nvCxnSpPr>
          <p:spPr>
            <a:xfrm rot="5400000">
              <a:off x="11718258" y="5013571"/>
              <a:ext cx="229670" cy="2"/>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72" name="Straight Connector 60"/>
            <p:cNvCxnSpPr>
              <a:stCxn id="76" idx="2"/>
              <a:endCxn id="77" idx="0"/>
            </p:cNvCxnSpPr>
            <p:nvPr/>
          </p:nvCxnSpPr>
          <p:spPr>
            <a:xfrm rot="5400000">
              <a:off x="11062420" y="4983950"/>
              <a:ext cx="298198" cy="1243146"/>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0589942" y="6091281"/>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10589944" y="4057633"/>
              <a:ext cx="2486295" cy="349886"/>
            </a:xfrm>
            <a:prstGeom prst="rect">
              <a:avLst/>
            </a:prstGeom>
            <a:noFill/>
            <a:ln w="19050">
              <a:noFill/>
            </a:ln>
          </p:spPr>
          <p:txBody>
            <a:bodyPr wrap="square" rtlCol="0">
              <a:spAutoFit/>
            </a:bodyPr>
            <a:lstStyle/>
            <a:p>
              <a:pPr algn="ctr"/>
              <a:r>
                <a:rPr lang="en-US" sz="1000" dirty="0">
                  <a:solidFill>
                    <a:srgbClr val="FFFFFF"/>
                  </a:solidFill>
                </a:rPr>
                <a:t>Site collection</a:t>
              </a:r>
            </a:p>
          </p:txBody>
        </p:sp>
        <p:sp>
          <p:nvSpPr>
            <p:cNvPr id="75" name="Rounded Rectangle 74"/>
            <p:cNvSpPr/>
            <p:nvPr/>
          </p:nvSpPr>
          <p:spPr>
            <a:xfrm>
              <a:off x="10869566" y="4432435"/>
              <a:ext cx="1927050" cy="466302"/>
            </a:xfrm>
            <a:prstGeom prst="roundRect">
              <a:avLst/>
            </a:prstGeom>
            <a:solidFill>
              <a:srgbClr val="006699"/>
            </a:solidFill>
            <a:ln w="1905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00" dirty="0">
                  <a:solidFill>
                    <a:srgbClr val="FFFFFF"/>
                  </a:solidFill>
                </a:rPr>
                <a:t>Site</a:t>
              </a:r>
            </a:p>
          </p:txBody>
        </p:sp>
        <p:sp>
          <p:nvSpPr>
            <p:cNvPr id="76" name="Rectangle 75"/>
            <p:cNvSpPr/>
            <p:nvPr/>
          </p:nvSpPr>
          <p:spPr>
            <a:xfrm>
              <a:off x="10869564" y="5128407"/>
              <a:ext cx="1927052" cy="328018"/>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List / Library</a:t>
              </a:r>
              <a:endParaRPr lang="en-US" sz="900" dirty="0">
                <a:solidFill>
                  <a:srgbClr val="FFFFFF"/>
                </a:solidFill>
              </a:endParaRPr>
            </a:p>
          </p:txBody>
        </p:sp>
        <p:sp>
          <p:nvSpPr>
            <p:cNvPr id="77" name="Rectangle 76"/>
            <p:cNvSpPr/>
            <p:nvPr/>
          </p:nvSpPr>
          <p:spPr>
            <a:xfrm>
              <a:off x="9626418" y="5754622"/>
              <a:ext cx="1927052" cy="328018"/>
            </a:xfrm>
            <a:prstGeom prst="rect">
              <a:avLst/>
            </a:prstGeom>
            <a:solidFill>
              <a:srgbClr val="FFFF00"/>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a:solidFill>
                    <a:srgbClr val="012654"/>
                  </a:solidFill>
                </a:rPr>
                <a:t>[Folder]</a:t>
              </a:r>
            </a:p>
          </p:txBody>
        </p:sp>
        <p:sp>
          <p:nvSpPr>
            <p:cNvPr id="78" name="Rectangle 77"/>
            <p:cNvSpPr/>
            <p:nvPr/>
          </p:nvSpPr>
          <p:spPr>
            <a:xfrm>
              <a:off x="9626418" y="6194006"/>
              <a:ext cx="1927052" cy="524830"/>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Item / Document</a:t>
              </a:r>
              <a:endParaRPr lang="en-US" sz="900" dirty="0">
                <a:solidFill>
                  <a:srgbClr val="FFFFFF"/>
                </a:solidFill>
              </a:endParaRPr>
            </a:p>
          </p:txBody>
        </p:sp>
        <p:cxnSp>
          <p:nvCxnSpPr>
            <p:cNvPr id="79" name="Straight Connector 78"/>
            <p:cNvCxnSpPr/>
            <p:nvPr/>
          </p:nvCxnSpPr>
          <p:spPr>
            <a:xfrm>
              <a:off x="13129105" y="6091281"/>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12165581" y="5754622"/>
              <a:ext cx="1927052" cy="328018"/>
            </a:xfrm>
            <a:prstGeom prst="rect">
              <a:avLst/>
            </a:prstGeom>
            <a:solidFill>
              <a:srgbClr val="FFFF00"/>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a:solidFill>
                    <a:srgbClr val="012654"/>
                  </a:solidFill>
                </a:rPr>
                <a:t>[Folder]</a:t>
              </a:r>
            </a:p>
          </p:txBody>
        </p:sp>
        <p:sp>
          <p:nvSpPr>
            <p:cNvPr id="81" name="Rectangle 80"/>
            <p:cNvSpPr/>
            <p:nvPr/>
          </p:nvSpPr>
          <p:spPr>
            <a:xfrm>
              <a:off x="12165581" y="6194006"/>
              <a:ext cx="1927052" cy="524830"/>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Item / Document</a:t>
              </a:r>
              <a:endParaRPr lang="en-US" sz="900" dirty="0">
                <a:solidFill>
                  <a:srgbClr val="FFFFFF"/>
                </a:solidFill>
              </a:endParaRPr>
            </a:p>
          </p:txBody>
        </p:sp>
        <p:cxnSp>
          <p:nvCxnSpPr>
            <p:cNvPr id="82" name="Straight Connector 60"/>
            <p:cNvCxnSpPr>
              <a:stCxn id="76" idx="2"/>
              <a:endCxn id="80" idx="0"/>
            </p:cNvCxnSpPr>
            <p:nvPr/>
          </p:nvCxnSpPr>
          <p:spPr>
            <a:xfrm rot="16200000" flipH="1">
              <a:off x="12332000" y="4957514"/>
              <a:ext cx="298198" cy="1296017"/>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grpSp>
      <p:grpSp>
        <p:nvGrpSpPr>
          <p:cNvPr id="86" name="Group 85"/>
          <p:cNvGrpSpPr/>
          <p:nvPr/>
        </p:nvGrpSpPr>
        <p:grpSpPr>
          <a:xfrm flipH="1">
            <a:off x="8504237" y="5232048"/>
            <a:ext cx="1216374" cy="1313214"/>
            <a:chOff x="2865437" y="2041426"/>
            <a:chExt cx="1828800" cy="1974396"/>
          </a:xfrm>
        </p:grpSpPr>
        <p:sp>
          <p:nvSpPr>
            <p:cNvPr id="87" name="Isosceles Triangle 86"/>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8" name="Group 87"/>
            <p:cNvGrpSpPr/>
            <p:nvPr/>
          </p:nvGrpSpPr>
          <p:grpSpPr>
            <a:xfrm>
              <a:off x="2865437" y="2203178"/>
              <a:ext cx="1216132" cy="1675084"/>
              <a:chOff x="3035460" y="792359"/>
              <a:chExt cx="1597522" cy="4369486"/>
            </a:xfrm>
          </p:grpSpPr>
          <p:grpSp>
            <p:nvGrpSpPr>
              <p:cNvPr id="89" name="Group 88"/>
              <p:cNvGrpSpPr/>
              <p:nvPr/>
            </p:nvGrpSpPr>
            <p:grpSpPr>
              <a:xfrm>
                <a:off x="3035460" y="792359"/>
                <a:ext cx="1591822" cy="1341120"/>
                <a:chOff x="153" y="1005840"/>
                <a:chExt cx="1591822" cy="1341120"/>
              </a:xfrm>
            </p:grpSpPr>
            <p:sp>
              <p:nvSpPr>
                <p:cNvPr id="96" name="Rounded Rectangle 9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90" name="Group 89"/>
              <p:cNvGrpSpPr/>
              <p:nvPr/>
            </p:nvGrpSpPr>
            <p:grpSpPr>
              <a:xfrm>
                <a:off x="3035460" y="2306542"/>
                <a:ext cx="1591822" cy="1341120"/>
                <a:chOff x="1718688" y="1005840"/>
                <a:chExt cx="1591822" cy="1341120"/>
              </a:xfrm>
            </p:grpSpPr>
            <p:sp>
              <p:nvSpPr>
                <p:cNvPr id="94" name="Rounded Rectangle 9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91" name="Group 90"/>
              <p:cNvGrpSpPr/>
              <p:nvPr/>
            </p:nvGrpSpPr>
            <p:grpSpPr>
              <a:xfrm>
                <a:off x="3041160" y="3820725"/>
                <a:ext cx="1591822" cy="1341120"/>
                <a:chOff x="3437223" y="1005840"/>
                <a:chExt cx="1591822" cy="1341120"/>
              </a:xfrm>
            </p:grpSpPr>
            <p:sp>
              <p:nvSpPr>
                <p:cNvPr id="92" name="Rounded Rectangle 9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Tree>
    <p:extLst>
      <p:ext uri="{BB962C8B-B14F-4D97-AF65-F5344CB8AC3E}">
        <p14:creationId xmlns:p14="http://schemas.microsoft.com/office/powerpoint/2010/main" val="12590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righ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219891"/>
          </a:xfrm>
        </p:spPr>
        <p:txBody>
          <a:bodyPr/>
          <a:lstStyle/>
          <a:p>
            <a:r>
              <a:rPr lang="en-US" sz="3600" dirty="0" smtClean="0"/>
              <a:t>Business needs</a:t>
            </a:r>
          </a:p>
          <a:p>
            <a:r>
              <a:rPr lang="en-US" sz="3600" dirty="0" smtClean="0"/>
              <a:t>Translate business needs to solution requirements</a:t>
            </a:r>
          </a:p>
          <a:p>
            <a:pPr lvl="1"/>
            <a:r>
              <a:rPr lang="en-US" dirty="0" smtClean="0"/>
              <a:t>Permissions</a:t>
            </a:r>
          </a:p>
          <a:p>
            <a:r>
              <a:rPr lang="en-US" sz="3600" dirty="0" smtClean="0"/>
              <a:t>Translate requirements to policies</a:t>
            </a:r>
          </a:p>
          <a:p>
            <a:pPr lvl="1"/>
            <a:r>
              <a:rPr lang="en-US" dirty="0" smtClean="0"/>
              <a:t>Encouraged vs. Enforced</a:t>
            </a:r>
          </a:p>
          <a:p>
            <a:r>
              <a:rPr lang="en-US" sz="3600" dirty="0"/>
              <a:t>Translate management polices to architecture</a:t>
            </a:r>
          </a:p>
          <a:p>
            <a:pPr lvl="1"/>
            <a:r>
              <a:rPr lang="en-US" dirty="0"/>
              <a:t>Identify control and scope that supports </a:t>
            </a:r>
            <a:r>
              <a:rPr lang="en-US" dirty="0" smtClean="0"/>
              <a:t>enforcement</a:t>
            </a:r>
            <a:endParaRPr lang="en-US" dirty="0"/>
          </a:p>
          <a:p>
            <a:pPr lvl="1"/>
            <a:r>
              <a:rPr lang="en-US" dirty="0"/>
              <a:t>Measure cost of </a:t>
            </a:r>
            <a:r>
              <a:rPr lang="en-US" dirty="0" smtClean="0"/>
              <a:t>enforcement vs</a:t>
            </a:r>
            <a:r>
              <a:rPr lang="en-US" dirty="0"/>
              <a:t>. risk of </a:t>
            </a:r>
            <a:r>
              <a:rPr lang="en-US" dirty="0" smtClean="0"/>
              <a:t>non-enforcement </a:t>
            </a:r>
            <a:endParaRPr lang="en-US" dirty="0"/>
          </a:p>
          <a:p>
            <a:pPr lvl="1"/>
            <a:endParaRPr lang="en-US" dirty="0"/>
          </a:p>
          <a:p>
            <a:endParaRPr lang="en-US" dirty="0" smtClean="0"/>
          </a:p>
        </p:txBody>
      </p:sp>
      <p:sp>
        <p:nvSpPr>
          <p:cNvPr id="2" name="Title 1"/>
          <p:cNvSpPr>
            <a:spLocks noGrp="1"/>
          </p:cNvSpPr>
          <p:nvPr>
            <p:ph type="title"/>
          </p:nvPr>
        </p:nvSpPr>
        <p:spPr/>
        <p:txBody>
          <a:bodyPr/>
          <a:lstStyle/>
          <a:p>
            <a:r>
              <a:rPr lang="en-US" dirty="0" smtClean="0"/>
              <a:t>A Simple Example: Summarized</a:t>
            </a:r>
            <a:endParaRPr lang="en-US" dirty="0"/>
          </a:p>
        </p:txBody>
      </p:sp>
      <p:grpSp>
        <p:nvGrpSpPr>
          <p:cNvPr id="4" name="Group 3"/>
          <p:cNvGrpSpPr/>
          <p:nvPr/>
        </p:nvGrpSpPr>
        <p:grpSpPr>
          <a:xfrm>
            <a:off x="9802246" y="4921615"/>
            <a:ext cx="2563342" cy="1946874"/>
            <a:chOff x="9266237" y="4043713"/>
            <a:chExt cx="5133706" cy="2766556"/>
          </a:xfrm>
        </p:grpSpPr>
        <p:sp>
          <p:nvSpPr>
            <p:cNvPr id="70" name="Rounded Rectangle 69"/>
            <p:cNvSpPr/>
            <p:nvPr/>
          </p:nvSpPr>
          <p:spPr>
            <a:xfrm>
              <a:off x="9266237" y="4043713"/>
              <a:ext cx="5133706" cy="2766556"/>
            </a:xfrm>
            <a:prstGeom prst="roundRect">
              <a:avLst/>
            </a:prstGeom>
            <a:solidFill>
              <a:srgbClr val="A50021"/>
            </a:solidFill>
            <a:ln w="19050">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00" dirty="0">
                <a:solidFill>
                  <a:prstClr val="black"/>
                </a:solidFill>
              </a:endParaRPr>
            </a:p>
          </p:txBody>
        </p:sp>
        <p:cxnSp>
          <p:nvCxnSpPr>
            <p:cNvPr id="71" name="Straight Connector 41"/>
            <p:cNvCxnSpPr>
              <a:stCxn id="75" idx="2"/>
              <a:endCxn id="76" idx="0"/>
            </p:cNvCxnSpPr>
            <p:nvPr/>
          </p:nvCxnSpPr>
          <p:spPr>
            <a:xfrm rot="5400000">
              <a:off x="11718258" y="5013571"/>
              <a:ext cx="229670" cy="2"/>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72" name="Straight Connector 60"/>
            <p:cNvCxnSpPr>
              <a:stCxn id="76" idx="2"/>
              <a:endCxn id="77" idx="0"/>
            </p:cNvCxnSpPr>
            <p:nvPr/>
          </p:nvCxnSpPr>
          <p:spPr>
            <a:xfrm rot="5400000">
              <a:off x="11062420" y="4983950"/>
              <a:ext cx="298198" cy="1243146"/>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0589942" y="6091281"/>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10589944" y="4057633"/>
              <a:ext cx="2486295" cy="349886"/>
            </a:xfrm>
            <a:prstGeom prst="rect">
              <a:avLst/>
            </a:prstGeom>
            <a:noFill/>
            <a:ln w="19050">
              <a:noFill/>
            </a:ln>
          </p:spPr>
          <p:txBody>
            <a:bodyPr wrap="square" rtlCol="0">
              <a:spAutoFit/>
            </a:bodyPr>
            <a:lstStyle/>
            <a:p>
              <a:pPr algn="ctr"/>
              <a:r>
                <a:rPr lang="en-US" sz="1000" dirty="0">
                  <a:solidFill>
                    <a:srgbClr val="FFFFFF"/>
                  </a:solidFill>
                </a:rPr>
                <a:t>Site collection</a:t>
              </a:r>
            </a:p>
          </p:txBody>
        </p:sp>
        <p:sp>
          <p:nvSpPr>
            <p:cNvPr id="75" name="Rounded Rectangle 74"/>
            <p:cNvSpPr/>
            <p:nvPr/>
          </p:nvSpPr>
          <p:spPr>
            <a:xfrm>
              <a:off x="10869566" y="4432435"/>
              <a:ext cx="1927050" cy="466302"/>
            </a:xfrm>
            <a:prstGeom prst="roundRect">
              <a:avLst/>
            </a:prstGeom>
            <a:solidFill>
              <a:srgbClr val="006699"/>
            </a:solidFill>
            <a:ln w="1905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00" dirty="0">
                  <a:solidFill>
                    <a:srgbClr val="FFFFFF"/>
                  </a:solidFill>
                </a:rPr>
                <a:t>Site</a:t>
              </a:r>
            </a:p>
          </p:txBody>
        </p:sp>
        <p:sp>
          <p:nvSpPr>
            <p:cNvPr id="76" name="Rectangle 75"/>
            <p:cNvSpPr/>
            <p:nvPr/>
          </p:nvSpPr>
          <p:spPr>
            <a:xfrm>
              <a:off x="10869564" y="5128407"/>
              <a:ext cx="1927052" cy="328018"/>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List / Library</a:t>
              </a:r>
              <a:endParaRPr lang="en-US" sz="900" dirty="0">
                <a:solidFill>
                  <a:srgbClr val="FFFFFF"/>
                </a:solidFill>
              </a:endParaRPr>
            </a:p>
          </p:txBody>
        </p:sp>
        <p:sp>
          <p:nvSpPr>
            <p:cNvPr id="77" name="Rectangle 76"/>
            <p:cNvSpPr/>
            <p:nvPr/>
          </p:nvSpPr>
          <p:spPr>
            <a:xfrm>
              <a:off x="9626418" y="5754622"/>
              <a:ext cx="1927052" cy="328018"/>
            </a:xfrm>
            <a:prstGeom prst="rect">
              <a:avLst/>
            </a:prstGeom>
            <a:solidFill>
              <a:srgbClr val="FFFF00"/>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a:solidFill>
                    <a:srgbClr val="012654"/>
                  </a:solidFill>
                </a:rPr>
                <a:t>[Folder]</a:t>
              </a:r>
            </a:p>
          </p:txBody>
        </p:sp>
        <p:sp>
          <p:nvSpPr>
            <p:cNvPr id="78" name="Rectangle 77"/>
            <p:cNvSpPr/>
            <p:nvPr/>
          </p:nvSpPr>
          <p:spPr>
            <a:xfrm>
              <a:off x="9626418" y="6194006"/>
              <a:ext cx="1927052" cy="524830"/>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Item / Document</a:t>
              </a:r>
              <a:endParaRPr lang="en-US" sz="900" dirty="0">
                <a:solidFill>
                  <a:srgbClr val="FFFFFF"/>
                </a:solidFill>
              </a:endParaRPr>
            </a:p>
          </p:txBody>
        </p:sp>
        <p:cxnSp>
          <p:nvCxnSpPr>
            <p:cNvPr id="79" name="Straight Connector 78"/>
            <p:cNvCxnSpPr/>
            <p:nvPr/>
          </p:nvCxnSpPr>
          <p:spPr>
            <a:xfrm>
              <a:off x="13129105" y="6091281"/>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12165581" y="5754622"/>
              <a:ext cx="1927052" cy="328018"/>
            </a:xfrm>
            <a:prstGeom prst="rect">
              <a:avLst/>
            </a:prstGeom>
            <a:solidFill>
              <a:srgbClr val="FFFF00"/>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a:solidFill>
                    <a:srgbClr val="012654"/>
                  </a:solidFill>
                </a:rPr>
                <a:t>[Folder]</a:t>
              </a:r>
            </a:p>
          </p:txBody>
        </p:sp>
        <p:sp>
          <p:nvSpPr>
            <p:cNvPr id="81" name="Rectangle 80"/>
            <p:cNvSpPr/>
            <p:nvPr/>
          </p:nvSpPr>
          <p:spPr>
            <a:xfrm>
              <a:off x="12165581" y="6194006"/>
              <a:ext cx="1927052" cy="524830"/>
            </a:xfrm>
            <a:prstGeom prst="rect">
              <a:avLst/>
            </a:prstGeom>
            <a:solidFill>
              <a:srgbClr val="666699"/>
            </a:solidFill>
            <a:ln w="1905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900" dirty="0" smtClean="0">
                  <a:solidFill>
                    <a:srgbClr val="FFFFFF"/>
                  </a:solidFill>
                </a:rPr>
                <a:t>Item / Document</a:t>
              </a:r>
              <a:endParaRPr lang="en-US" sz="900" dirty="0">
                <a:solidFill>
                  <a:srgbClr val="FFFFFF"/>
                </a:solidFill>
              </a:endParaRPr>
            </a:p>
          </p:txBody>
        </p:sp>
        <p:cxnSp>
          <p:nvCxnSpPr>
            <p:cNvPr id="82" name="Straight Connector 60"/>
            <p:cNvCxnSpPr>
              <a:stCxn id="76" idx="2"/>
              <a:endCxn id="80" idx="0"/>
            </p:cNvCxnSpPr>
            <p:nvPr/>
          </p:nvCxnSpPr>
          <p:spPr>
            <a:xfrm rot="16200000" flipH="1">
              <a:off x="12332000" y="4957514"/>
              <a:ext cx="298198" cy="1296017"/>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2826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400" dirty="0" smtClean="0"/>
              <a:t>Guidance: Management &amp; Architecture</a:t>
            </a:r>
            <a:endParaRPr lang="en-US" sz="5400" dirty="0"/>
          </a:p>
        </p:txBody>
      </p:sp>
      <p:sp>
        <p:nvSpPr>
          <p:cNvPr id="5" name="Text Placeholder 4"/>
          <p:cNvSpPr>
            <a:spLocks noGrp="1"/>
          </p:cNvSpPr>
          <p:nvPr>
            <p:ph type="body" sz="quarter" idx="10"/>
          </p:nvPr>
        </p:nvSpPr>
        <p:spPr>
          <a:xfrm>
            <a:off x="274636" y="1897062"/>
            <a:ext cx="11887201" cy="4949047"/>
          </a:xfrm>
        </p:spPr>
        <p:txBody>
          <a:bodyPr/>
          <a:lstStyle/>
          <a:p>
            <a:r>
              <a:rPr lang="en-US" dirty="0" smtClean="0"/>
              <a:t>Establish policy</a:t>
            </a:r>
          </a:p>
          <a:p>
            <a:r>
              <a:rPr lang="en-US" dirty="0" smtClean="0"/>
              <a:t>Identify scope and control that supports enforcement</a:t>
            </a:r>
          </a:p>
          <a:p>
            <a:r>
              <a:rPr lang="en-US" dirty="0" smtClean="0"/>
              <a:t>Measure cost of enforcement vs. risk of </a:t>
            </a:r>
            <a:br>
              <a:rPr lang="en-US" dirty="0" smtClean="0"/>
            </a:br>
            <a:r>
              <a:rPr lang="en-US" dirty="0" smtClean="0"/>
              <a:t>non-enforcement: The Two (or More) ROI’s™</a:t>
            </a:r>
          </a:p>
          <a:p>
            <a:pPr lvl="1"/>
            <a:r>
              <a:rPr lang="en-US" dirty="0" smtClean="0"/>
              <a:t>Return on Investment</a:t>
            </a:r>
          </a:p>
          <a:p>
            <a:pPr lvl="1"/>
            <a:r>
              <a:rPr lang="en-US" dirty="0" smtClean="0"/>
              <a:t>Risk of Inaction</a:t>
            </a:r>
          </a:p>
          <a:p>
            <a:pPr lvl="1"/>
            <a:r>
              <a:rPr lang="en-US" dirty="0" smtClean="0"/>
              <a:t>Risk of Inertia</a:t>
            </a:r>
          </a:p>
          <a:p>
            <a:pPr lvl="1"/>
            <a:r>
              <a:rPr lang="en-US" dirty="0" smtClean="0"/>
              <a:t>Risk of Inadequate Investment (ROI</a:t>
            </a:r>
            <a:r>
              <a:rPr lang="en-US" baseline="30000" dirty="0" smtClean="0"/>
              <a:t>2</a:t>
            </a:r>
            <a:r>
              <a:rPr lang="en-US" dirty="0" smtClean="0"/>
              <a:t>)</a:t>
            </a:r>
          </a:p>
          <a:p>
            <a:r>
              <a:rPr lang="en-US" dirty="0" smtClean="0"/>
              <a:t>Architecture = </a:t>
            </a:r>
            <a:r>
              <a:rPr lang="en-US" dirty="0" smtClean="0">
                <a:sym typeface="Symbol" panose="05050102010706020507" pitchFamily="18" charset="2"/>
              </a:rPr>
              <a:t>(</a:t>
            </a:r>
            <a:r>
              <a:rPr lang="en-US" sz="3200" dirty="0" smtClean="0">
                <a:sym typeface="Symbol" panose="05050102010706020507" pitchFamily="18" charset="2"/>
              </a:rPr>
              <a:t>Technical Expertise, Process, Compromise!</a:t>
            </a:r>
            <a:r>
              <a:rPr lang="en-US" dirty="0" smtClean="0">
                <a:sym typeface="Symbol" panose="05050102010706020507" pitchFamily="18" charset="2"/>
              </a:rPr>
              <a:t>)</a:t>
            </a:r>
            <a:endParaRPr lang="en-US" dirty="0"/>
          </a:p>
        </p:txBody>
      </p:sp>
    </p:spTree>
    <p:extLst>
      <p:ext uri="{BB962C8B-B14F-4D97-AF65-F5344CB8AC3E}">
        <p14:creationId xmlns:p14="http://schemas.microsoft.com/office/powerpoint/2010/main" val="1395265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ounded Rectangle 49"/>
          <p:cNvSpPr/>
          <p:nvPr/>
        </p:nvSpPr>
        <p:spPr>
          <a:xfrm>
            <a:off x="3573129" y="3018906"/>
            <a:ext cx="5290217" cy="2805546"/>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51" name="Rounded Rectangle 50"/>
          <p:cNvSpPr/>
          <p:nvPr/>
        </p:nvSpPr>
        <p:spPr>
          <a:xfrm>
            <a:off x="5156867" y="687401"/>
            <a:ext cx="2122741" cy="567432"/>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5156867" y="1454416"/>
            <a:ext cx="2122741" cy="567432"/>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55" name="Flowchart: Magnetic Disk 54"/>
          <p:cNvSpPr/>
          <p:nvPr/>
        </p:nvSpPr>
        <p:spPr>
          <a:xfrm>
            <a:off x="5156867" y="2232222"/>
            <a:ext cx="2122741" cy="597176"/>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sp>
        <p:nvSpPr>
          <p:cNvPr id="56" name="TextBox 55"/>
          <p:cNvSpPr txBox="1"/>
          <p:nvPr/>
        </p:nvSpPr>
        <p:spPr>
          <a:xfrm>
            <a:off x="4975091" y="3032825"/>
            <a:ext cx="2486295" cy="382308"/>
          </a:xfrm>
          <a:prstGeom prst="rect">
            <a:avLst/>
          </a:prstGeom>
          <a:noFill/>
        </p:spPr>
        <p:txBody>
          <a:bodyPr wrap="square" rtlCol="0">
            <a:spAutoFit/>
          </a:bodyPr>
          <a:lstStyle/>
          <a:p>
            <a:pPr algn="ctr"/>
            <a:r>
              <a:rPr lang="en-US" sz="1836" b="1" dirty="0">
                <a:solidFill>
                  <a:srgbClr val="FFFFFF"/>
                </a:solidFill>
              </a:rPr>
              <a:t>Site collection</a:t>
            </a:r>
          </a:p>
        </p:txBody>
      </p:sp>
      <p:sp>
        <p:nvSpPr>
          <p:cNvPr id="57" name="Rounded Rectangle 56"/>
          <p:cNvSpPr/>
          <p:nvPr/>
        </p:nvSpPr>
        <p:spPr>
          <a:xfrm>
            <a:off x="4910791" y="3407626"/>
            <a:ext cx="261489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Departments</a:t>
            </a:r>
          </a:p>
        </p:txBody>
      </p:sp>
      <p:sp>
        <p:nvSpPr>
          <p:cNvPr id="61" name="Rounded Rectangle 60"/>
          <p:cNvSpPr/>
          <p:nvPr/>
        </p:nvSpPr>
        <p:spPr>
          <a:xfrm>
            <a:off x="4345471" y="4145939"/>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Engineering</a:t>
            </a:r>
          </a:p>
        </p:txBody>
      </p:sp>
      <p:cxnSp>
        <p:nvCxnSpPr>
          <p:cNvPr id="63" name="Straight Connector 62"/>
          <p:cNvCxnSpPr>
            <a:stCxn id="51" idx="2"/>
            <a:endCxn id="52" idx="0"/>
          </p:cNvCxnSpPr>
          <p:nvPr/>
        </p:nvCxnSpPr>
        <p:spPr>
          <a:xfrm>
            <a:off x="6218237" y="1254832"/>
            <a:ext cx="0" cy="199584"/>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218237" y="2021848"/>
            <a:ext cx="0" cy="210374"/>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218238" y="2829398"/>
            <a:ext cx="1" cy="203427"/>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57" idx="2"/>
            <a:endCxn id="61" idx="0"/>
          </p:cNvCxnSpPr>
          <p:nvPr/>
        </p:nvCxnSpPr>
        <p:spPr>
          <a:xfrm rot="5400000">
            <a:off x="5549553" y="3477255"/>
            <a:ext cx="272011" cy="1065360"/>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6483550" y="4145939"/>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HR</a:t>
            </a:r>
          </a:p>
        </p:txBody>
      </p:sp>
      <p:cxnSp>
        <p:nvCxnSpPr>
          <p:cNvPr id="30" name="Elbow Connector 29"/>
          <p:cNvCxnSpPr>
            <a:stCxn id="57" idx="2"/>
            <a:endCxn id="29" idx="0"/>
          </p:cNvCxnSpPr>
          <p:nvPr/>
        </p:nvCxnSpPr>
        <p:spPr>
          <a:xfrm rot="16200000" flipH="1">
            <a:off x="6618592" y="3473574"/>
            <a:ext cx="272011" cy="107271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25" name="Left Arrow 24"/>
          <p:cNvSpPr/>
          <p:nvPr/>
        </p:nvSpPr>
        <p:spPr bwMode="auto">
          <a:xfrm rot="20305986">
            <a:off x="7828039" y="3414871"/>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smtClean="0">
                <a:solidFill>
                  <a:srgbClr val="000000"/>
                </a:solidFill>
              </a:rPr>
              <a:t>Permissions</a:t>
            </a:r>
            <a:endParaRPr lang="en-US" sz="1428" dirty="0">
              <a:solidFill>
                <a:srgbClr val="000000"/>
              </a:solidFill>
            </a:endParaRPr>
          </a:p>
        </p:txBody>
      </p:sp>
      <p:grpSp>
        <p:nvGrpSpPr>
          <p:cNvPr id="15" name="Group 14"/>
          <p:cNvGrpSpPr/>
          <p:nvPr/>
        </p:nvGrpSpPr>
        <p:grpSpPr>
          <a:xfrm>
            <a:off x="6122069" y="4612242"/>
            <a:ext cx="959695" cy="2168466"/>
            <a:chOff x="7904835" y="4105918"/>
            <a:chExt cx="940963" cy="2126140"/>
          </a:xfrm>
        </p:grpSpPr>
        <p:sp>
          <p:nvSpPr>
            <p:cNvPr id="41" name="TextBox 40"/>
            <p:cNvSpPr txBox="1"/>
            <p:nvPr/>
          </p:nvSpPr>
          <p:spPr>
            <a:xfrm>
              <a:off x="7904835" y="5510065"/>
              <a:ext cx="940963" cy="721993"/>
            </a:xfrm>
            <a:prstGeom prst="rect">
              <a:avLst/>
            </a:prstGeom>
            <a:noFill/>
          </p:spPr>
          <p:txBody>
            <a:bodyPr wrap="none" lIns="0" tIns="0" rIns="0" bIns="0" rtlCol="0">
              <a:spAutoFit/>
            </a:bodyPr>
            <a:lstStyle/>
            <a:p>
              <a:r>
                <a:rPr lang="en-US" sz="2856" b="1" dirty="0">
                  <a:latin typeface="Segoe UI Light" pitchFamily="34" charset="0"/>
                </a:rPr>
                <a:t>Scope</a:t>
              </a:r>
              <a:r>
                <a:rPr lang="en-US" sz="2856" dirty="0">
                  <a:latin typeface="Segoe UI Light" pitchFamily="34" charset="0"/>
                </a:rPr>
                <a:t/>
              </a:r>
              <a:br>
                <a:rPr lang="en-US" sz="2856" dirty="0">
                  <a:latin typeface="Segoe UI Light" pitchFamily="34" charset="0"/>
                </a:rPr>
              </a:br>
              <a:r>
                <a:rPr lang="en-US" sz="1836" dirty="0">
                  <a:latin typeface="Segoe UI Light" pitchFamily="34" charset="0"/>
                </a:rPr>
                <a:t>(Site)</a:t>
              </a:r>
            </a:p>
          </p:txBody>
        </p:sp>
        <p:sp>
          <p:nvSpPr>
            <p:cNvPr id="42" name="Freeform 41"/>
            <p:cNvSpPr/>
            <p:nvPr/>
          </p:nvSpPr>
          <p:spPr bwMode="auto">
            <a:xfrm flipH="1">
              <a:off x="8320780" y="4105918"/>
              <a:ext cx="45719" cy="1464922"/>
            </a:xfrm>
            <a:custGeom>
              <a:avLst/>
              <a:gdLst>
                <a:gd name="connsiteX0" fmla="*/ 0 w 1949116"/>
                <a:gd name="connsiteY0" fmla="*/ 1119474 h 1119474"/>
                <a:gd name="connsiteX1" fmla="*/ 1010653 w 1949116"/>
                <a:gd name="connsiteY1" fmla="*/ 132885 h 1119474"/>
                <a:gd name="connsiteX2" fmla="*/ 1949116 w 1949116"/>
                <a:gd name="connsiteY2" fmla="*/ 36632 h 1119474"/>
                <a:gd name="connsiteX0" fmla="*/ 2444858 w 2471482"/>
                <a:gd name="connsiteY0" fmla="*/ 1647645 h 1647645"/>
                <a:gd name="connsiteX1" fmla="*/ 23983 w 2471482"/>
                <a:gd name="connsiteY1" fmla="*/ 132885 h 1647645"/>
                <a:gd name="connsiteX2" fmla="*/ 962446 w 2471482"/>
                <a:gd name="connsiteY2" fmla="*/ 36632 h 1647645"/>
                <a:gd name="connsiteX0" fmla="*/ 2462898 w 2462898"/>
                <a:gd name="connsiteY0" fmla="*/ 1647645 h 1647645"/>
                <a:gd name="connsiteX1" fmla="*/ 42023 w 2462898"/>
                <a:gd name="connsiteY1" fmla="*/ 132885 h 1647645"/>
                <a:gd name="connsiteX2" fmla="*/ 980486 w 2462898"/>
                <a:gd name="connsiteY2" fmla="*/ 36632 h 1647645"/>
                <a:gd name="connsiteX0" fmla="*/ 1758811 w 1758811"/>
                <a:gd name="connsiteY0" fmla="*/ 1612812 h 1612812"/>
                <a:gd name="connsiteX1" fmla="*/ 67135 w 1758811"/>
                <a:gd name="connsiteY1" fmla="*/ 849679 h 1612812"/>
                <a:gd name="connsiteX2" fmla="*/ 276399 w 1758811"/>
                <a:gd name="connsiteY2" fmla="*/ 1799 h 1612812"/>
                <a:gd name="connsiteX0" fmla="*/ 2379069 w 2379069"/>
                <a:gd name="connsiteY0" fmla="*/ 1620577 h 1620577"/>
                <a:gd name="connsiteX1" fmla="*/ 43984 w 2379069"/>
                <a:gd name="connsiteY1" fmla="*/ 248016 h 1620577"/>
                <a:gd name="connsiteX2" fmla="*/ 896657 w 2379069"/>
                <a:gd name="connsiteY2" fmla="*/ 9564 h 1620577"/>
                <a:gd name="connsiteX0" fmla="*/ 110300 w 7877795"/>
                <a:gd name="connsiteY0" fmla="*/ 1739990 h 1739990"/>
                <a:gd name="connsiteX1" fmla="*/ 7025123 w 7877795"/>
                <a:gd name="connsiteY1" fmla="*/ 248016 h 1739990"/>
                <a:gd name="connsiteX2" fmla="*/ 7877796 w 7877795"/>
                <a:gd name="connsiteY2" fmla="*/ 9564 h 1739990"/>
                <a:gd name="connsiteX0" fmla="*/ 290656 w 8058151"/>
                <a:gd name="connsiteY0" fmla="*/ 1731950 h 1731950"/>
                <a:gd name="connsiteX1" fmla="*/ 1932168 w 8058151"/>
                <a:gd name="connsiteY1" fmla="*/ 982990 h 1731950"/>
                <a:gd name="connsiteX2" fmla="*/ 8058152 w 8058151"/>
                <a:gd name="connsiteY2" fmla="*/ 1524 h 1731950"/>
                <a:gd name="connsiteX0" fmla="*/ 250604 w 8536785"/>
                <a:gd name="connsiteY0" fmla="*/ 1758486 h 1758486"/>
                <a:gd name="connsiteX1" fmla="*/ 2410802 w 8536785"/>
                <a:gd name="connsiteY1" fmla="*/ 982990 h 1758486"/>
                <a:gd name="connsiteX2" fmla="*/ 8536786 w 8536785"/>
                <a:gd name="connsiteY2" fmla="*/ 1524 h 1758486"/>
                <a:gd name="connsiteX0" fmla="*/ 0 w 8286181"/>
                <a:gd name="connsiteY0" fmla="*/ 1758486 h 1758486"/>
                <a:gd name="connsiteX1" fmla="*/ 2160198 w 8286181"/>
                <a:gd name="connsiteY1" fmla="*/ 982990 h 1758486"/>
                <a:gd name="connsiteX2" fmla="*/ 8286182 w 8286181"/>
                <a:gd name="connsiteY2" fmla="*/ 1524 h 1758486"/>
                <a:gd name="connsiteX0" fmla="*/ 0 w 8286181"/>
                <a:gd name="connsiteY0" fmla="*/ 1758609 h 1758609"/>
                <a:gd name="connsiteX1" fmla="*/ 2160198 w 8286181"/>
                <a:gd name="connsiteY1" fmla="*/ 983113 h 1758609"/>
                <a:gd name="connsiteX2" fmla="*/ 8286182 w 8286181"/>
                <a:gd name="connsiteY2" fmla="*/ 1647 h 1758609"/>
                <a:gd name="connsiteX0" fmla="*/ 0 w 8286181"/>
                <a:gd name="connsiteY0" fmla="*/ 1756962 h 1756962"/>
                <a:gd name="connsiteX1" fmla="*/ 8286182 w 8286181"/>
                <a:gd name="connsiteY1" fmla="*/ 0 h 1756962"/>
                <a:gd name="connsiteX0" fmla="*/ 0 w 7162361"/>
                <a:gd name="connsiteY0" fmla="*/ 1372186 h 1372186"/>
                <a:gd name="connsiteX1" fmla="*/ 7162361 w 7162361"/>
                <a:gd name="connsiteY1" fmla="*/ 0 h 1372186"/>
              </a:gdLst>
              <a:ahLst/>
              <a:cxnLst>
                <a:cxn ang="0">
                  <a:pos x="connsiteX0" y="connsiteY0"/>
                </a:cxn>
                <a:cxn ang="0">
                  <a:pos x="connsiteX1" y="connsiteY1"/>
                </a:cxn>
              </a:cxnLst>
              <a:rect l="l" t="t" r="r" b="b"/>
              <a:pathLst>
                <a:path w="7162361" h="1372186">
                  <a:moveTo>
                    <a:pt x="0" y="1372186"/>
                  </a:moveTo>
                  <a:lnTo>
                    <a:pt x="7162361" y="0"/>
                  </a:lnTo>
                </a:path>
              </a:pathLst>
            </a:custGeom>
            <a:noFill/>
            <a:ln w="76200">
              <a:solidFill>
                <a:srgbClr val="FFFF00"/>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p>
          </p:txBody>
        </p:sp>
      </p:grpSp>
      <p:pic>
        <p:nvPicPr>
          <p:cNvPr id="49" name="Picture 11" descr="C:\Users\Dan\Documents\Projects\MS 70667\VRT Download Graphics\Graphics\Security_Securit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398" y="4453751"/>
            <a:ext cx="335149" cy="592047"/>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6836861" y="4453751"/>
            <a:ext cx="974537" cy="1275324"/>
            <a:chOff x="8605675" y="3950520"/>
            <a:chExt cx="955515" cy="1250431"/>
          </a:xfrm>
        </p:grpSpPr>
        <p:pic>
          <p:nvPicPr>
            <p:cNvPr id="32" name="Picture 10" descr="C:\Users\Dan\Documents\Projects\MS 70667\VRT Download Graphics\Graphics\Folder_Op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5675" y="3950520"/>
              <a:ext cx="855298" cy="76335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7" descr="C:\Users\Dan\Documents\Projects\MS 70667\VRT Download Graphics\Graphics\Document_Lega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50014" y="4365796"/>
              <a:ext cx="428804" cy="69615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9" descr="C:\Users\Dan\Documents\Projects\MS 70667\VRT Download Graphics\Graphics\Document_Writing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32386" y="4503060"/>
              <a:ext cx="428804" cy="6978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7976722" y="5045798"/>
            <a:ext cx="1154970" cy="1734910"/>
            <a:chOff x="9723288" y="4531011"/>
            <a:chExt cx="1132426" cy="1701047"/>
          </a:xfrm>
        </p:grpSpPr>
        <p:sp>
          <p:nvSpPr>
            <p:cNvPr id="44" name="TextBox 43"/>
            <p:cNvSpPr txBox="1"/>
            <p:nvPr/>
          </p:nvSpPr>
          <p:spPr>
            <a:xfrm>
              <a:off x="9723288" y="5510065"/>
              <a:ext cx="1132426" cy="721993"/>
            </a:xfrm>
            <a:prstGeom prst="rect">
              <a:avLst/>
            </a:prstGeom>
            <a:noFill/>
          </p:spPr>
          <p:txBody>
            <a:bodyPr wrap="none" lIns="0" tIns="0" rIns="0" bIns="0" rtlCol="0">
              <a:spAutoFit/>
            </a:bodyPr>
            <a:lstStyle/>
            <a:p>
              <a:r>
                <a:rPr lang="en-US" sz="2856" b="1" dirty="0">
                  <a:latin typeface="Segoe UI Light" pitchFamily="34" charset="0"/>
                </a:rPr>
                <a:t>Control</a:t>
              </a:r>
              <a:r>
                <a:rPr lang="en-US" sz="2856" dirty="0">
                  <a:gradFill>
                    <a:gsLst>
                      <a:gs pos="0">
                        <a:schemeClr val="tx1"/>
                      </a:gs>
                      <a:gs pos="86000">
                        <a:schemeClr val="tx1"/>
                      </a:gs>
                    </a:gsLst>
                    <a:lin ang="5400000" scaled="0"/>
                  </a:gradFill>
                  <a:latin typeface="Segoe UI Light" pitchFamily="34" charset="0"/>
                </a:rPr>
                <a:t/>
              </a:r>
              <a:br>
                <a:rPr lang="en-US" sz="2856" dirty="0">
                  <a:gradFill>
                    <a:gsLst>
                      <a:gs pos="0">
                        <a:schemeClr val="tx1"/>
                      </a:gs>
                      <a:gs pos="86000">
                        <a:schemeClr val="tx1"/>
                      </a:gs>
                    </a:gsLst>
                    <a:lin ang="5400000" scaled="0"/>
                  </a:gradFill>
                  <a:latin typeface="Segoe UI Light" pitchFamily="34" charset="0"/>
                </a:rPr>
              </a:br>
              <a:r>
                <a:rPr lang="en-US" sz="1836" dirty="0">
                  <a:gradFill>
                    <a:gsLst>
                      <a:gs pos="0">
                        <a:schemeClr val="tx1"/>
                      </a:gs>
                      <a:gs pos="86000">
                        <a:schemeClr val="tx1"/>
                      </a:gs>
                    </a:gsLst>
                    <a:lin ang="5400000" scaled="0"/>
                  </a:gradFill>
                  <a:latin typeface="Segoe UI Light" pitchFamily="34" charset="0"/>
                </a:rPr>
                <a:t>(ACL)</a:t>
              </a:r>
            </a:p>
          </p:txBody>
        </p:sp>
        <p:sp>
          <p:nvSpPr>
            <p:cNvPr id="35" name="Freeform 34"/>
            <p:cNvSpPr/>
            <p:nvPr/>
          </p:nvSpPr>
          <p:spPr bwMode="auto">
            <a:xfrm flipH="1">
              <a:off x="9889797" y="4531011"/>
              <a:ext cx="434422" cy="1039828"/>
            </a:xfrm>
            <a:custGeom>
              <a:avLst/>
              <a:gdLst>
                <a:gd name="connsiteX0" fmla="*/ 0 w 1949116"/>
                <a:gd name="connsiteY0" fmla="*/ 1119474 h 1119474"/>
                <a:gd name="connsiteX1" fmla="*/ 1010653 w 1949116"/>
                <a:gd name="connsiteY1" fmla="*/ 132885 h 1119474"/>
                <a:gd name="connsiteX2" fmla="*/ 1949116 w 1949116"/>
                <a:gd name="connsiteY2" fmla="*/ 36632 h 1119474"/>
                <a:gd name="connsiteX0" fmla="*/ 2444858 w 2471482"/>
                <a:gd name="connsiteY0" fmla="*/ 1647645 h 1647645"/>
                <a:gd name="connsiteX1" fmla="*/ 23983 w 2471482"/>
                <a:gd name="connsiteY1" fmla="*/ 132885 h 1647645"/>
                <a:gd name="connsiteX2" fmla="*/ 962446 w 2471482"/>
                <a:gd name="connsiteY2" fmla="*/ 36632 h 1647645"/>
                <a:gd name="connsiteX0" fmla="*/ 2462898 w 2462898"/>
                <a:gd name="connsiteY0" fmla="*/ 1647645 h 1647645"/>
                <a:gd name="connsiteX1" fmla="*/ 42023 w 2462898"/>
                <a:gd name="connsiteY1" fmla="*/ 132885 h 1647645"/>
                <a:gd name="connsiteX2" fmla="*/ 980486 w 2462898"/>
                <a:gd name="connsiteY2" fmla="*/ 36632 h 1647645"/>
                <a:gd name="connsiteX0" fmla="*/ 1758811 w 1758811"/>
                <a:gd name="connsiteY0" fmla="*/ 1612812 h 1612812"/>
                <a:gd name="connsiteX1" fmla="*/ 67135 w 1758811"/>
                <a:gd name="connsiteY1" fmla="*/ 849679 h 1612812"/>
                <a:gd name="connsiteX2" fmla="*/ 276399 w 1758811"/>
                <a:gd name="connsiteY2" fmla="*/ 1799 h 1612812"/>
                <a:gd name="connsiteX0" fmla="*/ 2379069 w 2379069"/>
                <a:gd name="connsiteY0" fmla="*/ 1620577 h 1620577"/>
                <a:gd name="connsiteX1" fmla="*/ 43984 w 2379069"/>
                <a:gd name="connsiteY1" fmla="*/ 248016 h 1620577"/>
                <a:gd name="connsiteX2" fmla="*/ 896657 w 2379069"/>
                <a:gd name="connsiteY2" fmla="*/ 9564 h 1620577"/>
                <a:gd name="connsiteX0" fmla="*/ 110300 w 7877795"/>
                <a:gd name="connsiteY0" fmla="*/ 1739990 h 1739990"/>
                <a:gd name="connsiteX1" fmla="*/ 7025123 w 7877795"/>
                <a:gd name="connsiteY1" fmla="*/ 248016 h 1739990"/>
                <a:gd name="connsiteX2" fmla="*/ 7877796 w 7877795"/>
                <a:gd name="connsiteY2" fmla="*/ 9564 h 1739990"/>
                <a:gd name="connsiteX0" fmla="*/ 290656 w 8058151"/>
                <a:gd name="connsiteY0" fmla="*/ 1731950 h 1731950"/>
                <a:gd name="connsiteX1" fmla="*/ 1932168 w 8058151"/>
                <a:gd name="connsiteY1" fmla="*/ 982990 h 1731950"/>
                <a:gd name="connsiteX2" fmla="*/ 8058152 w 8058151"/>
                <a:gd name="connsiteY2" fmla="*/ 1524 h 1731950"/>
                <a:gd name="connsiteX0" fmla="*/ 250604 w 8536785"/>
                <a:gd name="connsiteY0" fmla="*/ 1758486 h 1758486"/>
                <a:gd name="connsiteX1" fmla="*/ 2410802 w 8536785"/>
                <a:gd name="connsiteY1" fmla="*/ 982990 h 1758486"/>
                <a:gd name="connsiteX2" fmla="*/ 8536786 w 8536785"/>
                <a:gd name="connsiteY2" fmla="*/ 1524 h 1758486"/>
                <a:gd name="connsiteX0" fmla="*/ 0 w 8286181"/>
                <a:gd name="connsiteY0" fmla="*/ 1758486 h 1758486"/>
                <a:gd name="connsiteX1" fmla="*/ 2160198 w 8286181"/>
                <a:gd name="connsiteY1" fmla="*/ 982990 h 1758486"/>
                <a:gd name="connsiteX2" fmla="*/ 8286182 w 8286181"/>
                <a:gd name="connsiteY2" fmla="*/ 1524 h 1758486"/>
                <a:gd name="connsiteX0" fmla="*/ 0 w 8286181"/>
                <a:gd name="connsiteY0" fmla="*/ 1758609 h 1758609"/>
                <a:gd name="connsiteX1" fmla="*/ 2160198 w 8286181"/>
                <a:gd name="connsiteY1" fmla="*/ 983113 h 1758609"/>
                <a:gd name="connsiteX2" fmla="*/ 8286182 w 8286181"/>
                <a:gd name="connsiteY2" fmla="*/ 1647 h 1758609"/>
                <a:gd name="connsiteX0" fmla="*/ 0 w 8286181"/>
                <a:gd name="connsiteY0" fmla="*/ 1756962 h 1756962"/>
                <a:gd name="connsiteX1" fmla="*/ 8286182 w 8286181"/>
                <a:gd name="connsiteY1" fmla="*/ 0 h 1756962"/>
                <a:gd name="connsiteX0" fmla="*/ 0 w 7162361"/>
                <a:gd name="connsiteY0" fmla="*/ 1372186 h 1372186"/>
                <a:gd name="connsiteX1" fmla="*/ 7162361 w 7162361"/>
                <a:gd name="connsiteY1" fmla="*/ 0 h 1372186"/>
              </a:gdLst>
              <a:ahLst/>
              <a:cxnLst>
                <a:cxn ang="0">
                  <a:pos x="connsiteX0" y="connsiteY0"/>
                </a:cxn>
                <a:cxn ang="0">
                  <a:pos x="connsiteX1" y="connsiteY1"/>
                </a:cxn>
              </a:cxnLst>
              <a:rect l="l" t="t" r="r" b="b"/>
              <a:pathLst>
                <a:path w="7162361" h="1372186">
                  <a:moveTo>
                    <a:pt x="0" y="1372186"/>
                  </a:moveTo>
                  <a:lnTo>
                    <a:pt x="7162361" y="0"/>
                  </a:lnTo>
                </a:path>
              </a:pathLst>
            </a:custGeom>
            <a:noFill/>
            <a:ln w="76200">
              <a:solidFill>
                <a:srgbClr val="FFFF00"/>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p>
          </p:txBody>
        </p:sp>
      </p:grpSp>
      <p:sp>
        <p:nvSpPr>
          <p:cNvPr id="28" name="Left Arrow 27"/>
          <p:cNvSpPr/>
          <p:nvPr/>
        </p:nvSpPr>
        <p:spPr bwMode="auto">
          <a:xfrm rot="1294014" flipH="1">
            <a:off x="4984665" y="3554065"/>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Features</a:t>
            </a:r>
          </a:p>
        </p:txBody>
      </p:sp>
      <p:sp>
        <p:nvSpPr>
          <p:cNvPr id="37" name="Title 2"/>
          <p:cNvSpPr>
            <a:spLocks noGrp="1"/>
          </p:cNvSpPr>
          <p:nvPr>
            <p:ph type="title"/>
          </p:nvPr>
        </p:nvSpPr>
        <p:spPr>
          <a:xfrm>
            <a:off x="274639" y="295274"/>
            <a:ext cx="11889564" cy="917575"/>
          </a:xfrm>
        </p:spPr>
        <p:txBody>
          <a:bodyPr/>
          <a:lstStyle/>
          <a:p>
            <a:r>
              <a:rPr lang="en-US" dirty="0" smtClean="0"/>
              <a:t>Sites</a:t>
            </a:r>
            <a:endParaRPr lang="en-US" dirty="0"/>
          </a:p>
        </p:txBody>
      </p:sp>
    </p:spTree>
    <p:extLst>
      <p:ext uri="{BB962C8B-B14F-4D97-AF65-F5344CB8AC3E}">
        <p14:creationId xmlns:p14="http://schemas.microsoft.com/office/powerpoint/2010/main" val="4012195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4*#ppt_w"/>
                                          </p:val>
                                        </p:tav>
                                        <p:tav tm="100000">
                                          <p:val>
                                            <p:strVal val="#ppt_w"/>
                                          </p:val>
                                        </p:tav>
                                      </p:tavLst>
                                    </p:anim>
                                    <p:anim calcmode="lin" valueType="num">
                                      <p:cBhvr>
                                        <p:cTn id="8" dur="500" fill="hold"/>
                                        <p:tgtEl>
                                          <p:spTgt spid="49"/>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Collections</a:t>
            </a:r>
            <a:endParaRPr lang="en-US" dirty="0"/>
          </a:p>
        </p:txBody>
      </p:sp>
      <p:sp>
        <p:nvSpPr>
          <p:cNvPr id="51" name="Rounded Rectangle 50"/>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4986905"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55" name="Flowchart: Magnetic Disk 54"/>
          <p:cNvSpPr/>
          <p:nvPr/>
        </p:nvSpPr>
        <p:spPr>
          <a:xfrm>
            <a:off x="4986905"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63" name="Straight Connector 62"/>
          <p:cNvCxnSpPr>
            <a:stCxn id="51" idx="2"/>
            <a:endCxn id="52" idx="0"/>
          </p:cNvCxnSpPr>
          <p:nvPr/>
        </p:nvCxnSpPr>
        <p:spPr>
          <a:xfrm>
            <a:off x="6230053" y="1865207"/>
            <a:ext cx="0"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2" idx="2"/>
            <a:endCxn id="55" idx="1"/>
          </p:cNvCxnSpPr>
          <p:nvPr/>
        </p:nvCxnSpPr>
        <p:spPr>
          <a:xfrm>
            <a:off x="6230053" y="2762971"/>
            <a:ext cx="0"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9271754" y="3883028"/>
            <a:ext cx="2486295" cy="1144921"/>
            <a:chOff x="7540132" y="3820884"/>
            <a:chExt cx="2437765" cy="1122573"/>
          </a:xfrm>
        </p:grpSpPr>
        <p:sp>
          <p:nvSpPr>
            <p:cNvPr id="32" name="Rounded Rectangle 31"/>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3" name="TextBox 32"/>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4" name="Rounded Rectangle 33"/>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HR</a:t>
              </a:r>
            </a:p>
          </p:txBody>
        </p:sp>
      </p:grpSp>
      <p:cxnSp>
        <p:nvCxnSpPr>
          <p:cNvPr id="35" name="Elbow Connector 34"/>
          <p:cNvCxnSpPr>
            <a:stCxn id="55" idx="3"/>
            <a:endCxn id="32" idx="0"/>
          </p:cNvCxnSpPr>
          <p:nvPr/>
        </p:nvCxnSpPr>
        <p:spPr>
          <a:xfrm rot="16200000" flipH="1">
            <a:off x="8257311" y="1625437"/>
            <a:ext cx="230332" cy="428484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60711" y="3883028"/>
            <a:ext cx="2486295" cy="1144921"/>
            <a:chOff x="2270596" y="3820884"/>
            <a:chExt cx="2437765" cy="1122573"/>
          </a:xfrm>
        </p:grpSpPr>
        <p:sp>
          <p:nvSpPr>
            <p:cNvPr id="37" name="Rounded Rectangle 36"/>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8" name="TextBox 37"/>
            <p:cNvSpPr txBox="1"/>
            <p:nvPr/>
          </p:nvSpPr>
          <p:spPr>
            <a:xfrm>
              <a:off x="2270596"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9" name="Rounded Rectangle 38"/>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Engineering</a:t>
              </a:r>
            </a:p>
          </p:txBody>
        </p:sp>
      </p:grpSp>
      <p:cxnSp>
        <p:nvCxnSpPr>
          <p:cNvPr id="40" name="Elbow Connector 39"/>
          <p:cNvCxnSpPr>
            <a:stCxn id="55" idx="3"/>
            <a:endCxn id="38" idx="0"/>
          </p:cNvCxnSpPr>
          <p:nvPr/>
        </p:nvCxnSpPr>
        <p:spPr>
          <a:xfrm rot="5400000">
            <a:off x="3994829" y="1661725"/>
            <a:ext cx="244252" cy="4226194"/>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3561446" y="3883028"/>
            <a:ext cx="2486295" cy="1144921"/>
            <a:chOff x="4887114" y="3807236"/>
            <a:chExt cx="2437765" cy="1122573"/>
          </a:xfrm>
        </p:grpSpPr>
        <p:sp>
          <p:nvSpPr>
            <p:cNvPr id="42" name="Rounded Rectangle 41"/>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3" name="TextBox 42"/>
            <p:cNvSpPr txBox="1"/>
            <p:nvPr/>
          </p:nvSpPr>
          <p:spPr>
            <a:xfrm>
              <a:off x="4887114" y="3820884"/>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4" name="Rounded Rectangle 43"/>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Finance</a:t>
              </a:r>
            </a:p>
          </p:txBody>
        </p:sp>
      </p:grpSp>
      <p:grpSp>
        <p:nvGrpSpPr>
          <p:cNvPr id="45" name="Group 44"/>
          <p:cNvGrpSpPr/>
          <p:nvPr/>
        </p:nvGrpSpPr>
        <p:grpSpPr>
          <a:xfrm>
            <a:off x="6412363" y="3883028"/>
            <a:ext cx="2486295" cy="1144921"/>
            <a:chOff x="7540132" y="3820884"/>
            <a:chExt cx="2437765" cy="1122573"/>
          </a:xfrm>
        </p:grpSpPr>
        <p:sp>
          <p:nvSpPr>
            <p:cNvPr id="46" name="Rounded Rectangle 45"/>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7" name="TextBox 46"/>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8" name="Rounded Rectangle 47"/>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Marketing</a:t>
              </a:r>
            </a:p>
          </p:txBody>
        </p:sp>
      </p:grpSp>
      <p:cxnSp>
        <p:nvCxnSpPr>
          <p:cNvPr id="58" name="Elbow Connector 57"/>
          <p:cNvCxnSpPr>
            <a:stCxn id="55" idx="3"/>
            <a:endCxn id="46" idx="0"/>
          </p:cNvCxnSpPr>
          <p:nvPr/>
        </p:nvCxnSpPr>
        <p:spPr>
          <a:xfrm rot="16200000" flipH="1">
            <a:off x="6827615" y="3055133"/>
            <a:ext cx="230332" cy="142545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5" idx="3"/>
            <a:endCxn id="43" idx="0"/>
          </p:cNvCxnSpPr>
          <p:nvPr/>
        </p:nvCxnSpPr>
        <p:spPr>
          <a:xfrm rot="5400000">
            <a:off x="5395197" y="3062092"/>
            <a:ext cx="244252" cy="142545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68" name="Left Arrow 67"/>
          <p:cNvSpPr/>
          <p:nvPr/>
        </p:nvSpPr>
        <p:spPr bwMode="auto">
          <a:xfrm rot="1294014" flipH="1">
            <a:off x="75855" y="3291243"/>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Quotas</a:t>
            </a:r>
          </a:p>
        </p:txBody>
      </p:sp>
      <p:sp>
        <p:nvSpPr>
          <p:cNvPr id="69" name="Left Arrow 68"/>
          <p:cNvSpPr/>
          <p:nvPr/>
        </p:nvSpPr>
        <p:spPr bwMode="auto">
          <a:xfrm rot="20305986">
            <a:off x="10648232" y="3291241"/>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Ownership</a:t>
            </a:r>
            <a:br>
              <a:rPr lang="en-US" sz="1428" dirty="0">
                <a:solidFill>
                  <a:srgbClr val="000000"/>
                </a:solidFill>
              </a:rPr>
            </a:br>
            <a:r>
              <a:rPr lang="en-US" sz="1428" dirty="0">
                <a:solidFill>
                  <a:srgbClr val="000000"/>
                </a:solidFill>
              </a:rPr>
              <a:t>(Full Control)</a:t>
            </a:r>
          </a:p>
        </p:txBody>
      </p:sp>
      <p:sp>
        <p:nvSpPr>
          <p:cNvPr id="70" name="Left Arrow 69"/>
          <p:cNvSpPr/>
          <p:nvPr/>
        </p:nvSpPr>
        <p:spPr bwMode="auto">
          <a:xfrm rot="1294014" flipH="1">
            <a:off x="2383444" y="3291242"/>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Auditing</a:t>
            </a:r>
          </a:p>
        </p:txBody>
      </p:sp>
    </p:spTree>
    <p:extLst>
      <p:ext uri="{BB962C8B-B14F-4D97-AF65-F5344CB8AC3E}">
        <p14:creationId xmlns:p14="http://schemas.microsoft.com/office/powerpoint/2010/main" val="366216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Site Collections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22302990"/>
              </p:ext>
            </p:extLst>
          </p:nvPr>
        </p:nvGraphicFramePr>
        <p:xfrm>
          <a:off x="531948" y="1476621"/>
          <a:ext cx="11370960" cy="5258940"/>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r>
                        <a:rPr lang="en-US" sz="2900" dirty="0" smtClean="0"/>
                        <a:t>Ownership</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Quotas</a:t>
                      </a:r>
                    </a:p>
                  </a:txBody>
                  <a:tcPr marL="96774" marR="96774" marT="46630" marB="46630"/>
                </a:tc>
              </a:tr>
              <a:tr h="528475">
                <a:tc>
                  <a:txBody>
                    <a:bodyPr/>
                    <a:lstStyle/>
                    <a:p>
                      <a:r>
                        <a:rPr lang="en-US" sz="2900" dirty="0" smtClean="0"/>
                        <a:t>Administration</a:t>
                      </a:r>
                      <a:endParaRPr lang="en-US" sz="2900" dirty="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Sandbox Solutions</a:t>
                      </a: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Audit settings</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Device Channels</a:t>
                      </a: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Locks</a:t>
                      </a:r>
                    </a:p>
                  </a:txBody>
                  <a:tcPr marL="96774" marR="96774" marT="46630" marB="46630"/>
                </a:tc>
                <a:tc>
                  <a:txBody>
                    <a:bodyPr/>
                    <a:lstStyle/>
                    <a:p>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Features</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kern="1200" dirty="0">
                        <a:solidFill>
                          <a:schemeClr val="dk1"/>
                        </a:solidFill>
                        <a:latin typeface="+mn-lt"/>
                        <a:ea typeface="+mn-ea"/>
                        <a:cs typeface="+mn-cs"/>
                      </a:endParaRPr>
                    </a:p>
                  </a:txBody>
                  <a:tcPr marL="96774" marR="96774" marT="46630" marB="46630">
                    <a:solidFill>
                      <a:srgbClr val="FAD3CC"/>
                    </a:solidFill>
                  </a:tcPr>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Search settings</a:t>
                      </a:r>
                    </a:p>
                  </a:txBody>
                  <a:tcPr marL="96774" marR="96774" marT="46630" marB="46630"/>
                </a:tc>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2900" b="1" i="0" u="none" strike="noStrike" kern="1200" cap="none" spc="0" normalizeH="0" baseline="0" noProof="0" dirty="0" smtClean="0">
                          <a:ln>
                            <a:noFill/>
                          </a:ln>
                          <a:solidFill>
                            <a:srgbClr val="FFFFFF"/>
                          </a:solidFill>
                          <a:effectLst/>
                          <a:uLnTx/>
                          <a:uFillTx/>
                          <a:latin typeface="+mn-lt"/>
                        </a:rPr>
                        <a:t>Other Controls</a:t>
                      </a:r>
                    </a:p>
                  </a:txBody>
                  <a:tcPr marL="96774" marR="96774" marT="46630" marB="46630">
                    <a:solidFill>
                      <a:srgbClr val="F26522"/>
                    </a:solidFill>
                  </a:tcPr>
                </a:tc>
              </a:tr>
              <a:tr h="528475">
                <a:tc>
                  <a:txBody>
                    <a:bodyPr/>
                    <a:lstStyle/>
                    <a:p>
                      <a:r>
                        <a:rPr lang="en-US" sz="2900" dirty="0" smtClean="0"/>
                        <a:t>User &amp; group management</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DNS</a:t>
                      </a:r>
                      <a:r>
                        <a:rPr lang="en-US" sz="2900" baseline="0" dirty="0" smtClean="0"/>
                        <a:t> namespace (HSNC)</a:t>
                      </a:r>
                      <a:endParaRPr lang="en-US" sz="2900" dirty="0" smtClean="0"/>
                    </a:p>
                  </a:txBody>
                  <a:tcPr marL="96774" marR="96774" marT="46630" marB="46630">
                    <a:solidFill>
                      <a:srgbClr val="FAD3CC"/>
                    </a:solidFill>
                  </a:tcPr>
                </a:tc>
              </a:tr>
              <a:tr h="528475">
                <a:tc>
                  <a:txBody>
                    <a:bodyPr/>
                    <a:lstStyle/>
                    <a:p>
                      <a:r>
                        <a:rPr lang="en-US" sz="2900" dirty="0" smtClean="0"/>
                        <a:t>Site</a:t>
                      </a:r>
                      <a:r>
                        <a:rPr lang="en-US" sz="2900" baseline="0" dirty="0" smtClean="0"/>
                        <a:t> collection term sets</a:t>
                      </a:r>
                      <a:endParaRPr lang="en-US" sz="2900" dirty="0" smtClean="0"/>
                    </a:p>
                  </a:txBody>
                  <a:tcPr marL="96774" marR="96774" marT="46630" marB="46630"/>
                </a:tc>
                <a:tc>
                  <a:txBody>
                    <a:bodyPr/>
                    <a:lstStyle/>
                    <a:p>
                      <a:r>
                        <a:rPr lang="en-US" sz="2900" dirty="0" smtClean="0"/>
                        <a:t>SharePoint Designer restrictions</a:t>
                      </a:r>
                      <a:endParaRPr lang="en-US" sz="2900" dirty="0"/>
                    </a:p>
                  </a:txBody>
                  <a:tcPr marL="96774" marR="96774" marT="46630" marB="46630"/>
                </a:tc>
              </a:tr>
            </a:tbl>
          </a:graphicData>
        </a:graphic>
      </p:graphicFrame>
      <p:sp>
        <p:nvSpPr>
          <p:cNvPr id="4" name="TextBox 3"/>
          <p:cNvSpPr txBox="1"/>
          <p:nvPr/>
        </p:nvSpPr>
        <p:spPr>
          <a:xfrm>
            <a:off x="6751637" y="107730"/>
            <a:ext cx="5105400" cy="1292662"/>
          </a:xfrm>
          <a:prstGeom prst="rect">
            <a:avLst/>
          </a:prstGeom>
          <a:noFill/>
          <a:ln>
            <a:solidFill>
              <a:srgbClr val="FFFF00"/>
            </a:solidFill>
          </a:ln>
        </p:spPr>
        <p:txBody>
          <a:bodyPr wrap="square" lIns="182880" tIns="146304" rIns="182880" bIns="146304" rtlCol="0">
            <a:spAutoFit/>
          </a:bodyPr>
          <a:lstStyle/>
          <a:p>
            <a:pPr>
              <a:lnSpc>
                <a:spcPct val="90000"/>
              </a:lnSpc>
              <a:spcAft>
                <a:spcPts val="600"/>
              </a:spcAft>
            </a:pPr>
            <a:r>
              <a:rPr lang="en-US" sz="2400" dirty="0" smtClean="0">
                <a:solidFill>
                  <a:srgbClr val="FFFF00"/>
                </a:solidFill>
              </a:rPr>
              <a:t>Settings that enable policy-based management and therefore impact architectural decisions</a:t>
            </a:r>
          </a:p>
        </p:txBody>
      </p:sp>
    </p:spTree>
    <p:extLst>
      <p:ext uri="{BB962C8B-B14F-4D97-AF65-F5344CB8AC3E}">
        <p14:creationId xmlns:p14="http://schemas.microsoft.com/office/powerpoint/2010/main" val="2053859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Guidance: Policies &amp; Settings</a:t>
            </a:r>
            <a:endParaRPr lang="en-US" dirty="0"/>
          </a:p>
        </p:txBody>
      </p:sp>
      <p:sp>
        <p:nvSpPr>
          <p:cNvPr id="4" name="Text Placeholder 3"/>
          <p:cNvSpPr>
            <a:spLocks noGrp="1"/>
          </p:cNvSpPr>
          <p:nvPr>
            <p:ph type="body" sz="quarter" idx="10"/>
          </p:nvPr>
        </p:nvSpPr>
        <p:spPr>
          <a:xfrm>
            <a:off x="274636" y="1897062"/>
            <a:ext cx="11887201" cy="3434786"/>
          </a:xfrm>
        </p:spPr>
        <p:txBody>
          <a:bodyPr/>
          <a:lstStyle/>
          <a:p>
            <a:r>
              <a:rPr lang="en-US" dirty="0" smtClean="0"/>
              <a:t>Consider all possible policies and all available settings </a:t>
            </a:r>
          </a:p>
          <a:p>
            <a:pPr lvl="1"/>
            <a:r>
              <a:rPr lang="en-US" dirty="0" smtClean="0"/>
              <a:t>You must consider all possible policies and all available settings to make an informed decision about architecture for a particular workload or solution.</a:t>
            </a:r>
          </a:p>
          <a:p>
            <a:pPr lvl="1"/>
            <a:endParaRPr lang="en-US" dirty="0" smtClean="0"/>
          </a:p>
          <a:p>
            <a:pPr lvl="1"/>
            <a:r>
              <a:rPr lang="en-US" dirty="0" smtClean="0"/>
              <a:t>It is unlikely you will be able to consider all policies and settings, </a:t>
            </a:r>
            <a:br>
              <a:rPr lang="en-US" dirty="0" smtClean="0"/>
            </a:br>
            <a:r>
              <a:rPr lang="en-US" dirty="0" smtClean="0"/>
              <a:t>and highly unlikely you will be able to manage to all policies.</a:t>
            </a:r>
          </a:p>
          <a:p>
            <a:pPr lvl="1"/>
            <a:endParaRPr lang="en-US" dirty="0" smtClean="0"/>
          </a:p>
          <a:p>
            <a:pPr lvl="1"/>
            <a:r>
              <a:rPr lang="en-US" dirty="0" smtClean="0"/>
              <a:t>Do your best, make mistakes, and do better next time.</a:t>
            </a:r>
            <a:endParaRPr lang="en-US" dirty="0"/>
          </a:p>
        </p:txBody>
      </p:sp>
      <p:sp>
        <p:nvSpPr>
          <p:cNvPr id="2" name="Rectangle 1"/>
          <p:cNvSpPr/>
          <p:nvPr/>
        </p:nvSpPr>
        <p:spPr>
          <a:xfrm>
            <a:off x="6065837" y="6257916"/>
            <a:ext cx="6205032" cy="369332"/>
          </a:xfrm>
          <a:prstGeom prst="rect">
            <a:avLst/>
          </a:prstGeom>
        </p:spPr>
        <p:txBody>
          <a:bodyPr wrap="none">
            <a:spAutoFit/>
          </a:bodyPr>
          <a:lstStyle/>
          <a:p>
            <a:r>
              <a:rPr lang="en-US" dirty="0"/>
              <a:t>Architecture = </a:t>
            </a:r>
            <a:r>
              <a:rPr lang="en-US" dirty="0">
                <a:sym typeface="Symbol" panose="05050102010706020507" pitchFamily="18" charset="2"/>
              </a:rPr>
              <a:t>(Technical Expertise, Process, Compromise!)</a:t>
            </a:r>
            <a:endParaRPr lang="en-US" dirty="0"/>
          </a:p>
        </p:txBody>
      </p:sp>
    </p:spTree>
    <p:extLst>
      <p:ext uri="{BB962C8B-B14F-4D97-AF65-F5344CB8AC3E}">
        <p14:creationId xmlns:p14="http://schemas.microsoft.com/office/powerpoint/2010/main" val="45483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Definitions and diagrams</a:t>
            </a:r>
          </a:p>
          <a:p>
            <a:r>
              <a:rPr lang="en-US" dirty="0" smtClean="0"/>
              <a:t>Simple, familiar example to establish foundation</a:t>
            </a:r>
          </a:p>
          <a:p>
            <a:r>
              <a:rPr lang="en-US" dirty="0" smtClean="0"/>
              <a:t>The process: from “define” to “design”</a:t>
            </a:r>
          </a:p>
          <a:p>
            <a:r>
              <a:rPr lang="en-US" dirty="0" smtClean="0"/>
              <a:t>Technical details and scenarios</a:t>
            </a:r>
          </a:p>
          <a:p>
            <a:endParaRPr lang="en-US" dirty="0"/>
          </a:p>
          <a:p>
            <a:r>
              <a:rPr lang="en-US" dirty="0" smtClean="0"/>
              <a:t>“White boards” galore (“demos”)</a:t>
            </a:r>
            <a:endParaRPr lang="en-US" dirty="0"/>
          </a:p>
        </p:txBody>
      </p:sp>
      <p:graphicFrame>
        <p:nvGraphicFramePr>
          <p:cNvPr id="4" name="Diagram 3"/>
          <p:cNvGraphicFramePr/>
          <p:nvPr>
            <p:extLst>
              <p:ext uri="{D42A27DB-BD31-4B8C-83A1-F6EECF244321}">
                <p14:modId xmlns:p14="http://schemas.microsoft.com/office/powerpoint/2010/main" val="3479356588"/>
              </p:ext>
            </p:extLst>
          </p:nvPr>
        </p:nvGraphicFramePr>
        <p:xfrm>
          <a:off x="8199461" y="3497262"/>
          <a:ext cx="4724376" cy="327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4101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4C520F3A-D215-49F1-8383-1C6AB332CC3C}"/>
                                            </p:graphicEl>
                                          </p:spTgt>
                                        </p:tgtEl>
                                        <p:attrNameLst>
                                          <p:attrName>style.visibility</p:attrName>
                                        </p:attrNameLst>
                                      </p:cBhvr>
                                      <p:to>
                                        <p:strVal val="visible"/>
                                      </p:to>
                                    </p:set>
                                    <p:animEffect transition="in" filter="fade">
                                      <p:cBhvr>
                                        <p:cTn id="23" dur="500"/>
                                        <p:tgtEl>
                                          <p:spTgt spid="4">
                                            <p:graphicEl>
                                              <a:dgm id="{4C520F3A-D215-49F1-8383-1C6AB332CC3C}"/>
                                            </p:graphicEl>
                                          </p:spTgt>
                                        </p:tgtEl>
                                      </p:cBhvr>
                                    </p:animEffect>
                                  </p:childTnLst>
                                </p:cTn>
                              </p:par>
                            </p:childTnLst>
                          </p:cTn>
                        </p:par>
                        <p:par>
                          <p:cTn id="24" fill="hold">
                            <p:stCondLst>
                              <p:cond delay="500"/>
                            </p:stCondLst>
                            <p:childTnLst>
                              <p:par>
                                <p:cTn id="25" presetID="10" presetClass="entr" presetSubtype="0" fill="hold" grpId="0" nodeType="afterEffect">
                                  <p:stCondLst>
                                    <p:cond delay="500"/>
                                  </p:stCondLst>
                                  <p:childTnLst>
                                    <p:set>
                                      <p:cBhvr>
                                        <p:cTn id="26" dur="1" fill="hold">
                                          <p:stCondLst>
                                            <p:cond delay="0"/>
                                          </p:stCondLst>
                                        </p:cTn>
                                        <p:tgtEl>
                                          <p:spTgt spid="4">
                                            <p:graphicEl>
                                              <a:dgm id="{8A6F5834-E6B5-4149-A5EB-1E40B8302A29}"/>
                                            </p:graphicEl>
                                          </p:spTgt>
                                        </p:tgtEl>
                                        <p:attrNameLst>
                                          <p:attrName>style.visibility</p:attrName>
                                        </p:attrNameLst>
                                      </p:cBhvr>
                                      <p:to>
                                        <p:strVal val="visible"/>
                                      </p:to>
                                    </p:set>
                                    <p:animEffect transition="in" filter="fade">
                                      <p:cBhvr>
                                        <p:cTn id="27" dur="500"/>
                                        <p:tgtEl>
                                          <p:spTgt spid="4">
                                            <p:graphicEl>
                                              <a:dgm id="{8A6F5834-E6B5-4149-A5EB-1E40B8302A29}"/>
                                            </p:graphicEl>
                                          </p:spTgt>
                                        </p:tgtEl>
                                      </p:cBhvr>
                                    </p:animEffect>
                                  </p:childTnLst>
                                </p:cTn>
                              </p:par>
                            </p:childTnLst>
                          </p:cTn>
                        </p:par>
                        <p:par>
                          <p:cTn id="28" fill="hold">
                            <p:stCondLst>
                              <p:cond delay="1500"/>
                            </p:stCondLst>
                            <p:childTnLst>
                              <p:par>
                                <p:cTn id="29" presetID="10" presetClass="entr" presetSubtype="0" fill="hold" grpId="0" nodeType="afterEffect">
                                  <p:stCondLst>
                                    <p:cond delay="500"/>
                                  </p:stCondLst>
                                  <p:childTnLst>
                                    <p:set>
                                      <p:cBhvr>
                                        <p:cTn id="30" dur="1" fill="hold">
                                          <p:stCondLst>
                                            <p:cond delay="0"/>
                                          </p:stCondLst>
                                        </p:cTn>
                                        <p:tgtEl>
                                          <p:spTgt spid="4">
                                            <p:graphicEl>
                                              <a:dgm id="{F60C2F65-D285-4979-9300-28CFE0EC67FE}"/>
                                            </p:graphicEl>
                                          </p:spTgt>
                                        </p:tgtEl>
                                        <p:attrNameLst>
                                          <p:attrName>style.visibility</p:attrName>
                                        </p:attrNameLst>
                                      </p:cBhvr>
                                      <p:to>
                                        <p:strVal val="visible"/>
                                      </p:to>
                                    </p:set>
                                    <p:animEffect transition="in" filter="fade">
                                      <p:cBhvr>
                                        <p:cTn id="31" dur="500"/>
                                        <p:tgtEl>
                                          <p:spTgt spid="4">
                                            <p:graphicEl>
                                              <a:dgm id="{F60C2F65-D285-4979-9300-28CFE0EC67FE}"/>
                                            </p:graphicEl>
                                          </p:spTgt>
                                        </p:tgtEl>
                                      </p:cBhvr>
                                    </p:animEffect>
                                  </p:childTnLst>
                                </p:cTn>
                              </p:par>
                            </p:childTnLst>
                          </p:cTn>
                        </p:par>
                        <p:par>
                          <p:cTn id="32" fill="hold">
                            <p:stCondLst>
                              <p:cond delay="2500"/>
                            </p:stCondLst>
                            <p:childTnLst>
                              <p:par>
                                <p:cTn id="33" presetID="10" presetClass="entr" presetSubtype="0" fill="hold" grpId="0" nodeType="afterEffect">
                                  <p:stCondLst>
                                    <p:cond delay="500"/>
                                  </p:stCondLst>
                                  <p:childTnLst>
                                    <p:set>
                                      <p:cBhvr>
                                        <p:cTn id="34" dur="1" fill="hold">
                                          <p:stCondLst>
                                            <p:cond delay="0"/>
                                          </p:stCondLst>
                                        </p:cTn>
                                        <p:tgtEl>
                                          <p:spTgt spid="4">
                                            <p:graphicEl>
                                              <a:dgm id="{CCC103CE-FD79-410D-A861-768C757A254B}"/>
                                            </p:graphicEl>
                                          </p:spTgt>
                                        </p:tgtEl>
                                        <p:attrNameLst>
                                          <p:attrName>style.visibility</p:attrName>
                                        </p:attrNameLst>
                                      </p:cBhvr>
                                      <p:to>
                                        <p:strVal val="visible"/>
                                      </p:to>
                                    </p:set>
                                    <p:animEffect transition="in" filter="fade">
                                      <p:cBhvr>
                                        <p:cTn id="35" dur="500"/>
                                        <p:tgtEl>
                                          <p:spTgt spid="4">
                                            <p:graphicEl>
                                              <a:dgm id="{CCC103CE-FD79-410D-A861-768C757A254B}"/>
                                            </p:graphicEl>
                                          </p:spTgt>
                                        </p:tgtEl>
                                      </p:cBhvr>
                                    </p:animEffect>
                                  </p:childTnLst>
                                </p:cTn>
                              </p:par>
                            </p:childTnLst>
                          </p:cTn>
                        </p:par>
                        <p:par>
                          <p:cTn id="36" fill="hold">
                            <p:stCondLst>
                              <p:cond delay="3500"/>
                            </p:stCondLst>
                            <p:childTnLst>
                              <p:par>
                                <p:cTn id="37" presetID="10" presetClass="entr" presetSubtype="0" fill="hold" grpId="0" nodeType="afterEffect">
                                  <p:stCondLst>
                                    <p:cond delay="500"/>
                                  </p:stCondLst>
                                  <p:childTnLst>
                                    <p:set>
                                      <p:cBhvr>
                                        <p:cTn id="38" dur="1" fill="hold">
                                          <p:stCondLst>
                                            <p:cond delay="0"/>
                                          </p:stCondLst>
                                        </p:cTn>
                                        <p:tgtEl>
                                          <p:spTgt spid="4">
                                            <p:graphicEl>
                                              <a:dgm id="{B9E0564C-AFD7-4878-A227-B28804327B22}"/>
                                            </p:graphicEl>
                                          </p:spTgt>
                                        </p:tgtEl>
                                        <p:attrNameLst>
                                          <p:attrName>style.visibility</p:attrName>
                                        </p:attrNameLst>
                                      </p:cBhvr>
                                      <p:to>
                                        <p:strVal val="visible"/>
                                      </p:to>
                                    </p:set>
                                    <p:animEffect transition="in" filter="fade">
                                      <p:cBhvr>
                                        <p:cTn id="39" dur="500"/>
                                        <p:tgtEl>
                                          <p:spTgt spid="4">
                                            <p:graphicEl>
                                              <a:dgm id="{B9E0564C-AFD7-4878-A227-B28804327B22}"/>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4" grpId="0">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Collections</a:t>
            </a:r>
            <a:endParaRPr lang="en-US" dirty="0"/>
          </a:p>
        </p:txBody>
      </p:sp>
      <p:sp>
        <p:nvSpPr>
          <p:cNvPr id="51" name="Rounded Rectangle 50"/>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4986905"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55" name="Flowchart: Magnetic Disk 54"/>
          <p:cNvSpPr/>
          <p:nvPr/>
        </p:nvSpPr>
        <p:spPr>
          <a:xfrm>
            <a:off x="4986905"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63" name="Straight Connector 62"/>
          <p:cNvCxnSpPr>
            <a:stCxn id="51" idx="2"/>
            <a:endCxn id="52" idx="0"/>
          </p:cNvCxnSpPr>
          <p:nvPr/>
        </p:nvCxnSpPr>
        <p:spPr>
          <a:xfrm>
            <a:off x="6230053" y="1865207"/>
            <a:ext cx="0"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2" idx="2"/>
            <a:endCxn id="55" idx="1"/>
          </p:cNvCxnSpPr>
          <p:nvPr/>
        </p:nvCxnSpPr>
        <p:spPr>
          <a:xfrm>
            <a:off x="6230053" y="2762971"/>
            <a:ext cx="0"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9271754" y="3883028"/>
            <a:ext cx="2486295" cy="1144921"/>
            <a:chOff x="7540132" y="3820884"/>
            <a:chExt cx="2437765" cy="1122573"/>
          </a:xfrm>
        </p:grpSpPr>
        <p:sp>
          <p:nvSpPr>
            <p:cNvPr id="32" name="Rounded Rectangle 31"/>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3" name="TextBox 32"/>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4" name="Rounded Rectangle 33"/>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HR</a:t>
              </a:r>
            </a:p>
          </p:txBody>
        </p:sp>
      </p:grpSp>
      <p:cxnSp>
        <p:nvCxnSpPr>
          <p:cNvPr id="35" name="Elbow Connector 34"/>
          <p:cNvCxnSpPr>
            <a:stCxn id="55" idx="3"/>
            <a:endCxn id="32" idx="0"/>
          </p:cNvCxnSpPr>
          <p:nvPr/>
        </p:nvCxnSpPr>
        <p:spPr>
          <a:xfrm rot="16200000" flipH="1">
            <a:off x="8257311" y="1625437"/>
            <a:ext cx="230332" cy="428484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60711" y="3883028"/>
            <a:ext cx="2486295" cy="1144921"/>
            <a:chOff x="2270596" y="3820884"/>
            <a:chExt cx="2437765" cy="1122573"/>
          </a:xfrm>
        </p:grpSpPr>
        <p:sp>
          <p:nvSpPr>
            <p:cNvPr id="37" name="Rounded Rectangle 36"/>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8" name="TextBox 37"/>
            <p:cNvSpPr txBox="1"/>
            <p:nvPr/>
          </p:nvSpPr>
          <p:spPr>
            <a:xfrm>
              <a:off x="2270596"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9" name="Rounded Rectangle 38"/>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Engineering</a:t>
              </a:r>
            </a:p>
          </p:txBody>
        </p:sp>
      </p:grpSp>
      <p:cxnSp>
        <p:nvCxnSpPr>
          <p:cNvPr id="40" name="Elbow Connector 39"/>
          <p:cNvCxnSpPr>
            <a:stCxn id="55" idx="3"/>
            <a:endCxn id="38" idx="0"/>
          </p:cNvCxnSpPr>
          <p:nvPr/>
        </p:nvCxnSpPr>
        <p:spPr>
          <a:xfrm rot="5400000">
            <a:off x="3994829" y="1661725"/>
            <a:ext cx="244252" cy="4226194"/>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3561446" y="3883028"/>
            <a:ext cx="2486295" cy="1144921"/>
            <a:chOff x="4887114" y="3807236"/>
            <a:chExt cx="2437765" cy="1122573"/>
          </a:xfrm>
        </p:grpSpPr>
        <p:sp>
          <p:nvSpPr>
            <p:cNvPr id="42" name="Rounded Rectangle 41"/>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3" name="TextBox 42"/>
            <p:cNvSpPr txBox="1"/>
            <p:nvPr/>
          </p:nvSpPr>
          <p:spPr>
            <a:xfrm>
              <a:off x="4887114" y="3820884"/>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4" name="Rounded Rectangle 43"/>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Finance</a:t>
              </a:r>
            </a:p>
          </p:txBody>
        </p:sp>
      </p:grpSp>
      <p:grpSp>
        <p:nvGrpSpPr>
          <p:cNvPr id="45" name="Group 44"/>
          <p:cNvGrpSpPr/>
          <p:nvPr/>
        </p:nvGrpSpPr>
        <p:grpSpPr>
          <a:xfrm>
            <a:off x="6412363" y="3883028"/>
            <a:ext cx="2486295" cy="1144921"/>
            <a:chOff x="7540132" y="3820884"/>
            <a:chExt cx="2437765" cy="1122573"/>
          </a:xfrm>
        </p:grpSpPr>
        <p:sp>
          <p:nvSpPr>
            <p:cNvPr id="46" name="Rounded Rectangle 45"/>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7" name="TextBox 46"/>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8" name="Rounded Rectangle 47"/>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Marketing</a:t>
              </a:r>
            </a:p>
          </p:txBody>
        </p:sp>
      </p:grpSp>
      <p:cxnSp>
        <p:nvCxnSpPr>
          <p:cNvPr id="58" name="Elbow Connector 57"/>
          <p:cNvCxnSpPr>
            <a:stCxn id="55" idx="3"/>
            <a:endCxn id="46" idx="0"/>
          </p:cNvCxnSpPr>
          <p:nvPr/>
        </p:nvCxnSpPr>
        <p:spPr>
          <a:xfrm rot="16200000" flipH="1">
            <a:off x="6827615" y="3055133"/>
            <a:ext cx="230332" cy="142545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5" idx="3"/>
            <a:endCxn id="43" idx="0"/>
          </p:cNvCxnSpPr>
          <p:nvPr/>
        </p:nvCxnSpPr>
        <p:spPr>
          <a:xfrm rot="5400000">
            <a:off x="5395197" y="3062092"/>
            <a:ext cx="244252" cy="142545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68" name="Left Arrow 67"/>
          <p:cNvSpPr/>
          <p:nvPr/>
        </p:nvSpPr>
        <p:spPr bwMode="auto">
          <a:xfrm rot="1294014" flipH="1">
            <a:off x="75855" y="3291243"/>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Quotas</a:t>
            </a:r>
          </a:p>
        </p:txBody>
      </p:sp>
      <p:sp>
        <p:nvSpPr>
          <p:cNvPr id="69" name="Left Arrow 68"/>
          <p:cNvSpPr/>
          <p:nvPr/>
        </p:nvSpPr>
        <p:spPr bwMode="auto">
          <a:xfrm rot="20305986">
            <a:off x="10648232" y="3291241"/>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Ownership</a:t>
            </a:r>
            <a:br>
              <a:rPr lang="en-US" sz="1428" dirty="0">
                <a:solidFill>
                  <a:srgbClr val="000000"/>
                </a:solidFill>
              </a:rPr>
            </a:br>
            <a:r>
              <a:rPr lang="en-US" sz="1428" dirty="0">
                <a:solidFill>
                  <a:srgbClr val="000000"/>
                </a:solidFill>
              </a:rPr>
              <a:t>(Full Control)</a:t>
            </a:r>
          </a:p>
        </p:txBody>
      </p:sp>
      <p:sp>
        <p:nvSpPr>
          <p:cNvPr id="70" name="Left Arrow 69"/>
          <p:cNvSpPr/>
          <p:nvPr/>
        </p:nvSpPr>
        <p:spPr bwMode="auto">
          <a:xfrm rot="1294014" flipH="1">
            <a:off x="2383444" y="3291242"/>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Auditing</a:t>
            </a:r>
          </a:p>
        </p:txBody>
      </p:sp>
    </p:spTree>
    <p:extLst>
      <p:ext uri="{BB962C8B-B14F-4D97-AF65-F5344CB8AC3E}">
        <p14:creationId xmlns:p14="http://schemas.microsoft.com/office/powerpoint/2010/main" val="936540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Guidance: Site Collections</a:t>
            </a:r>
            <a:endParaRPr lang="en-US" dirty="0"/>
          </a:p>
        </p:txBody>
      </p:sp>
      <p:sp>
        <p:nvSpPr>
          <p:cNvPr id="4" name="Text Placeholder 3"/>
          <p:cNvSpPr>
            <a:spLocks noGrp="1"/>
          </p:cNvSpPr>
          <p:nvPr>
            <p:ph type="body" sz="quarter" idx="10"/>
          </p:nvPr>
        </p:nvSpPr>
        <p:spPr/>
        <p:txBody>
          <a:bodyPr/>
          <a:lstStyle/>
          <a:p>
            <a:r>
              <a:rPr lang="en-US" dirty="0" smtClean="0"/>
              <a:t>In the COLLABORATION workload, separate site collections for each business unit, department, team, function or project support diverse requirements</a:t>
            </a:r>
            <a:endParaRPr lang="en-US" dirty="0"/>
          </a:p>
        </p:txBody>
      </p:sp>
    </p:spTree>
    <p:extLst>
      <p:ext uri="{BB962C8B-B14F-4D97-AF65-F5344CB8AC3E}">
        <p14:creationId xmlns:p14="http://schemas.microsoft.com/office/powerpoint/2010/main" val="260092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Guidance: Scalability Limits</a:t>
            </a:r>
            <a:endParaRPr lang="en-US" dirty="0"/>
          </a:p>
        </p:txBody>
      </p:sp>
      <p:sp>
        <p:nvSpPr>
          <p:cNvPr id="3" name="Text Placeholder 2"/>
          <p:cNvSpPr>
            <a:spLocks noGrp="1"/>
          </p:cNvSpPr>
          <p:nvPr>
            <p:ph type="body" sz="quarter" idx="10"/>
          </p:nvPr>
        </p:nvSpPr>
        <p:spPr>
          <a:xfrm>
            <a:off x="274636" y="2433638"/>
            <a:ext cx="11887201" cy="1551194"/>
          </a:xfrm>
        </p:spPr>
        <p:txBody>
          <a:bodyPr/>
          <a:lstStyle/>
          <a:p>
            <a:r>
              <a:rPr lang="en-US" dirty="0" smtClean="0"/>
              <a:t>Be aware of limits and boundaries</a:t>
            </a:r>
          </a:p>
          <a:p>
            <a:pPr lvl="1"/>
            <a:r>
              <a:rPr lang="en-US" dirty="0"/>
              <a:t>2010: http</a:t>
            </a:r>
            <a:r>
              <a:rPr lang="en-US" dirty="0" smtClean="0"/>
              <a:t>://technet.microsoft.com/en-us/library/cc262787.aspx</a:t>
            </a:r>
          </a:p>
          <a:p>
            <a:pPr lvl="1"/>
            <a:r>
              <a:rPr lang="en-US" dirty="0" smtClean="0"/>
              <a:t>2013</a:t>
            </a:r>
            <a:r>
              <a:rPr lang="en-US" dirty="0"/>
              <a:t>: http://technet.microsoft.com/en-us/library/cc262787(v=office.15).aspx</a:t>
            </a:r>
          </a:p>
        </p:txBody>
      </p:sp>
    </p:spTree>
    <p:extLst>
      <p:ext uri="{BB962C8B-B14F-4D97-AF65-F5344CB8AC3E}">
        <p14:creationId xmlns:p14="http://schemas.microsoft.com/office/powerpoint/2010/main" val="293693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Distributed Architecture</a:t>
            </a:r>
            <a:endParaRPr lang="en-US" dirty="0"/>
          </a:p>
        </p:txBody>
      </p:sp>
      <p:grpSp>
        <p:nvGrpSpPr>
          <p:cNvPr id="2" name="Group 1"/>
          <p:cNvGrpSpPr>
            <a:grpSpLocks noChangeAspect="1"/>
          </p:cNvGrpSpPr>
          <p:nvPr/>
        </p:nvGrpSpPr>
        <p:grpSpPr>
          <a:xfrm>
            <a:off x="5560071" y="2561439"/>
            <a:ext cx="6876404" cy="2393164"/>
            <a:chOff x="760711" y="1200594"/>
            <a:chExt cx="10997338" cy="3827355"/>
          </a:xfrm>
        </p:grpSpPr>
        <p:sp>
          <p:nvSpPr>
            <p:cNvPr id="51" name="Rounded Rectangle 50"/>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b="1" dirty="0">
                  <a:solidFill>
                    <a:srgbClr val="FFFFFF"/>
                  </a:solidFill>
                </a:rPr>
                <a:t>Farm</a:t>
              </a:r>
            </a:p>
          </p:txBody>
        </p:sp>
        <p:sp>
          <p:nvSpPr>
            <p:cNvPr id="52" name="Rounded Rectangle 51"/>
            <p:cNvSpPr/>
            <p:nvPr/>
          </p:nvSpPr>
          <p:spPr>
            <a:xfrm>
              <a:off x="4986905"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b="1" dirty="0">
                  <a:solidFill>
                    <a:srgbClr val="FFFFFF"/>
                  </a:solidFill>
                </a:rPr>
                <a:t>TEAMS</a:t>
              </a:r>
            </a:p>
          </p:txBody>
        </p:sp>
        <p:sp>
          <p:nvSpPr>
            <p:cNvPr id="55" name="Flowchart: Magnetic Disk 54"/>
            <p:cNvSpPr/>
            <p:nvPr/>
          </p:nvSpPr>
          <p:spPr>
            <a:xfrm>
              <a:off x="4986905"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rgbClr val="FFFFFF"/>
                  </a:solidFill>
                </a:rPr>
                <a:t>Content DB</a:t>
              </a:r>
            </a:p>
          </p:txBody>
        </p:sp>
        <p:cxnSp>
          <p:nvCxnSpPr>
            <p:cNvPr id="63" name="Straight Connector 62"/>
            <p:cNvCxnSpPr>
              <a:stCxn id="51" idx="2"/>
              <a:endCxn id="52" idx="0"/>
            </p:cNvCxnSpPr>
            <p:nvPr/>
          </p:nvCxnSpPr>
          <p:spPr>
            <a:xfrm>
              <a:off x="6230053" y="1865207"/>
              <a:ext cx="0"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2" idx="2"/>
              <a:endCxn id="55" idx="1"/>
            </p:cNvCxnSpPr>
            <p:nvPr/>
          </p:nvCxnSpPr>
          <p:spPr>
            <a:xfrm>
              <a:off x="6230053" y="2762971"/>
              <a:ext cx="0"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9271754" y="3883028"/>
              <a:ext cx="2486295" cy="1144921"/>
              <a:chOff x="7540132" y="3820884"/>
              <a:chExt cx="2437765" cy="1122573"/>
            </a:xfrm>
          </p:grpSpPr>
          <p:sp>
            <p:nvSpPr>
              <p:cNvPr id="32" name="Rounded Rectangle 31"/>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dirty="0">
                  <a:solidFill>
                    <a:prstClr val="black"/>
                  </a:solidFill>
                </a:endParaRPr>
              </a:p>
            </p:txBody>
          </p:sp>
          <p:sp>
            <p:nvSpPr>
              <p:cNvPr id="33" name="TextBox 32"/>
              <p:cNvSpPr txBox="1"/>
              <p:nvPr/>
            </p:nvSpPr>
            <p:spPr>
              <a:xfrm>
                <a:off x="7540132" y="3834532"/>
                <a:ext cx="2437765" cy="410223"/>
              </a:xfrm>
              <a:prstGeom prst="rect">
                <a:avLst/>
              </a:prstGeom>
              <a:noFill/>
            </p:spPr>
            <p:txBody>
              <a:bodyPr wrap="square" rtlCol="0">
                <a:spAutoFit/>
              </a:bodyPr>
              <a:lstStyle/>
              <a:p>
                <a:pPr algn="ctr"/>
                <a:r>
                  <a:rPr lang="en-US" sz="1100" b="1" dirty="0">
                    <a:solidFill>
                      <a:srgbClr val="FFFFFF"/>
                    </a:solidFill>
                  </a:rPr>
                  <a:t>Site collection</a:t>
                </a:r>
              </a:p>
            </p:txBody>
          </p:sp>
          <p:sp>
            <p:nvSpPr>
              <p:cNvPr id="34" name="Rounded Rectangle 33"/>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Function</a:t>
                </a:r>
                <a:endParaRPr lang="en-US" sz="1100" b="1" dirty="0">
                  <a:solidFill>
                    <a:srgbClr val="FFFFFF"/>
                  </a:solidFill>
                </a:endParaRPr>
              </a:p>
            </p:txBody>
          </p:sp>
        </p:grpSp>
        <p:cxnSp>
          <p:nvCxnSpPr>
            <p:cNvPr id="35" name="Elbow Connector 34"/>
            <p:cNvCxnSpPr>
              <a:stCxn id="55" idx="3"/>
              <a:endCxn id="32" idx="0"/>
            </p:cNvCxnSpPr>
            <p:nvPr/>
          </p:nvCxnSpPr>
          <p:spPr>
            <a:xfrm rot="16200000" flipH="1">
              <a:off x="8257311" y="1625437"/>
              <a:ext cx="230332" cy="428484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60711" y="3883028"/>
              <a:ext cx="2486295" cy="1144921"/>
              <a:chOff x="2270596" y="3820884"/>
              <a:chExt cx="2437765" cy="1122573"/>
            </a:xfrm>
          </p:grpSpPr>
          <p:sp>
            <p:nvSpPr>
              <p:cNvPr id="37" name="Rounded Rectangle 36"/>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dirty="0">
                  <a:solidFill>
                    <a:prstClr val="black"/>
                  </a:solidFill>
                </a:endParaRPr>
              </a:p>
            </p:txBody>
          </p:sp>
          <p:sp>
            <p:nvSpPr>
              <p:cNvPr id="38" name="TextBox 37"/>
              <p:cNvSpPr txBox="1"/>
              <p:nvPr/>
            </p:nvSpPr>
            <p:spPr>
              <a:xfrm>
                <a:off x="2270596" y="3834532"/>
                <a:ext cx="2437765" cy="410223"/>
              </a:xfrm>
              <a:prstGeom prst="rect">
                <a:avLst/>
              </a:prstGeom>
              <a:noFill/>
            </p:spPr>
            <p:txBody>
              <a:bodyPr wrap="square" rtlCol="0">
                <a:spAutoFit/>
              </a:bodyPr>
              <a:lstStyle/>
              <a:p>
                <a:pPr algn="ctr"/>
                <a:r>
                  <a:rPr lang="en-US" sz="1100" b="1" dirty="0">
                    <a:solidFill>
                      <a:srgbClr val="FFFFFF"/>
                    </a:solidFill>
                  </a:rPr>
                  <a:t>Site collection</a:t>
                </a:r>
              </a:p>
            </p:txBody>
          </p:sp>
          <p:sp>
            <p:nvSpPr>
              <p:cNvPr id="39" name="Rounded Rectangle 38"/>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Business</a:t>
                </a:r>
                <a:endParaRPr lang="en-US" sz="1100" b="1" dirty="0">
                  <a:solidFill>
                    <a:srgbClr val="FFFFFF"/>
                  </a:solidFill>
                </a:endParaRPr>
              </a:p>
            </p:txBody>
          </p:sp>
        </p:grpSp>
        <p:cxnSp>
          <p:nvCxnSpPr>
            <p:cNvPr id="40" name="Elbow Connector 39"/>
            <p:cNvCxnSpPr>
              <a:stCxn id="55" idx="3"/>
              <a:endCxn id="38" idx="0"/>
            </p:cNvCxnSpPr>
            <p:nvPr/>
          </p:nvCxnSpPr>
          <p:spPr>
            <a:xfrm rot="5400000">
              <a:off x="3994829" y="1661725"/>
              <a:ext cx="244253" cy="4226194"/>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3561446" y="3883028"/>
              <a:ext cx="2486295" cy="1144921"/>
              <a:chOff x="4887114" y="3807236"/>
              <a:chExt cx="2437765" cy="1122573"/>
            </a:xfrm>
          </p:grpSpPr>
          <p:sp>
            <p:nvSpPr>
              <p:cNvPr id="42" name="Rounded Rectangle 41"/>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dirty="0">
                  <a:solidFill>
                    <a:prstClr val="black"/>
                  </a:solidFill>
                </a:endParaRPr>
              </a:p>
            </p:txBody>
          </p:sp>
          <p:sp>
            <p:nvSpPr>
              <p:cNvPr id="43" name="TextBox 42"/>
              <p:cNvSpPr txBox="1"/>
              <p:nvPr/>
            </p:nvSpPr>
            <p:spPr>
              <a:xfrm>
                <a:off x="4887114" y="3820884"/>
                <a:ext cx="2437765" cy="410223"/>
              </a:xfrm>
              <a:prstGeom prst="rect">
                <a:avLst/>
              </a:prstGeom>
              <a:noFill/>
            </p:spPr>
            <p:txBody>
              <a:bodyPr wrap="square" rtlCol="0">
                <a:spAutoFit/>
              </a:bodyPr>
              <a:lstStyle/>
              <a:p>
                <a:pPr algn="ctr"/>
                <a:r>
                  <a:rPr lang="en-US" sz="1100" b="1" dirty="0">
                    <a:solidFill>
                      <a:srgbClr val="FFFFFF"/>
                    </a:solidFill>
                  </a:rPr>
                  <a:t>Site collection</a:t>
                </a:r>
              </a:p>
            </p:txBody>
          </p:sp>
          <p:sp>
            <p:nvSpPr>
              <p:cNvPr id="44" name="Rounded Rectangle 43"/>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Department</a:t>
                </a:r>
                <a:endParaRPr lang="en-US" sz="1100" b="1" dirty="0">
                  <a:solidFill>
                    <a:srgbClr val="FFFFFF"/>
                  </a:solidFill>
                </a:endParaRPr>
              </a:p>
            </p:txBody>
          </p:sp>
        </p:grpSp>
        <p:grpSp>
          <p:nvGrpSpPr>
            <p:cNvPr id="45" name="Group 44"/>
            <p:cNvGrpSpPr/>
            <p:nvPr/>
          </p:nvGrpSpPr>
          <p:grpSpPr>
            <a:xfrm>
              <a:off x="6412363" y="3883028"/>
              <a:ext cx="2486295" cy="1144921"/>
              <a:chOff x="7540132" y="3820884"/>
              <a:chExt cx="2437765" cy="1122573"/>
            </a:xfrm>
          </p:grpSpPr>
          <p:sp>
            <p:nvSpPr>
              <p:cNvPr id="46" name="Rounded Rectangle 45"/>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dirty="0">
                  <a:solidFill>
                    <a:prstClr val="black"/>
                  </a:solidFill>
                </a:endParaRPr>
              </a:p>
            </p:txBody>
          </p:sp>
          <p:sp>
            <p:nvSpPr>
              <p:cNvPr id="47" name="TextBox 46"/>
              <p:cNvSpPr txBox="1"/>
              <p:nvPr/>
            </p:nvSpPr>
            <p:spPr>
              <a:xfrm>
                <a:off x="7540132" y="3834532"/>
                <a:ext cx="2437765" cy="410223"/>
              </a:xfrm>
              <a:prstGeom prst="rect">
                <a:avLst/>
              </a:prstGeom>
              <a:noFill/>
            </p:spPr>
            <p:txBody>
              <a:bodyPr wrap="square" rtlCol="0">
                <a:spAutoFit/>
              </a:bodyPr>
              <a:lstStyle/>
              <a:p>
                <a:pPr algn="ctr"/>
                <a:r>
                  <a:rPr lang="en-US" sz="1100" b="1" dirty="0">
                    <a:solidFill>
                      <a:srgbClr val="FFFFFF"/>
                    </a:solidFill>
                  </a:rPr>
                  <a:t>Site collection</a:t>
                </a:r>
              </a:p>
            </p:txBody>
          </p:sp>
          <p:sp>
            <p:nvSpPr>
              <p:cNvPr id="48" name="Rounded Rectangle 47"/>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Project</a:t>
                </a:r>
                <a:endParaRPr lang="en-US" sz="1100" b="1" dirty="0">
                  <a:solidFill>
                    <a:srgbClr val="FFFFFF"/>
                  </a:solidFill>
                </a:endParaRPr>
              </a:p>
            </p:txBody>
          </p:sp>
        </p:grpSp>
        <p:cxnSp>
          <p:nvCxnSpPr>
            <p:cNvPr id="58" name="Elbow Connector 57"/>
            <p:cNvCxnSpPr>
              <a:stCxn id="55" idx="3"/>
              <a:endCxn id="46" idx="0"/>
            </p:cNvCxnSpPr>
            <p:nvPr/>
          </p:nvCxnSpPr>
          <p:spPr>
            <a:xfrm rot="16200000" flipH="1">
              <a:off x="6827615" y="3055133"/>
              <a:ext cx="230332" cy="142545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5" idx="3"/>
              <a:endCxn id="43" idx="0"/>
            </p:cNvCxnSpPr>
            <p:nvPr/>
          </p:nvCxnSpPr>
          <p:spPr>
            <a:xfrm rot="5400000">
              <a:off x="5395198" y="3062093"/>
              <a:ext cx="244253" cy="142545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a:grpSpLocks noChangeAspect="1"/>
          </p:cNvGrpSpPr>
          <p:nvPr/>
        </p:nvGrpSpPr>
        <p:grpSpPr>
          <a:xfrm>
            <a:off x="110259" y="2561439"/>
            <a:ext cx="5193578" cy="3557587"/>
            <a:chOff x="2116402" y="1200594"/>
            <a:chExt cx="8227301" cy="5635678"/>
          </a:xfrm>
        </p:grpSpPr>
        <p:sp>
          <p:nvSpPr>
            <p:cNvPr id="29" name="Rounded Rectangle 28"/>
            <p:cNvSpPr/>
            <p:nvPr/>
          </p:nvSpPr>
          <p:spPr>
            <a:xfrm>
              <a:off x="2116402" y="3883028"/>
              <a:ext cx="8227301" cy="2953244"/>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dirty="0">
                <a:solidFill>
                  <a:prstClr val="black"/>
                </a:solidFill>
              </a:endParaRPr>
            </a:p>
          </p:txBody>
        </p:sp>
        <p:sp>
          <p:nvSpPr>
            <p:cNvPr id="30" name="Rounded Rectangle 29"/>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b="1" dirty="0">
                  <a:solidFill>
                    <a:srgbClr val="FFFFFF"/>
                  </a:solidFill>
                </a:rPr>
                <a:t>Farm</a:t>
              </a:r>
            </a:p>
          </p:txBody>
        </p:sp>
        <p:sp>
          <p:nvSpPr>
            <p:cNvPr id="49" name="Rounded Rectangle 48"/>
            <p:cNvSpPr/>
            <p:nvPr/>
          </p:nvSpPr>
          <p:spPr>
            <a:xfrm>
              <a:off x="4986905"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100" b="1" dirty="0">
                  <a:solidFill>
                    <a:srgbClr val="FFFFFF"/>
                  </a:solidFill>
                </a:rPr>
                <a:t>TEAMS</a:t>
              </a:r>
            </a:p>
          </p:txBody>
        </p:sp>
        <p:sp>
          <p:nvSpPr>
            <p:cNvPr id="50" name="Flowchart: Magnetic Disk 49"/>
            <p:cNvSpPr/>
            <p:nvPr/>
          </p:nvSpPr>
          <p:spPr>
            <a:xfrm>
              <a:off x="4986905"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rgbClr val="FFFFFF"/>
                  </a:solidFill>
                </a:rPr>
                <a:t>Content DB</a:t>
              </a:r>
            </a:p>
          </p:txBody>
        </p:sp>
        <p:sp>
          <p:nvSpPr>
            <p:cNvPr id="53" name="TextBox 52"/>
            <p:cNvSpPr txBox="1"/>
            <p:nvPr/>
          </p:nvSpPr>
          <p:spPr>
            <a:xfrm>
              <a:off x="4986905" y="3896947"/>
              <a:ext cx="2486295" cy="414424"/>
            </a:xfrm>
            <a:prstGeom prst="rect">
              <a:avLst/>
            </a:prstGeom>
            <a:noFill/>
          </p:spPr>
          <p:txBody>
            <a:bodyPr wrap="square" rtlCol="0">
              <a:spAutoFit/>
            </a:bodyPr>
            <a:lstStyle/>
            <a:p>
              <a:pPr algn="ctr"/>
              <a:r>
                <a:rPr lang="en-US" sz="1100" b="1" dirty="0">
                  <a:solidFill>
                    <a:srgbClr val="FFFFFF"/>
                  </a:solidFill>
                </a:rPr>
                <a:t>Site collection</a:t>
              </a:r>
            </a:p>
          </p:txBody>
        </p:sp>
        <p:sp>
          <p:nvSpPr>
            <p:cNvPr id="54" name="Rounded Rectangle 53"/>
            <p:cNvSpPr/>
            <p:nvPr/>
          </p:nvSpPr>
          <p:spPr>
            <a:xfrm>
              <a:off x="4922605" y="4271749"/>
              <a:ext cx="261489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Top</a:t>
              </a:r>
              <a:endParaRPr lang="en-US" sz="1100" b="1" dirty="0">
                <a:solidFill>
                  <a:srgbClr val="FFFFFF"/>
                </a:solidFill>
              </a:endParaRPr>
            </a:p>
          </p:txBody>
        </p:sp>
        <p:sp>
          <p:nvSpPr>
            <p:cNvPr id="56" name="Rounded Rectangle 55"/>
            <p:cNvSpPr/>
            <p:nvPr/>
          </p:nvSpPr>
          <p:spPr>
            <a:xfrm>
              <a:off x="2614199" y="5010062"/>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Business</a:t>
              </a:r>
              <a:endParaRPr lang="en-US" sz="1100" b="1" dirty="0">
                <a:solidFill>
                  <a:srgbClr val="FFFFFF"/>
                </a:solidFill>
              </a:endParaRPr>
            </a:p>
          </p:txBody>
        </p:sp>
        <p:sp>
          <p:nvSpPr>
            <p:cNvPr id="57" name="Rounded Rectangle 56"/>
            <p:cNvSpPr/>
            <p:nvPr/>
          </p:nvSpPr>
          <p:spPr>
            <a:xfrm>
              <a:off x="6358793" y="5010062"/>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Project</a:t>
              </a:r>
              <a:endParaRPr lang="en-US" sz="1100" b="1" dirty="0">
                <a:solidFill>
                  <a:srgbClr val="FFFFFF"/>
                </a:solidFill>
              </a:endParaRPr>
            </a:p>
          </p:txBody>
        </p:sp>
        <p:cxnSp>
          <p:nvCxnSpPr>
            <p:cNvPr id="59" name="Straight Connector 58"/>
            <p:cNvCxnSpPr>
              <a:stCxn id="30" idx="2"/>
              <a:endCxn id="49" idx="0"/>
            </p:cNvCxnSpPr>
            <p:nvPr/>
          </p:nvCxnSpPr>
          <p:spPr>
            <a:xfrm>
              <a:off x="6230053" y="1865207"/>
              <a:ext cx="0"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49" idx="2"/>
              <a:endCxn id="50" idx="1"/>
            </p:cNvCxnSpPr>
            <p:nvPr/>
          </p:nvCxnSpPr>
          <p:spPr>
            <a:xfrm>
              <a:off x="6230053" y="2762971"/>
              <a:ext cx="0"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50" idx="3"/>
              <a:endCxn id="53" idx="0"/>
            </p:cNvCxnSpPr>
            <p:nvPr/>
          </p:nvCxnSpPr>
          <p:spPr>
            <a:xfrm>
              <a:off x="6230053" y="3652696"/>
              <a:ext cx="0" cy="2442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54" idx="2"/>
              <a:endCxn id="56" idx="0"/>
            </p:cNvCxnSpPr>
            <p:nvPr/>
          </p:nvCxnSpPr>
          <p:spPr>
            <a:xfrm rot="5400000">
              <a:off x="4689824" y="3469834"/>
              <a:ext cx="272011" cy="2808447"/>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5" name="Elbow Connector 64"/>
            <p:cNvCxnSpPr>
              <a:stCxn id="54" idx="2"/>
              <a:endCxn id="57" idx="0"/>
            </p:cNvCxnSpPr>
            <p:nvPr/>
          </p:nvCxnSpPr>
          <p:spPr>
            <a:xfrm rot="16200000" flipH="1">
              <a:off x="6562120" y="4405982"/>
              <a:ext cx="272011" cy="93614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4486496" y="5010062"/>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Department</a:t>
              </a:r>
              <a:endParaRPr lang="en-US" sz="1100" b="1" dirty="0">
                <a:solidFill>
                  <a:srgbClr val="FFFFFF"/>
                </a:solidFill>
              </a:endParaRPr>
            </a:p>
          </p:txBody>
        </p:sp>
        <p:cxnSp>
          <p:nvCxnSpPr>
            <p:cNvPr id="68" name="Elbow Connector 67"/>
            <p:cNvCxnSpPr>
              <a:stCxn id="54" idx="2"/>
              <a:endCxn id="67" idx="0"/>
            </p:cNvCxnSpPr>
            <p:nvPr/>
          </p:nvCxnSpPr>
          <p:spPr>
            <a:xfrm rot="5400000">
              <a:off x="5625973" y="4405982"/>
              <a:ext cx="272011" cy="936150"/>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69" name="Rounded Rectangle 68"/>
            <p:cNvSpPr/>
            <p:nvPr/>
          </p:nvSpPr>
          <p:spPr>
            <a:xfrm>
              <a:off x="8274865" y="5010062"/>
              <a:ext cx="1614815" cy="466302"/>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100" b="1" dirty="0" smtClean="0">
                  <a:solidFill>
                    <a:srgbClr val="FFFFFF"/>
                  </a:solidFill>
                </a:rPr>
                <a:t>Function</a:t>
              </a:r>
              <a:endParaRPr lang="en-US" sz="1100" b="1" dirty="0">
                <a:solidFill>
                  <a:srgbClr val="FFFFFF"/>
                </a:solidFill>
              </a:endParaRPr>
            </a:p>
          </p:txBody>
        </p:sp>
        <p:cxnSp>
          <p:nvCxnSpPr>
            <p:cNvPr id="70" name="Elbow Connector 69"/>
            <p:cNvCxnSpPr>
              <a:stCxn id="54" idx="2"/>
              <a:endCxn id="69" idx="0"/>
            </p:cNvCxnSpPr>
            <p:nvPr/>
          </p:nvCxnSpPr>
          <p:spPr>
            <a:xfrm rot="16200000" flipH="1">
              <a:off x="7520157" y="3447946"/>
              <a:ext cx="272011" cy="2852220"/>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06726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Challenges of a Distributed Architecture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56119975"/>
              </p:ext>
            </p:extLst>
          </p:nvPr>
        </p:nvGraphicFramePr>
        <p:xfrm>
          <a:off x="503237" y="1744662"/>
          <a:ext cx="11277600" cy="4053840"/>
        </p:xfrm>
        <a:graphic>
          <a:graphicData uri="http://schemas.openxmlformats.org/drawingml/2006/table">
            <a:tbl>
              <a:tblPr firstRow="1" bandRow="1">
                <a:tableStyleId>{5C22544A-7EE6-4342-B048-85BDC9FD1C3A}</a:tableStyleId>
              </a:tblPr>
              <a:tblGrid>
                <a:gridCol w="4114800"/>
                <a:gridCol w="7162800"/>
              </a:tblGrid>
              <a:tr h="370840">
                <a:tc>
                  <a:txBody>
                    <a:bodyPr/>
                    <a:lstStyle/>
                    <a:p>
                      <a:r>
                        <a:rPr lang="en-US" sz="3200" dirty="0" smtClean="0"/>
                        <a:t>Challenge</a:t>
                      </a:r>
                      <a:endParaRPr lang="en-US" sz="3200" dirty="0"/>
                    </a:p>
                  </a:txBody>
                  <a:tcPr/>
                </a:tc>
                <a:tc>
                  <a:txBody>
                    <a:bodyPr/>
                    <a:lstStyle/>
                    <a:p>
                      <a:r>
                        <a:rPr lang="en-US" sz="3200" dirty="0" smtClean="0"/>
                        <a:t>Addressed By</a:t>
                      </a:r>
                      <a:endParaRPr lang="en-US" sz="3200" dirty="0"/>
                    </a:p>
                  </a:txBody>
                  <a:tcPr/>
                </a:tc>
              </a:tr>
              <a:tr h="370840">
                <a:tc>
                  <a:txBody>
                    <a:bodyPr/>
                    <a:lstStyle/>
                    <a:p>
                      <a:r>
                        <a:rPr lang="en-US" sz="3200" dirty="0" smtClean="0"/>
                        <a:t>Navigation</a:t>
                      </a:r>
                      <a:endParaRPr lang="en-US" sz="3200" dirty="0"/>
                    </a:p>
                  </a:txBody>
                  <a:tcPr/>
                </a:tc>
                <a:tc>
                  <a:txBody>
                    <a:bodyPr/>
                    <a:lstStyle/>
                    <a:p>
                      <a:r>
                        <a:rPr lang="en-US" sz="3200" dirty="0" smtClean="0"/>
                        <a:t>2013</a:t>
                      </a:r>
                      <a:r>
                        <a:rPr lang="en-US" sz="3200" baseline="0" dirty="0" smtClean="0"/>
                        <a:t> Managed Navigation</a:t>
                      </a:r>
                      <a:endParaRPr lang="en-US" sz="3200" dirty="0"/>
                    </a:p>
                  </a:txBody>
                  <a:tcPr/>
                </a:tc>
              </a:tr>
              <a:tr h="370840">
                <a:tc>
                  <a:txBody>
                    <a:bodyPr/>
                    <a:lstStyle/>
                    <a:p>
                      <a:r>
                        <a:rPr lang="en-US" sz="3200" dirty="0" smtClean="0"/>
                        <a:t>Content Types</a:t>
                      </a:r>
                      <a:endParaRPr lang="en-US" sz="3200" dirty="0"/>
                    </a:p>
                  </a:txBody>
                  <a:tcPr/>
                </a:tc>
                <a:tc>
                  <a:txBody>
                    <a:bodyPr/>
                    <a:lstStyle/>
                    <a:p>
                      <a:r>
                        <a:rPr lang="en-US" sz="3200" dirty="0" smtClean="0"/>
                        <a:t>2010 Content</a:t>
                      </a:r>
                      <a:r>
                        <a:rPr lang="en-US" sz="3200" baseline="0" dirty="0" smtClean="0"/>
                        <a:t> Type Hub</a:t>
                      </a:r>
                      <a:endParaRPr lang="en-US" sz="3200" dirty="0"/>
                    </a:p>
                  </a:txBody>
                  <a:tcPr/>
                </a:tc>
              </a:tr>
              <a:tr h="370840">
                <a:tc>
                  <a:txBody>
                    <a:bodyPr/>
                    <a:lstStyle/>
                    <a:p>
                      <a:r>
                        <a:rPr lang="en-US" sz="3200" dirty="0" smtClean="0"/>
                        <a:t>Metadata</a:t>
                      </a:r>
                      <a:endParaRPr lang="en-US" sz="3200" dirty="0"/>
                    </a:p>
                  </a:txBody>
                  <a:tcPr/>
                </a:tc>
                <a:tc>
                  <a:txBody>
                    <a:bodyPr/>
                    <a:lstStyle/>
                    <a:p>
                      <a:r>
                        <a:rPr lang="en-US" sz="3200" dirty="0" smtClean="0"/>
                        <a:t>2010</a:t>
                      </a:r>
                      <a:r>
                        <a:rPr lang="en-US" sz="3200" baseline="0" dirty="0" smtClean="0"/>
                        <a:t> Term Store</a:t>
                      </a:r>
                      <a:endParaRPr lang="en-US" sz="3200" dirty="0"/>
                    </a:p>
                  </a:txBody>
                  <a:tcPr/>
                </a:tc>
              </a:tr>
              <a:tr h="370840">
                <a:tc>
                  <a:txBody>
                    <a:bodyPr/>
                    <a:lstStyle/>
                    <a:p>
                      <a:r>
                        <a:rPr lang="en-US" sz="3200" dirty="0" smtClean="0"/>
                        <a:t>Content</a:t>
                      </a:r>
                      <a:r>
                        <a:rPr lang="en-US" sz="3200" baseline="0" dirty="0" smtClean="0"/>
                        <a:t> Roll-Ups</a:t>
                      </a:r>
                      <a:endParaRPr lang="en-US" sz="3200" dirty="0"/>
                    </a:p>
                  </a:txBody>
                  <a:tcPr/>
                </a:tc>
                <a:tc>
                  <a:txBody>
                    <a:bodyPr/>
                    <a:lstStyle/>
                    <a:p>
                      <a:r>
                        <a:rPr lang="en-US" sz="3200" dirty="0" smtClean="0"/>
                        <a:t>2013 Analytics and Content by Search</a:t>
                      </a:r>
                      <a:endParaRPr lang="en-US" sz="3200" dirty="0"/>
                    </a:p>
                  </a:txBody>
                  <a:tcPr/>
                </a:tc>
              </a:tr>
              <a:tr h="370840">
                <a:tc>
                  <a:txBody>
                    <a:bodyPr/>
                    <a:lstStyle/>
                    <a:p>
                      <a:r>
                        <a:rPr lang="en-US" sz="3200" dirty="0" smtClean="0"/>
                        <a:t>Content Publication</a:t>
                      </a:r>
                      <a:endParaRPr lang="en-US" sz="3200" dirty="0"/>
                    </a:p>
                  </a:txBody>
                  <a:tcPr/>
                </a:tc>
                <a:tc>
                  <a:txBody>
                    <a:bodyPr/>
                    <a:lstStyle/>
                    <a:p>
                      <a:r>
                        <a:rPr lang="en-US" sz="3200" dirty="0" smtClean="0"/>
                        <a:t>2013</a:t>
                      </a:r>
                      <a:r>
                        <a:rPr lang="en-US" sz="3200" baseline="0" dirty="0" smtClean="0"/>
                        <a:t> Content by Search</a:t>
                      </a:r>
                      <a:endParaRPr lang="en-US" sz="3200" dirty="0"/>
                    </a:p>
                  </a:txBody>
                  <a:tcPr/>
                </a:tc>
              </a:tr>
              <a:tr h="370840">
                <a:tc>
                  <a:txBody>
                    <a:bodyPr/>
                    <a:lstStyle/>
                    <a:p>
                      <a:r>
                        <a:rPr lang="en-US" sz="3200" dirty="0" smtClean="0"/>
                        <a:t>Administration</a:t>
                      </a:r>
                      <a:endParaRPr lang="en-US" sz="3200" dirty="0"/>
                    </a:p>
                  </a:txBody>
                  <a:tcPr/>
                </a:tc>
                <a:tc>
                  <a:txBody>
                    <a:bodyPr/>
                    <a:lstStyle/>
                    <a:p>
                      <a:r>
                        <a:rPr lang="en-US" sz="3200" dirty="0" smtClean="0"/>
                        <a:t>PowerShell, Third-Party Tools</a:t>
                      </a:r>
                      <a:endParaRPr lang="en-US" sz="3200" dirty="0"/>
                    </a:p>
                  </a:txBody>
                  <a:tcPr/>
                </a:tc>
              </a:tr>
            </a:tbl>
          </a:graphicData>
        </a:graphic>
      </p:graphicFrame>
    </p:spTree>
    <p:extLst>
      <p:ext uri="{BB962C8B-B14F-4D97-AF65-F5344CB8AC3E}">
        <p14:creationId xmlns:p14="http://schemas.microsoft.com/office/powerpoint/2010/main" val="80126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Guidance: Address the Challenges of a Distributed Architecture</a:t>
            </a:r>
            <a:endParaRPr lang="en-US" dirty="0"/>
          </a:p>
        </p:txBody>
      </p:sp>
      <p:sp>
        <p:nvSpPr>
          <p:cNvPr id="3" name="Text Placeholder 2"/>
          <p:cNvSpPr>
            <a:spLocks noGrp="1"/>
          </p:cNvSpPr>
          <p:nvPr>
            <p:ph type="body" sz="quarter" idx="10"/>
          </p:nvPr>
        </p:nvSpPr>
        <p:spPr>
          <a:xfrm>
            <a:off x="274636" y="3192462"/>
            <a:ext cx="11887201" cy="1144929"/>
          </a:xfrm>
        </p:spPr>
        <p:txBody>
          <a:bodyPr/>
          <a:lstStyle/>
          <a:p>
            <a:r>
              <a:rPr lang="en-US" dirty="0" smtClean="0"/>
              <a:t>Challenges start with your second site collection</a:t>
            </a:r>
          </a:p>
          <a:p>
            <a:pPr lvl="1"/>
            <a:r>
              <a:rPr lang="en-US" dirty="0" smtClean="0"/>
              <a:t>Determine how to solve them early in your implementation</a:t>
            </a:r>
            <a:endParaRPr lang="en-US" dirty="0"/>
          </a:p>
        </p:txBody>
      </p:sp>
    </p:spTree>
    <p:extLst>
      <p:ext uri="{BB962C8B-B14F-4D97-AF65-F5344CB8AC3E}">
        <p14:creationId xmlns:p14="http://schemas.microsoft.com/office/powerpoint/2010/main" val="193730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Process</a:t>
            </a:r>
            <a:br>
              <a:rPr lang="en-US" dirty="0" smtClean="0"/>
            </a:br>
            <a:r>
              <a:rPr lang="en-US" sz="5400" dirty="0" smtClean="0"/>
              <a:t>From “Define” to “Design”</a:t>
            </a:r>
            <a:endParaRPr lang="en-US" sz="5400" dirty="0"/>
          </a:p>
        </p:txBody>
      </p:sp>
    </p:spTree>
    <p:extLst>
      <p:ext uri="{BB962C8B-B14F-4D97-AF65-F5344CB8AC3E}">
        <p14:creationId xmlns:p14="http://schemas.microsoft.com/office/powerpoint/2010/main" val="65101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pic>
        <p:nvPicPr>
          <p:cNvPr id="2136" name="Picture 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2262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6"/>
                                        </p:tgtEl>
                                        <p:attrNameLst>
                                          <p:attrName>style.visibility</p:attrName>
                                        </p:attrNameLst>
                                      </p:cBhvr>
                                      <p:to>
                                        <p:strVal val="visible"/>
                                      </p:to>
                                    </p:set>
                                    <p:animEffect transition="in" filter="fade">
                                      <p:cBhvr>
                                        <p:cTn id="7" dur="500"/>
                                        <p:tgtEl>
                                          <p:spTgt spid="2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306275" y="1157260"/>
            <a:ext cx="4972266" cy="5526397"/>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3"/>
              </a:buBlip>
              <a:defRPr sz="32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3"/>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3"/>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3"/>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3"/>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3264" dirty="0"/>
              <a:t>Information Architecture</a:t>
            </a:r>
          </a:p>
          <a:p>
            <a:r>
              <a:rPr lang="en-US" sz="2856" dirty="0"/>
              <a:t>Describe content</a:t>
            </a:r>
          </a:p>
          <a:p>
            <a:pPr lvl="1"/>
            <a:r>
              <a:rPr lang="en-US" sz="2448" dirty="0"/>
              <a:t>Metadata</a:t>
            </a:r>
          </a:p>
          <a:p>
            <a:pPr lvl="1"/>
            <a:r>
              <a:rPr lang="en-US" sz="2448" dirty="0"/>
              <a:t>Content types</a:t>
            </a:r>
          </a:p>
          <a:p>
            <a:r>
              <a:rPr lang="en-US" sz="2856" dirty="0"/>
              <a:t>Content </a:t>
            </a:r>
            <a:r>
              <a:rPr lang="en-US" sz="2856" dirty="0" err="1"/>
              <a:t>findability</a:t>
            </a:r>
            <a:endParaRPr lang="en-US" sz="2856" dirty="0"/>
          </a:p>
          <a:p>
            <a:pPr lvl="1"/>
            <a:r>
              <a:rPr lang="en-US" sz="2448" dirty="0"/>
              <a:t>Site map</a:t>
            </a:r>
          </a:p>
          <a:p>
            <a:pPr lvl="1"/>
            <a:r>
              <a:rPr lang="en-US" sz="2448" dirty="0"/>
              <a:t>Search optimization</a:t>
            </a:r>
          </a:p>
          <a:p>
            <a:r>
              <a:rPr lang="en-US" sz="2856" dirty="0"/>
              <a:t>Facilitate information management</a:t>
            </a:r>
          </a:p>
        </p:txBody>
      </p:sp>
    </p:spTree>
    <p:extLst>
      <p:ext uri="{BB962C8B-B14F-4D97-AF65-F5344CB8AC3E}">
        <p14:creationId xmlns:p14="http://schemas.microsoft.com/office/powerpoint/2010/main" val="401413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sp>
        <p:nvSpPr>
          <p:cNvPr id="3" name="TextBox 2"/>
          <p:cNvSpPr txBox="1"/>
          <p:nvPr/>
        </p:nvSpPr>
        <p:spPr>
          <a:xfrm>
            <a:off x="7306275" y="1157260"/>
            <a:ext cx="4972266" cy="5526397"/>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2"/>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2"/>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2"/>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2"/>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3264" dirty="0"/>
              <a:t>Information Management</a:t>
            </a:r>
            <a:br>
              <a:rPr lang="en-US" sz="3264" dirty="0"/>
            </a:br>
            <a:r>
              <a:rPr lang="en-US" sz="3264" dirty="0"/>
              <a:t>POLICIES</a:t>
            </a:r>
          </a:p>
          <a:p>
            <a:r>
              <a:rPr lang="en-US" sz="2856" dirty="0"/>
              <a:t>Security (Permissions)</a:t>
            </a:r>
          </a:p>
          <a:p>
            <a:r>
              <a:rPr lang="en-US" sz="2856" dirty="0"/>
              <a:t>Compliance (Records)</a:t>
            </a:r>
            <a:endParaRPr lang="en-US" sz="3264" dirty="0"/>
          </a:p>
          <a:p>
            <a:r>
              <a:rPr lang="en-US" sz="2856" dirty="0"/>
              <a:t>Lifecycle Management</a:t>
            </a:r>
          </a:p>
          <a:p>
            <a:pPr lvl="1"/>
            <a:r>
              <a:rPr lang="en-US" sz="2448" dirty="0"/>
              <a:t>Capture</a:t>
            </a:r>
          </a:p>
          <a:p>
            <a:pPr lvl="1"/>
            <a:r>
              <a:rPr lang="en-US" sz="2448" dirty="0"/>
              <a:t>Store</a:t>
            </a:r>
          </a:p>
          <a:p>
            <a:pPr lvl="1"/>
            <a:r>
              <a:rPr lang="en-US" sz="2448" dirty="0"/>
              <a:t>Deliver</a:t>
            </a:r>
          </a:p>
          <a:p>
            <a:pPr lvl="1"/>
            <a:r>
              <a:rPr lang="en-US" sz="2448" dirty="0"/>
              <a:t>Preserve</a:t>
            </a:r>
          </a:p>
          <a:p>
            <a:pPr lvl="1"/>
            <a:r>
              <a:rPr lang="en-US" sz="2448" dirty="0"/>
              <a:t>Delete</a:t>
            </a:r>
            <a:br>
              <a:rPr lang="en-US" sz="2448" dirty="0"/>
            </a:br>
            <a:endParaRPr lang="en-US" sz="2448" dirty="0"/>
          </a:p>
          <a:p>
            <a:pPr lvl="1" algn="r"/>
            <a:r>
              <a:rPr lang="en-US" sz="1224" dirty="0"/>
              <a:t>http://www.avepoint.com/assets/pdf/solution_briefs/</a:t>
            </a:r>
            <a:br>
              <a:rPr lang="en-US" sz="1224" dirty="0"/>
            </a:br>
            <a:r>
              <a:rPr lang="en-US" sz="1224" dirty="0"/>
              <a:t>Enterprise_Content_Management.pdf</a:t>
            </a: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7992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Definitions &amp; Diagrams</a:t>
            </a:r>
            <a:br>
              <a:rPr lang="en-US" dirty="0" smtClean="0"/>
            </a:br>
            <a:r>
              <a:rPr lang="en-US" sz="5400" dirty="0"/>
              <a:t>Governance</a:t>
            </a:r>
            <a:br>
              <a:rPr lang="en-US" sz="5400" dirty="0"/>
            </a:br>
            <a:r>
              <a:rPr lang="en-US" sz="5400" dirty="0"/>
              <a:t>Workload Scalability</a:t>
            </a:r>
            <a:br>
              <a:rPr lang="en-US" sz="5400" dirty="0"/>
            </a:br>
            <a:r>
              <a:rPr lang="en-US" sz="5400" dirty="0"/>
              <a:t>Policy-Based Management </a:t>
            </a:r>
            <a:r>
              <a:rPr lang="en-US" sz="5400" dirty="0" smtClean="0"/>
              <a:t/>
            </a:r>
            <a:br>
              <a:rPr lang="en-US" sz="5400" dirty="0" smtClean="0"/>
            </a:br>
            <a:r>
              <a:rPr lang="en-US" sz="5400" dirty="0" smtClean="0"/>
              <a:t>Architecture</a:t>
            </a:r>
            <a:endParaRPr lang="en-US" sz="5400" dirty="0"/>
          </a:p>
        </p:txBody>
      </p:sp>
    </p:spTree>
    <p:extLst>
      <p:ext uri="{BB962C8B-B14F-4D97-AF65-F5344CB8AC3E}">
        <p14:creationId xmlns:p14="http://schemas.microsoft.com/office/powerpoint/2010/main" val="2825472494"/>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sp>
        <p:nvSpPr>
          <p:cNvPr id="3" name="TextBox 2"/>
          <p:cNvSpPr txBox="1"/>
          <p:nvPr/>
        </p:nvSpPr>
        <p:spPr>
          <a:xfrm>
            <a:off x="7306275" y="1157260"/>
            <a:ext cx="4972266" cy="5526397"/>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2"/>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2"/>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2"/>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2"/>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3264" dirty="0"/>
              <a:t>Service Management</a:t>
            </a:r>
            <a:br>
              <a:rPr lang="en-US" sz="3264" dirty="0"/>
            </a:br>
            <a:r>
              <a:rPr lang="en-US" sz="3264" dirty="0"/>
              <a:t>POLICIES</a:t>
            </a:r>
          </a:p>
          <a:p>
            <a:r>
              <a:rPr lang="en-US" sz="2856" dirty="0"/>
              <a:t>Uptime (availability)</a:t>
            </a:r>
          </a:p>
          <a:p>
            <a:r>
              <a:rPr lang="en-US" sz="2856" dirty="0"/>
              <a:t>Data protection (integrity)</a:t>
            </a:r>
          </a:p>
          <a:p>
            <a:pPr lvl="1"/>
            <a:r>
              <a:rPr lang="en-US" sz="2448" dirty="0"/>
              <a:t>Content recovery</a:t>
            </a:r>
          </a:p>
          <a:p>
            <a:r>
              <a:rPr lang="en-US" sz="2856" dirty="0"/>
              <a:t>Business continuity</a:t>
            </a:r>
          </a:p>
          <a:p>
            <a:pPr lvl="1"/>
            <a:r>
              <a:rPr lang="en-US" sz="2448" dirty="0"/>
              <a:t>Disaster recovery</a:t>
            </a:r>
          </a:p>
          <a:p>
            <a:r>
              <a:rPr lang="en-US" sz="2856" dirty="0"/>
              <a:t>Performance</a:t>
            </a:r>
          </a:p>
          <a:p>
            <a:r>
              <a:rPr lang="en-US" sz="2856" dirty="0"/>
              <a:t>Storage</a:t>
            </a:r>
          </a:p>
          <a:p>
            <a:r>
              <a:rPr lang="en-US" sz="2856" dirty="0"/>
              <a:t>Interoperability</a:t>
            </a: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0265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sp>
        <p:nvSpPr>
          <p:cNvPr id="3" name="TextBox 2"/>
          <p:cNvSpPr txBox="1"/>
          <p:nvPr/>
        </p:nvSpPr>
        <p:spPr>
          <a:xfrm>
            <a:off x="7306275" y="1157260"/>
            <a:ext cx="4972266" cy="5526397"/>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2"/>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2"/>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2"/>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2"/>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marL="0" indent="0">
              <a:buNone/>
            </a:pPr>
            <a:r>
              <a:rPr lang="en-US" sz="3264" dirty="0"/>
              <a:t>Architecture Design Specifications</a:t>
            </a:r>
            <a:endParaRPr lang="en-US" sz="2856" dirty="0"/>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38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to </a:t>
            </a:r>
            <a:r>
              <a:rPr lang="en-US" dirty="0"/>
              <a:t>Design</a:t>
            </a:r>
          </a:p>
        </p:txBody>
      </p:sp>
      <p:sp>
        <p:nvSpPr>
          <p:cNvPr id="3" name="TextBox 2"/>
          <p:cNvSpPr txBox="1"/>
          <p:nvPr/>
        </p:nvSpPr>
        <p:spPr>
          <a:xfrm>
            <a:off x="7306275" y="1157260"/>
            <a:ext cx="4972266" cy="5526397"/>
          </a:xfrm>
          <a:prstGeom prst="rect">
            <a:avLst/>
          </a:prstGeom>
        </p:spPr>
        <p:txBody>
          <a:bodyPr vert="horz" wrap="square" lIns="0" tIns="0" rIns="0" bIns="0" rtlCol="0">
            <a:noAutofit/>
          </a:bodyPr>
          <a:lstStyle>
            <a:lvl1pPr marL="460375" indent="-460375">
              <a:lnSpc>
                <a:spcPct val="90000"/>
              </a:lnSpc>
              <a:spcBef>
                <a:spcPct val="20000"/>
              </a:spcBef>
              <a:buSzPct val="90000"/>
              <a:buFontTx/>
              <a:buBlip>
                <a:blip r:embed="rId2"/>
              </a:buBlip>
              <a:defRPr sz="3200">
                <a:gradFill>
                  <a:gsLst>
                    <a:gs pos="0">
                      <a:schemeClr val="tx1"/>
                    </a:gs>
                    <a:gs pos="86000">
                      <a:schemeClr val="tx1"/>
                    </a:gs>
                  </a:gsLst>
                  <a:lin ang="5400000" scaled="0"/>
                </a:gradFill>
              </a:defRPr>
            </a:lvl1pPr>
            <a:lvl2pPr marL="855663" lvl="1" indent="-395288">
              <a:lnSpc>
                <a:spcPct val="90000"/>
              </a:lnSpc>
              <a:spcBef>
                <a:spcPct val="20000"/>
              </a:spcBef>
              <a:buSzPct val="90000"/>
              <a:buFontTx/>
              <a:buBlip>
                <a:blip r:embed="rId2"/>
              </a:buBlip>
              <a:defRPr sz="2800">
                <a:gradFill>
                  <a:gsLst>
                    <a:gs pos="0">
                      <a:schemeClr val="tx1"/>
                    </a:gs>
                    <a:gs pos="86000">
                      <a:schemeClr val="tx1"/>
                    </a:gs>
                  </a:gsLst>
                  <a:lin ang="5400000" scaled="0"/>
                </a:gradFill>
              </a:defRPr>
            </a:lvl2pPr>
            <a:lvl3pPr marL="1258888" indent="-403225">
              <a:lnSpc>
                <a:spcPct val="90000"/>
              </a:lnSpc>
              <a:spcBef>
                <a:spcPct val="20000"/>
              </a:spcBef>
              <a:buSzPct val="90000"/>
              <a:buFontTx/>
              <a:buBlip>
                <a:blip r:embed="rId2"/>
              </a:buBlip>
              <a:defRPr sz="2400">
                <a:gradFill>
                  <a:gsLst>
                    <a:gs pos="0">
                      <a:schemeClr val="tx1"/>
                    </a:gs>
                    <a:gs pos="86000">
                      <a:schemeClr val="tx1"/>
                    </a:gs>
                  </a:gsLst>
                  <a:lin ang="5400000" scaled="0"/>
                </a:gradFill>
              </a:defRPr>
            </a:lvl3pPr>
            <a:lvl4pPr marL="1604963" indent="-346075">
              <a:lnSpc>
                <a:spcPct val="90000"/>
              </a:lnSpc>
              <a:spcBef>
                <a:spcPct val="20000"/>
              </a:spcBef>
              <a:buSzPct val="90000"/>
              <a:buFontTx/>
              <a:buBlip>
                <a:blip r:embed="rId2"/>
              </a:buBlip>
              <a:defRPr sz="2000">
                <a:gradFill>
                  <a:gsLst>
                    <a:gs pos="0">
                      <a:schemeClr val="tx1"/>
                    </a:gs>
                    <a:gs pos="86000">
                      <a:schemeClr val="tx1"/>
                    </a:gs>
                  </a:gsLst>
                  <a:lin ang="5400000" scaled="0"/>
                </a:gradFill>
              </a:defRPr>
            </a:lvl4pPr>
            <a:lvl5pPr marL="1941513" indent="-336550">
              <a:lnSpc>
                <a:spcPct val="90000"/>
              </a:lnSpc>
              <a:spcBef>
                <a:spcPct val="20000"/>
              </a:spcBef>
              <a:buSzPct val="90000"/>
              <a:buFontTx/>
              <a:buBlip>
                <a:blip r:embed="rId2"/>
              </a:buBlip>
              <a:defRPr sz="2000">
                <a:gradFill>
                  <a:gsLst>
                    <a:gs pos="0">
                      <a:schemeClr val="tx1"/>
                    </a:gs>
                    <a:gs pos="86000">
                      <a:schemeClr val="tx1"/>
                    </a:gs>
                  </a:gsLst>
                  <a:lin ang="5400000" scaled="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3264" dirty="0"/>
              <a:t>Process</a:t>
            </a:r>
          </a:p>
          <a:p>
            <a:r>
              <a:rPr lang="en-US" sz="3264" dirty="0"/>
              <a:t>Specifications</a:t>
            </a:r>
          </a:p>
          <a:p>
            <a:endParaRPr lang="en-US" sz="3264" dirty="0"/>
          </a:p>
          <a:p>
            <a:endParaRPr lang="en-US" sz="3264" dirty="0"/>
          </a:p>
          <a:p>
            <a:endParaRPr lang="en-US" sz="3264" dirty="0"/>
          </a:p>
          <a:p>
            <a:r>
              <a:rPr lang="en-US" sz="3264" dirty="0">
                <a:solidFill>
                  <a:srgbClr val="92D050"/>
                </a:solidFill>
              </a:rPr>
              <a:t>Decision</a:t>
            </a:r>
            <a:r>
              <a:rPr lang="en-US" sz="3264" dirty="0"/>
              <a:t> </a:t>
            </a:r>
            <a:r>
              <a:rPr lang="en-US" sz="3264" dirty="0">
                <a:solidFill>
                  <a:srgbClr val="FFFF00"/>
                </a:solidFill>
              </a:rPr>
              <a:t>track-back</a:t>
            </a:r>
          </a:p>
          <a:p>
            <a:pPr lvl="1"/>
            <a:r>
              <a:rPr lang="en-US" sz="2856" dirty="0"/>
              <a:t>The input</a:t>
            </a:r>
          </a:p>
          <a:p>
            <a:pPr lvl="1"/>
            <a:r>
              <a:rPr lang="en-US" sz="2856" dirty="0"/>
              <a:t>Who drove it</a:t>
            </a:r>
          </a:p>
          <a:p>
            <a:pPr lvl="1"/>
            <a:r>
              <a:rPr lang="en-US" sz="2856" dirty="0"/>
              <a:t>Why it matters</a:t>
            </a:r>
          </a:p>
          <a:p>
            <a:pPr lvl="1"/>
            <a:r>
              <a:rPr lang="en-US" sz="2856" dirty="0"/>
              <a:t>How it will be measured</a:t>
            </a:r>
          </a:p>
          <a:p>
            <a:r>
              <a:rPr lang="en-US" sz="3264" dirty="0"/>
              <a:t>It’s a </a:t>
            </a:r>
            <a:r>
              <a:rPr lang="en-US" sz="3264" i="1" dirty="0"/>
              <a:t>system</a:t>
            </a:r>
            <a:endParaRPr lang="en-US" sz="3264" dirty="0"/>
          </a:p>
        </p:txBody>
      </p:sp>
      <p:sp>
        <p:nvSpPr>
          <p:cNvPr id="5" name="Flowchart: Process 4"/>
          <p:cNvSpPr/>
          <p:nvPr/>
        </p:nvSpPr>
        <p:spPr bwMode="auto">
          <a:xfrm>
            <a:off x="7845542" y="2406679"/>
            <a:ext cx="2461461" cy="550388"/>
          </a:xfrm>
          <a:prstGeom prst="flowChartProcess">
            <a:avLst/>
          </a:prstGeom>
          <a:solidFill>
            <a:srgbClr val="FFFF00"/>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0" rIns="186521" bIns="0" numCol="1" rtlCol="0" anchor="ctr" anchorCtr="0" compatLnSpc="1">
            <a:prstTxWarp prst="textNoShape">
              <a:avLst/>
            </a:prstTxWarp>
          </a:bodyPr>
          <a:lstStyle/>
          <a:p>
            <a:pPr algn="ctr" defTabSz="932290" fontAlgn="base">
              <a:spcBef>
                <a:spcPct val="0"/>
              </a:spcBef>
              <a:spcAft>
                <a:spcPct val="0"/>
              </a:spcAft>
            </a:pPr>
            <a:r>
              <a:rPr lang="en-US" sz="2244" b="1" dirty="0">
                <a:solidFill>
                  <a:srgbClr val="000000"/>
                </a:solidFill>
              </a:rPr>
              <a:t>Solicited</a:t>
            </a:r>
          </a:p>
        </p:txBody>
      </p:sp>
      <p:grpSp>
        <p:nvGrpSpPr>
          <p:cNvPr id="6" name="Group 5"/>
          <p:cNvGrpSpPr/>
          <p:nvPr/>
        </p:nvGrpSpPr>
        <p:grpSpPr>
          <a:xfrm>
            <a:off x="7845542" y="3109954"/>
            <a:ext cx="2461461" cy="550388"/>
            <a:chOff x="7689954" y="3117955"/>
            <a:chExt cx="2413416" cy="539645"/>
          </a:xfrm>
        </p:grpSpPr>
        <p:sp>
          <p:nvSpPr>
            <p:cNvPr id="7" name="Flowchart: Process 6"/>
            <p:cNvSpPr/>
            <p:nvPr/>
          </p:nvSpPr>
          <p:spPr bwMode="auto">
            <a:xfrm>
              <a:off x="7689954" y="3117955"/>
              <a:ext cx="1206708" cy="539645"/>
            </a:xfrm>
            <a:prstGeom prst="flowChartProcess">
              <a:avLst/>
            </a:prstGeom>
            <a:solidFill>
              <a:srgbClr val="C00000"/>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r" defTabSz="932290" fontAlgn="base">
                <a:spcBef>
                  <a:spcPct val="0"/>
                </a:spcBef>
                <a:spcAft>
                  <a:spcPct val="0"/>
                </a:spcAft>
              </a:pPr>
              <a:r>
                <a:rPr lang="en-US" sz="2244" b="1" dirty="0">
                  <a:solidFill>
                    <a:srgbClr val="FFFFFF"/>
                  </a:solidFill>
                </a:rPr>
                <a:t>Der</a:t>
              </a:r>
            </a:p>
          </p:txBody>
        </p:sp>
        <p:sp>
          <p:nvSpPr>
            <p:cNvPr id="8" name="Flowchart: Process 7"/>
            <p:cNvSpPr/>
            <p:nvPr/>
          </p:nvSpPr>
          <p:spPr bwMode="auto">
            <a:xfrm>
              <a:off x="8896662" y="3117955"/>
              <a:ext cx="1206708" cy="539645"/>
            </a:xfrm>
            <a:prstGeom prst="flowChartProcess">
              <a:avLst/>
            </a:prstGeom>
            <a:solidFill>
              <a:srgbClr val="92D050"/>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defTabSz="932290" fontAlgn="base">
                <a:spcBef>
                  <a:spcPct val="0"/>
                </a:spcBef>
                <a:spcAft>
                  <a:spcPct val="0"/>
                </a:spcAft>
              </a:pPr>
              <a:r>
                <a:rPr lang="en-US" sz="2244" b="1" dirty="0" err="1">
                  <a:solidFill>
                    <a:srgbClr val="000000"/>
                  </a:solidFill>
                </a:rPr>
                <a:t>ived</a:t>
              </a:r>
              <a:endParaRPr lang="en-US" sz="2244" b="1" dirty="0">
                <a:solidFill>
                  <a:srgbClr val="000000"/>
                </a:solidFill>
              </a:endParaRPr>
            </a:p>
          </p:txBody>
        </p:sp>
      </p:gr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68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063" y="1165754"/>
            <a:ext cx="6586511" cy="532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Definition to </a:t>
            </a:r>
            <a:r>
              <a:rPr lang="en-US" dirty="0"/>
              <a:t>Design</a:t>
            </a:r>
          </a:p>
        </p:txBody>
      </p:sp>
      <p:grpSp>
        <p:nvGrpSpPr>
          <p:cNvPr id="9" name="Group 8"/>
          <p:cNvGrpSpPr/>
          <p:nvPr/>
        </p:nvGrpSpPr>
        <p:grpSpPr>
          <a:xfrm>
            <a:off x="4197596" y="1209859"/>
            <a:ext cx="7964974" cy="4706821"/>
            <a:chOff x="4113211" y="1186244"/>
            <a:chExt cx="7809507" cy="4614949"/>
          </a:xfrm>
        </p:grpSpPr>
        <p:sp>
          <p:nvSpPr>
            <p:cNvPr id="10" name="Oval 9"/>
            <p:cNvSpPr/>
            <p:nvPr/>
          </p:nvSpPr>
          <p:spPr bwMode="auto">
            <a:xfrm>
              <a:off x="4113211" y="1186244"/>
              <a:ext cx="1852877" cy="4614949"/>
            </a:xfrm>
            <a:prstGeom prst="ellipse">
              <a:avLst/>
            </a:prstGeom>
            <a:noFill/>
            <a:ln w="762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1" name="Left Arrow 10"/>
            <p:cNvSpPr/>
            <p:nvPr/>
          </p:nvSpPr>
          <p:spPr bwMode="auto">
            <a:xfrm>
              <a:off x="7162699" y="3155004"/>
              <a:ext cx="1443745" cy="677427"/>
            </a:xfrm>
            <a:prstGeom prst="leftArrow">
              <a:avLst/>
            </a:prstGeom>
            <a:solidFill>
              <a:srgbClr val="0070C0"/>
            </a:solidFill>
            <a:ln w="76200">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2" name="TextBox 11"/>
            <p:cNvSpPr txBox="1"/>
            <p:nvPr/>
          </p:nvSpPr>
          <p:spPr>
            <a:xfrm>
              <a:off x="8837612" y="3007336"/>
              <a:ext cx="3085106" cy="1146906"/>
            </a:xfrm>
            <a:prstGeom prst="rect">
              <a:avLst/>
            </a:prstGeom>
            <a:noFill/>
          </p:spPr>
          <p:txBody>
            <a:bodyPr wrap="square" lIns="0" tIns="0" rIns="0" bIns="0" rtlCol="0">
              <a:noAutofit/>
            </a:bodyPr>
            <a:lstStyle/>
            <a:p>
              <a:r>
                <a:rPr lang="en-US" sz="2856" dirty="0">
                  <a:gradFill>
                    <a:gsLst>
                      <a:gs pos="0">
                        <a:schemeClr val="tx1"/>
                      </a:gs>
                      <a:gs pos="86000">
                        <a:schemeClr val="tx1"/>
                      </a:gs>
                    </a:gsLst>
                    <a:lin ang="5400000" scaled="0"/>
                  </a:gradFill>
                  <a:latin typeface="Segoe UI Light" pitchFamily="34" charset="0"/>
                </a:rPr>
                <a:t>Critical!</a:t>
              </a:r>
              <a:br>
                <a:rPr lang="en-US" sz="2856" dirty="0">
                  <a:gradFill>
                    <a:gsLst>
                      <a:gs pos="0">
                        <a:schemeClr val="tx1"/>
                      </a:gs>
                      <a:gs pos="86000">
                        <a:schemeClr val="tx1"/>
                      </a:gs>
                    </a:gsLst>
                    <a:lin ang="5400000" scaled="0"/>
                  </a:gradFill>
                  <a:latin typeface="Segoe UI Light" pitchFamily="34" charset="0"/>
                </a:rPr>
              </a:br>
              <a:r>
                <a:rPr lang="en-US" sz="2856" dirty="0">
                  <a:gradFill>
                    <a:gsLst>
                      <a:gs pos="0">
                        <a:schemeClr val="tx1"/>
                      </a:gs>
                      <a:gs pos="86000">
                        <a:schemeClr val="tx1"/>
                      </a:gs>
                    </a:gsLst>
                    <a:lin ang="5400000" scaled="0"/>
                  </a:gradFill>
                  <a:latin typeface="Segoe UI Light" pitchFamily="34" charset="0"/>
                </a:rPr>
                <a:t>SharePoint expertise required</a:t>
              </a:r>
            </a:p>
          </p:txBody>
        </p:sp>
      </p:grpSp>
      <p:pic>
        <p:nvPicPr>
          <p:cNvPr id="3" name="Picture 2"/>
          <p:cNvPicPr>
            <a:picLocks noChangeAspect="1"/>
          </p:cNvPicPr>
          <p:nvPr/>
        </p:nvPicPr>
        <p:blipFill>
          <a:blip r:embed="rId3"/>
          <a:stretch>
            <a:fillRect/>
          </a:stretch>
        </p:blipFill>
        <p:spPr>
          <a:xfrm>
            <a:off x="7949889" y="4524455"/>
            <a:ext cx="3546005" cy="1709512"/>
          </a:xfrm>
          <a:prstGeom prst="rect">
            <a:avLst/>
          </a:prstGeom>
        </p:spPr>
      </p:pic>
    </p:spTree>
    <p:extLst>
      <p:ext uri="{BB962C8B-B14F-4D97-AF65-F5344CB8AC3E}">
        <p14:creationId xmlns:p14="http://schemas.microsoft.com/office/powerpoint/2010/main" val="351649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Technical Details</a:t>
            </a:r>
            <a:br>
              <a:rPr lang="en-US" dirty="0" smtClean="0"/>
            </a:br>
            <a:r>
              <a:rPr lang="en-US" sz="5400" dirty="0" smtClean="0"/>
              <a:t>Architecture Scenarios</a:t>
            </a:r>
            <a:endParaRPr lang="en-US" sz="5400" dirty="0"/>
          </a:p>
        </p:txBody>
      </p:sp>
    </p:spTree>
    <p:extLst>
      <p:ext uri="{BB962C8B-B14F-4D97-AF65-F5344CB8AC3E}">
        <p14:creationId xmlns:p14="http://schemas.microsoft.com/office/powerpoint/2010/main" val="303054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Guidance: Content Databases</a:t>
            </a:r>
            <a:endParaRPr lang="en-US" dirty="0"/>
          </a:p>
        </p:txBody>
      </p:sp>
      <p:sp>
        <p:nvSpPr>
          <p:cNvPr id="4" name="Text Placeholder 3"/>
          <p:cNvSpPr>
            <a:spLocks noGrp="1"/>
          </p:cNvSpPr>
          <p:nvPr>
            <p:ph type="body" sz="quarter" idx="10"/>
          </p:nvPr>
        </p:nvSpPr>
        <p:spPr>
          <a:xfrm>
            <a:off x="274636" y="2433638"/>
            <a:ext cx="11887201" cy="3323987"/>
          </a:xfrm>
        </p:spPr>
        <p:txBody>
          <a:bodyPr/>
          <a:lstStyle/>
          <a:p>
            <a:r>
              <a:rPr lang="en-US" dirty="0" smtClean="0"/>
              <a:t>Architect content databases based on STORAGE MANAGENT considerations:</a:t>
            </a:r>
          </a:p>
          <a:p>
            <a:pPr marL="571500" indent="-571500">
              <a:buFont typeface="Arial" panose="020B0604020202020204" pitchFamily="34" charset="0"/>
              <a:buChar char="•"/>
            </a:pPr>
            <a:r>
              <a:rPr lang="en-US" dirty="0" smtClean="0"/>
              <a:t>Database size</a:t>
            </a:r>
          </a:p>
          <a:p>
            <a:pPr marL="571500" indent="-571500">
              <a:buFont typeface="Arial" panose="020B0604020202020204" pitchFamily="34" charset="0"/>
              <a:buChar char="•"/>
            </a:pPr>
            <a:r>
              <a:rPr lang="en-US" dirty="0" smtClean="0"/>
              <a:t>Database management (backup, replication, etc.)</a:t>
            </a:r>
            <a:endParaRPr lang="en-US" dirty="0"/>
          </a:p>
          <a:p>
            <a:pPr marL="571500" indent="-571500">
              <a:buFont typeface="Arial" panose="020B0604020202020204" pitchFamily="34" charset="0"/>
              <a:buChar char="•"/>
            </a:pPr>
            <a:r>
              <a:rPr lang="en-US" dirty="0" smtClean="0"/>
              <a:t>Performance (SQL instance)</a:t>
            </a:r>
          </a:p>
        </p:txBody>
      </p:sp>
    </p:spTree>
    <p:extLst>
      <p:ext uri="{BB962C8B-B14F-4D97-AF65-F5344CB8AC3E}">
        <p14:creationId xmlns:p14="http://schemas.microsoft.com/office/powerpoint/2010/main" val="252352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Content Databases</a:t>
            </a:r>
            <a:endParaRPr lang="en-US" dirty="0"/>
          </a:p>
        </p:txBody>
      </p:sp>
      <p:sp>
        <p:nvSpPr>
          <p:cNvPr id="51" name="Rounded Rectangle 50"/>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4986905"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cxnSp>
        <p:nvCxnSpPr>
          <p:cNvPr id="63" name="Straight Connector 62"/>
          <p:cNvCxnSpPr>
            <a:stCxn id="51" idx="2"/>
            <a:endCxn id="52" idx="0"/>
          </p:cNvCxnSpPr>
          <p:nvPr/>
        </p:nvCxnSpPr>
        <p:spPr>
          <a:xfrm>
            <a:off x="6230053" y="1865207"/>
            <a:ext cx="0"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9271754" y="4561743"/>
            <a:ext cx="2486295" cy="1144921"/>
            <a:chOff x="7540132" y="3820884"/>
            <a:chExt cx="2437765" cy="1122573"/>
          </a:xfrm>
        </p:grpSpPr>
        <p:sp>
          <p:nvSpPr>
            <p:cNvPr id="32" name="Rounded Rectangle 31"/>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3" name="TextBox 32"/>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4" name="Rounded Rectangle 33"/>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HR</a:t>
              </a:r>
            </a:p>
          </p:txBody>
        </p:sp>
      </p:grpSp>
      <p:grpSp>
        <p:nvGrpSpPr>
          <p:cNvPr id="36" name="Group 35"/>
          <p:cNvGrpSpPr/>
          <p:nvPr/>
        </p:nvGrpSpPr>
        <p:grpSpPr>
          <a:xfrm>
            <a:off x="740046" y="4561743"/>
            <a:ext cx="2486295" cy="1144921"/>
            <a:chOff x="2270596" y="3820884"/>
            <a:chExt cx="2437765" cy="1122573"/>
          </a:xfrm>
        </p:grpSpPr>
        <p:sp>
          <p:nvSpPr>
            <p:cNvPr id="37" name="Rounded Rectangle 36"/>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8" name="TextBox 37"/>
            <p:cNvSpPr txBox="1"/>
            <p:nvPr/>
          </p:nvSpPr>
          <p:spPr>
            <a:xfrm>
              <a:off x="2270596"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9" name="Rounded Rectangle 38"/>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Engineering</a:t>
              </a:r>
            </a:p>
          </p:txBody>
        </p:sp>
      </p:grpSp>
      <p:grpSp>
        <p:nvGrpSpPr>
          <p:cNvPr id="41" name="Group 40"/>
          <p:cNvGrpSpPr/>
          <p:nvPr/>
        </p:nvGrpSpPr>
        <p:grpSpPr>
          <a:xfrm>
            <a:off x="3561446" y="4561742"/>
            <a:ext cx="2486295" cy="1144921"/>
            <a:chOff x="4887114" y="3269282"/>
            <a:chExt cx="2437765" cy="1122573"/>
          </a:xfrm>
        </p:grpSpPr>
        <p:sp>
          <p:nvSpPr>
            <p:cNvPr id="42" name="Rounded Rectangle 41"/>
            <p:cNvSpPr/>
            <p:nvPr/>
          </p:nvSpPr>
          <p:spPr>
            <a:xfrm>
              <a:off x="5062330" y="3269282"/>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3" name="TextBox 42"/>
            <p:cNvSpPr txBox="1"/>
            <p:nvPr/>
          </p:nvSpPr>
          <p:spPr>
            <a:xfrm>
              <a:off x="4887114" y="3282930"/>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4" name="Rounded Rectangle 43"/>
            <p:cNvSpPr/>
            <p:nvPr/>
          </p:nvSpPr>
          <p:spPr>
            <a:xfrm>
              <a:off x="5314348" y="37514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Finance</a:t>
              </a:r>
            </a:p>
          </p:txBody>
        </p:sp>
      </p:grpSp>
      <p:grpSp>
        <p:nvGrpSpPr>
          <p:cNvPr id="45" name="Group 44"/>
          <p:cNvGrpSpPr/>
          <p:nvPr/>
        </p:nvGrpSpPr>
        <p:grpSpPr>
          <a:xfrm>
            <a:off x="6412363" y="4561743"/>
            <a:ext cx="2486295" cy="1144921"/>
            <a:chOff x="7540132" y="3820884"/>
            <a:chExt cx="2437765" cy="1122573"/>
          </a:xfrm>
        </p:grpSpPr>
        <p:sp>
          <p:nvSpPr>
            <p:cNvPr id="46" name="Rounded Rectangle 45"/>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7" name="TextBox 46"/>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8" name="Rounded Rectangle 47"/>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Marketing</a:t>
              </a:r>
            </a:p>
          </p:txBody>
        </p:sp>
      </p:grpSp>
      <p:grpSp>
        <p:nvGrpSpPr>
          <p:cNvPr id="116" name="Group 115"/>
          <p:cNvGrpSpPr/>
          <p:nvPr/>
        </p:nvGrpSpPr>
        <p:grpSpPr>
          <a:xfrm>
            <a:off x="6230054" y="2762973"/>
            <a:ext cx="4284848" cy="1798771"/>
            <a:chOff x="6230054" y="2762973"/>
            <a:chExt cx="4284848" cy="1798771"/>
          </a:xfrm>
        </p:grpSpPr>
        <p:sp>
          <p:nvSpPr>
            <p:cNvPr id="55" name="Flowchart: Magnetic Disk 54"/>
            <p:cNvSpPr/>
            <p:nvPr/>
          </p:nvSpPr>
          <p:spPr>
            <a:xfrm>
              <a:off x="8073341" y="3362810"/>
              <a:ext cx="2128888"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66" name="Straight Connector 65"/>
            <p:cNvCxnSpPr/>
            <p:nvPr/>
          </p:nvCxnSpPr>
          <p:spPr>
            <a:xfrm rot="16200000" flipH="1">
              <a:off x="7384001" y="1609026"/>
              <a:ext cx="599838" cy="2907732"/>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rot="16200000" flipH="1">
              <a:off x="9576604" y="3623445"/>
              <a:ext cx="499480" cy="1377117"/>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8" name="Elbow Connector 57"/>
            <p:cNvCxnSpPr/>
            <p:nvPr/>
          </p:nvCxnSpPr>
          <p:spPr>
            <a:xfrm rot="5400000">
              <a:off x="8146909" y="3570867"/>
              <a:ext cx="499480" cy="148227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grpSp>
        <p:nvGrpSpPr>
          <p:cNvPr id="95" name="Group 94"/>
          <p:cNvGrpSpPr/>
          <p:nvPr/>
        </p:nvGrpSpPr>
        <p:grpSpPr>
          <a:xfrm>
            <a:off x="556436" y="2762973"/>
            <a:ext cx="5673617" cy="1798770"/>
            <a:chOff x="556436" y="2353406"/>
            <a:chExt cx="5673617" cy="1798770"/>
          </a:xfrm>
        </p:grpSpPr>
        <p:cxnSp>
          <p:nvCxnSpPr>
            <p:cNvPr id="40" name="Elbow Connector 39"/>
            <p:cNvCxnSpPr>
              <a:stCxn id="49" idx="3"/>
              <a:endCxn id="37" idx="0"/>
            </p:cNvCxnSpPr>
            <p:nvPr/>
          </p:nvCxnSpPr>
          <p:spPr>
            <a:xfrm rot="5400000">
              <a:off x="1736248" y="3899642"/>
              <a:ext cx="499480" cy="5588"/>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9" name="Flowchart: Magnetic Disk 48"/>
            <p:cNvSpPr/>
            <p:nvPr/>
          </p:nvSpPr>
          <p:spPr>
            <a:xfrm>
              <a:off x="556436" y="2953243"/>
              <a:ext cx="2864692"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59" name="Straight Connector 65"/>
            <p:cNvCxnSpPr>
              <a:stCxn id="52" idx="2"/>
              <a:endCxn id="49" idx="1"/>
            </p:cNvCxnSpPr>
            <p:nvPr/>
          </p:nvCxnSpPr>
          <p:spPr>
            <a:xfrm rot="5400000">
              <a:off x="3809499" y="532689"/>
              <a:ext cx="599838" cy="4241271"/>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grpSp>
        <p:nvGrpSpPr>
          <p:cNvPr id="115" name="Group 114"/>
          <p:cNvGrpSpPr/>
          <p:nvPr/>
        </p:nvGrpSpPr>
        <p:grpSpPr>
          <a:xfrm>
            <a:off x="3779837" y="2857120"/>
            <a:ext cx="2450217" cy="1718543"/>
            <a:chOff x="3779837" y="2857120"/>
            <a:chExt cx="2450217" cy="1718543"/>
          </a:xfrm>
        </p:grpSpPr>
        <p:cxnSp>
          <p:nvCxnSpPr>
            <p:cNvPr id="60" name="Elbow Connector 59"/>
            <p:cNvCxnSpPr>
              <a:stCxn id="102" idx="3"/>
            </p:cNvCxnSpPr>
            <p:nvPr/>
          </p:nvCxnSpPr>
          <p:spPr>
            <a:xfrm rot="16200000" flipH="1">
              <a:off x="4551521" y="4322590"/>
              <a:ext cx="502781" cy="3365"/>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50" name="Flowchart: Magnetic Disk 49"/>
            <p:cNvSpPr/>
            <p:nvPr/>
          </p:nvSpPr>
          <p:spPr>
            <a:xfrm>
              <a:off x="3779837" y="3255010"/>
              <a:ext cx="1614816"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b="1" dirty="0">
                <a:solidFill>
                  <a:srgbClr val="FFFFFF"/>
                </a:solidFill>
              </a:endParaRPr>
            </a:p>
          </p:txBody>
        </p:sp>
        <p:cxnSp>
          <p:nvCxnSpPr>
            <p:cNvPr id="62" name="Straight Connector 65"/>
            <p:cNvCxnSpPr>
              <a:endCxn id="102" idx="1"/>
            </p:cNvCxnSpPr>
            <p:nvPr/>
          </p:nvCxnSpPr>
          <p:spPr>
            <a:xfrm rot="5400000">
              <a:off x="5257487" y="2400863"/>
              <a:ext cx="516309" cy="1428824"/>
            </a:xfrm>
            <a:prstGeom prst="bentConnector3">
              <a:avLst>
                <a:gd name="adj1" fmla="val 39582"/>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102" name="Flowchart: Magnetic Disk 101"/>
            <p:cNvSpPr/>
            <p:nvPr/>
          </p:nvSpPr>
          <p:spPr>
            <a:xfrm>
              <a:off x="3993821" y="3373430"/>
              <a:ext cx="1614816"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grpSp>
    </p:spTree>
    <p:extLst>
      <p:ext uri="{BB962C8B-B14F-4D97-AF65-F5344CB8AC3E}">
        <p14:creationId xmlns:p14="http://schemas.microsoft.com/office/powerpoint/2010/main" val="190840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Web Applications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054345007"/>
              </p:ext>
            </p:extLst>
          </p:nvPr>
        </p:nvGraphicFramePr>
        <p:xfrm>
          <a:off x="531948" y="1476621"/>
          <a:ext cx="11370960" cy="5258940"/>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Application Connections</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endParaRPr lang="en-US" sz="2900" dirty="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b="0" dirty="0" smtClean="0">
                        <a:solidFill>
                          <a:schemeClr val="tx1"/>
                        </a:solidFill>
                      </a:endParaRPr>
                    </a:p>
                  </a:txBody>
                  <a:tcPr marL="96774" marR="96774" marT="46630" marB="46630">
                    <a:solidFill>
                      <a:srgbClr val="E8EFF7"/>
                    </a:solidFill>
                  </a:tcPr>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b="1" dirty="0" smtClean="0">
                        <a:solidFill>
                          <a:schemeClr val="bg1"/>
                        </a:solidFill>
                      </a:endParaRPr>
                    </a:p>
                  </a:txBody>
                  <a:tcPr marL="96774" marR="96774" marT="46630" marB="46630">
                    <a:solidFill>
                      <a:srgbClr val="FAD3CC"/>
                    </a:solidFill>
                  </a:tcPr>
                </a:tc>
                <a:tc>
                  <a:txBody>
                    <a:bodyPr/>
                    <a:lstStyle/>
                    <a:p>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bl>
          </a:graphicData>
        </a:graphic>
      </p:graphicFrame>
    </p:spTree>
    <p:extLst>
      <p:ext uri="{BB962C8B-B14F-4D97-AF65-F5344CB8AC3E}">
        <p14:creationId xmlns:p14="http://schemas.microsoft.com/office/powerpoint/2010/main" val="353756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t>
            </a:r>
            <a:r>
              <a:rPr lang="en-US" dirty="0"/>
              <a:t>Applications</a:t>
            </a:r>
          </a:p>
        </p:txBody>
      </p:sp>
      <p:sp>
        <p:nvSpPr>
          <p:cNvPr id="51" name="Rounded Rectangle 50"/>
          <p:cNvSpPr/>
          <p:nvPr/>
        </p:nvSpPr>
        <p:spPr>
          <a:xfrm>
            <a:off x="4975091" y="164947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Farm</a:t>
            </a:r>
            <a:endParaRPr lang="en-US" sz="1836" b="1" dirty="0">
              <a:solidFill>
                <a:srgbClr val="FFFFFF"/>
              </a:solidFill>
            </a:endParaRPr>
          </a:p>
        </p:txBody>
      </p:sp>
      <p:sp>
        <p:nvSpPr>
          <p:cNvPr id="37" name="Rounded Rectangle 36"/>
          <p:cNvSpPr/>
          <p:nvPr/>
        </p:nvSpPr>
        <p:spPr>
          <a:xfrm>
            <a:off x="5501249" y="2874480"/>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cxnSp>
        <p:nvCxnSpPr>
          <p:cNvPr id="58" name="Elbow Connector 57"/>
          <p:cNvCxnSpPr>
            <a:stCxn id="51" idx="2"/>
            <a:endCxn id="37" idx="0"/>
          </p:cNvCxnSpPr>
          <p:nvPr/>
        </p:nvCxnSpPr>
        <p:spPr>
          <a:xfrm rot="16200000" flipH="1">
            <a:off x="5939383" y="2592945"/>
            <a:ext cx="560391" cy="267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4900403" y="4566349"/>
            <a:ext cx="1399608" cy="644509"/>
            <a:chOff x="2270596" y="3820884"/>
            <a:chExt cx="2437765" cy="1122573"/>
          </a:xfrm>
        </p:grpSpPr>
        <p:sp>
          <p:nvSpPr>
            <p:cNvPr id="24" name="Rounded Rectangle 23"/>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25" name="TextBox 24"/>
            <p:cNvSpPr txBox="1"/>
            <p:nvPr/>
          </p:nvSpPr>
          <p:spPr>
            <a:xfrm>
              <a:off x="2270596" y="3834532"/>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26" name="Rounded Rectangle 25"/>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918" b="1" dirty="0">
                  <a:solidFill>
                    <a:srgbClr val="FFFFFF"/>
                  </a:solidFill>
                </a:rPr>
                <a:t>Engineering</a:t>
              </a:r>
            </a:p>
          </p:txBody>
        </p:sp>
      </p:grpSp>
      <p:grpSp>
        <p:nvGrpSpPr>
          <p:cNvPr id="27" name="Group 26"/>
          <p:cNvGrpSpPr/>
          <p:nvPr/>
        </p:nvGrpSpPr>
        <p:grpSpPr>
          <a:xfrm>
            <a:off x="6141824" y="4566349"/>
            <a:ext cx="1399608" cy="644509"/>
            <a:chOff x="4887114" y="3807236"/>
            <a:chExt cx="2437765" cy="1122573"/>
          </a:xfrm>
        </p:grpSpPr>
        <p:sp>
          <p:nvSpPr>
            <p:cNvPr id="28" name="Rounded Rectangle 27"/>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29" name="TextBox 28"/>
            <p:cNvSpPr txBox="1"/>
            <p:nvPr/>
          </p:nvSpPr>
          <p:spPr>
            <a:xfrm>
              <a:off x="4887114" y="3820884"/>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30" name="Rounded Rectangle 29"/>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71" b="1" dirty="0">
                  <a:solidFill>
                    <a:srgbClr val="FFFFFF"/>
                  </a:solidFill>
                </a:rPr>
                <a:t>Finance</a:t>
              </a:r>
            </a:p>
          </p:txBody>
        </p:sp>
      </p:grpSp>
      <p:cxnSp>
        <p:nvCxnSpPr>
          <p:cNvPr id="8" name="Elbow Connector 7"/>
          <p:cNvCxnSpPr>
            <a:stCxn id="37" idx="2"/>
            <a:endCxn id="24" idx="0"/>
          </p:cNvCxnSpPr>
          <p:nvPr/>
        </p:nvCxnSpPr>
        <p:spPr>
          <a:xfrm rot="5400000">
            <a:off x="5396935" y="3742367"/>
            <a:ext cx="1027256" cy="620709"/>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37" idx="2"/>
            <a:endCxn id="28" idx="0"/>
          </p:cNvCxnSpPr>
          <p:nvPr/>
        </p:nvCxnSpPr>
        <p:spPr>
          <a:xfrm rot="16200000" flipH="1">
            <a:off x="6017645" y="3742365"/>
            <a:ext cx="1027256" cy="620712"/>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7485681" y="2874481"/>
            <a:ext cx="1511103" cy="664612"/>
          </a:xfrm>
          <a:prstGeom prst="roundRect">
            <a:avLst/>
          </a:prstGeom>
          <a:solidFill>
            <a:srgbClr val="B08600"/>
          </a:solidFill>
          <a:ln>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Enterprise Metadata</a:t>
            </a:r>
          </a:p>
        </p:txBody>
      </p:sp>
      <p:cxnSp>
        <p:nvCxnSpPr>
          <p:cNvPr id="38" name="Straight Connector 39"/>
          <p:cNvCxnSpPr>
            <a:stCxn id="37" idx="3"/>
            <a:endCxn id="36" idx="1"/>
          </p:cNvCxnSpPr>
          <p:nvPr/>
        </p:nvCxnSpPr>
        <p:spPr>
          <a:xfrm>
            <a:off x="6940585" y="3206787"/>
            <a:ext cx="545096" cy="0"/>
          </a:xfrm>
          <a:prstGeom prst="straightConnector1">
            <a:avLst/>
          </a:prstGeom>
          <a:ln w="25400">
            <a:solidFill>
              <a:srgbClr val="606060"/>
            </a:solidFill>
            <a:prstDash val="sysDash"/>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297017" y="2874480"/>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cxnSp>
        <p:nvCxnSpPr>
          <p:cNvPr id="41" name="Elbow Connector 40"/>
          <p:cNvCxnSpPr>
            <a:stCxn id="51" idx="2"/>
            <a:endCxn id="39" idx="0"/>
          </p:cNvCxnSpPr>
          <p:nvPr/>
        </p:nvCxnSpPr>
        <p:spPr>
          <a:xfrm rot="5400000">
            <a:off x="3337267" y="-6493"/>
            <a:ext cx="560391" cy="520155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2234982" y="2874481"/>
            <a:ext cx="1511103" cy="664612"/>
          </a:xfrm>
          <a:prstGeom prst="roundRect">
            <a:avLst/>
          </a:prstGeom>
          <a:solidFill>
            <a:srgbClr val="B08600"/>
          </a:solidFill>
          <a:ln>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br>
              <a:rPr lang="en-US" sz="1836" b="1" dirty="0">
                <a:solidFill>
                  <a:srgbClr val="FFFFFF"/>
                </a:solidFill>
              </a:rPr>
            </a:br>
            <a:r>
              <a:rPr lang="en-US" sz="1836" b="1" dirty="0">
                <a:solidFill>
                  <a:srgbClr val="FFFFFF"/>
                </a:solidFill>
              </a:rPr>
              <a:t>Metadata</a:t>
            </a:r>
          </a:p>
        </p:txBody>
      </p:sp>
      <p:cxnSp>
        <p:nvCxnSpPr>
          <p:cNvPr id="43" name="Straight Connector 42"/>
          <p:cNvCxnSpPr>
            <a:stCxn id="39" idx="3"/>
            <a:endCxn id="42" idx="1"/>
          </p:cNvCxnSpPr>
          <p:nvPr/>
        </p:nvCxnSpPr>
        <p:spPr>
          <a:xfrm>
            <a:off x="1736353" y="3206787"/>
            <a:ext cx="498629" cy="0"/>
          </a:xfrm>
          <a:prstGeom prst="line">
            <a:avLst/>
          </a:prstGeom>
          <a:ln w="25400">
            <a:solidFill>
              <a:srgbClr val="606060"/>
            </a:solidFill>
            <a:prstDash val="sysDash"/>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316881" y="4563491"/>
            <a:ext cx="1399608" cy="644509"/>
            <a:chOff x="2270596" y="3820884"/>
            <a:chExt cx="2437765" cy="1122573"/>
          </a:xfrm>
        </p:grpSpPr>
        <p:sp>
          <p:nvSpPr>
            <p:cNvPr id="45" name="Rounded Rectangle 44"/>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46" name="TextBox 45"/>
            <p:cNvSpPr txBox="1"/>
            <p:nvPr/>
          </p:nvSpPr>
          <p:spPr>
            <a:xfrm>
              <a:off x="2270596" y="3834532"/>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47" name="Rounded Rectangle 46"/>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71" b="1" dirty="0">
                  <a:solidFill>
                    <a:srgbClr val="FFFFFF"/>
                  </a:solidFill>
                </a:rPr>
                <a:t>Clients</a:t>
              </a:r>
            </a:p>
          </p:txBody>
        </p:sp>
      </p:grpSp>
      <p:cxnSp>
        <p:nvCxnSpPr>
          <p:cNvPr id="48" name="Elbow Connector 47"/>
          <p:cNvCxnSpPr>
            <a:stCxn id="39" idx="2"/>
            <a:endCxn id="45" idx="0"/>
          </p:cNvCxnSpPr>
          <p:nvPr/>
        </p:nvCxnSpPr>
        <p:spPr>
          <a:xfrm rot="16200000" flipH="1">
            <a:off x="504486" y="4051291"/>
            <a:ext cx="1024398" cy="1"/>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31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Web Applications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2051648505"/>
              </p:ext>
            </p:extLst>
          </p:nvPr>
        </p:nvGraphicFramePr>
        <p:xfrm>
          <a:off x="531948" y="1476621"/>
          <a:ext cx="11370960" cy="5258940"/>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Application Connections</a:t>
                      </a:r>
                    </a:p>
                  </a:txBody>
                  <a:tcPr marL="96774" marR="96774" marT="46630" marB="46630"/>
                </a:tc>
                <a:tc>
                  <a:txBody>
                    <a:bodyPr/>
                    <a:lstStyle/>
                    <a:p>
                      <a:r>
                        <a:rPr lang="en-US" sz="2900" dirty="0" smtClean="0"/>
                        <a:t>DNS Isolation</a:t>
                      </a:r>
                      <a:endParaRPr lang="en-US" sz="2900" dirty="0"/>
                    </a:p>
                  </a:txBody>
                  <a:tcPr marL="96774" marR="96774" marT="46630" marB="46630"/>
                </a:tc>
              </a:tr>
              <a:tr h="528475">
                <a:tc>
                  <a:txBody>
                    <a:bodyPr/>
                    <a:lstStyle/>
                    <a:p>
                      <a:endParaRPr lang="en-US" sz="2900" dirty="0"/>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290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290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solidFill>
                      <a:srgbClr val="FAE8E9"/>
                    </a:solidFill>
                  </a:tcPr>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b="1" dirty="0" smtClean="0">
                        <a:solidFill>
                          <a:schemeClr val="tx1"/>
                        </a:solidFill>
                      </a:endParaRPr>
                    </a:p>
                  </a:txBody>
                  <a:tcPr marL="96774" marR="96774" marT="46630" marB="46630">
                    <a:solidFill>
                      <a:srgbClr val="FAD3CC"/>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b="0" dirty="0" smtClean="0">
                        <a:solidFill>
                          <a:schemeClr val="tx1"/>
                        </a:solidFill>
                      </a:endParaRP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endParaRPr lang="en-US" dirty="0"/>
                    </a:p>
                  </a:txBody>
                  <a:tcPr marL="96774" marR="96774" marT="46630" marB="46630"/>
                </a:tc>
              </a:tr>
            </a:tbl>
          </a:graphicData>
        </a:graphic>
      </p:graphicFrame>
    </p:spTree>
    <p:extLst>
      <p:ext uri="{BB962C8B-B14F-4D97-AF65-F5344CB8AC3E}">
        <p14:creationId xmlns:p14="http://schemas.microsoft.com/office/powerpoint/2010/main" val="181754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811462"/>
            <a:ext cx="11887200" cy="1831975"/>
          </a:xfrm>
        </p:spPr>
        <p:txBody>
          <a:bodyPr/>
          <a:lstStyle/>
          <a:p>
            <a:r>
              <a:rPr lang="en-US" dirty="0" smtClean="0"/>
              <a:t>What is governance</a:t>
            </a:r>
            <a:endParaRPr lang="en-US" dirty="0"/>
          </a:p>
        </p:txBody>
      </p:sp>
      <p:sp>
        <p:nvSpPr>
          <p:cNvPr id="3" name="Rectangle 2"/>
          <p:cNvSpPr/>
          <p:nvPr/>
        </p:nvSpPr>
        <p:spPr>
          <a:xfrm>
            <a:off x="9647237" y="982662"/>
            <a:ext cx="2432076" cy="4508927"/>
          </a:xfrm>
          <a:prstGeom prst="rect">
            <a:avLst/>
          </a:prstGeom>
        </p:spPr>
        <p:txBody>
          <a:bodyPr wrap="none">
            <a:spAutoFit/>
          </a:bodyPr>
          <a:lstStyle/>
          <a:p>
            <a:r>
              <a:rPr lang="en-US" sz="28700" b="1" dirty="0">
                <a:ln w="57150">
                  <a:solidFill>
                    <a:srgbClr val="FFFFFF"/>
                  </a:solidFill>
                  <a:prstDash val="solid"/>
                </a:ln>
                <a:noFill/>
                <a:latin typeface="Arial Black" pitchFamily="34" charset="0"/>
              </a:rPr>
              <a:t>?</a:t>
            </a:r>
            <a:endParaRPr lang="en-US" sz="4000" dirty="0"/>
          </a:p>
        </p:txBody>
      </p:sp>
    </p:spTree>
    <p:extLst>
      <p:ext uri="{BB962C8B-B14F-4D97-AF65-F5344CB8AC3E}">
        <p14:creationId xmlns:p14="http://schemas.microsoft.com/office/powerpoint/2010/main" val="2069843458"/>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t>
            </a:r>
            <a:r>
              <a:rPr lang="en-US" dirty="0"/>
              <a:t>Applications</a:t>
            </a:r>
          </a:p>
        </p:txBody>
      </p:sp>
      <p:sp>
        <p:nvSpPr>
          <p:cNvPr id="51" name="Rounded Rectangle 50"/>
          <p:cNvSpPr/>
          <p:nvPr/>
        </p:nvSpPr>
        <p:spPr>
          <a:xfrm>
            <a:off x="4975091" y="164947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Farm</a:t>
            </a:r>
            <a:endParaRPr lang="en-US" sz="1836" b="1" dirty="0">
              <a:solidFill>
                <a:srgbClr val="FFFFFF"/>
              </a:solidFill>
            </a:endParaRPr>
          </a:p>
        </p:txBody>
      </p:sp>
      <p:sp>
        <p:nvSpPr>
          <p:cNvPr id="37" name="Rounded Rectangle 36"/>
          <p:cNvSpPr/>
          <p:nvPr/>
        </p:nvSpPr>
        <p:spPr>
          <a:xfrm>
            <a:off x="5501249" y="2874480"/>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cxnSp>
        <p:nvCxnSpPr>
          <p:cNvPr id="58" name="Elbow Connector 57"/>
          <p:cNvCxnSpPr>
            <a:stCxn id="51" idx="2"/>
            <a:endCxn id="37" idx="0"/>
          </p:cNvCxnSpPr>
          <p:nvPr/>
        </p:nvCxnSpPr>
        <p:spPr>
          <a:xfrm rot="16200000" flipH="1">
            <a:off x="5939383" y="2592945"/>
            <a:ext cx="560391" cy="2678"/>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4900403" y="4566349"/>
            <a:ext cx="1399608" cy="644509"/>
            <a:chOff x="2270596" y="3820884"/>
            <a:chExt cx="2437765" cy="1122573"/>
          </a:xfrm>
        </p:grpSpPr>
        <p:sp>
          <p:nvSpPr>
            <p:cNvPr id="24" name="Rounded Rectangle 23"/>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25" name="TextBox 24"/>
            <p:cNvSpPr txBox="1"/>
            <p:nvPr/>
          </p:nvSpPr>
          <p:spPr>
            <a:xfrm>
              <a:off x="2270596" y="3834532"/>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26" name="Rounded Rectangle 25"/>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918" b="1" dirty="0">
                  <a:solidFill>
                    <a:srgbClr val="FFFFFF"/>
                  </a:solidFill>
                </a:rPr>
                <a:t>Engineering</a:t>
              </a:r>
            </a:p>
          </p:txBody>
        </p:sp>
      </p:grpSp>
      <p:grpSp>
        <p:nvGrpSpPr>
          <p:cNvPr id="27" name="Group 26"/>
          <p:cNvGrpSpPr/>
          <p:nvPr/>
        </p:nvGrpSpPr>
        <p:grpSpPr>
          <a:xfrm>
            <a:off x="6141824" y="4566349"/>
            <a:ext cx="1399608" cy="644509"/>
            <a:chOff x="4887114" y="3807236"/>
            <a:chExt cx="2437765" cy="1122573"/>
          </a:xfrm>
        </p:grpSpPr>
        <p:sp>
          <p:nvSpPr>
            <p:cNvPr id="28" name="Rounded Rectangle 27"/>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29" name="TextBox 28"/>
            <p:cNvSpPr txBox="1"/>
            <p:nvPr/>
          </p:nvSpPr>
          <p:spPr>
            <a:xfrm>
              <a:off x="4887114" y="3820884"/>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30" name="Rounded Rectangle 29"/>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71" b="1" dirty="0">
                  <a:solidFill>
                    <a:srgbClr val="FFFFFF"/>
                  </a:solidFill>
                </a:rPr>
                <a:t>Finance</a:t>
              </a:r>
            </a:p>
          </p:txBody>
        </p:sp>
      </p:grpSp>
      <p:cxnSp>
        <p:nvCxnSpPr>
          <p:cNvPr id="8" name="Elbow Connector 7"/>
          <p:cNvCxnSpPr>
            <a:stCxn id="37" idx="2"/>
            <a:endCxn id="24" idx="0"/>
          </p:cNvCxnSpPr>
          <p:nvPr/>
        </p:nvCxnSpPr>
        <p:spPr>
          <a:xfrm rot="5400000">
            <a:off x="5396935" y="3742367"/>
            <a:ext cx="1027256" cy="620709"/>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37" idx="2"/>
            <a:endCxn id="28" idx="0"/>
          </p:cNvCxnSpPr>
          <p:nvPr/>
        </p:nvCxnSpPr>
        <p:spPr>
          <a:xfrm rot="16200000" flipH="1">
            <a:off x="6017645" y="3742365"/>
            <a:ext cx="1027256" cy="620712"/>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7485681" y="2874481"/>
            <a:ext cx="1511103" cy="664612"/>
          </a:xfrm>
          <a:prstGeom prst="roundRect">
            <a:avLst/>
          </a:prstGeom>
          <a:solidFill>
            <a:srgbClr val="B08600"/>
          </a:solidFill>
          <a:ln>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Enterprise Metadata</a:t>
            </a:r>
          </a:p>
        </p:txBody>
      </p:sp>
      <p:cxnSp>
        <p:nvCxnSpPr>
          <p:cNvPr id="38" name="Straight Connector 39"/>
          <p:cNvCxnSpPr>
            <a:stCxn id="37" idx="3"/>
            <a:endCxn id="36" idx="1"/>
          </p:cNvCxnSpPr>
          <p:nvPr/>
        </p:nvCxnSpPr>
        <p:spPr>
          <a:xfrm>
            <a:off x="6940585" y="3206787"/>
            <a:ext cx="545096" cy="0"/>
          </a:xfrm>
          <a:prstGeom prst="straightConnector1">
            <a:avLst/>
          </a:prstGeom>
          <a:ln w="25400">
            <a:solidFill>
              <a:srgbClr val="606060"/>
            </a:solidFill>
            <a:prstDash val="sysDash"/>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297017" y="2874480"/>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cxnSp>
        <p:nvCxnSpPr>
          <p:cNvPr id="41" name="Elbow Connector 40"/>
          <p:cNvCxnSpPr>
            <a:endCxn id="39" idx="0"/>
          </p:cNvCxnSpPr>
          <p:nvPr/>
        </p:nvCxnSpPr>
        <p:spPr>
          <a:xfrm rot="16200000" flipH="1">
            <a:off x="749930" y="2607724"/>
            <a:ext cx="533509" cy="1"/>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2234982" y="2874481"/>
            <a:ext cx="1511103" cy="664612"/>
          </a:xfrm>
          <a:prstGeom prst="roundRect">
            <a:avLst/>
          </a:prstGeom>
          <a:solidFill>
            <a:srgbClr val="B08600"/>
          </a:solidFill>
          <a:ln>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br>
              <a:rPr lang="en-US" sz="1836" b="1" dirty="0">
                <a:solidFill>
                  <a:srgbClr val="FFFFFF"/>
                </a:solidFill>
              </a:rPr>
            </a:br>
            <a:r>
              <a:rPr lang="en-US" sz="1836" b="1" dirty="0">
                <a:solidFill>
                  <a:srgbClr val="FFFFFF"/>
                </a:solidFill>
              </a:rPr>
              <a:t>Metadata</a:t>
            </a:r>
          </a:p>
        </p:txBody>
      </p:sp>
      <p:cxnSp>
        <p:nvCxnSpPr>
          <p:cNvPr id="43" name="Straight Connector 42"/>
          <p:cNvCxnSpPr>
            <a:stCxn id="39" idx="3"/>
            <a:endCxn id="42" idx="1"/>
          </p:cNvCxnSpPr>
          <p:nvPr/>
        </p:nvCxnSpPr>
        <p:spPr>
          <a:xfrm>
            <a:off x="1736353" y="3206787"/>
            <a:ext cx="498629" cy="0"/>
          </a:xfrm>
          <a:prstGeom prst="line">
            <a:avLst/>
          </a:prstGeom>
          <a:ln w="25400">
            <a:solidFill>
              <a:srgbClr val="606060"/>
            </a:solidFill>
            <a:prstDash val="sysDash"/>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316881" y="4563491"/>
            <a:ext cx="1399608" cy="644509"/>
            <a:chOff x="2270596" y="3820884"/>
            <a:chExt cx="2437765" cy="1122573"/>
          </a:xfrm>
        </p:grpSpPr>
        <p:sp>
          <p:nvSpPr>
            <p:cNvPr id="45" name="Rounded Rectangle 44"/>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071" dirty="0">
                <a:solidFill>
                  <a:prstClr val="black"/>
                </a:solidFill>
              </a:endParaRPr>
            </a:p>
          </p:txBody>
        </p:sp>
        <p:sp>
          <p:nvSpPr>
            <p:cNvPr id="46" name="TextBox 45"/>
            <p:cNvSpPr txBox="1"/>
            <p:nvPr/>
          </p:nvSpPr>
          <p:spPr>
            <a:xfrm>
              <a:off x="2270596" y="3834532"/>
              <a:ext cx="2437765" cy="464730"/>
            </a:xfrm>
            <a:prstGeom prst="rect">
              <a:avLst/>
            </a:prstGeom>
            <a:noFill/>
          </p:spPr>
          <p:txBody>
            <a:bodyPr wrap="square" rtlCol="0">
              <a:spAutoFit/>
            </a:bodyPr>
            <a:lstStyle/>
            <a:p>
              <a:pPr algn="ctr"/>
              <a:r>
                <a:rPr lang="en-US" sz="1071" b="1" dirty="0">
                  <a:solidFill>
                    <a:srgbClr val="FFFFFF"/>
                  </a:solidFill>
                </a:rPr>
                <a:t>Site collection</a:t>
              </a:r>
            </a:p>
          </p:txBody>
        </p:sp>
        <p:sp>
          <p:nvSpPr>
            <p:cNvPr id="47" name="Rounded Rectangle 46"/>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71" b="1" dirty="0">
                  <a:solidFill>
                    <a:srgbClr val="FFFFFF"/>
                  </a:solidFill>
                </a:rPr>
                <a:t>Clients</a:t>
              </a:r>
            </a:p>
          </p:txBody>
        </p:sp>
      </p:grpSp>
      <p:cxnSp>
        <p:nvCxnSpPr>
          <p:cNvPr id="48" name="Elbow Connector 47"/>
          <p:cNvCxnSpPr>
            <a:stCxn id="39" idx="2"/>
            <a:endCxn id="45" idx="0"/>
          </p:cNvCxnSpPr>
          <p:nvPr/>
        </p:nvCxnSpPr>
        <p:spPr>
          <a:xfrm rot="16200000" flipH="1">
            <a:off x="504486" y="4051291"/>
            <a:ext cx="1024398" cy="1"/>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pic>
        <p:nvPicPr>
          <p:cNvPr id="40" name="Picture 4" descr="http://www.quantix.com/images/Cloud_Power_logo_351x21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8" y="1327580"/>
            <a:ext cx="2026003" cy="1240999"/>
          </a:xfrm>
          <a:prstGeom prst="rect">
            <a:avLst/>
          </a:prstGeom>
          <a:noFill/>
          <a:extLst>
            <a:ext uri="{909E8E84-426E-40DD-AFC4-6F175D3DCCD1}">
              <a14:hiddenFill xmlns:a14="http://schemas.microsoft.com/office/drawing/2010/main">
                <a:solidFill>
                  <a:srgbClr val="FFFFFF"/>
                </a:solidFill>
              </a14:hiddenFill>
            </a:ext>
          </a:extLst>
        </p:spPr>
      </p:pic>
      <p:sp>
        <p:nvSpPr>
          <p:cNvPr id="49" name="Rounded Rectangle 48"/>
          <p:cNvSpPr/>
          <p:nvPr/>
        </p:nvSpPr>
        <p:spPr>
          <a:xfrm>
            <a:off x="316882" y="1649475"/>
            <a:ext cx="1419472"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O365 Farm</a:t>
            </a:r>
            <a:endParaRPr lang="en-US" sz="1836" b="1" dirty="0">
              <a:solidFill>
                <a:srgbClr val="FFFFFF"/>
              </a:solidFill>
            </a:endParaRPr>
          </a:p>
        </p:txBody>
      </p:sp>
    </p:spTree>
    <p:extLst>
      <p:ext uri="{BB962C8B-B14F-4D97-AF65-F5344CB8AC3E}">
        <p14:creationId xmlns:p14="http://schemas.microsoft.com/office/powerpoint/2010/main" val="362987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Web Applications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128905240"/>
              </p:ext>
            </p:extLst>
          </p:nvPr>
        </p:nvGraphicFramePr>
        <p:xfrm>
          <a:off x="531948" y="1476621"/>
          <a:ext cx="11370960" cy="5225215"/>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Application Connections</a:t>
                      </a:r>
                    </a:p>
                  </a:txBody>
                  <a:tcPr marL="96774" marR="96774" marT="46630" marB="46630"/>
                </a:tc>
                <a:tc>
                  <a:txBody>
                    <a:bodyPr/>
                    <a:lstStyle/>
                    <a:p>
                      <a:r>
                        <a:rPr lang="en-US" sz="2900" dirty="0" smtClean="0"/>
                        <a:t>DNS Isolation</a:t>
                      </a:r>
                      <a:endParaRPr lang="en-US" sz="2900" dirty="0"/>
                    </a:p>
                  </a:txBody>
                  <a:tcPr marL="96774" marR="96774" marT="46630" marB="46630"/>
                </a:tc>
              </a:tr>
              <a:tr h="528475">
                <a:tc>
                  <a:txBody>
                    <a:bodyPr/>
                    <a:lstStyle/>
                    <a:p>
                      <a:endParaRPr lang="en-US" sz="2900" dirty="0"/>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900" smtClean="0"/>
                        <a:t>IIS</a:t>
                      </a:r>
                      <a:r>
                        <a:rPr lang="en-US" sz="2900" baseline="0" smtClean="0"/>
                        <a:t> Application Pool Isolation</a:t>
                      </a:r>
                      <a:endParaRPr lang="en-US" sz="2900" smtClean="0"/>
                    </a:p>
                  </a:txBody>
                  <a:tcPr marL="96774" marR="96774" marT="46630" marB="46630"/>
                </a:tc>
              </a:tr>
              <a:tr h="528475">
                <a:tc>
                  <a:txBody>
                    <a:bodyPr/>
                    <a:lstStyle/>
                    <a:p>
                      <a:endParaRPr lang="en-US" dirty="0"/>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900" smtClean="0"/>
                        <a:t>IIS</a:t>
                      </a:r>
                      <a:r>
                        <a:rPr lang="en-US" sz="2900" baseline="0" smtClean="0"/>
                        <a:t> Server Assignment</a:t>
                      </a:r>
                      <a:endParaRPr lang="en-US" sz="2900" smtClean="0"/>
                    </a:p>
                  </a:txBody>
                  <a:tcPr marL="96774" marR="96774" marT="46630" marB="46630"/>
                </a:tc>
              </a:tr>
              <a:tr h="528475">
                <a:tc>
                  <a:txBody>
                    <a:bodyPr/>
                    <a:lstStyle/>
                    <a:p>
                      <a:endParaRPr lang="en-US"/>
                    </a:p>
                  </a:txBody>
                  <a:tcPr marL="96774" marR="96774" marT="46630" marB="46630"/>
                </a:tc>
                <a:tc>
                  <a:txBody>
                    <a:bodyPr/>
                    <a:lstStyle/>
                    <a:p>
                      <a:endParaRPr lang="en-US" dirty="0"/>
                    </a:p>
                  </a:txBody>
                  <a:tcPr marL="96774" marR="96774" marT="46630" marB="46630">
                    <a:solidFill>
                      <a:srgbClr val="FAE8E9"/>
                    </a:solidFill>
                  </a:tcPr>
                </a:tc>
              </a:tr>
              <a:tr h="528475">
                <a:tc>
                  <a:txBody>
                    <a:bodyPr/>
                    <a:lstStyle/>
                    <a:p>
                      <a:endParaRPr lang="en-US"/>
                    </a:p>
                  </a:txBody>
                  <a:tcPr marL="96774" marR="96774" marT="46630" marB="46630"/>
                </a:tc>
                <a:tc>
                  <a:txBody>
                    <a:bodyPr/>
                    <a:lstStyle/>
                    <a:p>
                      <a:endParaRPr lang="en-US"/>
                    </a:p>
                  </a:txBody>
                  <a:tcPr marL="96774" marR="96774" marT="46630" marB="46630"/>
                </a:tc>
              </a:tr>
              <a:tr h="528475">
                <a:tc>
                  <a:txBody>
                    <a:bodyPr/>
                    <a:lstStyle/>
                    <a:p>
                      <a:endParaRPr lang="en-US"/>
                    </a:p>
                  </a:txBody>
                  <a:tcPr marL="96774" marR="96774" marT="46630" marB="46630"/>
                </a:tc>
                <a:tc>
                  <a:txBody>
                    <a:bodyPr/>
                    <a:lstStyle/>
                    <a:p>
                      <a:endParaRPr lang="en-US"/>
                    </a:p>
                  </a:txBody>
                  <a:tcPr marL="96774" marR="96774" marT="46630" marB="46630"/>
                </a:tc>
              </a:tr>
              <a:tr h="528475">
                <a:tc>
                  <a:txBody>
                    <a:bodyPr/>
                    <a:lstStyle/>
                    <a:p>
                      <a:endParaRPr lang="en-US" dirty="0">
                        <a:solidFill>
                          <a:schemeClr val="bg1"/>
                        </a:solidFill>
                      </a:endParaRPr>
                    </a:p>
                  </a:txBody>
                  <a:tcPr marL="96774" marR="96774" marT="46630" marB="46630">
                    <a:solidFill>
                      <a:srgbClr val="FAD3CC"/>
                    </a:solidFill>
                  </a:tcPr>
                </a:tc>
                <a:tc>
                  <a:txBody>
                    <a:bodyPr/>
                    <a:lstStyle/>
                    <a:p>
                      <a:endParaRPr lang="en-US" dirty="0"/>
                    </a:p>
                  </a:txBody>
                  <a:tcPr marL="96774" marR="96774" marT="46630" marB="46630"/>
                </a:tc>
              </a:tr>
              <a:tr h="528475">
                <a:tc>
                  <a:txBody>
                    <a:bodyPr/>
                    <a:lstStyle/>
                    <a:p>
                      <a:endParaRPr lang="en-US" dirty="0"/>
                    </a:p>
                  </a:txBody>
                  <a:tcPr marL="96774" marR="96774" marT="46630" marB="46630"/>
                </a:tc>
                <a:tc>
                  <a:txBody>
                    <a:bodyPr/>
                    <a:lstStyle/>
                    <a:p>
                      <a:endParaRPr lang="en-US" dirty="0"/>
                    </a:p>
                  </a:txBody>
                  <a:tcPr marL="96774" marR="96774" marT="46630" marB="46630"/>
                </a:tc>
              </a:tr>
            </a:tbl>
          </a:graphicData>
        </a:graphic>
      </p:graphicFrame>
    </p:spTree>
    <p:extLst>
      <p:ext uri="{BB962C8B-B14F-4D97-AF65-F5344CB8AC3E}">
        <p14:creationId xmlns:p14="http://schemas.microsoft.com/office/powerpoint/2010/main" val="1449876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3764717" y="2884194"/>
            <a:ext cx="1352852" cy="1379256"/>
            <a:chOff x="3764717" y="3214177"/>
            <a:chExt cx="1352852" cy="1379256"/>
          </a:xfrm>
        </p:grpSpPr>
        <p:sp>
          <p:nvSpPr>
            <p:cNvPr id="5" name="Cloud Callout 4"/>
            <p:cNvSpPr/>
            <p:nvPr/>
          </p:nvSpPr>
          <p:spPr bwMode="auto">
            <a:xfrm>
              <a:off x="3764717" y="3980785"/>
              <a:ext cx="1352852" cy="612648"/>
            </a:xfrm>
            <a:prstGeom prst="cloudCallout">
              <a:avLst>
                <a:gd name="adj1" fmla="val 3422"/>
                <a:gd name="adj2" fmla="val -6872"/>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7" name="Straight Arrow Connector 6"/>
            <p:cNvCxnSpPr>
              <a:stCxn id="37" idx="2"/>
              <a:endCxn id="5" idx="4"/>
            </p:cNvCxnSpPr>
            <p:nvPr/>
          </p:nvCxnSpPr>
          <p:spPr>
            <a:xfrm>
              <a:off x="4484385" y="3214177"/>
              <a:ext cx="3053" cy="1030831"/>
            </a:xfrm>
            <a:prstGeom prst="straightConnector1">
              <a:avLst/>
            </a:prstGeom>
            <a:ln w="57150">
              <a:solidFill>
                <a:srgbClr val="606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5517773" y="2884194"/>
            <a:ext cx="1352852" cy="1379256"/>
            <a:chOff x="5517773" y="3214177"/>
            <a:chExt cx="1352852" cy="1379256"/>
          </a:xfrm>
        </p:grpSpPr>
        <p:sp>
          <p:nvSpPr>
            <p:cNvPr id="24" name="Cloud Callout 23"/>
            <p:cNvSpPr/>
            <p:nvPr/>
          </p:nvSpPr>
          <p:spPr bwMode="auto">
            <a:xfrm>
              <a:off x="5517773" y="3980785"/>
              <a:ext cx="1352852" cy="612648"/>
            </a:xfrm>
            <a:prstGeom prst="cloudCallout">
              <a:avLst>
                <a:gd name="adj1" fmla="val 3422"/>
                <a:gd name="adj2" fmla="val -6872"/>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Arrow Connector 24"/>
            <p:cNvCxnSpPr>
              <a:stCxn id="52" idx="2"/>
              <a:endCxn id="24" idx="4"/>
            </p:cNvCxnSpPr>
            <p:nvPr/>
          </p:nvCxnSpPr>
          <p:spPr>
            <a:xfrm>
              <a:off x="6218237" y="3214177"/>
              <a:ext cx="22257" cy="1030831"/>
            </a:xfrm>
            <a:prstGeom prst="straightConnector1">
              <a:avLst/>
            </a:prstGeom>
            <a:ln w="57150">
              <a:solidFill>
                <a:srgbClr val="606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274637" y="2884194"/>
            <a:ext cx="1352852" cy="1379256"/>
            <a:chOff x="274637" y="3214177"/>
            <a:chExt cx="1352852" cy="1379256"/>
          </a:xfrm>
        </p:grpSpPr>
        <p:sp>
          <p:nvSpPr>
            <p:cNvPr id="54" name="Cloud Callout 53"/>
            <p:cNvSpPr/>
            <p:nvPr/>
          </p:nvSpPr>
          <p:spPr bwMode="auto">
            <a:xfrm>
              <a:off x="274637" y="3980785"/>
              <a:ext cx="1352852" cy="612648"/>
            </a:xfrm>
            <a:prstGeom prst="cloudCallout">
              <a:avLst>
                <a:gd name="adj1" fmla="val 3422"/>
                <a:gd name="adj2" fmla="val -6872"/>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55" name="Straight Arrow Connector 54"/>
            <p:cNvCxnSpPr>
              <a:stCxn id="39" idx="2"/>
              <a:endCxn id="54" idx="4"/>
            </p:cNvCxnSpPr>
            <p:nvPr/>
          </p:nvCxnSpPr>
          <p:spPr>
            <a:xfrm flipH="1">
              <a:off x="997358" y="3214177"/>
              <a:ext cx="19326" cy="1030831"/>
            </a:xfrm>
            <a:prstGeom prst="straightConnector1">
              <a:avLst/>
            </a:prstGeom>
            <a:ln w="57150">
              <a:solidFill>
                <a:srgbClr val="606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p:txBody>
          <a:bodyPr/>
          <a:lstStyle/>
          <a:p>
            <a:r>
              <a:rPr lang="en-US" dirty="0" smtClean="0"/>
              <a:t>Web </a:t>
            </a:r>
            <a:r>
              <a:rPr lang="en-US" dirty="0"/>
              <a:t>Applications</a:t>
            </a:r>
          </a:p>
        </p:txBody>
      </p:sp>
      <p:sp>
        <p:nvSpPr>
          <p:cNvPr id="51" name="Rounded Rectangle 50"/>
          <p:cNvSpPr/>
          <p:nvPr/>
        </p:nvSpPr>
        <p:spPr>
          <a:xfrm>
            <a:off x="4975091" y="1319493"/>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grpSp>
        <p:nvGrpSpPr>
          <p:cNvPr id="2" name="Group 1"/>
          <p:cNvGrpSpPr/>
          <p:nvPr/>
        </p:nvGrpSpPr>
        <p:grpSpPr>
          <a:xfrm>
            <a:off x="5498569" y="1654123"/>
            <a:ext cx="1439336" cy="1560054"/>
            <a:chOff x="5498569" y="1984106"/>
            <a:chExt cx="1439336" cy="1560054"/>
          </a:xfrm>
        </p:grpSpPr>
        <p:sp>
          <p:nvSpPr>
            <p:cNvPr id="52" name="Rounded Rectangle 51"/>
            <p:cNvSpPr/>
            <p:nvPr/>
          </p:nvSpPr>
          <p:spPr>
            <a:xfrm>
              <a:off x="54985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INTRANET</a:t>
              </a:r>
              <a:endParaRPr lang="en-US" sz="1836" b="1" dirty="0">
                <a:solidFill>
                  <a:srgbClr val="FFFFFF"/>
                </a:solidFill>
              </a:endParaRPr>
            </a:p>
          </p:txBody>
        </p:sp>
        <p:cxnSp>
          <p:nvCxnSpPr>
            <p:cNvPr id="63" name="Straight Connector 62"/>
            <p:cNvCxnSpPr>
              <a:stCxn id="51" idx="2"/>
              <a:endCxn id="52" idx="0"/>
            </p:cNvCxnSpPr>
            <p:nvPr/>
          </p:nvCxnSpPr>
          <p:spPr>
            <a:xfrm flipH="1">
              <a:off x="6218237" y="1984106"/>
              <a:ext cx="2" cy="89544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sp>
        <p:nvSpPr>
          <p:cNvPr id="37" name="Rounded Rectangle 36"/>
          <p:cNvSpPr/>
          <p:nvPr/>
        </p:nvSpPr>
        <p:spPr>
          <a:xfrm>
            <a:off x="3764717" y="2549564"/>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9" name="Rounded Rectangle 38"/>
          <p:cNvSpPr/>
          <p:nvPr/>
        </p:nvSpPr>
        <p:spPr>
          <a:xfrm>
            <a:off x="297016" y="2549564"/>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grpSp>
        <p:nvGrpSpPr>
          <p:cNvPr id="4" name="Group 3"/>
          <p:cNvGrpSpPr/>
          <p:nvPr/>
        </p:nvGrpSpPr>
        <p:grpSpPr>
          <a:xfrm>
            <a:off x="6218239" y="1984106"/>
            <a:ext cx="2453516" cy="1230071"/>
            <a:chOff x="6218239" y="2314089"/>
            <a:chExt cx="2453516" cy="1230071"/>
          </a:xfrm>
        </p:grpSpPr>
        <p:sp>
          <p:nvSpPr>
            <p:cNvPr id="33" name="Rounded Rectangle 32"/>
            <p:cNvSpPr/>
            <p:nvPr/>
          </p:nvSpPr>
          <p:spPr>
            <a:xfrm>
              <a:off x="723241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smtClean="0">
                  <a:solidFill>
                    <a:srgbClr val="FFFFFF"/>
                  </a:solidFill>
                </a:rPr>
                <a:t>PEOPLE</a:t>
              </a:r>
              <a:endParaRPr lang="en-US" sz="1836" b="1" dirty="0">
                <a:solidFill>
                  <a:srgbClr val="FFFFFF"/>
                </a:solidFill>
              </a:endParaRPr>
            </a:p>
          </p:txBody>
        </p:sp>
        <p:cxnSp>
          <p:nvCxnSpPr>
            <p:cNvPr id="15" name="Elbow Connector 14"/>
            <p:cNvCxnSpPr>
              <a:stCxn id="51" idx="2"/>
              <a:endCxn id="33" idx="0"/>
            </p:cNvCxnSpPr>
            <p:nvPr/>
          </p:nvCxnSpPr>
          <p:spPr>
            <a:xfrm rot="16200000" flipH="1">
              <a:off x="6802434" y="1729894"/>
              <a:ext cx="565458" cy="1733848"/>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cxnSp>
        <p:nvCxnSpPr>
          <p:cNvPr id="58" name="Elbow Connector 57"/>
          <p:cNvCxnSpPr>
            <a:stCxn id="51" idx="2"/>
            <a:endCxn id="37" idx="0"/>
          </p:cNvCxnSpPr>
          <p:nvPr/>
        </p:nvCxnSpPr>
        <p:spPr>
          <a:xfrm rot="5400000">
            <a:off x="5068583" y="1399908"/>
            <a:ext cx="565457" cy="173385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1" idx="2"/>
            <a:endCxn id="39" idx="0"/>
          </p:cNvCxnSpPr>
          <p:nvPr/>
        </p:nvCxnSpPr>
        <p:spPr>
          <a:xfrm rot="5400000">
            <a:off x="3334732" y="-333943"/>
            <a:ext cx="565457" cy="520155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4975091" y="4763481"/>
            <a:ext cx="2903252" cy="866068"/>
            <a:chOff x="4975091" y="4763481"/>
            <a:chExt cx="2903252" cy="866068"/>
          </a:xfrm>
        </p:grpSpPr>
        <p:pic>
          <p:nvPicPr>
            <p:cNvPr id="12" name="Picture 2" descr="C:\Users\Dan\Documents\Projects\MS 70667\VRT Download Graphics\Graphics\Ser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091" y="4763481"/>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Dan\Documents\Projects\MS 70667\VRT Download Graphics\Graphics\Ser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738" y="4768422"/>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Dan\Documents\Projects\MS 70667\VRT Download Graphics\Graphics\Ser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385" y="4763481"/>
              <a:ext cx="731958" cy="861127"/>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8" name="Straight Arrow Connector 27"/>
          <p:cNvCxnSpPr>
            <a:stCxn id="33" idx="2"/>
            <a:endCxn id="5" idx="4"/>
          </p:cNvCxnSpPr>
          <p:nvPr/>
        </p:nvCxnSpPr>
        <p:spPr>
          <a:xfrm flipH="1">
            <a:off x="4487438" y="3214177"/>
            <a:ext cx="3464649" cy="700848"/>
          </a:xfrm>
          <a:prstGeom prst="straightConnector1">
            <a:avLst/>
          </a:prstGeom>
          <a:ln w="57150">
            <a:solidFill>
              <a:srgbClr val="606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4841987" y="5648331"/>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INTRANET</a:t>
            </a:r>
            <a:endParaRPr lang="en-US" sz="1200" b="1" dirty="0">
              <a:solidFill>
                <a:schemeClr val="bg1"/>
              </a:solidFill>
            </a:endParaRPr>
          </a:p>
        </p:txBody>
      </p:sp>
      <p:sp>
        <p:nvSpPr>
          <p:cNvPr id="42" name="Rounded Rectangle 41"/>
          <p:cNvSpPr/>
          <p:nvPr/>
        </p:nvSpPr>
        <p:spPr>
          <a:xfrm>
            <a:off x="5927634" y="5648331"/>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INTRANET</a:t>
            </a:r>
            <a:endParaRPr lang="en-US" sz="1200" b="1" dirty="0">
              <a:solidFill>
                <a:schemeClr val="bg1"/>
              </a:solidFill>
            </a:endParaRPr>
          </a:p>
        </p:txBody>
      </p:sp>
      <p:sp>
        <p:nvSpPr>
          <p:cNvPr id="43" name="Rounded Rectangle 42"/>
          <p:cNvSpPr/>
          <p:nvPr/>
        </p:nvSpPr>
        <p:spPr>
          <a:xfrm>
            <a:off x="7023845" y="5648331"/>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INTRANET</a:t>
            </a:r>
            <a:endParaRPr lang="en-US" sz="1200" b="1" dirty="0">
              <a:solidFill>
                <a:schemeClr val="bg1"/>
              </a:solidFill>
            </a:endParaRPr>
          </a:p>
        </p:txBody>
      </p:sp>
      <p:sp>
        <p:nvSpPr>
          <p:cNvPr id="44" name="Rounded Rectangle 43"/>
          <p:cNvSpPr/>
          <p:nvPr/>
        </p:nvSpPr>
        <p:spPr>
          <a:xfrm>
            <a:off x="4841987" y="5965806"/>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TEAMS</a:t>
            </a:r>
            <a:endParaRPr lang="en-US" sz="1200" b="1" dirty="0">
              <a:solidFill>
                <a:schemeClr val="bg1"/>
              </a:solidFill>
            </a:endParaRPr>
          </a:p>
        </p:txBody>
      </p:sp>
      <p:sp>
        <p:nvSpPr>
          <p:cNvPr id="45" name="Rounded Rectangle 44"/>
          <p:cNvSpPr/>
          <p:nvPr/>
        </p:nvSpPr>
        <p:spPr>
          <a:xfrm>
            <a:off x="5927634" y="5965806"/>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TEAMS</a:t>
            </a:r>
            <a:endParaRPr lang="en-US" sz="1200" b="1" dirty="0">
              <a:solidFill>
                <a:schemeClr val="bg1"/>
              </a:solidFill>
            </a:endParaRPr>
          </a:p>
        </p:txBody>
      </p:sp>
      <p:sp>
        <p:nvSpPr>
          <p:cNvPr id="46" name="Rounded Rectangle 45"/>
          <p:cNvSpPr/>
          <p:nvPr/>
        </p:nvSpPr>
        <p:spPr>
          <a:xfrm>
            <a:off x="7023845" y="5965806"/>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TEAMS</a:t>
            </a:r>
            <a:endParaRPr lang="en-US" sz="1200" b="1" dirty="0">
              <a:solidFill>
                <a:schemeClr val="bg1"/>
              </a:solidFill>
            </a:endParaRPr>
          </a:p>
        </p:txBody>
      </p:sp>
      <p:sp>
        <p:nvSpPr>
          <p:cNvPr id="47" name="Rounded Rectangle 46"/>
          <p:cNvSpPr/>
          <p:nvPr/>
        </p:nvSpPr>
        <p:spPr>
          <a:xfrm>
            <a:off x="4841987" y="6283281"/>
            <a:ext cx="998166" cy="274971"/>
          </a:xfrm>
          <a:prstGeom prst="roundRect">
            <a:avLst/>
          </a:prstGeom>
          <a:solidFill>
            <a:srgbClr val="8263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PEOPLE</a:t>
            </a:r>
            <a:endParaRPr lang="en-US" sz="1200" b="1" dirty="0">
              <a:solidFill>
                <a:schemeClr val="bg1"/>
              </a:solidFill>
            </a:endParaRPr>
          </a:p>
        </p:txBody>
      </p:sp>
      <p:sp>
        <p:nvSpPr>
          <p:cNvPr id="48" name="Rounded Rectangle 47"/>
          <p:cNvSpPr/>
          <p:nvPr/>
        </p:nvSpPr>
        <p:spPr>
          <a:xfrm>
            <a:off x="5927634" y="6283281"/>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PEOPLE</a:t>
            </a:r>
            <a:endParaRPr lang="en-US" sz="1200" b="1" dirty="0">
              <a:solidFill>
                <a:schemeClr val="bg1"/>
              </a:solidFill>
            </a:endParaRPr>
          </a:p>
        </p:txBody>
      </p:sp>
      <p:sp>
        <p:nvSpPr>
          <p:cNvPr id="49" name="Rounded Rectangle 48"/>
          <p:cNvSpPr/>
          <p:nvPr/>
        </p:nvSpPr>
        <p:spPr>
          <a:xfrm>
            <a:off x="7023845" y="6283281"/>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PEOPLE</a:t>
            </a:r>
            <a:endParaRPr lang="en-US" sz="1200" b="1" dirty="0">
              <a:solidFill>
                <a:schemeClr val="bg1"/>
              </a:solidFill>
            </a:endParaRPr>
          </a:p>
        </p:txBody>
      </p:sp>
      <p:sp>
        <p:nvSpPr>
          <p:cNvPr id="64" name="Rounded Rectangle 63"/>
          <p:cNvSpPr/>
          <p:nvPr/>
        </p:nvSpPr>
        <p:spPr>
          <a:xfrm>
            <a:off x="4841987" y="6600756"/>
            <a:ext cx="998166" cy="274971"/>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smtClean="0">
                <a:solidFill>
                  <a:schemeClr val="bg1"/>
                </a:solidFill>
              </a:rPr>
              <a:t>EXTRANET</a:t>
            </a:r>
            <a:endParaRPr lang="en-US" sz="1200" b="1" dirty="0">
              <a:solidFill>
                <a:schemeClr val="bg1"/>
              </a:solidFill>
            </a:endParaRPr>
          </a:p>
        </p:txBody>
      </p:sp>
      <p:sp>
        <p:nvSpPr>
          <p:cNvPr id="65" name="Rounded Rectangle 64"/>
          <p:cNvSpPr/>
          <p:nvPr/>
        </p:nvSpPr>
        <p:spPr>
          <a:xfrm>
            <a:off x="5927634" y="6600756"/>
            <a:ext cx="998166" cy="274971"/>
          </a:xfrm>
          <a:prstGeom prst="roundRect">
            <a:avLst/>
          </a:prstGeom>
          <a:solidFill>
            <a:srgbClr val="8263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a:solidFill>
                  <a:schemeClr val="bg1"/>
                </a:solidFill>
              </a:rPr>
              <a:t>EXTRANET</a:t>
            </a:r>
          </a:p>
        </p:txBody>
      </p:sp>
      <p:sp>
        <p:nvSpPr>
          <p:cNvPr id="66" name="Rounded Rectangle 65"/>
          <p:cNvSpPr/>
          <p:nvPr/>
        </p:nvSpPr>
        <p:spPr>
          <a:xfrm>
            <a:off x="7023845" y="6600756"/>
            <a:ext cx="998166" cy="274971"/>
          </a:xfrm>
          <a:prstGeom prst="roundRect">
            <a:avLst/>
          </a:prstGeom>
          <a:solidFill>
            <a:srgbClr val="8263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200" b="1" dirty="0">
                <a:solidFill>
                  <a:schemeClr val="bg1"/>
                </a:solidFill>
              </a:rPr>
              <a:t>EXTRANET</a:t>
            </a:r>
          </a:p>
        </p:txBody>
      </p:sp>
      <p:sp>
        <p:nvSpPr>
          <p:cNvPr id="62" name="Rectangle 61"/>
          <p:cNvSpPr/>
          <p:nvPr/>
        </p:nvSpPr>
        <p:spPr bwMode="auto">
          <a:xfrm>
            <a:off x="4841987" y="4370291"/>
            <a:ext cx="3180024" cy="3113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Load Balancing</a:t>
            </a:r>
          </a:p>
        </p:txBody>
      </p:sp>
    </p:spTree>
    <p:extLst>
      <p:ext uri="{BB962C8B-B14F-4D97-AF65-F5344CB8AC3E}">
        <p14:creationId xmlns:p14="http://schemas.microsoft.com/office/powerpoint/2010/main" val="289781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500"/>
                                        <p:tgtEl>
                                          <p:spTgt spid="6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500"/>
                                        <p:tgtEl>
                                          <p:spTgt spid="6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fade">
                                      <p:cBhvr>
                                        <p:cTn id="86" dur="500"/>
                                        <p:tgtEl>
                                          <p:spTgt spid="6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3" grpId="0" animBg="1"/>
      <p:bldP spid="44" grpId="0" animBg="1"/>
      <p:bldP spid="45" grpId="0" animBg="1"/>
      <p:bldP spid="46" grpId="0" animBg="1"/>
      <p:bldP spid="47" grpId="0" animBg="1"/>
      <p:bldP spid="48" grpId="0" animBg="1"/>
      <p:bldP spid="49" grpId="0" animBg="1"/>
      <p:bldP spid="64" grpId="0" animBg="1"/>
      <p:bldP spid="65" grpId="0" animBg="1"/>
      <p:bldP spid="66" grpId="0" animBg="1"/>
      <p:bldP spid="6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Web Applications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2864906917"/>
              </p:ext>
            </p:extLst>
          </p:nvPr>
        </p:nvGraphicFramePr>
        <p:xfrm>
          <a:off x="531948" y="1476621"/>
          <a:ext cx="11370960" cy="5231960"/>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Application Connections</a:t>
                      </a:r>
                    </a:p>
                  </a:txBody>
                  <a:tcPr marL="96774" marR="96774" marT="46630" marB="46630"/>
                </a:tc>
                <a:tc>
                  <a:txBody>
                    <a:bodyPr/>
                    <a:lstStyle/>
                    <a:p>
                      <a:r>
                        <a:rPr lang="en-US" sz="2900" dirty="0" smtClean="0"/>
                        <a:t>DNS Isolation</a:t>
                      </a:r>
                      <a:endParaRPr lang="en-US" sz="2900" dirty="0"/>
                    </a:p>
                  </a:txBody>
                  <a:tcPr marL="96774" marR="96774" marT="46630" marB="46630"/>
                </a:tc>
              </a:tr>
              <a:tr h="528475">
                <a:tc>
                  <a:txBody>
                    <a:bodyPr/>
                    <a:lstStyle/>
                    <a:p>
                      <a:endParaRPr lang="en-US" dirty="0"/>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900" smtClean="0"/>
                        <a:t>IIS</a:t>
                      </a:r>
                      <a:r>
                        <a:rPr lang="en-US" sz="2900" baseline="0" smtClean="0"/>
                        <a:t> Application Pool Isolation</a:t>
                      </a:r>
                      <a:endParaRPr lang="en-US" sz="2900" smtClean="0"/>
                    </a:p>
                  </a:txBody>
                  <a:tcPr marL="96774" marR="96774" marT="46630" marB="46630"/>
                </a:tc>
              </a:tr>
              <a:tr h="528475">
                <a:tc>
                  <a:txBody>
                    <a:bodyPr/>
                    <a:lstStyle/>
                    <a:p>
                      <a:endParaRPr lang="en-US"/>
                    </a:p>
                  </a:txBody>
                  <a:tcPr marL="96774" marR="96774"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900" smtClean="0"/>
                        <a:t>IIS</a:t>
                      </a:r>
                      <a:r>
                        <a:rPr lang="en-US" sz="2900" baseline="0" smtClean="0"/>
                        <a:t> Server Assignment</a:t>
                      </a:r>
                      <a:endParaRPr lang="en-US" sz="2900" smtClean="0"/>
                    </a:p>
                  </a:txBody>
                  <a:tcPr marL="96774" marR="96774" marT="46630" marB="46630"/>
                </a:tc>
              </a:tr>
              <a:tr h="528475">
                <a:tc>
                  <a:txBody>
                    <a:bodyPr/>
                    <a:lstStyle/>
                    <a:p>
                      <a:endParaRPr lang="en-US"/>
                    </a:p>
                  </a:txBody>
                  <a:tcPr marL="96774" marR="96774" marT="46630" marB="46630"/>
                </a:tc>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kumimoji="0" lang="en-US" sz="2900" b="0" i="0" u="none" strike="noStrike" kern="1200" cap="none" spc="0" normalizeH="0" baseline="0" noProof="0" dirty="0" smtClean="0">
                          <a:ln>
                            <a:noFill/>
                          </a:ln>
                          <a:solidFill>
                            <a:srgbClr val="505050"/>
                          </a:solidFill>
                          <a:effectLst/>
                          <a:uLnTx/>
                          <a:uFillTx/>
                          <a:latin typeface="+mn-lt"/>
                        </a:rPr>
                        <a:t>Portability</a:t>
                      </a:r>
                    </a:p>
                  </a:txBody>
                  <a:tcPr marL="96774" marR="96774" marT="46630" marB="46630">
                    <a:solidFill>
                      <a:srgbClr val="FAE8E9"/>
                    </a:solidFill>
                  </a:tcPr>
                </a:tc>
              </a:tr>
              <a:tr h="528475">
                <a:tc>
                  <a:txBody>
                    <a:bodyPr/>
                    <a:lstStyle/>
                    <a:p>
                      <a:endParaRPr lang="en-US"/>
                    </a:p>
                  </a:txBody>
                  <a:tcPr marL="96774" marR="96774" marT="46630" marB="46630"/>
                </a:tc>
                <a:tc>
                  <a:txBody>
                    <a:bodyPr/>
                    <a:lstStyle/>
                    <a:p>
                      <a:endParaRPr lang="en-US" dirty="0"/>
                    </a:p>
                  </a:txBody>
                  <a:tcPr marL="96774" marR="96774" marT="46630" marB="46630"/>
                </a:tc>
              </a:tr>
              <a:tr h="528475">
                <a:tc>
                  <a:txBody>
                    <a:bodyPr/>
                    <a:lstStyle/>
                    <a:p>
                      <a:endParaRPr lang="en-US"/>
                    </a:p>
                  </a:txBody>
                  <a:tcPr marL="96774" marR="96774" marT="46630" marB="46630"/>
                </a:tc>
                <a:tc>
                  <a:txBody>
                    <a:bodyPr/>
                    <a:lstStyle/>
                    <a:p>
                      <a:endParaRPr lang="en-US"/>
                    </a:p>
                  </a:txBody>
                  <a:tcPr marL="96774" marR="96774" marT="46630" marB="46630"/>
                </a:tc>
              </a:tr>
              <a:tr h="528475">
                <a:tc>
                  <a:txBody>
                    <a:bodyPr/>
                    <a:lstStyle/>
                    <a:p>
                      <a:endParaRPr lang="en-US" dirty="0">
                        <a:solidFill>
                          <a:schemeClr val="bg1"/>
                        </a:solidFill>
                      </a:endParaRPr>
                    </a:p>
                  </a:txBody>
                  <a:tcPr marL="96774" marR="96774" marT="46630" marB="46630">
                    <a:solidFill>
                      <a:srgbClr val="FAD3CC"/>
                    </a:solidFill>
                  </a:tcPr>
                </a:tc>
                <a:tc>
                  <a:txBody>
                    <a:bodyPr/>
                    <a:lstStyle/>
                    <a:p>
                      <a:endParaRPr lang="en-US"/>
                    </a:p>
                  </a:txBody>
                  <a:tcPr marL="96774" marR="96774" marT="46630" marB="46630"/>
                </a:tc>
              </a:tr>
              <a:tr h="528475">
                <a:tc>
                  <a:txBody>
                    <a:bodyPr/>
                    <a:lstStyle/>
                    <a:p>
                      <a:endParaRPr lang="en-US" dirty="0"/>
                    </a:p>
                  </a:txBody>
                  <a:tcPr marL="96774" marR="96774" marT="46630" marB="46630"/>
                </a:tc>
                <a:tc>
                  <a:txBody>
                    <a:bodyPr/>
                    <a:lstStyle/>
                    <a:p>
                      <a:endParaRPr lang="en-US" dirty="0"/>
                    </a:p>
                  </a:txBody>
                  <a:tcPr marL="96774" marR="96774" marT="46630" marB="46630"/>
                </a:tc>
              </a:tr>
            </a:tbl>
          </a:graphicData>
        </a:graphic>
      </p:graphicFrame>
    </p:spTree>
    <p:extLst>
      <p:ext uri="{BB962C8B-B14F-4D97-AF65-F5344CB8AC3E}">
        <p14:creationId xmlns:p14="http://schemas.microsoft.com/office/powerpoint/2010/main" val="191607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t>
            </a:r>
            <a:r>
              <a:rPr lang="en-US" dirty="0"/>
              <a:t>Applications</a:t>
            </a:r>
          </a:p>
        </p:txBody>
      </p:sp>
      <p:sp>
        <p:nvSpPr>
          <p:cNvPr id="51" name="Rounded Rectangle 50"/>
          <p:cNvSpPr/>
          <p:nvPr/>
        </p:nvSpPr>
        <p:spPr>
          <a:xfrm>
            <a:off x="4975091" y="164947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54985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INTRANET</a:t>
            </a:r>
          </a:p>
        </p:txBody>
      </p:sp>
      <p:cxnSp>
        <p:nvCxnSpPr>
          <p:cNvPr id="63" name="Straight Connector 62"/>
          <p:cNvCxnSpPr>
            <a:stCxn id="51" idx="2"/>
            <a:endCxn id="52" idx="0"/>
          </p:cNvCxnSpPr>
          <p:nvPr/>
        </p:nvCxnSpPr>
        <p:spPr>
          <a:xfrm flipH="1">
            <a:off x="6218238" y="2314089"/>
            <a:ext cx="1" cy="565457"/>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723241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PEOPLE</a:t>
            </a:r>
          </a:p>
        </p:txBody>
      </p:sp>
      <p:sp>
        <p:nvSpPr>
          <p:cNvPr id="37" name="Rounded Rectangle 36"/>
          <p:cNvSpPr/>
          <p:nvPr/>
        </p:nvSpPr>
        <p:spPr>
          <a:xfrm>
            <a:off x="3764717"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9" name="Rounded Rectangle 38"/>
          <p:cNvSpPr/>
          <p:nvPr/>
        </p:nvSpPr>
        <p:spPr>
          <a:xfrm>
            <a:off x="297016"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cxnSp>
        <p:nvCxnSpPr>
          <p:cNvPr id="15" name="Elbow Connector 14"/>
          <p:cNvCxnSpPr>
            <a:stCxn id="51" idx="2"/>
            <a:endCxn id="33" idx="0"/>
          </p:cNvCxnSpPr>
          <p:nvPr/>
        </p:nvCxnSpPr>
        <p:spPr>
          <a:xfrm rot="16200000" flipH="1">
            <a:off x="6802434" y="1729893"/>
            <a:ext cx="565457" cy="1733849"/>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218238" y="2314089"/>
            <a:ext cx="4187367" cy="1230071"/>
            <a:chOff x="6218238" y="2314089"/>
            <a:chExt cx="4187367" cy="1230071"/>
          </a:xfrm>
        </p:grpSpPr>
        <p:sp>
          <p:nvSpPr>
            <p:cNvPr id="34" name="Rounded Rectangle 33"/>
            <p:cNvSpPr/>
            <p:nvPr/>
          </p:nvSpPr>
          <p:spPr>
            <a:xfrm>
              <a:off x="89662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APPS</a:t>
              </a:r>
            </a:p>
          </p:txBody>
        </p:sp>
        <p:cxnSp>
          <p:nvCxnSpPr>
            <p:cNvPr id="44" name="Elbow Connector 43"/>
            <p:cNvCxnSpPr>
              <a:stCxn id="51" idx="2"/>
              <a:endCxn id="34" idx="0"/>
            </p:cNvCxnSpPr>
            <p:nvPr/>
          </p:nvCxnSpPr>
          <p:spPr>
            <a:xfrm rot="16200000" flipH="1">
              <a:off x="7669359" y="862968"/>
              <a:ext cx="565457" cy="346769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cxnSp>
        <p:nvCxnSpPr>
          <p:cNvPr id="58" name="Elbow Connector 57"/>
          <p:cNvCxnSpPr>
            <a:stCxn id="51" idx="2"/>
            <a:endCxn id="37" idx="0"/>
          </p:cNvCxnSpPr>
          <p:nvPr/>
        </p:nvCxnSpPr>
        <p:spPr>
          <a:xfrm rot="5400000">
            <a:off x="5068583" y="1729891"/>
            <a:ext cx="565457" cy="173385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1" idx="2"/>
            <a:endCxn id="39" idx="0"/>
          </p:cNvCxnSpPr>
          <p:nvPr/>
        </p:nvCxnSpPr>
        <p:spPr>
          <a:xfrm rot="5400000">
            <a:off x="3334732" y="-3960"/>
            <a:ext cx="565457" cy="520155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750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Applications</a:t>
            </a:r>
            <a:endParaRPr lang="en-US" dirty="0"/>
          </a:p>
        </p:txBody>
      </p:sp>
      <p:sp>
        <p:nvSpPr>
          <p:cNvPr id="51" name="Rounded Rectangle 50"/>
          <p:cNvSpPr/>
          <p:nvPr/>
        </p:nvSpPr>
        <p:spPr>
          <a:xfrm>
            <a:off x="4986905" y="1200594"/>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6721524"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55" name="Flowchart: Magnetic Disk 54"/>
          <p:cNvSpPr/>
          <p:nvPr/>
        </p:nvSpPr>
        <p:spPr>
          <a:xfrm>
            <a:off x="6722330"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63" name="Straight Connector 62"/>
          <p:cNvCxnSpPr>
            <a:stCxn id="51" idx="2"/>
            <a:endCxn id="52" idx="0"/>
          </p:cNvCxnSpPr>
          <p:nvPr/>
        </p:nvCxnSpPr>
        <p:spPr>
          <a:xfrm>
            <a:off x="6230053" y="1865207"/>
            <a:ext cx="1734619"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2" idx="2"/>
            <a:endCxn id="55" idx="1"/>
          </p:cNvCxnSpPr>
          <p:nvPr/>
        </p:nvCxnSpPr>
        <p:spPr>
          <a:xfrm>
            <a:off x="7964671" y="2762971"/>
            <a:ext cx="806"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9581721" y="3883028"/>
            <a:ext cx="2486295" cy="1144921"/>
            <a:chOff x="7540132" y="3820884"/>
            <a:chExt cx="2437765" cy="1122573"/>
          </a:xfrm>
        </p:grpSpPr>
        <p:sp>
          <p:nvSpPr>
            <p:cNvPr id="32" name="Rounded Rectangle 31"/>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3" name="TextBox 32"/>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4" name="Rounded Rectangle 33"/>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HR</a:t>
              </a:r>
            </a:p>
          </p:txBody>
        </p:sp>
      </p:grpSp>
      <p:cxnSp>
        <p:nvCxnSpPr>
          <p:cNvPr id="35" name="Elbow Connector 34"/>
          <p:cNvCxnSpPr>
            <a:stCxn id="55" idx="3"/>
            <a:endCxn id="32" idx="0"/>
          </p:cNvCxnSpPr>
          <p:nvPr/>
        </p:nvCxnSpPr>
        <p:spPr>
          <a:xfrm rot="16200000" flipH="1">
            <a:off x="9280006" y="2338166"/>
            <a:ext cx="230332" cy="2859391"/>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4235352" y="3883028"/>
            <a:ext cx="2486295" cy="1144921"/>
            <a:chOff x="2270596" y="3820884"/>
            <a:chExt cx="2437765" cy="1122573"/>
          </a:xfrm>
        </p:grpSpPr>
        <p:sp>
          <p:nvSpPr>
            <p:cNvPr id="37" name="Rounded Rectangle 36"/>
            <p:cNvSpPr/>
            <p:nvPr/>
          </p:nvSpPr>
          <p:spPr>
            <a:xfrm>
              <a:off x="2445812"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38" name="TextBox 37"/>
            <p:cNvSpPr txBox="1"/>
            <p:nvPr/>
          </p:nvSpPr>
          <p:spPr>
            <a:xfrm>
              <a:off x="2270596"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39" name="Rounded Rectangle 38"/>
            <p:cNvSpPr/>
            <p:nvPr/>
          </p:nvSpPr>
          <p:spPr>
            <a:xfrm>
              <a:off x="2697830"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Engineering</a:t>
              </a:r>
            </a:p>
          </p:txBody>
        </p:sp>
      </p:grpSp>
      <p:cxnSp>
        <p:nvCxnSpPr>
          <p:cNvPr id="40" name="Elbow Connector 39"/>
          <p:cNvCxnSpPr>
            <a:stCxn id="55" idx="3"/>
          </p:cNvCxnSpPr>
          <p:nvPr/>
        </p:nvCxnSpPr>
        <p:spPr>
          <a:xfrm rot="5400000">
            <a:off x="6599863" y="2531334"/>
            <a:ext cx="244252" cy="2486978"/>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714005" y="3883028"/>
            <a:ext cx="2486295" cy="1144921"/>
            <a:chOff x="4887114" y="3807236"/>
            <a:chExt cx="2437765" cy="1122573"/>
          </a:xfrm>
        </p:grpSpPr>
        <p:sp>
          <p:nvSpPr>
            <p:cNvPr id="42" name="Rounded Rectangle 41"/>
            <p:cNvSpPr/>
            <p:nvPr/>
          </p:nvSpPr>
          <p:spPr>
            <a:xfrm>
              <a:off x="5062330" y="3807236"/>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3" name="TextBox 42"/>
            <p:cNvSpPr txBox="1"/>
            <p:nvPr/>
          </p:nvSpPr>
          <p:spPr>
            <a:xfrm>
              <a:off x="4887114" y="3820884"/>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4" name="Rounded Rectangle 43"/>
            <p:cNvSpPr/>
            <p:nvPr/>
          </p:nvSpPr>
          <p:spPr>
            <a:xfrm>
              <a:off x="5314348" y="4289420"/>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Finance</a:t>
              </a:r>
            </a:p>
          </p:txBody>
        </p:sp>
      </p:grpSp>
      <p:grpSp>
        <p:nvGrpSpPr>
          <p:cNvPr id="45" name="Group 44"/>
          <p:cNvGrpSpPr/>
          <p:nvPr/>
        </p:nvGrpSpPr>
        <p:grpSpPr>
          <a:xfrm>
            <a:off x="6722330" y="3883028"/>
            <a:ext cx="2486295" cy="1144921"/>
            <a:chOff x="7540132" y="3820884"/>
            <a:chExt cx="2437765" cy="1122573"/>
          </a:xfrm>
        </p:grpSpPr>
        <p:sp>
          <p:nvSpPr>
            <p:cNvPr id="46" name="Rounded Rectangle 45"/>
            <p:cNvSpPr/>
            <p:nvPr/>
          </p:nvSpPr>
          <p:spPr>
            <a:xfrm>
              <a:off x="7715348" y="3820884"/>
              <a:ext cx="2087334" cy="1122573"/>
            </a:xfrm>
            <a:prstGeom prst="roundRect">
              <a:avLst/>
            </a:prstGeom>
            <a:solidFill>
              <a:srgbClr val="A50021"/>
            </a:solidFill>
            <a:ln>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dirty="0">
                <a:solidFill>
                  <a:prstClr val="black"/>
                </a:solidFill>
              </a:endParaRPr>
            </a:p>
          </p:txBody>
        </p:sp>
        <p:sp>
          <p:nvSpPr>
            <p:cNvPr id="47" name="TextBox 46"/>
            <p:cNvSpPr txBox="1"/>
            <p:nvPr/>
          </p:nvSpPr>
          <p:spPr>
            <a:xfrm>
              <a:off x="7540132" y="3834532"/>
              <a:ext cx="2437765" cy="374846"/>
            </a:xfrm>
            <a:prstGeom prst="rect">
              <a:avLst/>
            </a:prstGeom>
            <a:noFill/>
          </p:spPr>
          <p:txBody>
            <a:bodyPr wrap="square" rtlCol="0">
              <a:spAutoFit/>
            </a:bodyPr>
            <a:lstStyle/>
            <a:p>
              <a:pPr algn="ctr"/>
              <a:r>
                <a:rPr lang="en-US" sz="1836" b="1" dirty="0">
                  <a:solidFill>
                    <a:srgbClr val="FFFFFF"/>
                  </a:solidFill>
                </a:rPr>
                <a:t>Site collection</a:t>
              </a:r>
            </a:p>
          </p:txBody>
        </p:sp>
        <p:sp>
          <p:nvSpPr>
            <p:cNvPr id="48" name="Rounded Rectangle 47"/>
            <p:cNvSpPr/>
            <p:nvPr/>
          </p:nvSpPr>
          <p:spPr>
            <a:xfrm>
              <a:off x="7967367" y="4303068"/>
              <a:ext cx="1583296" cy="457200"/>
            </a:xfrm>
            <a:prstGeom prst="roundRect">
              <a:avLst/>
            </a:prstGeom>
            <a:solidFill>
              <a:srgbClr val="006699"/>
            </a:solidFill>
            <a:ln>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36" b="1" dirty="0">
                  <a:solidFill>
                    <a:srgbClr val="FFFFFF"/>
                  </a:solidFill>
                </a:rPr>
                <a:t>Marketing</a:t>
              </a:r>
            </a:p>
          </p:txBody>
        </p:sp>
      </p:grpSp>
      <p:cxnSp>
        <p:nvCxnSpPr>
          <p:cNvPr id="58" name="Elbow Connector 57"/>
          <p:cNvCxnSpPr>
            <a:stCxn id="55" idx="3"/>
            <a:endCxn id="46" idx="0"/>
          </p:cNvCxnSpPr>
          <p:nvPr/>
        </p:nvCxnSpPr>
        <p:spPr>
          <a:xfrm rot="5400000">
            <a:off x="7850311" y="3767862"/>
            <a:ext cx="230332" cy="1295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endCxn id="43" idx="0"/>
          </p:cNvCxnSpPr>
          <p:nvPr/>
        </p:nvCxnSpPr>
        <p:spPr>
          <a:xfrm>
            <a:off x="1559028" y="3659172"/>
            <a:ext cx="398125" cy="237775"/>
          </a:xfrm>
          <a:prstGeom prst="bentConnector2">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57" name="Rounded Rectangle 56"/>
          <p:cNvSpPr/>
          <p:nvPr/>
        </p:nvSpPr>
        <p:spPr>
          <a:xfrm>
            <a:off x="713199" y="2098359"/>
            <a:ext cx="2486295"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59" name="Flowchart: Magnetic Disk 58"/>
          <p:cNvSpPr/>
          <p:nvPr/>
        </p:nvSpPr>
        <p:spPr>
          <a:xfrm>
            <a:off x="714005" y="2953243"/>
            <a:ext cx="2486295" cy="699453"/>
          </a:xfrm>
          <a:prstGeom prst="flowChartMagneticDisk">
            <a:avLst/>
          </a:prstGeom>
          <a:solidFill>
            <a:srgbClr val="996633"/>
          </a:solidFill>
          <a:ln>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a:solidFill>
                  <a:srgbClr val="FFFFFF"/>
                </a:solidFill>
              </a:rPr>
              <a:t>Content DB</a:t>
            </a:r>
          </a:p>
        </p:txBody>
      </p:sp>
      <p:cxnSp>
        <p:nvCxnSpPr>
          <p:cNvPr id="61" name="Straight Connector 60"/>
          <p:cNvCxnSpPr>
            <a:stCxn id="57" idx="2"/>
            <a:endCxn id="59" idx="1"/>
          </p:cNvCxnSpPr>
          <p:nvPr/>
        </p:nvCxnSpPr>
        <p:spPr>
          <a:xfrm>
            <a:off x="1956347" y="2762971"/>
            <a:ext cx="806" cy="190272"/>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51" idx="2"/>
            <a:endCxn id="57" idx="0"/>
          </p:cNvCxnSpPr>
          <p:nvPr/>
        </p:nvCxnSpPr>
        <p:spPr>
          <a:xfrm flipH="1">
            <a:off x="1956347" y="1865207"/>
            <a:ext cx="4273706" cy="233151"/>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62" name="Left Arrow 61"/>
          <p:cNvSpPr/>
          <p:nvPr/>
        </p:nvSpPr>
        <p:spPr bwMode="auto">
          <a:xfrm rot="20305986">
            <a:off x="2374903" y="1338017"/>
            <a:ext cx="1727119" cy="1054378"/>
          </a:xfrm>
          <a:prstGeom prst="lef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93256" tIns="46628" rIns="93256" bIns="46628" anchor="ctr"/>
          <a:lstStyle/>
          <a:p>
            <a:pPr algn="ctr" defTabSz="932290"/>
            <a:r>
              <a:rPr lang="en-US" sz="1428" dirty="0">
                <a:solidFill>
                  <a:srgbClr val="000000"/>
                </a:solidFill>
              </a:rPr>
              <a:t>Criticality</a:t>
            </a:r>
          </a:p>
        </p:txBody>
      </p:sp>
    </p:spTree>
    <p:extLst>
      <p:ext uri="{BB962C8B-B14F-4D97-AF65-F5344CB8AC3E}">
        <p14:creationId xmlns:p14="http://schemas.microsoft.com/office/powerpoint/2010/main" val="152285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Apps</a:t>
            </a:r>
            <a:endParaRPr lang="en-US" dirty="0"/>
          </a:p>
        </p:txBody>
      </p:sp>
      <p:sp>
        <p:nvSpPr>
          <p:cNvPr id="51" name="Rounded Rectangle 50"/>
          <p:cNvSpPr/>
          <p:nvPr/>
        </p:nvSpPr>
        <p:spPr>
          <a:xfrm>
            <a:off x="4975091" y="164947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Farm</a:t>
            </a:r>
          </a:p>
        </p:txBody>
      </p:sp>
      <p:sp>
        <p:nvSpPr>
          <p:cNvPr id="52" name="Rounded Rectangle 51"/>
          <p:cNvSpPr/>
          <p:nvPr/>
        </p:nvSpPr>
        <p:spPr>
          <a:xfrm>
            <a:off x="54985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INTRANET</a:t>
            </a:r>
          </a:p>
        </p:txBody>
      </p:sp>
      <p:cxnSp>
        <p:nvCxnSpPr>
          <p:cNvPr id="63" name="Straight Connector 62"/>
          <p:cNvCxnSpPr>
            <a:stCxn id="51" idx="2"/>
            <a:endCxn id="52" idx="0"/>
          </p:cNvCxnSpPr>
          <p:nvPr/>
        </p:nvCxnSpPr>
        <p:spPr>
          <a:xfrm flipH="1">
            <a:off x="6218238" y="2314089"/>
            <a:ext cx="1" cy="565457"/>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723241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PEOPLE</a:t>
            </a:r>
          </a:p>
        </p:txBody>
      </p:sp>
      <p:sp>
        <p:nvSpPr>
          <p:cNvPr id="34" name="Rounded Rectangle 33"/>
          <p:cNvSpPr/>
          <p:nvPr/>
        </p:nvSpPr>
        <p:spPr>
          <a:xfrm>
            <a:off x="89662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APPS</a:t>
            </a:r>
          </a:p>
        </p:txBody>
      </p:sp>
      <p:sp>
        <p:nvSpPr>
          <p:cNvPr id="35" name="Rounded Rectangle 34"/>
          <p:cNvSpPr/>
          <p:nvPr/>
        </p:nvSpPr>
        <p:spPr>
          <a:xfrm>
            <a:off x="10700120"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&lt;LOB&gt;</a:t>
            </a:r>
          </a:p>
        </p:txBody>
      </p:sp>
      <p:sp>
        <p:nvSpPr>
          <p:cNvPr id="37" name="Rounded Rectangle 36"/>
          <p:cNvSpPr/>
          <p:nvPr/>
        </p:nvSpPr>
        <p:spPr>
          <a:xfrm>
            <a:off x="3764717"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8" name="Rounded Rectangle 37"/>
          <p:cNvSpPr/>
          <p:nvPr/>
        </p:nvSpPr>
        <p:spPr>
          <a:xfrm>
            <a:off x="2030866"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9" name="Rounded Rectangle 38"/>
          <p:cNvSpPr/>
          <p:nvPr/>
        </p:nvSpPr>
        <p:spPr>
          <a:xfrm>
            <a:off x="297016"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cxnSp>
        <p:nvCxnSpPr>
          <p:cNvPr id="15" name="Elbow Connector 14"/>
          <p:cNvCxnSpPr>
            <a:stCxn id="51" idx="2"/>
            <a:endCxn id="33" idx="0"/>
          </p:cNvCxnSpPr>
          <p:nvPr/>
        </p:nvCxnSpPr>
        <p:spPr>
          <a:xfrm rot="16200000" flipH="1">
            <a:off x="6802434" y="1729893"/>
            <a:ext cx="565457" cy="1733849"/>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51" idx="2"/>
            <a:endCxn id="34" idx="0"/>
          </p:cNvCxnSpPr>
          <p:nvPr/>
        </p:nvCxnSpPr>
        <p:spPr>
          <a:xfrm rot="16200000" flipH="1">
            <a:off x="7669359" y="862968"/>
            <a:ext cx="565457" cy="346769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51" idx="2"/>
            <a:endCxn id="35" idx="0"/>
          </p:cNvCxnSpPr>
          <p:nvPr/>
        </p:nvCxnSpPr>
        <p:spPr>
          <a:xfrm rot="16200000" flipH="1">
            <a:off x="8536285" y="-3958"/>
            <a:ext cx="565457" cy="5201550"/>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8" name="Elbow Connector 57"/>
          <p:cNvCxnSpPr>
            <a:stCxn id="51" idx="2"/>
            <a:endCxn id="37" idx="0"/>
          </p:cNvCxnSpPr>
          <p:nvPr/>
        </p:nvCxnSpPr>
        <p:spPr>
          <a:xfrm rot="5400000">
            <a:off x="5068583" y="1729891"/>
            <a:ext cx="565457" cy="173385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9" name="Elbow Connector 58"/>
          <p:cNvCxnSpPr>
            <a:stCxn id="51" idx="2"/>
            <a:endCxn id="38" idx="0"/>
          </p:cNvCxnSpPr>
          <p:nvPr/>
        </p:nvCxnSpPr>
        <p:spPr>
          <a:xfrm rot="5400000">
            <a:off x="4201658" y="862965"/>
            <a:ext cx="565457" cy="346770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1" idx="2"/>
            <a:endCxn id="39" idx="0"/>
          </p:cNvCxnSpPr>
          <p:nvPr/>
        </p:nvCxnSpPr>
        <p:spPr>
          <a:xfrm rot="5400000">
            <a:off x="3334732" y="-3960"/>
            <a:ext cx="565457" cy="5201554"/>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0600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Guidance: Web Apps</a:t>
            </a:r>
            <a:endParaRPr lang="en-US" dirty="0"/>
          </a:p>
        </p:txBody>
      </p:sp>
      <p:sp>
        <p:nvSpPr>
          <p:cNvPr id="4" name="Text Placeholder 3"/>
          <p:cNvSpPr>
            <a:spLocks noGrp="1"/>
          </p:cNvSpPr>
          <p:nvPr>
            <p:ph type="body" sz="quarter" idx="10"/>
          </p:nvPr>
        </p:nvSpPr>
        <p:spPr>
          <a:xfrm>
            <a:off x="274636" y="1897062"/>
            <a:ext cx="11887201" cy="1846659"/>
          </a:xfrm>
        </p:spPr>
        <p:txBody>
          <a:bodyPr/>
          <a:lstStyle/>
          <a:p>
            <a:r>
              <a:rPr lang="en-US" dirty="0" smtClean="0"/>
              <a:t>Within scalability limits (10-20 web apps per farm, 5-10 app pools per server), design to policies that are managed at the web app (and IIS site) scope.</a:t>
            </a:r>
          </a:p>
        </p:txBody>
      </p:sp>
      <p:sp>
        <p:nvSpPr>
          <p:cNvPr id="6" name="Text Placeholder 3"/>
          <p:cNvSpPr txBox="1">
            <a:spLocks/>
          </p:cNvSpPr>
          <p:nvPr/>
        </p:nvSpPr>
        <p:spPr>
          <a:xfrm>
            <a:off x="274637" y="4106862"/>
            <a:ext cx="11887201" cy="2536079"/>
          </a:xfrm>
          <a:prstGeom prst="rect">
            <a:avLst/>
          </a:prstGeom>
        </p:spPr>
        <p:txBody>
          <a:bodyPr vert="horz" wrap="square" lIns="146304" tIns="91440" rIns="146304" bIns="91440" numCol="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8001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10287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INTRANET</a:t>
            </a:r>
          </a:p>
          <a:p>
            <a:r>
              <a:rPr lang="en-US" sz="2800" dirty="0"/>
              <a:t>COLLABORATION</a:t>
            </a:r>
          </a:p>
          <a:p>
            <a:pPr lvl="1"/>
            <a:r>
              <a:rPr lang="en-US" sz="2000" dirty="0" smtClean="0"/>
              <a:t>Gold / Locked Down / Clean</a:t>
            </a:r>
            <a:endParaRPr lang="en-US" sz="2000" dirty="0"/>
          </a:p>
          <a:p>
            <a:pPr lvl="1"/>
            <a:r>
              <a:rPr lang="en-US" sz="2000" dirty="0"/>
              <a:t>Silver</a:t>
            </a:r>
          </a:p>
          <a:p>
            <a:pPr lvl="1"/>
            <a:r>
              <a:rPr lang="en-US" sz="2000" dirty="0" smtClean="0"/>
              <a:t>Bronze / Wild </a:t>
            </a:r>
            <a:r>
              <a:rPr lang="en-US" sz="2000" dirty="0" err="1" smtClean="0"/>
              <a:t>Wild</a:t>
            </a:r>
            <a:r>
              <a:rPr lang="en-US" sz="2000" dirty="0" smtClean="0"/>
              <a:t> West / Dirty</a:t>
            </a:r>
            <a:endParaRPr lang="en-US" sz="2000" dirty="0"/>
          </a:p>
          <a:p>
            <a:r>
              <a:rPr lang="en-US" sz="2800" dirty="0" smtClean="0"/>
              <a:t/>
            </a:r>
            <a:br>
              <a:rPr lang="en-US" sz="2800" dirty="0" smtClean="0"/>
            </a:br>
            <a:r>
              <a:rPr lang="en-US" sz="2800" dirty="0" smtClean="0"/>
              <a:t>EXTRANET</a:t>
            </a:r>
            <a:endParaRPr lang="en-US" sz="2800" dirty="0"/>
          </a:p>
          <a:p>
            <a:r>
              <a:rPr lang="en-US" sz="2800" dirty="0"/>
              <a:t>SOCIAL</a:t>
            </a:r>
          </a:p>
          <a:p>
            <a:r>
              <a:rPr lang="en-US" sz="2800" dirty="0" smtClean="0"/>
              <a:t>APPS (all functional business apps)</a:t>
            </a:r>
            <a:endParaRPr lang="en-US" sz="2800" dirty="0"/>
          </a:p>
          <a:p>
            <a:r>
              <a:rPr lang="en-US" sz="2800" dirty="0" smtClean="0"/>
              <a:t>One for </a:t>
            </a:r>
            <a:r>
              <a:rPr lang="en-US" sz="2800" i="1" dirty="0" smtClean="0"/>
              <a:t>each</a:t>
            </a:r>
            <a:r>
              <a:rPr lang="en-US" sz="2800" dirty="0" smtClean="0"/>
              <a:t> LINE </a:t>
            </a:r>
            <a:r>
              <a:rPr lang="en-US" sz="2800" dirty="0"/>
              <a:t>OF </a:t>
            </a:r>
            <a:r>
              <a:rPr lang="en-US" sz="2800" dirty="0" smtClean="0"/>
              <a:t>BUSINESS APP</a:t>
            </a:r>
          </a:p>
        </p:txBody>
      </p:sp>
      <p:sp>
        <p:nvSpPr>
          <p:cNvPr id="5" name="Rectangle 4"/>
          <p:cNvSpPr/>
          <p:nvPr/>
        </p:nvSpPr>
        <p:spPr>
          <a:xfrm>
            <a:off x="6065837" y="6458275"/>
            <a:ext cx="6205032" cy="369332"/>
          </a:xfrm>
          <a:prstGeom prst="rect">
            <a:avLst/>
          </a:prstGeom>
        </p:spPr>
        <p:txBody>
          <a:bodyPr wrap="none">
            <a:spAutoFit/>
          </a:bodyPr>
          <a:lstStyle/>
          <a:p>
            <a:r>
              <a:rPr lang="en-US" dirty="0"/>
              <a:t>Architecture = </a:t>
            </a:r>
            <a:r>
              <a:rPr lang="en-US" dirty="0">
                <a:sym typeface="Symbol" panose="05050102010706020507" pitchFamily="18" charset="2"/>
              </a:rPr>
              <a:t>(Technical Expertise, Process, Compromise!)</a:t>
            </a:r>
            <a:endParaRPr lang="en-US" dirty="0"/>
          </a:p>
        </p:txBody>
      </p:sp>
    </p:spTree>
    <p:extLst>
      <p:ext uri="{BB962C8B-B14F-4D97-AF65-F5344CB8AC3E}">
        <p14:creationId xmlns:p14="http://schemas.microsoft.com/office/powerpoint/2010/main" val="387719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smtClean="0"/>
              <a:t>Farms</a:t>
            </a:r>
            <a:endParaRPr lang="en-US" dirty="0"/>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409924989"/>
              </p:ext>
            </p:extLst>
          </p:nvPr>
        </p:nvGraphicFramePr>
        <p:xfrm>
          <a:off x="531948" y="1476621"/>
          <a:ext cx="11370960" cy="4723720"/>
        </p:xfrm>
        <a:graphic>
          <a:graphicData uri="http://schemas.openxmlformats.org/drawingml/2006/table">
            <a:tbl>
              <a:tblPr firstRow="1" bandRow="1">
                <a:tableStyleId>{5C22544A-7EE6-4342-B048-85BDC9FD1C3A}</a:tableStyleId>
              </a:tblPr>
              <a:tblGrid>
                <a:gridCol w="5685480"/>
                <a:gridCol w="5685480"/>
              </a:tblGrid>
              <a:tr h="963690">
                <a:tc>
                  <a:txBody>
                    <a:bodyPr/>
                    <a:lstStyle/>
                    <a:p>
                      <a:r>
                        <a:rPr lang="en-US" sz="2900" dirty="0" smtClean="0"/>
                        <a:t>Information Management Controls</a:t>
                      </a:r>
                      <a:endParaRPr lang="en-US" sz="2900" dirty="0"/>
                    </a:p>
                  </a:txBody>
                  <a:tcPr marL="96774" marR="96774" marT="46630" marB="46630"/>
                </a:tc>
                <a:tc>
                  <a:txBody>
                    <a:bodyPr/>
                    <a:lstStyle/>
                    <a:p>
                      <a:r>
                        <a:rPr lang="en-US" sz="2900" dirty="0" smtClean="0"/>
                        <a:t>Service Management Controls</a:t>
                      </a:r>
                      <a:endParaRPr lang="en-US" sz="2900" dirty="0"/>
                    </a:p>
                  </a:txBody>
                  <a:tcPr marL="96774" marR="96774" marT="46630" marB="46630"/>
                </a:tc>
              </a:tr>
              <a:tr h="528475">
                <a:tc>
                  <a:txBody>
                    <a:bodyPr/>
                    <a:lstStyle/>
                    <a:p>
                      <a:r>
                        <a:rPr lang="en-US" sz="2900" dirty="0" smtClean="0"/>
                        <a:t>Information Isolation</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Isolation</a:t>
                      </a: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Service Application Availability</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Code Isolation (Customizations)</a:t>
                      </a:r>
                    </a:p>
                  </a:txBody>
                  <a:tcPr marL="96774" marR="96774" marT="46630" marB="46630"/>
                </a:tc>
              </a:tr>
              <a:tr h="528475">
                <a:tc>
                  <a:txBody>
                    <a:bodyPr/>
                    <a:lstStyle/>
                    <a:p>
                      <a:r>
                        <a:rPr lang="en-US" sz="2900" dirty="0" smtClean="0"/>
                        <a:t>Access</a:t>
                      </a:r>
                      <a:r>
                        <a:rPr lang="en-US" sz="2900" baseline="0" dirty="0" smtClean="0"/>
                        <a:t> Isolation</a:t>
                      </a:r>
                      <a:endParaRPr lang="en-US" sz="2900" dirty="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SLAs</a:t>
                      </a:r>
                      <a:r>
                        <a:rPr lang="en-US" sz="2900" baseline="0" dirty="0" smtClean="0"/>
                        <a:t> (and Easy Chargeback)</a:t>
                      </a:r>
                      <a:endParaRPr lang="en-US" sz="2900" dirty="0" smtClean="0"/>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Update &amp; Upgrade</a:t>
                      </a: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b="0" dirty="0" smtClean="0">
                          <a:solidFill>
                            <a:schemeClr val="bg1"/>
                          </a:solidFill>
                        </a:rPr>
                        <a:t>Licensing &amp; Support</a:t>
                      </a:r>
                    </a:p>
                  </a:txBody>
                  <a:tcPr marL="96774" marR="96774" marT="46630" marB="46630">
                    <a:solidFill>
                      <a:srgbClr val="FAD3CC"/>
                    </a:solidFill>
                  </a:tcPr>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Geo-Availability</a:t>
                      </a:r>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2900" dirty="0" smtClean="0"/>
                        <a:t>Geo-Performance</a:t>
                      </a:r>
                    </a:p>
                  </a:txBody>
                  <a:tcPr marL="96774" marR="96774" marT="46630" marB="46630"/>
                </a:tc>
              </a:tr>
              <a:tr h="52847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2900" dirty="0" smtClean="0"/>
                    </a:p>
                  </a:txBody>
                  <a:tcPr marL="96774" marR="96774" marT="46630" marB="46630"/>
                </a:tc>
              </a:tr>
            </a:tbl>
          </a:graphicData>
        </a:graphic>
      </p:graphicFrame>
    </p:spTree>
    <p:extLst>
      <p:ext uri="{BB962C8B-B14F-4D97-AF65-F5344CB8AC3E}">
        <p14:creationId xmlns:p14="http://schemas.microsoft.com/office/powerpoint/2010/main" val="1114848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4" descr="http://www.quantix.com/images/Cloud_Power_logo_351x21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1" y="1222745"/>
            <a:ext cx="2026003" cy="124099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Farms</a:t>
            </a:r>
            <a:endParaRPr lang="en-US" dirty="0"/>
          </a:p>
        </p:txBody>
      </p:sp>
      <p:sp>
        <p:nvSpPr>
          <p:cNvPr id="51" name="Rounded Rectangle 50"/>
          <p:cNvSpPr/>
          <p:nvPr/>
        </p:nvSpPr>
        <p:spPr>
          <a:xfrm>
            <a:off x="4975091" y="164947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a:solidFill>
                  <a:srgbClr val="FFFFFF"/>
                </a:solidFill>
              </a:rPr>
              <a:t>SharePoint 2013</a:t>
            </a:r>
            <a:br>
              <a:rPr lang="en-US" sz="1836" b="1" dirty="0">
                <a:solidFill>
                  <a:srgbClr val="FFFFFF"/>
                </a:solidFill>
              </a:rPr>
            </a:br>
            <a:r>
              <a:rPr lang="en-US" sz="1836" b="1" dirty="0" smtClean="0">
                <a:solidFill>
                  <a:srgbClr val="FFFFFF"/>
                </a:solidFill>
              </a:rPr>
              <a:t>Farm</a:t>
            </a:r>
            <a:endParaRPr lang="en-US" sz="1836" b="1" dirty="0">
              <a:solidFill>
                <a:srgbClr val="FFFFFF"/>
              </a:solidFill>
            </a:endParaRPr>
          </a:p>
        </p:txBody>
      </p:sp>
      <p:sp>
        <p:nvSpPr>
          <p:cNvPr id="52" name="Rounded Rectangle 51"/>
          <p:cNvSpPr/>
          <p:nvPr/>
        </p:nvSpPr>
        <p:spPr>
          <a:xfrm>
            <a:off x="54985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INTRANET</a:t>
            </a:r>
          </a:p>
        </p:txBody>
      </p:sp>
      <p:cxnSp>
        <p:nvCxnSpPr>
          <p:cNvPr id="63" name="Straight Connector 62"/>
          <p:cNvCxnSpPr>
            <a:stCxn id="51" idx="2"/>
            <a:endCxn id="52" idx="0"/>
          </p:cNvCxnSpPr>
          <p:nvPr/>
        </p:nvCxnSpPr>
        <p:spPr>
          <a:xfrm flipH="1">
            <a:off x="6218238" y="2314089"/>
            <a:ext cx="1" cy="565457"/>
          </a:xfrm>
          <a:prstGeom prst="line">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723241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PEOPLE</a:t>
            </a:r>
          </a:p>
        </p:txBody>
      </p:sp>
      <p:sp>
        <p:nvSpPr>
          <p:cNvPr id="34" name="Rounded Rectangle 33"/>
          <p:cNvSpPr/>
          <p:nvPr/>
        </p:nvSpPr>
        <p:spPr>
          <a:xfrm>
            <a:off x="8966269"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APPS</a:t>
            </a:r>
          </a:p>
        </p:txBody>
      </p:sp>
      <p:sp>
        <p:nvSpPr>
          <p:cNvPr id="35" name="Rounded Rectangle 34"/>
          <p:cNvSpPr/>
          <p:nvPr/>
        </p:nvSpPr>
        <p:spPr>
          <a:xfrm>
            <a:off x="10700120"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&lt;LOB&gt;</a:t>
            </a:r>
          </a:p>
        </p:txBody>
      </p:sp>
      <p:sp>
        <p:nvSpPr>
          <p:cNvPr id="37" name="Rounded Rectangle 36"/>
          <p:cNvSpPr/>
          <p:nvPr/>
        </p:nvSpPr>
        <p:spPr>
          <a:xfrm>
            <a:off x="3764717"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8" name="Rounded Rectangle 37"/>
          <p:cNvSpPr/>
          <p:nvPr/>
        </p:nvSpPr>
        <p:spPr>
          <a:xfrm>
            <a:off x="2030866"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TEAMS*</a:t>
            </a:r>
          </a:p>
        </p:txBody>
      </p:sp>
      <p:sp>
        <p:nvSpPr>
          <p:cNvPr id="39" name="Rounded Rectangle 38"/>
          <p:cNvSpPr/>
          <p:nvPr/>
        </p:nvSpPr>
        <p:spPr>
          <a:xfrm>
            <a:off x="297016" y="2879547"/>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EXTRANET</a:t>
            </a:r>
          </a:p>
        </p:txBody>
      </p:sp>
      <p:cxnSp>
        <p:nvCxnSpPr>
          <p:cNvPr id="15" name="Elbow Connector 14"/>
          <p:cNvCxnSpPr>
            <a:stCxn id="51" idx="2"/>
            <a:endCxn id="33" idx="0"/>
          </p:cNvCxnSpPr>
          <p:nvPr/>
        </p:nvCxnSpPr>
        <p:spPr>
          <a:xfrm rot="16200000" flipH="1">
            <a:off x="6802434" y="1729893"/>
            <a:ext cx="565457" cy="1733849"/>
          </a:xfrm>
          <a:prstGeom prst="bentConnector3">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22" idx="2"/>
            <a:endCxn id="34" idx="0"/>
          </p:cNvCxnSpPr>
          <p:nvPr/>
        </p:nvCxnSpPr>
        <p:spPr>
          <a:xfrm>
            <a:off x="9685937" y="2314088"/>
            <a:ext cx="0" cy="565459"/>
          </a:xfrm>
          <a:prstGeom prst="straightConnector1">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25" idx="2"/>
            <a:endCxn id="35" idx="0"/>
          </p:cNvCxnSpPr>
          <p:nvPr/>
        </p:nvCxnSpPr>
        <p:spPr>
          <a:xfrm>
            <a:off x="11419788" y="2314088"/>
            <a:ext cx="0" cy="565459"/>
          </a:xfrm>
          <a:prstGeom prst="straightConnector1">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58" name="Elbow Connector 57"/>
          <p:cNvCxnSpPr>
            <a:stCxn id="51" idx="2"/>
            <a:endCxn id="37" idx="0"/>
          </p:cNvCxnSpPr>
          <p:nvPr/>
        </p:nvCxnSpPr>
        <p:spPr>
          <a:xfrm rot="5400000">
            <a:off x="5068583" y="1729891"/>
            <a:ext cx="565457" cy="173385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9" idx="2"/>
            <a:endCxn id="39" idx="0"/>
          </p:cNvCxnSpPr>
          <p:nvPr/>
        </p:nvCxnSpPr>
        <p:spPr>
          <a:xfrm rot="5400000">
            <a:off x="735107" y="2595666"/>
            <a:ext cx="565458" cy="2302"/>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414179" y="164947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O365 Farm</a:t>
            </a:r>
            <a:endParaRPr lang="en-US" sz="1836" b="1" dirty="0">
              <a:solidFill>
                <a:srgbClr val="FFFFFF"/>
              </a:solidFill>
            </a:endParaRPr>
          </a:p>
        </p:txBody>
      </p:sp>
      <p:cxnSp>
        <p:nvCxnSpPr>
          <p:cNvPr id="23" name="Elbow Connector 22"/>
          <p:cNvCxnSpPr>
            <a:stCxn id="24" idx="2"/>
            <a:endCxn id="38" idx="0"/>
          </p:cNvCxnSpPr>
          <p:nvPr/>
        </p:nvCxnSpPr>
        <p:spPr>
          <a:xfrm rot="5400000">
            <a:off x="2469090" y="2595535"/>
            <a:ext cx="565458" cy="2565"/>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2148293" y="164947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Critical Farm</a:t>
            </a:r>
            <a:endParaRPr lang="en-US" sz="1836" b="1" dirty="0">
              <a:solidFill>
                <a:srgbClr val="FFFFFF"/>
              </a:solidFill>
            </a:endParaRPr>
          </a:p>
        </p:txBody>
      </p:sp>
      <p:sp>
        <p:nvSpPr>
          <p:cNvPr id="22" name="Rounded Rectangle 21"/>
          <p:cNvSpPr/>
          <p:nvPr/>
        </p:nvSpPr>
        <p:spPr>
          <a:xfrm>
            <a:off x="9081130" y="164947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2010</a:t>
            </a:r>
            <a:br>
              <a:rPr lang="en-US" sz="1836" b="1" dirty="0" smtClean="0">
                <a:solidFill>
                  <a:srgbClr val="FFFFFF"/>
                </a:solidFill>
              </a:rPr>
            </a:br>
            <a:r>
              <a:rPr lang="en-US" sz="1836" b="1" dirty="0" smtClean="0">
                <a:solidFill>
                  <a:srgbClr val="FFFFFF"/>
                </a:solidFill>
              </a:rPr>
              <a:t>Farm</a:t>
            </a:r>
            <a:endParaRPr lang="en-US" sz="1836" b="1" dirty="0">
              <a:solidFill>
                <a:srgbClr val="FFFFFF"/>
              </a:solidFill>
            </a:endParaRPr>
          </a:p>
        </p:txBody>
      </p:sp>
      <p:sp>
        <p:nvSpPr>
          <p:cNvPr id="25" name="Rounded Rectangle 24"/>
          <p:cNvSpPr/>
          <p:nvPr/>
        </p:nvSpPr>
        <p:spPr>
          <a:xfrm>
            <a:off x="10814981" y="164947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LOB Farm</a:t>
            </a:r>
            <a:endParaRPr lang="en-US" sz="1836" b="1" dirty="0">
              <a:solidFill>
                <a:srgbClr val="FFFFFF"/>
              </a:solidFill>
            </a:endParaRPr>
          </a:p>
        </p:txBody>
      </p:sp>
      <p:sp>
        <p:nvSpPr>
          <p:cNvPr id="26" name="Rounded Rectangle 25"/>
          <p:cNvSpPr/>
          <p:nvPr/>
        </p:nvSpPr>
        <p:spPr>
          <a:xfrm>
            <a:off x="4975091" y="5807946"/>
            <a:ext cx="2486295"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smtClean="0">
                <a:solidFill>
                  <a:srgbClr val="FFFFFF"/>
                </a:solidFill>
              </a:rPr>
              <a:t>SharePoint 2013 Clean Service Farm</a:t>
            </a:r>
            <a:endParaRPr lang="en-US" sz="1836" b="1" dirty="0">
              <a:solidFill>
                <a:srgbClr val="FFFFFF"/>
              </a:solidFill>
            </a:endParaRPr>
          </a:p>
        </p:txBody>
      </p:sp>
      <p:sp>
        <p:nvSpPr>
          <p:cNvPr id="27" name="Rounded Rectangle 26"/>
          <p:cNvSpPr/>
          <p:nvPr/>
        </p:nvSpPr>
        <p:spPr>
          <a:xfrm>
            <a:off x="4606513" y="4858039"/>
            <a:ext cx="1439336" cy="664613"/>
          </a:xfrm>
          <a:prstGeom prst="roundRect">
            <a:avLst/>
          </a:prstGeom>
          <a:solidFill>
            <a:schemeClr val="accent3">
              <a:lumMod val="75000"/>
            </a:schemeClr>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32" b="1" dirty="0">
                <a:solidFill>
                  <a:srgbClr val="FFFFFF"/>
                </a:solidFill>
              </a:rPr>
              <a:t>PROFILE</a:t>
            </a:r>
          </a:p>
        </p:txBody>
      </p:sp>
      <p:sp>
        <p:nvSpPr>
          <p:cNvPr id="28" name="Rounded Rectangle 27"/>
          <p:cNvSpPr/>
          <p:nvPr/>
        </p:nvSpPr>
        <p:spPr>
          <a:xfrm>
            <a:off x="2872661" y="4858039"/>
            <a:ext cx="1439336" cy="664613"/>
          </a:xfrm>
          <a:prstGeom prst="roundRect">
            <a:avLst/>
          </a:prstGeom>
          <a:solidFill>
            <a:schemeClr val="accent3">
              <a:lumMod val="75000"/>
            </a:schemeClr>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32" b="1" dirty="0">
                <a:solidFill>
                  <a:srgbClr val="FFFFFF"/>
                </a:solidFill>
              </a:rPr>
              <a:t>SEARCH</a:t>
            </a:r>
          </a:p>
        </p:txBody>
      </p:sp>
      <p:cxnSp>
        <p:nvCxnSpPr>
          <p:cNvPr id="29" name="Elbow Connector 28"/>
          <p:cNvCxnSpPr>
            <a:stCxn id="26" idx="0"/>
            <a:endCxn id="28" idx="2"/>
          </p:cNvCxnSpPr>
          <p:nvPr/>
        </p:nvCxnSpPr>
        <p:spPr>
          <a:xfrm rot="16200000" flipV="1">
            <a:off x="4762638" y="4352344"/>
            <a:ext cx="285294" cy="2625909"/>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8107155" y="4858039"/>
            <a:ext cx="1439336" cy="664613"/>
          </a:xfrm>
          <a:prstGeom prst="roundRect">
            <a:avLst/>
          </a:prstGeom>
          <a:solidFill>
            <a:schemeClr val="accent3">
              <a:lumMod val="75000"/>
            </a:schemeClr>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32" b="1" dirty="0">
                <a:solidFill>
                  <a:srgbClr val="FFFFFF"/>
                </a:solidFill>
              </a:rPr>
              <a:t>BCS</a:t>
            </a:r>
          </a:p>
        </p:txBody>
      </p:sp>
      <p:sp>
        <p:nvSpPr>
          <p:cNvPr id="31" name="Rounded Rectangle 30"/>
          <p:cNvSpPr/>
          <p:nvPr/>
        </p:nvSpPr>
        <p:spPr>
          <a:xfrm>
            <a:off x="6373303" y="4858039"/>
            <a:ext cx="1439336" cy="664613"/>
          </a:xfrm>
          <a:prstGeom prst="roundRect">
            <a:avLst/>
          </a:prstGeom>
          <a:solidFill>
            <a:schemeClr val="accent3">
              <a:lumMod val="75000"/>
            </a:schemeClr>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632" b="1" dirty="0">
                <a:solidFill>
                  <a:srgbClr val="FFFFFF"/>
                </a:solidFill>
              </a:rPr>
              <a:t>METADATA</a:t>
            </a:r>
          </a:p>
        </p:txBody>
      </p:sp>
      <p:cxnSp>
        <p:nvCxnSpPr>
          <p:cNvPr id="32" name="Elbow Connector 31"/>
          <p:cNvCxnSpPr>
            <a:stCxn id="26" idx="0"/>
            <a:endCxn id="27" idx="2"/>
          </p:cNvCxnSpPr>
          <p:nvPr/>
        </p:nvCxnSpPr>
        <p:spPr>
          <a:xfrm rot="16200000" flipV="1">
            <a:off x="5629564" y="5219270"/>
            <a:ext cx="285294" cy="892057"/>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26" idx="0"/>
            <a:endCxn id="31" idx="2"/>
          </p:cNvCxnSpPr>
          <p:nvPr/>
        </p:nvCxnSpPr>
        <p:spPr>
          <a:xfrm rot="5400000" flipH="1" flipV="1">
            <a:off x="6512958" y="5227933"/>
            <a:ext cx="285294" cy="874733"/>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26" idx="0"/>
            <a:endCxn id="30" idx="2"/>
          </p:cNvCxnSpPr>
          <p:nvPr/>
        </p:nvCxnSpPr>
        <p:spPr>
          <a:xfrm rot="5400000" flipH="1" flipV="1">
            <a:off x="7379884" y="4361006"/>
            <a:ext cx="285294" cy="2608585"/>
          </a:xfrm>
          <a:prstGeom prst="bentConnector3">
            <a:avLst>
              <a:gd name="adj1" fmla="val 50000"/>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415054" y="4875388"/>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DEV</a:t>
            </a:r>
          </a:p>
        </p:txBody>
      </p:sp>
      <p:cxnSp>
        <p:nvCxnSpPr>
          <p:cNvPr id="42" name="Elbow Connector 41"/>
          <p:cNvCxnSpPr>
            <a:stCxn id="43" idx="0"/>
            <a:endCxn id="41" idx="2"/>
          </p:cNvCxnSpPr>
          <p:nvPr/>
        </p:nvCxnSpPr>
        <p:spPr>
          <a:xfrm flipV="1">
            <a:off x="1134722" y="5540001"/>
            <a:ext cx="0" cy="267944"/>
          </a:xfrm>
          <a:prstGeom prst="straightConnector1">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529915" y="580794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err="1" smtClean="0">
                <a:solidFill>
                  <a:srgbClr val="FFFFFF"/>
                </a:solidFill>
              </a:rPr>
              <a:t>Dev</a:t>
            </a:r>
            <a:r>
              <a:rPr lang="en-US" sz="1836" b="1" dirty="0" smtClean="0">
                <a:solidFill>
                  <a:srgbClr val="FFFFFF"/>
                </a:solidFill>
              </a:rPr>
              <a:t> Farm</a:t>
            </a:r>
            <a:endParaRPr lang="en-US" sz="1836" b="1" dirty="0">
              <a:solidFill>
                <a:srgbClr val="FFFFFF"/>
              </a:solidFill>
            </a:endParaRPr>
          </a:p>
        </p:txBody>
      </p:sp>
      <p:sp>
        <p:nvSpPr>
          <p:cNvPr id="45" name="Rounded Rectangle 44"/>
          <p:cNvSpPr/>
          <p:nvPr/>
        </p:nvSpPr>
        <p:spPr>
          <a:xfrm>
            <a:off x="10569179" y="4875388"/>
            <a:ext cx="1439336" cy="664613"/>
          </a:xfrm>
          <a:prstGeom prst="roundRect">
            <a:avLst/>
          </a:prstGeom>
          <a:solidFill>
            <a:srgbClr val="FFC000"/>
          </a:solidFill>
          <a:ln>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36" b="1" dirty="0">
                <a:solidFill>
                  <a:srgbClr val="FFFFFF"/>
                </a:solidFill>
              </a:rPr>
              <a:t>BRANCH</a:t>
            </a:r>
          </a:p>
        </p:txBody>
      </p:sp>
      <p:cxnSp>
        <p:nvCxnSpPr>
          <p:cNvPr id="46" name="Elbow Connector 45"/>
          <p:cNvCxnSpPr>
            <a:stCxn id="47" idx="0"/>
            <a:endCxn id="45" idx="2"/>
          </p:cNvCxnSpPr>
          <p:nvPr/>
        </p:nvCxnSpPr>
        <p:spPr>
          <a:xfrm flipV="1">
            <a:off x="11288847" y="5540001"/>
            <a:ext cx="0" cy="267944"/>
          </a:xfrm>
          <a:prstGeom prst="straightConnector1">
            <a:avLst/>
          </a:prstGeom>
          <a:ln w="25400">
            <a:solidFill>
              <a:srgbClr val="606060"/>
            </a:solidFill>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10684040" y="5807945"/>
            <a:ext cx="1209614" cy="664613"/>
          </a:xfrm>
          <a:prstGeom prst="roundRect">
            <a:avLst/>
          </a:prstGeom>
          <a:solidFill>
            <a:srgbClr val="00B050"/>
          </a:solidFill>
          <a:ln>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36" b="1" dirty="0" err="1" smtClean="0">
                <a:solidFill>
                  <a:srgbClr val="FFFFFF"/>
                </a:solidFill>
              </a:rPr>
              <a:t>RemoteFarm</a:t>
            </a:r>
            <a:endParaRPr lang="en-US" sz="1836" b="1" dirty="0">
              <a:solidFill>
                <a:srgbClr val="FFFFFF"/>
              </a:solidFill>
            </a:endParaRPr>
          </a:p>
        </p:txBody>
      </p:sp>
    </p:spTree>
    <p:extLst>
      <p:ext uri="{BB962C8B-B14F-4D97-AF65-F5344CB8AC3E}">
        <p14:creationId xmlns:p14="http://schemas.microsoft.com/office/powerpoint/2010/main" val="3663541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157244" y="3341828"/>
            <a:ext cx="10866358" cy="4217472"/>
          </a:xfrm>
          <a:prstGeom prst="rect">
            <a:avLst/>
          </a:prstGeom>
        </p:spPr>
        <p:txBody>
          <a:bodyPr>
            <a:normAutofit/>
          </a:bodyPr>
          <a:lstStyle/>
          <a:p>
            <a:pPr marL="0" indent="0">
              <a:buNone/>
            </a:pPr>
            <a:r>
              <a:rPr lang="en-US" sz="2856" b="1" i="1" dirty="0"/>
              <a:t>Origin: </a:t>
            </a:r>
          </a:p>
          <a:p>
            <a:r>
              <a:rPr lang="en-US" sz="2856" dirty="0"/>
              <a:t>Greek </a:t>
            </a:r>
            <a:r>
              <a:rPr lang="en-US" sz="2856" b="1" dirty="0" err="1"/>
              <a:t>kybernân</a:t>
            </a:r>
            <a:r>
              <a:rPr lang="en-US" sz="2856" dirty="0"/>
              <a:t> to steer (a ship)</a:t>
            </a:r>
          </a:p>
          <a:p>
            <a:r>
              <a:rPr lang="en-US" sz="2856" dirty="0"/>
              <a:t>Latin </a:t>
            </a:r>
            <a:r>
              <a:rPr lang="en-US" sz="2856" b="1" dirty="0" err="1"/>
              <a:t>gubernāre</a:t>
            </a:r>
            <a:endParaRPr lang="en-US" sz="2856" dirty="0"/>
          </a:p>
          <a:p>
            <a:r>
              <a:rPr lang="en-US" sz="2856" dirty="0"/>
              <a:t>Medieval Latin </a:t>
            </a:r>
            <a:r>
              <a:rPr lang="en-US" sz="2856" b="1" dirty="0" err="1"/>
              <a:t>gubernantia</a:t>
            </a:r>
            <a:endParaRPr lang="en-US" sz="2856" b="1" dirty="0"/>
          </a:p>
          <a:p>
            <a:r>
              <a:rPr lang="en-US" sz="2856" dirty="0"/>
              <a:t>Old French </a:t>
            </a:r>
            <a:r>
              <a:rPr lang="en-US" sz="2856" b="1" dirty="0" err="1"/>
              <a:t>gouverner</a:t>
            </a:r>
            <a:r>
              <a:rPr lang="en-US" sz="2856" dirty="0"/>
              <a:t> </a:t>
            </a:r>
          </a:p>
          <a:p>
            <a:r>
              <a:rPr lang="en-US" sz="2856" dirty="0"/>
              <a:t>Middle English </a:t>
            </a:r>
            <a:r>
              <a:rPr lang="en-US" sz="2856" b="1" dirty="0" err="1"/>
              <a:t>governaunce</a:t>
            </a:r>
            <a:endParaRPr lang="en-US" sz="2856" dirty="0"/>
          </a:p>
        </p:txBody>
      </p:sp>
      <p:sp>
        <p:nvSpPr>
          <p:cNvPr id="5" name="Text Placeholder 3"/>
          <p:cNvSpPr txBox="1">
            <a:spLocks/>
          </p:cNvSpPr>
          <p:nvPr/>
        </p:nvSpPr>
        <p:spPr>
          <a:xfrm>
            <a:off x="884237" y="1359758"/>
            <a:ext cx="10095704" cy="1982070"/>
          </a:xfrm>
          <a:prstGeom prst="rect">
            <a:avLst/>
          </a:prstGeo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marL="460375" indent="-460375" algn="l" defTabSz="914363" rtl="0" eaLnBrk="1" latinLnBrk="0" hangingPunct="1">
              <a:lnSpc>
                <a:spcPct val="90000"/>
              </a:lnSpc>
              <a:spcBef>
                <a:spcPct val="20000"/>
              </a:spcBef>
              <a:buSzPct val="90000"/>
              <a:buFont typeface="Wingdings" pitchFamily="2" charset="2"/>
              <a:buChar char="§"/>
              <a:defRPr sz="3200" kern="1200">
                <a:solidFill>
                  <a:schemeClr val="tx1"/>
                </a:solidFill>
                <a:latin typeface="+mn-lt"/>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800" kern="1200">
                <a:solidFill>
                  <a:schemeClr val="tx1"/>
                </a:solidFill>
                <a:latin typeface="+mn-lt"/>
                <a:ea typeface="+mn-ea"/>
                <a:cs typeface="+mn-cs"/>
              </a:defRPr>
            </a:lvl2pPr>
            <a:lvl3pPr marL="1258888" indent="-403225" algn="l" defTabSz="914363" rtl="0" eaLnBrk="1" latinLnBrk="0" hangingPunct="1">
              <a:lnSpc>
                <a:spcPct val="90000"/>
              </a:lnSpc>
              <a:spcBef>
                <a:spcPct val="20000"/>
              </a:spcBef>
              <a:buSzPct val="90000"/>
              <a:buFont typeface="Wingdings" pitchFamily="2" charset="2"/>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SzPct val="90000"/>
              <a:buFont typeface="Wingdings" pitchFamily="2" charset="2"/>
              <a:buChar char="§"/>
              <a:defRPr sz="20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SzPct val="90000"/>
              <a:buFont typeface="Wingdings" pitchFamily="2" charset="2"/>
              <a:buChar char="§"/>
              <a:defRPr sz="20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729" b="1" dirty="0">
                <a:ln/>
                <a:solidFill>
                  <a:schemeClr val="accent3"/>
                </a:solidFill>
                <a:latin typeface="+mj-lt"/>
              </a:rPr>
              <a:t>ˈ</a:t>
            </a:r>
            <a:r>
              <a:rPr lang="en-US" sz="11729" b="1" dirty="0" err="1">
                <a:ln/>
                <a:solidFill>
                  <a:schemeClr val="accent3"/>
                </a:solidFill>
                <a:latin typeface="+mj-lt"/>
              </a:rPr>
              <a:t>gʌvərnəns</a:t>
            </a:r>
            <a:endParaRPr lang="en-US" sz="11729" b="1" dirty="0">
              <a:ln/>
              <a:solidFill>
                <a:schemeClr val="accent3"/>
              </a:solidFill>
              <a:latin typeface="+mj-lt"/>
            </a:endParaRPr>
          </a:p>
        </p:txBody>
      </p:sp>
      <p:sp>
        <p:nvSpPr>
          <p:cNvPr id="4" name="Title 2"/>
          <p:cNvSpPr txBox="1">
            <a:spLocks/>
          </p:cNvSpPr>
          <p:nvPr/>
        </p:nvSpPr>
        <p:spPr>
          <a:xfrm>
            <a:off x="1157244" y="563562"/>
            <a:ext cx="8623343"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5400" dirty="0"/>
              <a:t>According to the Etymologists</a:t>
            </a:r>
          </a:p>
        </p:txBody>
      </p:sp>
    </p:spTree>
    <p:extLst>
      <p:ext uri="{BB962C8B-B14F-4D97-AF65-F5344CB8AC3E}">
        <p14:creationId xmlns:p14="http://schemas.microsoft.com/office/powerpoint/2010/main" val="1653302802"/>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Guidance: Farms</a:t>
            </a:r>
            <a:endParaRPr lang="en-US" dirty="0"/>
          </a:p>
        </p:txBody>
      </p:sp>
      <p:sp>
        <p:nvSpPr>
          <p:cNvPr id="4" name="Text Placeholder 3"/>
          <p:cNvSpPr>
            <a:spLocks noGrp="1"/>
          </p:cNvSpPr>
          <p:nvPr>
            <p:ph type="body" sz="quarter" idx="10"/>
          </p:nvPr>
        </p:nvSpPr>
        <p:spPr>
          <a:xfrm>
            <a:off x="274636" y="1744662"/>
            <a:ext cx="11887201" cy="2400657"/>
          </a:xfrm>
        </p:spPr>
        <p:txBody>
          <a:bodyPr/>
          <a:lstStyle/>
          <a:p>
            <a:r>
              <a:rPr lang="en-US" dirty="0"/>
              <a:t>Don’t ignore policies that are managed with settings scoped at the farm level. As resources allow, scale out </a:t>
            </a:r>
            <a:r>
              <a:rPr lang="en-US" dirty="0" smtClean="0"/>
              <a:t>farms. </a:t>
            </a:r>
            <a:r>
              <a:rPr lang="en-US" dirty="0">
                <a:solidFill>
                  <a:srgbClr val="FFFF00"/>
                </a:solidFill>
              </a:rPr>
              <a:t>Document</a:t>
            </a:r>
            <a:r>
              <a:rPr lang="en-US" dirty="0"/>
              <a:t> </a:t>
            </a:r>
            <a:r>
              <a:rPr lang="en-US" dirty="0" smtClean="0">
                <a:solidFill>
                  <a:srgbClr val="FFFF00"/>
                </a:solidFill>
              </a:rPr>
              <a:t>risk </a:t>
            </a:r>
            <a:r>
              <a:rPr lang="en-US" dirty="0" smtClean="0"/>
              <a:t>where </a:t>
            </a:r>
            <a:r>
              <a:rPr lang="en-US" dirty="0"/>
              <a:t>you </a:t>
            </a:r>
            <a:r>
              <a:rPr lang="en-US" dirty="0" smtClean="0"/>
              <a:t>determine you can not manage </a:t>
            </a:r>
            <a:r>
              <a:rPr lang="en-US" dirty="0"/>
              <a:t>to policies.</a:t>
            </a:r>
            <a:endParaRPr lang="en-US" dirty="0" smtClean="0"/>
          </a:p>
        </p:txBody>
      </p:sp>
      <p:sp>
        <p:nvSpPr>
          <p:cNvPr id="6" name="Text Placeholder 3"/>
          <p:cNvSpPr txBox="1">
            <a:spLocks/>
          </p:cNvSpPr>
          <p:nvPr/>
        </p:nvSpPr>
        <p:spPr>
          <a:xfrm>
            <a:off x="274637" y="4315181"/>
            <a:ext cx="11887201" cy="2536079"/>
          </a:xfrm>
          <a:prstGeom prst="rect">
            <a:avLst/>
          </a:prstGeom>
        </p:spPr>
        <p:txBody>
          <a:bodyPr vert="horz" wrap="square" lIns="146304" tIns="91440" rIns="146304" bIns="91440" numCol="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8001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10287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err="1"/>
              <a:t>Dev</a:t>
            </a:r>
            <a:r>
              <a:rPr lang="en-US" sz="2800" dirty="0"/>
              <a:t>, Test, Staging, Production</a:t>
            </a:r>
          </a:p>
          <a:p>
            <a:r>
              <a:rPr lang="en-US" sz="2800" dirty="0"/>
              <a:t>Extranet</a:t>
            </a:r>
          </a:p>
          <a:p>
            <a:r>
              <a:rPr lang="en-US" sz="2800" dirty="0"/>
              <a:t>Public facing website</a:t>
            </a:r>
          </a:p>
          <a:p>
            <a:r>
              <a:rPr lang="en-US" sz="2800" dirty="0"/>
              <a:t>Enterprise SharePoint services </a:t>
            </a:r>
            <a:r>
              <a:rPr lang="en-US" sz="2800" dirty="0" smtClean="0"/>
              <a:t>farm</a:t>
            </a:r>
            <a:endParaRPr lang="en-US" sz="2800" dirty="0"/>
          </a:p>
          <a:p>
            <a:pPr lvl="1"/>
            <a:r>
              <a:rPr lang="en-US" sz="1600" dirty="0" smtClean="0"/>
              <a:t>Clean, SharePoint 2013</a:t>
            </a:r>
          </a:p>
          <a:p>
            <a:pPr lvl="1"/>
            <a:r>
              <a:rPr lang="en-US" sz="1600" dirty="0" smtClean="0"/>
              <a:t>Search, Metadata, Social (User Profiles, My Sites), BCS</a:t>
            </a:r>
          </a:p>
          <a:p>
            <a:r>
              <a:rPr lang="en-US" sz="2800" dirty="0" smtClean="0"/>
              <a:t>Farm(s) for critical workloads</a:t>
            </a:r>
            <a:endParaRPr lang="en-US" sz="4400" dirty="0" smtClean="0"/>
          </a:p>
          <a:p>
            <a:pPr lvl="1"/>
            <a:r>
              <a:rPr lang="en-US" sz="1600" dirty="0" smtClean="0"/>
              <a:t>Compliant</a:t>
            </a:r>
            <a:r>
              <a:rPr lang="en-US" sz="1600" dirty="0"/>
              <a:t>, protected, available</a:t>
            </a:r>
            <a:endParaRPr lang="en-US" sz="1600" dirty="0" smtClean="0"/>
          </a:p>
          <a:p>
            <a:r>
              <a:rPr lang="en-US" sz="2800" dirty="0"/>
              <a:t>Premium farms for premium workloads</a:t>
            </a:r>
          </a:p>
          <a:p>
            <a:pPr lvl="1"/>
            <a:r>
              <a:rPr lang="en-US" sz="1600" dirty="0" smtClean="0"/>
              <a:t>LOB apps, BI, Project Management</a:t>
            </a:r>
            <a:endParaRPr lang="en-US" sz="1600" dirty="0"/>
          </a:p>
          <a:p>
            <a:r>
              <a:rPr lang="en-US" sz="2800" dirty="0" smtClean="0"/>
              <a:t>Remote </a:t>
            </a:r>
            <a:r>
              <a:rPr lang="en-US" sz="2800" dirty="0"/>
              <a:t>locations</a:t>
            </a:r>
          </a:p>
        </p:txBody>
      </p:sp>
      <p:sp>
        <p:nvSpPr>
          <p:cNvPr id="5" name="Rectangle 4"/>
          <p:cNvSpPr/>
          <p:nvPr/>
        </p:nvSpPr>
        <p:spPr>
          <a:xfrm>
            <a:off x="6065837" y="6458275"/>
            <a:ext cx="6205032" cy="369332"/>
          </a:xfrm>
          <a:prstGeom prst="rect">
            <a:avLst/>
          </a:prstGeom>
        </p:spPr>
        <p:txBody>
          <a:bodyPr wrap="none">
            <a:spAutoFit/>
          </a:bodyPr>
          <a:lstStyle/>
          <a:p>
            <a:r>
              <a:rPr lang="en-US" dirty="0"/>
              <a:t>Architecture = </a:t>
            </a:r>
            <a:r>
              <a:rPr lang="en-US" dirty="0">
                <a:sym typeface="Symbol" panose="05050102010706020507" pitchFamily="18" charset="2"/>
              </a:rPr>
              <a:t>(Technical Expertise, Process, Compromise!)</a:t>
            </a:r>
            <a:endParaRPr lang="en-US" dirty="0"/>
          </a:p>
        </p:txBody>
      </p:sp>
    </p:spTree>
    <p:extLst>
      <p:ext uri="{BB962C8B-B14F-4D97-AF65-F5344CB8AC3E}">
        <p14:creationId xmlns:p14="http://schemas.microsoft.com/office/powerpoint/2010/main" val="202697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Challenges of a Distributed Architecture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07875653"/>
              </p:ext>
            </p:extLst>
          </p:nvPr>
        </p:nvGraphicFramePr>
        <p:xfrm>
          <a:off x="503237" y="1409382"/>
          <a:ext cx="11277600" cy="5212080"/>
        </p:xfrm>
        <a:graphic>
          <a:graphicData uri="http://schemas.openxmlformats.org/drawingml/2006/table">
            <a:tbl>
              <a:tblPr firstRow="1" bandRow="1">
                <a:tableStyleId>{5C22544A-7EE6-4342-B048-85BDC9FD1C3A}</a:tableStyleId>
              </a:tblPr>
              <a:tblGrid>
                <a:gridCol w="4114800"/>
                <a:gridCol w="7162800"/>
              </a:tblGrid>
              <a:tr h="370840">
                <a:tc>
                  <a:txBody>
                    <a:bodyPr/>
                    <a:lstStyle/>
                    <a:p>
                      <a:r>
                        <a:rPr lang="en-US" sz="3200" dirty="0" smtClean="0"/>
                        <a:t>Challenge</a:t>
                      </a:r>
                      <a:endParaRPr lang="en-US" sz="3200" dirty="0"/>
                    </a:p>
                  </a:txBody>
                  <a:tcPr/>
                </a:tc>
                <a:tc>
                  <a:txBody>
                    <a:bodyPr/>
                    <a:lstStyle/>
                    <a:p>
                      <a:r>
                        <a:rPr lang="en-US" sz="3200" dirty="0" smtClean="0"/>
                        <a:t>Addressed By</a:t>
                      </a:r>
                      <a:endParaRPr lang="en-US" sz="3200" dirty="0"/>
                    </a:p>
                  </a:txBody>
                  <a:tcPr/>
                </a:tc>
              </a:tr>
              <a:tr h="370840">
                <a:tc>
                  <a:txBody>
                    <a:bodyPr/>
                    <a:lstStyle/>
                    <a:p>
                      <a:r>
                        <a:rPr lang="en-US" sz="3200" dirty="0" smtClean="0"/>
                        <a:t>Navigation</a:t>
                      </a:r>
                      <a:endParaRPr lang="en-US" sz="3200" dirty="0"/>
                    </a:p>
                  </a:txBody>
                  <a:tcPr/>
                </a:tc>
                <a:tc>
                  <a:txBody>
                    <a:bodyPr/>
                    <a:lstStyle/>
                    <a:p>
                      <a:r>
                        <a:rPr lang="en-US" sz="3200" dirty="0" smtClean="0"/>
                        <a:t>2013</a:t>
                      </a:r>
                      <a:r>
                        <a:rPr lang="en-US" sz="3200" baseline="0" dirty="0" smtClean="0"/>
                        <a:t> Managed Navigation</a:t>
                      </a:r>
                      <a:endParaRPr lang="en-US" sz="3200" dirty="0"/>
                    </a:p>
                  </a:txBody>
                  <a:tcPr/>
                </a:tc>
              </a:tr>
              <a:tr h="370840">
                <a:tc>
                  <a:txBody>
                    <a:bodyPr/>
                    <a:lstStyle/>
                    <a:p>
                      <a:r>
                        <a:rPr lang="en-US" sz="3200" dirty="0" smtClean="0"/>
                        <a:t>Content Types</a:t>
                      </a:r>
                      <a:endParaRPr lang="en-US" sz="3200" dirty="0"/>
                    </a:p>
                  </a:txBody>
                  <a:tcPr/>
                </a:tc>
                <a:tc>
                  <a:txBody>
                    <a:bodyPr/>
                    <a:lstStyle/>
                    <a:p>
                      <a:r>
                        <a:rPr lang="en-US" sz="3200" dirty="0" smtClean="0"/>
                        <a:t>2010 Content</a:t>
                      </a:r>
                      <a:r>
                        <a:rPr lang="en-US" sz="3200" baseline="0" dirty="0" smtClean="0"/>
                        <a:t> Type Hub</a:t>
                      </a:r>
                      <a:endParaRPr lang="en-US" sz="3200" dirty="0"/>
                    </a:p>
                  </a:txBody>
                  <a:tcPr/>
                </a:tc>
              </a:tr>
              <a:tr h="370840">
                <a:tc>
                  <a:txBody>
                    <a:bodyPr/>
                    <a:lstStyle/>
                    <a:p>
                      <a:r>
                        <a:rPr lang="en-US" sz="3200" dirty="0" smtClean="0"/>
                        <a:t>Metadata</a:t>
                      </a:r>
                      <a:endParaRPr lang="en-US" sz="3200" dirty="0"/>
                    </a:p>
                  </a:txBody>
                  <a:tcPr/>
                </a:tc>
                <a:tc>
                  <a:txBody>
                    <a:bodyPr/>
                    <a:lstStyle/>
                    <a:p>
                      <a:r>
                        <a:rPr lang="en-US" sz="3200" dirty="0" smtClean="0"/>
                        <a:t>2010</a:t>
                      </a:r>
                      <a:r>
                        <a:rPr lang="en-US" sz="3200" baseline="0" dirty="0" smtClean="0"/>
                        <a:t> Term Store</a:t>
                      </a:r>
                      <a:endParaRPr lang="en-US" sz="3200" dirty="0"/>
                    </a:p>
                  </a:txBody>
                  <a:tcPr/>
                </a:tc>
              </a:tr>
              <a:tr h="370840">
                <a:tc>
                  <a:txBody>
                    <a:bodyPr/>
                    <a:lstStyle/>
                    <a:p>
                      <a:r>
                        <a:rPr lang="en-US" sz="3200" dirty="0" smtClean="0"/>
                        <a:t>Content</a:t>
                      </a:r>
                      <a:r>
                        <a:rPr lang="en-US" sz="3200" baseline="0" dirty="0" smtClean="0"/>
                        <a:t> Roll-Ups</a:t>
                      </a:r>
                      <a:endParaRPr lang="en-US" sz="3200" dirty="0"/>
                    </a:p>
                  </a:txBody>
                  <a:tcPr/>
                </a:tc>
                <a:tc>
                  <a:txBody>
                    <a:bodyPr/>
                    <a:lstStyle/>
                    <a:p>
                      <a:r>
                        <a:rPr lang="en-US" sz="3200" dirty="0" smtClean="0"/>
                        <a:t>2013 Analytics and Content by Search</a:t>
                      </a:r>
                      <a:endParaRPr lang="en-US" sz="3200" dirty="0"/>
                    </a:p>
                  </a:txBody>
                  <a:tcPr/>
                </a:tc>
              </a:tr>
              <a:tr h="370840">
                <a:tc>
                  <a:txBody>
                    <a:bodyPr/>
                    <a:lstStyle/>
                    <a:p>
                      <a:r>
                        <a:rPr lang="en-US" sz="3200" dirty="0" smtClean="0"/>
                        <a:t>Content Publication</a:t>
                      </a:r>
                      <a:endParaRPr lang="en-US" sz="3200" dirty="0"/>
                    </a:p>
                  </a:txBody>
                  <a:tcPr/>
                </a:tc>
                <a:tc>
                  <a:txBody>
                    <a:bodyPr/>
                    <a:lstStyle/>
                    <a:p>
                      <a:r>
                        <a:rPr lang="en-US" sz="3200" dirty="0" smtClean="0"/>
                        <a:t>2013</a:t>
                      </a:r>
                      <a:r>
                        <a:rPr lang="en-US" sz="3200" baseline="0" dirty="0" smtClean="0"/>
                        <a:t> Content by Search</a:t>
                      </a:r>
                      <a:endParaRPr lang="en-US" sz="3200" dirty="0"/>
                    </a:p>
                  </a:txBody>
                  <a:tcPr/>
                </a:tc>
              </a:tr>
              <a:tr h="370840">
                <a:tc>
                  <a:txBody>
                    <a:bodyPr/>
                    <a:lstStyle/>
                    <a:p>
                      <a:r>
                        <a:rPr lang="en-US" sz="3200" dirty="0" smtClean="0"/>
                        <a:t>Administration</a:t>
                      </a:r>
                      <a:endParaRPr lang="en-US" sz="3200" dirty="0"/>
                    </a:p>
                  </a:txBody>
                  <a:tcPr/>
                </a:tc>
                <a:tc>
                  <a:txBody>
                    <a:bodyPr/>
                    <a:lstStyle/>
                    <a:p>
                      <a:r>
                        <a:rPr lang="en-US" sz="3200" dirty="0" smtClean="0"/>
                        <a:t>PowerShell, Third-Party Tools</a:t>
                      </a:r>
                      <a:endParaRPr lang="en-US" sz="3200" dirty="0"/>
                    </a:p>
                  </a:txBody>
                  <a:tcPr/>
                </a:tc>
              </a:tr>
              <a:tr h="370840">
                <a:tc>
                  <a:txBody>
                    <a:bodyPr/>
                    <a:lstStyle/>
                    <a:p>
                      <a:r>
                        <a:rPr lang="en-US" sz="3200" dirty="0" smtClean="0"/>
                        <a:t>Service Management</a:t>
                      </a:r>
                      <a:endParaRPr lang="en-US" sz="32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3200" dirty="0" smtClean="0"/>
                        <a:t>PowerShell, Third-Party Tools</a:t>
                      </a:r>
                    </a:p>
                  </a:txBody>
                  <a:tcPr/>
                </a:tc>
              </a:tr>
              <a:tr h="370840">
                <a:tc>
                  <a:txBody>
                    <a:bodyPr/>
                    <a:lstStyle/>
                    <a:p>
                      <a:r>
                        <a:rPr lang="en-US" sz="3200" dirty="0" smtClean="0"/>
                        <a:t>Hard Costs</a:t>
                      </a:r>
                      <a:endParaRPr lang="en-US" sz="32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3200" dirty="0" smtClean="0"/>
                        <a:t>Money</a:t>
                      </a:r>
                    </a:p>
                  </a:txBody>
                  <a:tcPr/>
                </a:tc>
              </a:tr>
            </a:tbl>
          </a:graphicData>
        </a:graphic>
      </p:graphicFrame>
    </p:spTree>
    <p:extLst>
      <p:ext uri="{BB962C8B-B14F-4D97-AF65-F5344CB8AC3E}">
        <p14:creationId xmlns:p14="http://schemas.microsoft.com/office/powerpoint/2010/main" val="246121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 Sum</a:t>
            </a:r>
            <a:endParaRPr lang="en-US" dirty="0"/>
          </a:p>
        </p:txBody>
      </p:sp>
    </p:spTree>
    <p:extLst>
      <p:ext uri="{BB962C8B-B14F-4D97-AF65-F5344CB8AC3E}">
        <p14:creationId xmlns:p14="http://schemas.microsoft.com/office/powerpoint/2010/main" val="3300357377"/>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dirty="0" smtClean="0"/>
              <a:t>Architecture </a:t>
            </a:r>
            <a:r>
              <a:rPr lang="en-US" sz="4800" dirty="0" smtClean="0">
                <a:sym typeface="Symbol" panose="05050102010706020507" pitchFamily="18" charset="2"/>
              </a:rPr>
              <a:t>is straightforward but isn’t easy</a:t>
            </a:r>
            <a:br>
              <a:rPr lang="en-US" sz="4800" dirty="0" smtClean="0">
                <a:sym typeface="Symbol" panose="05050102010706020507" pitchFamily="18" charset="2"/>
              </a:rPr>
            </a:br>
            <a:r>
              <a:rPr lang="en-US" sz="4800" dirty="0">
                <a:sym typeface="Symbol" panose="05050102010706020507" pitchFamily="18" charset="2"/>
              </a:rPr>
              <a:t>(</a:t>
            </a:r>
            <a:r>
              <a:rPr lang="en-US" sz="3200" dirty="0">
                <a:sym typeface="Symbol" panose="05050102010706020507" pitchFamily="18" charset="2"/>
              </a:rPr>
              <a:t>Technical Expertise, Process, Compromise!</a:t>
            </a:r>
            <a:r>
              <a:rPr lang="en-US" sz="4800" dirty="0">
                <a:sym typeface="Symbol" panose="05050102010706020507" pitchFamily="18" charset="2"/>
              </a:rPr>
              <a:t>)</a:t>
            </a:r>
            <a:endParaRPr lang="en-US" sz="4800" dirty="0"/>
          </a:p>
        </p:txBody>
      </p:sp>
      <p:sp>
        <p:nvSpPr>
          <p:cNvPr id="3" name="Text Placeholder 2"/>
          <p:cNvSpPr>
            <a:spLocks noGrp="1"/>
          </p:cNvSpPr>
          <p:nvPr>
            <p:ph type="body" sz="quarter" idx="10"/>
          </p:nvPr>
        </p:nvSpPr>
        <p:spPr>
          <a:xfrm>
            <a:off x="274638" y="1752077"/>
            <a:ext cx="11887200" cy="2025170"/>
          </a:xfrm>
        </p:spPr>
        <p:txBody>
          <a:bodyPr/>
          <a:lstStyle/>
          <a:p>
            <a:r>
              <a:rPr lang="en-US" sz="3600" dirty="0" smtClean="0"/>
              <a:t>Consider all available policies when defining requirements</a:t>
            </a:r>
          </a:p>
          <a:p>
            <a:r>
              <a:rPr lang="en-US" sz="3600" dirty="0" smtClean="0"/>
              <a:t>Identify control and scope that supports enforcement</a:t>
            </a:r>
          </a:p>
          <a:p>
            <a:r>
              <a:rPr lang="en-US" sz="3600" dirty="0" smtClean="0"/>
              <a:t>Measure cost </a:t>
            </a:r>
            <a:r>
              <a:rPr lang="en-US" sz="3600" dirty="0"/>
              <a:t>of enforcement vs</a:t>
            </a:r>
            <a:r>
              <a:rPr lang="en-US" sz="3600" dirty="0" smtClean="0"/>
              <a:t>. risk </a:t>
            </a:r>
            <a:r>
              <a:rPr lang="en-US" sz="3600" dirty="0"/>
              <a:t>of </a:t>
            </a:r>
            <a:r>
              <a:rPr lang="en-US" sz="3600" dirty="0" smtClean="0"/>
              <a:t>non-enforcement</a:t>
            </a:r>
          </a:p>
          <a:p>
            <a:r>
              <a:rPr lang="en-US" sz="3600" dirty="0" smtClean="0"/>
              <a:t>Document decisions</a:t>
            </a:r>
          </a:p>
        </p:txBody>
      </p:sp>
      <p:sp>
        <p:nvSpPr>
          <p:cNvPr id="82" name="Freeform 81"/>
          <p:cNvSpPr/>
          <p:nvPr/>
        </p:nvSpPr>
        <p:spPr>
          <a:xfrm>
            <a:off x="2969551" y="4931255"/>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FFFF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algn="ctr" defTabSz="933450">
              <a:lnSpc>
                <a:spcPct val="90000"/>
              </a:lnSpc>
              <a:spcBef>
                <a:spcPct val="0"/>
              </a:spcBef>
              <a:spcAft>
                <a:spcPct val="35000"/>
              </a:spcAft>
            </a:pPr>
            <a:r>
              <a:rPr lang="en-US" sz="1600" kern="1200" dirty="0" smtClean="0">
                <a:solidFill>
                  <a:srgbClr val="000000"/>
                </a:solidFill>
              </a:rPr>
              <a:t>Define</a:t>
            </a:r>
            <a:endParaRPr lang="en-US" sz="1600" kern="1200" dirty="0">
              <a:solidFill>
                <a:srgbClr val="000000"/>
              </a:solidFill>
            </a:endParaRPr>
          </a:p>
        </p:txBody>
      </p:sp>
      <p:sp>
        <p:nvSpPr>
          <p:cNvPr id="94" name="Freeform 93"/>
          <p:cNvSpPr/>
          <p:nvPr/>
        </p:nvSpPr>
        <p:spPr>
          <a:xfrm>
            <a:off x="6578376" y="4943497"/>
            <a:ext cx="1865209" cy="1865207"/>
          </a:xfrm>
          <a:custGeom>
            <a:avLst/>
            <a:gdLst>
              <a:gd name="connsiteX0" fmla="*/ 0 w 1535677"/>
              <a:gd name="connsiteY0" fmla="*/ 767839 h 1535677"/>
              <a:gd name="connsiteX1" fmla="*/ 767839 w 1535677"/>
              <a:gd name="connsiteY1" fmla="*/ 0 h 1535677"/>
              <a:gd name="connsiteX2" fmla="*/ 1535678 w 1535677"/>
              <a:gd name="connsiteY2" fmla="*/ 767839 h 1535677"/>
              <a:gd name="connsiteX3" fmla="*/ 767839 w 1535677"/>
              <a:gd name="connsiteY3" fmla="*/ 1535678 h 1535677"/>
              <a:gd name="connsiteX4" fmla="*/ 0 w 1535677"/>
              <a:gd name="connsiteY4" fmla="*/ 767839 h 153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677" h="1535677">
                <a:moveTo>
                  <a:pt x="0" y="767839"/>
                </a:moveTo>
                <a:cubicBezTo>
                  <a:pt x="0" y="343773"/>
                  <a:pt x="343773" y="0"/>
                  <a:pt x="767839" y="0"/>
                </a:cubicBezTo>
                <a:cubicBezTo>
                  <a:pt x="1191905" y="0"/>
                  <a:pt x="1535678" y="343773"/>
                  <a:pt x="1535678" y="767839"/>
                </a:cubicBezTo>
                <a:cubicBezTo>
                  <a:pt x="1535678" y="1191905"/>
                  <a:pt x="1191905" y="1535678"/>
                  <a:pt x="767839" y="1535678"/>
                </a:cubicBezTo>
                <a:cubicBezTo>
                  <a:pt x="343773" y="1535678"/>
                  <a:pt x="0" y="1191905"/>
                  <a:pt x="0" y="767839"/>
                </a:cubicBezTo>
                <a:close/>
              </a:path>
            </a:pathLst>
          </a:custGeom>
          <a:solidFill>
            <a:srgbClr val="429A1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28600" tIns="0" rIns="228600" bIns="0" numCol="1" spcCol="1270" anchor="ctr" anchorCtr="0">
            <a:noAutofit/>
          </a:bodyPr>
          <a:lstStyle/>
          <a:p>
            <a:pPr lvl="0" algn="ctr" defTabSz="933450">
              <a:lnSpc>
                <a:spcPct val="90000"/>
              </a:lnSpc>
              <a:spcBef>
                <a:spcPct val="0"/>
              </a:spcBef>
              <a:spcAft>
                <a:spcPct val="35000"/>
              </a:spcAft>
            </a:pPr>
            <a:r>
              <a:rPr lang="en-US" sz="1600" kern="1200" dirty="0" smtClean="0"/>
              <a:t>Design</a:t>
            </a:r>
            <a:endParaRPr lang="en-US" sz="1600" kern="1200" dirty="0"/>
          </a:p>
        </p:txBody>
      </p:sp>
      <p:grpSp>
        <p:nvGrpSpPr>
          <p:cNvPr id="96" name="Group 95"/>
          <p:cNvGrpSpPr/>
          <p:nvPr/>
        </p:nvGrpSpPr>
        <p:grpSpPr>
          <a:xfrm>
            <a:off x="1951206" y="5199206"/>
            <a:ext cx="1216374" cy="1313214"/>
            <a:chOff x="2865437" y="2041426"/>
            <a:chExt cx="1828800" cy="1974396"/>
          </a:xfrm>
        </p:grpSpPr>
        <p:sp>
          <p:nvSpPr>
            <p:cNvPr id="97" name="Isosceles Triangle 96"/>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8" name="Group 97"/>
            <p:cNvGrpSpPr/>
            <p:nvPr/>
          </p:nvGrpSpPr>
          <p:grpSpPr>
            <a:xfrm>
              <a:off x="2865437" y="2203178"/>
              <a:ext cx="1216132" cy="1675084"/>
              <a:chOff x="3035460" y="792359"/>
              <a:chExt cx="1597522" cy="4369486"/>
            </a:xfrm>
          </p:grpSpPr>
          <p:grpSp>
            <p:nvGrpSpPr>
              <p:cNvPr id="99" name="Group 98"/>
              <p:cNvGrpSpPr/>
              <p:nvPr/>
            </p:nvGrpSpPr>
            <p:grpSpPr>
              <a:xfrm>
                <a:off x="3035460" y="792359"/>
                <a:ext cx="1591822" cy="1341120"/>
                <a:chOff x="153" y="1005840"/>
                <a:chExt cx="1591822" cy="1341120"/>
              </a:xfrm>
            </p:grpSpPr>
            <p:sp>
              <p:nvSpPr>
                <p:cNvPr id="106" name="Rounded Rectangle 105"/>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7"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100" name="Group 99"/>
              <p:cNvGrpSpPr/>
              <p:nvPr/>
            </p:nvGrpSpPr>
            <p:grpSpPr>
              <a:xfrm>
                <a:off x="3035460" y="2306542"/>
                <a:ext cx="1591822" cy="1341120"/>
                <a:chOff x="1718688" y="1005840"/>
                <a:chExt cx="1591822" cy="1341120"/>
              </a:xfrm>
            </p:grpSpPr>
            <p:sp>
              <p:nvSpPr>
                <p:cNvPr id="104" name="Rounded Rectangle 103"/>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5"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101" name="Group 100"/>
              <p:cNvGrpSpPr/>
              <p:nvPr/>
            </p:nvGrpSpPr>
            <p:grpSpPr>
              <a:xfrm>
                <a:off x="3041160" y="3820725"/>
                <a:ext cx="1591822" cy="1341120"/>
                <a:chOff x="3437223" y="1005840"/>
                <a:chExt cx="1591822" cy="1341120"/>
              </a:xfrm>
            </p:grpSpPr>
            <p:sp>
              <p:nvSpPr>
                <p:cNvPr id="102" name="Rounded Rectangle 101"/>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3"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sp>
        <p:nvSpPr>
          <p:cNvPr id="109" name="Rectangular Callout 108"/>
          <p:cNvSpPr/>
          <p:nvPr/>
        </p:nvSpPr>
        <p:spPr bwMode="auto">
          <a:xfrm>
            <a:off x="122237" y="5259649"/>
            <a:ext cx="1645788" cy="1250477"/>
          </a:xfrm>
          <a:prstGeom prst="wedgeRectCallout">
            <a:avLst>
              <a:gd name="adj1" fmla="val -50314"/>
              <a:gd name="adj2" fmla="val 72196"/>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Business Need</a:t>
            </a:r>
          </a:p>
        </p:txBody>
      </p:sp>
      <p:sp>
        <p:nvSpPr>
          <p:cNvPr id="145" name="Cube 144"/>
          <p:cNvSpPr/>
          <p:nvPr/>
        </p:nvSpPr>
        <p:spPr bwMode="auto">
          <a:xfrm>
            <a:off x="10630833" y="5409271"/>
            <a:ext cx="1635601" cy="1104607"/>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150" name="Group 149"/>
          <p:cNvGrpSpPr/>
          <p:nvPr/>
        </p:nvGrpSpPr>
        <p:grpSpPr>
          <a:xfrm flipH="1">
            <a:off x="9248201" y="5199206"/>
            <a:ext cx="1216374" cy="1313214"/>
            <a:chOff x="2865437" y="2041426"/>
            <a:chExt cx="1828800" cy="1974396"/>
          </a:xfrm>
        </p:grpSpPr>
        <p:sp>
          <p:nvSpPr>
            <p:cNvPr id="151" name="Isosceles Triangle 150"/>
            <p:cNvSpPr/>
            <p:nvPr/>
          </p:nvSpPr>
          <p:spPr bwMode="auto">
            <a:xfrm rot="5400000">
              <a:off x="3358785" y="2680370"/>
              <a:ext cx="1974396" cy="696508"/>
            </a:xfrm>
            <a:prstGeom prst="triangle">
              <a:avLst/>
            </a:prstGeom>
            <a:solidFill>
              <a:srgbClr val="3397D3"/>
            </a:solidFill>
            <a:ln>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2" name="Group 151"/>
            <p:cNvGrpSpPr/>
            <p:nvPr/>
          </p:nvGrpSpPr>
          <p:grpSpPr>
            <a:xfrm>
              <a:off x="2865437" y="2203178"/>
              <a:ext cx="1216132" cy="1675084"/>
              <a:chOff x="3035460" y="792359"/>
              <a:chExt cx="1597522" cy="4369486"/>
            </a:xfrm>
          </p:grpSpPr>
          <p:grpSp>
            <p:nvGrpSpPr>
              <p:cNvPr id="153" name="Group 152"/>
              <p:cNvGrpSpPr/>
              <p:nvPr/>
            </p:nvGrpSpPr>
            <p:grpSpPr>
              <a:xfrm>
                <a:off x="3035460" y="792359"/>
                <a:ext cx="1591822" cy="1341120"/>
                <a:chOff x="153" y="1005840"/>
                <a:chExt cx="1591822" cy="1341120"/>
              </a:xfrm>
            </p:grpSpPr>
            <p:sp>
              <p:nvSpPr>
                <p:cNvPr id="160" name="Rounded Rectangle 159"/>
                <p:cNvSpPr/>
                <p:nvPr/>
              </p:nvSpPr>
              <p:spPr>
                <a:xfrm>
                  <a:off x="15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61" name="Rounded Rectangle 4"/>
                <p:cNvSpPr/>
                <p:nvPr/>
              </p:nvSpPr>
              <p:spPr>
                <a:xfrm>
                  <a:off x="6562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People</a:t>
                  </a:r>
                  <a:endParaRPr lang="en-US" sz="1200" kern="1200" dirty="0">
                    <a:solidFill>
                      <a:srgbClr val="FFFFFF"/>
                    </a:solidFill>
                  </a:endParaRPr>
                </a:p>
              </p:txBody>
            </p:sp>
          </p:grpSp>
          <p:grpSp>
            <p:nvGrpSpPr>
              <p:cNvPr id="154" name="Group 153"/>
              <p:cNvGrpSpPr/>
              <p:nvPr/>
            </p:nvGrpSpPr>
            <p:grpSpPr>
              <a:xfrm>
                <a:off x="3035460" y="2306542"/>
                <a:ext cx="1591822" cy="1341120"/>
                <a:chOff x="1718688" y="1005840"/>
                <a:chExt cx="1591822" cy="1341120"/>
              </a:xfrm>
            </p:grpSpPr>
            <p:sp>
              <p:nvSpPr>
                <p:cNvPr id="158" name="Rounded Rectangle 157"/>
                <p:cNvSpPr/>
                <p:nvPr/>
              </p:nvSpPr>
              <p:spPr>
                <a:xfrm>
                  <a:off x="1718688"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9" name="Rounded Rectangle 6"/>
                <p:cNvSpPr/>
                <p:nvPr/>
              </p:nvSpPr>
              <p:spPr>
                <a:xfrm>
                  <a:off x="1784156"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Process</a:t>
                  </a:r>
                  <a:endParaRPr lang="en-US" sz="1200" kern="1200" dirty="0">
                    <a:solidFill>
                      <a:srgbClr val="FFFFFF"/>
                    </a:solidFill>
                  </a:endParaRPr>
                </a:p>
              </p:txBody>
            </p:sp>
          </p:grpSp>
          <p:grpSp>
            <p:nvGrpSpPr>
              <p:cNvPr id="155" name="Group 154"/>
              <p:cNvGrpSpPr/>
              <p:nvPr/>
            </p:nvGrpSpPr>
            <p:grpSpPr>
              <a:xfrm>
                <a:off x="3041160" y="3820725"/>
                <a:ext cx="1591822" cy="1341120"/>
                <a:chOff x="3437223" y="1005840"/>
                <a:chExt cx="1591822" cy="1341120"/>
              </a:xfrm>
            </p:grpSpPr>
            <p:sp>
              <p:nvSpPr>
                <p:cNvPr id="156" name="Rounded Rectangle 155"/>
                <p:cNvSpPr/>
                <p:nvPr/>
              </p:nvSpPr>
              <p:spPr>
                <a:xfrm>
                  <a:off x="3437223" y="1005840"/>
                  <a:ext cx="1591822"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7" name="Rounded Rectangle 8"/>
                <p:cNvSpPr/>
                <p:nvPr/>
              </p:nvSpPr>
              <p:spPr>
                <a:xfrm>
                  <a:off x="3502691" y="1071308"/>
                  <a:ext cx="1460886" cy="12101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1200" kern="1200" dirty="0" smtClean="0">
                      <a:solidFill>
                        <a:srgbClr val="FFFFFF"/>
                      </a:solidFill>
                    </a:rPr>
                    <a:t>Policy</a:t>
                  </a:r>
                  <a:endParaRPr lang="en-US" sz="1200" kern="1200" dirty="0">
                    <a:solidFill>
                      <a:srgbClr val="FFFFFF"/>
                    </a:solidFill>
                  </a:endParaRPr>
                </a:p>
              </p:txBody>
            </p:sp>
          </p:grpSp>
        </p:grpSp>
      </p:grpSp>
      <p:pic>
        <p:nvPicPr>
          <p:cNvPr id="163" name="Picture 162"/>
          <p:cNvPicPr>
            <a:picLocks noChangeAspect="1"/>
          </p:cNvPicPr>
          <p:nvPr/>
        </p:nvPicPr>
        <p:blipFill>
          <a:blip r:embed="rId3"/>
          <a:stretch>
            <a:fillRect/>
          </a:stretch>
        </p:blipFill>
        <p:spPr>
          <a:xfrm>
            <a:off x="4500811" y="4868897"/>
            <a:ext cx="2408254" cy="1973832"/>
          </a:xfrm>
          <a:prstGeom prst="rect">
            <a:avLst/>
          </a:prstGeom>
        </p:spPr>
      </p:pic>
      <p:pic>
        <p:nvPicPr>
          <p:cNvPr id="67" name="Picture 66"/>
          <p:cNvPicPr>
            <a:picLocks noChangeAspect="1"/>
          </p:cNvPicPr>
          <p:nvPr/>
        </p:nvPicPr>
        <p:blipFill>
          <a:blip r:embed="rId4"/>
          <a:stretch>
            <a:fillRect/>
          </a:stretch>
        </p:blipFill>
        <p:spPr>
          <a:xfrm>
            <a:off x="5325620" y="3837475"/>
            <a:ext cx="1514567" cy="730165"/>
          </a:xfrm>
          <a:prstGeom prst="rect">
            <a:avLst/>
          </a:prstGeom>
        </p:spPr>
      </p:pic>
      <p:sp>
        <p:nvSpPr>
          <p:cNvPr id="2" name="Down Arrow 1"/>
          <p:cNvSpPr/>
          <p:nvPr/>
        </p:nvSpPr>
        <p:spPr bwMode="auto">
          <a:xfrm>
            <a:off x="5554287" y="4618423"/>
            <a:ext cx="1057234" cy="342300"/>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9" name="Group 68"/>
          <p:cNvGrpSpPr/>
          <p:nvPr/>
        </p:nvGrpSpPr>
        <p:grpSpPr>
          <a:xfrm>
            <a:off x="7708091" y="4474485"/>
            <a:ext cx="1947608" cy="2436787"/>
            <a:chOff x="9515885" y="2257713"/>
            <a:chExt cx="2860263" cy="3578673"/>
          </a:xfrm>
        </p:grpSpPr>
        <p:grpSp>
          <p:nvGrpSpPr>
            <p:cNvPr id="70" name="Group 69"/>
            <p:cNvGrpSpPr/>
            <p:nvPr/>
          </p:nvGrpSpPr>
          <p:grpSpPr>
            <a:xfrm>
              <a:off x="9515885" y="2257713"/>
              <a:ext cx="2860263" cy="2395611"/>
              <a:chOff x="241868" y="1330704"/>
              <a:chExt cx="6521492" cy="5277245"/>
            </a:xfrm>
          </p:grpSpPr>
          <p:cxnSp>
            <p:nvCxnSpPr>
              <p:cNvPr id="80" name="Straight Connector 79"/>
              <p:cNvCxnSpPr>
                <a:stCxn id="108" idx="3"/>
                <a:endCxn id="110" idx="0"/>
              </p:cNvCxnSpPr>
              <p:nvPr/>
            </p:nvCxnSpPr>
            <p:spPr>
              <a:xfrm>
                <a:off x="3502112" y="3782808"/>
                <a:ext cx="0" cy="127672"/>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149" idx="3"/>
                <a:endCxn id="83" idx="1"/>
              </p:cNvCxnSpPr>
              <p:nvPr/>
            </p:nvCxnSpPr>
            <p:spPr>
              <a:xfrm>
                <a:off x="1796348" y="5252255"/>
                <a:ext cx="280305" cy="0"/>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83" name="Rounded Rectangle 82"/>
              <p:cNvSpPr/>
              <p:nvPr/>
            </p:nvSpPr>
            <p:spPr>
              <a:xfrm>
                <a:off x="2076653" y="3896561"/>
                <a:ext cx="2850917" cy="2711388"/>
              </a:xfrm>
              <a:prstGeom prst="roundRect">
                <a:avLst/>
              </a:prstGeom>
              <a:solidFill>
                <a:srgbClr val="A50021"/>
              </a:solidFill>
              <a:ln w="19050">
                <a:solidFill>
                  <a:srgbClr val="56001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400" dirty="0">
                  <a:solidFill>
                    <a:prstClr val="black"/>
                  </a:solidFill>
                </a:endParaRPr>
              </a:p>
            </p:txBody>
          </p:sp>
          <p:cxnSp>
            <p:nvCxnSpPr>
              <p:cNvPr id="84" name="Straight Connector 83"/>
              <p:cNvCxnSpPr>
                <a:stCxn id="91" idx="2"/>
                <a:endCxn id="92" idx="0"/>
              </p:cNvCxnSpPr>
              <p:nvPr/>
            </p:nvCxnSpPr>
            <p:spPr>
              <a:xfrm>
                <a:off x="3502113" y="1995317"/>
                <a:ext cx="0" cy="233151"/>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95" idx="3"/>
                <a:endCxn id="92" idx="1"/>
              </p:cNvCxnSpPr>
              <p:nvPr/>
            </p:nvCxnSpPr>
            <p:spPr>
              <a:xfrm>
                <a:off x="1796348" y="2554705"/>
                <a:ext cx="462617" cy="6070"/>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93" idx="1"/>
                <a:endCxn id="92" idx="3"/>
              </p:cNvCxnSpPr>
              <p:nvPr/>
            </p:nvCxnSpPr>
            <p:spPr>
              <a:xfrm flipH="1">
                <a:off x="4745260" y="2560775"/>
                <a:ext cx="463620" cy="0"/>
              </a:xfrm>
              <a:prstGeom prst="line">
                <a:avLst/>
              </a:prstGeom>
              <a:ln w="19050">
                <a:solidFill>
                  <a:srgbClr val="606060"/>
                </a:solidFill>
                <a:prstDash val="sys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92" idx="2"/>
                <a:endCxn id="108" idx="1"/>
              </p:cNvCxnSpPr>
              <p:nvPr/>
            </p:nvCxnSpPr>
            <p:spPr>
              <a:xfrm>
                <a:off x="3502113" y="2893081"/>
                <a:ext cx="0" cy="190272"/>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88" name="Straight Connector 41"/>
              <p:cNvCxnSpPr>
                <a:stCxn id="111" idx="2"/>
                <a:endCxn id="146" idx="0"/>
              </p:cNvCxnSpPr>
              <p:nvPr/>
            </p:nvCxnSpPr>
            <p:spPr>
              <a:xfrm rot="5400000">
                <a:off x="3429741" y="4823240"/>
                <a:ext cx="144751" cy="42525"/>
              </a:xfrm>
              <a:prstGeom prst="bentConnector3">
                <a:avLst>
                  <a:gd name="adj1" fmla="val 50000"/>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502111" y="5317913"/>
                <a:ext cx="0" cy="176521"/>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502111" y="5839728"/>
                <a:ext cx="0" cy="192495"/>
              </a:xfrm>
              <a:prstGeom prst="line">
                <a:avLst/>
              </a:prstGeom>
              <a:ln w="19050">
                <a:solidFill>
                  <a:srgbClr val="606060"/>
                </a:solidFill>
              </a:ln>
            </p:spPr>
            <p:style>
              <a:lnRef idx="1">
                <a:schemeClr val="accent1"/>
              </a:lnRef>
              <a:fillRef idx="0">
                <a:schemeClr val="accent1"/>
              </a:fillRef>
              <a:effectRef idx="0">
                <a:schemeClr val="accent1"/>
              </a:effectRef>
              <a:fontRef idx="minor">
                <a:schemeClr val="tx1"/>
              </a:fontRef>
            </p:style>
          </p:cxnSp>
          <p:sp>
            <p:nvSpPr>
              <p:cNvPr id="91" name="Rounded Rectangle 90"/>
              <p:cNvSpPr/>
              <p:nvPr/>
            </p:nvSpPr>
            <p:spPr>
              <a:xfrm>
                <a:off x="2258965" y="1330704"/>
                <a:ext cx="2486295" cy="664613"/>
              </a:xfrm>
              <a:prstGeom prst="roundRect">
                <a:avLst/>
              </a:prstGeom>
              <a:solidFill>
                <a:srgbClr val="00B050"/>
              </a:solidFill>
              <a:ln w="19050">
                <a:solidFill>
                  <a:srgbClr val="00602B"/>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 dirty="0">
                    <a:solidFill>
                      <a:srgbClr val="FFFFFF"/>
                    </a:solidFill>
                  </a:rPr>
                  <a:t>Farm</a:t>
                </a:r>
              </a:p>
            </p:txBody>
          </p:sp>
          <p:sp>
            <p:nvSpPr>
              <p:cNvPr id="92" name="Rounded Rectangle 91"/>
              <p:cNvSpPr/>
              <p:nvPr/>
            </p:nvSpPr>
            <p:spPr>
              <a:xfrm>
                <a:off x="2258965" y="2228468"/>
                <a:ext cx="2486295"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 dirty="0">
                    <a:solidFill>
                      <a:srgbClr val="FFFFFF"/>
                    </a:solidFill>
                  </a:rPr>
                  <a:t>Web App</a:t>
                </a:r>
              </a:p>
            </p:txBody>
          </p:sp>
          <p:sp>
            <p:nvSpPr>
              <p:cNvPr id="93" name="Rounded Rectangle 92"/>
              <p:cNvSpPr/>
              <p:nvPr/>
            </p:nvSpPr>
            <p:spPr>
              <a:xfrm>
                <a:off x="5208880" y="2228468"/>
                <a:ext cx="1554480" cy="664613"/>
              </a:xfrm>
              <a:prstGeom prst="roundRect">
                <a:avLst/>
              </a:prstGeom>
              <a:solidFill>
                <a:srgbClr val="B08600"/>
              </a:solidFill>
              <a:ln w="19050">
                <a:solidFill>
                  <a:srgbClr val="604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 dirty="0">
                    <a:solidFill>
                      <a:srgbClr val="FFFFFF"/>
                    </a:solidFill>
                  </a:rPr>
                  <a:t>Service App</a:t>
                </a:r>
              </a:p>
            </p:txBody>
          </p:sp>
          <p:sp>
            <p:nvSpPr>
              <p:cNvPr id="95" name="Rounded Rectangle 94"/>
              <p:cNvSpPr/>
              <p:nvPr/>
            </p:nvSpPr>
            <p:spPr>
              <a:xfrm>
                <a:off x="241868" y="2222398"/>
                <a:ext cx="1554480"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 dirty="0">
                    <a:solidFill>
                      <a:srgbClr val="FFFFFF"/>
                    </a:solidFill>
                  </a:rPr>
                  <a:t>Zone</a:t>
                </a:r>
              </a:p>
            </p:txBody>
          </p:sp>
          <p:sp>
            <p:nvSpPr>
              <p:cNvPr id="108" name="Flowchart: Magnetic Disk 107"/>
              <p:cNvSpPr/>
              <p:nvPr/>
            </p:nvSpPr>
            <p:spPr>
              <a:xfrm>
                <a:off x="2258965" y="3083353"/>
                <a:ext cx="2486295" cy="699453"/>
              </a:xfrm>
              <a:prstGeom prst="flowChartMagneticDisk">
                <a:avLst/>
              </a:prstGeom>
              <a:solidFill>
                <a:srgbClr val="996633"/>
              </a:solidFill>
              <a:ln w="19050">
                <a:solidFill>
                  <a:srgbClr val="5D3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dirty="0">
                    <a:solidFill>
                      <a:srgbClr val="FFFFFF"/>
                    </a:solidFill>
                  </a:rPr>
                  <a:t>Content DB</a:t>
                </a:r>
              </a:p>
            </p:txBody>
          </p:sp>
          <p:sp>
            <p:nvSpPr>
              <p:cNvPr id="110" name="TextBox 109"/>
              <p:cNvSpPr txBox="1"/>
              <p:nvPr/>
            </p:nvSpPr>
            <p:spPr>
              <a:xfrm>
                <a:off x="2258965" y="3910481"/>
                <a:ext cx="2486294" cy="497852"/>
              </a:xfrm>
              <a:prstGeom prst="rect">
                <a:avLst/>
              </a:prstGeom>
              <a:noFill/>
              <a:ln w="19050">
                <a:noFill/>
              </a:ln>
            </p:spPr>
            <p:txBody>
              <a:bodyPr wrap="square" rtlCol="0">
                <a:spAutoFit/>
              </a:bodyPr>
              <a:lstStyle/>
              <a:p>
                <a:pPr algn="ctr"/>
                <a:r>
                  <a:rPr lang="en-US" sz="400" dirty="0">
                    <a:solidFill>
                      <a:srgbClr val="FFFFFF"/>
                    </a:solidFill>
                  </a:rPr>
                  <a:t>Site collection</a:t>
                </a:r>
              </a:p>
            </p:txBody>
          </p:sp>
          <p:sp>
            <p:nvSpPr>
              <p:cNvPr id="111" name="Rounded Rectangle 110"/>
              <p:cNvSpPr/>
              <p:nvPr/>
            </p:nvSpPr>
            <p:spPr>
              <a:xfrm>
                <a:off x="2538588" y="4285283"/>
                <a:ext cx="1927050" cy="466303"/>
              </a:xfrm>
              <a:prstGeom prst="roundRect">
                <a:avLst/>
              </a:prstGeom>
              <a:solidFill>
                <a:srgbClr val="006699"/>
              </a:solidFill>
              <a:ln w="12700">
                <a:solidFill>
                  <a:srgbClr val="009CEA"/>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00" dirty="0">
                    <a:solidFill>
                      <a:srgbClr val="FFFFFF"/>
                    </a:solidFill>
                  </a:rPr>
                  <a:t>Site</a:t>
                </a:r>
              </a:p>
            </p:txBody>
          </p:sp>
          <p:sp>
            <p:nvSpPr>
              <p:cNvPr id="146" name="Rectangle 145"/>
              <p:cNvSpPr/>
              <p:nvPr/>
            </p:nvSpPr>
            <p:spPr>
              <a:xfrm>
                <a:off x="2538588" y="4896337"/>
                <a:ext cx="1927050" cy="497852"/>
              </a:xfrm>
              <a:prstGeom prst="rect">
                <a:avLst/>
              </a:prstGeom>
              <a:solidFill>
                <a:srgbClr val="666699"/>
              </a:solidFill>
              <a:ln w="127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400" dirty="0" smtClean="0">
                    <a:solidFill>
                      <a:srgbClr val="FFFFFF"/>
                    </a:solidFill>
                  </a:rPr>
                  <a:t>List / Library</a:t>
                </a:r>
                <a:endParaRPr lang="en-US" sz="400" dirty="0">
                  <a:solidFill>
                    <a:srgbClr val="FFFFFF"/>
                  </a:solidFill>
                </a:endParaRPr>
              </a:p>
            </p:txBody>
          </p:sp>
          <p:sp>
            <p:nvSpPr>
              <p:cNvPr id="147" name="Rectangle 146"/>
              <p:cNvSpPr/>
              <p:nvPr/>
            </p:nvSpPr>
            <p:spPr>
              <a:xfrm>
                <a:off x="2538588" y="5418148"/>
                <a:ext cx="1927050" cy="497852"/>
              </a:xfrm>
              <a:prstGeom prst="rect">
                <a:avLst/>
              </a:prstGeom>
              <a:solidFill>
                <a:srgbClr val="666699"/>
              </a:solidFill>
              <a:ln w="127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400" dirty="0">
                    <a:solidFill>
                      <a:srgbClr val="FFFFFF"/>
                    </a:solidFill>
                  </a:rPr>
                  <a:t>[Folder]</a:t>
                </a:r>
              </a:p>
            </p:txBody>
          </p:sp>
          <p:sp>
            <p:nvSpPr>
              <p:cNvPr id="148" name="Rectangle 147"/>
              <p:cNvSpPr/>
              <p:nvPr/>
            </p:nvSpPr>
            <p:spPr>
              <a:xfrm>
                <a:off x="2538588" y="5955935"/>
                <a:ext cx="1927050" cy="497852"/>
              </a:xfrm>
              <a:prstGeom prst="rect">
                <a:avLst/>
              </a:prstGeom>
              <a:solidFill>
                <a:srgbClr val="666699"/>
              </a:solidFill>
              <a:ln w="12700">
                <a:solidFill>
                  <a:srgbClr val="9797B9"/>
                </a:solidFill>
              </a:ln>
            </p:spPr>
            <p:style>
              <a:lnRef idx="2">
                <a:schemeClr val="accent5">
                  <a:shade val="50000"/>
                </a:schemeClr>
              </a:lnRef>
              <a:fillRef idx="1">
                <a:schemeClr val="accent5"/>
              </a:fillRef>
              <a:effectRef idx="0">
                <a:schemeClr val="accent5"/>
              </a:effectRef>
              <a:fontRef idx="minor">
                <a:schemeClr val="lt1"/>
              </a:fontRef>
            </p:style>
            <p:txBody>
              <a:bodyPr wrap="square" rtlCol="0" anchor="ctr">
                <a:spAutoFit/>
              </a:bodyPr>
              <a:lstStyle/>
              <a:p>
                <a:pPr algn="ctr"/>
                <a:r>
                  <a:rPr lang="en-US" sz="400" dirty="0" smtClean="0">
                    <a:solidFill>
                      <a:srgbClr val="FFFFFF"/>
                    </a:solidFill>
                  </a:rPr>
                  <a:t>Item / Document</a:t>
                </a:r>
                <a:endParaRPr lang="en-US" sz="400" dirty="0">
                  <a:solidFill>
                    <a:srgbClr val="FFFFFF"/>
                  </a:solidFill>
                </a:endParaRPr>
              </a:p>
            </p:txBody>
          </p:sp>
          <p:sp>
            <p:nvSpPr>
              <p:cNvPr id="149" name="Rounded Rectangle 148"/>
              <p:cNvSpPr/>
              <p:nvPr/>
            </p:nvSpPr>
            <p:spPr>
              <a:xfrm>
                <a:off x="241868" y="4919948"/>
                <a:ext cx="1554480" cy="664613"/>
              </a:xfrm>
              <a:prstGeom prst="roundRect">
                <a:avLst/>
              </a:prstGeom>
              <a:solidFill>
                <a:srgbClr val="FFC000"/>
              </a:solidFill>
              <a:ln w="19050">
                <a:solidFill>
                  <a:srgbClr val="B086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 dirty="0" smtClean="0">
                    <a:solidFill>
                      <a:srgbClr val="FFFFFF"/>
                    </a:solidFill>
                  </a:rPr>
                  <a:t>Tenancy</a:t>
                </a:r>
                <a:endParaRPr lang="en-US" sz="400" dirty="0">
                  <a:solidFill>
                    <a:srgbClr val="FFFFFF"/>
                  </a:solidFill>
                </a:endParaRPr>
              </a:p>
            </p:txBody>
          </p:sp>
        </p:grpSp>
        <p:grpSp>
          <p:nvGrpSpPr>
            <p:cNvPr id="71" name="Group 70"/>
            <p:cNvGrpSpPr/>
            <p:nvPr/>
          </p:nvGrpSpPr>
          <p:grpSpPr>
            <a:xfrm>
              <a:off x="9998734" y="4470344"/>
              <a:ext cx="1784703" cy="1366042"/>
              <a:chOff x="7956716" y="4043229"/>
              <a:chExt cx="3522478" cy="2696165"/>
            </a:xfrm>
          </p:grpSpPr>
          <p:grpSp>
            <p:nvGrpSpPr>
              <p:cNvPr id="72" name="Group 71"/>
              <p:cNvGrpSpPr/>
              <p:nvPr/>
            </p:nvGrpSpPr>
            <p:grpSpPr>
              <a:xfrm>
                <a:off x="7956716" y="4043229"/>
                <a:ext cx="3522478" cy="1260341"/>
                <a:chOff x="7830392" y="4057572"/>
                <a:chExt cx="3894748" cy="1393539"/>
              </a:xfrm>
            </p:grpSpPr>
            <p:pic>
              <p:nvPicPr>
                <p:cNvPr id="78" name="Picture 77"/>
                <p:cNvPicPr>
                  <a:picLocks noChangeAspect="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903606" y="4070972"/>
                  <a:ext cx="1821534" cy="1380139"/>
                </a:xfrm>
                <a:prstGeom prst="rect">
                  <a:avLst/>
                </a:prstGeom>
              </p:spPr>
            </p:pic>
            <p:pic>
              <p:nvPicPr>
                <p:cNvPr id="79" name="Picture 78"/>
                <p:cNvPicPr>
                  <a:picLocks noChangeAspect="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830392" y="4057572"/>
                  <a:ext cx="1821534" cy="1380139"/>
                </a:xfrm>
                <a:prstGeom prst="rect">
                  <a:avLst/>
                </a:prstGeom>
              </p:spPr>
            </p:pic>
          </p:grpSp>
          <p:grpSp>
            <p:nvGrpSpPr>
              <p:cNvPr id="73" name="Group 72"/>
              <p:cNvGrpSpPr/>
              <p:nvPr/>
            </p:nvGrpSpPr>
            <p:grpSpPr>
              <a:xfrm>
                <a:off x="8575478" y="5120990"/>
                <a:ext cx="2284953" cy="1618404"/>
                <a:chOff x="8994235" y="5376121"/>
                <a:chExt cx="1880105" cy="1331655"/>
              </a:xfrm>
            </p:grpSpPr>
            <p:pic>
              <p:nvPicPr>
                <p:cNvPr id="74" name="Picture 2" descr="C:\Users\Dan\Documents\Projects\MS 70667\VRT Download Graphics\Graphics\Serv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0945" y="5376121"/>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C:\Users\Dan\Documents\Projects\MS 70667\VRT Download Graphics\Graphics\Serv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4235" y="556679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C:\Users\Dan\Documents\Projects\MS 70667\VRT Download Graphics\Graphics\Serv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25672" y="5846649"/>
                  <a:ext cx="731958" cy="86112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C:\Users\Dan\Documents\Projects\MS 70667\VRT Download Graphics\Graphics\Serve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42382" y="5655971"/>
                  <a:ext cx="731958" cy="861127"/>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995869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0"/>
          </p:nvPr>
        </p:nvSpPr>
        <p:spPr>
          <a:xfrm>
            <a:off x="274638" y="1212850"/>
            <a:ext cx="11887200" cy="5408612"/>
          </a:xfrm>
        </p:spPr>
        <p:txBody>
          <a:bodyPr numCol="2"/>
          <a:lstStyle/>
          <a:p>
            <a:r>
              <a:rPr lang="en-US" dirty="0" smtClean="0"/>
              <a:t>TechNet</a:t>
            </a:r>
          </a:p>
          <a:p>
            <a:pPr lvl="1"/>
            <a:r>
              <a:rPr lang="en-US" dirty="0" smtClean="0"/>
              <a:t>SharePoint 2013 for IT Pros</a:t>
            </a:r>
          </a:p>
          <a:p>
            <a:pPr lvl="2"/>
            <a:r>
              <a:rPr lang="en-US" dirty="0" smtClean="0"/>
              <a:t>http://technet.microsoft.com/en-us/sharepoint/fp142366</a:t>
            </a:r>
          </a:p>
          <a:p>
            <a:pPr lvl="1"/>
            <a:r>
              <a:rPr lang="en-US" dirty="0" smtClean="0"/>
              <a:t>Governance resource center</a:t>
            </a:r>
          </a:p>
          <a:p>
            <a:pPr lvl="2"/>
            <a:r>
              <a:rPr lang="en-US" dirty="0" smtClean="0"/>
              <a:t>http://technet.microsoft.com/en-us/sharepoint/ff800826.aspx</a:t>
            </a:r>
          </a:p>
          <a:p>
            <a:pPr lvl="1"/>
            <a:r>
              <a:rPr lang="en-US" dirty="0" smtClean="0"/>
              <a:t>Governance features</a:t>
            </a:r>
          </a:p>
          <a:p>
            <a:pPr lvl="2"/>
            <a:r>
              <a:rPr lang="en-US" dirty="0" smtClean="0"/>
              <a:t>http://technet.microsoft.com/en-us/library/cc262287.aspx</a:t>
            </a:r>
          </a:p>
          <a:p>
            <a:pPr lvl="1"/>
            <a:r>
              <a:rPr lang="en-US" dirty="0" smtClean="0"/>
              <a:t>Plan for Software Boundaries</a:t>
            </a:r>
          </a:p>
          <a:p>
            <a:pPr lvl="2"/>
            <a:r>
              <a:rPr lang="en-US" dirty="0" smtClean="0"/>
              <a:t>2010: http://technet.microsoft.com/en-us/library/cc262787.aspx </a:t>
            </a:r>
          </a:p>
          <a:p>
            <a:pPr lvl="2"/>
            <a:r>
              <a:rPr lang="en-US" dirty="0" smtClean="0"/>
              <a:t>2013: http://technet.microsoft.com/en-us/library/cc262787(v=office.15).aspx</a:t>
            </a:r>
          </a:p>
          <a:p>
            <a:r>
              <a:rPr lang="en-US" dirty="0" smtClean="0"/>
              <a:t>White Papers</a:t>
            </a:r>
          </a:p>
          <a:p>
            <a:pPr lvl="1"/>
            <a:r>
              <a:rPr lang="en-US" dirty="0" smtClean="0"/>
              <a:t>http://www.avepoint.com </a:t>
            </a:r>
            <a:r>
              <a:rPr lang="en-US" dirty="0" smtClean="0">
                <a:sym typeface="Wingdings" pitchFamily="2" charset="2"/>
              </a:rPr>
              <a:t> Resources</a:t>
            </a:r>
          </a:p>
          <a:p>
            <a:r>
              <a:rPr lang="en-US" dirty="0" smtClean="0">
                <a:sym typeface="Wingdings" pitchFamily="2" charset="2"/>
              </a:rPr>
              <a:t>Videos</a:t>
            </a:r>
          </a:p>
          <a:p>
            <a:pPr lvl="1"/>
            <a:r>
              <a:rPr lang="en-US" sz="1800" dirty="0" smtClean="0">
                <a:solidFill>
                  <a:schemeClr val="tx1"/>
                </a:solidFill>
              </a:rPr>
              <a:t>http://tiny.cc/danholmegovernancevideo </a:t>
            </a:r>
          </a:p>
          <a:p>
            <a:pPr lvl="1"/>
            <a:r>
              <a:rPr lang="en-US" sz="1800" dirty="0" smtClean="0">
                <a:solidFill>
                  <a:schemeClr val="tx1"/>
                </a:solidFill>
              </a:rPr>
              <a:t>http://tiny.cc/danholmearchitecturevideo</a:t>
            </a:r>
          </a:p>
          <a:p>
            <a:pPr lvl="1"/>
            <a:r>
              <a:rPr lang="en-US" sz="1800" dirty="0">
                <a:solidFill>
                  <a:schemeClr val="tx1"/>
                </a:solidFill>
              </a:rPr>
              <a:t>http://</a:t>
            </a:r>
            <a:r>
              <a:rPr lang="en-US" sz="1800" dirty="0" smtClean="0">
                <a:solidFill>
                  <a:schemeClr val="tx1"/>
                </a:solidFill>
              </a:rPr>
              <a:t>technet.microsoft.com/en-us/</a:t>
            </a:r>
            <a:br>
              <a:rPr lang="en-US" sz="1800" dirty="0" smtClean="0">
                <a:solidFill>
                  <a:schemeClr val="tx1"/>
                </a:solidFill>
              </a:rPr>
            </a:br>
            <a:r>
              <a:rPr lang="en-US" sz="1800" dirty="0" smtClean="0">
                <a:solidFill>
                  <a:schemeClr val="tx1"/>
                </a:solidFill>
              </a:rPr>
              <a:t>edge/ff832960.aspx?category=Dan%20Holme </a:t>
            </a:r>
          </a:p>
        </p:txBody>
      </p:sp>
      <p:sp>
        <p:nvSpPr>
          <p:cNvPr id="5" name="Title 4"/>
          <p:cNvSpPr>
            <a:spLocks noGrp="1"/>
          </p:cNvSpPr>
          <p:nvPr>
            <p:ph type="title"/>
          </p:nvPr>
        </p:nvSpPr>
        <p:spPr/>
        <p:txBody>
          <a:bodyPr/>
          <a:lstStyle/>
          <a:p>
            <a:r>
              <a:rPr lang="en-US" smtClean="0"/>
              <a:t>Resources</a:t>
            </a:r>
            <a:endParaRPr lang="en-US" dirty="0"/>
          </a:p>
        </p:txBody>
      </p:sp>
    </p:spTree>
    <p:extLst>
      <p:ext uri="{BB962C8B-B14F-4D97-AF65-F5344CB8AC3E}">
        <p14:creationId xmlns:p14="http://schemas.microsoft.com/office/powerpoint/2010/main" val="2823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MAHALO! (thank </a:t>
            </a:r>
            <a:r>
              <a:rPr lang="en-US" dirty="0"/>
              <a:t>y</a:t>
            </a:r>
            <a:r>
              <a:rPr lang="en-US" dirty="0" smtClean="0"/>
              <a:t>ou!)</a:t>
            </a:r>
            <a:endParaRPr lang="en-US" dirty="0"/>
          </a:p>
        </p:txBody>
      </p:sp>
      <p:sp>
        <p:nvSpPr>
          <p:cNvPr id="6" name="Text Placeholder 5"/>
          <p:cNvSpPr>
            <a:spLocks noGrp="1"/>
          </p:cNvSpPr>
          <p:nvPr>
            <p:ph type="body" sz="quarter" idx="10"/>
          </p:nvPr>
        </p:nvSpPr>
        <p:spPr>
          <a:xfrm>
            <a:off x="274638" y="1212850"/>
            <a:ext cx="11887200" cy="7088094"/>
          </a:xfrm>
        </p:spPr>
        <p:txBody>
          <a:bodyPr/>
          <a:lstStyle/>
          <a:p>
            <a:pPr>
              <a:spcBef>
                <a:spcPts val="600"/>
              </a:spcBef>
            </a:pPr>
            <a:r>
              <a:rPr lang="en-US" dirty="0" smtClean="0"/>
              <a:t>http</a:t>
            </a:r>
            <a:r>
              <a:rPr lang="en-US" smtClean="0"/>
              <a:t>://tiny.cc/danholmespc2012</a:t>
            </a:r>
            <a:endParaRPr lang="en-US" dirty="0" smtClean="0"/>
          </a:p>
          <a:p>
            <a:pPr>
              <a:spcBef>
                <a:spcPts val="600"/>
              </a:spcBef>
            </a:pPr>
            <a:r>
              <a:rPr lang="en-US" dirty="0" smtClean="0"/>
              <a:t>http://bit.ly/danholmearticles</a:t>
            </a:r>
          </a:p>
          <a:p>
            <a:pPr>
              <a:spcBef>
                <a:spcPts val="600"/>
              </a:spcBef>
            </a:pPr>
            <a:r>
              <a:rPr lang="en-US" dirty="0" smtClean="0"/>
              <a:t>http://bit.ly/danholmebooks</a:t>
            </a:r>
            <a:endParaRPr lang="en-US" dirty="0"/>
          </a:p>
          <a:p>
            <a:pPr>
              <a:spcBef>
                <a:spcPts val="600"/>
              </a:spcBef>
            </a:pPr>
            <a:r>
              <a:rPr lang="en-US" dirty="0" smtClean="0"/>
              <a:t>http://tiny.cc/danholmegovernancevideo</a:t>
            </a:r>
          </a:p>
          <a:p>
            <a:pPr>
              <a:spcBef>
                <a:spcPts val="600"/>
              </a:spcBef>
            </a:pPr>
            <a:r>
              <a:rPr lang="en-US" dirty="0" smtClean="0"/>
              <a:t>http://tiny.cc/danholmearchitecturevideo</a:t>
            </a:r>
          </a:p>
          <a:p>
            <a:pPr>
              <a:spcBef>
                <a:spcPts val="3600"/>
              </a:spcBef>
            </a:pPr>
            <a:r>
              <a:rPr lang="en-US" sz="5400" spc="-102" dirty="0" smtClean="0">
                <a:ln w="3175">
                  <a:noFill/>
                </a:ln>
                <a:gradFill>
                  <a:gsLst>
                    <a:gs pos="1250">
                      <a:srgbClr val="FFFFFF"/>
                    </a:gs>
                    <a:gs pos="100000">
                      <a:srgbClr val="FFFFFF"/>
                    </a:gs>
                  </a:gsLst>
                  <a:lin ang="5400000" scaled="0"/>
                </a:gradFill>
                <a:cs typeface="Segoe UI" pitchFamily="34" charset="0"/>
              </a:rPr>
              <a:t>A HUI HO! (‘til next time!)</a:t>
            </a:r>
            <a:endParaRPr lang="en-US" dirty="0" smtClean="0"/>
          </a:p>
          <a:p>
            <a:pPr>
              <a:spcBef>
                <a:spcPts val="600"/>
              </a:spcBef>
            </a:pPr>
            <a:r>
              <a:rPr lang="en-US" dirty="0"/>
              <a:t>dan.holme@intelliem.com</a:t>
            </a:r>
          </a:p>
          <a:p>
            <a:pPr>
              <a:spcBef>
                <a:spcPts val="600"/>
              </a:spcBef>
            </a:pPr>
            <a:r>
              <a:rPr lang="en-US" dirty="0"/>
              <a:t>@</a:t>
            </a:r>
            <a:r>
              <a:rPr lang="en-US" dirty="0" err="1"/>
              <a:t>danholme</a:t>
            </a:r>
            <a:endParaRPr lang="en-US" dirty="0"/>
          </a:p>
          <a:p>
            <a:endParaRPr lang="en-US" dirty="0" smtClean="0"/>
          </a:p>
          <a:p>
            <a:endParaRPr lang="en-US" dirty="0"/>
          </a:p>
        </p:txBody>
      </p:sp>
    </p:spTree>
    <p:extLst>
      <p:ext uri="{BB962C8B-B14F-4D97-AF65-F5344CB8AC3E}">
        <p14:creationId xmlns:p14="http://schemas.microsoft.com/office/powerpoint/2010/main" val="240434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86197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normAutofit/>
          </a:bodyPr>
          <a:lstStyle/>
          <a:p>
            <a:pPr algn="ctr"/>
            <a:r>
              <a:rPr lang="en-US" smtClean="0"/>
              <a:t>Governance defines the </a:t>
            </a:r>
            <a:r>
              <a:rPr lang="en-US" smtClean="0">
                <a:solidFill>
                  <a:srgbClr val="FFFF00"/>
                </a:solidFill>
              </a:rPr>
              <a:t>people, processes, </a:t>
            </a:r>
            <a:br>
              <a:rPr lang="en-US" smtClean="0">
                <a:solidFill>
                  <a:srgbClr val="FFFF00"/>
                </a:solidFill>
              </a:rPr>
            </a:br>
            <a:r>
              <a:rPr lang="en-US" smtClean="0">
                <a:solidFill>
                  <a:srgbClr val="FFFF00"/>
                </a:solidFill>
              </a:rPr>
              <a:t>and policies</a:t>
            </a:r>
            <a:br>
              <a:rPr lang="en-US" smtClean="0">
                <a:solidFill>
                  <a:srgbClr val="FFFF00"/>
                </a:solidFill>
              </a:rPr>
            </a:br>
            <a:r>
              <a:rPr lang="en-US" smtClean="0"/>
              <a:t>that deliver a service</a:t>
            </a:r>
            <a:endParaRPr lang="en-US" dirty="0"/>
          </a:p>
        </p:txBody>
      </p:sp>
      <p:sp>
        <p:nvSpPr>
          <p:cNvPr id="3" name="Title 2"/>
          <p:cNvSpPr>
            <a:spLocks noGrp="1"/>
          </p:cNvSpPr>
          <p:nvPr>
            <p:ph type="title" idx="4294967295"/>
          </p:nvPr>
        </p:nvSpPr>
        <p:spPr>
          <a:xfrm>
            <a:off x="1011202" y="466301"/>
            <a:ext cx="8623343" cy="621736"/>
          </a:xfrm>
        </p:spPr>
        <p:txBody>
          <a:bodyPr/>
          <a:lstStyle/>
          <a:p>
            <a:r>
              <a:rPr lang="en-US" dirty="0" smtClean="0"/>
              <a:t>According to the </a:t>
            </a:r>
            <a:r>
              <a:rPr lang="en-US" dirty="0" err="1" smtClean="0"/>
              <a:t>Interweb</a:t>
            </a:r>
            <a:endParaRPr lang="en-US" dirty="0"/>
          </a:p>
        </p:txBody>
      </p:sp>
    </p:spTree>
    <p:extLst>
      <p:ext uri="{BB962C8B-B14F-4D97-AF65-F5344CB8AC3E}">
        <p14:creationId xmlns:p14="http://schemas.microsoft.com/office/powerpoint/2010/main" val="401252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9714249" y="1175581"/>
            <a:ext cx="2422473" cy="2409567"/>
            <a:chOff x="655636" y="3739521"/>
            <a:chExt cx="2422473" cy="2409567"/>
          </a:xfrm>
        </p:grpSpPr>
        <p:sp>
          <p:nvSpPr>
            <p:cNvPr id="67" name="Cube 66"/>
            <p:cNvSpPr/>
            <p:nvPr/>
          </p:nvSpPr>
          <p:spPr bwMode="auto">
            <a:xfrm>
              <a:off x="655636" y="4864654"/>
              <a:ext cx="2422473" cy="1284434"/>
            </a:xfrm>
            <a:prstGeom prst="cub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Service</a:t>
              </a:r>
            </a:p>
          </p:txBody>
        </p:sp>
        <p:grpSp>
          <p:nvGrpSpPr>
            <p:cNvPr id="72" name="Group 71"/>
            <p:cNvGrpSpPr/>
            <p:nvPr/>
          </p:nvGrpSpPr>
          <p:grpSpPr>
            <a:xfrm>
              <a:off x="1109143" y="3739521"/>
              <a:ext cx="1496226" cy="1885620"/>
              <a:chOff x="1156909" y="4183062"/>
              <a:chExt cx="1496226" cy="1885620"/>
            </a:xfrm>
          </p:grpSpPr>
          <p:grpSp>
            <p:nvGrpSpPr>
              <p:cNvPr id="73" name="Group 72"/>
              <p:cNvGrpSpPr/>
              <p:nvPr/>
            </p:nvGrpSpPr>
            <p:grpSpPr>
              <a:xfrm>
                <a:off x="1156909" y="4715192"/>
                <a:ext cx="830263" cy="857250"/>
                <a:chOff x="3703638" y="782638"/>
                <a:chExt cx="830263" cy="857250"/>
              </a:xfrm>
              <a:solidFill>
                <a:srgbClr val="B44900"/>
              </a:solidFill>
            </p:grpSpPr>
            <p:sp>
              <p:nvSpPr>
                <p:cNvPr id="80" name="Freeform 79"/>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0"/>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p:cNvGrpSpPr/>
              <p:nvPr/>
            </p:nvGrpSpPr>
            <p:grpSpPr>
              <a:xfrm>
                <a:off x="1822872" y="4183062"/>
                <a:ext cx="830263" cy="857250"/>
                <a:chOff x="3703638" y="782638"/>
                <a:chExt cx="830263" cy="857250"/>
              </a:xfrm>
              <a:solidFill>
                <a:srgbClr val="CC3300"/>
              </a:solidFill>
            </p:grpSpPr>
            <p:sp>
              <p:nvSpPr>
                <p:cNvPr id="78" name="Freeform 77"/>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8"/>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1762348" y="5211432"/>
                <a:ext cx="830263" cy="857250"/>
                <a:chOff x="3703638" y="782638"/>
                <a:chExt cx="830263" cy="857250"/>
              </a:xfrm>
              <a:solidFill>
                <a:srgbClr val="CC3300"/>
              </a:solidFill>
            </p:grpSpPr>
            <p:sp>
              <p:nvSpPr>
                <p:cNvPr id="76" name="Freeform 75"/>
                <p:cNvSpPr>
                  <a:spLocks/>
                </p:cNvSpPr>
                <p:nvPr/>
              </p:nvSpPr>
              <p:spPr bwMode="auto">
                <a:xfrm>
                  <a:off x="3703638" y="782638"/>
                  <a:ext cx="830263" cy="857250"/>
                </a:xfrm>
                <a:custGeom>
                  <a:avLst/>
                  <a:gdLst>
                    <a:gd name="T0" fmla="*/ 604 w 1046"/>
                    <a:gd name="T1" fmla="*/ 330 h 1080"/>
                    <a:gd name="T2" fmla="*/ 686 w 1046"/>
                    <a:gd name="T3" fmla="*/ 398 h 1080"/>
                    <a:gd name="T4" fmla="*/ 729 w 1046"/>
                    <a:gd name="T5" fmla="*/ 497 h 1080"/>
                    <a:gd name="T6" fmla="*/ 718 w 1046"/>
                    <a:gd name="T7" fmla="*/ 608 h 1080"/>
                    <a:gd name="T8" fmla="*/ 659 w 1046"/>
                    <a:gd name="T9" fmla="*/ 698 h 1080"/>
                    <a:gd name="T10" fmla="*/ 566 w 1046"/>
                    <a:gd name="T11" fmla="*/ 748 h 1080"/>
                    <a:gd name="T12" fmla="*/ 456 w 1046"/>
                    <a:gd name="T13" fmla="*/ 749 h 1080"/>
                    <a:gd name="T14" fmla="*/ 363 w 1046"/>
                    <a:gd name="T15" fmla="*/ 699 h 1080"/>
                    <a:gd name="T16" fmla="*/ 303 w 1046"/>
                    <a:gd name="T17" fmla="*/ 611 h 1080"/>
                    <a:gd name="T18" fmla="*/ 292 w 1046"/>
                    <a:gd name="T19" fmla="*/ 499 h 1080"/>
                    <a:gd name="T20" fmla="*/ 337 w 1046"/>
                    <a:gd name="T21" fmla="*/ 395 h 1080"/>
                    <a:gd name="T22" fmla="*/ 56 w 1046"/>
                    <a:gd name="T23" fmla="*/ 256 h 1080"/>
                    <a:gd name="T24" fmla="*/ 29 w 1046"/>
                    <a:gd name="T25" fmla="*/ 306 h 1080"/>
                    <a:gd name="T26" fmla="*/ 159 w 1046"/>
                    <a:gd name="T27" fmla="*/ 457 h 1080"/>
                    <a:gd name="T28" fmla="*/ 159 w 1046"/>
                    <a:gd name="T29" fmla="*/ 622 h 1080"/>
                    <a:gd name="T30" fmla="*/ 30 w 1046"/>
                    <a:gd name="T31" fmla="*/ 776 h 1080"/>
                    <a:gd name="T32" fmla="*/ 61 w 1046"/>
                    <a:gd name="T33" fmla="*/ 832 h 1080"/>
                    <a:gd name="T34" fmla="*/ 248 w 1046"/>
                    <a:gd name="T35" fmla="*/ 789 h 1080"/>
                    <a:gd name="T36" fmla="*/ 270 w 1046"/>
                    <a:gd name="T37" fmla="*/ 810 h 1080"/>
                    <a:gd name="T38" fmla="*/ 233 w 1046"/>
                    <a:gd name="T39" fmla="*/ 1001 h 1080"/>
                    <a:gd name="T40" fmla="*/ 289 w 1046"/>
                    <a:gd name="T41" fmla="*/ 1030 h 1080"/>
                    <a:gd name="T42" fmla="*/ 417 w 1046"/>
                    <a:gd name="T43" fmla="*/ 892 h 1080"/>
                    <a:gd name="T44" fmla="*/ 460 w 1046"/>
                    <a:gd name="T45" fmla="*/ 1078 h 1080"/>
                    <a:gd name="T46" fmla="*/ 491 w 1046"/>
                    <a:gd name="T47" fmla="*/ 1080 h 1080"/>
                    <a:gd name="T48" fmla="*/ 523 w 1046"/>
                    <a:gd name="T49" fmla="*/ 1080 h 1080"/>
                    <a:gd name="T50" fmla="*/ 556 w 1046"/>
                    <a:gd name="T51" fmla="*/ 1078 h 1080"/>
                    <a:gd name="T52" fmla="*/ 598 w 1046"/>
                    <a:gd name="T53" fmla="*/ 893 h 1080"/>
                    <a:gd name="T54" fmla="*/ 628 w 1046"/>
                    <a:gd name="T55" fmla="*/ 884 h 1080"/>
                    <a:gd name="T56" fmla="*/ 779 w 1046"/>
                    <a:gd name="T57" fmla="*/ 1007 h 1080"/>
                    <a:gd name="T58" fmla="*/ 748 w 1046"/>
                    <a:gd name="T59" fmla="*/ 814 h 1080"/>
                    <a:gd name="T60" fmla="*/ 770 w 1046"/>
                    <a:gd name="T61" fmla="*/ 793 h 1080"/>
                    <a:gd name="T62" fmla="*/ 953 w 1046"/>
                    <a:gd name="T63" fmla="*/ 843 h 1080"/>
                    <a:gd name="T64" fmla="*/ 987 w 1046"/>
                    <a:gd name="T65" fmla="*/ 787 h 1080"/>
                    <a:gd name="T66" fmla="*/ 860 w 1046"/>
                    <a:gd name="T67" fmla="*/ 634 h 1080"/>
                    <a:gd name="T68" fmla="*/ 1046 w 1046"/>
                    <a:gd name="T69" fmla="*/ 565 h 1080"/>
                    <a:gd name="T70" fmla="*/ 1044 w 1046"/>
                    <a:gd name="T71" fmla="*/ 501 h 1080"/>
                    <a:gd name="T72" fmla="*/ 856 w 1046"/>
                    <a:gd name="T73" fmla="*/ 433 h 1080"/>
                    <a:gd name="T74" fmla="*/ 981 w 1046"/>
                    <a:gd name="T75" fmla="*/ 281 h 1080"/>
                    <a:gd name="T76" fmla="*/ 946 w 1046"/>
                    <a:gd name="T77" fmla="*/ 226 h 1080"/>
                    <a:gd name="T78" fmla="*/ 767 w 1046"/>
                    <a:gd name="T79" fmla="*/ 282 h 1080"/>
                    <a:gd name="T80" fmla="*/ 822 w 1046"/>
                    <a:gd name="T81" fmla="*/ 100 h 1080"/>
                    <a:gd name="T82" fmla="*/ 768 w 1046"/>
                    <a:gd name="T83" fmla="*/ 66 h 1080"/>
                    <a:gd name="T84" fmla="*/ 622 w 1046"/>
                    <a:gd name="T85" fmla="*/ 193 h 1080"/>
                    <a:gd name="T86" fmla="*/ 593 w 1046"/>
                    <a:gd name="T87" fmla="*/ 185 h 1080"/>
                    <a:gd name="T88" fmla="*/ 550 w 1046"/>
                    <a:gd name="T89" fmla="*/ 1 h 1080"/>
                    <a:gd name="T90" fmla="*/ 518 w 1046"/>
                    <a:gd name="T91" fmla="*/ 0 h 1080"/>
                    <a:gd name="T92" fmla="*/ 485 w 1046"/>
                    <a:gd name="T93" fmla="*/ 1 h 1080"/>
                    <a:gd name="T94" fmla="*/ 441 w 1046"/>
                    <a:gd name="T95" fmla="*/ 183 h 1080"/>
                    <a:gd name="T96" fmla="*/ 412 w 1046"/>
                    <a:gd name="T97" fmla="*/ 190 h 1080"/>
                    <a:gd name="T98" fmla="*/ 278 w 1046"/>
                    <a:gd name="T99" fmla="*/ 55 h 1080"/>
                    <a:gd name="T100" fmla="*/ 221 w 1046"/>
                    <a:gd name="T101" fmla="*/ 86 h 1080"/>
                    <a:gd name="T102" fmla="*/ 263 w 1046"/>
                    <a:gd name="T103" fmla="*/ 277 h 1080"/>
                    <a:gd name="T104" fmla="*/ 407 w 1046"/>
                    <a:gd name="T105" fmla="*/ 335 h 1080"/>
                    <a:gd name="T106" fmla="*/ 499 w 1046"/>
                    <a:gd name="T107" fmla="*/ 309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6" h="1080">
                      <a:moveTo>
                        <a:pt x="519" y="309"/>
                      </a:moveTo>
                      <a:lnTo>
                        <a:pt x="542" y="312"/>
                      </a:lnTo>
                      <a:lnTo>
                        <a:pt x="564" y="315"/>
                      </a:lnTo>
                      <a:lnTo>
                        <a:pt x="584" y="322"/>
                      </a:lnTo>
                      <a:lnTo>
                        <a:pt x="604" y="330"/>
                      </a:lnTo>
                      <a:lnTo>
                        <a:pt x="622" y="341"/>
                      </a:lnTo>
                      <a:lnTo>
                        <a:pt x="641" y="352"/>
                      </a:lnTo>
                      <a:lnTo>
                        <a:pt x="657" y="366"/>
                      </a:lnTo>
                      <a:lnTo>
                        <a:pt x="672" y="381"/>
                      </a:lnTo>
                      <a:lnTo>
                        <a:pt x="686" y="398"/>
                      </a:lnTo>
                      <a:lnTo>
                        <a:pt x="697" y="415"/>
                      </a:lnTo>
                      <a:lnTo>
                        <a:pt x="708" y="435"/>
                      </a:lnTo>
                      <a:lnTo>
                        <a:pt x="717" y="455"/>
                      </a:lnTo>
                      <a:lnTo>
                        <a:pt x="724" y="475"/>
                      </a:lnTo>
                      <a:lnTo>
                        <a:pt x="729" y="497"/>
                      </a:lnTo>
                      <a:lnTo>
                        <a:pt x="731" y="519"/>
                      </a:lnTo>
                      <a:lnTo>
                        <a:pt x="731" y="542"/>
                      </a:lnTo>
                      <a:lnTo>
                        <a:pt x="729" y="565"/>
                      </a:lnTo>
                      <a:lnTo>
                        <a:pt x="724" y="587"/>
                      </a:lnTo>
                      <a:lnTo>
                        <a:pt x="718" y="608"/>
                      </a:lnTo>
                      <a:lnTo>
                        <a:pt x="710" y="628"/>
                      </a:lnTo>
                      <a:lnTo>
                        <a:pt x="700" y="647"/>
                      </a:lnTo>
                      <a:lnTo>
                        <a:pt x="687" y="665"/>
                      </a:lnTo>
                      <a:lnTo>
                        <a:pt x="674" y="681"/>
                      </a:lnTo>
                      <a:lnTo>
                        <a:pt x="659" y="698"/>
                      </a:lnTo>
                      <a:lnTo>
                        <a:pt x="643" y="711"/>
                      </a:lnTo>
                      <a:lnTo>
                        <a:pt x="626" y="723"/>
                      </a:lnTo>
                      <a:lnTo>
                        <a:pt x="606" y="733"/>
                      </a:lnTo>
                      <a:lnTo>
                        <a:pt x="587" y="743"/>
                      </a:lnTo>
                      <a:lnTo>
                        <a:pt x="566" y="748"/>
                      </a:lnTo>
                      <a:lnTo>
                        <a:pt x="545" y="754"/>
                      </a:lnTo>
                      <a:lnTo>
                        <a:pt x="523" y="756"/>
                      </a:lnTo>
                      <a:lnTo>
                        <a:pt x="500" y="756"/>
                      </a:lnTo>
                      <a:lnTo>
                        <a:pt x="478" y="754"/>
                      </a:lnTo>
                      <a:lnTo>
                        <a:pt x="456" y="749"/>
                      </a:lnTo>
                      <a:lnTo>
                        <a:pt x="436" y="744"/>
                      </a:lnTo>
                      <a:lnTo>
                        <a:pt x="416" y="734"/>
                      </a:lnTo>
                      <a:lnTo>
                        <a:pt x="397" y="724"/>
                      </a:lnTo>
                      <a:lnTo>
                        <a:pt x="379" y="713"/>
                      </a:lnTo>
                      <a:lnTo>
                        <a:pt x="363" y="699"/>
                      </a:lnTo>
                      <a:lnTo>
                        <a:pt x="348" y="684"/>
                      </a:lnTo>
                      <a:lnTo>
                        <a:pt x="334" y="668"/>
                      </a:lnTo>
                      <a:lnTo>
                        <a:pt x="322" y="650"/>
                      </a:lnTo>
                      <a:lnTo>
                        <a:pt x="312" y="631"/>
                      </a:lnTo>
                      <a:lnTo>
                        <a:pt x="303" y="611"/>
                      </a:lnTo>
                      <a:lnTo>
                        <a:pt x="296" y="590"/>
                      </a:lnTo>
                      <a:lnTo>
                        <a:pt x="292" y="569"/>
                      </a:lnTo>
                      <a:lnTo>
                        <a:pt x="289" y="547"/>
                      </a:lnTo>
                      <a:lnTo>
                        <a:pt x="289" y="524"/>
                      </a:lnTo>
                      <a:lnTo>
                        <a:pt x="292" y="499"/>
                      </a:lnTo>
                      <a:lnTo>
                        <a:pt x="296" y="476"/>
                      </a:lnTo>
                      <a:lnTo>
                        <a:pt x="303" y="455"/>
                      </a:lnTo>
                      <a:lnTo>
                        <a:pt x="312" y="434"/>
                      </a:lnTo>
                      <a:lnTo>
                        <a:pt x="323" y="413"/>
                      </a:lnTo>
                      <a:lnTo>
                        <a:pt x="337" y="395"/>
                      </a:lnTo>
                      <a:lnTo>
                        <a:pt x="350" y="377"/>
                      </a:lnTo>
                      <a:lnTo>
                        <a:pt x="367" y="362"/>
                      </a:lnTo>
                      <a:lnTo>
                        <a:pt x="69" y="237"/>
                      </a:lnTo>
                      <a:lnTo>
                        <a:pt x="62" y="246"/>
                      </a:lnTo>
                      <a:lnTo>
                        <a:pt x="56" y="256"/>
                      </a:lnTo>
                      <a:lnTo>
                        <a:pt x="51" y="266"/>
                      </a:lnTo>
                      <a:lnTo>
                        <a:pt x="45" y="275"/>
                      </a:lnTo>
                      <a:lnTo>
                        <a:pt x="39" y="285"/>
                      </a:lnTo>
                      <a:lnTo>
                        <a:pt x="35" y="296"/>
                      </a:lnTo>
                      <a:lnTo>
                        <a:pt x="29" y="306"/>
                      </a:lnTo>
                      <a:lnTo>
                        <a:pt x="24" y="316"/>
                      </a:lnTo>
                      <a:lnTo>
                        <a:pt x="169" y="421"/>
                      </a:lnTo>
                      <a:lnTo>
                        <a:pt x="166" y="433"/>
                      </a:lnTo>
                      <a:lnTo>
                        <a:pt x="163" y="445"/>
                      </a:lnTo>
                      <a:lnTo>
                        <a:pt x="159" y="457"/>
                      </a:lnTo>
                      <a:lnTo>
                        <a:pt x="157" y="470"/>
                      </a:lnTo>
                      <a:lnTo>
                        <a:pt x="0" y="486"/>
                      </a:lnTo>
                      <a:lnTo>
                        <a:pt x="2" y="594"/>
                      </a:lnTo>
                      <a:lnTo>
                        <a:pt x="157" y="610"/>
                      </a:lnTo>
                      <a:lnTo>
                        <a:pt x="159" y="622"/>
                      </a:lnTo>
                      <a:lnTo>
                        <a:pt x="163" y="634"/>
                      </a:lnTo>
                      <a:lnTo>
                        <a:pt x="166" y="646"/>
                      </a:lnTo>
                      <a:lnTo>
                        <a:pt x="169" y="658"/>
                      </a:lnTo>
                      <a:lnTo>
                        <a:pt x="24" y="764"/>
                      </a:lnTo>
                      <a:lnTo>
                        <a:pt x="30" y="776"/>
                      </a:lnTo>
                      <a:lnTo>
                        <a:pt x="36" y="787"/>
                      </a:lnTo>
                      <a:lnTo>
                        <a:pt x="41" y="799"/>
                      </a:lnTo>
                      <a:lnTo>
                        <a:pt x="48" y="810"/>
                      </a:lnTo>
                      <a:lnTo>
                        <a:pt x="54" y="821"/>
                      </a:lnTo>
                      <a:lnTo>
                        <a:pt x="61" y="832"/>
                      </a:lnTo>
                      <a:lnTo>
                        <a:pt x="68" y="843"/>
                      </a:lnTo>
                      <a:lnTo>
                        <a:pt x="76" y="853"/>
                      </a:lnTo>
                      <a:lnTo>
                        <a:pt x="239" y="779"/>
                      </a:lnTo>
                      <a:lnTo>
                        <a:pt x="243" y="784"/>
                      </a:lnTo>
                      <a:lnTo>
                        <a:pt x="248" y="789"/>
                      </a:lnTo>
                      <a:lnTo>
                        <a:pt x="251" y="793"/>
                      </a:lnTo>
                      <a:lnTo>
                        <a:pt x="256" y="798"/>
                      </a:lnTo>
                      <a:lnTo>
                        <a:pt x="261" y="801"/>
                      </a:lnTo>
                      <a:lnTo>
                        <a:pt x="265" y="806"/>
                      </a:lnTo>
                      <a:lnTo>
                        <a:pt x="270" y="810"/>
                      </a:lnTo>
                      <a:lnTo>
                        <a:pt x="274" y="814"/>
                      </a:lnTo>
                      <a:lnTo>
                        <a:pt x="201" y="980"/>
                      </a:lnTo>
                      <a:lnTo>
                        <a:pt x="211" y="987"/>
                      </a:lnTo>
                      <a:lnTo>
                        <a:pt x="221" y="994"/>
                      </a:lnTo>
                      <a:lnTo>
                        <a:pt x="233" y="1001"/>
                      </a:lnTo>
                      <a:lnTo>
                        <a:pt x="243" y="1007"/>
                      </a:lnTo>
                      <a:lnTo>
                        <a:pt x="255" y="1013"/>
                      </a:lnTo>
                      <a:lnTo>
                        <a:pt x="266" y="1019"/>
                      </a:lnTo>
                      <a:lnTo>
                        <a:pt x="278" y="1025"/>
                      </a:lnTo>
                      <a:lnTo>
                        <a:pt x="289" y="1030"/>
                      </a:lnTo>
                      <a:lnTo>
                        <a:pt x="394" y="884"/>
                      </a:lnTo>
                      <a:lnTo>
                        <a:pt x="400" y="886"/>
                      </a:lnTo>
                      <a:lnTo>
                        <a:pt x="406" y="889"/>
                      </a:lnTo>
                      <a:lnTo>
                        <a:pt x="412" y="890"/>
                      </a:lnTo>
                      <a:lnTo>
                        <a:pt x="417" y="892"/>
                      </a:lnTo>
                      <a:lnTo>
                        <a:pt x="423" y="893"/>
                      </a:lnTo>
                      <a:lnTo>
                        <a:pt x="430" y="895"/>
                      </a:lnTo>
                      <a:lnTo>
                        <a:pt x="436" y="896"/>
                      </a:lnTo>
                      <a:lnTo>
                        <a:pt x="441" y="897"/>
                      </a:lnTo>
                      <a:lnTo>
                        <a:pt x="460" y="1078"/>
                      </a:lnTo>
                      <a:lnTo>
                        <a:pt x="467" y="1078"/>
                      </a:lnTo>
                      <a:lnTo>
                        <a:pt x="473" y="1079"/>
                      </a:lnTo>
                      <a:lnTo>
                        <a:pt x="480" y="1079"/>
                      </a:lnTo>
                      <a:lnTo>
                        <a:pt x="485" y="1079"/>
                      </a:lnTo>
                      <a:lnTo>
                        <a:pt x="491" y="1080"/>
                      </a:lnTo>
                      <a:lnTo>
                        <a:pt x="498" y="1080"/>
                      </a:lnTo>
                      <a:lnTo>
                        <a:pt x="504" y="1080"/>
                      </a:lnTo>
                      <a:lnTo>
                        <a:pt x="511" y="1080"/>
                      </a:lnTo>
                      <a:lnTo>
                        <a:pt x="518" y="1080"/>
                      </a:lnTo>
                      <a:lnTo>
                        <a:pt x="523" y="1080"/>
                      </a:lnTo>
                      <a:lnTo>
                        <a:pt x="530" y="1080"/>
                      </a:lnTo>
                      <a:lnTo>
                        <a:pt x="537" y="1079"/>
                      </a:lnTo>
                      <a:lnTo>
                        <a:pt x="543" y="1079"/>
                      </a:lnTo>
                      <a:lnTo>
                        <a:pt x="550" y="1079"/>
                      </a:lnTo>
                      <a:lnTo>
                        <a:pt x="556" y="1078"/>
                      </a:lnTo>
                      <a:lnTo>
                        <a:pt x="563" y="1078"/>
                      </a:lnTo>
                      <a:lnTo>
                        <a:pt x="580" y="897"/>
                      </a:lnTo>
                      <a:lnTo>
                        <a:pt x="587" y="896"/>
                      </a:lnTo>
                      <a:lnTo>
                        <a:pt x="593" y="895"/>
                      </a:lnTo>
                      <a:lnTo>
                        <a:pt x="598" y="893"/>
                      </a:lnTo>
                      <a:lnTo>
                        <a:pt x="604" y="892"/>
                      </a:lnTo>
                      <a:lnTo>
                        <a:pt x="611" y="890"/>
                      </a:lnTo>
                      <a:lnTo>
                        <a:pt x="617" y="889"/>
                      </a:lnTo>
                      <a:lnTo>
                        <a:pt x="622" y="886"/>
                      </a:lnTo>
                      <a:lnTo>
                        <a:pt x="628" y="884"/>
                      </a:lnTo>
                      <a:lnTo>
                        <a:pt x="733" y="1030"/>
                      </a:lnTo>
                      <a:lnTo>
                        <a:pt x="745" y="1025"/>
                      </a:lnTo>
                      <a:lnTo>
                        <a:pt x="756" y="1019"/>
                      </a:lnTo>
                      <a:lnTo>
                        <a:pt x="768" y="1013"/>
                      </a:lnTo>
                      <a:lnTo>
                        <a:pt x="779" y="1007"/>
                      </a:lnTo>
                      <a:lnTo>
                        <a:pt x="790" y="1001"/>
                      </a:lnTo>
                      <a:lnTo>
                        <a:pt x="801" y="994"/>
                      </a:lnTo>
                      <a:lnTo>
                        <a:pt x="812" y="987"/>
                      </a:lnTo>
                      <a:lnTo>
                        <a:pt x="822" y="980"/>
                      </a:lnTo>
                      <a:lnTo>
                        <a:pt x="748" y="814"/>
                      </a:lnTo>
                      <a:lnTo>
                        <a:pt x="753" y="810"/>
                      </a:lnTo>
                      <a:lnTo>
                        <a:pt x="757" y="806"/>
                      </a:lnTo>
                      <a:lnTo>
                        <a:pt x="762" y="801"/>
                      </a:lnTo>
                      <a:lnTo>
                        <a:pt x="767" y="798"/>
                      </a:lnTo>
                      <a:lnTo>
                        <a:pt x="770" y="793"/>
                      </a:lnTo>
                      <a:lnTo>
                        <a:pt x="775" y="789"/>
                      </a:lnTo>
                      <a:lnTo>
                        <a:pt x="779" y="784"/>
                      </a:lnTo>
                      <a:lnTo>
                        <a:pt x="783" y="779"/>
                      </a:lnTo>
                      <a:lnTo>
                        <a:pt x="946" y="853"/>
                      </a:lnTo>
                      <a:lnTo>
                        <a:pt x="953" y="843"/>
                      </a:lnTo>
                      <a:lnTo>
                        <a:pt x="960" y="832"/>
                      </a:lnTo>
                      <a:lnTo>
                        <a:pt x="967" y="821"/>
                      </a:lnTo>
                      <a:lnTo>
                        <a:pt x="974" y="810"/>
                      </a:lnTo>
                      <a:lnTo>
                        <a:pt x="981" y="799"/>
                      </a:lnTo>
                      <a:lnTo>
                        <a:pt x="987" y="787"/>
                      </a:lnTo>
                      <a:lnTo>
                        <a:pt x="993" y="776"/>
                      </a:lnTo>
                      <a:lnTo>
                        <a:pt x="998" y="764"/>
                      </a:lnTo>
                      <a:lnTo>
                        <a:pt x="852" y="658"/>
                      </a:lnTo>
                      <a:lnTo>
                        <a:pt x="856" y="646"/>
                      </a:lnTo>
                      <a:lnTo>
                        <a:pt x="860" y="634"/>
                      </a:lnTo>
                      <a:lnTo>
                        <a:pt x="863" y="622"/>
                      </a:lnTo>
                      <a:lnTo>
                        <a:pt x="866" y="610"/>
                      </a:lnTo>
                      <a:lnTo>
                        <a:pt x="1043" y="592"/>
                      </a:lnTo>
                      <a:lnTo>
                        <a:pt x="1044" y="579"/>
                      </a:lnTo>
                      <a:lnTo>
                        <a:pt x="1046" y="565"/>
                      </a:lnTo>
                      <a:lnTo>
                        <a:pt x="1046" y="552"/>
                      </a:lnTo>
                      <a:lnTo>
                        <a:pt x="1046" y="540"/>
                      </a:lnTo>
                      <a:lnTo>
                        <a:pt x="1046" y="527"/>
                      </a:lnTo>
                      <a:lnTo>
                        <a:pt x="1046" y="513"/>
                      </a:lnTo>
                      <a:lnTo>
                        <a:pt x="1044" y="501"/>
                      </a:lnTo>
                      <a:lnTo>
                        <a:pt x="1043" y="488"/>
                      </a:lnTo>
                      <a:lnTo>
                        <a:pt x="866" y="470"/>
                      </a:lnTo>
                      <a:lnTo>
                        <a:pt x="863" y="457"/>
                      </a:lnTo>
                      <a:lnTo>
                        <a:pt x="860" y="445"/>
                      </a:lnTo>
                      <a:lnTo>
                        <a:pt x="856" y="433"/>
                      </a:lnTo>
                      <a:lnTo>
                        <a:pt x="852" y="421"/>
                      </a:lnTo>
                      <a:lnTo>
                        <a:pt x="998" y="315"/>
                      </a:lnTo>
                      <a:lnTo>
                        <a:pt x="993" y="304"/>
                      </a:lnTo>
                      <a:lnTo>
                        <a:pt x="987" y="292"/>
                      </a:lnTo>
                      <a:lnTo>
                        <a:pt x="981" y="281"/>
                      </a:lnTo>
                      <a:lnTo>
                        <a:pt x="974" y="269"/>
                      </a:lnTo>
                      <a:lnTo>
                        <a:pt x="967" y="259"/>
                      </a:lnTo>
                      <a:lnTo>
                        <a:pt x="960" y="247"/>
                      </a:lnTo>
                      <a:lnTo>
                        <a:pt x="953" y="237"/>
                      </a:lnTo>
                      <a:lnTo>
                        <a:pt x="946" y="226"/>
                      </a:lnTo>
                      <a:lnTo>
                        <a:pt x="783" y="300"/>
                      </a:lnTo>
                      <a:lnTo>
                        <a:pt x="779" y="296"/>
                      </a:lnTo>
                      <a:lnTo>
                        <a:pt x="775" y="291"/>
                      </a:lnTo>
                      <a:lnTo>
                        <a:pt x="770" y="286"/>
                      </a:lnTo>
                      <a:lnTo>
                        <a:pt x="767" y="282"/>
                      </a:lnTo>
                      <a:lnTo>
                        <a:pt x="762" y="278"/>
                      </a:lnTo>
                      <a:lnTo>
                        <a:pt x="757" y="274"/>
                      </a:lnTo>
                      <a:lnTo>
                        <a:pt x="753" y="269"/>
                      </a:lnTo>
                      <a:lnTo>
                        <a:pt x="748" y="266"/>
                      </a:lnTo>
                      <a:lnTo>
                        <a:pt x="822" y="100"/>
                      </a:lnTo>
                      <a:lnTo>
                        <a:pt x="812" y="93"/>
                      </a:lnTo>
                      <a:lnTo>
                        <a:pt x="801" y="86"/>
                      </a:lnTo>
                      <a:lnTo>
                        <a:pt x="790" y="79"/>
                      </a:lnTo>
                      <a:lnTo>
                        <a:pt x="779" y="72"/>
                      </a:lnTo>
                      <a:lnTo>
                        <a:pt x="768" y="66"/>
                      </a:lnTo>
                      <a:lnTo>
                        <a:pt x="756" y="61"/>
                      </a:lnTo>
                      <a:lnTo>
                        <a:pt x="745" y="55"/>
                      </a:lnTo>
                      <a:lnTo>
                        <a:pt x="733" y="49"/>
                      </a:lnTo>
                      <a:lnTo>
                        <a:pt x="628" y="195"/>
                      </a:lnTo>
                      <a:lnTo>
                        <a:pt x="622" y="193"/>
                      </a:lnTo>
                      <a:lnTo>
                        <a:pt x="617" y="191"/>
                      </a:lnTo>
                      <a:lnTo>
                        <a:pt x="611" y="190"/>
                      </a:lnTo>
                      <a:lnTo>
                        <a:pt x="604" y="187"/>
                      </a:lnTo>
                      <a:lnTo>
                        <a:pt x="598" y="186"/>
                      </a:lnTo>
                      <a:lnTo>
                        <a:pt x="593" y="185"/>
                      </a:lnTo>
                      <a:lnTo>
                        <a:pt x="587" y="184"/>
                      </a:lnTo>
                      <a:lnTo>
                        <a:pt x="580" y="183"/>
                      </a:lnTo>
                      <a:lnTo>
                        <a:pt x="563" y="2"/>
                      </a:lnTo>
                      <a:lnTo>
                        <a:pt x="556" y="2"/>
                      </a:lnTo>
                      <a:lnTo>
                        <a:pt x="550" y="1"/>
                      </a:lnTo>
                      <a:lnTo>
                        <a:pt x="543" y="1"/>
                      </a:lnTo>
                      <a:lnTo>
                        <a:pt x="537" y="1"/>
                      </a:lnTo>
                      <a:lnTo>
                        <a:pt x="530" y="0"/>
                      </a:lnTo>
                      <a:lnTo>
                        <a:pt x="523" y="0"/>
                      </a:lnTo>
                      <a:lnTo>
                        <a:pt x="518" y="0"/>
                      </a:lnTo>
                      <a:lnTo>
                        <a:pt x="511" y="0"/>
                      </a:lnTo>
                      <a:lnTo>
                        <a:pt x="504" y="0"/>
                      </a:lnTo>
                      <a:lnTo>
                        <a:pt x="498" y="0"/>
                      </a:lnTo>
                      <a:lnTo>
                        <a:pt x="491" y="0"/>
                      </a:lnTo>
                      <a:lnTo>
                        <a:pt x="485" y="1"/>
                      </a:lnTo>
                      <a:lnTo>
                        <a:pt x="480" y="1"/>
                      </a:lnTo>
                      <a:lnTo>
                        <a:pt x="473" y="1"/>
                      </a:lnTo>
                      <a:lnTo>
                        <a:pt x="467" y="2"/>
                      </a:lnTo>
                      <a:lnTo>
                        <a:pt x="460" y="2"/>
                      </a:lnTo>
                      <a:lnTo>
                        <a:pt x="441" y="183"/>
                      </a:lnTo>
                      <a:lnTo>
                        <a:pt x="436" y="184"/>
                      </a:lnTo>
                      <a:lnTo>
                        <a:pt x="430" y="185"/>
                      </a:lnTo>
                      <a:lnTo>
                        <a:pt x="423" y="186"/>
                      </a:lnTo>
                      <a:lnTo>
                        <a:pt x="417" y="187"/>
                      </a:lnTo>
                      <a:lnTo>
                        <a:pt x="412" y="190"/>
                      </a:lnTo>
                      <a:lnTo>
                        <a:pt x="406" y="191"/>
                      </a:lnTo>
                      <a:lnTo>
                        <a:pt x="400" y="193"/>
                      </a:lnTo>
                      <a:lnTo>
                        <a:pt x="394" y="195"/>
                      </a:lnTo>
                      <a:lnTo>
                        <a:pt x="289" y="49"/>
                      </a:lnTo>
                      <a:lnTo>
                        <a:pt x="278" y="55"/>
                      </a:lnTo>
                      <a:lnTo>
                        <a:pt x="266" y="61"/>
                      </a:lnTo>
                      <a:lnTo>
                        <a:pt x="255" y="66"/>
                      </a:lnTo>
                      <a:lnTo>
                        <a:pt x="243" y="72"/>
                      </a:lnTo>
                      <a:lnTo>
                        <a:pt x="233" y="79"/>
                      </a:lnTo>
                      <a:lnTo>
                        <a:pt x="221" y="86"/>
                      </a:lnTo>
                      <a:lnTo>
                        <a:pt x="211" y="93"/>
                      </a:lnTo>
                      <a:lnTo>
                        <a:pt x="201" y="100"/>
                      </a:lnTo>
                      <a:lnTo>
                        <a:pt x="274" y="266"/>
                      </a:lnTo>
                      <a:lnTo>
                        <a:pt x="269" y="271"/>
                      </a:lnTo>
                      <a:lnTo>
                        <a:pt x="263" y="277"/>
                      </a:lnTo>
                      <a:lnTo>
                        <a:pt x="256" y="283"/>
                      </a:lnTo>
                      <a:lnTo>
                        <a:pt x="250" y="289"/>
                      </a:lnTo>
                      <a:lnTo>
                        <a:pt x="376" y="355"/>
                      </a:lnTo>
                      <a:lnTo>
                        <a:pt x="391" y="344"/>
                      </a:lnTo>
                      <a:lnTo>
                        <a:pt x="407" y="335"/>
                      </a:lnTo>
                      <a:lnTo>
                        <a:pt x="424" y="327"/>
                      </a:lnTo>
                      <a:lnTo>
                        <a:pt x="443" y="320"/>
                      </a:lnTo>
                      <a:lnTo>
                        <a:pt x="461" y="315"/>
                      </a:lnTo>
                      <a:lnTo>
                        <a:pt x="480" y="312"/>
                      </a:lnTo>
                      <a:lnTo>
                        <a:pt x="499" y="309"/>
                      </a:lnTo>
                      <a:lnTo>
                        <a:pt x="519"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p:cNvSpPr>
                <p:nvPr/>
              </p:nvSpPr>
              <p:spPr bwMode="auto">
                <a:xfrm>
                  <a:off x="3759201" y="962026"/>
                  <a:ext cx="242888" cy="107950"/>
                </a:xfrm>
                <a:custGeom>
                  <a:avLst/>
                  <a:gdLst>
                    <a:gd name="T0" fmla="*/ 6 w 307"/>
                    <a:gd name="T1" fmla="*/ 0 h 136"/>
                    <a:gd name="T2" fmla="*/ 5 w 307"/>
                    <a:gd name="T3" fmla="*/ 3 h 136"/>
                    <a:gd name="T4" fmla="*/ 4 w 307"/>
                    <a:gd name="T5" fmla="*/ 5 h 136"/>
                    <a:gd name="T6" fmla="*/ 1 w 307"/>
                    <a:gd name="T7" fmla="*/ 9 h 136"/>
                    <a:gd name="T8" fmla="*/ 0 w 307"/>
                    <a:gd name="T9" fmla="*/ 11 h 136"/>
                    <a:gd name="T10" fmla="*/ 298 w 307"/>
                    <a:gd name="T11" fmla="*/ 136 h 136"/>
                    <a:gd name="T12" fmla="*/ 300 w 307"/>
                    <a:gd name="T13" fmla="*/ 134 h 136"/>
                    <a:gd name="T14" fmla="*/ 302 w 307"/>
                    <a:gd name="T15" fmla="*/ 133 h 136"/>
                    <a:gd name="T16" fmla="*/ 304 w 307"/>
                    <a:gd name="T17" fmla="*/ 131 h 136"/>
                    <a:gd name="T18" fmla="*/ 307 w 307"/>
                    <a:gd name="T19" fmla="*/ 129 h 136"/>
                    <a:gd name="T20" fmla="*/ 181 w 307"/>
                    <a:gd name="T21" fmla="*/ 63 h 136"/>
                    <a:gd name="T22" fmla="*/ 179 w 307"/>
                    <a:gd name="T23" fmla="*/ 65 h 136"/>
                    <a:gd name="T24" fmla="*/ 175 w 307"/>
                    <a:gd name="T25" fmla="*/ 68 h 136"/>
                    <a:gd name="T26" fmla="*/ 173 w 307"/>
                    <a:gd name="T27" fmla="*/ 72 h 136"/>
                    <a:gd name="T28" fmla="*/ 170 w 307"/>
                    <a:gd name="T29" fmla="*/ 74 h 136"/>
                    <a:gd name="T30" fmla="*/ 6 w 30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7" h="136">
                      <a:moveTo>
                        <a:pt x="6" y="0"/>
                      </a:moveTo>
                      <a:lnTo>
                        <a:pt x="5" y="3"/>
                      </a:lnTo>
                      <a:lnTo>
                        <a:pt x="4" y="5"/>
                      </a:lnTo>
                      <a:lnTo>
                        <a:pt x="1" y="9"/>
                      </a:lnTo>
                      <a:lnTo>
                        <a:pt x="0" y="11"/>
                      </a:lnTo>
                      <a:lnTo>
                        <a:pt x="298" y="136"/>
                      </a:lnTo>
                      <a:lnTo>
                        <a:pt x="300" y="134"/>
                      </a:lnTo>
                      <a:lnTo>
                        <a:pt x="302" y="133"/>
                      </a:lnTo>
                      <a:lnTo>
                        <a:pt x="304" y="131"/>
                      </a:lnTo>
                      <a:lnTo>
                        <a:pt x="307" y="129"/>
                      </a:lnTo>
                      <a:lnTo>
                        <a:pt x="181" y="63"/>
                      </a:lnTo>
                      <a:lnTo>
                        <a:pt x="179" y="65"/>
                      </a:lnTo>
                      <a:lnTo>
                        <a:pt x="175" y="68"/>
                      </a:lnTo>
                      <a:lnTo>
                        <a:pt x="173" y="72"/>
                      </a:lnTo>
                      <a:lnTo>
                        <a:pt x="170" y="74"/>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3" name="Group 2"/>
          <p:cNvGrpSpPr/>
          <p:nvPr/>
        </p:nvGrpSpPr>
        <p:grpSpPr>
          <a:xfrm>
            <a:off x="9711714" y="2516920"/>
            <a:ext cx="2485505" cy="3143250"/>
            <a:chOff x="9676015" y="2506662"/>
            <a:chExt cx="2485505" cy="3143250"/>
          </a:xfrm>
        </p:grpSpPr>
        <p:grpSp>
          <p:nvGrpSpPr>
            <p:cNvPr id="61" name="Group 60"/>
            <p:cNvGrpSpPr/>
            <p:nvPr/>
          </p:nvGrpSpPr>
          <p:grpSpPr>
            <a:xfrm>
              <a:off x="11704320" y="2506662"/>
              <a:ext cx="457200" cy="3143250"/>
              <a:chOff x="7132637" y="3853034"/>
              <a:chExt cx="1197820" cy="4023360"/>
            </a:xfrm>
            <a:solidFill>
              <a:srgbClr val="206A98"/>
            </a:solidFill>
            <a:scene3d>
              <a:camera prst="orthographicFront">
                <a:rot lat="3900005" lon="18899975" rev="0"/>
              </a:camera>
              <a:lightRig rig="threePt" dir="t"/>
            </a:scene3d>
          </p:grpSpPr>
          <p:grpSp>
            <p:nvGrpSpPr>
              <p:cNvPr id="62" name="Group 61"/>
              <p:cNvGrpSpPr/>
              <p:nvPr/>
            </p:nvGrpSpPr>
            <p:grpSpPr>
              <a:xfrm>
                <a:off x="7132637" y="3853034"/>
                <a:ext cx="1197820" cy="1341120"/>
                <a:chOff x="3665" y="1005840"/>
                <a:chExt cx="1197820" cy="1341120"/>
              </a:xfrm>
              <a:grpFill/>
            </p:grpSpPr>
            <p:sp>
              <p:nvSpPr>
                <p:cNvPr id="97" name="Rounded Rectangle 96"/>
                <p:cNvSpPr/>
                <p:nvPr/>
              </p:nvSpPr>
              <p:spPr>
                <a:xfrm>
                  <a:off x="3665"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8" name="Rounded Rectangle 4"/>
                <p:cNvSpPr/>
                <p:nvPr/>
              </p:nvSpPr>
              <p:spPr>
                <a:xfrm>
                  <a:off x="62138" y="1064312"/>
                  <a:ext cx="1080874" cy="1224173"/>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nvGrpSpPr>
              <p:cNvPr id="63" name="Group 62"/>
              <p:cNvGrpSpPr/>
              <p:nvPr/>
            </p:nvGrpSpPr>
            <p:grpSpPr>
              <a:xfrm>
                <a:off x="7132637" y="5194154"/>
                <a:ext cx="1197820" cy="1341120"/>
                <a:chOff x="1278348" y="1005840"/>
                <a:chExt cx="1197820" cy="1341120"/>
              </a:xfrm>
              <a:grpFill/>
            </p:grpSpPr>
            <p:sp>
              <p:nvSpPr>
                <p:cNvPr id="70" name="Rounded Rectangle 69"/>
                <p:cNvSpPr/>
                <p:nvPr/>
              </p:nvSpPr>
              <p:spPr>
                <a:xfrm>
                  <a:off x="1278348"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1" name="Rounded Rectangle 6"/>
                <p:cNvSpPr/>
                <p:nvPr/>
              </p:nvSpPr>
              <p:spPr>
                <a:xfrm>
                  <a:off x="1336821" y="1064313"/>
                  <a:ext cx="1080874" cy="122417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nvGrpSpPr>
              <p:cNvPr id="64" name="Group 63"/>
              <p:cNvGrpSpPr/>
              <p:nvPr/>
            </p:nvGrpSpPr>
            <p:grpSpPr>
              <a:xfrm>
                <a:off x="7132637" y="6535274"/>
                <a:ext cx="1197820" cy="1341120"/>
                <a:chOff x="2553031" y="1005840"/>
                <a:chExt cx="1197820" cy="1341120"/>
              </a:xfrm>
              <a:grpFill/>
            </p:grpSpPr>
            <p:sp>
              <p:nvSpPr>
                <p:cNvPr id="68" name="Rounded Rectangle 67"/>
                <p:cNvSpPr/>
                <p:nvPr/>
              </p:nvSpPr>
              <p:spPr>
                <a:xfrm>
                  <a:off x="2553031" y="1005840"/>
                  <a:ext cx="1197820" cy="1341120"/>
                </a:xfrm>
                <a:prstGeom prst="roundRect">
                  <a:avLst/>
                </a:prstGeom>
                <a:grpFill/>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9" name="Rounded Rectangle 8"/>
                <p:cNvSpPr/>
                <p:nvPr/>
              </p:nvSpPr>
              <p:spPr>
                <a:xfrm>
                  <a:off x="2611504" y="1064313"/>
                  <a:ext cx="1080874" cy="122417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endParaRPr lang="en-US" sz="1500" kern="1200" dirty="0">
                    <a:solidFill>
                      <a:srgbClr val="FFFFFF"/>
                    </a:solidFill>
                  </a:endParaRPr>
                </a:p>
              </p:txBody>
            </p:sp>
          </p:grpSp>
        </p:grpSp>
        <p:grpSp>
          <p:nvGrpSpPr>
            <p:cNvPr id="6" name="Group 5"/>
            <p:cNvGrpSpPr/>
            <p:nvPr/>
          </p:nvGrpSpPr>
          <p:grpSpPr>
            <a:xfrm>
              <a:off x="9676015" y="3579686"/>
              <a:ext cx="2104822" cy="1333371"/>
              <a:chOff x="7132637" y="3853034"/>
              <a:chExt cx="1197820" cy="4023360"/>
            </a:xfrm>
          </p:grpSpPr>
          <p:grpSp>
            <p:nvGrpSpPr>
              <p:cNvPr id="45" name="Group 44"/>
              <p:cNvGrpSpPr/>
              <p:nvPr/>
            </p:nvGrpSpPr>
            <p:grpSpPr>
              <a:xfrm>
                <a:off x="7132637" y="3853034"/>
                <a:ext cx="1197820" cy="1341120"/>
                <a:chOff x="3665" y="1005840"/>
                <a:chExt cx="1197820" cy="1341120"/>
              </a:xfrm>
            </p:grpSpPr>
            <p:sp>
              <p:nvSpPr>
                <p:cNvPr id="59" name="Rounded Rectangle 58"/>
                <p:cNvSpPr/>
                <p:nvPr/>
              </p:nvSpPr>
              <p:spPr>
                <a:xfrm>
                  <a:off x="3665"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Rounded Rectangle 4"/>
                <p:cNvSpPr/>
                <p:nvPr/>
              </p:nvSpPr>
              <p:spPr>
                <a:xfrm>
                  <a:off x="62138"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People</a:t>
                  </a:r>
                  <a:endParaRPr lang="en-US" sz="1500" kern="1200" dirty="0">
                    <a:solidFill>
                      <a:srgbClr val="FFFFFF"/>
                    </a:solidFill>
                  </a:endParaRPr>
                </a:p>
              </p:txBody>
            </p:sp>
          </p:grpSp>
          <p:grpSp>
            <p:nvGrpSpPr>
              <p:cNvPr id="50" name="Group 49"/>
              <p:cNvGrpSpPr/>
              <p:nvPr/>
            </p:nvGrpSpPr>
            <p:grpSpPr>
              <a:xfrm>
                <a:off x="7132637" y="5194154"/>
                <a:ext cx="1197820" cy="1341120"/>
                <a:chOff x="1278348" y="1005840"/>
                <a:chExt cx="1197820" cy="1341120"/>
              </a:xfrm>
            </p:grpSpPr>
            <p:sp>
              <p:nvSpPr>
                <p:cNvPr id="57" name="Rounded Rectangle 56"/>
                <p:cNvSpPr/>
                <p:nvPr/>
              </p:nvSpPr>
              <p:spPr>
                <a:xfrm>
                  <a:off x="1278348"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8" name="Rounded Rectangle 6"/>
                <p:cNvSpPr/>
                <p:nvPr/>
              </p:nvSpPr>
              <p:spPr>
                <a:xfrm>
                  <a:off x="1336821"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Process</a:t>
                  </a:r>
                  <a:endParaRPr lang="en-US" sz="1500" kern="1200" dirty="0">
                    <a:solidFill>
                      <a:srgbClr val="FFFFFF"/>
                    </a:solidFill>
                  </a:endParaRPr>
                </a:p>
              </p:txBody>
            </p:sp>
          </p:grpSp>
          <p:grpSp>
            <p:nvGrpSpPr>
              <p:cNvPr id="51" name="Group 50"/>
              <p:cNvGrpSpPr/>
              <p:nvPr/>
            </p:nvGrpSpPr>
            <p:grpSpPr>
              <a:xfrm>
                <a:off x="7132637" y="6535274"/>
                <a:ext cx="1197820" cy="1341120"/>
                <a:chOff x="2553031" y="1005840"/>
                <a:chExt cx="1197820" cy="1341120"/>
              </a:xfrm>
            </p:grpSpPr>
            <p:sp>
              <p:nvSpPr>
                <p:cNvPr id="55" name="Rounded Rectangle 54"/>
                <p:cNvSpPr/>
                <p:nvPr/>
              </p:nvSpPr>
              <p:spPr>
                <a:xfrm>
                  <a:off x="2553031" y="1005840"/>
                  <a:ext cx="1197820" cy="1341120"/>
                </a:xfrm>
                <a:prstGeom prst="roundRect">
                  <a:avLst/>
                </a:prstGeom>
                <a:solidFill>
                  <a:srgbClr val="3397D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6" name="Rounded Rectangle 8"/>
                <p:cNvSpPr/>
                <p:nvPr/>
              </p:nvSpPr>
              <p:spPr>
                <a:xfrm>
                  <a:off x="2611504" y="1064313"/>
                  <a:ext cx="1080874" cy="12241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FFFFFF"/>
                      </a:solidFill>
                    </a:rPr>
                    <a:t>Policy</a:t>
                  </a:r>
                  <a:endParaRPr lang="en-US" sz="1500" kern="1200" dirty="0">
                    <a:solidFill>
                      <a:srgbClr val="FFFFFF"/>
                    </a:solidFill>
                  </a:endParaRPr>
                </a:p>
              </p:txBody>
            </p:sp>
          </p:grpSp>
        </p:grpSp>
      </p:grpSp>
      <p:sp>
        <p:nvSpPr>
          <p:cNvPr id="83" name="Text Placeholder 6"/>
          <p:cNvSpPr txBox="1">
            <a:spLocks/>
          </p:cNvSpPr>
          <p:nvPr/>
        </p:nvSpPr>
        <p:spPr>
          <a:xfrm>
            <a:off x="3521295" y="4903936"/>
            <a:ext cx="5339319" cy="1165754"/>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Governance defines the </a:t>
            </a:r>
            <a:br>
              <a:rPr lang="en-US" dirty="0"/>
            </a:br>
            <a:r>
              <a:rPr lang="en-US" dirty="0">
                <a:solidFill>
                  <a:schemeClr val="tx1"/>
                </a:solidFill>
              </a:rPr>
              <a:t>people, processes, policies </a:t>
            </a:r>
            <a:br>
              <a:rPr lang="en-US" dirty="0">
                <a:solidFill>
                  <a:schemeClr val="tx1"/>
                </a:solidFill>
              </a:rPr>
            </a:br>
            <a:r>
              <a:rPr lang="en-US" dirty="0">
                <a:solidFill>
                  <a:schemeClr val="tx1"/>
                </a:solidFill>
              </a:rPr>
              <a:t>and technologies</a:t>
            </a:r>
            <a:r>
              <a:rPr lang="en-US" dirty="0">
                <a:solidFill>
                  <a:srgbClr val="FFFF00"/>
                </a:solidFill>
              </a:rPr>
              <a:t/>
            </a:r>
            <a:br>
              <a:rPr lang="en-US" dirty="0">
                <a:solidFill>
                  <a:srgbClr val="FFFF00"/>
                </a:solidFill>
              </a:rPr>
            </a:br>
            <a:r>
              <a:rPr lang="en-US" dirty="0"/>
              <a:t>that </a:t>
            </a:r>
            <a:r>
              <a:rPr lang="en-US" b="1" dirty="0">
                <a:solidFill>
                  <a:srgbClr val="FFFF00"/>
                </a:solidFill>
              </a:rPr>
              <a:t>deliver</a:t>
            </a:r>
            <a:r>
              <a:rPr lang="en-US" dirty="0"/>
              <a:t> a service</a:t>
            </a:r>
          </a:p>
        </p:txBody>
      </p:sp>
    </p:spTree>
    <p:extLst>
      <p:ext uri="{BB962C8B-B14F-4D97-AF65-F5344CB8AC3E}">
        <p14:creationId xmlns:p14="http://schemas.microsoft.com/office/powerpoint/2010/main" val="298480492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Dan Holme</External_x0020_Speaker>
    <Session_x0020_Code xmlns="2295e2e7-0eeb-498e-8716-217bb2ee6ee3">SPC109</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Dan Holme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0E3A57-8E07-44FE-93F6-EEF21118DB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2295e2e7-0eeb-498e-8716-217bb2ee6ee3"/>
    <ds:schemaRef ds:uri="http://www.w3.org/XML/1998/namespace"/>
    <ds:schemaRef ds:uri="http://purl.org/dc/dcmitype/"/>
    <ds:schemaRef ds:uri="http://schemas.openxmlformats.org/package/2006/metadata/core-properties"/>
    <ds:schemaRef ds:uri="http://schemas.microsoft.com/sharepoint/v3"/>
    <ds:schemaRef ds:uri="032d541b-1b4e-4d91-93c7-b10533c52f73"/>
    <ds:schemaRef ds:uri="230e9df3-be65-4c73-a93b-d1236ebd677e"/>
    <ds:schemaRef ds:uri="http://purl.org/dc/elements/1.1/"/>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10</TotalTime>
  <Words>3111</Words>
  <Application>Microsoft Office PowerPoint</Application>
  <PresentationFormat>Custom</PresentationFormat>
  <Paragraphs>864</Paragraphs>
  <Slides>77</Slides>
  <Notes>32</Notes>
  <HiddenSlides>0</HiddenSlides>
  <MMClips>0</MMClips>
  <ScaleCrop>false</ScaleCrop>
  <HeadingPairs>
    <vt:vector size="4" baseType="variant">
      <vt:variant>
        <vt:lpstr>Theme</vt:lpstr>
      </vt:variant>
      <vt:variant>
        <vt:i4>3</vt:i4>
      </vt:variant>
      <vt:variant>
        <vt:lpstr>Slide Titles</vt:lpstr>
      </vt:variant>
      <vt:variant>
        <vt:i4>77</vt:i4>
      </vt:variant>
    </vt:vector>
  </HeadingPairs>
  <TitlesOfParts>
    <vt:vector size="80" baseType="lpstr">
      <vt:lpstr>SPC2012_IT-Pro_Template_16x9</vt:lpstr>
      <vt:lpstr>5-30072_SPC2012_IT-Pro_Template_16x9_Light</vt:lpstr>
      <vt:lpstr>5-30072_SPC2012_IT-Pro_Template_16x9</vt:lpstr>
      <vt:lpstr>PowerPoint Presentation</vt:lpstr>
      <vt:lpstr>Governance Meets Architecture Architecting SharePoint for Policy Based Management  and Workload Scalability</vt:lpstr>
      <vt:lpstr>Dan Holme</vt:lpstr>
      <vt:lpstr>Agenda</vt:lpstr>
      <vt:lpstr>Definitions &amp; Diagrams Governance Workload Scalability Policy-Based Management  Architecture</vt:lpstr>
      <vt:lpstr>What is governance</vt:lpstr>
      <vt:lpstr>PowerPoint Presentation</vt:lpstr>
      <vt:lpstr>According to the Interweb</vt:lpstr>
      <vt:lpstr>PowerPoint Presentation</vt:lpstr>
      <vt:lpstr>PowerPoint Presentation</vt:lpstr>
      <vt:lpstr>PowerPoint Presentation</vt:lpstr>
      <vt:lpstr>Governance Meets Architecture</vt:lpstr>
      <vt:lpstr>What is workload scalability</vt:lpstr>
      <vt:lpstr>PowerPoint Presentation</vt:lpstr>
      <vt:lpstr>What is policy-based management</vt:lpstr>
      <vt:lpstr>Policy Based Management</vt:lpstr>
      <vt:lpstr>According to Dan</vt:lpstr>
      <vt:lpstr>What are architectures</vt:lpstr>
      <vt:lpstr>Logical Architecture</vt:lpstr>
      <vt:lpstr>Physical Architecture</vt:lpstr>
      <vt:lpstr>Information Architecture</vt:lpstr>
      <vt:lpstr>What is the relationship between architecture  and management</vt:lpstr>
      <vt:lpstr>Business Defines Needs</vt:lpstr>
      <vt:lpstr>Governance Enumerates Requirements</vt:lpstr>
      <vt:lpstr>Requirements Become Management Policies</vt:lpstr>
      <vt:lpstr>Architecture Builds Manageable Solution</vt:lpstr>
      <vt:lpstr>Simple, Familiar Example Establish Foundation</vt:lpstr>
      <vt:lpstr>A Simple Example</vt:lpstr>
      <vt:lpstr>A Simple Example</vt:lpstr>
      <vt:lpstr>Architecture: Encouraged</vt:lpstr>
      <vt:lpstr>Architecture: Enforced</vt:lpstr>
      <vt:lpstr>Architecture: Enforced</vt:lpstr>
      <vt:lpstr>A Simple Example</vt:lpstr>
      <vt:lpstr>A Simple Example: Summarized</vt:lpstr>
      <vt:lpstr>Guidance: Management &amp; Architecture</vt:lpstr>
      <vt:lpstr>Sites</vt:lpstr>
      <vt:lpstr>Site Collections</vt:lpstr>
      <vt:lpstr>Site Collections</vt:lpstr>
      <vt:lpstr>Guidance: Policies &amp; Settings</vt:lpstr>
      <vt:lpstr>Site Collections</vt:lpstr>
      <vt:lpstr>Guidance: Site Collections</vt:lpstr>
      <vt:lpstr>Guidance: Scalability Limits</vt:lpstr>
      <vt:lpstr>Distributed Architecture</vt:lpstr>
      <vt:lpstr>Challenges of a Distributed Architecture</vt:lpstr>
      <vt:lpstr>Guidance: Address the Challenges of a Distributed Architecture</vt:lpstr>
      <vt:lpstr>The Process From “Define” to “Design”</vt:lpstr>
      <vt:lpstr>Definition to Design</vt:lpstr>
      <vt:lpstr>Definition to Design</vt:lpstr>
      <vt:lpstr>Definition to Design</vt:lpstr>
      <vt:lpstr>Definition to Design</vt:lpstr>
      <vt:lpstr>Definition to Design</vt:lpstr>
      <vt:lpstr>Definition to Design</vt:lpstr>
      <vt:lpstr>Definition to Design</vt:lpstr>
      <vt:lpstr>Technical Details Architecture Scenarios</vt:lpstr>
      <vt:lpstr>Guidance: Content Databases</vt:lpstr>
      <vt:lpstr>Content Databases</vt:lpstr>
      <vt:lpstr>Web Applications</vt:lpstr>
      <vt:lpstr>Web Applications</vt:lpstr>
      <vt:lpstr>Web Applications</vt:lpstr>
      <vt:lpstr>Web Applications</vt:lpstr>
      <vt:lpstr>Web Applications</vt:lpstr>
      <vt:lpstr>Web Applications</vt:lpstr>
      <vt:lpstr>Web Applications</vt:lpstr>
      <vt:lpstr>Web Applications</vt:lpstr>
      <vt:lpstr>Web Applications</vt:lpstr>
      <vt:lpstr>Web Apps</vt:lpstr>
      <vt:lpstr>Guidance: Web Apps</vt:lpstr>
      <vt:lpstr>Farms</vt:lpstr>
      <vt:lpstr>Farms</vt:lpstr>
      <vt:lpstr>Guidance: Farms</vt:lpstr>
      <vt:lpstr>Challenges of a Distributed Architecture</vt:lpstr>
      <vt:lpstr>In Sum</vt:lpstr>
      <vt:lpstr>Architecture is straightforward but isn’t easy (Technical Expertise, Process, Compromise!)</vt:lpstr>
      <vt:lpstr>Resources</vt:lpstr>
      <vt:lpstr>MAHALO! (thank you!)</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Governance Meets Architecture - Architecting SharePoint for Policy Based Management and Workload Scalability</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2012-11-11T21:19:02Z</dcterms:created>
  <dcterms:modified xsi:type="dcterms:W3CDTF">2012-12-06T18:02:09Z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