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3.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4.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31" r:id="rId7"/>
    <p:sldMasterId id="2147484246" r:id="rId8"/>
  </p:sldMasterIdLst>
  <p:notesMasterIdLst>
    <p:notesMasterId r:id="rId63"/>
  </p:notesMasterIdLst>
  <p:handoutMasterIdLst>
    <p:handoutMasterId r:id="rId64"/>
  </p:handout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309" r:id="rId24"/>
    <p:sldId id="274" r:id="rId25"/>
    <p:sldId id="271" r:id="rId26"/>
    <p:sldId id="272" r:id="rId27"/>
    <p:sldId id="273"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re Content" id="{BA8C6440-0B2E-4A51-9D15-5A1B60721F2D}">
          <p14:sldIdLst>
            <p14:sldId id="256"/>
            <p14:sldId id="257"/>
            <p14:sldId id="258"/>
            <p14:sldId id="259"/>
            <p14:sldId id="260"/>
            <p14:sldId id="261"/>
            <p14:sldId id="262"/>
            <p14:sldId id="263"/>
            <p14:sldId id="264"/>
            <p14:sldId id="265"/>
            <p14:sldId id="266"/>
            <p14:sldId id="267"/>
            <p14:sldId id="268"/>
            <p14:sldId id="269"/>
            <p14:sldId id="270"/>
            <p14:sldId id="309"/>
          </p14:sldIdLst>
        </p14:section>
        <p14:section name="Untitled Section" id="{52CAA851-619E-45D4-917F-284532EE2AA4}">
          <p14:sldIdLst>
            <p14:sldId id="274"/>
            <p14:sldId id="271"/>
            <p14:sldId id="272"/>
            <p14:sldId id="273"/>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13" autoAdjust="0"/>
    <p:restoredTop sz="95238" autoAdjust="0"/>
  </p:normalViewPr>
  <p:slideViewPr>
    <p:cSldViewPr>
      <p:cViewPr varScale="1">
        <p:scale>
          <a:sx n="65" d="100"/>
          <a:sy n="65" d="100"/>
        </p:scale>
        <p:origin x="-876"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33" d="100"/>
        <a:sy n="33"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61" Type="http://schemas.openxmlformats.org/officeDocument/2006/relationships/slide" Target="slides/slide53.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viewProps" Target="viewProp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0607069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pPr/>
              <a:t>16</a:t>
            </a:fld>
            <a:endParaRPr lang="en-US" dirty="0"/>
          </a:p>
        </p:txBody>
      </p:sp>
    </p:spTree>
    <p:extLst>
      <p:ext uri="{BB962C8B-B14F-4D97-AF65-F5344CB8AC3E}">
        <p14:creationId xmlns:p14="http://schemas.microsoft.com/office/powerpoint/2010/main" val="3000626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076E232-C687-43EE-B44E-2F104F8FD35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229353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9947" y="686113"/>
            <a:ext cx="6058107"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10:00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30" tIns="45715" rIns="91430" bIns="45715"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347705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5064245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725730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09285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838">
              <a:lnSpc>
                <a:spcPct val="100000"/>
              </a:lnSpc>
              <a:spcAft>
                <a:spcPts val="0"/>
              </a:spcAft>
              <a:defRPr/>
            </a:pPr>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49101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95838">
              <a:lnSpc>
                <a:spcPct val="100000"/>
              </a:lnSpc>
              <a:spcAft>
                <a:spcPts val="0"/>
              </a:spcAft>
              <a:defRPr/>
            </a:pPr>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198862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30" indent="-17143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BB8C03C7-EED2-4F95-BCE7-CB00F70C47C8}"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1259840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E277604-F957-433F-BCA2-0779A8E9576D}"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9620447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1" tIns="146273" rIns="182841" bIns="146273" numCol="1" spcCol="0" rtlCol="0" fromWordArt="0" anchor="t" anchorCtr="0" forceAA="0" compatLnSpc="1">
            <a:prstTxWarp prst="textNoShape">
              <a:avLst/>
            </a:prstTxWarp>
            <a:noAutofit/>
          </a:bodyPr>
          <a:lstStyle/>
          <a:p>
            <a:pPr algn="ctr" defTabSz="93228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9" y="3954462"/>
            <a:ext cx="7315200" cy="1371580"/>
          </a:xfrm>
          <a:noFill/>
        </p:spPr>
        <p:txBody>
          <a:bodyPr lIns="149245" tIns="93278" rIns="149245" bIns="93278" anchor="t" anchorCtr="0"/>
          <a:lstStyle>
            <a:lvl1pPr algn="l" defTabSz="932555"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9245" tIns="111934" rIns="149245" bIns="111934">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555"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36403"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906155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5" name="Group 4"/>
          <p:cNvGrpSpPr/>
          <p:nvPr/>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8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6905838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1" tIns="146273" rIns="182841" bIns="146273" numCol="1" spcCol="0" rtlCol="0" fromWordArt="0" anchor="t" anchorCtr="0" forceAA="0" compatLnSpc="1">
            <a:prstTxWarp prst="textNoShape">
              <a:avLst/>
            </a:prstTxWarp>
            <a:noAutofit/>
          </a:bodyPr>
          <a:lstStyle/>
          <a:p>
            <a:pPr algn="ctr" defTabSz="93228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3"/>
            <a:ext cx="8228300" cy="1371579"/>
          </a:xfrm>
          <a:noFill/>
        </p:spPr>
        <p:txBody>
          <a:bodyPr tIns="93278" bIns="93278" anchor="t" anchorCtr="0"/>
          <a:lstStyle>
            <a:lvl1pPr algn="l" defTabSz="932555"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6556" tIns="149245" rIns="186556" bIns="149245">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555"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401987599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29267" y="162641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1" tIns="146273" rIns="182841" bIns="146273" numCol="1" spcCol="0" rtlCol="0" fromWordArt="0" anchor="t" anchorCtr="0" forceAA="0" compatLnSpc="1">
            <a:prstTxWarp prst="textNoShape">
              <a:avLst/>
            </a:prstTxWarp>
            <a:noAutofit/>
          </a:bodyPr>
          <a:lstStyle/>
          <a:p>
            <a:pPr algn="ctr" defTabSz="932286"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3954463"/>
            <a:ext cx="8229599" cy="1371579"/>
          </a:xfrm>
          <a:noFill/>
        </p:spPr>
        <p:txBody>
          <a:bodyPr tIns="93278" bIns="93278"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9325982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3278" bIns="9327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24787160"/>
      </p:ext>
    </p:extLst>
  </p:cSld>
  <p:clrMapOvr>
    <a:masterClrMapping/>
  </p:clrMapOvr>
  <p:transition>
    <p:fade/>
  </p:transition>
  <p:timing>
    <p:tnLst>
      <p:par>
        <p:cTn id="1" dur="indefinite" restart="never" nodeType="tmRoot"/>
      </p:par>
    </p:tnLst>
  </p:timing>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3278" bIns="9327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63371042"/>
      </p:ext>
    </p:extLst>
  </p:cSld>
  <p:clrMapOvr>
    <a:masterClrMapping/>
  </p:clrMapOvr>
  <p:transition>
    <p:fade/>
  </p:transition>
  <p:timing>
    <p:tnLst>
      <p:par>
        <p:cTn id="1" dur="indefinite" restart="never" nodeType="tmRoot"/>
      </p:par>
    </p:tnLst>
  </p:timing>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3278" bIns="93278"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05541384"/>
      </p:ext>
    </p:extLst>
  </p:cSld>
  <p:clrMapOvr>
    <a:masterClrMapping/>
  </p:clrMapOvr>
  <p:transition>
    <p:fade/>
  </p:transition>
  <p:timing>
    <p:tnLst>
      <p:par>
        <p:cTn id="1" dur="indefinite" restart="never" nodeType="tmRoot"/>
      </p:par>
    </p:tnLst>
  </p:timing>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4" indent="0">
              <a:buNone/>
              <a:defRPr/>
            </a:lvl3pPr>
            <a:lvl4pPr marL="457109" indent="0">
              <a:buNone/>
              <a:defRPr/>
            </a:lvl4pPr>
            <a:lvl5pPr marL="68566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1758956"/>
      </p:ext>
    </p:extLst>
  </p:cSld>
  <p:clrMapOvr>
    <a:masterClrMapping/>
  </p:clrMapOvr>
  <p:transition>
    <p:fade/>
  </p:transition>
  <p:timing>
    <p:tnLst>
      <p:par>
        <p:cTn id="1" dur="indefinite" restart="never" nodeType="tmRoot"/>
      </p:par>
    </p:tnLst>
  </p:timing>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4" indent="0">
              <a:buNone/>
              <a:defRPr/>
            </a:lvl3pPr>
            <a:lvl4pPr marL="457109" indent="0">
              <a:buNone/>
              <a:defRPr/>
            </a:lvl4pPr>
            <a:lvl5pPr marL="68566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12014015"/>
      </p:ext>
    </p:extLst>
  </p:cSld>
  <p:clrMapOvr>
    <a:masterClrMapping/>
  </p:clrMapOvr>
  <p:transition>
    <p:fade/>
  </p:transition>
  <p:timing>
    <p:tnLst>
      <p:par>
        <p:cTn id="1" dur="indefinite" restart="never" nodeType="tmRoot"/>
      </p:par>
    </p:tnLst>
  </p:timing>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583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82323407"/>
      </p:ext>
    </p:extLst>
  </p:cSld>
  <p:clrMapOvr>
    <a:masterClrMapping/>
  </p:clrMapOvr>
  <p:transition>
    <p:fade/>
  </p:transition>
  <p:timing>
    <p:tnLst>
      <p:par>
        <p:cTn id="1" dur="indefinite" restart="never" nodeType="tmRoot"/>
      </p:par>
    </p:tnLst>
  </p:timing>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583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23053417"/>
      </p:ext>
    </p:extLst>
  </p:cSld>
  <p:clrMapOvr>
    <a:masterClrMapping/>
  </p:clrMapOvr>
  <p:transition>
    <p:fade/>
  </p:transition>
  <p:timing>
    <p:tnLst>
      <p:par>
        <p:cTn id="1" dur="indefinite" restart="never" nodeType="tmRoot"/>
      </p:par>
    </p:tnLst>
  </p:timing>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3" indent="0">
              <a:buNone/>
              <a:defRPr/>
            </a:lvl4pPr>
            <a:lvl5pPr marL="6856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3" indent="0">
              <a:buNone/>
              <a:defRPr/>
            </a:lvl4pPr>
            <a:lvl5pPr marL="6856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9712011"/>
      </p:ext>
    </p:extLst>
  </p:cSld>
  <p:clrMapOvr>
    <a:masterClrMapping/>
  </p:clrMapOvr>
  <p:transition>
    <p:fade/>
  </p:transition>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3" indent="0">
              <a:buNone/>
              <a:defRPr/>
            </a:lvl4pPr>
            <a:lvl5pPr marL="6856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3" indent="0">
              <a:buNone/>
              <a:defRPr/>
            </a:lvl4pPr>
            <a:lvl5pPr marL="68566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21788577"/>
      </p:ext>
    </p:extLst>
  </p:cSld>
  <p:clrMapOvr>
    <a:masterClrMapping/>
  </p:clrMapOvr>
  <p:transition>
    <p:fade/>
  </p:transition>
  <p:timing>
    <p:tnLst>
      <p:par>
        <p:cTn id="1" dur="indefinite" restart="never" nodeType="tmRoot"/>
      </p:par>
    </p:tnLst>
  </p:timing>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1" indent="-287281">
              <a:spcBef>
                <a:spcPts val="1224"/>
              </a:spcBef>
              <a:buClr>
                <a:schemeClr val="tx1"/>
              </a:buClr>
              <a:buFont typeface="Arial" pitchFamily="34" charset="0"/>
              <a:buChar char="•"/>
              <a:defRPr sz="3600"/>
            </a:lvl1pPr>
            <a:lvl2pPr marL="531060" indent="-233148">
              <a:defRPr sz="2400"/>
            </a:lvl2pPr>
            <a:lvl3pPr marL="699445" indent="-168385">
              <a:tabLst/>
              <a:defRPr sz="2000"/>
            </a:lvl3pPr>
            <a:lvl4pPr marL="880782" indent="-181338">
              <a:defRPr/>
            </a:lvl4pPr>
            <a:lvl5pPr marL="1049167"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81" indent="-287281">
              <a:spcBef>
                <a:spcPts val="1224"/>
              </a:spcBef>
              <a:buClr>
                <a:schemeClr val="tx1"/>
              </a:buClr>
              <a:buFont typeface="Arial" pitchFamily="34" charset="0"/>
              <a:buChar char="•"/>
              <a:defRPr sz="3600"/>
            </a:lvl1pPr>
            <a:lvl2pPr marL="531060" indent="-233148">
              <a:defRPr sz="2400"/>
            </a:lvl2pPr>
            <a:lvl3pPr marL="699445" indent="-168385">
              <a:tabLst/>
              <a:defRPr sz="2000"/>
            </a:lvl3pPr>
            <a:lvl4pPr marL="880782" indent="-181338">
              <a:defRPr/>
            </a:lvl4pPr>
            <a:lvl5pPr marL="1049167"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229912"/>
      </p:ext>
    </p:extLst>
  </p:cSld>
  <p:clrMapOvr>
    <a:masterClrMapping/>
  </p:clrMapOvr>
  <p:transition>
    <p:fade/>
  </p:transition>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281" indent="-28728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0" indent="-233148">
              <a:defRPr sz="2400"/>
            </a:lvl2pPr>
            <a:lvl3pPr marL="699445" indent="-168385">
              <a:tabLst/>
              <a:defRPr sz="2000"/>
            </a:lvl3pPr>
            <a:lvl4pPr marL="880782" indent="-181338">
              <a:defRPr/>
            </a:lvl4pPr>
            <a:lvl5pPr marL="1049167"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281" indent="-287281">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0" indent="-233148">
              <a:defRPr sz="2400"/>
            </a:lvl2pPr>
            <a:lvl3pPr marL="699445" indent="-168385">
              <a:tabLst/>
              <a:defRPr sz="2000"/>
            </a:lvl3pPr>
            <a:lvl4pPr marL="880782" indent="-181338">
              <a:defRPr/>
            </a:lvl4pPr>
            <a:lvl5pPr marL="1049167" indent="-168385">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022443"/>
      </p:ext>
    </p:extLst>
  </p:cSld>
  <p:clrMapOvr>
    <a:masterClrMapping/>
  </p:clrMapOvr>
  <p:transition>
    <p:fade/>
  </p:transition>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Screen Clippi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132958" y="6390152"/>
            <a:ext cx="1181875" cy="497431"/>
          </a:xfrm>
          <a:prstGeom prst="rect">
            <a:avLst/>
          </a:prstGeom>
        </p:spPr>
      </p:pic>
    </p:spTree>
    <p:extLst>
      <p:ext uri="{BB962C8B-B14F-4D97-AF65-F5344CB8AC3E}">
        <p14:creationId xmlns:p14="http://schemas.microsoft.com/office/powerpoint/2010/main" val="31767688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3980760"/>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73499841"/>
      </p:ext>
    </p:extLst>
  </p:cSld>
  <p:clrMapOvr>
    <a:masterClrMapping/>
  </p:clrMapOvr>
  <p:transition>
    <p:fade/>
  </p:transition>
  <p:timing>
    <p:tnLst>
      <p:par>
        <p:cTn id="1" dur="indefinite" restart="never" nodeType="tmRoot"/>
      </p:par>
    </p:tnLst>
  </p:timing>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5629118"/>
      </p:ext>
    </p:extLst>
  </p:cSld>
  <p:clrMapOvr>
    <a:masterClrMapping/>
  </p:clrMapOvr>
  <p:transition>
    <p:fade/>
  </p:transition>
  <p:timing>
    <p:tnLst>
      <p:par>
        <p:cTn id="1" dur="indefinite" restart="never" nodeType="tmRoot"/>
      </p:par>
    </p:tnLst>
  </p:timing>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6735428"/>
      </p:ext>
    </p:extLst>
  </p:cSld>
  <p:clrMapOvr>
    <a:masterClrMapping/>
  </p:clrMapOvr>
  <p:transition>
    <p:fade/>
  </p:transition>
  <p:timing>
    <p:tnLst>
      <p:par>
        <p:cTn id="1" dur="indefinite" restart="never" nodeType="tmRoot"/>
      </p:par>
    </p:tnLst>
  </p:timing>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9" tIns="46629" rIns="46629" bIns="46629" numCol="1" spcCol="0" rtlCol="0" fromWordArt="0" anchor="ctr" anchorCtr="0" forceAA="0" compatLnSpc="1">
            <a:prstTxWarp prst="textNoShape">
              <a:avLst/>
            </a:prstTxWarp>
            <a:noAutofit/>
          </a:bodyPr>
          <a:lstStyle/>
          <a:p>
            <a:pPr algn="ctr" defTabSz="932286"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4"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8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510109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55" indent="-29045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6" indent="-280931">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1" indent="-29045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5" indent="-22855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0" indent="-22855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8582" tIns="79291" rIns="158582" bIns="7929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454970084"/>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0" y="2875735"/>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255457633"/>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4"/>
            <a:ext cx="11375536" cy="77220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5"/>
            <a:ext cx="11375536" cy="209659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6120706"/>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Rectangle 3"/>
          <p:cNvSpPr/>
          <p:nvPr userDrawn="1"/>
        </p:nvSpPr>
        <p:spPr bwMode="auto">
          <a:xfrm>
            <a:off x="1"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12" tIns="38820" rIns="77612" bIns="38820" numCol="1" rtlCol="0" anchor="ctr" anchorCtr="0" compatLnSpc="1">
            <a:prstTxWarp prst="textNoShape">
              <a:avLst/>
            </a:prstTxWarp>
          </a:bodyPr>
          <a:lstStyle/>
          <a:p>
            <a:pPr algn="ctr" defTabSz="776067"/>
            <a:endParaRPr lang="en-US" sz="1900"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a:xfrm>
            <a:off x="430888" y="445113"/>
            <a:ext cx="11629838" cy="565028"/>
          </a:xfrm>
        </p:spPr>
        <p:txBody>
          <a:bodyPr/>
          <a:lstStyle>
            <a:lvl1pPr algn="l" defTabSz="931712" rtl="0" eaLnBrk="1" latinLnBrk="0" hangingPunct="1">
              <a:lnSpc>
                <a:spcPct val="90000"/>
              </a:lnSpc>
              <a:spcBef>
                <a:spcPct val="0"/>
              </a:spcBef>
              <a:buNone/>
              <a:defRPr lang="en-US" sz="4100" b="0" kern="1200" cap="none" spc="-102" baseline="0" dirty="0">
                <a:ln w="3175">
                  <a:noFill/>
                </a:ln>
                <a:solidFill>
                  <a:schemeClr val="tx2">
                    <a:alpha val="99000"/>
                  </a:schemeClr>
                </a:solidFill>
                <a:effectLst/>
                <a:latin typeface="Segoe UI Light" pitchFamily="34" charset="0"/>
                <a:ea typeface="+mn-ea"/>
                <a:cs typeface="Arial" charset="0"/>
              </a:defRPr>
            </a:lvl1pPr>
          </a:lstStyle>
          <a:p>
            <a:r>
              <a:rPr lang="en-US" dirty="0" smtClean="0"/>
              <a:t>Click to edit Master title style</a:t>
            </a:r>
            <a:endParaRPr lang="en-US" dirty="0"/>
          </a:p>
        </p:txBody>
      </p:sp>
      <p:sp>
        <p:nvSpPr>
          <p:cNvPr id="3" name="Slide Number Placeholder 2"/>
          <p:cNvSpPr>
            <a:spLocks noGrp="1"/>
          </p:cNvSpPr>
          <p:nvPr>
            <p:ph type="sldNum" sz="quarter" idx="10"/>
          </p:nvPr>
        </p:nvSpPr>
        <p:spPr>
          <a:xfrm>
            <a:off x="424113" y="6642351"/>
            <a:ext cx="406706" cy="372394"/>
          </a:xfrm>
          <a:prstGeom prst="rect">
            <a:avLst/>
          </a:prstGeom>
        </p:spPr>
        <p:txBody>
          <a:bodyPr lIns="58227" tIns="29124" rIns="58227" bIns="29124"/>
          <a:lstStyle/>
          <a:p>
            <a:pPr defTabSz="931819"/>
            <a:fld id="{B60359E2-F1E6-40F3-81C3-5A646FA87138}" type="slidenum">
              <a:rPr lang="en-US" sz="1900" smtClean="0">
                <a:solidFill>
                  <a:prstClr val="black"/>
                </a:solidFill>
              </a:rPr>
              <a:pPr defTabSz="931819"/>
              <a:t>‹#›</a:t>
            </a:fld>
            <a:endParaRPr lang="en-US" sz="1900" dirty="0">
              <a:solidFill>
                <a:prstClr val="black"/>
              </a:solidFill>
            </a:endParaRPr>
          </a:p>
        </p:txBody>
      </p:sp>
    </p:spTree>
    <p:extLst>
      <p:ext uri="{BB962C8B-B14F-4D97-AF65-F5344CB8AC3E}">
        <p14:creationId xmlns:p14="http://schemas.microsoft.com/office/powerpoint/2010/main" val="2753442444"/>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539661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2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userDrawn="1"/>
        </p:nvGrpSpPr>
        <p:grpSpPr>
          <a:xfrm>
            <a:off x="2097583" y="2664255"/>
            <a:ext cx="2565691" cy="2564659"/>
            <a:chOff x="2055812" y="1600200"/>
            <a:chExt cx="2514600" cy="2514600"/>
          </a:xfrm>
          <a:solidFill>
            <a:srgbClr val="012654"/>
          </a:solidFill>
        </p:grpSpPr>
        <p:sp>
          <p:nvSpPr>
            <p:cNvPr id="5" name="Rectangle 4"/>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20558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grpSp>
        <p:nvGrpSpPr>
          <p:cNvPr id="8" name="Group 7"/>
          <p:cNvGrpSpPr/>
          <p:nvPr userDrawn="1"/>
        </p:nvGrpSpPr>
        <p:grpSpPr>
          <a:xfrm>
            <a:off x="4896517" y="2664255"/>
            <a:ext cx="2565691" cy="2564659"/>
            <a:chOff x="4799012" y="1600200"/>
            <a:chExt cx="2514600" cy="2514600"/>
          </a:xfrm>
          <a:solidFill>
            <a:srgbClr val="012654"/>
          </a:solidFill>
        </p:grpSpPr>
        <p:sp>
          <p:nvSpPr>
            <p:cNvPr id="9" name="Rectangle 8"/>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7990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grpSp>
        <p:nvGrpSpPr>
          <p:cNvPr id="11" name="Group 10"/>
          <p:cNvGrpSpPr/>
          <p:nvPr userDrawn="1"/>
        </p:nvGrpSpPr>
        <p:grpSpPr>
          <a:xfrm>
            <a:off x="7695453" y="2664255"/>
            <a:ext cx="2565691" cy="2564659"/>
            <a:chOff x="7542212" y="1600200"/>
            <a:chExt cx="2514600" cy="2514600"/>
          </a:xfrm>
          <a:solidFill>
            <a:srgbClr val="012654"/>
          </a:solidFill>
        </p:grpSpPr>
        <p:sp>
          <p:nvSpPr>
            <p:cNvPr id="12" name="Rectangle 11"/>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75422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spTree>
    <p:extLst>
      <p:ext uri="{BB962C8B-B14F-4D97-AF65-F5344CB8AC3E}">
        <p14:creationId xmlns:p14="http://schemas.microsoft.com/office/powerpoint/2010/main" val="1891581551"/>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grpSp>
        <p:nvGrpSpPr>
          <p:cNvPr id="4" name="Group 3"/>
          <p:cNvGrpSpPr/>
          <p:nvPr userDrawn="1"/>
        </p:nvGrpSpPr>
        <p:grpSpPr>
          <a:xfrm>
            <a:off x="2097583" y="2664255"/>
            <a:ext cx="2565691" cy="2564659"/>
            <a:chOff x="2055812" y="1600200"/>
            <a:chExt cx="2514600" cy="2514600"/>
          </a:xfrm>
          <a:solidFill>
            <a:srgbClr val="012654"/>
          </a:solidFill>
        </p:grpSpPr>
        <p:sp>
          <p:nvSpPr>
            <p:cNvPr id="5" name="Rectangle 4"/>
            <p:cNvSpPr/>
            <p:nvPr/>
          </p:nvSpPr>
          <p:spPr bwMode="auto">
            <a:xfrm>
              <a:off x="20558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20558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grpSp>
        <p:nvGrpSpPr>
          <p:cNvPr id="8" name="Group 7"/>
          <p:cNvGrpSpPr/>
          <p:nvPr userDrawn="1"/>
        </p:nvGrpSpPr>
        <p:grpSpPr>
          <a:xfrm>
            <a:off x="4896517" y="2664255"/>
            <a:ext cx="2565691" cy="2564659"/>
            <a:chOff x="4799012" y="1600200"/>
            <a:chExt cx="2514600" cy="2514600"/>
          </a:xfrm>
          <a:solidFill>
            <a:srgbClr val="012654"/>
          </a:solidFill>
        </p:grpSpPr>
        <p:sp>
          <p:nvSpPr>
            <p:cNvPr id="9" name="Rectangle 8"/>
            <p:cNvSpPr/>
            <p:nvPr/>
          </p:nvSpPr>
          <p:spPr bwMode="auto">
            <a:xfrm>
              <a:off x="47990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p:nvSpPr>
          <p:spPr>
            <a:xfrm>
              <a:off x="47990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grpSp>
        <p:nvGrpSpPr>
          <p:cNvPr id="11" name="Group 10"/>
          <p:cNvGrpSpPr/>
          <p:nvPr userDrawn="1"/>
        </p:nvGrpSpPr>
        <p:grpSpPr>
          <a:xfrm>
            <a:off x="7695453" y="2664255"/>
            <a:ext cx="2565691" cy="2564659"/>
            <a:chOff x="7542212" y="1600200"/>
            <a:chExt cx="2514600" cy="2514600"/>
          </a:xfrm>
          <a:solidFill>
            <a:srgbClr val="EB3C00"/>
          </a:solidFill>
        </p:grpSpPr>
        <p:sp>
          <p:nvSpPr>
            <p:cNvPr id="12" name="Rectangle 11"/>
            <p:cNvSpPr/>
            <p:nvPr/>
          </p:nvSpPr>
          <p:spPr bwMode="auto">
            <a:xfrm>
              <a:off x="7542212" y="1600200"/>
              <a:ext cx="2514600" cy="251460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TextBox 12"/>
            <p:cNvSpPr txBox="1"/>
            <p:nvPr/>
          </p:nvSpPr>
          <p:spPr>
            <a:xfrm>
              <a:off x="7542212" y="3657600"/>
              <a:ext cx="2514600" cy="369332"/>
            </a:xfrm>
            <a:prstGeom prst="rect">
              <a:avLst/>
            </a:prstGeom>
            <a:grpFill/>
          </p:spPr>
          <p:txBody>
            <a:bodyPr wrap="square" lIns="0" tIns="0" rIns="0" bIns="0" rtlCol="0">
              <a:spAutoFit/>
            </a:bodyPr>
            <a:lstStyle/>
            <a:p>
              <a:pPr algn="ctr" defTabSz="932651"/>
              <a:endParaRPr lang="en-US" sz="2400" spc="-71" dirty="0" smtClean="0">
                <a:solidFill>
                  <a:srgbClr val="FFFFFF"/>
                </a:solidFill>
                <a:latin typeface="Segoe UI Light"/>
              </a:endParaRPr>
            </a:p>
          </p:txBody>
        </p:sp>
      </p:grpSp>
    </p:spTree>
    <p:extLst>
      <p:ext uri="{BB962C8B-B14F-4D97-AF65-F5344CB8AC3E}">
        <p14:creationId xmlns:p14="http://schemas.microsoft.com/office/powerpoint/2010/main" val="336313661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40" y="1212851"/>
            <a:ext cx="5850513" cy="258287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bwMode="auto">
          <a:xfrm>
            <a:off x="135174" y="3546299"/>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6268195" y="3546299"/>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6268194" y="108586"/>
            <a:ext cx="6039052" cy="3332792"/>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97349240"/>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51342"/>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2" indent="0">
              <a:buNone/>
              <a:defRPr/>
            </a:lvl3pPr>
            <a:lvl4pPr marL="457064" indent="0">
              <a:buNone/>
              <a:defRPr/>
            </a:lvl4pPr>
            <a:lvl5pPr marL="68559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050005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195915"/>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20401"/>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220960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52342278"/>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7" indent="0">
              <a:buNone/>
              <a:defRPr/>
            </a:lvl4pPr>
            <a:lvl5pPr marL="68559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6786527"/>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1"/>
              </a:buClr>
              <a:buFont typeface="Arial" pitchFamily="34" charset="0"/>
              <a:buChar char="•"/>
              <a:defRPr sz="3600"/>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42699713"/>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53" indent="-287253">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08" indent="-233125">
              <a:defRPr sz="2400"/>
            </a:lvl2pPr>
            <a:lvl3pPr marL="699376" indent="-168369">
              <a:tabLst/>
              <a:defRPr sz="2000"/>
            </a:lvl3pPr>
            <a:lvl4pPr marL="880696" indent="-181321">
              <a:defRPr/>
            </a:lvl4pPr>
            <a:lvl5pPr marL="1049064" indent="-16836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4114724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84196468"/>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3839381"/>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5" tIns="46625" rIns="46625" bIns="46625" numCol="1" spcCol="0" rtlCol="0" fromWordArt="0" anchor="ctr" anchorCtr="0" forceAA="0" compatLnSpc="1">
            <a:prstTxWarp prst="textNoShape">
              <a:avLst/>
            </a:prstTxWarp>
            <a:noAutofit/>
          </a:bodyPr>
          <a:lstStyle/>
          <a:p>
            <a:pPr algn="ctr" defTabSz="93219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2152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0"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0"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8911327"/>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82" y="2151537"/>
            <a:ext cx="10445796" cy="1017048"/>
          </a:xfrm>
        </p:spPr>
        <p:txBody>
          <a:bodyPr anchor="b" anchorCtr="0"/>
          <a:lstStyle>
            <a:lvl1pPr>
              <a:defRPr sz="7300"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82"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29" name="Picture 28"/>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8394031" y="5533486"/>
            <a:ext cx="3503133" cy="923360"/>
          </a:xfrm>
          <a:prstGeom prst="rect">
            <a:avLst/>
          </a:prstGeom>
        </p:spPr>
      </p:pic>
    </p:spTree>
    <p:extLst>
      <p:ext uri="{BB962C8B-B14F-4D97-AF65-F5344CB8AC3E}">
        <p14:creationId xmlns:p14="http://schemas.microsoft.com/office/powerpoint/2010/main" val="3869274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2" y="2875737"/>
            <a:ext cx="11375536" cy="1243058"/>
          </a:xfrm>
        </p:spPr>
        <p:txBody>
          <a:bodyPr anchor="b" anchorCtr="0"/>
          <a:lstStyle>
            <a:lvl1pPr>
              <a:defRPr sz="9000"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606061" y="6322671"/>
            <a:ext cx="1547688" cy="407942"/>
          </a:xfrm>
          <a:prstGeom prst="rect">
            <a:avLst/>
          </a:prstGeom>
        </p:spPr>
      </p:pic>
    </p:spTree>
    <p:extLst>
      <p:ext uri="{BB962C8B-B14F-4D97-AF65-F5344CB8AC3E}">
        <p14:creationId xmlns:p14="http://schemas.microsoft.com/office/powerpoint/2010/main" val="147805173"/>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66"/>
            <a:ext cx="10445795" cy="470856"/>
          </a:xfrm>
        </p:spPr>
        <p:txBody>
          <a:bodyPr>
            <a:noAutofit/>
          </a:bodyPr>
          <a:lstStyle>
            <a:lvl1pPr marL="0" indent="0" algn="l">
              <a:lnSpc>
                <a:spcPct val="90000"/>
              </a:lnSpc>
              <a:spcBef>
                <a:spcPts val="0"/>
              </a:spcBef>
              <a:buNone/>
              <a:defRPr lang="en-US" sz="3700" kern="1200" spc="-71" baseline="0" dirty="0">
                <a:gradFill>
                  <a:gsLst>
                    <a:gs pos="2083">
                      <a:schemeClr val="bg2"/>
                    </a:gs>
                    <a:gs pos="99000">
                      <a:schemeClr val="bg2"/>
                    </a:gs>
                  </a:gsLst>
                  <a:lin ang="5400000" scaled="0"/>
                </a:gradFill>
                <a:latin typeface="+mj-lt"/>
                <a:ea typeface="+mn-ea"/>
                <a:cs typeface="+mn-cs"/>
              </a:defRPr>
            </a:lvl1pPr>
            <a:lvl2pPr marL="466280" indent="0" algn="ctr">
              <a:buNone/>
              <a:defRPr>
                <a:solidFill>
                  <a:schemeClr val="tx1">
                    <a:tint val="75000"/>
                  </a:schemeClr>
                </a:solidFill>
              </a:defRPr>
            </a:lvl2pPr>
            <a:lvl3pPr marL="932560" indent="0" algn="ctr">
              <a:buNone/>
              <a:defRPr>
                <a:solidFill>
                  <a:schemeClr val="tx1">
                    <a:tint val="75000"/>
                  </a:schemeClr>
                </a:solidFill>
              </a:defRPr>
            </a:lvl3pPr>
            <a:lvl4pPr marL="1398839" indent="0" algn="ctr">
              <a:buNone/>
              <a:defRPr>
                <a:solidFill>
                  <a:schemeClr val="tx1">
                    <a:tint val="75000"/>
                  </a:schemeClr>
                </a:solidFill>
              </a:defRPr>
            </a:lvl4pPr>
            <a:lvl5pPr marL="1865118" indent="0" algn="ctr">
              <a:buNone/>
              <a:defRPr>
                <a:solidFill>
                  <a:schemeClr val="tx1">
                    <a:tint val="75000"/>
                  </a:schemeClr>
                </a:solidFill>
              </a:defRPr>
            </a:lvl5pPr>
            <a:lvl6pPr marL="2331399" indent="0" algn="ctr">
              <a:buNone/>
              <a:defRPr>
                <a:solidFill>
                  <a:schemeClr val="tx1">
                    <a:tint val="75000"/>
                  </a:schemeClr>
                </a:solidFill>
              </a:defRPr>
            </a:lvl6pPr>
            <a:lvl7pPr marL="2797678" indent="0" algn="ctr">
              <a:buNone/>
              <a:defRPr>
                <a:solidFill>
                  <a:schemeClr val="tx1">
                    <a:tint val="75000"/>
                  </a:schemeClr>
                </a:solidFill>
              </a:defRPr>
            </a:lvl7pPr>
            <a:lvl8pPr marL="3263957" indent="0" algn="ctr">
              <a:buNone/>
              <a:defRPr>
                <a:solidFill>
                  <a:schemeClr val="tx1">
                    <a:tint val="75000"/>
                  </a:schemeClr>
                </a:solidFill>
              </a:defRPr>
            </a:lvl8pPr>
            <a:lvl9pPr marL="3730238" indent="0" algn="ctr">
              <a:buNone/>
              <a:defRPr>
                <a:solidFill>
                  <a:schemeClr val="tx1">
                    <a:tint val="75000"/>
                  </a:schemeClr>
                </a:solidFill>
              </a:defRPr>
            </a:lvl9pPr>
          </a:lstStyle>
          <a:p>
            <a:pPr marL="0" marR="0" lvl="0" indent="0" algn="l" defTabSz="932560"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0"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800"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3" y="1476622"/>
            <a:ext cx="10445796" cy="932293"/>
          </a:xfrm>
        </p:spPr>
        <p:txBody>
          <a:bodyPr wrap="square" anchor="b">
            <a:noAutofit/>
          </a:bodyPr>
          <a:lstStyle>
            <a:lvl1pPr marL="0" indent="0">
              <a:buNone/>
              <a:defRPr sz="6700" spc="-153"/>
            </a:lvl1pPr>
          </a:lstStyle>
          <a:p>
            <a:pPr lvl="0"/>
            <a:r>
              <a:rPr lang="en-US" smtClean="0"/>
              <a:t>Click to edit Master text styles</a:t>
            </a:r>
          </a:p>
        </p:txBody>
      </p:sp>
    </p:spTree>
    <p:extLst>
      <p:ext uri="{BB962C8B-B14F-4D97-AF65-F5344CB8AC3E}">
        <p14:creationId xmlns:p14="http://schemas.microsoft.com/office/powerpoint/2010/main" val="6487584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
        <p:nvSpPr>
          <p:cNvPr id="5" name="Text Placeholder 4"/>
          <p:cNvSpPr>
            <a:spLocks noGrp="1"/>
          </p:cNvSpPr>
          <p:nvPr>
            <p:ph type="body" sz="quarter" idx="10"/>
          </p:nvPr>
        </p:nvSpPr>
        <p:spPr>
          <a:xfrm>
            <a:off x="529662" y="1476621"/>
            <a:ext cx="11375536" cy="2015262"/>
          </a:xfrm>
          <a:prstGeom prst="rect">
            <a:avLst/>
          </a:prstGeom>
        </p:spPr>
        <p:txBody>
          <a:bodyPr/>
          <a:lstStyle>
            <a:lvl1pPr marL="0" indent="0">
              <a:spcBef>
                <a:spcPts val="2448"/>
              </a:spcBef>
              <a:buNone/>
              <a:defRPr sz="4100">
                <a:gradFill>
                  <a:gsLst>
                    <a:gs pos="100000">
                      <a:schemeClr val="tx2"/>
                    </a:gs>
                    <a:gs pos="0">
                      <a:schemeClr val="tx2"/>
                    </a:gs>
                  </a:gsLst>
                  <a:lin ang="5400000" scaled="0"/>
                </a:gradFill>
                <a:latin typeface="+mj-lt"/>
              </a:defRPr>
            </a:lvl1pPr>
            <a:lvl2pPr marL="0" indent="0">
              <a:buNone/>
              <a:defRPr sz="2000">
                <a:gradFill>
                  <a:gsLst>
                    <a:gs pos="100000">
                      <a:schemeClr val="bg2"/>
                    </a:gs>
                    <a:gs pos="6000">
                      <a:schemeClr val="bg2"/>
                    </a:gs>
                  </a:gsLst>
                  <a:lin ang="5400000" scaled="0"/>
                </a:gradFill>
              </a:defRPr>
            </a:lvl2pPr>
            <a:lvl3pPr marL="236388" indent="0">
              <a:buNone/>
              <a:defRPr sz="2000">
                <a:gradFill>
                  <a:gsLst>
                    <a:gs pos="100000">
                      <a:schemeClr val="bg2"/>
                    </a:gs>
                    <a:gs pos="6000">
                      <a:schemeClr val="bg2"/>
                    </a:gs>
                  </a:gsLst>
                  <a:lin ang="5400000" scaled="0"/>
                </a:gradFill>
              </a:defRPr>
            </a:lvl3pPr>
            <a:lvl4pPr marL="466298" indent="0">
              <a:buNone/>
              <a:defRPr sz="2000">
                <a:gradFill>
                  <a:gsLst>
                    <a:gs pos="100000">
                      <a:schemeClr val="bg2"/>
                    </a:gs>
                    <a:gs pos="6000">
                      <a:schemeClr val="bg2"/>
                    </a:gs>
                  </a:gsLst>
                  <a:lin ang="5400000" scaled="0"/>
                </a:gradFill>
              </a:defRPr>
            </a:lvl4pPr>
            <a:lvl5pPr marL="707543" indent="0">
              <a:buNone/>
              <a:defRPr sz="200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11383557"/>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2" y="1476621"/>
            <a:ext cx="11375536" cy="2015262"/>
          </a:xfrm>
          <a:prstGeom prst="rect">
            <a:avLst/>
          </a:prstGeom>
        </p:spPr>
        <p:txBody>
          <a:bodyPr/>
          <a:lstStyle>
            <a:lvl1pPr marL="0" indent="0">
              <a:spcBef>
                <a:spcPts val="2448"/>
              </a:spcBef>
              <a:buNone/>
              <a:defRPr sz="41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88" indent="0">
              <a:buNone/>
              <a:defRPr sz="2000">
                <a:gradFill>
                  <a:gsLst>
                    <a:gs pos="100000">
                      <a:schemeClr val="bg2"/>
                    </a:gs>
                    <a:gs pos="0">
                      <a:schemeClr val="bg2"/>
                    </a:gs>
                  </a:gsLst>
                  <a:lin ang="5400000" scaled="0"/>
                </a:gradFill>
              </a:defRPr>
            </a:lvl3pPr>
            <a:lvl4pPr marL="466298" indent="0">
              <a:buNone/>
              <a:defRPr sz="2000">
                <a:gradFill>
                  <a:gsLst>
                    <a:gs pos="100000">
                      <a:schemeClr val="bg2"/>
                    </a:gs>
                    <a:gs pos="0">
                      <a:schemeClr val="bg2"/>
                    </a:gs>
                  </a:gsLst>
                  <a:lin ang="5400000" scaled="0"/>
                </a:gradFill>
              </a:defRPr>
            </a:lvl4pPr>
            <a:lvl5pPr marL="707543" indent="0">
              <a:buNone/>
              <a:defRPr sz="200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3518931832"/>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1"/>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2" y="1476621"/>
            <a:ext cx="11375536" cy="2084319"/>
          </a:xfrm>
          <a:prstGeom prst="rect">
            <a:avLst/>
          </a:prstGeom>
        </p:spPr>
        <p:txBody>
          <a:bodyPr/>
          <a:lstStyle>
            <a:lvl1pPr marL="289818" indent="-289818">
              <a:buFont typeface="Wingdings" pitchFamily="2" charset="2"/>
              <a:buChar char=""/>
              <a:defRPr sz="4100"/>
            </a:lvl1pPr>
            <a:lvl2pPr marL="527823" indent="-238008">
              <a:buFont typeface="Wingdings" pitchFamily="2" charset="2"/>
              <a:buChar char=""/>
              <a:defRPr>
                <a:latin typeface="+mn-lt"/>
              </a:defRPr>
            </a:lvl2pPr>
            <a:lvl3pPr marL="756115"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27974250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5"/>
            <a:ext cx="5504574" cy="2511229"/>
          </a:xfrm>
        </p:spPr>
        <p:txBody>
          <a:bodyPr/>
          <a:lstStyle>
            <a:lvl1pPr marL="0" indent="0">
              <a:spcBef>
                <a:spcPts val="1224"/>
              </a:spcBef>
              <a:buNone/>
              <a:defRPr sz="4100">
                <a:gradFill>
                  <a:gsLst>
                    <a:gs pos="100000">
                      <a:schemeClr val="tx2"/>
                    </a:gs>
                    <a:gs pos="0">
                      <a:schemeClr val="tx2"/>
                    </a:gs>
                  </a:gsLst>
                  <a:lin ang="5400000" scaled="0"/>
                </a:gradFill>
                <a:latin typeface="+mj-lt"/>
              </a:defRPr>
            </a:lvl1pPr>
            <a:lvl2pPr marL="0" indent="0">
              <a:buNone/>
              <a:defRPr sz="2000"/>
            </a:lvl2pPr>
            <a:lvl3pPr marL="238008" indent="0">
              <a:buNone/>
              <a:defRPr sz="2000"/>
            </a:lvl3pPr>
            <a:lvl4pPr marL="466298" indent="0">
              <a:buNone/>
              <a:defRPr sz="2000"/>
            </a:lvl4pPr>
            <a:lvl5pPr marL="707543" indent="0">
              <a:buNone/>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5"/>
            <a:ext cx="5504574" cy="2511229"/>
          </a:xfrm>
        </p:spPr>
        <p:txBody>
          <a:bodyPr/>
          <a:lstStyle>
            <a:lvl1pPr marL="0" indent="0">
              <a:spcBef>
                <a:spcPts val="1224"/>
              </a:spcBef>
              <a:buNone/>
              <a:defRPr lang="en-US" sz="4100" kern="1200" spc="-71" baseline="0" dirty="0" smtClean="0">
                <a:gradFill>
                  <a:gsLst>
                    <a:gs pos="100000">
                      <a:schemeClr val="tx2"/>
                    </a:gs>
                    <a:gs pos="0">
                      <a:schemeClr val="tx2"/>
                    </a:gs>
                  </a:gsLst>
                  <a:lin ang="5400000" scaled="0"/>
                </a:gradFill>
                <a:latin typeface="+mj-lt"/>
                <a:ea typeface="+mn-ea"/>
                <a:cs typeface="+mn-cs"/>
              </a:defRPr>
            </a:lvl1pPr>
            <a:lvl2pPr marL="3239"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2pPr>
            <a:lvl3pPr marL="238008"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3pPr>
            <a:lvl4pPr marL="469537"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878717851"/>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79" y="1476625"/>
            <a:ext cx="5504574" cy="2511229"/>
          </a:xfrm>
        </p:spPr>
        <p:txBody>
          <a:bodyPr/>
          <a:lstStyle>
            <a:lvl1pPr marL="0" indent="0">
              <a:spcBef>
                <a:spcPts val="1224"/>
              </a:spcBef>
              <a:buNone/>
              <a:defRPr sz="4100">
                <a:gradFill>
                  <a:gsLst>
                    <a:gs pos="1000">
                      <a:schemeClr val="bg2"/>
                    </a:gs>
                    <a:gs pos="98000">
                      <a:schemeClr val="bg2"/>
                    </a:gs>
                  </a:gsLst>
                  <a:lin ang="5400000" scaled="0"/>
                </a:gradFill>
                <a:latin typeface="+mj-lt"/>
              </a:defRPr>
            </a:lvl1pPr>
            <a:lvl2pPr marL="0" indent="0">
              <a:buNone/>
              <a:defRPr sz="2000">
                <a:gradFill>
                  <a:gsLst>
                    <a:gs pos="1000">
                      <a:schemeClr val="bg2"/>
                    </a:gs>
                    <a:gs pos="98000">
                      <a:schemeClr val="bg2"/>
                    </a:gs>
                  </a:gsLst>
                  <a:lin ang="5400000" scaled="0"/>
                </a:gradFill>
              </a:defRPr>
            </a:lvl2pPr>
            <a:lvl3pPr marL="238008" indent="0">
              <a:buNone/>
              <a:defRPr sz="2000">
                <a:gradFill>
                  <a:gsLst>
                    <a:gs pos="1000">
                      <a:schemeClr val="bg2"/>
                    </a:gs>
                    <a:gs pos="98000">
                      <a:schemeClr val="bg2"/>
                    </a:gs>
                  </a:gsLst>
                  <a:lin ang="5400000" scaled="0"/>
                </a:gradFill>
              </a:defRPr>
            </a:lvl3pPr>
            <a:lvl4pPr marL="466298" indent="0">
              <a:buNone/>
              <a:defRPr sz="2000">
                <a:gradFill>
                  <a:gsLst>
                    <a:gs pos="1000">
                      <a:schemeClr val="bg2"/>
                    </a:gs>
                    <a:gs pos="98000">
                      <a:schemeClr val="bg2"/>
                    </a:gs>
                  </a:gsLst>
                  <a:lin ang="5400000" scaled="0"/>
                </a:gradFill>
              </a:defRPr>
            </a:lvl4pPr>
            <a:lvl5pPr marL="707543" indent="0">
              <a:buNone/>
              <a:defRPr sz="200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1" y="1476625"/>
            <a:ext cx="5504574" cy="2511229"/>
          </a:xfrm>
        </p:spPr>
        <p:txBody>
          <a:bodyPr/>
          <a:lstStyle>
            <a:lvl1pPr marL="0" indent="0">
              <a:spcBef>
                <a:spcPts val="1224"/>
              </a:spcBef>
              <a:buNone/>
              <a:defRPr lang="en-US" sz="4100" kern="1200" spc="-71" baseline="0" dirty="0" smtClean="0">
                <a:gradFill>
                  <a:gsLst>
                    <a:gs pos="1000">
                      <a:schemeClr val="bg2"/>
                    </a:gs>
                    <a:gs pos="98000">
                      <a:schemeClr val="bg2"/>
                    </a:gs>
                  </a:gsLst>
                  <a:lin ang="5400000" scaled="0"/>
                </a:gradFill>
                <a:latin typeface="+mj-lt"/>
                <a:ea typeface="+mn-ea"/>
                <a:cs typeface="+mn-cs"/>
              </a:defRPr>
            </a:lvl1pPr>
            <a:lvl2pPr marL="3239"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2pPr>
            <a:lvl3pPr marL="238008"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3pPr>
            <a:lvl4pPr marL="469537"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60" rtl="0" eaLnBrk="1" fontAlgn="auto" latinLnBrk="0" hangingPunct="1">
              <a:lnSpc>
                <a:spcPct val="90000"/>
              </a:lnSpc>
              <a:spcBef>
                <a:spcPct val="20000"/>
              </a:spcBef>
              <a:spcAft>
                <a:spcPts val="0"/>
              </a:spcAft>
              <a:buClrTx/>
              <a:buSzPct val="90000"/>
              <a:buFont typeface="Arial" pitchFamily="34" charset="0"/>
              <a:buNone/>
              <a:tabLst/>
              <a:defRPr lang="en-US" sz="200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60"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195170524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79" y="1476622"/>
            <a:ext cx="5504574" cy="2398224"/>
          </a:xfrm>
        </p:spPr>
        <p:txBody>
          <a:bodyPr>
            <a:spAutoFit/>
          </a:bodyPr>
          <a:lstStyle>
            <a:lvl1pPr marL="297913" indent="-297913">
              <a:spcBef>
                <a:spcPts val="1224"/>
              </a:spcBef>
              <a:buClr>
                <a:schemeClr val="bg2"/>
              </a:buClr>
              <a:buSzPct val="100000"/>
              <a:buFont typeface="Wingdings" pitchFamily="2" charset="2"/>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531062" indent="-233149">
              <a:defRPr sz="20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1" y="1476624"/>
            <a:ext cx="5504574" cy="2748445"/>
          </a:xfrm>
        </p:spPr>
        <p:txBody>
          <a:bodyPr>
            <a:spAutoFit/>
          </a:bodyPr>
          <a:lstStyle>
            <a:lvl1pPr marL="346485" indent="-346485">
              <a:spcBef>
                <a:spcPts val="1224"/>
              </a:spcBef>
              <a:buClr>
                <a:schemeClr val="bg2"/>
              </a:buClr>
              <a:buFont typeface="Arial" pitchFamily="34" charset="0"/>
              <a:buChar char="•"/>
              <a:defRPr lang="en-US" sz="3700" kern="1200" spc="-71" baseline="0" dirty="0" smtClean="0">
                <a:gradFill>
                  <a:gsLst>
                    <a:gs pos="1250">
                      <a:schemeClr val="bg2"/>
                    </a:gs>
                    <a:gs pos="100000">
                      <a:schemeClr val="bg2"/>
                    </a:gs>
                  </a:gsLst>
                  <a:lin ang="5400000" scaled="0"/>
                </a:gradFill>
                <a:latin typeface="+mj-lt"/>
                <a:ea typeface="+mn-ea"/>
                <a:cs typeface="+mn-cs"/>
              </a:defRPr>
            </a:lvl1pPr>
            <a:lvl2pPr marL="647637" indent="-349724">
              <a:defRPr lang="en-US" sz="2000" kern="1200" spc="0" baseline="0" dirty="0" smtClean="0">
                <a:gradFill>
                  <a:gsLst>
                    <a:gs pos="1250">
                      <a:schemeClr val="bg2"/>
                    </a:gs>
                    <a:gs pos="100000">
                      <a:schemeClr val="bg2"/>
                    </a:gs>
                  </a:gsLst>
                  <a:lin ang="5400000" scaled="0"/>
                </a:gradFill>
                <a:latin typeface="+mn-lt"/>
                <a:ea typeface="+mn-ea"/>
                <a:cs typeface="+mn-cs"/>
              </a:defRPr>
            </a:lvl2pPr>
            <a:lvl3pPr marL="880786" indent="-349724">
              <a:defRPr lang="en-US" sz="2000" kern="1200" spc="0" baseline="0" dirty="0" smtClean="0">
                <a:gradFill>
                  <a:gsLst>
                    <a:gs pos="1250">
                      <a:schemeClr val="bg2"/>
                    </a:gs>
                    <a:gs pos="100000">
                      <a:schemeClr val="bg2"/>
                    </a:gs>
                  </a:gsLst>
                  <a:lin ang="5400000" scaled="0"/>
                </a:gradFill>
                <a:latin typeface="+mn-lt"/>
                <a:ea typeface="+mn-ea"/>
                <a:cs typeface="+mn-cs"/>
              </a:defRPr>
            </a:lvl3pPr>
            <a:lvl4pPr marL="1049171" indent="-349724">
              <a:defRPr lang="en-US" sz="2000" kern="1200" spc="0" baseline="0" dirty="0" smtClean="0">
                <a:gradFill>
                  <a:gsLst>
                    <a:gs pos="1250">
                      <a:schemeClr val="bg2"/>
                    </a:gs>
                    <a:gs pos="100000">
                      <a:schemeClr val="bg2"/>
                    </a:gs>
                  </a:gsLst>
                  <a:lin ang="5400000" scaled="0"/>
                </a:gradFill>
                <a:latin typeface="+mn-lt"/>
                <a:ea typeface="+mn-ea"/>
                <a:cs typeface="+mn-cs"/>
              </a:defRPr>
            </a:lvl4pPr>
            <a:lvl5pPr marL="1230510" indent="-349724">
              <a:defRPr lang="en-US" sz="2000" kern="1200" spc="0" baseline="0" dirty="0">
                <a:gradFill>
                  <a:gsLst>
                    <a:gs pos="1250">
                      <a:schemeClr val="bg2"/>
                    </a:gs>
                    <a:gs pos="100000">
                      <a:schemeClr val="bg2"/>
                    </a:gs>
                  </a:gsLst>
                  <a:lin ang="5400000" scaled="0"/>
                </a:gradFill>
                <a:latin typeface="+mn-lt"/>
                <a:ea typeface="+mn-ea"/>
                <a:cs typeface="+mn-cs"/>
              </a:defRPr>
            </a:lvl5pPr>
          </a:lstStyle>
          <a:p>
            <a:pPr marL="297913" marR="0" lvl="0" indent="-297913" algn="l" defTabSz="93256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913" marR="0" lvl="1" indent="-297913" algn="l" defTabSz="93256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913" marR="0" lvl="2" indent="-297913" algn="l" defTabSz="93256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913" marR="0" lvl="3" indent="-297913" algn="l" defTabSz="93256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913" marR="0" lvl="4" indent="-297913" algn="l" defTabSz="932560"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97212400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cSld name="Large &amp; Small Content 1">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4"/>
            <a:ext cx="2487294"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3580035" y="1704542"/>
            <a:ext cx="8330021"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3099028297"/>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4"/>
            <a:ext cx="5543930" cy="1695079"/>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9"/>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2694889607"/>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652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2720317862"/>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31" y="1476623"/>
            <a:ext cx="5543930" cy="1201902"/>
          </a:xfrm>
          <a:prstGeom prst="rect">
            <a:avLst/>
          </a:prstGeom>
        </p:spPr>
        <p:txBody>
          <a:bodyPr>
            <a:noAutofit/>
          </a:bodyPr>
          <a:lstStyle>
            <a:lvl1pPr marL="0" indent="0">
              <a:buNone/>
              <a:defRPr sz="4100" b="0" cap="none" baseline="0">
                <a:gradFill>
                  <a:gsLst>
                    <a:gs pos="100000">
                      <a:schemeClr val="tx2"/>
                    </a:gs>
                    <a:gs pos="0">
                      <a:schemeClr val="tx2"/>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2" y="0"/>
            <a:ext cx="6101615" cy="6994525"/>
          </a:xfrm>
        </p:spPr>
        <p:txBody>
          <a:bodyPr lIns="18652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388121590"/>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6" y="0"/>
            <a:ext cx="6108095"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81" y="1476624"/>
            <a:ext cx="5338712" cy="1695079"/>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6" name="Content Placeholder 5"/>
          <p:cNvSpPr>
            <a:spLocks noGrp="1"/>
          </p:cNvSpPr>
          <p:nvPr>
            <p:ph sz="quarter" idx="4"/>
          </p:nvPr>
        </p:nvSpPr>
        <p:spPr>
          <a:xfrm>
            <a:off x="6313878" y="1715389"/>
            <a:ext cx="5596178" cy="339016"/>
          </a:xfrm>
          <a:prstGeom prst="rect">
            <a:avLst/>
          </a:prstGeom>
        </p:spPr>
        <p:txBody>
          <a:bodyPr>
            <a:noAutofit/>
          </a:bodyPr>
          <a:lstStyle>
            <a:lvl1pPr marL="0" indent="0">
              <a:spcBef>
                <a:spcPts val="1224"/>
              </a:spcBef>
              <a:buNone/>
              <a:defRPr lang="en-US" sz="200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1395138085"/>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
        <p:nvSpPr>
          <p:cNvPr id="7" name="Rectangle 6"/>
          <p:cNvSpPr/>
          <p:nvPr/>
        </p:nvSpPr>
        <p:spPr bwMode="white">
          <a:xfrm>
            <a:off x="3"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531279"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652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3671574484"/>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58" y="0"/>
            <a:ext cx="6347816"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31" y="1476623"/>
            <a:ext cx="5543930" cy="1201902"/>
          </a:xfrm>
          <a:prstGeom prst="rect">
            <a:avLst/>
          </a:prstGeom>
        </p:spPr>
        <p:txBody>
          <a:bodyPr>
            <a:noAutofit/>
          </a:bodyPr>
          <a:lstStyle>
            <a:lvl1pPr marL="0" indent="0">
              <a:buNone/>
              <a:defRPr sz="4100" b="0" cap="none" baseline="0">
                <a:gradFill>
                  <a:gsLst>
                    <a:gs pos="100000">
                      <a:schemeClr val="bg1"/>
                    </a:gs>
                    <a:gs pos="0">
                      <a:schemeClr val="bg1"/>
                    </a:gs>
                  </a:gsLst>
                  <a:lin ang="5400000" scaled="0"/>
                </a:gradFill>
                <a:latin typeface="+mj-lt"/>
              </a:defRPr>
            </a:lvl1pPr>
            <a:lvl2pPr marL="621622" indent="0">
              <a:buNone/>
              <a:defRPr sz="2800" b="1"/>
            </a:lvl2pPr>
            <a:lvl3pPr marL="1243245" indent="0">
              <a:buNone/>
              <a:defRPr sz="2400" b="1"/>
            </a:lvl3pPr>
            <a:lvl4pPr marL="1864866" indent="0">
              <a:buNone/>
              <a:defRPr sz="2100" b="1"/>
            </a:lvl4pPr>
            <a:lvl5pPr marL="2486489" indent="0">
              <a:buNone/>
              <a:defRPr sz="2100" b="1"/>
            </a:lvl5pPr>
            <a:lvl6pPr marL="3108111" indent="0">
              <a:buNone/>
              <a:defRPr sz="2100" b="1"/>
            </a:lvl6pPr>
            <a:lvl7pPr marL="3729735" indent="0">
              <a:buNone/>
              <a:defRPr sz="2100" b="1"/>
            </a:lvl7pPr>
            <a:lvl8pPr marL="4351356" indent="0">
              <a:buNone/>
              <a:defRPr sz="2100" b="1"/>
            </a:lvl8pPr>
            <a:lvl9pPr marL="4972979" indent="0">
              <a:buNone/>
              <a:defRPr sz="2100" b="1"/>
            </a:lvl9pPr>
          </a:lstStyle>
          <a:p>
            <a:pPr lvl="0"/>
            <a:r>
              <a:rPr lang="en-US" dirty="0" smtClean="0"/>
              <a:t>Click to edit Master text styles.</a:t>
            </a:r>
          </a:p>
        </p:txBody>
      </p:sp>
      <p:sp>
        <p:nvSpPr>
          <p:cNvPr id="9" name="Content Placeholder 5"/>
          <p:cNvSpPr>
            <a:spLocks noGrp="1"/>
          </p:cNvSpPr>
          <p:nvPr>
            <p:ph sz="quarter" idx="13"/>
          </p:nvPr>
        </p:nvSpPr>
        <p:spPr>
          <a:xfrm>
            <a:off x="6344431" y="2789431"/>
            <a:ext cx="5554778" cy="621530"/>
          </a:xfrm>
          <a:prstGeom prst="rect">
            <a:avLst/>
          </a:prstGeom>
        </p:spPr>
        <p:txBody>
          <a:bodyPr>
            <a:noAutofit/>
          </a:bodyPr>
          <a:lstStyle>
            <a:lvl1pPr marL="0" indent="0">
              <a:spcBef>
                <a:spcPts val="1224"/>
              </a:spcBef>
              <a:buFont typeface="Arial" pitchFamily="34" charset="0"/>
              <a:buNone/>
              <a:defRPr lang="en-US" sz="2000" kern="1200" spc="0" dirty="0" smtClean="0">
                <a:gradFill>
                  <a:gsLst>
                    <a:gs pos="100000">
                      <a:schemeClr val="bg1"/>
                    </a:gs>
                    <a:gs pos="0">
                      <a:schemeClr val="bg1"/>
                    </a:gs>
                  </a:gsLst>
                  <a:lin ang="5400000" scaled="0"/>
                </a:gradFill>
                <a:latin typeface="+mn-lt"/>
                <a:ea typeface="+mn-ea"/>
                <a:cs typeface="Segoe UI" pitchFamily="34" charset="0"/>
              </a:defRPr>
            </a:lvl1pPr>
            <a:lvl2pPr marL="932433" indent="-388514">
              <a:defRPr lang="en-US" sz="2100" kern="1200" dirty="0" smtClean="0">
                <a:solidFill>
                  <a:schemeClr val="bg2">
                    <a:lumMod val="50000"/>
                  </a:schemeClr>
                </a:solidFill>
                <a:latin typeface="+mn-lt"/>
                <a:ea typeface="+mn-ea"/>
                <a:cs typeface="Arial" pitchFamily="34" charset="0"/>
              </a:defRPr>
            </a:lvl2pPr>
            <a:lvl3pPr marL="932433" indent="-233109">
              <a:defRPr lang="en-US" sz="1900" kern="1200" dirty="0" smtClean="0">
                <a:solidFill>
                  <a:schemeClr val="bg2">
                    <a:lumMod val="50000"/>
                  </a:schemeClr>
                </a:solidFill>
                <a:latin typeface="+mn-lt"/>
                <a:ea typeface="+mn-ea"/>
                <a:cs typeface="Arial" pitchFamily="34" charset="0"/>
              </a:defRPr>
            </a:lvl3pPr>
            <a:lvl4pPr marL="1243245" indent="-233109">
              <a:defRPr lang="en-US" sz="1600" kern="1200" dirty="0" smtClean="0">
                <a:solidFill>
                  <a:schemeClr val="bg2">
                    <a:lumMod val="50000"/>
                  </a:schemeClr>
                </a:solidFill>
                <a:latin typeface="+mn-lt"/>
                <a:ea typeface="+mn-ea"/>
                <a:cs typeface="Arial" pitchFamily="34" charset="0"/>
              </a:defRPr>
            </a:lvl4pPr>
            <a:lvl5pPr marL="1476353" indent="-233109">
              <a:defRPr lang="en-US" sz="1600" kern="1200" dirty="0">
                <a:solidFill>
                  <a:schemeClr val="bg2">
                    <a:lumMod val="50000"/>
                  </a:schemeClr>
                </a:solidFill>
                <a:latin typeface="+mn-lt"/>
                <a:ea typeface="+mn-ea"/>
                <a:cs typeface="Arial" pitchFamily="34" charset="0"/>
              </a:defRPr>
            </a:lvl5pPr>
            <a:lvl6pPr>
              <a:defRPr sz="2100"/>
            </a:lvl6pPr>
            <a:lvl7pPr>
              <a:defRPr sz="2100"/>
            </a:lvl7pPr>
            <a:lvl8pPr>
              <a:defRPr sz="2100"/>
            </a:lvl8pPr>
            <a:lvl9pPr>
              <a:defRPr sz="2100"/>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2" y="0"/>
            <a:ext cx="6101615" cy="6994525"/>
          </a:xfrm>
        </p:spPr>
        <p:txBody>
          <a:bodyPr lIns="186520" anchor="ctr"/>
          <a:lstStyle>
            <a:lvl1pPr marL="0" indent="0" algn="l">
              <a:buNone/>
              <a:defRPr/>
            </a:lvl1pPr>
          </a:lstStyle>
          <a:p>
            <a:r>
              <a:rPr lang="en-US" dirty="0" smtClean="0"/>
              <a:t>Click to insert photo.</a:t>
            </a:r>
            <a:endParaRPr lang="en-US" dirty="0"/>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606061" y="6322671"/>
            <a:ext cx="1547688" cy="407942"/>
          </a:xfrm>
          <a:prstGeom prst="rect">
            <a:avLst/>
          </a:prstGeom>
        </p:spPr>
      </p:pic>
    </p:spTree>
    <p:extLst>
      <p:ext uri="{BB962C8B-B14F-4D97-AF65-F5344CB8AC3E}">
        <p14:creationId xmlns:p14="http://schemas.microsoft.com/office/powerpoint/2010/main" val="3683070159"/>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3"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79" y="1385091"/>
            <a:ext cx="11378776" cy="2920069"/>
          </a:xfrm>
          <a:prstGeom prst="rect">
            <a:avLst/>
          </a:prstGeom>
        </p:spPr>
        <p:txBody>
          <a:bodyPr>
            <a:normAutofit/>
          </a:bodyPr>
          <a:lstStyle>
            <a:lvl1pPr marL="0" indent="0">
              <a:lnSpc>
                <a:spcPct val="90000"/>
              </a:lnSpc>
              <a:buNone/>
              <a:defRPr sz="65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79" y="4429869"/>
            <a:ext cx="11378776" cy="480118"/>
          </a:xfrm>
          <a:prstGeom prst="rect">
            <a:avLst/>
          </a:prstGeom>
        </p:spPr>
        <p:txBody>
          <a:bodyPr>
            <a:normAutofit/>
          </a:bodyPr>
          <a:lstStyle>
            <a:lvl1pPr marL="0" indent="0">
              <a:lnSpc>
                <a:spcPct val="90000"/>
              </a:lnSpc>
              <a:buNone/>
              <a:defRPr sz="3700">
                <a:gradFill>
                  <a:gsLst>
                    <a:gs pos="100000">
                      <a:schemeClr val="bg1"/>
                    </a:gs>
                    <a:gs pos="0">
                      <a:schemeClr val="bg1"/>
                    </a:gs>
                  </a:gsLst>
                  <a:lin ang="5400000" scaled="0"/>
                </a:gradFill>
                <a:latin typeface="+mj-lt"/>
              </a:defRPr>
            </a:lvl1pPr>
            <a:lvl2pPr>
              <a:defRPr sz="6500">
                <a:solidFill>
                  <a:schemeClr val="tx2"/>
                </a:solidFill>
                <a:latin typeface="+mn-lt"/>
              </a:defRPr>
            </a:lvl2pPr>
          </a:lstStyle>
          <a:p>
            <a:pPr lvl="0"/>
            <a:r>
              <a:rPr lang="en-US" smtClean="0"/>
              <a:t>Click to edit Master text styles</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661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79" y="6526955"/>
            <a:ext cx="572078" cy="223825"/>
          </a:xfrm>
          <a:prstGeom prst="rect">
            <a:avLst/>
          </a:prstGeom>
        </p:spPr>
        <p:txBody>
          <a:bodyPr lIns="124325" tIns="62162" rIns="124325" bIns="62162" anchor="ctr"/>
          <a:lstStyle>
            <a:lvl1pPr algn="l">
              <a:defRPr sz="1600">
                <a:gradFill>
                  <a:gsLst>
                    <a:gs pos="100000">
                      <a:schemeClr val="bg2"/>
                    </a:gs>
                    <a:gs pos="0">
                      <a:schemeClr val="bg2"/>
                    </a:gs>
                  </a:gsLst>
                  <a:lin ang="5400000" scaled="0"/>
                </a:gradFill>
              </a:defRPr>
            </a:lvl1pPr>
          </a:lstStyle>
          <a:p>
            <a:pPr defTabSz="932560"/>
            <a:fld id="{727B4C2D-45E2-4621-8491-2995EB46A674}" type="slidenum">
              <a:rPr lang="en-US" smtClean="0">
                <a:gradFill>
                  <a:gsLst>
                    <a:gs pos="100000">
                      <a:srgbClr val="797A7D"/>
                    </a:gs>
                    <a:gs pos="0">
                      <a:srgbClr val="797A7D"/>
                    </a:gs>
                  </a:gsLst>
                  <a:lin ang="5400000" scaled="0"/>
                </a:gradFill>
              </a:rPr>
              <a:pPr defTabSz="932560"/>
              <a:t>‹#›</a:t>
            </a:fld>
            <a:endParaRPr lang="en-US" dirty="0">
              <a:gradFill>
                <a:gsLst>
                  <a:gs pos="100000">
                    <a:srgbClr val="797A7D"/>
                  </a:gs>
                  <a:gs pos="0">
                    <a:srgbClr val="797A7D"/>
                  </a:gs>
                </a:gsLst>
                <a:lin ang="5400000" scaled="0"/>
              </a:gra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black">
          <a:xfrm>
            <a:off x="10596940" y="6320270"/>
            <a:ext cx="1556809" cy="410345"/>
          </a:xfrm>
          <a:prstGeom prst="rect">
            <a:avLst/>
          </a:prstGeom>
        </p:spPr>
      </p:pic>
    </p:spTree>
    <p:extLst>
      <p:ext uri="{BB962C8B-B14F-4D97-AF65-F5344CB8AC3E}">
        <p14:creationId xmlns:p14="http://schemas.microsoft.com/office/powerpoint/2010/main" val="1765751167"/>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14971686"/>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3" y="1178954"/>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49" y="1476622"/>
            <a:ext cx="11378776" cy="2027818"/>
          </a:xfrm>
        </p:spPr>
        <p:txBody>
          <a:bodyPr/>
          <a:lstStyle>
            <a:lvl1pPr marL="0" indent="0">
              <a:lnSpc>
                <a:spcPct val="95000"/>
              </a:lnSpc>
              <a:buNone/>
              <a:defRPr sz="3300">
                <a:gradFill>
                  <a:gsLst>
                    <a:gs pos="1250">
                      <a:srgbClr val="000000"/>
                    </a:gs>
                    <a:gs pos="100000">
                      <a:srgbClr val="000000"/>
                    </a:gs>
                  </a:gsLst>
                  <a:lin ang="5400000" scaled="0"/>
                </a:gradFill>
                <a:latin typeface="Consolas" pitchFamily="49" charset="0"/>
                <a:cs typeface="Consolas" pitchFamily="49" charset="0"/>
              </a:defRPr>
            </a:lvl1pPr>
            <a:lvl2pPr marL="346485"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493"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404"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79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46295823"/>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79" y="233154"/>
            <a:ext cx="11378776" cy="678031"/>
          </a:xfrm>
        </p:spPr>
        <p:txBody>
          <a:bodyPr/>
          <a:lstStyle>
            <a:lvl1pPr>
              <a:defRPr sz="4900"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2" y="1476621"/>
            <a:ext cx="11375536" cy="2084319"/>
          </a:xfrm>
          <a:prstGeom prst="rect">
            <a:avLst/>
          </a:prstGeom>
        </p:spPr>
        <p:txBody>
          <a:bodyPr/>
          <a:lstStyle>
            <a:lvl1pPr marL="349724" indent="-349724">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1161"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597" indent="-291436">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746"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894" indent="-2331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1641954659"/>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itle and  Non-Bullete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3"/>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2" y="1476621"/>
            <a:ext cx="11375536" cy="965254"/>
          </a:xfrm>
        </p:spPr>
        <p:txBody>
          <a:bodyPr/>
          <a:lstStyle>
            <a:lvl1pPr marL="0" indent="0">
              <a:spcBef>
                <a:spcPts val="0"/>
              </a:spcBef>
              <a:spcAft>
                <a:spcPts val="918"/>
              </a:spcAft>
              <a:buNone/>
              <a:defRPr sz="4100" spc="-102" baseline="0">
                <a:latin typeface="Segoe UI Light" pitchFamily="34" charset="0"/>
              </a:defRPr>
            </a:lvl1pPr>
            <a:lvl2pPr marL="0" indent="0">
              <a:spcBef>
                <a:spcPts val="0"/>
              </a:spcBef>
              <a:spcAft>
                <a:spcPts val="408"/>
              </a:spcAft>
              <a:buNone/>
              <a:defRPr sz="2000" spc="-51" baseline="0"/>
            </a:lvl2pPr>
            <a:lvl3pPr marL="0" indent="0">
              <a:spcBef>
                <a:spcPts val="0"/>
              </a:spcBef>
              <a:spcAft>
                <a:spcPts val="408"/>
              </a:spcAft>
              <a:buNone/>
              <a:defRPr sz="2000"/>
            </a:lvl3pPr>
            <a:lvl4pPr marL="0" indent="0">
              <a:spcBef>
                <a:spcPts val="0"/>
              </a:spcBef>
              <a:spcAft>
                <a:spcPts val="408"/>
              </a:spcAft>
              <a:buNone/>
              <a:defRPr/>
            </a:lvl4pPr>
            <a:lvl5pPr marL="0" indent="0">
              <a:spcBef>
                <a:spcPts val="0"/>
              </a:spcBef>
              <a:spcAft>
                <a:spcPts val="408"/>
              </a:spcAft>
              <a:buNone/>
              <a:defRPr/>
            </a:lvl5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2758105945"/>
      </p:ext>
    </p:extLst>
  </p:cSld>
  <p:clrMapOvr>
    <a:masterClrMapping/>
  </p:clrMapOvr>
  <p:transition>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63921" indent="-233084">
              <a:buClr>
                <a:schemeClr val="tx2"/>
              </a:buClr>
              <a:buSzPct val="101000"/>
              <a:buFont typeface="Courier New" pitchFamily="49" charset="0"/>
              <a:buChar char="o"/>
              <a:defRPr sz="1200"/>
            </a:lvl6pPr>
            <a:lvl7pPr marL="3030090" indent="-233084">
              <a:buClr>
                <a:schemeClr val="tx2"/>
              </a:buClr>
              <a:buFont typeface="Courier New" pitchFamily="49" charset="0"/>
              <a:buChar char="o"/>
              <a:defRPr sz="1200" baseline="0"/>
            </a:lvl7pPr>
            <a:lvl8pPr marL="3496259" indent="-233084">
              <a:buClr>
                <a:schemeClr val="tx2"/>
              </a:buClr>
              <a:buFont typeface="Courier New" pitchFamily="49" charset="0"/>
              <a:buChar char="o"/>
              <a:defRPr sz="1200" baseline="0"/>
            </a:lvl8pPr>
            <a:lvl9pPr marL="3962426" indent="-233084">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a:xfrm>
            <a:off x="8755235" y="6070300"/>
            <a:ext cx="2901844" cy="372394"/>
          </a:xfrm>
          <a:prstGeom prst="rect">
            <a:avLst/>
          </a:prstGeom>
        </p:spPr>
        <p:txBody>
          <a:bodyPr lIns="93233" tIns="46618" rIns="93233" bIns="46618"/>
          <a:lstStyle/>
          <a:p>
            <a:pPr defTabSz="932560"/>
            <a:fld id="{BE96B8ED-3311-406A-ADA8-F5615E243506}" type="datetimeFigureOut">
              <a:rPr lang="en-US" smtClean="0">
                <a:solidFill>
                  <a:srgbClr val="000000"/>
                </a:solidFill>
              </a:rPr>
              <a:pPr defTabSz="932560"/>
              <a:t>12/6/2012</a:t>
            </a:fld>
            <a:endParaRPr lang="en-US">
              <a:solidFill>
                <a:srgbClr val="000000"/>
              </a:solidFill>
            </a:endParaRPr>
          </a:p>
        </p:txBody>
      </p:sp>
      <p:sp>
        <p:nvSpPr>
          <p:cNvPr id="5" name="Footer Placeholder 4"/>
          <p:cNvSpPr>
            <a:spLocks noGrp="1"/>
          </p:cNvSpPr>
          <p:nvPr>
            <p:ph type="ftr" sz="quarter" idx="11"/>
          </p:nvPr>
        </p:nvSpPr>
        <p:spPr>
          <a:xfrm>
            <a:off x="1606168" y="6070300"/>
            <a:ext cx="7149068" cy="372394"/>
          </a:xfrm>
          <a:prstGeom prst="rect">
            <a:avLst/>
          </a:prstGeom>
        </p:spPr>
        <p:txBody>
          <a:bodyPr lIns="93233" tIns="46618" rIns="93233" bIns="46618"/>
          <a:lstStyle/>
          <a:p>
            <a:pPr defTabSz="932560"/>
            <a:endParaRPr lang="en-US">
              <a:solidFill>
                <a:srgbClr val="000000"/>
              </a:solidFill>
            </a:endParaRPr>
          </a:p>
        </p:txBody>
      </p:sp>
      <p:sp>
        <p:nvSpPr>
          <p:cNvPr id="6" name="Slide Number Placeholder 5"/>
          <p:cNvSpPr>
            <a:spLocks noGrp="1"/>
          </p:cNvSpPr>
          <p:nvPr>
            <p:ph type="sldNum" sz="quarter" idx="12"/>
          </p:nvPr>
        </p:nvSpPr>
        <p:spPr>
          <a:xfrm>
            <a:off x="423726" y="6686898"/>
            <a:ext cx="407532" cy="372394"/>
          </a:xfrm>
          <a:prstGeom prst="rect">
            <a:avLst/>
          </a:prstGeom>
        </p:spPr>
        <p:txBody>
          <a:bodyPr lIns="77695" tIns="38848" rIns="77695" bIns="38848"/>
          <a:lstStyle/>
          <a:p>
            <a:pPr defTabSz="932560"/>
            <a:fld id="{76141433-5B1E-4A86-8CFE-A79B9A3554BB}" type="slidenum">
              <a:rPr lang="en-US" smtClean="0">
                <a:solidFill>
                  <a:srgbClr val="000000"/>
                </a:solidFill>
              </a:rPr>
              <a:pPr defTabSz="932560"/>
              <a:t>‹#›</a:t>
            </a:fld>
            <a:endParaRPr lang="en-US">
              <a:solidFill>
                <a:srgbClr val="000000"/>
              </a:solidFill>
            </a:endParaRPr>
          </a:p>
        </p:txBody>
      </p:sp>
    </p:spTree>
    <p:extLst>
      <p:ext uri="{BB962C8B-B14F-4D97-AF65-F5344CB8AC3E}">
        <p14:creationId xmlns:p14="http://schemas.microsoft.com/office/powerpoint/2010/main" val="3899938349"/>
      </p:ext>
    </p:extLst>
  </p:cSld>
  <p:clrMapOvr>
    <a:masterClrMapping/>
  </p:clrMapOvr>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0" indent="0">
              <a:buNone/>
              <a:defRPr/>
            </a:lvl3pPr>
            <a:lvl4pPr marL="457019" indent="0">
              <a:buNone/>
              <a:defRPr/>
            </a:lvl4pPr>
            <a:lvl5pPr marL="68552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4347236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theme" Target="../theme/theme3.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6" Type="http://schemas.openxmlformats.org/officeDocument/2006/relationships/image" Target="../media/image7.png"/><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4.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slideLayout" Target="../slideLayouts/slideLayout90.xml"/><Relationship Id="rId3" Type="http://schemas.openxmlformats.org/officeDocument/2006/relationships/slideLayout" Target="../slideLayouts/slideLayout75.xml"/><Relationship Id="rId21" Type="http://schemas.openxmlformats.org/officeDocument/2006/relationships/slideLayout" Target="../slideLayouts/slideLayout93.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5" Type="http://schemas.openxmlformats.org/officeDocument/2006/relationships/theme" Target="../theme/theme5.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slideLayout" Target="../slideLayouts/slideLayout92.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slideLayout" Target="../slideLayouts/slideLayout96.xml"/><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slideLayout" Target="../slideLayouts/slideLayout95.xml"/><Relationship Id="rId10" Type="http://schemas.openxmlformats.org/officeDocument/2006/relationships/slideLayout" Target="../slideLayouts/slideLayout82.xml"/><Relationship Id="rId19" Type="http://schemas.openxmlformats.org/officeDocument/2006/relationships/slideLayout" Target="../slideLayouts/slideLayout91.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slideLayout" Target="../slideLayouts/slideLayout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9245" tIns="93278" rIns="149245" bIns="93278"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9245" tIns="93278" rIns="149245" bIns="93278"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3823466"/>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 id="2147484229" r:id="rId24"/>
    <p:sldLayoutId id="2147484230" r:id="rId25"/>
  </p:sldLayoutIdLst>
  <p:transition>
    <p:fade/>
  </p:transition>
  <p:timing>
    <p:tnLst>
      <p:par>
        <p:cTn id="1" dur="indefinite" restart="never" nodeType="tmRoot"/>
      </p:par>
    </p:tnLst>
  </p:timing>
  <p:hf hdr="0" ftr="0" dt="0"/>
  <p:txStyles>
    <p:titleStyle>
      <a:lvl1pPr algn="l" defTabSz="932555"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1" marR="0" indent="-342831" algn="l" defTabSz="932555"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3" marR="0" indent="-241252" algn="l" defTabSz="93255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0" marR="0" indent="-228554" algn="l" defTabSz="93255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4" marR="0" indent="-228554" algn="l" defTabSz="93255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49" marR="0" indent="-228554" algn="l" defTabSz="93255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27" indent="-233140" algn="l" defTabSz="93255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06" indent="-233140" algn="l" defTabSz="93255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83" indent="-233140" algn="l" defTabSz="93255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62" indent="-233140" algn="l" defTabSz="93255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55" rtl="0" eaLnBrk="1" latinLnBrk="0" hangingPunct="1">
        <a:defRPr sz="1800" kern="1200">
          <a:solidFill>
            <a:schemeClr val="tx1"/>
          </a:solidFill>
          <a:latin typeface="+mn-lt"/>
          <a:ea typeface="+mn-ea"/>
          <a:cs typeface="+mn-cs"/>
        </a:defRPr>
      </a:lvl1pPr>
      <a:lvl2pPr marL="466278" algn="l" defTabSz="932555" rtl="0" eaLnBrk="1" latinLnBrk="0" hangingPunct="1">
        <a:defRPr sz="1800" kern="1200">
          <a:solidFill>
            <a:schemeClr val="tx1"/>
          </a:solidFill>
          <a:latin typeface="+mn-lt"/>
          <a:ea typeface="+mn-ea"/>
          <a:cs typeface="+mn-cs"/>
        </a:defRPr>
      </a:lvl2pPr>
      <a:lvl3pPr marL="932555" algn="l" defTabSz="932555" rtl="0" eaLnBrk="1" latinLnBrk="0" hangingPunct="1">
        <a:defRPr sz="1800" kern="1200">
          <a:solidFill>
            <a:schemeClr val="tx1"/>
          </a:solidFill>
          <a:latin typeface="+mn-lt"/>
          <a:ea typeface="+mn-ea"/>
          <a:cs typeface="+mn-cs"/>
        </a:defRPr>
      </a:lvl3pPr>
      <a:lvl4pPr marL="1398834" algn="l" defTabSz="932555" rtl="0" eaLnBrk="1" latinLnBrk="0" hangingPunct="1">
        <a:defRPr sz="1800" kern="1200">
          <a:solidFill>
            <a:schemeClr val="tx1"/>
          </a:solidFill>
          <a:latin typeface="+mn-lt"/>
          <a:ea typeface="+mn-ea"/>
          <a:cs typeface="+mn-cs"/>
        </a:defRPr>
      </a:lvl4pPr>
      <a:lvl5pPr marL="1865111" algn="l" defTabSz="932555" rtl="0" eaLnBrk="1" latinLnBrk="0" hangingPunct="1">
        <a:defRPr sz="1800" kern="1200">
          <a:solidFill>
            <a:schemeClr val="tx1"/>
          </a:solidFill>
          <a:latin typeface="+mn-lt"/>
          <a:ea typeface="+mn-ea"/>
          <a:cs typeface="+mn-cs"/>
        </a:defRPr>
      </a:lvl5pPr>
      <a:lvl6pPr marL="2331390" algn="l" defTabSz="932555" rtl="0" eaLnBrk="1" latinLnBrk="0" hangingPunct="1">
        <a:defRPr sz="1800" kern="1200">
          <a:solidFill>
            <a:schemeClr val="tx1"/>
          </a:solidFill>
          <a:latin typeface="+mn-lt"/>
          <a:ea typeface="+mn-ea"/>
          <a:cs typeface="+mn-cs"/>
        </a:defRPr>
      </a:lvl6pPr>
      <a:lvl7pPr marL="2797666" algn="l" defTabSz="932555" rtl="0" eaLnBrk="1" latinLnBrk="0" hangingPunct="1">
        <a:defRPr sz="1800" kern="1200">
          <a:solidFill>
            <a:schemeClr val="tx1"/>
          </a:solidFill>
          <a:latin typeface="+mn-lt"/>
          <a:ea typeface="+mn-ea"/>
          <a:cs typeface="+mn-cs"/>
        </a:defRPr>
      </a:lvl7pPr>
      <a:lvl8pPr marL="3263945" algn="l" defTabSz="932555" rtl="0" eaLnBrk="1" latinLnBrk="0" hangingPunct="1">
        <a:defRPr sz="1800" kern="1200">
          <a:solidFill>
            <a:schemeClr val="tx1"/>
          </a:solidFill>
          <a:latin typeface="+mn-lt"/>
          <a:ea typeface="+mn-ea"/>
          <a:cs typeface="+mn-cs"/>
        </a:defRPr>
      </a:lvl8pPr>
      <a:lvl9pPr marL="3730223" algn="l" defTabSz="93255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6">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9230" tIns="93269" rIns="149230" bIns="9326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20401"/>
          </a:xfrm>
          <a:prstGeom prst="rect">
            <a:avLst/>
          </a:prstGeom>
        </p:spPr>
        <p:txBody>
          <a:bodyPr vert="horz" wrap="square" lIns="149230" tIns="93269" rIns="149230" bIns="9326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8394094"/>
      </p:ext>
    </p:extLst>
  </p:cSld>
  <p:clrMap bg1="lt1" tx1="dk1" bg2="lt2" tx2="dk2" accent1="accent1" accent2="accent2" accent3="accent3" accent4="accent4" accent5="accent5" accent6="accent6" hlink="hlink" folHlink="folHlink"/>
  <p:sldLayoutIdLst>
    <p:sldLayoutId id="2147484232" r:id="rId1"/>
    <p:sldLayoutId id="2147484233" r:id="rId2"/>
    <p:sldLayoutId id="2147484234" r:id="rId3"/>
    <p:sldLayoutId id="2147484235" r:id="rId4"/>
    <p:sldLayoutId id="2147484236" r:id="rId5"/>
    <p:sldLayoutId id="2147484237" r:id="rId6"/>
    <p:sldLayoutId id="2147484238" r:id="rId7"/>
    <p:sldLayoutId id="2147484239" r:id="rId8"/>
    <p:sldLayoutId id="2147484240" r:id="rId9"/>
    <p:sldLayoutId id="2147484241" r:id="rId10"/>
    <p:sldLayoutId id="2147484242" r:id="rId11"/>
    <p:sldLayoutId id="2147484243" r:id="rId12"/>
    <p:sldLayoutId id="2147484244" r:id="rId13"/>
    <p:sldLayoutId id="2147484245" r:id="rId14"/>
  </p:sldLayoutIdLst>
  <p:transition>
    <p:fade/>
  </p:transition>
  <p:timing>
    <p:tnLst>
      <p:par>
        <p:cTn id="1" dur="indefinite" restart="never" nodeType="tmRoot"/>
      </p:par>
    </p:tnLst>
  </p:timing>
  <p:txStyles>
    <p:titleStyle>
      <a:lvl1pPr algn="l" defTabSz="932463"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97" marR="0" indent="-342797" algn="l" defTabSz="932463"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6" marR="0" indent="-241228" algn="l" defTabSz="932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1"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3"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5" marR="0" indent="-228532" algn="l" defTabSz="932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75"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09"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41"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73" indent="-233117" algn="l" defTabSz="9324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3" rtl="0" eaLnBrk="1" latinLnBrk="0" hangingPunct="1">
        <a:defRPr sz="1800" kern="1200">
          <a:solidFill>
            <a:schemeClr val="tx1"/>
          </a:solidFill>
          <a:latin typeface="+mn-lt"/>
          <a:ea typeface="+mn-ea"/>
          <a:cs typeface="+mn-cs"/>
        </a:defRPr>
      </a:lvl1pPr>
      <a:lvl2pPr marL="466233" algn="l" defTabSz="932463" rtl="0" eaLnBrk="1" latinLnBrk="0" hangingPunct="1">
        <a:defRPr sz="1800" kern="1200">
          <a:solidFill>
            <a:schemeClr val="tx1"/>
          </a:solidFill>
          <a:latin typeface="+mn-lt"/>
          <a:ea typeface="+mn-ea"/>
          <a:cs typeface="+mn-cs"/>
        </a:defRPr>
      </a:lvl2pPr>
      <a:lvl3pPr marL="932463" algn="l" defTabSz="932463" rtl="0" eaLnBrk="1" latinLnBrk="0" hangingPunct="1">
        <a:defRPr sz="1800" kern="1200">
          <a:solidFill>
            <a:schemeClr val="tx1"/>
          </a:solidFill>
          <a:latin typeface="+mn-lt"/>
          <a:ea typeface="+mn-ea"/>
          <a:cs typeface="+mn-cs"/>
        </a:defRPr>
      </a:lvl3pPr>
      <a:lvl4pPr marL="1398697" algn="l" defTabSz="932463" rtl="0" eaLnBrk="1" latinLnBrk="0" hangingPunct="1">
        <a:defRPr sz="1800" kern="1200">
          <a:solidFill>
            <a:schemeClr val="tx1"/>
          </a:solidFill>
          <a:latin typeface="+mn-lt"/>
          <a:ea typeface="+mn-ea"/>
          <a:cs typeface="+mn-cs"/>
        </a:defRPr>
      </a:lvl4pPr>
      <a:lvl5pPr marL="1864928" algn="l" defTabSz="932463" rtl="0" eaLnBrk="1" latinLnBrk="0" hangingPunct="1">
        <a:defRPr sz="1800" kern="1200">
          <a:solidFill>
            <a:schemeClr val="tx1"/>
          </a:solidFill>
          <a:latin typeface="+mn-lt"/>
          <a:ea typeface="+mn-ea"/>
          <a:cs typeface="+mn-cs"/>
        </a:defRPr>
      </a:lvl5pPr>
      <a:lvl6pPr marL="2331161" algn="l" defTabSz="932463" rtl="0" eaLnBrk="1" latinLnBrk="0" hangingPunct="1">
        <a:defRPr sz="1800" kern="1200">
          <a:solidFill>
            <a:schemeClr val="tx1"/>
          </a:solidFill>
          <a:latin typeface="+mn-lt"/>
          <a:ea typeface="+mn-ea"/>
          <a:cs typeface="+mn-cs"/>
        </a:defRPr>
      </a:lvl6pPr>
      <a:lvl7pPr marL="2797392" algn="l" defTabSz="932463" rtl="0" eaLnBrk="1" latinLnBrk="0" hangingPunct="1">
        <a:defRPr sz="1800" kern="1200">
          <a:solidFill>
            <a:schemeClr val="tx1"/>
          </a:solidFill>
          <a:latin typeface="+mn-lt"/>
          <a:ea typeface="+mn-ea"/>
          <a:cs typeface="+mn-cs"/>
        </a:defRPr>
      </a:lvl7pPr>
      <a:lvl8pPr marL="3263625" algn="l" defTabSz="932463" rtl="0" eaLnBrk="1" latinLnBrk="0" hangingPunct="1">
        <a:defRPr sz="1800" kern="1200">
          <a:solidFill>
            <a:schemeClr val="tx1"/>
          </a:solidFill>
          <a:latin typeface="+mn-lt"/>
          <a:ea typeface="+mn-ea"/>
          <a:cs typeface="+mn-cs"/>
        </a:defRPr>
      </a:lvl8pPr>
      <a:lvl9pPr marL="3729858" algn="l" defTabSz="9324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2" y="233151"/>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79" y="1476622"/>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52040834"/>
      </p:ext>
    </p:extLst>
  </p:cSld>
  <p:clrMap bg1="lt1" tx1="dk1" bg2="lt2" tx2="dk2" accent1="accent1" accent2="accent2" accent3="accent3" accent4="accent4" accent5="accent5" accent6="accent6" hlink="hlink" folHlink="folHlink"/>
  <p:sldLayoutIdLst>
    <p:sldLayoutId id="2147484247" r:id="rId1"/>
    <p:sldLayoutId id="2147484248" r:id="rId2"/>
    <p:sldLayoutId id="2147484249" r:id="rId3"/>
    <p:sldLayoutId id="2147484250" r:id="rId4"/>
    <p:sldLayoutId id="2147484251" r:id="rId5"/>
    <p:sldLayoutId id="2147484252" r:id="rId6"/>
    <p:sldLayoutId id="2147484253" r:id="rId7"/>
    <p:sldLayoutId id="2147484254" r:id="rId8"/>
    <p:sldLayoutId id="2147484255" r:id="rId9"/>
    <p:sldLayoutId id="2147484256" r:id="rId10"/>
    <p:sldLayoutId id="2147484257" r:id="rId11"/>
    <p:sldLayoutId id="2147484258" r:id="rId12"/>
    <p:sldLayoutId id="2147484259" r:id="rId13"/>
    <p:sldLayoutId id="2147484260" r:id="rId14"/>
    <p:sldLayoutId id="2147484261" r:id="rId15"/>
    <p:sldLayoutId id="2147484262" r:id="rId16"/>
    <p:sldLayoutId id="2147484263" r:id="rId17"/>
    <p:sldLayoutId id="2147484264" r:id="rId18"/>
    <p:sldLayoutId id="2147484265" r:id="rId19"/>
    <p:sldLayoutId id="2147484266" r:id="rId20"/>
    <p:sldLayoutId id="2147484267" r:id="rId21"/>
    <p:sldLayoutId id="2147484268" r:id="rId22"/>
    <p:sldLayoutId id="2147484269" r:id="rId23"/>
    <p:sldLayoutId id="2147484270" r:id="rId24"/>
  </p:sldLayoutIdLst>
  <p:transition>
    <p:fade/>
  </p:transition>
  <p:timing>
    <p:tnLst>
      <p:par>
        <p:cTn id="1" dur="indefinite" restart="never" nodeType="tmRoot"/>
      </p:par>
    </p:tnLst>
  </p:timing>
  <p:hf hdr="0" ftr="0" dt="0"/>
  <p:txStyles>
    <p:titleStyle>
      <a:lvl1pPr algn="l" defTabSz="932560" rtl="0" eaLnBrk="1" latinLnBrk="0" hangingPunct="1">
        <a:lnSpc>
          <a:spcPct val="90000"/>
        </a:lnSpc>
        <a:spcBef>
          <a:spcPct val="0"/>
        </a:spcBef>
        <a:buNone/>
        <a:defRPr lang="en-US" sz="5500"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485" marR="0" indent="-346485" algn="l" defTabSz="932560" rtl="0" eaLnBrk="1" fontAlgn="auto" latinLnBrk="0" hangingPunct="1">
        <a:lnSpc>
          <a:spcPct val="90000"/>
        </a:lnSpc>
        <a:spcBef>
          <a:spcPct val="20000"/>
        </a:spcBef>
        <a:spcAft>
          <a:spcPts val="0"/>
        </a:spcAft>
        <a:buClrTx/>
        <a:buSzPct val="80000"/>
        <a:buFont typeface="Arial" pitchFamily="34" charset="0"/>
        <a:buChar char="•"/>
        <a:tabLst/>
        <a:defRPr sz="3700" kern="1200" spc="-71" baseline="0">
          <a:gradFill>
            <a:gsLst>
              <a:gs pos="1250">
                <a:schemeClr val="bg2"/>
              </a:gs>
              <a:gs pos="100000">
                <a:schemeClr val="bg2"/>
              </a:gs>
            </a:gsLst>
            <a:lin ang="5400000" scaled="0"/>
          </a:gradFill>
          <a:latin typeface="+mj-lt"/>
          <a:ea typeface="+mn-ea"/>
          <a:cs typeface="+mn-cs"/>
        </a:defRPr>
      </a:lvl1pPr>
      <a:lvl2pPr marL="584493" marR="0" indent="-238008" algn="l" defTabSz="932560" rtl="0" eaLnBrk="1" fontAlgn="auto" latinLnBrk="0" hangingPunct="1">
        <a:lnSpc>
          <a:spcPct val="90000"/>
        </a:lnSpc>
        <a:spcBef>
          <a:spcPct val="20000"/>
        </a:spcBef>
        <a:spcAft>
          <a:spcPts val="0"/>
        </a:spcAft>
        <a:buClrTx/>
        <a:buSzPct val="90000"/>
        <a:buFont typeface="Wingdings" pitchFamily="2" charset="2"/>
        <a:buChar char=""/>
        <a:tabLst/>
        <a:defRPr sz="2400" kern="1200" spc="0" baseline="0">
          <a:gradFill>
            <a:gsLst>
              <a:gs pos="1250">
                <a:schemeClr val="bg2"/>
              </a:gs>
              <a:gs pos="100000">
                <a:schemeClr val="bg2"/>
              </a:gs>
            </a:gsLst>
            <a:lin ang="5400000" scaled="0"/>
          </a:gradFill>
          <a:latin typeface="+mn-lt"/>
          <a:ea typeface="+mn-ea"/>
          <a:cs typeface="+mn-cs"/>
        </a:defRPr>
      </a:lvl2pPr>
      <a:lvl3pPr marL="814404" marR="0" indent="-229911" algn="l" defTabSz="932560" rtl="0" eaLnBrk="1" fontAlgn="auto" latinLnBrk="0" hangingPunct="1">
        <a:lnSpc>
          <a:spcPct val="90000"/>
        </a:lnSpc>
        <a:spcBef>
          <a:spcPct val="20000"/>
        </a:spcBef>
        <a:spcAft>
          <a:spcPts val="0"/>
        </a:spcAft>
        <a:buClrTx/>
        <a:buSzPct val="90000"/>
        <a:buFont typeface="Wingdings" pitchFamily="2" charset="2"/>
        <a:buChar char=""/>
        <a:tabLst>
          <a:tab pos="814404" algn="l"/>
        </a:tabLst>
        <a:defRPr sz="2400" kern="1200" spc="0" baseline="0">
          <a:gradFill>
            <a:gsLst>
              <a:gs pos="1250">
                <a:schemeClr val="bg2"/>
              </a:gs>
              <a:gs pos="100000">
                <a:schemeClr val="bg2"/>
              </a:gs>
            </a:gsLst>
            <a:lin ang="5400000" scaled="0"/>
          </a:gradFill>
          <a:latin typeface="+mn-lt"/>
          <a:ea typeface="+mn-ea"/>
          <a:cs typeface="+mn-cs"/>
        </a:defRPr>
      </a:lvl3pPr>
      <a:lvl4pPr marL="1050791" marR="0" indent="-236388" algn="l" defTabSz="932560" rtl="0" eaLnBrk="1" fontAlgn="auto" latinLnBrk="0" hangingPunct="1">
        <a:lnSpc>
          <a:spcPct val="90000"/>
        </a:lnSpc>
        <a:spcBef>
          <a:spcPct val="20000"/>
        </a:spcBef>
        <a:spcAft>
          <a:spcPts val="0"/>
        </a:spcAft>
        <a:buClrTx/>
        <a:buSzPct val="90000"/>
        <a:buFont typeface="Wingdings" pitchFamily="2" charset="2"/>
        <a:buChar char=""/>
        <a:tabLst/>
        <a:defRPr sz="2000" kern="1200" spc="0" baseline="0">
          <a:gradFill>
            <a:gsLst>
              <a:gs pos="1250">
                <a:schemeClr val="bg2"/>
              </a:gs>
              <a:gs pos="100000">
                <a:schemeClr val="bg2"/>
              </a:gs>
            </a:gsLst>
            <a:lin ang="5400000" scaled="0"/>
          </a:gradFill>
          <a:latin typeface="+mn-lt"/>
          <a:ea typeface="+mn-ea"/>
          <a:cs typeface="+mn-cs"/>
        </a:defRPr>
      </a:lvl4pPr>
      <a:lvl5pPr marL="1280702" marR="0" indent="-229911" algn="l" defTabSz="932560" rtl="0" eaLnBrk="1" fontAlgn="auto" latinLnBrk="0" hangingPunct="1">
        <a:lnSpc>
          <a:spcPct val="90000"/>
        </a:lnSpc>
        <a:spcBef>
          <a:spcPct val="20000"/>
        </a:spcBef>
        <a:spcAft>
          <a:spcPts val="0"/>
        </a:spcAft>
        <a:buClrTx/>
        <a:buSzPct val="90000"/>
        <a:buFont typeface="Wingdings" pitchFamily="2" charset="2"/>
        <a:buChar char=""/>
        <a:tabLst>
          <a:tab pos="1280702" algn="l"/>
        </a:tabLst>
        <a:defRPr sz="2000" kern="1200" spc="0" baseline="0">
          <a:gradFill>
            <a:gsLst>
              <a:gs pos="1250">
                <a:schemeClr val="bg2"/>
              </a:gs>
              <a:gs pos="100000">
                <a:schemeClr val="bg2"/>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59.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59.xml"/><Relationship Id="rId6" Type="http://schemas.openxmlformats.org/officeDocument/2006/relationships/image" Target="../media/image25.png"/><Relationship Id="rId5" Type="http://schemas.openxmlformats.org/officeDocument/2006/relationships/image" Target="../media/image24.pn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59.xml"/></Relationships>
</file>

<file path=ppt/slides/_rels/slide1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9.xml"/></Relationships>
</file>

<file path=ppt/slides/_rels/slide1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29.png"/><Relationship Id="rId1" Type="http://schemas.openxmlformats.org/officeDocument/2006/relationships/slideLayout" Target="../slideLayouts/slideLayout64.xml"/><Relationship Id="rId5" Type="http://schemas.openxmlformats.org/officeDocument/2006/relationships/image" Target="../media/image31.png"/><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65.xml"/><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59.xml"/><Relationship Id="rId5" Type="http://schemas.openxmlformats.org/officeDocument/2006/relationships/image" Target="../media/image35.png"/><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http://www.devcamps.ms/office" TargetMode="External"/><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3" Type="http://schemas.openxmlformats.org/officeDocument/2006/relationships/hyperlink" Target="http://www.devcamps.ms/office" TargetMode="External"/><Relationship Id="rId2" Type="http://schemas.openxmlformats.org/officeDocument/2006/relationships/notesSlide" Target="../notesSlides/notesSlide11.xml"/><Relationship Id="rId1" Type="http://schemas.openxmlformats.org/officeDocument/2006/relationships/slideLayout" Target="../slideLayouts/slideLayout95.xml"/><Relationship Id="rId4" Type="http://schemas.openxmlformats.org/officeDocument/2006/relationships/hyperlink" Target="mailto:JumpStApps@microsoft.com" TargetMode="External"/></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9.xml"/></Relationships>
</file>

<file path=ppt/slides/_rels/slide2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4.xml"/></Relationships>
</file>

<file path=ppt/slides/_rels/slide2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4.xml"/></Relationships>
</file>

<file path=ppt/slides/_rels/slide2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4.xml"/></Relationships>
</file>

<file path=ppt/slides/_rels/slide2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64.xml"/></Relationships>
</file>

<file path=ppt/slides/_rels/slide2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4.xml"/></Relationships>
</file>

<file path=ppt/slides/_rels/slide2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64.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4.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61.xml"/><Relationship Id="rId6" Type="http://schemas.openxmlformats.org/officeDocument/2006/relationships/image" Target="../media/image13.png"/><Relationship Id="rId5" Type="http://schemas.microsoft.com/office/2007/relationships/hdphoto" Target="../media/hdphoto1.wdp"/><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4.xml"/></Relationships>
</file>

<file path=ppt/slides/_rels/slide3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4.xml"/></Relationships>
</file>

<file path=ppt/slides/_rels/slide3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64.xml"/></Relationships>
</file>

<file path=ppt/slides/_rels/slide3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4.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4.xml"/></Relationships>
</file>

<file path=ppt/slides/_rels/slide37.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64.xml"/></Relationships>
</file>

<file path=ppt/slides/_rels/slide3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4.xml"/></Relationships>
</file>

<file path=ppt/slides/_rels/slide39.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64.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59.xm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64.xml"/></Relationships>
</file>

<file path=ppt/slides/_rels/slide42.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4.xml"/></Relationships>
</file>

<file path=ppt/slides/_rels/slide43.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4.xml"/></Relationships>
</file>

<file path=ppt/slides/_rels/slide44.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64.xml"/></Relationships>
</file>

<file path=ppt/slides/_rels/slide45.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64.xml"/></Relationships>
</file>

<file path=ppt/slides/_rels/slide46.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64.xml"/></Relationships>
</file>

<file path=ppt/slides/_rels/slide47.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64.xml"/></Relationships>
</file>

<file path=ppt/slides/_rels/slide48.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4.xml"/></Relationships>
</file>

<file path=ppt/slides/_rels/slide4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64.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60.xml"/></Relationships>
</file>

<file path=ppt/slides/_rels/slide5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64.xml"/></Relationships>
</file>

<file path=ppt/slides/_rels/slide5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64.xml"/></Relationships>
</file>

<file path=ppt/slides/_rels/slide5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64.xml"/></Relationships>
</file>

<file path=ppt/slides/_rels/slide5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myspc.sharepointconference.com/" TargetMode="External"/><Relationship Id="rId1" Type="http://schemas.openxmlformats.org/officeDocument/2006/relationships/slideLayout" Target="../slideLayouts/slideLayout7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12.xml"/><Relationship Id="rId1" Type="http://schemas.openxmlformats.org/officeDocument/2006/relationships/slideLayout" Target="../slideLayouts/slideLayout71.xml"/><Relationship Id="rId4" Type="http://schemas.openxmlformats.org/officeDocument/2006/relationships/image" Target="../media/image7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70.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0.xml"/><Relationship Id="rId5" Type="http://schemas.microsoft.com/office/2007/relationships/hdphoto" Target="../media/hdphoto2.wdp"/><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93880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Double Brace 37"/>
          <p:cNvSpPr/>
          <p:nvPr/>
        </p:nvSpPr>
        <p:spPr>
          <a:xfrm>
            <a:off x="491101" y="4094830"/>
            <a:ext cx="9533976" cy="2403395"/>
          </a:xfrm>
          <a:prstGeom prst="bracePair">
            <a:avLst/>
          </a:prstGeom>
          <a:solidFill>
            <a:schemeClr val="bg1">
              <a:lumMod val="75000"/>
            </a:schemeClr>
          </a:solidFill>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4" name="Title 3"/>
          <p:cNvSpPr>
            <a:spLocks noGrp="1"/>
          </p:cNvSpPr>
          <p:nvPr>
            <p:ph type="title"/>
          </p:nvPr>
        </p:nvSpPr>
        <p:spPr/>
        <p:txBody>
          <a:bodyPr/>
          <a:lstStyle/>
          <a:p>
            <a:r>
              <a:rPr lang="en-US" dirty="0" smtClean="0"/>
              <a:t>Making money with paid apps</a:t>
            </a:r>
            <a:endParaRPr lang="en-US" dirty="0"/>
          </a:p>
        </p:txBody>
      </p:sp>
      <p:sp>
        <p:nvSpPr>
          <p:cNvPr id="10" name="Freeform 156"/>
          <p:cNvSpPr>
            <a:spLocks noEditPoints="1"/>
          </p:cNvSpPr>
          <p:nvPr/>
        </p:nvSpPr>
        <p:spPr bwMode="black">
          <a:xfrm rot="16200000">
            <a:off x="10012373" y="2231880"/>
            <a:ext cx="753775" cy="750013"/>
          </a:xfrm>
          <a:custGeom>
            <a:avLst/>
            <a:gdLst>
              <a:gd name="T0" fmla="*/ 1291 w 1453"/>
              <a:gd name="T1" fmla="*/ 807 h 1407"/>
              <a:gd name="T2" fmla="*/ 867 w 1453"/>
              <a:gd name="T3" fmla="*/ 807 h 1407"/>
              <a:gd name="T4" fmla="*/ 1033 w 1453"/>
              <a:gd name="T5" fmla="*/ 1198 h 1407"/>
              <a:gd name="T6" fmla="*/ 1291 w 1453"/>
              <a:gd name="T7" fmla="*/ 807 h 1407"/>
              <a:gd name="T8" fmla="*/ 704 w 1453"/>
              <a:gd name="T9" fmla="*/ 0 h 1407"/>
              <a:gd name="T10" fmla="*/ 1405 w 1453"/>
              <a:gd name="T11" fmla="*/ 651 h 1407"/>
              <a:gd name="T12" fmla="*/ 1453 w 1453"/>
              <a:gd name="T13" fmla="*/ 651 h 1407"/>
              <a:gd name="T14" fmla="*/ 1453 w 1453"/>
              <a:gd name="T15" fmla="*/ 729 h 1407"/>
              <a:gd name="T16" fmla="*/ 953 w 1453"/>
              <a:gd name="T17" fmla="*/ 1407 h 1407"/>
              <a:gd name="T18" fmla="*/ 935 w 1453"/>
              <a:gd name="T19" fmla="*/ 1366 h 1407"/>
              <a:gd name="T20" fmla="*/ 704 w 1453"/>
              <a:gd name="T21" fmla="*/ 1407 h 1407"/>
              <a:gd name="T22" fmla="*/ 0 w 1453"/>
              <a:gd name="T23" fmla="*/ 703 h 1407"/>
              <a:gd name="T24" fmla="*/ 704 w 1453"/>
              <a:gd name="T25" fmla="*/ 0 h 1407"/>
              <a:gd name="T26" fmla="*/ 1249 w 1453"/>
              <a:gd name="T27" fmla="*/ 651 h 1407"/>
              <a:gd name="T28" fmla="*/ 704 w 1453"/>
              <a:gd name="T29" fmla="*/ 156 h 1407"/>
              <a:gd name="T30" fmla="*/ 156 w 1453"/>
              <a:gd name="T31" fmla="*/ 703 h 1407"/>
              <a:gd name="T32" fmla="*/ 704 w 1453"/>
              <a:gd name="T33" fmla="*/ 1251 h 1407"/>
              <a:gd name="T34" fmla="*/ 875 w 1453"/>
              <a:gd name="T35" fmla="*/ 1224 h 1407"/>
              <a:gd name="T36" fmla="*/ 631 w 1453"/>
              <a:gd name="T37" fmla="*/ 651 h 1407"/>
              <a:gd name="T38" fmla="*/ 1249 w 1453"/>
              <a:gd name="T39" fmla="*/ 651 h 1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3" h="1407">
                <a:moveTo>
                  <a:pt x="1291" y="807"/>
                </a:moveTo>
                <a:cubicBezTo>
                  <a:pt x="867" y="807"/>
                  <a:pt x="867" y="807"/>
                  <a:pt x="867" y="807"/>
                </a:cubicBezTo>
                <a:cubicBezTo>
                  <a:pt x="1033" y="1198"/>
                  <a:pt x="1033" y="1198"/>
                  <a:pt x="1033" y="1198"/>
                </a:cubicBezTo>
                <a:cubicBezTo>
                  <a:pt x="1170" y="1114"/>
                  <a:pt x="1268" y="973"/>
                  <a:pt x="1291" y="807"/>
                </a:cubicBezTo>
                <a:close/>
                <a:moveTo>
                  <a:pt x="704" y="0"/>
                </a:moveTo>
                <a:cubicBezTo>
                  <a:pt x="1075" y="0"/>
                  <a:pt x="1379" y="287"/>
                  <a:pt x="1405" y="651"/>
                </a:cubicBezTo>
                <a:cubicBezTo>
                  <a:pt x="1453" y="651"/>
                  <a:pt x="1453" y="651"/>
                  <a:pt x="1453" y="651"/>
                </a:cubicBezTo>
                <a:cubicBezTo>
                  <a:pt x="1453" y="729"/>
                  <a:pt x="1453" y="729"/>
                  <a:pt x="1453" y="729"/>
                </a:cubicBezTo>
                <a:cubicBezTo>
                  <a:pt x="1453" y="1070"/>
                  <a:pt x="1245" y="1283"/>
                  <a:pt x="953" y="1407"/>
                </a:cubicBezTo>
                <a:cubicBezTo>
                  <a:pt x="935" y="1366"/>
                  <a:pt x="935" y="1366"/>
                  <a:pt x="935" y="1366"/>
                </a:cubicBezTo>
                <a:cubicBezTo>
                  <a:pt x="864" y="1392"/>
                  <a:pt x="792" y="1407"/>
                  <a:pt x="704" y="1407"/>
                </a:cubicBezTo>
                <a:cubicBezTo>
                  <a:pt x="315" y="1407"/>
                  <a:pt x="0" y="1092"/>
                  <a:pt x="0" y="703"/>
                </a:cubicBezTo>
                <a:cubicBezTo>
                  <a:pt x="0" y="315"/>
                  <a:pt x="315" y="0"/>
                  <a:pt x="704" y="0"/>
                </a:cubicBezTo>
                <a:close/>
                <a:moveTo>
                  <a:pt x="1249" y="651"/>
                </a:moveTo>
                <a:cubicBezTo>
                  <a:pt x="1223" y="373"/>
                  <a:pt x="989" y="156"/>
                  <a:pt x="704" y="156"/>
                </a:cubicBezTo>
                <a:cubicBezTo>
                  <a:pt x="401" y="156"/>
                  <a:pt x="156" y="401"/>
                  <a:pt x="156" y="703"/>
                </a:cubicBezTo>
                <a:cubicBezTo>
                  <a:pt x="156" y="1006"/>
                  <a:pt x="401" y="1251"/>
                  <a:pt x="704" y="1251"/>
                </a:cubicBezTo>
                <a:cubicBezTo>
                  <a:pt x="763" y="1251"/>
                  <a:pt x="821" y="1242"/>
                  <a:pt x="875" y="1224"/>
                </a:cubicBezTo>
                <a:cubicBezTo>
                  <a:pt x="631" y="651"/>
                  <a:pt x="631" y="651"/>
                  <a:pt x="631" y="651"/>
                </a:cubicBezTo>
                <a:cubicBezTo>
                  <a:pt x="1249" y="651"/>
                  <a:pt x="1249" y="651"/>
                  <a:pt x="1249" y="651"/>
                </a:cubicBezTo>
                <a:close/>
              </a:path>
            </a:pathLst>
          </a:custGeom>
          <a:solidFill>
            <a:srgbClr val="012654"/>
          </a:solidFill>
          <a:ln>
            <a:noFill/>
          </a:ln>
          <a:extLst/>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sp>
        <p:nvSpPr>
          <p:cNvPr id="2" name="TextBox 1"/>
          <p:cNvSpPr txBox="1"/>
          <p:nvPr/>
        </p:nvSpPr>
        <p:spPr>
          <a:xfrm>
            <a:off x="10568192" y="2124912"/>
            <a:ext cx="1734422" cy="1057855"/>
          </a:xfrm>
          <a:prstGeom prst="rect">
            <a:avLst/>
          </a:prstGeom>
          <a:noFill/>
        </p:spPr>
        <p:txBody>
          <a:bodyPr wrap="square" lIns="186520" tIns="149215" rIns="186520" bIns="149215" rtlCol="0">
            <a:spAutoFit/>
          </a:bodyPr>
          <a:lstStyle/>
          <a:p>
            <a:pPr algn="ctr" defTabSz="932560">
              <a:lnSpc>
                <a:spcPct val="90000"/>
              </a:lnSpc>
              <a:spcAft>
                <a:spcPts val="612"/>
              </a:spcAft>
            </a:pPr>
            <a:r>
              <a:rPr lang="en-US" sz="2400" dirty="0">
                <a:gradFill>
                  <a:gsLst>
                    <a:gs pos="2917">
                      <a:srgbClr val="505050"/>
                    </a:gs>
                    <a:gs pos="30000">
                      <a:srgbClr val="505050"/>
                    </a:gs>
                  </a:gsLst>
                  <a:lin ang="5400000" scaled="0"/>
                </a:gradFill>
              </a:rPr>
              <a:t>20% </a:t>
            </a:r>
          </a:p>
          <a:p>
            <a:pPr algn="ctr" defTabSz="932560">
              <a:lnSpc>
                <a:spcPct val="90000"/>
              </a:lnSpc>
              <a:spcAft>
                <a:spcPts val="612"/>
              </a:spcAft>
            </a:pPr>
            <a:r>
              <a:rPr lang="en-US" sz="2400" dirty="0">
                <a:gradFill>
                  <a:gsLst>
                    <a:gs pos="2917">
                      <a:srgbClr val="505050"/>
                    </a:gs>
                    <a:gs pos="30000">
                      <a:srgbClr val="505050"/>
                    </a:gs>
                  </a:gsLst>
                  <a:lin ang="5400000" scaled="0"/>
                </a:gradFill>
              </a:rPr>
              <a:t>rev-share</a:t>
            </a:r>
          </a:p>
        </p:txBody>
      </p:sp>
      <p:sp>
        <p:nvSpPr>
          <p:cNvPr id="5" name="Rectangle 4"/>
          <p:cNvSpPr/>
          <p:nvPr/>
        </p:nvSpPr>
        <p:spPr bwMode="auto">
          <a:xfrm>
            <a:off x="744338" y="2414028"/>
            <a:ext cx="9081428" cy="479625"/>
          </a:xfrm>
          <a:prstGeom prst="rect">
            <a:avLst/>
          </a:prstGeom>
          <a:solidFill>
            <a:srgbClr val="01265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TextBox 10"/>
          <p:cNvSpPr txBox="1"/>
          <p:nvPr/>
        </p:nvSpPr>
        <p:spPr>
          <a:xfrm>
            <a:off x="491102" y="2910328"/>
            <a:ext cx="717034"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$0</a:t>
            </a:r>
          </a:p>
        </p:txBody>
      </p:sp>
      <p:sp>
        <p:nvSpPr>
          <p:cNvPr id="13" name="TextBox 12"/>
          <p:cNvSpPr txBox="1"/>
          <p:nvPr/>
        </p:nvSpPr>
        <p:spPr>
          <a:xfrm>
            <a:off x="1579088" y="2893653"/>
            <a:ext cx="1125928"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$1.49</a:t>
            </a:r>
          </a:p>
        </p:txBody>
      </p:sp>
      <p:sp>
        <p:nvSpPr>
          <p:cNvPr id="14" name="TextBox 13"/>
          <p:cNvSpPr txBox="1"/>
          <p:nvPr/>
        </p:nvSpPr>
        <p:spPr>
          <a:xfrm>
            <a:off x="3075970" y="2893653"/>
            <a:ext cx="1125928"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$1.99</a:t>
            </a:r>
          </a:p>
        </p:txBody>
      </p:sp>
      <p:sp>
        <p:nvSpPr>
          <p:cNvPr id="15" name="TextBox 14"/>
          <p:cNvSpPr txBox="1"/>
          <p:nvPr/>
        </p:nvSpPr>
        <p:spPr>
          <a:xfrm>
            <a:off x="4572847" y="2910328"/>
            <a:ext cx="1125928"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$2.49</a:t>
            </a:r>
          </a:p>
        </p:txBody>
      </p:sp>
      <p:sp>
        <p:nvSpPr>
          <p:cNvPr id="16" name="TextBox 15"/>
          <p:cNvSpPr txBox="1"/>
          <p:nvPr/>
        </p:nvSpPr>
        <p:spPr>
          <a:xfrm>
            <a:off x="8525065" y="2910328"/>
            <a:ext cx="1466127"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$999.99</a:t>
            </a:r>
          </a:p>
        </p:txBody>
      </p:sp>
      <p:sp>
        <p:nvSpPr>
          <p:cNvPr id="12" name="Isosceles Triangle 11"/>
          <p:cNvSpPr/>
          <p:nvPr/>
        </p:nvSpPr>
        <p:spPr bwMode="auto">
          <a:xfrm rot="10800000">
            <a:off x="4652089" y="2183586"/>
            <a:ext cx="306550" cy="190422"/>
          </a:xfrm>
          <a:prstGeom prst="triangle">
            <a:avLst/>
          </a:prstGeom>
          <a:solidFill>
            <a:srgbClr val="01265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7" name="TextBox 16"/>
          <p:cNvSpPr txBox="1"/>
          <p:nvPr/>
        </p:nvSpPr>
        <p:spPr>
          <a:xfrm>
            <a:off x="3333062" y="1593042"/>
            <a:ext cx="3198198"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choose a price point</a:t>
            </a:r>
          </a:p>
        </p:txBody>
      </p:sp>
      <p:sp>
        <p:nvSpPr>
          <p:cNvPr id="19" name="TextBox 18"/>
          <p:cNvSpPr txBox="1"/>
          <p:nvPr/>
        </p:nvSpPr>
        <p:spPr>
          <a:xfrm>
            <a:off x="5874625" y="2910328"/>
            <a:ext cx="1829224" cy="640363"/>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a:t>
            </a:r>
          </a:p>
        </p:txBody>
      </p:sp>
      <p:sp>
        <p:nvSpPr>
          <p:cNvPr id="28" name="TextBox 27"/>
          <p:cNvSpPr txBox="1"/>
          <p:nvPr/>
        </p:nvSpPr>
        <p:spPr>
          <a:xfrm>
            <a:off x="1192837" y="5820475"/>
            <a:ext cx="2664444" cy="640363"/>
          </a:xfrm>
          <a:prstGeom prst="rect">
            <a:avLst/>
          </a:prstGeom>
          <a:noFill/>
        </p:spPr>
        <p:txBody>
          <a:bodyPr wrap="square" lIns="186520" tIns="149215" rIns="186520" bIns="149215" rtlCol="0">
            <a:spAutoFit/>
          </a:bodyPr>
          <a:lstStyle/>
          <a:p>
            <a:pPr algn="ctr" defTabSz="932560">
              <a:lnSpc>
                <a:spcPct val="90000"/>
              </a:lnSpc>
              <a:spcAft>
                <a:spcPts val="612"/>
              </a:spcAft>
            </a:pPr>
            <a:r>
              <a:rPr lang="en-US" sz="2400" dirty="0">
                <a:solidFill>
                  <a:srgbClr val="505050">
                    <a:lumMod val="50000"/>
                  </a:srgbClr>
                </a:solidFill>
              </a:rPr>
              <a:t>per seat price</a:t>
            </a:r>
          </a:p>
        </p:txBody>
      </p:sp>
      <p:pic>
        <p:nvPicPr>
          <p:cNvPr id="29" name="Picture 2" descr="\\MAGNUM\Projects\Microsoft\Cloud Power FY12\Design\ICONS_PNG\Building.png"/>
          <p:cNvPicPr>
            <a:picLocks noChangeAspect="1" noChangeArrowheads="1"/>
          </p:cNvPicPr>
          <p:nvPr/>
        </p:nvPicPr>
        <p:blipFill>
          <a:blip r:embed="rId3" cstate="print">
            <a:biLevel thresh="75000"/>
          </a:blip>
          <a:srcRect/>
          <a:stretch>
            <a:fillRect/>
          </a:stretch>
        </p:blipFill>
        <p:spPr bwMode="auto">
          <a:xfrm>
            <a:off x="6132963" y="4094827"/>
            <a:ext cx="1865957" cy="1865207"/>
          </a:xfrm>
          <a:prstGeom prst="rect">
            <a:avLst/>
          </a:prstGeom>
          <a:noFill/>
        </p:spPr>
      </p:pic>
      <p:sp>
        <p:nvSpPr>
          <p:cNvPr id="30" name="TextBox 29"/>
          <p:cNvSpPr txBox="1"/>
          <p:nvPr/>
        </p:nvSpPr>
        <p:spPr>
          <a:xfrm>
            <a:off x="5292795" y="5820475"/>
            <a:ext cx="3727482" cy="640363"/>
          </a:xfrm>
          <a:prstGeom prst="rect">
            <a:avLst/>
          </a:prstGeom>
          <a:noFill/>
        </p:spPr>
        <p:txBody>
          <a:bodyPr wrap="square" lIns="186520" tIns="149215" rIns="186520" bIns="149215" rtlCol="0">
            <a:spAutoFit/>
          </a:bodyPr>
          <a:lstStyle/>
          <a:p>
            <a:pPr algn="ctr" defTabSz="932560">
              <a:lnSpc>
                <a:spcPct val="90000"/>
              </a:lnSpc>
              <a:spcAft>
                <a:spcPts val="612"/>
              </a:spcAft>
            </a:pPr>
            <a:r>
              <a:rPr lang="en-US" sz="2400" dirty="0">
                <a:solidFill>
                  <a:srgbClr val="505050">
                    <a:lumMod val="50000"/>
                  </a:srgbClr>
                </a:solidFill>
              </a:rPr>
              <a:t>organization wide price</a:t>
            </a:r>
          </a:p>
        </p:txBody>
      </p:sp>
      <p:grpSp>
        <p:nvGrpSpPr>
          <p:cNvPr id="33" name="Group 32"/>
          <p:cNvGrpSpPr/>
          <p:nvPr/>
        </p:nvGrpSpPr>
        <p:grpSpPr>
          <a:xfrm>
            <a:off x="1083598" y="4324442"/>
            <a:ext cx="2573507" cy="1405977"/>
            <a:chOff x="1632352" y="4220283"/>
            <a:chExt cx="2522260" cy="1378534"/>
          </a:xfrm>
        </p:grpSpPr>
        <p:grpSp>
          <p:nvGrpSpPr>
            <p:cNvPr id="18" name="Group 17"/>
            <p:cNvGrpSpPr/>
            <p:nvPr/>
          </p:nvGrpSpPr>
          <p:grpSpPr>
            <a:xfrm>
              <a:off x="2206607" y="4220283"/>
              <a:ext cx="1948005" cy="1378534"/>
              <a:chOff x="4992467" y="3875799"/>
              <a:chExt cx="1948005" cy="1378534"/>
            </a:xfrm>
          </p:grpSpPr>
          <p:pic>
            <p:nvPicPr>
              <p:cNvPr id="21"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4992467" y="3875799"/>
                <a:ext cx="501285" cy="1378534"/>
              </a:xfrm>
              <a:prstGeom prst="rect">
                <a:avLst/>
              </a:prstGeom>
              <a:noFill/>
              <a:ln>
                <a:noFill/>
              </a:ln>
            </p:spPr>
          </p:pic>
          <p:pic>
            <p:nvPicPr>
              <p:cNvPr id="22"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5418698" y="3875799"/>
                <a:ext cx="501285" cy="1378534"/>
              </a:xfrm>
              <a:prstGeom prst="rect">
                <a:avLst/>
              </a:prstGeom>
              <a:noFill/>
              <a:ln>
                <a:noFill/>
              </a:ln>
            </p:spPr>
          </p:pic>
          <p:pic>
            <p:nvPicPr>
              <p:cNvPr id="23"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5844929" y="3875799"/>
                <a:ext cx="501285" cy="1378534"/>
              </a:xfrm>
              <a:prstGeom prst="rect">
                <a:avLst/>
              </a:prstGeom>
              <a:noFill/>
              <a:ln>
                <a:noFill/>
              </a:ln>
            </p:spPr>
          </p:pic>
          <p:pic>
            <p:nvPicPr>
              <p:cNvPr id="24" name="Picture 6" descr="\\MAGNUM\Projects\Microsoft\Cloud Power FY12\Design\ICONS_PNG\Flexible_Workspace.png"/>
              <p:cNvPicPr>
                <a:picLocks noChangeAspect="1" noChangeArrowheads="1"/>
              </p:cNvPicPr>
              <p:nvPr/>
            </p:nvPicPr>
            <p:blipFill>
              <a:blip r:embed="rId4" cstate="print">
                <a:biLevel thresh="75000"/>
              </a:blip>
              <a:srcRect r="63636"/>
              <a:stretch>
                <a:fillRect/>
              </a:stretch>
            </p:blipFill>
            <p:spPr bwMode="auto">
              <a:xfrm>
                <a:off x="6271160" y="3875799"/>
                <a:ext cx="501285" cy="1378534"/>
              </a:xfrm>
              <a:prstGeom prst="rect">
                <a:avLst/>
              </a:prstGeom>
              <a:noFill/>
              <a:ln>
                <a:noFill/>
              </a:ln>
            </p:spPr>
          </p:pic>
          <p:pic>
            <p:nvPicPr>
              <p:cNvPr id="25" name="Picture 6" descr="\\MAGNUM\Projects\Microsoft\Cloud Power FY12\Design\ICONS_PNG\Flexible_Workspace.png"/>
              <p:cNvPicPr>
                <a:picLocks noChangeAspect="1" noChangeArrowheads="1"/>
              </p:cNvPicPr>
              <p:nvPr/>
            </p:nvPicPr>
            <p:blipFill rotWithShape="1">
              <a:blip r:embed="rId4" cstate="print">
                <a:biLevel thresh="75000"/>
              </a:blip>
              <a:srcRect r="81909" b="3097"/>
              <a:stretch/>
            </p:blipFill>
            <p:spPr bwMode="auto">
              <a:xfrm>
                <a:off x="6691080" y="3875799"/>
                <a:ext cx="249392" cy="1335838"/>
              </a:xfrm>
              <a:prstGeom prst="rect">
                <a:avLst/>
              </a:prstGeom>
              <a:noFill/>
              <a:ln>
                <a:noFill/>
              </a:ln>
            </p:spPr>
          </p:pic>
        </p:grpSp>
        <p:sp>
          <p:nvSpPr>
            <p:cNvPr id="32" name="Rectangle 31"/>
            <p:cNvSpPr/>
            <p:nvPr/>
          </p:nvSpPr>
          <p:spPr>
            <a:xfrm>
              <a:off x="1632352" y="4447438"/>
              <a:ext cx="729812" cy="1015663"/>
            </a:xfrm>
            <a:prstGeom prst="rect">
              <a:avLst/>
            </a:prstGeom>
          </p:spPr>
          <p:txBody>
            <a:bodyPr wrap="square">
              <a:spAutoFit/>
            </a:bodyPr>
            <a:lstStyle/>
            <a:p>
              <a:pPr defTabSz="932560"/>
              <a:r>
                <a:rPr lang="en-US" sz="6100" dirty="0">
                  <a:solidFill>
                    <a:srgbClr val="505050">
                      <a:lumMod val="50000"/>
                    </a:srgbClr>
                  </a:solidFill>
                </a:rPr>
                <a:t>X</a:t>
              </a:r>
            </a:p>
          </p:txBody>
        </p:sp>
      </p:grpSp>
      <p:sp>
        <p:nvSpPr>
          <p:cNvPr id="39" name="TextBox 38"/>
          <p:cNvSpPr txBox="1"/>
          <p:nvPr/>
        </p:nvSpPr>
        <p:spPr>
          <a:xfrm>
            <a:off x="10025080" y="4672567"/>
            <a:ext cx="2367328" cy="1057855"/>
          </a:xfrm>
          <a:prstGeom prst="rect">
            <a:avLst/>
          </a:prstGeom>
          <a:noFill/>
        </p:spPr>
        <p:txBody>
          <a:bodyPr wrap="none" lIns="186520" tIns="149215" rIns="186520" bIns="149215" rtlCol="0">
            <a:spAutoFit/>
          </a:bodyPr>
          <a:lstStyle/>
          <a:p>
            <a:pPr defTabSz="932560">
              <a:lnSpc>
                <a:spcPct val="90000"/>
              </a:lnSpc>
              <a:spcAft>
                <a:spcPts val="612"/>
              </a:spcAft>
            </a:pPr>
            <a:r>
              <a:rPr lang="en-US" sz="2400" dirty="0">
                <a:gradFill>
                  <a:gsLst>
                    <a:gs pos="2917">
                      <a:srgbClr val="505050"/>
                    </a:gs>
                    <a:gs pos="30000">
                      <a:srgbClr val="505050"/>
                    </a:gs>
                  </a:gsLst>
                  <a:lin ang="5400000" scaled="0"/>
                </a:gradFill>
              </a:rPr>
              <a:t>decide how </a:t>
            </a:r>
          </a:p>
          <a:p>
            <a:pPr defTabSz="932560">
              <a:lnSpc>
                <a:spcPct val="90000"/>
              </a:lnSpc>
              <a:spcAft>
                <a:spcPts val="612"/>
              </a:spcAft>
            </a:pPr>
            <a:r>
              <a:rPr lang="en-US" sz="2400" dirty="0">
                <a:gradFill>
                  <a:gsLst>
                    <a:gs pos="2917">
                      <a:srgbClr val="505050"/>
                    </a:gs>
                    <a:gs pos="30000">
                      <a:srgbClr val="505050"/>
                    </a:gs>
                  </a:gsLst>
                  <a:lin ang="5400000" scaled="0"/>
                </a:gradFill>
              </a:rPr>
              <a:t>price will scale</a:t>
            </a:r>
          </a:p>
        </p:txBody>
      </p:sp>
    </p:spTree>
    <p:extLst>
      <p:ext uri="{BB962C8B-B14F-4D97-AF65-F5344CB8AC3E}">
        <p14:creationId xmlns:p14="http://schemas.microsoft.com/office/powerpoint/2010/main" val="419357422"/>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TextBox 53"/>
          <p:cNvSpPr txBox="1"/>
          <p:nvPr/>
        </p:nvSpPr>
        <p:spPr>
          <a:xfrm>
            <a:off x="513420" y="4535571"/>
            <a:ext cx="9552384" cy="62569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124313" tIns="0" rIns="0" bIns="0" rtlCol="0" anchor="ctr">
            <a:noAutofit/>
          </a:bodyPr>
          <a:lstStyle/>
          <a:p>
            <a:pPr defTabSz="932560"/>
            <a:r>
              <a:rPr lang="en-US" sz="2400" spc="-102" dirty="0">
                <a:ln w="3175">
                  <a:noFill/>
                </a:ln>
                <a:gradFill>
                  <a:gsLst>
                    <a:gs pos="1250">
                      <a:srgbClr val="505050"/>
                    </a:gs>
                    <a:gs pos="100000">
                      <a:srgbClr val="505050"/>
                    </a:gs>
                  </a:gsLst>
                  <a:lin ang="5400000" scaled="0"/>
                </a:gradFill>
                <a:latin typeface="Segoe UI Light"/>
                <a:cs typeface="Segoe UI" pitchFamily="34" charset="0"/>
              </a:rPr>
              <a:t>3. Developers can access entitlement information using licensing APIs</a:t>
            </a:r>
          </a:p>
        </p:txBody>
      </p:sp>
      <p:sp>
        <p:nvSpPr>
          <p:cNvPr id="53" name="TextBox 52"/>
          <p:cNvSpPr txBox="1"/>
          <p:nvPr/>
        </p:nvSpPr>
        <p:spPr>
          <a:xfrm>
            <a:off x="513422" y="2803925"/>
            <a:ext cx="4928955" cy="62569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124313" tIns="0" rIns="0" bIns="0" rtlCol="0" anchor="ctr">
            <a:noAutofit/>
          </a:bodyPr>
          <a:lstStyle/>
          <a:p>
            <a:pPr defTabSz="932560"/>
            <a:r>
              <a:rPr lang="en-US" sz="2400" spc="-102" dirty="0">
                <a:ln w="3175">
                  <a:noFill/>
                </a:ln>
                <a:gradFill>
                  <a:gsLst>
                    <a:gs pos="1250">
                      <a:srgbClr val="505050"/>
                    </a:gs>
                    <a:gs pos="100000">
                      <a:srgbClr val="505050"/>
                    </a:gs>
                  </a:gsLst>
                  <a:lin ang="5400000" scaled="0"/>
                </a:gradFill>
                <a:latin typeface="Segoe UI Light"/>
                <a:cs typeface="Segoe UI" pitchFamily="34" charset="0"/>
              </a:rPr>
              <a:t>2. Apps travel with the document</a:t>
            </a:r>
          </a:p>
        </p:txBody>
      </p:sp>
      <p:sp>
        <p:nvSpPr>
          <p:cNvPr id="7" name="Title 6"/>
          <p:cNvSpPr>
            <a:spLocks noGrp="1"/>
          </p:cNvSpPr>
          <p:nvPr>
            <p:ph type="title"/>
          </p:nvPr>
        </p:nvSpPr>
        <p:spPr/>
        <p:txBody>
          <a:bodyPr/>
          <a:lstStyle/>
          <a:p>
            <a:r>
              <a:rPr lang="en-US" dirty="0" smtClean="0"/>
              <a:t>A flexible approach </a:t>
            </a:r>
            <a:r>
              <a:rPr lang="en-US" smtClean="0"/>
              <a:t>to licensing apps</a:t>
            </a:r>
            <a:endParaRPr lang="en-US" dirty="0"/>
          </a:p>
        </p:txBody>
      </p:sp>
      <p:pic>
        <p:nvPicPr>
          <p:cNvPr id="15" name="Picture 6" descr="\\MAGNUM\Projects\Microsoft\Cloud Power FY12\Design\ICONS_PNG\Cloud.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250"/>
                    </a14:imgEffect>
                    <a14:imgEffect>
                      <a14:saturation sat="0"/>
                    </a14:imgEffect>
                  </a14:imgLayer>
                </a14:imgProps>
              </a:ext>
            </a:extLst>
          </a:blip>
          <a:srcRect/>
          <a:stretch>
            <a:fillRect/>
          </a:stretch>
        </p:blipFill>
        <p:spPr bwMode="auto">
          <a:xfrm>
            <a:off x="1580742" y="1504564"/>
            <a:ext cx="1138217" cy="1137759"/>
          </a:xfrm>
          <a:prstGeom prst="rect">
            <a:avLst/>
          </a:prstGeom>
          <a:noFill/>
        </p:spPr>
      </p:pic>
      <p:pic>
        <p:nvPicPr>
          <p:cNvPr id="18" name="Picture 3" descr="\\MAGNUM\Projects\Microsoft\Cloud Power FY12\Design\ICONS_PNG\Document.png"/>
          <p:cNvPicPr>
            <a:picLocks noChangeAspect="1" noChangeArrowheads="1"/>
          </p:cNvPicPr>
          <p:nvPr/>
        </p:nvPicPr>
        <p:blipFill>
          <a:blip r:embed="rId5" cstate="print">
            <a:duotone>
              <a:prstClr val="black"/>
              <a:srgbClr val="3F3F3F">
                <a:tint val="45000"/>
                <a:satMod val="400000"/>
              </a:srgbClr>
            </a:duotone>
          </a:blip>
          <a:stretch>
            <a:fillRect/>
          </a:stretch>
        </p:blipFill>
        <p:spPr bwMode="auto">
          <a:xfrm>
            <a:off x="3611764" y="3299321"/>
            <a:ext cx="1062550" cy="1062122"/>
          </a:xfrm>
          <a:prstGeom prst="rect">
            <a:avLst/>
          </a:prstGeom>
          <a:noFill/>
        </p:spPr>
      </p:pic>
      <p:grpSp>
        <p:nvGrpSpPr>
          <p:cNvPr id="25" name="Group 24"/>
          <p:cNvGrpSpPr/>
          <p:nvPr/>
        </p:nvGrpSpPr>
        <p:grpSpPr>
          <a:xfrm>
            <a:off x="4234085" y="3975564"/>
            <a:ext cx="409474" cy="408663"/>
            <a:chOff x="1533525" y="331788"/>
            <a:chExt cx="2128838" cy="2320926"/>
          </a:xfrm>
          <a:solidFill>
            <a:schemeClr val="bg1">
              <a:lumMod val="50000"/>
            </a:schemeClr>
          </a:solidFill>
        </p:grpSpPr>
        <p:sp>
          <p:nvSpPr>
            <p:cNvPr id="26" name="Freeform 25"/>
            <p:cNvSpPr>
              <a:spLocks/>
            </p:cNvSpPr>
            <p:nvPr/>
          </p:nvSpPr>
          <p:spPr bwMode="auto">
            <a:xfrm>
              <a:off x="1533525" y="1520826"/>
              <a:ext cx="1006475" cy="1131888"/>
            </a:xfrm>
            <a:custGeom>
              <a:avLst/>
              <a:gdLst>
                <a:gd name="T0" fmla="*/ 104 w 104"/>
                <a:gd name="T1" fmla="*/ 87 h 117"/>
                <a:gd name="T2" fmla="*/ 104 w 104"/>
                <a:gd name="T3" fmla="*/ 29 h 117"/>
                <a:gd name="T4" fmla="*/ 104 w 104"/>
                <a:gd name="T5" fmla="*/ 29 h 117"/>
                <a:gd name="T6" fmla="*/ 52 w 104"/>
                <a:gd name="T7" fmla="*/ 0 h 117"/>
                <a:gd name="T8" fmla="*/ 52 w 104"/>
                <a:gd name="T9" fmla="*/ 0 h 117"/>
                <a:gd name="T10" fmla="*/ 52 w 104"/>
                <a:gd name="T11" fmla="*/ 0 h 117"/>
                <a:gd name="T12" fmla="*/ 0 w 104"/>
                <a:gd name="T13" fmla="*/ 29 h 117"/>
                <a:gd name="T14" fmla="*/ 0 w 104"/>
                <a:gd name="T15" fmla="*/ 29 h 117"/>
                <a:gd name="T16" fmla="*/ 0 w 104"/>
                <a:gd name="T17" fmla="*/ 87 h 117"/>
                <a:gd name="T18" fmla="*/ 0 w 104"/>
                <a:gd name="T19" fmla="*/ 87 h 117"/>
                <a:gd name="T20" fmla="*/ 26 w 104"/>
                <a:gd name="T21" fmla="*/ 102 h 117"/>
                <a:gd name="T22" fmla="*/ 52 w 104"/>
                <a:gd name="T23" fmla="*/ 117 h 117"/>
                <a:gd name="T24" fmla="*/ 52 w 104"/>
                <a:gd name="T25" fmla="*/ 117 h 117"/>
                <a:gd name="T26" fmla="*/ 52 w 104"/>
                <a:gd name="T27" fmla="*/ 117 h 117"/>
                <a:gd name="T28" fmla="*/ 74 w 104"/>
                <a:gd name="T29" fmla="*/ 104 h 117"/>
                <a:gd name="T30" fmla="*/ 104 w 104"/>
                <a:gd name="T31" fmla="*/ 87 h 117"/>
                <a:gd name="T32" fmla="*/ 104 w 104"/>
                <a:gd name="T33"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17">
                  <a:moveTo>
                    <a:pt x="104" y="87"/>
                  </a:moveTo>
                  <a:cubicBezTo>
                    <a:pt x="104" y="29"/>
                    <a:pt x="104" y="29"/>
                    <a:pt x="104" y="29"/>
                  </a:cubicBezTo>
                  <a:cubicBezTo>
                    <a:pt x="104" y="29"/>
                    <a:pt x="104" y="29"/>
                    <a:pt x="104" y="29"/>
                  </a:cubicBezTo>
                  <a:cubicBezTo>
                    <a:pt x="52" y="0"/>
                    <a:pt x="52" y="0"/>
                    <a:pt x="52" y="0"/>
                  </a:cubicBezTo>
                  <a:cubicBezTo>
                    <a:pt x="52" y="0"/>
                    <a:pt x="52" y="0"/>
                    <a:pt x="52" y="0"/>
                  </a:cubicBezTo>
                  <a:cubicBezTo>
                    <a:pt x="52" y="0"/>
                    <a:pt x="52" y="0"/>
                    <a:pt x="52" y="0"/>
                  </a:cubicBezTo>
                  <a:cubicBezTo>
                    <a:pt x="0" y="29"/>
                    <a:pt x="0" y="29"/>
                    <a:pt x="0" y="29"/>
                  </a:cubicBezTo>
                  <a:cubicBezTo>
                    <a:pt x="0" y="29"/>
                    <a:pt x="0" y="29"/>
                    <a:pt x="0" y="29"/>
                  </a:cubicBezTo>
                  <a:cubicBezTo>
                    <a:pt x="0" y="87"/>
                    <a:pt x="0" y="87"/>
                    <a:pt x="0" y="87"/>
                  </a:cubicBezTo>
                  <a:cubicBezTo>
                    <a:pt x="0" y="87"/>
                    <a:pt x="0" y="87"/>
                    <a:pt x="0" y="87"/>
                  </a:cubicBezTo>
                  <a:cubicBezTo>
                    <a:pt x="26" y="102"/>
                    <a:pt x="26" y="102"/>
                    <a:pt x="26" y="102"/>
                  </a:cubicBezTo>
                  <a:cubicBezTo>
                    <a:pt x="52" y="117"/>
                    <a:pt x="52" y="117"/>
                    <a:pt x="52" y="117"/>
                  </a:cubicBezTo>
                  <a:cubicBezTo>
                    <a:pt x="52" y="117"/>
                    <a:pt x="52" y="117"/>
                    <a:pt x="52" y="117"/>
                  </a:cubicBezTo>
                  <a:cubicBezTo>
                    <a:pt x="52" y="117"/>
                    <a:pt x="52" y="117"/>
                    <a:pt x="52" y="117"/>
                  </a:cubicBezTo>
                  <a:cubicBezTo>
                    <a:pt x="74" y="104"/>
                    <a:pt x="74" y="104"/>
                    <a:pt x="74" y="104"/>
                  </a:cubicBezTo>
                  <a:cubicBezTo>
                    <a:pt x="104" y="87"/>
                    <a:pt x="104" y="87"/>
                    <a:pt x="104" y="87"/>
                  </a:cubicBezTo>
                  <a:cubicBezTo>
                    <a:pt x="104" y="87"/>
                    <a:pt x="104" y="87"/>
                    <a:pt x="10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505050"/>
                </a:solidFill>
              </a:endParaRPr>
            </a:p>
          </p:txBody>
        </p:sp>
        <p:sp>
          <p:nvSpPr>
            <p:cNvPr id="27" name="Freeform 26"/>
            <p:cNvSpPr>
              <a:spLocks/>
            </p:cNvSpPr>
            <p:nvPr/>
          </p:nvSpPr>
          <p:spPr bwMode="auto">
            <a:xfrm>
              <a:off x="1689100" y="331788"/>
              <a:ext cx="1973263" cy="2243138"/>
            </a:xfrm>
            <a:custGeom>
              <a:avLst/>
              <a:gdLst>
                <a:gd name="T0" fmla="*/ 621 w 1243"/>
                <a:gd name="T1" fmla="*/ 0 h 1413"/>
                <a:gd name="T2" fmla="*/ 0 w 1243"/>
                <a:gd name="T3" fmla="*/ 353 h 1413"/>
                <a:gd name="T4" fmla="*/ 0 w 1243"/>
                <a:gd name="T5" fmla="*/ 804 h 1413"/>
                <a:gd name="T6" fmla="*/ 195 w 1243"/>
                <a:gd name="T7" fmla="*/ 695 h 1413"/>
                <a:gd name="T8" fmla="*/ 207 w 1243"/>
                <a:gd name="T9" fmla="*/ 688 h 1413"/>
                <a:gd name="T10" fmla="*/ 219 w 1243"/>
                <a:gd name="T11" fmla="*/ 688 h 1413"/>
                <a:gd name="T12" fmla="*/ 231 w 1243"/>
                <a:gd name="T13" fmla="*/ 688 h 1413"/>
                <a:gd name="T14" fmla="*/ 244 w 1243"/>
                <a:gd name="T15" fmla="*/ 695 h 1413"/>
                <a:gd name="T16" fmla="*/ 560 w 1243"/>
                <a:gd name="T17" fmla="*/ 871 h 1413"/>
                <a:gd name="T18" fmla="*/ 585 w 1243"/>
                <a:gd name="T19" fmla="*/ 889 h 1413"/>
                <a:gd name="T20" fmla="*/ 585 w 1243"/>
                <a:gd name="T21" fmla="*/ 914 h 1413"/>
                <a:gd name="T22" fmla="*/ 585 w 1243"/>
                <a:gd name="T23" fmla="*/ 1279 h 1413"/>
                <a:gd name="T24" fmla="*/ 585 w 1243"/>
                <a:gd name="T25" fmla="*/ 1310 h 1413"/>
                <a:gd name="T26" fmla="*/ 560 w 1243"/>
                <a:gd name="T27" fmla="*/ 1322 h 1413"/>
                <a:gd name="T28" fmla="*/ 512 w 1243"/>
                <a:gd name="T29" fmla="*/ 1352 h 1413"/>
                <a:gd name="T30" fmla="*/ 621 w 1243"/>
                <a:gd name="T31" fmla="*/ 1413 h 1413"/>
                <a:gd name="T32" fmla="*/ 1243 w 1243"/>
                <a:gd name="T33" fmla="*/ 1060 h 1413"/>
                <a:gd name="T34" fmla="*/ 1243 w 1243"/>
                <a:gd name="T35" fmla="*/ 353 h 1413"/>
                <a:gd name="T36" fmla="*/ 621 w 1243"/>
                <a:gd name="T37"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3" h="1413">
                  <a:moveTo>
                    <a:pt x="621" y="0"/>
                  </a:moveTo>
                  <a:lnTo>
                    <a:pt x="0" y="353"/>
                  </a:lnTo>
                  <a:lnTo>
                    <a:pt x="0" y="804"/>
                  </a:lnTo>
                  <a:lnTo>
                    <a:pt x="195" y="695"/>
                  </a:lnTo>
                  <a:lnTo>
                    <a:pt x="207" y="688"/>
                  </a:lnTo>
                  <a:lnTo>
                    <a:pt x="219" y="688"/>
                  </a:lnTo>
                  <a:lnTo>
                    <a:pt x="231" y="688"/>
                  </a:lnTo>
                  <a:lnTo>
                    <a:pt x="244" y="695"/>
                  </a:lnTo>
                  <a:lnTo>
                    <a:pt x="560" y="871"/>
                  </a:lnTo>
                  <a:lnTo>
                    <a:pt x="585" y="889"/>
                  </a:lnTo>
                  <a:lnTo>
                    <a:pt x="585" y="914"/>
                  </a:lnTo>
                  <a:lnTo>
                    <a:pt x="585" y="1279"/>
                  </a:lnTo>
                  <a:lnTo>
                    <a:pt x="585" y="1310"/>
                  </a:lnTo>
                  <a:lnTo>
                    <a:pt x="560" y="1322"/>
                  </a:lnTo>
                  <a:lnTo>
                    <a:pt x="512" y="1352"/>
                  </a:lnTo>
                  <a:lnTo>
                    <a:pt x="621" y="1413"/>
                  </a:lnTo>
                  <a:lnTo>
                    <a:pt x="1243" y="1060"/>
                  </a:lnTo>
                  <a:lnTo>
                    <a:pt x="1243" y="353"/>
                  </a:lnTo>
                  <a:lnTo>
                    <a:pt x="6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505050"/>
                </a:solidFill>
              </a:endParaRPr>
            </a:p>
          </p:txBody>
        </p:sp>
      </p:grpSp>
      <p:cxnSp>
        <p:nvCxnSpPr>
          <p:cNvPr id="6" name="Straight Arrow Connector 5"/>
          <p:cNvCxnSpPr/>
          <p:nvPr/>
        </p:nvCxnSpPr>
        <p:spPr>
          <a:xfrm flipV="1">
            <a:off x="2708810" y="2087974"/>
            <a:ext cx="1152536" cy="2492"/>
          </a:xfrm>
          <a:prstGeom prst="straightConnector1">
            <a:avLst/>
          </a:prstGeom>
          <a:ln w="28575">
            <a:headEnd type="arrow" w="med" len="med"/>
            <a:tailEnd type="arrow" w="med" len="med"/>
          </a:ln>
        </p:spPr>
        <p:style>
          <a:lnRef idx="3">
            <a:schemeClr val="dk1"/>
          </a:lnRef>
          <a:fillRef idx="0">
            <a:schemeClr val="dk1"/>
          </a:fillRef>
          <a:effectRef idx="2">
            <a:schemeClr val="dk1"/>
          </a:effectRef>
          <a:fontRef idx="minor">
            <a:schemeClr val="tx1"/>
          </a:fontRef>
        </p:style>
      </p:cxnSp>
      <p:sp>
        <p:nvSpPr>
          <p:cNvPr id="46" name="TextBox 45"/>
          <p:cNvSpPr txBox="1"/>
          <p:nvPr/>
        </p:nvSpPr>
        <p:spPr>
          <a:xfrm>
            <a:off x="513420" y="1037820"/>
            <a:ext cx="7271768" cy="625693"/>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lIns="124313" tIns="0" rIns="0" bIns="0" rtlCol="0" anchor="ctr">
            <a:noAutofit/>
          </a:bodyPr>
          <a:lstStyle/>
          <a:p>
            <a:pPr defTabSz="932560"/>
            <a:r>
              <a:rPr lang="en-US" sz="2400" spc="-102" dirty="0">
                <a:ln w="3175">
                  <a:noFill/>
                </a:ln>
                <a:gradFill>
                  <a:gsLst>
                    <a:gs pos="1250">
                      <a:srgbClr val="505050"/>
                    </a:gs>
                    <a:gs pos="100000">
                      <a:srgbClr val="505050"/>
                    </a:gs>
                  </a:gsLst>
                  <a:lin ang="5400000" scaled="0"/>
                </a:gradFill>
                <a:latin typeface="Segoe UI Light"/>
                <a:cs typeface="Segoe UI" pitchFamily="34" charset="0"/>
              </a:rPr>
              <a:t>1. Entitlement is linked to a user’s Microsoft Account</a:t>
            </a:r>
          </a:p>
        </p:txBody>
      </p:sp>
      <p:cxnSp>
        <p:nvCxnSpPr>
          <p:cNvPr id="50" name="Straight Arrow Connector 49"/>
          <p:cNvCxnSpPr/>
          <p:nvPr/>
        </p:nvCxnSpPr>
        <p:spPr>
          <a:xfrm>
            <a:off x="2959162" y="3729243"/>
            <a:ext cx="780687" cy="0"/>
          </a:xfrm>
          <a:prstGeom prst="straightConnector1">
            <a:avLst/>
          </a:prstGeom>
          <a:ln w="28575">
            <a:solidFill>
              <a:schemeClr val="bg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4491672" y="3729240"/>
            <a:ext cx="780687" cy="0"/>
          </a:xfrm>
          <a:prstGeom prst="straightConnector1">
            <a:avLst/>
          </a:prstGeom>
          <a:ln w="28575">
            <a:solidFill>
              <a:schemeClr val="bg1">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flipV="1">
            <a:off x="2959162" y="5686046"/>
            <a:ext cx="1152536" cy="2492"/>
          </a:xfrm>
          <a:prstGeom prst="straightConnector1">
            <a:avLst/>
          </a:prstGeom>
          <a:ln w="28575">
            <a:headEnd type="arrow" w="med" len="med"/>
            <a:tailEnd type="arrow" w="med" len="med"/>
          </a:ln>
        </p:spPr>
        <p:style>
          <a:lnRef idx="3">
            <a:schemeClr val="dk1"/>
          </a:lnRef>
          <a:fillRef idx="0">
            <a:schemeClr val="dk1"/>
          </a:fillRef>
          <a:effectRef idx="2">
            <a:schemeClr val="dk1"/>
          </a:effectRef>
          <a:fontRef idx="minor">
            <a:schemeClr val="tx1"/>
          </a:fontRef>
        </p:style>
      </p:cxnSp>
      <p:grpSp>
        <p:nvGrpSpPr>
          <p:cNvPr id="58" name="Group 57"/>
          <p:cNvGrpSpPr/>
          <p:nvPr/>
        </p:nvGrpSpPr>
        <p:grpSpPr>
          <a:xfrm>
            <a:off x="4234085" y="5388113"/>
            <a:ext cx="673969" cy="670134"/>
            <a:chOff x="1533525" y="331788"/>
            <a:chExt cx="2128838" cy="2320926"/>
          </a:xfrm>
          <a:solidFill>
            <a:schemeClr val="bg1">
              <a:lumMod val="50000"/>
            </a:schemeClr>
          </a:solidFill>
        </p:grpSpPr>
        <p:sp>
          <p:nvSpPr>
            <p:cNvPr id="59" name="Freeform 58"/>
            <p:cNvSpPr>
              <a:spLocks/>
            </p:cNvSpPr>
            <p:nvPr/>
          </p:nvSpPr>
          <p:spPr bwMode="auto">
            <a:xfrm>
              <a:off x="1533525" y="1520826"/>
              <a:ext cx="1006475" cy="1131888"/>
            </a:xfrm>
            <a:custGeom>
              <a:avLst/>
              <a:gdLst>
                <a:gd name="T0" fmla="*/ 104 w 104"/>
                <a:gd name="T1" fmla="*/ 87 h 117"/>
                <a:gd name="T2" fmla="*/ 104 w 104"/>
                <a:gd name="T3" fmla="*/ 29 h 117"/>
                <a:gd name="T4" fmla="*/ 104 w 104"/>
                <a:gd name="T5" fmla="*/ 29 h 117"/>
                <a:gd name="T6" fmla="*/ 52 w 104"/>
                <a:gd name="T7" fmla="*/ 0 h 117"/>
                <a:gd name="T8" fmla="*/ 52 w 104"/>
                <a:gd name="T9" fmla="*/ 0 h 117"/>
                <a:gd name="T10" fmla="*/ 52 w 104"/>
                <a:gd name="T11" fmla="*/ 0 h 117"/>
                <a:gd name="T12" fmla="*/ 0 w 104"/>
                <a:gd name="T13" fmla="*/ 29 h 117"/>
                <a:gd name="T14" fmla="*/ 0 w 104"/>
                <a:gd name="T15" fmla="*/ 29 h 117"/>
                <a:gd name="T16" fmla="*/ 0 w 104"/>
                <a:gd name="T17" fmla="*/ 87 h 117"/>
                <a:gd name="T18" fmla="*/ 0 w 104"/>
                <a:gd name="T19" fmla="*/ 87 h 117"/>
                <a:gd name="T20" fmla="*/ 26 w 104"/>
                <a:gd name="T21" fmla="*/ 102 h 117"/>
                <a:gd name="T22" fmla="*/ 52 w 104"/>
                <a:gd name="T23" fmla="*/ 117 h 117"/>
                <a:gd name="T24" fmla="*/ 52 w 104"/>
                <a:gd name="T25" fmla="*/ 117 h 117"/>
                <a:gd name="T26" fmla="*/ 52 w 104"/>
                <a:gd name="T27" fmla="*/ 117 h 117"/>
                <a:gd name="T28" fmla="*/ 74 w 104"/>
                <a:gd name="T29" fmla="*/ 104 h 117"/>
                <a:gd name="T30" fmla="*/ 104 w 104"/>
                <a:gd name="T31" fmla="*/ 87 h 117"/>
                <a:gd name="T32" fmla="*/ 104 w 104"/>
                <a:gd name="T33" fmla="*/ 8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17">
                  <a:moveTo>
                    <a:pt x="104" y="87"/>
                  </a:moveTo>
                  <a:cubicBezTo>
                    <a:pt x="104" y="29"/>
                    <a:pt x="104" y="29"/>
                    <a:pt x="104" y="29"/>
                  </a:cubicBezTo>
                  <a:cubicBezTo>
                    <a:pt x="104" y="29"/>
                    <a:pt x="104" y="29"/>
                    <a:pt x="104" y="29"/>
                  </a:cubicBezTo>
                  <a:cubicBezTo>
                    <a:pt x="52" y="0"/>
                    <a:pt x="52" y="0"/>
                    <a:pt x="52" y="0"/>
                  </a:cubicBezTo>
                  <a:cubicBezTo>
                    <a:pt x="52" y="0"/>
                    <a:pt x="52" y="0"/>
                    <a:pt x="52" y="0"/>
                  </a:cubicBezTo>
                  <a:cubicBezTo>
                    <a:pt x="52" y="0"/>
                    <a:pt x="52" y="0"/>
                    <a:pt x="52" y="0"/>
                  </a:cubicBezTo>
                  <a:cubicBezTo>
                    <a:pt x="0" y="29"/>
                    <a:pt x="0" y="29"/>
                    <a:pt x="0" y="29"/>
                  </a:cubicBezTo>
                  <a:cubicBezTo>
                    <a:pt x="0" y="29"/>
                    <a:pt x="0" y="29"/>
                    <a:pt x="0" y="29"/>
                  </a:cubicBezTo>
                  <a:cubicBezTo>
                    <a:pt x="0" y="87"/>
                    <a:pt x="0" y="87"/>
                    <a:pt x="0" y="87"/>
                  </a:cubicBezTo>
                  <a:cubicBezTo>
                    <a:pt x="0" y="87"/>
                    <a:pt x="0" y="87"/>
                    <a:pt x="0" y="87"/>
                  </a:cubicBezTo>
                  <a:cubicBezTo>
                    <a:pt x="26" y="102"/>
                    <a:pt x="26" y="102"/>
                    <a:pt x="26" y="102"/>
                  </a:cubicBezTo>
                  <a:cubicBezTo>
                    <a:pt x="52" y="117"/>
                    <a:pt x="52" y="117"/>
                    <a:pt x="52" y="117"/>
                  </a:cubicBezTo>
                  <a:cubicBezTo>
                    <a:pt x="52" y="117"/>
                    <a:pt x="52" y="117"/>
                    <a:pt x="52" y="117"/>
                  </a:cubicBezTo>
                  <a:cubicBezTo>
                    <a:pt x="52" y="117"/>
                    <a:pt x="52" y="117"/>
                    <a:pt x="52" y="117"/>
                  </a:cubicBezTo>
                  <a:cubicBezTo>
                    <a:pt x="74" y="104"/>
                    <a:pt x="74" y="104"/>
                    <a:pt x="74" y="104"/>
                  </a:cubicBezTo>
                  <a:cubicBezTo>
                    <a:pt x="104" y="87"/>
                    <a:pt x="104" y="87"/>
                    <a:pt x="104" y="87"/>
                  </a:cubicBezTo>
                  <a:cubicBezTo>
                    <a:pt x="104" y="87"/>
                    <a:pt x="104" y="87"/>
                    <a:pt x="10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505050"/>
                </a:solidFill>
              </a:endParaRPr>
            </a:p>
          </p:txBody>
        </p:sp>
        <p:sp>
          <p:nvSpPr>
            <p:cNvPr id="60" name="Freeform 59"/>
            <p:cNvSpPr>
              <a:spLocks/>
            </p:cNvSpPr>
            <p:nvPr/>
          </p:nvSpPr>
          <p:spPr bwMode="auto">
            <a:xfrm>
              <a:off x="1689100" y="331788"/>
              <a:ext cx="1973263" cy="2243138"/>
            </a:xfrm>
            <a:custGeom>
              <a:avLst/>
              <a:gdLst>
                <a:gd name="T0" fmla="*/ 621 w 1243"/>
                <a:gd name="T1" fmla="*/ 0 h 1413"/>
                <a:gd name="T2" fmla="*/ 0 w 1243"/>
                <a:gd name="T3" fmla="*/ 353 h 1413"/>
                <a:gd name="T4" fmla="*/ 0 w 1243"/>
                <a:gd name="T5" fmla="*/ 804 h 1413"/>
                <a:gd name="T6" fmla="*/ 195 w 1243"/>
                <a:gd name="T7" fmla="*/ 695 h 1413"/>
                <a:gd name="T8" fmla="*/ 207 w 1243"/>
                <a:gd name="T9" fmla="*/ 688 h 1413"/>
                <a:gd name="T10" fmla="*/ 219 w 1243"/>
                <a:gd name="T11" fmla="*/ 688 h 1413"/>
                <a:gd name="T12" fmla="*/ 231 w 1243"/>
                <a:gd name="T13" fmla="*/ 688 h 1413"/>
                <a:gd name="T14" fmla="*/ 244 w 1243"/>
                <a:gd name="T15" fmla="*/ 695 h 1413"/>
                <a:gd name="T16" fmla="*/ 560 w 1243"/>
                <a:gd name="T17" fmla="*/ 871 h 1413"/>
                <a:gd name="T18" fmla="*/ 585 w 1243"/>
                <a:gd name="T19" fmla="*/ 889 h 1413"/>
                <a:gd name="T20" fmla="*/ 585 w 1243"/>
                <a:gd name="T21" fmla="*/ 914 h 1413"/>
                <a:gd name="T22" fmla="*/ 585 w 1243"/>
                <a:gd name="T23" fmla="*/ 1279 h 1413"/>
                <a:gd name="T24" fmla="*/ 585 w 1243"/>
                <a:gd name="T25" fmla="*/ 1310 h 1413"/>
                <a:gd name="T26" fmla="*/ 560 w 1243"/>
                <a:gd name="T27" fmla="*/ 1322 h 1413"/>
                <a:gd name="T28" fmla="*/ 512 w 1243"/>
                <a:gd name="T29" fmla="*/ 1352 h 1413"/>
                <a:gd name="T30" fmla="*/ 621 w 1243"/>
                <a:gd name="T31" fmla="*/ 1413 h 1413"/>
                <a:gd name="T32" fmla="*/ 1243 w 1243"/>
                <a:gd name="T33" fmla="*/ 1060 h 1413"/>
                <a:gd name="T34" fmla="*/ 1243 w 1243"/>
                <a:gd name="T35" fmla="*/ 353 h 1413"/>
                <a:gd name="T36" fmla="*/ 621 w 1243"/>
                <a:gd name="T37" fmla="*/ 0 h 1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3" h="1413">
                  <a:moveTo>
                    <a:pt x="621" y="0"/>
                  </a:moveTo>
                  <a:lnTo>
                    <a:pt x="0" y="353"/>
                  </a:lnTo>
                  <a:lnTo>
                    <a:pt x="0" y="804"/>
                  </a:lnTo>
                  <a:lnTo>
                    <a:pt x="195" y="695"/>
                  </a:lnTo>
                  <a:lnTo>
                    <a:pt x="207" y="688"/>
                  </a:lnTo>
                  <a:lnTo>
                    <a:pt x="219" y="688"/>
                  </a:lnTo>
                  <a:lnTo>
                    <a:pt x="231" y="688"/>
                  </a:lnTo>
                  <a:lnTo>
                    <a:pt x="244" y="695"/>
                  </a:lnTo>
                  <a:lnTo>
                    <a:pt x="560" y="871"/>
                  </a:lnTo>
                  <a:lnTo>
                    <a:pt x="585" y="889"/>
                  </a:lnTo>
                  <a:lnTo>
                    <a:pt x="585" y="914"/>
                  </a:lnTo>
                  <a:lnTo>
                    <a:pt x="585" y="1279"/>
                  </a:lnTo>
                  <a:lnTo>
                    <a:pt x="585" y="1310"/>
                  </a:lnTo>
                  <a:lnTo>
                    <a:pt x="560" y="1322"/>
                  </a:lnTo>
                  <a:lnTo>
                    <a:pt x="512" y="1352"/>
                  </a:lnTo>
                  <a:lnTo>
                    <a:pt x="621" y="1413"/>
                  </a:lnTo>
                  <a:lnTo>
                    <a:pt x="1243" y="1060"/>
                  </a:lnTo>
                  <a:lnTo>
                    <a:pt x="1243" y="353"/>
                  </a:lnTo>
                  <a:lnTo>
                    <a:pt x="6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a:solidFill>
                  <a:srgbClr val="505050"/>
                </a:solidFill>
              </a:endParaRPr>
            </a:p>
          </p:txBody>
        </p:sp>
      </p:grpSp>
      <p:pic>
        <p:nvPicPr>
          <p:cNvPr id="61" name="Picture 60"/>
          <p:cNvPicPr>
            <a:picLocks noChangeAspect="1"/>
          </p:cNvPicPr>
          <p:nvPr/>
        </p:nvPicPr>
        <p:blipFill rotWithShape="1">
          <a:blip r:embed="rId6"/>
          <a:srcRect l="8753" t="61841" r="87517" b="25984"/>
          <a:stretch/>
        </p:blipFill>
        <p:spPr>
          <a:xfrm>
            <a:off x="3950765" y="1686723"/>
            <a:ext cx="755258" cy="746922"/>
          </a:xfrm>
          <a:prstGeom prst="rect">
            <a:avLst/>
          </a:prstGeom>
        </p:spPr>
      </p:pic>
      <p:pic>
        <p:nvPicPr>
          <p:cNvPr id="62" name="Picture 61"/>
          <p:cNvPicPr>
            <a:picLocks noChangeAspect="1"/>
          </p:cNvPicPr>
          <p:nvPr/>
        </p:nvPicPr>
        <p:blipFill rotWithShape="1">
          <a:blip r:embed="rId6"/>
          <a:srcRect l="8753" t="61841" r="87517" b="25984"/>
          <a:stretch/>
        </p:blipFill>
        <p:spPr>
          <a:xfrm>
            <a:off x="2121814" y="3355780"/>
            <a:ext cx="755258" cy="746922"/>
          </a:xfrm>
          <a:prstGeom prst="rect">
            <a:avLst/>
          </a:prstGeom>
        </p:spPr>
      </p:pic>
      <p:pic>
        <p:nvPicPr>
          <p:cNvPr id="63" name="Picture 62"/>
          <p:cNvPicPr>
            <a:picLocks noChangeAspect="1"/>
          </p:cNvPicPr>
          <p:nvPr/>
        </p:nvPicPr>
        <p:blipFill rotWithShape="1">
          <a:blip r:embed="rId6"/>
          <a:srcRect l="8753" t="61841" r="87517" b="25984"/>
          <a:stretch/>
        </p:blipFill>
        <p:spPr>
          <a:xfrm>
            <a:off x="5327692" y="3338807"/>
            <a:ext cx="755258" cy="746922"/>
          </a:xfrm>
          <a:prstGeom prst="rect">
            <a:avLst/>
          </a:prstGeom>
        </p:spPr>
      </p:pic>
      <p:pic>
        <p:nvPicPr>
          <p:cNvPr id="64" name="Picture 6" descr="\\MAGNUM\Projects\Microsoft\Cloud Power FY12\Design\ICONS_PNG\Cloud.png"/>
          <p:cNvPicPr>
            <a:picLocks noChangeAspect="1" noChangeArrowheads="1"/>
          </p:cNvPicPr>
          <p:nvPr/>
        </p:nvPicPr>
        <p:blipFill>
          <a:blip r:embed="rId3" cstate="print">
            <a:extLst>
              <a:ext uri="{BEBA8EAE-BF5A-486C-A8C5-ECC9F3942E4B}">
                <a14:imgProps xmlns:a14="http://schemas.microsoft.com/office/drawing/2010/main">
                  <a14:imgLayer r:embed="rId4">
                    <a14:imgEffect>
                      <a14:colorTemperature colorTemp="4250"/>
                    </a14:imgEffect>
                    <a14:imgEffect>
                      <a14:saturation sat="0"/>
                    </a14:imgEffect>
                  </a14:imgLayer>
                </a14:imgProps>
              </a:ext>
            </a:extLst>
          </a:blip>
          <a:srcRect/>
          <a:stretch>
            <a:fillRect/>
          </a:stretch>
        </p:blipFill>
        <p:spPr bwMode="auto">
          <a:xfrm>
            <a:off x="1750122" y="5181329"/>
            <a:ext cx="1138217" cy="1137759"/>
          </a:xfrm>
          <a:prstGeom prst="rect">
            <a:avLst/>
          </a:prstGeom>
          <a:noFill/>
        </p:spPr>
      </p:pic>
    </p:spTree>
    <p:extLst>
      <p:ext uri="{BB962C8B-B14F-4D97-AF65-F5344CB8AC3E}">
        <p14:creationId xmlns:p14="http://schemas.microsoft.com/office/powerpoint/2010/main" val="3790341904"/>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Store Lifecycle</a:t>
            </a:r>
            <a:endParaRPr lang="en-US" dirty="0"/>
          </a:p>
        </p:txBody>
      </p:sp>
      <p:sp>
        <p:nvSpPr>
          <p:cNvPr id="12" name="Right Arrow 11"/>
          <p:cNvSpPr/>
          <p:nvPr/>
        </p:nvSpPr>
        <p:spPr bwMode="auto">
          <a:xfrm>
            <a:off x="755665" y="1602632"/>
            <a:ext cx="10925151" cy="633807"/>
          </a:xfrm>
          <a:prstGeom prst="rightArrow">
            <a:avLst/>
          </a:prstGeom>
          <a:solidFill>
            <a:srgbClr val="01265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23" name="Group 22"/>
          <p:cNvGrpSpPr/>
          <p:nvPr/>
        </p:nvGrpSpPr>
        <p:grpSpPr>
          <a:xfrm>
            <a:off x="755661" y="2626218"/>
            <a:ext cx="10925151" cy="2750623"/>
            <a:chOff x="266851" y="2574955"/>
            <a:chExt cx="10707596" cy="2696934"/>
          </a:xfrm>
        </p:grpSpPr>
        <p:sp>
          <p:nvSpPr>
            <p:cNvPr id="18" name="TextBox 17"/>
            <p:cNvSpPr txBox="1"/>
            <p:nvPr/>
          </p:nvSpPr>
          <p:spPr>
            <a:xfrm>
              <a:off x="3031758" y="2574955"/>
              <a:ext cx="2412875" cy="2696934"/>
            </a:xfrm>
            <a:prstGeom prst="rect">
              <a:avLst/>
            </a:prstGeom>
            <a:solidFill>
              <a:srgbClr val="012654"/>
            </a:solidFill>
          </p:spPr>
          <p:txBody>
            <a:bodyPr wrap="none" lIns="182880" tIns="146304" rIns="182880" bIns="146304" rtlCol="0">
              <a:noAutofit/>
            </a:bodyPr>
            <a:lstStyle/>
            <a:p>
              <a:pPr algn="ctr" defTabSz="932560">
                <a:lnSpc>
                  <a:spcPct val="90000"/>
                </a:lnSpc>
                <a:spcAft>
                  <a:spcPts val="612"/>
                </a:spcAft>
              </a:pPr>
              <a:r>
                <a:rPr lang="en-US" sz="2000" dirty="0">
                  <a:solidFill>
                    <a:srgbClr val="FFFFFF"/>
                  </a:solidFill>
                </a:rPr>
                <a:t>2. App approval</a:t>
              </a:r>
            </a:p>
          </p:txBody>
        </p:sp>
        <p:sp>
          <p:nvSpPr>
            <p:cNvPr id="8" name="TextBox 7"/>
            <p:cNvSpPr txBox="1"/>
            <p:nvPr/>
          </p:nvSpPr>
          <p:spPr>
            <a:xfrm>
              <a:off x="266851" y="2574955"/>
              <a:ext cx="2412875" cy="2696934"/>
            </a:xfrm>
            <a:prstGeom prst="rect">
              <a:avLst/>
            </a:prstGeom>
            <a:solidFill>
              <a:srgbClr val="012654"/>
            </a:solidFill>
          </p:spPr>
          <p:txBody>
            <a:bodyPr wrap="none" lIns="182880" tIns="146304" rIns="182880" bIns="146304" rtlCol="0">
              <a:noAutofit/>
            </a:bodyPr>
            <a:lstStyle/>
            <a:p>
              <a:pPr algn="ctr" defTabSz="932560">
                <a:lnSpc>
                  <a:spcPct val="90000"/>
                </a:lnSpc>
                <a:spcAft>
                  <a:spcPts val="612"/>
                </a:spcAft>
              </a:pPr>
              <a:r>
                <a:rPr lang="en-US" sz="2000" dirty="0">
                  <a:solidFill>
                    <a:srgbClr val="FFFFFF"/>
                  </a:solidFill>
                </a:rPr>
                <a:t>1. Partner approval</a:t>
              </a:r>
            </a:p>
          </p:txBody>
        </p:sp>
        <p:sp>
          <p:nvSpPr>
            <p:cNvPr id="7" name="Freeform 6"/>
            <p:cNvSpPr>
              <a:spLocks noEditPoints="1"/>
            </p:cNvSpPr>
            <p:nvPr/>
          </p:nvSpPr>
          <p:spPr bwMode="black">
            <a:xfrm>
              <a:off x="1028327" y="3669254"/>
              <a:ext cx="830055" cy="1197122"/>
            </a:xfrm>
            <a:custGeom>
              <a:avLst/>
              <a:gdLst>
                <a:gd name="T0" fmla="*/ 221 w 288"/>
                <a:gd name="T1" fmla="*/ 373 h 399"/>
                <a:gd name="T2" fmla="*/ 194 w 288"/>
                <a:gd name="T3" fmla="*/ 350 h 399"/>
                <a:gd name="T4" fmla="*/ 137 w 288"/>
                <a:gd name="T5" fmla="*/ 150 h 399"/>
                <a:gd name="T6" fmla="*/ 165 w 288"/>
                <a:gd name="T7" fmla="*/ 398 h 399"/>
                <a:gd name="T8" fmla="*/ 94 w 288"/>
                <a:gd name="T9" fmla="*/ 325 h 399"/>
                <a:gd name="T10" fmla="*/ 192 w 288"/>
                <a:gd name="T11" fmla="*/ 269 h 399"/>
                <a:gd name="T12" fmla="*/ 223 w 288"/>
                <a:gd name="T13" fmla="*/ 371 h 399"/>
                <a:gd name="T14" fmla="*/ 135 w 288"/>
                <a:gd name="T15" fmla="*/ 170 h 399"/>
                <a:gd name="T16" fmla="*/ 179 w 288"/>
                <a:gd name="T17" fmla="*/ 395 h 399"/>
                <a:gd name="T18" fmla="*/ 135 w 288"/>
                <a:gd name="T19" fmla="*/ 324 h 399"/>
                <a:gd name="T20" fmla="*/ 154 w 288"/>
                <a:gd name="T21" fmla="*/ 308 h 399"/>
                <a:gd name="T22" fmla="*/ 208 w 288"/>
                <a:gd name="T23" fmla="*/ 382 h 399"/>
                <a:gd name="T24" fmla="*/ 85 w 288"/>
                <a:gd name="T25" fmla="*/ 380 h 399"/>
                <a:gd name="T26" fmla="*/ 143 w 288"/>
                <a:gd name="T27" fmla="*/ 82 h 399"/>
                <a:gd name="T28" fmla="*/ 228 w 288"/>
                <a:gd name="T29" fmla="*/ 288 h 399"/>
                <a:gd name="T30" fmla="*/ 253 w 288"/>
                <a:gd name="T31" fmla="*/ 340 h 399"/>
                <a:gd name="T32" fmla="*/ 247 w 288"/>
                <a:gd name="T33" fmla="*/ 233 h 399"/>
                <a:gd name="T34" fmla="*/ 20 w 288"/>
                <a:gd name="T35" fmla="*/ 263 h 399"/>
                <a:gd name="T36" fmla="*/ 85 w 288"/>
                <a:gd name="T37" fmla="*/ 380 h 399"/>
                <a:gd name="T38" fmla="*/ 219 w 288"/>
                <a:gd name="T39" fmla="*/ 242 h 399"/>
                <a:gd name="T40" fmla="*/ 56 w 288"/>
                <a:gd name="T41" fmla="*/ 305 h 399"/>
                <a:gd name="T42" fmla="*/ 129 w 288"/>
                <a:gd name="T43" fmla="*/ 397 h 399"/>
                <a:gd name="T44" fmla="*/ 137 w 288"/>
                <a:gd name="T45" fmla="*/ 115 h 399"/>
                <a:gd name="T46" fmla="*/ 210 w 288"/>
                <a:gd name="T47" fmla="*/ 334 h 399"/>
                <a:gd name="T48" fmla="*/ 239 w 288"/>
                <a:gd name="T49" fmla="*/ 357 h 399"/>
                <a:gd name="T50" fmla="*/ 0 w 288"/>
                <a:gd name="T51" fmla="*/ 202 h 399"/>
                <a:gd name="T52" fmla="*/ 144 w 288"/>
                <a:gd name="T53" fmla="*/ 51 h 399"/>
                <a:gd name="T54" fmla="*/ 252 w 288"/>
                <a:gd name="T55" fmla="*/ 298 h 399"/>
                <a:gd name="T56" fmla="*/ 266 w 288"/>
                <a:gd name="T57" fmla="*/ 320 h 399"/>
                <a:gd name="T58" fmla="*/ 277 w 288"/>
                <a:gd name="T59" fmla="*/ 221 h 399"/>
                <a:gd name="T60" fmla="*/ 3 w 288"/>
                <a:gd name="T61" fmla="*/ 162 h 399"/>
                <a:gd name="T62" fmla="*/ 0 w 288"/>
                <a:gd name="T63" fmla="*/ 202 h 399"/>
                <a:gd name="T64" fmla="*/ 145 w 288"/>
                <a:gd name="T65" fmla="*/ 0 h 399"/>
                <a:gd name="T66" fmla="*/ 144 w 288"/>
                <a:gd name="T67" fmla="*/ 18 h 399"/>
                <a:gd name="T68" fmla="*/ 142 w 288"/>
                <a:gd name="T69" fmla="*/ 308 h 399"/>
                <a:gd name="T70" fmla="*/ 137 w 288"/>
                <a:gd name="T71" fmla="*/ 201 h 399"/>
                <a:gd name="T72" fmla="*/ 130 w 288"/>
                <a:gd name="T73" fmla="*/ 208 h 399"/>
                <a:gd name="T74" fmla="*/ 142 w 288"/>
                <a:gd name="T75" fmla="*/ 30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8" h="399">
                  <a:moveTo>
                    <a:pt x="223" y="371"/>
                  </a:moveTo>
                  <a:cubicBezTo>
                    <a:pt x="221" y="373"/>
                    <a:pt x="221" y="373"/>
                    <a:pt x="221" y="373"/>
                  </a:cubicBezTo>
                  <a:cubicBezTo>
                    <a:pt x="220" y="374"/>
                    <a:pt x="218" y="375"/>
                    <a:pt x="217" y="376"/>
                  </a:cubicBezTo>
                  <a:cubicBezTo>
                    <a:pt x="215" y="374"/>
                    <a:pt x="205" y="366"/>
                    <a:pt x="194" y="350"/>
                  </a:cubicBezTo>
                  <a:cubicBezTo>
                    <a:pt x="181" y="332"/>
                    <a:pt x="177" y="299"/>
                    <a:pt x="180" y="268"/>
                  </a:cubicBezTo>
                  <a:cubicBezTo>
                    <a:pt x="186" y="212"/>
                    <a:pt x="180" y="148"/>
                    <a:pt x="137" y="150"/>
                  </a:cubicBezTo>
                  <a:cubicBezTo>
                    <a:pt x="90" y="152"/>
                    <a:pt x="69" y="245"/>
                    <a:pt x="106" y="319"/>
                  </a:cubicBezTo>
                  <a:cubicBezTo>
                    <a:pt x="125" y="357"/>
                    <a:pt x="150" y="384"/>
                    <a:pt x="165" y="398"/>
                  </a:cubicBezTo>
                  <a:cubicBezTo>
                    <a:pt x="161" y="398"/>
                    <a:pt x="157" y="399"/>
                    <a:pt x="153" y="399"/>
                  </a:cubicBezTo>
                  <a:cubicBezTo>
                    <a:pt x="137" y="384"/>
                    <a:pt x="115" y="364"/>
                    <a:pt x="94" y="325"/>
                  </a:cubicBezTo>
                  <a:cubicBezTo>
                    <a:pt x="46" y="236"/>
                    <a:pt x="82" y="134"/>
                    <a:pt x="137" y="134"/>
                  </a:cubicBezTo>
                  <a:cubicBezTo>
                    <a:pt x="195" y="134"/>
                    <a:pt x="201" y="201"/>
                    <a:pt x="192" y="269"/>
                  </a:cubicBezTo>
                  <a:cubicBezTo>
                    <a:pt x="188" y="301"/>
                    <a:pt x="191" y="329"/>
                    <a:pt x="202" y="346"/>
                  </a:cubicBezTo>
                  <a:cubicBezTo>
                    <a:pt x="213" y="363"/>
                    <a:pt x="224" y="370"/>
                    <a:pt x="223" y="371"/>
                  </a:cubicBezTo>
                  <a:close/>
                  <a:moveTo>
                    <a:pt x="166" y="306"/>
                  </a:moveTo>
                  <a:cubicBezTo>
                    <a:pt x="163" y="275"/>
                    <a:pt x="185" y="172"/>
                    <a:pt x="135" y="170"/>
                  </a:cubicBezTo>
                  <a:cubicBezTo>
                    <a:pt x="104" y="169"/>
                    <a:pt x="77" y="248"/>
                    <a:pt x="125" y="329"/>
                  </a:cubicBezTo>
                  <a:cubicBezTo>
                    <a:pt x="143" y="361"/>
                    <a:pt x="166" y="383"/>
                    <a:pt x="179" y="395"/>
                  </a:cubicBezTo>
                  <a:cubicBezTo>
                    <a:pt x="182" y="394"/>
                    <a:pt x="185" y="393"/>
                    <a:pt x="188" y="392"/>
                  </a:cubicBezTo>
                  <a:cubicBezTo>
                    <a:pt x="177" y="381"/>
                    <a:pt x="153" y="358"/>
                    <a:pt x="135" y="324"/>
                  </a:cubicBezTo>
                  <a:cubicBezTo>
                    <a:pt x="101" y="266"/>
                    <a:pt x="110" y="186"/>
                    <a:pt x="135" y="186"/>
                  </a:cubicBezTo>
                  <a:cubicBezTo>
                    <a:pt x="168" y="186"/>
                    <a:pt x="149" y="268"/>
                    <a:pt x="154" y="308"/>
                  </a:cubicBezTo>
                  <a:cubicBezTo>
                    <a:pt x="160" y="352"/>
                    <a:pt x="187" y="377"/>
                    <a:pt x="200" y="386"/>
                  </a:cubicBezTo>
                  <a:cubicBezTo>
                    <a:pt x="203" y="385"/>
                    <a:pt x="205" y="384"/>
                    <a:pt x="208" y="382"/>
                  </a:cubicBezTo>
                  <a:cubicBezTo>
                    <a:pt x="199" y="375"/>
                    <a:pt x="170" y="350"/>
                    <a:pt x="166" y="306"/>
                  </a:cubicBezTo>
                  <a:close/>
                  <a:moveTo>
                    <a:pt x="85" y="380"/>
                  </a:moveTo>
                  <a:cubicBezTo>
                    <a:pt x="65" y="357"/>
                    <a:pt x="36" y="313"/>
                    <a:pt x="31" y="261"/>
                  </a:cubicBezTo>
                  <a:cubicBezTo>
                    <a:pt x="25" y="164"/>
                    <a:pt x="66" y="82"/>
                    <a:pt x="143" y="82"/>
                  </a:cubicBezTo>
                  <a:cubicBezTo>
                    <a:pt x="213" y="82"/>
                    <a:pt x="241" y="157"/>
                    <a:pt x="235" y="231"/>
                  </a:cubicBezTo>
                  <a:cubicBezTo>
                    <a:pt x="234" y="251"/>
                    <a:pt x="228" y="269"/>
                    <a:pt x="228" y="288"/>
                  </a:cubicBezTo>
                  <a:cubicBezTo>
                    <a:pt x="227" y="320"/>
                    <a:pt x="236" y="334"/>
                    <a:pt x="248" y="347"/>
                  </a:cubicBezTo>
                  <a:cubicBezTo>
                    <a:pt x="250" y="345"/>
                    <a:pt x="251" y="343"/>
                    <a:pt x="253" y="340"/>
                  </a:cubicBezTo>
                  <a:cubicBezTo>
                    <a:pt x="246" y="330"/>
                    <a:pt x="237" y="313"/>
                    <a:pt x="238" y="289"/>
                  </a:cubicBezTo>
                  <a:cubicBezTo>
                    <a:pt x="239" y="273"/>
                    <a:pt x="243" y="254"/>
                    <a:pt x="247" y="233"/>
                  </a:cubicBezTo>
                  <a:cubicBezTo>
                    <a:pt x="257" y="169"/>
                    <a:pt x="233" y="66"/>
                    <a:pt x="143" y="65"/>
                  </a:cubicBezTo>
                  <a:cubicBezTo>
                    <a:pt x="77" y="64"/>
                    <a:pt x="7" y="129"/>
                    <a:pt x="20" y="263"/>
                  </a:cubicBezTo>
                  <a:cubicBezTo>
                    <a:pt x="24" y="299"/>
                    <a:pt x="39" y="330"/>
                    <a:pt x="54" y="354"/>
                  </a:cubicBezTo>
                  <a:cubicBezTo>
                    <a:pt x="64" y="365"/>
                    <a:pt x="74" y="373"/>
                    <a:pt x="85" y="380"/>
                  </a:cubicBezTo>
                  <a:close/>
                  <a:moveTo>
                    <a:pt x="219" y="331"/>
                  </a:moveTo>
                  <a:cubicBezTo>
                    <a:pt x="211" y="309"/>
                    <a:pt x="212" y="277"/>
                    <a:pt x="219" y="242"/>
                  </a:cubicBezTo>
                  <a:cubicBezTo>
                    <a:pt x="228" y="183"/>
                    <a:pt x="216" y="99"/>
                    <a:pt x="137" y="99"/>
                  </a:cubicBezTo>
                  <a:cubicBezTo>
                    <a:pt x="73" y="99"/>
                    <a:pt x="16" y="198"/>
                    <a:pt x="56" y="305"/>
                  </a:cubicBezTo>
                  <a:cubicBezTo>
                    <a:pt x="72" y="346"/>
                    <a:pt x="96" y="376"/>
                    <a:pt x="113" y="393"/>
                  </a:cubicBezTo>
                  <a:cubicBezTo>
                    <a:pt x="118" y="395"/>
                    <a:pt x="123" y="396"/>
                    <a:pt x="129" y="397"/>
                  </a:cubicBezTo>
                  <a:cubicBezTo>
                    <a:pt x="113" y="382"/>
                    <a:pt x="84" y="348"/>
                    <a:pt x="67" y="300"/>
                  </a:cubicBezTo>
                  <a:cubicBezTo>
                    <a:pt x="37" y="213"/>
                    <a:pt x="79" y="116"/>
                    <a:pt x="137" y="115"/>
                  </a:cubicBezTo>
                  <a:cubicBezTo>
                    <a:pt x="189" y="114"/>
                    <a:pt x="216" y="168"/>
                    <a:pt x="208" y="239"/>
                  </a:cubicBezTo>
                  <a:cubicBezTo>
                    <a:pt x="201" y="274"/>
                    <a:pt x="200" y="310"/>
                    <a:pt x="210" y="334"/>
                  </a:cubicBezTo>
                  <a:cubicBezTo>
                    <a:pt x="217" y="351"/>
                    <a:pt x="228" y="359"/>
                    <a:pt x="233" y="363"/>
                  </a:cubicBezTo>
                  <a:cubicBezTo>
                    <a:pt x="235" y="361"/>
                    <a:pt x="237" y="359"/>
                    <a:pt x="239" y="357"/>
                  </a:cubicBezTo>
                  <a:cubicBezTo>
                    <a:pt x="235" y="354"/>
                    <a:pt x="225" y="347"/>
                    <a:pt x="219" y="331"/>
                  </a:cubicBezTo>
                  <a:close/>
                  <a:moveTo>
                    <a:pt x="0" y="202"/>
                  </a:moveTo>
                  <a:cubicBezTo>
                    <a:pt x="0" y="217"/>
                    <a:pt x="1" y="231"/>
                    <a:pt x="4" y="245"/>
                  </a:cubicBezTo>
                  <a:cubicBezTo>
                    <a:pt x="6" y="146"/>
                    <a:pt x="40" y="49"/>
                    <a:pt x="144" y="51"/>
                  </a:cubicBezTo>
                  <a:cubicBezTo>
                    <a:pt x="230" y="51"/>
                    <a:pt x="271" y="143"/>
                    <a:pt x="262" y="219"/>
                  </a:cubicBezTo>
                  <a:cubicBezTo>
                    <a:pt x="259" y="248"/>
                    <a:pt x="252" y="276"/>
                    <a:pt x="252" y="298"/>
                  </a:cubicBezTo>
                  <a:cubicBezTo>
                    <a:pt x="252" y="315"/>
                    <a:pt x="258" y="326"/>
                    <a:pt x="260" y="330"/>
                  </a:cubicBezTo>
                  <a:cubicBezTo>
                    <a:pt x="262" y="327"/>
                    <a:pt x="264" y="323"/>
                    <a:pt x="266" y="320"/>
                  </a:cubicBezTo>
                  <a:cubicBezTo>
                    <a:pt x="263" y="314"/>
                    <a:pt x="261" y="308"/>
                    <a:pt x="262" y="298"/>
                  </a:cubicBezTo>
                  <a:cubicBezTo>
                    <a:pt x="262" y="279"/>
                    <a:pt x="272" y="252"/>
                    <a:pt x="277" y="221"/>
                  </a:cubicBezTo>
                  <a:cubicBezTo>
                    <a:pt x="288" y="144"/>
                    <a:pt x="247" y="31"/>
                    <a:pt x="144" y="31"/>
                  </a:cubicBezTo>
                  <a:cubicBezTo>
                    <a:pt x="62" y="32"/>
                    <a:pt x="18" y="92"/>
                    <a:pt x="3" y="162"/>
                  </a:cubicBezTo>
                  <a:cubicBezTo>
                    <a:pt x="1" y="175"/>
                    <a:pt x="0" y="188"/>
                    <a:pt x="0" y="201"/>
                  </a:cubicBezTo>
                  <a:cubicBezTo>
                    <a:pt x="0" y="201"/>
                    <a:pt x="0" y="202"/>
                    <a:pt x="0" y="202"/>
                  </a:cubicBezTo>
                  <a:close/>
                  <a:moveTo>
                    <a:pt x="262" y="75"/>
                  </a:moveTo>
                  <a:cubicBezTo>
                    <a:pt x="244" y="44"/>
                    <a:pt x="206" y="0"/>
                    <a:pt x="145" y="0"/>
                  </a:cubicBezTo>
                  <a:cubicBezTo>
                    <a:pt x="108" y="0"/>
                    <a:pt x="80" y="18"/>
                    <a:pt x="58" y="40"/>
                  </a:cubicBezTo>
                  <a:cubicBezTo>
                    <a:pt x="60" y="39"/>
                    <a:pt x="91" y="18"/>
                    <a:pt x="144" y="18"/>
                  </a:cubicBezTo>
                  <a:cubicBezTo>
                    <a:pt x="220" y="18"/>
                    <a:pt x="262" y="75"/>
                    <a:pt x="262" y="75"/>
                  </a:cubicBezTo>
                  <a:close/>
                  <a:moveTo>
                    <a:pt x="142" y="308"/>
                  </a:moveTo>
                  <a:cubicBezTo>
                    <a:pt x="140" y="294"/>
                    <a:pt x="141" y="277"/>
                    <a:pt x="142" y="260"/>
                  </a:cubicBezTo>
                  <a:cubicBezTo>
                    <a:pt x="143" y="238"/>
                    <a:pt x="144" y="209"/>
                    <a:pt x="137" y="201"/>
                  </a:cubicBezTo>
                  <a:cubicBezTo>
                    <a:pt x="137" y="201"/>
                    <a:pt x="137" y="201"/>
                    <a:pt x="135" y="201"/>
                  </a:cubicBezTo>
                  <a:cubicBezTo>
                    <a:pt x="135" y="201"/>
                    <a:pt x="132" y="202"/>
                    <a:pt x="130" y="208"/>
                  </a:cubicBezTo>
                  <a:cubicBezTo>
                    <a:pt x="122" y="227"/>
                    <a:pt x="122" y="271"/>
                    <a:pt x="141" y="308"/>
                  </a:cubicBezTo>
                  <a:cubicBezTo>
                    <a:pt x="141" y="309"/>
                    <a:pt x="142" y="309"/>
                    <a:pt x="142" y="30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pPr defTabSz="932560"/>
              <a:endParaRPr lang="en-US" sz="1600">
                <a:solidFill>
                  <a:srgbClr val="505050"/>
                </a:solidFill>
              </a:endParaRPr>
            </a:p>
          </p:txBody>
        </p:sp>
        <p:pic>
          <p:nvPicPr>
            <p:cNvPr id="9" name="Picture 7" descr="\\MAGNUM\Projects\Microsoft\Cloud Power FY12\Design\ICONS_PNG\Secure.png"/>
            <p:cNvPicPr>
              <a:picLocks noChangeAspect="1" noChangeArrowheads="1"/>
            </p:cNvPicPr>
            <p:nvPr/>
          </p:nvPicPr>
          <p:blipFill>
            <a:blip r:embed="rId2" cstate="print">
              <a:lum bright="100000"/>
            </a:blip>
            <a:srcRect/>
            <a:stretch>
              <a:fillRect/>
            </a:stretch>
          </p:blipFill>
          <p:spPr bwMode="auto">
            <a:xfrm>
              <a:off x="3469400" y="3541805"/>
              <a:ext cx="1594257" cy="1594257"/>
            </a:xfrm>
            <a:prstGeom prst="rect">
              <a:avLst/>
            </a:prstGeom>
            <a:noFill/>
          </p:spPr>
        </p:pic>
        <p:pic>
          <p:nvPicPr>
            <p:cNvPr id="11" name="Picture 5" descr="\\MAGNUM\Projects\Microsoft\Cloud Power FY12\Design\Icons\PNGs\Stop_watch.png"/>
            <p:cNvPicPr>
              <a:picLocks noChangeAspect="1" noChangeArrowheads="1"/>
            </p:cNvPicPr>
            <p:nvPr/>
          </p:nvPicPr>
          <p:blipFill>
            <a:blip r:embed="rId3" cstate="print">
              <a:lum bright="100000"/>
            </a:blip>
            <a:srcRect/>
            <a:stretch>
              <a:fillRect/>
            </a:stretch>
          </p:blipFill>
          <p:spPr bwMode="auto">
            <a:xfrm>
              <a:off x="7958387" y="2901158"/>
              <a:ext cx="1551707" cy="1551707"/>
            </a:xfrm>
            <a:prstGeom prst="rect">
              <a:avLst/>
            </a:prstGeom>
            <a:noFill/>
          </p:spPr>
        </p:pic>
        <p:sp>
          <p:nvSpPr>
            <p:cNvPr id="19" name="TextBox 18"/>
            <p:cNvSpPr txBox="1"/>
            <p:nvPr/>
          </p:nvSpPr>
          <p:spPr>
            <a:xfrm>
              <a:off x="8561572" y="2574955"/>
              <a:ext cx="2412875" cy="2696934"/>
            </a:xfrm>
            <a:prstGeom prst="rect">
              <a:avLst/>
            </a:prstGeom>
            <a:solidFill>
              <a:srgbClr val="012654"/>
            </a:solidFill>
          </p:spPr>
          <p:txBody>
            <a:bodyPr wrap="none" lIns="182880" tIns="146304" rIns="182880" bIns="146304" rtlCol="0">
              <a:noAutofit/>
            </a:bodyPr>
            <a:lstStyle/>
            <a:p>
              <a:pPr algn="ctr" defTabSz="932560">
                <a:lnSpc>
                  <a:spcPct val="90000"/>
                </a:lnSpc>
                <a:spcAft>
                  <a:spcPts val="612"/>
                </a:spcAft>
              </a:pPr>
              <a:r>
                <a:rPr lang="en-US" sz="2000" dirty="0">
                  <a:solidFill>
                    <a:srgbClr val="FFFFFF"/>
                  </a:solidFill>
                </a:rPr>
                <a:t>3. Delist your app</a:t>
              </a:r>
            </a:p>
          </p:txBody>
        </p:sp>
        <p:sp>
          <p:nvSpPr>
            <p:cNvPr id="20" name="TextBox 19"/>
            <p:cNvSpPr txBox="1"/>
            <p:nvPr/>
          </p:nvSpPr>
          <p:spPr>
            <a:xfrm>
              <a:off x="5796665" y="2574955"/>
              <a:ext cx="2412875" cy="2696934"/>
            </a:xfrm>
            <a:prstGeom prst="rect">
              <a:avLst/>
            </a:prstGeom>
            <a:solidFill>
              <a:srgbClr val="012654"/>
            </a:solidFill>
          </p:spPr>
          <p:txBody>
            <a:bodyPr wrap="none" lIns="182880" tIns="146304" rIns="182880" bIns="146304" rtlCol="0">
              <a:noAutofit/>
            </a:bodyPr>
            <a:lstStyle/>
            <a:p>
              <a:pPr algn="ctr" defTabSz="932560">
                <a:lnSpc>
                  <a:spcPct val="90000"/>
                </a:lnSpc>
                <a:spcAft>
                  <a:spcPts val="612"/>
                </a:spcAft>
              </a:pPr>
              <a:r>
                <a:rPr lang="en-US" sz="2000" dirty="0">
                  <a:solidFill>
                    <a:srgbClr val="FFFFFF"/>
                  </a:solidFill>
                </a:rPr>
                <a:t>3. Manage your app </a:t>
              </a:r>
            </a:p>
          </p:txBody>
        </p:sp>
      </p:grpSp>
      <p:cxnSp>
        <p:nvCxnSpPr>
          <p:cNvPr id="25" name="Straight Connector 24"/>
          <p:cNvCxnSpPr>
            <a:endCxn id="8" idx="0"/>
          </p:cNvCxnSpPr>
          <p:nvPr/>
        </p:nvCxnSpPr>
        <p:spPr>
          <a:xfrm>
            <a:off x="1986469" y="2094472"/>
            <a:ext cx="145" cy="531744"/>
          </a:xfrm>
          <a:prstGeom prst="line">
            <a:avLst/>
          </a:prstGeom>
          <a:ln w="38100">
            <a:solidFill>
              <a:srgbClr val="01265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807697" y="2133093"/>
            <a:ext cx="145" cy="531744"/>
          </a:xfrm>
          <a:prstGeom prst="line">
            <a:avLst/>
          </a:prstGeom>
          <a:ln w="38100">
            <a:solidFill>
              <a:srgbClr val="01265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7630442" y="2133092"/>
            <a:ext cx="145" cy="531744"/>
          </a:xfrm>
          <a:prstGeom prst="line">
            <a:avLst/>
          </a:prstGeom>
          <a:ln w="38100">
            <a:solidFill>
              <a:srgbClr val="01265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0449717" y="2133092"/>
            <a:ext cx="145" cy="531744"/>
          </a:xfrm>
          <a:prstGeom prst="line">
            <a:avLst/>
          </a:prstGeom>
          <a:ln w="38100">
            <a:solidFill>
              <a:srgbClr val="012654"/>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pic>
        <p:nvPicPr>
          <p:cNvPr id="30" name="Picture 5" descr="\\MAGNUM\Projects\Microsoft\Cloud Power FY12\Design\Icons\PNGs\Stop_watch.png"/>
          <p:cNvPicPr>
            <a:picLocks noChangeAspect="1" noChangeArrowheads="1"/>
          </p:cNvPicPr>
          <p:nvPr/>
        </p:nvPicPr>
        <p:blipFill>
          <a:blip r:embed="rId3" cstate="print">
            <a:lum bright="100000"/>
          </a:blip>
          <a:srcRect/>
          <a:stretch>
            <a:fillRect/>
          </a:stretch>
        </p:blipFill>
        <p:spPr bwMode="auto">
          <a:xfrm>
            <a:off x="9516741" y="3387309"/>
            <a:ext cx="1865957" cy="1865207"/>
          </a:xfrm>
          <a:prstGeom prst="rect">
            <a:avLst/>
          </a:prstGeom>
          <a:noFill/>
        </p:spPr>
      </p:pic>
      <p:sp>
        <p:nvSpPr>
          <p:cNvPr id="31" name="Freeform 90"/>
          <p:cNvSpPr>
            <a:spLocks noEditPoints="1"/>
          </p:cNvSpPr>
          <p:nvPr/>
        </p:nvSpPr>
        <p:spPr bwMode="black">
          <a:xfrm>
            <a:off x="7109367" y="3836979"/>
            <a:ext cx="1092732" cy="1176666"/>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sp>
        <p:nvSpPr>
          <p:cNvPr id="32" name="Arc 31"/>
          <p:cNvSpPr/>
          <p:nvPr/>
        </p:nvSpPr>
        <p:spPr>
          <a:xfrm rot="8355337">
            <a:off x="4983989" y="3398823"/>
            <a:ext cx="2663497" cy="2352233"/>
          </a:xfrm>
          <a:prstGeom prst="arc">
            <a:avLst/>
          </a:prstGeom>
          <a:ln w="57150">
            <a:solidFill>
              <a:srgbClr val="012654"/>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Tree>
    <p:extLst>
      <p:ext uri="{BB962C8B-B14F-4D97-AF65-F5344CB8AC3E}">
        <p14:creationId xmlns:p14="http://schemas.microsoft.com/office/powerpoint/2010/main" val="261316688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 name="TextBox 637"/>
          <p:cNvSpPr txBox="1"/>
          <p:nvPr/>
        </p:nvSpPr>
        <p:spPr>
          <a:xfrm>
            <a:off x="1300601" y="2785271"/>
            <a:ext cx="2637898" cy="625693"/>
          </a:xfrm>
          <a:prstGeom prst="rect">
            <a:avLst/>
          </a:prstGeom>
          <a:solidFill>
            <a:srgbClr val="FF0000"/>
          </a:solidFill>
        </p:spPr>
        <p:txBody>
          <a:bodyPr wrap="square" lIns="124313" tIns="0" rIns="0" bIns="0" rtlCol="0" anchor="ctr">
            <a:noAutofit/>
          </a:bodyPr>
          <a:lstStyle/>
          <a:p>
            <a:pPr defTabSz="932560"/>
            <a:r>
              <a:rPr lang="en-US" sz="1600" dirty="0">
                <a:solidFill>
                  <a:prstClr val="white"/>
                </a:solidFill>
                <a:latin typeface="Segoe UI Light" pitchFamily="34" charset="0"/>
              </a:rPr>
              <a:t>global currencies</a:t>
            </a:r>
          </a:p>
        </p:txBody>
      </p:sp>
      <p:sp>
        <p:nvSpPr>
          <p:cNvPr id="639" name="TextBox 638"/>
          <p:cNvSpPr txBox="1"/>
          <p:nvPr/>
        </p:nvSpPr>
        <p:spPr>
          <a:xfrm>
            <a:off x="1299232" y="3528443"/>
            <a:ext cx="2637898" cy="625693"/>
          </a:xfrm>
          <a:prstGeom prst="rect">
            <a:avLst/>
          </a:prstGeom>
          <a:solidFill>
            <a:srgbClr val="FF0000"/>
          </a:solidFill>
        </p:spPr>
        <p:txBody>
          <a:bodyPr wrap="square" lIns="124313" tIns="0" rIns="0" bIns="0" rtlCol="0" anchor="ctr">
            <a:noAutofit/>
          </a:bodyPr>
          <a:lstStyle/>
          <a:p>
            <a:pPr defTabSz="932560"/>
            <a:r>
              <a:rPr lang="en-US" sz="1600" dirty="0">
                <a:solidFill>
                  <a:prstClr val="white"/>
                </a:solidFill>
                <a:latin typeface="Segoe UI Light" pitchFamily="34" charset="0"/>
              </a:rPr>
              <a:t>global customer markets</a:t>
            </a:r>
          </a:p>
        </p:txBody>
      </p:sp>
      <p:sp>
        <p:nvSpPr>
          <p:cNvPr id="640" name="TextBox 639"/>
          <p:cNvSpPr txBox="1"/>
          <p:nvPr/>
        </p:nvSpPr>
        <p:spPr>
          <a:xfrm>
            <a:off x="471955" y="1281267"/>
            <a:ext cx="3469354" cy="625693"/>
          </a:xfrm>
          <a:prstGeom prst="rect">
            <a:avLst/>
          </a:prstGeom>
          <a:solidFill>
            <a:srgbClr val="012654"/>
          </a:solidFill>
        </p:spPr>
        <p:txBody>
          <a:bodyPr wrap="square" lIns="124313" tIns="0" rIns="0" bIns="0" rtlCol="0" anchor="ctr">
            <a:noAutofit/>
          </a:bodyPr>
          <a:lstStyle/>
          <a:p>
            <a:pPr defTabSz="932560"/>
            <a:r>
              <a:rPr lang="en-US" sz="1600" b="1" dirty="0">
                <a:solidFill>
                  <a:prstClr val="white"/>
                </a:solidFill>
                <a:latin typeface="Segoe UI Light" pitchFamily="34" charset="0"/>
              </a:rPr>
              <a:t>At launch </a:t>
            </a:r>
            <a:r>
              <a:rPr lang="en-US" sz="1600" b="1" u="sng" dirty="0">
                <a:solidFill>
                  <a:prstClr val="white"/>
                </a:solidFill>
                <a:latin typeface="Segoe UI Light" pitchFamily="34" charset="0"/>
              </a:rPr>
              <a:t>US</a:t>
            </a:r>
            <a:r>
              <a:rPr lang="en-US" sz="1600" b="1" dirty="0">
                <a:solidFill>
                  <a:prstClr val="white"/>
                </a:solidFill>
                <a:latin typeface="Segoe UI Light" pitchFamily="34" charset="0"/>
              </a:rPr>
              <a:t> storefront, </a:t>
            </a:r>
            <a:r>
              <a:rPr lang="en-US" sz="1600" b="1" u="sng" dirty="0">
                <a:solidFill>
                  <a:prstClr val="white"/>
                </a:solidFill>
                <a:latin typeface="Segoe UI Light" pitchFamily="34" charset="0"/>
              </a:rPr>
              <a:t>EN</a:t>
            </a:r>
            <a:r>
              <a:rPr lang="en-US" sz="1600" b="1" dirty="0">
                <a:solidFill>
                  <a:prstClr val="white"/>
                </a:solidFill>
                <a:latin typeface="Segoe UI Light" pitchFamily="34" charset="0"/>
              </a:rPr>
              <a:t> apps</a:t>
            </a:r>
          </a:p>
        </p:txBody>
      </p:sp>
      <p:sp>
        <p:nvSpPr>
          <p:cNvPr id="642" name="TextBox 641"/>
          <p:cNvSpPr txBox="1"/>
          <p:nvPr/>
        </p:nvSpPr>
        <p:spPr>
          <a:xfrm>
            <a:off x="1305364" y="4271613"/>
            <a:ext cx="2637898" cy="625693"/>
          </a:xfrm>
          <a:prstGeom prst="rect">
            <a:avLst/>
          </a:prstGeom>
          <a:solidFill>
            <a:srgbClr val="FF0000"/>
          </a:solidFill>
        </p:spPr>
        <p:txBody>
          <a:bodyPr wrap="square" lIns="124313" tIns="0" rIns="0" bIns="0" rtlCol="0" anchor="ctr">
            <a:noAutofit/>
          </a:bodyPr>
          <a:lstStyle/>
          <a:p>
            <a:pPr defTabSz="932560"/>
            <a:r>
              <a:rPr lang="en-US" sz="1600" dirty="0">
                <a:solidFill>
                  <a:prstClr val="white"/>
                </a:solidFill>
                <a:latin typeface="Segoe UI Light" pitchFamily="34" charset="0"/>
              </a:rPr>
              <a:t>global developer markets</a:t>
            </a:r>
          </a:p>
        </p:txBody>
      </p:sp>
      <p:sp>
        <p:nvSpPr>
          <p:cNvPr id="643" name="Title 5"/>
          <p:cNvSpPr>
            <a:spLocks noGrp="1"/>
          </p:cNvSpPr>
          <p:nvPr>
            <p:ph type="title"/>
          </p:nvPr>
        </p:nvSpPr>
        <p:spPr>
          <a:xfrm>
            <a:off x="274642" y="132071"/>
            <a:ext cx="11889564" cy="917575"/>
          </a:xfrm>
        </p:spPr>
        <p:txBody>
          <a:bodyPr/>
          <a:lstStyle/>
          <a:p>
            <a:r>
              <a:rPr lang="en-US" dirty="0" smtClean="0"/>
              <a:t>International footprint</a:t>
            </a:r>
            <a:endParaRPr lang="en-US" dirty="0"/>
          </a:p>
        </p:txBody>
      </p:sp>
      <p:pic>
        <p:nvPicPr>
          <p:cNvPr id="3" name="Picture 2"/>
          <p:cNvPicPr>
            <a:picLocks noChangeAspect="1"/>
          </p:cNvPicPr>
          <p:nvPr/>
        </p:nvPicPr>
        <p:blipFill>
          <a:blip r:embed="rId2"/>
          <a:stretch>
            <a:fillRect/>
          </a:stretch>
        </p:blipFill>
        <p:spPr>
          <a:xfrm>
            <a:off x="4394916" y="849630"/>
            <a:ext cx="7172117" cy="3749391"/>
          </a:xfrm>
          <a:prstGeom prst="rect">
            <a:avLst/>
          </a:prstGeom>
        </p:spPr>
      </p:pic>
      <p:sp>
        <p:nvSpPr>
          <p:cNvPr id="645" name="Arc 644"/>
          <p:cNvSpPr/>
          <p:nvPr/>
        </p:nvSpPr>
        <p:spPr>
          <a:xfrm rot="20433192">
            <a:off x="5710486" y="1981155"/>
            <a:ext cx="2083652" cy="625693"/>
          </a:xfrm>
          <a:prstGeom prst="arc">
            <a:avLst>
              <a:gd name="adj1" fmla="val 11989939"/>
              <a:gd name="adj2" fmla="val 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46" name="Arc 645"/>
          <p:cNvSpPr/>
          <p:nvPr/>
        </p:nvSpPr>
        <p:spPr>
          <a:xfrm rot="10800000">
            <a:off x="5929596" y="2344727"/>
            <a:ext cx="5297245" cy="524240"/>
          </a:xfrm>
          <a:prstGeom prst="arc">
            <a:avLst>
              <a:gd name="adj1" fmla="val 11989939"/>
              <a:gd name="adj2" fmla="val 2142552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47" name="Arc 646"/>
          <p:cNvSpPr/>
          <p:nvPr/>
        </p:nvSpPr>
        <p:spPr>
          <a:xfrm rot="20508249">
            <a:off x="4551803" y="2082603"/>
            <a:ext cx="5297245" cy="524240"/>
          </a:xfrm>
          <a:prstGeom prst="arc">
            <a:avLst>
              <a:gd name="adj1" fmla="val 11989939"/>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48" name="Arc 647"/>
          <p:cNvSpPr/>
          <p:nvPr/>
        </p:nvSpPr>
        <p:spPr>
          <a:xfrm rot="10262809">
            <a:off x="5886415" y="422400"/>
            <a:ext cx="8070411" cy="3466570"/>
          </a:xfrm>
          <a:prstGeom prst="arc">
            <a:avLst>
              <a:gd name="adj1" fmla="val 15950310"/>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49" name="Arc 648"/>
          <p:cNvSpPr/>
          <p:nvPr/>
        </p:nvSpPr>
        <p:spPr>
          <a:xfrm rot="15863373">
            <a:off x="5418016" y="1924684"/>
            <a:ext cx="495412" cy="223730"/>
          </a:xfrm>
          <a:prstGeom prst="arc">
            <a:avLst>
              <a:gd name="adj1" fmla="val 11989939"/>
              <a:gd name="adj2" fmla="val 0"/>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51" name="Arc 650"/>
          <p:cNvSpPr/>
          <p:nvPr/>
        </p:nvSpPr>
        <p:spPr>
          <a:xfrm rot="10262809">
            <a:off x="5693477" y="682969"/>
            <a:ext cx="4461750" cy="3326535"/>
          </a:xfrm>
          <a:prstGeom prst="arc">
            <a:avLst>
              <a:gd name="adj1" fmla="val 15950310"/>
              <a:gd name="adj2" fmla="val 2148046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sp>
        <p:nvSpPr>
          <p:cNvPr id="652" name="Arc 651"/>
          <p:cNvSpPr/>
          <p:nvPr/>
        </p:nvSpPr>
        <p:spPr>
          <a:xfrm rot="10262809">
            <a:off x="5963317" y="-199423"/>
            <a:ext cx="7007259" cy="3466570"/>
          </a:xfrm>
          <a:prstGeom prst="arc">
            <a:avLst>
              <a:gd name="adj1" fmla="val 15950310"/>
              <a:gd name="adj2" fmla="val 21023683"/>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txBody>
          <a:bodyPr lIns="93260" tIns="46631" rIns="93260" bIns="46631" rtlCol="0" anchor="ctr"/>
          <a:lstStyle/>
          <a:p>
            <a:pPr algn="ctr" defTabSz="932560"/>
            <a:endParaRPr lang="en-US">
              <a:solidFill>
                <a:srgbClr val="505050"/>
              </a:solidFill>
            </a:endParaRPr>
          </a:p>
        </p:txBody>
      </p:sp>
      <p:cxnSp>
        <p:nvCxnSpPr>
          <p:cNvPr id="655" name="Straight Arrow Connector 654"/>
          <p:cNvCxnSpPr/>
          <p:nvPr/>
        </p:nvCxnSpPr>
        <p:spPr>
          <a:xfrm flipH="1" flipV="1">
            <a:off x="6416819" y="2468808"/>
            <a:ext cx="4281362" cy="3588"/>
          </a:xfrm>
          <a:prstGeom prst="straightConnector1">
            <a:avLst/>
          </a:prstGeom>
          <a:ln w="19050">
            <a:solidFill>
              <a:srgbClr val="EB3C00"/>
            </a:solidFill>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657" name="Straight Arrow Connector 656"/>
          <p:cNvCxnSpPr/>
          <p:nvPr/>
        </p:nvCxnSpPr>
        <p:spPr>
          <a:xfrm flipH="1" flipV="1">
            <a:off x="6095460" y="2804411"/>
            <a:ext cx="656852" cy="587414"/>
          </a:xfrm>
          <a:prstGeom prst="straightConnector1">
            <a:avLst/>
          </a:prstGeom>
          <a:ln w="19050">
            <a:solidFill>
              <a:srgbClr val="EB3C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661" name="TextBox 660"/>
          <p:cNvSpPr txBox="1"/>
          <p:nvPr/>
        </p:nvSpPr>
        <p:spPr>
          <a:xfrm>
            <a:off x="471955" y="2038487"/>
            <a:ext cx="3469354" cy="625693"/>
          </a:xfrm>
          <a:prstGeom prst="rect">
            <a:avLst/>
          </a:prstGeom>
          <a:solidFill>
            <a:srgbClr val="012654"/>
          </a:solidFill>
        </p:spPr>
        <p:txBody>
          <a:bodyPr wrap="square" lIns="124313" tIns="0" rIns="0" bIns="0" rtlCol="0" anchor="ctr">
            <a:noAutofit/>
          </a:bodyPr>
          <a:lstStyle/>
          <a:p>
            <a:pPr defTabSz="932560"/>
            <a:r>
              <a:rPr lang="en-US" sz="1600" b="1" dirty="0">
                <a:solidFill>
                  <a:prstClr val="white"/>
                </a:solidFill>
                <a:latin typeface="Segoe UI Light" pitchFamily="34" charset="0"/>
              </a:rPr>
              <a:t>yet, we support…</a:t>
            </a:r>
          </a:p>
        </p:txBody>
      </p:sp>
      <p:sp>
        <p:nvSpPr>
          <p:cNvPr id="663" name="TextBox 662"/>
          <p:cNvSpPr txBox="1"/>
          <p:nvPr/>
        </p:nvSpPr>
        <p:spPr>
          <a:xfrm>
            <a:off x="4394914" y="4955274"/>
            <a:ext cx="7735894" cy="1130053"/>
          </a:xfrm>
          <a:prstGeom prst="rect">
            <a:avLst/>
          </a:prstGeom>
          <a:noFill/>
        </p:spPr>
        <p:txBody>
          <a:bodyPr wrap="square" lIns="0" tIns="0" rIns="0" bIns="0" rtlCol="0">
            <a:spAutoFit/>
          </a:bodyPr>
          <a:lstStyle/>
          <a:p>
            <a:pPr marL="349724" indent="-349724" defTabSz="932560">
              <a:buFont typeface="Arial" panose="020B0604020202020204" pitchFamily="34" charset="0"/>
              <a:buChar char="•"/>
            </a:pPr>
            <a:r>
              <a:rPr lang="en-US" sz="2400" spc="-71" dirty="0">
                <a:solidFill>
                  <a:srgbClr val="FFFFFF">
                    <a:lumMod val="50000"/>
                  </a:srgbClr>
                </a:solidFill>
              </a:rPr>
              <a:t>Users and developers from most countries can sell and buy apps on the US storefront using local currencies</a:t>
            </a:r>
          </a:p>
          <a:p>
            <a:pPr marL="349724" indent="-349724" defTabSz="932560">
              <a:buFont typeface="Arial" panose="020B0604020202020204" pitchFamily="34" charset="0"/>
              <a:buChar char="•"/>
            </a:pPr>
            <a:r>
              <a:rPr lang="en-US" sz="2400" spc="-71" dirty="0">
                <a:solidFill>
                  <a:srgbClr val="FFFFFF">
                    <a:lumMod val="50000"/>
                  </a:srgbClr>
                </a:solidFill>
              </a:rPr>
              <a:t>We will soon be expanding to other countries</a:t>
            </a:r>
          </a:p>
        </p:txBody>
      </p:sp>
    </p:spTree>
    <p:extLst>
      <p:ext uri="{BB962C8B-B14F-4D97-AF65-F5344CB8AC3E}">
        <p14:creationId xmlns:p14="http://schemas.microsoft.com/office/powerpoint/2010/main" val="4213129155"/>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719" y="298365"/>
            <a:ext cx="12398320" cy="917575"/>
          </a:xfrm>
        </p:spPr>
        <p:txBody>
          <a:bodyPr/>
          <a:lstStyle/>
          <a:p>
            <a:r>
              <a:rPr lang="en-US" dirty="0" smtClean="0"/>
              <a:t>The store will cater to a wide variety of apps </a:t>
            </a:r>
            <a:endParaRPr lang="en-US" dirty="0"/>
          </a:p>
        </p:txBody>
      </p:sp>
      <p:sp>
        <p:nvSpPr>
          <p:cNvPr id="7" name="TextBox 6"/>
          <p:cNvSpPr txBox="1"/>
          <p:nvPr/>
        </p:nvSpPr>
        <p:spPr>
          <a:xfrm>
            <a:off x="5465546" y="1637308"/>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Data </a:t>
            </a:r>
          </a:p>
          <a:p>
            <a:pPr defTabSz="932560">
              <a:lnSpc>
                <a:spcPct val="90000"/>
              </a:lnSpc>
              <a:spcAft>
                <a:spcPts val="612"/>
              </a:spcAft>
            </a:pPr>
            <a:r>
              <a:rPr lang="en-US" sz="2400" dirty="0">
                <a:solidFill>
                  <a:srgbClr val="FFFFFF"/>
                </a:solidFill>
              </a:rPr>
              <a:t>Visualization</a:t>
            </a:r>
          </a:p>
        </p:txBody>
      </p:sp>
      <p:sp>
        <p:nvSpPr>
          <p:cNvPr id="10" name="TextBox 9"/>
          <p:cNvSpPr txBox="1"/>
          <p:nvPr/>
        </p:nvSpPr>
        <p:spPr>
          <a:xfrm>
            <a:off x="274639" y="1884152"/>
            <a:ext cx="4608330" cy="3554819"/>
          </a:xfrm>
          <a:prstGeom prst="rect">
            <a:avLst/>
          </a:prstGeom>
          <a:noFill/>
        </p:spPr>
        <p:txBody>
          <a:bodyPr wrap="square" lIns="0" tIns="0" rIns="0" bIns="0" rtlCol="0">
            <a:spAutoFit/>
          </a:bodyPr>
          <a:lstStyle/>
          <a:p>
            <a:pPr defTabSz="932560"/>
            <a:r>
              <a:rPr lang="en-US" sz="3300" spc="-71" dirty="0">
                <a:solidFill>
                  <a:srgbClr val="FFFFFF">
                    <a:lumMod val="50000"/>
                  </a:srgbClr>
                </a:solidFill>
              </a:rPr>
              <a:t>Apps span enterprise and consumer scenarios</a:t>
            </a:r>
          </a:p>
          <a:p>
            <a:pPr defTabSz="932560"/>
            <a:endParaRPr lang="en-US" sz="3300" spc="-71" dirty="0">
              <a:solidFill>
                <a:srgbClr val="FFFFFF">
                  <a:lumMod val="50000"/>
                </a:srgbClr>
              </a:solidFill>
            </a:endParaRPr>
          </a:p>
          <a:p>
            <a:pPr defTabSz="932560"/>
            <a:endParaRPr lang="en-US" sz="3300" spc="-71" dirty="0">
              <a:solidFill>
                <a:srgbClr val="FFFFFF">
                  <a:lumMod val="50000"/>
                </a:srgbClr>
              </a:solidFill>
            </a:endParaRPr>
          </a:p>
          <a:p>
            <a:pPr defTabSz="932560"/>
            <a:r>
              <a:rPr lang="en-US" sz="3300" spc="-71" dirty="0">
                <a:solidFill>
                  <a:srgbClr val="FFFFFF">
                    <a:lumMod val="50000"/>
                  </a:srgbClr>
                </a:solidFill>
              </a:rPr>
              <a:t>All apps are tested by Microsoft before publishing on the store</a:t>
            </a:r>
          </a:p>
        </p:txBody>
      </p:sp>
      <p:sp>
        <p:nvSpPr>
          <p:cNvPr id="11" name="TextBox 10"/>
          <p:cNvSpPr txBox="1"/>
          <p:nvPr/>
        </p:nvSpPr>
        <p:spPr>
          <a:xfrm>
            <a:off x="8883228" y="1637308"/>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Communication</a:t>
            </a:r>
          </a:p>
        </p:txBody>
      </p:sp>
      <p:sp>
        <p:nvSpPr>
          <p:cNvPr id="18" name="Freeform 11"/>
          <p:cNvSpPr>
            <a:spLocks noEditPoints="1"/>
          </p:cNvSpPr>
          <p:nvPr/>
        </p:nvSpPr>
        <p:spPr bwMode="black">
          <a:xfrm>
            <a:off x="7839322" y="1913012"/>
            <a:ext cx="573543" cy="568147"/>
          </a:xfrm>
          <a:custGeom>
            <a:avLst/>
            <a:gdLst>
              <a:gd name="T0" fmla="*/ 65 w 300"/>
              <a:gd name="T1" fmla="*/ 2 h 297"/>
              <a:gd name="T2" fmla="*/ 113 w 300"/>
              <a:gd name="T3" fmla="*/ 0 h 297"/>
              <a:gd name="T4" fmla="*/ 115 w 300"/>
              <a:gd name="T5" fmla="*/ 12 h 297"/>
              <a:gd name="T6" fmla="*/ 235 w 300"/>
              <a:gd name="T7" fmla="*/ 12 h 297"/>
              <a:gd name="T8" fmla="*/ 232 w 300"/>
              <a:gd name="T9" fmla="*/ 0 h 297"/>
              <a:gd name="T10" fmla="*/ 185 w 300"/>
              <a:gd name="T11" fmla="*/ 2 h 297"/>
              <a:gd name="T12" fmla="*/ 235 w 300"/>
              <a:gd name="T13" fmla="*/ 12 h 297"/>
              <a:gd name="T14" fmla="*/ 98 w 300"/>
              <a:gd name="T15" fmla="*/ 273 h 297"/>
              <a:gd name="T16" fmla="*/ 0 w 300"/>
              <a:gd name="T17" fmla="*/ 295 h 297"/>
              <a:gd name="T18" fmla="*/ 95 w 300"/>
              <a:gd name="T19" fmla="*/ 297 h 297"/>
              <a:gd name="T20" fmla="*/ 205 w 300"/>
              <a:gd name="T21" fmla="*/ 297 h 297"/>
              <a:gd name="T22" fmla="*/ 300 w 300"/>
              <a:gd name="T23" fmla="*/ 295 h 297"/>
              <a:gd name="T24" fmla="*/ 202 w 300"/>
              <a:gd name="T25" fmla="*/ 273 h 297"/>
              <a:gd name="T26" fmla="*/ 205 w 300"/>
              <a:gd name="T27" fmla="*/ 297 h 297"/>
              <a:gd name="T28" fmla="*/ 271 w 300"/>
              <a:gd name="T29" fmla="*/ 83 h 297"/>
              <a:gd name="T30" fmla="*/ 299 w 300"/>
              <a:gd name="T31" fmla="*/ 268 h 297"/>
              <a:gd name="T32" fmla="*/ 227 w 300"/>
              <a:gd name="T33" fmla="*/ 169 h 297"/>
              <a:gd name="T34" fmla="*/ 182 w 300"/>
              <a:gd name="T35" fmla="*/ 166 h 297"/>
              <a:gd name="T36" fmla="*/ 155 w 300"/>
              <a:gd name="T37" fmla="*/ 152 h 297"/>
              <a:gd name="T38" fmla="*/ 154 w 300"/>
              <a:gd name="T39" fmla="*/ 159 h 297"/>
              <a:gd name="T40" fmla="*/ 145 w 300"/>
              <a:gd name="T41" fmla="*/ 158 h 297"/>
              <a:gd name="T42" fmla="*/ 119 w 300"/>
              <a:gd name="T43" fmla="*/ 152 h 297"/>
              <a:gd name="T44" fmla="*/ 115 w 300"/>
              <a:gd name="T45" fmla="*/ 169 h 297"/>
              <a:gd name="T46" fmla="*/ 96 w 300"/>
              <a:gd name="T47" fmla="*/ 268 h 297"/>
              <a:gd name="T48" fmla="*/ 25 w 300"/>
              <a:gd name="T49" fmla="*/ 169 h 297"/>
              <a:gd name="T50" fmla="*/ 42 w 300"/>
              <a:gd name="T51" fmla="*/ 76 h 297"/>
              <a:gd name="T52" fmla="*/ 73 w 300"/>
              <a:gd name="T53" fmla="*/ 59 h 297"/>
              <a:gd name="T54" fmla="*/ 61 w 300"/>
              <a:gd name="T55" fmla="*/ 57 h 297"/>
              <a:gd name="T56" fmla="*/ 120 w 300"/>
              <a:gd name="T57" fmla="*/ 15 h 297"/>
              <a:gd name="T58" fmla="*/ 118 w 300"/>
              <a:gd name="T59" fmla="*/ 59 h 297"/>
              <a:gd name="T60" fmla="*/ 108 w 300"/>
              <a:gd name="T61" fmla="*/ 68 h 297"/>
              <a:gd name="T62" fmla="*/ 145 w 300"/>
              <a:gd name="T63" fmla="*/ 62 h 297"/>
              <a:gd name="T64" fmla="*/ 140 w 300"/>
              <a:gd name="T65" fmla="*/ 61 h 297"/>
              <a:gd name="T66" fmla="*/ 142 w 300"/>
              <a:gd name="T67" fmla="*/ 55 h 297"/>
              <a:gd name="T68" fmla="*/ 160 w 300"/>
              <a:gd name="T69" fmla="*/ 56 h 297"/>
              <a:gd name="T70" fmla="*/ 158 w 300"/>
              <a:gd name="T71" fmla="*/ 62 h 297"/>
              <a:gd name="T72" fmla="*/ 155 w 300"/>
              <a:gd name="T73" fmla="*/ 68 h 297"/>
              <a:gd name="T74" fmla="*/ 192 w 300"/>
              <a:gd name="T75" fmla="*/ 59 h 297"/>
              <a:gd name="T76" fmla="*/ 180 w 300"/>
              <a:gd name="T77" fmla="*/ 57 h 297"/>
              <a:gd name="T78" fmla="*/ 239 w 300"/>
              <a:gd name="T79" fmla="*/ 15 h 297"/>
              <a:gd name="T80" fmla="*/ 237 w 300"/>
              <a:gd name="T81" fmla="*/ 59 h 297"/>
              <a:gd name="T82" fmla="*/ 227 w 300"/>
              <a:gd name="T83" fmla="*/ 76 h 297"/>
              <a:gd name="T84" fmla="*/ 122 w 300"/>
              <a:gd name="T85" fmla="*/ 83 h 297"/>
              <a:gd name="T86" fmla="*/ 145 w 300"/>
              <a:gd name="T87" fmla="*/ 72 h 297"/>
              <a:gd name="T88" fmla="*/ 108 w 300"/>
              <a:gd name="T89" fmla="*/ 76 h 297"/>
              <a:gd name="T90" fmla="*/ 123 w 300"/>
              <a:gd name="T91" fmla="*/ 78 h 297"/>
              <a:gd name="T92" fmla="*/ 180 w 300"/>
              <a:gd name="T93" fmla="*/ 76 h 297"/>
              <a:gd name="T94" fmla="*/ 192 w 300"/>
              <a:gd name="T95" fmla="*/ 72 h 297"/>
              <a:gd name="T96" fmla="*/ 155 w 300"/>
              <a:gd name="T97" fmla="*/ 83 h 297"/>
              <a:gd name="T98" fmla="*/ 178 w 300"/>
              <a:gd name="T99" fmla="*/ 78 h 297"/>
              <a:gd name="T100" fmla="*/ 158 w 300"/>
              <a:gd name="T101" fmla="*/ 101 h 297"/>
              <a:gd name="T102" fmla="*/ 142 w 300"/>
              <a:gd name="T103" fmla="*/ 118 h 297"/>
              <a:gd name="T104" fmla="*/ 158 w 300"/>
              <a:gd name="T105" fmla="*/ 101 h 297"/>
              <a:gd name="T106" fmla="*/ 129 w 300"/>
              <a:gd name="T107" fmla="*/ 91 h 297"/>
              <a:gd name="T108" fmla="*/ 133 w 300"/>
              <a:gd name="T109" fmla="*/ 141 h 297"/>
              <a:gd name="T110" fmla="*/ 171 w 300"/>
              <a:gd name="T111" fmla="*/ 91 h 297"/>
              <a:gd name="T112" fmla="*/ 167 w 300"/>
              <a:gd name="T113" fmla="*/ 141 h 297"/>
              <a:gd name="T114" fmla="*/ 171 w 300"/>
              <a:gd name="T115" fmla="*/ 91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0" h="297">
                <a:moveTo>
                  <a:pt x="65" y="12"/>
                </a:moveTo>
                <a:cubicBezTo>
                  <a:pt x="65" y="2"/>
                  <a:pt x="65" y="2"/>
                  <a:pt x="65" y="2"/>
                </a:cubicBezTo>
                <a:cubicBezTo>
                  <a:pt x="65" y="1"/>
                  <a:pt x="67" y="0"/>
                  <a:pt x="68" y="0"/>
                </a:cubicBezTo>
                <a:cubicBezTo>
                  <a:pt x="113" y="0"/>
                  <a:pt x="113" y="0"/>
                  <a:pt x="113" y="0"/>
                </a:cubicBezTo>
                <a:cubicBezTo>
                  <a:pt x="114" y="0"/>
                  <a:pt x="115" y="1"/>
                  <a:pt x="115" y="2"/>
                </a:cubicBezTo>
                <a:cubicBezTo>
                  <a:pt x="115" y="12"/>
                  <a:pt x="115" y="12"/>
                  <a:pt x="115" y="12"/>
                </a:cubicBezTo>
                <a:lnTo>
                  <a:pt x="65" y="12"/>
                </a:lnTo>
                <a:close/>
                <a:moveTo>
                  <a:pt x="235" y="12"/>
                </a:moveTo>
                <a:cubicBezTo>
                  <a:pt x="235" y="2"/>
                  <a:pt x="235" y="2"/>
                  <a:pt x="235" y="2"/>
                </a:cubicBezTo>
                <a:cubicBezTo>
                  <a:pt x="235" y="1"/>
                  <a:pt x="233" y="0"/>
                  <a:pt x="232" y="0"/>
                </a:cubicBezTo>
                <a:cubicBezTo>
                  <a:pt x="187" y="0"/>
                  <a:pt x="187" y="0"/>
                  <a:pt x="187" y="0"/>
                </a:cubicBezTo>
                <a:cubicBezTo>
                  <a:pt x="186" y="0"/>
                  <a:pt x="185" y="1"/>
                  <a:pt x="185" y="2"/>
                </a:cubicBezTo>
                <a:cubicBezTo>
                  <a:pt x="185" y="12"/>
                  <a:pt x="185" y="12"/>
                  <a:pt x="185" y="12"/>
                </a:cubicBezTo>
                <a:lnTo>
                  <a:pt x="235" y="12"/>
                </a:lnTo>
                <a:close/>
                <a:moveTo>
                  <a:pt x="98" y="295"/>
                </a:moveTo>
                <a:cubicBezTo>
                  <a:pt x="98" y="273"/>
                  <a:pt x="98" y="273"/>
                  <a:pt x="98" y="273"/>
                </a:cubicBezTo>
                <a:cubicBezTo>
                  <a:pt x="0" y="273"/>
                  <a:pt x="0" y="273"/>
                  <a:pt x="0" y="273"/>
                </a:cubicBezTo>
                <a:cubicBezTo>
                  <a:pt x="0" y="295"/>
                  <a:pt x="0" y="295"/>
                  <a:pt x="0" y="295"/>
                </a:cubicBezTo>
                <a:cubicBezTo>
                  <a:pt x="0" y="296"/>
                  <a:pt x="1" y="297"/>
                  <a:pt x="2" y="297"/>
                </a:cubicBezTo>
                <a:cubicBezTo>
                  <a:pt x="95" y="297"/>
                  <a:pt x="95" y="297"/>
                  <a:pt x="95" y="297"/>
                </a:cubicBezTo>
                <a:cubicBezTo>
                  <a:pt x="97" y="297"/>
                  <a:pt x="98" y="296"/>
                  <a:pt x="98" y="295"/>
                </a:cubicBezTo>
                <a:close/>
                <a:moveTo>
                  <a:pt x="205" y="297"/>
                </a:moveTo>
                <a:cubicBezTo>
                  <a:pt x="298" y="297"/>
                  <a:pt x="298" y="297"/>
                  <a:pt x="298" y="297"/>
                </a:cubicBezTo>
                <a:cubicBezTo>
                  <a:pt x="299" y="297"/>
                  <a:pt x="300" y="296"/>
                  <a:pt x="300" y="295"/>
                </a:cubicBezTo>
                <a:cubicBezTo>
                  <a:pt x="300" y="273"/>
                  <a:pt x="300" y="273"/>
                  <a:pt x="300" y="273"/>
                </a:cubicBezTo>
                <a:cubicBezTo>
                  <a:pt x="202" y="273"/>
                  <a:pt x="202" y="273"/>
                  <a:pt x="202" y="273"/>
                </a:cubicBezTo>
                <a:cubicBezTo>
                  <a:pt x="202" y="295"/>
                  <a:pt x="202" y="295"/>
                  <a:pt x="202" y="295"/>
                </a:cubicBezTo>
                <a:cubicBezTo>
                  <a:pt x="202" y="296"/>
                  <a:pt x="203" y="297"/>
                  <a:pt x="205" y="297"/>
                </a:cubicBezTo>
                <a:close/>
                <a:moveTo>
                  <a:pt x="263" y="76"/>
                </a:moveTo>
                <a:cubicBezTo>
                  <a:pt x="267" y="76"/>
                  <a:pt x="270" y="79"/>
                  <a:pt x="271" y="83"/>
                </a:cubicBezTo>
                <a:cubicBezTo>
                  <a:pt x="275" y="169"/>
                  <a:pt x="275" y="169"/>
                  <a:pt x="275" y="169"/>
                </a:cubicBezTo>
                <a:cubicBezTo>
                  <a:pt x="299" y="268"/>
                  <a:pt x="299" y="268"/>
                  <a:pt x="299" y="268"/>
                </a:cubicBezTo>
                <a:cubicBezTo>
                  <a:pt x="204" y="268"/>
                  <a:pt x="204" y="268"/>
                  <a:pt x="204" y="268"/>
                </a:cubicBezTo>
                <a:cubicBezTo>
                  <a:pt x="227" y="169"/>
                  <a:pt x="227" y="169"/>
                  <a:pt x="227" y="169"/>
                </a:cubicBezTo>
                <a:cubicBezTo>
                  <a:pt x="185" y="169"/>
                  <a:pt x="185" y="169"/>
                  <a:pt x="185" y="169"/>
                </a:cubicBezTo>
                <a:cubicBezTo>
                  <a:pt x="183" y="169"/>
                  <a:pt x="182" y="168"/>
                  <a:pt x="182" y="166"/>
                </a:cubicBezTo>
                <a:cubicBezTo>
                  <a:pt x="181" y="152"/>
                  <a:pt x="181" y="152"/>
                  <a:pt x="181" y="152"/>
                </a:cubicBezTo>
                <a:cubicBezTo>
                  <a:pt x="155" y="152"/>
                  <a:pt x="155" y="152"/>
                  <a:pt x="155" y="152"/>
                </a:cubicBezTo>
                <a:cubicBezTo>
                  <a:pt x="155" y="158"/>
                  <a:pt x="155" y="158"/>
                  <a:pt x="155" y="158"/>
                </a:cubicBezTo>
                <a:cubicBezTo>
                  <a:pt x="155" y="159"/>
                  <a:pt x="154" y="159"/>
                  <a:pt x="154" y="159"/>
                </a:cubicBezTo>
                <a:cubicBezTo>
                  <a:pt x="146" y="159"/>
                  <a:pt x="146" y="159"/>
                  <a:pt x="146" y="159"/>
                </a:cubicBezTo>
                <a:cubicBezTo>
                  <a:pt x="146" y="159"/>
                  <a:pt x="145" y="159"/>
                  <a:pt x="145" y="158"/>
                </a:cubicBezTo>
                <a:cubicBezTo>
                  <a:pt x="145" y="152"/>
                  <a:pt x="145" y="152"/>
                  <a:pt x="145" y="152"/>
                </a:cubicBezTo>
                <a:cubicBezTo>
                  <a:pt x="119" y="152"/>
                  <a:pt x="119" y="152"/>
                  <a:pt x="119" y="152"/>
                </a:cubicBezTo>
                <a:cubicBezTo>
                  <a:pt x="118" y="166"/>
                  <a:pt x="118" y="166"/>
                  <a:pt x="118" y="166"/>
                </a:cubicBezTo>
                <a:cubicBezTo>
                  <a:pt x="118" y="168"/>
                  <a:pt x="117" y="169"/>
                  <a:pt x="115" y="169"/>
                </a:cubicBezTo>
                <a:cubicBezTo>
                  <a:pt x="73" y="169"/>
                  <a:pt x="73" y="169"/>
                  <a:pt x="73" y="169"/>
                </a:cubicBezTo>
                <a:cubicBezTo>
                  <a:pt x="96" y="268"/>
                  <a:pt x="96" y="268"/>
                  <a:pt x="96" y="268"/>
                </a:cubicBezTo>
                <a:cubicBezTo>
                  <a:pt x="1" y="268"/>
                  <a:pt x="1" y="268"/>
                  <a:pt x="1" y="268"/>
                </a:cubicBezTo>
                <a:cubicBezTo>
                  <a:pt x="25" y="169"/>
                  <a:pt x="25" y="169"/>
                  <a:pt x="25" y="169"/>
                </a:cubicBezTo>
                <a:cubicBezTo>
                  <a:pt x="34" y="83"/>
                  <a:pt x="34" y="83"/>
                  <a:pt x="34" y="83"/>
                </a:cubicBezTo>
                <a:cubicBezTo>
                  <a:pt x="34" y="79"/>
                  <a:pt x="38" y="76"/>
                  <a:pt x="42" y="76"/>
                </a:cubicBezTo>
                <a:cubicBezTo>
                  <a:pt x="73" y="76"/>
                  <a:pt x="73" y="76"/>
                  <a:pt x="73" y="76"/>
                </a:cubicBezTo>
                <a:cubicBezTo>
                  <a:pt x="73" y="59"/>
                  <a:pt x="73" y="59"/>
                  <a:pt x="73" y="59"/>
                </a:cubicBezTo>
                <a:cubicBezTo>
                  <a:pt x="63" y="59"/>
                  <a:pt x="63" y="59"/>
                  <a:pt x="63" y="59"/>
                </a:cubicBezTo>
                <a:cubicBezTo>
                  <a:pt x="62" y="59"/>
                  <a:pt x="61" y="58"/>
                  <a:pt x="61" y="57"/>
                </a:cubicBezTo>
                <a:cubicBezTo>
                  <a:pt x="61" y="15"/>
                  <a:pt x="61" y="15"/>
                  <a:pt x="61" y="15"/>
                </a:cubicBezTo>
                <a:cubicBezTo>
                  <a:pt x="120" y="15"/>
                  <a:pt x="120" y="15"/>
                  <a:pt x="120" y="15"/>
                </a:cubicBezTo>
                <a:cubicBezTo>
                  <a:pt x="120" y="57"/>
                  <a:pt x="120" y="57"/>
                  <a:pt x="120" y="57"/>
                </a:cubicBezTo>
                <a:cubicBezTo>
                  <a:pt x="120" y="58"/>
                  <a:pt x="119" y="59"/>
                  <a:pt x="118" y="59"/>
                </a:cubicBezTo>
                <a:cubicBezTo>
                  <a:pt x="108" y="59"/>
                  <a:pt x="108" y="59"/>
                  <a:pt x="108" y="59"/>
                </a:cubicBezTo>
                <a:cubicBezTo>
                  <a:pt x="108" y="68"/>
                  <a:pt x="108" y="68"/>
                  <a:pt x="108" y="68"/>
                </a:cubicBezTo>
                <a:cubicBezTo>
                  <a:pt x="145" y="68"/>
                  <a:pt x="145" y="68"/>
                  <a:pt x="145" y="68"/>
                </a:cubicBezTo>
                <a:cubicBezTo>
                  <a:pt x="145" y="62"/>
                  <a:pt x="145" y="62"/>
                  <a:pt x="145" y="62"/>
                </a:cubicBezTo>
                <a:cubicBezTo>
                  <a:pt x="142" y="62"/>
                  <a:pt x="142" y="62"/>
                  <a:pt x="142" y="62"/>
                </a:cubicBezTo>
                <a:cubicBezTo>
                  <a:pt x="141" y="62"/>
                  <a:pt x="140" y="61"/>
                  <a:pt x="140" y="61"/>
                </a:cubicBezTo>
                <a:cubicBezTo>
                  <a:pt x="140" y="56"/>
                  <a:pt x="140" y="56"/>
                  <a:pt x="140" y="56"/>
                </a:cubicBezTo>
                <a:cubicBezTo>
                  <a:pt x="140" y="55"/>
                  <a:pt x="141" y="55"/>
                  <a:pt x="142" y="55"/>
                </a:cubicBezTo>
                <a:cubicBezTo>
                  <a:pt x="158" y="55"/>
                  <a:pt x="158" y="55"/>
                  <a:pt x="158" y="55"/>
                </a:cubicBezTo>
                <a:cubicBezTo>
                  <a:pt x="159" y="55"/>
                  <a:pt x="160" y="55"/>
                  <a:pt x="160" y="56"/>
                </a:cubicBezTo>
                <a:cubicBezTo>
                  <a:pt x="160" y="61"/>
                  <a:pt x="160" y="61"/>
                  <a:pt x="160" y="61"/>
                </a:cubicBezTo>
                <a:cubicBezTo>
                  <a:pt x="160" y="61"/>
                  <a:pt x="159" y="62"/>
                  <a:pt x="158" y="62"/>
                </a:cubicBezTo>
                <a:cubicBezTo>
                  <a:pt x="155" y="62"/>
                  <a:pt x="155" y="62"/>
                  <a:pt x="155" y="62"/>
                </a:cubicBezTo>
                <a:cubicBezTo>
                  <a:pt x="155" y="68"/>
                  <a:pt x="155" y="68"/>
                  <a:pt x="155" y="68"/>
                </a:cubicBezTo>
                <a:cubicBezTo>
                  <a:pt x="192" y="68"/>
                  <a:pt x="192" y="68"/>
                  <a:pt x="192" y="68"/>
                </a:cubicBezTo>
                <a:cubicBezTo>
                  <a:pt x="192" y="59"/>
                  <a:pt x="192" y="59"/>
                  <a:pt x="192" y="59"/>
                </a:cubicBezTo>
                <a:cubicBezTo>
                  <a:pt x="182" y="59"/>
                  <a:pt x="182" y="59"/>
                  <a:pt x="182" y="59"/>
                </a:cubicBezTo>
                <a:cubicBezTo>
                  <a:pt x="181" y="59"/>
                  <a:pt x="180" y="58"/>
                  <a:pt x="180" y="57"/>
                </a:cubicBezTo>
                <a:cubicBezTo>
                  <a:pt x="180" y="15"/>
                  <a:pt x="180" y="15"/>
                  <a:pt x="180" y="15"/>
                </a:cubicBezTo>
                <a:cubicBezTo>
                  <a:pt x="239" y="15"/>
                  <a:pt x="239" y="15"/>
                  <a:pt x="239" y="15"/>
                </a:cubicBezTo>
                <a:cubicBezTo>
                  <a:pt x="239" y="57"/>
                  <a:pt x="239" y="57"/>
                  <a:pt x="239" y="57"/>
                </a:cubicBezTo>
                <a:cubicBezTo>
                  <a:pt x="239" y="58"/>
                  <a:pt x="238" y="59"/>
                  <a:pt x="237" y="59"/>
                </a:cubicBezTo>
                <a:cubicBezTo>
                  <a:pt x="227" y="59"/>
                  <a:pt x="227" y="59"/>
                  <a:pt x="227" y="59"/>
                </a:cubicBezTo>
                <a:cubicBezTo>
                  <a:pt x="227" y="76"/>
                  <a:pt x="227" y="76"/>
                  <a:pt x="227" y="76"/>
                </a:cubicBezTo>
                <a:lnTo>
                  <a:pt x="263" y="76"/>
                </a:lnTo>
                <a:close/>
                <a:moveTo>
                  <a:pt x="122" y="83"/>
                </a:moveTo>
                <a:cubicBezTo>
                  <a:pt x="145" y="83"/>
                  <a:pt x="145" y="83"/>
                  <a:pt x="145" y="83"/>
                </a:cubicBezTo>
                <a:cubicBezTo>
                  <a:pt x="145" y="72"/>
                  <a:pt x="145" y="72"/>
                  <a:pt x="145" y="72"/>
                </a:cubicBezTo>
                <a:cubicBezTo>
                  <a:pt x="108" y="72"/>
                  <a:pt x="108" y="72"/>
                  <a:pt x="108" y="72"/>
                </a:cubicBezTo>
                <a:cubicBezTo>
                  <a:pt x="108" y="76"/>
                  <a:pt x="108" y="76"/>
                  <a:pt x="108" y="76"/>
                </a:cubicBezTo>
                <a:cubicBezTo>
                  <a:pt x="120" y="76"/>
                  <a:pt x="120" y="76"/>
                  <a:pt x="120" y="76"/>
                </a:cubicBezTo>
                <a:cubicBezTo>
                  <a:pt x="122" y="76"/>
                  <a:pt x="123" y="77"/>
                  <a:pt x="123" y="78"/>
                </a:cubicBezTo>
                <a:lnTo>
                  <a:pt x="122" y="83"/>
                </a:lnTo>
                <a:close/>
                <a:moveTo>
                  <a:pt x="180" y="76"/>
                </a:moveTo>
                <a:cubicBezTo>
                  <a:pt x="192" y="76"/>
                  <a:pt x="192" y="76"/>
                  <a:pt x="192" y="76"/>
                </a:cubicBezTo>
                <a:cubicBezTo>
                  <a:pt x="192" y="72"/>
                  <a:pt x="192" y="72"/>
                  <a:pt x="192" y="72"/>
                </a:cubicBezTo>
                <a:cubicBezTo>
                  <a:pt x="155" y="72"/>
                  <a:pt x="155" y="72"/>
                  <a:pt x="155" y="72"/>
                </a:cubicBezTo>
                <a:cubicBezTo>
                  <a:pt x="155" y="83"/>
                  <a:pt x="155" y="83"/>
                  <a:pt x="155" y="83"/>
                </a:cubicBezTo>
                <a:cubicBezTo>
                  <a:pt x="178" y="83"/>
                  <a:pt x="178" y="83"/>
                  <a:pt x="178" y="83"/>
                </a:cubicBezTo>
                <a:cubicBezTo>
                  <a:pt x="178" y="78"/>
                  <a:pt x="178" y="78"/>
                  <a:pt x="178" y="78"/>
                </a:cubicBezTo>
                <a:cubicBezTo>
                  <a:pt x="177" y="77"/>
                  <a:pt x="178" y="76"/>
                  <a:pt x="180" y="76"/>
                </a:cubicBezTo>
                <a:close/>
                <a:moveTo>
                  <a:pt x="158" y="101"/>
                </a:moveTo>
                <a:cubicBezTo>
                  <a:pt x="142" y="101"/>
                  <a:pt x="142" y="101"/>
                  <a:pt x="142" y="101"/>
                </a:cubicBezTo>
                <a:cubicBezTo>
                  <a:pt x="142" y="118"/>
                  <a:pt x="142" y="118"/>
                  <a:pt x="142" y="118"/>
                </a:cubicBezTo>
                <a:cubicBezTo>
                  <a:pt x="158" y="118"/>
                  <a:pt x="158" y="118"/>
                  <a:pt x="158" y="118"/>
                </a:cubicBezTo>
                <a:lnTo>
                  <a:pt x="158" y="101"/>
                </a:lnTo>
                <a:close/>
                <a:moveTo>
                  <a:pt x="133" y="91"/>
                </a:moveTo>
                <a:cubicBezTo>
                  <a:pt x="129" y="91"/>
                  <a:pt x="129" y="91"/>
                  <a:pt x="129" y="91"/>
                </a:cubicBezTo>
                <a:cubicBezTo>
                  <a:pt x="129" y="141"/>
                  <a:pt x="129" y="141"/>
                  <a:pt x="129" y="141"/>
                </a:cubicBezTo>
                <a:cubicBezTo>
                  <a:pt x="133" y="141"/>
                  <a:pt x="133" y="141"/>
                  <a:pt x="133" y="141"/>
                </a:cubicBezTo>
                <a:lnTo>
                  <a:pt x="133" y="91"/>
                </a:lnTo>
                <a:close/>
                <a:moveTo>
                  <a:pt x="171" y="91"/>
                </a:moveTo>
                <a:cubicBezTo>
                  <a:pt x="167" y="91"/>
                  <a:pt x="167" y="91"/>
                  <a:pt x="167" y="91"/>
                </a:cubicBezTo>
                <a:cubicBezTo>
                  <a:pt x="167" y="141"/>
                  <a:pt x="167" y="141"/>
                  <a:pt x="167" y="141"/>
                </a:cubicBezTo>
                <a:cubicBezTo>
                  <a:pt x="171" y="141"/>
                  <a:pt x="171" y="141"/>
                  <a:pt x="171" y="141"/>
                </a:cubicBezTo>
                <a:lnTo>
                  <a:pt x="171" y="91"/>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grpSp>
        <p:nvGrpSpPr>
          <p:cNvPr id="19" name="Group 18"/>
          <p:cNvGrpSpPr/>
          <p:nvPr/>
        </p:nvGrpSpPr>
        <p:grpSpPr bwMode="black">
          <a:xfrm>
            <a:off x="11485019" y="1853109"/>
            <a:ext cx="296277" cy="628050"/>
            <a:chOff x="8920162" y="3943878"/>
            <a:chExt cx="419101" cy="889001"/>
          </a:xfrm>
          <a:solidFill>
            <a:srgbClr val="FFFFFF"/>
          </a:solidFill>
        </p:grpSpPr>
        <p:sp>
          <p:nvSpPr>
            <p:cNvPr id="20" name="Oval 16"/>
            <p:cNvSpPr>
              <a:spLocks noChangeArrowheads="1"/>
            </p:cNvSpPr>
            <p:nvPr/>
          </p:nvSpPr>
          <p:spPr bwMode="black">
            <a:xfrm>
              <a:off x="9148762" y="3943878"/>
              <a:ext cx="149225" cy="1460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1" name="Freeform 17"/>
            <p:cNvSpPr>
              <a:spLocks/>
            </p:cNvSpPr>
            <p:nvPr/>
          </p:nvSpPr>
          <p:spPr bwMode="black">
            <a:xfrm>
              <a:off x="9017000" y="4123266"/>
              <a:ext cx="322263" cy="709613"/>
            </a:xfrm>
            <a:custGeom>
              <a:avLst/>
              <a:gdLst>
                <a:gd name="T0" fmla="*/ 76 w 86"/>
                <a:gd name="T1" fmla="*/ 0 h 189"/>
                <a:gd name="T2" fmla="*/ 80 w 86"/>
                <a:gd name="T3" fmla="*/ 3 h 189"/>
                <a:gd name="T4" fmla="*/ 83 w 86"/>
                <a:gd name="T5" fmla="*/ 11 h 189"/>
                <a:gd name="T6" fmla="*/ 78 w 86"/>
                <a:gd name="T7" fmla="*/ 21 h 189"/>
                <a:gd name="T8" fmla="*/ 44 w 86"/>
                <a:gd name="T9" fmla="*/ 47 h 189"/>
                <a:gd name="T10" fmla="*/ 39 w 86"/>
                <a:gd name="T11" fmla="*/ 50 h 189"/>
                <a:gd name="T12" fmla="*/ 39 w 86"/>
                <a:gd name="T13" fmla="*/ 81 h 189"/>
                <a:gd name="T14" fmla="*/ 2 w 86"/>
                <a:gd name="T15" fmla="*/ 173 h 189"/>
                <a:gd name="T16" fmla="*/ 9 w 86"/>
                <a:gd name="T17" fmla="*/ 188 h 189"/>
                <a:gd name="T18" fmla="*/ 13 w 86"/>
                <a:gd name="T19" fmla="*/ 189 h 189"/>
                <a:gd name="T20" fmla="*/ 24 w 86"/>
                <a:gd name="T21" fmla="*/ 181 h 189"/>
                <a:gd name="T22" fmla="*/ 63 w 86"/>
                <a:gd name="T23" fmla="*/ 83 h 189"/>
                <a:gd name="T24" fmla="*/ 63 w 86"/>
                <a:gd name="T25" fmla="*/ 177 h 189"/>
                <a:gd name="T26" fmla="*/ 74 w 86"/>
                <a:gd name="T27" fmla="*/ 189 h 189"/>
                <a:gd name="T28" fmla="*/ 86 w 86"/>
                <a:gd name="T29" fmla="*/ 177 h 189"/>
                <a:gd name="T30" fmla="*/ 86 w 86"/>
                <a:gd name="T31" fmla="*/ 72 h 189"/>
                <a:gd name="T32" fmla="*/ 86 w 86"/>
                <a:gd name="T33" fmla="*/ 17 h 189"/>
                <a:gd name="T34" fmla="*/ 76 w 86"/>
                <a:gd name="T35"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89">
                  <a:moveTo>
                    <a:pt x="76" y="0"/>
                  </a:moveTo>
                  <a:cubicBezTo>
                    <a:pt x="78" y="1"/>
                    <a:pt x="79" y="2"/>
                    <a:pt x="80" y="3"/>
                  </a:cubicBezTo>
                  <a:cubicBezTo>
                    <a:pt x="82" y="6"/>
                    <a:pt x="83" y="8"/>
                    <a:pt x="83" y="11"/>
                  </a:cubicBezTo>
                  <a:cubicBezTo>
                    <a:pt x="83" y="15"/>
                    <a:pt x="81" y="18"/>
                    <a:pt x="78" y="21"/>
                  </a:cubicBezTo>
                  <a:cubicBezTo>
                    <a:pt x="44" y="47"/>
                    <a:pt x="44" y="47"/>
                    <a:pt x="44" y="47"/>
                  </a:cubicBezTo>
                  <a:cubicBezTo>
                    <a:pt x="42" y="49"/>
                    <a:pt x="40" y="49"/>
                    <a:pt x="39" y="50"/>
                  </a:cubicBezTo>
                  <a:cubicBezTo>
                    <a:pt x="39" y="81"/>
                    <a:pt x="39" y="81"/>
                    <a:pt x="39" y="81"/>
                  </a:cubicBezTo>
                  <a:cubicBezTo>
                    <a:pt x="2" y="173"/>
                    <a:pt x="2" y="173"/>
                    <a:pt x="2" y="173"/>
                  </a:cubicBezTo>
                  <a:cubicBezTo>
                    <a:pt x="0" y="179"/>
                    <a:pt x="3" y="186"/>
                    <a:pt x="9" y="188"/>
                  </a:cubicBezTo>
                  <a:cubicBezTo>
                    <a:pt x="10" y="189"/>
                    <a:pt x="12" y="189"/>
                    <a:pt x="13" y="189"/>
                  </a:cubicBezTo>
                  <a:cubicBezTo>
                    <a:pt x="18" y="189"/>
                    <a:pt x="22" y="186"/>
                    <a:pt x="24" y="181"/>
                  </a:cubicBezTo>
                  <a:cubicBezTo>
                    <a:pt x="63" y="83"/>
                    <a:pt x="63" y="83"/>
                    <a:pt x="63" y="83"/>
                  </a:cubicBezTo>
                  <a:cubicBezTo>
                    <a:pt x="63" y="177"/>
                    <a:pt x="63" y="177"/>
                    <a:pt x="63" y="177"/>
                  </a:cubicBezTo>
                  <a:cubicBezTo>
                    <a:pt x="63" y="184"/>
                    <a:pt x="68" y="189"/>
                    <a:pt x="74" y="189"/>
                  </a:cubicBezTo>
                  <a:cubicBezTo>
                    <a:pt x="81" y="189"/>
                    <a:pt x="86" y="184"/>
                    <a:pt x="86" y="177"/>
                  </a:cubicBezTo>
                  <a:cubicBezTo>
                    <a:pt x="86" y="72"/>
                    <a:pt x="86" y="72"/>
                    <a:pt x="86" y="72"/>
                  </a:cubicBezTo>
                  <a:cubicBezTo>
                    <a:pt x="86" y="17"/>
                    <a:pt x="86" y="17"/>
                    <a:pt x="86" y="17"/>
                  </a:cubicBezTo>
                  <a:cubicBezTo>
                    <a:pt x="86" y="8"/>
                    <a:pt x="83" y="2"/>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2" name="Freeform 18"/>
            <p:cNvSpPr>
              <a:spLocks/>
            </p:cNvSpPr>
            <p:nvPr/>
          </p:nvSpPr>
          <p:spPr bwMode="black">
            <a:xfrm>
              <a:off x="9051925" y="4089928"/>
              <a:ext cx="265113" cy="206375"/>
            </a:xfrm>
            <a:custGeom>
              <a:avLst/>
              <a:gdLst>
                <a:gd name="T0" fmla="*/ 30 w 71"/>
                <a:gd name="T1" fmla="*/ 33 h 55"/>
                <a:gd name="T2" fmla="*/ 18 w 71"/>
                <a:gd name="T3" fmla="*/ 6 h 55"/>
                <a:gd name="T4" fmla="*/ 6 w 71"/>
                <a:gd name="T5" fmla="*/ 2 h 55"/>
                <a:gd name="T6" fmla="*/ 2 w 71"/>
                <a:gd name="T7" fmla="*/ 14 h 55"/>
                <a:gd name="T8" fmla="*/ 20 w 71"/>
                <a:gd name="T9" fmla="*/ 50 h 55"/>
                <a:gd name="T10" fmla="*/ 25 w 71"/>
                <a:gd name="T11" fmla="*/ 55 h 55"/>
                <a:gd name="T12" fmla="*/ 27 w 71"/>
                <a:gd name="T13" fmla="*/ 55 h 55"/>
                <a:gd name="T14" fmla="*/ 33 w 71"/>
                <a:gd name="T15" fmla="*/ 53 h 55"/>
                <a:gd name="T16" fmla="*/ 67 w 71"/>
                <a:gd name="T17" fmla="*/ 27 h 55"/>
                <a:gd name="T18" fmla="*/ 69 w 71"/>
                <a:gd name="T19" fmla="*/ 15 h 55"/>
                <a:gd name="T20" fmla="*/ 56 w 71"/>
                <a:gd name="T21" fmla="*/ 13 h 55"/>
                <a:gd name="T22" fmla="*/ 30 w 71"/>
                <a:gd name="T23" fmla="*/ 3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5">
                  <a:moveTo>
                    <a:pt x="30" y="33"/>
                  </a:moveTo>
                  <a:cubicBezTo>
                    <a:pt x="18" y="6"/>
                    <a:pt x="18" y="6"/>
                    <a:pt x="18" y="6"/>
                  </a:cubicBezTo>
                  <a:cubicBezTo>
                    <a:pt x="16" y="2"/>
                    <a:pt x="10" y="0"/>
                    <a:pt x="6" y="2"/>
                  </a:cubicBezTo>
                  <a:cubicBezTo>
                    <a:pt x="2" y="4"/>
                    <a:pt x="0" y="10"/>
                    <a:pt x="2" y="14"/>
                  </a:cubicBezTo>
                  <a:cubicBezTo>
                    <a:pt x="20" y="50"/>
                    <a:pt x="20" y="50"/>
                    <a:pt x="20" y="50"/>
                  </a:cubicBezTo>
                  <a:cubicBezTo>
                    <a:pt x="21" y="53"/>
                    <a:pt x="23" y="54"/>
                    <a:pt x="25" y="55"/>
                  </a:cubicBezTo>
                  <a:cubicBezTo>
                    <a:pt x="26" y="55"/>
                    <a:pt x="27" y="55"/>
                    <a:pt x="27" y="55"/>
                  </a:cubicBezTo>
                  <a:cubicBezTo>
                    <a:pt x="29" y="55"/>
                    <a:pt x="31" y="55"/>
                    <a:pt x="33" y="53"/>
                  </a:cubicBezTo>
                  <a:cubicBezTo>
                    <a:pt x="67" y="27"/>
                    <a:pt x="67" y="27"/>
                    <a:pt x="67" y="27"/>
                  </a:cubicBezTo>
                  <a:cubicBezTo>
                    <a:pt x="71" y="24"/>
                    <a:pt x="71" y="18"/>
                    <a:pt x="69" y="15"/>
                  </a:cubicBezTo>
                  <a:cubicBezTo>
                    <a:pt x="66" y="11"/>
                    <a:pt x="60" y="10"/>
                    <a:pt x="56" y="13"/>
                  </a:cubicBezTo>
                  <a:lnTo>
                    <a:pt x="3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3" name="Freeform 19"/>
            <p:cNvSpPr>
              <a:spLocks/>
            </p:cNvSpPr>
            <p:nvPr/>
          </p:nvSpPr>
          <p:spPr bwMode="black">
            <a:xfrm>
              <a:off x="8953500" y="3958166"/>
              <a:ext cx="90488" cy="165100"/>
            </a:xfrm>
            <a:custGeom>
              <a:avLst/>
              <a:gdLst>
                <a:gd name="T0" fmla="*/ 24 w 24"/>
                <a:gd name="T1" fmla="*/ 27 h 44"/>
                <a:gd name="T2" fmla="*/ 24 w 24"/>
                <a:gd name="T3" fmla="*/ 17 h 44"/>
                <a:gd name="T4" fmla="*/ 24 w 24"/>
                <a:gd name="T5" fmla="*/ 16 h 44"/>
                <a:gd name="T6" fmla="*/ 0 w 24"/>
                <a:gd name="T7" fmla="*/ 0 h 44"/>
                <a:gd name="T8" fmla="*/ 0 w 24"/>
                <a:gd name="T9" fmla="*/ 44 h 44"/>
                <a:gd name="T10" fmla="*/ 24 w 24"/>
                <a:gd name="T11" fmla="*/ 28 h 44"/>
                <a:gd name="T12" fmla="*/ 24 w 24"/>
                <a:gd name="T13" fmla="*/ 27 h 44"/>
              </a:gdLst>
              <a:ahLst/>
              <a:cxnLst>
                <a:cxn ang="0">
                  <a:pos x="T0" y="T1"/>
                </a:cxn>
                <a:cxn ang="0">
                  <a:pos x="T2" y="T3"/>
                </a:cxn>
                <a:cxn ang="0">
                  <a:pos x="T4" y="T5"/>
                </a:cxn>
                <a:cxn ang="0">
                  <a:pos x="T6" y="T7"/>
                </a:cxn>
                <a:cxn ang="0">
                  <a:pos x="T8" y="T9"/>
                </a:cxn>
                <a:cxn ang="0">
                  <a:pos x="T10" y="T11"/>
                </a:cxn>
                <a:cxn ang="0">
                  <a:pos x="T12" y="T13"/>
                </a:cxn>
              </a:cxnLst>
              <a:rect l="0" t="0" r="r" b="b"/>
              <a:pathLst>
                <a:path w="24" h="44">
                  <a:moveTo>
                    <a:pt x="24" y="27"/>
                  </a:moveTo>
                  <a:cubicBezTo>
                    <a:pt x="24" y="17"/>
                    <a:pt x="24" y="17"/>
                    <a:pt x="24" y="17"/>
                  </a:cubicBezTo>
                  <a:cubicBezTo>
                    <a:pt x="24" y="16"/>
                    <a:pt x="24" y="16"/>
                    <a:pt x="24" y="16"/>
                  </a:cubicBezTo>
                  <a:cubicBezTo>
                    <a:pt x="0" y="0"/>
                    <a:pt x="0" y="0"/>
                    <a:pt x="0" y="0"/>
                  </a:cubicBezTo>
                  <a:cubicBezTo>
                    <a:pt x="0" y="44"/>
                    <a:pt x="0" y="44"/>
                    <a:pt x="0" y="44"/>
                  </a:cubicBezTo>
                  <a:cubicBezTo>
                    <a:pt x="24" y="28"/>
                    <a:pt x="24" y="28"/>
                    <a:pt x="24" y="28"/>
                  </a:cubicBezTo>
                  <a:cubicBezTo>
                    <a:pt x="24" y="27"/>
                    <a:pt x="24" y="27"/>
                    <a:pt x="24"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4" name="Freeform 20"/>
            <p:cNvSpPr>
              <a:spLocks/>
            </p:cNvSpPr>
            <p:nvPr/>
          </p:nvSpPr>
          <p:spPr bwMode="black">
            <a:xfrm>
              <a:off x="9055100" y="4010553"/>
              <a:ext cx="68263" cy="60325"/>
            </a:xfrm>
            <a:custGeom>
              <a:avLst/>
              <a:gdLst>
                <a:gd name="T0" fmla="*/ 3 w 18"/>
                <a:gd name="T1" fmla="*/ 16 h 16"/>
                <a:gd name="T2" fmla="*/ 15 w 18"/>
                <a:gd name="T3" fmla="*/ 16 h 16"/>
                <a:gd name="T4" fmla="*/ 18 w 18"/>
                <a:gd name="T5" fmla="*/ 13 h 16"/>
                <a:gd name="T6" fmla="*/ 18 w 18"/>
                <a:gd name="T7" fmla="*/ 3 h 16"/>
                <a:gd name="T8" fmla="*/ 15 w 18"/>
                <a:gd name="T9" fmla="*/ 0 h 16"/>
                <a:gd name="T10" fmla="*/ 3 w 18"/>
                <a:gd name="T11" fmla="*/ 0 h 16"/>
                <a:gd name="T12" fmla="*/ 0 w 18"/>
                <a:gd name="T13" fmla="*/ 3 h 16"/>
                <a:gd name="T14" fmla="*/ 0 w 18"/>
                <a:gd name="T15" fmla="*/ 13 h 16"/>
                <a:gd name="T16" fmla="*/ 3 w 18"/>
                <a:gd name="T1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6">
                  <a:moveTo>
                    <a:pt x="3" y="16"/>
                  </a:moveTo>
                  <a:cubicBezTo>
                    <a:pt x="15" y="16"/>
                    <a:pt x="15" y="16"/>
                    <a:pt x="15" y="16"/>
                  </a:cubicBezTo>
                  <a:cubicBezTo>
                    <a:pt x="17" y="16"/>
                    <a:pt x="18" y="15"/>
                    <a:pt x="18" y="13"/>
                  </a:cubicBezTo>
                  <a:cubicBezTo>
                    <a:pt x="18" y="3"/>
                    <a:pt x="18" y="3"/>
                    <a:pt x="18" y="3"/>
                  </a:cubicBezTo>
                  <a:cubicBezTo>
                    <a:pt x="18" y="1"/>
                    <a:pt x="17" y="0"/>
                    <a:pt x="15" y="0"/>
                  </a:cubicBezTo>
                  <a:cubicBezTo>
                    <a:pt x="3" y="0"/>
                    <a:pt x="3" y="0"/>
                    <a:pt x="3" y="0"/>
                  </a:cubicBezTo>
                  <a:cubicBezTo>
                    <a:pt x="1" y="0"/>
                    <a:pt x="0" y="1"/>
                    <a:pt x="0" y="3"/>
                  </a:cubicBezTo>
                  <a:cubicBezTo>
                    <a:pt x="0" y="13"/>
                    <a:pt x="0" y="13"/>
                    <a:pt x="0" y="13"/>
                  </a:cubicBezTo>
                  <a:cubicBezTo>
                    <a:pt x="0" y="15"/>
                    <a:pt x="1" y="16"/>
                    <a:pt x="3"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5" name="Freeform 21"/>
            <p:cNvSpPr>
              <a:spLocks/>
            </p:cNvSpPr>
            <p:nvPr/>
          </p:nvSpPr>
          <p:spPr bwMode="black">
            <a:xfrm>
              <a:off x="8920162" y="3943878"/>
              <a:ext cx="19050" cy="195263"/>
            </a:xfrm>
            <a:custGeom>
              <a:avLst/>
              <a:gdLst>
                <a:gd name="T0" fmla="*/ 3 w 5"/>
                <a:gd name="T1" fmla="*/ 0 h 52"/>
                <a:gd name="T2" fmla="*/ 2 w 5"/>
                <a:gd name="T3" fmla="*/ 0 h 52"/>
                <a:gd name="T4" fmla="*/ 0 w 5"/>
                <a:gd name="T5" fmla="*/ 2 h 52"/>
                <a:gd name="T6" fmla="*/ 0 w 5"/>
                <a:gd name="T7" fmla="*/ 50 h 52"/>
                <a:gd name="T8" fmla="*/ 2 w 5"/>
                <a:gd name="T9" fmla="*/ 52 h 52"/>
                <a:gd name="T10" fmla="*/ 3 w 5"/>
                <a:gd name="T11" fmla="*/ 52 h 52"/>
                <a:gd name="T12" fmla="*/ 5 w 5"/>
                <a:gd name="T13" fmla="*/ 50 h 52"/>
                <a:gd name="T14" fmla="*/ 5 w 5"/>
                <a:gd name="T15" fmla="*/ 2 h 52"/>
                <a:gd name="T16" fmla="*/ 3 w 5"/>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52">
                  <a:moveTo>
                    <a:pt x="3" y="0"/>
                  </a:moveTo>
                  <a:cubicBezTo>
                    <a:pt x="2" y="0"/>
                    <a:pt x="2" y="0"/>
                    <a:pt x="2" y="0"/>
                  </a:cubicBezTo>
                  <a:cubicBezTo>
                    <a:pt x="1" y="0"/>
                    <a:pt x="0" y="1"/>
                    <a:pt x="0" y="2"/>
                  </a:cubicBezTo>
                  <a:cubicBezTo>
                    <a:pt x="0" y="50"/>
                    <a:pt x="0" y="50"/>
                    <a:pt x="0" y="50"/>
                  </a:cubicBezTo>
                  <a:cubicBezTo>
                    <a:pt x="0" y="51"/>
                    <a:pt x="1" y="52"/>
                    <a:pt x="2" y="52"/>
                  </a:cubicBezTo>
                  <a:cubicBezTo>
                    <a:pt x="3" y="52"/>
                    <a:pt x="3" y="52"/>
                    <a:pt x="3" y="52"/>
                  </a:cubicBezTo>
                  <a:cubicBezTo>
                    <a:pt x="4" y="52"/>
                    <a:pt x="5" y="51"/>
                    <a:pt x="5" y="50"/>
                  </a:cubicBezTo>
                  <a:cubicBezTo>
                    <a:pt x="5" y="2"/>
                    <a:pt x="5" y="2"/>
                    <a:pt x="5" y="2"/>
                  </a:cubicBezTo>
                  <a:cubicBezTo>
                    <a:pt x="5" y="1"/>
                    <a:pt x="4"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grpSp>
      <p:sp>
        <p:nvSpPr>
          <p:cNvPr id="26" name="TextBox 25"/>
          <p:cNvSpPr txBox="1"/>
          <p:nvPr/>
        </p:nvSpPr>
        <p:spPr>
          <a:xfrm>
            <a:off x="5465546" y="2756857"/>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Lifestyle</a:t>
            </a:r>
          </a:p>
        </p:txBody>
      </p:sp>
      <p:sp>
        <p:nvSpPr>
          <p:cNvPr id="27" name="TextBox 26"/>
          <p:cNvSpPr txBox="1"/>
          <p:nvPr/>
        </p:nvSpPr>
        <p:spPr>
          <a:xfrm>
            <a:off x="8883228" y="2756857"/>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a:solidFill>
                  <a:srgbClr val="FFFFFF"/>
                </a:solidFill>
              </a:rPr>
              <a:t>Content</a:t>
            </a:r>
          </a:p>
          <a:p>
            <a:pPr defTabSz="932560">
              <a:lnSpc>
                <a:spcPct val="90000"/>
              </a:lnSpc>
              <a:spcAft>
                <a:spcPts val="612"/>
              </a:spcAft>
            </a:pPr>
            <a:r>
              <a:rPr lang="en-US" sz="2400">
                <a:solidFill>
                  <a:srgbClr val="FFFFFF"/>
                </a:solidFill>
              </a:rPr>
              <a:t>Management</a:t>
            </a:r>
            <a:endParaRPr lang="en-US" sz="2400" dirty="0">
              <a:solidFill>
                <a:srgbClr val="FFFFFF"/>
              </a:solidFill>
            </a:endParaRPr>
          </a:p>
        </p:txBody>
      </p:sp>
      <p:sp>
        <p:nvSpPr>
          <p:cNvPr id="36" name="TextBox 35"/>
          <p:cNvSpPr txBox="1"/>
          <p:nvPr/>
        </p:nvSpPr>
        <p:spPr>
          <a:xfrm>
            <a:off x="5465546" y="3876409"/>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Project </a:t>
            </a:r>
          </a:p>
          <a:p>
            <a:pPr defTabSz="932560">
              <a:lnSpc>
                <a:spcPct val="90000"/>
              </a:lnSpc>
              <a:spcAft>
                <a:spcPts val="612"/>
              </a:spcAft>
            </a:pPr>
            <a:r>
              <a:rPr lang="en-US" sz="2400" dirty="0">
                <a:solidFill>
                  <a:srgbClr val="FFFFFF"/>
                </a:solidFill>
              </a:rPr>
              <a:t>Management</a:t>
            </a:r>
          </a:p>
        </p:txBody>
      </p:sp>
      <p:sp>
        <p:nvSpPr>
          <p:cNvPr id="37" name="TextBox 36"/>
          <p:cNvSpPr txBox="1"/>
          <p:nvPr/>
        </p:nvSpPr>
        <p:spPr>
          <a:xfrm>
            <a:off x="8883228" y="3876409"/>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Social</a:t>
            </a:r>
          </a:p>
        </p:txBody>
      </p:sp>
      <p:sp>
        <p:nvSpPr>
          <p:cNvPr id="46" name="TextBox 45"/>
          <p:cNvSpPr txBox="1"/>
          <p:nvPr/>
        </p:nvSpPr>
        <p:spPr>
          <a:xfrm>
            <a:off x="5465546" y="4995956"/>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Reference</a:t>
            </a:r>
          </a:p>
        </p:txBody>
      </p:sp>
      <p:sp>
        <p:nvSpPr>
          <p:cNvPr id="47" name="TextBox 46"/>
          <p:cNvSpPr txBox="1"/>
          <p:nvPr/>
        </p:nvSpPr>
        <p:spPr>
          <a:xfrm>
            <a:off x="8883228" y="4995956"/>
            <a:ext cx="3280975" cy="979699"/>
          </a:xfrm>
          <a:prstGeom prst="rect">
            <a:avLst/>
          </a:prstGeom>
          <a:solidFill>
            <a:srgbClr val="012654"/>
          </a:solidFill>
        </p:spPr>
        <p:txBody>
          <a:bodyPr wrap="square" lIns="186520" tIns="149215" rIns="186520" bIns="149215" rtlCol="0" anchor="ctr">
            <a:noAutofit/>
          </a:bodyPr>
          <a:lstStyle/>
          <a:p>
            <a:pPr defTabSz="932560">
              <a:lnSpc>
                <a:spcPct val="90000"/>
              </a:lnSpc>
              <a:spcAft>
                <a:spcPts val="612"/>
              </a:spcAft>
            </a:pPr>
            <a:r>
              <a:rPr lang="en-US" sz="2400" dirty="0">
                <a:solidFill>
                  <a:srgbClr val="FFFFFF"/>
                </a:solidFill>
              </a:rPr>
              <a:t>Financial</a:t>
            </a:r>
          </a:p>
          <a:p>
            <a:pPr defTabSz="932560">
              <a:lnSpc>
                <a:spcPct val="90000"/>
              </a:lnSpc>
              <a:spcAft>
                <a:spcPts val="612"/>
              </a:spcAft>
            </a:pPr>
            <a:r>
              <a:rPr lang="en-US" sz="2400" dirty="0">
                <a:solidFill>
                  <a:srgbClr val="FFFFFF"/>
                </a:solidFill>
              </a:rPr>
              <a:t>Management</a:t>
            </a:r>
          </a:p>
        </p:txBody>
      </p:sp>
      <p:sp>
        <p:nvSpPr>
          <p:cNvPr id="66" name="Freeform 79"/>
          <p:cNvSpPr>
            <a:spLocks noEditPoints="1"/>
          </p:cNvSpPr>
          <p:nvPr/>
        </p:nvSpPr>
        <p:spPr bwMode="black">
          <a:xfrm>
            <a:off x="11417204" y="2970004"/>
            <a:ext cx="458834" cy="569137"/>
          </a:xfrm>
          <a:custGeom>
            <a:avLst/>
            <a:gdLst>
              <a:gd name="T0" fmla="*/ 277 w 277"/>
              <a:gd name="T1" fmla="*/ 171 h 344"/>
              <a:gd name="T2" fmla="*/ 277 w 277"/>
              <a:gd name="T3" fmla="*/ 251 h 344"/>
              <a:gd name="T4" fmla="*/ 274 w 277"/>
              <a:gd name="T5" fmla="*/ 258 h 344"/>
              <a:gd name="T6" fmla="*/ 251 w 277"/>
              <a:gd name="T7" fmla="*/ 280 h 344"/>
              <a:gd name="T8" fmla="*/ 251 w 277"/>
              <a:gd name="T9" fmla="*/ 295 h 344"/>
              <a:gd name="T10" fmla="*/ 248 w 277"/>
              <a:gd name="T11" fmla="*/ 302 h 344"/>
              <a:gd name="T12" fmla="*/ 241 w 277"/>
              <a:gd name="T13" fmla="*/ 305 h 344"/>
              <a:gd name="T14" fmla="*/ 10 w 277"/>
              <a:gd name="T15" fmla="*/ 305 h 344"/>
              <a:gd name="T16" fmla="*/ 3 w 277"/>
              <a:gd name="T17" fmla="*/ 302 h 344"/>
              <a:gd name="T18" fmla="*/ 0 w 277"/>
              <a:gd name="T19" fmla="*/ 295 h 344"/>
              <a:gd name="T20" fmla="*/ 0 w 277"/>
              <a:gd name="T21" fmla="*/ 9 h 344"/>
              <a:gd name="T22" fmla="*/ 3 w 277"/>
              <a:gd name="T23" fmla="*/ 2 h 344"/>
              <a:gd name="T24" fmla="*/ 10 w 277"/>
              <a:gd name="T25" fmla="*/ 0 h 344"/>
              <a:gd name="T26" fmla="*/ 241 w 277"/>
              <a:gd name="T27" fmla="*/ 0 h 344"/>
              <a:gd name="T28" fmla="*/ 248 w 277"/>
              <a:gd name="T29" fmla="*/ 2 h 344"/>
              <a:gd name="T30" fmla="*/ 251 w 277"/>
              <a:gd name="T31" fmla="*/ 9 h 344"/>
              <a:gd name="T32" fmla="*/ 251 w 277"/>
              <a:gd name="T33" fmla="*/ 143 h 344"/>
              <a:gd name="T34" fmla="*/ 274 w 277"/>
              <a:gd name="T35" fmla="*/ 164 h 344"/>
              <a:gd name="T36" fmla="*/ 277 w 277"/>
              <a:gd name="T37" fmla="*/ 171 h 344"/>
              <a:gd name="T38" fmla="*/ 3 w 277"/>
              <a:gd name="T39" fmla="*/ 2 h 344"/>
              <a:gd name="T40" fmla="*/ 0 w 277"/>
              <a:gd name="T41" fmla="*/ 9 h 344"/>
              <a:gd name="T42" fmla="*/ 0 w 277"/>
              <a:gd name="T43" fmla="*/ 295 h 344"/>
              <a:gd name="T44" fmla="*/ 3 w 277"/>
              <a:gd name="T45" fmla="*/ 302 h 344"/>
              <a:gd name="T46" fmla="*/ 10 w 277"/>
              <a:gd name="T47" fmla="*/ 305 h 344"/>
              <a:gd name="T48" fmla="*/ 199 w 277"/>
              <a:gd name="T49" fmla="*/ 305 h 344"/>
              <a:gd name="T50" fmla="*/ 199 w 277"/>
              <a:gd name="T51" fmla="*/ 191 h 344"/>
              <a:gd name="T52" fmla="*/ 216 w 277"/>
              <a:gd name="T53" fmla="*/ 171 h 344"/>
              <a:gd name="T54" fmla="*/ 222 w 277"/>
              <a:gd name="T55" fmla="*/ 155 h 344"/>
              <a:gd name="T56" fmla="*/ 222 w 277"/>
              <a:gd name="T57" fmla="*/ 56 h 344"/>
              <a:gd name="T58" fmla="*/ 202 w 277"/>
              <a:gd name="T59" fmla="*/ 32 h 344"/>
              <a:gd name="T60" fmla="*/ 31 w 277"/>
              <a:gd name="T61" fmla="*/ 0 h 344"/>
              <a:gd name="T62" fmla="*/ 10 w 277"/>
              <a:gd name="T63" fmla="*/ 0 h 344"/>
              <a:gd name="T64" fmla="*/ 3 w 277"/>
              <a:gd name="T65" fmla="*/ 2 h 344"/>
              <a:gd name="T66" fmla="*/ 200 w 277"/>
              <a:gd name="T67" fmla="*/ 47 h 344"/>
              <a:gd name="T68" fmla="*/ 11 w 277"/>
              <a:gd name="T69" fmla="*/ 11 h 344"/>
              <a:gd name="T70" fmla="*/ 4 w 277"/>
              <a:gd name="T71" fmla="*/ 13 h 344"/>
              <a:gd name="T72" fmla="*/ 0 w 277"/>
              <a:gd name="T73" fmla="*/ 20 h 344"/>
              <a:gd name="T74" fmla="*/ 0 w 277"/>
              <a:gd name="T75" fmla="*/ 302 h 344"/>
              <a:gd name="T76" fmla="*/ 8 w 277"/>
              <a:gd name="T77" fmla="*/ 311 h 344"/>
              <a:gd name="T78" fmla="*/ 173 w 277"/>
              <a:gd name="T79" fmla="*/ 343 h 344"/>
              <a:gd name="T80" fmla="*/ 181 w 277"/>
              <a:gd name="T81" fmla="*/ 341 h 344"/>
              <a:gd name="T82" fmla="*/ 184 w 277"/>
              <a:gd name="T83" fmla="*/ 334 h 344"/>
              <a:gd name="T84" fmla="*/ 184 w 277"/>
              <a:gd name="T85" fmla="*/ 185 h 344"/>
              <a:gd name="T86" fmla="*/ 205 w 277"/>
              <a:gd name="T87" fmla="*/ 161 h 344"/>
              <a:gd name="T88" fmla="*/ 207 w 277"/>
              <a:gd name="T89" fmla="*/ 155 h 344"/>
              <a:gd name="T90" fmla="*/ 207 w 277"/>
              <a:gd name="T91" fmla="*/ 56 h 344"/>
              <a:gd name="T92" fmla="*/ 200 w 277"/>
              <a:gd name="T93" fmla="*/ 47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7" h="344">
                <a:moveTo>
                  <a:pt x="277" y="171"/>
                </a:moveTo>
                <a:cubicBezTo>
                  <a:pt x="277" y="251"/>
                  <a:pt x="277" y="251"/>
                  <a:pt x="277" y="251"/>
                </a:cubicBezTo>
                <a:cubicBezTo>
                  <a:pt x="277" y="254"/>
                  <a:pt x="276" y="256"/>
                  <a:pt x="274" y="258"/>
                </a:cubicBezTo>
                <a:cubicBezTo>
                  <a:pt x="251" y="280"/>
                  <a:pt x="251" y="280"/>
                  <a:pt x="251" y="280"/>
                </a:cubicBezTo>
                <a:cubicBezTo>
                  <a:pt x="251" y="295"/>
                  <a:pt x="251" y="295"/>
                  <a:pt x="251" y="295"/>
                </a:cubicBezTo>
                <a:cubicBezTo>
                  <a:pt x="251" y="298"/>
                  <a:pt x="250" y="300"/>
                  <a:pt x="248" y="302"/>
                </a:cubicBezTo>
                <a:cubicBezTo>
                  <a:pt x="246" y="304"/>
                  <a:pt x="244" y="305"/>
                  <a:pt x="241" y="305"/>
                </a:cubicBezTo>
                <a:cubicBezTo>
                  <a:pt x="10" y="305"/>
                  <a:pt x="10" y="305"/>
                  <a:pt x="10" y="305"/>
                </a:cubicBezTo>
                <a:cubicBezTo>
                  <a:pt x="7" y="305"/>
                  <a:pt x="5" y="304"/>
                  <a:pt x="3" y="302"/>
                </a:cubicBezTo>
                <a:cubicBezTo>
                  <a:pt x="1" y="300"/>
                  <a:pt x="0" y="298"/>
                  <a:pt x="0" y="295"/>
                </a:cubicBezTo>
                <a:cubicBezTo>
                  <a:pt x="0" y="9"/>
                  <a:pt x="0" y="9"/>
                  <a:pt x="0" y="9"/>
                </a:cubicBezTo>
                <a:cubicBezTo>
                  <a:pt x="0" y="6"/>
                  <a:pt x="1" y="4"/>
                  <a:pt x="3" y="2"/>
                </a:cubicBezTo>
                <a:cubicBezTo>
                  <a:pt x="5" y="1"/>
                  <a:pt x="7" y="0"/>
                  <a:pt x="10" y="0"/>
                </a:cubicBezTo>
                <a:cubicBezTo>
                  <a:pt x="241" y="0"/>
                  <a:pt x="241" y="0"/>
                  <a:pt x="241" y="0"/>
                </a:cubicBezTo>
                <a:cubicBezTo>
                  <a:pt x="244" y="0"/>
                  <a:pt x="246" y="1"/>
                  <a:pt x="248" y="2"/>
                </a:cubicBezTo>
                <a:cubicBezTo>
                  <a:pt x="250" y="4"/>
                  <a:pt x="251" y="6"/>
                  <a:pt x="251" y="9"/>
                </a:cubicBezTo>
                <a:cubicBezTo>
                  <a:pt x="251" y="143"/>
                  <a:pt x="251" y="143"/>
                  <a:pt x="251" y="143"/>
                </a:cubicBezTo>
                <a:cubicBezTo>
                  <a:pt x="274" y="164"/>
                  <a:pt x="274" y="164"/>
                  <a:pt x="274" y="164"/>
                </a:cubicBezTo>
                <a:cubicBezTo>
                  <a:pt x="276" y="166"/>
                  <a:pt x="277" y="169"/>
                  <a:pt x="277" y="171"/>
                </a:cubicBezTo>
                <a:close/>
                <a:moveTo>
                  <a:pt x="3" y="2"/>
                </a:moveTo>
                <a:cubicBezTo>
                  <a:pt x="1" y="4"/>
                  <a:pt x="0" y="6"/>
                  <a:pt x="0" y="9"/>
                </a:cubicBezTo>
                <a:cubicBezTo>
                  <a:pt x="0" y="295"/>
                  <a:pt x="0" y="295"/>
                  <a:pt x="0" y="295"/>
                </a:cubicBezTo>
                <a:cubicBezTo>
                  <a:pt x="0" y="298"/>
                  <a:pt x="1" y="300"/>
                  <a:pt x="3" y="302"/>
                </a:cubicBezTo>
                <a:cubicBezTo>
                  <a:pt x="5" y="304"/>
                  <a:pt x="7" y="305"/>
                  <a:pt x="10" y="305"/>
                </a:cubicBezTo>
                <a:cubicBezTo>
                  <a:pt x="199" y="305"/>
                  <a:pt x="199" y="305"/>
                  <a:pt x="199" y="305"/>
                </a:cubicBezTo>
                <a:cubicBezTo>
                  <a:pt x="199" y="191"/>
                  <a:pt x="199" y="191"/>
                  <a:pt x="199" y="191"/>
                </a:cubicBezTo>
                <a:cubicBezTo>
                  <a:pt x="204" y="185"/>
                  <a:pt x="216" y="171"/>
                  <a:pt x="216" y="171"/>
                </a:cubicBezTo>
                <a:cubicBezTo>
                  <a:pt x="220" y="166"/>
                  <a:pt x="222" y="161"/>
                  <a:pt x="222" y="155"/>
                </a:cubicBezTo>
                <a:cubicBezTo>
                  <a:pt x="222" y="56"/>
                  <a:pt x="222" y="56"/>
                  <a:pt x="222" y="56"/>
                </a:cubicBezTo>
                <a:cubicBezTo>
                  <a:pt x="222" y="44"/>
                  <a:pt x="214" y="35"/>
                  <a:pt x="202" y="32"/>
                </a:cubicBezTo>
                <a:cubicBezTo>
                  <a:pt x="31" y="0"/>
                  <a:pt x="31" y="0"/>
                  <a:pt x="31" y="0"/>
                </a:cubicBezTo>
                <a:cubicBezTo>
                  <a:pt x="10" y="0"/>
                  <a:pt x="10" y="0"/>
                  <a:pt x="10" y="0"/>
                </a:cubicBezTo>
                <a:cubicBezTo>
                  <a:pt x="7" y="0"/>
                  <a:pt x="5" y="1"/>
                  <a:pt x="3" y="2"/>
                </a:cubicBezTo>
                <a:close/>
                <a:moveTo>
                  <a:pt x="200" y="47"/>
                </a:moveTo>
                <a:cubicBezTo>
                  <a:pt x="11" y="11"/>
                  <a:pt x="11" y="11"/>
                  <a:pt x="11" y="11"/>
                </a:cubicBezTo>
                <a:cubicBezTo>
                  <a:pt x="9" y="10"/>
                  <a:pt x="6" y="11"/>
                  <a:pt x="4" y="13"/>
                </a:cubicBezTo>
                <a:cubicBezTo>
                  <a:pt x="2" y="14"/>
                  <a:pt x="0" y="17"/>
                  <a:pt x="0" y="20"/>
                </a:cubicBezTo>
                <a:cubicBezTo>
                  <a:pt x="0" y="302"/>
                  <a:pt x="0" y="302"/>
                  <a:pt x="0" y="302"/>
                </a:cubicBezTo>
                <a:cubicBezTo>
                  <a:pt x="0" y="307"/>
                  <a:pt x="4" y="311"/>
                  <a:pt x="8" y="311"/>
                </a:cubicBezTo>
                <a:cubicBezTo>
                  <a:pt x="173" y="343"/>
                  <a:pt x="173" y="343"/>
                  <a:pt x="173" y="343"/>
                </a:cubicBezTo>
                <a:cubicBezTo>
                  <a:pt x="176" y="344"/>
                  <a:pt x="179" y="343"/>
                  <a:pt x="181" y="341"/>
                </a:cubicBezTo>
                <a:cubicBezTo>
                  <a:pt x="183" y="339"/>
                  <a:pt x="184" y="337"/>
                  <a:pt x="184" y="334"/>
                </a:cubicBezTo>
                <a:cubicBezTo>
                  <a:pt x="184" y="185"/>
                  <a:pt x="184" y="185"/>
                  <a:pt x="184" y="185"/>
                </a:cubicBezTo>
                <a:cubicBezTo>
                  <a:pt x="205" y="161"/>
                  <a:pt x="205" y="161"/>
                  <a:pt x="205" y="161"/>
                </a:cubicBezTo>
                <a:cubicBezTo>
                  <a:pt x="206" y="159"/>
                  <a:pt x="207" y="157"/>
                  <a:pt x="207" y="155"/>
                </a:cubicBezTo>
                <a:cubicBezTo>
                  <a:pt x="207" y="56"/>
                  <a:pt x="207" y="56"/>
                  <a:pt x="207" y="56"/>
                </a:cubicBezTo>
                <a:cubicBezTo>
                  <a:pt x="207" y="51"/>
                  <a:pt x="204" y="48"/>
                  <a:pt x="200" y="47"/>
                </a:cubicBezTo>
                <a:close/>
              </a:path>
            </a:pathLst>
          </a:custGeom>
          <a:solidFill>
            <a:srgbClr val="FFFFFF"/>
          </a:solidFill>
          <a:ln>
            <a:noFill/>
          </a:ln>
          <a:extLst/>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pic>
        <p:nvPicPr>
          <p:cNvPr id="67" name="Picture 35" descr="C:\Users\sakuu\Documents\Ballmer WPC\AI\Vacation.png"/>
          <p:cNvPicPr>
            <a:picLocks noChangeAspect="1" noChangeArrowheads="1"/>
          </p:cNvPicPr>
          <p:nvPr/>
        </p:nvPicPr>
        <p:blipFill>
          <a:blip r:embed="rId2" cstate="print">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7877006" y="2938249"/>
            <a:ext cx="498176" cy="661202"/>
          </a:xfrm>
          <a:prstGeom prst="rect">
            <a:avLst/>
          </a:prstGeom>
          <a:noFill/>
          <a:extLst>
            <a:ext uri="{909E8E84-426E-40DD-AFC4-6F175D3DCCD1}">
              <a14:hiddenFill xmlns:a14="http://schemas.microsoft.com/office/drawing/2010/main">
                <a:solidFill>
                  <a:srgbClr val="FFFFFF"/>
                </a:solidFill>
              </a14:hiddenFill>
            </a:ext>
          </a:extLst>
        </p:spPr>
      </p:pic>
      <p:sp>
        <p:nvSpPr>
          <p:cNvPr id="68" name="Freeform 18"/>
          <p:cNvSpPr>
            <a:spLocks noEditPoints="1"/>
          </p:cNvSpPr>
          <p:nvPr/>
        </p:nvSpPr>
        <p:spPr bwMode="black">
          <a:xfrm>
            <a:off x="7968916" y="4102302"/>
            <a:ext cx="462391" cy="563885"/>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sp>
        <p:nvSpPr>
          <p:cNvPr id="70" name="Freeform 14"/>
          <p:cNvSpPr>
            <a:spLocks noEditPoints="1"/>
          </p:cNvSpPr>
          <p:nvPr/>
        </p:nvSpPr>
        <p:spPr bwMode="black">
          <a:xfrm>
            <a:off x="11478123" y="4180874"/>
            <a:ext cx="442489" cy="468093"/>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pc="-124">
              <a:solidFill>
                <a:srgbClr val="505050">
                  <a:lumMod val="50000"/>
                </a:srgbClr>
              </a:solidFill>
              <a:latin typeface="Segoe Light" pitchFamily="34" charset="0"/>
            </a:endParaRPr>
          </a:p>
        </p:txBody>
      </p:sp>
      <p:pic>
        <p:nvPicPr>
          <p:cNvPr id="71" name="Picture 2" descr="C:\Users\sigurdg\Desktop\Agility.png"/>
          <p:cNvPicPr>
            <a:picLocks noChangeAspect="1" noChangeArrowheads="1"/>
          </p:cNvPicPr>
          <p:nvPr/>
        </p:nvPicPr>
        <p:blipFill>
          <a:blip r:embed="rId4" cstate="print"/>
          <a:srcRect/>
          <a:stretch>
            <a:fillRect/>
          </a:stretch>
        </p:blipFill>
        <p:spPr bwMode="auto">
          <a:xfrm>
            <a:off x="7877008" y="5118554"/>
            <a:ext cx="669134" cy="684359"/>
          </a:xfrm>
          <a:prstGeom prst="rect">
            <a:avLst/>
          </a:prstGeom>
          <a:noFill/>
        </p:spPr>
      </p:pic>
      <p:pic>
        <p:nvPicPr>
          <p:cNvPr id="72" name="Picture 5" descr="\\MAGNUM\Projects\Microsoft\Cloud Power FY12\Design\ICONS_PNG\Increase.png"/>
          <p:cNvPicPr>
            <a:picLocks noChangeAspect="1" noChangeArrowheads="1"/>
          </p:cNvPicPr>
          <p:nvPr/>
        </p:nvPicPr>
        <p:blipFill>
          <a:blip r:embed="rId5" cstate="print">
            <a:lum bright="100000"/>
          </a:blip>
          <a:srcRect/>
          <a:stretch>
            <a:fillRect/>
          </a:stretch>
        </p:blipFill>
        <p:spPr bwMode="auto">
          <a:xfrm>
            <a:off x="11206680" y="4995959"/>
            <a:ext cx="879882" cy="879528"/>
          </a:xfrm>
          <a:prstGeom prst="rect">
            <a:avLst/>
          </a:prstGeom>
          <a:noFill/>
        </p:spPr>
      </p:pic>
    </p:spTree>
    <p:extLst>
      <p:ext uri="{BB962C8B-B14F-4D97-AF65-F5344CB8AC3E}">
        <p14:creationId xmlns:p14="http://schemas.microsoft.com/office/powerpoint/2010/main" val="4028267944"/>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485243" y="1145593"/>
            <a:ext cx="3871392" cy="397405"/>
          </a:xfrm>
          <a:prstGeom prst="rect">
            <a:avLst/>
          </a:prstGeom>
          <a:solidFill>
            <a:srgbClr val="012654"/>
          </a:solidFill>
        </p:spPr>
        <p:txBody>
          <a:bodyPr wrap="square" lIns="0" tIns="0" rIns="0" bIns="0" rtlCol="0" anchor="ctr">
            <a:noAutofit/>
          </a:bodyPr>
          <a:lstStyle/>
          <a:p>
            <a:pPr algn="ctr" defTabSz="621524"/>
            <a:r>
              <a:rPr lang="en-US" b="1" dirty="0" smtClean="0">
                <a:solidFill>
                  <a:prstClr val="white"/>
                </a:solidFill>
                <a:latin typeface="Segoe UI Light" pitchFamily="34" charset="0"/>
              </a:rPr>
              <a:t>Power</a:t>
            </a:r>
            <a:endParaRPr lang="en-US" b="1" dirty="0">
              <a:solidFill>
                <a:prstClr val="white"/>
              </a:solidFill>
              <a:latin typeface="Segoe UI Light" pitchFamily="34" charset="0"/>
            </a:endParaRPr>
          </a:p>
        </p:txBody>
      </p:sp>
      <p:sp>
        <p:nvSpPr>
          <p:cNvPr id="2" name="Title 1"/>
          <p:cNvSpPr>
            <a:spLocks noGrp="1"/>
          </p:cNvSpPr>
          <p:nvPr>
            <p:ph type="title"/>
          </p:nvPr>
        </p:nvSpPr>
        <p:spPr/>
        <p:txBody>
          <a:bodyPr/>
          <a:lstStyle/>
          <a:p>
            <a:r>
              <a:rPr lang="en-US" sz="4500" dirty="0"/>
              <a:t>Why sell on the Office and SharePoint </a:t>
            </a:r>
            <a:r>
              <a:rPr lang="en-US" dirty="0"/>
              <a:t>store?</a:t>
            </a:r>
          </a:p>
        </p:txBody>
      </p:sp>
      <p:sp>
        <p:nvSpPr>
          <p:cNvPr id="7" name="TextBox 6"/>
          <p:cNvSpPr txBox="1"/>
          <p:nvPr/>
        </p:nvSpPr>
        <p:spPr>
          <a:xfrm>
            <a:off x="10650319" y="1584976"/>
            <a:ext cx="1706316" cy="2563691"/>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upgrades</a:t>
            </a:r>
          </a:p>
        </p:txBody>
      </p:sp>
      <p:sp>
        <p:nvSpPr>
          <p:cNvPr id="8" name="TextBox 7"/>
          <p:cNvSpPr txBox="1"/>
          <p:nvPr/>
        </p:nvSpPr>
        <p:spPr>
          <a:xfrm>
            <a:off x="10657381" y="4216393"/>
            <a:ext cx="1701414" cy="2612845"/>
          </a:xfrm>
          <a:prstGeom prst="rect">
            <a:avLst/>
          </a:prstGeom>
          <a:solidFill>
            <a:srgbClr val="012654"/>
          </a:solidFill>
        </p:spPr>
        <p:txBody>
          <a:bodyPr wrap="square" lIns="0" tIns="93260" rIns="0" bIns="0" rtlCol="0" anchor="t">
            <a:noAutofit/>
          </a:bodyPr>
          <a:lstStyle/>
          <a:p>
            <a:pPr algn="ctr" defTabSz="621524"/>
            <a:r>
              <a:rPr lang="en-US" sz="2200" b="1" dirty="0">
                <a:solidFill>
                  <a:prstClr val="white"/>
                </a:solidFill>
                <a:latin typeface="Segoe UI Light" pitchFamily="34" charset="0"/>
              </a:rPr>
              <a:t>hosting solutions</a:t>
            </a:r>
          </a:p>
        </p:txBody>
      </p:sp>
      <p:sp>
        <p:nvSpPr>
          <p:cNvPr id="17" name="TextBox 16"/>
          <p:cNvSpPr txBox="1"/>
          <p:nvPr/>
        </p:nvSpPr>
        <p:spPr>
          <a:xfrm>
            <a:off x="8485243" y="1584971"/>
            <a:ext cx="2087295" cy="5244265"/>
          </a:xfrm>
          <a:prstGeom prst="rect">
            <a:avLst/>
          </a:prstGeom>
          <a:solidFill>
            <a:srgbClr val="012654"/>
          </a:solidFill>
        </p:spPr>
        <p:txBody>
          <a:bodyPr wrap="square" lIns="93260" tIns="0" rIns="0" bIns="0" rtlCol="0" anchor="t">
            <a:noAutofit/>
          </a:bodyPr>
          <a:lstStyle/>
          <a:p>
            <a:pPr defTabSz="621524"/>
            <a:r>
              <a:rPr lang="en-US" sz="2200" b="1" dirty="0">
                <a:solidFill>
                  <a:prstClr val="white"/>
                </a:solidFill>
                <a:latin typeface="Segoe UI Light" pitchFamily="34" charset="0"/>
              </a:rPr>
              <a:t>integrated commerce</a:t>
            </a:r>
          </a:p>
        </p:txBody>
      </p:sp>
      <p:sp>
        <p:nvSpPr>
          <p:cNvPr id="18" name="TextBox 17"/>
          <p:cNvSpPr txBox="1"/>
          <p:nvPr/>
        </p:nvSpPr>
        <p:spPr>
          <a:xfrm>
            <a:off x="4342603" y="1584976"/>
            <a:ext cx="1896805" cy="2563775"/>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catalog </a:t>
            </a:r>
          </a:p>
          <a:p>
            <a:pPr algn="ctr" defTabSz="621524"/>
            <a:r>
              <a:rPr lang="en-US" sz="2200" b="1" dirty="0">
                <a:solidFill>
                  <a:prstClr val="white"/>
                </a:solidFill>
                <a:latin typeface="Segoe UI Light" pitchFamily="34" charset="0"/>
              </a:rPr>
              <a:t>management</a:t>
            </a:r>
          </a:p>
        </p:txBody>
      </p:sp>
      <p:sp>
        <p:nvSpPr>
          <p:cNvPr id="20" name="TextBox 19"/>
          <p:cNvSpPr txBox="1"/>
          <p:nvPr/>
        </p:nvSpPr>
        <p:spPr>
          <a:xfrm>
            <a:off x="4342603" y="4216391"/>
            <a:ext cx="1896805" cy="2612842"/>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order </a:t>
            </a:r>
          </a:p>
          <a:p>
            <a:pPr algn="ctr" defTabSz="621524"/>
            <a:r>
              <a:rPr lang="en-US" sz="2200" b="1" dirty="0">
                <a:solidFill>
                  <a:prstClr val="white"/>
                </a:solidFill>
                <a:latin typeface="Segoe UI Light" pitchFamily="34" charset="0"/>
              </a:rPr>
              <a:t>fulfillment</a:t>
            </a:r>
          </a:p>
        </p:txBody>
      </p:sp>
      <p:sp>
        <p:nvSpPr>
          <p:cNvPr id="11" name="TextBox 10"/>
          <p:cNvSpPr txBox="1"/>
          <p:nvPr/>
        </p:nvSpPr>
        <p:spPr>
          <a:xfrm>
            <a:off x="6317192" y="1584973"/>
            <a:ext cx="1896805" cy="2563775"/>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analytics</a:t>
            </a:r>
          </a:p>
        </p:txBody>
      </p:sp>
      <p:sp>
        <p:nvSpPr>
          <p:cNvPr id="12" name="TextBox 11"/>
          <p:cNvSpPr txBox="1"/>
          <p:nvPr/>
        </p:nvSpPr>
        <p:spPr>
          <a:xfrm>
            <a:off x="6317192" y="4220762"/>
            <a:ext cx="1896805" cy="2608472"/>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payments</a:t>
            </a:r>
          </a:p>
        </p:txBody>
      </p:sp>
      <p:sp>
        <p:nvSpPr>
          <p:cNvPr id="10" name="Freeform 159"/>
          <p:cNvSpPr>
            <a:spLocks noEditPoints="1"/>
          </p:cNvSpPr>
          <p:nvPr/>
        </p:nvSpPr>
        <p:spPr bwMode="black">
          <a:xfrm>
            <a:off x="6918278" y="5323582"/>
            <a:ext cx="818780" cy="1114729"/>
          </a:xfrm>
          <a:custGeom>
            <a:avLst/>
            <a:gdLst>
              <a:gd name="T0" fmla="*/ 101 w 283"/>
              <a:gd name="T1" fmla="*/ 50 h 426"/>
              <a:gd name="T2" fmla="*/ 202 w 283"/>
              <a:gd name="T3" fmla="*/ 50 h 426"/>
              <a:gd name="T4" fmla="*/ 271 w 283"/>
              <a:gd name="T5" fmla="*/ 254 h 426"/>
              <a:gd name="T6" fmla="*/ 274 w 283"/>
              <a:gd name="T7" fmla="*/ 266 h 426"/>
              <a:gd name="T8" fmla="*/ 204 w 283"/>
              <a:gd name="T9" fmla="*/ 298 h 426"/>
              <a:gd name="T10" fmla="*/ 210 w 283"/>
              <a:gd name="T11" fmla="*/ 426 h 426"/>
              <a:gd name="T12" fmla="*/ 179 w 283"/>
              <a:gd name="T13" fmla="*/ 407 h 426"/>
              <a:gd name="T14" fmla="*/ 141 w 283"/>
              <a:gd name="T15" fmla="*/ 315 h 426"/>
              <a:gd name="T16" fmla="*/ 94 w 283"/>
              <a:gd name="T17" fmla="*/ 426 h 426"/>
              <a:gd name="T18" fmla="*/ 70 w 283"/>
              <a:gd name="T19" fmla="*/ 395 h 426"/>
              <a:gd name="T20" fmla="*/ 54 w 283"/>
              <a:gd name="T21" fmla="*/ 338 h 426"/>
              <a:gd name="T22" fmla="*/ 34 w 283"/>
              <a:gd name="T23" fmla="*/ 326 h 426"/>
              <a:gd name="T24" fmla="*/ 0 w 283"/>
              <a:gd name="T25" fmla="*/ 198 h 426"/>
              <a:gd name="T26" fmla="*/ 49 w 283"/>
              <a:gd name="T27" fmla="*/ 172 h 426"/>
              <a:gd name="T28" fmla="*/ 110 w 283"/>
              <a:gd name="T29" fmla="*/ 125 h 426"/>
              <a:gd name="T30" fmla="*/ 195 w 283"/>
              <a:gd name="T31" fmla="*/ 133 h 426"/>
              <a:gd name="T32" fmla="*/ 224 w 283"/>
              <a:gd name="T33" fmla="*/ 126 h 426"/>
              <a:gd name="T34" fmla="*/ 261 w 283"/>
              <a:gd name="T35" fmla="*/ 215 h 426"/>
              <a:gd name="T36" fmla="*/ 283 w 283"/>
              <a:gd name="T37" fmla="*/ 235 h 426"/>
              <a:gd name="T38" fmla="*/ 86 w 283"/>
              <a:gd name="T39" fmla="*/ 208 h 426"/>
              <a:gd name="T40" fmla="*/ 230 w 283"/>
              <a:gd name="T41" fmla="*/ 141 h 426"/>
              <a:gd name="T42" fmla="*/ 222 w 283"/>
              <a:gd name="T43" fmla="*/ 136 h 426"/>
              <a:gd name="T44" fmla="*/ 86 w 283"/>
              <a:gd name="T45" fmla="*/ 194 h 426"/>
              <a:gd name="T46" fmla="*/ 17 w 283"/>
              <a:gd name="T47" fmla="*/ 226 h 426"/>
              <a:gd name="T48" fmla="*/ 46 w 283"/>
              <a:gd name="T49" fmla="*/ 183 h 426"/>
              <a:gd name="T50" fmla="*/ 10 w 283"/>
              <a:gd name="T51" fmla="*/ 198 h 426"/>
              <a:gd name="T52" fmla="*/ 17 w 283"/>
              <a:gd name="T53" fmla="*/ 226 h 426"/>
              <a:gd name="T54" fmla="*/ 263 w 283"/>
              <a:gd name="T55" fmla="*/ 264 h 426"/>
              <a:gd name="T56" fmla="*/ 86 w 283"/>
              <a:gd name="T57" fmla="*/ 244 h 426"/>
              <a:gd name="T58" fmla="*/ 86 w 283"/>
              <a:gd name="T59" fmla="*/ 246 h 426"/>
              <a:gd name="T60" fmla="*/ 48 w 283"/>
              <a:gd name="T61" fmla="*/ 255 h 426"/>
              <a:gd name="T62" fmla="*/ 43 w 283"/>
              <a:gd name="T63" fmla="*/ 323 h 426"/>
              <a:gd name="T64" fmla="*/ 52 w 283"/>
              <a:gd name="T65" fmla="*/ 328 h 426"/>
              <a:gd name="T66" fmla="*/ 264 w 283"/>
              <a:gd name="T67" fmla="*/ 266 h 426"/>
              <a:gd name="T68" fmla="*/ 245 w 283"/>
              <a:gd name="T69" fmla="*/ 259 h 426"/>
              <a:gd name="T70" fmla="*/ 222 w 283"/>
              <a:gd name="T71" fmla="*/ 246 h 426"/>
              <a:gd name="T72" fmla="*/ 215 w 283"/>
              <a:gd name="T73" fmla="*/ 248 h 426"/>
              <a:gd name="T74" fmla="*/ 202 w 283"/>
              <a:gd name="T75" fmla="*/ 270 h 426"/>
              <a:gd name="T76" fmla="*/ 215 w 283"/>
              <a:gd name="T77" fmla="*/ 248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3" h="426">
                <a:moveTo>
                  <a:pt x="151" y="100"/>
                </a:moveTo>
                <a:cubicBezTo>
                  <a:pt x="124" y="100"/>
                  <a:pt x="101" y="77"/>
                  <a:pt x="101" y="50"/>
                </a:cubicBezTo>
                <a:cubicBezTo>
                  <a:pt x="101" y="22"/>
                  <a:pt x="124" y="0"/>
                  <a:pt x="151" y="0"/>
                </a:cubicBezTo>
                <a:cubicBezTo>
                  <a:pt x="179" y="0"/>
                  <a:pt x="202" y="22"/>
                  <a:pt x="202" y="50"/>
                </a:cubicBezTo>
                <a:cubicBezTo>
                  <a:pt x="202" y="77"/>
                  <a:pt x="179" y="100"/>
                  <a:pt x="151" y="100"/>
                </a:cubicBezTo>
                <a:close/>
                <a:moveTo>
                  <a:pt x="271" y="254"/>
                </a:moveTo>
                <a:cubicBezTo>
                  <a:pt x="273" y="262"/>
                  <a:pt x="273" y="262"/>
                  <a:pt x="273" y="262"/>
                </a:cubicBezTo>
                <a:cubicBezTo>
                  <a:pt x="273" y="263"/>
                  <a:pt x="274" y="265"/>
                  <a:pt x="274" y="266"/>
                </a:cubicBezTo>
                <a:cubicBezTo>
                  <a:pt x="274" y="274"/>
                  <a:pt x="269" y="280"/>
                  <a:pt x="261" y="282"/>
                </a:cubicBezTo>
                <a:cubicBezTo>
                  <a:pt x="204" y="298"/>
                  <a:pt x="204" y="298"/>
                  <a:pt x="204" y="298"/>
                </a:cubicBezTo>
                <a:cubicBezTo>
                  <a:pt x="228" y="395"/>
                  <a:pt x="228" y="395"/>
                  <a:pt x="228" y="395"/>
                </a:cubicBezTo>
                <a:cubicBezTo>
                  <a:pt x="231" y="409"/>
                  <a:pt x="223" y="422"/>
                  <a:pt x="210" y="426"/>
                </a:cubicBezTo>
                <a:cubicBezTo>
                  <a:pt x="208" y="426"/>
                  <a:pt x="206" y="426"/>
                  <a:pt x="204" y="426"/>
                </a:cubicBezTo>
                <a:cubicBezTo>
                  <a:pt x="192" y="426"/>
                  <a:pt x="182" y="419"/>
                  <a:pt x="179" y="407"/>
                </a:cubicBezTo>
                <a:cubicBezTo>
                  <a:pt x="155" y="311"/>
                  <a:pt x="155" y="311"/>
                  <a:pt x="155" y="311"/>
                </a:cubicBezTo>
                <a:cubicBezTo>
                  <a:pt x="141" y="315"/>
                  <a:pt x="141" y="315"/>
                  <a:pt x="141" y="315"/>
                </a:cubicBezTo>
                <a:cubicBezTo>
                  <a:pt x="118" y="407"/>
                  <a:pt x="118" y="407"/>
                  <a:pt x="118" y="407"/>
                </a:cubicBezTo>
                <a:cubicBezTo>
                  <a:pt x="116" y="419"/>
                  <a:pt x="105" y="426"/>
                  <a:pt x="94" y="426"/>
                </a:cubicBezTo>
                <a:cubicBezTo>
                  <a:pt x="92" y="426"/>
                  <a:pt x="90" y="426"/>
                  <a:pt x="88" y="426"/>
                </a:cubicBezTo>
                <a:cubicBezTo>
                  <a:pt x="75" y="422"/>
                  <a:pt x="67" y="409"/>
                  <a:pt x="70" y="395"/>
                </a:cubicBezTo>
                <a:cubicBezTo>
                  <a:pt x="86" y="329"/>
                  <a:pt x="86" y="329"/>
                  <a:pt x="86" y="329"/>
                </a:cubicBezTo>
                <a:cubicBezTo>
                  <a:pt x="54" y="338"/>
                  <a:pt x="54" y="338"/>
                  <a:pt x="54" y="338"/>
                </a:cubicBezTo>
                <a:cubicBezTo>
                  <a:pt x="53" y="338"/>
                  <a:pt x="51" y="338"/>
                  <a:pt x="50" y="338"/>
                </a:cubicBezTo>
                <a:cubicBezTo>
                  <a:pt x="42" y="338"/>
                  <a:pt x="36" y="334"/>
                  <a:pt x="34" y="326"/>
                </a:cubicBezTo>
                <a:cubicBezTo>
                  <a:pt x="0" y="202"/>
                  <a:pt x="0" y="202"/>
                  <a:pt x="0" y="202"/>
                </a:cubicBezTo>
                <a:cubicBezTo>
                  <a:pt x="0" y="201"/>
                  <a:pt x="0" y="200"/>
                  <a:pt x="0" y="198"/>
                </a:cubicBezTo>
                <a:cubicBezTo>
                  <a:pt x="0" y="191"/>
                  <a:pt x="5" y="184"/>
                  <a:pt x="12" y="182"/>
                </a:cubicBezTo>
                <a:cubicBezTo>
                  <a:pt x="49" y="172"/>
                  <a:pt x="49" y="172"/>
                  <a:pt x="49" y="172"/>
                </a:cubicBezTo>
                <a:cubicBezTo>
                  <a:pt x="106" y="127"/>
                  <a:pt x="106" y="127"/>
                  <a:pt x="106" y="127"/>
                </a:cubicBezTo>
                <a:cubicBezTo>
                  <a:pt x="107" y="126"/>
                  <a:pt x="109" y="125"/>
                  <a:pt x="110" y="125"/>
                </a:cubicBezTo>
                <a:cubicBezTo>
                  <a:pt x="117" y="119"/>
                  <a:pt x="130" y="116"/>
                  <a:pt x="149" y="116"/>
                </a:cubicBezTo>
                <a:cubicBezTo>
                  <a:pt x="175" y="116"/>
                  <a:pt x="189" y="123"/>
                  <a:pt x="195" y="133"/>
                </a:cubicBezTo>
                <a:cubicBezTo>
                  <a:pt x="219" y="126"/>
                  <a:pt x="219" y="126"/>
                  <a:pt x="219" y="126"/>
                </a:cubicBezTo>
                <a:cubicBezTo>
                  <a:pt x="221" y="126"/>
                  <a:pt x="222" y="126"/>
                  <a:pt x="224" y="126"/>
                </a:cubicBezTo>
                <a:cubicBezTo>
                  <a:pt x="231" y="126"/>
                  <a:pt x="238" y="131"/>
                  <a:pt x="240" y="138"/>
                </a:cubicBezTo>
                <a:cubicBezTo>
                  <a:pt x="261" y="215"/>
                  <a:pt x="261" y="215"/>
                  <a:pt x="261" y="215"/>
                </a:cubicBezTo>
                <a:cubicBezTo>
                  <a:pt x="263" y="215"/>
                  <a:pt x="263" y="215"/>
                  <a:pt x="263" y="215"/>
                </a:cubicBezTo>
                <a:cubicBezTo>
                  <a:pt x="275" y="215"/>
                  <a:pt x="283" y="224"/>
                  <a:pt x="283" y="235"/>
                </a:cubicBezTo>
                <a:cubicBezTo>
                  <a:pt x="283" y="244"/>
                  <a:pt x="278" y="251"/>
                  <a:pt x="271" y="254"/>
                </a:cubicBezTo>
                <a:close/>
                <a:moveTo>
                  <a:pt x="86" y="208"/>
                </a:moveTo>
                <a:cubicBezTo>
                  <a:pt x="237" y="167"/>
                  <a:pt x="237" y="167"/>
                  <a:pt x="237" y="167"/>
                </a:cubicBezTo>
                <a:cubicBezTo>
                  <a:pt x="230" y="141"/>
                  <a:pt x="230" y="141"/>
                  <a:pt x="230" y="141"/>
                </a:cubicBezTo>
                <a:cubicBezTo>
                  <a:pt x="230" y="138"/>
                  <a:pt x="227" y="136"/>
                  <a:pt x="224" y="136"/>
                </a:cubicBezTo>
                <a:cubicBezTo>
                  <a:pt x="223" y="136"/>
                  <a:pt x="223" y="136"/>
                  <a:pt x="222" y="136"/>
                </a:cubicBezTo>
                <a:cubicBezTo>
                  <a:pt x="127" y="161"/>
                  <a:pt x="127" y="161"/>
                  <a:pt x="127" y="161"/>
                </a:cubicBezTo>
                <a:cubicBezTo>
                  <a:pt x="86" y="194"/>
                  <a:pt x="86" y="194"/>
                  <a:pt x="86" y="194"/>
                </a:cubicBezTo>
                <a:lnTo>
                  <a:pt x="86" y="208"/>
                </a:lnTo>
                <a:close/>
                <a:moveTo>
                  <a:pt x="17" y="226"/>
                </a:moveTo>
                <a:cubicBezTo>
                  <a:pt x="46" y="219"/>
                  <a:pt x="46" y="219"/>
                  <a:pt x="46" y="219"/>
                </a:cubicBezTo>
                <a:cubicBezTo>
                  <a:pt x="46" y="183"/>
                  <a:pt x="46" y="183"/>
                  <a:pt x="46" y="183"/>
                </a:cubicBezTo>
                <a:cubicBezTo>
                  <a:pt x="15" y="191"/>
                  <a:pt x="15" y="191"/>
                  <a:pt x="15" y="191"/>
                </a:cubicBezTo>
                <a:cubicBezTo>
                  <a:pt x="12" y="192"/>
                  <a:pt x="10" y="195"/>
                  <a:pt x="10" y="198"/>
                </a:cubicBezTo>
                <a:cubicBezTo>
                  <a:pt x="10" y="199"/>
                  <a:pt x="10" y="199"/>
                  <a:pt x="10" y="200"/>
                </a:cubicBezTo>
                <a:lnTo>
                  <a:pt x="17" y="226"/>
                </a:lnTo>
                <a:close/>
                <a:moveTo>
                  <a:pt x="264" y="266"/>
                </a:moveTo>
                <a:cubicBezTo>
                  <a:pt x="264" y="266"/>
                  <a:pt x="264" y="265"/>
                  <a:pt x="263" y="264"/>
                </a:cubicBezTo>
                <a:cubicBezTo>
                  <a:pt x="247" y="201"/>
                  <a:pt x="247" y="201"/>
                  <a:pt x="247" y="201"/>
                </a:cubicBezTo>
                <a:cubicBezTo>
                  <a:pt x="86" y="244"/>
                  <a:pt x="86" y="244"/>
                  <a:pt x="86" y="244"/>
                </a:cubicBezTo>
                <a:cubicBezTo>
                  <a:pt x="86" y="246"/>
                  <a:pt x="86" y="246"/>
                  <a:pt x="86" y="246"/>
                </a:cubicBezTo>
                <a:cubicBezTo>
                  <a:pt x="86" y="246"/>
                  <a:pt x="86" y="246"/>
                  <a:pt x="86" y="246"/>
                </a:cubicBezTo>
                <a:cubicBezTo>
                  <a:pt x="86" y="257"/>
                  <a:pt x="77" y="266"/>
                  <a:pt x="66" y="266"/>
                </a:cubicBezTo>
                <a:cubicBezTo>
                  <a:pt x="58" y="266"/>
                  <a:pt x="51" y="262"/>
                  <a:pt x="48" y="255"/>
                </a:cubicBezTo>
                <a:cubicBezTo>
                  <a:pt x="26" y="260"/>
                  <a:pt x="26" y="260"/>
                  <a:pt x="26" y="260"/>
                </a:cubicBezTo>
                <a:cubicBezTo>
                  <a:pt x="43" y="323"/>
                  <a:pt x="43" y="323"/>
                  <a:pt x="43" y="323"/>
                </a:cubicBezTo>
                <a:cubicBezTo>
                  <a:pt x="44" y="326"/>
                  <a:pt x="47" y="328"/>
                  <a:pt x="50" y="328"/>
                </a:cubicBezTo>
                <a:cubicBezTo>
                  <a:pt x="50" y="328"/>
                  <a:pt x="51" y="328"/>
                  <a:pt x="52" y="328"/>
                </a:cubicBezTo>
                <a:cubicBezTo>
                  <a:pt x="259" y="273"/>
                  <a:pt x="259" y="273"/>
                  <a:pt x="259" y="273"/>
                </a:cubicBezTo>
                <a:cubicBezTo>
                  <a:pt x="262" y="272"/>
                  <a:pt x="264" y="269"/>
                  <a:pt x="264" y="266"/>
                </a:cubicBezTo>
                <a:close/>
                <a:moveTo>
                  <a:pt x="240" y="241"/>
                </a:moveTo>
                <a:cubicBezTo>
                  <a:pt x="245" y="259"/>
                  <a:pt x="245" y="259"/>
                  <a:pt x="245" y="259"/>
                </a:cubicBezTo>
                <a:cubicBezTo>
                  <a:pt x="227" y="264"/>
                  <a:pt x="227" y="264"/>
                  <a:pt x="227" y="264"/>
                </a:cubicBezTo>
                <a:cubicBezTo>
                  <a:pt x="222" y="246"/>
                  <a:pt x="222" y="246"/>
                  <a:pt x="222" y="246"/>
                </a:cubicBezTo>
                <a:lnTo>
                  <a:pt x="240" y="241"/>
                </a:lnTo>
                <a:close/>
                <a:moveTo>
                  <a:pt x="215" y="248"/>
                </a:moveTo>
                <a:cubicBezTo>
                  <a:pt x="220" y="265"/>
                  <a:pt x="220" y="265"/>
                  <a:pt x="220" y="265"/>
                </a:cubicBezTo>
                <a:cubicBezTo>
                  <a:pt x="202" y="270"/>
                  <a:pt x="202" y="270"/>
                  <a:pt x="202" y="270"/>
                </a:cubicBezTo>
                <a:cubicBezTo>
                  <a:pt x="197" y="253"/>
                  <a:pt x="197" y="253"/>
                  <a:pt x="197" y="253"/>
                </a:cubicBezTo>
                <a:lnTo>
                  <a:pt x="215" y="2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894" tIns="55948" rIns="111894" bIns="55948" numCol="1" anchor="t" anchorCtr="0" compatLnSpc="1">
            <a:prstTxWarp prst="textNoShape">
              <a:avLst/>
            </a:prstTxWarp>
          </a:bodyPr>
          <a:lstStyle/>
          <a:p>
            <a:pPr defTabSz="621524"/>
            <a:endParaRPr lang="en-US" sz="2200">
              <a:solidFill>
                <a:prstClr val="black"/>
              </a:solidFill>
            </a:endParaRPr>
          </a:p>
        </p:txBody>
      </p:sp>
      <p:sp>
        <p:nvSpPr>
          <p:cNvPr id="16" name="Freeform 154"/>
          <p:cNvSpPr>
            <a:spLocks noEditPoints="1"/>
          </p:cNvSpPr>
          <p:nvPr/>
        </p:nvSpPr>
        <p:spPr bwMode="black">
          <a:xfrm>
            <a:off x="8815086" y="4216390"/>
            <a:ext cx="1367776" cy="1447740"/>
          </a:xfrm>
          <a:custGeom>
            <a:avLst/>
            <a:gdLst>
              <a:gd name="T0" fmla="*/ 235 w 433"/>
              <a:gd name="T1" fmla="*/ 433 h 433"/>
              <a:gd name="T2" fmla="*/ 0 w 433"/>
              <a:gd name="T3" fmla="*/ 198 h 433"/>
              <a:gd name="T4" fmla="*/ 0 w 433"/>
              <a:gd name="T5" fmla="*/ 101 h 433"/>
              <a:gd name="T6" fmla="*/ 99 w 433"/>
              <a:gd name="T7" fmla="*/ 2 h 433"/>
              <a:gd name="T8" fmla="*/ 198 w 433"/>
              <a:gd name="T9" fmla="*/ 0 h 433"/>
              <a:gd name="T10" fmla="*/ 433 w 433"/>
              <a:gd name="T11" fmla="*/ 235 h 433"/>
              <a:gd name="T12" fmla="*/ 235 w 433"/>
              <a:gd name="T13" fmla="*/ 433 h 433"/>
              <a:gd name="T14" fmla="*/ 96 w 433"/>
              <a:gd name="T15" fmla="*/ 72 h 433"/>
              <a:gd name="T16" fmla="*/ 71 w 433"/>
              <a:gd name="T17" fmla="*/ 72 h 433"/>
              <a:gd name="T18" fmla="*/ 71 w 433"/>
              <a:gd name="T19" fmla="*/ 97 h 433"/>
              <a:gd name="T20" fmla="*/ 96 w 433"/>
              <a:gd name="T21" fmla="*/ 97 h 433"/>
              <a:gd name="T22" fmla="*/ 96 w 433"/>
              <a:gd name="T23" fmla="*/ 72 h 433"/>
              <a:gd name="T24" fmla="*/ 250 w 433"/>
              <a:gd name="T25" fmla="*/ 138 h 433"/>
              <a:gd name="T26" fmla="*/ 231 w 433"/>
              <a:gd name="T27" fmla="*/ 138 h 433"/>
              <a:gd name="T28" fmla="*/ 231 w 433"/>
              <a:gd name="T29" fmla="*/ 158 h 433"/>
              <a:gd name="T30" fmla="*/ 264 w 433"/>
              <a:gd name="T31" fmla="*/ 191 h 433"/>
              <a:gd name="T32" fmla="*/ 254 w 433"/>
              <a:gd name="T33" fmla="*/ 193 h 433"/>
              <a:gd name="T34" fmla="*/ 176 w 433"/>
              <a:gd name="T35" fmla="*/ 115 h 433"/>
              <a:gd name="T36" fmla="*/ 158 w 433"/>
              <a:gd name="T37" fmla="*/ 115 h 433"/>
              <a:gd name="T38" fmla="*/ 159 w 433"/>
              <a:gd name="T39" fmla="*/ 133 h 433"/>
              <a:gd name="T40" fmla="*/ 212 w 433"/>
              <a:gd name="T41" fmla="*/ 186 h 433"/>
              <a:gd name="T42" fmla="*/ 208 w 433"/>
              <a:gd name="T43" fmla="*/ 192 h 433"/>
              <a:gd name="T44" fmla="*/ 145 w 433"/>
              <a:gd name="T45" fmla="*/ 130 h 433"/>
              <a:gd name="T46" fmla="*/ 128 w 433"/>
              <a:gd name="T47" fmla="*/ 130 h 433"/>
              <a:gd name="T48" fmla="*/ 128 w 433"/>
              <a:gd name="T49" fmla="*/ 147 h 433"/>
              <a:gd name="T50" fmla="*/ 194 w 433"/>
              <a:gd name="T51" fmla="*/ 214 h 433"/>
              <a:gd name="T52" fmla="*/ 191 w 433"/>
              <a:gd name="T53" fmla="*/ 220 h 433"/>
              <a:gd name="T54" fmla="*/ 134 w 433"/>
              <a:gd name="T55" fmla="*/ 163 h 433"/>
              <a:gd name="T56" fmla="*/ 116 w 433"/>
              <a:gd name="T57" fmla="*/ 164 h 433"/>
              <a:gd name="T58" fmla="*/ 116 w 433"/>
              <a:gd name="T59" fmla="*/ 181 h 433"/>
              <a:gd name="T60" fmla="*/ 177 w 433"/>
              <a:gd name="T61" fmla="*/ 242 h 433"/>
              <a:gd name="T62" fmla="*/ 173 w 433"/>
              <a:gd name="T63" fmla="*/ 248 h 433"/>
              <a:gd name="T64" fmla="*/ 122 w 433"/>
              <a:gd name="T65" fmla="*/ 197 h 433"/>
              <a:gd name="T66" fmla="*/ 104 w 433"/>
              <a:gd name="T67" fmla="*/ 197 h 433"/>
              <a:gd name="T68" fmla="*/ 105 w 433"/>
              <a:gd name="T69" fmla="*/ 215 h 433"/>
              <a:gd name="T70" fmla="*/ 195 w 433"/>
              <a:gd name="T71" fmla="*/ 305 h 433"/>
              <a:gd name="T72" fmla="*/ 286 w 433"/>
              <a:gd name="T73" fmla="*/ 314 h 433"/>
              <a:gd name="T74" fmla="*/ 309 w 433"/>
              <a:gd name="T75" fmla="*/ 290 h 433"/>
              <a:gd name="T76" fmla="*/ 306 w 433"/>
              <a:gd name="T77" fmla="*/ 194 h 433"/>
              <a:gd name="T78" fmla="*/ 250 w 433"/>
              <a:gd name="T79" fmla="*/ 138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3" h="433">
                <a:moveTo>
                  <a:pt x="235" y="433"/>
                </a:moveTo>
                <a:cubicBezTo>
                  <a:pt x="0" y="198"/>
                  <a:pt x="0" y="198"/>
                  <a:pt x="0" y="198"/>
                </a:cubicBezTo>
                <a:cubicBezTo>
                  <a:pt x="0" y="101"/>
                  <a:pt x="0" y="101"/>
                  <a:pt x="0" y="101"/>
                </a:cubicBezTo>
                <a:cubicBezTo>
                  <a:pt x="99" y="2"/>
                  <a:pt x="99" y="2"/>
                  <a:pt x="99" y="2"/>
                </a:cubicBezTo>
                <a:cubicBezTo>
                  <a:pt x="198" y="0"/>
                  <a:pt x="198" y="0"/>
                  <a:pt x="198" y="0"/>
                </a:cubicBezTo>
                <a:cubicBezTo>
                  <a:pt x="433" y="235"/>
                  <a:pt x="433" y="235"/>
                  <a:pt x="433" y="235"/>
                </a:cubicBezTo>
                <a:lnTo>
                  <a:pt x="235" y="433"/>
                </a:lnTo>
                <a:close/>
                <a:moveTo>
                  <a:pt x="96" y="72"/>
                </a:moveTo>
                <a:cubicBezTo>
                  <a:pt x="89" y="65"/>
                  <a:pt x="78" y="65"/>
                  <a:pt x="71" y="72"/>
                </a:cubicBezTo>
                <a:cubicBezTo>
                  <a:pt x="64" y="79"/>
                  <a:pt x="64" y="90"/>
                  <a:pt x="71" y="97"/>
                </a:cubicBezTo>
                <a:cubicBezTo>
                  <a:pt x="78" y="104"/>
                  <a:pt x="89" y="104"/>
                  <a:pt x="96" y="97"/>
                </a:cubicBezTo>
                <a:cubicBezTo>
                  <a:pt x="103" y="90"/>
                  <a:pt x="103" y="79"/>
                  <a:pt x="96" y="72"/>
                </a:cubicBezTo>
                <a:close/>
                <a:moveTo>
                  <a:pt x="250" y="138"/>
                </a:moveTo>
                <a:cubicBezTo>
                  <a:pt x="245" y="133"/>
                  <a:pt x="236" y="133"/>
                  <a:pt x="231" y="138"/>
                </a:cubicBezTo>
                <a:cubicBezTo>
                  <a:pt x="225" y="144"/>
                  <a:pt x="225" y="153"/>
                  <a:pt x="231" y="158"/>
                </a:cubicBezTo>
                <a:cubicBezTo>
                  <a:pt x="264" y="191"/>
                  <a:pt x="264" y="191"/>
                  <a:pt x="264" y="191"/>
                </a:cubicBezTo>
                <a:cubicBezTo>
                  <a:pt x="254" y="193"/>
                  <a:pt x="254" y="193"/>
                  <a:pt x="254" y="193"/>
                </a:cubicBezTo>
                <a:cubicBezTo>
                  <a:pt x="176" y="115"/>
                  <a:pt x="176" y="115"/>
                  <a:pt x="176" y="115"/>
                </a:cubicBezTo>
                <a:cubicBezTo>
                  <a:pt x="171" y="110"/>
                  <a:pt x="163" y="110"/>
                  <a:pt x="158" y="115"/>
                </a:cubicBezTo>
                <a:cubicBezTo>
                  <a:pt x="153" y="120"/>
                  <a:pt x="154" y="128"/>
                  <a:pt x="159" y="133"/>
                </a:cubicBezTo>
                <a:cubicBezTo>
                  <a:pt x="212" y="186"/>
                  <a:pt x="212" y="186"/>
                  <a:pt x="212" y="186"/>
                </a:cubicBezTo>
                <a:cubicBezTo>
                  <a:pt x="208" y="192"/>
                  <a:pt x="208" y="192"/>
                  <a:pt x="208" y="192"/>
                </a:cubicBezTo>
                <a:cubicBezTo>
                  <a:pt x="145" y="130"/>
                  <a:pt x="145" y="130"/>
                  <a:pt x="145" y="130"/>
                </a:cubicBezTo>
                <a:cubicBezTo>
                  <a:pt x="140" y="125"/>
                  <a:pt x="132" y="125"/>
                  <a:pt x="128" y="130"/>
                </a:cubicBezTo>
                <a:cubicBezTo>
                  <a:pt x="123" y="135"/>
                  <a:pt x="123" y="143"/>
                  <a:pt x="128" y="147"/>
                </a:cubicBezTo>
                <a:cubicBezTo>
                  <a:pt x="194" y="214"/>
                  <a:pt x="194" y="214"/>
                  <a:pt x="194" y="214"/>
                </a:cubicBezTo>
                <a:cubicBezTo>
                  <a:pt x="191" y="220"/>
                  <a:pt x="191" y="220"/>
                  <a:pt x="191" y="220"/>
                </a:cubicBezTo>
                <a:cubicBezTo>
                  <a:pt x="134" y="163"/>
                  <a:pt x="134" y="163"/>
                  <a:pt x="134" y="163"/>
                </a:cubicBezTo>
                <a:cubicBezTo>
                  <a:pt x="129" y="159"/>
                  <a:pt x="121" y="159"/>
                  <a:pt x="116" y="164"/>
                </a:cubicBezTo>
                <a:cubicBezTo>
                  <a:pt x="111" y="168"/>
                  <a:pt x="111" y="176"/>
                  <a:pt x="116" y="181"/>
                </a:cubicBezTo>
                <a:cubicBezTo>
                  <a:pt x="177" y="242"/>
                  <a:pt x="177" y="242"/>
                  <a:pt x="177" y="242"/>
                </a:cubicBezTo>
                <a:cubicBezTo>
                  <a:pt x="173" y="248"/>
                  <a:pt x="173" y="248"/>
                  <a:pt x="173" y="248"/>
                </a:cubicBezTo>
                <a:cubicBezTo>
                  <a:pt x="122" y="197"/>
                  <a:pt x="122" y="197"/>
                  <a:pt x="122" y="197"/>
                </a:cubicBezTo>
                <a:cubicBezTo>
                  <a:pt x="117" y="192"/>
                  <a:pt x="109" y="192"/>
                  <a:pt x="104" y="197"/>
                </a:cubicBezTo>
                <a:cubicBezTo>
                  <a:pt x="99" y="202"/>
                  <a:pt x="100" y="210"/>
                  <a:pt x="105" y="215"/>
                </a:cubicBezTo>
                <a:cubicBezTo>
                  <a:pt x="195" y="305"/>
                  <a:pt x="195" y="305"/>
                  <a:pt x="195" y="305"/>
                </a:cubicBezTo>
                <a:cubicBezTo>
                  <a:pt x="228" y="338"/>
                  <a:pt x="268" y="332"/>
                  <a:pt x="286" y="314"/>
                </a:cubicBezTo>
                <a:cubicBezTo>
                  <a:pt x="287" y="312"/>
                  <a:pt x="305" y="294"/>
                  <a:pt x="309" y="290"/>
                </a:cubicBezTo>
                <a:cubicBezTo>
                  <a:pt x="333" y="266"/>
                  <a:pt x="333" y="221"/>
                  <a:pt x="306" y="194"/>
                </a:cubicBezTo>
                <a:lnTo>
                  <a:pt x="250" y="1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11894" tIns="55948" rIns="111894" bIns="55948" numCol="1" anchor="t" anchorCtr="0" compatLnSpc="1">
            <a:prstTxWarp prst="textNoShape">
              <a:avLst/>
            </a:prstTxWarp>
          </a:bodyPr>
          <a:lstStyle/>
          <a:p>
            <a:pPr defTabSz="621524"/>
            <a:endParaRPr lang="en-US" sz="2200">
              <a:solidFill>
                <a:prstClr val="black"/>
              </a:solidFill>
            </a:endParaRPr>
          </a:p>
        </p:txBody>
      </p:sp>
      <p:sp>
        <p:nvSpPr>
          <p:cNvPr id="21" name="Freeform 15"/>
          <p:cNvSpPr>
            <a:spLocks noEditPoints="1"/>
          </p:cNvSpPr>
          <p:nvPr/>
        </p:nvSpPr>
        <p:spPr bwMode="black">
          <a:xfrm>
            <a:off x="11090464" y="2647535"/>
            <a:ext cx="739018" cy="767857"/>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111894" tIns="55948" rIns="111894" bIns="55948" numCol="1" anchor="t" anchorCtr="0" compatLnSpc="1">
            <a:prstTxWarp prst="textNoShape">
              <a:avLst/>
            </a:prstTxWarp>
          </a:bodyPr>
          <a:lstStyle/>
          <a:p>
            <a:pPr defTabSz="621524"/>
            <a:endParaRPr lang="en-US" sz="2200">
              <a:solidFill>
                <a:prstClr val="black"/>
              </a:solidFill>
            </a:endParaRPr>
          </a:p>
        </p:txBody>
      </p:sp>
      <p:sp>
        <p:nvSpPr>
          <p:cNvPr id="22" name="Freeform 19"/>
          <p:cNvSpPr>
            <a:spLocks/>
          </p:cNvSpPr>
          <p:nvPr/>
        </p:nvSpPr>
        <p:spPr bwMode="black">
          <a:xfrm>
            <a:off x="7118372" y="2967932"/>
            <a:ext cx="662596" cy="1007974"/>
          </a:xfrm>
          <a:custGeom>
            <a:avLst/>
            <a:gdLst>
              <a:gd name="T0" fmla="*/ 1691 w 1694"/>
              <a:gd name="T1" fmla="*/ 1046 h 2719"/>
              <a:gd name="T2" fmla="*/ 1681 w 1694"/>
              <a:gd name="T3" fmla="*/ 869 h 2719"/>
              <a:gd name="T4" fmla="*/ 1679 w 1694"/>
              <a:gd name="T5" fmla="*/ 836 h 2719"/>
              <a:gd name="T6" fmla="*/ 1653 w 1694"/>
              <a:gd name="T7" fmla="*/ 815 h 2719"/>
              <a:gd name="T8" fmla="*/ 1050 w 1694"/>
              <a:gd name="T9" fmla="*/ 332 h 2719"/>
              <a:gd name="T10" fmla="*/ 1027 w 1694"/>
              <a:gd name="T11" fmla="*/ 48 h 2719"/>
              <a:gd name="T12" fmla="*/ 898 w 1694"/>
              <a:gd name="T13" fmla="*/ 0 h 2719"/>
              <a:gd name="T14" fmla="*/ 647 w 1694"/>
              <a:gd name="T15" fmla="*/ 224 h 2719"/>
              <a:gd name="T16" fmla="*/ 37 w 1694"/>
              <a:gd name="T17" fmla="*/ 1034 h 2719"/>
              <a:gd name="T18" fmla="*/ 1 w 1694"/>
              <a:gd name="T19" fmla="*/ 1735 h 2719"/>
              <a:gd name="T20" fmla="*/ 2 w 1694"/>
              <a:gd name="T21" fmla="*/ 1760 h 2719"/>
              <a:gd name="T22" fmla="*/ 3 w 1694"/>
              <a:gd name="T23" fmla="*/ 1947 h 2719"/>
              <a:gd name="T24" fmla="*/ 3 w 1694"/>
              <a:gd name="T25" fmla="*/ 2022 h 2719"/>
              <a:gd name="T26" fmla="*/ 78 w 1694"/>
              <a:gd name="T27" fmla="*/ 2022 h 2719"/>
              <a:gd name="T28" fmla="*/ 284 w 1694"/>
              <a:gd name="T29" fmla="*/ 2149 h 2719"/>
              <a:gd name="T30" fmla="*/ 78 w 1694"/>
              <a:gd name="T31" fmla="*/ 2276 h 2719"/>
              <a:gd name="T32" fmla="*/ 3 w 1694"/>
              <a:gd name="T33" fmla="*/ 2276 h 2719"/>
              <a:gd name="T34" fmla="*/ 3 w 1694"/>
              <a:gd name="T35" fmla="*/ 2351 h 2719"/>
              <a:gd name="T36" fmla="*/ 4 w 1694"/>
              <a:gd name="T37" fmla="*/ 2643 h 2719"/>
              <a:gd name="T38" fmla="*/ 4 w 1694"/>
              <a:gd name="T39" fmla="*/ 2719 h 2719"/>
              <a:gd name="T40" fmla="*/ 1318 w 1694"/>
              <a:gd name="T41" fmla="*/ 2719 h 2719"/>
              <a:gd name="T42" fmla="*/ 1318 w 1694"/>
              <a:gd name="T43" fmla="*/ 2643 h 2719"/>
              <a:gd name="T44" fmla="*/ 1318 w 1694"/>
              <a:gd name="T45" fmla="*/ 2351 h 2719"/>
              <a:gd name="T46" fmla="*/ 1318 w 1694"/>
              <a:gd name="T47" fmla="*/ 2275 h 2719"/>
              <a:gd name="T48" fmla="*/ 1243 w 1694"/>
              <a:gd name="T49" fmla="*/ 2276 h 2719"/>
              <a:gd name="T50" fmla="*/ 1241 w 1694"/>
              <a:gd name="T51" fmla="*/ 2276 h 2719"/>
              <a:gd name="T52" fmla="*/ 1239 w 1694"/>
              <a:gd name="T53" fmla="*/ 2276 h 2719"/>
              <a:gd name="T54" fmla="*/ 1032 w 1694"/>
              <a:gd name="T55" fmla="*/ 2149 h 2719"/>
              <a:gd name="T56" fmla="*/ 1239 w 1694"/>
              <a:gd name="T57" fmla="*/ 2022 h 2719"/>
              <a:gd name="T58" fmla="*/ 1242 w 1694"/>
              <a:gd name="T59" fmla="*/ 2022 h 2719"/>
              <a:gd name="T60" fmla="*/ 1318 w 1694"/>
              <a:gd name="T61" fmla="*/ 2022 h 2719"/>
              <a:gd name="T62" fmla="*/ 1318 w 1694"/>
              <a:gd name="T63" fmla="*/ 1947 h 2719"/>
              <a:gd name="T64" fmla="*/ 1127 w 1694"/>
              <a:gd name="T65" fmla="*/ 1362 h 2719"/>
              <a:gd name="T66" fmla="*/ 1056 w 1694"/>
              <a:gd name="T67" fmla="*/ 1282 h 2719"/>
              <a:gd name="T68" fmla="*/ 880 w 1694"/>
              <a:gd name="T69" fmla="*/ 1056 h 2719"/>
              <a:gd name="T70" fmla="*/ 1050 w 1694"/>
              <a:gd name="T71" fmla="*/ 1114 h 2719"/>
              <a:gd name="T72" fmla="*/ 1290 w 1694"/>
              <a:gd name="T73" fmla="*/ 1121 h 2719"/>
              <a:gd name="T74" fmla="*/ 1346 w 1694"/>
              <a:gd name="T75" fmla="*/ 1202 h 2719"/>
              <a:gd name="T76" fmla="*/ 1384 w 1694"/>
              <a:gd name="T77" fmla="*/ 1257 h 2719"/>
              <a:gd name="T78" fmla="*/ 1443 w 1694"/>
              <a:gd name="T79" fmla="*/ 1226 h 2719"/>
              <a:gd name="T80" fmla="*/ 1651 w 1694"/>
              <a:gd name="T81" fmla="*/ 1117 h 2719"/>
              <a:gd name="T82" fmla="*/ 1694 w 1694"/>
              <a:gd name="T83" fmla="*/ 1094 h 2719"/>
              <a:gd name="T84" fmla="*/ 1691 w 1694"/>
              <a:gd name="T85" fmla="*/ 1046 h 2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4" h="2719">
                <a:moveTo>
                  <a:pt x="1691" y="1046"/>
                </a:moveTo>
                <a:cubicBezTo>
                  <a:pt x="1681" y="869"/>
                  <a:pt x="1681" y="869"/>
                  <a:pt x="1681" y="869"/>
                </a:cubicBezTo>
                <a:cubicBezTo>
                  <a:pt x="1679" y="836"/>
                  <a:pt x="1679" y="836"/>
                  <a:pt x="1679" y="836"/>
                </a:cubicBezTo>
                <a:cubicBezTo>
                  <a:pt x="1653" y="815"/>
                  <a:pt x="1653" y="815"/>
                  <a:pt x="1653" y="815"/>
                </a:cubicBezTo>
                <a:cubicBezTo>
                  <a:pt x="1050" y="332"/>
                  <a:pt x="1050" y="332"/>
                  <a:pt x="1050" y="332"/>
                </a:cubicBezTo>
                <a:cubicBezTo>
                  <a:pt x="1027" y="48"/>
                  <a:pt x="1027" y="48"/>
                  <a:pt x="1027" y="48"/>
                </a:cubicBezTo>
                <a:cubicBezTo>
                  <a:pt x="898" y="0"/>
                  <a:pt x="898" y="0"/>
                  <a:pt x="898" y="0"/>
                </a:cubicBezTo>
                <a:cubicBezTo>
                  <a:pt x="897" y="2"/>
                  <a:pt x="772" y="126"/>
                  <a:pt x="647" y="224"/>
                </a:cubicBezTo>
                <a:cubicBezTo>
                  <a:pt x="195" y="352"/>
                  <a:pt x="71" y="785"/>
                  <a:pt x="37" y="1034"/>
                </a:cubicBezTo>
                <a:cubicBezTo>
                  <a:pt x="0" y="1315"/>
                  <a:pt x="0" y="1487"/>
                  <a:pt x="1" y="1735"/>
                </a:cubicBezTo>
                <a:cubicBezTo>
                  <a:pt x="1" y="1743"/>
                  <a:pt x="2" y="1752"/>
                  <a:pt x="2" y="1760"/>
                </a:cubicBezTo>
                <a:cubicBezTo>
                  <a:pt x="3" y="1947"/>
                  <a:pt x="3" y="1947"/>
                  <a:pt x="3" y="1947"/>
                </a:cubicBezTo>
                <a:cubicBezTo>
                  <a:pt x="3" y="2022"/>
                  <a:pt x="3" y="2022"/>
                  <a:pt x="3" y="2022"/>
                </a:cubicBezTo>
                <a:cubicBezTo>
                  <a:pt x="3" y="2022"/>
                  <a:pt x="78" y="2022"/>
                  <a:pt x="78" y="2022"/>
                </a:cubicBezTo>
                <a:cubicBezTo>
                  <a:pt x="189" y="2023"/>
                  <a:pt x="284" y="2092"/>
                  <a:pt x="284" y="2149"/>
                </a:cubicBezTo>
                <a:cubicBezTo>
                  <a:pt x="284" y="2205"/>
                  <a:pt x="189" y="2275"/>
                  <a:pt x="78" y="2276"/>
                </a:cubicBezTo>
                <a:cubicBezTo>
                  <a:pt x="3" y="2276"/>
                  <a:pt x="3" y="2276"/>
                  <a:pt x="3" y="2276"/>
                </a:cubicBezTo>
                <a:cubicBezTo>
                  <a:pt x="3" y="2351"/>
                  <a:pt x="3" y="2351"/>
                  <a:pt x="3" y="2351"/>
                </a:cubicBezTo>
                <a:cubicBezTo>
                  <a:pt x="4" y="2643"/>
                  <a:pt x="4" y="2643"/>
                  <a:pt x="4" y="2643"/>
                </a:cubicBezTo>
                <a:cubicBezTo>
                  <a:pt x="4" y="2719"/>
                  <a:pt x="4" y="2719"/>
                  <a:pt x="4" y="2719"/>
                </a:cubicBezTo>
                <a:cubicBezTo>
                  <a:pt x="1318" y="2719"/>
                  <a:pt x="1318" y="2719"/>
                  <a:pt x="1318" y="2719"/>
                </a:cubicBezTo>
                <a:cubicBezTo>
                  <a:pt x="1318" y="2719"/>
                  <a:pt x="1318" y="2643"/>
                  <a:pt x="1318" y="2643"/>
                </a:cubicBezTo>
                <a:cubicBezTo>
                  <a:pt x="1318" y="2351"/>
                  <a:pt x="1318" y="2351"/>
                  <a:pt x="1318" y="2351"/>
                </a:cubicBezTo>
                <a:cubicBezTo>
                  <a:pt x="1318" y="2275"/>
                  <a:pt x="1318" y="2275"/>
                  <a:pt x="1318" y="2275"/>
                </a:cubicBezTo>
                <a:cubicBezTo>
                  <a:pt x="1318" y="2276"/>
                  <a:pt x="1243" y="2276"/>
                  <a:pt x="1243" y="2276"/>
                </a:cubicBezTo>
                <a:cubicBezTo>
                  <a:pt x="1241" y="2276"/>
                  <a:pt x="1241" y="2276"/>
                  <a:pt x="1241" y="2276"/>
                </a:cubicBezTo>
                <a:cubicBezTo>
                  <a:pt x="1240" y="2276"/>
                  <a:pt x="1239" y="2276"/>
                  <a:pt x="1239" y="2276"/>
                </a:cubicBezTo>
                <a:cubicBezTo>
                  <a:pt x="1127" y="2275"/>
                  <a:pt x="1032" y="2206"/>
                  <a:pt x="1032" y="2149"/>
                </a:cubicBezTo>
                <a:cubicBezTo>
                  <a:pt x="1032" y="2092"/>
                  <a:pt x="1128" y="2022"/>
                  <a:pt x="1239" y="2022"/>
                </a:cubicBezTo>
                <a:cubicBezTo>
                  <a:pt x="1240" y="2022"/>
                  <a:pt x="1241" y="2022"/>
                  <a:pt x="1242" y="2022"/>
                </a:cubicBezTo>
                <a:cubicBezTo>
                  <a:pt x="1318" y="2022"/>
                  <a:pt x="1318" y="2022"/>
                  <a:pt x="1318" y="2022"/>
                </a:cubicBezTo>
                <a:cubicBezTo>
                  <a:pt x="1318" y="1947"/>
                  <a:pt x="1318" y="1947"/>
                  <a:pt x="1318" y="1947"/>
                </a:cubicBezTo>
                <a:cubicBezTo>
                  <a:pt x="1317" y="1726"/>
                  <a:pt x="1249" y="1519"/>
                  <a:pt x="1127" y="1362"/>
                </a:cubicBezTo>
                <a:cubicBezTo>
                  <a:pt x="1105" y="1333"/>
                  <a:pt x="1082" y="1306"/>
                  <a:pt x="1056" y="1282"/>
                </a:cubicBezTo>
                <a:cubicBezTo>
                  <a:pt x="982" y="1209"/>
                  <a:pt x="924" y="1135"/>
                  <a:pt x="880" y="1056"/>
                </a:cubicBezTo>
                <a:cubicBezTo>
                  <a:pt x="948" y="1086"/>
                  <a:pt x="1014" y="1106"/>
                  <a:pt x="1050" y="1114"/>
                </a:cubicBezTo>
                <a:cubicBezTo>
                  <a:pt x="1141" y="1133"/>
                  <a:pt x="1234" y="1127"/>
                  <a:pt x="1290" y="1121"/>
                </a:cubicBezTo>
                <a:cubicBezTo>
                  <a:pt x="1346" y="1202"/>
                  <a:pt x="1346" y="1202"/>
                  <a:pt x="1346" y="1202"/>
                </a:cubicBezTo>
                <a:cubicBezTo>
                  <a:pt x="1384" y="1257"/>
                  <a:pt x="1384" y="1257"/>
                  <a:pt x="1384" y="1257"/>
                </a:cubicBezTo>
                <a:cubicBezTo>
                  <a:pt x="1443" y="1226"/>
                  <a:pt x="1443" y="1226"/>
                  <a:pt x="1443" y="1226"/>
                </a:cubicBezTo>
                <a:cubicBezTo>
                  <a:pt x="1651" y="1117"/>
                  <a:pt x="1651" y="1117"/>
                  <a:pt x="1651" y="1117"/>
                </a:cubicBezTo>
                <a:cubicBezTo>
                  <a:pt x="1694" y="1094"/>
                  <a:pt x="1694" y="1094"/>
                  <a:pt x="1694" y="1094"/>
                </a:cubicBezTo>
                <a:lnTo>
                  <a:pt x="1691" y="1046"/>
                </a:lnTo>
                <a:close/>
              </a:path>
            </a:pathLst>
          </a:custGeom>
          <a:solidFill>
            <a:srgbClr val="FFFFFF"/>
          </a:solidFill>
          <a:ln>
            <a:noFill/>
          </a:ln>
        </p:spPr>
        <p:txBody>
          <a:bodyPr vert="horz" wrap="square" lIns="111894" tIns="55948" rIns="111894" bIns="55948" numCol="1" anchor="t" anchorCtr="0" compatLnSpc="1">
            <a:prstTxWarp prst="textNoShape">
              <a:avLst/>
            </a:prstTxWarp>
          </a:bodyPr>
          <a:lstStyle/>
          <a:p>
            <a:pPr defTabSz="621524"/>
            <a:endParaRPr lang="en-US" sz="2200">
              <a:solidFill>
                <a:prstClr val="black"/>
              </a:solidFill>
            </a:endParaRPr>
          </a:p>
        </p:txBody>
      </p:sp>
      <p:sp>
        <p:nvSpPr>
          <p:cNvPr id="23" name="Freeform 128"/>
          <p:cNvSpPr>
            <a:spLocks noEditPoints="1"/>
          </p:cNvSpPr>
          <p:nvPr/>
        </p:nvSpPr>
        <p:spPr bwMode="black">
          <a:xfrm>
            <a:off x="4726448" y="2850644"/>
            <a:ext cx="1069096" cy="1128799"/>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124313" tIns="62157" rIns="124313" bIns="62157" numCol="1" anchor="t" anchorCtr="0" compatLnSpc="1">
            <a:prstTxWarp prst="textNoShape">
              <a:avLst/>
            </a:prstTxWarp>
          </a:bodyPr>
          <a:lstStyle/>
          <a:p>
            <a:pPr defTabSz="621524"/>
            <a:endParaRPr lang="en-US" sz="2400">
              <a:solidFill>
                <a:prstClr val="black"/>
              </a:solidFill>
            </a:endParaRPr>
          </a:p>
        </p:txBody>
      </p:sp>
      <p:sp>
        <p:nvSpPr>
          <p:cNvPr id="24" name="Freeform 74"/>
          <p:cNvSpPr>
            <a:spLocks noEditPoints="1"/>
          </p:cNvSpPr>
          <p:nvPr/>
        </p:nvSpPr>
        <p:spPr bwMode="black">
          <a:xfrm>
            <a:off x="4788421" y="5611835"/>
            <a:ext cx="1064829" cy="1107820"/>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FFFFFF"/>
          </a:solidFill>
          <a:ln>
            <a:noFill/>
          </a:ln>
        </p:spPr>
        <p:txBody>
          <a:bodyPr vert="horz" wrap="square" lIns="111894" tIns="55948" rIns="111894" bIns="55948" numCol="1" anchor="t" anchorCtr="0" compatLnSpc="1">
            <a:prstTxWarp prst="textNoShape">
              <a:avLst/>
            </a:prstTxWarp>
          </a:bodyPr>
          <a:lstStyle/>
          <a:p>
            <a:pPr defTabSz="621524"/>
            <a:endParaRPr lang="en-US" sz="2200">
              <a:solidFill>
                <a:prstClr val="black"/>
              </a:solidFill>
            </a:endParaRPr>
          </a:p>
        </p:txBody>
      </p:sp>
      <p:sp>
        <p:nvSpPr>
          <p:cNvPr id="19" name="TextBox 18"/>
          <p:cNvSpPr txBox="1"/>
          <p:nvPr/>
        </p:nvSpPr>
        <p:spPr>
          <a:xfrm>
            <a:off x="4342603" y="1145588"/>
            <a:ext cx="3871392" cy="397405"/>
          </a:xfrm>
          <a:prstGeom prst="rect">
            <a:avLst/>
          </a:prstGeom>
          <a:solidFill>
            <a:srgbClr val="012654"/>
          </a:solidFill>
        </p:spPr>
        <p:txBody>
          <a:bodyPr wrap="square" lIns="0" tIns="0" rIns="0" bIns="0" rtlCol="0" anchor="ctr">
            <a:noAutofit/>
          </a:bodyPr>
          <a:lstStyle/>
          <a:p>
            <a:pPr algn="ctr" defTabSz="621524"/>
            <a:r>
              <a:rPr lang="en-US" b="1" dirty="0" smtClean="0">
                <a:solidFill>
                  <a:prstClr val="white"/>
                </a:solidFill>
                <a:latin typeface="Segoe UI Light" pitchFamily="34" charset="0"/>
              </a:rPr>
              <a:t>Simplicity</a:t>
            </a:r>
            <a:endParaRPr lang="en-US" b="1" dirty="0">
              <a:solidFill>
                <a:prstClr val="white"/>
              </a:solidFill>
              <a:latin typeface="Segoe UI Light" pitchFamily="34" charset="0"/>
            </a:endParaRPr>
          </a:p>
        </p:txBody>
      </p:sp>
      <p:sp>
        <p:nvSpPr>
          <p:cNvPr id="25" name="TextBox 24"/>
          <p:cNvSpPr txBox="1"/>
          <p:nvPr/>
        </p:nvSpPr>
        <p:spPr>
          <a:xfrm>
            <a:off x="203266" y="4216390"/>
            <a:ext cx="1896805" cy="2612842"/>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global </a:t>
            </a:r>
          </a:p>
          <a:p>
            <a:pPr algn="ctr" defTabSz="621524"/>
            <a:r>
              <a:rPr lang="en-US" sz="2200" b="1" dirty="0">
                <a:solidFill>
                  <a:prstClr val="white"/>
                </a:solidFill>
                <a:latin typeface="Segoe UI Light" pitchFamily="34" charset="0"/>
              </a:rPr>
              <a:t>reach</a:t>
            </a:r>
          </a:p>
        </p:txBody>
      </p:sp>
      <p:sp>
        <p:nvSpPr>
          <p:cNvPr id="26" name="TextBox 25"/>
          <p:cNvSpPr txBox="1"/>
          <p:nvPr/>
        </p:nvSpPr>
        <p:spPr>
          <a:xfrm>
            <a:off x="2177850" y="4220761"/>
            <a:ext cx="1896805" cy="2608472"/>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instant</a:t>
            </a:r>
          </a:p>
          <a:p>
            <a:pPr algn="ctr" defTabSz="621524"/>
            <a:r>
              <a:rPr lang="en-US" sz="2200" b="1" dirty="0">
                <a:solidFill>
                  <a:prstClr val="white"/>
                </a:solidFill>
                <a:latin typeface="Segoe UI Light" pitchFamily="34" charset="0"/>
              </a:rPr>
              <a:t>credibility</a:t>
            </a:r>
          </a:p>
        </p:txBody>
      </p:sp>
      <p:sp>
        <p:nvSpPr>
          <p:cNvPr id="29" name="TextBox 28"/>
          <p:cNvSpPr txBox="1"/>
          <p:nvPr/>
        </p:nvSpPr>
        <p:spPr>
          <a:xfrm>
            <a:off x="203266" y="1584973"/>
            <a:ext cx="1896805" cy="2563691"/>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+1B  </a:t>
            </a:r>
          </a:p>
          <a:p>
            <a:pPr algn="ctr" defTabSz="621524"/>
            <a:r>
              <a:rPr lang="en-US" sz="2200" b="1" dirty="0">
                <a:solidFill>
                  <a:prstClr val="white"/>
                </a:solidFill>
                <a:latin typeface="Segoe UI Light" pitchFamily="34" charset="0"/>
              </a:rPr>
              <a:t>users</a:t>
            </a:r>
          </a:p>
        </p:txBody>
      </p:sp>
      <p:sp>
        <p:nvSpPr>
          <p:cNvPr id="30" name="TextBox 29"/>
          <p:cNvSpPr txBox="1"/>
          <p:nvPr/>
        </p:nvSpPr>
        <p:spPr>
          <a:xfrm>
            <a:off x="2177850" y="1589343"/>
            <a:ext cx="1896805" cy="2559405"/>
          </a:xfrm>
          <a:prstGeom prst="rect">
            <a:avLst/>
          </a:prstGeom>
          <a:solidFill>
            <a:srgbClr val="012654"/>
          </a:solidFill>
        </p:spPr>
        <p:txBody>
          <a:bodyPr wrap="square" lIns="0" tIns="0" rIns="0" bIns="0" rtlCol="0" anchor="t">
            <a:noAutofit/>
          </a:bodyPr>
          <a:lstStyle/>
          <a:p>
            <a:pPr algn="ctr" defTabSz="621524"/>
            <a:r>
              <a:rPr lang="en-US" sz="2200" b="1" dirty="0">
                <a:solidFill>
                  <a:prstClr val="white"/>
                </a:solidFill>
                <a:latin typeface="Segoe UI Light" pitchFamily="34" charset="0"/>
              </a:rPr>
              <a:t>in-product</a:t>
            </a:r>
          </a:p>
          <a:p>
            <a:pPr algn="ctr" defTabSz="621524"/>
            <a:r>
              <a:rPr lang="en-US" sz="2200" b="1" dirty="0">
                <a:solidFill>
                  <a:prstClr val="white"/>
                </a:solidFill>
                <a:latin typeface="Segoe UI Light" pitchFamily="34" charset="0"/>
              </a:rPr>
              <a:t>exposure</a:t>
            </a:r>
          </a:p>
        </p:txBody>
      </p:sp>
      <p:sp>
        <p:nvSpPr>
          <p:cNvPr id="33" name="TextBox 32"/>
          <p:cNvSpPr txBox="1"/>
          <p:nvPr/>
        </p:nvSpPr>
        <p:spPr>
          <a:xfrm>
            <a:off x="203264" y="1145588"/>
            <a:ext cx="3871392" cy="397405"/>
          </a:xfrm>
          <a:prstGeom prst="rect">
            <a:avLst/>
          </a:prstGeom>
          <a:solidFill>
            <a:srgbClr val="012654"/>
          </a:solidFill>
        </p:spPr>
        <p:txBody>
          <a:bodyPr wrap="square" lIns="0" tIns="0" rIns="0" bIns="0" rtlCol="0" anchor="ctr">
            <a:noAutofit/>
          </a:bodyPr>
          <a:lstStyle/>
          <a:p>
            <a:pPr algn="ctr" defTabSz="621524"/>
            <a:r>
              <a:rPr lang="en-US" b="1" dirty="0" smtClean="0">
                <a:solidFill>
                  <a:prstClr val="white"/>
                </a:solidFill>
                <a:latin typeface="Segoe UI Light" pitchFamily="34" charset="0"/>
              </a:rPr>
              <a:t>Opportunity</a:t>
            </a:r>
            <a:endParaRPr lang="en-US" b="1" dirty="0">
              <a:solidFill>
                <a:prstClr val="white"/>
              </a:solidFill>
              <a:latin typeface="Segoe UI Light" pitchFamily="34" charset="0"/>
            </a:endParaRPr>
          </a:p>
        </p:txBody>
      </p:sp>
      <p:sp>
        <p:nvSpPr>
          <p:cNvPr id="3" name="Left Arrow 2"/>
          <p:cNvSpPr/>
          <p:nvPr/>
        </p:nvSpPr>
        <p:spPr bwMode="auto">
          <a:xfrm>
            <a:off x="10163061" y="3887769"/>
            <a:ext cx="838458" cy="508985"/>
          </a:xfrm>
          <a:prstGeom prst="leftArrow">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13" tIns="62157" rIns="62157" bIns="124313" numCol="1" spcCol="0" rtlCol="0" fromWordArt="0" anchor="b" anchorCtr="0" forceAA="0" compatLnSpc="1">
            <a:prstTxWarp prst="textNoShape">
              <a:avLst/>
            </a:prstTxWarp>
            <a:noAutofit/>
          </a:bodyPr>
          <a:lstStyle/>
          <a:p>
            <a:pPr algn="ctr" defTabSz="1242742" fontAlgn="base">
              <a:spcBef>
                <a:spcPct val="0"/>
              </a:spcBef>
              <a:spcAft>
                <a:spcPct val="0"/>
              </a:spcAft>
            </a:pPr>
            <a:endParaRPr lang="en-US" sz="2400" spc="-68" dirty="0" err="1">
              <a:gradFill>
                <a:gsLst>
                  <a:gs pos="0">
                    <a:srgbClr val="FFFFFF"/>
                  </a:gs>
                  <a:gs pos="100000">
                    <a:srgbClr val="FFFFFF"/>
                  </a:gs>
                </a:gsLst>
                <a:lin ang="5400000" scaled="0"/>
              </a:gradFill>
              <a:ea typeface="Segoe UI" pitchFamily="34" charset="0"/>
              <a:cs typeface="Segoe UI" pitchFamily="34" charset="0"/>
            </a:endParaRPr>
          </a:p>
        </p:txBody>
      </p:sp>
      <p:pic>
        <p:nvPicPr>
          <p:cNvPr id="34" name="Picture 3" descr="\\MAGNUM\Projects\Microsoft\Cloud Power FY12\Design\ICONS_PNG\User.png"/>
          <p:cNvPicPr>
            <a:picLocks noChangeAspect="1" noChangeArrowheads="1"/>
          </p:cNvPicPr>
          <p:nvPr/>
        </p:nvPicPr>
        <p:blipFill>
          <a:blip r:embed="rId3" cstate="print">
            <a:lum bright="100000"/>
          </a:blip>
          <a:srcRect/>
          <a:stretch>
            <a:fillRect/>
          </a:stretch>
        </p:blipFill>
        <p:spPr bwMode="auto">
          <a:xfrm>
            <a:off x="550636" y="2647533"/>
            <a:ext cx="1240731" cy="1240232"/>
          </a:xfrm>
          <a:prstGeom prst="rect">
            <a:avLst/>
          </a:prstGeom>
          <a:noFill/>
        </p:spPr>
      </p:pic>
      <p:pic>
        <p:nvPicPr>
          <p:cNvPr id="35" name="Picture 2" descr="\\MAGNUM\Projects\Microsoft\Cloud Power FY12\Design\Icons\PNGs\Cloud_on_your_terms.png"/>
          <p:cNvPicPr>
            <a:picLocks noChangeAspect="1" noChangeArrowheads="1"/>
          </p:cNvPicPr>
          <p:nvPr/>
        </p:nvPicPr>
        <p:blipFill>
          <a:blip r:embed="rId4" cstate="print">
            <a:biLevel thresh="25000"/>
          </a:blip>
          <a:stretch>
            <a:fillRect/>
          </a:stretch>
        </p:blipFill>
        <p:spPr bwMode="auto">
          <a:xfrm>
            <a:off x="305107" y="5100553"/>
            <a:ext cx="1658027" cy="1657360"/>
          </a:xfrm>
          <a:prstGeom prst="rect">
            <a:avLst/>
          </a:prstGeom>
          <a:noFill/>
          <a:ln>
            <a:noFill/>
          </a:ln>
        </p:spPr>
      </p:pic>
      <p:sp>
        <p:nvSpPr>
          <p:cNvPr id="37" name="Freeform 23"/>
          <p:cNvSpPr>
            <a:spLocks noEditPoints="1"/>
          </p:cNvSpPr>
          <p:nvPr/>
        </p:nvSpPr>
        <p:spPr bwMode="black">
          <a:xfrm>
            <a:off x="2610188" y="2850647"/>
            <a:ext cx="923181" cy="835646"/>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pic>
        <p:nvPicPr>
          <p:cNvPr id="31" name="Picture 3" descr="\\MAGNUM\Projects\Microsoft\Cloud Power FY12\Design\Icons\PNGs\Public_Cloud_Productivity.png"/>
          <p:cNvPicPr>
            <a:picLocks noChangeAspect="1" noChangeArrowheads="1"/>
          </p:cNvPicPr>
          <p:nvPr/>
        </p:nvPicPr>
        <p:blipFill>
          <a:blip r:embed="rId5" cstate="print">
            <a:lum bright="100000"/>
          </a:blip>
          <a:stretch>
            <a:fillRect/>
          </a:stretch>
        </p:blipFill>
        <p:spPr bwMode="auto">
          <a:xfrm>
            <a:off x="10780665" y="5119019"/>
            <a:ext cx="1445624" cy="1445043"/>
          </a:xfrm>
          <a:prstGeom prst="rect">
            <a:avLst/>
          </a:prstGeom>
          <a:noFill/>
        </p:spPr>
      </p:pic>
      <p:grpSp>
        <p:nvGrpSpPr>
          <p:cNvPr id="32" name="Group 31"/>
          <p:cNvGrpSpPr/>
          <p:nvPr/>
        </p:nvGrpSpPr>
        <p:grpSpPr bwMode="black">
          <a:xfrm>
            <a:off x="2876613" y="5100554"/>
            <a:ext cx="656759" cy="1164698"/>
            <a:chOff x="3360738" y="989012"/>
            <a:chExt cx="746125" cy="1439864"/>
          </a:xfrm>
        </p:grpSpPr>
        <p:sp>
          <p:nvSpPr>
            <p:cNvPr id="38"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39"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40"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41"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grpSp>
    </p:spTree>
    <p:extLst>
      <p:ext uri="{BB962C8B-B14F-4D97-AF65-F5344CB8AC3E}">
        <p14:creationId xmlns:p14="http://schemas.microsoft.com/office/powerpoint/2010/main" val="3410716520"/>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Key Resources</a:t>
            </a:r>
            <a:endParaRPr lang="en-US" dirty="0"/>
          </a:p>
        </p:txBody>
      </p:sp>
      <p:sp>
        <p:nvSpPr>
          <p:cNvPr id="13" name="TextBox 12"/>
          <p:cNvSpPr txBox="1"/>
          <p:nvPr/>
        </p:nvSpPr>
        <p:spPr>
          <a:xfrm>
            <a:off x="4255348" y="2220920"/>
            <a:ext cx="3919877" cy="2983529"/>
          </a:xfrm>
          <a:prstGeom prst="rect">
            <a:avLst/>
          </a:prstGeom>
          <a:solidFill>
            <a:srgbClr val="012654"/>
          </a:solidFill>
        </p:spPr>
        <p:txBody>
          <a:bodyPr wrap="square" lIns="186556" tIns="149245" rIns="186556" bIns="149245" rtlCol="0" anchor="b">
            <a:noAutofit/>
          </a:bodyPr>
          <a:lstStyle/>
          <a:p>
            <a:pPr algn="ctr">
              <a:lnSpc>
                <a:spcPct val="90000"/>
              </a:lnSpc>
              <a:spcAft>
                <a:spcPts val="612"/>
              </a:spcAft>
            </a:pPr>
            <a:r>
              <a:rPr lang="en-US" sz="2400" b="1" dirty="0">
                <a:solidFill>
                  <a:schemeClr val="bg1"/>
                </a:solidFill>
              </a:rPr>
              <a:t>officeappcontest.com</a:t>
            </a:r>
          </a:p>
        </p:txBody>
      </p:sp>
      <p:sp>
        <p:nvSpPr>
          <p:cNvPr id="16" name="TextBox 15"/>
          <p:cNvSpPr txBox="1"/>
          <p:nvPr/>
        </p:nvSpPr>
        <p:spPr>
          <a:xfrm>
            <a:off x="8309917" y="2220920"/>
            <a:ext cx="3919877" cy="2983529"/>
          </a:xfrm>
          <a:prstGeom prst="rect">
            <a:avLst/>
          </a:prstGeom>
          <a:solidFill>
            <a:srgbClr val="012654"/>
          </a:solidFill>
        </p:spPr>
        <p:txBody>
          <a:bodyPr wrap="square" lIns="0" tIns="149245" rIns="0" bIns="149245" rtlCol="0" anchor="b">
            <a:noAutofit/>
          </a:bodyPr>
          <a:lstStyle/>
          <a:p>
            <a:pPr algn="ctr">
              <a:lnSpc>
                <a:spcPct val="90000"/>
              </a:lnSpc>
              <a:spcAft>
                <a:spcPts val="612"/>
              </a:spcAft>
            </a:pPr>
            <a:r>
              <a:rPr lang="en-US" sz="2400" b="1" dirty="0">
                <a:solidFill>
                  <a:schemeClr val="bg1"/>
                </a:solidFill>
              </a:rPr>
              <a:t>http://www.devcamps.ms/office</a:t>
            </a:r>
          </a:p>
        </p:txBody>
      </p:sp>
      <p:sp>
        <p:nvSpPr>
          <p:cNvPr id="17" name="TextBox 16"/>
          <p:cNvSpPr txBox="1"/>
          <p:nvPr/>
        </p:nvSpPr>
        <p:spPr>
          <a:xfrm>
            <a:off x="200778" y="2220920"/>
            <a:ext cx="3919877" cy="2983529"/>
          </a:xfrm>
          <a:prstGeom prst="rect">
            <a:avLst/>
          </a:prstGeom>
          <a:solidFill>
            <a:srgbClr val="012654"/>
          </a:solidFill>
        </p:spPr>
        <p:txBody>
          <a:bodyPr wrap="square" lIns="186556" tIns="149245" rIns="186556" bIns="149245" rtlCol="0" anchor="b">
            <a:noAutofit/>
          </a:bodyPr>
          <a:lstStyle/>
          <a:p>
            <a:pPr algn="ctr">
              <a:lnSpc>
                <a:spcPct val="90000"/>
              </a:lnSpc>
              <a:spcAft>
                <a:spcPts val="612"/>
              </a:spcAft>
            </a:pPr>
            <a:r>
              <a:rPr lang="en-US" sz="2400" b="1" dirty="0">
                <a:solidFill>
                  <a:schemeClr val="bg1"/>
                </a:solidFill>
              </a:rPr>
              <a:t>dev.office.com</a:t>
            </a:r>
          </a:p>
        </p:txBody>
      </p:sp>
      <p:pic>
        <p:nvPicPr>
          <p:cNvPr id="18" name="Picture 7" descr="\\MAGNUM\Projects\Microsoft\Cloud Power FY12\Design\Icons\PNGs\Repair.png"/>
          <p:cNvPicPr>
            <a:picLocks noChangeAspect="1" noChangeArrowheads="1"/>
          </p:cNvPicPr>
          <p:nvPr/>
        </p:nvPicPr>
        <p:blipFill>
          <a:blip r:embed="rId3" cstate="print">
            <a:lum bright="100000"/>
          </a:blip>
          <a:srcRect/>
          <a:stretch>
            <a:fillRect/>
          </a:stretch>
        </p:blipFill>
        <p:spPr bwMode="auto">
          <a:xfrm>
            <a:off x="1364873" y="2688029"/>
            <a:ext cx="1591688" cy="1591047"/>
          </a:xfrm>
          <a:prstGeom prst="rect">
            <a:avLst/>
          </a:prstGeom>
          <a:noFill/>
        </p:spPr>
      </p:pic>
      <p:pic>
        <p:nvPicPr>
          <p:cNvPr id="19" name="Picture 2" descr="\\MAGNUM\Projects\Microsoft\Cloud Power FY12\Design\ICONS_PNG\Devices.png"/>
          <p:cNvPicPr>
            <a:picLocks noChangeAspect="1" noChangeArrowheads="1"/>
          </p:cNvPicPr>
          <p:nvPr/>
        </p:nvPicPr>
        <p:blipFill>
          <a:blip r:embed="rId4" cstate="print">
            <a:lum bright="100000" contrast="100000"/>
          </a:blip>
          <a:stretch>
            <a:fillRect/>
          </a:stretch>
        </p:blipFill>
        <p:spPr bwMode="auto">
          <a:xfrm>
            <a:off x="5284750" y="2688029"/>
            <a:ext cx="1865957" cy="1865207"/>
          </a:xfrm>
          <a:prstGeom prst="rect">
            <a:avLst/>
          </a:prstGeom>
          <a:noFill/>
          <a:ln>
            <a:noFill/>
          </a:ln>
        </p:spPr>
      </p:pic>
      <p:pic>
        <p:nvPicPr>
          <p:cNvPr id="20" name="Picture 6" descr="\\MAGNUM\Projects\Microsoft\Cloud Power FY12\Design\ICONS_PNG\Professionals.png"/>
          <p:cNvPicPr>
            <a:picLocks noChangeAspect="1" noChangeArrowheads="1"/>
          </p:cNvPicPr>
          <p:nvPr/>
        </p:nvPicPr>
        <p:blipFill>
          <a:blip r:embed="rId5" cstate="print">
            <a:lum bright="100000"/>
          </a:blip>
          <a:srcRect/>
          <a:stretch>
            <a:fillRect/>
          </a:stretch>
        </p:blipFill>
        <p:spPr bwMode="auto">
          <a:xfrm>
            <a:off x="9336877" y="2413870"/>
            <a:ext cx="1865957" cy="1865207"/>
          </a:xfrm>
          <a:prstGeom prst="rect">
            <a:avLst/>
          </a:prstGeom>
          <a:noFill/>
        </p:spPr>
      </p:pic>
    </p:spTree>
    <p:extLst>
      <p:ext uri="{BB962C8B-B14F-4D97-AF65-F5344CB8AC3E}">
        <p14:creationId xmlns:p14="http://schemas.microsoft.com/office/powerpoint/2010/main" val="277788689"/>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Click through demo</a:t>
            </a:r>
            <a:endParaRPr lang="en-US" dirty="0"/>
          </a:p>
        </p:txBody>
      </p:sp>
      <p:sp>
        <p:nvSpPr>
          <p:cNvPr id="5" name="Text Placeholder 4"/>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1121587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300" dirty="0"/>
              <a:t>dev.office.com</a:t>
            </a:r>
          </a:p>
        </p:txBody>
      </p:sp>
      <p:sp>
        <p:nvSpPr>
          <p:cNvPr id="2" name="Text Placeholder 1"/>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5340586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Accelerating Your App</a:t>
            </a:r>
            <a:endParaRPr lang="en-US" dirty="0"/>
          </a:p>
        </p:txBody>
      </p:sp>
      <p:sp>
        <p:nvSpPr>
          <p:cNvPr id="6" name="Text Placeholder 5"/>
          <p:cNvSpPr>
            <a:spLocks noGrp="1"/>
          </p:cNvSpPr>
          <p:nvPr>
            <p:ph type="body" sz="quarter" idx="10"/>
          </p:nvPr>
        </p:nvSpPr>
        <p:spPr>
          <a:xfrm>
            <a:off x="274642" y="1212854"/>
            <a:ext cx="7161201" cy="1696872"/>
          </a:xfrm>
        </p:spPr>
        <p:txBody>
          <a:bodyPr/>
          <a:lstStyle/>
          <a:p>
            <a:r>
              <a:rPr lang="en-US" dirty="0" smtClean="0"/>
              <a:t>Complete The Card</a:t>
            </a:r>
          </a:p>
          <a:p>
            <a:pPr lvl="1"/>
            <a:r>
              <a:rPr lang="en-US" dirty="0" smtClean="0"/>
              <a:t>Take It To The SharePoint Store Booth (Microsoft Pavilion) </a:t>
            </a:r>
          </a:p>
          <a:p>
            <a:pPr lvl="1"/>
            <a:r>
              <a:rPr lang="en-US" dirty="0" smtClean="0"/>
              <a:t>Daily Draw To Meet A Program </a:t>
            </a:r>
            <a:r>
              <a:rPr lang="en-US" dirty="0" err="1" smtClean="0"/>
              <a:t>Mgr</a:t>
            </a:r>
            <a:r>
              <a:rPr lang="en-US" dirty="0" smtClean="0"/>
              <a:t> &amp; Plan Your App </a:t>
            </a:r>
          </a:p>
          <a:p>
            <a:endParaRPr lang="en-US" dirty="0" smtClean="0"/>
          </a:p>
          <a:p>
            <a:r>
              <a:rPr lang="en-US" dirty="0" smtClean="0"/>
              <a:t>Check Out </a:t>
            </a:r>
          </a:p>
          <a:p>
            <a:pPr lvl="1"/>
            <a:r>
              <a:rPr lang="en-US" dirty="0"/>
              <a:t>d</a:t>
            </a:r>
            <a:r>
              <a:rPr lang="en-US" dirty="0" smtClean="0"/>
              <a:t>ev.office.com</a:t>
            </a:r>
          </a:p>
          <a:p>
            <a:r>
              <a:rPr lang="en-US" sz="2000" spc="0" dirty="0">
                <a:gradFill>
                  <a:gsLst>
                    <a:gs pos="1250">
                      <a:schemeClr val="bg2"/>
                    </a:gs>
                    <a:gs pos="100000">
                      <a:schemeClr val="bg2"/>
                    </a:gs>
                  </a:gsLst>
                  <a:lin ang="5400000" scaled="0"/>
                </a:gradFill>
                <a:latin typeface="+mn-lt"/>
                <a:hlinkClick r:id="rId2"/>
              </a:rPr>
              <a:t>http://www.devcamps.ms/office</a:t>
            </a:r>
            <a:endParaRPr lang="en-US" sz="2000" spc="0" dirty="0">
              <a:gradFill>
                <a:gsLst>
                  <a:gs pos="1250">
                    <a:schemeClr val="bg2"/>
                  </a:gs>
                  <a:gs pos="100000">
                    <a:schemeClr val="bg2"/>
                  </a:gs>
                </a:gsLst>
                <a:lin ang="5400000" scaled="0"/>
              </a:gradFill>
              <a:latin typeface="+mn-lt"/>
            </a:endParaRPr>
          </a:p>
          <a:p>
            <a:endParaRPr lang="en-US" dirty="0" smtClean="0"/>
          </a:p>
          <a:p>
            <a:r>
              <a:rPr lang="en-US" dirty="0" smtClean="0"/>
              <a:t>Sign Up </a:t>
            </a:r>
          </a:p>
          <a:p>
            <a:pPr lvl="1"/>
            <a:r>
              <a:rPr lang="en-US" dirty="0" err="1" smtClean="0"/>
              <a:t>Dev</a:t>
            </a:r>
            <a:r>
              <a:rPr lang="en-US" dirty="0" smtClean="0"/>
              <a:t> Tenant </a:t>
            </a:r>
          </a:p>
          <a:p>
            <a:pPr lvl="1"/>
            <a:r>
              <a:rPr lang="en-US" dirty="0" smtClean="0"/>
              <a:t>Seller Account</a:t>
            </a:r>
            <a:endParaRPr lang="en-US" dirty="0"/>
          </a:p>
        </p:txBody>
      </p:sp>
      <p:pic>
        <p:nvPicPr>
          <p:cNvPr id="4" name="Picture 3"/>
          <p:cNvPicPr>
            <a:picLocks noChangeAspect="1"/>
          </p:cNvPicPr>
          <p:nvPr/>
        </p:nvPicPr>
        <p:blipFill>
          <a:blip r:embed="rId3"/>
          <a:stretch>
            <a:fillRect/>
          </a:stretch>
        </p:blipFill>
        <p:spPr>
          <a:xfrm>
            <a:off x="7892998" y="3"/>
            <a:ext cx="4543476" cy="7009937"/>
          </a:xfrm>
          <a:prstGeom prst="rect">
            <a:avLst/>
          </a:prstGeom>
        </p:spPr>
      </p:pic>
    </p:spTree>
    <p:extLst>
      <p:ext uri="{BB962C8B-B14F-4D97-AF65-F5344CB8AC3E}">
        <p14:creationId xmlns:p14="http://schemas.microsoft.com/office/powerpoint/2010/main" val="531436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500" b="1" dirty="0"/>
              <a:t>Getting your apps into the Office and SharePoint Store </a:t>
            </a:r>
            <a:endParaRPr lang="en-US" sz="4900" dirty="0"/>
          </a:p>
        </p:txBody>
      </p:sp>
      <p:sp>
        <p:nvSpPr>
          <p:cNvPr id="3" name="Text Placeholder 2"/>
          <p:cNvSpPr>
            <a:spLocks noGrp="1"/>
          </p:cNvSpPr>
          <p:nvPr>
            <p:ph type="body" sz="quarter" idx="12"/>
          </p:nvPr>
        </p:nvSpPr>
        <p:spPr/>
        <p:txBody>
          <a:bodyPr/>
          <a:lstStyle/>
          <a:p>
            <a:r>
              <a:rPr lang="en-US" sz="3300" dirty="0"/>
              <a:t>Vivek Narasimhan</a:t>
            </a:r>
            <a:br>
              <a:rPr lang="en-US" sz="3300" dirty="0"/>
            </a:br>
            <a:r>
              <a:rPr lang="en-US" sz="3300" dirty="0"/>
              <a:t>Product Manager – SharePoint</a:t>
            </a:r>
            <a:endParaRPr lang="en-US" dirty="0"/>
          </a:p>
        </p:txBody>
      </p:sp>
      <p:sp>
        <p:nvSpPr>
          <p:cNvPr id="4" name="Rectangle 3"/>
          <p:cNvSpPr/>
          <p:nvPr/>
        </p:nvSpPr>
        <p:spPr>
          <a:xfrm>
            <a:off x="11186993" y="1476622"/>
            <a:ext cx="1038915" cy="376684"/>
          </a:xfrm>
          <a:prstGeom prst="rect">
            <a:avLst/>
          </a:prstGeom>
        </p:spPr>
        <p:txBody>
          <a:bodyPr wrap="none" lIns="93269" tIns="46635" rIns="93269" bIns="46635">
            <a:spAutoFit/>
          </a:bodyPr>
          <a:lstStyle/>
          <a:p>
            <a:pPr algn="r" defTabSz="932651"/>
            <a:r>
              <a:rPr lang="en-US" dirty="0">
                <a:solidFill>
                  <a:srgbClr val="505050"/>
                </a:solidFill>
              </a:rPr>
              <a:t> </a:t>
            </a:r>
            <a:r>
              <a:rPr lang="en-US" dirty="0" smtClean="0">
                <a:solidFill>
                  <a:srgbClr val="505050"/>
                </a:solidFill>
              </a:rPr>
              <a:t>SPC106</a:t>
            </a:r>
            <a:endParaRPr lang="en-US" dirty="0">
              <a:solidFill>
                <a:srgbClr val="505050"/>
              </a:solidFill>
            </a:endParaRPr>
          </a:p>
        </p:txBody>
      </p:sp>
    </p:spTree>
    <p:extLst>
      <p:ext uri="{BB962C8B-B14F-4D97-AF65-F5344CB8AC3E}">
        <p14:creationId xmlns:p14="http://schemas.microsoft.com/office/powerpoint/2010/main" val="3083673033"/>
      </p:ext>
    </p:extLst>
  </p:cSld>
  <p:clrMapOvr>
    <a:masterClrMapping/>
  </p:clrMapOvr>
  <mc:AlternateContent xmlns:mc="http://schemas.openxmlformats.org/markup-compatibility/2006" xmlns:p14="http://schemas.microsoft.com/office/powerpoint/2010/main">
    <mc:Choice Requires="p14">
      <p:transition spd="slow" p14:dur="15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pc="0" dirty="0">
                <a:hlinkClick r:id="rId3"/>
              </a:rPr>
              <a:t>http://www.devcamps.ms/office</a:t>
            </a:r>
            <a:endParaRPr lang="en-US" spc="0" dirty="0"/>
          </a:p>
        </p:txBody>
      </p:sp>
      <p:sp>
        <p:nvSpPr>
          <p:cNvPr id="3" name="Content Placeholder 2"/>
          <p:cNvSpPr>
            <a:spLocks noGrp="1"/>
          </p:cNvSpPr>
          <p:nvPr>
            <p:ph idx="1"/>
          </p:nvPr>
        </p:nvSpPr>
        <p:spPr>
          <a:xfrm>
            <a:off x="559986" y="1189667"/>
            <a:ext cx="11378776" cy="5252470"/>
          </a:xfrm>
        </p:spPr>
        <p:txBody>
          <a:bodyPr>
            <a:noAutofit/>
          </a:bodyPr>
          <a:lstStyle/>
          <a:p>
            <a:r>
              <a:rPr lang="en-US" sz="1800" b="1" spc="0" dirty="0">
                <a:latin typeface="+mn-lt"/>
                <a:cs typeface="ＭＳ Ｐゴシック" pitchFamily="-65" charset="-128"/>
              </a:rPr>
              <a:t>1 Day Workshops</a:t>
            </a:r>
          </a:p>
          <a:p>
            <a:pPr lvl="4"/>
            <a:r>
              <a:rPr lang="en-US" sz="1200" dirty="0"/>
              <a:t>US (50): Denver, CO 12/10 </a:t>
            </a:r>
          </a:p>
          <a:p>
            <a:pPr lvl="4"/>
            <a:r>
              <a:rPr lang="en-US" sz="1200" dirty="0"/>
              <a:t>US (50): Charlotte, NC  12/12</a:t>
            </a:r>
          </a:p>
          <a:p>
            <a:pPr lvl="4"/>
            <a:r>
              <a:rPr lang="en-US" sz="1200" dirty="0"/>
              <a:t>Canada (25): Toronto, 12/14</a:t>
            </a:r>
          </a:p>
          <a:p>
            <a:pPr marL="346451" lvl="2" indent="-346451">
              <a:buSzPct val="80000"/>
              <a:buFont typeface="Arial" pitchFamily="34" charset="0"/>
              <a:buChar char="•"/>
              <a:tabLst/>
            </a:pPr>
            <a:r>
              <a:rPr lang="en-US" sz="1800" b="1" dirty="0">
                <a:cs typeface="ＭＳ Ｐゴシック" pitchFamily="-65" charset="-128"/>
              </a:rPr>
              <a:t>2 Day Jumpstarts</a:t>
            </a:r>
          </a:p>
          <a:p>
            <a:pPr lvl="3"/>
            <a:r>
              <a:rPr lang="en-US" sz="1600" b="1" dirty="0">
                <a:cs typeface="ＭＳ Ｐゴシック" pitchFamily="-65" charset="-128"/>
              </a:rPr>
              <a:t>January </a:t>
            </a:r>
          </a:p>
          <a:p>
            <a:pPr lvl="4"/>
            <a:r>
              <a:rPr lang="en-US" sz="1200" dirty="0"/>
              <a:t>China (14-15)</a:t>
            </a:r>
          </a:p>
          <a:p>
            <a:pPr lvl="4"/>
            <a:r>
              <a:rPr lang="en-US" sz="1200" dirty="0"/>
              <a:t>India (21/22 and 24/25)</a:t>
            </a:r>
          </a:p>
          <a:p>
            <a:pPr lvl="4"/>
            <a:r>
              <a:rPr lang="en-US" sz="1200" dirty="0"/>
              <a:t>Japan (28-31)</a:t>
            </a:r>
          </a:p>
          <a:p>
            <a:pPr lvl="3"/>
            <a:r>
              <a:rPr lang="en-US" sz="1600" b="1" dirty="0">
                <a:cs typeface="ＭＳ Ｐゴシック" pitchFamily="-65" charset="-128"/>
              </a:rPr>
              <a:t>February </a:t>
            </a:r>
          </a:p>
          <a:p>
            <a:pPr marL="1240007" lvl="4"/>
            <a:r>
              <a:rPr lang="en-US" sz="1200" dirty="0"/>
              <a:t>Germany &amp; Australia (4-7)</a:t>
            </a:r>
          </a:p>
          <a:p>
            <a:pPr lvl="4"/>
            <a:r>
              <a:rPr lang="en-US" sz="1200" dirty="0"/>
              <a:t>US (11-14)</a:t>
            </a:r>
          </a:p>
          <a:p>
            <a:pPr lvl="4"/>
            <a:r>
              <a:rPr lang="en-US" sz="1200" dirty="0"/>
              <a:t>Mexico (18-21)</a:t>
            </a:r>
          </a:p>
          <a:p>
            <a:pPr lvl="4"/>
            <a:r>
              <a:rPr lang="en-US" sz="1200" dirty="0"/>
              <a:t>US(25-28)</a:t>
            </a:r>
          </a:p>
          <a:p>
            <a:pPr lvl="4"/>
            <a:r>
              <a:rPr lang="en-US" sz="1200" dirty="0"/>
              <a:t>UK (25-26)</a:t>
            </a:r>
          </a:p>
          <a:p>
            <a:r>
              <a:rPr lang="en-US" sz="1800" b="1" spc="0" dirty="0">
                <a:latin typeface="+mn-lt"/>
                <a:cs typeface="ＭＳ Ｐゴシック" pitchFamily="-65" charset="-128"/>
              </a:rPr>
              <a:t>Registration: </a:t>
            </a:r>
            <a:r>
              <a:rPr lang="en-US" sz="1400" spc="0" dirty="0">
                <a:latin typeface="+mn-lt"/>
                <a:hlinkClick r:id="rId3"/>
              </a:rPr>
              <a:t>http://www.devcamps.ms/office</a:t>
            </a:r>
            <a:endParaRPr lang="en-US" sz="1400" spc="0" dirty="0">
              <a:latin typeface="+mn-lt"/>
            </a:endParaRPr>
          </a:p>
          <a:p>
            <a:r>
              <a:rPr lang="en-US" sz="1800" b="1" spc="0" dirty="0">
                <a:latin typeface="+mn-lt"/>
                <a:cs typeface="ＭＳ Ｐゴシック" pitchFamily="-65" charset="-128"/>
              </a:rPr>
              <a:t>FAQ</a:t>
            </a:r>
          </a:p>
          <a:p>
            <a:pPr lvl="1"/>
            <a:r>
              <a:rPr lang="en-US" sz="1400" b="1" dirty="0">
                <a:cs typeface="ＭＳ Ｐゴシック" pitchFamily="-65" charset="-128"/>
              </a:rPr>
              <a:t>Costs: </a:t>
            </a:r>
            <a:r>
              <a:rPr lang="en-US" sz="1400" dirty="0"/>
              <a:t>No charge for the event. Microsoft will provide a light breakfast and lunch during the event.  Attendees are responsible for any other expenses including travel costs to this event. </a:t>
            </a:r>
          </a:p>
          <a:p>
            <a:pPr lvl="1"/>
            <a:r>
              <a:rPr lang="en-US" sz="1400" b="1" dirty="0">
                <a:cs typeface="ＭＳ Ｐゴシック" pitchFamily="-65" charset="-128"/>
              </a:rPr>
              <a:t>Transportation: </a:t>
            </a:r>
            <a:r>
              <a:rPr lang="en-US" sz="1400" dirty="0"/>
              <a:t>Attendees will be responsible for transportation to and from hotel, airport, and the Microsoft app building events</a:t>
            </a:r>
          </a:p>
          <a:p>
            <a:pPr lvl="1"/>
            <a:r>
              <a:rPr lang="en-US" sz="1400" b="1" dirty="0">
                <a:cs typeface="ＭＳ Ｐゴシック" pitchFamily="-65" charset="-128"/>
              </a:rPr>
              <a:t>Other Questions? </a:t>
            </a:r>
            <a:r>
              <a:rPr lang="en-US" sz="1400" dirty="0"/>
              <a:t>E-mail: </a:t>
            </a:r>
            <a:r>
              <a:rPr lang="en-US" sz="1400" dirty="0">
                <a:hlinkClick r:id="rId4"/>
              </a:rPr>
              <a:t>JumpStApps@microsoft.com</a:t>
            </a:r>
            <a:r>
              <a:rPr lang="en-US" sz="1400" dirty="0"/>
              <a:t>  </a:t>
            </a:r>
          </a:p>
          <a:p>
            <a:pPr marL="242773" indent="-242773"/>
            <a:endParaRPr lang="en-US" sz="2400" dirty="0"/>
          </a:p>
        </p:txBody>
      </p:sp>
      <p:sp>
        <p:nvSpPr>
          <p:cNvPr id="4" name="TextBox 3"/>
          <p:cNvSpPr txBox="1"/>
          <p:nvPr/>
        </p:nvSpPr>
        <p:spPr>
          <a:xfrm>
            <a:off x="5098838" y="1494579"/>
            <a:ext cx="5012048" cy="541484"/>
          </a:xfrm>
          <a:prstGeom prst="rect">
            <a:avLst/>
          </a:prstGeom>
          <a:noFill/>
        </p:spPr>
        <p:txBody>
          <a:bodyPr wrap="square" lIns="0" tIns="0" rIns="0" bIns="0" rtlCol="0">
            <a:spAutoFit/>
          </a:bodyPr>
          <a:lstStyle>
            <a:defPPr>
              <a:defRPr lang="en-US"/>
            </a:defPPr>
            <a:lvl1pPr>
              <a:defRPr sz="2400" spc="-70">
                <a:gradFill>
                  <a:gsLst>
                    <a:gs pos="2917">
                      <a:schemeClr val="bg2"/>
                    </a:gs>
                    <a:gs pos="95000">
                      <a:schemeClr val="bg2"/>
                    </a:gs>
                  </a:gsLst>
                  <a:lin ang="5400000" scaled="0"/>
                </a:gradFill>
              </a:defRPr>
            </a:lvl1pPr>
            <a:lvl2pPr marL="533307" lvl="1" indent="0">
              <a:buNone/>
              <a:defRPr sz="1050"/>
            </a:lvl2pPr>
            <a:lvl4pPr marL="18" lvl="3">
              <a:lnSpc>
                <a:spcPct val="90000"/>
              </a:lnSpc>
              <a:spcBef>
                <a:spcPct val="20000"/>
              </a:spcBef>
              <a:buSzPct val="80000"/>
              <a:tabLst>
                <a:tab pos="1255713" algn="l"/>
              </a:tabLst>
              <a:defRPr sz="1900" b="1">
                <a:gradFill>
                  <a:gsLst>
                    <a:gs pos="1250">
                      <a:schemeClr val="bg2"/>
                    </a:gs>
                    <a:gs pos="100000">
                      <a:schemeClr val="bg2"/>
                    </a:gs>
                  </a:gsLst>
                  <a:lin ang="5400000" scaled="0"/>
                </a:gradFill>
                <a:cs typeface="ＭＳ Ｐゴシック" pitchFamily="-65" charset="-128"/>
              </a:defRPr>
            </a:lvl4pPr>
          </a:lstStyle>
          <a:p>
            <a:pPr lvl="1" defTabSz="932468"/>
            <a:endParaRPr lang="en-US" dirty="0">
              <a:solidFill>
                <a:srgbClr val="000000"/>
              </a:solidFill>
            </a:endParaRPr>
          </a:p>
          <a:p>
            <a:pPr defTabSz="932468"/>
            <a:endParaRPr lang="en-US" dirty="0">
              <a:gradFill>
                <a:gsLst>
                  <a:gs pos="2917">
                    <a:srgbClr val="797A7D"/>
                  </a:gs>
                  <a:gs pos="95000">
                    <a:srgbClr val="797A7D"/>
                  </a:gs>
                </a:gsLst>
                <a:lin ang="5400000" scaled="0"/>
              </a:gradFill>
            </a:endParaRPr>
          </a:p>
        </p:txBody>
      </p:sp>
      <p:sp>
        <p:nvSpPr>
          <p:cNvPr id="6" name="TextBox 5"/>
          <p:cNvSpPr txBox="1"/>
          <p:nvPr/>
        </p:nvSpPr>
        <p:spPr>
          <a:xfrm>
            <a:off x="5641267" y="2191976"/>
            <a:ext cx="5012048" cy="2712128"/>
          </a:xfrm>
          <a:prstGeom prst="rect">
            <a:avLst/>
          </a:prstGeom>
          <a:noFill/>
        </p:spPr>
        <p:txBody>
          <a:bodyPr wrap="square" lIns="0" tIns="0" rIns="0" bIns="0" rtlCol="0">
            <a:spAutoFit/>
          </a:bodyPr>
          <a:lstStyle/>
          <a:p>
            <a:pPr marL="118221" lvl="1" indent="-236365" defTabSz="932468">
              <a:lnSpc>
                <a:spcPct val="90000"/>
              </a:lnSpc>
              <a:spcBef>
                <a:spcPct val="20000"/>
              </a:spcBef>
              <a:buSzPct val="90000"/>
              <a:buFont typeface="Wingdings" pitchFamily="2" charset="2"/>
              <a:buChar char=""/>
            </a:pPr>
            <a:r>
              <a:rPr lang="en-US" sz="1600" b="1" dirty="0">
                <a:gradFill>
                  <a:gsLst>
                    <a:gs pos="1250">
                      <a:srgbClr val="797A7D"/>
                    </a:gs>
                    <a:gs pos="100000">
                      <a:srgbClr val="797A7D"/>
                    </a:gs>
                  </a:gsLst>
                  <a:lin ang="5400000" scaled="0"/>
                </a:gradFill>
                <a:cs typeface="ＭＳ Ｐゴシック" pitchFamily="-65" charset="-128"/>
              </a:rPr>
              <a:t>March</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Canada and Spain (4-7)</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Netherlands (11-14)</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France (18-21)</a:t>
            </a:r>
          </a:p>
          <a:p>
            <a:pPr marL="118221" lvl="1" indent="-236365" defTabSz="932468">
              <a:lnSpc>
                <a:spcPct val="90000"/>
              </a:lnSpc>
              <a:spcBef>
                <a:spcPct val="20000"/>
              </a:spcBef>
              <a:buSzPct val="90000"/>
              <a:buFont typeface="Wingdings" pitchFamily="2" charset="2"/>
              <a:buChar char=""/>
            </a:pPr>
            <a:r>
              <a:rPr lang="en-US" sz="1600" b="1" dirty="0">
                <a:gradFill>
                  <a:gsLst>
                    <a:gs pos="1250">
                      <a:srgbClr val="797A7D"/>
                    </a:gs>
                    <a:gs pos="100000">
                      <a:srgbClr val="797A7D"/>
                    </a:gs>
                  </a:gsLst>
                  <a:lin ang="5400000" scaled="0"/>
                </a:gradFill>
                <a:cs typeface="ＭＳ Ｐゴシック" pitchFamily="-65" charset="-128"/>
              </a:rPr>
              <a:t>April</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US/Italy (8-11)</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Russia (15-18)</a:t>
            </a:r>
          </a:p>
          <a:p>
            <a:pPr marL="118221" lvl="1" indent="-236365" defTabSz="932468">
              <a:lnSpc>
                <a:spcPct val="90000"/>
              </a:lnSpc>
              <a:spcBef>
                <a:spcPct val="20000"/>
              </a:spcBef>
              <a:buSzPct val="90000"/>
              <a:buFont typeface="Wingdings" pitchFamily="2" charset="2"/>
              <a:buChar char=""/>
              <a:tabLst>
                <a:tab pos="1280576" algn="l"/>
              </a:tabLst>
            </a:pPr>
            <a:r>
              <a:rPr lang="en-US" sz="1600" b="1" dirty="0">
                <a:gradFill>
                  <a:gsLst>
                    <a:gs pos="1250">
                      <a:srgbClr val="797A7D"/>
                    </a:gs>
                    <a:gs pos="100000">
                      <a:srgbClr val="797A7D"/>
                    </a:gs>
                  </a:gsLst>
                  <a:lin ang="5400000" scaled="0"/>
                </a:gradFill>
                <a:cs typeface="ＭＳ Ｐゴシック" pitchFamily="-65" charset="-128"/>
              </a:rPr>
              <a:t>May</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China (6-9)</a:t>
            </a:r>
          </a:p>
          <a:p>
            <a:pPr marL="348107" lvl="2" indent="-229889" defTabSz="932468">
              <a:lnSpc>
                <a:spcPct val="90000"/>
              </a:lnSpc>
              <a:spcBef>
                <a:spcPct val="20000"/>
              </a:spcBef>
              <a:buSzPct val="90000"/>
              <a:buFont typeface="Wingdings" pitchFamily="2" charset="2"/>
              <a:buChar char=""/>
              <a:tabLst>
                <a:tab pos="1280576" algn="l"/>
              </a:tabLst>
            </a:pPr>
            <a:r>
              <a:rPr lang="en-US" sz="1200" dirty="0">
                <a:gradFill>
                  <a:gsLst>
                    <a:gs pos="1250">
                      <a:srgbClr val="797A7D"/>
                    </a:gs>
                    <a:gs pos="100000">
                      <a:srgbClr val="797A7D"/>
                    </a:gs>
                  </a:gsLst>
                  <a:lin ang="5400000" scaled="0"/>
                </a:gradFill>
              </a:rPr>
              <a:t>Brazil (13-16)</a:t>
            </a:r>
          </a:p>
          <a:p>
            <a:pPr marL="348107" lvl="2" indent="-229889" defTabSz="932468">
              <a:lnSpc>
                <a:spcPct val="90000"/>
              </a:lnSpc>
              <a:spcBef>
                <a:spcPct val="20000"/>
              </a:spcBef>
              <a:buSzPct val="90000"/>
              <a:buFont typeface="Wingdings" pitchFamily="2" charset="2"/>
              <a:buChar char=""/>
              <a:tabLst>
                <a:tab pos="1280576" algn="l"/>
              </a:tabLst>
            </a:pPr>
            <a:endParaRPr lang="en-US" sz="1400" dirty="0">
              <a:gradFill>
                <a:gsLst>
                  <a:gs pos="1250">
                    <a:srgbClr val="797A7D"/>
                  </a:gs>
                  <a:gs pos="100000">
                    <a:srgbClr val="797A7D"/>
                  </a:gs>
                </a:gsLst>
                <a:lin ang="5400000" scaled="0"/>
              </a:gradFill>
            </a:endParaRPr>
          </a:p>
          <a:p>
            <a:pPr marL="348107" lvl="2" indent="-229889" defTabSz="932468">
              <a:lnSpc>
                <a:spcPct val="90000"/>
              </a:lnSpc>
              <a:spcBef>
                <a:spcPct val="20000"/>
              </a:spcBef>
              <a:buSzPct val="90000"/>
              <a:buFont typeface="Wingdings" pitchFamily="2" charset="2"/>
              <a:buChar char=""/>
              <a:tabLst>
                <a:tab pos="1280576" algn="l"/>
              </a:tabLst>
            </a:pPr>
            <a:endParaRPr lang="en-US" sz="1400" dirty="0">
              <a:gradFill>
                <a:gsLst>
                  <a:gs pos="1250">
                    <a:srgbClr val="797A7D"/>
                  </a:gs>
                  <a:gs pos="100000">
                    <a:srgbClr val="797A7D"/>
                  </a:gs>
                </a:gsLst>
                <a:lin ang="5400000" scaled="0"/>
              </a:gradFill>
            </a:endParaRPr>
          </a:p>
        </p:txBody>
      </p:sp>
    </p:spTree>
    <p:extLst>
      <p:ext uri="{BB962C8B-B14F-4D97-AF65-F5344CB8AC3E}">
        <p14:creationId xmlns:p14="http://schemas.microsoft.com/office/powerpoint/2010/main" val="10619390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r="-26" b="1230"/>
          <a:stretch/>
        </p:blipFill>
        <p:spPr>
          <a:xfrm>
            <a:off x="3" y="171441"/>
            <a:ext cx="12439715" cy="6657292"/>
          </a:xfrm>
          <a:prstGeom prst="rect">
            <a:avLst/>
          </a:prstGeom>
        </p:spPr>
      </p:pic>
      <p:grpSp>
        <p:nvGrpSpPr>
          <p:cNvPr id="11" name="Group 10"/>
          <p:cNvGrpSpPr/>
          <p:nvPr/>
        </p:nvGrpSpPr>
        <p:grpSpPr>
          <a:xfrm>
            <a:off x="3586989" y="540769"/>
            <a:ext cx="6241520" cy="670025"/>
            <a:chOff x="3515557" y="530210"/>
            <a:chExt cx="6117231" cy="656947"/>
          </a:xfrm>
        </p:grpSpPr>
        <p:sp>
          <p:nvSpPr>
            <p:cNvPr id="7" name="TextBox 6"/>
            <p:cNvSpPr txBox="1"/>
            <p:nvPr/>
          </p:nvSpPr>
          <p:spPr>
            <a:xfrm>
              <a:off x="5308847" y="559293"/>
              <a:ext cx="4323941"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New button on the insert tab</a:t>
              </a:r>
            </a:p>
          </p:txBody>
        </p:sp>
        <p:sp>
          <p:nvSpPr>
            <p:cNvPr id="8" name="Rectangle 7"/>
            <p:cNvSpPr/>
            <p:nvPr/>
          </p:nvSpPr>
          <p:spPr bwMode="auto">
            <a:xfrm>
              <a:off x="3515557" y="530210"/>
              <a:ext cx="834501" cy="656947"/>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 name="Straight Arrow Connector 9"/>
            <p:cNvCxnSpPr>
              <a:stCxn id="7" idx="1"/>
            </p:cNvCxnSpPr>
            <p:nvPr/>
          </p:nvCxnSpPr>
          <p:spPr>
            <a:xfrm flipH="1">
              <a:off x="4401178" y="873225"/>
              <a:ext cx="907669"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1208931"/>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928446" y="110746"/>
            <a:ext cx="10659537" cy="6728344"/>
          </a:xfrm>
          <a:prstGeom prst="rect">
            <a:avLst/>
          </a:prstGeom>
        </p:spPr>
      </p:pic>
      <p:sp>
        <p:nvSpPr>
          <p:cNvPr id="8" name="TextBox 7"/>
          <p:cNvSpPr txBox="1"/>
          <p:nvPr/>
        </p:nvSpPr>
        <p:spPr>
          <a:xfrm>
            <a:off x="7355132" y="0"/>
            <a:ext cx="442795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Popup window to insert apps</a:t>
            </a:r>
          </a:p>
        </p:txBody>
      </p:sp>
      <p:grpSp>
        <p:nvGrpSpPr>
          <p:cNvPr id="11" name="Group 10"/>
          <p:cNvGrpSpPr/>
          <p:nvPr/>
        </p:nvGrpSpPr>
        <p:grpSpPr>
          <a:xfrm>
            <a:off x="1250010" y="966726"/>
            <a:ext cx="5831710" cy="640363"/>
            <a:chOff x="3515557" y="399495"/>
            <a:chExt cx="5715582" cy="627864"/>
          </a:xfrm>
        </p:grpSpPr>
        <p:sp>
          <p:nvSpPr>
            <p:cNvPr id="12" name="TextBox 11"/>
            <p:cNvSpPr txBox="1"/>
            <p:nvPr/>
          </p:nvSpPr>
          <p:spPr>
            <a:xfrm>
              <a:off x="5308847" y="399495"/>
              <a:ext cx="3922292"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apps from the public store</a:t>
              </a:r>
            </a:p>
          </p:txBody>
        </p:sp>
        <p:sp>
          <p:nvSpPr>
            <p:cNvPr id="13" name="Rectangle 12"/>
            <p:cNvSpPr/>
            <p:nvPr/>
          </p:nvSpPr>
          <p:spPr bwMode="auto">
            <a:xfrm>
              <a:off x="3515557" y="530210"/>
              <a:ext cx="885621" cy="343015"/>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4" name="Straight Arrow Connector 13"/>
            <p:cNvCxnSpPr/>
            <p:nvPr/>
          </p:nvCxnSpPr>
          <p:spPr>
            <a:xfrm flipH="1">
              <a:off x="4401178" y="713427"/>
              <a:ext cx="907669"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40411097"/>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01007" y="204010"/>
            <a:ext cx="10433164" cy="6585455"/>
          </a:xfrm>
          <a:prstGeom prst="rect">
            <a:avLst/>
          </a:prstGeom>
        </p:spPr>
      </p:pic>
      <p:grpSp>
        <p:nvGrpSpPr>
          <p:cNvPr id="5" name="Group 4"/>
          <p:cNvGrpSpPr/>
          <p:nvPr/>
        </p:nvGrpSpPr>
        <p:grpSpPr>
          <a:xfrm>
            <a:off x="2282631" y="948217"/>
            <a:ext cx="6578002" cy="670025"/>
            <a:chOff x="2787589" y="530210"/>
            <a:chExt cx="6447013" cy="656947"/>
          </a:xfrm>
        </p:grpSpPr>
        <p:sp>
          <p:nvSpPr>
            <p:cNvPr id="6" name="TextBox 5"/>
            <p:cNvSpPr txBox="1"/>
            <p:nvPr/>
          </p:nvSpPr>
          <p:spPr>
            <a:xfrm>
              <a:off x="5308847" y="559293"/>
              <a:ext cx="3925755"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Internal organization apps</a:t>
              </a:r>
            </a:p>
          </p:txBody>
        </p:sp>
        <p:sp>
          <p:nvSpPr>
            <p:cNvPr id="7" name="Rectangle 6"/>
            <p:cNvSpPr/>
            <p:nvPr/>
          </p:nvSpPr>
          <p:spPr bwMode="auto">
            <a:xfrm>
              <a:off x="2787589" y="530210"/>
              <a:ext cx="1562470" cy="656947"/>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 name="Straight Arrow Connector 7"/>
            <p:cNvCxnSpPr>
              <a:stCxn id="6" idx="1"/>
            </p:cNvCxnSpPr>
            <p:nvPr/>
          </p:nvCxnSpPr>
          <p:spPr>
            <a:xfrm flipH="1">
              <a:off x="4401179" y="873225"/>
              <a:ext cx="907668"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9304294"/>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793679" y="121111"/>
            <a:ext cx="10630126" cy="6709779"/>
          </a:xfrm>
          <a:prstGeom prst="rect">
            <a:avLst/>
          </a:prstGeom>
        </p:spPr>
      </p:pic>
      <p:grpSp>
        <p:nvGrpSpPr>
          <p:cNvPr id="5" name="Group 4"/>
          <p:cNvGrpSpPr/>
          <p:nvPr/>
        </p:nvGrpSpPr>
        <p:grpSpPr>
          <a:xfrm>
            <a:off x="3840612" y="893890"/>
            <a:ext cx="6640985" cy="670025"/>
            <a:chOff x="3515557" y="530210"/>
            <a:chExt cx="6508742" cy="656947"/>
          </a:xfrm>
        </p:grpSpPr>
        <p:sp>
          <p:nvSpPr>
            <p:cNvPr id="6" name="TextBox 5"/>
            <p:cNvSpPr txBox="1"/>
            <p:nvPr/>
          </p:nvSpPr>
          <p:spPr>
            <a:xfrm>
              <a:off x="5713311" y="559293"/>
              <a:ext cx="4310988"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featured apps from the store</a:t>
              </a:r>
            </a:p>
          </p:txBody>
        </p:sp>
        <p:sp>
          <p:nvSpPr>
            <p:cNvPr id="7" name="Rectangle 6"/>
            <p:cNvSpPr/>
            <p:nvPr/>
          </p:nvSpPr>
          <p:spPr bwMode="auto">
            <a:xfrm>
              <a:off x="3515557" y="530210"/>
              <a:ext cx="1287262" cy="656947"/>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 name="Straight Arrow Connector 7"/>
            <p:cNvCxnSpPr>
              <a:stCxn id="6" idx="1"/>
            </p:cNvCxnSpPr>
            <p:nvPr/>
          </p:nvCxnSpPr>
          <p:spPr>
            <a:xfrm flipH="1">
              <a:off x="4805643" y="873225"/>
              <a:ext cx="907668"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679865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99960" y="291499"/>
            <a:ext cx="6980495" cy="6469877"/>
          </a:xfrm>
          <a:prstGeom prst="rect">
            <a:avLst/>
          </a:prstGeom>
        </p:spPr>
      </p:pic>
      <p:sp>
        <p:nvSpPr>
          <p:cNvPr id="6" name="TextBox 5"/>
          <p:cNvSpPr txBox="1"/>
          <p:nvPr/>
        </p:nvSpPr>
        <p:spPr>
          <a:xfrm>
            <a:off x="7817096" y="2272658"/>
            <a:ext cx="3560575"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office store on the web</a:t>
            </a:r>
          </a:p>
        </p:txBody>
      </p:sp>
    </p:spTree>
    <p:extLst>
      <p:ext uri="{BB962C8B-B14F-4D97-AF65-F5344CB8AC3E}">
        <p14:creationId xmlns:p14="http://schemas.microsoft.com/office/powerpoint/2010/main" val="3267689805"/>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23950" y="295278"/>
            <a:ext cx="6059922" cy="6699251"/>
          </a:xfrm>
          <a:prstGeom prst="rect">
            <a:avLst/>
          </a:prstGeom>
        </p:spPr>
      </p:pic>
      <p:sp>
        <p:nvSpPr>
          <p:cNvPr id="6" name="TextBox 5"/>
          <p:cNvSpPr txBox="1"/>
          <p:nvPr/>
        </p:nvSpPr>
        <p:spPr>
          <a:xfrm>
            <a:off x="7228324" y="2173060"/>
            <a:ext cx="253821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app detail page</a:t>
            </a:r>
          </a:p>
        </p:txBody>
      </p:sp>
    </p:spTree>
    <p:extLst>
      <p:ext uri="{BB962C8B-B14F-4D97-AF65-F5344CB8AC3E}">
        <p14:creationId xmlns:p14="http://schemas.microsoft.com/office/powerpoint/2010/main" val="64647108"/>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45102" y="295274"/>
            <a:ext cx="6305173" cy="6111467"/>
          </a:xfrm>
          <a:prstGeom prst="rect">
            <a:avLst/>
          </a:prstGeom>
        </p:spPr>
      </p:pic>
      <p:grpSp>
        <p:nvGrpSpPr>
          <p:cNvPr id="6" name="Group 5"/>
          <p:cNvGrpSpPr/>
          <p:nvPr/>
        </p:nvGrpSpPr>
        <p:grpSpPr>
          <a:xfrm>
            <a:off x="1023560" y="2843965"/>
            <a:ext cx="5244607" cy="640363"/>
            <a:chOff x="3515557" y="443884"/>
            <a:chExt cx="3845003" cy="627864"/>
          </a:xfrm>
        </p:grpSpPr>
        <p:sp>
          <p:nvSpPr>
            <p:cNvPr id="7" name="TextBox 6"/>
            <p:cNvSpPr txBox="1"/>
            <p:nvPr/>
          </p:nvSpPr>
          <p:spPr>
            <a:xfrm>
              <a:off x="5316445" y="443884"/>
              <a:ext cx="2044115" cy="627864"/>
            </a:xfrm>
            <a:prstGeom prst="rect">
              <a:avLst/>
            </a:prstGeom>
            <a:solidFill>
              <a:srgbClr val="012654"/>
            </a:solidFill>
          </p:spPr>
          <p:txBody>
            <a:bodyPr wrap="square" lIns="182880" tIns="146304" rIns="182880" bIns="146304" rtlCol="0">
              <a:spAutoFit/>
            </a:bodyPr>
            <a:lstStyle/>
            <a:p>
              <a:pPr defTabSz="932468">
                <a:lnSpc>
                  <a:spcPct val="90000"/>
                </a:lnSpc>
                <a:spcAft>
                  <a:spcPts val="612"/>
                </a:spcAft>
              </a:pPr>
              <a:r>
                <a:rPr lang="en-US" sz="2400" dirty="0">
                  <a:solidFill>
                    <a:srgbClr val="FFFFFF"/>
                  </a:solidFill>
                </a:rPr>
                <a:t>customer reviews</a:t>
              </a:r>
            </a:p>
          </p:txBody>
        </p:sp>
        <p:sp>
          <p:nvSpPr>
            <p:cNvPr id="8" name="Rectangle 7"/>
            <p:cNvSpPr/>
            <p:nvPr/>
          </p:nvSpPr>
          <p:spPr bwMode="auto">
            <a:xfrm>
              <a:off x="3515557" y="530210"/>
              <a:ext cx="392108" cy="410823"/>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9" name="Straight Arrow Connector 8"/>
            <p:cNvCxnSpPr/>
            <p:nvPr/>
          </p:nvCxnSpPr>
          <p:spPr>
            <a:xfrm flipH="1" flipV="1">
              <a:off x="3907666" y="757816"/>
              <a:ext cx="1401181" cy="5664"/>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875658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48953" y="0"/>
            <a:ext cx="10543307" cy="6754742"/>
          </a:xfrm>
          <a:prstGeom prst="rect">
            <a:avLst/>
          </a:prstGeom>
        </p:spPr>
      </p:pic>
      <p:sp>
        <p:nvSpPr>
          <p:cNvPr id="6" name="TextBox 5"/>
          <p:cNvSpPr txBox="1"/>
          <p:nvPr/>
        </p:nvSpPr>
        <p:spPr>
          <a:xfrm>
            <a:off x="1453111" y="2142123"/>
            <a:ext cx="4927980" cy="1057855"/>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all purchases linked to </a:t>
            </a:r>
            <a:r>
              <a:rPr lang="en-US" sz="2400" dirty="0" err="1">
                <a:solidFill>
                  <a:srgbClr val="FFFFFF"/>
                </a:solidFill>
              </a:rPr>
              <a:t>microsoft</a:t>
            </a:r>
            <a:r>
              <a:rPr lang="en-US" sz="2400" dirty="0">
                <a:solidFill>
                  <a:srgbClr val="FFFFFF"/>
                </a:solidFill>
              </a:rPr>
              <a:t> </a:t>
            </a:r>
          </a:p>
          <a:p>
            <a:pPr defTabSz="932468">
              <a:lnSpc>
                <a:spcPct val="90000"/>
              </a:lnSpc>
              <a:spcAft>
                <a:spcPts val="612"/>
              </a:spcAft>
            </a:pPr>
            <a:r>
              <a:rPr lang="en-US" sz="2400" dirty="0">
                <a:solidFill>
                  <a:srgbClr val="FFFFFF"/>
                </a:solidFill>
              </a:rPr>
              <a:t>account</a:t>
            </a:r>
          </a:p>
        </p:txBody>
      </p:sp>
      <p:sp>
        <p:nvSpPr>
          <p:cNvPr id="9" name="Rectangle 8"/>
          <p:cNvSpPr/>
          <p:nvPr/>
        </p:nvSpPr>
        <p:spPr bwMode="auto">
          <a:xfrm>
            <a:off x="7445715" y="2143394"/>
            <a:ext cx="3233723" cy="1197680"/>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9" rIns="0" bIns="47559"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 name="Straight Arrow Connector 9"/>
          <p:cNvCxnSpPr/>
          <p:nvPr/>
        </p:nvCxnSpPr>
        <p:spPr>
          <a:xfrm>
            <a:off x="6381095" y="2671048"/>
            <a:ext cx="1064621"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31572779"/>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1392" y="231875"/>
            <a:ext cx="7348827" cy="6149000"/>
          </a:xfrm>
          <a:prstGeom prst="rect">
            <a:avLst/>
          </a:prstGeom>
        </p:spPr>
      </p:pic>
      <p:sp>
        <p:nvSpPr>
          <p:cNvPr id="7" name="TextBox 6"/>
          <p:cNvSpPr txBox="1"/>
          <p:nvPr/>
        </p:nvSpPr>
        <p:spPr>
          <a:xfrm>
            <a:off x="7817092" y="2082512"/>
            <a:ext cx="3481349"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purchase confirmation</a:t>
            </a:r>
          </a:p>
        </p:txBody>
      </p:sp>
    </p:spTree>
    <p:extLst>
      <p:ext uri="{BB962C8B-B14F-4D97-AF65-F5344CB8AC3E}">
        <p14:creationId xmlns:p14="http://schemas.microsoft.com/office/powerpoint/2010/main" val="297976245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a:spLocks noGrp="1"/>
          </p:cNvSpPr>
          <p:nvPr>
            <p:ph type="title"/>
          </p:nvPr>
        </p:nvSpPr>
        <p:spPr>
          <a:prstGeom prst="rect">
            <a:avLst/>
          </a:prstGeom>
          <a:noFill/>
          <a:ln w="28575">
            <a:noFill/>
          </a:ln>
        </p:spPr>
        <p:txBody>
          <a:bodyPr vert="horz" wrap="square" lIns="124313" tIns="248628" rIns="0" bIns="0" rtlCol="0" anchor="t">
            <a:noAutofit/>
          </a:bodyPr>
          <a:lstStyle/>
          <a:p>
            <a:r>
              <a:rPr lang="en-US" sz="4500" dirty="0"/>
              <a:t>What’s new for Office and SharePoint developers?</a:t>
            </a:r>
          </a:p>
        </p:txBody>
      </p:sp>
      <p:sp>
        <p:nvSpPr>
          <p:cNvPr id="8" name="Title 6"/>
          <p:cNvSpPr txBox="1">
            <a:spLocks/>
          </p:cNvSpPr>
          <p:nvPr/>
        </p:nvSpPr>
        <p:spPr>
          <a:xfrm>
            <a:off x="5423579" y="4158167"/>
            <a:ext cx="1456771" cy="1008429"/>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familiar </a:t>
            </a:r>
          </a:p>
          <a:p>
            <a:pPr algn="ctr"/>
            <a:r>
              <a:rPr sz="2900">
                <a:solidFill>
                  <a:srgbClr val="FFFFFF"/>
                </a:solidFill>
              </a:rPr>
              <a:t>toolsets</a:t>
            </a:r>
          </a:p>
        </p:txBody>
      </p:sp>
      <p:sp>
        <p:nvSpPr>
          <p:cNvPr id="10" name="Title 6"/>
          <p:cNvSpPr txBox="1">
            <a:spLocks/>
          </p:cNvSpPr>
          <p:nvPr/>
        </p:nvSpPr>
        <p:spPr>
          <a:xfrm>
            <a:off x="7838889" y="4158167"/>
            <a:ext cx="2178209" cy="831275"/>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monetization </a:t>
            </a:r>
          </a:p>
          <a:p>
            <a:pPr algn="ctr"/>
            <a:r>
              <a:rPr sz="2900">
                <a:solidFill>
                  <a:srgbClr val="FFFFFF"/>
                </a:solidFill>
              </a:rPr>
              <a:t>channels</a:t>
            </a:r>
          </a:p>
        </p:txBody>
      </p:sp>
      <p:pic>
        <p:nvPicPr>
          <p:cNvPr id="11" name="Picture 7" descr="\\MAGNUM\Projects\Microsoft\Cloud Power FY12\Design\Icons\PNGs\Repair.png"/>
          <p:cNvPicPr>
            <a:picLocks noChangeAspect="1" noChangeArrowheads="1"/>
          </p:cNvPicPr>
          <p:nvPr/>
        </p:nvPicPr>
        <p:blipFill>
          <a:blip r:embed="rId3" cstate="print">
            <a:lum bright="100000"/>
          </a:blip>
          <a:srcRect/>
          <a:stretch>
            <a:fillRect/>
          </a:stretch>
        </p:blipFill>
        <p:spPr bwMode="auto">
          <a:xfrm>
            <a:off x="5423577" y="2711344"/>
            <a:ext cx="1591688" cy="1591047"/>
          </a:xfrm>
          <a:prstGeom prst="rect">
            <a:avLst/>
          </a:prstGeom>
          <a:noFill/>
        </p:spPr>
      </p:pic>
      <p:pic>
        <p:nvPicPr>
          <p:cNvPr id="13" name="Picture 2" descr="C:\Users\chrisw\Desktop\Cloud Services 3.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2638509" y="2941573"/>
            <a:ext cx="1517159" cy="104541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7" descr="\\MAGNUM\Projects\Microsoft\Cloud Power FY12\Design\ICONS_PNG\Within_Your_Reach.png"/>
          <p:cNvPicPr>
            <a:picLocks noChangeAspect="1" noChangeArrowheads="1"/>
          </p:cNvPicPr>
          <p:nvPr/>
        </p:nvPicPr>
        <p:blipFill>
          <a:blip r:embed="rId6" cstate="print">
            <a:lum bright="100000"/>
          </a:blip>
          <a:stretch>
            <a:fillRect/>
          </a:stretch>
        </p:blipFill>
        <p:spPr bwMode="auto">
          <a:xfrm>
            <a:off x="8283173" y="2780703"/>
            <a:ext cx="1452914" cy="1452330"/>
          </a:xfrm>
          <a:prstGeom prst="rect">
            <a:avLst/>
          </a:prstGeom>
          <a:noFill/>
        </p:spPr>
      </p:pic>
      <p:sp>
        <p:nvSpPr>
          <p:cNvPr id="17" name="Title 6"/>
          <p:cNvSpPr txBox="1">
            <a:spLocks/>
          </p:cNvSpPr>
          <p:nvPr/>
        </p:nvSpPr>
        <p:spPr>
          <a:xfrm>
            <a:off x="2604466" y="4158167"/>
            <a:ext cx="1456771" cy="1008429"/>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new apps</a:t>
            </a:r>
          </a:p>
        </p:txBody>
      </p:sp>
    </p:spTree>
    <p:extLst>
      <p:ext uri="{BB962C8B-B14F-4D97-AF65-F5344CB8AC3E}">
        <p14:creationId xmlns:p14="http://schemas.microsoft.com/office/powerpoint/2010/main" val="228091036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74688" y="148274"/>
            <a:ext cx="11336338" cy="6698588"/>
          </a:xfrm>
          <a:prstGeom prst="rect">
            <a:avLst/>
          </a:prstGeom>
        </p:spPr>
      </p:pic>
      <p:sp>
        <p:nvSpPr>
          <p:cNvPr id="6" name="TextBox 5"/>
          <p:cNvSpPr txBox="1"/>
          <p:nvPr/>
        </p:nvSpPr>
        <p:spPr>
          <a:xfrm>
            <a:off x="6065270" y="1324224"/>
            <a:ext cx="3957301"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Everything in SP is an app</a:t>
            </a:r>
          </a:p>
        </p:txBody>
      </p:sp>
    </p:spTree>
    <p:extLst>
      <p:ext uri="{BB962C8B-B14F-4D97-AF65-F5344CB8AC3E}">
        <p14:creationId xmlns:p14="http://schemas.microsoft.com/office/powerpoint/2010/main" val="1403003469"/>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0353" y="122054"/>
            <a:ext cx="11246280" cy="6645373"/>
          </a:xfrm>
          <a:prstGeom prst="rect">
            <a:avLst/>
          </a:prstGeom>
        </p:spPr>
      </p:pic>
      <p:sp>
        <p:nvSpPr>
          <p:cNvPr id="4" name="TextBox 3"/>
          <p:cNvSpPr txBox="1"/>
          <p:nvPr/>
        </p:nvSpPr>
        <p:spPr>
          <a:xfrm>
            <a:off x="7563216" y="977092"/>
            <a:ext cx="3902054" cy="753369"/>
          </a:xfrm>
          <a:prstGeom prst="rect">
            <a:avLst/>
          </a:prstGeom>
          <a:solidFill>
            <a:srgbClr val="012654"/>
          </a:solidFill>
        </p:spPr>
        <p:txBody>
          <a:bodyPr wrap="square" lIns="186502" tIns="149201" rIns="186502" bIns="149201" rtlCol="0">
            <a:spAutoFit/>
          </a:bodyPr>
          <a:lstStyle/>
          <a:p>
            <a:pPr defTabSz="932468">
              <a:lnSpc>
                <a:spcPct val="90000"/>
              </a:lnSpc>
              <a:spcAft>
                <a:spcPts val="612"/>
              </a:spcAft>
            </a:pPr>
            <a:r>
              <a:rPr lang="en-US" sz="1600" dirty="0">
                <a:solidFill>
                  <a:srgbClr val="FFFFFF"/>
                </a:solidFill>
              </a:rPr>
              <a:t>SP components like document libraries are also apps</a:t>
            </a:r>
          </a:p>
        </p:txBody>
      </p:sp>
      <p:grpSp>
        <p:nvGrpSpPr>
          <p:cNvPr id="9" name="Group 8"/>
          <p:cNvGrpSpPr/>
          <p:nvPr/>
        </p:nvGrpSpPr>
        <p:grpSpPr>
          <a:xfrm>
            <a:off x="2050876" y="1808166"/>
            <a:ext cx="7081951" cy="640363"/>
            <a:chOff x="3915264" y="443884"/>
            <a:chExt cx="3445296" cy="960263"/>
          </a:xfrm>
        </p:grpSpPr>
        <p:sp>
          <p:nvSpPr>
            <p:cNvPr id="10" name="TextBox 9"/>
            <p:cNvSpPr txBox="1"/>
            <p:nvPr/>
          </p:nvSpPr>
          <p:spPr>
            <a:xfrm>
              <a:off x="5316445" y="443884"/>
              <a:ext cx="2044115" cy="960263"/>
            </a:xfrm>
            <a:prstGeom prst="rect">
              <a:avLst/>
            </a:prstGeom>
            <a:solidFill>
              <a:srgbClr val="012654"/>
            </a:solidFill>
          </p:spPr>
          <p:txBody>
            <a:bodyPr wrap="square" lIns="182880" tIns="146304" rIns="182880" bIns="146304" rtlCol="0">
              <a:spAutoFit/>
            </a:bodyPr>
            <a:lstStyle/>
            <a:p>
              <a:pPr defTabSz="932468">
                <a:lnSpc>
                  <a:spcPct val="90000"/>
                </a:lnSpc>
                <a:spcAft>
                  <a:spcPts val="612"/>
                </a:spcAft>
              </a:pPr>
              <a:r>
                <a:rPr lang="en-US" sz="2400" dirty="0">
                  <a:solidFill>
                    <a:srgbClr val="FFFFFF"/>
                  </a:solidFill>
                </a:rPr>
                <a:t>Apps from the app catalog</a:t>
              </a:r>
            </a:p>
          </p:txBody>
        </p:sp>
        <p:cxnSp>
          <p:nvCxnSpPr>
            <p:cNvPr id="12" name="Straight Arrow Connector 11"/>
            <p:cNvCxnSpPr/>
            <p:nvPr/>
          </p:nvCxnSpPr>
          <p:spPr>
            <a:xfrm flipH="1" flipV="1">
              <a:off x="3915264" y="924015"/>
              <a:ext cx="1401181" cy="5663"/>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1720827" y="2804373"/>
            <a:ext cx="9848107" cy="640363"/>
            <a:chOff x="3897629" y="443884"/>
            <a:chExt cx="3462931" cy="960263"/>
          </a:xfrm>
        </p:grpSpPr>
        <p:sp>
          <p:nvSpPr>
            <p:cNvPr id="14" name="TextBox 13"/>
            <p:cNvSpPr txBox="1"/>
            <p:nvPr/>
          </p:nvSpPr>
          <p:spPr>
            <a:xfrm>
              <a:off x="5552545" y="443884"/>
              <a:ext cx="1808015" cy="960263"/>
            </a:xfrm>
            <a:prstGeom prst="rect">
              <a:avLst/>
            </a:prstGeom>
            <a:solidFill>
              <a:srgbClr val="012654"/>
            </a:solidFill>
          </p:spPr>
          <p:txBody>
            <a:bodyPr wrap="square" lIns="182880" tIns="146304" rIns="182880" bIns="146304" rtlCol="0">
              <a:spAutoFit/>
            </a:bodyPr>
            <a:lstStyle/>
            <a:p>
              <a:pPr defTabSz="932468">
                <a:lnSpc>
                  <a:spcPct val="90000"/>
                </a:lnSpc>
                <a:spcAft>
                  <a:spcPts val="612"/>
                </a:spcAft>
              </a:pPr>
              <a:r>
                <a:rPr lang="en-US" sz="2400" dirty="0">
                  <a:solidFill>
                    <a:srgbClr val="FFFFFF"/>
                  </a:solidFill>
                </a:rPr>
                <a:t>SharePoint Store</a:t>
              </a:r>
            </a:p>
          </p:txBody>
        </p:sp>
        <p:cxnSp>
          <p:nvCxnSpPr>
            <p:cNvPr id="15" name="Straight Arrow Connector 14"/>
            <p:cNvCxnSpPr/>
            <p:nvPr/>
          </p:nvCxnSpPr>
          <p:spPr>
            <a:xfrm flipH="1" flipV="1">
              <a:off x="3897629" y="924015"/>
              <a:ext cx="1654916" cy="5665"/>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71274664"/>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96944" y="160988"/>
            <a:ext cx="11367437" cy="6716964"/>
          </a:xfrm>
          <a:prstGeom prst="rect">
            <a:avLst/>
          </a:prstGeom>
        </p:spPr>
      </p:pic>
    </p:spTree>
    <p:extLst>
      <p:ext uri="{BB962C8B-B14F-4D97-AF65-F5344CB8AC3E}">
        <p14:creationId xmlns:p14="http://schemas.microsoft.com/office/powerpoint/2010/main" val="216374860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5551" y="326411"/>
            <a:ext cx="11890053" cy="6388333"/>
          </a:xfrm>
          <a:prstGeom prst="rect">
            <a:avLst/>
          </a:prstGeom>
        </p:spPr>
      </p:pic>
      <p:sp>
        <p:nvSpPr>
          <p:cNvPr id="6" name="TextBox 5"/>
          <p:cNvSpPr txBox="1"/>
          <p:nvPr/>
        </p:nvSpPr>
        <p:spPr>
          <a:xfrm>
            <a:off x="2481907" y="5686163"/>
            <a:ext cx="785539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Signup for seller dashboard using a Microsoft account</a:t>
            </a:r>
          </a:p>
        </p:txBody>
      </p:sp>
    </p:spTree>
    <p:extLst>
      <p:ext uri="{BB962C8B-B14F-4D97-AF65-F5344CB8AC3E}">
        <p14:creationId xmlns:p14="http://schemas.microsoft.com/office/powerpoint/2010/main" val="2254359862"/>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3823" y="256466"/>
            <a:ext cx="11846658" cy="6365018"/>
          </a:xfrm>
          <a:prstGeom prst="rect">
            <a:avLst/>
          </a:prstGeom>
        </p:spPr>
      </p:pic>
      <p:grpSp>
        <p:nvGrpSpPr>
          <p:cNvPr id="5" name="Group 4"/>
          <p:cNvGrpSpPr/>
          <p:nvPr/>
        </p:nvGrpSpPr>
        <p:grpSpPr>
          <a:xfrm>
            <a:off x="2762707" y="1745004"/>
            <a:ext cx="5582876" cy="670025"/>
            <a:chOff x="3515557" y="530210"/>
            <a:chExt cx="5471703" cy="656947"/>
          </a:xfrm>
        </p:grpSpPr>
        <p:sp>
          <p:nvSpPr>
            <p:cNvPr id="6" name="TextBox 5"/>
            <p:cNvSpPr txBox="1"/>
            <p:nvPr/>
          </p:nvSpPr>
          <p:spPr>
            <a:xfrm>
              <a:off x="5495278" y="559293"/>
              <a:ext cx="3491982"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manage all app listings</a:t>
              </a:r>
            </a:p>
          </p:txBody>
        </p:sp>
        <p:sp>
          <p:nvSpPr>
            <p:cNvPr id="7" name="Rectangle 6"/>
            <p:cNvSpPr/>
            <p:nvPr/>
          </p:nvSpPr>
          <p:spPr bwMode="auto">
            <a:xfrm>
              <a:off x="3515557" y="530210"/>
              <a:ext cx="1047565" cy="656947"/>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8" name="Straight Arrow Connector 7"/>
            <p:cNvCxnSpPr>
              <a:stCxn id="6" idx="1"/>
            </p:cNvCxnSpPr>
            <p:nvPr/>
          </p:nvCxnSpPr>
          <p:spPr>
            <a:xfrm flipH="1">
              <a:off x="4587610" y="873225"/>
              <a:ext cx="907668"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1008671"/>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2464" y="120678"/>
            <a:ext cx="12208090" cy="6559209"/>
          </a:xfrm>
          <a:prstGeom prst="rect">
            <a:avLst/>
          </a:prstGeom>
        </p:spPr>
      </p:pic>
      <p:sp>
        <p:nvSpPr>
          <p:cNvPr id="4" name="TextBox 3"/>
          <p:cNvSpPr txBox="1"/>
          <p:nvPr/>
        </p:nvSpPr>
        <p:spPr>
          <a:xfrm>
            <a:off x="7059410" y="2843086"/>
            <a:ext cx="4498478"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view status of submitted apps</a:t>
            </a:r>
          </a:p>
        </p:txBody>
      </p:sp>
    </p:spTree>
    <p:extLst>
      <p:ext uri="{BB962C8B-B14F-4D97-AF65-F5344CB8AC3E}">
        <p14:creationId xmlns:p14="http://schemas.microsoft.com/office/powerpoint/2010/main" val="3896893511"/>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763845"/>
            <a:ext cx="12080778" cy="3905975"/>
          </a:xfrm>
          <a:prstGeom prst="rect">
            <a:avLst/>
          </a:prstGeom>
        </p:spPr>
      </p:pic>
      <p:sp>
        <p:nvSpPr>
          <p:cNvPr id="4" name="TextBox 3"/>
          <p:cNvSpPr txBox="1"/>
          <p:nvPr/>
        </p:nvSpPr>
        <p:spPr>
          <a:xfrm>
            <a:off x="3930600" y="4844104"/>
            <a:ext cx="4219581"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sample app rejection report</a:t>
            </a:r>
          </a:p>
        </p:txBody>
      </p:sp>
    </p:spTree>
    <p:extLst>
      <p:ext uri="{BB962C8B-B14F-4D97-AF65-F5344CB8AC3E}">
        <p14:creationId xmlns:p14="http://schemas.microsoft.com/office/powerpoint/2010/main" val="53469203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7203" y="270361"/>
            <a:ext cx="12081162" cy="6491013"/>
          </a:xfrm>
          <a:prstGeom prst="rect">
            <a:avLst/>
          </a:prstGeom>
        </p:spPr>
      </p:pic>
      <p:grpSp>
        <p:nvGrpSpPr>
          <p:cNvPr id="7" name="Group 6"/>
          <p:cNvGrpSpPr/>
          <p:nvPr/>
        </p:nvGrpSpPr>
        <p:grpSpPr>
          <a:xfrm>
            <a:off x="3931195" y="1917038"/>
            <a:ext cx="6237889" cy="670025"/>
            <a:chOff x="3515557" y="530210"/>
            <a:chExt cx="6113673" cy="656947"/>
          </a:xfrm>
        </p:grpSpPr>
        <p:sp>
          <p:nvSpPr>
            <p:cNvPr id="8" name="TextBox 7"/>
            <p:cNvSpPr txBox="1"/>
            <p:nvPr/>
          </p:nvSpPr>
          <p:spPr>
            <a:xfrm>
              <a:off x="5495278" y="559293"/>
              <a:ext cx="4133952" cy="627864"/>
            </a:xfrm>
            <a:prstGeom prst="rect">
              <a:avLst/>
            </a:prstGeom>
            <a:solidFill>
              <a:srgbClr val="012654"/>
            </a:solidFill>
          </p:spPr>
          <p:txBody>
            <a:bodyPr wrap="none" lIns="182880" tIns="146304" rIns="182880" bIns="146304" rtlCol="0">
              <a:spAutoFit/>
            </a:bodyPr>
            <a:lstStyle/>
            <a:p>
              <a:pPr defTabSz="932468">
                <a:lnSpc>
                  <a:spcPct val="90000"/>
                </a:lnSpc>
                <a:spcAft>
                  <a:spcPts val="612"/>
                </a:spcAft>
              </a:pPr>
              <a:r>
                <a:rPr lang="en-US" sz="2400" dirty="0">
                  <a:solidFill>
                    <a:srgbClr val="FFFFFF"/>
                  </a:solidFill>
                </a:rPr>
                <a:t>manage client-ids for </a:t>
              </a:r>
              <a:r>
                <a:rPr lang="en-US" sz="2400" dirty="0" err="1">
                  <a:solidFill>
                    <a:srgbClr val="FFFFFF"/>
                  </a:solidFill>
                </a:rPr>
                <a:t>oauth</a:t>
              </a:r>
              <a:endParaRPr lang="en-US" sz="2400" dirty="0">
                <a:solidFill>
                  <a:srgbClr val="FFFFFF"/>
                </a:solidFill>
              </a:endParaRPr>
            </a:p>
          </p:txBody>
        </p:sp>
        <p:sp>
          <p:nvSpPr>
            <p:cNvPr id="9" name="Rectangle 8"/>
            <p:cNvSpPr/>
            <p:nvPr/>
          </p:nvSpPr>
          <p:spPr bwMode="auto">
            <a:xfrm>
              <a:off x="3515557" y="530210"/>
              <a:ext cx="1072053" cy="656947"/>
            </a:xfrm>
            <a:prstGeom prst="rect">
              <a:avLst/>
            </a:prstGeom>
            <a:solidFill>
              <a:schemeClr val="bg1">
                <a:alpha val="0"/>
              </a:schemeClr>
            </a:solidFill>
            <a:ln w="38100">
              <a:solidFill>
                <a:srgbClr val="012654"/>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cxnSp>
          <p:nvCxnSpPr>
            <p:cNvPr id="10" name="Straight Arrow Connector 9"/>
            <p:cNvCxnSpPr>
              <a:stCxn id="8" idx="1"/>
            </p:cNvCxnSpPr>
            <p:nvPr/>
          </p:nvCxnSpPr>
          <p:spPr>
            <a:xfrm flipH="1">
              <a:off x="4587610" y="873225"/>
              <a:ext cx="907668" cy="0"/>
            </a:xfrm>
            <a:prstGeom prst="straightConnector1">
              <a:avLst/>
            </a:prstGeom>
            <a:ln w="3810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9996563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 y="186521"/>
            <a:ext cx="12107025" cy="6504908"/>
          </a:xfrm>
          <a:prstGeom prst="rect">
            <a:avLst/>
          </a:prstGeom>
        </p:spPr>
      </p:pic>
      <p:sp>
        <p:nvSpPr>
          <p:cNvPr id="4" name="TextBox 3"/>
          <p:cNvSpPr txBox="1"/>
          <p:nvPr/>
        </p:nvSpPr>
        <p:spPr>
          <a:xfrm>
            <a:off x="6630488" y="1602633"/>
            <a:ext cx="451071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view metrics on all listed apps</a:t>
            </a:r>
          </a:p>
        </p:txBody>
      </p:sp>
    </p:spTree>
    <p:extLst>
      <p:ext uri="{BB962C8B-B14F-4D97-AF65-F5344CB8AC3E}">
        <p14:creationId xmlns:p14="http://schemas.microsoft.com/office/powerpoint/2010/main" val="338861765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7200" y="0"/>
            <a:ext cx="12150420" cy="6528223"/>
          </a:xfrm>
          <a:prstGeom prst="rect">
            <a:avLst/>
          </a:prstGeom>
        </p:spPr>
      </p:pic>
      <p:sp>
        <p:nvSpPr>
          <p:cNvPr id="3" name="TextBox 2"/>
          <p:cNvSpPr txBox="1"/>
          <p:nvPr/>
        </p:nvSpPr>
        <p:spPr>
          <a:xfrm>
            <a:off x="6920346" y="1466817"/>
            <a:ext cx="451071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view metrics on all listed apps</a:t>
            </a:r>
          </a:p>
        </p:txBody>
      </p:sp>
    </p:spTree>
    <p:extLst>
      <p:ext uri="{BB962C8B-B14F-4D97-AF65-F5344CB8AC3E}">
        <p14:creationId xmlns:p14="http://schemas.microsoft.com/office/powerpoint/2010/main" val="32651303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6"/>
          <p:cNvSpPr txBox="1">
            <a:spLocks/>
          </p:cNvSpPr>
          <p:nvPr/>
        </p:nvSpPr>
        <p:spPr>
          <a:xfrm>
            <a:off x="6364028" y="1559586"/>
            <a:ext cx="2546236" cy="1333279"/>
          </a:xfrm>
          <a:prstGeom prst="rect">
            <a:avLst/>
          </a:prstGeom>
          <a:noFill/>
          <a:ln w="38100">
            <a:noFill/>
          </a:ln>
        </p:spPr>
        <p:style>
          <a:lnRef idx="2">
            <a:schemeClr val="dk1"/>
          </a:lnRef>
          <a:fillRef idx="1">
            <a:schemeClr val="lt1"/>
          </a:fillRef>
          <a:effectRef idx="0">
            <a:schemeClr val="dk1"/>
          </a:effectRef>
          <a:fontRef idx="minor">
            <a:schemeClr val="dk1"/>
          </a:fontRef>
        </p:style>
        <p:txBody>
          <a:bodyPr vert="horz" wrap="square" lIns="124313" tIns="248628"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2400">
                <a:gradFill>
                  <a:gsLst>
                    <a:gs pos="1250">
                      <a:srgbClr val="505050"/>
                    </a:gs>
                    <a:gs pos="100000">
                      <a:srgbClr val="505050"/>
                    </a:gs>
                  </a:gsLst>
                  <a:lin ang="5400000" scaled="0"/>
                </a:gradFill>
                <a:cs typeface="Segoe UI" pitchFamily="34" charset="0"/>
              </a:rPr>
              <a:t>Office Store helps end users find and download apps</a:t>
            </a:r>
          </a:p>
        </p:txBody>
      </p:sp>
      <p:sp>
        <p:nvSpPr>
          <p:cNvPr id="2" name="Title 1"/>
          <p:cNvSpPr>
            <a:spLocks noGrp="1"/>
          </p:cNvSpPr>
          <p:nvPr>
            <p:ph type="title"/>
          </p:nvPr>
        </p:nvSpPr>
        <p:spPr/>
        <p:txBody>
          <a:bodyPr/>
          <a:lstStyle/>
          <a:p>
            <a:r>
              <a:rPr lang="en-US" sz="4900" dirty="0"/>
              <a:t>Introducing the Office and SharePoint Store</a:t>
            </a:r>
          </a:p>
        </p:txBody>
      </p:sp>
      <p:sp>
        <p:nvSpPr>
          <p:cNvPr id="4" name="Title 6"/>
          <p:cNvSpPr txBox="1">
            <a:spLocks/>
          </p:cNvSpPr>
          <p:nvPr/>
        </p:nvSpPr>
        <p:spPr>
          <a:xfrm>
            <a:off x="189967" y="4760844"/>
            <a:ext cx="12090873" cy="841372"/>
          </a:xfrm>
          <a:prstGeom prst="rect">
            <a:avLst/>
          </a:prstGeom>
          <a:solidFill>
            <a:srgbClr val="012654"/>
          </a:solidFill>
          <a:ln>
            <a:noFill/>
          </a:ln>
        </p:spPr>
        <p:txBody>
          <a:bodyPr vert="horz" wrap="square" lIns="124313" tIns="248628"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3800">
                <a:solidFill>
                  <a:srgbClr val="FFFFFF"/>
                </a:solidFill>
              </a:rPr>
              <a:t>Office and SharePoint Platforms</a:t>
            </a:r>
          </a:p>
        </p:txBody>
      </p:sp>
      <p:sp>
        <p:nvSpPr>
          <p:cNvPr id="5" name="Title 6"/>
          <p:cNvSpPr txBox="1">
            <a:spLocks/>
          </p:cNvSpPr>
          <p:nvPr/>
        </p:nvSpPr>
        <p:spPr>
          <a:xfrm>
            <a:off x="6522789" y="3798801"/>
            <a:ext cx="1383765" cy="841372"/>
          </a:xfrm>
          <a:prstGeom prst="rect">
            <a:avLst/>
          </a:prstGeom>
          <a:solidFill>
            <a:srgbClr val="EB3C00"/>
          </a:solidFill>
          <a:ln w="57150">
            <a:noFill/>
          </a:ln>
        </p:spPr>
        <p:txBody>
          <a:bodyPr vert="horz" wrap="square" lIns="124313" tIns="248628"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1800">
                <a:solidFill>
                  <a:srgbClr val="FFFFFF"/>
                </a:solidFill>
              </a:rPr>
              <a:t>Data Visualization</a:t>
            </a:r>
          </a:p>
        </p:txBody>
      </p:sp>
      <p:sp>
        <p:nvSpPr>
          <p:cNvPr id="6" name="Title 6"/>
          <p:cNvSpPr txBox="1">
            <a:spLocks/>
          </p:cNvSpPr>
          <p:nvPr/>
        </p:nvSpPr>
        <p:spPr>
          <a:xfrm>
            <a:off x="7998417" y="3798806"/>
            <a:ext cx="1366230" cy="841372"/>
          </a:xfrm>
          <a:prstGeom prst="rect">
            <a:avLst/>
          </a:prstGeom>
          <a:solidFill>
            <a:srgbClr val="EB3C00"/>
          </a:solidFill>
          <a:ln w="57150">
            <a:noFill/>
          </a:ln>
        </p:spPr>
        <p:txBody>
          <a:bodyPr vert="horz" wrap="square" lIns="124313" tIns="248628"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1800">
                <a:solidFill>
                  <a:srgbClr val="FFFFFF"/>
                </a:solidFill>
              </a:rPr>
              <a:t>Content Management</a:t>
            </a:r>
          </a:p>
        </p:txBody>
      </p:sp>
      <p:sp>
        <p:nvSpPr>
          <p:cNvPr id="7" name="Title 6"/>
          <p:cNvSpPr txBox="1">
            <a:spLocks/>
          </p:cNvSpPr>
          <p:nvPr/>
        </p:nvSpPr>
        <p:spPr>
          <a:xfrm>
            <a:off x="9456512" y="3798806"/>
            <a:ext cx="1366230" cy="841372"/>
          </a:xfrm>
          <a:prstGeom prst="rect">
            <a:avLst/>
          </a:prstGeom>
          <a:solidFill>
            <a:srgbClr val="EB3C00"/>
          </a:solidFill>
          <a:ln w="57150">
            <a:noFill/>
          </a:ln>
        </p:spPr>
        <p:txBody>
          <a:bodyPr vert="horz" wrap="square" lIns="124313" tIns="248628" rIns="0" bIns="0" rtlCol="0" anchor="t">
            <a:no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1800">
                <a:solidFill>
                  <a:srgbClr val="FFFFFF"/>
                </a:solidFill>
              </a:rPr>
              <a:t>Vertical</a:t>
            </a:r>
          </a:p>
          <a:p>
            <a:r>
              <a:rPr sz="1800">
                <a:solidFill>
                  <a:srgbClr val="FFFFFF"/>
                </a:solidFill>
              </a:rPr>
              <a:t>specific…</a:t>
            </a:r>
          </a:p>
        </p:txBody>
      </p:sp>
      <p:sp>
        <p:nvSpPr>
          <p:cNvPr id="8" name="Title 6"/>
          <p:cNvSpPr txBox="1">
            <a:spLocks/>
          </p:cNvSpPr>
          <p:nvPr/>
        </p:nvSpPr>
        <p:spPr>
          <a:xfrm>
            <a:off x="10914608" y="3798805"/>
            <a:ext cx="1366230" cy="841372"/>
          </a:xfrm>
          <a:prstGeom prst="rect">
            <a:avLst/>
          </a:prstGeom>
          <a:solidFill>
            <a:srgbClr val="EB3C00"/>
          </a:solidFill>
          <a:ln w="57150">
            <a:noFill/>
          </a:ln>
        </p:spPr>
        <p:txBody>
          <a:bodyPr vert="horz" wrap="square" lIns="124313" tIns="248628" rIns="0" bIns="0" rtlCol="0" anchor="t">
            <a:noAutofit/>
          </a:bodyPr>
          <a:lstStyle>
            <a:defPPr>
              <a:defRPr lang="en-US"/>
            </a:defPPr>
            <a:lvl1pPr>
              <a:lnSpc>
                <a:spcPct val="90000"/>
              </a:lnSpc>
              <a:spcBef>
                <a:spcPct val="0"/>
              </a:spcBef>
              <a:buNone/>
              <a:defRPr b="0" cap="none" spc="-100" baseline="0">
                <a:ln w="3175">
                  <a:noFill/>
                </a:ln>
                <a:solidFill>
                  <a:schemeClr val="bg1"/>
                </a:solidFill>
                <a:effectLst/>
                <a:latin typeface="Segoe UI Light" pitchFamily="34" charset="0"/>
                <a:cs typeface="Arial" charset="0"/>
              </a:defRPr>
            </a:lvl1pPr>
          </a:lstStyle>
          <a:p>
            <a:pPr defTabSz="932560"/>
            <a:r>
              <a:rPr lang="en-US" dirty="0">
                <a:solidFill>
                  <a:srgbClr val="FFFFFF"/>
                </a:solidFill>
              </a:rPr>
              <a:t>Function specific….</a:t>
            </a:r>
          </a:p>
        </p:txBody>
      </p:sp>
      <p:sp>
        <p:nvSpPr>
          <p:cNvPr id="13" name="Title 6"/>
          <p:cNvSpPr txBox="1">
            <a:spLocks/>
          </p:cNvSpPr>
          <p:nvPr/>
        </p:nvSpPr>
        <p:spPr>
          <a:xfrm>
            <a:off x="189967" y="3798801"/>
            <a:ext cx="1383765" cy="841372"/>
          </a:xfrm>
          <a:prstGeom prst="rect">
            <a:avLst/>
          </a:prstGeom>
          <a:solidFill>
            <a:srgbClr val="012654"/>
          </a:solidFill>
          <a:ln>
            <a:noFill/>
          </a:ln>
        </p:spPr>
        <p:txBody>
          <a:bodyPr vert="horz" wrap="square" lIns="124313" tIns="248628" rIns="0" bIns="0" rtlCol="0" anchor="t">
            <a:noAutofit/>
          </a:bodyPr>
          <a:lstStyle>
            <a:defPPr>
              <a:defRPr lang="en-US"/>
            </a:defPPr>
            <a:lvl1pPr>
              <a:lnSpc>
                <a:spcPct val="90000"/>
              </a:lnSpc>
              <a:spcBef>
                <a:spcPct val="0"/>
              </a:spcBef>
              <a:buNone/>
              <a:defRPr b="0" cap="none" spc="-100" baseline="0">
                <a:ln w="3175">
                  <a:noFill/>
                </a:ln>
                <a:solidFill>
                  <a:schemeClr val="bg1"/>
                </a:solidFill>
                <a:effectLst/>
                <a:latin typeface="Segoe UI Light" pitchFamily="34" charset="0"/>
                <a:cs typeface="Arial" charset="0"/>
              </a:defRPr>
            </a:lvl1pPr>
          </a:lstStyle>
          <a:p>
            <a:pPr defTabSz="932560"/>
            <a:r>
              <a:rPr lang="en-US" dirty="0">
                <a:solidFill>
                  <a:srgbClr val="FFFFFF"/>
                </a:solidFill>
              </a:rPr>
              <a:t>Data Migration</a:t>
            </a:r>
          </a:p>
        </p:txBody>
      </p:sp>
      <p:sp>
        <p:nvSpPr>
          <p:cNvPr id="14" name="Title 6"/>
          <p:cNvSpPr txBox="1">
            <a:spLocks/>
          </p:cNvSpPr>
          <p:nvPr/>
        </p:nvSpPr>
        <p:spPr>
          <a:xfrm>
            <a:off x="1665595" y="3798806"/>
            <a:ext cx="1366230" cy="841372"/>
          </a:xfrm>
          <a:prstGeom prst="rect">
            <a:avLst/>
          </a:prstGeom>
          <a:solidFill>
            <a:srgbClr val="012654"/>
          </a:solidFill>
          <a:ln>
            <a:noFill/>
          </a:ln>
        </p:spPr>
        <p:txBody>
          <a:bodyPr vert="horz" wrap="square" lIns="124313" tIns="248628" rIns="0" bIns="0" rtlCol="0" anchor="t">
            <a:noAutofit/>
          </a:bodyPr>
          <a:lstStyle>
            <a:defPPr>
              <a:defRPr lang="en-US"/>
            </a:defPPr>
            <a:lvl1pPr>
              <a:lnSpc>
                <a:spcPct val="90000"/>
              </a:lnSpc>
              <a:spcBef>
                <a:spcPct val="0"/>
              </a:spcBef>
              <a:buNone/>
              <a:defRPr b="0" cap="none" spc="-100" baseline="0">
                <a:ln w="3175">
                  <a:noFill/>
                </a:ln>
                <a:solidFill>
                  <a:schemeClr val="bg1"/>
                </a:solidFill>
                <a:effectLst/>
                <a:latin typeface="Segoe UI Light" pitchFamily="34" charset="0"/>
                <a:cs typeface="Arial" charset="0"/>
              </a:defRPr>
            </a:lvl1pPr>
          </a:lstStyle>
          <a:p>
            <a:pPr defTabSz="932560"/>
            <a:r>
              <a:rPr lang="en-US" dirty="0">
                <a:solidFill>
                  <a:srgbClr val="FFFFFF"/>
                </a:solidFill>
              </a:rPr>
              <a:t>Infrastructure</a:t>
            </a:r>
          </a:p>
        </p:txBody>
      </p:sp>
      <p:sp>
        <p:nvSpPr>
          <p:cNvPr id="15" name="Title 6"/>
          <p:cNvSpPr txBox="1">
            <a:spLocks/>
          </p:cNvSpPr>
          <p:nvPr/>
        </p:nvSpPr>
        <p:spPr>
          <a:xfrm>
            <a:off x="3123691" y="3798806"/>
            <a:ext cx="1366230" cy="841372"/>
          </a:xfrm>
          <a:prstGeom prst="rect">
            <a:avLst/>
          </a:prstGeom>
          <a:solidFill>
            <a:srgbClr val="012654"/>
          </a:solidFill>
          <a:ln>
            <a:noFill/>
          </a:ln>
        </p:spPr>
        <p:txBody>
          <a:bodyPr vert="horz" wrap="square" lIns="124313" tIns="248628" rIns="0" bIns="0" rtlCol="0" anchor="t">
            <a:noAutofit/>
          </a:bodyPr>
          <a:lstStyle>
            <a:defPPr>
              <a:defRPr lang="en-US"/>
            </a:defPPr>
            <a:lvl1pPr>
              <a:lnSpc>
                <a:spcPct val="90000"/>
              </a:lnSpc>
              <a:spcBef>
                <a:spcPct val="0"/>
              </a:spcBef>
              <a:buNone/>
              <a:defRPr b="0" cap="none" spc="-100" baseline="0">
                <a:ln w="3175">
                  <a:noFill/>
                </a:ln>
                <a:solidFill>
                  <a:schemeClr val="bg1"/>
                </a:solidFill>
                <a:effectLst/>
                <a:latin typeface="Segoe UI Light" pitchFamily="34" charset="0"/>
                <a:cs typeface="Arial" charset="0"/>
              </a:defRPr>
            </a:lvl1pPr>
          </a:lstStyle>
          <a:p>
            <a:pPr defTabSz="932560"/>
            <a:r>
              <a:rPr lang="en-US" dirty="0">
                <a:solidFill>
                  <a:srgbClr val="FFFFFF"/>
                </a:solidFill>
              </a:rPr>
              <a:t>Deployment</a:t>
            </a:r>
          </a:p>
        </p:txBody>
      </p:sp>
      <p:sp>
        <p:nvSpPr>
          <p:cNvPr id="16" name="Title 6"/>
          <p:cNvSpPr txBox="1">
            <a:spLocks/>
          </p:cNvSpPr>
          <p:nvPr/>
        </p:nvSpPr>
        <p:spPr>
          <a:xfrm>
            <a:off x="4581786" y="3798805"/>
            <a:ext cx="1366230" cy="841372"/>
          </a:xfrm>
          <a:prstGeom prst="rect">
            <a:avLst/>
          </a:prstGeom>
          <a:solidFill>
            <a:srgbClr val="012654"/>
          </a:solidFill>
          <a:ln>
            <a:noFill/>
          </a:ln>
        </p:spPr>
        <p:txBody>
          <a:bodyPr vert="horz" wrap="square" lIns="124313" tIns="248628" rIns="0" bIns="0" rtlCol="0" anchor="t">
            <a:noAutofit/>
          </a:bodyPr>
          <a:lstStyle>
            <a:defPPr>
              <a:defRPr lang="en-US"/>
            </a:defPPr>
            <a:lvl1pPr>
              <a:lnSpc>
                <a:spcPct val="90000"/>
              </a:lnSpc>
              <a:spcBef>
                <a:spcPct val="0"/>
              </a:spcBef>
              <a:buNone/>
              <a:defRPr b="0" cap="none" spc="-100" baseline="0">
                <a:ln w="3175">
                  <a:noFill/>
                </a:ln>
                <a:solidFill>
                  <a:schemeClr val="bg1"/>
                </a:solidFill>
                <a:effectLst/>
                <a:latin typeface="Segoe UI Light" pitchFamily="34" charset="0"/>
                <a:cs typeface="Arial" charset="0"/>
              </a:defRPr>
            </a:lvl1pPr>
          </a:lstStyle>
          <a:p>
            <a:pPr defTabSz="932560"/>
            <a:r>
              <a:rPr lang="en-US" dirty="0">
                <a:solidFill>
                  <a:srgbClr val="FFFFFF"/>
                </a:solidFill>
              </a:rPr>
              <a:t>Managed Services</a:t>
            </a:r>
          </a:p>
        </p:txBody>
      </p:sp>
      <p:pic>
        <p:nvPicPr>
          <p:cNvPr id="23" name="Picture 2" descr="\\MAGNUM\Projects\Microsoft\Cloud Power FY12\Design\ICONS_PNG\Devices.png"/>
          <p:cNvPicPr>
            <a:picLocks noChangeAspect="1" noChangeArrowheads="1"/>
          </p:cNvPicPr>
          <p:nvPr/>
        </p:nvPicPr>
        <p:blipFill>
          <a:blip r:embed="rId3" cstate="print">
            <a:duotone>
              <a:prstClr val="black"/>
              <a:srgbClr val="012654">
                <a:tint val="45000"/>
                <a:satMod val="400000"/>
              </a:srgbClr>
            </a:duotone>
          </a:blip>
          <a:stretch>
            <a:fillRect/>
          </a:stretch>
        </p:blipFill>
        <p:spPr bwMode="auto">
          <a:xfrm>
            <a:off x="2098849" y="1435387"/>
            <a:ext cx="1865957" cy="1865207"/>
          </a:xfrm>
          <a:prstGeom prst="rect">
            <a:avLst/>
          </a:prstGeom>
          <a:noFill/>
          <a:ln>
            <a:noFill/>
          </a:ln>
        </p:spPr>
      </p:pic>
      <p:sp>
        <p:nvSpPr>
          <p:cNvPr id="24" name="Rectangle 23"/>
          <p:cNvSpPr/>
          <p:nvPr/>
        </p:nvSpPr>
        <p:spPr bwMode="auto">
          <a:xfrm>
            <a:off x="6522789" y="3115533"/>
            <a:ext cx="5758051" cy="562599"/>
          </a:xfrm>
          <a:prstGeom prst="rect">
            <a:avLst/>
          </a:prstGeom>
          <a:solidFill>
            <a:srgbClr val="EB3C00"/>
          </a:solidFill>
          <a:ln w="571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end user needs</a:t>
            </a:r>
          </a:p>
        </p:txBody>
      </p:sp>
      <p:sp>
        <p:nvSpPr>
          <p:cNvPr id="25" name="Rectangle 24"/>
          <p:cNvSpPr/>
          <p:nvPr/>
        </p:nvSpPr>
        <p:spPr bwMode="auto">
          <a:xfrm>
            <a:off x="189967" y="3115533"/>
            <a:ext cx="5758051" cy="562599"/>
          </a:xfrm>
          <a:prstGeom prst="rect">
            <a:avLst/>
          </a:prstGeom>
          <a:solidFill>
            <a:srgbClr val="01265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200" dirty="0">
                <a:gradFill>
                  <a:gsLst>
                    <a:gs pos="0">
                      <a:srgbClr val="FFFFFF"/>
                    </a:gs>
                    <a:gs pos="100000">
                      <a:srgbClr val="FFFFFF"/>
                    </a:gs>
                  </a:gsLst>
                  <a:lin ang="5400000" scaled="0"/>
                </a:gradFill>
                <a:ea typeface="Segoe UI" pitchFamily="34" charset="0"/>
                <a:cs typeface="Segoe UI" pitchFamily="34" charset="0"/>
              </a:rPr>
              <a:t>IT needs</a:t>
            </a:r>
          </a:p>
        </p:txBody>
      </p:sp>
      <p:pic>
        <p:nvPicPr>
          <p:cNvPr id="19" name="Picture 3" descr="\\MAGNUM\Projects\Microsoft\Cloud Power FY12\Design\ICONS_PNG\User.png"/>
          <p:cNvPicPr>
            <a:picLocks noChangeAspect="1" noChangeArrowheads="1"/>
          </p:cNvPicPr>
          <p:nvPr/>
        </p:nvPicPr>
        <p:blipFill>
          <a:blip r:embed="rId4" cstate="print">
            <a:duotone>
              <a:prstClr val="black"/>
              <a:schemeClr val="tx2">
                <a:tint val="45000"/>
                <a:satMod val="400000"/>
              </a:schemeClr>
            </a:duotone>
          </a:blip>
          <a:srcRect/>
          <a:stretch>
            <a:fillRect/>
          </a:stretch>
        </p:blipFill>
        <p:spPr bwMode="auto">
          <a:xfrm>
            <a:off x="8509965" y="1545782"/>
            <a:ext cx="1607790" cy="1607144"/>
          </a:xfrm>
          <a:prstGeom prst="rect">
            <a:avLst/>
          </a:prstGeom>
          <a:noFill/>
        </p:spPr>
      </p:pic>
    </p:spTree>
    <p:extLst>
      <p:ext uri="{BB962C8B-B14F-4D97-AF65-F5344CB8AC3E}">
        <p14:creationId xmlns:p14="http://schemas.microsoft.com/office/powerpoint/2010/main" val="2537531599"/>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7147" y="375862"/>
            <a:ext cx="11928197" cy="6408827"/>
          </a:xfrm>
          <a:prstGeom prst="rect">
            <a:avLst/>
          </a:prstGeom>
        </p:spPr>
      </p:pic>
      <p:sp>
        <p:nvSpPr>
          <p:cNvPr id="3" name="TextBox 2"/>
          <p:cNvSpPr txBox="1"/>
          <p:nvPr/>
        </p:nvSpPr>
        <p:spPr>
          <a:xfrm>
            <a:off x="7418541" y="3648928"/>
            <a:ext cx="451071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view metrics on all listed apps</a:t>
            </a:r>
          </a:p>
        </p:txBody>
      </p:sp>
    </p:spTree>
    <p:extLst>
      <p:ext uri="{BB962C8B-B14F-4D97-AF65-F5344CB8AC3E}">
        <p14:creationId xmlns:p14="http://schemas.microsoft.com/office/powerpoint/2010/main" val="372308893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0445" y="279784"/>
            <a:ext cx="11683018" cy="6277097"/>
          </a:xfrm>
          <a:prstGeom prst="rect">
            <a:avLst/>
          </a:prstGeom>
        </p:spPr>
      </p:pic>
      <p:sp>
        <p:nvSpPr>
          <p:cNvPr id="3" name="TextBox 2"/>
          <p:cNvSpPr txBox="1"/>
          <p:nvPr/>
        </p:nvSpPr>
        <p:spPr>
          <a:xfrm>
            <a:off x="6992810" y="1847098"/>
            <a:ext cx="451071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view metrics on all listed apps</a:t>
            </a:r>
          </a:p>
        </p:txBody>
      </p:sp>
    </p:spTree>
    <p:extLst>
      <p:ext uri="{BB962C8B-B14F-4D97-AF65-F5344CB8AC3E}">
        <p14:creationId xmlns:p14="http://schemas.microsoft.com/office/powerpoint/2010/main" val="885370618"/>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87125" y="293096"/>
            <a:ext cx="11648303" cy="6258445"/>
          </a:xfrm>
          <a:prstGeom prst="rect">
            <a:avLst/>
          </a:prstGeom>
        </p:spPr>
      </p:pic>
      <p:sp>
        <p:nvSpPr>
          <p:cNvPr id="3" name="TextBox 2"/>
          <p:cNvSpPr txBox="1"/>
          <p:nvPr/>
        </p:nvSpPr>
        <p:spPr>
          <a:xfrm>
            <a:off x="6630488" y="1602633"/>
            <a:ext cx="3667608"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manage account details</a:t>
            </a:r>
          </a:p>
        </p:txBody>
      </p:sp>
    </p:spTree>
    <p:extLst>
      <p:ext uri="{BB962C8B-B14F-4D97-AF65-F5344CB8AC3E}">
        <p14:creationId xmlns:p14="http://schemas.microsoft.com/office/powerpoint/2010/main" val="274443179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0445" y="398011"/>
            <a:ext cx="11438383" cy="6145658"/>
          </a:xfrm>
          <a:prstGeom prst="rect">
            <a:avLst/>
          </a:prstGeom>
        </p:spPr>
      </p:pic>
      <p:sp>
        <p:nvSpPr>
          <p:cNvPr id="3" name="TextBox 2"/>
          <p:cNvSpPr txBox="1"/>
          <p:nvPr/>
        </p:nvSpPr>
        <p:spPr>
          <a:xfrm>
            <a:off x="6630492" y="1747500"/>
            <a:ext cx="4636782"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manage payout and tax details</a:t>
            </a:r>
          </a:p>
        </p:txBody>
      </p:sp>
    </p:spTree>
    <p:extLst>
      <p:ext uri="{BB962C8B-B14F-4D97-AF65-F5344CB8AC3E}">
        <p14:creationId xmlns:p14="http://schemas.microsoft.com/office/powerpoint/2010/main" val="672686901"/>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233154"/>
            <a:ext cx="12208090" cy="6559209"/>
          </a:xfrm>
          <a:prstGeom prst="rect">
            <a:avLst/>
          </a:prstGeom>
        </p:spPr>
      </p:pic>
      <p:sp>
        <p:nvSpPr>
          <p:cNvPr id="3" name="TextBox 2"/>
          <p:cNvSpPr txBox="1"/>
          <p:nvPr/>
        </p:nvSpPr>
        <p:spPr>
          <a:xfrm>
            <a:off x="6974697" y="2997007"/>
            <a:ext cx="4120595"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List a new app on the store</a:t>
            </a:r>
          </a:p>
        </p:txBody>
      </p:sp>
    </p:spTree>
    <p:extLst>
      <p:ext uri="{BB962C8B-B14F-4D97-AF65-F5344CB8AC3E}">
        <p14:creationId xmlns:p14="http://schemas.microsoft.com/office/powerpoint/2010/main" val="3469288080"/>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47174" y="302423"/>
            <a:ext cx="12021494" cy="6458954"/>
          </a:xfrm>
          <a:prstGeom prst="rect">
            <a:avLst/>
          </a:prstGeom>
        </p:spPr>
      </p:pic>
      <p:sp>
        <p:nvSpPr>
          <p:cNvPr id="6" name="TextBox 5"/>
          <p:cNvSpPr txBox="1"/>
          <p:nvPr/>
        </p:nvSpPr>
        <p:spPr>
          <a:xfrm>
            <a:off x="7672163" y="1484922"/>
            <a:ext cx="3740620"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general app information</a:t>
            </a:r>
          </a:p>
        </p:txBody>
      </p:sp>
    </p:spTree>
    <p:extLst>
      <p:ext uri="{BB962C8B-B14F-4D97-AF65-F5344CB8AC3E}">
        <p14:creationId xmlns:p14="http://schemas.microsoft.com/office/powerpoint/2010/main" val="1250516137"/>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 y="256470"/>
            <a:ext cx="12150417" cy="6528222"/>
          </a:xfrm>
          <a:prstGeom prst="rect">
            <a:avLst/>
          </a:prstGeom>
        </p:spPr>
      </p:pic>
      <p:sp>
        <p:nvSpPr>
          <p:cNvPr id="3" name="TextBox 2"/>
          <p:cNvSpPr txBox="1"/>
          <p:nvPr/>
        </p:nvSpPr>
        <p:spPr>
          <a:xfrm>
            <a:off x="7798976" y="4038263"/>
            <a:ext cx="3712030"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choose an app category</a:t>
            </a:r>
          </a:p>
        </p:txBody>
      </p:sp>
    </p:spTree>
    <p:extLst>
      <p:ext uri="{BB962C8B-B14F-4D97-AF65-F5344CB8AC3E}">
        <p14:creationId xmlns:p14="http://schemas.microsoft.com/office/powerpoint/2010/main" val="2567151456"/>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10445" y="468831"/>
            <a:ext cx="11624979" cy="6245913"/>
          </a:xfrm>
          <a:prstGeom prst="rect">
            <a:avLst/>
          </a:prstGeom>
        </p:spPr>
      </p:pic>
      <p:sp>
        <p:nvSpPr>
          <p:cNvPr id="3" name="TextBox 2"/>
          <p:cNvSpPr txBox="1"/>
          <p:nvPr/>
        </p:nvSpPr>
        <p:spPr>
          <a:xfrm>
            <a:off x="6802590" y="1774663"/>
            <a:ext cx="4524583"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upload app logo and package</a:t>
            </a:r>
          </a:p>
        </p:txBody>
      </p:sp>
    </p:spTree>
    <p:extLst>
      <p:ext uri="{BB962C8B-B14F-4D97-AF65-F5344CB8AC3E}">
        <p14:creationId xmlns:p14="http://schemas.microsoft.com/office/powerpoint/2010/main" val="833815072"/>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77204" y="326411"/>
            <a:ext cx="12107025" cy="6504908"/>
          </a:xfrm>
          <a:prstGeom prst="rect">
            <a:avLst/>
          </a:prstGeom>
        </p:spPr>
      </p:pic>
      <p:sp>
        <p:nvSpPr>
          <p:cNvPr id="5" name="TextBox 4"/>
          <p:cNvSpPr txBox="1"/>
          <p:nvPr/>
        </p:nvSpPr>
        <p:spPr>
          <a:xfrm>
            <a:off x="7626872" y="4020157"/>
            <a:ext cx="4108624"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select app trial information</a:t>
            </a:r>
          </a:p>
        </p:txBody>
      </p:sp>
    </p:spTree>
    <p:extLst>
      <p:ext uri="{BB962C8B-B14F-4D97-AF65-F5344CB8AC3E}">
        <p14:creationId xmlns:p14="http://schemas.microsoft.com/office/powerpoint/2010/main" val="3056796596"/>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7177" y="286102"/>
            <a:ext cx="11834899" cy="6358699"/>
          </a:xfrm>
          <a:prstGeom prst="rect">
            <a:avLst/>
          </a:prstGeom>
        </p:spPr>
      </p:pic>
      <p:sp>
        <p:nvSpPr>
          <p:cNvPr id="3" name="TextBox 2"/>
          <p:cNvSpPr txBox="1"/>
          <p:nvPr/>
        </p:nvSpPr>
        <p:spPr>
          <a:xfrm>
            <a:off x="8315286" y="2010077"/>
            <a:ext cx="2866177" cy="1475347"/>
          </a:xfrm>
          <a:prstGeom prst="rect">
            <a:avLst/>
          </a:prstGeom>
          <a:solidFill>
            <a:srgbClr val="012654"/>
          </a:solidFill>
        </p:spPr>
        <p:txBody>
          <a:bodyPr wrap="none" lIns="186502" tIns="149201" rIns="186502" bIns="149201" rtlCol="0">
            <a:spAutoFit/>
          </a:bodyPr>
          <a:lstStyle/>
          <a:p>
            <a:pPr algn="ctr" defTabSz="932468">
              <a:lnSpc>
                <a:spcPct val="90000"/>
              </a:lnSpc>
              <a:spcAft>
                <a:spcPts val="612"/>
              </a:spcAft>
            </a:pPr>
            <a:r>
              <a:rPr lang="en-US" sz="2400" dirty="0">
                <a:solidFill>
                  <a:srgbClr val="FFFFFF"/>
                </a:solidFill>
              </a:rPr>
              <a:t>app profile details</a:t>
            </a:r>
          </a:p>
          <a:p>
            <a:pPr algn="ctr" defTabSz="932468">
              <a:lnSpc>
                <a:spcPct val="90000"/>
              </a:lnSpc>
              <a:spcAft>
                <a:spcPts val="612"/>
              </a:spcAft>
            </a:pPr>
            <a:r>
              <a:rPr lang="en-US" sz="2400" dirty="0">
                <a:solidFill>
                  <a:srgbClr val="FFFFFF"/>
                </a:solidFill>
              </a:rPr>
              <a:t>+</a:t>
            </a:r>
          </a:p>
          <a:p>
            <a:pPr algn="ctr" defTabSz="932468">
              <a:lnSpc>
                <a:spcPct val="90000"/>
              </a:lnSpc>
              <a:spcAft>
                <a:spcPts val="612"/>
              </a:spcAft>
            </a:pPr>
            <a:r>
              <a:rPr lang="en-US" sz="2400" dirty="0">
                <a:solidFill>
                  <a:srgbClr val="FFFFFF"/>
                </a:solidFill>
              </a:rPr>
              <a:t>screenshots</a:t>
            </a:r>
          </a:p>
        </p:txBody>
      </p:sp>
    </p:spTree>
    <p:extLst>
      <p:ext uri="{BB962C8B-B14F-4D97-AF65-F5344CB8AC3E}">
        <p14:creationId xmlns:p14="http://schemas.microsoft.com/office/powerpoint/2010/main" val="32654457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txBox="1">
            <a:spLocks noGrp="1"/>
          </p:cNvSpPr>
          <p:nvPr>
            <p:ph type="title"/>
          </p:nvPr>
        </p:nvSpPr>
        <p:spPr>
          <a:prstGeom prst="rect">
            <a:avLst/>
          </a:prstGeom>
          <a:noFill/>
          <a:ln w="28575">
            <a:noFill/>
          </a:ln>
        </p:spPr>
        <p:txBody>
          <a:bodyPr vert="horz" wrap="square" lIns="124313" tIns="248628" rIns="0" bIns="0" rtlCol="0" anchor="t">
            <a:noAutofit/>
          </a:bodyPr>
          <a:lstStyle/>
          <a:p>
            <a:r>
              <a:rPr lang="en-US" dirty="0" smtClean="0"/>
              <a:t>A huge business opportunity</a:t>
            </a:r>
            <a:endParaRPr lang="en-US" dirty="0"/>
          </a:p>
        </p:txBody>
      </p:sp>
      <p:sp>
        <p:nvSpPr>
          <p:cNvPr id="8" name="Title 6"/>
          <p:cNvSpPr txBox="1">
            <a:spLocks/>
          </p:cNvSpPr>
          <p:nvPr/>
        </p:nvSpPr>
        <p:spPr>
          <a:xfrm>
            <a:off x="5404258" y="4142929"/>
            <a:ext cx="1630308" cy="1008429"/>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in-product</a:t>
            </a:r>
          </a:p>
          <a:p>
            <a:pPr algn="ctr"/>
            <a:r>
              <a:rPr sz="2900">
                <a:solidFill>
                  <a:srgbClr val="FFFFFF"/>
                </a:solidFill>
              </a:rPr>
              <a:t>exposure</a:t>
            </a:r>
          </a:p>
        </p:txBody>
      </p:sp>
      <p:sp>
        <p:nvSpPr>
          <p:cNvPr id="10" name="Title 6"/>
          <p:cNvSpPr txBox="1">
            <a:spLocks/>
          </p:cNvSpPr>
          <p:nvPr/>
        </p:nvSpPr>
        <p:spPr>
          <a:xfrm>
            <a:off x="7837673" y="4158167"/>
            <a:ext cx="2178209" cy="831275"/>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Instant credibility</a:t>
            </a:r>
          </a:p>
        </p:txBody>
      </p:sp>
      <p:sp>
        <p:nvSpPr>
          <p:cNvPr id="17" name="Title 6"/>
          <p:cNvSpPr txBox="1">
            <a:spLocks/>
          </p:cNvSpPr>
          <p:nvPr/>
        </p:nvSpPr>
        <p:spPr>
          <a:xfrm>
            <a:off x="2668703" y="4158167"/>
            <a:ext cx="1456771" cy="1008429"/>
          </a:xfrm>
          <a:prstGeom prst="rect">
            <a:avLst/>
          </a:prstGeom>
          <a:noFill/>
          <a:ln w="28575">
            <a:noFill/>
          </a:ln>
        </p:spPr>
        <p:txBody>
          <a:bodyPr vert="horz" wrap="square" lIns="124313" tIns="248628" rIns="0" bIns="0" rtlCol="0" anchor="t">
            <a:noAutofit/>
          </a:bodyPr>
          <a:lstStyle>
            <a:lvl1pPr algn="l" defTabSz="685265" rtl="0" eaLnBrk="1" latinLnBrk="0" hangingPunct="1">
              <a:lnSpc>
                <a:spcPct val="90000"/>
              </a:lnSpc>
              <a:spcBef>
                <a:spcPct val="0"/>
              </a:spcBef>
              <a:buNone/>
              <a:defRPr lang="en-US" sz="4100" b="0" kern="1200" cap="none" spc="-75"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lgn="ctr"/>
            <a:r>
              <a:rPr sz="2900">
                <a:solidFill>
                  <a:srgbClr val="FFFFFF"/>
                </a:solidFill>
              </a:rPr>
              <a:t>1B users</a:t>
            </a:r>
          </a:p>
        </p:txBody>
      </p:sp>
      <p:pic>
        <p:nvPicPr>
          <p:cNvPr id="9" name="Picture 3" descr="\\MAGNUM\Projects\Microsoft\Cloud Power FY12\Design\ICONS_PNG\User.png"/>
          <p:cNvPicPr>
            <a:picLocks noChangeAspect="1" noChangeArrowheads="1"/>
          </p:cNvPicPr>
          <p:nvPr/>
        </p:nvPicPr>
        <p:blipFill>
          <a:blip r:embed="rId3" cstate="print">
            <a:lum bright="100000"/>
          </a:blip>
          <a:srcRect/>
          <a:stretch>
            <a:fillRect/>
          </a:stretch>
        </p:blipFill>
        <p:spPr bwMode="auto">
          <a:xfrm>
            <a:off x="2776723" y="2917933"/>
            <a:ext cx="1240731" cy="1240232"/>
          </a:xfrm>
          <a:prstGeom prst="rect">
            <a:avLst/>
          </a:prstGeom>
          <a:noFill/>
        </p:spPr>
      </p:pic>
      <p:sp>
        <p:nvSpPr>
          <p:cNvPr id="12" name="Freeform 23"/>
          <p:cNvSpPr>
            <a:spLocks noEditPoints="1"/>
          </p:cNvSpPr>
          <p:nvPr/>
        </p:nvSpPr>
        <p:spPr bwMode="black">
          <a:xfrm>
            <a:off x="5757829" y="3120228"/>
            <a:ext cx="923181" cy="835646"/>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60"/>
            <a:endParaRPr lang="en-US" sz="1600">
              <a:solidFill>
                <a:srgbClr val="505050"/>
              </a:solidFill>
            </a:endParaRPr>
          </a:p>
        </p:txBody>
      </p:sp>
      <p:grpSp>
        <p:nvGrpSpPr>
          <p:cNvPr id="14" name="Group 13"/>
          <p:cNvGrpSpPr/>
          <p:nvPr/>
        </p:nvGrpSpPr>
        <p:grpSpPr bwMode="black">
          <a:xfrm>
            <a:off x="8774951" y="3120228"/>
            <a:ext cx="686151" cy="1146234"/>
            <a:chOff x="3360738" y="989012"/>
            <a:chExt cx="746125" cy="1439864"/>
          </a:xfrm>
        </p:grpSpPr>
        <p:sp>
          <p:nvSpPr>
            <p:cNvPr id="15" name="Freeform 36"/>
            <p:cNvSpPr>
              <a:spLocks/>
            </p:cNvSpPr>
            <p:nvPr/>
          </p:nvSpPr>
          <p:spPr bwMode="black">
            <a:xfrm>
              <a:off x="3360738" y="1255713"/>
              <a:ext cx="525463" cy="1173163"/>
            </a:xfrm>
            <a:custGeom>
              <a:avLst/>
              <a:gdLst>
                <a:gd name="T0" fmla="*/ 252 w 562"/>
                <a:gd name="T1" fmla="*/ 272 h 1256"/>
                <a:gd name="T2" fmla="*/ 234 w 562"/>
                <a:gd name="T3" fmla="*/ 192 h 1256"/>
                <a:gd name="T4" fmla="*/ 407 w 562"/>
                <a:gd name="T5" fmla="*/ 20 h 1256"/>
                <a:gd name="T6" fmla="*/ 534 w 562"/>
                <a:gd name="T7" fmla="*/ 76 h 1256"/>
                <a:gd name="T8" fmla="*/ 562 w 562"/>
                <a:gd name="T9" fmla="*/ 51 h 1256"/>
                <a:gd name="T10" fmla="*/ 443 w 562"/>
                <a:gd name="T11" fmla="*/ 0 h 1256"/>
                <a:gd name="T12" fmla="*/ 164 w 562"/>
                <a:gd name="T13" fmla="*/ 0 h 1256"/>
                <a:gd name="T14" fmla="*/ 0 w 562"/>
                <a:gd name="T15" fmla="*/ 163 h 1256"/>
                <a:gd name="T16" fmla="*/ 0 w 562"/>
                <a:gd name="T17" fmla="*/ 556 h 1256"/>
                <a:gd name="T18" fmla="*/ 55 w 562"/>
                <a:gd name="T19" fmla="*/ 612 h 1256"/>
                <a:gd name="T20" fmla="*/ 110 w 562"/>
                <a:gd name="T21" fmla="*/ 556 h 1256"/>
                <a:gd name="T22" fmla="*/ 110 w 562"/>
                <a:gd name="T23" fmla="*/ 201 h 1256"/>
                <a:gd name="T24" fmla="*/ 139 w 562"/>
                <a:gd name="T25" fmla="*/ 201 h 1256"/>
                <a:gd name="T26" fmla="*/ 139 w 562"/>
                <a:gd name="T27" fmla="*/ 1182 h 1256"/>
                <a:gd name="T28" fmla="*/ 214 w 562"/>
                <a:gd name="T29" fmla="*/ 1256 h 1256"/>
                <a:gd name="T30" fmla="*/ 288 w 562"/>
                <a:gd name="T31" fmla="*/ 1182 h 1256"/>
                <a:gd name="T32" fmla="*/ 288 w 562"/>
                <a:gd name="T33" fmla="*/ 615 h 1256"/>
                <a:gd name="T34" fmla="*/ 317 w 562"/>
                <a:gd name="T35" fmla="*/ 615 h 1256"/>
                <a:gd name="T36" fmla="*/ 317 w 562"/>
                <a:gd name="T37" fmla="*/ 1182 h 1256"/>
                <a:gd name="T38" fmla="*/ 392 w 562"/>
                <a:gd name="T39" fmla="*/ 1256 h 1256"/>
                <a:gd name="T40" fmla="*/ 467 w 562"/>
                <a:gd name="T41" fmla="*/ 1182 h 1256"/>
                <a:gd name="T42" fmla="*/ 467 w 562"/>
                <a:gd name="T43" fmla="*/ 516 h 1256"/>
                <a:gd name="T44" fmla="*/ 252 w 562"/>
                <a:gd name="T45" fmla="*/ 272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62" h="1256">
                  <a:moveTo>
                    <a:pt x="252" y="272"/>
                  </a:moveTo>
                  <a:cubicBezTo>
                    <a:pt x="248" y="262"/>
                    <a:pt x="234" y="225"/>
                    <a:pt x="234" y="192"/>
                  </a:cubicBezTo>
                  <a:cubicBezTo>
                    <a:pt x="234" y="97"/>
                    <a:pt x="312" y="20"/>
                    <a:pt x="407" y="20"/>
                  </a:cubicBezTo>
                  <a:cubicBezTo>
                    <a:pt x="456" y="20"/>
                    <a:pt x="501" y="41"/>
                    <a:pt x="534" y="76"/>
                  </a:cubicBezTo>
                  <a:cubicBezTo>
                    <a:pt x="542" y="66"/>
                    <a:pt x="551" y="58"/>
                    <a:pt x="562" y="51"/>
                  </a:cubicBezTo>
                  <a:cubicBezTo>
                    <a:pt x="532" y="20"/>
                    <a:pt x="490" y="0"/>
                    <a:pt x="443" y="0"/>
                  </a:cubicBezTo>
                  <a:cubicBezTo>
                    <a:pt x="164" y="0"/>
                    <a:pt x="164" y="0"/>
                    <a:pt x="164" y="0"/>
                  </a:cubicBezTo>
                  <a:cubicBezTo>
                    <a:pt x="73" y="0"/>
                    <a:pt x="0" y="73"/>
                    <a:pt x="0" y="163"/>
                  </a:cubicBezTo>
                  <a:cubicBezTo>
                    <a:pt x="0" y="556"/>
                    <a:pt x="0" y="556"/>
                    <a:pt x="0" y="556"/>
                  </a:cubicBezTo>
                  <a:cubicBezTo>
                    <a:pt x="0" y="587"/>
                    <a:pt x="25" y="612"/>
                    <a:pt x="55" y="612"/>
                  </a:cubicBezTo>
                  <a:cubicBezTo>
                    <a:pt x="86" y="612"/>
                    <a:pt x="110" y="587"/>
                    <a:pt x="110" y="556"/>
                  </a:cubicBezTo>
                  <a:cubicBezTo>
                    <a:pt x="110" y="201"/>
                    <a:pt x="110" y="201"/>
                    <a:pt x="110" y="201"/>
                  </a:cubicBezTo>
                  <a:cubicBezTo>
                    <a:pt x="139" y="201"/>
                    <a:pt x="139" y="201"/>
                    <a:pt x="139" y="201"/>
                  </a:cubicBezTo>
                  <a:cubicBezTo>
                    <a:pt x="139" y="1182"/>
                    <a:pt x="139" y="1182"/>
                    <a:pt x="139" y="1182"/>
                  </a:cubicBezTo>
                  <a:cubicBezTo>
                    <a:pt x="139" y="1223"/>
                    <a:pt x="173" y="1256"/>
                    <a:pt x="214" y="1256"/>
                  </a:cubicBezTo>
                  <a:cubicBezTo>
                    <a:pt x="255" y="1256"/>
                    <a:pt x="288" y="1223"/>
                    <a:pt x="288" y="1182"/>
                  </a:cubicBezTo>
                  <a:cubicBezTo>
                    <a:pt x="288" y="615"/>
                    <a:pt x="288" y="615"/>
                    <a:pt x="288" y="615"/>
                  </a:cubicBezTo>
                  <a:cubicBezTo>
                    <a:pt x="317" y="615"/>
                    <a:pt x="317" y="615"/>
                    <a:pt x="317" y="615"/>
                  </a:cubicBezTo>
                  <a:cubicBezTo>
                    <a:pt x="317" y="1182"/>
                    <a:pt x="317" y="1182"/>
                    <a:pt x="317" y="1182"/>
                  </a:cubicBezTo>
                  <a:cubicBezTo>
                    <a:pt x="317" y="1223"/>
                    <a:pt x="351" y="1256"/>
                    <a:pt x="392" y="1256"/>
                  </a:cubicBezTo>
                  <a:cubicBezTo>
                    <a:pt x="433" y="1256"/>
                    <a:pt x="467" y="1223"/>
                    <a:pt x="467" y="1182"/>
                  </a:cubicBezTo>
                  <a:cubicBezTo>
                    <a:pt x="467" y="516"/>
                    <a:pt x="467" y="516"/>
                    <a:pt x="467" y="516"/>
                  </a:cubicBezTo>
                  <a:cubicBezTo>
                    <a:pt x="398" y="459"/>
                    <a:pt x="284" y="354"/>
                    <a:pt x="252" y="2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18" name="Freeform 37"/>
            <p:cNvSpPr>
              <a:spLocks/>
            </p:cNvSpPr>
            <p:nvPr/>
          </p:nvSpPr>
          <p:spPr bwMode="black">
            <a:xfrm>
              <a:off x="3824288" y="1733550"/>
              <a:ext cx="103188" cy="93663"/>
            </a:xfrm>
            <a:custGeom>
              <a:avLst/>
              <a:gdLst>
                <a:gd name="T0" fmla="*/ 58 w 110"/>
                <a:gd name="T1" fmla="*/ 43 h 101"/>
                <a:gd name="T2" fmla="*/ 38 w 110"/>
                <a:gd name="T3" fmla="*/ 59 h 101"/>
                <a:gd name="T4" fmla="*/ 17 w 110"/>
                <a:gd name="T5" fmla="*/ 43 h 101"/>
                <a:gd name="T6" fmla="*/ 0 w 110"/>
                <a:gd name="T7" fmla="*/ 29 h 101"/>
                <a:gd name="T8" fmla="*/ 0 w 110"/>
                <a:gd name="T9" fmla="*/ 45 h 101"/>
                <a:gd name="T10" fmla="*/ 56 w 110"/>
                <a:gd name="T11" fmla="*/ 101 h 101"/>
                <a:gd name="T12" fmla="*/ 110 w 110"/>
                <a:gd name="T13" fmla="*/ 45 h 101"/>
                <a:gd name="T14" fmla="*/ 110 w 110"/>
                <a:gd name="T15" fmla="*/ 0 h 101"/>
                <a:gd name="T16" fmla="*/ 58 w 110"/>
                <a:gd name="T17" fmla="*/ 4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01">
                  <a:moveTo>
                    <a:pt x="58" y="43"/>
                  </a:moveTo>
                  <a:cubicBezTo>
                    <a:pt x="38" y="59"/>
                    <a:pt x="38" y="59"/>
                    <a:pt x="38" y="59"/>
                  </a:cubicBezTo>
                  <a:cubicBezTo>
                    <a:pt x="17" y="43"/>
                    <a:pt x="17" y="43"/>
                    <a:pt x="17" y="43"/>
                  </a:cubicBezTo>
                  <a:cubicBezTo>
                    <a:pt x="13" y="40"/>
                    <a:pt x="7" y="35"/>
                    <a:pt x="0" y="29"/>
                  </a:cubicBezTo>
                  <a:cubicBezTo>
                    <a:pt x="0" y="45"/>
                    <a:pt x="0" y="45"/>
                    <a:pt x="0" y="45"/>
                  </a:cubicBezTo>
                  <a:cubicBezTo>
                    <a:pt x="0" y="76"/>
                    <a:pt x="25" y="101"/>
                    <a:pt x="56" y="101"/>
                  </a:cubicBezTo>
                  <a:cubicBezTo>
                    <a:pt x="85" y="101"/>
                    <a:pt x="110" y="76"/>
                    <a:pt x="110" y="45"/>
                  </a:cubicBezTo>
                  <a:cubicBezTo>
                    <a:pt x="110" y="0"/>
                    <a:pt x="110" y="0"/>
                    <a:pt x="110" y="0"/>
                  </a:cubicBezTo>
                  <a:cubicBezTo>
                    <a:pt x="86" y="20"/>
                    <a:pt x="67" y="35"/>
                    <a:pt x="58" y="4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19" name="Oval 38"/>
            <p:cNvSpPr>
              <a:spLocks noChangeArrowheads="1"/>
            </p:cNvSpPr>
            <p:nvPr/>
          </p:nvSpPr>
          <p:spPr bwMode="black">
            <a:xfrm>
              <a:off x="3525838" y="989012"/>
              <a:ext cx="234950" cy="23812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sp>
          <p:nvSpPr>
            <p:cNvPr id="20" name="Freeform 39"/>
            <p:cNvSpPr>
              <a:spLocks/>
            </p:cNvSpPr>
            <p:nvPr/>
          </p:nvSpPr>
          <p:spPr bwMode="black">
            <a:xfrm>
              <a:off x="3606800" y="1304925"/>
              <a:ext cx="500063" cy="444500"/>
            </a:xfrm>
            <a:custGeom>
              <a:avLst/>
              <a:gdLst>
                <a:gd name="T0" fmla="*/ 267 w 535"/>
                <a:gd name="T1" fmla="*/ 476 h 477"/>
                <a:gd name="T2" fmla="*/ 15 w 535"/>
                <a:gd name="T3" fmla="*/ 208 h 477"/>
                <a:gd name="T4" fmla="*/ 0 w 535"/>
                <a:gd name="T5" fmla="*/ 140 h 477"/>
                <a:gd name="T6" fmla="*/ 141 w 535"/>
                <a:gd name="T7" fmla="*/ 0 h 477"/>
                <a:gd name="T8" fmla="*/ 268 w 535"/>
                <a:gd name="T9" fmla="*/ 80 h 477"/>
                <a:gd name="T10" fmla="*/ 394 w 535"/>
                <a:gd name="T11" fmla="*/ 0 h 477"/>
                <a:gd name="T12" fmla="*/ 535 w 535"/>
                <a:gd name="T13" fmla="*/ 140 h 477"/>
                <a:gd name="T14" fmla="*/ 520 w 535"/>
                <a:gd name="T15" fmla="*/ 208 h 477"/>
                <a:gd name="T16" fmla="*/ 269 w 535"/>
                <a:gd name="T17" fmla="*/ 476 h 477"/>
                <a:gd name="T18" fmla="*/ 268 w 535"/>
                <a:gd name="T19" fmla="*/ 477 h 477"/>
                <a:gd name="T20" fmla="*/ 267 w 535"/>
                <a:gd name="T21" fmla="*/ 476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5" h="477">
                  <a:moveTo>
                    <a:pt x="267" y="476"/>
                  </a:moveTo>
                  <a:cubicBezTo>
                    <a:pt x="247" y="461"/>
                    <a:pt x="55" y="310"/>
                    <a:pt x="15" y="208"/>
                  </a:cubicBezTo>
                  <a:cubicBezTo>
                    <a:pt x="8" y="189"/>
                    <a:pt x="0" y="162"/>
                    <a:pt x="0" y="140"/>
                  </a:cubicBezTo>
                  <a:cubicBezTo>
                    <a:pt x="0" y="63"/>
                    <a:pt x="63" y="0"/>
                    <a:pt x="141" y="0"/>
                  </a:cubicBezTo>
                  <a:cubicBezTo>
                    <a:pt x="197" y="0"/>
                    <a:pt x="245" y="33"/>
                    <a:pt x="268" y="80"/>
                  </a:cubicBezTo>
                  <a:cubicBezTo>
                    <a:pt x="290" y="33"/>
                    <a:pt x="339" y="0"/>
                    <a:pt x="394" y="0"/>
                  </a:cubicBezTo>
                  <a:cubicBezTo>
                    <a:pt x="472" y="0"/>
                    <a:pt x="535" y="63"/>
                    <a:pt x="535" y="140"/>
                  </a:cubicBezTo>
                  <a:cubicBezTo>
                    <a:pt x="535" y="162"/>
                    <a:pt x="527" y="189"/>
                    <a:pt x="520" y="208"/>
                  </a:cubicBezTo>
                  <a:cubicBezTo>
                    <a:pt x="480" y="310"/>
                    <a:pt x="288" y="461"/>
                    <a:pt x="269" y="476"/>
                  </a:cubicBezTo>
                  <a:cubicBezTo>
                    <a:pt x="268" y="477"/>
                    <a:pt x="268" y="477"/>
                    <a:pt x="268" y="477"/>
                  </a:cubicBezTo>
                  <a:lnTo>
                    <a:pt x="267" y="47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32560"/>
              <a:endParaRPr lang="en-US" sz="1600">
                <a:solidFill>
                  <a:srgbClr val="505050"/>
                </a:solidFill>
              </a:endParaRPr>
            </a:p>
          </p:txBody>
        </p:sp>
      </p:grpSp>
    </p:spTree>
    <p:extLst>
      <p:ext uri="{BB962C8B-B14F-4D97-AF65-F5344CB8AC3E}">
        <p14:creationId xmlns:p14="http://schemas.microsoft.com/office/powerpoint/2010/main" val="2686115857"/>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7148" y="391600"/>
            <a:ext cx="11508356" cy="6183254"/>
          </a:xfrm>
          <a:prstGeom prst="rect">
            <a:avLst/>
          </a:prstGeom>
        </p:spPr>
      </p:pic>
      <p:sp>
        <p:nvSpPr>
          <p:cNvPr id="3" name="TextBox 2"/>
          <p:cNvSpPr txBox="1"/>
          <p:nvPr/>
        </p:nvSpPr>
        <p:spPr>
          <a:xfrm>
            <a:off x="7192086" y="2326981"/>
            <a:ext cx="3793809"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app support information</a:t>
            </a:r>
          </a:p>
        </p:txBody>
      </p:sp>
    </p:spTree>
    <p:extLst>
      <p:ext uri="{BB962C8B-B14F-4D97-AF65-F5344CB8AC3E}">
        <p14:creationId xmlns:p14="http://schemas.microsoft.com/office/powerpoint/2010/main" val="1216476360"/>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0502" y="197209"/>
            <a:ext cx="11956947" cy="6424274"/>
          </a:xfrm>
          <a:prstGeom prst="rect">
            <a:avLst/>
          </a:prstGeom>
        </p:spPr>
      </p:pic>
      <p:sp>
        <p:nvSpPr>
          <p:cNvPr id="3" name="TextBox 2"/>
          <p:cNvSpPr txBox="1"/>
          <p:nvPr/>
        </p:nvSpPr>
        <p:spPr>
          <a:xfrm>
            <a:off x="7657594" y="3848123"/>
            <a:ext cx="4569855"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select app pricing information</a:t>
            </a:r>
          </a:p>
        </p:txBody>
      </p:sp>
    </p:spTree>
    <p:extLst>
      <p:ext uri="{BB962C8B-B14F-4D97-AF65-F5344CB8AC3E}">
        <p14:creationId xmlns:p14="http://schemas.microsoft.com/office/powerpoint/2010/main" val="2586888747"/>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3165" y="675360"/>
            <a:ext cx="10612631" cy="5701995"/>
          </a:xfrm>
          <a:prstGeom prst="rect">
            <a:avLst/>
          </a:prstGeom>
        </p:spPr>
      </p:pic>
      <p:sp>
        <p:nvSpPr>
          <p:cNvPr id="3" name="TextBox 2"/>
          <p:cNvSpPr txBox="1"/>
          <p:nvPr/>
        </p:nvSpPr>
        <p:spPr>
          <a:xfrm>
            <a:off x="6503679" y="4998032"/>
            <a:ext cx="2920936" cy="640363"/>
          </a:xfrm>
          <a:prstGeom prst="rect">
            <a:avLst/>
          </a:prstGeom>
          <a:solidFill>
            <a:srgbClr val="012654"/>
          </a:solidFill>
        </p:spPr>
        <p:txBody>
          <a:bodyPr wrap="none" lIns="186502" tIns="149201" rIns="186502" bIns="149201" rtlCol="0">
            <a:spAutoFit/>
          </a:bodyPr>
          <a:lstStyle/>
          <a:p>
            <a:pPr defTabSz="932468">
              <a:lnSpc>
                <a:spcPct val="90000"/>
              </a:lnSpc>
              <a:spcAft>
                <a:spcPts val="612"/>
              </a:spcAft>
            </a:pPr>
            <a:r>
              <a:rPr lang="en-US" sz="2400" dirty="0">
                <a:solidFill>
                  <a:srgbClr val="FFFFFF"/>
                </a:solidFill>
              </a:rPr>
              <a:t>site license pricing</a:t>
            </a:r>
          </a:p>
        </p:txBody>
      </p:sp>
    </p:spTree>
    <p:extLst>
      <p:ext uri="{BB962C8B-B14F-4D97-AF65-F5344CB8AC3E}">
        <p14:creationId xmlns:p14="http://schemas.microsoft.com/office/powerpoint/2010/main" val="3158121952"/>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4"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199"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936"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1" y="2498276"/>
            <a:ext cx="7071847" cy="4093723"/>
          </a:xfrm>
          <a:prstGeom prst="rect">
            <a:avLst/>
          </a:prstGeom>
        </p:spPr>
        <p:txBody>
          <a:bodyPr lIns="93250" tIns="46627" rIns="93250" bIns="46627"/>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9"/>
            <a:ext cx="4736162" cy="1661200"/>
          </a:xfrm>
          <a:prstGeom prst="rect">
            <a:avLst/>
          </a:prstGeom>
        </p:spPr>
        <p:txBody>
          <a:bodyPr vert="horz" wrap="square" lIns="146231" tIns="91395" rIns="146231" bIns="91395"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8" y="2434325"/>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8" y="3374962"/>
            <a:ext cx="1572756" cy="2547596"/>
          </a:xfrm>
          <a:prstGeom prst="rect">
            <a:avLst/>
          </a:prstGeom>
        </p:spPr>
      </p:pic>
    </p:spTree>
    <p:extLst>
      <p:ext uri="{BB962C8B-B14F-4D97-AF65-F5344CB8AC3E}">
        <p14:creationId xmlns:p14="http://schemas.microsoft.com/office/powerpoint/2010/main" val="16690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5" y="6079036"/>
            <a:ext cx="10974388" cy="624979"/>
          </a:xfrm>
          <a:prstGeom prst="rect">
            <a:avLst/>
          </a:prstGeom>
          <a:noFill/>
          <a:ln w="12700">
            <a:noFill/>
            <a:miter lim="800000"/>
            <a:headEnd type="none" w="sm" len="sm"/>
            <a:tailEnd type="none" w="sm" len="sm"/>
          </a:ln>
          <a:effectLst/>
        </p:spPr>
        <p:txBody>
          <a:bodyPr vert="horz" wrap="square" lIns="182808" tIns="146246" rIns="182808" bIns="146246" numCol="1" anchor="t" anchorCtr="0" compatLnSpc="1">
            <a:prstTxWarp prst="textNoShape">
              <a:avLst/>
            </a:prstTxWarp>
            <a:spAutoFit/>
          </a:bodyPr>
          <a:lstStyle/>
          <a:p>
            <a:pPr defTabSz="931924"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1924"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invGray">
          <a:xfrm>
            <a:off x="459230" y="3145044"/>
            <a:ext cx="3288506" cy="704445"/>
          </a:xfrm>
          <a:prstGeom prst="rect">
            <a:avLst/>
          </a:prstGeom>
        </p:spPr>
      </p:pic>
    </p:spTree>
    <p:extLst>
      <p:ext uri="{BB962C8B-B14F-4D97-AF65-F5344CB8AC3E}">
        <p14:creationId xmlns:p14="http://schemas.microsoft.com/office/powerpoint/2010/main" val="2050562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sz="4900" dirty="0"/>
              <a:t>Buying apps on the store</a:t>
            </a:r>
            <a:endParaRPr lang="en-US" dirty="0"/>
          </a:p>
        </p:txBody>
      </p:sp>
      <p:sp>
        <p:nvSpPr>
          <p:cNvPr id="3" name="Text Placeholder 2"/>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0753272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8979831" y="1756648"/>
            <a:ext cx="2985531" cy="382267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194" tIns="46597" rIns="46597" bIns="93194" numCol="1" spcCol="0" rtlCol="0" fromWordArt="0" anchor="b" anchorCtr="0" forceAA="0" compatLnSpc="1">
            <a:prstTxWarp prst="textNoShape">
              <a:avLst/>
            </a:prstTxWarp>
            <a:noAutofit/>
          </a:bodyPr>
          <a:lstStyle/>
          <a:p>
            <a:pPr algn="ctr" defTabSz="931677" fontAlgn="base">
              <a:spcBef>
                <a:spcPct val="0"/>
              </a:spcBef>
              <a:spcAft>
                <a:spcPct val="0"/>
              </a:spcAft>
            </a:pPr>
            <a:endParaRPr lang="en-US" sz="1900"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a:xfrm>
            <a:off x="592372" y="1907266"/>
            <a:ext cx="2743010"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Seller Dashboard</a:t>
            </a:r>
          </a:p>
        </p:txBody>
      </p:sp>
      <p:sp>
        <p:nvSpPr>
          <p:cNvPr id="107" name="Rectangle 106"/>
          <p:cNvSpPr/>
          <p:nvPr/>
        </p:nvSpPr>
        <p:spPr>
          <a:xfrm>
            <a:off x="4838236" y="1913814"/>
            <a:ext cx="2743010"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Office Store</a:t>
            </a:r>
          </a:p>
        </p:txBody>
      </p:sp>
      <p:sp>
        <p:nvSpPr>
          <p:cNvPr id="108" name="Rectangle 107"/>
          <p:cNvSpPr/>
          <p:nvPr/>
        </p:nvSpPr>
        <p:spPr>
          <a:xfrm>
            <a:off x="9078856" y="1918366"/>
            <a:ext cx="2743008" cy="132395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Ribbon</a:t>
            </a:r>
          </a:p>
        </p:txBody>
      </p:sp>
      <p:sp>
        <p:nvSpPr>
          <p:cNvPr id="109" name="Rectangle 108"/>
          <p:cNvSpPr/>
          <p:nvPr/>
        </p:nvSpPr>
        <p:spPr>
          <a:xfrm>
            <a:off x="592372" y="4094874"/>
            <a:ext cx="2743010" cy="1323952"/>
          </a:xfrm>
          <a:prstGeom prst="rect">
            <a:avLst/>
          </a:prstGeom>
          <a:solidFill>
            <a:srgbClr val="012654"/>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Direct</a:t>
            </a:r>
          </a:p>
        </p:txBody>
      </p:sp>
      <p:sp>
        <p:nvSpPr>
          <p:cNvPr id="110" name="Rectangle 109"/>
          <p:cNvSpPr/>
          <p:nvPr/>
        </p:nvSpPr>
        <p:spPr>
          <a:xfrm>
            <a:off x="4846732" y="4094874"/>
            <a:ext cx="2743010" cy="1323952"/>
          </a:xfrm>
          <a:prstGeom prst="rect">
            <a:avLst/>
          </a:prstGeom>
          <a:solidFill>
            <a:srgbClr val="012654"/>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Negotiated deals/</a:t>
            </a:r>
          </a:p>
          <a:p>
            <a:pPr algn="ctr" defTabSz="931599"/>
            <a:r>
              <a:rPr lang="en-US" sz="1900" dirty="0">
                <a:solidFill>
                  <a:prstClr val="white">
                    <a:alpha val="99000"/>
                  </a:prstClr>
                </a:solidFill>
              </a:rPr>
              <a:t>IT projects</a:t>
            </a:r>
          </a:p>
        </p:txBody>
      </p:sp>
      <p:sp>
        <p:nvSpPr>
          <p:cNvPr id="111" name="Rectangle 110"/>
          <p:cNvSpPr/>
          <p:nvPr/>
        </p:nvSpPr>
        <p:spPr>
          <a:xfrm>
            <a:off x="9101096" y="4094874"/>
            <a:ext cx="2743008" cy="1323952"/>
          </a:xfrm>
          <a:prstGeom prst="rect">
            <a:avLst/>
          </a:prstGeom>
          <a:solidFill>
            <a:srgbClr val="EB3C00"/>
          </a:solidFill>
          <a:ln>
            <a:noFill/>
          </a:ln>
        </p:spPr>
        <p:style>
          <a:lnRef idx="2">
            <a:schemeClr val="accent1">
              <a:shade val="50000"/>
            </a:schemeClr>
          </a:lnRef>
          <a:fillRef idx="1">
            <a:schemeClr val="accent1"/>
          </a:fillRef>
          <a:effectRef idx="0">
            <a:schemeClr val="accent1"/>
          </a:effectRef>
          <a:fontRef idx="minor">
            <a:schemeClr val="lt1"/>
          </a:fontRef>
        </p:style>
        <p:txBody>
          <a:bodyPr lIns="186389" tIns="93194" rIns="93194" bIns="93194" rtlCol="0" anchor="ctr"/>
          <a:lstStyle/>
          <a:p>
            <a:pPr algn="ctr" defTabSz="931599"/>
            <a:r>
              <a:rPr lang="en-US" sz="1900" dirty="0">
                <a:solidFill>
                  <a:prstClr val="white">
                    <a:alpha val="99000"/>
                  </a:prstClr>
                </a:solidFill>
              </a:rPr>
              <a:t>App  Catalog</a:t>
            </a:r>
          </a:p>
        </p:txBody>
      </p:sp>
      <p:sp>
        <p:nvSpPr>
          <p:cNvPr id="112" name="Rectangle 111"/>
          <p:cNvSpPr/>
          <p:nvPr/>
        </p:nvSpPr>
        <p:spPr>
          <a:xfrm>
            <a:off x="7509624" y="1962327"/>
            <a:ext cx="1436702"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8" tIns="62119" rIns="124238" bIns="62119" rtlCol="0" anchor="ctr"/>
          <a:lstStyle/>
          <a:p>
            <a:pPr algn="ctr" defTabSz="931599"/>
            <a:r>
              <a:rPr lang="en-US" sz="1500" dirty="0">
                <a:solidFill>
                  <a:srgbClr val="073E87"/>
                </a:solidFill>
              </a:rPr>
              <a:t>FREE/</a:t>
            </a:r>
          </a:p>
          <a:p>
            <a:pPr algn="ctr" defTabSz="931599"/>
            <a:r>
              <a:rPr lang="en-US" sz="1500" dirty="0">
                <a:solidFill>
                  <a:srgbClr val="073E87"/>
                </a:solidFill>
              </a:rPr>
              <a:t>TRIAL/ PURCHASE</a:t>
            </a:r>
          </a:p>
        </p:txBody>
      </p:sp>
      <p:cxnSp>
        <p:nvCxnSpPr>
          <p:cNvPr id="113" name="Straight Arrow Connector 112"/>
          <p:cNvCxnSpPr>
            <a:stCxn id="106" idx="3"/>
          </p:cNvCxnSpPr>
          <p:nvPr/>
        </p:nvCxnSpPr>
        <p:spPr>
          <a:xfrm>
            <a:off x="3335384" y="2569242"/>
            <a:ext cx="1419582"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a:stCxn id="107" idx="3"/>
          </p:cNvCxnSpPr>
          <p:nvPr/>
        </p:nvCxnSpPr>
        <p:spPr>
          <a:xfrm>
            <a:off x="7581246" y="2575790"/>
            <a:ext cx="1430600"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3335384" y="4756850"/>
            <a:ext cx="1419582"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6" name="Straight Arrow Connector 115"/>
          <p:cNvCxnSpPr/>
          <p:nvPr/>
        </p:nvCxnSpPr>
        <p:spPr>
          <a:xfrm>
            <a:off x="7589742" y="4756850"/>
            <a:ext cx="1430600" cy="0"/>
          </a:xfrm>
          <a:prstGeom prst="straightConnector1">
            <a:avLst/>
          </a:prstGeom>
          <a:ln w="38100">
            <a:solidFill>
              <a:schemeClr val="tx2"/>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9810154" y="1319105"/>
            <a:ext cx="1324890"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8" tIns="62119" rIns="124238" bIns="62119" rtlCol="0" anchor="ctr"/>
          <a:lstStyle/>
          <a:p>
            <a:pPr algn="ctr" defTabSz="931599"/>
            <a:r>
              <a:rPr lang="en-US" sz="1500" dirty="0">
                <a:solidFill>
                  <a:srgbClr val="073E87"/>
                </a:solidFill>
              </a:rPr>
              <a:t>OFFICE</a:t>
            </a:r>
          </a:p>
        </p:txBody>
      </p:sp>
      <p:sp>
        <p:nvSpPr>
          <p:cNvPr id="126" name="Rectangle 125"/>
          <p:cNvSpPr/>
          <p:nvPr/>
        </p:nvSpPr>
        <p:spPr bwMode="auto">
          <a:xfrm>
            <a:off x="57525" y="3103630"/>
            <a:ext cx="1119574" cy="1118832"/>
          </a:xfrm>
          <a:prstGeom prst="rect">
            <a:avLst/>
          </a:prstGeom>
          <a:solidFill>
            <a:srgbClr val="0126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3" tIns="124313" rIns="93260" bIns="124313" rtlCol="0" anchor="b"/>
          <a:lstStyle/>
          <a:p>
            <a:pPr defTabSz="931599"/>
            <a:r>
              <a:rPr lang="en-US" sz="1500" dirty="0">
                <a:solidFill>
                  <a:prstClr val="white">
                    <a:alpha val="99000"/>
                  </a:prstClr>
                </a:solidFill>
              </a:rPr>
              <a:t>Developer</a:t>
            </a:r>
          </a:p>
        </p:txBody>
      </p:sp>
      <p:sp>
        <p:nvSpPr>
          <p:cNvPr id="130" name="Rectangle 129"/>
          <p:cNvSpPr/>
          <p:nvPr/>
        </p:nvSpPr>
        <p:spPr bwMode="auto">
          <a:xfrm>
            <a:off x="5658450" y="5187269"/>
            <a:ext cx="1119574" cy="1118832"/>
          </a:xfrm>
          <a:prstGeom prst="rect">
            <a:avLst/>
          </a:prstGeom>
          <a:solidFill>
            <a:srgbClr val="01265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24313" tIns="124313" rIns="93260" bIns="124313" rtlCol="0" anchor="b"/>
          <a:lstStyle/>
          <a:p>
            <a:pPr algn="ctr" defTabSz="931599"/>
            <a:r>
              <a:rPr lang="en-US" sz="1500" dirty="0">
                <a:solidFill>
                  <a:prstClr val="white">
                    <a:alpha val="99000"/>
                  </a:prstClr>
                </a:solidFill>
              </a:rPr>
              <a:t>IT admin</a:t>
            </a:r>
          </a:p>
        </p:txBody>
      </p:sp>
      <p:sp>
        <p:nvSpPr>
          <p:cNvPr id="135" name="Rectangle 134"/>
          <p:cNvSpPr/>
          <p:nvPr/>
        </p:nvSpPr>
        <p:spPr bwMode="auto">
          <a:xfrm>
            <a:off x="11260966" y="2020926"/>
            <a:ext cx="1119574" cy="1118832"/>
          </a:xfrm>
          <a:prstGeom prst="rect">
            <a:avLst/>
          </a:prstGeom>
          <a:solidFill>
            <a:srgbClr val="012654"/>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24313" tIns="124313" rIns="93260" bIns="124313" rtlCol="0" anchor="b"/>
          <a:lstStyle/>
          <a:p>
            <a:pPr algn="ctr" defTabSz="931599"/>
            <a:r>
              <a:rPr lang="en-US" sz="1500" dirty="0">
                <a:solidFill>
                  <a:prstClr val="white">
                    <a:alpha val="99000"/>
                  </a:prstClr>
                </a:solidFill>
              </a:rPr>
              <a:t>End user</a:t>
            </a:r>
          </a:p>
        </p:txBody>
      </p:sp>
      <p:cxnSp>
        <p:nvCxnSpPr>
          <p:cNvPr id="27" name="Straight Arrow Connector 26"/>
          <p:cNvCxnSpPr/>
          <p:nvPr/>
        </p:nvCxnSpPr>
        <p:spPr>
          <a:xfrm>
            <a:off x="10472597" y="3257661"/>
            <a:ext cx="0" cy="818121"/>
          </a:xfrm>
          <a:prstGeom prst="straightConnector1">
            <a:avLst/>
          </a:prstGeom>
          <a:ln w="38100">
            <a:solidFill>
              <a:schemeClr val="tx2"/>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pic>
        <p:nvPicPr>
          <p:cNvPr id="28" name="Picture 5" descr="\\MAGNUM\Projects\Microsoft\Cloud Power FY12\Design\Icons\PNGs\Seal.png"/>
          <p:cNvPicPr>
            <a:picLocks noChangeAspect="1" noChangeArrowheads="1"/>
          </p:cNvPicPr>
          <p:nvPr/>
        </p:nvPicPr>
        <p:blipFill>
          <a:blip r:embed="rId3" cstate="print">
            <a:duotone>
              <a:prstClr val="black"/>
              <a:schemeClr val="tx2">
                <a:tint val="45000"/>
                <a:satMod val="400000"/>
              </a:schemeClr>
            </a:duotone>
          </a:blip>
          <a:srcRect/>
          <a:stretch>
            <a:fillRect/>
          </a:stretch>
        </p:blipFill>
        <p:spPr bwMode="auto">
          <a:xfrm>
            <a:off x="3683254" y="1761279"/>
            <a:ext cx="886330" cy="885743"/>
          </a:xfrm>
          <a:prstGeom prst="rect">
            <a:avLst/>
          </a:prstGeom>
          <a:noFill/>
        </p:spPr>
      </p:pic>
      <p:sp>
        <p:nvSpPr>
          <p:cNvPr id="29" name="Rectangle 28"/>
          <p:cNvSpPr/>
          <p:nvPr/>
        </p:nvSpPr>
        <p:spPr>
          <a:xfrm>
            <a:off x="3368459" y="2596848"/>
            <a:ext cx="1436702" cy="454580"/>
          </a:xfrm>
          <a:prstGeom prst="rect">
            <a:avLst/>
          </a:prstGeom>
          <a:noFill/>
          <a:ln>
            <a:noFill/>
          </a:ln>
          <a:effectLst/>
        </p:spPr>
        <p:style>
          <a:lnRef idx="1">
            <a:schemeClr val="accent5"/>
          </a:lnRef>
          <a:fillRef idx="2">
            <a:schemeClr val="accent5"/>
          </a:fillRef>
          <a:effectRef idx="1">
            <a:schemeClr val="accent5"/>
          </a:effectRef>
          <a:fontRef idx="minor">
            <a:schemeClr val="dk1"/>
          </a:fontRef>
        </p:style>
        <p:txBody>
          <a:bodyPr lIns="124238" tIns="62119" rIns="124238" bIns="62119" rtlCol="0" anchor="ctr"/>
          <a:lstStyle/>
          <a:p>
            <a:pPr algn="ctr" defTabSz="931599"/>
            <a:r>
              <a:rPr lang="en-US" sz="1500" dirty="0">
                <a:solidFill>
                  <a:srgbClr val="073E87"/>
                </a:solidFill>
              </a:rPr>
              <a:t>APP VALIDATION</a:t>
            </a:r>
          </a:p>
        </p:txBody>
      </p:sp>
      <p:sp>
        <p:nvSpPr>
          <p:cNvPr id="31" name="Title 1"/>
          <p:cNvSpPr>
            <a:spLocks noGrp="1"/>
          </p:cNvSpPr>
          <p:nvPr>
            <p:ph type="title"/>
          </p:nvPr>
        </p:nvSpPr>
        <p:spPr>
          <a:xfrm>
            <a:off x="273456" y="253910"/>
            <a:ext cx="11889564" cy="917575"/>
          </a:xfrm>
        </p:spPr>
        <p:txBody>
          <a:bodyPr/>
          <a:lstStyle/>
          <a:p>
            <a:r>
              <a:rPr lang="en-US" dirty="0" smtClean="0"/>
              <a:t>Choice of distribution channel</a:t>
            </a:r>
            <a:endParaRPr lang="en-US" dirty="0"/>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1682" y="3237769"/>
            <a:ext cx="651517" cy="651255"/>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7332" y="5256207"/>
            <a:ext cx="641637" cy="646238"/>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60688" y="2126598"/>
            <a:ext cx="628387" cy="628134"/>
          </a:xfrm>
          <a:prstGeom prst="rect">
            <a:avLst/>
          </a:prstGeom>
        </p:spPr>
      </p:pic>
    </p:spTree>
    <p:extLst>
      <p:ext uri="{BB962C8B-B14F-4D97-AF65-F5344CB8AC3E}">
        <p14:creationId xmlns:p14="http://schemas.microsoft.com/office/powerpoint/2010/main" val="20913466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5500" dirty="0"/>
              <a:t>Getting apps into the store</a:t>
            </a:r>
          </a:p>
        </p:txBody>
      </p:sp>
      <p:sp>
        <p:nvSpPr>
          <p:cNvPr id="2" name="Text Placeholder 1"/>
          <p:cNvSpPr>
            <a:spLocks noGrp="1"/>
          </p:cNvSpPr>
          <p:nvPr>
            <p:ph type="body" sz="quarter" idx="12"/>
          </p:nvPr>
        </p:nvSpPr>
        <p:spPr/>
        <p:txBody>
          <a:bodyPr/>
          <a:lstStyle/>
          <a:p>
            <a:r>
              <a:rPr lang="en-US" dirty="0" smtClean="0"/>
              <a:t>Demo</a:t>
            </a:r>
            <a:endParaRPr lang="en-US" dirty="0"/>
          </a:p>
        </p:txBody>
      </p:sp>
    </p:spTree>
    <p:extLst>
      <p:ext uri="{BB962C8B-B14F-4D97-AF65-F5344CB8AC3E}">
        <p14:creationId xmlns:p14="http://schemas.microsoft.com/office/powerpoint/2010/main" val="31060447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bwMode="auto">
          <a:xfrm>
            <a:off x="8060412" y="3036258"/>
            <a:ext cx="1870226" cy="1158060"/>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Making money on the store</a:t>
            </a:r>
            <a:endParaRPr lang="en-US" dirty="0"/>
          </a:p>
        </p:txBody>
      </p:sp>
      <p:sp>
        <p:nvSpPr>
          <p:cNvPr id="41" name="TextBox 40"/>
          <p:cNvSpPr txBox="1"/>
          <p:nvPr/>
        </p:nvSpPr>
        <p:spPr>
          <a:xfrm>
            <a:off x="8502029" y="4507583"/>
            <a:ext cx="934566" cy="696866"/>
          </a:xfrm>
          <a:prstGeom prst="rect">
            <a:avLst/>
          </a:prstGeom>
          <a:noFill/>
        </p:spPr>
        <p:txBody>
          <a:bodyPr wrap="none" lIns="186520" tIns="149215" rIns="186520" bIns="149215" rtlCol="0">
            <a:spAutoFit/>
          </a:bodyPr>
          <a:lstStyle/>
          <a:p>
            <a:pPr defTabSz="932560">
              <a:lnSpc>
                <a:spcPct val="90000"/>
              </a:lnSpc>
              <a:spcAft>
                <a:spcPts val="612"/>
              </a:spcAft>
            </a:pPr>
            <a:r>
              <a:rPr lang="en-US" sz="2900" dirty="0">
                <a:solidFill>
                  <a:srgbClr val="FFFFFF"/>
                </a:solidFill>
              </a:rPr>
              <a:t>ads</a:t>
            </a:r>
          </a:p>
        </p:txBody>
      </p:sp>
      <p:sp>
        <p:nvSpPr>
          <p:cNvPr id="42" name="TextBox 41"/>
          <p:cNvSpPr txBox="1"/>
          <p:nvPr/>
        </p:nvSpPr>
        <p:spPr>
          <a:xfrm>
            <a:off x="2426474" y="4504996"/>
            <a:ext cx="1973283" cy="703053"/>
          </a:xfrm>
          <a:prstGeom prst="rect">
            <a:avLst/>
          </a:prstGeom>
          <a:noFill/>
        </p:spPr>
        <p:txBody>
          <a:bodyPr wrap="none" lIns="186520" tIns="149215" rIns="186520" bIns="149215" rtlCol="0">
            <a:spAutoFit/>
          </a:bodyPr>
          <a:lstStyle/>
          <a:p>
            <a:pPr defTabSz="932560">
              <a:lnSpc>
                <a:spcPct val="90000"/>
              </a:lnSpc>
              <a:spcAft>
                <a:spcPts val="612"/>
              </a:spcAft>
            </a:pPr>
            <a:r>
              <a:rPr lang="en-US" sz="2900" dirty="0">
                <a:solidFill>
                  <a:srgbClr val="FFFFFF"/>
                </a:solidFill>
              </a:rPr>
              <a:t>paid apps</a:t>
            </a:r>
          </a:p>
        </p:txBody>
      </p:sp>
      <p:sp>
        <p:nvSpPr>
          <p:cNvPr id="43" name="TextBox 42"/>
          <p:cNvSpPr txBox="1"/>
          <p:nvPr/>
        </p:nvSpPr>
        <p:spPr>
          <a:xfrm>
            <a:off x="5215147" y="4161782"/>
            <a:ext cx="2008549" cy="1181646"/>
          </a:xfrm>
          <a:prstGeom prst="rect">
            <a:avLst/>
          </a:prstGeom>
          <a:noFill/>
        </p:spPr>
        <p:txBody>
          <a:bodyPr wrap="none" lIns="186520" tIns="149215" rIns="186520" bIns="149215" rtlCol="0">
            <a:spAutoFit/>
          </a:bodyPr>
          <a:lstStyle/>
          <a:p>
            <a:pPr algn="ctr" defTabSz="932560">
              <a:lnSpc>
                <a:spcPct val="90000"/>
              </a:lnSpc>
              <a:spcAft>
                <a:spcPts val="612"/>
              </a:spcAft>
            </a:pPr>
            <a:r>
              <a:rPr lang="en-US" sz="2900" dirty="0">
                <a:solidFill>
                  <a:srgbClr val="FFFFFF"/>
                </a:solidFill>
              </a:rPr>
              <a:t>in-app </a:t>
            </a:r>
          </a:p>
          <a:p>
            <a:pPr algn="ctr" defTabSz="932560">
              <a:lnSpc>
                <a:spcPct val="90000"/>
              </a:lnSpc>
              <a:spcAft>
                <a:spcPts val="612"/>
              </a:spcAft>
            </a:pPr>
            <a:r>
              <a:rPr lang="en-US" sz="2900" dirty="0">
                <a:solidFill>
                  <a:srgbClr val="FFFFFF"/>
                </a:solidFill>
              </a:rPr>
              <a:t>purchases</a:t>
            </a:r>
          </a:p>
        </p:txBody>
      </p:sp>
      <p:pic>
        <p:nvPicPr>
          <p:cNvPr id="44" name="Picture 7" descr="\\MAGNUM\Projects\Microsoft\Cloud Power FY12\Design\ICONS_PNG\Within_Your_Reach.png"/>
          <p:cNvPicPr>
            <a:picLocks noChangeAspect="1" noChangeArrowheads="1"/>
          </p:cNvPicPr>
          <p:nvPr/>
        </p:nvPicPr>
        <p:blipFill>
          <a:blip r:embed="rId3" cstate="print">
            <a:lum bright="100000"/>
          </a:blip>
          <a:stretch>
            <a:fillRect/>
          </a:stretch>
        </p:blipFill>
        <p:spPr bwMode="auto">
          <a:xfrm>
            <a:off x="2675994" y="2802184"/>
            <a:ext cx="1452914" cy="1452330"/>
          </a:xfrm>
          <a:prstGeom prst="rect">
            <a:avLst/>
          </a:prstGeom>
          <a:noFill/>
        </p:spPr>
      </p:pic>
      <p:sp>
        <p:nvSpPr>
          <p:cNvPr id="45" name="Rectangle 44"/>
          <p:cNvSpPr/>
          <p:nvPr/>
        </p:nvSpPr>
        <p:spPr bwMode="auto">
          <a:xfrm>
            <a:off x="5270458" y="3124221"/>
            <a:ext cx="1134354" cy="851039"/>
          </a:xfrm>
          <a:prstGeom prst="rect">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6" name="Picture 7" descr="\\MAGNUM\Projects\Microsoft\Cloud Power FY12\Design\ICONS_PNG\Within_Your_Reach.png"/>
          <p:cNvPicPr>
            <a:picLocks noChangeAspect="1" noChangeArrowheads="1"/>
          </p:cNvPicPr>
          <p:nvPr/>
        </p:nvPicPr>
        <p:blipFill>
          <a:blip r:embed="rId3" cstate="print">
            <a:lum bright="100000"/>
          </a:blip>
          <a:stretch>
            <a:fillRect/>
          </a:stretch>
        </p:blipFill>
        <p:spPr bwMode="auto">
          <a:xfrm>
            <a:off x="6598001" y="3143402"/>
            <a:ext cx="903354" cy="902990"/>
          </a:xfrm>
          <a:prstGeom prst="rect">
            <a:avLst/>
          </a:prstGeom>
          <a:noFill/>
        </p:spPr>
      </p:pic>
      <p:sp>
        <p:nvSpPr>
          <p:cNvPr id="47" name="Right Arrow 46"/>
          <p:cNvSpPr/>
          <p:nvPr/>
        </p:nvSpPr>
        <p:spPr bwMode="auto">
          <a:xfrm>
            <a:off x="6264428" y="3341829"/>
            <a:ext cx="529125" cy="512932"/>
          </a:xfrm>
          <a:prstGeom prst="rightArrow">
            <a:avLst/>
          </a:prstGeom>
          <a:solidFill>
            <a:schemeClr val="bg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4" rIns="0" bIns="47564" numCol="1" rtlCol="0" anchor="ctr" anchorCtr="0" compatLnSpc="1">
            <a:prstTxWarp prst="textNoShape">
              <a:avLst/>
            </a:prstTxWarp>
          </a:bodyPr>
          <a:lstStyle/>
          <a:p>
            <a:pPr algn="ctr" defTabSz="951029"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8" name="Picture 2" descr="\\MAGNUM\Projects\Microsoft\Cloud Power FY12\Design\ICONS_PNG\Devices.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40000" contrast="40000"/>
                    </a14:imgEffect>
                  </a14:imgLayer>
                </a14:imgProps>
              </a:ext>
            </a:extLst>
          </a:blip>
          <a:stretch>
            <a:fillRect/>
          </a:stretch>
        </p:blipFill>
        <p:spPr bwMode="auto">
          <a:xfrm>
            <a:off x="9250830" y="3516445"/>
            <a:ext cx="679808" cy="679535"/>
          </a:xfrm>
          <a:prstGeom prst="rect">
            <a:avLst/>
          </a:prstGeom>
          <a:noFill/>
          <a:ln>
            <a:noFill/>
          </a:ln>
        </p:spPr>
      </p:pic>
    </p:spTree>
    <p:extLst>
      <p:ext uri="{BB962C8B-B14F-4D97-AF65-F5344CB8AC3E}">
        <p14:creationId xmlns:p14="http://schemas.microsoft.com/office/powerpoint/2010/main" val="74932743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Office Theme">
  <a:themeElements>
    <a:clrScheme name="Office_Template_2012_Light">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FF8C00"/>
      </a:hlink>
      <a:folHlink>
        <a:srgbClr val="EB3C0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extLst>
    <a:ext uri="{05A4C25C-085E-4340-85A3-A5531E510DB2}">
      <thm15:themeFamily xmlns:thm15="http://schemas.microsoft.com/office/thememl/2012/main" xmlns="" name="Office Theme" id="{32DC93E0-5F60-4896-BA27-E2D23D2FC9AA}" vid="{D4F54F6C-D67C-40A4-A171-C071EFA77D79}"/>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Vivek Narasimhan</External_x0020_Speaker>
    <Session_x0020_Code xmlns="2295e2e7-0eeb-498e-8716-217bb2ee6ee3">  SPC106</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Vivek Narasimhan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dcmitype/"/>
    <ds:schemaRef ds:uri="http://purl.org/dc/elements/1.1/"/>
    <ds:schemaRef ds:uri="http://schemas.microsoft.com/sharepoint/v3"/>
    <ds:schemaRef ds:uri="http://schemas.microsoft.com/office/2006/documentManagement/types"/>
    <ds:schemaRef ds:uri="http://schemas.microsoft.com/office/infopath/2007/PartnerControls"/>
    <ds:schemaRef ds:uri="032d541b-1b4e-4d91-93c7-b10533c52f73"/>
    <ds:schemaRef ds:uri="http://purl.org/dc/terms/"/>
    <ds:schemaRef ds:uri="http://schemas.openxmlformats.org/package/2006/metadata/core-properties"/>
    <ds:schemaRef ds:uri="230e9df3-be65-4c73-a93b-d1236ebd677e"/>
    <ds:schemaRef ds:uri="2295e2e7-0eeb-498e-8716-217bb2ee6ee3"/>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134BE3CF-C019-41A4-8A8D-6FB721C41A0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7</TotalTime>
  <Words>912</Words>
  <Application>Microsoft Office PowerPoint</Application>
  <PresentationFormat>Custom</PresentationFormat>
  <Paragraphs>227</Paragraphs>
  <Slides>54</Slides>
  <Notes>12</Notes>
  <HiddenSlides>0</HiddenSlides>
  <MMClips>0</MMClips>
  <ScaleCrop>false</ScaleCrop>
  <HeadingPairs>
    <vt:vector size="4" baseType="variant">
      <vt:variant>
        <vt:lpstr>Theme</vt:lpstr>
      </vt:variant>
      <vt:variant>
        <vt:i4>5</vt:i4>
      </vt:variant>
      <vt:variant>
        <vt:lpstr>Slide Titles</vt:lpstr>
      </vt:variant>
      <vt:variant>
        <vt:i4>54</vt:i4>
      </vt:variant>
    </vt:vector>
  </HeadingPairs>
  <TitlesOfParts>
    <vt:vector size="59" baseType="lpstr">
      <vt:lpstr>SPC2012_Developer_Template_16x9</vt:lpstr>
      <vt:lpstr>5-30072_SPC2012_Developer_Template_16x9_Light</vt:lpstr>
      <vt:lpstr>5-30072_SPC2012_Developer_Template_16x9</vt:lpstr>
      <vt:lpstr>1_5-30072_SPC2012_Developer_Template_16x9_Light</vt:lpstr>
      <vt:lpstr>1_Office Theme</vt:lpstr>
      <vt:lpstr>PowerPoint Presentation</vt:lpstr>
      <vt:lpstr>Getting your apps into the Office and SharePoint Store </vt:lpstr>
      <vt:lpstr>What’s new for Office and SharePoint developers?</vt:lpstr>
      <vt:lpstr>Introducing the Office and SharePoint Store</vt:lpstr>
      <vt:lpstr>A huge business opportunity</vt:lpstr>
      <vt:lpstr>Buying apps on the store</vt:lpstr>
      <vt:lpstr>Choice of distribution channel</vt:lpstr>
      <vt:lpstr>Getting apps into the store</vt:lpstr>
      <vt:lpstr>Making money on the store</vt:lpstr>
      <vt:lpstr>Making money with paid apps</vt:lpstr>
      <vt:lpstr>A flexible approach to licensing apps</vt:lpstr>
      <vt:lpstr>The Store Lifecycle</vt:lpstr>
      <vt:lpstr>International footprint</vt:lpstr>
      <vt:lpstr>The store will cater to a wide variety of apps </vt:lpstr>
      <vt:lpstr>Why sell on the Office and SharePoint store?</vt:lpstr>
      <vt:lpstr>Key Resources</vt:lpstr>
      <vt:lpstr>Click through demo</vt:lpstr>
      <vt:lpstr>dev.office.com</vt:lpstr>
      <vt:lpstr>Accelerating Your App</vt:lpstr>
      <vt:lpstr>http://www.devcamps.ms/office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Getting your apps into the Office and SharePoint Store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2012-11-14T22:25:45Z</dcterms:created>
  <dcterms:modified xsi:type="dcterms:W3CDTF">2012-12-06T18:00:50Z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