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4.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9" r:id="rId7"/>
    <p:sldMasterId id="2147484255" r:id="rId8"/>
  </p:sldMasterIdLst>
  <p:notesMasterIdLst>
    <p:notesMasterId r:id="rId103"/>
  </p:notesMasterIdLst>
  <p:handoutMasterIdLst>
    <p:handoutMasterId r:id="rId104"/>
  </p:handoutMasterIdLst>
  <p:sldIdLst>
    <p:sldId id="1090" r:id="rId9"/>
    <p:sldId id="1091" r:id="rId10"/>
    <p:sldId id="1092" r:id="rId11"/>
    <p:sldId id="1093" r:id="rId12"/>
    <p:sldId id="1094" r:id="rId13"/>
    <p:sldId id="1095" r:id="rId14"/>
    <p:sldId id="1096" r:id="rId15"/>
    <p:sldId id="1097" r:id="rId16"/>
    <p:sldId id="1098" r:id="rId17"/>
    <p:sldId id="1099" r:id="rId18"/>
    <p:sldId id="1100" r:id="rId19"/>
    <p:sldId id="1101" r:id="rId20"/>
    <p:sldId id="1102" r:id="rId21"/>
    <p:sldId id="1103" r:id="rId22"/>
    <p:sldId id="1104" r:id="rId23"/>
    <p:sldId id="1109" r:id="rId24"/>
    <p:sldId id="1110" r:id="rId25"/>
    <p:sldId id="1112" r:id="rId26"/>
    <p:sldId id="1113" r:id="rId27"/>
    <p:sldId id="1114" r:id="rId28"/>
    <p:sldId id="1116" r:id="rId29"/>
    <p:sldId id="1117" r:id="rId30"/>
    <p:sldId id="1118" r:id="rId31"/>
    <p:sldId id="1119" r:id="rId32"/>
    <p:sldId id="1120" r:id="rId33"/>
    <p:sldId id="1121" r:id="rId34"/>
    <p:sldId id="1122" r:id="rId35"/>
    <p:sldId id="1123" r:id="rId36"/>
    <p:sldId id="1124" r:id="rId37"/>
    <p:sldId id="1125" r:id="rId38"/>
    <p:sldId id="1126" r:id="rId39"/>
    <p:sldId id="1127" r:id="rId40"/>
    <p:sldId id="1128" r:id="rId41"/>
    <p:sldId id="1129" r:id="rId42"/>
    <p:sldId id="1130" r:id="rId43"/>
    <p:sldId id="1131" r:id="rId44"/>
    <p:sldId id="1132" r:id="rId45"/>
    <p:sldId id="1133" r:id="rId46"/>
    <p:sldId id="1189" r:id="rId47"/>
    <p:sldId id="1134" r:id="rId48"/>
    <p:sldId id="1135" r:id="rId49"/>
    <p:sldId id="1136" r:id="rId50"/>
    <p:sldId id="1137" r:id="rId51"/>
    <p:sldId id="1138" r:id="rId52"/>
    <p:sldId id="1139" r:id="rId53"/>
    <p:sldId id="1140" r:id="rId54"/>
    <p:sldId id="1141" r:id="rId55"/>
    <p:sldId id="1142" r:id="rId56"/>
    <p:sldId id="1143" r:id="rId57"/>
    <p:sldId id="1144" r:id="rId58"/>
    <p:sldId id="1145" r:id="rId59"/>
    <p:sldId id="1146" r:id="rId60"/>
    <p:sldId id="1147" r:id="rId61"/>
    <p:sldId id="1148" r:id="rId62"/>
    <p:sldId id="1149" r:id="rId63"/>
    <p:sldId id="1150" r:id="rId64"/>
    <p:sldId id="1151" r:id="rId65"/>
    <p:sldId id="1152" r:id="rId66"/>
    <p:sldId id="1153" r:id="rId67"/>
    <p:sldId id="1154" r:id="rId68"/>
    <p:sldId id="1155" r:id="rId69"/>
    <p:sldId id="1156" r:id="rId70"/>
    <p:sldId id="1157" r:id="rId71"/>
    <p:sldId id="1158" r:id="rId72"/>
    <p:sldId id="1159" r:id="rId73"/>
    <p:sldId id="1160" r:id="rId74"/>
    <p:sldId id="1161" r:id="rId75"/>
    <p:sldId id="1162" r:id="rId76"/>
    <p:sldId id="1163" r:id="rId77"/>
    <p:sldId id="1164" r:id="rId78"/>
    <p:sldId id="1165" r:id="rId79"/>
    <p:sldId id="1166" r:id="rId80"/>
    <p:sldId id="1167" r:id="rId81"/>
    <p:sldId id="1168" r:id="rId82"/>
    <p:sldId id="1169" r:id="rId83"/>
    <p:sldId id="1170" r:id="rId84"/>
    <p:sldId id="1171" r:id="rId85"/>
    <p:sldId id="1172" r:id="rId86"/>
    <p:sldId id="1173" r:id="rId87"/>
    <p:sldId id="1174" r:id="rId88"/>
    <p:sldId id="1175" r:id="rId89"/>
    <p:sldId id="1176" r:id="rId90"/>
    <p:sldId id="1177" r:id="rId91"/>
    <p:sldId id="1178" r:id="rId92"/>
    <p:sldId id="1179" r:id="rId93"/>
    <p:sldId id="1180" r:id="rId94"/>
    <p:sldId id="1181" r:id="rId95"/>
    <p:sldId id="1182" r:id="rId96"/>
    <p:sldId id="1183" r:id="rId97"/>
    <p:sldId id="1184" r:id="rId98"/>
    <p:sldId id="1185" r:id="rId99"/>
    <p:sldId id="1186" r:id="rId100"/>
    <p:sldId id="1187" r:id="rId101"/>
    <p:sldId id="1188" r:id="rId10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103" id="{6DD5C800-9A2C-4823-B056-4AFFC9A97500}">
          <p14:sldIdLst>
            <p14:sldId id="1090"/>
            <p14:sldId id="1091"/>
            <p14:sldId id="1092"/>
            <p14:sldId id="1093"/>
            <p14:sldId id="1094"/>
            <p14:sldId id="1095"/>
            <p14:sldId id="1096"/>
            <p14:sldId id="1097"/>
            <p14:sldId id="1098"/>
            <p14:sldId id="1099"/>
            <p14:sldId id="1100"/>
            <p14:sldId id="1101"/>
            <p14:sldId id="1102"/>
            <p14:sldId id="1103"/>
            <p14:sldId id="1104"/>
            <p14:sldId id="1109"/>
            <p14:sldId id="1110"/>
            <p14:sldId id="1112"/>
            <p14:sldId id="1113"/>
            <p14:sldId id="1114"/>
            <p14:sldId id="1116"/>
            <p14:sldId id="1117"/>
            <p14:sldId id="1118"/>
            <p14:sldId id="1119"/>
            <p14:sldId id="1120"/>
            <p14:sldId id="1121"/>
            <p14:sldId id="1122"/>
            <p14:sldId id="1123"/>
            <p14:sldId id="1124"/>
            <p14:sldId id="1125"/>
            <p14:sldId id="1126"/>
            <p14:sldId id="1127"/>
            <p14:sldId id="1128"/>
            <p14:sldId id="1129"/>
            <p14:sldId id="1130"/>
            <p14:sldId id="1131"/>
            <p14:sldId id="1132"/>
            <p14:sldId id="1133"/>
            <p14:sldId id="1189"/>
            <p14:sldId id="1134"/>
            <p14:sldId id="1135"/>
            <p14:sldId id="1136"/>
            <p14:sldId id="1137"/>
            <p14:sldId id="1138"/>
            <p14:sldId id="1139"/>
            <p14:sldId id="1140"/>
            <p14:sldId id="1141"/>
            <p14:sldId id="1142"/>
            <p14:sldId id="1143"/>
            <p14:sldId id="1144"/>
            <p14:sldId id="1145"/>
            <p14:sldId id="1146"/>
            <p14:sldId id="1147"/>
            <p14:sldId id="1148"/>
            <p14:sldId id="1149"/>
            <p14:sldId id="1150"/>
            <p14:sldId id="1151"/>
            <p14:sldId id="1152"/>
            <p14:sldId id="1153"/>
            <p14:sldId id="1154"/>
            <p14:sldId id="1155"/>
            <p14:sldId id="1156"/>
            <p14:sldId id="1157"/>
            <p14:sldId id="1158"/>
            <p14:sldId id="1159"/>
            <p14:sldId id="1160"/>
            <p14:sldId id="1161"/>
            <p14:sldId id="1162"/>
            <p14:sldId id="1163"/>
            <p14:sldId id="1164"/>
            <p14:sldId id="1165"/>
            <p14:sldId id="1166"/>
            <p14:sldId id="1167"/>
            <p14:sldId id="1168"/>
            <p14:sldId id="1169"/>
            <p14:sldId id="1170"/>
            <p14:sldId id="1171"/>
            <p14:sldId id="1172"/>
            <p14:sldId id="1173"/>
            <p14:sldId id="1174"/>
            <p14:sldId id="1175"/>
            <p14:sldId id="1176"/>
            <p14:sldId id="1177"/>
            <p14:sldId id="1178"/>
            <p14:sldId id="1179"/>
            <p14:sldId id="1180"/>
            <p14:sldId id="1181"/>
            <p14:sldId id="1182"/>
            <p14:sldId id="1183"/>
            <p14:sldId id="1184"/>
            <p14:sldId id="1185"/>
            <p14:sldId id="1186"/>
            <p14:sldId id="1187"/>
            <p14:sldId id="1188"/>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varScale="1">
        <p:scale>
          <a:sx n="65" d="100"/>
          <a:sy n="65" d="100"/>
        </p:scale>
        <p:origin x="-876" y="-10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84" Type="http://schemas.openxmlformats.org/officeDocument/2006/relationships/slide" Target="slides/slide76.xml"/><Relationship Id="rId89" Type="http://schemas.openxmlformats.org/officeDocument/2006/relationships/slide" Target="slides/slide81.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07" Type="http://schemas.openxmlformats.org/officeDocument/2006/relationships/viewProps" Target="viewProps.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slide" Target="slides/slide66.xml"/><Relationship Id="rId79" Type="http://schemas.openxmlformats.org/officeDocument/2006/relationships/slide" Target="slides/slide71.xml"/><Relationship Id="rId87" Type="http://schemas.openxmlformats.org/officeDocument/2006/relationships/slide" Target="slides/slide79.xml"/><Relationship Id="rId102" Type="http://schemas.openxmlformats.org/officeDocument/2006/relationships/slide" Target="slides/slide94.xml"/><Relationship Id="rId5" Type="http://schemas.openxmlformats.org/officeDocument/2006/relationships/slideMaster" Target="slideMasters/slideMaster2.xml"/><Relationship Id="rId61" Type="http://schemas.openxmlformats.org/officeDocument/2006/relationships/slide" Target="slides/slide53.xml"/><Relationship Id="rId82" Type="http://schemas.openxmlformats.org/officeDocument/2006/relationships/slide" Target="slides/slide74.xml"/><Relationship Id="rId90" Type="http://schemas.openxmlformats.org/officeDocument/2006/relationships/slide" Target="slides/slide82.xml"/><Relationship Id="rId95" Type="http://schemas.openxmlformats.org/officeDocument/2006/relationships/slide" Target="slides/slide87.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100" Type="http://schemas.openxmlformats.org/officeDocument/2006/relationships/slide" Target="slides/slide92.xml"/><Relationship Id="rId105" Type="http://schemas.openxmlformats.org/officeDocument/2006/relationships/commentAuthors" Target="commentAuthors.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slide" Target="slides/slide72.xml"/><Relationship Id="rId85" Type="http://schemas.openxmlformats.org/officeDocument/2006/relationships/slide" Target="slides/slide77.xml"/><Relationship Id="rId93" Type="http://schemas.openxmlformats.org/officeDocument/2006/relationships/slide" Target="slides/slide85.xml"/><Relationship Id="rId98" Type="http://schemas.openxmlformats.org/officeDocument/2006/relationships/slide" Target="slides/slide90.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103" Type="http://schemas.openxmlformats.org/officeDocument/2006/relationships/notesMaster" Target="notesMasters/notesMaster1.xml"/><Relationship Id="rId108" Type="http://schemas.openxmlformats.org/officeDocument/2006/relationships/theme" Target="theme/theme1.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slide" Target="slides/slide75.xml"/><Relationship Id="rId88" Type="http://schemas.openxmlformats.org/officeDocument/2006/relationships/slide" Target="slides/slide80.xml"/><Relationship Id="rId91" Type="http://schemas.openxmlformats.org/officeDocument/2006/relationships/slide" Target="slides/slide83.xml"/><Relationship Id="rId96" Type="http://schemas.openxmlformats.org/officeDocument/2006/relationships/slide" Target="slides/slide88.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6" Type="http://schemas.openxmlformats.org/officeDocument/2006/relationships/presProps" Target="presProps.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94" Type="http://schemas.openxmlformats.org/officeDocument/2006/relationships/slide" Target="slides/slide86.xml"/><Relationship Id="rId99" Type="http://schemas.openxmlformats.org/officeDocument/2006/relationships/slide" Target="slides/slide91.xml"/><Relationship Id="rId101" Type="http://schemas.openxmlformats.org/officeDocument/2006/relationships/slide" Target="slides/slide93.xml"/><Relationship Id="rId4" Type="http://schemas.openxmlformats.org/officeDocument/2006/relationships/slideMaster" Target="slideMasters/slideMaster1.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109" Type="http://schemas.openxmlformats.org/officeDocument/2006/relationships/tableStyles" Target="tableStyles.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slide" Target="slides/slide89.xml"/><Relationship Id="rId104" Type="http://schemas.openxmlformats.org/officeDocument/2006/relationships/handoutMaster" Target="handoutMasters/handoutMaster1.xml"/><Relationship Id="rId7" Type="http://schemas.openxmlformats.org/officeDocument/2006/relationships/slideMaster" Target="slideMasters/slideMaster4.xml"/><Relationship Id="rId71" Type="http://schemas.openxmlformats.org/officeDocument/2006/relationships/slide" Target="slides/slide63.xml"/><Relationship Id="rId92" Type="http://schemas.openxmlformats.org/officeDocument/2006/relationships/slide" Target="slides/slide8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3F73D92-1635-4D28-8475-07735DCF7DD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38898764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1:34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40</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999936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BCDB4DA-EF97-4D38-AB1D-510BBABD271C}"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25479571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636319E-0663-4EA4-8FA1-71BC5970D1D0}"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58</a:t>
            </a:fld>
            <a:endParaRPr lang="en-US" dirty="0">
              <a:solidFill>
                <a:prstClr val="black"/>
              </a:solidFill>
            </a:endParaRPr>
          </a:p>
        </p:txBody>
      </p:sp>
    </p:spTree>
    <p:extLst>
      <p:ext uri="{BB962C8B-B14F-4D97-AF65-F5344CB8AC3E}">
        <p14:creationId xmlns:p14="http://schemas.microsoft.com/office/powerpoint/2010/main" val="8776756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636319E-0663-4EA4-8FA1-71BC5970D1D0}"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59</a:t>
            </a:fld>
            <a:endParaRPr lang="en-US" dirty="0">
              <a:solidFill>
                <a:prstClr val="black"/>
              </a:solidFill>
            </a:endParaRPr>
          </a:p>
        </p:txBody>
      </p:sp>
    </p:spTree>
    <p:extLst>
      <p:ext uri="{BB962C8B-B14F-4D97-AF65-F5344CB8AC3E}">
        <p14:creationId xmlns:p14="http://schemas.microsoft.com/office/powerpoint/2010/main" val="13762696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636319E-0663-4EA4-8FA1-71BC5970D1D0}"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60</a:t>
            </a:fld>
            <a:endParaRPr lang="en-US" dirty="0">
              <a:solidFill>
                <a:prstClr val="black"/>
              </a:solidFill>
            </a:endParaRPr>
          </a:p>
        </p:txBody>
      </p:sp>
    </p:spTree>
    <p:extLst>
      <p:ext uri="{BB962C8B-B14F-4D97-AF65-F5344CB8AC3E}">
        <p14:creationId xmlns:p14="http://schemas.microsoft.com/office/powerpoint/2010/main" val="31150626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636319E-0663-4EA4-8FA1-71BC5970D1D0}"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61</a:t>
            </a:fld>
            <a:endParaRPr lang="en-US" dirty="0">
              <a:solidFill>
                <a:prstClr val="black"/>
              </a:solidFill>
            </a:endParaRPr>
          </a:p>
        </p:txBody>
      </p:sp>
    </p:spTree>
    <p:extLst>
      <p:ext uri="{BB962C8B-B14F-4D97-AF65-F5344CB8AC3E}">
        <p14:creationId xmlns:p14="http://schemas.microsoft.com/office/powerpoint/2010/main" val="22353060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6A70525-7D0B-41ED-B419-CFA44D02AFA0}"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67</a:t>
            </a:fld>
            <a:endParaRPr lang="en-US" dirty="0">
              <a:solidFill>
                <a:prstClr val="black"/>
              </a:solidFill>
            </a:endParaRPr>
          </a:p>
        </p:txBody>
      </p:sp>
    </p:spTree>
    <p:extLst>
      <p:ext uri="{BB962C8B-B14F-4D97-AF65-F5344CB8AC3E}">
        <p14:creationId xmlns:p14="http://schemas.microsoft.com/office/powerpoint/2010/main" val="12616703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EABB9B-C5B9-438F-A4E7-01FFA686ED7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68</a:t>
            </a:fld>
            <a:endParaRPr lang="en-US" dirty="0">
              <a:solidFill>
                <a:prstClr val="black"/>
              </a:solidFill>
            </a:endParaRPr>
          </a:p>
        </p:txBody>
      </p:sp>
    </p:spTree>
    <p:extLst>
      <p:ext uri="{BB962C8B-B14F-4D97-AF65-F5344CB8AC3E}">
        <p14:creationId xmlns:p14="http://schemas.microsoft.com/office/powerpoint/2010/main" val="36434619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EABB9B-C5B9-438F-A4E7-01FFA686ED7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69</a:t>
            </a:fld>
            <a:endParaRPr lang="en-US" dirty="0">
              <a:solidFill>
                <a:prstClr val="black"/>
              </a:solidFill>
            </a:endParaRPr>
          </a:p>
        </p:txBody>
      </p:sp>
    </p:spTree>
    <p:extLst>
      <p:ext uri="{BB962C8B-B14F-4D97-AF65-F5344CB8AC3E}">
        <p14:creationId xmlns:p14="http://schemas.microsoft.com/office/powerpoint/2010/main" val="3698611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EABB9B-C5B9-438F-A4E7-01FFA686ED7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70</a:t>
            </a:fld>
            <a:endParaRPr lang="en-US" dirty="0">
              <a:solidFill>
                <a:prstClr val="black"/>
              </a:solidFill>
            </a:endParaRPr>
          </a:p>
        </p:txBody>
      </p:sp>
    </p:spTree>
    <p:extLst>
      <p:ext uri="{BB962C8B-B14F-4D97-AF65-F5344CB8AC3E}">
        <p14:creationId xmlns:p14="http://schemas.microsoft.com/office/powerpoint/2010/main" val="14678574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EABB9B-C5B9-438F-A4E7-01FFA686ED7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71</a:t>
            </a:fld>
            <a:endParaRPr lang="en-US" dirty="0">
              <a:solidFill>
                <a:prstClr val="black"/>
              </a:solidFill>
            </a:endParaRPr>
          </a:p>
        </p:txBody>
      </p:sp>
    </p:spTree>
    <p:extLst>
      <p:ext uri="{BB962C8B-B14F-4D97-AF65-F5344CB8AC3E}">
        <p14:creationId xmlns:p14="http://schemas.microsoft.com/office/powerpoint/2010/main" val="40249934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EABB9B-C5B9-438F-A4E7-01FFA686ED7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72</a:t>
            </a:fld>
            <a:endParaRPr lang="en-US" dirty="0">
              <a:solidFill>
                <a:prstClr val="black"/>
              </a:solidFill>
            </a:endParaRPr>
          </a:p>
        </p:txBody>
      </p:sp>
    </p:spTree>
    <p:extLst>
      <p:ext uri="{BB962C8B-B14F-4D97-AF65-F5344CB8AC3E}">
        <p14:creationId xmlns:p14="http://schemas.microsoft.com/office/powerpoint/2010/main" val="23921005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EABB9B-C5B9-438F-A4E7-01FFA686ED7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73</a:t>
            </a:fld>
            <a:endParaRPr lang="en-US" dirty="0">
              <a:solidFill>
                <a:prstClr val="black"/>
              </a:solidFill>
            </a:endParaRPr>
          </a:p>
        </p:txBody>
      </p:sp>
    </p:spTree>
    <p:extLst>
      <p:ext uri="{BB962C8B-B14F-4D97-AF65-F5344CB8AC3E}">
        <p14:creationId xmlns:p14="http://schemas.microsoft.com/office/powerpoint/2010/main" val="38923370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EABB9B-C5B9-438F-A4E7-01FFA686ED7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74</a:t>
            </a:fld>
            <a:endParaRPr lang="en-US" dirty="0">
              <a:solidFill>
                <a:prstClr val="black"/>
              </a:solidFill>
            </a:endParaRPr>
          </a:p>
        </p:txBody>
      </p:sp>
    </p:spTree>
    <p:extLst>
      <p:ext uri="{BB962C8B-B14F-4D97-AF65-F5344CB8AC3E}">
        <p14:creationId xmlns:p14="http://schemas.microsoft.com/office/powerpoint/2010/main" val="1419210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EABB9B-C5B9-438F-A4E7-01FFA686ED7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75</a:t>
            </a:fld>
            <a:endParaRPr lang="en-US" dirty="0">
              <a:solidFill>
                <a:prstClr val="black"/>
              </a:solidFill>
            </a:endParaRPr>
          </a:p>
        </p:txBody>
      </p:sp>
    </p:spTree>
    <p:extLst>
      <p:ext uri="{BB962C8B-B14F-4D97-AF65-F5344CB8AC3E}">
        <p14:creationId xmlns:p14="http://schemas.microsoft.com/office/powerpoint/2010/main" val="20128211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229B966-0FD3-4CEE-A553-0A70F2D4023D}"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76</a:t>
            </a:fld>
            <a:endParaRPr lang="en-US" dirty="0">
              <a:solidFill>
                <a:prstClr val="black"/>
              </a:solidFill>
            </a:endParaRPr>
          </a:p>
        </p:txBody>
      </p:sp>
    </p:spTree>
    <p:extLst>
      <p:ext uri="{BB962C8B-B14F-4D97-AF65-F5344CB8AC3E}">
        <p14:creationId xmlns:p14="http://schemas.microsoft.com/office/powerpoint/2010/main" val="14552103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229B966-0FD3-4CEE-A553-0A70F2D4023D}"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77</a:t>
            </a:fld>
            <a:endParaRPr lang="en-US" dirty="0">
              <a:solidFill>
                <a:prstClr val="black"/>
              </a:solidFill>
            </a:endParaRPr>
          </a:p>
        </p:txBody>
      </p:sp>
    </p:spTree>
    <p:extLst>
      <p:ext uri="{BB962C8B-B14F-4D97-AF65-F5344CB8AC3E}">
        <p14:creationId xmlns:p14="http://schemas.microsoft.com/office/powerpoint/2010/main" val="1194416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229B966-0FD3-4CEE-A553-0A70F2D4023D}"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78</a:t>
            </a:fld>
            <a:endParaRPr lang="en-US" dirty="0">
              <a:solidFill>
                <a:prstClr val="black"/>
              </a:solidFill>
            </a:endParaRPr>
          </a:p>
        </p:txBody>
      </p:sp>
    </p:spTree>
    <p:extLst>
      <p:ext uri="{BB962C8B-B14F-4D97-AF65-F5344CB8AC3E}">
        <p14:creationId xmlns:p14="http://schemas.microsoft.com/office/powerpoint/2010/main" val="5823606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229B966-0FD3-4CEE-A553-0A70F2D4023D}"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79</a:t>
            </a:fld>
            <a:endParaRPr lang="en-US" dirty="0">
              <a:solidFill>
                <a:prstClr val="black"/>
              </a:solidFill>
            </a:endParaRPr>
          </a:p>
        </p:txBody>
      </p:sp>
    </p:spTree>
    <p:extLst>
      <p:ext uri="{BB962C8B-B14F-4D97-AF65-F5344CB8AC3E}">
        <p14:creationId xmlns:p14="http://schemas.microsoft.com/office/powerpoint/2010/main" val="20218919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FBC4D472-10BF-41D6-B56A-EA6B6C74E9C6}"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7958984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03D8498-5CA0-42A0-99A9-3922324B58B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89</a:t>
            </a:fld>
            <a:endParaRPr lang="en-US" dirty="0">
              <a:solidFill>
                <a:prstClr val="black"/>
              </a:solidFill>
            </a:endParaRPr>
          </a:p>
        </p:txBody>
      </p:sp>
    </p:spTree>
    <p:extLst>
      <p:ext uri="{BB962C8B-B14F-4D97-AF65-F5344CB8AC3E}">
        <p14:creationId xmlns:p14="http://schemas.microsoft.com/office/powerpoint/2010/main" val="12917242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03D8498-5CA0-42A0-99A9-3922324B58B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90</a:t>
            </a:fld>
            <a:endParaRPr lang="en-US" dirty="0">
              <a:solidFill>
                <a:prstClr val="black"/>
              </a:solidFill>
            </a:endParaRPr>
          </a:p>
        </p:txBody>
      </p:sp>
    </p:spTree>
    <p:extLst>
      <p:ext uri="{BB962C8B-B14F-4D97-AF65-F5344CB8AC3E}">
        <p14:creationId xmlns:p14="http://schemas.microsoft.com/office/powerpoint/2010/main" val="24948035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2"/>
          <p:cNvSpPr>
            <a:spLocks noGrp="1"/>
          </p:cNvSpPr>
          <p:nvPr>
            <p:ph type="body" idx="1"/>
          </p:nvPr>
        </p:nvSpPr>
        <p:spPr/>
        <p:txBody>
          <a:bodyPr>
            <a:normAutofit/>
          </a:bodyPr>
          <a:lstStyle/>
          <a:p>
            <a:endParaRPr lang="en-IN" dirty="0"/>
          </a:p>
        </p:txBody>
      </p:sp>
    </p:spTree>
    <p:extLst>
      <p:ext uri="{BB962C8B-B14F-4D97-AF65-F5344CB8AC3E}">
        <p14:creationId xmlns:p14="http://schemas.microsoft.com/office/powerpoint/2010/main" val="41097716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2"/>
          <p:cNvSpPr>
            <a:spLocks noGrp="1"/>
          </p:cNvSpPr>
          <p:nvPr>
            <p:ph type="body" idx="1"/>
          </p:nvPr>
        </p:nvSpPr>
        <p:spPr/>
        <p:txBody>
          <a:bodyPr>
            <a:normAutofit/>
          </a:bodyPr>
          <a:lstStyle/>
          <a:p>
            <a:endParaRPr lang="en-IN" dirty="0"/>
          </a:p>
        </p:txBody>
      </p:sp>
    </p:spTree>
    <p:extLst>
      <p:ext uri="{BB962C8B-B14F-4D97-AF65-F5344CB8AC3E}">
        <p14:creationId xmlns:p14="http://schemas.microsoft.com/office/powerpoint/2010/main" val="5726330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0C4E0B8-9451-4A49-B831-A3369936110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3885093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2"/>
          <p:cNvSpPr>
            <a:spLocks noGrp="1"/>
          </p:cNvSpPr>
          <p:nvPr>
            <p:ph type="body" idx="1"/>
          </p:nvPr>
        </p:nvSpPr>
        <p:spPr/>
        <p:txBody>
          <a:bodyPr>
            <a:normAutofit lnSpcReduction="10000"/>
          </a:bodyPr>
          <a:lstStyle/>
          <a:p>
            <a:endParaRPr lang="en-IN" dirty="0"/>
          </a:p>
        </p:txBody>
      </p:sp>
    </p:spTree>
    <p:extLst>
      <p:ext uri="{BB962C8B-B14F-4D97-AF65-F5344CB8AC3E}">
        <p14:creationId xmlns:p14="http://schemas.microsoft.com/office/powerpoint/2010/main" val="32246966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0EC1F45-0C97-44E7-9AD8-06512025F2F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12823506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916343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37811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79202998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176515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607407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92539173"/>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2451841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85410968"/>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69036312"/>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8370213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94444477"/>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143877"/>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58523685"/>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16290649"/>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86148711"/>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71373619"/>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5983997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6066767"/>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440331"/>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074303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4144876"/>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43966535"/>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23779648"/>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1"/>
            <a:ext cx="11375536" cy="2130904"/>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Tree>
    <p:extLst>
      <p:ext uri="{BB962C8B-B14F-4D97-AF65-F5344CB8AC3E}">
        <p14:creationId xmlns:p14="http://schemas.microsoft.com/office/powerpoint/2010/main" val="1305382854"/>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l="24447"/>
          <a:stretch/>
        </p:blipFill>
        <p:spPr bwMode="black">
          <a:xfrm>
            <a:off x="7739780" y="5060667"/>
            <a:ext cx="4152318" cy="1426109"/>
          </a:xfrm>
          <a:prstGeom prst="rect">
            <a:avLst/>
          </a:prstGeom>
        </p:spPr>
      </p:pic>
      <p:sp>
        <p:nvSpPr>
          <p:cNvPr id="2" name="Title 1"/>
          <p:cNvSpPr>
            <a:spLocks noGrp="1"/>
          </p:cNvSpPr>
          <p:nvPr>
            <p:ph type="title" hasCustomPrompt="1"/>
          </p:nvPr>
        </p:nvSpPr>
        <p:spPr>
          <a:xfrm>
            <a:off x="998580" y="2151537"/>
            <a:ext cx="10445796" cy="1017048"/>
          </a:xfrm>
        </p:spPr>
        <p:txBody>
          <a:bodyPr anchor="b" anchorCtr="0"/>
          <a:lstStyle>
            <a:lvl1pPr>
              <a:defRPr sz="7343"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0"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sp>
        <p:nvSpPr>
          <p:cNvPr id="6" name="Rectangle 5"/>
          <p:cNvSpPr/>
          <p:nvPr userDrawn="1"/>
        </p:nvSpPr>
        <p:spPr>
          <a:xfrm>
            <a:off x="-10849" y="6727707"/>
            <a:ext cx="12447324" cy="262241"/>
          </a:xfrm>
          <a:prstGeom prst="rect">
            <a:avLst/>
          </a:prstGeom>
        </p:spPr>
        <p:txBody>
          <a:bodyPr wrap="square">
            <a:spAutoFit/>
          </a:bodyPr>
          <a:lstStyle/>
          <a:p>
            <a:pPr defTabSz="932559"/>
            <a:r>
              <a:rPr lang="en-US" sz="1071" dirty="0" smtClean="0">
                <a:solidFill>
                  <a:srgbClr val="FFFFFF"/>
                </a:solidFill>
                <a:ea typeface="Segoe UI" pitchFamily="34" charset="0"/>
                <a:cs typeface="Segoe UI" pitchFamily="34" charset="0"/>
              </a:rPr>
              <a:t>©2012 Microsoft Corporation. All rights reserved. Content based on SharePoint Server 2013 Preview and published July 2012.</a:t>
            </a:r>
            <a:endParaRPr lang="en-US" sz="1071" dirty="0">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2290096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Divider Slide">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l="24987"/>
          <a:stretch/>
        </p:blipFill>
        <p:spPr bwMode="black">
          <a:xfrm>
            <a:off x="10525575" y="6264016"/>
            <a:ext cx="1619203" cy="560111"/>
          </a:xfrm>
          <a:prstGeom prst="rect">
            <a:avLst/>
          </a:prstGeom>
        </p:spPr>
      </p:pic>
      <p:sp>
        <p:nvSpPr>
          <p:cNvPr id="2" name="Title 1"/>
          <p:cNvSpPr>
            <a:spLocks noGrp="1"/>
          </p:cNvSpPr>
          <p:nvPr>
            <p:ph type="title" hasCustomPrompt="1"/>
          </p:nvPr>
        </p:nvSpPr>
        <p:spPr>
          <a:xfrm>
            <a:off x="529660" y="2875735"/>
            <a:ext cx="11375536" cy="1243058"/>
          </a:xfrm>
        </p:spPr>
        <p:txBody>
          <a:bodyPr anchor="b" anchorCtr="0"/>
          <a:lstStyle>
            <a:lvl1pPr>
              <a:defRPr sz="8975"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
        <p:nvSpPr>
          <p:cNvPr id="5" name="Rectangle 4"/>
          <p:cNvSpPr/>
          <p:nvPr userDrawn="1"/>
        </p:nvSpPr>
        <p:spPr>
          <a:xfrm>
            <a:off x="-10849" y="6727707"/>
            <a:ext cx="12447324" cy="262241"/>
          </a:xfrm>
          <a:prstGeom prst="rect">
            <a:avLst/>
          </a:prstGeom>
        </p:spPr>
        <p:txBody>
          <a:bodyPr wrap="square">
            <a:spAutoFit/>
          </a:bodyPr>
          <a:lstStyle/>
          <a:p>
            <a:pPr defTabSz="932559"/>
            <a:r>
              <a:rPr lang="en-US" sz="1071" dirty="0" smtClean="0">
                <a:solidFill>
                  <a:srgbClr val="FFFFFF"/>
                </a:solidFill>
                <a:ea typeface="Segoe UI" pitchFamily="34" charset="0"/>
                <a:cs typeface="Segoe UI" pitchFamily="34" charset="0"/>
              </a:rPr>
              <a:t>©2012 Microsoft Corporation. All rights reserved. Content based on SharePoint Server 2013 Preview and published July 2012.</a:t>
            </a:r>
            <a:endParaRPr lang="en-US" sz="1071" dirty="0">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2032126108"/>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Divider Slide w/ sub title">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l="24987"/>
          <a:stretch/>
        </p:blipFill>
        <p:spPr bwMode="black">
          <a:xfrm>
            <a:off x="10525575" y="6264016"/>
            <a:ext cx="1619203" cy="560111"/>
          </a:xfrm>
          <a:prstGeom prst="rect">
            <a:avLst/>
          </a:prstGeom>
        </p:spPr>
      </p:pic>
      <p:sp>
        <p:nvSpPr>
          <p:cNvPr id="2" name="Title 1"/>
          <p:cNvSpPr>
            <a:spLocks noGrp="1"/>
          </p:cNvSpPr>
          <p:nvPr>
            <p:ph type="title" hasCustomPrompt="1"/>
          </p:nvPr>
        </p:nvSpPr>
        <p:spPr>
          <a:xfrm>
            <a:off x="529660" y="2875735"/>
            <a:ext cx="11375536" cy="1243058"/>
          </a:xfrm>
        </p:spPr>
        <p:txBody>
          <a:bodyPr anchor="b" anchorCtr="0"/>
          <a:lstStyle>
            <a:lvl1pPr>
              <a:defRPr sz="8975"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
        <p:nvSpPr>
          <p:cNvPr id="5" name="Rectangle 4"/>
          <p:cNvSpPr/>
          <p:nvPr userDrawn="1"/>
        </p:nvSpPr>
        <p:spPr>
          <a:xfrm>
            <a:off x="-10849" y="6727707"/>
            <a:ext cx="12447324" cy="262241"/>
          </a:xfrm>
          <a:prstGeom prst="rect">
            <a:avLst/>
          </a:prstGeom>
        </p:spPr>
        <p:txBody>
          <a:bodyPr wrap="square">
            <a:spAutoFit/>
          </a:bodyPr>
          <a:lstStyle/>
          <a:p>
            <a:pPr defTabSz="932559"/>
            <a:r>
              <a:rPr lang="en-US" sz="1071" dirty="0" smtClean="0">
                <a:solidFill>
                  <a:srgbClr val="FFFFFF"/>
                </a:solidFill>
                <a:ea typeface="Segoe UI" pitchFamily="34" charset="0"/>
                <a:cs typeface="Segoe UI" pitchFamily="34" charset="0"/>
              </a:rPr>
              <a:t>©2012 Microsoft Corporation. All rights reserved. Content based on SharePoint Server 2013 Preview and published July 2012.</a:t>
            </a:r>
            <a:endParaRPr lang="en-US" sz="1071" dirty="0">
              <a:solidFill>
                <a:srgbClr val="FFFFFF"/>
              </a:solidFill>
              <a:ea typeface="Segoe UI" pitchFamily="34" charset="0"/>
              <a:cs typeface="Segoe UI" pitchFamily="34" charset="0"/>
            </a:endParaRPr>
          </a:p>
        </p:txBody>
      </p:sp>
      <p:sp>
        <p:nvSpPr>
          <p:cNvPr id="6" name="Text Placeholder 4"/>
          <p:cNvSpPr>
            <a:spLocks noGrp="1"/>
          </p:cNvSpPr>
          <p:nvPr>
            <p:ph type="body" sz="quarter" idx="12" hasCustomPrompt="1"/>
          </p:nvPr>
        </p:nvSpPr>
        <p:spPr>
          <a:xfrm>
            <a:off x="529660" y="4196773"/>
            <a:ext cx="1137553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Sub Title</a:t>
            </a:r>
            <a:endParaRPr lang="en-US" dirty="0"/>
          </a:p>
        </p:txBody>
      </p:sp>
    </p:spTree>
    <p:extLst>
      <p:ext uri="{BB962C8B-B14F-4D97-AF65-F5344CB8AC3E}">
        <p14:creationId xmlns:p14="http://schemas.microsoft.com/office/powerpoint/2010/main" val="246897500"/>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1" y="4429866"/>
            <a:ext cx="10445795" cy="470856"/>
          </a:xfrm>
        </p:spPr>
        <p:txBody>
          <a:bodyPr>
            <a:noAutofit/>
          </a:bodyPr>
          <a:lstStyle>
            <a:lvl1pPr marL="0" indent="0" algn="l">
              <a:lnSpc>
                <a:spcPct val="90000"/>
              </a:lnSpc>
              <a:spcBef>
                <a:spcPts val="0"/>
              </a:spcBef>
              <a:buNone/>
              <a:defRPr lang="en-US" sz="3672" kern="1200" spc="-71" baseline="0" dirty="0">
                <a:gradFill>
                  <a:gsLst>
                    <a:gs pos="2083">
                      <a:schemeClr val="bg2"/>
                    </a:gs>
                    <a:gs pos="99000">
                      <a:schemeClr val="bg2"/>
                    </a:gs>
                  </a:gsLst>
                  <a:lin ang="5400000" scaled="0"/>
                </a:gradFill>
                <a:latin typeface="+mj-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pPr marL="0" marR="0" lvl="0" indent="0" algn="l" defTabSz="932559"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92910" y="2794218"/>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91"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1" y="1476622"/>
            <a:ext cx="10445796" cy="932293"/>
          </a:xfrm>
        </p:spPr>
        <p:txBody>
          <a:bodyPr wrap="square" anchor="b">
            <a:noAutofit/>
          </a:bodyPr>
          <a:lstStyle>
            <a:lvl1pPr marL="0" indent="0">
              <a:buNone/>
              <a:defRPr sz="6731" spc="-153"/>
            </a:lvl1pPr>
          </a:lstStyle>
          <a:p>
            <a:pPr lvl="0"/>
            <a:r>
              <a:rPr lang="en-US" smtClean="0"/>
              <a:t>Click to edit Master text styles</a:t>
            </a:r>
          </a:p>
        </p:txBody>
      </p:sp>
    </p:spTree>
    <p:extLst>
      <p:ext uri="{BB962C8B-B14F-4D97-AF65-F5344CB8AC3E}">
        <p14:creationId xmlns:p14="http://schemas.microsoft.com/office/powerpoint/2010/main" val="18081683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Tree>
    <p:extLst>
      <p:ext uri="{BB962C8B-B14F-4D97-AF65-F5344CB8AC3E}">
        <p14:creationId xmlns:p14="http://schemas.microsoft.com/office/powerpoint/2010/main" val="2748600859"/>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Tree>
    <p:extLst>
      <p:ext uri="{BB962C8B-B14F-4D97-AF65-F5344CB8AC3E}">
        <p14:creationId xmlns:p14="http://schemas.microsoft.com/office/powerpoint/2010/main" val="1108471213"/>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1"/>
            <a:ext cx="11375536" cy="2084319"/>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Tree>
    <p:extLst>
      <p:ext uri="{BB962C8B-B14F-4D97-AF65-F5344CB8AC3E}">
        <p14:creationId xmlns:p14="http://schemas.microsoft.com/office/powerpoint/2010/main" val="2391765890"/>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Tree>
    <p:extLst>
      <p:ext uri="{BB962C8B-B14F-4D97-AF65-F5344CB8AC3E}">
        <p14:creationId xmlns:p14="http://schemas.microsoft.com/office/powerpoint/2010/main" val="2473706205"/>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Tree>
    <p:extLst>
      <p:ext uri="{BB962C8B-B14F-4D97-AF65-F5344CB8AC3E}">
        <p14:creationId xmlns:p14="http://schemas.microsoft.com/office/powerpoint/2010/main" val="2403850960"/>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1279" y="1476622"/>
            <a:ext cx="5504574" cy="2398224"/>
          </a:xfrm>
        </p:spPr>
        <p:txBody>
          <a:bodyPr>
            <a:spAutoFit/>
          </a:bodyPr>
          <a:lstStyle>
            <a:lvl1pPr marL="297913" indent="-297913">
              <a:spcBef>
                <a:spcPts val="1224"/>
              </a:spcBef>
              <a:buClr>
                <a:schemeClr val="bg2"/>
              </a:buClr>
              <a:buSzPct val="100000"/>
              <a:buFont typeface="Wingdings" pitchFamily="2" charset="2"/>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531062" indent="-233149">
              <a:defRPr sz="2040"/>
            </a:lvl2pPr>
            <a:lvl3pPr marL="699447" indent="-168385">
              <a:tabLst/>
              <a:defRPr sz="2040"/>
            </a:lvl3pPr>
            <a:lvl4pPr marL="880786" indent="-181338">
              <a:defRPr/>
            </a:lvl4pPr>
            <a:lvl5pPr marL="1049171" indent="-16838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6405481" y="1476622"/>
            <a:ext cx="5504574" cy="2446094"/>
          </a:xfrm>
        </p:spPr>
        <p:txBody>
          <a:bodyPr>
            <a:spAutoFit/>
          </a:bodyPr>
          <a:lstStyle>
            <a:lvl1pPr marL="346486" indent="-346486">
              <a:spcBef>
                <a:spcPts val="1224"/>
              </a:spcBef>
              <a:buClr>
                <a:schemeClr val="bg2"/>
              </a:buClr>
              <a:buFont typeface="Arial" pitchFamily="34" charset="0"/>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647637" indent="-349724">
              <a:defRPr lang="en-US" sz="2040" kern="1200" spc="0" baseline="0" dirty="0" smtClean="0">
                <a:gradFill>
                  <a:gsLst>
                    <a:gs pos="1250">
                      <a:schemeClr val="bg2"/>
                    </a:gs>
                    <a:gs pos="100000">
                      <a:schemeClr val="bg2"/>
                    </a:gs>
                  </a:gsLst>
                  <a:lin ang="5400000" scaled="0"/>
                </a:gradFill>
                <a:latin typeface="+mn-lt"/>
                <a:ea typeface="+mn-ea"/>
                <a:cs typeface="+mn-cs"/>
              </a:defRPr>
            </a:lvl2pPr>
            <a:lvl3pPr marL="880786" indent="-349724">
              <a:defRPr lang="en-US" sz="2040" kern="1200" spc="0" baseline="0" dirty="0" smtClean="0">
                <a:gradFill>
                  <a:gsLst>
                    <a:gs pos="1250">
                      <a:schemeClr val="bg2"/>
                    </a:gs>
                    <a:gs pos="100000">
                      <a:schemeClr val="bg2"/>
                    </a:gs>
                  </a:gsLst>
                  <a:lin ang="5400000" scaled="0"/>
                </a:gradFill>
                <a:latin typeface="+mn-lt"/>
                <a:ea typeface="+mn-ea"/>
                <a:cs typeface="+mn-cs"/>
              </a:defRPr>
            </a:lvl3pPr>
            <a:lvl4pPr marL="1049171" indent="-349724">
              <a:defRPr lang="en-US" sz="2040" kern="1200" spc="0" baseline="0" dirty="0" smtClean="0">
                <a:gradFill>
                  <a:gsLst>
                    <a:gs pos="1250">
                      <a:schemeClr val="bg2"/>
                    </a:gs>
                    <a:gs pos="100000">
                      <a:schemeClr val="bg2"/>
                    </a:gs>
                  </a:gsLst>
                  <a:lin ang="5400000" scaled="0"/>
                </a:gradFill>
                <a:latin typeface="+mn-lt"/>
                <a:ea typeface="+mn-ea"/>
                <a:cs typeface="+mn-cs"/>
              </a:defRPr>
            </a:lvl4pPr>
            <a:lvl5pPr marL="1230509" indent="-349724">
              <a:defRPr lang="en-US" sz="2040" kern="1200" spc="0" baseline="0" dirty="0">
                <a:gradFill>
                  <a:gsLst>
                    <a:gs pos="1250">
                      <a:schemeClr val="bg2"/>
                    </a:gs>
                    <a:gs pos="100000">
                      <a:schemeClr val="bg2"/>
                    </a:gs>
                  </a:gsLst>
                  <a:lin ang="5400000" scaled="0"/>
                </a:gradFill>
                <a:latin typeface="+mn-lt"/>
                <a:ea typeface="+mn-ea"/>
                <a:cs typeface="+mn-cs"/>
              </a:defRPr>
            </a:lvl5pPr>
          </a:lstStyle>
          <a:p>
            <a:pPr marL="297913" marR="0" lvl="0"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Tree>
    <p:extLst>
      <p:ext uri="{BB962C8B-B14F-4D97-AF65-F5344CB8AC3E}">
        <p14:creationId xmlns:p14="http://schemas.microsoft.com/office/powerpoint/2010/main" val="1015455956"/>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Comparison,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2004731"/>
            <a:ext cx="5504574" cy="2067461"/>
          </a:xfrm>
        </p:spPr>
        <p:txBody>
          <a:bodyPr/>
          <a:lstStyle>
            <a:lvl1pPr marL="0" indent="0">
              <a:spcBef>
                <a:spcPts val="1224"/>
              </a:spcBef>
              <a:buNone/>
              <a:defRPr sz="3264">
                <a:gradFill>
                  <a:gsLst>
                    <a:gs pos="100000">
                      <a:schemeClr val="tx2"/>
                    </a:gs>
                    <a:gs pos="0">
                      <a:schemeClr val="tx2"/>
                    </a:gs>
                  </a:gsLst>
                  <a:lin ang="5400000" scaled="0"/>
                </a:gra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9636" y="2004731"/>
            <a:ext cx="5504574" cy="2067461"/>
          </a:xfrm>
        </p:spPr>
        <p:txBody>
          <a:bodyPr/>
          <a:lstStyle>
            <a:lvl1pPr marL="0" indent="0">
              <a:spcBef>
                <a:spcPts val="1224"/>
              </a:spcBef>
              <a:buNone/>
              <a:defRPr lang="en-US" sz="3264"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
        <p:nvSpPr>
          <p:cNvPr id="8" name="Text Placeholder 8"/>
          <p:cNvSpPr>
            <a:spLocks noGrp="1"/>
          </p:cNvSpPr>
          <p:nvPr>
            <p:ph type="body" sz="quarter" idx="13"/>
          </p:nvPr>
        </p:nvSpPr>
        <p:spPr>
          <a:xfrm>
            <a:off x="531279" y="1476010"/>
            <a:ext cx="5504574" cy="450481"/>
          </a:xfrm>
        </p:spPr>
        <p:txBody>
          <a:bodyPr/>
          <a:lstStyle>
            <a:lvl1pPr marL="0" indent="0">
              <a:spcBef>
                <a:spcPts val="1224"/>
              </a:spcBef>
              <a:buNone/>
              <a:defRPr lang="en-US" sz="3672" b="1"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p:txBody>
      </p:sp>
      <p:sp>
        <p:nvSpPr>
          <p:cNvPr id="11" name="Text Placeholder 8"/>
          <p:cNvSpPr>
            <a:spLocks noGrp="1"/>
          </p:cNvSpPr>
          <p:nvPr>
            <p:ph type="body" sz="quarter" idx="14"/>
          </p:nvPr>
        </p:nvSpPr>
        <p:spPr>
          <a:xfrm>
            <a:off x="6409636" y="1476010"/>
            <a:ext cx="5504574" cy="450481"/>
          </a:xfrm>
        </p:spPr>
        <p:txBody>
          <a:bodyPr/>
          <a:lstStyle>
            <a:lvl1pPr marL="0" indent="0">
              <a:spcBef>
                <a:spcPts val="1224"/>
              </a:spcBef>
              <a:buNone/>
              <a:defRPr lang="en-US" sz="3672" b="1"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p:txBody>
      </p:sp>
    </p:spTree>
    <p:extLst>
      <p:ext uri="{BB962C8B-B14F-4D97-AF65-F5344CB8AC3E}">
        <p14:creationId xmlns:p14="http://schemas.microsoft.com/office/powerpoint/2010/main" val="2129263724"/>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Comparison,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2004731"/>
            <a:ext cx="5504574" cy="2511229"/>
          </a:xfrm>
        </p:spPr>
        <p:txBody>
          <a:bodyPr/>
          <a:lstStyle>
            <a:lvl1pPr marL="0" indent="0">
              <a:spcBef>
                <a:spcPts val="1224"/>
              </a:spcBef>
              <a:buNone/>
              <a:defRPr sz="3264">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9636" y="2004731"/>
            <a:ext cx="5504574" cy="2511229"/>
          </a:xfrm>
        </p:spPr>
        <p:txBody>
          <a:bodyPr/>
          <a:lstStyle>
            <a:lvl1pPr marL="0" indent="0">
              <a:spcBef>
                <a:spcPts val="1224"/>
              </a:spcBef>
              <a:buNone/>
              <a:defRPr lang="en-US" sz="3264"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
        <p:nvSpPr>
          <p:cNvPr id="7" name="Text Placeholder 5"/>
          <p:cNvSpPr>
            <a:spLocks noGrp="1"/>
          </p:cNvSpPr>
          <p:nvPr>
            <p:ph type="body" sz="quarter" idx="13"/>
          </p:nvPr>
        </p:nvSpPr>
        <p:spPr>
          <a:xfrm>
            <a:off x="532606" y="1476010"/>
            <a:ext cx="5504574" cy="451615"/>
          </a:xfrm>
        </p:spPr>
        <p:txBody>
          <a:bodyPr/>
          <a:lstStyle>
            <a:lvl1pPr marL="0" indent="0">
              <a:spcBef>
                <a:spcPts val="1224"/>
              </a:spcBef>
              <a:buNone/>
              <a:defRPr sz="3672" b="1">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dirty="0" smtClean="0"/>
              <a:t>Click to edit Master text styles</a:t>
            </a:r>
          </a:p>
        </p:txBody>
      </p:sp>
      <p:sp>
        <p:nvSpPr>
          <p:cNvPr id="8" name="Text Placeholder 5"/>
          <p:cNvSpPr>
            <a:spLocks noGrp="1"/>
          </p:cNvSpPr>
          <p:nvPr>
            <p:ph type="body" sz="quarter" idx="14"/>
          </p:nvPr>
        </p:nvSpPr>
        <p:spPr>
          <a:xfrm>
            <a:off x="6409636" y="1476622"/>
            <a:ext cx="5504574" cy="451615"/>
          </a:xfrm>
        </p:spPr>
        <p:txBody>
          <a:bodyPr/>
          <a:lstStyle>
            <a:lvl1pPr marL="0" indent="0">
              <a:spcBef>
                <a:spcPts val="1224"/>
              </a:spcBef>
              <a:buNone/>
              <a:defRPr sz="3672" b="1">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dirty="0" smtClean="0"/>
              <a:t>Click to edit Master text styles</a:t>
            </a:r>
          </a:p>
        </p:txBody>
      </p:sp>
    </p:spTree>
    <p:extLst>
      <p:ext uri="{BB962C8B-B14F-4D97-AF65-F5344CB8AC3E}">
        <p14:creationId xmlns:p14="http://schemas.microsoft.com/office/powerpoint/2010/main" val="169103524"/>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mp; Comparison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2606" y="2005954"/>
            <a:ext cx="5504574" cy="2398224"/>
          </a:xfrm>
        </p:spPr>
        <p:txBody>
          <a:bodyPr>
            <a:spAutoFit/>
          </a:bodyPr>
          <a:lstStyle>
            <a:lvl1pPr marL="297913" indent="-297913">
              <a:spcBef>
                <a:spcPts val="1224"/>
              </a:spcBef>
              <a:buClr>
                <a:schemeClr val="bg2"/>
              </a:buClr>
              <a:buSzPct val="100000"/>
              <a:buFont typeface="Wingdings" pitchFamily="2" charset="2"/>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531062" indent="-233149">
              <a:defRPr sz="2040"/>
            </a:lvl2pPr>
            <a:lvl3pPr marL="699447" indent="-168385">
              <a:tabLst/>
              <a:defRPr sz="2040"/>
            </a:lvl3pPr>
            <a:lvl4pPr marL="880786" indent="-181338">
              <a:defRPr/>
            </a:lvl4pPr>
            <a:lvl5pPr marL="1049171" indent="-16838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6410340" y="2004730"/>
            <a:ext cx="5504574" cy="2446094"/>
          </a:xfrm>
        </p:spPr>
        <p:txBody>
          <a:bodyPr>
            <a:spAutoFit/>
          </a:bodyPr>
          <a:lstStyle>
            <a:lvl1pPr marL="346486" indent="-346486">
              <a:spcBef>
                <a:spcPts val="1224"/>
              </a:spcBef>
              <a:buClr>
                <a:schemeClr val="bg2"/>
              </a:buClr>
              <a:buFont typeface="Arial" pitchFamily="34" charset="0"/>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647637" indent="-349724">
              <a:defRPr lang="en-US" sz="2040" kern="1200" spc="0" baseline="0" dirty="0" smtClean="0">
                <a:gradFill>
                  <a:gsLst>
                    <a:gs pos="1250">
                      <a:schemeClr val="bg2"/>
                    </a:gs>
                    <a:gs pos="100000">
                      <a:schemeClr val="bg2"/>
                    </a:gs>
                  </a:gsLst>
                  <a:lin ang="5400000" scaled="0"/>
                </a:gradFill>
                <a:latin typeface="+mn-lt"/>
                <a:ea typeface="+mn-ea"/>
                <a:cs typeface="+mn-cs"/>
              </a:defRPr>
            </a:lvl2pPr>
            <a:lvl3pPr marL="880786" indent="-349724">
              <a:defRPr lang="en-US" sz="2040" kern="1200" spc="0" baseline="0" dirty="0" smtClean="0">
                <a:gradFill>
                  <a:gsLst>
                    <a:gs pos="1250">
                      <a:schemeClr val="bg2"/>
                    </a:gs>
                    <a:gs pos="100000">
                      <a:schemeClr val="bg2"/>
                    </a:gs>
                  </a:gsLst>
                  <a:lin ang="5400000" scaled="0"/>
                </a:gradFill>
                <a:latin typeface="+mn-lt"/>
                <a:ea typeface="+mn-ea"/>
                <a:cs typeface="+mn-cs"/>
              </a:defRPr>
            </a:lvl3pPr>
            <a:lvl4pPr marL="1049171" indent="-349724">
              <a:defRPr lang="en-US" sz="2040" kern="1200" spc="0" baseline="0" dirty="0" smtClean="0">
                <a:gradFill>
                  <a:gsLst>
                    <a:gs pos="1250">
                      <a:schemeClr val="bg2"/>
                    </a:gs>
                    <a:gs pos="100000">
                      <a:schemeClr val="bg2"/>
                    </a:gs>
                  </a:gsLst>
                  <a:lin ang="5400000" scaled="0"/>
                </a:gradFill>
                <a:latin typeface="+mn-lt"/>
                <a:ea typeface="+mn-ea"/>
                <a:cs typeface="+mn-cs"/>
              </a:defRPr>
            </a:lvl4pPr>
            <a:lvl5pPr marL="1230509" indent="-349724">
              <a:defRPr lang="en-US" sz="2040" kern="1200" spc="0" baseline="0" dirty="0">
                <a:gradFill>
                  <a:gsLst>
                    <a:gs pos="1250">
                      <a:schemeClr val="bg2"/>
                    </a:gs>
                    <a:gs pos="100000">
                      <a:schemeClr val="bg2"/>
                    </a:gs>
                  </a:gsLst>
                  <a:lin ang="5400000" scaled="0"/>
                </a:gradFill>
                <a:latin typeface="+mn-lt"/>
                <a:ea typeface="+mn-ea"/>
                <a:cs typeface="+mn-cs"/>
              </a:defRPr>
            </a:lvl5pPr>
          </a:lstStyle>
          <a:p>
            <a:pPr marL="297913" marR="0" lvl="0"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
        <p:nvSpPr>
          <p:cNvPr id="6" name="Text Placeholder 5"/>
          <p:cNvSpPr>
            <a:spLocks noGrp="1"/>
          </p:cNvSpPr>
          <p:nvPr>
            <p:ph type="body" sz="quarter" idx="13"/>
          </p:nvPr>
        </p:nvSpPr>
        <p:spPr>
          <a:xfrm>
            <a:off x="532606" y="1476622"/>
            <a:ext cx="5504574" cy="451615"/>
          </a:xfrm>
        </p:spPr>
        <p:txBody>
          <a:bodyPr/>
          <a:lstStyle>
            <a:lvl1pPr marL="0" indent="0">
              <a:spcBef>
                <a:spcPts val="1224"/>
              </a:spcBef>
              <a:buNone/>
              <a:defRPr sz="3672" b="1">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dirty="0" smtClean="0"/>
              <a:t>Click to edit Master text styles</a:t>
            </a:r>
          </a:p>
        </p:txBody>
      </p:sp>
      <p:sp>
        <p:nvSpPr>
          <p:cNvPr id="8" name="Text Placeholder 5"/>
          <p:cNvSpPr>
            <a:spLocks noGrp="1"/>
          </p:cNvSpPr>
          <p:nvPr>
            <p:ph type="body" sz="quarter" idx="14"/>
          </p:nvPr>
        </p:nvSpPr>
        <p:spPr>
          <a:xfrm>
            <a:off x="6409636" y="1476622"/>
            <a:ext cx="5504574" cy="451615"/>
          </a:xfrm>
        </p:spPr>
        <p:txBody>
          <a:bodyPr/>
          <a:lstStyle>
            <a:lvl1pPr marL="0" indent="0">
              <a:spcBef>
                <a:spcPts val="1224"/>
              </a:spcBef>
              <a:buNone/>
              <a:defRPr sz="3672" b="1">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dirty="0" smtClean="0"/>
              <a:t>Click to edit Master text styles</a:t>
            </a:r>
          </a:p>
        </p:txBody>
      </p:sp>
    </p:spTree>
    <p:extLst>
      <p:ext uri="{BB962C8B-B14F-4D97-AF65-F5344CB8AC3E}">
        <p14:creationId xmlns:p14="http://schemas.microsoft.com/office/powerpoint/2010/main" val="324559417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2"/>
            <a:ext cx="5543930"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Tree>
    <p:extLst>
      <p:ext uri="{BB962C8B-B14F-4D97-AF65-F5344CB8AC3E}">
        <p14:creationId xmlns:p14="http://schemas.microsoft.com/office/powerpoint/2010/main" val="218629439"/>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ontent w/Photo on Right">
    <p:spTree>
      <p:nvGrpSpPr>
        <p:cNvPr id="1" name=""/>
        <p:cNvGrpSpPr/>
        <p:nvPr/>
      </p:nvGrpSpPr>
      <p:grpSpPr>
        <a:xfrm>
          <a:off x="0" y="0"/>
          <a:ext cx="0" cy="0"/>
          <a:chOff x="0" y="0"/>
          <a:chExt cx="0" cy="0"/>
        </a:xfrm>
      </p:grpSpPr>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Tree>
    <p:extLst>
      <p:ext uri="{BB962C8B-B14F-4D97-AF65-F5344CB8AC3E}">
        <p14:creationId xmlns:p14="http://schemas.microsoft.com/office/powerpoint/2010/main" val="1778267375"/>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Tree>
    <p:extLst>
      <p:ext uri="{BB962C8B-B14F-4D97-AF65-F5344CB8AC3E}">
        <p14:creationId xmlns:p14="http://schemas.microsoft.com/office/powerpoint/2010/main" val="1800479310"/>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olor Block Header on Left &amp; Text on Right ">
    <p:spTree>
      <p:nvGrpSpPr>
        <p:cNvPr id="1" name=""/>
        <p:cNvGrpSpPr/>
        <p:nvPr/>
      </p:nvGrpSpPr>
      <p:grpSpPr>
        <a:xfrm>
          <a:off x="0" y="0"/>
          <a:ext cx="0" cy="0"/>
          <a:chOff x="0" y="0"/>
          <a:chExt cx="0" cy="0"/>
        </a:xfrm>
      </p:grpSpPr>
      <p:sp>
        <p:nvSpPr>
          <p:cNvPr id="2" name="Rectangle 1"/>
          <p:cNvSpPr/>
          <p:nvPr userDrawn="1"/>
        </p:nvSpPr>
        <p:spPr bwMode="white">
          <a:xfrm>
            <a:off x="-9718"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2"/>
            <a:ext cx="5338712"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
        <p:nvSpPr>
          <p:cNvPr id="9" name="Rectangle 8"/>
          <p:cNvSpPr/>
          <p:nvPr userDrawn="1"/>
        </p:nvSpPr>
        <p:spPr>
          <a:xfrm>
            <a:off x="-10849" y="6727707"/>
            <a:ext cx="12447324" cy="262241"/>
          </a:xfrm>
          <a:prstGeom prst="rect">
            <a:avLst/>
          </a:prstGeom>
        </p:spPr>
        <p:txBody>
          <a:bodyPr wrap="square">
            <a:spAutoFit/>
          </a:bodyPr>
          <a:lstStyle/>
          <a:p>
            <a:pPr defTabSz="932559"/>
            <a:r>
              <a:rPr lang="en-US" sz="1071" dirty="0" smtClean="0">
                <a:solidFill>
                  <a:srgbClr val="FFFFFF"/>
                </a:solidFill>
                <a:ea typeface="Segoe UI" pitchFamily="34" charset="0"/>
                <a:cs typeface="Segoe UI" pitchFamily="34" charset="0"/>
              </a:rPr>
              <a:t>©2012 Microsoft Corporation. All rights reserved. Content based on SharePoint Server 2013 Preview</a:t>
            </a:r>
            <a:endParaRPr lang="en-US" sz="1071" dirty="0">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3882923928"/>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olor Block text w/Photo on Right">
    <p:spTree>
      <p:nvGrpSpPr>
        <p:cNvPr id="1" name=""/>
        <p:cNvGrpSpPr/>
        <p:nvPr/>
      </p:nvGrpSpPr>
      <p:grpSpPr>
        <a:xfrm>
          <a:off x="0" y="0"/>
          <a:ext cx="0" cy="0"/>
          <a:chOff x="0" y="0"/>
          <a:chExt cx="0" cy="0"/>
        </a:xfrm>
      </p:grpSpPr>
      <p:sp>
        <p:nvSpPr>
          <p:cNvPr id="7" name="Rectangle 6"/>
          <p:cNvSpPr/>
          <p:nvPr userDrawn="1"/>
        </p:nvSpPr>
        <p:spPr bwMode="white">
          <a:xfrm>
            <a:off x="1"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
        <p:nvSpPr>
          <p:cNvPr id="11" name="Rectangle 10"/>
          <p:cNvSpPr/>
          <p:nvPr userDrawn="1"/>
        </p:nvSpPr>
        <p:spPr>
          <a:xfrm>
            <a:off x="-10849" y="6727707"/>
            <a:ext cx="12447324" cy="262241"/>
          </a:xfrm>
          <a:prstGeom prst="rect">
            <a:avLst/>
          </a:prstGeom>
        </p:spPr>
        <p:txBody>
          <a:bodyPr wrap="square">
            <a:spAutoFit/>
          </a:bodyPr>
          <a:lstStyle/>
          <a:p>
            <a:pPr defTabSz="932559"/>
            <a:r>
              <a:rPr lang="en-US" sz="1071" dirty="0" smtClean="0">
                <a:solidFill>
                  <a:srgbClr val="FFFFFF"/>
                </a:solidFill>
                <a:ea typeface="Segoe UI" pitchFamily="34" charset="0"/>
                <a:cs typeface="Segoe UI" pitchFamily="34" charset="0"/>
              </a:rPr>
              <a:t>©2012 Microsoft Corporation. All rights reserved. Content based on SharePoint Server 2013 Preview and</a:t>
            </a:r>
            <a:endParaRPr lang="en-US" sz="1071" dirty="0">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3042796526"/>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olor Block text w/Photo on Left">
    <p:spTree>
      <p:nvGrpSpPr>
        <p:cNvPr id="1" name=""/>
        <p:cNvGrpSpPr/>
        <p:nvPr/>
      </p:nvGrpSpPr>
      <p:grpSpPr>
        <a:xfrm>
          <a:off x="0" y="0"/>
          <a:ext cx="0" cy="0"/>
          <a:chOff x="0" y="0"/>
          <a:chExt cx="0" cy="0"/>
        </a:xfrm>
      </p:grpSpPr>
      <p:sp>
        <p:nvSpPr>
          <p:cNvPr id="7" name="Rectangle 6"/>
          <p:cNvSpPr/>
          <p:nvPr userDrawn="1"/>
        </p:nvSpPr>
        <p:spPr bwMode="white">
          <a:xfrm>
            <a:off x="6088658" y="0"/>
            <a:ext cx="634781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4987"/>
          <a:stretch/>
        </p:blipFill>
        <p:spPr bwMode="black">
          <a:xfrm>
            <a:off x="10525575" y="6264016"/>
            <a:ext cx="1619203" cy="560111"/>
          </a:xfrm>
          <a:prstGeom prst="rect">
            <a:avLst/>
          </a:prstGeom>
        </p:spPr>
      </p:pic>
      <p:sp>
        <p:nvSpPr>
          <p:cNvPr id="11" name="Rectangle 10"/>
          <p:cNvSpPr/>
          <p:nvPr userDrawn="1"/>
        </p:nvSpPr>
        <p:spPr>
          <a:xfrm>
            <a:off x="5996331" y="6727707"/>
            <a:ext cx="6440144" cy="262241"/>
          </a:xfrm>
          <a:prstGeom prst="rect">
            <a:avLst/>
          </a:prstGeom>
        </p:spPr>
        <p:txBody>
          <a:bodyPr wrap="square">
            <a:spAutoFit/>
          </a:bodyPr>
          <a:lstStyle/>
          <a:p>
            <a:pPr defTabSz="932559"/>
            <a:r>
              <a:rPr lang="en-US" sz="1071" dirty="0" smtClean="0">
                <a:solidFill>
                  <a:srgbClr val="FFFFFF"/>
                </a:solidFill>
                <a:ea typeface="Segoe UI" pitchFamily="34" charset="0"/>
                <a:cs typeface="Segoe UI" pitchFamily="34" charset="0"/>
              </a:rPr>
              <a:t> and published July 2012.</a:t>
            </a:r>
            <a:endParaRPr lang="en-US" sz="1071" dirty="0">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3674879694"/>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userDrawn="1"/>
        </p:nvSpPr>
        <p:spPr bwMode="white">
          <a:xfrm>
            <a:off x="1" y="874315"/>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89"/>
            <a:ext cx="11378776" cy="2920069"/>
          </a:xfrm>
          <a:prstGeom prst="rect">
            <a:avLst/>
          </a:prstGeom>
        </p:spPr>
        <p:txBody>
          <a:bodyPr>
            <a:normAutofit/>
          </a:bodyPr>
          <a:lstStyle>
            <a:lvl1pPr marL="0" indent="0">
              <a:lnSpc>
                <a:spcPct val="90000"/>
              </a:lnSpc>
              <a:buNone/>
              <a:defRPr sz="6527">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1" name="Content Placeholder 4"/>
          <p:cNvSpPr>
            <a:spLocks noGrp="1"/>
          </p:cNvSpPr>
          <p:nvPr>
            <p:ph sz="quarter" idx="13"/>
          </p:nvPr>
        </p:nvSpPr>
        <p:spPr>
          <a:xfrm>
            <a:off x="531279" y="4429867"/>
            <a:ext cx="11378776" cy="480118"/>
          </a:xfrm>
          <a:prstGeom prst="rect">
            <a:avLst/>
          </a:prstGeom>
        </p:spPr>
        <p:txBody>
          <a:bodyPr>
            <a:normAutofit/>
          </a:bodyPr>
          <a:lstStyle>
            <a:lvl1pPr marL="0" indent="0">
              <a:lnSpc>
                <a:spcPct val="90000"/>
              </a:lnSpc>
              <a:buNone/>
              <a:defRPr sz="3672">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smtClean="0"/>
              <a:t>Click to edit Master text styles</a:t>
            </a:r>
          </a:p>
        </p:txBody>
      </p:sp>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Tree>
    <p:extLst>
      <p:ext uri="{BB962C8B-B14F-4D97-AF65-F5344CB8AC3E}">
        <p14:creationId xmlns:p14="http://schemas.microsoft.com/office/powerpoint/2010/main" val="162936596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Tree>
    <p:extLst>
      <p:ext uri="{BB962C8B-B14F-4D97-AF65-F5344CB8AC3E}">
        <p14:creationId xmlns:p14="http://schemas.microsoft.com/office/powerpoint/2010/main" val="678458350"/>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Anima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pic>
        <p:nvPicPr>
          <p:cNvPr id="4" name="Picture 2" descr="C:\Users\vesaj\Pictures\DVD_ART36\Artwork_Imagery\Icons - Illustrations\Misc\animation movie film video entertainment icon.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2055617" y="13998"/>
            <a:ext cx="361421" cy="2937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0986698"/>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Tree>
    <p:extLst>
      <p:ext uri="{BB962C8B-B14F-4D97-AF65-F5344CB8AC3E}">
        <p14:creationId xmlns:p14="http://schemas.microsoft.com/office/powerpoint/2010/main" val="266592503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userDrawn="1"/>
        </p:nvSpPr>
        <p:spPr bwMode="hidden">
          <a:xfrm>
            <a:off x="1" y="1178952"/>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836"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49" y="1476622"/>
            <a:ext cx="11378776" cy="2027818"/>
          </a:xfrm>
        </p:spPr>
        <p:txBody>
          <a:bodyPr/>
          <a:lstStyle>
            <a:lvl1pPr marL="0" indent="0">
              <a:lnSpc>
                <a:spcPct val="95000"/>
              </a:lnSpc>
              <a:buNone/>
              <a:defRPr sz="3264">
                <a:gradFill>
                  <a:gsLst>
                    <a:gs pos="1250">
                      <a:srgbClr val="000000"/>
                    </a:gs>
                    <a:gs pos="100000">
                      <a:srgbClr val="000000"/>
                    </a:gs>
                  </a:gsLst>
                  <a:lin ang="5400000" scaled="0"/>
                </a:gradFill>
                <a:latin typeface="Consolas" pitchFamily="49" charset="0"/>
                <a:cs typeface="Consolas" pitchFamily="49" charset="0"/>
              </a:defRPr>
            </a:lvl1pPr>
            <a:lvl2pPr marL="346486"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492"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403"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791"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
        <p:nvSpPr>
          <p:cNvPr id="8" name="Rectangle 7"/>
          <p:cNvSpPr/>
          <p:nvPr userDrawn="1"/>
        </p:nvSpPr>
        <p:spPr>
          <a:xfrm>
            <a:off x="-10849" y="6727707"/>
            <a:ext cx="12447324" cy="262241"/>
          </a:xfrm>
          <a:prstGeom prst="rect">
            <a:avLst/>
          </a:prstGeom>
        </p:spPr>
        <p:txBody>
          <a:bodyPr wrap="square">
            <a:spAutoFit/>
          </a:bodyPr>
          <a:lstStyle/>
          <a:p>
            <a:pPr defTabSz="932559"/>
            <a:r>
              <a:rPr lang="en-US" sz="1071" dirty="0" smtClean="0">
                <a:solidFill>
                  <a:srgbClr val="000000"/>
                </a:solidFill>
                <a:ea typeface="Segoe UI" pitchFamily="34" charset="0"/>
                <a:cs typeface="Segoe UI" pitchFamily="34" charset="0"/>
              </a:rPr>
              <a:t>©2012 Microsoft Corporation. All rights reserved. Content based on SharePoint 2012 Technical Preview and published July 2012.</a:t>
            </a:r>
            <a:endParaRPr lang="en-US" sz="1071" dirty="0">
              <a:solidFill>
                <a:srgbClr val="000000"/>
              </a:solidFill>
              <a:ea typeface="Segoe UI" pitchFamily="34" charset="0"/>
              <a:cs typeface="Segoe UI" pitchFamily="34" charset="0"/>
            </a:endParaRPr>
          </a:p>
        </p:txBody>
      </p:sp>
    </p:spTree>
    <p:extLst>
      <p:ext uri="{BB962C8B-B14F-4D97-AF65-F5344CB8AC3E}">
        <p14:creationId xmlns:p14="http://schemas.microsoft.com/office/powerpoint/2010/main" val="4072080102"/>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2"/>
            <a:ext cx="11378776" cy="678031"/>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0" y="1476621"/>
            <a:ext cx="11375536" cy="2084319"/>
          </a:xfrm>
          <a:prstGeom prst="rect">
            <a:avLst/>
          </a:prstGeom>
        </p:spPr>
        <p:txBody>
          <a:bodyPr/>
          <a:lstStyle>
            <a:lvl1pPr marL="349724" indent="-34972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160"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597"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746"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895"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72"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2600751895"/>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43920545"/>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61983216"/>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87060567"/>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64681509"/>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99666788"/>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88561712"/>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95802512"/>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29088781"/>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68621613"/>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593682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theme" Target="../theme/theme3.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slideLayout" Target="../slideLayouts/slideLayout74.xml"/><Relationship Id="rId26" Type="http://schemas.openxmlformats.org/officeDocument/2006/relationships/theme" Target="../theme/theme4.xml"/><Relationship Id="rId3" Type="http://schemas.openxmlformats.org/officeDocument/2006/relationships/slideLayout" Target="../slideLayouts/slideLayout59.xml"/><Relationship Id="rId21" Type="http://schemas.openxmlformats.org/officeDocument/2006/relationships/slideLayout" Target="../slideLayouts/slideLayout77.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5" Type="http://schemas.openxmlformats.org/officeDocument/2006/relationships/slideLayout" Target="../slideLayouts/slideLayout81.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0" Type="http://schemas.openxmlformats.org/officeDocument/2006/relationships/slideLayout" Target="../slideLayouts/slideLayout76.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24" Type="http://schemas.openxmlformats.org/officeDocument/2006/relationships/slideLayout" Target="../slideLayouts/slideLayout80.xml"/><Relationship Id="rId5" Type="http://schemas.openxmlformats.org/officeDocument/2006/relationships/slideLayout" Target="../slideLayouts/slideLayout61.xml"/><Relationship Id="rId15" Type="http://schemas.openxmlformats.org/officeDocument/2006/relationships/slideLayout" Target="../slideLayouts/slideLayout71.xml"/><Relationship Id="rId23" Type="http://schemas.openxmlformats.org/officeDocument/2006/relationships/slideLayout" Target="../slideLayouts/slideLayout79.xml"/><Relationship Id="rId10" Type="http://schemas.openxmlformats.org/officeDocument/2006/relationships/slideLayout" Target="../slideLayouts/slideLayout66.xml"/><Relationship Id="rId19" Type="http://schemas.openxmlformats.org/officeDocument/2006/relationships/slideLayout" Target="../slideLayouts/slideLayout75.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 Id="rId22" Type="http://schemas.openxmlformats.org/officeDocument/2006/relationships/slideLayout" Target="../slideLayouts/slideLayout7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9.xml"/><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image" Target="../media/image7.png"/><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theme" Target="../theme/theme5.xml"/><Relationship Id="rId5" Type="http://schemas.openxmlformats.org/officeDocument/2006/relationships/slideLayout" Target="../slideLayouts/slideLayout8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69220954"/>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0" y="233151"/>
            <a:ext cx="11375536" cy="762786"/>
          </a:xfrm>
          <a:prstGeom prst="rect">
            <a:avLst/>
          </a:prstGeom>
        </p:spPr>
        <p:txBody>
          <a:bodyPr vert="horz" wrap="square" lIns="0" tIns="0" rIns="0" bIns="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531279" y="1476622"/>
            <a:ext cx="11378776" cy="2096876"/>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10849" y="6727707"/>
            <a:ext cx="12447324" cy="262241"/>
          </a:xfrm>
          <a:prstGeom prst="rect">
            <a:avLst/>
          </a:prstGeom>
        </p:spPr>
        <p:txBody>
          <a:bodyPr wrap="square">
            <a:spAutoFit/>
          </a:bodyPr>
          <a:lstStyle/>
          <a:p>
            <a:pPr defTabSz="932559"/>
            <a:r>
              <a:rPr lang="en-US" sz="1071" dirty="0" smtClean="0">
                <a:solidFill>
                  <a:srgbClr val="000000"/>
                </a:solidFill>
                <a:ea typeface="Segoe UI" pitchFamily="34" charset="0"/>
                <a:cs typeface="Segoe UI" pitchFamily="34" charset="0"/>
              </a:rPr>
              <a:t>©2012 Microsoft Corporation. All rights reserved. Content based on SharePoint Server 2013 Preview and published July 2012.</a:t>
            </a:r>
            <a:endParaRPr lang="en-US" sz="1071" dirty="0">
              <a:solidFill>
                <a:srgbClr val="000000"/>
              </a:solidFill>
              <a:ea typeface="Segoe UI" pitchFamily="34" charset="0"/>
              <a:cs typeface="Segoe UI" pitchFamily="34" charset="0"/>
            </a:endParaRPr>
          </a:p>
        </p:txBody>
      </p:sp>
    </p:spTree>
    <p:extLst>
      <p:ext uri="{BB962C8B-B14F-4D97-AF65-F5344CB8AC3E}">
        <p14:creationId xmlns:p14="http://schemas.microsoft.com/office/powerpoint/2010/main" val="2098168939"/>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 id="2147484240" r:id="rId11"/>
    <p:sldLayoutId id="2147484241" r:id="rId12"/>
    <p:sldLayoutId id="2147484242" r:id="rId13"/>
    <p:sldLayoutId id="2147484243" r:id="rId14"/>
    <p:sldLayoutId id="2147484244" r:id="rId15"/>
    <p:sldLayoutId id="2147484245" r:id="rId16"/>
    <p:sldLayoutId id="2147484246" r:id="rId17"/>
    <p:sldLayoutId id="2147484247" r:id="rId18"/>
    <p:sldLayoutId id="2147484248" r:id="rId19"/>
    <p:sldLayoutId id="2147484249" r:id="rId20"/>
    <p:sldLayoutId id="2147484250" r:id="rId21"/>
    <p:sldLayoutId id="2147484251" r:id="rId22"/>
    <p:sldLayoutId id="2147484252" r:id="rId23"/>
    <p:sldLayoutId id="2147484253" r:id="rId24"/>
    <p:sldLayoutId id="2147484254" r:id="rId25"/>
  </p:sldLayoutIdLst>
  <p:transition>
    <p:fade/>
  </p:transition>
  <p:timing>
    <p:tnLst>
      <p:par>
        <p:cTn id="1" dur="indefinite" restart="never" nodeType="tmRoot"/>
      </p:par>
    </p:tnLst>
  </p:timing>
  <p:hf hdr="0" ftr="0" dt="0"/>
  <p:txStyles>
    <p:titleStyle>
      <a:lvl1pPr algn="l" defTabSz="932559" rtl="0" eaLnBrk="1" latinLnBrk="0" hangingPunct="1">
        <a:lnSpc>
          <a:spcPct val="90000"/>
        </a:lnSpc>
        <a:spcBef>
          <a:spcPct val="0"/>
        </a:spcBef>
        <a:buNone/>
        <a:defRPr lang="en-US" sz="5507"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25636746"/>
      </p:ext>
    </p:extLst>
  </p:cSld>
  <p:clrMap bg1="lt1" tx1="dk1" bg2="lt2" tx2="dk2" accent1="accent1" accent2="accent2" accent3="accent3" accent4="accent4" accent5="accent5" accent6="accent6" hlink="hlink" folHlink="folHlink"/>
  <p:sldLayoutIdLst>
    <p:sldLayoutId id="2147484256" r:id="rId1"/>
    <p:sldLayoutId id="2147484257" r:id="rId2"/>
    <p:sldLayoutId id="2147484258" r:id="rId3"/>
    <p:sldLayoutId id="2147484259" r:id="rId4"/>
    <p:sldLayoutId id="2147484260" r:id="rId5"/>
    <p:sldLayoutId id="2147484261" r:id="rId6"/>
    <p:sldLayoutId id="2147484262" r:id="rId7"/>
    <p:sldLayoutId id="2147484263" r:id="rId8"/>
    <p:sldLayoutId id="2147484264" r:id="rId9"/>
    <p:sldLayoutId id="2147484265"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31.xml"/><Relationship Id="rId5" Type="http://schemas.openxmlformats.org/officeDocument/2006/relationships/image" Target="../media/image20.pn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4.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3" Type="http://schemas.openxmlformats.org/officeDocument/2006/relationships/hyperlink" Target="http://tinyurl.com/SP13ExchangeTrust" TargetMode="External"/><Relationship Id="rId7" Type="http://schemas.openxmlformats.org/officeDocument/2006/relationships/hyperlink" Target="http://tinyurl.com/sp2013start" TargetMode="External"/><Relationship Id="rId2" Type="http://schemas.openxmlformats.org/officeDocument/2006/relationships/hyperlink" Target="http://tinyurl.com/ShareSP13Svc" TargetMode="External"/><Relationship Id="rId1" Type="http://schemas.openxmlformats.org/officeDocument/2006/relationships/slideLayout" Target="../slideLayouts/slideLayout23.xml"/><Relationship Id="rId6" Type="http://schemas.openxmlformats.org/officeDocument/2006/relationships/hyperlink" Target="http://tinyurl.com/SP13XFarmArch" TargetMode="External"/><Relationship Id="rId5" Type="http://schemas.openxmlformats.org/officeDocument/2006/relationships/hyperlink" Target="http://tinyurl.com/SP13ConSA" TargetMode="External"/><Relationship Id="rId4" Type="http://schemas.openxmlformats.org/officeDocument/2006/relationships/hyperlink" Target="http://tinyurl.com/SP13SetPerms"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myspc.sharepointconference.com/" TargetMode="External"/><Relationship Id="rId1" Type="http://schemas.openxmlformats.org/officeDocument/2006/relationships/slideLayout" Target="../slideLayouts/slideLayout9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50.xml"/></Relationships>
</file>

<file path=ppt/slides/_rels/slide4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4.xml"/></Relationships>
</file>

<file path=ppt/slides/_rels/slide4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3.xml"/><Relationship Id="rId4" Type="http://schemas.openxmlformats.org/officeDocument/2006/relationships/image" Target="../media/image14.jpg"/></Relationships>
</file>

<file path=ppt/slides/_rels/slide5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6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4.xml"/></Relationships>
</file>

<file path=ppt/slides/_rels/slide6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4.xml"/></Relationships>
</file>

<file path=ppt/slides/_rels/slide6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6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7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7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7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7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7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7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7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7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7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7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9.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0.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4.xml"/></Relationships>
</file>

<file path=ppt/slides/_rels/slide81.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4.xml"/></Relationships>
</file>

<file path=ppt/slides/_rels/slide8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4.xml"/></Relationships>
</file>

<file path=ppt/slides/_rels/slide8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4.xml"/></Relationships>
</file>

<file path=ppt/slides/_rels/slide8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4.xml"/></Relationships>
</file>

<file path=ppt/slides/_rels/slide8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4.xml"/></Relationships>
</file>

<file path=ppt/slides/_rels/slide8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4.xml"/></Relationships>
</file>

<file path=ppt/slides/_rels/slide87.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4.xml"/></Relationships>
</file>

<file path=ppt/slides/_rels/slide88.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4.xml"/></Relationships>
</file>

<file path=ppt/slides/_rels/slide8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0.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1.xml"/><Relationship Id="rId1" Type="http://schemas.openxmlformats.org/officeDocument/2006/relationships/slideLayout" Target="../slideLayouts/slideLayout24.xml"/></Relationships>
</file>

<file path=ppt/slides/_rels/slide91.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4.xml"/></Relationships>
</file>

<file path=ppt/slides/_rels/slide92.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4.xml"/></Relationships>
</file>

<file path=ppt/slides/_rels/slide93.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4.xml"/></Relationships>
</file>

<file path=ppt/slides/_rels/slide94.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3849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What are you </a:t>
            </a:r>
            <a:r>
              <a:rPr lang="en-US" dirty="0"/>
              <a:t>g</a:t>
            </a:r>
            <a:r>
              <a:rPr lang="en-US" dirty="0" smtClean="0"/>
              <a:t>aining?</a:t>
            </a:r>
            <a:endParaRPr lang="en-US" dirty="0"/>
          </a:p>
        </p:txBody>
      </p:sp>
      <p:sp>
        <p:nvSpPr>
          <p:cNvPr id="6" name="Text Placeholder 5"/>
          <p:cNvSpPr>
            <a:spLocks noGrp="1"/>
          </p:cNvSpPr>
          <p:nvPr>
            <p:ph type="body" sz="quarter" idx="10"/>
          </p:nvPr>
        </p:nvSpPr>
        <p:spPr>
          <a:xfrm>
            <a:off x="274638" y="1212850"/>
            <a:ext cx="11887200" cy="4678204"/>
          </a:xfrm>
        </p:spPr>
        <p:txBody>
          <a:bodyPr/>
          <a:lstStyle/>
          <a:p>
            <a:r>
              <a:rPr lang="en-US" dirty="0" smtClean="0"/>
              <a:t>Ability to gradually migrate SharePoint farms</a:t>
            </a:r>
          </a:p>
          <a:p>
            <a:endParaRPr lang="en-US" dirty="0" smtClean="0"/>
          </a:p>
          <a:p>
            <a:r>
              <a:rPr lang="en-US" dirty="0" smtClean="0"/>
              <a:t>Single user profile &amp; search experience across organization</a:t>
            </a:r>
          </a:p>
          <a:p>
            <a:endParaRPr lang="en-US" dirty="0" smtClean="0"/>
          </a:p>
          <a:p>
            <a:r>
              <a:rPr lang="en-US" dirty="0" smtClean="0"/>
              <a:t>Common set of enterprise metadata</a:t>
            </a:r>
          </a:p>
          <a:p>
            <a:endParaRPr lang="en-US" dirty="0"/>
          </a:p>
        </p:txBody>
      </p:sp>
    </p:spTree>
    <p:extLst>
      <p:ext uri="{BB962C8B-B14F-4D97-AF65-F5344CB8AC3E}">
        <p14:creationId xmlns:p14="http://schemas.microsoft.com/office/powerpoint/2010/main" val="1476537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What are you </a:t>
            </a:r>
            <a:r>
              <a:rPr lang="en-US" dirty="0"/>
              <a:t>l</a:t>
            </a:r>
            <a:r>
              <a:rPr lang="en-US" dirty="0" smtClean="0"/>
              <a:t>osing?</a:t>
            </a:r>
            <a:endParaRPr lang="en-US" dirty="0"/>
          </a:p>
        </p:txBody>
      </p:sp>
      <p:sp>
        <p:nvSpPr>
          <p:cNvPr id="6" name="Text Placeholder 5"/>
          <p:cNvSpPr>
            <a:spLocks noGrp="1"/>
          </p:cNvSpPr>
          <p:nvPr>
            <p:ph type="body" sz="quarter" idx="10"/>
          </p:nvPr>
        </p:nvSpPr>
        <p:spPr>
          <a:xfrm>
            <a:off x="274638" y="1212850"/>
            <a:ext cx="11887200" cy="4118050"/>
          </a:xfrm>
        </p:spPr>
        <p:txBody>
          <a:bodyPr/>
          <a:lstStyle/>
          <a:p>
            <a:r>
              <a:rPr lang="en-US" sz="3600" dirty="0" smtClean="0"/>
              <a:t>Ratings &amp; social tags applied in SharePoint 2010 do not show in 2013 </a:t>
            </a:r>
            <a:r>
              <a:rPr lang="en-US" sz="3600" dirty="0"/>
              <a:t>n</a:t>
            </a:r>
            <a:r>
              <a:rPr lang="en-US" sz="3600" dirty="0" smtClean="0"/>
              <a:t>ewsfeed </a:t>
            </a:r>
          </a:p>
          <a:p>
            <a:endParaRPr lang="en-US" sz="3600" dirty="0" smtClean="0"/>
          </a:p>
          <a:p>
            <a:r>
              <a:rPr lang="en-US" sz="3600" dirty="0" smtClean="0"/>
              <a:t>Users need to have 2 different user experiences when going between 2010 &amp; 2013 sites</a:t>
            </a:r>
          </a:p>
          <a:p>
            <a:endParaRPr lang="en-US" sz="3600" dirty="0" smtClean="0"/>
          </a:p>
          <a:p>
            <a:r>
              <a:rPr lang="en-US" sz="3600" dirty="0" smtClean="0"/>
              <a:t>Not leveraging all of the new SharePoint 2013 features</a:t>
            </a:r>
          </a:p>
        </p:txBody>
      </p:sp>
    </p:spTree>
    <p:extLst>
      <p:ext uri="{BB962C8B-B14F-4D97-AF65-F5344CB8AC3E}">
        <p14:creationId xmlns:p14="http://schemas.microsoft.com/office/powerpoint/2010/main" val="2419112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SharePoint 2013 social </a:t>
            </a:r>
            <a:r>
              <a:rPr lang="en-US" dirty="0"/>
              <a:t>p</a:t>
            </a:r>
            <a:r>
              <a:rPr lang="en-US" dirty="0" smtClean="0"/>
              <a:t>rimer</a:t>
            </a:r>
            <a:endParaRPr lang="en-US" dirty="0"/>
          </a:p>
        </p:txBody>
      </p:sp>
    </p:spTree>
    <p:extLst>
      <p:ext uri="{BB962C8B-B14F-4D97-AF65-F5344CB8AC3E}">
        <p14:creationId xmlns:p14="http://schemas.microsoft.com/office/powerpoint/2010/main" val="104173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Primer: </a:t>
            </a:r>
            <a:r>
              <a:rPr lang="en-US" dirty="0"/>
              <a:t>h</a:t>
            </a:r>
            <a:r>
              <a:rPr lang="en-US" dirty="0" smtClean="0"/>
              <a:t>ow companies are going social</a:t>
            </a:r>
            <a:endParaRPr lang="en-US" dirty="0"/>
          </a:p>
        </p:txBody>
      </p:sp>
      <p:sp>
        <p:nvSpPr>
          <p:cNvPr id="5" name="Rectangle 4"/>
          <p:cNvSpPr/>
          <p:nvPr/>
        </p:nvSpPr>
        <p:spPr bwMode="auto">
          <a:xfrm>
            <a:off x="731837" y="1672247"/>
            <a:ext cx="1828800" cy="18288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Innovation</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3758881" y="1699478"/>
            <a:ext cx="1828800" cy="18288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Find an expert</a:t>
            </a:r>
          </a:p>
        </p:txBody>
      </p:sp>
      <p:sp>
        <p:nvSpPr>
          <p:cNvPr id="8" name="Rectangle 7"/>
          <p:cNvSpPr/>
          <p:nvPr/>
        </p:nvSpPr>
        <p:spPr bwMode="auto">
          <a:xfrm>
            <a:off x="9812969" y="1651732"/>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Collaborative  authoring</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6785925" y="1651732"/>
            <a:ext cx="1828800"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Knowledge base</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3755095" y="4430101"/>
            <a:ext cx="1828800" cy="18288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Discussions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bwMode="auto">
          <a:xfrm>
            <a:off x="6785925" y="4442678"/>
            <a:ext cx="1828800" cy="18288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Anywhere access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731837" y="4475771"/>
            <a:ext cx="1828800" cy="1828800"/>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Sharing</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p:nvSpPr>
        <p:spPr bwMode="auto">
          <a:xfrm>
            <a:off x="9809183" y="4430101"/>
            <a:ext cx="1828800" cy="1828800"/>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Podcasting</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180534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4" grpId="0" animBg="1"/>
      <p:bldP spid="15" grpId="0" animBg="1"/>
      <p:bldP spid="16"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Primer: first steps	</a:t>
            </a:r>
            <a:endParaRPr lang="en-US" dirty="0"/>
          </a:p>
        </p:txBody>
      </p:sp>
      <p:sp>
        <p:nvSpPr>
          <p:cNvPr id="6" name="Text Placeholder 5"/>
          <p:cNvSpPr>
            <a:spLocks noGrp="1"/>
          </p:cNvSpPr>
          <p:nvPr>
            <p:ph type="body" sz="quarter" idx="10"/>
          </p:nvPr>
        </p:nvSpPr>
        <p:spPr>
          <a:xfrm>
            <a:off x="274638" y="1212850"/>
            <a:ext cx="11887200" cy="5139869"/>
          </a:xfrm>
        </p:spPr>
        <p:txBody>
          <a:bodyPr/>
          <a:lstStyle/>
          <a:p>
            <a:r>
              <a:rPr lang="en-US" dirty="0" smtClean="0"/>
              <a:t>Social is more than just technology</a:t>
            </a:r>
          </a:p>
          <a:p>
            <a:pPr lvl="1"/>
            <a:r>
              <a:rPr lang="en-US" dirty="0" smtClean="0"/>
              <a:t>People, process and culture</a:t>
            </a:r>
          </a:p>
          <a:p>
            <a:pPr lvl="1"/>
            <a:r>
              <a:rPr lang="en-US" dirty="0" smtClean="0"/>
              <a:t>Solve a business problem</a:t>
            </a:r>
          </a:p>
          <a:p>
            <a:pPr lvl="1"/>
            <a:endParaRPr lang="en-US" dirty="0" smtClean="0"/>
          </a:p>
          <a:p>
            <a:r>
              <a:rPr lang="en-US" dirty="0" smtClean="0"/>
              <a:t>What’s necessary</a:t>
            </a:r>
          </a:p>
          <a:p>
            <a:pPr lvl="1"/>
            <a:r>
              <a:rPr lang="en-US" dirty="0" smtClean="0"/>
              <a:t>Planning for governance – e.g. How many communities? Enable external access?</a:t>
            </a:r>
          </a:p>
          <a:p>
            <a:pPr lvl="1"/>
            <a:r>
              <a:rPr lang="en-US" dirty="0" smtClean="0"/>
              <a:t>Consider organizational dynamics – is your company ready to embrace social?</a:t>
            </a:r>
          </a:p>
          <a:p>
            <a:endParaRPr lang="en-US" dirty="0" smtClean="0"/>
          </a:p>
          <a:p>
            <a:r>
              <a:rPr lang="en-US" dirty="0" smtClean="0"/>
              <a:t>Best practices</a:t>
            </a:r>
          </a:p>
          <a:p>
            <a:pPr lvl="1"/>
            <a:r>
              <a:rPr lang="en-US" dirty="0" smtClean="0"/>
              <a:t>Start with a pilot team</a:t>
            </a:r>
          </a:p>
          <a:p>
            <a:pPr lvl="1"/>
            <a:r>
              <a:rPr lang="en-US" dirty="0" smtClean="0"/>
              <a:t>Embrace, recognize, celebrate and reward early adopters</a:t>
            </a:r>
            <a:endParaRPr lang="en-US" dirty="0"/>
          </a:p>
        </p:txBody>
      </p:sp>
    </p:spTree>
    <p:extLst>
      <p:ext uri="{BB962C8B-B14F-4D97-AF65-F5344CB8AC3E}">
        <p14:creationId xmlns:p14="http://schemas.microsoft.com/office/powerpoint/2010/main" val="3897349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 calcmode="lin" valueType="num">
                                      <p:cBhvr additive="base">
                                        <p:cTn id="1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anim calcmode="lin" valueType="num">
                                      <p:cBhvr additive="base">
                                        <p:cTn id="2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anim calcmode="lin" valueType="num">
                                      <p:cBhvr additive="base">
                                        <p:cTn id="25"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5" end="5"/>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6">
                                            <p:txEl>
                                              <p:pRg st="6" end="6"/>
                                            </p:txEl>
                                          </p:spTgt>
                                        </p:tgtEl>
                                        <p:attrNameLst>
                                          <p:attrName>style.visibility</p:attrName>
                                        </p:attrNameLst>
                                      </p:cBhvr>
                                      <p:to>
                                        <p:strVal val="visible"/>
                                      </p:to>
                                    </p:set>
                                    <p:anim calcmode="lin" valueType="num">
                                      <p:cBhvr additive="base">
                                        <p:cTn id="29"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anim calcmode="lin" valueType="num">
                                      <p:cBhvr additive="base">
                                        <p:cTn id="35"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6">
                                            <p:txEl>
                                              <p:pRg st="8" end="8"/>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anim calcmode="lin" valueType="num">
                                      <p:cBhvr additive="base">
                                        <p:cTn id="39" dur="500" fill="hold"/>
                                        <p:tgtEl>
                                          <p:spTgt spid="6">
                                            <p:txEl>
                                              <p:pRg st="9" end="9"/>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6">
                                            <p:txEl>
                                              <p:pRg st="9" end="9"/>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6">
                                            <p:txEl>
                                              <p:pRg st="10" end="10"/>
                                            </p:txEl>
                                          </p:spTgt>
                                        </p:tgtEl>
                                        <p:attrNameLst>
                                          <p:attrName>style.visibility</p:attrName>
                                        </p:attrNameLst>
                                      </p:cBhvr>
                                      <p:to>
                                        <p:strVal val="visible"/>
                                      </p:to>
                                    </p:set>
                                    <p:anim calcmode="lin" valueType="num">
                                      <p:cBhvr additive="base">
                                        <p:cTn id="43" dur="500" fill="hold"/>
                                        <p:tgtEl>
                                          <p:spTgt spid="6">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smtClean="0"/>
              <a:t>Quick SharePoint 2013 social demo</a:t>
            </a:r>
            <a:endParaRPr lang="en-US" sz="4800" dirty="0"/>
          </a:p>
        </p:txBody>
      </p:sp>
      <p:sp>
        <p:nvSpPr>
          <p:cNvPr id="5" name="Text Placeholder 4"/>
          <p:cNvSpPr>
            <a:spLocks noGrp="1"/>
          </p:cNvSpPr>
          <p:nvPr>
            <p:ph type="body" sz="quarter" idx="12"/>
          </p:nvPr>
        </p:nvSpPr>
        <p:spPr/>
        <p:txBody>
          <a:bodyPr/>
          <a:lstStyle/>
          <a:p>
            <a:r>
              <a:rPr lang="en-US" dirty="0" smtClean="0"/>
              <a:t>Chris Bortlik</a:t>
            </a:r>
            <a:endParaRPr lang="en-US" dirty="0"/>
          </a:p>
        </p:txBody>
      </p:sp>
    </p:spTree>
    <p:extLst>
      <p:ext uri="{BB962C8B-B14F-4D97-AF65-F5344CB8AC3E}">
        <p14:creationId xmlns:p14="http://schemas.microsoft.com/office/powerpoint/2010/main" val="293408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Primer: SharePoint social capabilities</a:t>
            </a:r>
            <a:endParaRPr lang="en-US" dirty="0"/>
          </a:p>
        </p:txBody>
      </p:sp>
      <p:sp>
        <p:nvSpPr>
          <p:cNvPr id="5" name="Rectangle 4"/>
          <p:cNvSpPr/>
          <p:nvPr/>
        </p:nvSpPr>
        <p:spPr bwMode="auto">
          <a:xfrm>
            <a:off x="731837" y="1672247"/>
            <a:ext cx="1828800" cy="18288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Newsfeeds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3758881" y="1699478"/>
            <a:ext cx="1828800" cy="18288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Community sites</a:t>
            </a:r>
          </a:p>
        </p:txBody>
      </p:sp>
      <p:sp>
        <p:nvSpPr>
          <p:cNvPr id="8" name="Rectangle 7"/>
          <p:cNvSpPr/>
          <p:nvPr/>
        </p:nvSpPr>
        <p:spPr bwMode="auto">
          <a:xfrm>
            <a:off x="9812969" y="1651732"/>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Tagging</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6785925" y="1651732"/>
            <a:ext cx="1828800"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Ratings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3755095" y="4430101"/>
            <a:ext cx="1828800" cy="18288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Search</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bwMode="auto">
          <a:xfrm>
            <a:off x="6785925" y="4442678"/>
            <a:ext cx="1828800" cy="18288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Mobile</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731837" y="4475771"/>
            <a:ext cx="1828800" cy="1828800"/>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SkyDrive Pro</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p:nvSpPr>
        <p:spPr bwMode="auto">
          <a:xfrm>
            <a:off x="9809183" y="4430101"/>
            <a:ext cx="1828800" cy="1828800"/>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Blogs &amp; wikis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4455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SharePoint services</a:t>
            </a:r>
            <a:endParaRPr lang="en-US" dirty="0"/>
          </a:p>
        </p:txBody>
      </p:sp>
    </p:spTree>
    <p:extLst>
      <p:ext uri="{BB962C8B-B14F-4D97-AF65-F5344CB8AC3E}">
        <p14:creationId xmlns:p14="http://schemas.microsoft.com/office/powerpoint/2010/main" val="1517774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844197"/>
            <a:ext cx="5181599" cy="4370427"/>
          </a:xfrm>
        </p:spPr>
        <p:txBody>
          <a:bodyPr/>
          <a:lstStyle/>
          <a:p>
            <a:r>
              <a:rPr lang="en-US" sz="3200" dirty="0" smtClean="0"/>
              <a:t>Services can be individually consumed from any Web Application</a:t>
            </a:r>
          </a:p>
          <a:p>
            <a:r>
              <a:rPr lang="en-US" sz="3200" dirty="0" smtClean="0"/>
              <a:t>Allows for a very rich (and complex) farm structure if Required</a:t>
            </a:r>
          </a:p>
          <a:p>
            <a:r>
              <a:rPr lang="en-US" sz="3200" dirty="0" smtClean="0"/>
              <a:t>Provide Flexibility to utilized services based on application need</a:t>
            </a:r>
            <a:endParaRPr lang="en-US" sz="3200" dirty="0"/>
          </a:p>
        </p:txBody>
      </p:sp>
      <p:sp>
        <p:nvSpPr>
          <p:cNvPr id="3" name="Title 2"/>
          <p:cNvSpPr>
            <a:spLocks noGrp="1"/>
          </p:cNvSpPr>
          <p:nvPr>
            <p:ph type="title"/>
          </p:nvPr>
        </p:nvSpPr>
        <p:spPr/>
        <p:txBody>
          <a:bodyPr/>
          <a:lstStyle/>
          <a:p>
            <a:r>
              <a:rPr lang="en-US" dirty="0" smtClean="0"/>
              <a:t>Same services architecture as introduced in 2010</a:t>
            </a:r>
            <a:endParaRPr lang="en-US" dirty="0"/>
          </a:p>
        </p:txBody>
      </p:sp>
      <p:pic>
        <p:nvPicPr>
          <p:cNvPr id="4" name="Picture 3"/>
          <p:cNvPicPr>
            <a:picLocks noChangeAspect="1"/>
          </p:cNvPicPr>
          <p:nvPr/>
        </p:nvPicPr>
        <p:blipFill>
          <a:blip r:embed="rId3"/>
          <a:stretch>
            <a:fillRect/>
          </a:stretch>
        </p:blipFill>
        <p:spPr>
          <a:xfrm>
            <a:off x="5587964" y="1476620"/>
            <a:ext cx="6457474" cy="4613111"/>
          </a:xfrm>
          <a:prstGeom prst="rect">
            <a:avLst/>
          </a:prstGeom>
        </p:spPr>
      </p:pic>
    </p:spTree>
    <p:extLst>
      <p:ext uri="{BB962C8B-B14F-4D97-AF65-F5344CB8AC3E}">
        <p14:creationId xmlns:p14="http://schemas.microsoft.com/office/powerpoint/2010/main" val="323685412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sz="quarter" idx="10"/>
          </p:nvPr>
        </p:nvSpPr>
        <p:spPr/>
        <p:txBody>
          <a:bodyPr/>
          <a:lstStyle/>
          <a:p>
            <a:r>
              <a:rPr lang="en-US" dirty="0" smtClean="0"/>
              <a:t>General architecture identical as in SharePoint 2010</a:t>
            </a:r>
          </a:p>
          <a:p>
            <a:pPr lvl="1"/>
            <a:r>
              <a:rPr lang="en-US" dirty="0" smtClean="0"/>
              <a:t>Numerous new enhancements in platform level</a:t>
            </a:r>
          </a:p>
          <a:p>
            <a:pPr lvl="1"/>
            <a:r>
              <a:rPr lang="en-US" dirty="0" smtClean="0"/>
              <a:t>New service applications to provide more enhanced functionalities</a:t>
            </a:r>
          </a:p>
          <a:p>
            <a:pPr marL="469536" lvl="1"/>
            <a:endParaRPr lang="fi-FI" dirty="0" smtClean="0"/>
          </a:p>
          <a:p>
            <a:r>
              <a:rPr lang="en-US" dirty="0"/>
              <a:t>Office Web Apps is no longer a service </a:t>
            </a:r>
            <a:r>
              <a:rPr lang="en-US" dirty="0" smtClean="0"/>
              <a:t>application</a:t>
            </a:r>
          </a:p>
          <a:p>
            <a:pPr lvl="1"/>
            <a:r>
              <a:rPr lang="fi-FI" dirty="0" smtClean="0"/>
              <a:t>Seperated to own product</a:t>
            </a:r>
          </a:p>
          <a:p>
            <a:pPr lvl="1"/>
            <a:endParaRPr lang="fi-FI" dirty="0"/>
          </a:p>
          <a:p>
            <a:r>
              <a:rPr lang="fi-FI" dirty="0" smtClean="0"/>
              <a:t>Web Analytics is no longer service application</a:t>
            </a:r>
          </a:p>
          <a:p>
            <a:pPr lvl="1"/>
            <a:r>
              <a:rPr lang="fi-FI" dirty="0" smtClean="0"/>
              <a:t>Analyses and reporting process incorporated to search service application</a:t>
            </a:r>
            <a:endParaRPr lang="en-US" dirty="0"/>
          </a:p>
        </p:txBody>
      </p:sp>
      <p:sp>
        <p:nvSpPr>
          <p:cNvPr id="4" name="Title 3"/>
          <p:cNvSpPr>
            <a:spLocks noGrp="1"/>
          </p:cNvSpPr>
          <p:nvPr>
            <p:ph type="title"/>
          </p:nvPr>
        </p:nvSpPr>
        <p:spPr/>
        <p:txBody>
          <a:bodyPr/>
          <a:lstStyle/>
          <a:p>
            <a:r>
              <a:rPr lang="fi-FI" dirty="0" smtClean="0"/>
              <a:t>Key changes in service applications</a:t>
            </a:r>
            <a:endParaRPr lang="en-US" dirty="0"/>
          </a:p>
        </p:txBody>
      </p:sp>
    </p:spTree>
    <p:extLst>
      <p:ext uri="{BB962C8B-B14F-4D97-AF65-F5344CB8AC3E}">
        <p14:creationId xmlns:p14="http://schemas.microsoft.com/office/powerpoint/2010/main" val="256028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t>Get Started with Social Adoption using SharePoint 2013's Cross Farm Services</a:t>
            </a:r>
          </a:p>
        </p:txBody>
      </p:sp>
      <p:sp>
        <p:nvSpPr>
          <p:cNvPr id="3" name="Text Placeholder 2"/>
          <p:cNvSpPr>
            <a:spLocks noGrp="1"/>
          </p:cNvSpPr>
          <p:nvPr>
            <p:ph type="body" sz="quarter" idx="12"/>
          </p:nvPr>
        </p:nvSpPr>
        <p:spPr/>
        <p:txBody>
          <a:bodyPr/>
          <a:lstStyle/>
          <a:p>
            <a:endParaRPr lang="en-US"/>
          </a:p>
        </p:txBody>
      </p:sp>
      <p:sp>
        <p:nvSpPr>
          <p:cNvPr id="6" name="Text Placeholder 5"/>
          <p:cNvSpPr>
            <a:spLocks noGrp="1"/>
          </p:cNvSpPr>
          <p:nvPr>
            <p:ph type="body" sz="quarter" idx="13"/>
          </p:nvPr>
        </p:nvSpPr>
        <p:spPr/>
        <p:txBody>
          <a:bodyPr/>
          <a:lstStyle/>
          <a:p>
            <a:r>
              <a:rPr lang="en-US" dirty="0" smtClean="0"/>
              <a:t>SPC103</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1555400953"/>
              </p:ext>
            </p:extLst>
          </p:nvPr>
        </p:nvGraphicFramePr>
        <p:xfrm>
          <a:off x="4922837" y="5879782"/>
          <a:ext cx="7224183" cy="741680"/>
        </p:xfrm>
        <a:graphic>
          <a:graphicData uri="http://schemas.openxmlformats.org/drawingml/2006/table">
            <a:tbl>
              <a:tblPr firstRow="1" bandRow="1">
                <a:tableStyleId>{2D5ABB26-0587-4C30-8999-92F81FD0307C}</a:tableStyleId>
              </a:tblPr>
              <a:tblGrid>
                <a:gridCol w="2408061"/>
                <a:gridCol w="2408061"/>
                <a:gridCol w="2408061"/>
              </a:tblGrid>
              <a:tr h="370840">
                <a:tc>
                  <a:txBody>
                    <a:bodyPr/>
                    <a:lstStyle/>
                    <a:p>
                      <a:r>
                        <a:rPr lang="en-US" dirty="0" smtClean="0"/>
                        <a:t>Chris</a:t>
                      </a:r>
                      <a:r>
                        <a:rPr lang="en-US" baseline="0" dirty="0" smtClean="0"/>
                        <a:t> Bortlik</a:t>
                      </a:r>
                      <a:endParaRPr lang="en-US" dirty="0"/>
                    </a:p>
                  </a:txBody>
                  <a:tcPr/>
                </a:tc>
                <a:tc>
                  <a:txBody>
                    <a:bodyPr/>
                    <a:lstStyle/>
                    <a:p>
                      <a:r>
                        <a:rPr lang="en-US" dirty="0" smtClean="0"/>
                        <a:t>Steven Fowle</a:t>
                      </a:r>
                      <a:endParaRPr lang="en-US" dirty="0"/>
                    </a:p>
                  </a:txBody>
                  <a:tcPr/>
                </a:tc>
                <a:tc>
                  <a:txBody>
                    <a:bodyPr/>
                    <a:lstStyle/>
                    <a:p>
                      <a:r>
                        <a:rPr lang="en-US" dirty="0" smtClean="0"/>
                        <a:t>Isaac Stith</a:t>
                      </a:r>
                      <a:endParaRPr lang="en-US" dirty="0"/>
                    </a:p>
                  </a:txBody>
                  <a:tcPr/>
                </a:tc>
              </a:tr>
              <a:tr h="370840">
                <a:tc>
                  <a:txBody>
                    <a:bodyPr/>
                    <a:lstStyle/>
                    <a:p>
                      <a:r>
                        <a:rPr lang="en-US" dirty="0" smtClean="0"/>
                        <a:t>Tech.</a:t>
                      </a:r>
                      <a:r>
                        <a:rPr lang="en-US" baseline="0" dirty="0" smtClean="0"/>
                        <a:t> Solution Prof</a:t>
                      </a:r>
                      <a:endParaRPr lang="en-US" dirty="0"/>
                    </a:p>
                  </a:txBody>
                  <a:tcPr/>
                </a:tc>
                <a:tc>
                  <a:txBody>
                    <a:bodyPr/>
                    <a:lstStyle/>
                    <a:p>
                      <a:r>
                        <a:rPr lang="en-US" dirty="0" smtClean="0"/>
                        <a:t>Solution</a:t>
                      </a:r>
                      <a:r>
                        <a:rPr lang="en-US" baseline="0" dirty="0" smtClean="0"/>
                        <a:t> Architect</a:t>
                      </a:r>
                      <a:endParaRPr lang="en-US" dirty="0"/>
                    </a:p>
                  </a:txBody>
                  <a:tcPr/>
                </a:tc>
                <a:tc>
                  <a:txBody>
                    <a:bodyPr/>
                    <a:lstStyle/>
                    <a:p>
                      <a:r>
                        <a:rPr lang="en-US" dirty="0" smtClean="0"/>
                        <a:t>Consultant</a:t>
                      </a:r>
                      <a:endParaRPr lang="en-US" dirty="0"/>
                    </a:p>
                  </a:txBody>
                  <a:tcPr/>
                </a:tc>
              </a:tr>
            </a:tbl>
          </a:graphicData>
        </a:graphic>
      </p:graphicFrame>
    </p:spTree>
    <p:extLst>
      <p:ext uri="{BB962C8B-B14F-4D97-AF65-F5344CB8AC3E}">
        <p14:creationId xmlns:p14="http://schemas.microsoft.com/office/powerpoint/2010/main" val="1487301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Cross Farm Services in SharePoint 2013</a:t>
            </a:r>
            <a:endParaRPr lang="en-US" dirty="0"/>
          </a:p>
        </p:txBody>
      </p:sp>
      <p:sp>
        <p:nvSpPr>
          <p:cNvPr id="5" name="Text Placeholder 4"/>
          <p:cNvSpPr>
            <a:spLocks noGrp="1"/>
          </p:cNvSpPr>
          <p:nvPr>
            <p:ph type="body" sz="quarter" idx="10"/>
          </p:nvPr>
        </p:nvSpPr>
        <p:spPr>
          <a:xfrm>
            <a:off x="274639" y="1212849"/>
            <a:ext cx="5486399" cy="6143220"/>
          </a:xfrm>
        </p:spPr>
        <p:txBody>
          <a:bodyPr/>
          <a:lstStyle/>
          <a:p>
            <a:r>
              <a:rPr lang="en-US" sz="2400" dirty="0"/>
              <a:t>Remote farms don’t need perms to parent </a:t>
            </a:r>
            <a:r>
              <a:rPr lang="en-US" sz="2400" dirty="0" smtClean="0"/>
              <a:t>farm </a:t>
            </a:r>
            <a:r>
              <a:rPr lang="en-US" sz="2400" dirty="0"/>
              <a:t>DBs*</a:t>
            </a:r>
          </a:p>
          <a:p>
            <a:r>
              <a:rPr lang="en-US" sz="2400" dirty="0"/>
              <a:t>Any farm can publish </a:t>
            </a:r>
            <a:r>
              <a:rPr lang="en-US" sz="2400" dirty="0" smtClean="0"/>
              <a:t>SAs</a:t>
            </a:r>
            <a:endParaRPr lang="en-US" sz="2400" dirty="0"/>
          </a:p>
          <a:p>
            <a:r>
              <a:rPr lang="en-US" sz="2400" dirty="0"/>
              <a:t>One web application can use both local </a:t>
            </a:r>
            <a:r>
              <a:rPr lang="en-US" sz="2400" dirty="0" smtClean="0"/>
              <a:t>and </a:t>
            </a:r>
            <a:r>
              <a:rPr lang="en-US" sz="2400" dirty="0"/>
              <a:t>remote SAs</a:t>
            </a:r>
          </a:p>
          <a:p>
            <a:r>
              <a:rPr lang="en-US" sz="2400" dirty="0"/>
              <a:t>Enables centralized “enterprise” SAs</a:t>
            </a:r>
          </a:p>
          <a:p>
            <a:r>
              <a:rPr lang="en-US" sz="2400" dirty="0"/>
              <a:t>Support only in specific service applications</a:t>
            </a:r>
          </a:p>
          <a:p>
            <a:pPr lvl="1"/>
            <a:r>
              <a:rPr lang="en-US" sz="2000" dirty="0">
                <a:latin typeface="+mj-lt"/>
              </a:rPr>
              <a:t>Business Data Connectivity</a:t>
            </a:r>
          </a:p>
          <a:p>
            <a:pPr lvl="1"/>
            <a:r>
              <a:rPr lang="en-US" sz="2000" dirty="0">
                <a:latin typeface="+mj-lt"/>
              </a:rPr>
              <a:t>Managed Metadata Service</a:t>
            </a:r>
          </a:p>
          <a:p>
            <a:pPr lvl="1"/>
            <a:r>
              <a:rPr lang="en-US" sz="2000" dirty="0">
                <a:latin typeface="+mj-lt"/>
              </a:rPr>
              <a:t>Search</a:t>
            </a:r>
          </a:p>
          <a:p>
            <a:pPr lvl="1"/>
            <a:r>
              <a:rPr lang="en-US" sz="2000" dirty="0">
                <a:latin typeface="+mj-lt"/>
              </a:rPr>
              <a:t>Secure Store Service</a:t>
            </a:r>
          </a:p>
          <a:p>
            <a:pPr lvl="1"/>
            <a:r>
              <a:rPr lang="en-US" sz="2000" dirty="0">
                <a:latin typeface="+mj-lt"/>
              </a:rPr>
              <a:t>Machine Translation Services</a:t>
            </a:r>
          </a:p>
          <a:p>
            <a:pPr lvl="1"/>
            <a:r>
              <a:rPr lang="en-US" sz="2000" dirty="0">
                <a:latin typeface="+mj-lt"/>
              </a:rPr>
              <a:t>User Profile</a:t>
            </a:r>
            <a:endParaRPr lang="en-US" sz="6600" dirty="0">
              <a:latin typeface="+mj-lt"/>
            </a:endParaRPr>
          </a:p>
          <a:p>
            <a:pPr marL="0" indent="0">
              <a:buNone/>
            </a:pPr>
            <a:endParaRPr lang="en-US" dirty="0"/>
          </a:p>
        </p:txBody>
      </p:sp>
      <p:sp>
        <p:nvSpPr>
          <p:cNvPr id="8" name="Text Placeholder 7"/>
          <p:cNvSpPr>
            <a:spLocks noGrp="1"/>
          </p:cNvSpPr>
          <p:nvPr>
            <p:ph type="body" sz="quarter" idx="11"/>
          </p:nvPr>
        </p:nvSpPr>
        <p:spPr/>
        <p:txBody>
          <a:bodyPr/>
          <a:lstStyle/>
          <a:p>
            <a:endParaRPr lang="en-US"/>
          </a:p>
        </p:txBody>
      </p:sp>
      <p:pic>
        <p:nvPicPr>
          <p:cNvPr id="7" name="Picture 6"/>
          <p:cNvPicPr>
            <a:picLocks noChangeAspect="1"/>
          </p:cNvPicPr>
          <p:nvPr/>
        </p:nvPicPr>
        <p:blipFill>
          <a:blip r:embed="rId3"/>
          <a:stretch>
            <a:fillRect/>
          </a:stretch>
        </p:blipFill>
        <p:spPr>
          <a:xfrm>
            <a:off x="6523037" y="1139903"/>
            <a:ext cx="5042006" cy="5830735"/>
          </a:xfrm>
          <a:prstGeom prst="rect">
            <a:avLst/>
          </a:prstGeom>
        </p:spPr>
      </p:pic>
    </p:spTree>
    <p:extLst>
      <p:ext uri="{BB962C8B-B14F-4D97-AF65-F5344CB8AC3E}">
        <p14:creationId xmlns:p14="http://schemas.microsoft.com/office/powerpoint/2010/main" val="3258607441"/>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lstStyle/>
          <a:p>
            <a:r>
              <a:rPr lang="en-US" sz="3672" dirty="0"/>
              <a:t>SharePoint 2010 farms can consume </a:t>
            </a:r>
            <a:br>
              <a:rPr lang="en-US" sz="3672" dirty="0"/>
            </a:br>
            <a:r>
              <a:rPr lang="en-US" sz="3672" dirty="0"/>
              <a:t>some services from SharePoint 2013 </a:t>
            </a:r>
            <a:br>
              <a:rPr lang="en-US" sz="3672" dirty="0"/>
            </a:br>
            <a:r>
              <a:rPr lang="en-US" sz="3672" dirty="0"/>
              <a:t>farms</a:t>
            </a:r>
          </a:p>
          <a:p>
            <a:pPr lvl="1"/>
            <a:r>
              <a:rPr lang="en-US" sz="1836" dirty="0"/>
              <a:t>Other way around is not supported</a:t>
            </a:r>
          </a:p>
          <a:p>
            <a:pPr lvl="1"/>
            <a:r>
              <a:rPr lang="en-US" sz="1836" dirty="0"/>
              <a:t>Useful for upgrade process</a:t>
            </a:r>
          </a:p>
          <a:p>
            <a:r>
              <a:rPr lang="en-US" sz="3672" dirty="0"/>
              <a:t>Supported services are</a:t>
            </a:r>
          </a:p>
          <a:p>
            <a:pPr lvl="1"/>
            <a:r>
              <a:rPr lang="en-US" sz="1836" dirty="0"/>
              <a:t>Search</a:t>
            </a:r>
          </a:p>
          <a:p>
            <a:pPr lvl="2"/>
            <a:r>
              <a:rPr lang="fi-FI" sz="1836" dirty="0"/>
              <a:t>No FAST consuming from 2010</a:t>
            </a:r>
            <a:endParaRPr lang="en-US" sz="1836" dirty="0"/>
          </a:p>
          <a:p>
            <a:pPr lvl="1"/>
            <a:r>
              <a:rPr lang="en-US" sz="1836" dirty="0"/>
              <a:t>User Profile</a:t>
            </a:r>
          </a:p>
          <a:p>
            <a:pPr lvl="1"/>
            <a:r>
              <a:rPr lang="en-US" sz="1836" dirty="0"/>
              <a:t>Secure Store</a:t>
            </a:r>
          </a:p>
          <a:p>
            <a:pPr lvl="1"/>
            <a:r>
              <a:rPr lang="en-US" sz="1836" dirty="0"/>
              <a:t>Managed Metadata</a:t>
            </a:r>
          </a:p>
          <a:p>
            <a:pPr lvl="1"/>
            <a:r>
              <a:rPr lang="en-US" sz="1836" dirty="0"/>
              <a:t>BCS</a:t>
            </a:r>
          </a:p>
          <a:p>
            <a:pPr lvl="1"/>
            <a:endParaRPr lang="fi-FI" sz="1836" dirty="0"/>
          </a:p>
          <a:p>
            <a:pPr lvl="1"/>
            <a:endParaRPr lang="en-US" sz="1836" dirty="0"/>
          </a:p>
        </p:txBody>
      </p:sp>
      <p:sp>
        <p:nvSpPr>
          <p:cNvPr id="2" name="Title 1"/>
          <p:cNvSpPr>
            <a:spLocks noGrp="1"/>
          </p:cNvSpPr>
          <p:nvPr>
            <p:ph type="title"/>
          </p:nvPr>
        </p:nvSpPr>
        <p:spPr/>
        <p:txBody>
          <a:bodyPr/>
          <a:lstStyle/>
          <a:p>
            <a:r>
              <a:rPr lang="en-US" dirty="0" smtClean="0"/>
              <a:t>Cross farm services cross major versions</a:t>
            </a:r>
            <a:endParaRPr lang="en-US" dirty="0"/>
          </a:p>
        </p:txBody>
      </p:sp>
      <p:pic>
        <p:nvPicPr>
          <p:cNvPr id="8" name="Picture 7"/>
          <p:cNvPicPr>
            <a:picLocks noChangeAspect="1"/>
          </p:cNvPicPr>
          <p:nvPr/>
        </p:nvPicPr>
        <p:blipFill>
          <a:blip r:embed="rId3"/>
          <a:stretch>
            <a:fillRect/>
          </a:stretch>
        </p:blipFill>
        <p:spPr>
          <a:xfrm>
            <a:off x="5510847" y="1577692"/>
            <a:ext cx="6814186" cy="5416832"/>
          </a:xfrm>
          <a:prstGeom prst="rect">
            <a:avLst/>
          </a:prstGeom>
        </p:spPr>
      </p:pic>
    </p:spTree>
    <p:extLst>
      <p:ext uri="{BB962C8B-B14F-4D97-AF65-F5344CB8AC3E}">
        <p14:creationId xmlns:p14="http://schemas.microsoft.com/office/powerpoint/2010/main" val="1778948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sz="4896" dirty="0"/>
              <a:t>Service Applications and WAN environments</a:t>
            </a:r>
            <a:endParaRPr lang="en-US" sz="4896" dirty="0"/>
          </a:p>
        </p:txBody>
      </p:sp>
      <p:graphicFrame>
        <p:nvGraphicFramePr>
          <p:cNvPr id="4" name="Content Placeholder 3"/>
          <p:cNvGraphicFramePr>
            <a:graphicFrameLocks noGrp="1"/>
          </p:cNvGraphicFramePr>
          <p:nvPr>
            <p:ph idx="4294967295"/>
            <p:extLst/>
          </p:nvPr>
        </p:nvGraphicFramePr>
        <p:xfrm>
          <a:off x="1226081" y="1319569"/>
          <a:ext cx="9967519" cy="4775127"/>
        </p:xfrm>
        <a:graphic>
          <a:graphicData uri="http://schemas.openxmlformats.org/drawingml/2006/table">
            <a:tbl>
              <a:tblPr firstRow="1" bandRow="1">
                <a:tableStyleId>{69012ECD-51FC-41F1-AA8D-1B2483CD663E}</a:tableStyleId>
              </a:tblPr>
              <a:tblGrid>
                <a:gridCol w="2904585"/>
                <a:gridCol w="3531467"/>
                <a:gridCol w="3531467"/>
              </a:tblGrid>
              <a:tr h="966383">
                <a:tc>
                  <a:txBody>
                    <a:bodyPr/>
                    <a:lstStyle/>
                    <a:p>
                      <a:pPr algn="l">
                        <a:spcBef>
                          <a:spcPts val="400"/>
                        </a:spcBef>
                        <a:spcAft>
                          <a:spcPts val="400"/>
                        </a:spcAft>
                      </a:pPr>
                      <a:r>
                        <a:rPr lang="en-US" sz="2400" dirty="0">
                          <a:effectLst/>
                        </a:rPr>
                        <a:t>Service application</a:t>
                      </a:r>
                      <a:endParaRPr lang="en-US" sz="3700" dirty="0">
                        <a:solidFill>
                          <a:srgbClr val="000000"/>
                        </a:solidFill>
                        <a:effectLst/>
                        <a:latin typeface="Times New Roman"/>
                        <a:ea typeface="Times New Roman"/>
                        <a:cs typeface="Times New Roman"/>
                      </a:endParaRPr>
                    </a:p>
                  </a:txBody>
                  <a:tcPr marL="73433" marR="93260" marT="110150" marB="110150" anchor="ctr"/>
                </a:tc>
                <a:tc>
                  <a:txBody>
                    <a:bodyPr/>
                    <a:lstStyle/>
                    <a:p>
                      <a:pPr algn="ctr">
                        <a:spcBef>
                          <a:spcPts val="400"/>
                        </a:spcBef>
                        <a:spcAft>
                          <a:spcPts val="400"/>
                        </a:spcAft>
                      </a:pPr>
                      <a:r>
                        <a:rPr lang="en-US" sz="2400" dirty="0" smtClean="0">
                          <a:effectLst/>
                        </a:rPr>
                        <a:t>Allowed</a:t>
                      </a:r>
                      <a:r>
                        <a:rPr lang="en-US" sz="2400" baseline="0" dirty="0" smtClean="0">
                          <a:effectLst/>
                        </a:rPr>
                        <a:t> </a:t>
                      </a:r>
                      <a:r>
                        <a:rPr lang="en-US" sz="2400" dirty="0" smtClean="0">
                          <a:effectLst/>
                        </a:rPr>
                        <a:t>for WAN</a:t>
                      </a:r>
                      <a:r>
                        <a:rPr lang="en-US" sz="2400" baseline="0" dirty="0" smtClean="0">
                          <a:effectLst/>
                        </a:rPr>
                        <a:t> environments?</a:t>
                      </a:r>
                      <a:endParaRPr lang="en-US" sz="3700" dirty="0">
                        <a:solidFill>
                          <a:srgbClr val="000000"/>
                        </a:solidFill>
                        <a:effectLst/>
                        <a:latin typeface="Times New Roman"/>
                        <a:ea typeface="Times New Roman"/>
                        <a:cs typeface="Times New Roman"/>
                      </a:endParaRPr>
                    </a:p>
                  </a:txBody>
                  <a:tcPr marL="73433" marR="93260" marT="110150" marB="110150" anchor="ctr"/>
                </a:tc>
                <a:tc>
                  <a:txBody>
                    <a:bodyPr/>
                    <a:lstStyle/>
                    <a:p>
                      <a:pPr marL="0" algn="ctr" defTabSz="914363" rtl="0" eaLnBrk="1" latinLnBrk="0" hangingPunct="1">
                        <a:spcBef>
                          <a:spcPts val="400"/>
                        </a:spcBef>
                        <a:spcAft>
                          <a:spcPts val="400"/>
                        </a:spcAft>
                      </a:pPr>
                      <a:r>
                        <a:rPr lang="fi-FI" sz="2400" kern="1200" dirty="0" smtClean="0">
                          <a:effectLst/>
                        </a:rPr>
                        <a:t>Hybrid with Office365</a:t>
                      </a:r>
                      <a:endParaRPr lang="en-US" sz="2400" b="1" kern="1200" dirty="0">
                        <a:solidFill>
                          <a:srgbClr val="000000"/>
                        </a:solidFill>
                        <a:effectLst/>
                        <a:latin typeface="+mn-lt"/>
                        <a:ea typeface="+mn-ea"/>
                        <a:cs typeface="+mn-cs"/>
                      </a:endParaRPr>
                    </a:p>
                  </a:txBody>
                  <a:tcPr marL="73433" marR="93260" marT="110150" marB="110150" anchor="ctr"/>
                </a:tc>
              </a:tr>
              <a:tr h="531168">
                <a:tc>
                  <a:txBody>
                    <a:bodyPr/>
                    <a:lstStyle/>
                    <a:p>
                      <a:pPr>
                        <a:spcBef>
                          <a:spcPts val="400"/>
                        </a:spcBef>
                        <a:spcAft>
                          <a:spcPts val="400"/>
                        </a:spcAft>
                      </a:pPr>
                      <a:r>
                        <a:rPr lang="en-US" sz="2000" dirty="0">
                          <a:effectLst/>
                        </a:rPr>
                        <a:t>Search</a:t>
                      </a:r>
                      <a:endParaRPr lang="en-US" sz="3300" dirty="0">
                        <a:solidFill>
                          <a:srgbClr val="000000"/>
                        </a:solidFill>
                        <a:effectLst/>
                        <a:latin typeface="Times New Roman"/>
                        <a:ea typeface="Times New Roman"/>
                        <a:cs typeface="Times New Roman"/>
                      </a:endParaRPr>
                    </a:p>
                  </a:txBody>
                  <a:tcPr marL="73433" marR="93260" marT="110150" marB="110150"/>
                </a:tc>
                <a:tc>
                  <a:txBody>
                    <a:bodyPr/>
                    <a:lstStyle/>
                    <a:p>
                      <a:pPr algn="ctr">
                        <a:spcBef>
                          <a:spcPts val="400"/>
                        </a:spcBef>
                        <a:spcAft>
                          <a:spcPts val="400"/>
                        </a:spcAft>
                      </a:pPr>
                      <a:endParaRPr lang="en-US" sz="1200" dirty="0">
                        <a:solidFill>
                          <a:srgbClr val="000000"/>
                        </a:solidFill>
                        <a:effectLst/>
                        <a:latin typeface="Times New Roman"/>
                        <a:ea typeface="Times New Roman"/>
                        <a:cs typeface="Times New Roman"/>
                      </a:endParaRPr>
                    </a:p>
                  </a:txBody>
                  <a:tcPr marL="73433" marR="93260" marT="110150" marB="110150"/>
                </a:tc>
                <a:tc>
                  <a:txBody>
                    <a:bodyPr/>
                    <a:lstStyle/>
                    <a:p>
                      <a:pPr algn="ctr">
                        <a:spcBef>
                          <a:spcPts val="400"/>
                        </a:spcBef>
                        <a:spcAft>
                          <a:spcPts val="400"/>
                        </a:spcAft>
                      </a:pPr>
                      <a:endParaRPr lang="en-US" sz="1200" dirty="0">
                        <a:solidFill>
                          <a:srgbClr val="000000"/>
                        </a:solidFill>
                        <a:effectLst/>
                        <a:latin typeface="Times New Roman"/>
                        <a:ea typeface="Times New Roman"/>
                        <a:cs typeface="Times New Roman"/>
                      </a:endParaRPr>
                    </a:p>
                  </a:txBody>
                  <a:tcPr marL="73433" marR="93260" marT="110150" marB="110150"/>
                </a:tc>
              </a:tr>
              <a:tr h="531168">
                <a:tc>
                  <a:txBody>
                    <a:bodyPr/>
                    <a:lstStyle/>
                    <a:p>
                      <a:pPr>
                        <a:spcBef>
                          <a:spcPts val="400"/>
                        </a:spcBef>
                        <a:spcAft>
                          <a:spcPts val="400"/>
                        </a:spcAft>
                      </a:pPr>
                      <a:r>
                        <a:rPr lang="en-US" sz="2000" dirty="0">
                          <a:effectLst/>
                        </a:rPr>
                        <a:t>Managed Metadata</a:t>
                      </a:r>
                      <a:endParaRPr lang="en-US" sz="3300" dirty="0">
                        <a:solidFill>
                          <a:srgbClr val="000000"/>
                        </a:solidFill>
                        <a:effectLst/>
                        <a:latin typeface="Times New Roman"/>
                        <a:ea typeface="Times New Roman"/>
                        <a:cs typeface="Times New Roman"/>
                      </a:endParaRPr>
                    </a:p>
                  </a:txBody>
                  <a:tcPr marL="73433" marR="93260" marT="110150" marB="110150"/>
                </a:tc>
                <a:tc>
                  <a:txBody>
                    <a:bodyPr/>
                    <a:lstStyle/>
                    <a:p>
                      <a:pPr algn="ctr">
                        <a:spcBef>
                          <a:spcPts val="400"/>
                        </a:spcBef>
                        <a:spcAft>
                          <a:spcPts val="400"/>
                        </a:spcAft>
                      </a:pPr>
                      <a:endParaRPr lang="en-US" sz="1400" dirty="0">
                        <a:solidFill>
                          <a:srgbClr val="000000"/>
                        </a:solidFill>
                        <a:effectLst/>
                        <a:latin typeface="Times New Roman"/>
                        <a:ea typeface="Times New Roman"/>
                        <a:cs typeface="Times New Roman"/>
                      </a:endParaRPr>
                    </a:p>
                  </a:txBody>
                  <a:tcPr marL="73433" marR="93260" marT="110150" marB="110150"/>
                </a:tc>
                <a:tc>
                  <a:txBody>
                    <a:bodyPr/>
                    <a:lstStyle/>
                    <a:p>
                      <a:pPr algn="ctr">
                        <a:spcBef>
                          <a:spcPts val="400"/>
                        </a:spcBef>
                        <a:spcAft>
                          <a:spcPts val="400"/>
                        </a:spcAft>
                      </a:pPr>
                      <a:endParaRPr lang="en-US" sz="1400" dirty="0">
                        <a:solidFill>
                          <a:srgbClr val="000000"/>
                        </a:solidFill>
                        <a:effectLst/>
                        <a:latin typeface="Times New Roman"/>
                        <a:ea typeface="Times New Roman"/>
                        <a:cs typeface="Times New Roman"/>
                      </a:endParaRPr>
                    </a:p>
                  </a:txBody>
                  <a:tcPr marL="73433" marR="93260" marT="110150" marB="110150"/>
                </a:tc>
              </a:tr>
              <a:tr h="842036">
                <a:tc>
                  <a:txBody>
                    <a:bodyPr/>
                    <a:lstStyle/>
                    <a:p>
                      <a:pPr marL="0" algn="l" defTabSz="914363" rtl="0" eaLnBrk="1" latinLnBrk="0" hangingPunct="1">
                        <a:spcBef>
                          <a:spcPts val="400"/>
                        </a:spcBef>
                        <a:spcAft>
                          <a:spcPts val="400"/>
                        </a:spcAft>
                      </a:pPr>
                      <a:r>
                        <a:rPr lang="fi-FI" sz="2000" kern="1200" dirty="0" smtClean="0">
                          <a:effectLst/>
                        </a:rPr>
                        <a:t>Machine Translation Service</a:t>
                      </a:r>
                      <a:endParaRPr lang="en-US" sz="2000" b="1" kern="1200" dirty="0">
                        <a:solidFill>
                          <a:schemeClr val="lt1"/>
                        </a:solidFill>
                        <a:effectLst/>
                        <a:latin typeface="+mn-lt"/>
                        <a:ea typeface="+mn-ea"/>
                        <a:cs typeface="+mn-cs"/>
                      </a:endParaRPr>
                    </a:p>
                  </a:txBody>
                  <a:tcPr marL="73433" marR="93260" marT="110150" marB="110150"/>
                </a:tc>
                <a:tc>
                  <a:txBody>
                    <a:bodyPr/>
                    <a:lstStyle/>
                    <a:p>
                      <a:pPr algn="ctr">
                        <a:spcBef>
                          <a:spcPts val="400"/>
                        </a:spcBef>
                        <a:spcAft>
                          <a:spcPts val="400"/>
                        </a:spcAft>
                      </a:pPr>
                      <a:endParaRPr lang="en-US" sz="1800" dirty="0">
                        <a:solidFill>
                          <a:srgbClr val="000000"/>
                        </a:solidFill>
                        <a:effectLst/>
                        <a:latin typeface="Times New Roman"/>
                        <a:ea typeface="Times New Roman"/>
                        <a:cs typeface="Times New Roman"/>
                      </a:endParaRPr>
                    </a:p>
                  </a:txBody>
                  <a:tcPr marL="73433" marR="93260" marT="110150" marB="110150"/>
                </a:tc>
                <a:tc>
                  <a:txBody>
                    <a:bodyPr/>
                    <a:lstStyle/>
                    <a:p>
                      <a:pPr algn="ctr">
                        <a:spcBef>
                          <a:spcPts val="400"/>
                        </a:spcBef>
                        <a:spcAft>
                          <a:spcPts val="400"/>
                        </a:spcAft>
                      </a:pPr>
                      <a:endParaRPr lang="en-US" sz="1800" dirty="0">
                        <a:solidFill>
                          <a:srgbClr val="000000"/>
                        </a:solidFill>
                        <a:effectLst/>
                        <a:latin typeface="Times New Roman"/>
                        <a:ea typeface="Times New Roman"/>
                        <a:cs typeface="Times New Roman"/>
                      </a:endParaRPr>
                    </a:p>
                  </a:txBody>
                  <a:tcPr marL="73433" marR="93260" marT="110150" marB="110150"/>
                </a:tc>
              </a:tr>
              <a:tr h="842036">
                <a:tc>
                  <a:txBody>
                    <a:bodyPr/>
                    <a:lstStyle/>
                    <a:p>
                      <a:pPr>
                        <a:spcBef>
                          <a:spcPts val="400"/>
                        </a:spcBef>
                        <a:spcAft>
                          <a:spcPts val="400"/>
                        </a:spcAft>
                      </a:pPr>
                      <a:r>
                        <a:rPr lang="en-US" sz="2000" dirty="0">
                          <a:effectLst/>
                        </a:rPr>
                        <a:t>Business Data Connectivity</a:t>
                      </a:r>
                      <a:endParaRPr lang="en-US" sz="3300" dirty="0">
                        <a:solidFill>
                          <a:srgbClr val="000000"/>
                        </a:solidFill>
                        <a:effectLst/>
                        <a:latin typeface="Times New Roman"/>
                        <a:ea typeface="Times New Roman"/>
                        <a:cs typeface="Times New Roman"/>
                      </a:endParaRPr>
                    </a:p>
                  </a:txBody>
                  <a:tcPr marL="73433" marR="93260" marT="110150" marB="110150"/>
                </a:tc>
                <a:tc>
                  <a:txBody>
                    <a:bodyPr/>
                    <a:lstStyle/>
                    <a:p>
                      <a:pPr algn="ctr">
                        <a:spcBef>
                          <a:spcPts val="400"/>
                        </a:spcBef>
                        <a:spcAft>
                          <a:spcPts val="400"/>
                        </a:spcAft>
                      </a:pPr>
                      <a:endParaRPr lang="en-US" sz="2000" dirty="0">
                        <a:solidFill>
                          <a:srgbClr val="000000"/>
                        </a:solidFill>
                        <a:effectLst/>
                        <a:latin typeface="Times New Roman"/>
                        <a:ea typeface="Times New Roman"/>
                        <a:cs typeface="Times New Roman"/>
                      </a:endParaRPr>
                    </a:p>
                  </a:txBody>
                  <a:tcPr marL="73433" marR="93260" marT="110150" marB="110150"/>
                </a:tc>
                <a:tc>
                  <a:txBody>
                    <a:bodyPr/>
                    <a:lstStyle/>
                    <a:p>
                      <a:pPr algn="ctr">
                        <a:spcBef>
                          <a:spcPts val="400"/>
                        </a:spcBef>
                        <a:spcAft>
                          <a:spcPts val="400"/>
                        </a:spcAft>
                      </a:pPr>
                      <a:endParaRPr lang="en-US" sz="2000" dirty="0">
                        <a:solidFill>
                          <a:srgbClr val="000000"/>
                        </a:solidFill>
                        <a:effectLst/>
                        <a:latin typeface="Times New Roman"/>
                        <a:ea typeface="Times New Roman"/>
                        <a:cs typeface="Times New Roman"/>
                      </a:endParaRPr>
                    </a:p>
                  </a:txBody>
                  <a:tcPr marL="73433" marR="93260" marT="110150" marB="110150"/>
                </a:tc>
              </a:tr>
              <a:tr h="531168">
                <a:tc>
                  <a:txBody>
                    <a:bodyPr/>
                    <a:lstStyle/>
                    <a:p>
                      <a:pPr>
                        <a:spcBef>
                          <a:spcPts val="400"/>
                        </a:spcBef>
                        <a:spcAft>
                          <a:spcPts val="400"/>
                        </a:spcAft>
                      </a:pPr>
                      <a:r>
                        <a:rPr lang="en-US" sz="2000" dirty="0">
                          <a:effectLst/>
                        </a:rPr>
                        <a:t>User Profile</a:t>
                      </a:r>
                      <a:endParaRPr lang="en-US" sz="3300" dirty="0">
                        <a:solidFill>
                          <a:srgbClr val="000000"/>
                        </a:solidFill>
                        <a:effectLst/>
                        <a:latin typeface="Times New Roman"/>
                        <a:ea typeface="Times New Roman"/>
                        <a:cs typeface="Times New Roman"/>
                      </a:endParaRPr>
                    </a:p>
                  </a:txBody>
                  <a:tcPr marL="73433" marR="93260" marT="110150" marB="110150"/>
                </a:tc>
                <a:tc>
                  <a:txBody>
                    <a:bodyPr/>
                    <a:lstStyle/>
                    <a:p>
                      <a:pPr algn="ctr">
                        <a:spcBef>
                          <a:spcPts val="400"/>
                        </a:spcBef>
                        <a:spcAft>
                          <a:spcPts val="400"/>
                        </a:spcAft>
                      </a:pPr>
                      <a:endParaRPr lang="en-US" sz="2000" dirty="0">
                        <a:effectLst/>
                      </a:endParaRPr>
                    </a:p>
                  </a:txBody>
                  <a:tcPr marL="73433" marR="93260" marT="110150" marB="110150"/>
                </a:tc>
                <a:tc>
                  <a:txBody>
                    <a:bodyPr/>
                    <a:lstStyle/>
                    <a:p>
                      <a:pPr algn="ctr">
                        <a:spcBef>
                          <a:spcPts val="400"/>
                        </a:spcBef>
                        <a:spcAft>
                          <a:spcPts val="400"/>
                        </a:spcAft>
                      </a:pPr>
                      <a:endParaRPr lang="en-US" sz="2000" dirty="0">
                        <a:effectLst/>
                      </a:endParaRPr>
                    </a:p>
                  </a:txBody>
                  <a:tcPr marL="73433" marR="93260" marT="110150" marB="110150"/>
                </a:tc>
              </a:tr>
              <a:tr h="531168">
                <a:tc>
                  <a:txBody>
                    <a:bodyPr/>
                    <a:lstStyle/>
                    <a:p>
                      <a:pPr>
                        <a:spcBef>
                          <a:spcPts val="400"/>
                        </a:spcBef>
                        <a:spcAft>
                          <a:spcPts val="400"/>
                        </a:spcAft>
                      </a:pPr>
                      <a:r>
                        <a:rPr lang="en-US" sz="2000" dirty="0">
                          <a:effectLst/>
                        </a:rPr>
                        <a:t>Secure Store Service</a:t>
                      </a:r>
                      <a:endParaRPr lang="en-US" sz="3300" dirty="0">
                        <a:solidFill>
                          <a:srgbClr val="000000"/>
                        </a:solidFill>
                        <a:effectLst/>
                        <a:latin typeface="Times New Roman"/>
                        <a:ea typeface="Times New Roman"/>
                        <a:cs typeface="Times New Roman"/>
                      </a:endParaRPr>
                    </a:p>
                  </a:txBody>
                  <a:tcPr marL="73433" marR="93260" marT="110150" marB="110150"/>
                </a:tc>
                <a:tc>
                  <a:txBody>
                    <a:bodyPr/>
                    <a:lstStyle/>
                    <a:p>
                      <a:pPr algn="ctr">
                        <a:spcBef>
                          <a:spcPts val="400"/>
                        </a:spcBef>
                        <a:spcAft>
                          <a:spcPts val="400"/>
                        </a:spcAft>
                      </a:pPr>
                      <a:endParaRPr lang="en-US" sz="2000" dirty="0">
                        <a:solidFill>
                          <a:srgbClr val="000000"/>
                        </a:solidFill>
                        <a:effectLst/>
                        <a:latin typeface="Times New Roman"/>
                        <a:ea typeface="Times New Roman"/>
                        <a:cs typeface="Times New Roman"/>
                      </a:endParaRPr>
                    </a:p>
                  </a:txBody>
                  <a:tcPr marL="73433" marR="93260" marT="110150" marB="110150"/>
                </a:tc>
                <a:tc>
                  <a:txBody>
                    <a:bodyPr/>
                    <a:lstStyle/>
                    <a:p>
                      <a:pPr algn="ctr">
                        <a:spcBef>
                          <a:spcPts val="400"/>
                        </a:spcBef>
                        <a:spcAft>
                          <a:spcPts val="400"/>
                        </a:spcAft>
                      </a:pPr>
                      <a:endParaRPr lang="en-US" sz="2000" dirty="0">
                        <a:solidFill>
                          <a:srgbClr val="000000"/>
                        </a:solidFill>
                        <a:effectLst/>
                        <a:latin typeface="Times New Roman"/>
                        <a:ea typeface="Times New Roman"/>
                        <a:cs typeface="Times New Roman"/>
                      </a:endParaRPr>
                    </a:p>
                  </a:txBody>
                  <a:tcPr marL="73433" marR="93260" marT="110150" marB="110150"/>
                </a:tc>
              </a:tr>
            </a:tbl>
          </a:graphicData>
        </a:graphic>
      </p:graphicFrame>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6372" y="2134538"/>
            <a:ext cx="952031" cy="783784"/>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6671" y="4990614"/>
            <a:ext cx="710512" cy="654123"/>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69755" y="4173745"/>
            <a:ext cx="923691" cy="907196"/>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9755" y="2654642"/>
            <a:ext cx="1007134" cy="829149"/>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7657" y="3358258"/>
            <a:ext cx="1007134" cy="829149"/>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6671" y="5532457"/>
            <a:ext cx="710512" cy="654123"/>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06468" y="2763592"/>
            <a:ext cx="710512" cy="654123"/>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06468" y="3468667"/>
            <a:ext cx="710512" cy="654123"/>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06468" y="4990613"/>
            <a:ext cx="710512" cy="654123"/>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06468" y="5532457"/>
            <a:ext cx="710512" cy="654123"/>
          </a:xfrm>
          <a:prstGeom prst="rect">
            <a:avLst/>
          </a:prstGeom>
        </p:spPr>
      </p:pic>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99879" y="4173744"/>
            <a:ext cx="923691" cy="907196"/>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85503" y="2134538"/>
            <a:ext cx="952031" cy="783784"/>
          </a:xfrm>
          <a:prstGeom prst="rect">
            <a:avLst/>
          </a:prstGeom>
        </p:spPr>
      </p:pic>
      <p:sp>
        <p:nvSpPr>
          <p:cNvPr id="20" name="Freeform 89"/>
          <p:cNvSpPr>
            <a:spLocks/>
          </p:cNvSpPr>
          <p:nvPr/>
        </p:nvSpPr>
        <p:spPr bwMode="black">
          <a:xfrm>
            <a:off x="4109164" y="3721790"/>
            <a:ext cx="178485" cy="176800"/>
          </a:xfrm>
          <a:custGeom>
            <a:avLst/>
            <a:gdLst>
              <a:gd name="T0" fmla="*/ 106 w 106"/>
              <a:gd name="T1" fmla="*/ 91 h 105"/>
              <a:gd name="T2" fmla="*/ 15 w 106"/>
              <a:gd name="T3" fmla="*/ 0 h 105"/>
              <a:gd name="T4" fmla="*/ 0 w 106"/>
              <a:gd name="T5" fmla="*/ 14 h 105"/>
              <a:gd name="T6" fmla="*/ 91 w 106"/>
              <a:gd name="T7" fmla="*/ 105 h 105"/>
              <a:gd name="T8" fmla="*/ 106 w 106"/>
              <a:gd name="T9" fmla="*/ 91 h 105"/>
            </a:gdLst>
            <a:ahLst/>
            <a:cxnLst>
              <a:cxn ang="0">
                <a:pos x="T0" y="T1"/>
              </a:cxn>
              <a:cxn ang="0">
                <a:pos x="T2" y="T3"/>
              </a:cxn>
              <a:cxn ang="0">
                <a:pos x="T4" y="T5"/>
              </a:cxn>
              <a:cxn ang="0">
                <a:pos x="T6" y="T7"/>
              </a:cxn>
              <a:cxn ang="0">
                <a:pos x="T8" y="T9"/>
              </a:cxn>
            </a:cxnLst>
            <a:rect l="0" t="0" r="r" b="b"/>
            <a:pathLst>
              <a:path w="106" h="105">
                <a:moveTo>
                  <a:pt x="106" y="91"/>
                </a:moveTo>
                <a:lnTo>
                  <a:pt x="15" y="0"/>
                </a:lnTo>
                <a:lnTo>
                  <a:pt x="0" y="14"/>
                </a:lnTo>
                <a:lnTo>
                  <a:pt x="91" y="105"/>
                </a:lnTo>
                <a:lnTo>
                  <a:pt x="106" y="91"/>
                </a:lnTo>
                <a:close/>
              </a:path>
            </a:pathLst>
          </a:custGeom>
          <a:solidFill>
            <a:srgbClr val="FFFFFF"/>
          </a:solidFill>
          <a:ln>
            <a:noFill/>
          </a:ln>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spTree>
    <p:extLst>
      <p:ext uri="{BB962C8B-B14F-4D97-AF65-F5344CB8AC3E}">
        <p14:creationId xmlns:p14="http://schemas.microsoft.com/office/powerpoint/2010/main" val="245360357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Customer scenario</a:t>
            </a:r>
            <a:endParaRPr lang="en-US" dirty="0"/>
          </a:p>
        </p:txBody>
      </p:sp>
    </p:spTree>
    <p:extLst>
      <p:ext uri="{BB962C8B-B14F-4D97-AF65-F5344CB8AC3E}">
        <p14:creationId xmlns:p14="http://schemas.microsoft.com/office/powerpoint/2010/main" val="243203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Scenario: Contoso Tools</a:t>
            </a:r>
            <a:endParaRPr lang="en-US" dirty="0"/>
          </a:p>
        </p:txBody>
      </p:sp>
      <p:sp>
        <p:nvSpPr>
          <p:cNvPr id="6" name="Text Placeholder 5"/>
          <p:cNvSpPr>
            <a:spLocks noGrp="1"/>
          </p:cNvSpPr>
          <p:nvPr>
            <p:ph type="body" sz="quarter" idx="10"/>
          </p:nvPr>
        </p:nvSpPr>
        <p:spPr>
          <a:xfrm>
            <a:off x="274638" y="1212850"/>
            <a:ext cx="11887200" cy="2769989"/>
          </a:xfrm>
        </p:spPr>
        <p:txBody>
          <a:bodyPr/>
          <a:lstStyle/>
          <a:p>
            <a:r>
              <a:rPr lang="en-US" dirty="0" smtClean="0"/>
              <a:t>International Firm with Global Brand Recognition</a:t>
            </a:r>
            <a:endParaRPr lang="en-US" dirty="0"/>
          </a:p>
          <a:p>
            <a:pPr lvl="1"/>
            <a:r>
              <a:rPr lang="en-US" dirty="0" smtClean="0"/>
              <a:t>30k Employees World Wide</a:t>
            </a:r>
          </a:p>
          <a:p>
            <a:pPr lvl="1"/>
            <a:r>
              <a:rPr lang="en-US" dirty="0" smtClean="0"/>
              <a:t>Branding as Important as Functionality</a:t>
            </a:r>
            <a:endParaRPr lang="en-US" dirty="0"/>
          </a:p>
          <a:p>
            <a:r>
              <a:rPr lang="en-US" dirty="0" smtClean="0"/>
              <a:t>SharePoint Customer with Multiple Farms</a:t>
            </a:r>
          </a:p>
          <a:p>
            <a:pPr lvl="1"/>
            <a:r>
              <a:rPr lang="en-US" dirty="0" smtClean="0"/>
              <a:t>Several Content Farms</a:t>
            </a:r>
          </a:p>
          <a:p>
            <a:pPr lvl="1"/>
            <a:r>
              <a:rPr lang="en-US" dirty="0" smtClean="0"/>
              <a:t>A Centralized Services Farm</a:t>
            </a:r>
          </a:p>
        </p:txBody>
      </p:sp>
      <p:pic>
        <p:nvPicPr>
          <p:cNvPr id="2" name="Picture 1"/>
          <p:cNvPicPr>
            <a:picLocks noChangeAspect="1"/>
          </p:cNvPicPr>
          <p:nvPr/>
        </p:nvPicPr>
        <p:blipFill>
          <a:blip r:embed="rId2"/>
          <a:stretch>
            <a:fillRect/>
          </a:stretch>
        </p:blipFill>
        <p:spPr>
          <a:xfrm>
            <a:off x="3932238" y="3386498"/>
            <a:ext cx="6527813" cy="3269700"/>
          </a:xfrm>
          <a:prstGeom prst="rect">
            <a:avLst/>
          </a:prstGeom>
        </p:spPr>
      </p:pic>
    </p:spTree>
    <p:extLst>
      <p:ext uri="{BB962C8B-B14F-4D97-AF65-F5344CB8AC3E}">
        <p14:creationId xmlns:p14="http://schemas.microsoft.com/office/powerpoint/2010/main" val="1356230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 calcmode="lin" valueType="num">
                                      <p:cBhvr additive="base">
                                        <p:cTn id="1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anim calcmode="lin" valueType="num">
                                      <p:cBhvr additive="base">
                                        <p:cTn id="21"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6">
                                            <p:txEl>
                                              <p:pRg st="5" end="5"/>
                                            </p:txEl>
                                          </p:spTgt>
                                        </p:tgtEl>
                                        <p:attrNameLst>
                                          <p:attrName>style.visibility</p:attrName>
                                        </p:attrNameLst>
                                      </p:cBhvr>
                                      <p:to>
                                        <p:strVal val="visible"/>
                                      </p:to>
                                    </p:set>
                                    <p:anim calcmode="lin" valueType="num">
                                      <p:cBhvr additive="base">
                                        <p:cTn id="29"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par>
                          <p:cTn id="31" fill="hold">
                            <p:stCondLst>
                              <p:cond delay="500"/>
                            </p:stCondLst>
                            <p:childTnLst>
                              <p:par>
                                <p:cTn id="32" presetID="31" presetClass="entr" presetSubtype="0"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1000" fill="hold"/>
                                        <p:tgtEl>
                                          <p:spTgt spid="2"/>
                                        </p:tgtEl>
                                        <p:attrNameLst>
                                          <p:attrName>ppt_w</p:attrName>
                                        </p:attrNameLst>
                                      </p:cBhvr>
                                      <p:tavLst>
                                        <p:tav tm="0">
                                          <p:val>
                                            <p:fltVal val="0"/>
                                          </p:val>
                                        </p:tav>
                                        <p:tav tm="100000">
                                          <p:val>
                                            <p:strVal val="#ppt_w"/>
                                          </p:val>
                                        </p:tav>
                                      </p:tavLst>
                                    </p:anim>
                                    <p:anim calcmode="lin" valueType="num">
                                      <p:cBhvr>
                                        <p:cTn id="35" dur="1000" fill="hold"/>
                                        <p:tgtEl>
                                          <p:spTgt spid="2"/>
                                        </p:tgtEl>
                                        <p:attrNameLst>
                                          <p:attrName>ppt_h</p:attrName>
                                        </p:attrNameLst>
                                      </p:cBhvr>
                                      <p:tavLst>
                                        <p:tav tm="0">
                                          <p:val>
                                            <p:fltVal val="0"/>
                                          </p:val>
                                        </p:tav>
                                        <p:tav tm="100000">
                                          <p:val>
                                            <p:strVal val="#ppt_h"/>
                                          </p:val>
                                        </p:tav>
                                      </p:tavLst>
                                    </p:anim>
                                    <p:anim calcmode="lin" valueType="num">
                                      <p:cBhvr>
                                        <p:cTn id="36" dur="1000" fill="hold"/>
                                        <p:tgtEl>
                                          <p:spTgt spid="2"/>
                                        </p:tgtEl>
                                        <p:attrNameLst>
                                          <p:attrName>style.rotation</p:attrName>
                                        </p:attrNameLst>
                                      </p:cBhvr>
                                      <p:tavLst>
                                        <p:tav tm="0">
                                          <p:val>
                                            <p:fltVal val="90"/>
                                          </p:val>
                                        </p:tav>
                                        <p:tav tm="100000">
                                          <p:val>
                                            <p:fltVal val="0"/>
                                          </p:val>
                                        </p:tav>
                                      </p:tavLst>
                                    </p:anim>
                                    <p:animEffect transition="in" filter="fade">
                                      <p:cBhvr>
                                        <p:cTn id="3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Scenario: Customer Motivation</a:t>
            </a:r>
            <a:endParaRPr lang="en-US" dirty="0"/>
          </a:p>
        </p:txBody>
      </p:sp>
      <p:sp>
        <p:nvSpPr>
          <p:cNvPr id="6" name="Text Placeholder 5"/>
          <p:cNvSpPr>
            <a:spLocks noGrp="1"/>
          </p:cNvSpPr>
          <p:nvPr>
            <p:ph type="body" sz="quarter" idx="10"/>
          </p:nvPr>
        </p:nvSpPr>
        <p:spPr>
          <a:xfrm>
            <a:off x="274638" y="1212850"/>
            <a:ext cx="11887200" cy="4801314"/>
          </a:xfrm>
        </p:spPr>
        <p:txBody>
          <a:bodyPr/>
          <a:lstStyle/>
          <a:p>
            <a:r>
              <a:rPr lang="en-US" dirty="0"/>
              <a:t>Just Finished with SharePoint 2010</a:t>
            </a:r>
          </a:p>
          <a:p>
            <a:pPr lvl="1"/>
            <a:r>
              <a:rPr lang="en-US" dirty="0"/>
              <a:t>Migration Completed shortly before 2013 release</a:t>
            </a:r>
          </a:p>
          <a:p>
            <a:pPr lvl="1"/>
            <a:r>
              <a:rPr lang="en-US" dirty="0"/>
              <a:t>SLA to Provide Content Services</a:t>
            </a:r>
          </a:p>
          <a:p>
            <a:pPr lvl="1"/>
            <a:r>
              <a:rPr lang="en-US" dirty="0"/>
              <a:t>Admins are not dedicated to project</a:t>
            </a:r>
          </a:p>
          <a:p>
            <a:r>
              <a:rPr lang="en-US" dirty="0"/>
              <a:t>Grassroots Social </a:t>
            </a:r>
          </a:p>
          <a:p>
            <a:pPr lvl="1"/>
            <a:r>
              <a:rPr lang="en-US" dirty="0"/>
              <a:t>Employees already leveraging Social Media Tools  (Yammer, Box, etc…)</a:t>
            </a:r>
          </a:p>
          <a:p>
            <a:pPr lvl="1"/>
            <a:r>
              <a:rPr lang="en-US" dirty="0"/>
              <a:t>CTO wants to mitigate risk of document compromise</a:t>
            </a:r>
          </a:p>
          <a:p>
            <a:pPr lvl="1"/>
            <a:r>
              <a:rPr lang="en-US" dirty="0"/>
              <a:t>Executive Leadership wants to enable sharing and </a:t>
            </a:r>
            <a:r>
              <a:rPr lang="en-US" dirty="0" smtClean="0"/>
              <a:t>collaboration</a:t>
            </a:r>
          </a:p>
          <a:p>
            <a:pPr lvl="0"/>
            <a:r>
              <a:rPr lang="en-US" dirty="0" smtClean="0">
                <a:gradFill>
                  <a:gsLst>
                    <a:gs pos="1250">
                      <a:srgbClr val="012654"/>
                    </a:gs>
                    <a:gs pos="99000">
                      <a:srgbClr val="012654"/>
                    </a:gs>
                  </a:gsLst>
                  <a:lin ang="5400000" scaled="0"/>
                </a:gradFill>
              </a:rPr>
              <a:t>Search and Governance</a:t>
            </a:r>
            <a:endParaRPr lang="en-US" dirty="0">
              <a:gradFill>
                <a:gsLst>
                  <a:gs pos="1250">
                    <a:srgbClr val="012654"/>
                  </a:gs>
                  <a:gs pos="99000">
                    <a:srgbClr val="012654"/>
                  </a:gs>
                </a:gsLst>
                <a:lin ang="5400000" scaled="0"/>
              </a:gradFill>
            </a:endParaRPr>
          </a:p>
          <a:p>
            <a:pPr lvl="1"/>
            <a:r>
              <a:rPr lang="en-US" dirty="0" smtClean="0"/>
              <a:t>New Fiscal Year to Directive to improve discovery of information</a:t>
            </a:r>
          </a:p>
          <a:p>
            <a:pPr lvl="1"/>
            <a:r>
              <a:rPr lang="en-US" dirty="0" smtClean="0"/>
              <a:t>Legacy Employee Directory is being Sunsetted</a:t>
            </a:r>
            <a:endParaRPr lang="en-US" dirty="0"/>
          </a:p>
        </p:txBody>
      </p:sp>
    </p:spTree>
    <p:extLst>
      <p:ext uri="{BB962C8B-B14F-4D97-AF65-F5344CB8AC3E}">
        <p14:creationId xmlns:p14="http://schemas.microsoft.com/office/powerpoint/2010/main" val="2541237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 calcmode="lin" valueType="num">
                                      <p:cBhvr additive="base">
                                        <p:cTn id="1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6">
                                            <p:txEl>
                                              <p:pRg st="5" end="5"/>
                                            </p:txEl>
                                          </p:spTgt>
                                        </p:tgtEl>
                                        <p:attrNameLst>
                                          <p:attrName>style.visibility</p:attrName>
                                        </p:attrNameLst>
                                      </p:cBhvr>
                                      <p:to>
                                        <p:strVal val="visible"/>
                                      </p:to>
                                    </p:set>
                                    <p:anim calcmode="lin" valueType="num">
                                      <p:cBhvr additive="base">
                                        <p:cTn id="29"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6">
                                            <p:txEl>
                                              <p:pRg st="6" end="6"/>
                                            </p:txEl>
                                          </p:spTgt>
                                        </p:tgtEl>
                                        <p:attrNameLst>
                                          <p:attrName>style.visibility</p:attrName>
                                        </p:attrNameLst>
                                      </p:cBhvr>
                                      <p:to>
                                        <p:strVal val="visible"/>
                                      </p:to>
                                    </p:set>
                                    <p:anim calcmode="lin" valueType="num">
                                      <p:cBhvr additive="base">
                                        <p:cTn id="33"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anim calcmode="lin" valueType="num">
                                      <p:cBhvr additive="base">
                                        <p:cTn id="37"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6">
                                            <p:txEl>
                                              <p:pRg st="8" end="8"/>
                                            </p:txEl>
                                          </p:spTgt>
                                        </p:tgtEl>
                                        <p:attrNameLst>
                                          <p:attrName>style.visibility</p:attrName>
                                        </p:attrNameLst>
                                      </p:cBhvr>
                                      <p:to>
                                        <p:strVal val="visible"/>
                                      </p:to>
                                    </p:set>
                                    <p:anim calcmode="lin" valueType="num">
                                      <p:cBhvr additive="base">
                                        <p:cTn id="43"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8" end="8"/>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
                                            <p:txEl>
                                              <p:pRg st="9" end="9"/>
                                            </p:txEl>
                                          </p:spTgt>
                                        </p:tgtEl>
                                        <p:attrNameLst>
                                          <p:attrName>style.visibility</p:attrName>
                                        </p:attrNameLst>
                                      </p:cBhvr>
                                      <p:to>
                                        <p:strVal val="visible"/>
                                      </p:to>
                                    </p:set>
                                    <p:anim calcmode="lin" valueType="num">
                                      <p:cBhvr additive="base">
                                        <p:cTn id="47" dur="500" fill="hold"/>
                                        <p:tgtEl>
                                          <p:spTgt spid="6">
                                            <p:txEl>
                                              <p:pRg st="9" end="9"/>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6">
                                            <p:txEl>
                                              <p:pRg st="9" end="9"/>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6">
                                            <p:txEl>
                                              <p:pRg st="10" end="10"/>
                                            </p:txEl>
                                          </p:spTgt>
                                        </p:tgtEl>
                                        <p:attrNameLst>
                                          <p:attrName>style.visibility</p:attrName>
                                        </p:attrNameLst>
                                      </p:cBhvr>
                                      <p:to>
                                        <p:strVal val="visible"/>
                                      </p:to>
                                    </p:set>
                                    <p:anim calcmode="lin" valueType="num">
                                      <p:cBhvr additive="base">
                                        <p:cTn id="51" dur="500" fill="hold"/>
                                        <p:tgtEl>
                                          <p:spTgt spid="6">
                                            <p:txEl>
                                              <p:pRg st="10" end="1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6">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Customer solution</a:t>
            </a:r>
            <a:endParaRPr lang="en-US" dirty="0"/>
          </a:p>
        </p:txBody>
      </p:sp>
    </p:spTree>
    <p:extLst>
      <p:ext uri="{BB962C8B-B14F-4D97-AF65-F5344CB8AC3E}">
        <p14:creationId xmlns:p14="http://schemas.microsoft.com/office/powerpoint/2010/main" val="1334165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Solution: The Proposal</a:t>
            </a:r>
            <a:endParaRPr lang="en-US" dirty="0"/>
          </a:p>
        </p:txBody>
      </p:sp>
      <p:sp>
        <p:nvSpPr>
          <p:cNvPr id="6" name="Text Placeholder 5"/>
          <p:cNvSpPr>
            <a:spLocks noGrp="1"/>
          </p:cNvSpPr>
          <p:nvPr>
            <p:ph type="body" sz="quarter" idx="10"/>
          </p:nvPr>
        </p:nvSpPr>
        <p:spPr>
          <a:xfrm>
            <a:off x="274638" y="1212850"/>
            <a:ext cx="11887200" cy="3447098"/>
          </a:xfrm>
        </p:spPr>
        <p:txBody>
          <a:bodyPr/>
          <a:lstStyle/>
          <a:p>
            <a:r>
              <a:rPr lang="en-US" dirty="0" smtClean="0"/>
              <a:t>Upgrade The Services Farm in the Short Term</a:t>
            </a:r>
          </a:p>
          <a:p>
            <a:endParaRPr lang="en-US" dirty="0" smtClean="0"/>
          </a:p>
          <a:p>
            <a:r>
              <a:rPr lang="en-US" dirty="0" smtClean="0"/>
              <a:t>Plan for Content Farm Migration in the Mid Term</a:t>
            </a:r>
          </a:p>
          <a:p>
            <a:endParaRPr lang="en-US" dirty="0" smtClean="0"/>
          </a:p>
          <a:p>
            <a:r>
              <a:rPr lang="en-US" dirty="0" smtClean="0"/>
              <a:t>Leverage Centralized Search</a:t>
            </a:r>
          </a:p>
        </p:txBody>
      </p:sp>
    </p:spTree>
    <p:extLst>
      <p:ext uri="{BB962C8B-B14F-4D97-AF65-F5344CB8AC3E}">
        <p14:creationId xmlns:p14="http://schemas.microsoft.com/office/powerpoint/2010/main" val="1434955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Solution: The Goal</a:t>
            </a:r>
            <a:endParaRPr lang="en-US" dirty="0"/>
          </a:p>
        </p:txBody>
      </p:sp>
      <p:sp>
        <p:nvSpPr>
          <p:cNvPr id="6" name="Text Placeholder 5"/>
          <p:cNvSpPr>
            <a:spLocks noGrp="1"/>
          </p:cNvSpPr>
          <p:nvPr>
            <p:ph type="body" sz="quarter" idx="10"/>
          </p:nvPr>
        </p:nvSpPr>
        <p:spPr>
          <a:xfrm>
            <a:off x="274638" y="1212850"/>
            <a:ext cx="11887200" cy="5355312"/>
          </a:xfrm>
        </p:spPr>
        <p:txBody>
          <a:bodyPr/>
          <a:lstStyle/>
          <a:p>
            <a:r>
              <a:rPr lang="en-US" dirty="0" smtClean="0"/>
              <a:t>Upgraded Services Farm running SharePoint 2013</a:t>
            </a:r>
          </a:p>
          <a:p>
            <a:endParaRPr lang="en-US" dirty="0" smtClean="0"/>
          </a:p>
          <a:p>
            <a:r>
              <a:rPr lang="en-US" dirty="0" smtClean="0"/>
              <a:t>Centralized Search, Profiles, and Metadata</a:t>
            </a:r>
          </a:p>
          <a:p>
            <a:endParaRPr lang="en-US" dirty="0" smtClean="0"/>
          </a:p>
          <a:p>
            <a:r>
              <a:rPr lang="en-US" dirty="0" smtClean="0"/>
              <a:t>Personal Sites and Communities in the Enterprise</a:t>
            </a:r>
          </a:p>
          <a:p>
            <a:endParaRPr lang="en-US" dirty="0" smtClean="0"/>
          </a:p>
          <a:p>
            <a:r>
              <a:rPr lang="en-US" dirty="0" smtClean="0"/>
              <a:t>SkyDrive Pro for Secure Mobile Sharing and Document Sync</a:t>
            </a:r>
          </a:p>
        </p:txBody>
      </p:sp>
    </p:spTree>
    <p:extLst>
      <p:ext uri="{BB962C8B-B14F-4D97-AF65-F5344CB8AC3E}">
        <p14:creationId xmlns:p14="http://schemas.microsoft.com/office/powerpoint/2010/main" val="3315444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 calcmode="lin" valueType="num">
                                      <p:cBhvr additive="base">
                                        <p:cTn id="25"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Solution: Step 1 - POC</a:t>
            </a:r>
            <a:endParaRPr lang="en-US" dirty="0"/>
          </a:p>
        </p:txBody>
      </p:sp>
      <p:sp>
        <p:nvSpPr>
          <p:cNvPr id="6" name="Text Placeholder 5"/>
          <p:cNvSpPr>
            <a:spLocks noGrp="1"/>
          </p:cNvSpPr>
          <p:nvPr>
            <p:ph type="body" sz="quarter" idx="10"/>
          </p:nvPr>
        </p:nvSpPr>
        <p:spPr>
          <a:xfrm>
            <a:off x="8504237" y="1211262"/>
            <a:ext cx="3659965" cy="5324535"/>
          </a:xfrm>
        </p:spPr>
        <p:txBody>
          <a:bodyPr/>
          <a:lstStyle/>
          <a:p>
            <a:pPr lvl="1"/>
            <a:r>
              <a:rPr lang="en-US" dirty="0" smtClean="0"/>
              <a:t>Customer Begins SharePoint 2013 Proof of Concept</a:t>
            </a:r>
          </a:p>
          <a:p>
            <a:pPr lvl="1"/>
            <a:r>
              <a:rPr lang="en-US" dirty="0" smtClean="0"/>
              <a:t>Audience Created for POC Users &amp; Non POC Users</a:t>
            </a:r>
          </a:p>
          <a:p>
            <a:pPr lvl="1"/>
            <a:r>
              <a:rPr lang="en-US" dirty="0" smtClean="0"/>
              <a:t>SharePoint 2010 Farm Targets Audience for Redirection to POC Farm</a:t>
            </a:r>
          </a:p>
          <a:p>
            <a:pPr lvl="1"/>
            <a:r>
              <a:rPr lang="en-US" dirty="0" smtClean="0"/>
              <a:t>SharePoint 2013 Farm Targets Non POC Users for Production Redirection</a:t>
            </a:r>
          </a:p>
          <a:p>
            <a:pPr lvl="1"/>
            <a:r>
              <a:rPr lang="en-US" dirty="0" smtClean="0"/>
              <a:t>SkyDrive / Communities / Newsfeeds tested by POC users</a:t>
            </a:r>
          </a:p>
          <a:p>
            <a:pPr lvl="1"/>
            <a:r>
              <a:rPr lang="en-US" dirty="0" smtClean="0"/>
              <a:t>POC using Minimal </a:t>
            </a:r>
            <a:r>
              <a:rPr lang="en-US" dirty="0"/>
              <a:t>Resource Requirements</a:t>
            </a:r>
          </a:p>
          <a:p>
            <a:pPr lvl="1"/>
            <a:endParaRPr lang="en-US" dirty="0" smtClean="0"/>
          </a:p>
          <a:p>
            <a:pPr lvl="1"/>
            <a:endParaRPr lang="en-US" dirty="0"/>
          </a:p>
        </p:txBody>
      </p:sp>
      <p:pic>
        <p:nvPicPr>
          <p:cNvPr id="4" name="Picture 3"/>
          <p:cNvPicPr>
            <a:picLocks noChangeAspect="1"/>
          </p:cNvPicPr>
          <p:nvPr/>
        </p:nvPicPr>
        <p:blipFill>
          <a:blip r:embed="rId2"/>
          <a:stretch>
            <a:fillRect/>
          </a:stretch>
        </p:blipFill>
        <p:spPr>
          <a:xfrm>
            <a:off x="503237" y="1211262"/>
            <a:ext cx="4714957" cy="5486400"/>
          </a:xfrm>
          <a:prstGeom prst="rect">
            <a:avLst/>
          </a:prstGeom>
        </p:spPr>
      </p:pic>
    </p:spTree>
    <p:extLst>
      <p:ext uri="{BB962C8B-B14F-4D97-AF65-F5344CB8AC3E}">
        <p14:creationId xmlns:p14="http://schemas.microsoft.com/office/powerpoint/2010/main" val="29623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1000"/>
                                        <p:tgtEl>
                                          <p:spTgt spid="6">
                                            <p:txEl>
                                              <p:pRg st="4" end="4"/>
                                            </p:txEl>
                                          </p:spTgt>
                                        </p:tgtEl>
                                      </p:cBhvr>
                                    </p:animEffect>
                                    <p:anim calcmode="lin" valueType="num">
                                      <p:cBhvr>
                                        <p:cTn id="36"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1000"/>
                                        <p:tgtEl>
                                          <p:spTgt spid="6">
                                            <p:txEl>
                                              <p:pRg st="5" end="5"/>
                                            </p:txEl>
                                          </p:spTgt>
                                        </p:tgtEl>
                                      </p:cBhvr>
                                    </p:animEffect>
                                    <p:anim calcmode="lin" valueType="num">
                                      <p:cBhvr>
                                        <p:cTn id="43"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Overview &amp; expectations</a:t>
            </a:r>
            <a:endParaRPr lang="en-US" dirty="0"/>
          </a:p>
        </p:txBody>
      </p:sp>
    </p:spTree>
    <p:extLst>
      <p:ext uri="{BB962C8B-B14F-4D97-AF65-F5344CB8AC3E}">
        <p14:creationId xmlns:p14="http://schemas.microsoft.com/office/powerpoint/2010/main" val="2329258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Solution: Step 2 - Pilot</a:t>
            </a:r>
            <a:br>
              <a:rPr lang="en-US" dirty="0" smtClean="0"/>
            </a:br>
            <a:endParaRPr lang="en-US" dirty="0"/>
          </a:p>
        </p:txBody>
      </p:sp>
      <p:sp>
        <p:nvSpPr>
          <p:cNvPr id="6" name="Text Placeholder 5"/>
          <p:cNvSpPr>
            <a:spLocks noGrp="1"/>
          </p:cNvSpPr>
          <p:nvPr>
            <p:ph type="body" sz="quarter" idx="10"/>
          </p:nvPr>
        </p:nvSpPr>
        <p:spPr>
          <a:xfrm>
            <a:off x="8504238" y="1212850"/>
            <a:ext cx="3657600" cy="4093428"/>
          </a:xfrm>
        </p:spPr>
        <p:txBody>
          <a:bodyPr/>
          <a:lstStyle/>
          <a:p>
            <a:pPr lvl="1"/>
            <a:r>
              <a:rPr lang="en-US" dirty="0" smtClean="0"/>
              <a:t>Customer Extends POC to Near Production Capabilities with a larger user base (1k+)</a:t>
            </a:r>
          </a:p>
          <a:p>
            <a:pPr lvl="1"/>
            <a:r>
              <a:rPr lang="en-US" dirty="0" smtClean="0"/>
              <a:t>Additional Audience Created for Pilot Users</a:t>
            </a:r>
          </a:p>
          <a:p>
            <a:pPr lvl="1"/>
            <a:r>
              <a:rPr lang="en-US" dirty="0" smtClean="0"/>
              <a:t>Migration of Personal Sites and SkyDrive Pro Piloted</a:t>
            </a:r>
          </a:p>
          <a:p>
            <a:pPr lvl="1"/>
            <a:r>
              <a:rPr lang="en-US" dirty="0" smtClean="0"/>
              <a:t>Reporting, Governance, and Disaster Recovery Strategies Developed</a:t>
            </a:r>
          </a:p>
          <a:p>
            <a:pPr lvl="1"/>
            <a:r>
              <a:rPr lang="en-US" dirty="0" smtClean="0"/>
              <a:t>Pilot Requires Additional Resources</a:t>
            </a:r>
          </a:p>
          <a:p>
            <a:pPr lvl="1"/>
            <a:endParaRPr lang="en-US" dirty="0"/>
          </a:p>
        </p:txBody>
      </p:sp>
      <p:pic>
        <p:nvPicPr>
          <p:cNvPr id="4" name="Picture 3"/>
          <p:cNvPicPr>
            <a:picLocks noChangeAspect="1"/>
          </p:cNvPicPr>
          <p:nvPr/>
        </p:nvPicPr>
        <p:blipFill>
          <a:blip r:embed="rId2"/>
          <a:stretch>
            <a:fillRect/>
          </a:stretch>
        </p:blipFill>
        <p:spPr>
          <a:xfrm>
            <a:off x="463725" y="1201447"/>
            <a:ext cx="7851428" cy="5486400"/>
          </a:xfrm>
          <a:prstGeom prst="rect">
            <a:avLst/>
          </a:prstGeom>
        </p:spPr>
      </p:pic>
    </p:spTree>
    <p:extLst>
      <p:ext uri="{BB962C8B-B14F-4D97-AF65-F5344CB8AC3E}">
        <p14:creationId xmlns:p14="http://schemas.microsoft.com/office/powerpoint/2010/main" val="957639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1000"/>
                                        <p:tgtEl>
                                          <p:spTgt spid="6">
                                            <p:txEl>
                                              <p:pRg st="4" end="4"/>
                                            </p:txEl>
                                          </p:spTgt>
                                        </p:tgtEl>
                                      </p:cBhvr>
                                    </p:animEffect>
                                    <p:anim calcmode="lin" valueType="num">
                                      <p:cBhvr>
                                        <p:cTn id="36"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Solution: Step 3 - Production</a:t>
            </a:r>
            <a:endParaRPr lang="en-US" dirty="0"/>
          </a:p>
        </p:txBody>
      </p:sp>
      <p:sp>
        <p:nvSpPr>
          <p:cNvPr id="6" name="Text Placeholder 5"/>
          <p:cNvSpPr>
            <a:spLocks noGrp="1"/>
          </p:cNvSpPr>
          <p:nvPr>
            <p:ph type="body" sz="quarter" idx="10"/>
          </p:nvPr>
        </p:nvSpPr>
        <p:spPr>
          <a:xfrm>
            <a:off x="8504238" y="1212850"/>
            <a:ext cx="3657600" cy="3139321"/>
          </a:xfrm>
        </p:spPr>
        <p:txBody>
          <a:bodyPr/>
          <a:lstStyle/>
          <a:p>
            <a:pPr lvl="1"/>
            <a:r>
              <a:rPr lang="en-US" dirty="0" smtClean="0"/>
              <a:t>Customer Promotes Pilot to Production Deployment</a:t>
            </a:r>
          </a:p>
          <a:p>
            <a:pPr lvl="1"/>
            <a:r>
              <a:rPr lang="en-US" dirty="0" smtClean="0"/>
              <a:t>All Users Now Directed to Production Services Farm for Social et al</a:t>
            </a:r>
          </a:p>
          <a:p>
            <a:pPr lvl="1"/>
            <a:r>
              <a:rPr lang="en-US" dirty="0" smtClean="0"/>
              <a:t>POC Environment Becomes Consumer of Production Services</a:t>
            </a:r>
          </a:p>
          <a:p>
            <a:pPr lvl="1"/>
            <a:r>
              <a:rPr lang="en-US" dirty="0" smtClean="0"/>
              <a:t>Legacy Environment Enters Sunset Period</a:t>
            </a:r>
            <a:endParaRPr lang="en-US" dirty="0"/>
          </a:p>
        </p:txBody>
      </p:sp>
      <p:pic>
        <p:nvPicPr>
          <p:cNvPr id="3" name="Picture 2"/>
          <p:cNvPicPr>
            <a:picLocks noChangeAspect="1"/>
          </p:cNvPicPr>
          <p:nvPr/>
        </p:nvPicPr>
        <p:blipFill>
          <a:blip r:embed="rId2"/>
          <a:stretch>
            <a:fillRect/>
          </a:stretch>
        </p:blipFill>
        <p:spPr>
          <a:xfrm>
            <a:off x="513739" y="1211263"/>
            <a:ext cx="7746491" cy="5486400"/>
          </a:xfrm>
          <a:prstGeom prst="rect">
            <a:avLst/>
          </a:prstGeom>
        </p:spPr>
      </p:pic>
    </p:spTree>
    <p:extLst>
      <p:ext uri="{BB962C8B-B14F-4D97-AF65-F5344CB8AC3E}">
        <p14:creationId xmlns:p14="http://schemas.microsoft.com/office/powerpoint/2010/main" val="10342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Solution: Step 4 - Sunset</a:t>
            </a:r>
            <a:endParaRPr lang="en-US" dirty="0"/>
          </a:p>
        </p:txBody>
      </p:sp>
      <p:sp>
        <p:nvSpPr>
          <p:cNvPr id="6" name="Text Placeholder 5"/>
          <p:cNvSpPr>
            <a:spLocks noGrp="1"/>
          </p:cNvSpPr>
          <p:nvPr>
            <p:ph type="body" sz="quarter" idx="10"/>
          </p:nvPr>
        </p:nvSpPr>
        <p:spPr>
          <a:xfrm>
            <a:off x="8504238" y="1212850"/>
            <a:ext cx="3657600" cy="2246769"/>
          </a:xfrm>
        </p:spPr>
        <p:txBody>
          <a:bodyPr/>
          <a:lstStyle/>
          <a:p>
            <a:pPr lvl="1"/>
            <a:r>
              <a:rPr lang="en-US" dirty="0" smtClean="0"/>
              <a:t>Customer Retires/Reallocates Legacy Services Farm </a:t>
            </a:r>
          </a:p>
          <a:p>
            <a:pPr lvl="1"/>
            <a:r>
              <a:rPr lang="en-US" dirty="0" smtClean="0"/>
              <a:t>Planning Begins for Content Farm Migrations, Upgrades, or Consolidation</a:t>
            </a:r>
          </a:p>
          <a:p>
            <a:pPr lvl="1"/>
            <a:r>
              <a:rPr lang="en-US" dirty="0" smtClean="0"/>
              <a:t>Users Share, Collaborate, and Yam it up in SharePoint 2013</a:t>
            </a:r>
            <a:endParaRPr lang="en-US" dirty="0"/>
          </a:p>
        </p:txBody>
      </p:sp>
      <p:pic>
        <p:nvPicPr>
          <p:cNvPr id="3" name="Picture 2"/>
          <p:cNvPicPr>
            <a:picLocks noChangeAspect="1"/>
          </p:cNvPicPr>
          <p:nvPr/>
        </p:nvPicPr>
        <p:blipFill>
          <a:blip r:embed="rId2"/>
          <a:stretch>
            <a:fillRect/>
          </a:stretch>
        </p:blipFill>
        <p:spPr>
          <a:xfrm>
            <a:off x="503237" y="1212849"/>
            <a:ext cx="4627509" cy="5486400"/>
          </a:xfrm>
          <a:prstGeom prst="rect">
            <a:avLst/>
          </a:prstGeom>
        </p:spPr>
      </p:pic>
    </p:spTree>
    <p:extLst>
      <p:ext uri="{BB962C8B-B14F-4D97-AF65-F5344CB8AC3E}">
        <p14:creationId xmlns:p14="http://schemas.microsoft.com/office/powerpoint/2010/main" val="191348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Cross Farm / </a:t>
            </a:r>
            <a:r>
              <a:rPr lang="en-US" smtClean="0"/>
              <a:t>Cross Version Services </a:t>
            </a:r>
            <a:r>
              <a:rPr lang="en-US" dirty="0" smtClean="0"/>
              <a:t>in Action</a:t>
            </a:r>
            <a:endParaRPr lang="en-US" dirty="0"/>
          </a:p>
        </p:txBody>
      </p:sp>
    </p:spTree>
    <p:extLst>
      <p:ext uri="{BB962C8B-B14F-4D97-AF65-F5344CB8AC3E}">
        <p14:creationId xmlns:p14="http://schemas.microsoft.com/office/powerpoint/2010/main" val="1111952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It’s a wrap</a:t>
            </a:r>
            <a:endParaRPr lang="en-US" dirty="0"/>
          </a:p>
        </p:txBody>
      </p:sp>
    </p:spTree>
    <p:extLst>
      <p:ext uri="{BB962C8B-B14F-4D97-AF65-F5344CB8AC3E}">
        <p14:creationId xmlns:p14="http://schemas.microsoft.com/office/powerpoint/2010/main" val="3125341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Wrap Up: What We Covered</a:t>
            </a:r>
            <a:endParaRPr lang="en-US" dirty="0"/>
          </a:p>
        </p:txBody>
      </p:sp>
      <p:sp>
        <p:nvSpPr>
          <p:cNvPr id="6" name="Text Placeholder 5"/>
          <p:cNvSpPr>
            <a:spLocks noGrp="1"/>
          </p:cNvSpPr>
          <p:nvPr>
            <p:ph type="body" sz="quarter" idx="10"/>
          </p:nvPr>
        </p:nvSpPr>
        <p:spPr>
          <a:xfrm>
            <a:off x="274638" y="1212850"/>
            <a:ext cx="11887200" cy="4555093"/>
          </a:xfrm>
        </p:spPr>
        <p:txBody>
          <a:bodyPr/>
          <a:lstStyle/>
          <a:p>
            <a:r>
              <a:rPr lang="en-US" dirty="0" smtClean="0"/>
              <a:t>Why you would use cross farm services with SharePoint 2013</a:t>
            </a:r>
          </a:p>
          <a:p>
            <a:r>
              <a:rPr lang="en-US" dirty="0" smtClean="0"/>
              <a:t>Primer of social with SharePoint 2013</a:t>
            </a:r>
          </a:p>
          <a:p>
            <a:r>
              <a:rPr lang="en-US" dirty="0" smtClean="0"/>
              <a:t>Cross farm / cross </a:t>
            </a:r>
            <a:r>
              <a:rPr lang="en-US" dirty="0"/>
              <a:t>v</a:t>
            </a:r>
            <a:r>
              <a:rPr lang="en-US" dirty="0" smtClean="0"/>
              <a:t>ersion services and how they work</a:t>
            </a:r>
          </a:p>
          <a:p>
            <a:r>
              <a:rPr lang="en-US" dirty="0" smtClean="0"/>
              <a:t>An example customer </a:t>
            </a:r>
            <a:r>
              <a:rPr lang="en-US" dirty="0"/>
              <a:t>s</a:t>
            </a:r>
            <a:r>
              <a:rPr lang="en-US" dirty="0" smtClean="0"/>
              <a:t>cenario</a:t>
            </a:r>
          </a:p>
          <a:p>
            <a:r>
              <a:rPr lang="en-US" dirty="0" smtClean="0"/>
              <a:t>Demonstration of how two environments can be integrated</a:t>
            </a:r>
          </a:p>
        </p:txBody>
      </p:sp>
    </p:spTree>
    <p:extLst>
      <p:ext uri="{BB962C8B-B14F-4D97-AF65-F5344CB8AC3E}">
        <p14:creationId xmlns:p14="http://schemas.microsoft.com/office/powerpoint/2010/main" val="1455544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Wrap Up: Relevant Topics</a:t>
            </a:r>
            <a:endParaRPr lang="en-US" dirty="0"/>
          </a:p>
        </p:txBody>
      </p:sp>
      <p:sp>
        <p:nvSpPr>
          <p:cNvPr id="6" name="Text Placeholder 5"/>
          <p:cNvSpPr>
            <a:spLocks noGrp="1"/>
          </p:cNvSpPr>
          <p:nvPr>
            <p:ph type="body" sz="quarter" idx="10"/>
          </p:nvPr>
        </p:nvSpPr>
        <p:spPr>
          <a:xfrm>
            <a:off x="274638" y="1212850"/>
            <a:ext cx="11887200" cy="4530471"/>
          </a:xfrm>
        </p:spPr>
        <p:txBody>
          <a:bodyPr/>
          <a:lstStyle/>
          <a:p>
            <a:r>
              <a:rPr lang="en-US" dirty="0" smtClean="0"/>
              <a:t>Links to MSDN Articles</a:t>
            </a:r>
          </a:p>
          <a:p>
            <a:pPr lvl="1"/>
            <a:r>
              <a:rPr lang="en-US" dirty="0" smtClean="0"/>
              <a:t>Share Service Applications Across Farms </a:t>
            </a:r>
            <a:r>
              <a:rPr lang="en-US" dirty="0"/>
              <a:t>in SharePoint 2013 - </a:t>
            </a:r>
            <a:r>
              <a:rPr lang="en-US" dirty="0">
                <a:hlinkClick r:id="rId2"/>
              </a:rPr>
              <a:t>http://</a:t>
            </a:r>
            <a:r>
              <a:rPr lang="en-US" dirty="0" smtClean="0">
                <a:hlinkClick r:id="rId2"/>
              </a:rPr>
              <a:t>tinyurl.com/ShareSP13Svc</a:t>
            </a:r>
            <a:r>
              <a:rPr lang="en-US" dirty="0" smtClean="0"/>
              <a:t> </a:t>
            </a:r>
          </a:p>
          <a:p>
            <a:pPr lvl="1"/>
            <a:r>
              <a:rPr lang="en-US" dirty="0" smtClean="0"/>
              <a:t>Exchange Trust Certificates between farms </a:t>
            </a:r>
            <a:r>
              <a:rPr lang="en-US" dirty="0"/>
              <a:t>in SharePoint 2013 - </a:t>
            </a:r>
            <a:r>
              <a:rPr lang="en-US" dirty="0">
                <a:hlinkClick r:id="rId3"/>
              </a:rPr>
              <a:t>http://</a:t>
            </a:r>
            <a:r>
              <a:rPr lang="en-US" dirty="0" smtClean="0">
                <a:hlinkClick r:id="rId3"/>
              </a:rPr>
              <a:t>tinyurl.com/SP13ExchangeTrust</a:t>
            </a:r>
            <a:r>
              <a:rPr lang="en-US" dirty="0" smtClean="0"/>
              <a:t> </a:t>
            </a:r>
          </a:p>
          <a:p>
            <a:pPr lvl="1"/>
            <a:r>
              <a:rPr lang="en-US" dirty="0" smtClean="0"/>
              <a:t>Set Permissions to Published Service Applications in SharePoint 2013 </a:t>
            </a:r>
            <a:r>
              <a:rPr lang="en-US" dirty="0"/>
              <a:t>- </a:t>
            </a:r>
            <a:r>
              <a:rPr lang="en-US" dirty="0">
                <a:hlinkClick r:id="rId4"/>
              </a:rPr>
              <a:t>http://</a:t>
            </a:r>
            <a:r>
              <a:rPr lang="en-US" dirty="0" smtClean="0">
                <a:hlinkClick r:id="rId4"/>
              </a:rPr>
              <a:t>tinyurl.com/SP13SetPerms</a:t>
            </a:r>
            <a:r>
              <a:rPr lang="en-US" dirty="0" smtClean="0"/>
              <a:t> </a:t>
            </a:r>
          </a:p>
          <a:p>
            <a:pPr lvl="1"/>
            <a:r>
              <a:rPr lang="en-US" dirty="0" smtClean="0"/>
              <a:t>Connect to Service Applications on Remote Farms in SharePoint 2013 </a:t>
            </a:r>
            <a:r>
              <a:rPr lang="en-US" dirty="0"/>
              <a:t>- </a:t>
            </a:r>
            <a:r>
              <a:rPr lang="en-US" dirty="0">
                <a:hlinkClick r:id="rId5"/>
              </a:rPr>
              <a:t>http://</a:t>
            </a:r>
            <a:r>
              <a:rPr lang="en-US" dirty="0" smtClean="0">
                <a:hlinkClick r:id="rId5"/>
              </a:rPr>
              <a:t>tinyurl.com/SP13ConSA</a:t>
            </a:r>
            <a:r>
              <a:rPr lang="en-US" dirty="0" smtClean="0"/>
              <a:t> </a:t>
            </a:r>
            <a:endParaRPr lang="en-US" dirty="0"/>
          </a:p>
          <a:p>
            <a:r>
              <a:rPr lang="en-US" dirty="0" smtClean="0"/>
              <a:t>Supported Cross Farm Services &amp; Descriptions</a:t>
            </a:r>
          </a:p>
          <a:p>
            <a:pPr lvl="1"/>
            <a:r>
              <a:rPr lang="en-US" dirty="0" smtClean="0"/>
              <a:t>Multi-farm Architectures with SharePoint Server 2013 </a:t>
            </a:r>
            <a:r>
              <a:rPr lang="en-US" dirty="0"/>
              <a:t>- </a:t>
            </a:r>
            <a:r>
              <a:rPr lang="en-US" dirty="0">
                <a:hlinkClick r:id="rId6"/>
              </a:rPr>
              <a:t>http://</a:t>
            </a:r>
            <a:r>
              <a:rPr lang="en-US" dirty="0" smtClean="0">
                <a:hlinkClick r:id="rId6"/>
              </a:rPr>
              <a:t>tinyurl.com/SP13XFarmArch</a:t>
            </a:r>
            <a:r>
              <a:rPr lang="en-US" dirty="0" smtClean="0"/>
              <a:t> </a:t>
            </a:r>
          </a:p>
          <a:p>
            <a:r>
              <a:rPr lang="en-US" dirty="0"/>
              <a:t>Getting started with SharePoint 2013</a:t>
            </a:r>
          </a:p>
          <a:p>
            <a:pPr lvl="1"/>
            <a:r>
              <a:rPr lang="en-US" sz="2400" dirty="0">
                <a:hlinkClick r:id="rId7"/>
              </a:rPr>
              <a:t>http://tinyurl.com/sp2013start</a:t>
            </a:r>
            <a:r>
              <a:rPr lang="en-US" sz="2400" dirty="0"/>
              <a:t>  </a:t>
            </a:r>
          </a:p>
          <a:p>
            <a:pPr lvl="1"/>
            <a:endParaRPr lang="en-US" dirty="0"/>
          </a:p>
        </p:txBody>
      </p:sp>
    </p:spTree>
    <p:extLst>
      <p:ext uri="{BB962C8B-B14F-4D97-AF65-F5344CB8AC3E}">
        <p14:creationId xmlns:p14="http://schemas.microsoft.com/office/powerpoint/2010/main" val="3446623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Wrap Up: Related Sessions</a:t>
            </a:r>
            <a:endParaRPr lang="en-US" dirty="0"/>
          </a:p>
        </p:txBody>
      </p:sp>
      <p:sp>
        <p:nvSpPr>
          <p:cNvPr id="6" name="Text Placeholder 5"/>
          <p:cNvSpPr>
            <a:spLocks noGrp="1"/>
          </p:cNvSpPr>
          <p:nvPr>
            <p:ph type="body" sz="quarter" idx="10"/>
          </p:nvPr>
        </p:nvSpPr>
        <p:spPr>
          <a:xfrm>
            <a:off x="274638" y="1212850"/>
            <a:ext cx="11887200" cy="5404556"/>
          </a:xfrm>
        </p:spPr>
        <p:txBody>
          <a:bodyPr/>
          <a:lstStyle/>
          <a:p>
            <a:r>
              <a:rPr lang="en-US" sz="3200" dirty="0"/>
              <a:t>Overview of Enterprise Social </a:t>
            </a:r>
            <a:endParaRPr lang="en-US" sz="3200" dirty="0" smtClean="0"/>
          </a:p>
          <a:p>
            <a:r>
              <a:rPr lang="en-US" sz="3200" dirty="0"/>
              <a:t>Mark Stone, Monday, </a:t>
            </a:r>
            <a:r>
              <a:rPr lang="en-US" sz="3200" dirty="0" smtClean="0"/>
              <a:t>11/12, 2:00 </a:t>
            </a:r>
            <a:r>
              <a:rPr lang="en-US" sz="3200" dirty="0"/>
              <a:t>PM - 3:15 </a:t>
            </a:r>
            <a:r>
              <a:rPr lang="en-US" sz="3200" dirty="0" smtClean="0"/>
              <a:t>PM</a:t>
            </a:r>
          </a:p>
          <a:p>
            <a:endParaRPr lang="en-US" sz="3200" dirty="0"/>
          </a:p>
          <a:p>
            <a:r>
              <a:rPr lang="en-US" sz="3200" dirty="0"/>
              <a:t>Hybrid Overview: Connecting SharePoint 2013 On-premises to SharePoint Online in Office365 </a:t>
            </a:r>
            <a:endParaRPr lang="en-US" sz="3200" dirty="0" smtClean="0"/>
          </a:p>
          <a:p>
            <a:r>
              <a:rPr lang="en-US" sz="3200" dirty="0"/>
              <a:t>Brad Stevenson, Steve Peschka, Tuesday, </a:t>
            </a:r>
            <a:r>
              <a:rPr lang="en-US" sz="3200" dirty="0" smtClean="0"/>
              <a:t>11/13, 9:00 </a:t>
            </a:r>
            <a:r>
              <a:rPr lang="en-US" sz="3200" dirty="0"/>
              <a:t>AM - 10:15 </a:t>
            </a:r>
            <a:r>
              <a:rPr lang="en-US" sz="3200" dirty="0" smtClean="0"/>
              <a:t>AM</a:t>
            </a:r>
          </a:p>
          <a:p>
            <a:endParaRPr lang="en-US" sz="3200" dirty="0"/>
          </a:p>
          <a:p>
            <a:endParaRPr lang="en-US" sz="3200" dirty="0"/>
          </a:p>
          <a:p>
            <a:endParaRPr lang="en-US" sz="3200" dirty="0"/>
          </a:p>
          <a:p>
            <a:endParaRPr lang="en-US" sz="3200" dirty="0"/>
          </a:p>
        </p:txBody>
      </p:sp>
    </p:spTree>
    <p:extLst>
      <p:ext uri="{BB962C8B-B14F-4D97-AF65-F5344CB8AC3E}">
        <p14:creationId xmlns:p14="http://schemas.microsoft.com/office/powerpoint/2010/main" val="816333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Wrap Up: Feedback! </a:t>
            </a:r>
            <a:endParaRPr lang="en-US" dirty="0"/>
          </a:p>
        </p:txBody>
      </p:sp>
      <p:sp>
        <p:nvSpPr>
          <p:cNvPr id="6" name="Text Placeholder 5"/>
          <p:cNvSpPr>
            <a:spLocks noGrp="1"/>
          </p:cNvSpPr>
          <p:nvPr>
            <p:ph type="body" sz="quarter" idx="10"/>
          </p:nvPr>
        </p:nvSpPr>
        <p:spPr>
          <a:xfrm>
            <a:off x="274638" y="1212850"/>
            <a:ext cx="11887200" cy="738664"/>
          </a:xfrm>
        </p:spPr>
        <p:txBody>
          <a:bodyPr/>
          <a:lstStyle/>
          <a:p>
            <a:r>
              <a:rPr lang="en-US" dirty="0" smtClean="0"/>
              <a:t>Please Submit your </a:t>
            </a:r>
            <a:r>
              <a:rPr lang="en-US" dirty="0" err="1" smtClean="0"/>
              <a:t>evals</a:t>
            </a:r>
            <a:endParaRPr lang="en-US" dirty="0" smtClean="0"/>
          </a:p>
        </p:txBody>
      </p:sp>
      <p:sp>
        <p:nvSpPr>
          <p:cNvPr id="4" name="Title 1"/>
          <p:cNvSpPr txBox="1">
            <a:spLocks/>
          </p:cNvSpPr>
          <p:nvPr/>
        </p:nvSpPr>
        <p:spPr>
          <a:xfrm>
            <a:off x="269543" y="2297370"/>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Questions?</a:t>
            </a:r>
          </a:p>
        </p:txBody>
      </p:sp>
      <p:sp>
        <p:nvSpPr>
          <p:cNvPr id="7" name="Rectangle 6"/>
          <p:cNvSpPr/>
          <p:nvPr/>
        </p:nvSpPr>
        <p:spPr bwMode="auto">
          <a:xfrm>
            <a:off x="503480" y="3346208"/>
            <a:ext cx="2743200"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buClr>
                <a:srgbClr val="777777"/>
              </a:buClr>
              <a:buSzPct val="130000"/>
            </a:pPr>
            <a:r>
              <a:rPr lang="en-US" b="1" dirty="0">
                <a:solidFill>
                  <a:srgbClr val="FFFFFF"/>
                </a:solidFill>
              </a:rPr>
              <a:t>Chris Bortlik</a:t>
            </a:r>
          </a:p>
          <a:p>
            <a:pPr>
              <a:buClr>
                <a:srgbClr val="777777"/>
              </a:buClr>
              <a:buSzPct val="130000"/>
            </a:pPr>
            <a:r>
              <a:rPr lang="en-US" sz="1400" b="1" dirty="0">
                <a:solidFill>
                  <a:srgbClr val="FFFFFF"/>
                </a:solidFill>
              </a:rPr>
              <a:t>Email</a:t>
            </a:r>
            <a:r>
              <a:rPr lang="en-US" sz="1400" dirty="0">
                <a:solidFill>
                  <a:srgbClr val="FFFFFF"/>
                </a:solidFill>
              </a:rPr>
              <a:t>: cbortlik@microsoft.com </a:t>
            </a:r>
          </a:p>
          <a:p>
            <a:pPr>
              <a:buClr>
                <a:srgbClr val="777777"/>
              </a:buClr>
              <a:buSzPct val="130000"/>
            </a:pPr>
            <a:r>
              <a:rPr lang="en-US" sz="1400" b="1" dirty="0">
                <a:solidFill>
                  <a:srgbClr val="FFFFFF"/>
                </a:solidFill>
              </a:rPr>
              <a:t>Blog</a:t>
            </a:r>
            <a:r>
              <a:rPr lang="en-US" sz="1400" dirty="0">
                <a:solidFill>
                  <a:srgbClr val="FFFFFF"/>
                </a:solidFill>
              </a:rPr>
              <a:t>: blogs.technet.com/</a:t>
            </a:r>
            <a:r>
              <a:rPr lang="en-US" sz="1400" dirty="0" err="1">
                <a:solidFill>
                  <a:srgbClr val="FFFFFF"/>
                </a:solidFill>
              </a:rPr>
              <a:t>cbortlik</a:t>
            </a:r>
            <a:r>
              <a:rPr lang="en-US" sz="1400" dirty="0">
                <a:solidFill>
                  <a:srgbClr val="FFFFFF"/>
                </a:solidFill>
              </a:rPr>
              <a:t> </a:t>
            </a:r>
          </a:p>
          <a:p>
            <a:pPr>
              <a:buClr>
                <a:srgbClr val="777777"/>
              </a:buClr>
              <a:buSzPct val="130000"/>
            </a:pPr>
            <a:r>
              <a:rPr lang="en-US" sz="1400" b="1" dirty="0">
                <a:solidFill>
                  <a:srgbClr val="FFFFFF"/>
                </a:solidFill>
              </a:rPr>
              <a:t>Twitter</a:t>
            </a:r>
            <a:r>
              <a:rPr lang="en-US" sz="1400" dirty="0">
                <a:solidFill>
                  <a:srgbClr val="FFFFFF"/>
                </a:solidFill>
              </a:rPr>
              <a:t>: @</a:t>
            </a:r>
            <a:r>
              <a:rPr lang="en-US" sz="1400" dirty="0" err="1">
                <a:solidFill>
                  <a:srgbClr val="FFFFFF"/>
                </a:solidFill>
              </a:rPr>
              <a:t>cbortlik</a:t>
            </a:r>
            <a:r>
              <a:rPr lang="en-US" sz="1400" dirty="0">
                <a:solidFill>
                  <a:srgbClr val="FFFFFF"/>
                </a:solidFill>
              </a:rPr>
              <a:t> </a:t>
            </a:r>
          </a:p>
        </p:txBody>
      </p:sp>
      <p:sp>
        <p:nvSpPr>
          <p:cNvPr id="8" name="Rectangle 7"/>
          <p:cNvSpPr/>
          <p:nvPr/>
        </p:nvSpPr>
        <p:spPr bwMode="auto">
          <a:xfrm>
            <a:off x="3627437" y="3346208"/>
            <a:ext cx="2743200" cy="274185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buClr>
                <a:srgbClr val="777777"/>
              </a:buClr>
              <a:buSzPct val="130000"/>
            </a:pPr>
            <a:r>
              <a:rPr lang="en-US" b="1" dirty="0">
                <a:solidFill>
                  <a:srgbClr val="FFFFFF"/>
                </a:solidFill>
              </a:rPr>
              <a:t>Steven </a:t>
            </a:r>
            <a:r>
              <a:rPr lang="en-US" b="1" dirty="0" err="1">
                <a:solidFill>
                  <a:srgbClr val="FFFFFF"/>
                </a:solidFill>
              </a:rPr>
              <a:t>Fowle</a:t>
            </a:r>
            <a:endParaRPr lang="en-US" b="1" dirty="0">
              <a:solidFill>
                <a:srgbClr val="FFFFFF"/>
              </a:solidFill>
            </a:endParaRPr>
          </a:p>
          <a:p>
            <a:pPr>
              <a:buClr>
                <a:srgbClr val="777777"/>
              </a:buClr>
              <a:buSzPct val="130000"/>
            </a:pPr>
            <a:r>
              <a:rPr lang="en-US" sz="1400" b="1" dirty="0">
                <a:solidFill>
                  <a:srgbClr val="FFFFFF"/>
                </a:solidFill>
              </a:rPr>
              <a:t>Email</a:t>
            </a:r>
            <a:r>
              <a:rPr lang="en-US" sz="1400" dirty="0">
                <a:solidFill>
                  <a:srgbClr val="FFFFFF"/>
                </a:solidFill>
              </a:rPr>
              <a:t>: </a:t>
            </a:r>
            <a:r>
              <a:rPr lang="en-US" sz="1400" dirty="0" smtClean="0">
                <a:solidFill>
                  <a:srgbClr val="FFFFFF"/>
                </a:solidFill>
              </a:rPr>
              <a:t>sfowle@microsoft.com</a:t>
            </a:r>
            <a:endParaRPr lang="en-US" sz="1400" dirty="0">
              <a:solidFill>
                <a:srgbClr val="FFFFFF"/>
              </a:solidFill>
            </a:endParaRPr>
          </a:p>
          <a:p>
            <a:pPr>
              <a:buClr>
                <a:srgbClr val="777777"/>
              </a:buClr>
              <a:buSzPct val="130000"/>
            </a:pPr>
            <a:endParaRPr lang="en-US" sz="1400" dirty="0" smtClean="0">
              <a:solidFill>
                <a:srgbClr val="FFFFFF"/>
              </a:solidFill>
            </a:endParaRPr>
          </a:p>
          <a:p>
            <a:pPr>
              <a:buClr>
                <a:srgbClr val="777777"/>
              </a:buClr>
              <a:buSzPct val="130000"/>
            </a:pPr>
            <a:endParaRPr lang="en-US" sz="1400" dirty="0">
              <a:solidFill>
                <a:srgbClr val="FFFFFF"/>
              </a:solidFill>
            </a:endParaRPr>
          </a:p>
          <a:p>
            <a:pPr>
              <a:buClr>
                <a:srgbClr val="777777"/>
              </a:buClr>
              <a:buSzPct val="130000"/>
            </a:pPr>
            <a:endParaRPr lang="en-US" sz="1400" dirty="0" smtClean="0">
              <a:solidFill>
                <a:srgbClr val="FFFFFF"/>
              </a:solidFill>
            </a:endParaRPr>
          </a:p>
          <a:p>
            <a:pPr>
              <a:buClr>
                <a:srgbClr val="777777"/>
              </a:buClr>
              <a:buSzPct val="130000"/>
            </a:pPr>
            <a:r>
              <a:rPr lang="en-US" sz="1400" b="1" dirty="0" smtClean="0">
                <a:solidFill>
                  <a:srgbClr val="FFFFFF"/>
                </a:solidFill>
              </a:rPr>
              <a:t>Twitter</a:t>
            </a:r>
            <a:r>
              <a:rPr lang="en-US" sz="1400" dirty="0">
                <a:solidFill>
                  <a:srgbClr val="FFFFFF"/>
                </a:solidFill>
              </a:rPr>
              <a:t>: @</a:t>
            </a:r>
            <a:r>
              <a:rPr lang="en-US" sz="1400" dirty="0" err="1">
                <a:solidFill>
                  <a:srgbClr val="FFFFFF"/>
                </a:solidFill>
              </a:rPr>
              <a:t>sfowle</a:t>
            </a:r>
            <a:endParaRPr lang="en-US" sz="2400" dirty="0">
              <a:solidFill>
                <a:srgbClr val="FFFFFF"/>
              </a:solidFill>
            </a:endParaRPr>
          </a:p>
        </p:txBody>
      </p:sp>
      <p:sp>
        <p:nvSpPr>
          <p:cNvPr id="9" name="Rectangle 8"/>
          <p:cNvSpPr/>
          <p:nvPr/>
        </p:nvSpPr>
        <p:spPr bwMode="auto">
          <a:xfrm>
            <a:off x="6751394" y="3346208"/>
            <a:ext cx="274320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buClr>
                <a:srgbClr val="777777"/>
              </a:buClr>
              <a:buSzPct val="130000"/>
            </a:pPr>
            <a:r>
              <a:rPr lang="en-US" b="1" dirty="0">
                <a:solidFill>
                  <a:srgbClr val="FFFFFF"/>
                </a:solidFill>
              </a:rPr>
              <a:t>Isaac Stith</a:t>
            </a:r>
          </a:p>
          <a:p>
            <a:pPr>
              <a:buClr>
                <a:srgbClr val="777777"/>
              </a:buClr>
              <a:buSzPct val="130000"/>
            </a:pPr>
            <a:r>
              <a:rPr lang="en-US" sz="1400" b="1" dirty="0">
                <a:solidFill>
                  <a:srgbClr val="FFFFFF"/>
                </a:solidFill>
              </a:rPr>
              <a:t>Email</a:t>
            </a:r>
            <a:r>
              <a:rPr lang="en-US" sz="1400" dirty="0">
                <a:solidFill>
                  <a:srgbClr val="FFFFFF"/>
                </a:solidFill>
              </a:rPr>
              <a:t>: Isaac.stith@microsoft.com </a:t>
            </a:r>
          </a:p>
          <a:p>
            <a:pPr>
              <a:buClr>
                <a:srgbClr val="777777"/>
              </a:buClr>
              <a:buSzPct val="130000"/>
            </a:pPr>
            <a:r>
              <a:rPr lang="en-US" sz="1400" b="1" dirty="0">
                <a:solidFill>
                  <a:srgbClr val="FFFFFF"/>
                </a:solidFill>
              </a:rPr>
              <a:t>Blog</a:t>
            </a:r>
            <a:r>
              <a:rPr lang="en-US" sz="1400" dirty="0">
                <a:solidFill>
                  <a:srgbClr val="FFFFFF"/>
                </a:solidFill>
              </a:rPr>
              <a:t>: www.sharepointevolved.com </a:t>
            </a:r>
          </a:p>
          <a:p>
            <a:pPr>
              <a:buClr>
                <a:srgbClr val="777777"/>
              </a:buClr>
              <a:buSzPct val="130000"/>
            </a:pPr>
            <a:r>
              <a:rPr lang="en-US" sz="1400" b="1" dirty="0">
                <a:solidFill>
                  <a:srgbClr val="FFFFFF"/>
                </a:solidFill>
              </a:rPr>
              <a:t>Twitter</a:t>
            </a:r>
            <a:r>
              <a:rPr lang="en-US" sz="1400" dirty="0">
                <a:solidFill>
                  <a:srgbClr val="FFFFFF"/>
                </a:solidFill>
              </a:rPr>
              <a:t>: @</a:t>
            </a:r>
            <a:r>
              <a:rPr lang="en-US" sz="1400" dirty="0" err="1">
                <a:solidFill>
                  <a:srgbClr val="FFFFFF"/>
                </a:solidFill>
              </a:rPr>
              <a:t>MrIsaac</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05154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246765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Session overview</a:t>
            </a:r>
            <a:endParaRPr lang="en-US" dirty="0"/>
          </a:p>
        </p:txBody>
      </p:sp>
      <p:sp>
        <p:nvSpPr>
          <p:cNvPr id="6" name="Text Placeholder 5"/>
          <p:cNvSpPr>
            <a:spLocks noGrp="1"/>
          </p:cNvSpPr>
          <p:nvPr>
            <p:ph type="body" sz="quarter" idx="10"/>
          </p:nvPr>
        </p:nvSpPr>
        <p:spPr>
          <a:xfrm>
            <a:off x="274638" y="1212850"/>
            <a:ext cx="11887200" cy="4801314"/>
          </a:xfrm>
        </p:spPr>
        <p:txBody>
          <a:bodyPr/>
          <a:lstStyle/>
          <a:p>
            <a:pPr marL="571500" indent="-571500">
              <a:buFont typeface="Arial" panose="020B0604020202020204" pitchFamily="34" charset="0"/>
              <a:buChar char="•"/>
            </a:pPr>
            <a:r>
              <a:rPr lang="en-US" dirty="0" smtClean="0"/>
              <a:t>Overview, speakers, and disclaimers</a:t>
            </a:r>
          </a:p>
          <a:p>
            <a:pPr marL="571500" indent="-571500">
              <a:buFont typeface="Arial" panose="020B0604020202020204" pitchFamily="34" charset="0"/>
              <a:buChar char="•"/>
            </a:pPr>
            <a:r>
              <a:rPr lang="en-US" dirty="0" smtClean="0"/>
              <a:t>Why the heck would you use cross farm </a:t>
            </a:r>
            <a:r>
              <a:rPr lang="en-US" dirty="0"/>
              <a:t>s</a:t>
            </a:r>
            <a:r>
              <a:rPr lang="en-US" dirty="0" smtClean="0"/>
              <a:t>ervices?</a:t>
            </a:r>
          </a:p>
          <a:p>
            <a:pPr marL="571500" indent="-571500">
              <a:buFont typeface="Arial" panose="020B0604020202020204" pitchFamily="34" charset="0"/>
              <a:buChar char="•"/>
            </a:pPr>
            <a:r>
              <a:rPr lang="en-US" dirty="0" smtClean="0"/>
              <a:t>SharePoint 2013 and social primer</a:t>
            </a:r>
            <a:endParaRPr lang="en-US" dirty="0"/>
          </a:p>
          <a:p>
            <a:pPr marL="571500" indent="-571500">
              <a:buFont typeface="Arial" panose="020B0604020202020204" pitchFamily="34" charset="0"/>
              <a:buChar char="•"/>
            </a:pPr>
            <a:r>
              <a:rPr lang="en-US" dirty="0" smtClean="0"/>
              <a:t>Cross farm </a:t>
            </a:r>
            <a:r>
              <a:rPr lang="en-US" dirty="0"/>
              <a:t>s</a:t>
            </a:r>
            <a:r>
              <a:rPr lang="en-US" dirty="0" smtClean="0"/>
              <a:t>ervices and how we </a:t>
            </a:r>
            <a:r>
              <a:rPr lang="en-US" dirty="0"/>
              <a:t>l</a:t>
            </a:r>
            <a:r>
              <a:rPr lang="en-US" dirty="0" smtClean="0"/>
              <a:t>everage them</a:t>
            </a:r>
          </a:p>
          <a:p>
            <a:pPr marL="571500" indent="-571500">
              <a:buFont typeface="Arial" panose="020B0604020202020204" pitchFamily="34" charset="0"/>
              <a:buChar char="•"/>
            </a:pPr>
            <a:r>
              <a:rPr lang="en-US" dirty="0" smtClean="0"/>
              <a:t>Proposed architecture for a services farm</a:t>
            </a:r>
          </a:p>
          <a:p>
            <a:pPr marL="571500" indent="-571500">
              <a:buFont typeface="Arial" panose="020B0604020202020204" pitchFamily="34" charset="0"/>
              <a:buChar char="•"/>
            </a:pPr>
            <a:r>
              <a:rPr lang="en-US" dirty="0" smtClean="0"/>
              <a:t>Obligatory demo</a:t>
            </a:r>
          </a:p>
          <a:p>
            <a:pPr marL="571500" indent="-571500">
              <a:buFont typeface="Arial" panose="020B0604020202020204" pitchFamily="34" charset="0"/>
              <a:buChar char="•"/>
            </a:pPr>
            <a:r>
              <a:rPr lang="en-US" dirty="0" smtClean="0"/>
              <a:t>Wrap up and questions</a:t>
            </a:r>
          </a:p>
        </p:txBody>
      </p:sp>
    </p:spTree>
    <p:extLst>
      <p:ext uri="{BB962C8B-B14F-4D97-AF65-F5344CB8AC3E}">
        <p14:creationId xmlns:p14="http://schemas.microsoft.com/office/powerpoint/2010/main" val="417508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627449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Demo: Get Farm ID from 2010 Farm </a:t>
            </a:r>
            <a:endParaRPr lang="en-US" dirty="0"/>
          </a:p>
        </p:txBody>
      </p:sp>
      <p:pic>
        <p:nvPicPr>
          <p:cNvPr id="3" name="Picture 2"/>
          <p:cNvPicPr>
            <a:picLocks noChangeAspect="1"/>
          </p:cNvPicPr>
          <p:nvPr/>
        </p:nvPicPr>
        <p:blipFill rotWithShape="1">
          <a:blip r:embed="rId2"/>
          <a:srcRect t="9965" b="37399"/>
          <a:stretch/>
        </p:blipFill>
        <p:spPr>
          <a:xfrm>
            <a:off x="503237" y="1744660"/>
            <a:ext cx="11551387" cy="4572000"/>
          </a:xfrm>
          <a:prstGeom prst="rect">
            <a:avLst/>
          </a:prstGeom>
        </p:spPr>
      </p:pic>
    </p:spTree>
    <p:extLst>
      <p:ext uri="{BB962C8B-B14F-4D97-AF65-F5344CB8AC3E}">
        <p14:creationId xmlns:p14="http://schemas.microsoft.com/office/powerpoint/2010/main" val="3629092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Verify Farm ID Text Created</a:t>
            </a:r>
            <a:endParaRPr lang="en-US" dirty="0"/>
          </a:p>
        </p:txBody>
      </p:sp>
      <p:pic>
        <p:nvPicPr>
          <p:cNvPr id="4" name="Picture 3"/>
          <p:cNvPicPr>
            <a:picLocks noChangeAspect="1"/>
          </p:cNvPicPr>
          <p:nvPr/>
        </p:nvPicPr>
        <p:blipFill rotWithShape="1">
          <a:blip r:embed="rId3"/>
          <a:srcRect t="9230" b="36822"/>
          <a:stretch/>
        </p:blipFill>
        <p:spPr>
          <a:xfrm>
            <a:off x="503237" y="1212849"/>
            <a:ext cx="11332669" cy="4572000"/>
          </a:xfrm>
          <a:prstGeom prst="rect">
            <a:avLst/>
          </a:prstGeom>
        </p:spPr>
      </p:pic>
      <p:sp>
        <p:nvSpPr>
          <p:cNvPr id="3" name="Text Placeholder 2"/>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2628516166"/>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9433" b="36478"/>
          <a:stretch/>
        </p:blipFill>
        <p:spPr>
          <a:xfrm>
            <a:off x="529726" y="1211263"/>
            <a:ext cx="11288700" cy="4572000"/>
          </a:xfrm>
          <a:prstGeom prst="rect">
            <a:avLst/>
          </a:prstGeom>
        </p:spPr>
      </p:pic>
      <p:sp>
        <p:nvSpPr>
          <p:cNvPr id="2" name="Title 1"/>
          <p:cNvSpPr>
            <a:spLocks noGrp="1"/>
          </p:cNvSpPr>
          <p:nvPr>
            <p:ph type="title"/>
          </p:nvPr>
        </p:nvSpPr>
        <p:spPr/>
        <p:txBody>
          <a:bodyPr/>
          <a:lstStyle/>
          <a:p>
            <a:r>
              <a:rPr lang="en-US" dirty="0" smtClean="0"/>
              <a:t>Demo: Verify Consuming Farm ID</a:t>
            </a:r>
            <a:endParaRPr lang="en-US" dirty="0"/>
          </a:p>
        </p:txBody>
      </p:sp>
      <p:sp>
        <p:nvSpPr>
          <p:cNvPr id="3" name="Text Placeholder 2"/>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1050045239"/>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Add 2010 </a:t>
            </a:r>
            <a:r>
              <a:rPr lang="en-US" dirty="0" err="1" smtClean="0"/>
              <a:t>FarmId</a:t>
            </a:r>
            <a:r>
              <a:rPr lang="en-US" dirty="0" smtClean="0"/>
              <a:t> to 2013 Security</a:t>
            </a: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rotWithShape="1">
          <a:blip r:embed="rId2"/>
          <a:srcRect t="9518" b="34167"/>
          <a:stretch/>
        </p:blipFill>
        <p:spPr>
          <a:xfrm>
            <a:off x="387422" y="1211263"/>
            <a:ext cx="10860016" cy="4572000"/>
          </a:xfrm>
          <a:prstGeom prst="rect">
            <a:avLst/>
          </a:prstGeom>
        </p:spPr>
      </p:pic>
    </p:spTree>
    <p:extLst>
      <p:ext uri="{BB962C8B-B14F-4D97-AF65-F5344CB8AC3E}">
        <p14:creationId xmlns:p14="http://schemas.microsoft.com/office/powerpoint/2010/main" val="3424075012"/>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Change to Id from 2010 Farm</a:t>
            </a:r>
            <a:endParaRPr lang="en-US" dirty="0"/>
          </a:p>
        </p:txBody>
      </p:sp>
      <p:pic>
        <p:nvPicPr>
          <p:cNvPr id="4" name="Picture 3"/>
          <p:cNvPicPr>
            <a:picLocks noChangeAspect="1"/>
          </p:cNvPicPr>
          <p:nvPr/>
        </p:nvPicPr>
        <p:blipFill rotWithShape="1">
          <a:blip r:embed="rId2"/>
          <a:srcRect t="9241" b="33624"/>
          <a:stretch/>
        </p:blipFill>
        <p:spPr>
          <a:xfrm>
            <a:off x="440150" y="1212849"/>
            <a:ext cx="10641776" cy="4572000"/>
          </a:xfrm>
          <a:prstGeom prst="rect">
            <a:avLst/>
          </a:prstGeom>
        </p:spPr>
      </p:pic>
      <p:sp>
        <p:nvSpPr>
          <p:cNvPr id="3" name="Text Placeholder 2"/>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3874853805"/>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Verify Permissions for 2010 Farm</a:t>
            </a:r>
            <a:endParaRPr lang="en-US" dirty="0"/>
          </a:p>
        </p:txBody>
      </p:sp>
      <p:sp>
        <p:nvSpPr>
          <p:cNvPr id="3" name="Text Placeholder 2"/>
          <p:cNvSpPr>
            <a:spLocks noGrp="1"/>
          </p:cNvSpPr>
          <p:nvPr>
            <p:ph type="body" sz="quarter" idx="10"/>
          </p:nvPr>
        </p:nvSpPr>
        <p:spPr/>
        <p:txBody>
          <a:bodyPr/>
          <a:lstStyle/>
          <a:p>
            <a:endParaRPr lang="en-US" dirty="0"/>
          </a:p>
        </p:txBody>
      </p:sp>
      <p:pic>
        <p:nvPicPr>
          <p:cNvPr id="4" name="Picture 3"/>
          <p:cNvPicPr>
            <a:picLocks noChangeAspect="1"/>
          </p:cNvPicPr>
          <p:nvPr/>
        </p:nvPicPr>
        <p:blipFill rotWithShape="1">
          <a:blip r:embed="rId2"/>
          <a:srcRect t="12553" b="30237"/>
          <a:stretch/>
        </p:blipFill>
        <p:spPr>
          <a:xfrm>
            <a:off x="434953" y="1287462"/>
            <a:ext cx="10652169" cy="4572000"/>
          </a:xfrm>
          <a:prstGeom prst="rect">
            <a:avLst/>
          </a:prstGeom>
        </p:spPr>
      </p:pic>
    </p:spTree>
    <p:extLst>
      <p:ext uri="{BB962C8B-B14F-4D97-AF65-F5344CB8AC3E}">
        <p14:creationId xmlns:p14="http://schemas.microsoft.com/office/powerpoint/2010/main" val="1466709269"/>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Verify Permissions Cont’d</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rotWithShape="1">
          <a:blip r:embed="rId2"/>
          <a:srcRect t="11563" b="31302"/>
          <a:stretch/>
        </p:blipFill>
        <p:spPr>
          <a:xfrm>
            <a:off x="434955" y="1211263"/>
            <a:ext cx="10652166" cy="4572000"/>
          </a:xfrm>
          <a:prstGeom prst="rect">
            <a:avLst/>
          </a:prstGeom>
        </p:spPr>
      </p:pic>
    </p:spTree>
    <p:extLst>
      <p:ext uri="{BB962C8B-B14F-4D97-AF65-F5344CB8AC3E}">
        <p14:creationId xmlns:p14="http://schemas.microsoft.com/office/powerpoint/2010/main" val="4248158121"/>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Verify Permissions Cont’d</a:t>
            </a: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rotWithShape="1">
          <a:blip r:embed="rId2"/>
          <a:srcRect t="10525" b="32339"/>
          <a:stretch/>
        </p:blipFill>
        <p:spPr>
          <a:xfrm>
            <a:off x="424561" y="1211263"/>
            <a:ext cx="10672953" cy="4572000"/>
          </a:xfrm>
          <a:prstGeom prst="rect">
            <a:avLst/>
          </a:prstGeom>
        </p:spPr>
      </p:pic>
    </p:spTree>
    <p:extLst>
      <p:ext uri="{BB962C8B-B14F-4D97-AF65-F5344CB8AC3E}">
        <p14:creationId xmlns:p14="http://schemas.microsoft.com/office/powerpoint/2010/main" val="897632352"/>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Get 2010 Farm Certificates</a:t>
            </a: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rotWithShape="1">
          <a:blip r:embed="rId2"/>
          <a:srcRect t="9274" b="36425"/>
          <a:stretch/>
        </p:blipFill>
        <p:spPr>
          <a:xfrm>
            <a:off x="427037" y="1192934"/>
            <a:ext cx="11255724" cy="4572000"/>
          </a:xfrm>
          <a:prstGeom prst="rect">
            <a:avLst/>
          </a:prstGeom>
        </p:spPr>
      </p:pic>
    </p:spTree>
    <p:extLst>
      <p:ext uri="{BB962C8B-B14F-4D97-AF65-F5344CB8AC3E}">
        <p14:creationId xmlns:p14="http://schemas.microsoft.com/office/powerpoint/2010/main" val="1815275707"/>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Speakers (In Order of Appearance)</a:t>
            </a:r>
            <a:endParaRPr lang="en-US" dirty="0"/>
          </a:p>
        </p:txBody>
      </p:sp>
      <p:sp>
        <p:nvSpPr>
          <p:cNvPr id="6" name="Text Placeholder 5"/>
          <p:cNvSpPr>
            <a:spLocks noGrp="1"/>
          </p:cNvSpPr>
          <p:nvPr>
            <p:ph type="body" sz="quarter" idx="10"/>
          </p:nvPr>
        </p:nvSpPr>
        <p:spPr>
          <a:xfrm>
            <a:off x="3017838" y="1212849"/>
            <a:ext cx="9144000" cy="4622804"/>
          </a:xfrm>
        </p:spPr>
        <p:txBody>
          <a:bodyPr/>
          <a:lstStyle/>
          <a:p>
            <a:r>
              <a:rPr lang="en-US" sz="3600" dirty="0" smtClean="0"/>
              <a:t>Chris Bortlik, SharePoint Technology Specialist</a:t>
            </a:r>
          </a:p>
          <a:p>
            <a:pPr lvl="1"/>
            <a:r>
              <a:rPr lang="en-US" dirty="0" smtClean="0"/>
              <a:t>Microsoft Northeast District</a:t>
            </a:r>
          </a:p>
          <a:p>
            <a:endParaRPr lang="en-US" dirty="0" smtClean="0"/>
          </a:p>
          <a:p>
            <a:r>
              <a:rPr lang="en-US" sz="3600" dirty="0" smtClean="0"/>
              <a:t>Steven Fowle, Solution Architect</a:t>
            </a:r>
          </a:p>
          <a:p>
            <a:pPr lvl="1"/>
            <a:r>
              <a:rPr lang="en-US" dirty="0" smtClean="0"/>
              <a:t>Microsoft Consulting Services Public Sector</a:t>
            </a:r>
          </a:p>
          <a:p>
            <a:pPr lvl="1"/>
            <a:endParaRPr lang="en-US" dirty="0" smtClean="0"/>
          </a:p>
          <a:p>
            <a:r>
              <a:rPr lang="en-US" dirty="0" smtClean="0"/>
              <a:t/>
            </a:r>
            <a:br>
              <a:rPr lang="en-US" dirty="0" smtClean="0"/>
            </a:br>
            <a:r>
              <a:rPr lang="en-US" sz="3600" dirty="0" smtClean="0"/>
              <a:t>Isaac Stith, Consultant</a:t>
            </a:r>
            <a:endParaRPr lang="en-US" dirty="0" smtClean="0"/>
          </a:p>
          <a:p>
            <a:pPr lvl="1"/>
            <a:r>
              <a:rPr lang="en-US" dirty="0" smtClean="0"/>
              <a:t>Microsoft Consulting Services Public Sector</a:t>
            </a: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3572" r="10712"/>
          <a:stretch/>
        </p:blipFill>
        <p:spPr>
          <a:xfrm>
            <a:off x="731837" y="4880500"/>
            <a:ext cx="1828800" cy="1827513"/>
          </a:xfrm>
          <a:prstGeom prst="rect">
            <a:avLst/>
          </a:prstGeom>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8666" r="22002"/>
          <a:stretch/>
        </p:blipFill>
        <p:spPr>
          <a:xfrm>
            <a:off x="731837" y="3019378"/>
            <a:ext cx="1828800" cy="1828800"/>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t="3713" b="7178"/>
          <a:stretch/>
        </p:blipFill>
        <p:spPr>
          <a:xfrm>
            <a:off x="731837" y="1211263"/>
            <a:ext cx="1828800" cy="1828799"/>
          </a:xfrm>
          <a:prstGeom prst="rect">
            <a:avLst/>
          </a:prstGeom>
        </p:spPr>
      </p:pic>
    </p:spTree>
    <p:extLst>
      <p:ext uri="{BB962C8B-B14F-4D97-AF65-F5344CB8AC3E}">
        <p14:creationId xmlns:p14="http://schemas.microsoft.com/office/powerpoint/2010/main" val="1131428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 Get 2010 Farm </a:t>
            </a:r>
            <a:r>
              <a:rPr lang="en-US" dirty="0" smtClean="0"/>
              <a:t>Certificates cont’d</a:t>
            </a: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rotWithShape="1">
          <a:blip r:embed="rId2"/>
          <a:srcRect t="9433" b="36478"/>
          <a:stretch/>
        </p:blipFill>
        <p:spPr>
          <a:xfrm>
            <a:off x="503237" y="1211263"/>
            <a:ext cx="11255724" cy="4572000"/>
          </a:xfrm>
          <a:prstGeom prst="rect">
            <a:avLst/>
          </a:prstGeom>
        </p:spPr>
      </p:pic>
    </p:spTree>
    <p:extLst>
      <p:ext uri="{BB962C8B-B14F-4D97-AF65-F5344CB8AC3E}">
        <p14:creationId xmlns:p14="http://schemas.microsoft.com/office/powerpoint/2010/main" val="234471369"/>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Get 2013 Root Certificate</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rotWithShape="1">
          <a:blip r:embed="rId2"/>
          <a:srcRect t="9434" b="36477"/>
          <a:stretch/>
        </p:blipFill>
        <p:spPr>
          <a:xfrm>
            <a:off x="427037" y="1186007"/>
            <a:ext cx="11255727" cy="4572000"/>
          </a:xfrm>
          <a:prstGeom prst="rect">
            <a:avLst/>
          </a:prstGeom>
        </p:spPr>
      </p:pic>
    </p:spTree>
    <p:extLst>
      <p:ext uri="{BB962C8B-B14F-4D97-AF65-F5344CB8AC3E}">
        <p14:creationId xmlns:p14="http://schemas.microsoft.com/office/powerpoint/2010/main" val="3171903701"/>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 Get 2013 Root </a:t>
            </a:r>
            <a:r>
              <a:rPr lang="en-US" dirty="0" smtClean="0"/>
              <a:t>Certificate cont’d</a:t>
            </a: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rotWithShape="1">
          <a:blip r:embed="rId2"/>
          <a:srcRect t="9486" b="36495"/>
          <a:stretch/>
        </p:blipFill>
        <p:spPr>
          <a:xfrm>
            <a:off x="562897" y="1212849"/>
            <a:ext cx="11310681" cy="4572000"/>
          </a:xfrm>
          <a:prstGeom prst="rect">
            <a:avLst/>
          </a:prstGeom>
        </p:spPr>
      </p:pic>
    </p:spTree>
    <p:extLst>
      <p:ext uri="{BB962C8B-B14F-4D97-AF65-F5344CB8AC3E}">
        <p14:creationId xmlns:p14="http://schemas.microsoft.com/office/powerpoint/2010/main" val="1276566235"/>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Add 2013 Root to 2010 Farm</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rotWithShape="1">
          <a:blip r:embed="rId2"/>
          <a:srcRect t="9486" b="36495"/>
          <a:stretch/>
        </p:blipFill>
        <p:spPr>
          <a:xfrm>
            <a:off x="427037" y="1211263"/>
            <a:ext cx="11266714" cy="4572000"/>
          </a:xfrm>
          <a:prstGeom prst="rect">
            <a:avLst/>
          </a:prstGeom>
        </p:spPr>
      </p:pic>
    </p:spTree>
    <p:extLst>
      <p:ext uri="{BB962C8B-B14F-4D97-AF65-F5344CB8AC3E}">
        <p14:creationId xmlns:p14="http://schemas.microsoft.com/office/powerpoint/2010/main" val="80041210"/>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Add </a:t>
            </a:r>
            <a:r>
              <a:rPr lang="en-US" dirty="0"/>
              <a:t>2013 Root to 2010 </a:t>
            </a:r>
            <a:r>
              <a:rPr lang="en-US" dirty="0" smtClean="0"/>
              <a:t>Farm</a:t>
            </a:r>
            <a:r>
              <a:rPr lang="en-US" dirty="0"/>
              <a:t/>
            </a:r>
            <a:br>
              <a:rPr lang="en-US" dirty="0"/>
            </a:b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rotWithShape="1">
          <a:blip r:embed="rId2"/>
          <a:srcRect t="9486" b="36495"/>
          <a:stretch/>
        </p:blipFill>
        <p:spPr>
          <a:xfrm>
            <a:off x="427037" y="1211263"/>
            <a:ext cx="11277706" cy="4572000"/>
          </a:xfrm>
          <a:prstGeom prst="rect">
            <a:avLst/>
          </a:prstGeom>
        </p:spPr>
      </p:pic>
    </p:spTree>
    <p:extLst>
      <p:ext uri="{BB962C8B-B14F-4D97-AF65-F5344CB8AC3E}">
        <p14:creationId xmlns:p14="http://schemas.microsoft.com/office/powerpoint/2010/main" val="752182729"/>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Add 2013 Root to 2010 Farm</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rotWithShape="1">
          <a:blip r:embed="rId2"/>
          <a:srcRect t="8229" b="37470"/>
          <a:stretch/>
        </p:blipFill>
        <p:spPr>
          <a:xfrm>
            <a:off x="427037" y="1222229"/>
            <a:ext cx="11266717" cy="4572000"/>
          </a:xfrm>
          <a:prstGeom prst="rect">
            <a:avLst/>
          </a:prstGeom>
        </p:spPr>
      </p:pic>
    </p:spTree>
    <p:extLst>
      <p:ext uri="{BB962C8B-B14F-4D97-AF65-F5344CB8AC3E}">
        <p14:creationId xmlns:p14="http://schemas.microsoft.com/office/powerpoint/2010/main" val="3209519337"/>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Add 2013 Root to 2010 Farm</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5" name="Picture 4"/>
          <p:cNvPicPr>
            <a:picLocks noChangeAspect="1"/>
          </p:cNvPicPr>
          <p:nvPr/>
        </p:nvPicPr>
        <p:blipFill rotWithShape="1">
          <a:blip r:embed="rId2"/>
          <a:srcRect l="626" t="19711" r="-626" b="26341"/>
          <a:stretch/>
        </p:blipFill>
        <p:spPr>
          <a:xfrm>
            <a:off x="427037" y="1218767"/>
            <a:ext cx="11288700" cy="4572000"/>
          </a:xfrm>
          <a:prstGeom prst="rect">
            <a:avLst/>
          </a:prstGeom>
        </p:spPr>
      </p:pic>
    </p:spTree>
    <p:extLst>
      <p:ext uri="{BB962C8B-B14F-4D97-AF65-F5344CB8AC3E}">
        <p14:creationId xmlns:p14="http://schemas.microsoft.com/office/powerpoint/2010/main" val="1697558583"/>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Add 2010 Certs to 2013 Farm</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rotWithShape="1">
          <a:blip r:embed="rId2"/>
          <a:srcRect t="9590" b="36531"/>
          <a:stretch/>
        </p:blipFill>
        <p:spPr>
          <a:xfrm>
            <a:off x="532325" y="1211262"/>
            <a:ext cx="11277711" cy="4572000"/>
          </a:xfrm>
          <a:prstGeom prst="rect">
            <a:avLst/>
          </a:prstGeom>
        </p:spPr>
      </p:pic>
    </p:spTree>
    <p:extLst>
      <p:ext uri="{BB962C8B-B14F-4D97-AF65-F5344CB8AC3E}">
        <p14:creationId xmlns:p14="http://schemas.microsoft.com/office/powerpoint/2010/main" val="1340198394"/>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Add 2010 Certs to 2013 Farm</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5" name="Picture 4"/>
          <p:cNvPicPr>
            <a:picLocks noChangeAspect="1"/>
          </p:cNvPicPr>
          <p:nvPr/>
        </p:nvPicPr>
        <p:blipFill rotWithShape="1">
          <a:blip r:embed="rId3"/>
          <a:srcRect l="-250" t="40514" r="250" b="5467"/>
          <a:stretch/>
        </p:blipFill>
        <p:spPr>
          <a:xfrm>
            <a:off x="470156" y="1211263"/>
            <a:ext cx="11310681" cy="4572000"/>
          </a:xfrm>
          <a:prstGeom prst="rect">
            <a:avLst/>
          </a:prstGeom>
        </p:spPr>
      </p:pic>
    </p:spTree>
    <p:extLst>
      <p:ext uri="{BB962C8B-B14F-4D97-AF65-F5344CB8AC3E}">
        <p14:creationId xmlns:p14="http://schemas.microsoft.com/office/powerpoint/2010/main" val="4198479619"/>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Add 2010 Certs to 2013 Farm</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rotWithShape="1">
          <a:blip r:embed="rId3"/>
          <a:srcRect l="-7" t="11442" r="7" b="34470"/>
          <a:stretch/>
        </p:blipFill>
        <p:spPr>
          <a:xfrm>
            <a:off x="503237" y="1212849"/>
            <a:ext cx="11255727" cy="4572000"/>
          </a:xfrm>
          <a:prstGeom prst="rect">
            <a:avLst/>
          </a:prstGeom>
        </p:spPr>
      </p:pic>
    </p:spTree>
    <p:extLst>
      <p:ext uri="{BB962C8B-B14F-4D97-AF65-F5344CB8AC3E}">
        <p14:creationId xmlns:p14="http://schemas.microsoft.com/office/powerpoint/2010/main" val="2718565329"/>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Disclaimers (YMMV)</a:t>
            </a:r>
            <a:endParaRPr lang="en-US" dirty="0"/>
          </a:p>
        </p:txBody>
      </p:sp>
      <p:sp>
        <p:nvSpPr>
          <p:cNvPr id="6" name="Text Placeholder 5"/>
          <p:cNvSpPr>
            <a:spLocks noGrp="1"/>
          </p:cNvSpPr>
          <p:nvPr>
            <p:ph type="body" sz="quarter" idx="10"/>
          </p:nvPr>
        </p:nvSpPr>
        <p:spPr>
          <a:xfrm>
            <a:off x="274638" y="1212850"/>
            <a:ext cx="11887200" cy="4801314"/>
          </a:xfrm>
        </p:spPr>
        <p:txBody>
          <a:bodyPr/>
          <a:lstStyle/>
          <a:p>
            <a:r>
              <a:rPr lang="en-US" dirty="0" smtClean="0"/>
              <a:t>This is an example </a:t>
            </a:r>
            <a:r>
              <a:rPr lang="en-US" dirty="0"/>
              <a:t>s</a:t>
            </a:r>
            <a:r>
              <a:rPr lang="en-US" dirty="0" smtClean="0"/>
              <a:t>trategy</a:t>
            </a:r>
          </a:p>
          <a:p>
            <a:pPr lvl="1"/>
            <a:r>
              <a:rPr lang="en-US" dirty="0" smtClean="0"/>
              <a:t>Each organization’s topology can be quite unique</a:t>
            </a:r>
          </a:p>
          <a:p>
            <a:pPr lvl="1"/>
            <a:r>
              <a:rPr lang="en-US" dirty="0" smtClean="0"/>
              <a:t>One size </a:t>
            </a:r>
            <a:r>
              <a:rPr lang="en-US" dirty="0"/>
              <a:t>f</a:t>
            </a:r>
            <a:r>
              <a:rPr lang="en-US" dirty="0" smtClean="0"/>
              <a:t>its all </a:t>
            </a:r>
            <a:r>
              <a:rPr lang="en-US" dirty="0"/>
              <a:t>w</a:t>
            </a:r>
            <a:r>
              <a:rPr lang="en-US" dirty="0" smtClean="0"/>
              <a:t>orks best for hats</a:t>
            </a:r>
          </a:p>
          <a:p>
            <a:pPr lvl="1"/>
            <a:endParaRPr lang="en-US" dirty="0" smtClean="0"/>
          </a:p>
          <a:p>
            <a:r>
              <a:rPr lang="en-US" dirty="0" smtClean="0"/>
              <a:t>For SharePoint 2013 &amp; 2010</a:t>
            </a:r>
          </a:p>
          <a:p>
            <a:pPr lvl="1"/>
            <a:r>
              <a:rPr lang="en-US" dirty="0" smtClean="0"/>
              <a:t>No silver bullet for SharePoint 2007/2003/2001</a:t>
            </a:r>
          </a:p>
          <a:p>
            <a:endParaRPr lang="en-US" dirty="0" smtClean="0"/>
          </a:p>
          <a:p>
            <a:r>
              <a:rPr lang="en-US" dirty="0" smtClean="0"/>
              <a:t>Custom </a:t>
            </a:r>
            <a:r>
              <a:rPr lang="en-US" dirty="0"/>
              <a:t>d</a:t>
            </a:r>
            <a:r>
              <a:rPr lang="en-US" dirty="0" smtClean="0"/>
              <a:t>evelopment may </a:t>
            </a:r>
            <a:r>
              <a:rPr lang="en-US" dirty="0"/>
              <a:t>b</a:t>
            </a:r>
            <a:r>
              <a:rPr lang="en-US" dirty="0" smtClean="0"/>
              <a:t>e required</a:t>
            </a:r>
          </a:p>
          <a:p>
            <a:pPr lvl="1"/>
            <a:r>
              <a:rPr lang="en-US" dirty="0" smtClean="0"/>
              <a:t>Depending on strategy adopted, Farm Solutions could be deployed</a:t>
            </a:r>
          </a:p>
          <a:p>
            <a:pPr lvl="1"/>
            <a:endParaRPr lang="en-US" dirty="0"/>
          </a:p>
        </p:txBody>
      </p:sp>
    </p:spTree>
    <p:extLst>
      <p:ext uri="{BB962C8B-B14F-4D97-AF65-F5344CB8AC3E}">
        <p14:creationId xmlns:p14="http://schemas.microsoft.com/office/powerpoint/2010/main" val="3366067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 calcmode="lin" valueType="num">
                                      <p:cBhvr additive="base">
                                        <p:cTn id="1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anim calcmode="lin" valueType="num">
                                      <p:cBhvr additive="base">
                                        <p:cTn id="2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anim calcmode="lin" valueType="num">
                                      <p:cBhvr additive="base">
                                        <p:cTn id="25"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anim calcmode="lin" valueType="num">
                                      <p:cBhvr additive="base">
                                        <p:cTn id="31"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7" end="7"/>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anim calcmode="lin" valueType="num">
                                      <p:cBhvr additive="base">
                                        <p:cTn id="35"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Add 2010 Certs to 2013 Farm</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5" name="Picture 4"/>
          <p:cNvPicPr>
            <a:picLocks noChangeAspect="1"/>
          </p:cNvPicPr>
          <p:nvPr/>
        </p:nvPicPr>
        <p:blipFill rotWithShape="1">
          <a:blip r:embed="rId3"/>
          <a:srcRect l="381" t="16621" r="-381" b="29361"/>
          <a:stretch/>
        </p:blipFill>
        <p:spPr>
          <a:xfrm>
            <a:off x="546409" y="1211263"/>
            <a:ext cx="11343657" cy="4572000"/>
          </a:xfrm>
          <a:prstGeom prst="rect">
            <a:avLst/>
          </a:prstGeom>
        </p:spPr>
      </p:pic>
    </p:spTree>
    <p:extLst>
      <p:ext uri="{BB962C8B-B14F-4D97-AF65-F5344CB8AC3E}">
        <p14:creationId xmlns:p14="http://schemas.microsoft.com/office/powerpoint/2010/main" val="3841777190"/>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Add 2010 Certs to 2013 Farm</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rotWithShape="1">
          <a:blip r:embed="rId3"/>
          <a:srcRect l="-7" t="33329" r="7" b="12511"/>
          <a:stretch/>
        </p:blipFill>
        <p:spPr>
          <a:xfrm>
            <a:off x="503237" y="1211263"/>
            <a:ext cx="11255724" cy="4572000"/>
          </a:xfrm>
          <a:prstGeom prst="rect">
            <a:avLst/>
          </a:prstGeom>
        </p:spPr>
      </p:pic>
    </p:spTree>
    <p:extLst>
      <p:ext uri="{BB962C8B-B14F-4D97-AF65-F5344CB8AC3E}">
        <p14:creationId xmlns:p14="http://schemas.microsoft.com/office/powerpoint/2010/main" val="1969862068"/>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Grant Service App Permissions</a:t>
            </a:r>
            <a:br>
              <a:rPr lang="en-US" dirty="0" smtClean="0"/>
            </a:br>
            <a:r>
              <a:rPr lang="en-US" dirty="0" smtClean="0"/>
              <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rotWithShape="1">
          <a:blip r:embed="rId2"/>
          <a:srcRect t="9381" b="36460"/>
          <a:stretch/>
        </p:blipFill>
        <p:spPr>
          <a:xfrm>
            <a:off x="427037" y="1211263"/>
            <a:ext cx="11255724" cy="4572000"/>
          </a:xfrm>
          <a:prstGeom prst="rect">
            <a:avLst/>
          </a:prstGeom>
        </p:spPr>
      </p:pic>
    </p:spTree>
    <p:extLst>
      <p:ext uri="{BB962C8B-B14F-4D97-AF65-F5344CB8AC3E}">
        <p14:creationId xmlns:p14="http://schemas.microsoft.com/office/powerpoint/2010/main" val="3013647223"/>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Grant Service App Permissions</a:t>
            </a:r>
            <a:br>
              <a:rPr lang="en-US" dirty="0" smtClean="0"/>
            </a:br>
            <a:r>
              <a:rPr lang="en-US" dirty="0" smtClean="0"/>
              <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5" name="Picture 4"/>
          <p:cNvPicPr>
            <a:picLocks noChangeAspect="1"/>
          </p:cNvPicPr>
          <p:nvPr/>
        </p:nvPicPr>
        <p:blipFill rotWithShape="1">
          <a:blip r:embed="rId2"/>
          <a:srcRect l="-7" t="40619" r="7" b="5222"/>
          <a:stretch/>
        </p:blipFill>
        <p:spPr>
          <a:xfrm>
            <a:off x="427037" y="1229156"/>
            <a:ext cx="11255724" cy="4572000"/>
          </a:xfrm>
          <a:prstGeom prst="rect">
            <a:avLst/>
          </a:prstGeom>
        </p:spPr>
      </p:pic>
    </p:spTree>
    <p:extLst>
      <p:ext uri="{BB962C8B-B14F-4D97-AF65-F5344CB8AC3E}">
        <p14:creationId xmlns:p14="http://schemas.microsoft.com/office/powerpoint/2010/main" val="4064916244"/>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Verify Permissions</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rotWithShape="1">
          <a:blip r:embed="rId2"/>
          <a:srcRect t="9381" b="27086"/>
          <a:stretch/>
        </p:blipFill>
        <p:spPr>
          <a:xfrm>
            <a:off x="427037" y="1212849"/>
            <a:ext cx="9754961" cy="4648200"/>
          </a:xfrm>
          <a:prstGeom prst="rect">
            <a:avLst/>
          </a:prstGeom>
        </p:spPr>
      </p:pic>
    </p:spTree>
    <p:extLst>
      <p:ext uri="{BB962C8B-B14F-4D97-AF65-F5344CB8AC3E}">
        <p14:creationId xmlns:p14="http://schemas.microsoft.com/office/powerpoint/2010/main" val="3399595758"/>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Verify Permissions</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5" name="Picture 4"/>
          <p:cNvPicPr>
            <a:picLocks noChangeAspect="1"/>
          </p:cNvPicPr>
          <p:nvPr/>
        </p:nvPicPr>
        <p:blipFill rotWithShape="1">
          <a:blip r:embed="rId2"/>
          <a:srcRect l="-774" t="10422" r="774" b="32295"/>
          <a:stretch/>
        </p:blipFill>
        <p:spPr>
          <a:xfrm>
            <a:off x="427036" y="1212849"/>
            <a:ext cx="10641776" cy="4572000"/>
          </a:xfrm>
          <a:prstGeom prst="rect">
            <a:avLst/>
          </a:prstGeom>
        </p:spPr>
      </p:pic>
    </p:spTree>
    <p:extLst>
      <p:ext uri="{BB962C8B-B14F-4D97-AF65-F5344CB8AC3E}">
        <p14:creationId xmlns:p14="http://schemas.microsoft.com/office/powerpoint/2010/main" val="3025468361"/>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Verify Permissions</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rotWithShape="1">
          <a:blip r:embed="rId2"/>
          <a:srcRect t="9381" b="32294"/>
          <a:stretch/>
        </p:blipFill>
        <p:spPr>
          <a:xfrm>
            <a:off x="535166" y="1212849"/>
            <a:ext cx="10451744" cy="4572000"/>
          </a:xfrm>
          <a:prstGeom prst="rect">
            <a:avLst/>
          </a:prstGeom>
        </p:spPr>
      </p:pic>
    </p:spTree>
    <p:extLst>
      <p:ext uri="{BB962C8B-B14F-4D97-AF65-F5344CB8AC3E}">
        <p14:creationId xmlns:p14="http://schemas.microsoft.com/office/powerpoint/2010/main" val="2803279071"/>
      </p:ext>
    </p:ext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Verify Permissions</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5" name="Picture 4"/>
          <p:cNvPicPr>
            <a:picLocks noChangeAspect="1"/>
          </p:cNvPicPr>
          <p:nvPr/>
        </p:nvPicPr>
        <p:blipFill rotWithShape="1">
          <a:blip r:embed="rId3"/>
          <a:srcRect t="9381" b="34377"/>
          <a:stretch/>
        </p:blipFill>
        <p:spPr>
          <a:xfrm>
            <a:off x="503237" y="1211263"/>
            <a:ext cx="10838846" cy="4572000"/>
          </a:xfrm>
          <a:prstGeom prst="rect">
            <a:avLst/>
          </a:prstGeom>
        </p:spPr>
      </p:pic>
    </p:spTree>
    <p:extLst>
      <p:ext uri="{BB962C8B-B14F-4D97-AF65-F5344CB8AC3E}">
        <p14:creationId xmlns:p14="http://schemas.microsoft.com/office/powerpoint/2010/main" val="2163610943"/>
      </p:ext>
    </p:extLst>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Connect to Managed Metadata</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rotWithShape="1">
          <a:blip r:embed="rId3"/>
          <a:srcRect t="9382" b="36460"/>
          <a:stretch/>
        </p:blipFill>
        <p:spPr>
          <a:xfrm>
            <a:off x="503237" y="1211263"/>
            <a:ext cx="11255724" cy="4572000"/>
          </a:xfrm>
          <a:prstGeom prst="rect">
            <a:avLst/>
          </a:prstGeom>
        </p:spPr>
      </p:pic>
    </p:spTree>
    <p:extLst>
      <p:ext uri="{BB962C8B-B14F-4D97-AF65-F5344CB8AC3E}">
        <p14:creationId xmlns:p14="http://schemas.microsoft.com/office/powerpoint/2010/main" val="2690167408"/>
      </p:ext>
    </p:extLst>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Connect to Managed Metadata</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5" name="Picture 4"/>
          <p:cNvPicPr>
            <a:picLocks noChangeAspect="1"/>
          </p:cNvPicPr>
          <p:nvPr/>
        </p:nvPicPr>
        <p:blipFill rotWithShape="1">
          <a:blip r:embed="rId3"/>
          <a:srcRect t="8338" b="37502"/>
          <a:stretch/>
        </p:blipFill>
        <p:spPr>
          <a:xfrm>
            <a:off x="503236" y="1215302"/>
            <a:ext cx="11255724" cy="4572000"/>
          </a:xfrm>
          <a:prstGeom prst="rect">
            <a:avLst/>
          </a:prstGeom>
        </p:spPr>
      </p:pic>
    </p:spTree>
    <p:extLst>
      <p:ext uri="{BB962C8B-B14F-4D97-AF65-F5344CB8AC3E}">
        <p14:creationId xmlns:p14="http://schemas.microsoft.com/office/powerpoint/2010/main" val="76747952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Why </a:t>
            </a:r>
            <a:r>
              <a:rPr lang="en-US" dirty="0" smtClean="0"/>
              <a:t>the </a:t>
            </a:r>
            <a:r>
              <a:rPr lang="en-US" dirty="0"/>
              <a:t>h</a:t>
            </a:r>
            <a:r>
              <a:rPr lang="en-US" dirty="0" smtClean="0"/>
              <a:t>eck </a:t>
            </a:r>
            <a:r>
              <a:rPr lang="en-US" dirty="0"/>
              <a:t>w</a:t>
            </a:r>
            <a:r>
              <a:rPr lang="en-US" dirty="0" smtClean="0"/>
              <a:t>ould </a:t>
            </a:r>
            <a:r>
              <a:rPr lang="en-US" dirty="0"/>
              <a:t>y</a:t>
            </a:r>
            <a:r>
              <a:rPr lang="en-US" dirty="0" smtClean="0"/>
              <a:t>ou </a:t>
            </a:r>
            <a:r>
              <a:rPr lang="en-US" dirty="0"/>
              <a:t>d</a:t>
            </a:r>
            <a:r>
              <a:rPr lang="en-US" dirty="0" smtClean="0"/>
              <a:t>o </a:t>
            </a:r>
            <a:r>
              <a:rPr lang="en-US" dirty="0"/>
              <a:t>t</a:t>
            </a:r>
            <a:r>
              <a:rPr lang="en-US" dirty="0" smtClean="0"/>
              <a:t>his</a:t>
            </a:r>
            <a:r>
              <a:rPr lang="en-US" dirty="0"/>
              <a:t>?</a:t>
            </a:r>
          </a:p>
        </p:txBody>
      </p:sp>
    </p:spTree>
    <p:extLst>
      <p:ext uri="{BB962C8B-B14F-4D97-AF65-F5344CB8AC3E}">
        <p14:creationId xmlns:p14="http://schemas.microsoft.com/office/powerpoint/2010/main" val="2072403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Connect to Managed Metadata</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rotWithShape="1">
          <a:blip r:embed="rId3"/>
          <a:srcRect t="27087" b="18754"/>
          <a:stretch/>
        </p:blipFill>
        <p:spPr>
          <a:xfrm>
            <a:off x="503237" y="1211263"/>
            <a:ext cx="11255724" cy="4572000"/>
          </a:xfrm>
          <a:prstGeom prst="rect">
            <a:avLst/>
          </a:prstGeom>
        </p:spPr>
      </p:pic>
    </p:spTree>
    <p:extLst>
      <p:ext uri="{BB962C8B-B14F-4D97-AF65-F5344CB8AC3E}">
        <p14:creationId xmlns:p14="http://schemas.microsoft.com/office/powerpoint/2010/main" val="1943348104"/>
      </p:ext>
    </p:extLst>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Connect to Managed Metadata</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5" name="Picture 4"/>
          <p:cNvPicPr>
            <a:picLocks noChangeAspect="1"/>
          </p:cNvPicPr>
          <p:nvPr/>
        </p:nvPicPr>
        <p:blipFill rotWithShape="1">
          <a:blip r:embed="rId3"/>
          <a:srcRect l="-7" t="12498" r="7" b="30219"/>
          <a:stretch/>
        </p:blipFill>
        <p:spPr>
          <a:xfrm>
            <a:off x="503236" y="1212849"/>
            <a:ext cx="10641776" cy="4572000"/>
          </a:xfrm>
          <a:prstGeom prst="rect">
            <a:avLst/>
          </a:prstGeom>
        </p:spPr>
      </p:pic>
    </p:spTree>
    <p:extLst>
      <p:ext uri="{BB962C8B-B14F-4D97-AF65-F5344CB8AC3E}">
        <p14:creationId xmlns:p14="http://schemas.microsoft.com/office/powerpoint/2010/main" val="540889157"/>
      </p:ext>
    </p:extLst>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Connect to Managed Metadata</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rotWithShape="1">
          <a:blip r:embed="rId3"/>
          <a:srcRect t="8333" b="37506"/>
          <a:stretch/>
        </p:blipFill>
        <p:spPr>
          <a:xfrm>
            <a:off x="503237" y="1212849"/>
            <a:ext cx="11255724" cy="4572000"/>
          </a:xfrm>
          <a:prstGeom prst="rect">
            <a:avLst/>
          </a:prstGeom>
        </p:spPr>
      </p:pic>
    </p:spTree>
    <p:extLst>
      <p:ext uri="{BB962C8B-B14F-4D97-AF65-F5344CB8AC3E}">
        <p14:creationId xmlns:p14="http://schemas.microsoft.com/office/powerpoint/2010/main" val="3249492883"/>
      </p:ext>
    </p:extLst>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Connect to Managed Metadata</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5" name="Picture 4"/>
          <p:cNvPicPr>
            <a:picLocks noChangeAspect="1"/>
          </p:cNvPicPr>
          <p:nvPr/>
        </p:nvPicPr>
        <p:blipFill rotWithShape="1">
          <a:blip r:embed="rId3"/>
          <a:srcRect t="8339" b="37503"/>
          <a:stretch/>
        </p:blipFill>
        <p:spPr>
          <a:xfrm>
            <a:off x="503237" y="1229156"/>
            <a:ext cx="11255724" cy="4572000"/>
          </a:xfrm>
          <a:prstGeom prst="rect">
            <a:avLst/>
          </a:prstGeom>
        </p:spPr>
      </p:pic>
    </p:spTree>
    <p:extLst>
      <p:ext uri="{BB962C8B-B14F-4D97-AF65-F5344CB8AC3E}">
        <p14:creationId xmlns:p14="http://schemas.microsoft.com/office/powerpoint/2010/main" val="465352366"/>
      </p:ext>
    </p:extLst>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Connect to Managed Metadata</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rotWithShape="1">
          <a:blip r:embed="rId3"/>
          <a:srcRect t="8339" b="37501"/>
          <a:stretch/>
        </p:blipFill>
        <p:spPr>
          <a:xfrm>
            <a:off x="427037" y="1206789"/>
            <a:ext cx="11255724" cy="4572000"/>
          </a:xfrm>
          <a:prstGeom prst="rect">
            <a:avLst/>
          </a:prstGeom>
        </p:spPr>
      </p:pic>
    </p:spTree>
    <p:extLst>
      <p:ext uri="{BB962C8B-B14F-4D97-AF65-F5344CB8AC3E}">
        <p14:creationId xmlns:p14="http://schemas.microsoft.com/office/powerpoint/2010/main" val="2526215284"/>
      </p:ext>
    </p:extLst>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Connect to Managed Metadata</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5" name="Picture 4"/>
          <p:cNvPicPr>
            <a:picLocks noChangeAspect="1"/>
          </p:cNvPicPr>
          <p:nvPr/>
        </p:nvPicPr>
        <p:blipFill rotWithShape="1">
          <a:blip r:embed="rId3"/>
          <a:srcRect t="8339" b="37502"/>
          <a:stretch/>
        </p:blipFill>
        <p:spPr>
          <a:xfrm>
            <a:off x="427037" y="1203325"/>
            <a:ext cx="11255724" cy="4572000"/>
          </a:xfrm>
          <a:prstGeom prst="rect">
            <a:avLst/>
          </a:prstGeom>
        </p:spPr>
      </p:pic>
    </p:spTree>
    <p:extLst>
      <p:ext uri="{BB962C8B-B14F-4D97-AF65-F5344CB8AC3E}">
        <p14:creationId xmlns:p14="http://schemas.microsoft.com/office/powerpoint/2010/main" val="2958034548"/>
      </p:ext>
    </p:extLst>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Connect to Secure Store</a:t>
            </a:r>
            <a:endParaRPr lang="en-US" dirty="0"/>
          </a:p>
        </p:txBody>
      </p:sp>
      <p:pic>
        <p:nvPicPr>
          <p:cNvPr id="4" name="Picture 3"/>
          <p:cNvPicPr>
            <a:picLocks noChangeAspect="1"/>
          </p:cNvPicPr>
          <p:nvPr/>
        </p:nvPicPr>
        <p:blipFill rotWithShape="1">
          <a:blip r:embed="rId3"/>
          <a:srcRect l="-472" t="36452" r="472" b="9391"/>
          <a:stretch/>
        </p:blipFill>
        <p:spPr>
          <a:xfrm>
            <a:off x="427037" y="1206790"/>
            <a:ext cx="11255727" cy="4572000"/>
          </a:xfrm>
          <a:prstGeom prst="rect">
            <a:avLst/>
          </a:prstGeom>
        </p:spPr>
      </p:pic>
      <p:sp>
        <p:nvSpPr>
          <p:cNvPr id="3" name="Text Placeholder 2"/>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3874612267"/>
      </p:ext>
    </p:extLst>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Connect to Secure Store</a:t>
            </a:r>
            <a:endParaRPr lang="en-US" dirty="0"/>
          </a:p>
        </p:txBody>
      </p:sp>
      <p:sp>
        <p:nvSpPr>
          <p:cNvPr id="3" name="Text Placeholder 2"/>
          <p:cNvSpPr>
            <a:spLocks noGrp="1"/>
          </p:cNvSpPr>
          <p:nvPr>
            <p:ph type="body" sz="quarter" idx="10"/>
          </p:nvPr>
        </p:nvSpPr>
        <p:spPr/>
        <p:txBody>
          <a:bodyPr/>
          <a:lstStyle/>
          <a:p>
            <a:endParaRPr lang="en-US" dirty="0"/>
          </a:p>
        </p:txBody>
      </p:sp>
      <p:pic>
        <p:nvPicPr>
          <p:cNvPr id="5" name="Picture 4"/>
          <p:cNvPicPr>
            <a:picLocks noChangeAspect="1"/>
          </p:cNvPicPr>
          <p:nvPr/>
        </p:nvPicPr>
        <p:blipFill rotWithShape="1">
          <a:blip r:embed="rId3"/>
          <a:srcRect l="-7" t="10415" r="7" b="35426"/>
          <a:stretch/>
        </p:blipFill>
        <p:spPr>
          <a:xfrm>
            <a:off x="503237" y="1212849"/>
            <a:ext cx="11255724" cy="4572000"/>
          </a:xfrm>
          <a:prstGeom prst="rect">
            <a:avLst/>
          </a:prstGeom>
        </p:spPr>
      </p:pic>
    </p:spTree>
    <p:extLst>
      <p:ext uri="{BB962C8B-B14F-4D97-AF65-F5344CB8AC3E}">
        <p14:creationId xmlns:p14="http://schemas.microsoft.com/office/powerpoint/2010/main" val="4211441371"/>
      </p:ext>
    </p:extLst>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Connect to Secure Store</a:t>
            </a:r>
            <a:endParaRPr lang="en-US" dirty="0"/>
          </a:p>
        </p:txBody>
      </p:sp>
      <p:sp>
        <p:nvSpPr>
          <p:cNvPr id="3" name="Text Placeholder 2"/>
          <p:cNvSpPr>
            <a:spLocks noGrp="1"/>
          </p:cNvSpPr>
          <p:nvPr>
            <p:ph type="body" sz="quarter" idx="10"/>
          </p:nvPr>
        </p:nvSpPr>
        <p:spPr/>
        <p:txBody>
          <a:bodyPr/>
          <a:lstStyle/>
          <a:p>
            <a:endParaRPr lang="en-US" dirty="0"/>
          </a:p>
        </p:txBody>
      </p:sp>
      <p:pic>
        <p:nvPicPr>
          <p:cNvPr id="4" name="Picture 3"/>
          <p:cNvPicPr>
            <a:picLocks noChangeAspect="1"/>
          </p:cNvPicPr>
          <p:nvPr/>
        </p:nvPicPr>
        <p:blipFill rotWithShape="1">
          <a:blip r:embed="rId3"/>
          <a:srcRect t="8339" b="37502"/>
          <a:stretch/>
        </p:blipFill>
        <p:spPr>
          <a:xfrm>
            <a:off x="503237" y="1215302"/>
            <a:ext cx="11255724" cy="4572000"/>
          </a:xfrm>
          <a:prstGeom prst="rect">
            <a:avLst/>
          </a:prstGeom>
        </p:spPr>
      </p:pic>
    </p:spTree>
    <p:extLst>
      <p:ext uri="{BB962C8B-B14F-4D97-AF65-F5344CB8AC3E}">
        <p14:creationId xmlns:p14="http://schemas.microsoft.com/office/powerpoint/2010/main" val="7050927"/>
      </p:ext>
    </p:extLst>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Connect to Secure Store</a:t>
            </a:r>
            <a:endParaRPr lang="en-US" dirty="0"/>
          </a:p>
        </p:txBody>
      </p:sp>
      <p:sp>
        <p:nvSpPr>
          <p:cNvPr id="3" name="Text Placeholder 2"/>
          <p:cNvSpPr>
            <a:spLocks noGrp="1"/>
          </p:cNvSpPr>
          <p:nvPr>
            <p:ph type="body" sz="quarter" idx="10"/>
          </p:nvPr>
        </p:nvSpPr>
        <p:spPr/>
        <p:txBody>
          <a:bodyPr/>
          <a:lstStyle/>
          <a:p>
            <a:endParaRPr lang="en-US" dirty="0"/>
          </a:p>
        </p:txBody>
      </p:sp>
      <p:pic>
        <p:nvPicPr>
          <p:cNvPr id="5" name="Picture 4"/>
          <p:cNvPicPr>
            <a:picLocks noChangeAspect="1"/>
          </p:cNvPicPr>
          <p:nvPr/>
        </p:nvPicPr>
        <p:blipFill rotWithShape="1">
          <a:blip r:embed="rId3"/>
          <a:srcRect t="8338" b="37504"/>
          <a:stretch/>
        </p:blipFill>
        <p:spPr>
          <a:xfrm>
            <a:off x="427037" y="1212849"/>
            <a:ext cx="11255724" cy="4572000"/>
          </a:xfrm>
          <a:prstGeom prst="rect">
            <a:avLst/>
          </a:prstGeom>
        </p:spPr>
      </p:pic>
    </p:spTree>
    <p:extLst>
      <p:ext uri="{BB962C8B-B14F-4D97-AF65-F5344CB8AC3E}">
        <p14:creationId xmlns:p14="http://schemas.microsoft.com/office/powerpoint/2010/main" val="314151425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Why? When would you need this?</a:t>
            </a:r>
            <a:endParaRPr lang="en-US" dirty="0"/>
          </a:p>
        </p:txBody>
      </p:sp>
      <p:sp>
        <p:nvSpPr>
          <p:cNvPr id="4" name="Rectangle 3"/>
          <p:cNvSpPr/>
          <p:nvPr/>
        </p:nvSpPr>
        <p:spPr bwMode="auto">
          <a:xfrm>
            <a:off x="731837" y="2582862"/>
            <a:ext cx="2743200"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Social first</a:t>
            </a:r>
          </a:p>
          <a:p>
            <a:pPr defTabSz="932472" fontAlgn="base">
              <a:spcBef>
                <a:spcPct val="0"/>
              </a:spcBef>
              <a:spcAft>
                <a:spcPct val="0"/>
              </a:spcAft>
            </a:pPr>
            <a:r>
              <a:rPr lang="en-US" sz="3600" dirty="0">
                <a:gradFill>
                  <a:gsLst>
                    <a:gs pos="0">
                      <a:srgbClr val="FFFFFF"/>
                    </a:gs>
                    <a:gs pos="100000">
                      <a:srgbClr val="FFFFFF"/>
                    </a:gs>
                  </a:gsLst>
                  <a:lin ang="5400000" scaled="0"/>
                </a:gradFill>
                <a:ea typeface="Segoe UI" pitchFamily="34" charset="0"/>
                <a:cs typeface="Segoe UI" pitchFamily="34" charset="0"/>
              </a:rPr>
              <a:t>m</a:t>
            </a:r>
            <a:r>
              <a:rPr lang="en-US" sz="3600" dirty="0" smtClean="0">
                <a:gradFill>
                  <a:gsLst>
                    <a:gs pos="0">
                      <a:srgbClr val="FFFFFF"/>
                    </a:gs>
                    <a:gs pos="100000">
                      <a:srgbClr val="FFFFFF"/>
                    </a:gs>
                  </a:gsLst>
                  <a:lin ang="5400000" scaled="0"/>
                </a:gradFill>
                <a:ea typeface="Segoe UI" pitchFamily="34" charset="0"/>
                <a:cs typeface="Segoe UI" pitchFamily="34" charset="0"/>
              </a:rPr>
              <a:t>igration</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3474794" y="2582862"/>
            <a:ext cx="2743200" cy="274185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Lots of 2010 content</a:t>
            </a:r>
          </a:p>
        </p:txBody>
      </p:sp>
      <p:sp>
        <p:nvSpPr>
          <p:cNvPr id="7" name="Rectangle 6"/>
          <p:cNvSpPr/>
          <p:nvPr/>
        </p:nvSpPr>
        <p:spPr bwMode="auto">
          <a:xfrm>
            <a:off x="8960708" y="2582862"/>
            <a:ext cx="274320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Want single </a:t>
            </a:r>
            <a:r>
              <a:rPr lang="en-US" sz="3600" dirty="0">
                <a:gradFill>
                  <a:gsLst>
                    <a:gs pos="0">
                      <a:srgbClr val="FFFFFF"/>
                    </a:gs>
                    <a:gs pos="100000">
                      <a:srgbClr val="FFFFFF"/>
                    </a:gs>
                  </a:gsLst>
                  <a:lin ang="5400000" scaled="0"/>
                </a:gradFill>
                <a:ea typeface="Segoe UI" pitchFamily="34" charset="0"/>
                <a:cs typeface="Segoe UI" pitchFamily="34" charset="0"/>
              </a:rPr>
              <a:t>u</a:t>
            </a:r>
            <a:r>
              <a:rPr lang="en-US" sz="3600" dirty="0" smtClean="0">
                <a:gradFill>
                  <a:gsLst>
                    <a:gs pos="0">
                      <a:srgbClr val="FFFFFF"/>
                    </a:gs>
                    <a:gs pos="100000">
                      <a:srgbClr val="FFFFFF"/>
                    </a:gs>
                  </a:gsLst>
                  <a:lin ang="5400000" scaled="0"/>
                </a:gradFill>
                <a:ea typeface="Segoe UI" pitchFamily="34" charset="0"/>
                <a:cs typeface="Segoe UI" pitchFamily="34" charset="0"/>
              </a:rPr>
              <a:t>ser </a:t>
            </a:r>
            <a:r>
              <a:rPr lang="en-US" sz="3600" dirty="0">
                <a:gradFill>
                  <a:gsLst>
                    <a:gs pos="0">
                      <a:srgbClr val="FFFFFF"/>
                    </a:gs>
                    <a:gs pos="100000">
                      <a:srgbClr val="FFFFFF"/>
                    </a:gs>
                  </a:gsLst>
                  <a:lin ang="5400000" scaled="0"/>
                </a:gradFill>
                <a:ea typeface="Segoe UI" pitchFamily="34" charset="0"/>
                <a:cs typeface="Segoe UI" pitchFamily="34" charset="0"/>
              </a:rPr>
              <a:t>p</a:t>
            </a:r>
            <a:r>
              <a:rPr lang="en-US" sz="3600" dirty="0" smtClean="0">
                <a:gradFill>
                  <a:gsLst>
                    <a:gs pos="0">
                      <a:srgbClr val="FFFFFF"/>
                    </a:gs>
                    <a:gs pos="100000">
                      <a:srgbClr val="FFFFFF"/>
                    </a:gs>
                  </a:gsLst>
                  <a:lin ang="5400000" scaled="0"/>
                </a:gradFill>
                <a:ea typeface="Segoe UI" pitchFamily="34" charset="0"/>
                <a:cs typeface="Segoe UI" pitchFamily="34" charset="0"/>
              </a:rPr>
              <a:t>rofile &amp; search</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6217751" y="2582862"/>
            <a:ext cx="274320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Concerns with full 2013 upgrade	</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616802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Connect to Other Service Apps</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rotWithShape="1">
          <a:blip r:embed="rId2"/>
          <a:srcRect l="-7" t="39578" r="7" b="6263"/>
          <a:stretch/>
        </p:blipFill>
        <p:spPr>
          <a:xfrm>
            <a:off x="503237" y="1211263"/>
            <a:ext cx="11255724" cy="4572000"/>
          </a:xfrm>
          <a:prstGeom prst="rect">
            <a:avLst/>
          </a:prstGeom>
        </p:spPr>
      </p:pic>
    </p:spTree>
    <p:extLst>
      <p:ext uri="{BB962C8B-B14F-4D97-AF65-F5344CB8AC3E}">
        <p14:creationId xmlns:p14="http://schemas.microsoft.com/office/powerpoint/2010/main" val="2029028338"/>
      </p:ext>
    </p:extLst>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Secure Store on 2013</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rotWithShape="1">
          <a:blip r:embed="rId2"/>
          <a:srcRect l="-7" r="7" b="45843"/>
          <a:stretch/>
        </p:blipFill>
        <p:spPr>
          <a:xfrm>
            <a:off x="427037" y="1211263"/>
            <a:ext cx="11255724" cy="4572000"/>
          </a:xfrm>
          <a:prstGeom prst="rect">
            <a:avLst/>
          </a:prstGeom>
        </p:spPr>
      </p:pic>
    </p:spTree>
    <p:extLst>
      <p:ext uri="{BB962C8B-B14F-4D97-AF65-F5344CB8AC3E}">
        <p14:creationId xmlns:p14="http://schemas.microsoft.com/office/powerpoint/2010/main" val="3977347179"/>
      </p:ext>
    </p:extLst>
  </p:cSld>
  <p:clrMapOvr>
    <a:masterClrMapping/>
  </p:clrMapOvr>
  <p:transition>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Secure Store on 2010</a:t>
            </a:r>
            <a:br>
              <a:rPr lang="en-US" dirty="0" smtClean="0"/>
            </a:br>
            <a:r>
              <a:rPr lang="en-US" dirty="0" smtClean="0"/>
              <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5" name="Picture 4"/>
          <p:cNvPicPr>
            <a:picLocks noChangeAspect="1"/>
          </p:cNvPicPr>
          <p:nvPr/>
        </p:nvPicPr>
        <p:blipFill rotWithShape="1">
          <a:blip r:embed="rId2"/>
          <a:srcRect b="45833"/>
          <a:stretch/>
        </p:blipFill>
        <p:spPr>
          <a:xfrm>
            <a:off x="503237" y="1212849"/>
            <a:ext cx="11254273" cy="4572000"/>
          </a:xfrm>
          <a:prstGeom prst="rect">
            <a:avLst/>
          </a:prstGeom>
        </p:spPr>
      </p:pic>
    </p:spTree>
    <p:extLst>
      <p:ext uri="{BB962C8B-B14F-4D97-AF65-F5344CB8AC3E}">
        <p14:creationId xmlns:p14="http://schemas.microsoft.com/office/powerpoint/2010/main" val="1262075931"/>
      </p:ext>
    </p:extLst>
  </p:cSld>
  <p:clrMapOvr>
    <a:masterClrMapping/>
  </p:clrMapOvr>
  <p:transition>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Managed Metadata on 2013</a:t>
            </a:r>
            <a:br>
              <a:rPr lang="en-US" dirty="0" smtClean="0"/>
            </a:br>
            <a:endParaRPr lang="en-US" dirty="0"/>
          </a:p>
        </p:txBody>
      </p:sp>
      <p:sp>
        <p:nvSpPr>
          <p:cNvPr id="3" name="Text Placeholder 2"/>
          <p:cNvSpPr>
            <a:spLocks noGrp="1"/>
          </p:cNvSpPr>
          <p:nvPr>
            <p:ph type="body" sz="quarter" idx="10"/>
          </p:nvPr>
        </p:nvSpPr>
        <p:spPr/>
        <p:txBody>
          <a:bodyPr/>
          <a:lstStyle/>
          <a:p>
            <a:endParaRPr lang="en-US" dirty="0"/>
          </a:p>
        </p:txBody>
      </p:sp>
      <p:pic>
        <p:nvPicPr>
          <p:cNvPr id="4" name="Picture 3"/>
          <p:cNvPicPr>
            <a:picLocks noChangeAspect="1"/>
          </p:cNvPicPr>
          <p:nvPr/>
        </p:nvPicPr>
        <p:blipFill rotWithShape="1">
          <a:blip r:embed="rId2"/>
          <a:srcRect t="17713" b="7297"/>
          <a:stretch/>
        </p:blipFill>
        <p:spPr>
          <a:xfrm>
            <a:off x="427037" y="1229156"/>
            <a:ext cx="9754961" cy="5486400"/>
          </a:xfrm>
          <a:prstGeom prst="rect">
            <a:avLst/>
          </a:prstGeom>
        </p:spPr>
      </p:pic>
    </p:spTree>
    <p:extLst>
      <p:ext uri="{BB962C8B-B14F-4D97-AF65-F5344CB8AC3E}">
        <p14:creationId xmlns:p14="http://schemas.microsoft.com/office/powerpoint/2010/main" val="3596144960"/>
      </p:ext>
    </p:extLst>
  </p:cSld>
  <p:clrMapOvr>
    <a:masterClrMapping/>
  </p:clrMapOvr>
  <p:transition>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Managed Metadata on 2010</a:t>
            </a:r>
            <a:br>
              <a:rPr lang="en-US" dirty="0" smtClean="0"/>
            </a:br>
            <a:r>
              <a:rPr lang="en-US" dirty="0" smtClean="0"/>
              <a:t/>
            </a:r>
            <a:br>
              <a:rPr lang="en-US" dirty="0" smtClean="0"/>
            </a:br>
            <a:endParaRPr lang="en-US" dirty="0"/>
          </a:p>
        </p:txBody>
      </p:sp>
      <p:sp>
        <p:nvSpPr>
          <p:cNvPr id="3" name="Text Placeholder 2"/>
          <p:cNvSpPr>
            <a:spLocks noGrp="1"/>
          </p:cNvSpPr>
          <p:nvPr>
            <p:ph type="body" sz="quarter" idx="10"/>
          </p:nvPr>
        </p:nvSpPr>
        <p:spPr/>
        <p:txBody>
          <a:bodyPr/>
          <a:lstStyle/>
          <a:p>
            <a:endParaRPr lang="en-US" dirty="0"/>
          </a:p>
        </p:txBody>
      </p:sp>
      <p:pic>
        <p:nvPicPr>
          <p:cNvPr id="5" name="Picture 4"/>
          <p:cNvPicPr>
            <a:picLocks noChangeAspect="1"/>
          </p:cNvPicPr>
          <p:nvPr/>
        </p:nvPicPr>
        <p:blipFill rotWithShape="1">
          <a:blip r:embed="rId2"/>
          <a:srcRect t="14588" b="8339"/>
          <a:stretch/>
        </p:blipFill>
        <p:spPr>
          <a:xfrm>
            <a:off x="427037" y="1212849"/>
            <a:ext cx="9754961" cy="5638800"/>
          </a:xfrm>
          <a:prstGeom prst="rect">
            <a:avLst/>
          </a:prstGeom>
        </p:spPr>
      </p:pic>
    </p:spTree>
    <p:extLst>
      <p:ext uri="{BB962C8B-B14F-4D97-AF65-F5344CB8AC3E}">
        <p14:creationId xmlns:p14="http://schemas.microsoft.com/office/powerpoint/2010/main" val="1190383620"/>
      </p:ext>
    </p:extLst>
  </p:cSld>
  <p:clrMapOvr>
    <a:masterClrMapping/>
  </p:clrMapOvr>
  <p:transition>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Search Prior to Connection</a:t>
            </a:r>
            <a:br>
              <a:rPr lang="en-US" dirty="0" smtClean="0"/>
            </a:br>
            <a:endParaRPr lang="en-US" dirty="0"/>
          </a:p>
        </p:txBody>
      </p:sp>
      <p:pic>
        <p:nvPicPr>
          <p:cNvPr id="4" name="Picture 3"/>
          <p:cNvPicPr>
            <a:picLocks noChangeAspect="1"/>
          </p:cNvPicPr>
          <p:nvPr/>
        </p:nvPicPr>
        <p:blipFill rotWithShape="1">
          <a:blip r:embed="rId2"/>
          <a:srcRect t="8332" b="37510"/>
          <a:stretch/>
        </p:blipFill>
        <p:spPr>
          <a:xfrm>
            <a:off x="427037" y="1199861"/>
            <a:ext cx="11255724" cy="4572000"/>
          </a:xfrm>
          <a:prstGeom prst="rect">
            <a:avLst/>
          </a:prstGeom>
        </p:spPr>
      </p:pic>
      <p:sp>
        <p:nvSpPr>
          <p:cNvPr id="3" name="Text Placeholder 2"/>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3356983286"/>
      </p:ext>
    </p:extLst>
  </p:cSld>
  <p:clrMapOvr>
    <a:masterClrMapping/>
  </p:clrMapOvr>
  <p:transition>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Search Adding Content Farm</a:t>
            </a:r>
            <a:endParaRPr lang="en-US" dirty="0"/>
          </a:p>
        </p:txBody>
      </p:sp>
      <p:pic>
        <p:nvPicPr>
          <p:cNvPr id="4" name="Picture 3"/>
          <p:cNvPicPr>
            <a:picLocks noChangeAspect="1"/>
          </p:cNvPicPr>
          <p:nvPr/>
        </p:nvPicPr>
        <p:blipFill rotWithShape="1">
          <a:blip r:embed="rId2"/>
          <a:srcRect l="309" t="18747" r="-309" b="7306"/>
          <a:stretch/>
        </p:blipFill>
        <p:spPr>
          <a:xfrm>
            <a:off x="427037" y="1211263"/>
            <a:ext cx="9754961" cy="5410199"/>
          </a:xfrm>
          <a:prstGeom prst="rect">
            <a:avLst/>
          </a:prstGeom>
        </p:spPr>
      </p:pic>
      <p:sp>
        <p:nvSpPr>
          <p:cNvPr id="3" name="Text Placeholder 2"/>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3648262193"/>
      </p:ext>
    </p:extLst>
  </p:cSld>
  <p:clrMapOvr>
    <a:masterClrMapping/>
  </p:clrMapOvr>
  <p:transition>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Trying Search Out</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rotWithShape="1">
          <a:blip r:embed="rId2"/>
          <a:srcRect t="9381" b="34377"/>
          <a:stretch/>
        </p:blipFill>
        <p:spPr>
          <a:xfrm>
            <a:off x="503237" y="1212849"/>
            <a:ext cx="10838846" cy="4572000"/>
          </a:xfrm>
          <a:prstGeom prst="rect">
            <a:avLst/>
          </a:prstGeom>
        </p:spPr>
      </p:pic>
    </p:spTree>
    <p:extLst>
      <p:ext uri="{BB962C8B-B14F-4D97-AF65-F5344CB8AC3E}">
        <p14:creationId xmlns:p14="http://schemas.microsoft.com/office/powerpoint/2010/main" val="1942099831"/>
      </p:ext>
    </p:extLst>
  </p:cSld>
  <p:clrMapOvr>
    <a:masterClrMapping/>
  </p:clrMapOvr>
  <p:transition>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Search Results</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rotWithShape="1">
          <a:blip r:embed="rId2"/>
          <a:srcRect t="8340" b="37502"/>
          <a:stretch/>
        </p:blipFill>
        <p:spPr>
          <a:xfrm>
            <a:off x="503237" y="1212849"/>
            <a:ext cx="11255724" cy="4572000"/>
          </a:xfrm>
          <a:prstGeom prst="rect">
            <a:avLst/>
          </a:prstGeom>
        </p:spPr>
      </p:pic>
    </p:spTree>
    <p:extLst>
      <p:ext uri="{BB962C8B-B14F-4D97-AF65-F5344CB8AC3E}">
        <p14:creationId xmlns:p14="http://schemas.microsoft.com/office/powerpoint/2010/main" val="1153229538"/>
      </p:ext>
    </p:extLst>
  </p:cSld>
  <p:clrMapOvr>
    <a:masterClrMapping/>
  </p:clrMapOvr>
  <p:transition>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People Search</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rotWithShape="1">
          <a:blip r:embed="rId3"/>
          <a:srcRect t="12506" b="33336"/>
          <a:stretch/>
        </p:blipFill>
        <p:spPr>
          <a:xfrm>
            <a:off x="503237" y="1211263"/>
            <a:ext cx="11255724" cy="4572000"/>
          </a:xfrm>
          <a:prstGeom prst="rect">
            <a:avLst/>
          </a:prstGeom>
        </p:spPr>
      </p:pic>
    </p:spTree>
    <p:extLst>
      <p:ext uri="{BB962C8B-B14F-4D97-AF65-F5344CB8AC3E}">
        <p14:creationId xmlns:p14="http://schemas.microsoft.com/office/powerpoint/2010/main" val="187917796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Whom might be affected?</a:t>
            </a:r>
            <a:endParaRPr lang="en-US" dirty="0"/>
          </a:p>
        </p:txBody>
      </p:sp>
      <p:sp>
        <p:nvSpPr>
          <p:cNvPr id="6" name="Text Placeholder 5"/>
          <p:cNvSpPr>
            <a:spLocks noGrp="1"/>
          </p:cNvSpPr>
          <p:nvPr>
            <p:ph type="body" sz="quarter" idx="10"/>
          </p:nvPr>
        </p:nvSpPr>
        <p:spPr>
          <a:xfrm>
            <a:off x="274638" y="1212850"/>
            <a:ext cx="11887200" cy="4001095"/>
          </a:xfrm>
        </p:spPr>
        <p:txBody>
          <a:bodyPr/>
          <a:lstStyle/>
          <a:p>
            <a:r>
              <a:rPr lang="en-US" dirty="0" smtClean="0"/>
              <a:t>Organizations with multiple SharePoint farms</a:t>
            </a:r>
          </a:p>
          <a:p>
            <a:endParaRPr lang="en-US" dirty="0" smtClean="0"/>
          </a:p>
          <a:p>
            <a:r>
              <a:rPr lang="en-US" dirty="0" smtClean="0"/>
              <a:t>Regulated industries more risk averse to upgrades</a:t>
            </a:r>
          </a:p>
          <a:p>
            <a:endParaRPr lang="en-US" dirty="0" smtClean="0"/>
          </a:p>
          <a:p>
            <a:r>
              <a:rPr lang="en-US" dirty="0" smtClean="0"/>
              <a:t>Wanting to take advantage of new 2013 social &amp; search capabilities</a:t>
            </a:r>
          </a:p>
        </p:txBody>
      </p:sp>
    </p:spTree>
    <p:extLst>
      <p:ext uri="{BB962C8B-B14F-4D97-AF65-F5344CB8AC3E}">
        <p14:creationId xmlns:p14="http://schemas.microsoft.com/office/powerpoint/2010/main" val="2400036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People Search</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5" name="Picture 4"/>
          <p:cNvPicPr>
            <a:picLocks noChangeAspect="1"/>
          </p:cNvPicPr>
          <p:nvPr/>
        </p:nvPicPr>
        <p:blipFill rotWithShape="1">
          <a:blip r:embed="rId3"/>
          <a:srcRect t="12504" b="33337"/>
          <a:stretch/>
        </p:blipFill>
        <p:spPr>
          <a:xfrm>
            <a:off x="448913" y="1212849"/>
            <a:ext cx="11255724" cy="4572000"/>
          </a:xfrm>
          <a:prstGeom prst="rect">
            <a:avLst/>
          </a:prstGeom>
        </p:spPr>
      </p:pic>
    </p:spTree>
    <p:extLst>
      <p:ext uri="{BB962C8B-B14F-4D97-AF65-F5344CB8AC3E}">
        <p14:creationId xmlns:p14="http://schemas.microsoft.com/office/powerpoint/2010/main" val="949537911"/>
      </p:ext>
    </p:extLst>
  </p:cSld>
  <p:clrMapOvr>
    <a:masterClrMapping/>
  </p:clrMapOvr>
  <p:transition>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User Profiles</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5" name="Picture 4"/>
          <p:cNvPicPr>
            <a:picLocks noChangeAspect="1"/>
          </p:cNvPicPr>
          <p:nvPr/>
        </p:nvPicPr>
        <p:blipFill rotWithShape="1">
          <a:blip r:embed="rId2"/>
          <a:srcRect t="7298" b="38543"/>
          <a:stretch/>
        </p:blipFill>
        <p:spPr>
          <a:xfrm>
            <a:off x="427037" y="1212849"/>
            <a:ext cx="11255724" cy="4572000"/>
          </a:xfrm>
          <a:prstGeom prst="rect">
            <a:avLst/>
          </a:prstGeom>
        </p:spPr>
      </p:pic>
    </p:spTree>
    <p:extLst>
      <p:ext uri="{BB962C8B-B14F-4D97-AF65-F5344CB8AC3E}">
        <p14:creationId xmlns:p14="http://schemas.microsoft.com/office/powerpoint/2010/main" val="1025471151"/>
      </p:ext>
    </p:extLst>
  </p:cSld>
  <p:clrMapOvr>
    <a:masterClrMapping/>
  </p:clrMapOvr>
  <p:transition>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User Profiles</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6" name="Picture 5"/>
          <p:cNvPicPr>
            <a:picLocks noChangeAspect="1"/>
          </p:cNvPicPr>
          <p:nvPr/>
        </p:nvPicPr>
        <p:blipFill rotWithShape="1">
          <a:blip r:embed="rId2"/>
          <a:srcRect t="7298" b="38543"/>
          <a:stretch/>
        </p:blipFill>
        <p:spPr>
          <a:xfrm>
            <a:off x="503237" y="1229156"/>
            <a:ext cx="11255724" cy="4572000"/>
          </a:xfrm>
          <a:prstGeom prst="rect">
            <a:avLst/>
          </a:prstGeom>
        </p:spPr>
      </p:pic>
    </p:spTree>
    <p:extLst>
      <p:ext uri="{BB962C8B-B14F-4D97-AF65-F5344CB8AC3E}">
        <p14:creationId xmlns:p14="http://schemas.microsoft.com/office/powerpoint/2010/main" val="1981613280"/>
      </p:ext>
    </p:extLst>
  </p:cSld>
  <p:clrMapOvr>
    <a:masterClrMapping/>
  </p:clrMapOvr>
  <p:transition>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User Profiles</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rotWithShape="1">
          <a:blip r:embed="rId2"/>
          <a:srcRect t="7298" b="38544"/>
          <a:stretch/>
        </p:blipFill>
        <p:spPr>
          <a:xfrm>
            <a:off x="503237" y="1229156"/>
            <a:ext cx="11255724" cy="4572000"/>
          </a:xfrm>
          <a:prstGeom prst="rect">
            <a:avLst/>
          </a:prstGeom>
        </p:spPr>
      </p:pic>
    </p:spTree>
    <p:extLst>
      <p:ext uri="{BB962C8B-B14F-4D97-AF65-F5344CB8AC3E}">
        <p14:creationId xmlns:p14="http://schemas.microsoft.com/office/powerpoint/2010/main" val="2918183029"/>
      </p:ext>
    </p:extLst>
  </p:cSld>
  <p:clrMapOvr>
    <a:masterClrMapping/>
  </p:clrMapOvr>
  <p:transition>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User Profiles</a:t>
            </a:r>
            <a:br>
              <a:rPr lang="en-US" dirty="0" smtClean="0"/>
            </a:br>
            <a:endParaRPr lang="en-US" dirty="0"/>
          </a:p>
        </p:txBody>
      </p:sp>
      <p:sp>
        <p:nvSpPr>
          <p:cNvPr id="3" name="Text Placeholder 2"/>
          <p:cNvSpPr>
            <a:spLocks noGrp="1"/>
          </p:cNvSpPr>
          <p:nvPr>
            <p:ph type="body" sz="quarter" idx="10"/>
          </p:nvPr>
        </p:nvSpPr>
        <p:spPr/>
        <p:txBody>
          <a:bodyPr/>
          <a:lstStyle/>
          <a:p>
            <a:endParaRPr lang="en-US"/>
          </a:p>
        </p:txBody>
      </p:sp>
      <p:pic>
        <p:nvPicPr>
          <p:cNvPr id="5" name="Picture 4"/>
          <p:cNvPicPr>
            <a:picLocks noChangeAspect="1"/>
          </p:cNvPicPr>
          <p:nvPr/>
        </p:nvPicPr>
        <p:blipFill rotWithShape="1">
          <a:blip r:embed="rId2"/>
          <a:srcRect t="7299" b="38543"/>
          <a:stretch/>
        </p:blipFill>
        <p:spPr>
          <a:xfrm>
            <a:off x="427036" y="1211263"/>
            <a:ext cx="11255724" cy="4572000"/>
          </a:xfrm>
          <a:prstGeom prst="rect">
            <a:avLst/>
          </a:prstGeom>
        </p:spPr>
      </p:pic>
    </p:spTree>
    <p:extLst>
      <p:ext uri="{BB962C8B-B14F-4D97-AF65-F5344CB8AC3E}">
        <p14:creationId xmlns:p14="http://schemas.microsoft.com/office/powerpoint/2010/main" val="245267404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55_SharePoint Template 2012 - 16x9 - White Background">
  <a:themeElements>
    <a:clrScheme name="Exchange-Lync-SharePoint_Template_2012_Light">
      <a:dk1>
        <a:srgbClr val="000000"/>
      </a:dk1>
      <a:lt1>
        <a:srgbClr val="FFFFFF"/>
      </a:lt1>
      <a:dk2>
        <a:srgbClr val="0072C6"/>
      </a:dk2>
      <a:lt2>
        <a:srgbClr val="797A7D"/>
      </a:lt2>
      <a:accent1>
        <a:srgbClr val="0072C6"/>
      </a:accent1>
      <a:accent2>
        <a:srgbClr val="EB3C00"/>
      </a:accent2>
      <a:accent3>
        <a:srgbClr val="FFB900"/>
      </a:accent3>
      <a:accent4>
        <a:srgbClr val="505050"/>
      </a:accent4>
      <a:accent5>
        <a:srgbClr val="969696"/>
      </a:accent5>
      <a:accent6>
        <a:srgbClr val="D2D2D2"/>
      </a:accent6>
      <a:hlink>
        <a:srgbClr val="43AFFF"/>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theme>
</file>

<file path=ppt/theme/theme5.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Chris Bortlik; Isaac Stith; Steven  Fowle </External_x0020_Speaker>
    <Session_x0020_Code xmlns="2295e2e7-0eeb-498e-8716-217bb2ee6ee3">SPC103</Session_x0020_Code>
    <ProductTaxHTField0 xmlns="2295e2e7-0eeb-498e-8716-217bb2ee6ee3">
      <Terms xmlns="http://schemas.microsoft.com/office/infopath/2007/PartnerControls"/>
    </ProductTaxHTField0>
    <Presentation_x0020_Date xmlns="2295e2e7-0eeb-498e-8716-217bb2ee6ee3">2012-11-12T08:00:00+00:00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Chris Bortlik, Isaac Stith, Steven Fowl</Speaker>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2295e2e7-0eeb-498e-8716-217bb2ee6ee3"/>
    <ds:schemaRef ds:uri="http://www.w3.org/XML/1998/namespace"/>
    <ds:schemaRef ds:uri="http://schemas.microsoft.com/office/2006/documentManagement/types"/>
    <ds:schemaRef ds:uri="http://schemas.microsoft.com/sharepoint/v3"/>
    <ds:schemaRef ds:uri="http://schemas.openxmlformats.org/package/2006/metadata/core-properties"/>
    <ds:schemaRef ds:uri="http://purl.org/dc/dcmitype/"/>
    <ds:schemaRef ds:uri="http://schemas.microsoft.com/office/infopath/2007/PartnerControls"/>
    <ds:schemaRef ds:uri="http://schemas.microsoft.com/office/2006/metadata/properties"/>
    <ds:schemaRef ds:uri="http://purl.org/dc/elements/1.1/"/>
    <ds:schemaRef ds:uri="230e9df3-be65-4c73-a93b-d1236ebd677e"/>
    <ds:schemaRef ds:uri="032d541b-1b4e-4d91-93c7-b10533c52f73"/>
    <ds:schemaRef ds:uri="http://purl.org/dc/terms/"/>
  </ds:schemaRefs>
</ds:datastoreItem>
</file>

<file path=customXml/itemProps2.xml><?xml version="1.0" encoding="utf-8"?>
<ds:datastoreItem xmlns:ds="http://schemas.openxmlformats.org/officeDocument/2006/customXml" ds:itemID="{87F97975-87DB-49DB-829B-873B0A3B17F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18</TotalTime>
  <Words>4906</Words>
  <Application>Microsoft Office PowerPoint</Application>
  <PresentationFormat>Custom</PresentationFormat>
  <Paragraphs>435</Paragraphs>
  <Slides>94</Slides>
  <Notes>31</Notes>
  <HiddenSlides>0</HiddenSlides>
  <MMClips>0</MMClips>
  <ScaleCrop>false</ScaleCrop>
  <HeadingPairs>
    <vt:vector size="4" baseType="variant">
      <vt:variant>
        <vt:lpstr>Theme</vt:lpstr>
      </vt:variant>
      <vt:variant>
        <vt:i4>5</vt:i4>
      </vt:variant>
      <vt:variant>
        <vt:lpstr>Slide Titles</vt:lpstr>
      </vt:variant>
      <vt:variant>
        <vt:i4>94</vt:i4>
      </vt:variant>
    </vt:vector>
  </HeadingPairs>
  <TitlesOfParts>
    <vt:vector size="99" baseType="lpstr">
      <vt:lpstr>SPC2012_IT-Pro_Template_16x9</vt:lpstr>
      <vt:lpstr>5-30072_SPC2012_IT-Pro_Template_16x9_Light</vt:lpstr>
      <vt:lpstr>5-30072_SPC2012_IT-Pro_Template_16x9</vt:lpstr>
      <vt:lpstr>5-30055_SharePoint Template 2012 - 16x9 - White Background</vt:lpstr>
      <vt:lpstr>5-30072_SPC2012_Business_Template_16x9_Light</vt:lpstr>
      <vt:lpstr>PowerPoint Presentation</vt:lpstr>
      <vt:lpstr>Get Started with Social Adoption using SharePoint 2013's Cross Farm Services</vt:lpstr>
      <vt:lpstr>Overview &amp; expectations</vt:lpstr>
      <vt:lpstr>Session overview</vt:lpstr>
      <vt:lpstr>Speakers (In Order of Appearance)</vt:lpstr>
      <vt:lpstr>Disclaimers (YMMV)</vt:lpstr>
      <vt:lpstr>Why the heck would you do this?</vt:lpstr>
      <vt:lpstr>Why? When would you need this?</vt:lpstr>
      <vt:lpstr>Whom might be affected?</vt:lpstr>
      <vt:lpstr>What are you gaining?</vt:lpstr>
      <vt:lpstr>What are you losing?</vt:lpstr>
      <vt:lpstr>SharePoint 2013 social primer</vt:lpstr>
      <vt:lpstr>Primer: how companies are going social</vt:lpstr>
      <vt:lpstr>Primer: first steps </vt:lpstr>
      <vt:lpstr>Quick SharePoint 2013 social demo</vt:lpstr>
      <vt:lpstr>Primer: SharePoint social capabilities</vt:lpstr>
      <vt:lpstr>SharePoint services</vt:lpstr>
      <vt:lpstr>Same services architecture as introduced in 2010</vt:lpstr>
      <vt:lpstr>Key changes in service applications</vt:lpstr>
      <vt:lpstr>Cross Farm Services in SharePoint 2013</vt:lpstr>
      <vt:lpstr>Cross farm services cross major versions</vt:lpstr>
      <vt:lpstr>Service Applications and WAN environments</vt:lpstr>
      <vt:lpstr>Customer scenario</vt:lpstr>
      <vt:lpstr>Scenario: Contoso Tools</vt:lpstr>
      <vt:lpstr>Scenario: Customer Motivation</vt:lpstr>
      <vt:lpstr>Customer solution</vt:lpstr>
      <vt:lpstr>Solution: The Proposal</vt:lpstr>
      <vt:lpstr>Solution: The Goal</vt:lpstr>
      <vt:lpstr>Solution: Step 1 - POC</vt:lpstr>
      <vt:lpstr>Solution: Step 2 - Pilot </vt:lpstr>
      <vt:lpstr>Solution: Step 3 - Production</vt:lpstr>
      <vt:lpstr>Solution: Step 4 - Sunset</vt:lpstr>
      <vt:lpstr>Demo</vt:lpstr>
      <vt:lpstr>It’s a wrap</vt:lpstr>
      <vt:lpstr>Wrap Up: What We Covered</vt:lpstr>
      <vt:lpstr>Wrap Up: Relevant Topics</vt:lpstr>
      <vt:lpstr>Wrap Up: Related Sessions</vt:lpstr>
      <vt:lpstr>Wrap Up: Feedback! </vt:lpstr>
      <vt:lpstr>PowerPoint Presentation</vt:lpstr>
      <vt:lpstr>PowerPoint Presentation</vt:lpstr>
      <vt:lpstr>Demo: Get Farm ID from 2010 Farm </vt:lpstr>
      <vt:lpstr>Demo: Verify Farm ID Text Created</vt:lpstr>
      <vt:lpstr>Demo: Verify Consuming Farm ID</vt:lpstr>
      <vt:lpstr>Demo: Add 2010 FarmId to 2013 Security</vt:lpstr>
      <vt:lpstr>Demo: Change to Id from 2010 Farm</vt:lpstr>
      <vt:lpstr>Demo: Verify Permissions for 2010 Farm</vt:lpstr>
      <vt:lpstr>Demo: Verify Permissions Cont’d </vt:lpstr>
      <vt:lpstr>Demo: Verify Permissions Cont’d</vt:lpstr>
      <vt:lpstr>Demo: Get 2010 Farm Certificates</vt:lpstr>
      <vt:lpstr>Demo: Get 2010 Farm Certificates cont’d</vt:lpstr>
      <vt:lpstr>Demo: Get 2013 Root Certificate </vt:lpstr>
      <vt:lpstr>Demo: Get 2013 Root Certificate cont’d</vt:lpstr>
      <vt:lpstr>Demo: Add 2013 Root to 2010 Farm </vt:lpstr>
      <vt:lpstr>Demo: Add 2013 Root to 2010 Farm </vt:lpstr>
      <vt:lpstr>Demo: Add 2013 Root to 2010 Farm </vt:lpstr>
      <vt:lpstr>Demo: Add 2013 Root to 2010 Farm </vt:lpstr>
      <vt:lpstr>Demo: Add 2010 Certs to 2013 Farm </vt:lpstr>
      <vt:lpstr>Demo: Add 2010 Certs to 2013 Farm </vt:lpstr>
      <vt:lpstr>Demo: Add 2010 Certs to 2013 Farm </vt:lpstr>
      <vt:lpstr>Demo: Add 2010 Certs to 2013 Farm </vt:lpstr>
      <vt:lpstr>Demo: Add 2010 Certs to 2013 Farm </vt:lpstr>
      <vt:lpstr>Demo: Grant Service App Permissions  </vt:lpstr>
      <vt:lpstr>Demo: Grant Service App Permissions  </vt:lpstr>
      <vt:lpstr>Demo: Verify Permissions </vt:lpstr>
      <vt:lpstr>Demo: Verify Permissions </vt:lpstr>
      <vt:lpstr>Demo: Verify Permissions </vt:lpstr>
      <vt:lpstr>Demo: Verify Permissions </vt:lpstr>
      <vt:lpstr>Demo: Connect to Managed Metadata </vt:lpstr>
      <vt:lpstr>Demo: Connect to Managed Metadata </vt:lpstr>
      <vt:lpstr>Demo: Connect to Managed Metadata </vt:lpstr>
      <vt:lpstr>Demo: Connect to Managed Metadata </vt:lpstr>
      <vt:lpstr>Demo: Connect to Managed Metadata </vt:lpstr>
      <vt:lpstr>Demo: Connect to Managed Metadata </vt:lpstr>
      <vt:lpstr>Demo: Connect to Managed Metadata </vt:lpstr>
      <vt:lpstr>Demo: Connect to Managed Metadata </vt:lpstr>
      <vt:lpstr>Demo: Connect to Secure Store</vt:lpstr>
      <vt:lpstr>Demo: Connect to Secure Store</vt:lpstr>
      <vt:lpstr>Demo: Connect to Secure Store</vt:lpstr>
      <vt:lpstr>Demo: Connect to Secure Store</vt:lpstr>
      <vt:lpstr>Demo: Connect to Other Service Apps </vt:lpstr>
      <vt:lpstr>Demo: Secure Store on 2013 </vt:lpstr>
      <vt:lpstr>Demo: Secure Store on 2010  </vt:lpstr>
      <vt:lpstr>Demo: Managed Metadata on 2013 </vt:lpstr>
      <vt:lpstr>Demo: Managed Metadata on 2010  </vt:lpstr>
      <vt:lpstr>Demo: Search Prior to Connection </vt:lpstr>
      <vt:lpstr>Demo: Search Adding Content Farm</vt:lpstr>
      <vt:lpstr>Demo: Trying Search Out </vt:lpstr>
      <vt:lpstr>Demo: Search Results </vt:lpstr>
      <vt:lpstr>Demo: People Search </vt:lpstr>
      <vt:lpstr>Demo: People Search </vt:lpstr>
      <vt:lpstr>Demo: User Profiles </vt:lpstr>
      <vt:lpstr>Demo: User Profiles </vt:lpstr>
      <vt:lpstr>Demo: User Profiles </vt:lpstr>
      <vt:lpstr>Demo: User Profiles </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 Started with Social Adoption using SharePoint 2013's Cross Farm Services</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4</cp:revision>
  <dcterms:created xsi:type="dcterms:W3CDTF">2012-11-12T00:06:00Z</dcterms:created>
  <dcterms:modified xsi:type="dcterms:W3CDTF">2012-12-06T21:35:07Z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