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5" r:id="rId6"/>
    <p:sldMasterId id="2147484228" r:id="rId7"/>
  </p:sldMasterIdLst>
  <p:notesMasterIdLst>
    <p:notesMasterId r:id="rId32"/>
  </p:notesMasterIdLst>
  <p:handoutMasterIdLst>
    <p:handoutMasterId r:id="rId33"/>
  </p:handoutMasterIdLst>
  <p:sldIdLst>
    <p:sldId id="1055" r:id="rId8"/>
    <p:sldId id="1054" r:id="rId9"/>
    <p:sldId id="1089" r:id="rId10"/>
    <p:sldId id="1109" r:id="rId11"/>
    <p:sldId id="1092" r:id="rId12"/>
    <p:sldId id="1091" r:id="rId13"/>
    <p:sldId id="1093" r:id="rId14"/>
    <p:sldId id="1094" r:id="rId15"/>
    <p:sldId id="1095" r:id="rId16"/>
    <p:sldId id="1096" r:id="rId17"/>
    <p:sldId id="1097" r:id="rId18"/>
    <p:sldId id="1098" r:id="rId19"/>
    <p:sldId id="1100" r:id="rId20"/>
    <p:sldId id="1099" r:id="rId21"/>
    <p:sldId id="1101" r:id="rId22"/>
    <p:sldId id="1102" r:id="rId23"/>
    <p:sldId id="1070" r:id="rId24"/>
    <p:sldId id="1103" r:id="rId25"/>
    <p:sldId id="1104" r:id="rId26"/>
    <p:sldId id="1105" r:id="rId27"/>
    <p:sldId id="1107" r:id="rId28"/>
    <p:sldId id="1110" r:id="rId29"/>
    <p:sldId id="1111" r:id="rId30"/>
    <p:sldId id="1108"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5238" autoAdjust="0"/>
  </p:normalViewPr>
  <p:slideViewPr>
    <p:cSldViewPr>
      <p:cViewPr>
        <p:scale>
          <a:sx n="118" d="100"/>
          <a:sy n="118" d="100"/>
        </p:scale>
        <p:origin x="-72" y="54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B9662D-38BD-47A6-A679-914836951919}" type="doc">
      <dgm:prSet loTypeId="urn:microsoft.com/office/officeart/2009/3/layout/RandomtoResultProcess" loCatId="process" qsTypeId="urn:microsoft.com/office/officeart/2005/8/quickstyle/3d3" qsCatId="3D" csTypeId="urn:microsoft.com/office/officeart/2005/8/colors/accent3_5" csCatId="accent3" phldr="1"/>
      <dgm:spPr/>
    </dgm:pt>
    <dgm:pt modelId="{3FB0B5AE-A21C-4673-804D-089FF046CC6E}">
      <dgm:prSet phldrT="[Text]"/>
      <dgm:spPr/>
      <dgm:t>
        <a:bodyPr/>
        <a:lstStyle/>
        <a:p>
          <a:r>
            <a:rPr lang="en-US" smtClean="0"/>
            <a:t>Discover and refine requirements</a:t>
          </a:r>
          <a:endParaRPr lang="en-US"/>
        </a:p>
      </dgm:t>
    </dgm:pt>
    <dgm:pt modelId="{54BDDC40-52EC-4450-963F-242D06D1F300}" type="parTrans" cxnId="{B25FB906-EF3F-4DA3-8B99-49C609B77E69}">
      <dgm:prSet/>
      <dgm:spPr/>
      <dgm:t>
        <a:bodyPr/>
        <a:lstStyle/>
        <a:p>
          <a:endParaRPr lang="en-US"/>
        </a:p>
      </dgm:t>
    </dgm:pt>
    <dgm:pt modelId="{192EE7EF-1639-45B6-BE7B-B5754DAB7BB0}" type="sibTrans" cxnId="{B25FB906-EF3F-4DA3-8B99-49C609B77E69}">
      <dgm:prSet/>
      <dgm:spPr/>
      <dgm:t>
        <a:bodyPr/>
        <a:lstStyle/>
        <a:p>
          <a:endParaRPr lang="en-US"/>
        </a:p>
      </dgm:t>
    </dgm:pt>
    <dgm:pt modelId="{55624950-88E5-404B-A5E9-C5618DB6AF68}">
      <dgm:prSet/>
      <dgm:spPr/>
      <dgm:t>
        <a:bodyPr/>
        <a:lstStyle/>
        <a:p>
          <a:r>
            <a:rPr lang="en-US" smtClean="0"/>
            <a:t>Analyze and prioritize requirements</a:t>
          </a:r>
          <a:endParaRPr lang="en-US" dirty="0" smtClean="0"/>
        </a:p>
      </dgm:t>
    </dgm:pt>
    <dgm:pt modelId="{C4AA29FB-C5A0-4064-BAEF-D04D860BCA71}" type="parTrans" cxnId="{78F9DA03-1C9F-4349-BBEE-0B053C973B93}">
      <dgm:prSet/>
      <dgm:spPr/>
      <dgm:t>
        <a:bodyPr/>
        <a:lstStyle/>
        <a:p>
          <a:endParaRPr lang="en-US"/>
        </a:p>
      </dgm:t>
    </dgm:pt>
    <dgm:pt modelId="{71829AC9-4750-4530-83F4-8BEEA5AE235A}" type="sibTrans" cxnId="{78F9DA03-1C9F-4349-BBEE-0B053C973B93}">
      <dgm:prSet/>
      <dgm:spPr/>
      <dgm:t>
        <a:bodyPr/>
        <a:lstStyle/>
        <a:p>
          <a:endParaRPr lang="en-US"/>
        </a:p>
      </dgm:t>
    </dgm:pt>
    <dgm:pt modelId="{D7D8E365-BD20-42C3-B83C-E7A8B7DE6C07}">
      <dgm:prSet/>
      <dgm:spPr/>
      <dgm:t>
        <a:bodyPr/>
        <a:lstStyle/>
        <a:p>
          <a:r>
            <a:rPr lang="en-US" smtClean="0"/>
            <a:t>Design a solution that meets the requirements</a:t>
          </a:r>
          <a:endParaRPr lang="en-US" dirty="0" smtClean="0"/>
        </a:p>
      </dgm:t>
    </dgm:pt>
    <dgm:pt modelId="{F6B577CF-CF18-4DE9-AC35-E52DB79B6CF8}" type="parTrans" cxnId="{0778B431-736E-48B4-B488-DAC3F23EA395}">
      <dgm:prSet/>
      <dgm:spPr/>
      <dgm:t>
        <a:bodyPr/>
        <a:lstStyle/>
        <a:p>
          <a:endParaRPr lang="en-US"/>
        </a:p>
      </dgm:t>
    </dgm:pt>
    <dgm:pt modelId="{6C74565C-A0C6-45D6-8949-9E9D3F574489}" type="sibTrans" cxnId="{0778B431-736E-48B4-B488-DAC3F23EA395}">
      <dgm:prSet/>
      <dgm:spPr/>
      <dgm:t>
        <a:bodyPr/>
        <a:lstStyle/>
        <a:p>
          <a:endParaRPr lang="en-US"/>
        </a:p>
      </dgm:t>
    </dgm:pt>
    <dgm:pt modelId="{BDE8B577-7A70-4AFB-84C6-40F908BA675A}">
      <dgm:prSet/>
      <dgm:spPr/>
      <dgm:t>
        <a:bodyPr/>
        <a:lstStyle/>
        <a:p>
          <a:r>
            <a:rPr lang="en-US" smtClean="0"/>
            <a:t>Govern solution delivery, operation, maintenance</a:t>
          </a:r>
          <a:endParaRPr lang="en-US" dirty="0"/>
        </a:p>
      </dgm:t>
    </dgm:pt>
    <dgm:pt modelId="{EAE9786C-915A-49E1-94D5-69F908D3A865}" type="parTrans" cxnId="{974291FE-FF61-4FF3-9224-1C9FDE317C27}">
      <dgm:prSet/>
      <dgm:spPr/>
      <dgm:t>
        <a:bodyPr/>
        <a:lstStyle/>
        <a:p>
          <a:endParaRPr lang="en-US"/>
        </a:p>
      </dgm:t>
    </dgm:pt>
    <dgm:pt modelId="{00C0E2E6-033C-48BD-B6D9-05FFD2AF41EC}" type="sibTrans" cxnId="{974291FE-FF61-4FF3-9224-1C9FDE317C27}">
      <dgm:prSet/>
      <dgm:spPr/>
      <dgm:t>
        <a:bodyPr/>
        <a:lstStyle/>
        <a:p>
          <a:endParaRPr lang="en-US"/>
        </a:p>
      </dgm:t>
    </dgm:pt>
    <dgm:pt modelId="{C7FD46DE-2722-4F92-B2E9-642CB84FFF92}" type="pres">
      <dgm:prSet presAssocID="{9BB9662D-38BD-47A6-A679-914836951919}" presName="Name0" presStyleCnt="0">
        <dgm:presLayoutVars>
          <dgm:dir/>
          <dgm:animOne val="branch"/>
          <dgm:animLvl val="lvl"/>
        </dgm:presLayoutVars>
      </dgm:prSet>
      <dgm:spPr/>
    </dgm:pt>
    <dgm:pt modelId="{73C0E7E9-B911-49B2-907A-0BE5CD075901}" type="pres">
      <dgm:prSet presAssocID="{3FB0B5AE-A21C-4673-804D-089FF046CC6E}" presName="chaos" presStyleCnt="0"/>
      <dgm:spPr/>
    </dgm:pt>
    <dgm:pt modelId="{8C701FDA-5D74-4602-9587-24A98F118C42}" type="pres">
      <dgm:prSet presAssocID="{3FB0B5AE-A21C-4673-804D-089FF046CC6E}" presName="parTx1" presStyleLbl="revTx" presStyleIdx="0" presStyleCnt="3"/>
      <dgm:spPr/>
      <dgm:t>
        <a:bodyPr/>
        <a:lstStyle/>
        <a:p>
          <a:endParaRPr lang="en-US"/>
        </a:p>
      </dgm:t>
    </dgm:pt>
    <dgm:pt modelId="{3E3836CB-D148-4E36-AD0C-FCD0F4EC37AC}" type="pres">
      <dgm:prSet presAssocID="{3FB0B5AE-A21C-4673-804D-089FF046CC6E}" presName="c1" presStyleLbl="node1" presStyleIdx="0" presStyleCnt="19"/>
      <dgm:spPr/>
    </dgm:pt>
    <dgm:pt modelId="{0EA43348-3D34-43AE-8645-17FBEF36E81B}" type="pres">
      <dgm:prSet presAssocID="{3FB0B5AE-A21C-4673-804D-089FF046CC6E}" presName="c2" presStyleLbl="node1" presStyleIdx="1" presStyleCnt="19"/>
      <dgm:spPr/>
    </dgm:pt>
    <dgm:pt modelId="{ED8A5E8D-1379-42EB-89FB-A40B8CB4323E}" type="pres">
      <dgm:prSet presAssocID="{3FB0B5AE-A21C-4673-804D-089FF046CC6E}" presName="c3" presStyleLbl="node1" presStyleIdx="2" presStyleCnt="19"/>
      <dgm:spPr/>
    </dgm:pt>
    <dgm:pt modelId="{9B20A0A8-598C-4200-9AE1-62952E55250C}" type="pres">
      <dgm:prSet presAssocID="{3FB0B5AE-A21C-4673-804D-089FF046CC6E}" presName="c4" presStyleLbl="node1" presStyleIdx="3" presStyleCnt="19"/>
      <dgm:spPr/>
    </dgm:pt>
    <dgm:pt modelId="{314CD11A-D508-47EA-8464-5B50AD7CCD65}" type="pres">
      <dgm:prSet presAssocID="{3FB0B5AE-A21C-4673-804D-089FF046CC6E}" presName="c5" presStyleLbl="node1" presStyleIdx="4" presStyleCnt="19"/>
      <dgm:spPr/>
    </dgm:pt>
    <dgm:pt modelId="{687B7B83-C048-482F-9E8A-3CF9F4D400A0}" type="pres">
      <dgm:prSet presAssocID="{3FB0B5AE-A21C-4673-804D-089FF046CC6E}" presName="c6" presStyleLbl="node1" presStyleIdx="5" presStyleCnt="19"/>
      <dgm:spPr/>
    </dgm:pt>
    <dgm:pt modelId="{0EA96BEA-7ACC-481D-B937-2A8A9DF6A407}" type="pres">
      <dgm:prSet presAssocID="{3FB0B5AE-A21C-4673-804D-089FF046CC6E}" presName="c7" presStyleLbl="node1" presStyleIdx="6" presStyleCnt="19"/>
      <dgm:spPr/>
    </dgm:pt>
    <dgm:pt modelId="{0E53851D-CFED-42E1-A181-619C851A7DE4}" type="pres">
      <dgm:prSet presAssocID="{3FB0B5AE-A21C-4673-804D-089FF046CC6E}" presName="c8" presStyleLbl="node1" presStyleIdx="7" presStyleCnt="19"/>
      <dgm:spPr/>
    </dgm:pt>
    <dgm:pt modelId="{3203A305-385B-4061-BFCE-8E2B6C299267}" type="pres">
      <dgm:prSet presAssocID="{3FB0B5AE-A21C-4673-804D-089FF046CC6E}" presName="c9" presStyleLbl="node1" presStyleIdx="8" presStyleCnt="19"/>
      <dgm:spPr/>
    </dgm:pt>
    <dgm:pt modelId="{F676578C-63C2-4BE8-8810-E9C7B15F94C3}" type="pres">
      <dgm:prSet presAssocID="{3FB0B5AE-A21C-4673-804D-089FF046CC6E}" presName="c10" presStyleLbl="node1" presStyleIdx="9" presStyleCnt="19"/>
      <dgm:spPr/>
    </dgm:pt>
    <dgm:pt modelId="{5B13EA1B-3381-43AE-8FC5-96392509FF31}" type="pres">
      <dgm:prSet presAssocID="{3FB0B5AE-A21C-4673-804D-089FF046CC6E}" presName="c11" presStyleLbl="node1" presStyleIdx="10" presStyleCnt="19"/>
      <dgm:spPr/>
    </dgm:pt>
    <dgm:pt modelId="{584FDAB7-1C3E-4790-A209-C7BB209A23F6}" type="pres">
      <dgm:prSet presAssocID="{3FB0B5AE-A21C-4673-804D-089FF046CC6E}" presName="c12" presStyleLbl="node1" presStyleIdx="11" presStyleCnt="19"/>
      <dgm:spPr/>
    </dgm:pt>
    <dgm:pt modelId="{724CBF37-F46A-493E-B510-2E2F01E98719}" type="pres">
      <dgm:prSet presAssocID="{3FB0B5AE-A21C-4673-804D-089FF046CC6E}" presName="c13" presStyleLbl="node1" presStyleIdx="12" presStyleCnt="19"/>
      <dgm:spPr/>
    </dgm:pt>
    <dgm:pt modelId="{97599B30-D4D7-43AB-A640-FC3D40A26B3A}" type="pres">
      <dgm:prSet presAssocID="{3FB0B5AE-A21C-4673-804D-089FF046CC6E}" presName="c14" presStyleLbl="node1" presStyleIdx="13" presStyleCnt="19"/>
      <dgm:spPr/>
    </dgm:pt>
    <dgm:pt modelId="{4F1EA5B2-3FE7-4A39-B25B-EF4D011CFBB9}" type="pres">
      <dgm:prSet presAssocID="{3FB0B5AE-A21C-4673-804D-089FF046CC6E}" presName="c15" presStyleLbl="node1" presStyleIdx="14" presStyleCnt="19"/>
      <dgm:spPr/>
    </dgm:pt>
    <dgm:pt modelId="{216EA73C-A199-4713-A01D-D35E226D694C}" type="pres">
      <dgm:prSet presAssocID="{3FB0B5AE-A21C-4673-804D-089FF046CC6E}" presName="c16" presStyleLbl="node1" presStyleIdx="15" presStyleCnt="19"/>
      <dgm:spPr/>
    </dgm:pt>
    <dgm:pt modelId="{8492F570-D8C3-4802-A24E-40B5CB6B491F}" type="pres">
      <dgm:prSet presAssocID="{3FB0B5AE-A21C-4673-804D-089FF046CC6E}" presName="c17" presStyleLbl="node1" presStyleIdx="16" presStyleCnt="19"/>
      <dgm:spPr/>
    </dgm:pt>
    <dgm:pt modelId="{D00A219E-80C5-43E8-8FB8-F8CDA0C07259}" type="pres">
      <dgm:prSet presAssocID="{3FB0B5AE-A21C-4673-804D-089FF046CC6E}" presName="c18" presStyleLbl="node1" presStyleIdx="17" presStyleCnt="19"/>
      <dgm:spPr/>
    </dgm:pt>
    <dgm:pt modelId="{680CA279-CE19-4E7E-9595-52AFA2EBBCDF}" type="pres">
      <dgm:prSet presAssocID="{192EE7EF-1639-45B6-BE7B-B5754DAB7BB0}" presName="chevronComposite1" presStyleCnt="0"/>
      <dgm:spPr/>
    </dgm:pt>
    <dgm:pt modelId="{797DF1FA-1F13-471F-87D9-11C5BA3E36C3}" type="pres">
      <dgm:prSet presAssocID="{192EE7EF-1639-45B6-BE7B-B5754DAB7BB0}" presName="chevron1" presStyleLbl="sibTrans2D1" presStyleIdx="0" presStyleCnt="3"/>
      <dgm:spPr/>
    </dgm:pt>
    <dgm:pt modelId="{B2C7003B-942A-4CDC-AC4D-7DDE9F9DD099}" type="pres">
      <dgm:prSet presAssocID="{192EE7EF-1639-45B6-BE7B-B5754DAB7BB0}" presName="spChevron1" presStyleCnt="0"/>
      <dgm:spPr/>
    </dgm:pt>
    <dgm:pt modelId="{710327AF-E750-4EFB-A6C1-0A7EFA147CCF}" type="pres">
      <dgm:prSet presAssocID="{55624950-88E5-404B-A5E9-C5618DB6AF68}" presName="middle" presStyleCnt="0"/>
      <dgm:spPr/>
    </dgm:pt>
    <dgm:pt modelId="{0F392543-E7C1-4308-9762-1663807AC57D}" type="pres">
      <dgm:prSet presAssocID="{55624950-88E5-404B-A5E9-C5618DB6AF68}" presName="parTxMid" presStyleLbl="revTx" presStyleIdx="1" presStyleCnt="3"/>
      <dgm:spPr/>
      <dgm:t>
        <a:bodyPr/>
        <a:lstStyle/>
        <a:p>
          <a:endParaRPr lang="en-US"/>
        </a:p>
      </dgm:t>
    </dgm:pt>
    <dgm:pt modelId="{5E9BCC30-1309-45EF-A18C-2043DC2F83C5}" type="pres">
      <dgm:prSet presAssocID="{55624950-88E5-404B-A5E9-C5618DB6AF68}" presName="spMid" presStyleCnt="0"/>
      <dgm:spPr/>
    </dgm:pt>
    <dgm:pt modelId="{1FA0179B-15D8-493F-A723-6E8E5AEC818E}" type="pres">
      <dgm:prSet presAssocID="{71829AC9-4750-4530-83F4-8BEEA5AE235A}" presName="chevronComposite1" presStyleCnt="0"/>
      <dgm:spPr/>
    </dgm:pt>
    <dgm:pt modelId="{09787FFF-61A0-41B8-A5B9-26775C45B01A}" type="pres">
      <dgm:prSet presAssocID="{71829AC9-4750-4530-83F4-8BEEA5AE235A}" presName="chevron1" presStyleLbl="sibTrans2D1" presStyleIdx="1" presStyleCnt="3"/>
      <dgm:spPr/>
    </dgm:pt>
    <dgm:pt modelId="{CBF6CC5C-8843-4EBC-A032-008F79121B7E}" type="pres">
      <dgm:prSet presAssocID="{71829AC9-4750-4530-83F4-8BEEA5AE235A}" presName="spChevron1" presStyleCnt="0"/>
      <dgm:spPr/>
    </dgm:pt>
    <dgm:pt modelId="{46214DF9-1024-4E86-8340-1D2B3F1B5477}" type="pres">
      <dgm:prSet presAssocID="{D7D8E365-BD20-42C3-B83C-E7A8B7DE6C07}" presName="middle" presStyleCnt="0"/>
      <dgm:spPr/>
    </dgm:pt>
    <dgm:pt modelId="{6F63C827-0D65-43FB-B746-143F7285D4EC}" type="pres">
      <dgm:prSet presAssocID="{D7D8E365-BD20-42C3-B83C-E7A8B7DE6C07}" presName="parTxMid" presStyleLbl="revTx" presStyleIdx="2" presStyleCnt="3"/>
      <dgm:spPr/>
      <dgm:t>
        <a:bodyPr/>
        <a:lstStyle/>
        <a:p>
          <a:endParaRPr lang="en-US"/>
        </a:p>
      </dgm:t>
    </dgm:pt>
    <dgm:pt modelId="{6DE7E677-2825-4681-9850-E6D67EB525AB}" type="pres">
      <dgm:prSet presAssocID="{D7D8E365-BD20-42C3-B83C-E7A8B7DE6C07}" presName="spMid" presStyleCnt="0"/>
      <dgm:spPr/>
    </dgm:pt>
    <dgm:pt modelId="{3052DD85-727C-487C-A11A-6E01B3E893DF}" type="pres">
      <dgm:prSet presAssocID="{6C74565C-A0C6-45D6-8949-9E9D3F574489}" presName="chevronComposite1" presStyleCnt="0"/>
      <dgm:spPr/>
    </dgm:pt>
    <dgm:pt modelId="{23FFAE58-7479-4980-B365-95D25A1E6BE7}" type="pres">
      <dgm:prSet presAssocID="{6C74565C-A0C6-45D6-8949-9E9D3F574489}" presName="chevron1" presStyleLbl="sibTrans2D1" presStyleIdx="2" presStyleCnt="3"/>
      <dgm:spPr/>
    </dgm:pt>
    <dgm:pt modelId="{DCC2BFF5-7B64-4028-AADB-A9713CE938A8}" type="pres">
      <dgm:prSet presAssocID="{6C74565C-A0C6-45D6-8949-9E9D3F574489}" presName="spChevron1" presStyleCnt="0"/>
      <dgm:spPr/>
    </dgm:pt>
    <dgm:pt modelId="{04AE6CBB-DBE3-43DA-9D95-DC7F5A54C319}" type="pres">
      <dgm:prSet presAssocID="{BDE8B577-7A70-4AFB-84C6-40F908BA675A}" presName="last" presStyleCnt="0"/>
      <dgm:spPr/>
    </dgm:pt>
    <dgm:pt modelId="{B1BF7837-FFC8-4D3B-8E60-4FC1089D739E}" type="pres">
      <dgm:prSet presAssocID="{BDE8B577-7A70-4AFB-84C6-40F908BA675A}" presName="circleTx" presStyleLbl="node1" presStyleIdx="18" presStyleCnt="19"/>
      <dgm:spPr/>
      <dgm:t>
        <a:bodyPr/>
        <a:lstStyle/>
        <a:p>
          <a:endParaRPr lang="en-US"/>
        </a:p>
      </dgm:t>
    </dgm:pt>
    <dgm:pt modelId="{5BF984BE-5B21-458D-BFF0-AABC921EC2E4}" type="pres">
      <dgm:prSet presAssocID="{BDE8B577-7A70-4AFB-84C6-40F908BA675A}" presName="spN" presStyleCnt="0"/>
      <dgm:spPr/>
    </dgm:pt>
  </dgm:ptLst>
  <dgm:cxnLst>
    <dgm:cxn modelId="{075BE771-5AE3-41CD-B614-D94F12229400}" type="presOf" srcId="{3FB0B5AE-A21C-4673-804D-089FF046CC6E}" destId="{8C701FDA-5D74-4602-9587-24A98F118C42}" srcOrd="0" destOrd="0" presId="urn:microsoft.com/office/officeart/2009/3/layout/RandomtoResultProcess"/>
    <dgm:cxn modelId="{2F1A0720-FFE3-434A-9140-1E7BEF215277}" type="presOf" srcId="{55624950-88E5-404B-A5E9-C5618DB6AF68}" destId="{0F392543-E7C1-4308-9762-1663807AC57D}" srcOrd="0" destOrd="0" presId="urn:microsoft.com/office/officeart/2009/3/layout/RandomtoResultProcess"/>
    <dgm:cxn modelId="{974291FE-FF61-4FF3-9224-1C9FDE317C27}" srcId="{9BB9662D-38BD-47A6-A679-914836951919}" destId="{BDE8B577-7A70-4AFB-84C6-40F908BA675A}" srcOrd="3" destOrd="0" parTransId="{EAE9786C-915A-49E1-94D5-69F908D3A865}" sibTransId="{00C0E2E6-033C-48BD-B6D9-05FFD2AF41EC}"/>
    <dgm:cxn modelId="{B25FB906-EF3F-4DA3-8B99-49C609B77E69}" srcId="{9BB9662D-38BD-47A6-A679-914836951919}" destId="{3FB0B5AE-A21C-4673-804D-089FF046CC6E}" srcOrd="0" destOrd="0" parTransId="{54BDDC40-52EC-4450-963F-242D06D1F300}" sibTransId="{192EE7EF-1639-45B6-BE7B-B5754DAB7BB0}"/>
    <dgm:cxn modelId="{61F424E9-B015-47E0-85D5-37E525C1BCE7}" type="presOf" srcId="{9BB9662D-38BD-47A6-A679-914836951919}" destId="{C7FD46DE-2722-4F92-B2E9-642CB84FFF92}" srcOrd="0" destOrd="0" presId="urn:microsoft.com/office/officeart/2009/3/layout/RandomtoResultProcess"/>
    <dgm:cxn modelId="{7A09B478-2E39-4F05-8C73-0D4477965486}" type="presOf" srcId="{D7D8E365-BD20-42C3-B83C-E7A8B7DE6C07}" destId="{6F63C827-0D65-43FB-B746-143F7285D4EC}" srcOrd="0" destOrd="0" presId="urn:microsoft.com/office/officeart/2009/3/layout/RandomtoResultProcess"/>
    <dgm:cxn modelId="{0778B431-736E-48B4-B488-DAC3F23EA395}" srcId="{9BB9662D-38BD-47A6-A679-914836951919}" destId="{D7D8E365-BD20-42C3-B83C-E7A8B7DE6C07}" srcOrd="2" destOrd="0" parTransId="{F6B577CF-CF18-4DE9-AC35-E52DB79B6CF8}" sibTransId="{6C74565C-A0C6-45D6-8949-9E9D3F574489}"/>
    <dgm:cxn modelId="{78F9DA03-1C9F-4349-BBEE-0B053C973B93}" srcId="{9BB9662D-38BD-47A6-A679-914836951919}" destId="{55624950-88E5-404B-A5E9-C5618DB6AF68}" srcOrd="1" destOrd="0" parTransId="{C4AA29FB-C5A0-4064-BAEF-D04D860BCA71}" sibTransId="{71829AC9-4750-4530-83F4-8BEEA5AE235A}"/>
    <dgm:cxn modelId="{29AF1EC7-87BD-4D3E-AE28-A0B89B859C6E}" type="presOf" srcId="{BDE8B577-7A70-4AFB-84C6-40F908BA675A}" destId="{B1BF7837-FFC8-4D3B-8E60-4FC1089D739E}" srcOrd="0" destOrd="0" presId="urn:microsoft.com/office/officeart/2009/3/layout/RandomtoResultProcess"/>
    <dgm:cxn modelId="{4BF7579A-E675-4ED6-9E48-FE229BB02DD2}" type="presParOf" srcId="{C7FD46DE-2722-4F92-B2E9-642CB84FFF92}" destId="{73C0E7E9-B911-49B2-907A-0BE5CD075901}" srcOrd="0" destOrd="0" presId="urn:microsoft.com/office/officeart/2009/3/layout/RandomtoResultProcess"/>
    <dgm:cxn modelId="{3673DD18-E576-4CD4-BED1-05D30B954CFE}" type="presParOf" srcId="{73C0E7E9-B911-49B2-907A-0BE5CD075901}" destId="{8C701FDA-5D74-4602-9587-24A98F118C42}" srcOrd="0" destOrd="0" presId="urn:microsoft.com/office/officeart/2009/3/layout/RandomtoResultProcess"/>
    <dgm:cxn modelId="{23F5BB3B-65B5-4877-9E9C-78D45F09D51F}" type="presParOf" srcId="{73C0E7E9-B911-49B2-907A-0BE5CD075901}" destId="{3E3836CB-D148-4E36-AD0C-FCD0F4EC37AC}" srcOrd="1" destOrd="0" presId="urn:microsoft.com/office/officeart/2009/3/layout/RandomtoResultProcess"/>
    <dgm:cxn modelId="{414CBC6D-1489-4C2D-9A5C-853895975ABA}" type="presParOf" srcId="{73C0E7E9-B911-49B2-907A-0BE5CD075901}" destId="{0EA43348-3D34-43AE-8645-17FBEF36E81B}" srcOrd="2" destOrd="0" presId="urn:microsoft.com/office/officeart/2009/3/layout/RandomtoResultProcess"/>
    <dgm:cxn modelId="{88DA10C7-FB4E-4D8E-9CBD-8C1F4996C54C}" type="presParOf" srcId="{73C0E7E9-B911-49B2-907A-0BE5CD075901}" destId="{ED8A5E8D-1379-42EB-89FB-A40B8CB4323E}" srcOrd="3" destOrd="0" presId="urn:microsoft.com/office/officeart/2009/3/layout/RandomtoResultProcess"/>
    <dgm:cxn modelId="{FFC6F362-5C4F-4157-8B87-0E11FAD41370}" type="presParOf" srcId="{73C0E7E9-B911-49B2-907A-0BE5CD075901}" destId="{9B20A0A8-598C-4200-9AE1-62952E55250C}" srcOrd="4" destOrd="0" presId="urn:microsoft.com/office/officeart/2009/3/layout/RandomtoResultProcess"/>
    <dgm:cxn modelId="{698496C5-E930-4FBC-826D-4C4446DD1C3D}" type="presParOf" srcId="{73C0E7E9-B911-49B2-907A-0BE5CD075901}" destId="{314CD11A-D508-47EA-8464-5B50AD7CCD65}" srcOrd="5" destOrd="0" presId="urn:microsoft.com/office/officeart/2009/3/layout/RandomtoResultProcess"/>
    <dgm:cxn modelId="{27ABC1C7-8C89-421E-9A32-86CB218A4038}" type="presParOf" srcId="{73C0E7E9-B911-49B2-907A-0BE5CD075901}" destId="{687B7B83-C048-482F-9E8A-3CF9F4D400A0}" srcOrd="6" destOrd="0" presId="urn:microsoft.com/office/officeart/2009/3/layout/RandomtoResultProcess"/>
    <dgm:cxn modelId="{2378E411-1FAA-4159-B442-4FC5BCFD882C}" type="presParOf" srcId="{73C0E7E9-B911-49B2-907A-0BE5CD075901}" destId="{0EA96BEA-7ACC-481D-B937-2A8A9DF6A407}" srcOrd="7" destOrd="0" presId="urn:microsoft.com/office/officeart/2009/3/layout/RandomtoResultProcess"/>
    <dgm:cxn modelId="{C008A09B-6C14-47FC-9223-A3BF183A9A5D}" type="presParOf" srcId="{73C0E7E9-B911-49B2-907A-0BE5CD075901}" destId="{0E53851D-CFED-42E1-A181-619C851A7DE4}" srcOrd="8" destOrd="0" presId="urn:microsoft.com/office/officeart/2009/3/layout/RandomtoResultProcess"/>
    <dgm:cxn modelId="{299D78D8-0CC4-4E6A-A4FE-B3AB6C941177}" type="presParOf" srcId="{73C0E7E9-B911-49B2-907A-0BE5CD075901}" destId="{3203A305-385B-4061-BFCE-8E2B6C299267}" srcOrd="9" destOrd="0" presId="urn:microsoft.com/office/officeart/2009/3/layout/RandomtoResultProcess"/>
    <dgm:cxn modelId="{B3162D30-B2F2-4973-9F48-6C1CEBBCD0A1}" type="presParOf" srcId="{73C0E7E9-B911-49B2-907A-0BE5CD075901}" destId="{F676578C-63C2-4BE8-8810-E9C7B15F94C3}" srcOrd="10" destOrd="0" presId="urn:microsoft.com/office/officeart/2009/3/layout/RandomtoResultProcess"/>
    <dgm:cxn modelId="{55B71F6C-F86A-41A7-A8A0-6DEEB0F9F587}" type="presParOf" srcId="{73C0E7E9-B911-49B2-907A-0BE5CD075901}" destId="{5B13EA1B-3381-43AE-8FC5-96392509FF31}" srcOrd="11" destOrd="0" presId="urn:microsoft.com/office/officeart/2009/3/layout/RandomtoResultProcess"/>
    <dgm:cxn modelId="{4930DBF6-9CDC-465B-A539-5B16BF577C13}" type="presParOf" srcId="{73C0E7E9-B911-49B2-907A-0BE5CD075901}" destId="{584FDAB7-1C3E-4790-A209-C7BB209A23F6}" srcOrd="12" destOrd="0" presId="urn:microsoft.com/office/officeart/2009/3/layout/RandomtoResultProcess"/>
    <dgm:cxn modelId="{823B120B-3582-482F-BBA1-914DD6F58CD3}" type="presParOf" srcId="{73C0E7E9-B911-49B2-907A-0BE5CD075901}" destId="{724CBF37-F46A-493E-B510-2E2F01E98719}" srcOrd="13" destOrd="0" presId="urn:microsoft.com/office/officeart/2009/3/layout/RandomtoResultProcess"/>
    <dgm:cxn modelId="{CA6561C6-55CF-43C7-819B-82A93FE853C0}" type="presParOf" srcId="{73C0E7E9-B911-49B2-907A-0BE5CD075901}" destId="{97599B30-D4D7-43AB-A640-FC3D40A26B3A}" srcOrd="14" destOrd="0" presId="urn:microsoft.com/office/officeart/2009/3/layout/RandomtoResultProcess"/>
    <dgm:cxn modelId="{7D82588E-B821-49CC-B9A6-7BD6C4F019FC}" type="presParOf" srcId="{73C0E7E9-B911-49B2-907A-0BE5CD075901}" destId="{4F1EA5B2-3FE7-4A39-B25B-EF4D011CFBB9}" srcOrd="15" destOrd="0" presId="urn:microsoft.com/office/officeart/2009/3/layout/RandomtoResultProcess"/>
    <dgm:cxn modelId="{6C65B958-1F3F-4CC9-88EB-7EC04D27CB5F}" type="presParOf" srcId="{73C0E7E9-B911-49B2-907A-0BE5CD075901}" destId="{216EA73C-A199-4713-A01D-D35E226D694C}" srcOrd="16" destOrd="0" presId="urn:microsoft.com/office/officeart/2009/3/layout/RandomtoResultProcess"/>
    <dgm:cxn modelId="{ABE77A8F-253F-41F0-B0CC-91CA5AA9C2D8}" type="presParOf" srcId="{73C0E7E9-B911-49B2-907A-0BE5CD075901}" destId="{8492F570-D8C3-4802-A24E-40B5CB6B491F}" srcOrd="17" destOrd="0" presId="urn:microsoft.com/office/officeart/2009/3/layout/RandomtoResultProcess"/>
    <dgm:cxn modelId="{DD03CB86-AE6A-4321-A788-68E2069BD474}" type="presParOf" srcId="{73C0E7E9-B911-49B2-907A-0BE5CD075901}" destId="{D00A219E-80C5-43E8-8FB8-F8CDA0C07259}" srcOrd="18" destOrd="0" presId="urn:microsoft.com/office/officeart/2009/3/layout/RandomtoResultProcess"/>
    <dgm:cxn modelId="{BD78C9D9-D8DF-40C8-A3C4-0E584032A1DB}" type="presParOf" srcId="{C7FD46DE-2722-4F92-B2E9-642CB84FFF92}" destId="{680CA279-CE19-4E7E-9595-52AFA2EBBCDF}" srcOrd="1" destOrd="0" presId="urn:microsoft.com/office/officeart/2009/3/layout/RandomtoResultProcess"/>
    <dgm:cxn modelId="{7A1AEA46-0284-46E6-8B95-F8CE5290A998}" type="presParOf" srcId="{680CA279-CE19-4E7E-9595-52AFA2EBBCDF}" destId="{797DF1FA-1F13-471F-87D9-11C5BA3E36C3}" srcOrd="0" destOrd="0" presId="urn:microsoft.com/office/officeart/2009/3/layout/RandomtoResultProcess"/>
    <dgm:cxn modelId="{72E08F16-B1BB-43AF-B40E-87DD2A7F12C0}" type="presParOf" srcId="{680CA279-CE19-4E7E-9595-52AFA2EBBCDF}" destId="{B2C7003B-942A-4CDC-AC4D-7DDE9F9DD099}" srcOrd="1" destOrd="0" presId="urn:microsoft.com/office/officeart/2009/3/layout/RandomtoResultProcess"/>
    <dgm:cxn modelId="{55C4996F-8BFA-4044-A519-F099C4AC78A8}" type="presParOf" srcId="{C7FD46DE-2722-4F92-B2E9-642CB84FFF92}" destId="{710327AF-E750-4EFB-A6C1-0A7EFA147CCF}" srcOrd="2" destOrd="0" presId="urn:microsoft.com/office/officeart/2009/3/layout/RandomtoResultProcess"/>
    <dgm:cxn modelId="{39D11F4E-4F1B-4C10-9505-628594ADBDDC}" type="presParOf" srcId="{710327AF-E750-4EFB-A6C1-0A7EFA147CCF}" destId="{0F392543-E7C1-4308-9762-1663807AC57D}" srcOrd="0" destOrd="0" presId="urn:microsoft.com/office/officeart/2009/3/layout/RandomtoResultProcess"/>
    <dgm:cxn modelId="{DB35FD92-B487-492A-AFB6-DCF4658549B3}" type="presParOf" srcId="{710327AF-E750-4EFB-A6C1-0A7EFA147CCF}" destId="{5E9BCC30-1309-45EF-A18C-2043DC2F83C5}" srcOrd="1" destOrd="0" presId="urn:microsoft.com/office/officeart/2009/3/layout/RandomtoResultProcess"/>
    <dgm:cxn modelId="{3C126D18-03B0-43E0-811D-78925BA55553}" type="presParOf" srcId="{C7FD46DE-2722-4F92-B2E9-642CB84FFF92}" destId="{1FA0179B-15D8-493F-A723-6E8E5AEC818E}" srcOrd="3" destOrd="0" presId="urn:microsoft.com/office/officeart/2009/3/layout/RandomtoResultProcess"/>
    <dgm:cxn modelId="{9A896E81-E261-445F-B938-02E59BAAF333}" type="presParOf" srcId="{1FA0179B-15D8-493F-A723-6E8E5AEC818E}" destId="{09787FFF-61A0-41B8-A5B9-26775C45B01A}" srcOrd="0" destOrd="0" presId="urn:microsoft.com/office/officeart/2009/3/layout/RandomtoResultProcess"/>
    <dgm:cxn modelId="{03265C5D-3B6D-4A68-BE14-0D76CCCF1ECE}" type="presParOf" srcId="{1FA0179B-15D8-493F-A723-6E8E5AEC818E}" destId="{CBF6CC5C-8843-4EBC-A032-008F79121B7E}" srcOrd="1" destOrd="0" presId="urn:microsoft.com/office/officeart/2009/3/layout/RandomtoResultProcess"/>
    <dgm:cxn modelId="{035C1457-70C0-4035-AF49-6C51DD7AF76B}" type="presParOf" srcId="{C7FD46DE-2722-4F92-B2E9-642CB84FFF92}" destId="{46214DF9-1024-4E86-8340-1D2B3F1B5477}" srcOrd="4" destOrd="0" presId="urn:microsoft.com/office/officeart/2009/3/layout/RandomtoResultProcess"/>
    <dgm:cxn modelId="{8B00C0AD-479D-4198-9652-E1E7BC6ACED2}" type="presParOf" srcId="{46214DF9-1024-4E86-8340-1D2B3F1B5477}" destId="{6F63C827-0D65-43FB-B746-143F7285D4EC}" srcOrd="0" destOrd="0" presId="urn:microsoft.com/office/officeart/2009/3/layout/RandomtoResultProcess"/>
    <dgm:cxn modelId="{2952DA27-935A-466B-8385-68B4E7E07753}" type="presParOf" srcId="{46214DF9-1024-4E86-8340-1D2B3F1B5477}" destId="{6DE7E677-2825-4681-9850-E6D67EB525AB}" srcOrd="1" destOrd="0" presId="urn:microsoft.com/office/officeart/2009/3/layout/RandomtoResultProcess"/>
    <dgm:cxn modelId="{F50DE4D1-2857-4902-9B23-67CA6CD84693}" type="presParOf" srcId="{C7FD46DE-2722-4F92-B2E9-642CB84FFF92}" destId="{3052DD85-727C-487C-A11A-6E01B3E893DF}" srcOrd="5" destOrd="0" presId="urn:microsoft.com/office/officeart/2009/3/layout/RandomtoResultProcess"/>
    <dgm:cxn modelId="{23BB7891-E4AE-4691-B047-3F2164E7F923}" type="presParOf" srcId="{3052DD85-727C-487C-A11A-6E01B3E893DF}" destId="{23FFAE58-7479-4980-B365-95D25A1E6BE7}" srcOrd="0" destOrd="0" presId="urn:microsoft.com/office/officeart/2009/3/layout/RandomtoResultProcess"/>
    <dgm:cxn modelId="{2A015A4F-FD8A-4750-8888-4192AD468B4B}" type="presParOf" srcId="{3052DD85-727C-487C-A11A-6E01B3E893DF}" destId="{DCC2BFF5-7B64-4028-AADB-A9713CE938A8}" srcOrd="1" destOrd="0" presId="urn:microsoft.com/office/officeart/2009/3/layout/RandomtoResultProcess"/>
    <dgm:cxn modelId="{CCC95B7A-BA1A-4FD8-B9AF-09C97B323DD2}" type="presParOf" srcId="{C7FD46DE-2722-4F92-B2E9-642CB84FFF92}" destId="{04AE6CBB-DBE3-43DA-9D95-DC7F5A54C319}" srcOrd="6" destOrd="0" presId="urn:microsoft.com/office/officeart/2009/3/layout/RandomtoResultProcess"/>
    <dgm:cxn modelId="{8CC3DF05-E1CF-4CC8-AC5E-DB3F30838DE5}" type="presParOf" srcId="{04AE6CBB-DBE3-43DA-9D95-DC7F5A54C319}" destId="{B1BF7837-FFC8-4D3B-8E60-4FC1089D739E}" srcOrd="0" destOrd="0" presId="urn:microsoft.com/office/officeart/2009/3/layout/RandomtoResultProcess"/>
    <dgm:cxn modelId="{BA2120D9-9953-400E-A2C8-7D2F8761B40E}" type="presParOf" srcId="{04AE6CBB-DBE3-43DA-9D95-DC7F5A54C319}" destId="{5BF984BE-5B21-458D-BFF0-AABC921EC2E4}"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701FDA-5D74-4602-9587-24A98F118C42}">
      <dsp:nvSpPr>
        <dsp:cNvPr id="0" name=""/>
        <dsp:cNvSpPr/>
      </dsp:nvSpPr>
      <dsp:spPr>
        <a:xfrm>
          <a:off x="143793" y="3433385"/>
          <a:ext cx="2145815" cy="70714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t>Discover and refine requirements</a:t>
          </a:r>
          <a:endParaRPr lang="en-US" sz="1600" kern="1200"/>
        </a:p>
      </dsp:txBody>
      <dsp:txXfrm>
        <a:off x="143793" y="3433385"/>
        <a:ext cx="2145815" cy="707143"/>
      </dsp:txXfrm>
    </dsp:sp>
    <dsp:sp modelId="{3E3836CB-D148-4E36-AD0C-FCD0F4EC37AC}">
      <dsp:nvSpPr>
        <dsp:cNvPr id="0" name=""/>
        <dsp:cNvSpPr/>
      </dsp:nvSpPr>
      <dsp:spPr>
        <a:xfrm>
          <a:off x="141354" y="3218316"/>
          <a:ext cx="170689" cy="170689"/>
        </a:xfrm>
        <a:prstGeom prst="ellipse">
          <a:avLst/>
        </a:prstGeom>
        <a:solidFill>
          <a:schemeClr val="accent3">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EA43348-3D34-43AE-8645-17FBEF36E81B}">
      <dsp:nvSpPr>
        <dsp:cNvPr id="0" name=""/>
        <dsp:cNvSpPr/>
      </dsp:nvSpPr>
      <dsp:spPr>
        <a:xfrm>
          <a:off x="260837" y="2979350"/>
          <a:ext cx="170689" cy="170689"/>
        </a:xfrm>
        <a:prstGeom prst="ellipse">
          <a:avLst/>
        </a:prstGeom>
        <a:solidFill>
          <a:schemeClr val="accent3">
            <a:alpha val="90000"/>
            <a:hueOff val="0"/>
            <a:satOff val="0"/>
            <a:lumOff val="0"/>
            <a:alphaOff val="-2222"/>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D8A5E8D-1379-42EB-89FB-A40B8CB4323E}">
      <dsp:nvSpPr>
        <dsp:cNvPr id="0" name=""/>
        <dsp:cNvSpPr/>
      </dsp:nvSpPr>
      <dsp:spPr>
        <a:xfrm>
          <a:off x="547596" y="3027143"/>
          <a:ext cx="268226" cy="268226"/>
        </a:xfrm>
        <a:prstGeom prst="ellipse">
          <a:avLst/>
        </a:prstGeom>
        <a:solidFill>
          <a:schemeClr val="accent3">
            <a:alpha val="90000"/>
            <a:hueOff val="0"/>
            <a:satOff val="0"/>
            <a:lumOff val="0"/>
            <a:alphaOff val="-4444"/>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B20A0A8-598C-4200-9AE1-62952E55250C}">
      <dsp:nvSpPr>
        <dsp:cNvPr id="0" name=""/>
        <dsp:cNvSpPr/>
      </dsp:nvSpPr>
      <dsp:spPr>
        <a:xfrm>
          <a:off x="786562" y="2764281"/>
          <a:ext cx="170689" cy="170689"/>
        </a:xfrm>
        <a:prstGeom prst="ellipse">
          <a:avLst/>
        </a:prstGeom>
        <a:solidFill>
          <a:schemeClr val="accent3">
            <a:alpha val="90000"/>
            <a:hueOff val="0"/>
            <a:satOff val="0"/>
            <a:lumOff val="0"/>
            <a:alphaOff val="-6667"/>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14CD11A-D508-47EA-8464-5B50AD7CCD65}">
      <dsp:nvSpPr>
        <dsp:cNvPr id="0" name=""/>
        <dsp:cNvSpPr/>
      </dsp:nvSpPr>
      <dsp:spPr>
        <a:xfrm>
          <a:off x="1097218" y="2668694"/>
          <a:ext cx="170689" cy="170689"/>
        </a:xfrm>
        <a:prstGeom prst="ellipse">
          <a:avLst/>
        </a:prstGeom>
        <a:solidFill>
          <a:schemeClr val="accent3">
            <a:alpha val="90000"/>
            <a:hueOff val="0"/>
            <a:satOff val="0"/>
            <a:lumOff val="0"/>
            <a:alphaOff val="-8889"/>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87B7B83-C048-482F-9E8A-3CF9F4D400A0}">
      <dsp:nvSpPr>
        <dsp:cNvPr id="0" name=""/>
        <dsp:cNvSpPr/>
      </dsp:nvSpPr>
      <dsp:spPr>
        <a:xfrm>
          <a:off x="1479563" y="2835970"/>
          <a:ext cx="170689" cy="170689"/>
        </a:xfrm>
        <a:prstGeom prst="ellipse">
          <a:avLst/>
        </a:prstGeom>
        <a:solidFill>
          <a:schemeClr val="accent3">
            <a:alpha val="90000"/>
            <a:hueOff val="0"/>
            <a:satOff val="0"/>
            <a:lumOff val="0"/>
            <a:alphaOff val="-11111"/>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EA96BEA-7ACC-481D-B937-2A8A9DF6A407}">
      <dsp:nvSpPr>
        <dsp:cNvPr id="0" name=""/>
        <dsp:cNvSpPr/>
      </dsp:nvSpPr>
      <dsp:spPr>
        <a:xfrm>
          <a:off x="1718529" y="2955453"/>
          <a:ext cx="268226" cy="268226"/>
        </a:xfrm>
        <a:prstGeom prst="ellipse">
          <a:avLst/>
        </a:prstGeom>
        <a:solidFill>
          <a:schemeClr val="accent3">
            <a:alpha val="90000"/>
            <a:hueOff val="0"/>
            <a:satOff val="0"/>
            <a:lumOff val="0"/>
            <a:alphaOff val="-13333"/>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E53851D-CFED-42E1-A181-619C851A7DE4}">
      <dsp:nvSpPr>
        <dsp:cNvPr id="0" name=""/>
        <dsp:cNvSpPr/>
      </dsp:nvSpPr>
      <dsp:spPr>
        <a:xfrm>
          <a:off x="2053081" y="3218316"/>
          <a:ext cx="170689" cy="170689"/>
        </a:xfrm>
        <a:prstGeom prst="ellipse">
          <a:avLst/>
        </a:prstGeom>
        <a:solidFill>
          <a:schemeClr val="accent3">
            <a:alpha val="90000"/>
            <a:hueOff val="0"/>
            <a:satOff val="0"/>
            <a:lumOff val="0"/>
            <a:alphaOff val="-15556"/>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203A305-385B-4061-BFCE-8E2B6C299267}">
      <dsp:nvSpPr>
        <dsp:cNvPr id="0" name=""/>
        <dsp:cNvSpPr/>
      </dsp:nvSpPr>
      <dsp:spPr>
        <a:xfrm>
          <a:off x="2196460" y="3481178"/>
          <a:ext cx="170689" cy="170689"/>
        </a:xfrm>
        <a:prstGeom prst="ellipse">
          <a:avLst/>
        </a:prstGeom>
        <a:solidFill>
          <a:schemeClr val="accent3">
            <a:alpha val="90000"/>
            <a:hueOff val="0"/>
            <a:satOff val="0"/>
            <a:lumOff val="0"/>
            <a:alphaOff val="-17778"/>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676578C-63C2-4BE8-8810-E9C7B15F94C3}">
      <dsp:nvSpPr>
        <dsp:cNvPr id="0" name=""/>
        <dsp:cNvSpPr/>
      </dsp:nvSpPr>
      <dsp:spPr>
        <a:xfrm>
          <a:off x="953838" y="2979350"/>
          <a:ext cx="438916" cy="438916"/>
        </a:xfrm>
        <a:prstGeom prst="ellipse">
          <a:avLst/>
        </a:prstGeom>
        <a:solidFill>
          <a:schemeClr val="accent3">
            <a:alpha val="90000"/>
            <a:hueOff val="0"/>
            <a:satOff val="0"/>
            <a:lumOff val="0"/>
            <a:alphaOff val="-2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B13EA1B-3381-43AE-8FC5-96392509FF31}">
      <dsp:nvSpPr>
        <dsp:cNvPr id="0" name=""/>
        <dsp:cNvSpPr/>
      </dsp:nvSpPr>
      <dsp:spPr>
        <a:xfrm>
          <a:off x="21872" y="3887420"/>
          <a:ext cx="170689" cy="170689"/>
        </a:xfrm>
        <a:prstGeom prst="ellipse">
          <a:avLst/>
        </a:prstGeom>
        <a:solidFill>
          <a:schemeClr val="accent3">
            <a:alpha val="90000"/>
            <a:hueOff val="0"/>
            <a:satOff val="0"/>
            <a:lumOff val="0"/>
            <a:alphaOff val="-22222"/>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84FDAB7-1C3E-4790-A209-C7BB209A23F6}">
      <dsp:nvSpPr>
        <dsp:cNvPr id="0" name=""/>
        <dsp:cNvSpPr/>
      </dsp:nvSpPr>
      <dsp:spPr>
        <a:xfrm>
          <a:off x="165251" y="4102489"/>
          <a:ext cx="268226" cy="268226"/>
        </a:xfrm>
        <a:prstGeom prst="ellipse">
          <a:avLst/>
        </a:prstGeom>
        <a:solidFill>
          <a:schemeClr val="accent3">
            <a:alpha val="90000"/>
            <a:hueOff val="0"/>
            <a:satOff val="0"/>
            <a:lumOff val="0"/>
            <a:alphaOff val="-24444"/>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24CBF37-F46A-493E-B510-2E2F01E98719}">
      <dsp:nvSpPr>
        <dsp:cNvPr id="0" name=""/>
        <dsp:cNvSpPr/>
      </dsp:nvSpPr>
      <dsp:spPr>
        <a:xfrm>
          <a:off x="523700" y="4293662"/>
          <a:ext cx="390148" cy="390148"/>
        </a:xfrm>
        <a:prstGeom prst="ellipse">
          <a:avLst/>
        </a:prstGeom>
        <a:solidFill>
          <a:schemeClr val="accent3">
            <a:alpha val="90000"/>
            <a:hueOff val="0"/>
            <a:satOff val="0"/>
            <a:lumOff val="0"/>
            <a:alphaOff val="-26667"/>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7599B30-D4D7-43AB-A640-FC3D40A26B3A}">
      <dsp:nvSpPr>
        <dsp:cNvPr id="0" name=""/>
        <dsp:cNvSpPr/>
      </dsp:nvSpPr>
      <dsp:spPr>
        <a:xfrm>
          <a:off x="1025528" y="4604317"/>
          <a:ext cx="170689" cy="170689"/>
        </a:xfrm>
        <a:prstGeom prst="ellipse">
          <a:avLst/>
        </a:prstGeom>
        <a:solidFill>
          <a:schemeClr val="accent3">
            <a:alpha val="90000"/>
            <a:hueOff val="0"/>
            <a:satOff val="0"/>
            <a:lumOff val="0"/>
            <a:alphaOff val="-28889"/>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F1EA5B2-3FE7-4A39-B25B-EF4D011CFBB9}">
      <dsp:nvSpPr>
        <dsp:cNvPr id="0" name=""/>
        <dsp:cNvSpPr/>
      </dsp:nvSpPr>
      <dsp:spPr>
        <a:xfrm>
          <a:off x="1121114" y="4293662"/>
          <a:ext cx="268226" cy="268226"/>
        </a:xfrm>
        <a:prstGeom prst="ellipse">
          <a:avLst/>
        </a:prstGeom>
        <a:solidFill>
          <a:schemeClr val="accent3">
            <a:alpha val="90000"/>
            <a:hueOff val="0"/>
            <a:satOff val="0"/>
            <a:lumOff val="0"/>
            <a:alphaOff val="-31111"/>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16EA73C-A199-4713-A01D-D35E226D694C}">
      <dsp:nvSpPr>
        <dsp:cNvPr id="0" name=""/>
        <dsp:cNvSpPr/>
      </dsp:nvSpPr>
      <dsp:spPr>
        <a:xfrm>
          <a:off x="1360080" y="4628214"/>
          <a:ext cx="170689" cy="170689"/>
        </a:xfrm>
        <a:prstGeom prst="ellipse">
          <a:avLst/>
        </a:prstGeom>
        <a:solidFill>
          <a:schemeClr val="accent3">
            <a:alpha val="90000"/>
            <a:hueOff val="0"/>
            <a:satOff val="0"/>
            <a:lumOff val="0"/>
            <a:alphaOff val="-33333"/>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492F570-D8C3-4802-A24E-40B5CB6B491F}">
      <dsp:nvSpPr>
        <dsp:cNvPr id="0" name=""/>
        <dsp:cNvSpPr/>
      </dsp:nvSpPr>
      <dsp:spPr>
        <a:xfrm>
          <a:off x="1575149" y="4245869"/>
          <a:ext cx="390148" cy="390148"/>
        </a:xfrm>
        <a:prstGeom prst="ellipse">
          <a:avLst/>
        </a:prstGeom>
        <a:solidFill>
          <a:schemeClr val="accent3">
            <a:alpha val="90000"/>
            <a:hueOff val="0"/>
            <a:satOff val="0"/>
            <a:lumOff val="0"/>
            <a:alphaOff val="-35556"/>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00A219E-80C5-43E8-8FB8-F8CDA0C07259}">
      <dsp:nvSpPr>
        <dsp:cNvPr id="0" name=""/>
        <dsp:cNvSpPr/>
      </dsp:nvSpPr>
      <dsp:spPr>
        <a:xfrm>
          <a:off x="2100874" y="4150282"/>
          <a:ext cx="268226" cy="268226"/>
        </a:xfrm>
        <a:prstGeom prst="ellipse">
          <a:avLst/>
        </a:prstGeom>
        <a:solidFill>
          <a:schemeClr val="accent3">
            <a:alpha val="90000"/>
            <a:hueOff val="0"/>
            <a:satOff val="0"/>
            <a:lumOff val="0"/>
            <a:alphaOff val="-37778"/>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97DF1FA-1F13-471F-87D9-11C5BA3E36C3}">
      <dsp:nvSpPr>
        <dsp:cNvPr id="0" name=""/>
        <dsp:cNvSpPr/>
      </dsp:nvSpPr>
      <dsp:spPr>
        <a:xfrm>
          <a:off x="2369101" y="3026746"/>
          <a:ext cx="787744" cy="1503889"/>
        </a:xfrm>
        <a:prstGeom prst="chevron">
          <a:avLst>
            <a:gd name="adj" fmla="val 62310"/>
          </a:avLst>
        </a:prstGeom>
        <a:solidFill>
          <a:schemeClr val="accent3">
            <a:shade val="9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0F392543-E7C1-4308-9762-1663807AC57D}">
      <dsp:nvSpPr>
        <dsp:cNvPr id="0" name=""/>
        <dsp:cNvSpPr/>
      </dsp:nvSpPr>
      <dsp:spPr>
        <a:xfrm>
          <a:off x="3156845" y="3027476"/>
          <a:ext cx="2148393" cy="150387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t>Analyze and prioritize requirements</a:t>
          </a:r>
          <a:endParaRPr lang="en-US" sz="1600" kern="1200" dirty="0" smtClean="0"/>
        </a:p>
      </dsp:txBody>
      <dsp:txXfrm>
        <a:off x="3156845" y="3027476"/>
        <a:ext cx="2148393" cy="1503875"/>
      </dsp:txXfrm>
    </dsp:sp>
    <dsp:sp modelId="{09787FFF-61A0-41B8-A5B9-26775C45B01A}">
      <dsp:nvSpPr>
        <dsp:cNvPr id="0" name=""/>
        <dsp:cNvSpPr/>
      </dsp:nvSpPr>
      <dsp:spPr>
        <a:xfrm>
          <a:off x="5305238" y="3026746"/>
          <a:ext cx="787744" cy="1503889"/>
        </a:xfrm>
        <a:prstGeom prst="chevron">
          <a:avLst>
            <a:gd name="adj" fmla="val 62310"/>
          </a:avLst>
        </a:prstGeom>
        <a:solidFill>
          <a:schemeClr val="accent3">
            <a:shade val="90000"/>
            <a:hueOff val="51121"/>
            <a:satOff val="-22191"/>
            <a:lumOff val="21192"/>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6F63C827-0D65-43FB-B746-143F7285D4EC}">
      <dsp:nvSpPr>
        <dsp:cNvPr id="0" name=""/>
        <dsp:cNvSpPr/>
      </dsp:nvSpPr>
      <dsp:spPr>
        <a:xfrm>
          <a:off x="6092982" y="3027476"/>
          <a:ext cx="2148393" cy="1503875"/>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t>Design a solution that meets the requirements</a:t>
          </a:r>
          <a:endParaRPr lang="en-US" sz="1600" kern="1200" dirty="0" smtClean="0"/>
        </a:p>
      </dsp:txBody>
      <dsp:txXfrm>
        <a:off x="6092982" y="3027476"/>
        <a:ext cx="2148393" cy="1503875"/>
      </dsp:txXfrm>
    </dsp:sp>
    <dsp:sp modelId="{23FFAE58-7479-4980-B365-95D25A1E6BE7}">
      <dsp:nvSpPr>
        <dsp:cNvPr id="0" name=""/>
        <dsp:cNvSpPr/>
      </dsp:nvSpPr>
      <dsp:spPr>
        <a:xfrm>
          <a:off x="8241376" y="3026746"/>
          <a:ext cx="787744" cy="1503889"/>
        </a:xfrm>
        <a:prstGeom prst="chevron">
          <a:avLst>
            <a:gd name="adj" fmla="val 62310"/>
          </a:avLst>
        </a:prstGeom>
        <a:solidFill>
          <a:schemeClr val="accent3">
            <a:shade val="90000"/>
            <a:hueOff val="102242"/>
            <a:satOff val="-44382"/>
            <a:lumOff val="42384"/>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B1BF7837-FFC8-4D3B-8E60-4FC1089D739E}">
      <dsp:nvSpPr>
        <dsp:cNvPr id="0" name=""/>
        <dsp:cNvSpPr/>
      </dsp:nvSpPr>
      <dsp:spPr>
        <a:xfrm>
          <a:off x="9115055" y="2902461"/>
          <a:ext cx="1826134" cy="1826134"/>
        </a:xfrm>
        <a:prstGeom prst="ellipse">
          <a:avLst/>
        </a:prstGeom>
        <a:solidFill>
          <a:schemeClr val="accent3">
            <a:alpha val="90000"/>
            <a:hueOff val="0"/>
            <a:satOff val="0"/>
            <a:lumOff val="0"/>
            <a:alpha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smtClean="0"/>
            <a:t>Govern solution delivery, operation, maintenance</a:t>
          </a:r>
          <a:endParaRPr lang="en-US" sz="1600" kern="1200" dirty="0"/>
        </a:p>
      </dsp:txBody>
      <dsp:txXfrm>
        <a:off x="9382486" y="3169892"/>
        <a:ext cx="1291272" cy="1291272"/>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FA39BBE-9C02-414E-B2B7-3F83C572A353}"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079856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2:17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21</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123173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2:17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22</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970243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2:17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24</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3554086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3.xml"/><Relationship Id="rId4" Type="http://schemas.openxmlformats.org/officeDocument/2006/relationships/image" Target="../media/image2.e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4358" y="1028409"/>
            <a:ext cx="2377480" cy="461665"/>
          </a:xfrm>
        </p:spPr>
        <p:txBody>
          <a:bodyPr/>
          <a:lstStyle>
            <a:lvl1pPr marL="0" indent="0" algn="r">
              <a:buNone/>
              <a:defRPr sz="2000" baseline="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ounded Rectangle 2"/>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black">
          <a:xfrm>
            <a:off x="4846638" y="3954462"/>
            <a:ext cx="7315200" cy="1371579"/>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bwMode="black">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560677"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921174" y="1618318"/>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48152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9" name="Group 8"/>
          <p:cNvGrpSpPr/>
          <p:nvPr userDrawn="1"/>
        </p:nvGrpSpPr>
        <p:grpSpPr>
          <a:xfrm>
            <a:off x="274638" y="5600359"/>
            <a:ext cx="2194608" cy="1097304"/>
            <a:chOff x="274638" y="5600359"/>
            <a:chExt cx="2194608" cy="1097304"/>
          </a:xfrm>
        </p:grpSpPr>
        <p:sp>
          <p:nvSpPr>
            <p:cNvPr id="10" name="Rounded Rectangle 9"/>
            <p:cNvSpPr/>
            <p:nvPr userDrawn="1"/>
          </p:nvSpPr>
          <p:spPr bwMode="auto">
            <a:xfrm>
              <a:off x="274638" y="5600359"/>
              <a:ext cx="2194608" cy="1097304"/>
            </a:xfrm>
            <a:prstGeom prst="roundRect">
              <a:avLst/>
            </a:prstGeom>
            <a:solidFill>
              <a:srgbClr val="FFFFFF"/>
            </a:solidFill>
            <a:ln w="9525" cap="flat" cmpd="sng" algn="ctr">
              <a:noFill/>
              <a:prstDash val="solid"/>
              <a:headEnd type="none" w="med" len="med"/>
              <a:tailEnd type="none" w="med" len="med"/>
            </a:ln>
            <a:effectLst>
              <a:outerShdw blurRad="50800" dist="12700" dir="5400000" algn="t" rotWithShape="0">
                <a:prstClr val="black">
                  <a:alpha val="31000"/>
                </a:prstClr>
              </a:outerShdw>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30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pPr defTabSz="914400">
                <a:defRPr/>
              </a:pPr>
              <a:endParaRPr lang="en-US" kern="0" smtClean="0">
                <a:solidFill>
                  <a:sysClr val="windowText" lastClr="000000"/>
                </a:solidFill>
              </a:endParaRPr>
            </a:p>
          </p:txBody>
        </p:sp>
      </p:grpSp>
    </p:spTree>
    <p:extLst>
      <p:ext uri="{BB962C8B-B14F-4D97-AF65-F5344CB8AC3E}">
        <p14:creationId xmlns:p14="http://schemas.microsoft.com/office/powerpoint/2010/main" val="38520892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1174" y="1618318"/>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bwMode="black">
          <a:xfrm>
            <a:off x="274639" y="3954462"/>
            <a:ext cx="8228300"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bwMode="black">
          <a:xfrm>
            <a:off x="274639" y="5326042"/>
            <a:ext cx="8229600" cy="1372414"/>
          </a:xfrm>
          <a:noFill/>
        </p:spPr>
        <p:txBody>
          <a:bodyPr lIns="182880" tIns="146304" rIns="182880" bIns="146304">
            <a:noAutofit/>
          </a:bodyPr>
          <a:lstStyle>
            <a:lvl1pPr marL="0" indent="0">
              <a:spcBef>
                <a:spcPts val="0"/>
              </a:spcBef>
              <a:buNone/>
              <a:defRPr sz="30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6763967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1174" y="1618318"/>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bwMode="black">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1564660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68704782"/>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44338009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0552298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396279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3730625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34139937"/>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79096889"/>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513708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15926925"/>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8489143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93851323"/>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97996019"/>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10810880"/>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2133465"/>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9816681"/>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167028"/>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01509452"/>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86684382"/>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7142660"/>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56729165"/>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56263885"/>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1161196"/>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29129500"/>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00056213"/>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75488099"/>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58270003"/>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86252132"/>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9908833"/>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theme" Target="../theme/theme3.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image" Target="../media/image6.png"/><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theme" Target="../theme/theme4.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0404423"/>
      </p:ext>
    </p:extLst>
  </p:cSld>
  <p:clrMap bg1="dk1" tx1="lt1" bg2="dk2" tx2="lt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 id="2147484216" r:id="rId11"/>
    <p:sldLayoutId id="2147484217" r:id="rId12"/>
    <p:sldLayoutId id="2147484218" r:id="rId13"/>
    <p:sldLayoutId id="2147484219" r:id="rId14"/>
    <p:sldLayoutId id="2147484220" r:id="rId15"/>
    <p:sldLayoutId id="2147484221" r:id="rId16"/>
    <p:sldLayoutId id="2147484222" r:id="rId17"/>
    <p:sldLayoutId id="2147484223" r:id="rId18"/>
    <p:sldLayoutId id="2147484224" r:id="rId19"/>
    <p:sldLayoutId id="2147484225" r:id="rId20"/>
    <p:sldLayoutId id="2147484226" r:id="rId21"/>
    <p:sldLayoutId id="2147484227"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86734174"/>
      </p:ext>
    </p:extLst>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 id="2147484238"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myspc.sharepointconference.com/" TargetMode="External"/><Relationship Id="rId1" Type="http://schemas.openxmlformats.org/officeDocument/2006/relationships/slideLayout" Target="../slideLayouts/slideLayout6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Architecture</a:t>
            </a:r>
            <a:endParaRPr lang="en-US" dirty="0"/>
          </a:p>
        </p:txBody>
      </p:sp>
      <p:sp>
        <p:nvSpPr>
          <p:cNvPr id="3" name="Text Placeholder 2"/>
          <p:cNvSpPr>
            <a:spLocks noGrp="1"/>
          </p:cNvSpPr>
          <p:nvPr>
            <p:ph type="body" sz="quarter" idx="10"/>
          </p:nvPr>
        </p:nvSpPr>
        <p:spPr>
          <a:xfrm>
            <a:off x="274638" y="1212850"/>
            <a:ext cx="11887200" cy="4838248"/>
          </a:xfrm>
        </p:spPr>
        <p:txBody>
          <a:bodyPr/>
          <a:lstStyle/>
          <a:p>
            <a:r>
              <a:rPr lang="en-US" sz="2800" dirty="0" smtClean="0"/>
              <a:t>Types of sites and how accessed?</a:t>
            </a:r>
          </a:p>
          <a:p>
            <a:r>
              <a:rPr lang="en-US" sz="2800" dirty="0" smtClean="0"/>
              <a:t>Content types, site columns, etc. ?</a:t>
            </a:r>
          </a:p>
          <a:p>
            <a:r>
              <a:rPr lang="en-US" sz="2800" dirty="0" smtClean="0"/>
              <a:t>Content security?</a:t>
            </a:r>
          </a:p>
          <a:p>
            <a:r>
              <a:rPr lang="en-US" sz="2800" dirty="0" smtClean="0"/>
              <a:t>User experience?</a:t>
            </a:r>
          </a:p>
          <a:p>
            <a:r>
              <a:rPr lang="en-US" sz="2800" dirty="0" smtClean="0"/>
              <a:t>Document storage?</a:t>
            </a:r>
          </a:p>
          <a:p>
            <a:r>
              <a:rPr lang="en-US" sz="2800" dirty="0" smtClean="0"/>
              <a:t>Document metadata?</a:t>
            </a:r>
          </a:p>
          <a:p>
            <a:r>
              <a:rPr lang="en-US" sz="2800" dirty="0" smtClean="0"/>
              <a:t>Metadata commonalities?</a:t>
            </a:r>
          </a:p>
          <a:p>
            <a:r>
              <a:rPr lang="en-US" sz="2800" dirty="0" smtClean="0"/>
              <a:t>Document storage before SharePoint?</a:t>
            </a:r>
          </a:p>
          <a:p>
            <a:r>
              <a:rPr lang="en-US" sz="2800" dirty="0" smtClean="0"/>
              <a:t>Document management policies?</a:t>
            </a:r>
          </a:p>
          <a:p>
            <a:r>
              <a:rPr lang="en-US" sz="2800" dirty="0" smtClean="0"/>
              <a:t>Managed terms and keywords?</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0837" y="2693986"/>
            <a:ext cx="2675021" cy="2209800"/>
          </a:xfrm>
          <a:prstGeom prst="rect">
            <a:avLst/>
          </a:prstGeom>
        </p:spPr>
      </p:pic>
    </p:spTree>
    <p:extLst>
      <p:ext uri="{BB962C8B-B14F-4D97-AF65-F5344CB8AC3E}">
        <p14:creationId xmlns:p14="http://schemas.microsoft.com/office/powerpoint/2010/main" val="41916476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Processes</a:t>
            </a:r>
            <a:endParaRPr lang="en-US" dirty="0"/>
          </a:p>
        </p:txBody>
      </p:sp>
      <p:sp>
        <p:nvSpPr>
          <p:cNvPr id="3" name="Text Placeholder 2"/>
          <p:cNvSpPr>
            <a:spLocks noGrp="1"/>
          </p:cNvSpPr>
          <p:nvPr>
            <p:ph type="body" sz="quarter" idx="10"/>
          </p:nvPr>
        </p:nvSpPr>
        <p:spPr>
          <a:xfrm>
            <a:off x="274638" y="1212850"/>
            <a:ext cx="11887200" cy="3416320"/>
          </a:xfrm>
        </p:spPr>
        <p:txBody>
          <a:bodyPr/>
          <a:lstStyle/>
          <a:p>
            <a:r>
              <a:rPr lang="en-US" sz="2800" dirty="0" smtClean="0"/>
              <a:t>Processes ties to content?</a:t>
            </a:r>
          </a:p>
          <a:p>
            <a:r>
              <a:rPr lang="en-US" sz="2800" dirty="0" smtClean="0"/>
              <a:t>Policies around content?</a:t>
            </a:r>
          </a:p>
          <a:p>
            <a:r>
              <a:rPr lang="en-US" sz="2800" dirty="0" smtClean="0"/>
              <a:t>Type of browsers?</a:t>
            </a:r>
          </a:p>
          <a:p>
            <a:r>
              <a:rPr lang="en-US" sz="2800" dirty="0" smtClean="0"/>
              <a:t>Whose responsible for defining processes? (governance)</a:t>
            </a:r>
          </a:p>
          <a:p>
            <a:r>
              <a:rPr lang="en-US" sz="2800" dirty="0" smtClean="0"/>
              <a:t>Whose responsible for workflows? (governance)</a:t>
            </a:r>
          </a:p>
          <a:p>
            <a:r>
              <a:rPr lang="en-US" sz="2800" dirty="0" smtClean="0"/>
              <a:t>What composite applications will be available?</a:t>
            </a:r>
          </a:p>
          <a:p>
            <a:r>
              <a:rPr lang="en-US" sz="2800" dirty="0" smtClean="0"/>
              <a:t>LOB data? </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3237" y="3725862"/>
            <a:ext cx="4200525" cy="3057525"/>
          </a:xfrm>
          <a:prstGeom prst="rect">
            <a:avLst/>
          </a:prstGeom>
        </p:spPr>
      </p:pic>
    </p:spTree>
    <p:extLst>
      <p:ext uri="{BB962C8B-B14F-4D97-AF65-F5344CB8AC3E}">
        <p14:creationId xmlns:p14="http://schemas.microsoft.com/office/powerpoint/2010/main" val="191145536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Requirements</a:t>
            </a:r>
            <a:endParaRPr lang="en-US" dirty="0"/>
          </a:p>
        </p:txBody>
      </p:sp>
      <p:sp>
        <p:nvSpPr>
          <p:cNvPr id="3" name="Text Placeholder 2"/>
          <p:cNvSpPr>
            <a:spLocks noGrp="1"/>
          </p:cNvSpPr>
          <p:nvPr>
            <p:ph type="body" sz="quarter" idx="10"/>
          </p:nvPr>
        </p:nvSpPr>
        <p:spPr>
          <a:xfrm>
            <a:off x="274638" y="1212851"/>
            <a:ext cx="11887200" cy="5027611"/>
          </a:xfrm>
        </p:spPr>
        <p:txBody>
          <a:bodyPr/>
          <a:lstStyle/>
          <a:p>
            <a:r>
              <a:rPr lang="en-US" sz="2800" dirty="0" smtClean="0"/>
              <a:t>Who? When? What? Why? How?</a:t>
            </a:r>
          </a:p>
          <a:p>
            <a:r>
              <a:rPr lang="en-US" sz="2800" dirty="0" smtClean="0"/>
              <a:t>Internal and External? Same Rights?</a:t>
            </a:r>
          </a:p>
          <a:p>
            <a:r>
              <a:rPr lang="en-US" sz="2800" dirty="0" smtClean="0"/>
              <a:t>Authentication?</a:t>
            </a:r>
          </a:p>
          <a:p>
            <a:r>
              <a:rPr lang="en-US" sz="2800" dirty="0" smtClean="0"/>
              <a:t>PII?</a:t>
            </a:r>
          </a:p>
          <a:p>
            <a:r>
              <a:rPr lang="en-US" sz="2800" dirty="0" smtClean="0"/>
              <a:t>Data in transit and rest? (SSL, TDE, etc.)</a:t>
            </a:r>
          </a:p>
          <a:p>
            <a:r>
              <a:rPr lang="en-US" sz="2800" dirty="0" smtClean="0"/>
              <a:t>Ports? Gateways? Proxies? LB?</a:t>
            </a:r>
          </a:p>
          <a:p>
            <a:r>
              <a:rPr lang="en-US" sz="2800" dirty="0" smtClean="0"/>
              <a:t>Anti-virus?</a:t>
            </a:r>
          </a:p>
          <a:p>
            <a:r>
              <a:rPr lang="en-US" sz="2800" dirty="0" smtClean="0"/>
              <a:t>Server hardening?</a:t>
            </a:r>
          </a:p>
          <a:p>
            <a:r>
              <a:rPr lang="en-US" sz="2800" dirty="0" smtClean="0"/>
              <a:t>Pre-defined network topologies?</a:t>
            </a:r>
          </a:p>
          <a:p>
            <a:endParaRPr lang="en-US" sz="2800" dirty="0" smtClean="0"/>
          </a:p>
          <a:p>
            <a:endParaRPr lang="en-US" sz="2800" dirty="0" smtClean="0"/>
          </a:p>
          <a:p>
            <a:endParaRPr lang="en-US" sz="2800"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5037" y="1439862"/>
            <a:ext cx="2995613" cy="299561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88261098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Requirements (cont.)</a:t>
            </a:r>
            <a:endParaRPr lang="en-US" dirty="0"/>
          </a:p>
        </p:txBody>
      </p:sp>
      <p:sp>
        <p:nvSpPr>
          <p:cNvPr id="3" name="Text Placeholder 2"/>
          <p:cNvSpPr>
            <a:spLocks noGrp="1"/>
          </p:cNvSpPr>
          <p:nvPr>
            <p:ph type="body" sz="quarter" idx="10"/>
          </p:nvPr>
        </p:nvSpPr>
        <p:spPr>
          <a:xfrm>
            <a:off x="274638" y="1212850"/>
            <a:ext cx="11887200" cy="3619452"/>
          </a:xfrm>
        </p:spPr>
        <p:txBody>
          <a:bodyPr/>
          <a:lstStyle/>
          <a:p>
            <a:r>
              <a:rPr lang="en-US" sz="2800" dirty="0"/>
              <a:t>Rights management?</a:t>
            </a:r>
          </a:p>
          <a:p>
            <a:r>
              <a:rPr lang="en-US" sz="2800" dirty="0"/>
              <a:t>Compliance and auditing?</a:t>
            </a:r>
          </a:p>
          <a:p>
            <a:r>
              <a:rPr lang="en-US" sz="2800" dirty="0"/>
              <a:t>Threats management?</a:t>
            </a:r>
          </a:p>
          <a:p>
            <a:r>
              <a:rPr lang="en-US" sz="2800" dirty="0"/>
              <a:t>Password policies?</a:t>
            </a:r>
          </a:p>
          <a:p>
            <a:r>
              <a:rPr lang="en-US" sz="2800" dirty="0"/>
              <a:t>GPO settings?</a:t>
            </a:r>
          </a:p>
          <a:p>
            <a:r>
              <a:rPr lang="en-US" sz="2800" dirty="0"/>
              <a:t>Groups in AD and\or SharePoint?</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5037" y="1439862"/>
            <a:ext cx="2995613" cy="29956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1078230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Intelligence</a:t>
            </a:r>
            <a:endParaRPr lang="en-US" dirty="0"/>
          </a:p>
        </p:txBody>
      </p:sp>
      <p:sp>
        <p:nvSpPr>
          <p:cNvPr id="3" name="Text Placeholder 2"/>
          <p:cNvSpPr>
            <a:spLocks noGrp="1"/>
          </p:cNvSpPr>
          <p:nvPr>
            <p:ph type="body" sz="quarter" idx="10"/>
          </p:nvPr>
        </p:nvSpPr>
        <p:spPr>
          <a:xfrm>
            <a:off x="274638" y="1212850"/>
            <a:ext cx="11887200" cy="5478423"/>
          </a:xfrm>
        </p:spPr>
        <p:txBody>
          <a:bodyPr/>
          <a:lstStyle/>
          <a:p>
            <a:r>
              <a:rPr lang="en-US" dirty="0" smtClean="0"/>
              <a:t>Reports?</a:t>
            </a:r>
          </a:p>
          <a:p>
            <a:r>
              <a:rPr lang="en-US" dirty="0" smtClean="0"/>
              <a:t>Charts?</a:t>
            </a:r>
          </a:p>
          <a:p>
            <a:r>
              <a:rPr lang="en-US" dirty="0" smtClean="0"/>
              <a:t>Dashboards?</a:t>
            </a:r>
          </a:p>
          <a:p>
            <a:r>
              <a:rPr lang="en-US" dirty="0" smtClean="0"/>
              <a:t>Scorecards?</a:t>
            </a:r>
          </a:p>
          <a:p>
            <a:r>
              <a:rPr lang="en-US" dirty="0" smtClean="0"/>
              <a:t>KPIs?</a:t>
            </a:r>
          </a:p>
          <a:p>
            <a:r>
              <a:rPr lang="en-US" dirty="0" smtClean="0"/>
              <a:t>Excel Services?</a:t>
            </a:r>
          </a:p>
          <a:p>
            <a:r>
              <a:rPr lang="en-US" dirty="0" smtClean="0"/>
              <a:t>PerformancePoint?</a:t>
            </a:r>
          </a:p>
          <a:p>
            <a:r>
              <a:rPr lang="en-US" dirty="0" smtClean="0"/>
              <a:t>Visio?</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7637" y="1592262"/>
            <a:ext cx="4968240" cy="3327701"/>
          </a:xfrm>
          <a:prstGeom prst="rect">
            <a:avLst/>
          </a:prstGeom>
          <a:ln>
            <a:noFill/>
          </a:ln>
          <a:effectLst>
            <a:softEdge rad="112500"/>
          </a:effectLst>
        </p:spPr>
      </p:pic>
    </p:spTree>
    <p:extLst>
      <p:ext uri="{BB962C8B-B14F-4D97-AF65-F5344CB8AC3E}">
        <p14:creationId xmlns:p14="http://schemas.microsoft.com/office/powerpoint/2010/main" val="346902706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Office Client</a:t>
            </a:r>
            <a:endParaRPr lang="en-US" dirty="0"/>
          </a:p>
        </p:txBody>
      </p:sp>
      <p:sp>
        <p:nvSpPr>
          <p:cNvPr id="3" name="Text Placeholder 2"/>
          <p:cNvSpPr>
            <a:spLocks noGrp="1"/>
          </p:cNvSpPr>
          <p:nvPr>
            <p:ph type="body" sz="quarter" idx="10"/>
          </p:nvPr>
        </p:nvSpPr>
        <p:spPr>
          <a:xfrm>
            <a:off x="274638" y="1212850"/>
            <a:ext cx="11887200" cy="2942344"/>
          </a:xfrm>
        </p:spPr>
        <p:txBody>
          <a:bodyPr/>
          <a:lstStyle/>
          <a:p>
            <a:r>
              <a:rPr lang="en-US" sz="2800" dirty="0" smtClean="0"/>
              <a:t>End-user version?</a:t>
            </a:r>
          </a:p>
          <a:p>
            <a:r>
              <a:rPr lang="en-US" sz="2800" dirty="0" smtClean="0"/>
              <a:t>Local copy?</a:t>
            </a:r>
          </a:p>
          <a:p>
            <a:r>
              <a:rPr lang="en-US" sz="2800" dirty="0" smtClean="0"/>
              <a:t>Offline use?</a:t>
            </a:r>
          </a:p>
          <a:p>
            <a:r>
              <a:rPr lang="en-US" sz="2800" dirty="0" smtClean="0"/>
              <a:t>Document caching?</a:t>
            </a:r>
          </a:p>
          <a:p>
            <a:r>
              <a:rPr lang="en-US" sz="2800" dirty="0" smtClean="0"/>
              <a:t>Co-authoring?</a:t>
            </a:r>
          </a:p>
          <a:p>
            <a:r>
              <a:rPr lang="en-US" sz="2800" dirty="0" smtClean="0"/>
              <a:t>Mobile applications?</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8637" y="2387248"/>
            <a:ext cx="5524500" cy="1743075"/>
          </a:xfrm>
          <a:prstGeom prst="rect">
            <a:avLst/>
          </a:prstGeom>
        </p:spPr>
      </p:pic>
    </p:spTree>
    <p:extLst>
      <p:ext uri="{BB962C8B-B14F-4D97-AF65-F5344CB8AC3E}">
        <p14:creationId xmlns:p14="http://schemas.microsoft.com/office/powerpoint/2010/main" val="420683031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Continuity</a:t>
            </a:r>
            <a:endParaRPr lang="en-US" dirty="0"/>
          </a:p>
        </p:txBody>
      </p:sp>
      <p:sp>
        <p:nvSpPr>
          <p:cNvPr id="3" name="Text Placeholder 2"/>
          <p:cNvSpPr>
            <a:spLocks noGrp="1"/>
          </p:cNvSpPr>
          <p:nvPr>
            <p:ph type="body" sz="quarter" idx="10"/>
          </p:nvPr>
        </p:nvSpPr>
        <p:spPr>
          <a:xfrm>
            <a:off x="274638" y="1212850"/>
            <a:ext cx="11887200" cy="3890296"/>
          </a:xfrm>
        </p:spPr>
        <p:txBody>
          <a:bodyPr/>
          <a:lstStyle/>
          <a:p>
            <a:r>
              <a:rPr lang="en-US" sz="2800" dirty="0" smtClean="0"/>
              <a:t>Defined SLAs?</a:t>
            </a:r>
          </a:p>
          <a:p>
            <a:r>
              <a:rPr lang="en-US" sz="2800" dirty="0" smtClean="0"/>
              <a:t>Expected RPO?</a:t>
            </a:r>
          </a:p>
          <a:p>
            <a:r>
              <a:rPr lang="en-US" sz="2800" dirty="0" smtClean="0"/>
              <a:t>Expected RTO?</a:t>
            </a:r>
          </a:p>
          <a:p>
            <a:r>
              <a:rPr lang="en-US" sz="2800" dirty="0" smtClean="0"/>
              <a:t>Who is responsible for backups? (governance)</a:t>
            </a:r>
          </a:p>
          <a:p>
            <a:r>
              <a:rPr lang="en-US" sz="2800" dirty="0" smtClean="0"/>
              <a:t>Who is responsible for DR plan? (governance)</a:t>
            </a:r>
          </a:p>
          <a:p>
            <a:r>
              <a:rPr lang="en-US" sz="2800" dirty="0" smtClean="0"/>
              <a:t>How often is plan tested?</a:t>
            </a:r>
            <a:endParaRPr lang="en-US" dirty="0" smtClean="0"/>
          </a:p>
          <a:p>
            <a:r>
              <a:rPr lang="en-US" sz="2800" dirty="0" smtClean="0"/>
              <a:t>Location of data centers?</a:t>
            </a:r>
          </a:p>
          <a:p>
            <a:r>
              <a:rPr lang="en-US" sz="2800" dirty="0" smtClean="0"/>
              <a:t>Budget?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1837" y="3040062"/>
            <a:ext cx="3267075" cy="3267075"/>
          </a:xfrm>
          <a:prstGeom prst="rect">
            <a:avLst/>
          </a:prstGeom>
        </p:spPr>
      </p:pic>
    </p:spTree>
    <p:extLst>
      <p:ext uri="{BB962C8B-B14F-4D97-AF65-F5344CB8AC3E}">
        <p14:creationId xmlns:p14="http://schemas.microsoft.com/office/powerpoint/2010/main" val="13790424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Architecture Concepts</a:t>
            </a:r>
            <a:endParaRPr lang="en-US" dirty="0"/>
          </a:p>
        </p:txBody>
      </p:sp>
    </p:spTree>
    <p:extLst>
      <p:ext uri="{BB962C8B-B14F-4D97-AF65-F5344CB8AC3E}">
        <p14:creationId xmlns:p14="http://schemas.microsoft.com/office/powerpoint/2010/main" val="175072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and Reliability</a:t>
            </a:r>
            <a:endParaRPr lang="en-US" dirty="0"/>
          </a:p>
        </p:txBody>
      </p:sp>
      <p:sp>
        <p:nvSpPr>
          <p:cNvPr id="3" name="Text Placeholder 2"/>
          <p:cNvSpPr>
            <a:spLocks noGrp="1"/>
          </p:cNvSpPr>
          <p:nvPr>
            <p:ph type="body" sz="quarter" idx="10"/>
          </p:nvPr>
        </p:nvSpPr>
        <p:spPr>
          <a:xfrm>
            <a:off x="274638" y="1212850"/>
            <a:ext cx="11887200" cy="4838248"/>
          </a:xfrm>
        </p:spPr>
        <p:txBody>
          <a:bodyPr/>
          <a:lstStyle/>
          <a:p>
            <a:r>
              <a:rPr lang="en-US" sz="2800" dirty="0" smtClean="0"/>
              <a:t>Concurrent users?</a:t>
            </a:r>
          </a:p>
          <a:p>
            <a:r>
              <a:rPr lang="en-US" sz="2800" dirty="0" smtClean="0"/>
              <a:t>Growth or adoption over X years?</a:t>
            </a:r>
          </a:p>
          <a:p>
            <a:r>
              <a:rPr lang="en-US" sz="2800" dirty="0" smtClean="0"/>
              <a:t>Performance metrics?</a:t>
            </a:r>
          </a:p>
          <a:p>
            <a:r>
              <a:rPr lang="en-US" sz="2800" dirty="0" smtClean="0"/>
              <a:t>Services?</a:t>
            </a:r>
          </a:p>
          <a:p>
            <a:r>
              <a:rPr lang="en-US" sz="2800" dirty="0" smtClean="0"/>
              <a:t>Geographical areas?</a:t>
            </a:r>
          </a:p>
          <a:p>
            <a:r>
              <a:rPr lang="en-US" sz="2800" dirty="0" smtClean="0"/>
              <a:t>AD, SharePoint, SQL locations?</a:t>
            </a:r>
          </a:p>
          <a:p>
            <a:r>
              <a:rPr lang="en-US" sz="2800" dirty="0" smtClean="0"/>
              <a:t>Peak hours?</a:t>
            </a:r>
          </a:p>
          <a:p>
            <a:r>
              <a:rPr lang="en-US" sz="2800" dirty="0" smtClean="0"/>
              <a:t>Monitoring and Maintaining?</a:t>
            </a:r>
          </a:p>
          <a:p>
            <a:r>
              <a:rPr lang="en-US" sz="2800" dirty="0" smtClean="0"/>
              <a:t>Expected load?</a:t>
            </a:r>
          </a:p>
          <a:p>
            <a:r>
              <a:rPr lang="en-US" sz="2800" dirty="0" smtClean="0"/>
              <a:t>RAM? Distribution? </a:t>
            </a:r>
            <a:r>
              <a:rPr lang="en-US" sz="2800" dirty="0"/>
              <a:t>NUMA Boundaries</a:t>
            </a:r>
            <a:r>
              <a:rPr lang="en-US" sz="2800" dirty="0" smtClean="0"/>
              <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1637" y="1973262"/>
            <a:ext cx="3656076" cy="275809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18407220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and Reliability? (cont.)</a:t>
            </a:r>
            <a:endParaRPr lang="en-US" dirty="0"/>
          </a:p>
        </p:txBody>
      </p:sp>
      <p:sp>
        <p:nvSpPr>
          <p:cNvPr id="3" name="Text Placeholder 2"/>
          <p:cNvSpPr>
            <a:spLocks noGrp="1"/>
          </p:cNvSpPr>
          <p:nvPr>
            <p:ph type="body" sz="quarter" idx="10"/>
          </p:nvPr>
        </p:nvSpPr>
        <p:spPr>
          <a:xfrm>
            <a:off x="274638" y="1212850"/>
            <a:ext cx="11887200" cy="5312223"/>
          </a:xfrm>
        </p:spPr>
        <p:txBody>
          <a:bodyPr/>
          <a:lstStyle/>
          <a:p>
            <a:r>
              <a:rPr lang="en-US" sz="2800" dirty="0"/>
              <a:t>Network speed?</a:t>
            </a:r>
          </a:p>
          <a:p>
            <a:r>
              <a:rPr lang="en-US" sz="2800" dirty="0"/>
              <a:t>Encryption requirements?</a:t>
            </a:r>
          </a:p>
          <a:p>
            <a:r>
              <a:rPr lang="en-US" sz="2800" dirty="0"/>
              <a:t>Virtual, bare metal, etc. ?</a:t>
            </a:r>
          </a:p>
          <a:p>
            <a:r>
              <a:rPr lang="en-US" sz="2800" dirty="0"/>
              <a:t>Blade distribution? </a:t>
            </a:r>
          </a:p>
          <a:p>
            <a:r>
              <a:rPr lang="en-US" sz="2800" dirty="0"/>
              <a:t>Development and Staging?</a:t>
            </a:r>
          </a:p>
          <a:p>
            <a:r>
              <a:rPr lang="en-US" sz="2800" dirty="0"/>
              <a:t>Software development lifecycle</a:t>
            </a:r>
            <a:r>
              <a:rPr lang="en-US" sz="2800" dirty="0" smtClean="0"/>
              <a:t>?</a:t>
            </a:r>
          </a:p>
          <a:p>
            <a:r>
              <a:rPr lang="en-US" sz="2800" dirty="0" smtClean="0"/>
              <a:t>Custom code?</a:t>
            </a:r>
          </a:p>
          <a:p>
            <a:r>
              <a:rPr lang="en-US" sz="2800" dirty="0" smtClean="0"/>
              <a:t>External SharePoint apps?</a:t>
            </a:r>
            <a:endParaRPr lang="en-US" sz="2800" dirty="0"/>
          </a:p>
          <a:p>
            <a:r>
              <a:rPr lang="en-US" sz="2800" dirty="0"/>
              <a:t>Concerns acquiring hardware?</a:t>
            </a:r>
          </a:p>
          <a:p>
            <a:r>
              <a:rPr lang="en-US" sz="2800" dirty="0"/>
              <a:t>Time allocated for performance and reliability testing?</a:t>
            </a:r>
          </a:p>
          <a:p>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1637" y="1973262"/>
            <a:ext cx="3656076" cy="275809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78766469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Gathering Requirements: Asking the Right Questions for Building a SharePoint 2013 Environment </a:t>
            </a:r>
          </a:p>
        </p:txBody>
      </p:sp>
      <p:sp>
        <p:nvSpPr>
          <p:cNvPr id="5" name="Text Placeholder 4"/>
          <p:cNvSpPr>
            <a:spLocks noGrp="1"/>
          </p:cNvSpPr>
          <p:nvPr>
            <p:ph type="body" sz="quarter" idx="12"/>
          </p:nvPr>
        </p:nvSpPr>
        <p:spPr>
          <a:xfrm>
            <a:off x="4846637" y="5750812"/>
            <a:ext cx="7315201" cy="1372151"/>
          </a:xfrm>
        </p:spPr>
        <p:txBody>
          <a:bodyPr/>
          <a:lstStyle/>
          <a:p>
            <a:r>
              <a:rPr lang="en-US" sz="2800" dirty="0" smtClean="0"/>
              <a:t>Shannon Bray, MCSM</a:t>
            </a:r>
          </a:p>
          <a:p>
            <a:r>
              <a:rPr lang="en-US" sz="2800" dirty="0" smtClean="0"/>
              <a:t>Chief Architect, Planet Technologies</a:t>
            </a:r>
          </a:p>
        </p:txBody>
      </p:sp>
      <p:sp>
        <p:nvSpPr>
          <p:cNvPr id="2" name="Text Placeholder 1"/>
          <p:cNvSpPr>
            <a:spLocks noGrp="1"/>
          </p:cNvSpPr>
          <p:nvPr>
            <p:ph type="body" sz="quarter" idx="13"/>
          </p:nvPr>
        </p:nvSpPr>
        <p:spPr/>
        <p:txBody>
          <a:bodyPr/>
          <a:lstStyle/>
          <a:p>
            <a:r>
              <a:rPr lang="en-US" dirty="0" smtClean="0"/>
              <a:t>SPC102</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sz="quarter" idx="10"/>
          </p:nvPr>
        </p:nvSpPr>
        <p:spPr>
          <a:xfrm>
            <a:off x="274638" y="1212850"/>
            <a:ext cx="11887200" cy="2954655"/>
          </a:xfrm>
        </p:spPr>
        <p:txBody>
          <a:bodyPr/>
          <a:lstStyle/>
          <a:p>
            <a:r>
              <a:rPr lang="en-US" dirty="0"/>
              <a:t>Every Microsoft SharePoint </a:t>
            </a:r>
            <a:r>
              <a:rPr lang="en-US" dirty="0" smtClean="0"/>
              <a:t>2013 </a:t>
            </a:r>
            <a:r>
              <a:rPr lang="en-US" dirty="0"/>
              <a:t>implementation is different and it is vital to understand the requirements that will help build a system to will promote success. This document is meant to help trigger requirements that may be critical architecture component.</a:t>
            </a:r>
          </a:p>
        </p:txBody>
      </p:sp>
    </p:spTree>
    <p:extLst>
      <p:ext uri="{BB962C8B-B14F-4D97-AF65-F5344CB8AC3E}">
        <p14:creationId xmlns:p14="http://schemas.microsoft.com/office/powerpoint/2010/main" val="348470520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
        <p:nvSpPr>
          <p:cNvPr id="5" name="Title 1"/>
          <p:cNvSpPr txBox="1">
            <a:spLocks/>
          </p:cNvSpPr>
          <p:nvPr/>
        </p:nvSpPr>
        <p:spPr>
          <a:xfrm>
            <a:off x="1493837" y="3038474"/>
            <a:ext cx="7927166"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dirty="0" smtClean="0"/>
              <a:t>Questions?</a:t>
            </a:r>
            <a:endParaRPr lang="en-US" dirty="0"/>
          </a:p>
        </p:txBody>
      </p:sp>
    </p:spTree>
    <p:extLst>
      <p:ext uri="{BB962C8B-B14F-4D97-AF65-F5344CB8AC3E}">
        <p14:creationId xmlns:p14="http://schemas.microsoft.com/office/powerpoint/2010/main" val="1118971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27037" y="3145040"/>
            <a:ext cx="3288506" cy="704445"/>
          </a:xfrm>
          <a:prstGeom prst="rect">
            <a:avLst/>
          </a:prstGeom>
        </p:spPr>
      </p:pic>
      <p:sp>
        <p:nvSpPr>
          <p:cNvPr id="5" name="Title 1"/>
          <p:cNvSpPr txBox="1">
            <a:spLocks/>
          </p:cNvSpPr>
          <p:nvPr/>
        </p:nvSpPr>
        <p:spPr>
          <a:xfrm>
            <a:off x="1417637" y="3038474"/>
            <a:ext cx="5791198"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dirty="0" smtClean="0"/>
              <a:t>Thank You!</a:t>
            </a:r>
            <a:endParaRPr lang="en-US" dirty="0"/>
          </a:p>
        </p:txBody>
      </p:sp>
    </p:spTree>
    <p:extLst>
      <p:ext uri="{BB962C8B-B14F-4D97-AF65-F5344CB8AC3E}">
        <p14:creationId xmlns:p14="http://schemas.microsoft.com/office/powerpoint/2010/main" val="2440905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295014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758658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Shannon Bray</a:t>
            </a:r>
            <a:endParaRPr lang="en-US" dirty="0"/>
          </a:p>
        </p:txBody>
      </p:sp>
      <p:sp>
        <p:nvSpPr>
          <p:cNvPr id="5" name="Text Placeholder 4"/>
          <p:cNvSpPr>
            <a:spLocks noGrp="1"/>
          </p:cNvSpPr>
          <p:nvPr>
            <p:ph type="body" sz="quarter" idx="10"/>
          </p:nvPr>
        </p:nvSpPr>
        <p:spPr>
          <a:xfrm>
            <a:off x="274638" y="1212850"/>
            <a:ext cx="11887200" cy="3447098"/>
          </a:xfrm>
        </p:spPr>
        <p:txBody>
          <a:bodyPr/>
          <a:lstStyle/>
          <a:p>
            <a:r>
              <a:rPr lang="en-US" dirty="0" smtClean="0"/>
              <a:t>MCSM: SharePoint</a:t>
            </a:r>
          </a:p>
          <a:p>
            <a:r>
              <a:rPr lang="en-US" dirty="0" smtClean="0"/>
              <a:t>MCM: SharePoint 2010</a:t>
            </a:r>
          </a:p>
          <a:p>
            <a:r>
              <a:rPr lang="en-US" dirty="0" smtClean="0"/>
              <a:t>MCT, MCSD, MCSE, MCPD, MCITP, …</a:t>
            </a:r>
          </a:p>
          <a:p>
            <a:r>
              <a:rPr lang="en-US" dirty="0" smtClean="0"/>
              <a:t>Chief Architect, Planet Technologies</a:t>
            </a:r>
          </a:p>
          <a:p>
            <a:r>
              <a:rPr lang="en-US" dirty="0" smtClean="0"/>
              <a:t>Author</a:t>
            </a:r>
            <a:r>
              <a:rPr lang="en-US" dirty="0"/>
              <a:t>	</a:t>
            </a:r>
            <a:endParaRPr lang="en-US" dirty="0" smtClean="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1037" y="4106862"/>
            <a:ext cx="1754124" cy="221340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8886" y="982662"/>
            <a:ext cx="2638425" cy="1543050"/>
          </a:xfrm>
          <a:prstGeom prst="rect">
            <a:avLst/>
          </a:prstGeom>
        </p:spPr>
      </p:pic>
    </p:spTree>
    <p:extLst>
      <p:ext uri="{BB962C8B-B14F-4D97-AF65-F5344CB8AC3E}">
        <p14:creationId xmlns:p14="http://schemas.microsoft.com/office/powerpoint/2010/main" val="343508166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ltGray">
          <a:xfrm>
            <a:off x="-239668" y="3"/>
            <a:ext cx="12676143" cy="6994526"/>
          </a:xfrm>
          <a:prstGeom prst="rect">
            <a:avLst/>
          </a:prstGeom>
        </p:spPr>
      </p:pic>
      <p:sp>
        <p:nvSpPr>
          <p:cNvPr id="7" name="Title 6"/>
          <p:cNvSpPr>
            <a:spLocks noGrp="1"/>
          </p:cNvSpPr>
          <p:nvPr>
            <p:ph type="title"/>
          </p:nvPr>
        </p:nvSpPr>
        <p:spPr>
          <a:xfrm>
            <a:off x="6678613" y="1204913"/>
            <a:ext cx="11889564" cy="917575"/>
          </a:xfrm>
        </p:spPr>
        <p:txBody>
          <a:bodyPr/>
          <a:lstStyle/>
          <a:p>
            <a:r>
              <a:rPr lang="en-US" sz="8800" dirty="0" smtClean="0">
                <a:gradFill>
                  <a:gsLst>
                    <a:gs pos="0">
                      <a:srgbClr val="FFFFFF"/>
                    </a:gs>
                    <a:gs pos="100000">
                      <a:srgbClr val="FFFFFF"/>
                    </a:gs>
                  </a:gsLst>
                  <a:lin ang="5400000" scaled="0"/>
                </a:gradFill>
              </a:rPr>
              <a:t>Problem</a:t>
            </a:r>
            <a:br>
              <a:rPr lang="en-US" sz="8800" dirty="0" smtClean="0">
                <a:gradFill>
                  <a:gsLst>
                    <a:gs pos="0">
                      <a:srgbClr val="FFFFFF"/>
                    </a:gs>
                    <a:gs pos="100000">
                      <a:srgbClr val="FFFFFF"/>
                    </a:gs>
                  </a:gsLst>
                  <a:lin ang="5400000" scaled="0"/>
                </a:gradFill>
              </a:rPr>
            </a:br>
            <a:r>
              <a:rPr lang="en-US" sz="8800" dirty="0" smtClean="0">
                <a:gradFill>
                  <a:gsLst>
                    <a:gs pos="0">
                      <a:srgbClr val="FFFFFF"/>
                    </a:gs>
                    <a:gs pos="100000">
                      <a:srgbClr val="FFFFFF"/>
                    </a:gs>
                  </a:gsLst>
                  <a:lin ang="5400000" scaled="0"/>
                </a:gradFill>
              </a:rPr>
              <a:t>space</a:t>
            </a:r>
            <a:endParaRPr lang="en-US" sz="8800" dirty="0">
              <a:gradFill>
                <a:gsLst>
                  <a:gs pos="0">
                    <a:srgbClr val="FFFFFF"/>
                  </a:gs>
                  <a:gs pos="100000">
                    <a:srgbClr val="FFFFFF"/>
                  </a:gs>
                </a:gsLst>
                <a:lin ang="5400000" scaled="0"/>
              </a:gradFill>
            </a:endParaRPr>
          </a:p>
        </p:txBody>
      </p:sp>
      <p:sp>
        <p:nvSpPr>
          <p:cNvPr id="8" name="Text Placeholder 7"/>
          <p:cNvSpPr>
            <a:spLocks noGrp="1"/>
          </p:cNvSpPr>
          <p:nvPr>
            <p:ph type="body" sz="quarter" idx="10"/>
          </p:nvPr>
        </p:nvSpPr>
        <p:spPr>
          <a:xfrm>
            <a:off x="6675437" y="3936603"/>
            <a:ext cx="5761037" cy="1969770"/>
          </a:xfrm>
        </p:spPr>
        <p:txBody>
          <a:bodyPr/>
          <a:lstStyle/>
          <a:p>
            <a:r>
              <a:rPr lang="en-US" dirty="0" smtClean="0">
                <a:gradFill>
                  <a:gsLst>
                    <a:gs pos="0">
                      <a:srgbClr val="FFFFFF"/>
                    </a:gs>
                    <a:gs pos="100000">
                      <a:srgbClr val="FFFFFF"/>
                    </a:gs>
                  </a:gsLst>
                  <a:lin ang="5400000" scaled="0"/>
                </a:gradFill>
              </a:rPr>
              <a:t>Ignoring minimum requirements</a:t>
            </a:r>
          </a:p>
          <a:p>
            <a:r>
              <a:rPr lang="en-US" dirty="0" smtClean="0">
                <a:gradFill>
                  <a:gsLst>
                    <a:gs pos="0">
                      <a:srgbClr val="FFFFFF"/>
                    </a:gs>
                    <a:gs pos="100000">
                      <a:srgbClr val="FFFFFF"/>
                    </a:gs>
                  </a:gsLst>
                  <a:lin ang="5400000" scaled="0"/>
                </a:gradFill>
              </a:rPr>
              <a:t>Lack of planning</a:t>
            </a:r>
            <a:endParaRPr lang="en-US"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635325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Phases of a Successful Project</a:t>
            </a:r>
            <a:endParaRPr lang="en-US" dirty="0"/>
          </a:p>
        </p:txBody>
      </p:sp>
      <p:graphicFrame>
        <p:nvGraphicFramePr>
          <p:cNvPr id="4" name="Diagram 3"/>
          <p:cNvGraphicFramePr/>
          <p:nvPr>
            <p:extLst>
              <p:ext uri="{D42A27DB-BD31-4B8C-83A1-F6EECF244321}">
                <p14:modId xmlns:p14="http://schemas.microsoft.com/office/powerpoint/2010/main" val="2938253059"/>
              </p:ext>
            </p:extLst>
          </p:nvPr>
        </p:nvGraphicFramePr>
        <p:xfrm>
          <a:off x="274639" y="525462"/>
          <a:ext cx="11048998" cy="7467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99689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This Session …</a:t>
            </a:r>
            <a:endParaRPr lang="en-US" dirty="0"/>
          </a:p>
        </p:txBody>
      </p:sp>
      <p:sp>
        <p:nvSpPr>
          <p:cNvPr id="3" name="Text Placeholder 2"/>
          <p:cNvSpPr>
            <a:spLocks noGrp="1"/>
          </p:cNvSpPr>
          <p:nvPr>
            <p:ph type="body" sz="quarter" idx="10"/>
          </p:nvPr>
        </p:nvSpPr>
        <p:spPr>
          <a:xfrm>
            <a:off x="274638" y="1212850"/>
            <a:ext cx="11887200" cy="4801314"/>
          </a:xfrm>
        </p:spPr>
        <p:txBody>
          <a:bodyPr/>
          <a:lstStyle/>
          <a:p>
            <a:r>
              <a:rPr lang="en-US" dirty="0" smtClean="0"/>
              <a:t>We will discuss questions pertaining to …</a:t>
            </a:r>
          </a:p>
          <a:p>
            <a:pPr marL="571500" indent="-571500">
              <a:buFont typeface="Arial" panose="020B0604020202020204" pitchFamily="34" charset="0"/>
              <a:buChar char="•"/>
            </a:pPr>
            <a:r>
              <a:rPr lang="en-US" sz="2400" dirty="0" smtClean="0">
                <a:latin typeface="+mn-lt"/>
              </a:rPr>
              <a:t>Minimum requirements</a:t>
            </a:r>
          </a:p>
          <a:p>
            <a:pPr marL="571500" indent="-571500">
              <a:buFont typeface="Arial" panose="020B0604020202020204" pitchFamily="34" charset="0"/>
              <a:buChar char="•"/>
            </a:pPr>
            <a:r>
              <a:rPr lang="en-US" sz="2400" dirty="0" smtClean="0">
                <a:latin typeface="+mn-lt"/>
              </a:rPr>
              <a:t>Planning success</a:t>
            </a:r>
          </a:p>
          <a:p>
            <a:pPr marL="571500" indent="-571500">
              <a:buFont typeface="Arial" panose="020B0604020202020204" pitchFamily="34" charset="0"/>
              <a:buChar char="•"/>
            </a:pPr>
            <a:r>
              <a:rPr lang="en-US" sz="2400" dirty="0" smtClean="0">
                <a:latin typeface="+mn-lt"/>
              </a:rPr>
              <a:t>Planning governance</a:t>
            </a:r>
          </a:p>
          <a:p>
            <a:pPr marL="571500" indent="-571500">
              <a:buFont typeface="Arial" panose="020B0604020202020204" pitchFamily="34" charset="0"/>
              <a:buChar char="•"/>
            </a:pPr>
            <a:r>
              <a:rPr lang="en-US" sz="2400" dirty="0" smtClean="0">
                <a:latin typeface="+mn-lt"/>
              </a:rPr>
              <a:t>Planning information architecture</a:t>
            </a:r>
          </a:p>
          <a:p>
            <a:pPr marL="571500" indent="-571500">
              <a:buFont typeface="Arial" panose="020B0604020202020204" pitchFamily="34" charset="0"/>
              <a:buChar char="•"/>
            </a:pPr>
            <a:r>
              <a:rPr lang="en-US" sz="2400" dirty="0" smtClean="0">
                <a:latin typeface="+mn-lt"/>
              </a:rPr>
              <a:t>Planning business </a:t>
            </a:r>
            <a:r>
              <a:rPr lang="en-US" sz="2400" dirty="0">
                <a:latin typeface="+mn-lt"/>
              </a:rPr>
              <a:t>p</a:t>
            </a:r>
            <a:r>
              <a:rPr lang="en-US" sz="2400" dirty="0" smtClean="0">
                <a:latin typeface="+mn-lt"/>
              </a:rPr>
              <a:t>rocesses</a:t>
            </a:r>
          </a:p>
          <a:p>
            <a:pPr marL="571500" indent="-571500">
              <a:buFont typeface="Arial" panose="020B0604020202020204" pitchFamily="34" charset="0"/>
              <a:buChar char="•"/>
            </a:pPr>
            <a:r>
              <a:rPr lang="en-US" sz="2400" dirty="0" smtClean="0">
                <a:latin typeface="+mn-lt"/>
              </a:rPr>
              <a:t>Security requirements</a:t>
            </a:r>
          </a:p>
          <a:p>
            <a:pPr marL="571500" indent="-571500">
              <a:buFont typeface="Arial" panose="020B0604020202020204" pitchFamily="34" charset="0"/>
              <a:buChar char="•"/>
            </a:pPr>
            <a:r>
              <a:rPr lang="en-US" sz="2400" dirty="0" smtClean="0">
                <a:latin typeface="+mn-lt"/>
              </a:rPr>
              <a:t>Business intelligence</a:t>
            </a:r>
          </a:p>
          <a:p>
            <a:pPr marL="571500" indent="-571500">
              <a:buFont typeface="Arial" panose="020B0604020202020204" pitchFamily="34" charset="0"/>
              <a:buChar char="•"/>
            </a:pPr>
            <a:r>
              <a:rPr lang="en-US" sz="2400" dirty="0" smtClean="0">
                <a:latin typeface="+mn-lt"/>
              </a:rPr>
              <a:t>Role of the Office client</a:t>
            </a:r>
          </a:p>
          <a:p>
            <a:pPr marL="571500" indent="-571500">
              <a:buFont typeface="Arial" panose="020B0604020202020204" pitchFamily="34" charset="0"/>
              <a:buChar char="•"/>
            </a:pPr>
            <a:r>
              <a:rPr lang="en-US" sz="2400" dirty="0" smtClean="0">
                <a:latin typeface="+mn-lt"/>
              </a:rPr>
              <a:t>Performance and reliability</a:t>
            </a:r>
          </a:p>
          <a:p>
            <a:pPr marL="571500" indent="-571500">
              <a:buFont typeface="Arial" panose="020B0604020202020204" pitchFamily="34" charset="0"/>
              <a:buChar char="•"/>
            </a:pPr>
            <a:r>
              <a:rPr lang="en-US" sz="2400" dirty="0">
                <a:latin typeface="+mn-lt"/>
              </a:rPr>
              <a:t>Business continuity management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7437" y="2659062"/>
            <a:ext cx="3810000" cy="2857500"/>
          </a:xfrm>
          <a:prstGeom prst="rect">
            <a:avLst/>
          </a:prstGeom>
        </p:spPr>
      </p:pic>
    </p:spTree>
    <p:extLst>
      <p:ext uri="{BB962C8B-B14F-4D97-AF65-F5344CB8AC3E}">
        <p14:creationId xmlns:p14="http://schemas.microsoft.com/office/powerpoint/2010/main" val="388953523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6446837" y="5097462"/>
            <a:ext cx="1295400" cy="1295400"/>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Oval 4"/>
          <p:cNvSpPr/>
          <p:nvPr/>
        </p:nvSpPr>
        <p:spPr bwMode="auto">
          <a:xfrm>
            <a:off x="6446837" y="3573462"/>
            <a:ext cx="1295400" cy="1371600"/>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Minimum Requirements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21868817"/>
              </p:ext>
            </p:extLst>
          </p:nvPr>
        </p:nvGraphicFramePr>
        <p:xfrm>
          <a:off x="427038" y="1212850"/>
          <a:ext cx="11277598" cy="5332412"/>
        </p:xfrm>
        <a:graphic>
          <a:graphicData uri="http://schemas.openxmlformats.org/drawingml/2006/table">
            <a:tbl>
              <a:tblPr firstRow="1">
                <a:tableStyleId>{69012ECD-51FC-41F1-AA8D-1B2483CD663E}</a:tableStyleId>
              </a:tblPr>
              <a:tblGrid>
                <a:gridCol w="2959372"/>
                <a:gridCol w="3359284"/>
                <a:gridCol w="1359710"/>
                <a:gridCol w="1842886"/>
                <a:gridCol w="1756346"/>
              </a:tblGrid>
              <a:tr h="678671">
                <a:tc>
                  <a:txBody>
                    <a:bodyPr/>
                    <a:lstStyle/>
                    <a:p>
                      <a:r>
                        <a:rPr lang="en-US" sz="1600" dirty="0"/>
                        <a:t>Installation Scenario </a:t>
                      </a:r>
                    </a:p>
                  </a:txBody>
                  <a:tcPr marL="38042" marR="38042" marT="19021" marB="19021" anchor="ctr"/>
                </a:tc>
                <a:tc>
                  <a:txBody>
                    <a:bodyPr/>
                    <a:lstStyle/>
                    <a:p>
                      <a:r>
                        <a:rPr lang="en-US" sz="1600" dirty="0"/>
                        <a:t>Deployment type and scale </a:t>
                      </a:r>
                    </a:p>
                  </a:txBody>
                  <a:tcPr marL="38042" marR="38042" marT="19021" marB="19021" anchor="ctr"/>
                </a:tc>
                <a:tc>
                  <a:txBody>
                    <a:bodyPr/>
                    <a:lstStyle/>
                    <a:p>
                      <a:r>
                        <a:rPr lang="en-US" sz="1600"/>
                        <a:t>RAM </a:t>
                      </a:r>
                    </a:p>
                  </a:txBody>
                  <a:tcPr marL="38042" marR="38042" marT="19021" marB="19021" anchor="ctr"/>
                </a:tc>
                <a:tc>
                  <a:txBody>
                    <a:bodyPr/>
                    <a:lstStyle/>
                    <a:p>
                      <a:r>
                        <a:rPr lang="en-US" sz="1600" dirty="0"/>
                        <a:t>Processor </a:t>
                      </a:r>
                    </a:p>
                  </a:txBody>
                  <a:tcPr marL="38042" marR="38042" marT="19021" marB="19021" anchor="ctr"/>
                </a:tc>
                <a:tc>
                  <a:txBody>
                    <a:bodyPr/>
                    <a:lstStyle/>
                    <a:p>
                      <a:r>
                        <a:rPr lang="en-US" sz="1600" dirty="0"/>
                        <a:t>Hard disk space </a:t>
                      </a:r>
                    </a:p>
                  </a:txBody>
                  <a:tcPr marL="38042" marR="38042" marT="19021" marB="19021" anchor="ctr"/>
                </a:tc>
              </a:tr>
              <a:tr h="1551247">
                <a:tc>
                  <a:txBody>
                    <a:bodyPr/>
                    <a:lstStyle/>
                    <a:p>
                      <a:r>
                        <a:rPr lang="en-US" sz="1600" dirty="0"/>
                        <a:t>Single server with a built-in database or single server that uses SQL Server</a:t>
                      </a:r>
                    </a:p>
                  </a:txBody>
                  <a:tcPr marL="38042" marR="38042" marT="19021" marB="19021" anchor="ctr"/>
                </a:tc>
                <a:tc>
                  <a:txBody>
                    <a:bodyPr/>
                    <a:lstStyle/>
                    <a:p>
                      <a:r>
                        <a:rPr lang="en-US" sz="1600"/>
                        <a:t>Development or evaluation installation of SharePoint Foundation 2013</a:t>
                      </a:r>
                    </a:p>
                  </a:txBody>
                  <a:tcPr marL="38042" marR="38042" marT="19021" marB="19021" anchor="ctr"/>
                </a:tc>
                <a:tc>
                  <a:txBody>
                    <a:bodyPr/>
                    <a:lstStyle/>
                    <a:p>
                      <a:r>
                        <a:rPr lang="en-US" sz="1600" dirty="0"/>
                        <a:t>8 GB</a:t>
                      </a:r>
                    </a:p>
                  </a:txBody>
                  <a:tcPr marL="38042" marR="38042" marT="19021" marB="19021" anchor="ctr"/>
                </a:tc>
                <a:tc>
                  <a:txBody>
                    <a:bodyPr/>
                    <a:lstStyle/>
                    <a:p>
                      <a:r>
                        <a:rPr lang="en-US" sz="1600" dirty="0"/>
                        <a:t>64-bit, 4 cores</a:t>
                      </a:r>
                    </a:p>
                  </a:txBody>
                  <a:tcPr marL="38042" marR="38042" marT="19021" marB="19021" anchor="ctr"/>
                </a:tc>
                <a:tc>
                  <a:txBody>
                    <a:bodyPr/>
                    <a:lstStyle/>
                    <a:p>
                      <a:r>
                        <a:rPr lang="en-US" sz="1600" dirty="0"/>
                        <a:t>80 GB for system drive</a:t>
                      </a:r>
                    </a:p>
                  </a:txBody>
                  <a:tcPr marL="38042" marR="38042" marT="19021" marB="19021" anchor="ctr"/>
                </a:tc>
              </a:tr>
              <a:tr h="1551247">
                <a:tc>
                  <a:txBody>
                    <a:bodyPr/>
                    <a:lstStyle/>
                    <a:p>
                      <a:r>
                        <a:rPr lang="en-US" sz="1600"/>
                        <a:t>Single server with a built-in database or single server that uses SQL Server</a:t>
                      </a:r>
                    </a:p>
                  </a:txBody>
                  <a:tcPr marL="38042" marR="38042" marT="19021" marB="19021" anchor="ctr"/>
                </a:tc>
                <a:tc>
                  <a:txBody>
                    <a:bodyPr/>
                    <a:lstStyle/>
                    <a:p>
                      <a:r>
                        <a:rPr lang="en-US" sz="1600" dirty="0"/>
                        <a:t>Development or evaluation installation of SharePoint Server 2013</a:t>
                      </a:r>
                    </a:p>
                  </a:txBody>
                  <a:tcPr marL="38042" marR="38042" marT="19021" marB="19021" anchor="ctr"/>
                </a:tc>
                <a:tc>
                  <a:txBody>
                    <a:bodyPr/>
                    <a:lstStyle/>
                    <a:p>
                      <a:r>
                        <a:rPr lang="en-US" sz="1600" dirty="0">
                          <a:solidFill>
                            <a:schemeClr val="tx1">
                              <a:lumMod val="50000"/>
                            </a:schemeClr>
                          </a:solidFill>
                        </a:rPr>
                        <a:t>24 GB</a:t>
                      </a:r>
                    </a:p>
                  </a:txBody>
                  <a:tcPr marL="38042" marR="38042" marT="19021" marB="19021" anchor="ctr"/>
                </a:tc>
                <a:tc>
                  <a:txBody>
                    <a:bodyPr/>
                    <a:lstStyle/>
                    <a:p>
                      <a:r>
                        <a:rPr lang="en-US" sz="1600"/>
                        <a:t>64-bit, 4 cores</a:t>
                      </a:r>
                    </a:p>
                  </a:txBody>
                  <a:tcPr marL="38042" marR="38042" marT="19021" marB="19021" anchor="ctr"/>
                </a:tc>
                <a:tc>
                  <a:txBody>
                    <a:bodyPr/>
                    <a:lstStyle/>
                    <a:p>
                      <a:r>
                        <a:rPr lang="en-US" sz="1600"/>
                        <a:t>80 GB for system drive</a:t>
                      </a:r>
                    </a:p>
                  </a:txBody>
                  <a:tcPr marL="38042" marR="38042" marT="19021" marB="19021" anchor="ctr"/>
                </a:tc>
              </a:tr>
              <a:tr h="1551247">
                <a:tc>
                  <a:txBody>
                    <a:bodyPr/>
                    <a:lstStyle/>
                    <a:p>
                      <a:r>
                        <a:rPr lang="en-US" sz="1600"/>
                        <a:t>Web server or application server in a three-tier farm</a:t>
                      </a:r>
                    </a:p>
                  </a:txBody>
                  <a:tcPr marL="38042" marR="38042" marT="19021" marB="19021" anchor="ctr"/>
                </a:tc>
                <a:tc>
                  <a:txBody>
                    <a:bodyPr/>
                    <a:lstStyle/>
                    <a:p>
                      <a:r>
                        <a:rPr lang="en-US" sz="1600">
                          <a:solidFill>
                            <a:schemeClr val="tx1">
                              <a:lumMod val="50000"/>
                            </a:schemeClr>
                          </a:solidFill>
                        </a:rPr>
                        <a:t>Pilot, user acceptance test, or production deployment of SharePoint Server 2013</a:t>
                      </a:r>
                    </a:p>
                  </a:txBody>
                  <a:tcPr marL="38042" marR="38042" marT="19021" marB="19021" anchor="ctr"/>
                </a:tc>
                <a:tc>
                  <a:txBody>
                    <a:bodyPr/>
                    <a:lstStyle/>
                    <a:p>
                      <a:r>
                        <a:rPr lang="en-US" sz="1600" dirty="0">
                          <a:solidFill>
                            <a:schemeClr val="tx1">
                              <a:lumMod val="50000"/>
                            </a:schemeClr>
                          </a:solidFill>
                        </a:rPr>
                        <a:t>12 GB</a:t>
                      </a:r>
                    </a:p>
                  </a:txBody>
                  <a:tcPr marL="38042" marR="38042" marT="19021" marB="19021" anchor="ctr"/>
                </a:tc>
                <a:tc>
                  <a:txBody>
                    <a:bodyPr/>
                    <a:lstStyle/>
                    <a:p>
                      <a:r>
                        <a:rPr lang="en-US" sz="1600"/>
                        <a:t>64-bit, 4 cores</a:t>
                      </a:r>
                    </a:p>
                  </a:txBody>
                  <a:tcPr marL="38042" marR="38042" marT="19021" marB="19021" anchor="ctr"/>
                </a:tc>
                <a:tc>
                  <a:txBody>
                    <a:bodyPr/>
                    <a:lstStyle/>
                    <a:p>
                      <a:r>
                        <a:rPr lang="en-US" sz="1600" dirty="0"/>
                        <a:t>80 GB for system drive</a:t>
                      </a:r>
                    </a:p>
                  </a:txBody>
                  <a:tcPr marL="38042" marR="38042" marT="19021" marB="19021" anchor="ctr"/>
                </a:tc>
              </a:tr>
            </a:tbl>
          </a:graphicData>
        </a:graphic>
      </p:graphicFrame>
    </p:spTree>
    <p:extLst>
      <p:ext uri="{BB962C8B-B14F-4D97-AF65-F5344CB8AC3E}">
        <p14:creationId xmlns:p14="http://schemas.microsoft.com/office/powerpoint/2010/main" val="29094052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Success</a:t>
            </a:r>
            <a:endParaRPr lang="en-US" dirty="0"/>
          </a:p>
        </p:txBody>
      </p:sp>
      <p:sp>
        <p:nvSpPr>
          <p:cNvPr id="3" name="Text Placeholder 2"/>
          <p:cNvSpPr>
            <a:spLocks noGrp="1"/>
          </p:cNvSpPr>
          <p:nvPr>
            <p:ph type="body" sz="quarter" idx="10"/>
          </p:nvPr>
        </p:nvSpPr>
        <p:spPr>
          <a:xfrm>
            <a:off x="274638" y="1212850"/>
            <a:ext cx="11887200" cy="4838248"/>
          </a:xfrm>
        </p:spPr>
        <p:txBody>
          <a:bodyPr/>
          <a:lstStyle/>
          <a:p>
            <a:r>
              <a:rPr lang="en-US" sz="2800" dirty="0" smtClean="0"/>
              <a:t>Key players?</a:t>
            </a:r>
          </a:p>
          <a:p>
            <a:r>
              <a:rPr lang="en-US" sz="2800" dirty="0" smtClean="0"/>
              <a:t>Organization’s strategic initiatives and mission?</a:t>
            </a:r>
          </a:p>
          <a:p>
            <a:r>
              <a:rPr lang="en-US" sz="2800" dirty="0" smtClean="0"/>
              <a:t>Reporting relationships between the stakeholders?</a:t>
            </a:r>
          </a:p>
          <a:p>
            <a:r>
              <a:rPr lang="en-US" sz="2800" dirty="0" smtClean="0"/>
              <a:t>Why is each stakeholder involved?</a:t>
            </a:r>
          </a:p>
          <a:p>
            <a:r>
              <a:rPr lang="en-US" sz="2800" dirty="0" smtClean="0"/>
              <a:t>Business objectives? Vision statements for each?</a:t>
            </a:r>
          </a:p>
          <a:p>
            <a:r>
              <a:rPr lang="en-US" sz="2800" dirty="0" smtClean="0"/>
              <a:t>Business objectives map to initiatives?</a:t>
            </a:r>
          </a:p>
          <a:p>
            <a:r>
              <a:rPr lang="en-US" sz="2800" dirty="0" smtClean="0"/>
              <a:t>Any conflicting goals?</a:t>
            </a:r>
          </a:p>
          <a:p>
            <a:r>
              <a:rPr lang="en-US" sz="2800" dirty="0" smtClean="0"/>
              <a:t>Parameters of a successful project?</a:t>
            </a:r>
          </a:p>
          <a:p>
            <a:r>
              <a:rPr lang="en-US" sz="2800" dirty="0" smtClean="0"/>
              <a:t>Steps to maximize and measure user adoption?</a:t>
            </a:r>
          </a:p>
          <a:p>
            <a:r>
              <a:rPr lang="en-US" sz="2800" dirty="0" smtClean="0"/>
              <a:t>Plans for maintenance and monitoring?</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1837" y="2049462"/>
            <a:ext cx="3497263" cy="3497263"/>
          </a:xfrm>
          <a:prstGeom prst="rect">
            <a:avLst/>
          </a:prstGeom>
        </p:spPr>
      </p:pic>
    </p:spTree>
    <p:extLst>
      <p:ext uri="{BB962C8B-B14F-4D97-AF65-F5344CB8AC3E}">
        <p14:creationId xmlns:p14="http://schemas.microsoft.com/office/powerpoint/2010/main" val="267614853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 Strategy</a:t>
            </a:r>
            <a:endParaRPr lang="en-US" dirty="0"/>
          </a:p>
        </p:txBody>
      </p:sp>
      <p:sp>
        <p:nvSpPr>
          <p:cNvPr id="3" name="Text Placeholder 2"/>
          <p:cNvSpPr>
            <a:spLocks noGrp="1"/>
          </p:cNvSpPr>
          <p:nvPr>
            <p:ph type="body" sz="quarter" idx="10"/>
          </p:nvPr>
        </p:nvSpPr>
        <p:spPr>
          <a:xfrm>
            <a:off x="274638" y="1212850"/>
            <a:ext cx="11887200" cy="5312223"/>
          </a:xfrm>
        </p:spPr>
        <p:txBody>
          <a:bodyPr/>
          <a:lstStyle/>
          <a:p>
            <a:r>
              <a:rPr lang="en-US" sz="2800" dirty="0" smtClean="0"/>
              <a:t>Members of governance board?</a:t>
            </a:r>
          </a:p>
          <a:p>
            <a:r>
              <a:rPr lang="en-US" sz="2800" dirty="0" smtClean="0"/>
              <a:t>Vision statement of the project?</a:t>
            </a:r>
          </a:p>
          <a:p>
            <a:r>
              <a:rPr lang="en-US" sz="2800" dirty="0" smtClean="0"/>
              <a:t>Defined roles and responsibilities?</a:t>
            </a:r>
          </a:p>
          <a:p>
            <a:r>
              <a:rPr lang="en-US" sz="2800" dirty="0" smtClean="0"/>
              <a:t>Policies and standards for:</a:t>
            </a:r>
          </a:p>
          <a:p>
            <a:r>
              <a:rPr lang="en-US" sz="2800" dirty="0"/>
              <a:t>	</a:t>
            </a:r>
            <a:r>
              <a:rPr lang="en-US" sz="2400" dirty="0" smtClean="0"/>
              <a:t>Content</a:t>
            </a:r>
          </a:p>
          <a:p>
            <a:r>
              <a:rPr lang="en-US" sz="2400" dirty="0"/>
              <a:t>	</a:t>
            </a:r>
            <a:r>
              <a:rPr lang="en-US" sz="2400" dirty="0" smtClean="0"/>
              <a:t>Design</a:t>
            </a:r>
          </a:p>
          <a:p>
            <a:r>
              <a:rPr lang="en-US" sz="2400" dirty="0"/>
              <a:t>	</a:t>
            </a:r>
            <a:r>
              <a:rPr lang="en-US" sz="2400" dirty="0" smtClean="0"/>
              <a:t>Security</a:t>
            </a:r>
          </a:p>
          <a:p>
            <a:r>
              <a:rPr lang="en-US" sz="2400" dirty="0"/>
              <a:t>	</a:t>
            </a:r>
            <a:r>
              <a:rPr lang="en-US" sz="2400" dirty="0" smtClean="0"/>
              <a:t>Features</a:t>
            </a:r>
          </a:p>
          <a:p>
            <a:r>
              <a:rPr lang="en-US" sz="2400" dirty="0"/>
              <a:t>	</a:t>
            </a:r>
            <a:r>
              <a:rPr lang="en-US" sz="2400" dirty="0" smtClean="0"/>
              <a:t>Navigation</a:t>
            </a:r>
          </a:p>
          <a:p>
            <a:r>
              <a:rPr lang="en-US" sz="2400" dirty="0"/>
              <a:t>	</a:t>
            </a:r>
            <a:r>
              <a:rPr lang="en-US" sz="2400" dirty="0" smtClean="0"/>
              <a:t>Custom code</a:t>
            </a:r>
          </a:p>
          <a:p>
            <a:r>
              <a:rPr lang="en-US" sz="2400" dirty="0"/>
              <a:t>	</a:t>
            </a:r>
            <a:r>
              <a:rPr lang="en-US" sz="2400" dirty="0" smtClean="0"/>
              <a:t>Composite applications</a:t>
            </a:r>
          </a:p>
          <a:p>
            <a:r>
              <a:rPr lang="en-US" sz="2400" dirty="0"/>
              <a:t>	</a:t>
            </a:r>
            <a:r>
              <a:rPr lang="en-US" sz="2400" dirty="0" smtClean="0"/>
              <a:t>Branding</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2437" y="2582862"/>
            <a:ext cx="4762500" cy="3743325"/>
          </a:xfrm>
          <a:prstGeom prst="rect">
            <a:avLst/>
          </a:prstGeom>
        </p:spPr>
      </p:pic>
    </p:spTree>
    <p:extLst>
      <p:ext uri="{BB962C8B-B14F-4D97-AF65-F5344CB8AC3E}">
        <p14:creationId xmlns:p14="http://schemas.microsoft.com/office/powerpoint/2010/main" val="32331024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Shannon Bray</External_x0020_Speaker>
    <Session_x0020_Code xmlns="2295e2e7-0eeb-498e-8716-217bb2ee6ee3"> SPC102</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Shannon Bray</Speaker>
    <AverageRating xmlns="http://schemas.microsoft.com/sharepoint/v3" xsi:nil="true"/>
  </documentManagement>
</p:properties>
</file>

<file path=customXml/itemProps1.xml><?xml version="1.0" encoding="utf-8"?>
<ds:datastoreItem xmlns:ds="http://schemas.openxmlformats.org/officeDocument/2006/customXml" ds:itemID="{E15251F7-FD32-455B-9BFE-41CEDF1A40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032d541b-1b4e-4d91-93c7-b10533c52f73"/>
    <ds:schemaRef ds:uri="http://www.w3.org/XML/1998/namespace"/>
    <ds:schemaRef ds:uri="http://purl.org/dc/terms/"/>
    <ds:schemaRef ds:uri="http://schemas.openxmlformats.org/package/2006/metadata/core-properties"/>
    <ds:schemaRef ds:uri="http://schemas.microsoft.com/office/2006/documentManagement/types"/>
    <ds:schemaRef ds:uri="http://schemas.microsoft.com/sharepoint/v3"/>
    <ds:schemaRef ds:uri="http://schemas.microsoft.com/office/2006/metadata/properties"/>
    <ds:schemaRef ds:uri="2295e2e7-0eeb-498e-8716-217bb2ee6ee3"/>
    <ds:schemaRef ds:uri="230e9df3-be65-4c73-a93b-d1236ebd677e"/>
    <ds:schemaRef ds:uri="http://purl.org/dc/elements/1.1/"/>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Bray - Requirements</Template>
  <TotalTime>271</TotalTime>
  <Words>1746</Words>
  <Application>Microsoft Office PowerPoint</Application>
  <PresentationFormat>Custom</PresentationFormat>
  <Paragraphs>200</Paragraphs>
  <Slides>24</Slides>
  <Notes>6</Notes>
  <HiddenSlides>0</HiddenSlides>
  <MMClips>0</MMClips>
  <ScaleCrop>false</ScaleCrop>
  <HeadingPairs>
    <vt:vector size="4" baseType="variant">
      <vt:variant>
        <vt:lpstr>Theme</vt:lpstr>
      </vt:variant>
      <vt:variant>
        <vt:i4>4</vt:i4>
      </vt:variant>
      <vt:variant>
        <vt:lpstr>Slide Titles</vt:lpstr>
      </vt:variant>
      <vt:variant>
        <vt:i4>24</vt:i4>
      </vt:variant>
    </vt:vector>
  </HeadingPairs>
  <TitlesOfParts>
    <vt:vector size="28" baseType="lpstr">
      <vt:lpstr>5-30072_SPC2012_IT-Pro_Template_16x9</vt:lpstr>
      <vt:lpstr>5-30072_SPC2012_IT-Pro_Template_16x9_Light</vt:lpstr>
      <vt:lpstr>5-30072_SPC2012_Business_Template_16x9</vt:lpstr>
      <vt:lpstr>5-30072_SPC2012_Business_Template_16x9_Light</vt:lpstr>
      <vt:lpstr>PowerPoint Presentation</vt:lpstr>
      <vt:lpstr>Gathering Requirements: Asking the Right Questions for Building a SharePoint 2013 Environment </vt:lpstr>
      <vt:lpstr>Shannon Bray</vt:lpstr>
      <vt:lpstr>Problem space</vt:lpstr>
      <vt:lpstr>Phases of a Successful Project</vt:lpstr>
      <vt:lpstr>In This Session …</vt:lpstr>
      <vt:lpstr>Minimum Requirements</vt:lpstr>
      <vt:lpstr>Planning Success</vt:lpstr>
      <vt:lpstr>Governance Strategy</vt:lpstr>
      <vt:lpstr>Information Architecture</vt:lpstr>
      <vt:lpstr>Business Processes</vt:lpstr>
      <vt:lpstr>Security Requirements</vt:lpstr>
      <vt:lpstr>Security Requirements (cont.)</vt:lpstr>
      <vt:lpstr>Business Intelligence</vt:lpstr>
      <vt:lpstr>Role of Office Client</vt:lpstr>
      <vt:lpstr>Business Continuity</vt:lpstr>
      <vt:lpstr>Demo</vt:lpstr>
      <vt:lpstr>Performance and Reliability</vt:lpstr>
      <vt:lpstr>Performance and Reliability? (cont.)</vt:lpstr>
      <vt:lpstr>Summary</vt:lpstr>
      <vt:lpstr>PowerPoint Presentation</vt:lpstr>
      <vt:lpstr>PowerPoint Presentation</vt:lpstr>
      <vt:lpstr>PowerPoint Presentation</vt:lpstr>
      <vt:lpstr>PowerPoint Presentation</vt:lpstr>
    </vt:vector>
  </TitlesOfParts>
  <Manager>Ron Sasaki</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Gathering Requirements: Asking the Right Questions for Building a SharePoint 2013 Environment</dc:title>
  <dc:subject>SharePoint Conference 2012</dc:subject>
  <dc:creator>Shannon Bray</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22</cp:revision>
  <dcterms:created xsi:type="dcterms:W3CDTF">2012-10-19T01:59:28Z</dcterms:created>
  <dcterms:modified xsi:type="dcterms:W3CDTF">2012-12-06T22:20:34Z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