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Lst>
  <p:notesMasterIdLst>
    <p:notesMasterId r:id="rId116"/>
  </p:notesMasterIdLst>
  <p:handoutMasterIdLst>
    <p:handoutMasterId r:id="rId117"/>
  </p:handoutMasterIdLst>
  <p:sldIdLst>
    <p:sldId id="1055" r:id="rId8"/>
    <p:sldId id="1325" r:id="rId9"/>
    <p:sldId id="1204" r:id="rId10"/>
    <p:sldId id="1321" r:id="rId11"/>
    <p:sldId id="1322" r:id="rId12"/>
    <p:sldId id="1205" r:id="rId13"/>
    <p:sldId id="1206" r:id="rId14"/>
    <p:sldId id="1207" r:id="rId15"/>
    <p:sldId id="1208" r:id="rId16"/>
    <p:sldId id="1315" r:id="rId17"/>
    <p:sldId id="1210" r:id="rId18"/>
    <p:sldId id="1211" r:id="rId19"/>
    <p:sldId id="1212" r:id="rId20"/>
    <p:sldId id="1213" r:id="rId21"/>
    <p:sldId id="1214" r:id="rId22"/>
    <p:sldId id="1215" r:id="rId23"/>
    <p:sldId id="1216" r:id="rId24"/>
    <p:sldId id="1217" r:id="rId25"/>
    <p:sldId id="1218" r:id="rId26"/>
    <p:sldId id="1219" r:id="rId27"/>
    <p:sldId id="1220" r:id="rId28"/>
    <p:sldId id="1221" r:id="rId29"/>
    <p:sldId id="1222" r:id="rId30"/>
    <p:sldId id="1223" r:id="rId31"/>
    <p:sldId id="1224" r:id="rId32"/>
    <p:sldId id="1225" r:id="rId33"/>
    <p:sldId id="1226" r:id="rId34"/>
    <p:sldId id="1227" r:id="rId35"/>
    <p:sldId id="1228" r:id="rId36"/>
    <p:sldId id="1229" r:id="rId37"/>
    <p:sldId id="1230" r:id="rId38"/>
    <p:sldId id="1231" r:id="rId39"/>
    <p:sldId id="1232" r:id="rId40"/>
    <p:sldId id="1320" r:id="rId41"/>
    <p:sldId id="1316" r:id="rId42"/>
    <p:sldId id="1234" r:id="rId43"/>
    <p:sldId id="1235" r:id="rId44"/>
    <p:sldId id="1237" r:id="rId45"/>
    <p:sldId id="1238" r:id="rId46"/>
    <p:sldId id="1239" r:id="rId47"/>
    <p:sldId id="1240" r:id="rId48"/>
    <p:sldId id="1241" r:id="rId49"/>
    <p:sldId id="1242" r:id="rId50"/>
    <p:sldId id="1243" r:id="rId51"/>
    <p:sldId id="1244" r:id="rId52"/>
    <p:sldId id="1245" r:id="rId53"/>
    <p:sldId id="1246" r:id="rId54"/>
    <p:sldId id="1247" r:id="rId55"/>
    <p:sldId id="1317" r:id="rId56"/>
    <p:sldId id="1249" r:id="rId57"/>
    <p:sldId id="1250" r:id="rId58"/>
    <p:sldId id="1251" r:id="rId59"/>
    <p:sldId id="1252" r:id="rId60"/>
    <p:sldId id="1253" r:id="rId61"/>
    <p:sldId id="1254" r:id="rId62"/>
    <p:sldId id="1255" r:id="rId63"/>
    <p:sldId id="1257" r:id="rId64"/>
    <p:sldId id="1258" r:id="rId65"/>
    <p:sldId id="1259" r:id="rId66"/>
    <p:sldId id="1260" r:id="rId67"/>
    <p:sldId id="1261" r:id="rId68"/>
    <p:sldId id="1262" r:id="rId69"/>
    <p:sldId id="1263" r:id="rId70"/>
    <p:sldId id="1264" r:id="rId71"/>
    <p:sldId id="1318" r:id="rId72"/>
    <p:sldId id="1268" r:id="rId73"/>
    <p:sldId id="1269" r:id="rId74"/>
    <p:sldId id="1270" r:id="rId75"/>
    <p:sldId id="1271" r:id="rId76"/>
    <p:sldId id="1272" r:id="rId77"/>
    <p:sldId id="1273" r:id="rId78"/>
    <p:sldId id="1275" r:id="rId79"/>
    <p:sldId id="1276" r:id="rId80"/>
    <p:sldId id="1277" r:id="rId81"/>
    <p:sldId id="1278" r:id="rId82"/>
    <p:sldId id="1279" r:id="rId83"/>
    <p:sldId id="1280" r:id="rId84"/>
    <p:sldId id="1281" r:id="rId85"/>
    <p:sldId id="1284" r:id="rId86"/>
    <p:sldId id="1285" r:id="rId87"/>
    <p:sldId id="1286" r:id="rId88"/>
    <p:sldId id="1288" r:id="rId89"/>
    <p:sldId id="1289" r:id="rId90"/>
    <p:sldId id="1290" r:id="rId91"/>
    <p:sldId id="1291" r:id="rId92"/>
    <p:sldId id="1292" r:id="rId93"/>
    <p:sldId id="1295" r:id="rId94"/>
    <p:sldId id="1297" r:id="rId95"/>
    <p:sldId id="1319" r:id="rId96"/>
    <p:sldId id="1299" r:id="rId97"/>
    <p:sldId id="1300" r:id="rId98"/>
    <p:sldId id="1301" r:id="rId99"/>
    <p:sldId id="1302" r:id="rId100"/>
    <p:sldId id="1303" r:id="rId101"/>
    <p:sldId id="1304" r:id="rId102"/>
    <p:sldId id="1305" r:id="rId103"/>
    <p:sldId id="1306" r:id="rId104"/>
    <p:sldId id="1307" r:id="rId105"/>
    <p:sldId id="1308" r:id="rId106"/>
    <p:sldId id="1309" r:id="rId107"/>
    <p:sldId id="1310" r:id="rId108"/>
    <p:sldId id="1311" r:id="rId109"/>
    <p:sldId id="1312" r:id="rId110"/>
    <p:sldId id="1313" r:id="rId111"/>
    <p:sldId id="1314" r:id="rId112"/>
    <p:sldId id="1324" r:id="rId113"/>
    <p:sldId id="1327" r:id="rId114"/>
    <p:sldId id="1326" r:id="rId115"/>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6DD5C800-9A2C-4823-B056-4AFFC9A97500}">
          <p14:sldIdLst>
            <p14:sldId id="1055"/>
            <p14:sldId id="1325"/>
            <p14:sldId id="1204"/>
            <p14:sldId id="1321"/>
            <p14:sldId id="1322"/>
          </p14:sldIdLst>
        </p14:section>
        <p14:section name="Why This Talk?" id="{A6E456B6-C5DB-49F7-8B2E-7ED631A5B2D6}">
          <p14:sldIdLst>
            <p14:sldId id="1205"/>
            <p14:sldId id="1206"/>
            <p14:sldId id="1207"/>
            <p14:sldId id="1208"/>
            <p14:sldId id="1315"/>
            <p14:sldId id="1210"/>
            <p14:sldId id="1211"/>
            <p14:sldId id="1212"/>
            <p14:sldId id="1213"/>
            <p14:sldId id="1214"/>
            <p14:sldId id="1215"/>
            <p14:sldId id="1216"/>
            <p14:sldId id="1217"/>
            <p14:sldId id="1218"/>
            <p14:sldId id="1219"/>
            <p14:sldId id="1220"/>
            <p14:sldId id="1221"/>
            <p14:sldId id="1222"/>
            <p14:sldId id="1223"/>
            <p14:sldId id="1224"/>
            <p14:sldId id="1225"/>
            <p14:sldId id="1226"/>
            <p14:sldId id="1227"/>
            <p14:sldId id="1228"/>
            <p14:sldId id="1229"/>
            <p14:sldId id="1230"/>
            <p14:sldId id="1231"/>
            <p14:sldId id="1232"/>
          </p14:sldIdLst>
        </p14:section>
        <p14:section name="1. Achieve Shared Understanding" id="{B7D9B769-B45B-43E9-BAA9-4A648188C2D1}">
          <p14:sldIdLst>
            <p14:sldId id="1320"/>
            <p14:sldId id="1316"/>
            <p14:sldId id="1234"/>
            <p14:sldId id="1235"/>
            <p14:sldId id="1237"/>
            <p14:sldId id="1238"/>
            <p14:sldId id="1239"/>
            <p14:sldId id="1240"/>
            <p14:sldId id="1241"/>
            <p14:sldId id="1242"/>
            <p14:sldId id="1243"/>
            <p14:sldId id="1244"/>
            <p14:sldId id="1245"/>
            <p14:sldId id="1246"/>
            <p14:sldId id="1247"/>
            <p14:sldId id="1317"/>
            <p14:sldId id="1249"/>
            <p14:sldId id="1250"/>
            <p14:sldId id="1251"/>
            <p14:sldId id="1252"/>
            <p14:sldId id="1253"/>
            <p14:sldId id="1254"/>
            <p14:sldId id="1255"/>
            <p14:sldId id="1257"/>
            <p14:sldId id="1258"/>
            <p14:sldId id="1259"/>
            <p14:sldId id="1260"/>
            <p14:sldId id="1261"/>
            <p14:sldId id="1262"/>
            <p14:sldId id="1263"/>
            <p14:sldId id="1264"/>
            <p14:sldId id="1318"/>
          </p14:sldIdLst>
        </p14:section>
        <p14:section name="Untitled Section" id="{929FB313-26E4-4CB6-ABDA-BFBB115E4AEC}">
          <p14:sldIdLst>
            <p14:sldId id="1268"/>
            <p14:sldId id="1269"/>
            <p14:sldId id="1270"/>
            <p14:sldId id="1271"/>
            <p14:sldId id="1272"/>
            <p14:sldId id="1273"/>
            <p14:sldId id="1275"/>
            <p14:sldId id="1276"/>
            <p14:sldId id="1277"/>
            <p14:sldId id="1278"/>
            <p14:sldId id="1279"/>
            <p14:sldId id="1280"/>
            <p14:sldId id="1281"/>
            <p14:sldId id="1284"/>
            <p14:sldId id="1285"/>
            <p14:sldId id="1286"/>
            <p14:sldId id="1288"/>
            <p14:sldId id="1289"/>
            <p14:sldId id="1290"/>
            <p14:sldId id="1291"/>
            <p14:sldId id="1292"/>
            <p14:sldId id="1295"/>
            <p14:sldId id="1297"/>
            <p14:sldId id="1319"/>
          </p14:sldIdLst>
        </p14:section>
        <p14:section name="Conclusion" id="{C4FED398-CBD3-47B4-93E0-104240CCB466}">
          <p14:sldIdLst>
            <p14:sldId id="1299"/>
            <p14:sldId id="1300"/>
            <p14:sldId id="1301"/>
            <p14:sldId id="1302"/>
            <p14:sldId id="1303"/>
            <p14:sldId id="1304"/>
            <p14:sldId id="1305"/>
            <p14:sldId id="1306"/>
            <p14:sldId id="1307"/>
            <p14:sldId id="1308"/>
            <p14:sldId id="1309"/>
            <p14:sldId id="1310"/>
            <p14:sldId id="1311"/>
            <p14:sldId id="1312"/>
            <p14:sldId id="1313"/>
            <p14:sldId id="1314"/>
            <p14:sldId id="1324"/>
            <p14:sldId id="1327"/>
            <p14:sldId id="1326"/>
          </p14:sldIdLst>
        </p14:section>
      </p14:sectionLst>
    </p:ex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5FF8D"/>
    <a:srgbClr val="9BFFCB"/>
    <a:srgbClr val="6DFFB3"/>
    <a:srgbClr val="21FF8B"/>
    <a:srgbClr val="00A651"/>
    <a:srgbClr val="E83039"/>
    <a:srgbClr val="BA141A"/>
    <a:srgbClr val="000000"/>
    <a:srgbClr val="012654"/>
    <a:srgbClr val="002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62" autoAdjust="0"/>
    <p:restoredTop sz="95238" autoAdjust="0"/>
  </p:normalViewPr>
  <p:slideViewPr>
    <p:cSldViewPr>
      <p:cViewPr varScale="1">
        <p:scale>
          <a:sx n="40" d="100"/>
          <a:sy n="40" d="100"/>
        </p:scale>
        <p:origin x="-114" y="-630"/>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33" d="100"/>
        <a:sy n="33"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handoutMaster" Target="handoutMasters/handoutMaster1.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5" Type="http://schemas.openxmlformats.org/officeDocument/2006/relationships/slideMaster" Target="slideMasters/slideMaster2.xml"/><Relationship Id="rId61" Type="http://schemas.openxmlformats.org/officeDocument/2006/relationships/slide" Target="slides/slide54.xml"/><Relationship Id="rId82" Type="http://schemas.openxmlformats.org/officeDocument/2006/relationships/slide" Target="slides/slide75.xml"/><Relationship Id="rId90" Type="http://schemas.openxmlformats.org/officeDocument/2006/relationships/slide" Target="slides/slide83.xml"/><Relationship Id="rId95" Type="http://schemas.openxmlformats.org/officeDocument/2006/relationships/slide" Target="slides/slide88.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13" Type="http://schemas.openxmlformats.org/officeDocument/2006/relationships/slide" Target="slides/slide106.xml"/><Relationship Id="rId118"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03" Type="http://schemas.openxmlformats.org/officeDocument/2006/relationships/slide" Target="slides/slide96.xml"/><Relationship Id="rId108" Type="http://schemas.openxmlformats.org/officeDocument/2006/relationships/slide" Target="slides/slide101.xml"/><Relationship Id="rId116"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11" Type="http://schemas.openxmlformats.org/officeDocument/2006/relationships/slide" Target="slides/slide104.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slide" Target="slides/slide99.xml"/><Relationship Id="rId114" Type="http://schemas.openxmlformats.org/officeDocument/2006/relationships/slide" Target="slides/slide107.xml"/><Relationship Id="rId119" Type="http://schemas.openxmlformats.org/officeDocument/2006/relationships/presProps" Target="presProps.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FC52F1B-8CBD-4D34-9342-FED0517FDD4B}" type="doc">
      <dgm:prSet loTypeId="urn:microsoft.com/office/officeart/2005/8/layout/hProcess9" loCatId="process" qsTypeId="urn:microsoft.com/office/officeart/2005/8/quickstyle/simple1" qsCatId="simple" csTypeId="urn:microsoft.com/office/officeart/2005/8/colors/accent1_2" csCatId="accent1" phldr="1"/>
      <dgm:spPr/>
    </dgm:pt>
    <dgm:pt modelId="{D2FA36CE-ADD4-4D45-BBF5-1DA82E440A1B}">
      <dgm:prSet phldrT="[Text]"/>
      <dgm:spPr/>
      <dgm:t>
        <a:bodyPr/>
        <a:lstStyle/>
        <a:p>
          <a:r>
            <a:rPr lang="en-US" dirty="0" smtClean="0"/>
            <a:t>Pre Launch</a:t>
          </a:r>
          <a:endParaRPr lang="en-US" dirty="0"/>
        </a:p>
      </dgm:t>
    </dgm:pt>
    <dgm:pt modelId="{A5AE5335-E11B-4C4F-8B48-73C0A8D44738}" type="parTrans" cxnId="{8DD9B5F7-6F8C-4571-ABEF-00052E835C1E}">
      <dgm:prSet/>
      <dgm:spPr/>
      <dgm:t>
        <a:bodyPr/>
        <a:lstStyle/>
        <a:p>
          <a:endParaRPr lang="en-US"/>
        </a:p>
      </dgm:t>
    </dgm:pt>
    <dgm:pt modelId="{5A0BCFE6-65BE-4642-954A-B92951B7B98D}" type="sibTrans" cxnId="{8DD9B5F7-6F8C-4571-ABEF-00052E835C1E}">
      <dgm:prSet/>
      <dgm:spPr/>
      <dgm:t>
        <a:bodyPr/>
        <a:lstStyle/>
        <a:p>
          <a:endParaRPr lang="en-US"/>
        </a:p>
      </dgm:t>
    </dgm:pt>
    <dgm:pt modelId="{820F9266-72A7-4334-96DF-EC08D88CF0E7}">
      <dgm:prSet phldrT="[Text]"/>
      <dgm:spPr>
        <a:solidFill>
          <a:schemeClr val="accent2"/>
        </a:solidFill>
      </dgm:spPr>
      <dgm:t>
        <a:bodyPr/>
        <a:lstStyle/>
        <a:p>
          <a:r>
            <a:rPr lang="en-US" dirty="0" smtClean="0"/>
            <a:t>Launch</a:t>
          </a:r>
          <a:endParaRPr lang="en-US" dirty="0"/>
        </a:p>
      </dgm:t>
    </dgm:pt>
    <dgm:pt modelId="{37A2591D-5A8E-4CDC-AD68-963EFB2D0BC3}" type="parTrans" cxnId="{6A2A368C-2B44-4EC4-935A-629BC8C88096}">
      <dgm:prSet/>
      <dgm:spPr/>
      <dgm:t>
        <a:bodyPr/>
        <a:lstStyle/>
        <a:p>
          <a:endParaRPr lang="en-US"/>
        </a:p>
      </dgm:t>
    </dgm:pt>
    <dgm:pt modelId="{3FB24911-A673-4610-BF20-46924F71E3C2}" type="sibTrans" cxnId="{6A2A368C-2B44-4EC4-935A-629BC8C88096}">
      <dgm:prSet/>
      <dgm:spPr/>
      <dgm:t>
        <a:bodyPr/>
        <a:lstStyle/>
        <a:p>
          <a:endParaRPr lang="en-US"/>
        </a:p>
      </dgm:t>
    </dgm:pt>
    <dgm:pt modelId="{E00374C7-EB80-41AA-8249-A849911D7F2B}" type="pres">
      <dgm:prSet presAssocID="{2FC52F1B-8CBD-4D34-9342-FED0517FDD4B}" presName="CompostProcess" presStyleCnt="0">
        <dgm:presLayoutVars>
          <dgm:dir/>
          <dgm:resizeHandles val="exact"/>
        </dgm:presLayoutVars>
      </dgm:prSet>
      <dgm:spPr/>
    </dgm:pt>
    <dgm:pt modelId="{AF890899-1813-432E-AB01-2C335748E7B4}" type="pres">
      <dgm:prSet presAssocID="{2FC52F1B-8CBD-4D34-9342-FED0517FDD4B}" presName="arrow" presStyleLbl="bgShp" presStyleIdx="0" presStyleCnt="1"/>
      <dgm:spPr/>
    </dgm:pt>
    <dgm:pt modelId="{21702BF2-CA88-49DC-A9A7-C7102824C42C}" type="pres">
      <dgm:prSet presAssocID="{2FC52F1B-8CBD-4D34-9342-FED0517FDD4B}" presName="linearProcess" presStyleCnt="0"/>
      <dgm:spPr/>
    </dgm:pt>
    <dgm:pt modelId="{25F5FE58-DA23-41F4-8EE1-8F033BF7001E}" type="pres">
      <dgm:prSet presAssocID="{D2FA36CE-ADD4-4D45-BBF5-1DA82E440A1B}" presName="textNode" presStyleLbl="node1" presStyleIdx="0" presStyleCnt="2">
        <dgm:presLayoutVars>
          <dgm:bulletEnabled val="1"/>
        </dgm:presLayoutVars>
      </dgm:prSet>
      <dgm:spPr/>
      <dgm:t>
        <a:bodyPr/>
        <a:lstStyle/>
        <a:p>
          <a:endParaRPr lang="en-US"/>
        </a:p>
      </dgm:t>
    </dgm:pt>
    <dgm:pt modelId="{A9D28A11-14E7-4AC2-A249-D41CCCF1A5DF}" type="pres">
      <dgm:prSet presAssocID="{5A0BCFE6-65BE-4642-954A-B92951B7B98D}" presName="sibTrans" presStyleCnt="0"/>
      <dgm:spPr/>
    </dgm:pt>
    <dgm:pt modelId="{F10586C7-745D-47E4-90D5-360F17884B3F}" type="pres">
      <dgm:prSet presAssocID="{820F9266-72A7-4334-96DF-EC08D88CF0E7}" presName="textNode" presStyleLbl="node1" presStyleIdx="1" presStyleCnt="2">
        <dgm:presLayoutVars>
          <dgm:bulletEnabled val="1"/>
        </dgm:presLayoutVars>
      </dgm:prSet>
      <dgm:spPr/>
      <dgm:t>
        <a:bodyPr/>
        <a:lstStyle/>
        <a:p>
          <a:endParaRPr lang="en-US"/>
        </a:p>
      </dgm:t>
    </dgm:pt>
  </dgm:ptLst>
  <dgm:cxnLst>
    <dgm:cxn modelId="{6A2A368C-2B44-4EC4-935A-629BC8C88096}" srcId="{2FC52F1B-8CBD-4D34-9342-FED0517FDD4B}" destId="{820F9266-72A7-4334-96DF-EC08D88CF0E7}" srcOrd="1" destOrd="0" parTransId="{37A2591D-5A8E-4CDC-AD68-963EFB2D0BC3}" sibTransId="{3FB24911-A673-4610-BF20-46924F71E3C2}"/>
    <dgm:cxn modelId="{3BE185F3-9723-4FF8-BC43-E73E371543CE}" type="presOf" srcId="{820F9266-72A7-4334-96DF-EC08D88CF0E7}" destId="{F10586C7-745D-47E4-90D5-360F17884B3F}" srcOrd="0" destOrd="0" presId="urn:microsoft.com/office/officeart/2005/8/layout/hProcess9"/>
    <dgm:cxn modelId="{C7390CAF-1CCB-400A-B3F3-4599C59EEE95}" type="presOf" srcId="{2FC52F1B-8CBD-4D34-9342-FED0517FDD4B}" destId="{E00374C7-EB80-41AA-8249-A849911D7F2B}" srcOrd="0" destOrd="0" presId="urn:microsoft.com/office/officeart/2005/8/layout/hProcess9"/>
    <dgm:cxn modelId="{D5AA3B69-BE0E-4F86-8E9D-C9D1C91E4396}" type="presOf" srcId="{D2FA36CE-ADD4-4D45-BBF5-1DA82E440A1B}" destId="{25F5FE58-DA23-41F4-8EE1-8F033BF7001E}" srcOrd="0" destOrd="0" presId="urn:microsoft.com/office/officeart/2005/8/layout/hProcess9"/>
    <dgm:cxn modelId="{8DD9B5F7-6F8C-4571-ABEF-00052E835C1E}" srcId="{2FC52F1B-8CBD-4D34-9342-FED0517FDD4B}" destId="{D2FA36CE-ADD4-4D45-BBF5-1DA82E440A1B}" srcOrd="0" destOrd="0" parTransId="{A5AE5335-E11B-4C4F-8B48-73C0A8D44738}" sibTransId="{5A0BCFE6-65BE-4642-954A-B92951B7B98D}"/>
    <dgm:cxn modelId="{8A30C8E5-5F35-45BD-85BA-4EBA3FD05FA2}" type="presParOf" srcId="{E00374C7-EB80-41AA-8249-A849911D7F2B}" destId="{AF890899-1813-432E-AB01-2C335748E7B4}" srcOrd="0" destOrd="0" presId="urn:microsoft.com/office/officeart/2005/8/layout/hProcess9"/>
    <dgm:cxn modelId="{85E82F26-4BBF-457F-87CA-DDD9EB3D1C54}" type="presParOf" srcId="{E00374C7-EB80-41AA-8249-A849911D7F2B}" destId="{21702BF2-CA88-49DC-A9A7-C7102824C42C}" srcOrd="1" destOrd="0" presId="urn:microsoft.com/office/officeart/2005/8/layout/hProcess9"/>
    <dgm:cxn modelId="{424F5786-1C27-4F4F-8D4C-89EFA31F6359}" type="presParOf" srcId="{21702BF2-CA88-49DC-A9A7-C7102824C42C}" destId="{25F5FE58-DA23-41F4-8EE1-8F033BF7001E}" srcOrd="0" destOrd="0" presId="urn:microsoft.com/office/officeart/2005/8/layout/hProcess9"/>
    <dgm:cxn modelId="{2998F25B-5B3E-4BA5-878B-BE956B3DD792}" type="presParOf" srcId="{21702BF2-CA88-49DC-A9A7-C7102824C42C}" destId="{A9D28A11-14E7-4AC2-A249-D41CCCF1A5DF}" srcOrd="1" destOrd="0" presId="urn:microsoft.com/office/officeart/2005/8/layout/hProcess9"/>
    <dgm:cxn modelId="{F468A7FA-8575-4EB1-98BB-8677137D76A7}" type="presParOf" srcId="{21702BF2-CA88-49DC-A9A7-C7102824C42C}" destId="{F10586C7-745D-47E4-90D5-360F17884B3F}" srcOrd="2"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FC52F1B-8CBD-4D34-9342-FED0517FDD4B}" type="doc">
      <dgm:prSet loTypeId="urn:microsoft.com/office/officeart/2005/8/layout/hProcess9" loCatId="process" qsTypeId="urn:microsoft.com/office/officeart/2005/8/quickstyle/simple1" qsCatId="simple" csTypeId="urn:microsoft.com/office/officeart/2005/8/colors/accent1_2" csCatId="accent1" phldr="1"/>
      <dgm:spPr/>
    </dgm:pt>
    <dgm:pt modelId="{D2FA36CE-ADD4-4D45-BBF5-1DA82E440A1B}">
      <dgm:prSet phldrT="[Text]"/>
      <dgm:spPr/>
      <dgm:t>
        <a:bodyPr/>
        <a:lstStyle/>
        <a:p>
          <a:r>
            <a:rPr lang="en-US" dirty="0" smtClean="0"/>
            <a:t>Pre Launch</a:t>
          </a:r>
          <a:endParaRPr lang="en-US" dirty="0"/>
        </a:p>
      </dgm:t>
    </dgm:pt>
    <dgm:pt modelId="{A5AE5335-E11B-4C4F-8B48-73C0A8D44738}" type="parTrans" cxnId="{8DD9B5F7-6F8C-4571-ABEF-00052E835C1E}">
      <dgm:prSet/>
      <dgm:spPr/>
      <dgm:t>
        <a:bodyPr/>
        <a:lstStyle/>
        <a:p>
          <a:endParaRPr lang="en-US"/>
        </a:p>
      </dgm:t>
    </dgm:pt>
    <dgm:pt modelId="{5A0BCFE6-65BE-4642-954A-B92951B7B98D}" type="sibTrans" cxnId="{8DD9B5F7-6F8C-4571-ABEF-00052E835C1E}">
      <dgm:prSet/>
      <dgm:spPr/>
      <dgm:t>
        <a:bodyPr/>
        <a:lstStyle/>
        <a:p>
          <a:endParaRPr lang="en-US"/>
        </a:p>
      </dgm:t>
    </dgm:pt>
    <dgm:pt modelId="{820F9266-72A7-4334-96DF-EC08D88CF0E7}">
      <dgm:prSet phldrT="[Text]"/>
      <dgm:spPr/>
      <dgm:t>
        <a:bodyPr/>
        <a:lstStyle/>
        <a:p>
          <a:r>
            <a:rPr lang="en-US" dirty="0" smtClean="0"/>
            <a:t>Launch</a:t>
          </a:r>
          <a:endParaRPr lang="en-US" dirty="0"/>
        </a:p>
      </dgm:t>
    </dgm:pt>
    <dgm:pt modelId="{37A2591D-5A8E-4CDC-AD68-963EFB2D0BC3}" type="parTrans" cxnId="{6A2A368C-2B44-4EC4-935A-629BC8C88096}">
      <dgm:prSet/>
      <dgm:spPr/>
      <dgm:t>
        <a:bodyPr/>
        <a:lstStyle/>
        <a:p>
          <a:endParaRPr lang="en-US"/>
        </a:p>
      </dgm:t>
    </dgm:pt>
    <dgm:pt modelId="{3FB24911-A673-4610-BF20-46924F71E3C2}" type="sibTrans" cxnId="{6A2A368C-2B44-4EC4-935A-629BC8C88096}">
      <dgm:prSet/>
      <dgm:spPr/>
      <dgm:t>
        <a:bodyPr/>
        <a:lstStyle/>
        <a:p>
          <a:endParaRPr lang="en-US"/>
        </a:p>
      </dgm:t>
    </dgm:pt>
    <dgm:pt modelId="{C6C1D6B3-6507-4428-868A-81CDC1748EE3}">
      <dgm:prSet phldrT="[Text]"/>
      <dgm:spPr>
        <a:solidFill>
          <a:schemeClr val="accent2"/>
        </a:solidFill>
      </dgm:spPr>
      <dgm:t>
        <a:bodyPr/>
        <a:lstStyle/>
        <a:p>
          <a:r>
            <a:rPr lang="en-US" dirty="0" smtClean="0"/>
            <a:t>Flight</a:t>
          </a:r>
          <a:endParaRPr lang="en-US" dirty="0"/>
        </a:p>
      </dgm:t>
    </dgm:pt>
    <dgm:pt modelId="{9A3D348E-4C10-401B-8B34-72DA1924EABB}" type="parTrans" cxnId="{AFE6B147-958D-4163-BCE0-F4BE31D6DBE6}">
      <dgm:prSet/>
      <dgm:spPr/>
      <dgm:t>
        <a:bodyPr/>
        <a:lstStyle/>
        <a:p>
          <a:endParaRPr lang="en-US"/>
        </a:p>
      </dgm:t>
    </dgm:pt>
    <dgm:pt modelId="{ECE639D4-067A-40CB-8FBB-31A09D8F18B4}" type="sibTrans" cxnId="{AFE6B147-958D-4163-BCE0-F4BE31D6DBE6}">
      <dgm:prSet/>
      <dgm:spPr/>
      <dgm:t>
        <a:bodyPr/>
        <a:lstStyle/>
        <a:p>
          <a:endParaRPr lang="en-US"/>
        </a:p>
      </dgm:t>
    </dgm:pt>
    <dgm:pt modelId="{CB6960BF-0A4A-4228-8120-6D4FC680260A}">
      <dgm:prSet phldrT="[Text]"/>
      <dgm:spPr>
        <a:solidFill>
          <a:schemeClr val="accent2"/>
        </a:solidFill>
      </dgm:spPr>
      <dgm:t>
        <a:bodyPr/>
        <a:lstStyle/>
        <a:p>
          <a:r>
            <a:rPr lang="en-US" dirty="0" smtClean="0"/>
            <a:t>Landing</a:t>
          </a:r>
          <a:endParaRPr lang="en-US" dirty="0"/>
        </a:p>
      </dgm:t>
    </dgm:pt>
    <dgm:pt modelId="{5F36CF08-1B85-47C3-BF6F-9A13A3C3C731}" type="parTrans" cxnId="{BC3D7B65-208D-48A6-8B43-E770034DF0C9}">
      <dgm:prSet/>
      <dgm:spPr/>
      <dgm:t>
        <a:bodyPr/>
        <a:lstStyle/>
        <a:p>
          <a:endParaRPr lang="en-US"/>
        </a:p>
      </dgm:t>
    </dgm:pt>
    <dgm:pt modelId="{5BF6DAF2-33BC-4B05-9E5E-6C675A0A9484}" type="sibTrans" cxnId="{BC3D7B65-208D-48A6-8B43-E770034DF0C9}">
      <dgm:prSet/>
      <dgm:spPr/>
      <dgm:t>
        <a:bodyPr/>
        <a:lstStyle/>
        <a:p>
          <a:endParaRPr lang="en-US"/>
        </a:p>
      </dgm:t>
    </dgm:pt>
    <dgm:pt modelId="{E00374C7-EB80-41AA-8249-A849911D7F2B}" type="pres">
      <dgm:prSet presAssocID="{2FC52F1B-8CBD-4D34-9342-FED0517FDD4B}" presName="CompostProcess" presStyleCnt="0">
        <dgm:presLayoutVars>
          <dgm:dir/>
          <dgm:resizeHandles val="exact"/>
        </dgm:presLayoutVars>
      </dgm:prSet>
      <dgm:spPr/>
    </dgm:pt>
    <dgm:pt modelId="{AF890899-1813-432E-AB01-2C335748E7B4}" type="pres">
      <dgm:prSet presAssocID="{2FC52F1B-8CBD-4D34-9342-FED0517FDD4B}" presName="arrow" presStyleLbl="bgShp" presStyleIdx="0" presStyleCnt="1"/>
      <dgm:spPr/>
    </dgm:pt>
    <dgm:pt modelId="{21702BF2-CA88-49DC-A9A7-C7102824C42C}" type="pres">
      <dgm:prSet presAssocID="{2FC52F1B-8CBD-4D34-9342-FED0517FDD4B}" presName="linearProcess" presStyleCnt="0"/>
      <dgm:spPr/>
    </dgm:pt>
    <dgm:pt modelId="{25F5FE58-DA23-41F4-8EE1-8F033BF7001E}" type="pres">
      <dgm:prSet presAssocID="{D2FA36CE-ADD4-4D45-BBF5-1DA82E440A1B}" presName="textNode" presStyleLbl="node1" presStyleIdx="0" presStyleCnt="4">
        <dgm:presLayoutVars>
          <dgm:bulletEnabled val="1"/>
        </dgm:presLayoutVars>
      </dgm:prSet>
      <dgm:spPr/>
      <dgm:t>
        <a:bodyPr/>
        <a:lstStyle/>
        <a:p>
          <a:endParaRPr lang="en-US"/>
        </a:p>
      </dgm:t>
    </dgm:pt>
    <dgm:pt modelId="{A9D28A11-14E7-4AC2-A249-D41CCCF1A5DF}" type="pres">
      <dgm:prSet presAssocID="{5A0BCFE6-65BE-4642-954A-B92951B7B98D}" presName="sibTrans" presStyleCnt="0"/>
      <dgm:spPr/>
    </dgm:pt>
    <dgm:pt modelId="{F10586C7-745D-47E4-90D5-360F17884B3F}" type="pres">
      <dgm:prSet presAssocID="{820F9266-72A7-4334-96DF-EC08D88CF0E7}" presName="textNode" presStyleLbl="node1" presStyleIdx="1" presStyleCnt="4">
        <dgm:presLayoutVars>
          <dgm:bulletEnabled val="1"/>
        </dgm:presLayoutVars>
      </dgm:prSet>
      <dgm:spPr/>
      <dgm:t>
        <a:bodyPr/>
        <a:lstStyle/>
        <a:p>
          <a:endParaRPr lang="en-US"/>
        </a:p>
      </dgm:t>
    </dgm:pt>
    <dgm:pt modelId="{580F1D3B-45A2-46D3-A283-DAEE9D0AB46B}" type="pres">
      <dgm:prSet presAssocID="{3FB24911-A673-4610-BF20-46924F71E3C2}" presName="sibTrans" presStyleCnt="0"/>
      <dgm:spPr/>
    </dgm:pt>
    <dgm:pt modelId="{CAFD37D9-1C2A-4786-9F2C-49085FAC1D1C}" type="pres">
      <dgm:prSet presAssocID="{C6C1D6B3-6507-4428-868A-81CDC1748EE3}" presName="textNode" presStyleLbl="node1" presStyleIdx="2" presStyleCnt="4">
        <dgm:presLayoutVars>
          <dgm:bulletEnabled val="1"/>
        </dgm:presLayoutVars>
      </dgm:prSet>
      <dgm:spPr/>
      <dgm:t>
        <a:bodyPr/>
        <a:lstStyle/>
        <a:p>
          <a:endParaRPr lang="en-US"/>
        </a:p>
      </dgm:t>
    </dgm:pt>
    <dgm:pt modelId="{87ED52CE-C2B3-4208-BEA4-E9A8CF7AEED6}" type="pres">
      <dgm:prSet presAssocID="{ECE639D4-067A-40CB-8FBB-31A09D8F18B4}" presName="sibTrans" presStyleCnt="0"/>
      <dgm:spPr/>
    </dgm:pt>
    <dgm:pt modelId="{DCE877C1-8F62-474A-BFB6-C34FE67A3E61}" type="pres">
      <dgm:prSet presAssocID="{CB6960BF-0A4A-4228-8120-6D4FC680260A}" presName="textNode" presStyleLbl="node1" presStyleIdx="3" presStyleCnt="4">
        <dgm:presLayoutVars>
          <dgm:bulletEnabled val="1"/>
        </dgm:presLayoutVars>
      </dgm:prSet>
      <dgm:spPr/>
      <dgm:t>
        <a:bodyPr/>
        <a:lstStyle/>
        <a:p>
          <a:endParaRPr lang="en-US"/>
        </a:p>
      </dgm:t>
    </dgm:pt>
  </dgm:ptLst>
  <dgm:cxnLst>
    <dgm:cxn modelId="{6FD5E0E8-A486-4DB1-B4B8-719C3271C67D}" type="presOf" srcId="{CB6960BF-0A4A-4228-8120-6D4FC680260A}" destId="{DCE877C1-8F62-474A-BFB6-C34FE67A3E61}" srcOrd="0" destOrd="0" presId="urn:microsoft.com/office/officeart/2005/8/layout/hProcess9"/>
    <dgm:cxn modelId="{BF54AF01-205E-4D78-84F7-CE307DE6C523}" type="presOf" srcId="{C6C1D6B3-6507-4428-868A-81CDC1748EE3}" destId="{CAFD37D9-1C2A-4786-9F2C-49085FAC1D1C}" srcOrd="0" destOrd="0" presId="urn:microsoft.com/office/officeart/2005/8/layout/hProcess9"/>
    <dgm:cxn modelId="{BBA0F947-2674-4CDE-942F-D7B2064D799B}" type="presOf" srcId="{2FC52F1B-8CBD-4D34-9342-FED0517FDD4B}" destId="{E00374C7-EB80-41AA-8249-A849911D7F2B}" srcOrd="0" destOrd="0" presId="urn:microsoft.com/office/officeart/2005/8/layout/hProcess9"/>
    <dgm:cxn modelId="{AFE6B147-958D-4163-BCE0-F4BE31D6DBE6}" srcId="{2FC52F1B-8CBD-4D34-9342-FED0517FDD4B}" destId="{C6C1D6B3-6507-4428-868A-81CDC1748EE3}" srcOrd="2" destOrd="0" parTransId="{9A3D348E-4C10-401B-8B34-72DA1924EABB}" sibTransId="{ECE639D4-067A-40CB-8FBB-31A09D8F18B4}"/>
    <dgm:cxn modelId="{82DB231F-42BF-4CB7-90DF-B6BA51B65DD6}" type="presOf" srcId="{D2FA36CE-ADD4-4D45-BBF5-1DA82E440A1B}" destId="{25F5FE58-DA23-41F4-8EE1-8F033BF7001E}" srcOrd="0" destOrd="0" presId="urn:microsoft.com/office/officeart/2005/8/layout/hProcess9"/>
    <dgm:cxn modelId="{F1AF2C26-67A8-4CC8-9A25-7CFED8E3ED98}" type="presOf" srcId="{820F9266-72A7-4334-96DF-EC08D88CF0E7}" destId="{F10586C7-745D-47E4-90D5-360F17884B3F}" srcOrd="0" destOrd="0" presId="urn:microsoft.com/office/officeart/2005/8/layout/hProcess9"/>
    <dgm:cxn modelId="{8DD9B5F7-6F8C-4571-ABEF-00052E835C1E}" srcId="{2FC52F1B-8CBD-4D34-9342-FED0517FDD4B}" destId="{D2FA36CE-ADD4-4D45-BBF5-1DA82E440A1B}" srcOrd="0" destOrd="0" parTransId="{A5AE5335-E11B-4C4F-8B48-73C0A8D44738}" sibTransId="{5A0BCFE6-65BE-4642-954A-B92951B7B98D}"/>
    <dgm:cxn modelId="{BC3D7B65-208D-48A6-8B43-E770034DF0C9}" srcId="{2FC52F1B-8CBD-4D34-9342-FED0517FDD4B}" destId="{CB6960BF-0A4A-4228-8120-6D4FC680260A}" srcOrd="3" destOrd="0" parTransId="{5F36CF08-1B85-47C3-BF6F-9A13A3C3C731}" sibTransId="{5BF6DAF2-33BC-4B05-9E5E-6C675A0A9484}"/>
    <dgm:cxn modelId="{6A2A368C-2B44-4EC4-935A-629BC8C88096}" srcId="{2FC52F1B-8CBD-4D34-9342-FED0517FDD4B}" destId="{820F9266-72A7-4334-96DF-EC08D88CF0E7}" srcOrd="1" destOrd="0" parTransId="{37A2591D-5A8E-4CDC-AD68-963EFB2D0BC3}" sibTransId="{3FB24911-A673-4610-BF20-46924F71E3C2}"/>
    <dgm:cxn modelId="{D66DF961-DAE0-4F0A-BC6E-D14DC125E2F9}" type="presParOf" srcId="{E00374C7-EB80-41AA-8249-A849911D7F2B}" destId="{AF890899-1813-432E-AB01-2C335748E7B4}" srcOrd="0" destOrd="0" presId="urn:microsoft.com/office/officeart/2005/8/layout/hProcess9"/>
    <dgm:cxn modelId="{222953E6-0B5F-4634-BB03-ECAD3E4C3F22}" type="presParOf" srcId="{E00374C7-EB80-41AA-8249-A849911D7F2B}" destId="{21702BF2-CA88-49DC-A9A7-C7102824C42C}" srcOrd="1" destOrd="0" presId="urn:microsoft.com/office/officeart/2005/8/layout/hProcess9"/>
    <dgm:cxn modelId="{929FB09E-3D39-4DE3-B1D3-2EA78158D3FF}" type="presParOf" srcId="{21702BF2-CA88-49DC-A9A7-C7102824C42C}" destId="{25F5FE58-DA23-41F4-8EE1-8F033BF7001E}" srcOrd="0" destOrd="0" presId="urn:microsoft.com/office/officeart/2005/8/layout/hProcess9"/>
    <dgm:cxn modelId="{328D25AA-8BEF-43E3-A504-74A0709A8BDA}" type="presParOf" srcId="{21702BF2-CA88-49DC-A9A7-C7102824C42C}" destId="{A9D28A11-14E7-4AC2-A249-D41CCCF1A5DF}" srcOrd="1" destOrd="0" presId="urn:microsoft.com/office/officeart/2005/8/layout/hProcess9"/>
    <dgm:cxn modelId="{F9097EC2-54D1-40CA-9A3E-4BBC7D3B7200}" type="presParOf" srcId="{21702BF2-CA88-49DC-A9A7-C7102824C42C}" destId="{F10586C7-745D-47E4-90D5-360F17884B3F}" srcOrd="2" destOrd="0" presId="urn:microsoft.com/office/officeart/2005/8/layout/hProcess9"/>
    <dgm:cxn modelId="{F7D013CE-7CE1-4EB0-9593-1A6504021C8C}" type="presParOf" srcId="{21702BF2-CA88-49DC-A9A7-C7102824C42C}" destId="{580F1D3B-45A2-46D3-A283-DAEE9D0AB46B}" srcOrd="3" destOrd="0" presId="urn:microsoft.com/office/officeart/2005/8/layout/hProcess9"/>
    <dgm:cxn modelId="{1D244DC6-53CA-4373-BE4F-8A92F15E55D2}" type="presParOf" srcId="{21702BF2-CA88-49DC-A9A7-C7102824C42C}" destId="{CAFD37D9-1C2A-4786-9F2C-49085FAC1D1C}" srcOrd="4" destOrd="0" presId="urn:microsoft.com/office/officeart/2005/8/layout/hProcess9"/>
    <dgm:cxn modelId="{A561CBCF-6CA5-4C40-96C2-98FCA2733017}" type="presParOf" srcId="{21702BF2-CA88-49DC-A9A7-C7102824C42C}" destId="{87ED52CE-C2B3-4208-BEA4-E9A8CF7AEED6}" srcOrd="5" destOrd="0" presId="urn:microsoft.com/office/officeart/2005/8/layout/hProcess9"/>
    <dgm:cxn modelId="{8B8910E6-52BE-4972-89B9-C7C4B0F85950}" type="presParOf" srcId="{21702BF2-CA88-49DC-A9A7-C7102824C42C}" destId="{DCE877C1-8F62-474A-BFB6-C34FE67A3E61}"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SPC12 </a:t>
            </a:r>
            <a:r>
              <a:rPr lang="en-US" dirty="0"/>
              <a:t>-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37</a:t>
            </a:fld>
            <a:endParaRPr lang="en-US" dirty="0"/>
          </a:p>
        </p:txBody>
      </p:sp>
    </p:spTree>
    <p:extLst>
      <p:ext uri="{BB962C8B-B14F-4D97-AF65-F5344CB8AC3E}">
        <p14:creationId xmlns:p14="http://schemas.microsoft.com/office/powerpoint/2010/main" val="2952897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3686822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48</a:t>
            </a:fld>
            <a:endParaRPr lang="en-US" dirty="0"/>
          </a:p>
        </p:txBody>
      </p:sp>
    </p:spTree>
    <p:extLst>
      <p:ext uri="{BB962C8B-B14F-4D97-AF65-F5344CB8AC3E}">
        <p14:creationId xmlns:p14="http://schemas.microsoft.com/office/powerpoint/2010/main" val="10263412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55</a:t>
            </a:fld>
            <a:endParaRPr lang="en-US" dirty="0"/>
          </a:p>
        </p:txBody>
      </p:sp>
    </p:spTree>
    <p:extLst>
      <p:ext uri="{BB962C8B-B14F-4D97-AF65-F5344CB8AC3E}">
        <p14:creationId xmlns:p14="http://schemas.microsoft.com/office/powerpoint/2010/main" val="36024685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56</a:t>
            </a:fld>
            <a:endParaRPr lang="en-US" dirty="0"/>
          </a:p>
        </p:txBody>
      </p:sp>
    </p:spTree>
    <p:extLst>
      <p:ext uri="{BB962C8B-B14F-4D97-AF65-F5344CB8AC3E}">
        <p14:creationId xmlns:p14="http://schemas.microsoft.com/office/powerpoint/2010/main" val="1343620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57</a:t>
            </a:fld>
            <a:endParaRPr lang="en-US" dirty="0"/>
          </a:p>
        </p:txBody>
      </p:sp>
    </p:spTree>
    <p:extLst>
      <p:ext uri="{BB962C8B-B14F-4D97-AF65-F5344CB8AC3E}">
        <p14:creationId xmlns:p14="http://schemas.microsoft.com/office/powerpoint/2010/main" val="1982155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63</a:t>
            </a:fld>
            <a:endParaRPr lang="en-US" dirty="0"/>
          </a:p>
        </p:txBody>
      </p:sp>
    </p:spTree>
    <p:extLst>
      <p:ext uri="{BB962C8B-B14F-4D97-AF65-F5344CB8AC3E}">
        <p14:creationId xmlns:p14="http://schemas.microsoft.com/office/powerpoint/2010/main" val="2943672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64</a:t>
            </a:fld>
            <a:endParaRPr lang="en-US" dirty="0"/>
          </a:p>
        </p:txBody>
      </p:sp>
    </p:spTree>
    <p:extLst>
      <p:ext uri="{BB962C8B-B14F-4D97-AF65-F5344CB8AC3E}">
        <p14:creationId xmlns:p14="http://schemas.microsoft.com/office/powerpoint/2010/main" val="7231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67</a:t>
            </a:fld>
            <a:endParaRPr lang="en-US" dirty="0"/>
          </a:p>
        </p:txBody>
      </p:sp>
    </p:spTree>
    <p:extLst>
      <p:ext uri="{BB962C8B-B14F-4D97-AF65-F5344CB8AC3E}">
        <p14:creationId xmlns:p14="http://schemas.microsoft.com/office/powerpoint/2010/main" val="22269697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pPr marL="342900" indent="-342900" defTabSz="914400">
              <a:spcBef>
                <a:spcPct val="0"/>
              </a:spcBef>
              <a:buFont typeface="Arial" pitchFamily="34" charset="0"/>
              <a:buChar char="•"/>
              <a:defRPr/>
            </a:pPr>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70</a:t>
            </a:fld>
            <a:endParaRPr lang="en-US" dirty="0"/>
          </a:p>
        </p:txBody>
      </p:sp>
    </p:spTree>
    <p:extLst>
      <p:ext uri="{BB962C8B-B14F-4D97-AF65-F5344CB8AC3E}">
        <p14:creationId xmlns:p14="http://schemas.microsoft.com/office/powerpoint/2010/main" val="42442278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85000" lnSpcReduction="20000"/>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71</a:t>
            </a:fld>
            <a:endParaRPr lang="en-US" dirty="0"/>
          </a:p>
        </p:txBody>
      </p:sp>
    </p:spTree>
    <p:extLst>
      <p:ext uri="{BB962C8B-B14F-4D97-AF65-F5344CB8AC3E}">
        <p14:creationId xmlns:p14="http://schemas.microsoft.com/office/powerpoint/2010/main" val="25460457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72</a:t>
            </a:fld>
            <a:endParaRPr lang="en-US" dirty="0"/>
          </a:p>
        </p:txBody>
      </p:sp>
    </p:spTree>
    <p:extLst>
      <p:ext uri="{BB962C8B-B14F-4D97-AF65-F5344CB8AC3E}">
        <p14:creationId xmlns:p14="http://schemas.microsoft.com/office/powerpoint/2010/main" val="27324953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73</a:t>
            </a:fld>
            <a:endParaRPr lang="en-US" dirty="0"/>
          </a:p>
        </p:txBody>
      </p:sp>
    </p:spTree>
    <p:extLst>
      <p:ext uri="{BB962C8B-B14F-4D97-AF65-F5344CB8AC3E}">
        <p14:creationId xmlns:p14="http://schemas.microsoft.com/office/powerpoint/2010/main" val="28543956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55000" lnSpcReduction="20000"/>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74</a:t>
            </a:fld>
            <a:endParaRPr lang="en-US" dirty="0"/>
          </a:p>
        </p:txBody>
      </p:sp>
    </p:spTree>
    <p:extLst>
      <p:ext uri="{BB962C8B-B14F-4D97-AF65-F5344CB8AC3E}">
        <p14:creationId xmlns:p14="http://schemas.microsoft.com/office/powerpoint/2010/main" val="28543956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32500" lnSpcReduction="20000"/>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75</a:t>
            </a:fld>
            <a:endParaRPr lang="en-US" dirty="0"/>
          </a:p>
        </p:txBody>
      </p:sp>
    </p:spTree>
    <p:extLst>
      <p:ext uri="{BB962C8B-B14F-4D97-AF65-F5344CB8AC3E}">
        <p14:creationId xmlns:p14="http://schemas.microsoft.com/office/powerpoint/2010/main" val="131824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92500" lnSpcReduction="10000"/>
          </a:bodyPr>
          <a:lstStyle/>
          <a:p>
            <a:pPr marL="342900" indent="-342900" defTabSz="914400">
              <a:spcBef>
                <a:spcPct val="0"/>
              </a:spcBef>
              <a:buFont typeface="Arial" pitchFamily="34" charset="0"/>
              <a:buChar char="•"/>
              <a:defRPr/>
            </a:pPr>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76</a:t>
            </a:fld>
            <a:endParaRPr lang="en-US" dirty="0"/>
          </a:p>
        </p:txBody>
      </p:sp>
    </p:spTree>
    <p:extLst>
      <p:ext uri="{BB962C8B-B14F-4D97-AF65-F5344CB8AC3E}">
        <p14:creationId xmlns:p14="http://schemas.microsoft.com/office/powerpoint/2010/main" val="22320371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77</a:t>
            </a:fld>
            <a:endParaRPr lang="en-US" dirty="0"/>
          </a:p>
        </p:txBody>
      </p:sp>
    </p:spTree>
    <p:extLst>
      <p:ext uri="{BB962C8B-B14F-4D97-AF65-F5344CB8AC3E}">
        <p14:creationId xmlns:p14="http://schemas.microsoft.com/office/powerpoint/2010/main" val="17806360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0000" lnSpcReduction="20000"/>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78</a:t>
            </a:fld>
            <a:endParaRPr lang="en-US" dirty="0"/>
          </a:p>
        </p:txBody>
      </p:sp>
    </p:spTree>
    <p:extLst>
      <p:ext uri="{BB962C8B-B14F-4D97-AF65-F5344CB8AC3E}">
        <p14:creationId xmlns:p14="http://schemas.microsoft.com/office/powerpoint/2010/main" val="19351638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79</a:t>
            </a:fld>
            <a:endParaRPr lang="en-US"/>
          </a:p>
        </p:txBody>
      </p:sp>
    </p:spTree>
    <p:extLst>
      <p:ext uri="{BB962C8B-B14F-4D97-AF65-F5344CB8AC3E}">
        <p14:creationId xmlns:p14="http://schemas.microsoft.com/office/powerpoint/2010/main" val="118671391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80</a:t>
            </a:fld>
            <a:endParaRPr lang="en-US"/>
          </a:p>
        </p:txBody>
      </p:sp>
    </p:spTree>
    <p:extLst>
      <p:ext uri="{BB962C8B-B14F-4D97-AF65-F5344CB8AC3E}">
        <p14:creationId xmlns:p14="http://schemas.microsoft.com/office/powerpoint/2010/main" val="2751456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F8AC85-E0C1-4ACB-9EF9-C78B66540BE9}" type="slidenum">
              <a:rPr lang="en-US" smtClean="0"/>
              <a:t>4</a:t>
            </a:fld>
            <a:endParaRPr lang="en-US"/>
          </a:p>
        </p:txBody>
      </p:sp>
    </p:spTree>
    <p:extLst>
      <p:ext uri="{BB962C8B-B14F-4D97-AF65-F5344CB8AC3E}">
        <p14:creationId xmlns:p14="http://schemas.microsoft.com/office/powerpoint/2010/main" val="13845011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47500" lnSpcReduction="20000"/>
          </a:bodyPr>
          <a:lstStyle/>
          <a:p>
            <a:pPr marL="342900" indent="-342900" defTabSz="914400">
              <a:spcBef>
                <a:spcPct val="0"/>
              </a:spcBef>
              <a:buFont typeface="Arial" pitchFamily="34" charset="0"/>
              <a:buChar char="•"/>
              <a:defRPr/>
            </a:pPr>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81</a:t>
            </a:fld>
            <a:endParaRPr lang="en-US" dirty="0"/>
          </a:p>
        </p:txBody>
      </p:sp>
    </p:spTree>
    <p:extLst>
      <p:ext uri="{BB962C8B-B14F-4D97-AF65-F5344CB8AC3E}">
        <p14:creationId xmlns:p14="http://schemas.microsoft.com/office/powerpoint/2010/main" val="23479520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82</a:t>
            </a:fld>
            <a:endParaRPr lang="en-US" dirty="0"/>
          </a:p>
        </p:txBody>
      </p:sp>
    </p:spTree>
    <p:extLst>
      <p:ext uri="{BB962C8B-B14F-4D97-AF65-F5344CB8AC3E}">
        <p14:creationId xmlns:p14="http://schemas.microsoft.com/office/powerpoint/2010/main" val="24172189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62500" lnSpcReduction="20000"/>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83</a:t>
            </a:fld>
            <a:endParaRPr lang="en-US" dirty="0"/>
          </a:p>
        </p:txBody>
      </p:sp>
    </p:spTree>
    <p:extLst>
      <p:ext uri="{BB962C8B-B14F-4D97-AF65-F5344CB8AC3E}">
        <p14:creationId xmlns:p14="http://schemas.microsoft.com/office/powerpoint/2010/main" val="24172189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84</a:t>
            </a:fld>
            <a:endParaRPr lang="en-US" dirty="0"/>
          </a:p>
        </p:txBody>
      </p:sp>
    </p:spTree>
    <p:extLst>
      <p:ext uri="{BB962C8B-B14F-4D97-AF65-F5344CB8AC3E}">
        <p14:creationId xmlns:p14="http://schemas.microsoft.com/office/powerpoint/2010/main" val="5912945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fontScale="77500" lnSpcReduction="20000"/>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85</a:t>
            </a:fld>
            <a:endParaRPr lang="en-US" dirty="0"/>
          </a:p>
        </p:txBody>
      </p:sp>
    </p:spTree>
    <p:extLst>
      <p:ext uri="{BB962C8B-B14F-4D97-AF65-F5344CB8AC3E}">
        <p14:creationId xmlns:p14="http://schemas.microsoft.com/office/powerpoint/2010/main" val="298413772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105</a:t>
            </a:fld>
            <a:endParaRPr lang="en-US" dirty="0"/>
          </a:p>
        </p:txBody>
      </p:sp>
    </p:spTree>
    <p:extLst>
      <p:ext uri="{BB962C8B-B14F-4D97-AF65-F5344CB8AC3E}">
        <p14:creationId xmlns:p14="http://schemas.microsoft.com/office/powerpoint/2010/main" val="42846274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2AFFB76-423C-4D35-B760-5FDF30FB27D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106</a:t>
            </a:fld>
            <a:endParaRPr lang="en-US" dirty="0"/>
          </a:p>
        </p:txBody>
      </p:sp>
    </p:spTree>
    <p:extLst>
      <p:ext uri="{BB962C8B-B14F-4D97-AF65-F5344CB8AC3E}">
        <p14:creationId xmlns:p14="http://schemas.microsoft.com/office/powerpoint/2010/main" val="1398415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5:40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108</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9</a:t>
            </a:fld>
            <a:endParaRPr lang="en-US" dirty="0"/>
          </a:p>
        </p:txBody>
      </p:sp>
    </p:spTree>
    <p:extLst>
      <p:ext uri="{BB962C8B-B14F-4D97-AF65-F5344CB8AC3E}">
        <p14:creationId xmlns:p14="http://schemas.microsoft.com/office/powerpoint/2010/main" val="49401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12</a:t>
            </a:fld>
            <a:endParaRPr lang="en-US" dirty="0"/>
          </a:p>
        </p:txBody>
      </p:sp>
    </p:spTree>
    <p:extLst>
      <p:ext uri="{BB962C8B-B14F-4D97-AF65-F5344CB8AC3E}">
        <p14:creationId xmlns:p14="http://schemas.microsoft.com/office/powerpoint/2010/main" val="39808812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64BB8B-6286-4A61-8198-30AC9A2E13D3}" type="slidenum">
              <a:rPr lang="en-US" smtClean="0"/>
              <a:pPr/>
              <a:t>17</a:t>
            </a:fld>
            <a:endParaRPr lang="en-US" dirty="0"/>
          </a:p>
        </p:txBody>
      </p:sp>
    </p:spTree>
    <p:extLst>
      <p:ext uri="{BB962C8B-B14F-4D97-AF65-F5344CB8AC3E}">
        <p14:creationId xmlns:p14="http://schemas.microsoft.com/office/powerpoint/2010/main" val="23061408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B3DCBA0-BD1B-499E-BD2E-F74B06B55B92}" type="slidenum">
              <a:rPr lang="en-US" smtClean="0"/>
              <a:pPr/>
              <a:t>24</a:t>
            </a:fld>
            <a:endParaRPr lang="en-US"/>
          </a:p>
        </p:txBody>
      </p:sp>
    </p:spTree>
    <p:extLst>
      <p:ext uri="{BB962C8B-B14F-4D97-AF65-F5344CB8AC3E}">
        <p14:creationId xmlns:p14="http://schemas.microsoft.com/office/powerpoint/2010/main" val="463286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B3DCBA0-BD1B-499E-BD2E-F74B06B55B92}" type="slidenum">
              <a:rPr lang="en-US" smtClean="0"/>
              <a:pPr/>
              <a:t>25</a:t>
            </a:fld>
            <a:endParaRPr lang="en-US"/>
          </a:p>
        </p:txBody>
      </p:sp>
    </p:spTree>
    <p:extLst>
      <p:ext uri="{BB962C8B-B14F-4D97-AF65-F5344CB8AC3E}">
        <p14:creationId xmlns:p14="http://schemas.microsoft.com/office/powerpoint/2010/main" val="463286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B3DCBA0-BD1B-499E-BD2E-F74B06B55B92}" type="slidenum">
              <a:rPr lang="en-US" smtClean="0"/>
              <a:pPr/>
              <a:t>26</a:t>
            </a:fld>
            <a:endParaRPr lang="en-US"/>
          </a:p>
        </p:txBody>
      </p:sp>
    </p:spTree>
    <p:extLst>
      <p:ext uri="{BB962C8B-B14F-4D97-AF65-F5344CB8AC3E}">
        <p14:creationId xmlns:p14="http://schemas.microsoft.com/office/powerpoint/2010/main" val="46328618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emf"/></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2" y="1028410"/>
            <a:ext cx="2103437" cy="467125"/>
          </a:xfrm>
        </p:spPr>
        <p:txBody>
          <a:bodyPr/>
          <a:lstStyle>
            <a:lvl1pPr marL="0" indent="0" algn="r" defTabSz="932651"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88709619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311">
                <a:defRPr/>
              </a:pPr>
              <a:endParaRPr lang="en-US" kern="0" smtClean="0">
                <a:solidFill>
                  <a:sysClr val="windowText" lastClr="000000"/>
                </a:solidFill>
              </a:endParaRPr>
            </a:p>
          </p:txBody>
        </p:sp>
      </p:grpSp>
    </p:spTree>
    <p:extLst>
      <p:ext uri="{BB962C8B-B14F-4D97-AF65-F5344CB8AC3E}">
        <p14:creationId xmlns:p14="http://schemas.microsoft.com/office/powerpoint/2010/main" val="369862011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52134785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05281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594336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83439537"/>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42426228"/>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28715818"/>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97236599"/>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7009139"/>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64235389"/>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35448055"/>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6437368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47413505"/>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44842354"/>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1125754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0582870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858963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26890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013109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7863632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665263472"/>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2380194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191387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3383529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3934197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45014057"/>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46696980"/>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36126875"/>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39381325"/>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2979325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5722098"/>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image" Target="../media/image6.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theme" Target="../theme/theme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3" Type="http://schemas.openxmlformats.org/officeDocument/2006/relationships/slideLayout" Target="../slideLayouts/slideLayout29.xml"/><Relationship Id="rId21" Type="http://schemas.openxmlformats.org/officeDocument/2006/relationships/slideLayout" Target="../slideLayouts/slideLayout47.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slideLayout" Target="../slideLayouts/slideLayout46.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image" Target="../media/image7.png"/><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theme" Target="../theme/theme3.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image" Target="../media/image6.png"/><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theme" Target="../theme/theme4.xml"/><Relationship Id="rId5" Type="http://schemas.openxmlformats.org/officeDocument/2006/relationships/slideLayout" Target="../slideLayouts/slideLayout5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2" r:id="rId9"/>
    <p:sldLayoutId id="2147484093" r:id="rId10"/>
    <p:sldLayoutId id="2147484127" r:id="rId11"/>
    <p:sldLayoutId id="2147484128" r:id="rId12"/>
    <p:sldLayoutId id="2147484129" r:id="rId13"/>
    <p:sldLayoutId id="2147484094" r:id="rId14"/>
    <p:sldLayoutId id="2147484096" r:id="rId15"/>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Box 5"/>
          <p:cNvSpPr txBox="1"/>
          <p:nvPr userDrawn="1"/>
        </p:nvSpPr>
        <p:spPr>
          <a:xfrm>
            <a:off x="103511" y="6164262"/>
            <a:ext cx="12433357" cy="634397"/>
          </a:xfrm>
          <a:prstGeom prst="rect">
            <a:avLst/>
          </a:prstGeom>
          <a:noFill/>
        </p:spPr>
        <p:txBody>
          <a:bodyPr wrap="none" lIns="182862" tIns="146289" rIns="182862" bIns="146289" rtlCol="0">
            <a:spAutoFit/>
          </a:bodyPr>
          <a:lstStyle/>
          <a:p>
            <a:pPr>
              <a:lnSpc>
                <a:spcPct val="90000"/>
              </a:lnSpc>
              <a:spcAft>
                <a:spcPts val="600"/>
              </a:spcAft>
            </a:pPr>
            <a:r>
              <a:rPr lang="en-US" sz="2400" dirty="0" smtClean="0">
                <a:solidFill>
                  <a:schemeClr val="tx1">
                    <a:lumMod val="65000"/>
                    <a:lumOff val="35000"/>
                  </a:schemeClr>
                </a:solidFill>
              </a:rPr>
              <a:t>@RHarbridge 								#SPC101    #SPC12</a:t>
            </a:r>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00995618"/>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31417142"/>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4.xml"/><Relationship Id="rId4" Type="http://schemas.openxmlformats.org/officeDocument/2006/relationships/image" Target="../media/image28.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4.xml"/></Relationships>
</file>

<file path=ppt/slides/_rels/slide105.xml.rels><?xml version="1.0" encoding="UTF-8" standalone="yes"?>
<Relationships xmlns="http://schemas.openxmlformats.org/package/2006/relationships"><Relationship Id="rId8" Type="http://schemas.openxmlformats.org/officeDocument/2006/relationships/hyperlink" Target="http://www.spstandards.com/" TargetMode="External"/><Relationship Id="rId3" Type="http://schemas.openxmlformats.org/officeDocument/2006/relationships/hyperlink" Target="http://www.twitter.com/rharbridge" TargetMode="External"/><Relationship Id="rId7" Type="http://schemas.openxmlformats.org/officeDocument/2006/relationships/hyperlink" Target="http://www.practicalintranet.com/" TargetMode="External"/><Relationship Id="rId12" Type="http://schemas.openxmlformats.org/officeDocument/2006/relationships/image" Target="../media/image127.png"/><Relationship Id="rId2" Type="http://schemas.openxmlformats.org/officeDocument/2006/relationships/notesSlide" Target="../notesSlides/notesSlide35.xml"/><Relationship Id="rId1" Type="http://schemas.openxmlformats.org/officeDocument/2006/relationships/slideLayout" Target="../slideLayouts/slideLayout24.xml"/><Relationship Id="rId6" Type="http://schemas.openxmlformats.org/officeDocument/2006/relationships/hyperlink" Target="http://bit.ly/PortalSolutions" TargetMode="External"/><Relationship Id="rId11" Type="http://schemas.openxmlformats.org/officeDocument/2006/relationships/image" Target="../media/image14.jpeg"/><Relationship Id="rId5" Type="http://schemas.openxmlformats.org/officeDocument/2006/relationships/hyperlink" Target="mailto:Richard@PortalSolutions.net" TargetMode="External"/><Relationship Id="rId10" Type="http://schemas.openxmlformats.org/officeDocument/2006/relationships/hyperlink" Target="http://www.slideshare.net/rharbridge" TargetMode="External"/><Relationship Id="rId4" Type="http://schemas.openxmlformats.org/officeDocument/2006/relationships/hyperlink" Target="http://www.rharbridge.com/" TargetMode="External"/><Relationship Id="rId9" Type="http://schemas.openxmlformats.org/officeDocument/2006/relationships/hyperlink" Target="http://www.sharepointdiagnostics.com/" TargetMode="External"/></Relationships>
</file>

<file path=ppt/slides/_rels/slide106.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36.xml"/><Relationship Id="rId1" Type="http://schemas.openxmlformats.org/officeDocument/2006/relationships/slideLayout" Target="../slideLayouts/slideLayout24.xml"/><Relationship Id="rId4" Type="http://schemas.openxmlformats.org/officeDocument/2006/relationships/hyperlink" Target="http://bit.ly/PortalSolutions" TargetMode="External"/></Relationships>
</file>

<file path=ppt/slides/_rels/slide107.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hyperlink" Target="http://myspc.sharepointconference.com/" TargetMode="External"/><Relationship Id="rId1" Type="http://schemas.openxmlformats.org/officeDocument/2006/relationships/slideLayout" Target="../slideLayouts/slideLayout58.xml"/><Relationship Id="rId6" Type="http://schemas.openxmlformats.org/officeDocument/2006/relationships/image" Target="../media/image132.png"/><Relationship Id="rId5" Type="http://schemas.openxmlformats.org/officeDocument/2006/relationships/image" Target="../media/image131.png"/><Relationship Id="rId4" Type="http://schemas.openxmlformats.org/officeDocument/2006/relationships/image" Target="../media/image130.png"/></Relationships>
</file>

<file path=ppt/slides/_rels/slide10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37.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hyperlink" Target="http://www.linkedin.com/in/vcarroll" TargetMode="External"/><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24.xml"/><Relationship Id="rId4" Type="http://schemas.openxmlformats.org/officeDocument/2006/relationships/hyperlink" Target="http://www.linkedin.com/in/vcarroll"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hyperlink" Target="http://www.linkedin.com/in/vcarroll"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7.png"/><Relationship Id="rId3" Type="http://schemas.openxmlformats.org/officeDocument/2006/relationships/image" Target="../media/image8.jpeg"/><Relationship Id="rId7" Type="http://schemas.openxmlformats.org/officeDocument/2006/relationships/image" Target="../media/image12.jpe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image" Target="../media/image9.png"/><Relationship Id="rId16" Type="http://schemas.openxmlformats.org/officeDocument/2006/relationships/image" Target="../media/image20.png"/><Relationship Id="rId1" Type="http://schemas.openxmlformats.org/officeDocument/2006/relationships/slideLayout" Target="../slideLayouts/slideLayout25.xml"/><Relationship Id="rId6" Type="http://schemas.openxmlformats.org/officeDocument/2006/relationships/image" Target="../media/image11.wmf"/><Relationship Id="rId11" Type="http://schemas.openxmlformats.org/officeDocument/2006/relationships/image" Target="../media/image15.png"/><Relationship Id="rId5" Type="http://schemas.microsoft.com/office/2007/relationships/hdphoto" Target="../media/hdphoto1.wdp"/><Relationship Id="rId15" Type="http://schemas.openxmlformats.org/officeDocument/2006/relationships/image" Target="../media/image19.png"/><Relationship Id="rId10" Type="http://schemas.openxmlformats.org/officeDocument/2006/relationships/image" Target="../media/image14.jpeg"/><Relationship Id="rId4" Type="http://schemas.openxmlformats.org/officeDocument/2006/relationships/image" Target="../media/image10.png"/><Relationship Id="rId9" Type="http://schemas.openxmlformats.org/officeDocument/2006/relationships/hyperlink" Target="http://www.packtpub.com/microsoft-sharepoint-for-business-executives-guide/book" TargetMode="External"/><Relationship Id="rId14" Type="http://schemas.openxmlformats.org/officeDocument/2006/relationships/image" Target="../media/image18.png"/></Relationships>
</file>

<file path=ppt/slides/_rels/slide3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8.png"/><Relationship Id="rId1" Type="http://schemas.openxmlformats.org/officeDocument/2006/relationships/slideLayout" Target="../slideLayouts/slideLayout24.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png"/><Relationship Id="rId1" Type="http://schemas.openxmlformats.org/officeDocument/2006/relationships/slideLayout" Target="../slideLayouts/slideLayout24.xml"/><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hyperlink" Target="http://www.linkedin.com/in/andrewjolly" TargetMode="External"/><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44.png"/></Relationships>
</file>

<file path=ppt/slides/_rels/slide3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image" Target="../media/image49.png"/><Relationship Id="rId1" Type="http://schemas.openxmlformats.org/officeDocument/2006/relationships/slideLayout" Target="../slideLayouts/slideLayout24.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56.png"/></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4.xml"/><Relationship Id="rId4" Type="http://schemas.openxmlformats.org/officeDocument/2006/relationships/image" Target="../media/image64.png"/></Relationships>
</file>

<file path=ppt/slides/_rels/slide4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8.png"/><Relationship Id="rId1" Type="http://schemas.openxmlformats.org/officeDocument/2006/relationships/slideLayout" Target="../slideLayouts/slideLayout24.xml"/><Relationship Id="rId5" Type="http://schemas.openxmlformats.org/officeDocument/2006/relationships/image" Target="../media/image65.png"/><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hyperlink" Target="http://www.linkedin.com/in/andrewjolly" TargetMode="Externa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3" Type="http://schemas.openxmlformats.org/officeDocument/2006/relationships/hyperlink" Target="http://www.linkedin.com/in/andrewjolly" TargetMode="External"/><Relationship Id="rId2" Type="http://schemas.openxmlformats.org/officeDocument/2006/relationships/image" Target="../media/image67.png"/><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3.xml"/><Relationship Id="rId1" Type="http://schemas.openxmlformats.org/officeDocument/2006/relationships/slideLayout" Target="../slideLayouts/slideLayout24.xml"/><Relationship Id="rId5" Type="http://schemas.openxmlformats.org/officeDocument/2006/relationships/hyperlink" Target="http://www.linkedin.com/in/andrewjolly" TargetMode="External"/><Relationship Id="rId4" Type="http://schemas.openxmlformats.org/officeDocument/2006/relationships/image" Target="../media/image69.png"/></Relationships>
</file>

<file path=ppt/slides/_rels/slide5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4.xml"/><Relationship Id="rId1" Type="http://schemas.openxmlformats.org/officeDocument/2006/relationships/slideLayout" Target="../slideLayouts/slideLayout24.xml"/><Relationship Id="rId4" Type="http://schemas.openxmlformats.org/officeDocument/2006/relationships/hyperlink" Target="http://www.linkedin.com/in/andrewjolly"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71.png"/><Relationship Id="rId7" Type="http://schemas.openxmlformats.org/officeDocument/2006/relationships/hyperlink" Target="http://www.linkedin.com/in/andrewjolly" TargetMode="External"/><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5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6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8.png"/><Relationship Id="rId1" Type="http://schemas.openxmlformats.org/officeDocument/2006/relationships/slideLayout" Target="../slideLayouts/slideLayout24.xml"/><Relationship Id="rId5" Type="http://schemas.openxmlformats.org/officeDocument/2006/relationships/image" Target="../media/image65.png"/><Relationship Id="rId4" Type="http://schemas.openxmlformats.org/officeDocument/2006/relationships/image" Target="../media/image27.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6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4.xml"/></Relationships>
</file>

<file path=ppt/slides/_rels/slide7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9.xml"/><Relationship Id="rId1" Type="http://schemas.openxmlformats.org/officeDocument/2006/relationships/slideLayout" Target="../slideLayouts/slideLayout24.xml"/><Relationship Id="rId4" Type="http://schemas.openxmlformats.org/officeDocument/2006/relationships/image" Target="../media/image78.png"/></Relationships>
</file>

<file path=ppt/slides/_rels/slide7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20.xml"/><Relationship Id="rId1" Type="http://schemas.openxmlformats.org/officeDocument/2006/relationships/slideLayout" Target="../slideLayouts/slideLayout24.xml"/><Relationship Id="rId5" Type="http://schemas.openxmlformats.org/officeDocument/2006/relationships/image" Target="../media/image80.png"/><Relationship Id="rId4" Type="http://schemas.openxmlformats.org/officeDocument/2006/relationships/hyperlink" Target="https://www.nothingbutsharepoint.com/sites/eusp/Pages/SharePoint-is-not-a-Silver-Bullet.aspx" TargetMode="External"/></Relationships>
</file>

<file path=ppt/slides/_rels/slide7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73.xml.rels><?xml version="1.0" encoding="UTF-8" standalone="yes"?>
<Relationships xmlns="http://schemas.openxmlformats.org/package/2006/relationships"><Relationship Id="rId3" Type="http://schemas.openxmlformats.org/officeDocument/2006/relationships/image" Target="../media/image82.jpeg"/><Relationship Id="rId7" Type="http://schemas.openxmlformats.org/officeDocument/2006/relationships/hyperlink" Target="http://www.avepoint.com/assets/pdf/sharepoint_whitepapers/Governance_Whitepaper_SPC2012.pdf" TargetMode="External"/><Relationship Id="rId2" Type="http://schemas.openxmlformats.org/officeDocument/2006/relationships/notesSlide" Target="../notesSlides/notesSlide22.xml"/><Relationship Id="rId1" Type="http://schemas.openxmlformats.org/officeDocument/2006/relationships/slideLayout" Target="../slideLayouts/slideLayout24.xml"/><Relationship Id="rId6" Type="http://schemas.openxmlformats.org/officeDocument/2006/relationships/hyperlink" Target="http://www.rharbridge.com/?page_id=726" TargetMode="External"/><Relationship Id="rId5" Type="http://schemas.openxmlformats.org/officeDocument/2006/relationships/hyperlink" Target="http://www.spstandards.com/" TargetMode="External"/><Relationship Id="rId4" Type="http://schemas.openxmlformats.org/officeDocument/2006/relationships/image" Target="../media/image83.jpeg"/></Relationships>
</file>

<file path=ppt/slides/_rels/slide7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23.xml"/><Relationship Id="rId1" Type="http://schemas.openxmlformats.org/officeDocument/2006/relationships/slideLayout" Target="../slideLayouts/slideLayout24.xml"/><Relationship Id="rId6" Type="http://schemas.openxmlformats.org/officeDocument/2006/relationships/image" Target="../media/image86.jpeg"/><Relationship Id="rId5" Type="http://schemas.openxmlformats.org/officeDocument/2006/relationships/image" Target="../media/image85.png"/><Relationship Id="rId4" Type="http://schemas.microsoft.com/office/2007/relationships/hdphoto" Target="../media/hdphoto2.wdp"/></Relationships>
</file>

<file path=ppt/slides/_rels/slide7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4.xml"/><Relationship Id="rId1" Type="http://schemas.openxmlformats.org/officeDocument/2006/relationships/slideLayout" Target="../slideLayouts/slideLayout24.xml"/><Relationship Id="rId5" Type="http://schemas.openxmlformats.org/officeDocument/2006/relationships/image" Target="../media/image89.png"/><Relationship Id="rId4" Type="http://schemas.openxmlformats.org/officeDocument/2006/relationships/image" Target="../media/image88.png"/></Relationships>
</file>

<file path=ppt/slides/_rels/slide7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5.xml"/><Relationship Id="rId1" Type="http://schemas.openxmlformats.org/officeDocument/2006/relationships/slideLayout" Target="../slideLayouts/slideLayout24.xml"/><Relationship Id="rId4" Type="http://schemas.openxmlformats.org/officeDocument/2006/relationships/image" Target="../media/image91.jpeg"/></Relationships>
</file>

<file path=ppt/slides/_rels/slide77.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78.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27.xml"/><Relationship Id="rId1" Type="http://schemas.openxmlformats.org/officeDocument/2006/relationships/slideLayout" Target="../slideLayouts/slideLayout24.xml"/><Relationship Id="rId4" Type="http://schemas.openxmlformats.org/officeDocument/2006/relationships/hyperlink" Target="http://www.spstandards.com/" TargetMode="External"/></Relationships>
</file>

<file path=ppt/slides/_rels/slide79.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28.xml"/><Relationship Id="rId1" Type="http://schemas.openxmlformats.org/officeDocument/2006/relationships/slideLayout" Target="../slideLayouts/slideLayout24.xml"/><Relationship Id="rId4" Type="http://schemas.openxmlformats.org/officeDocument/2006/relationships/image" Target="../media/image9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8" Type="http://schemas.openxmlformats.org/officeDocument/2006/relationships/image" Target="../media/image101.jpeg"/><Relationship Id="rId13" Type="http://schemas.openxmlformats.org/officeDocument/2006/relationships/image" Target="../media/image106.png"/><Relationship Id="rId3" Type="http://schemas.openxmlformats.org/officeDocument/2006/relationships/image" Target="../media/image96.png"/><Relationship Id="rId7" Type="http://schemas.openxmlformats.org/officeDocument/2006/relationships/image" Target="../media/image100.png"/><Relationship Id="rId12" Type="http://schemas.openxmlformats.org/officeDocument/2006/relationships/image" Target="../media/image105.png"/><Relationship Id="rId2" Type="http://schemas.openxmlformats.org/officeDocument/2006/relationships/notesSlide" Target="../notesSlides/notesSlide29.xml"/><Relationship Id="rId1" Type="http://schemas.openxmlformats.org/officeDocument/2006/relationships/slideLayout" Target="../slideLayouts/slideLayout24.xml"/><Relationship Id="rId6" Type="http://schemas.openxmlformats.org/officeDocument/2006/relationships/image" Target="../media/image99.png"/><Relationship Id="rId11" Type="http://schemas.openxmlformats.org/officeDocument/2006/relationships/image" Target="../media/image104.png"/><Relationship Id="rId5" Type="http://schemas.openxmlformats.org/officeDocument/2006/relationships/image" Target="../media/image98.png"/><Relationship Id="rId10" Type="http://schemas.openxmlformats.org/officeDocument/2006/relationships/image" Target="../media/image103.png"/><Relationship Id="rId4" Type="http://schemas.openxmlformats.org/officeDocument/2006/relationships/image" Target="../media/image97.png"/><Relationship Id="rId9" Type="http://schemas.openxmlformats.org/officeDocument/2006/relationships/image" Target="../media/image102.png"/></Relationships>
</file>

<file path=ppt/slides/_rels/slide81.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notesSlide" Target="../notesSlides/notesSlide30.xml"/><Relationship Id="rId1" Type="http://schemas.openxmlformats.org/officeDocument/2006/relationships/slideLayout" Target="../slideLayouts/slideLayout24.xml"/><Relationship Id="rId5" Type="http://schemas.openxmlformats.org/officeDocument/2006/relationships/image" Target="../media/image108.png"/><Relationship Id="rId4" Type="http://schemas.openxmlformats.org/officeDocument/2006/relationships/hyperlink" Target="http://www.rharbridge.com/?page_id=565" TargetMode="External"/></Relationships>
</file>

<file path=ppt/slides/_rels/slide8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31.xml"/><Relationship Id="rId1" Type="http://schemas.openxmlformats.org/officeDocument/2006/relationships/slideLayout" Target="../slideLayouts/slideLayout24.xml"/><Relationship Id="rId5" Type="http://schemas.openxmlformats.org/officeDocument/2006/relationships/image" Target="../media/image110.png"/><Relationship Id="rId4" Type="http://schemas.openxmlformats.org/officeDocument/2006/relationships/hyperlink" Target="http://www.rharbridge.com/?p=624" TargetMode="External"/></Relationships>
</file>

<file path=ppt/slides/_rels/slide83.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32.xml"/><Relationship Id="rId1" Type="http://schemas.openxmlformats.org/officeDocument/2006/relationships/slideLayout" Target="../slideLayouts/slideLayout24.xml"/><Relationship Id="rId4" Type="http://schemas.openxmlformats.org/officeDocument/2006/relationships/image" Target="../media/image112.jpeg"/></Relationships>
</file>

<file path=ppt/slides/_rels/slide84.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33.xml"/><Relationship Id="rId1" Type="http://schemas.openxmlformats.org/officeDocument/2006/relationships/slideLayout" Target="../slideLayouts/slideLayout24.xml"/><Relationship Id="rId5" Type="http://schemas.openxmlformats.org/officeDocument/2006/relationships/image" Target="../media/image115.png"/><Relationship Id="rId4" Type="http://schemas.openxmlformats.org/officeDocument/2006/relationships/image" Target="../media/image114.png"/></Relationships>
</file>

<file path=ppt/slides/_rels/slide85.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34.xml"/><Relationship Id="rId1" Type="http://schemas.openxmlformats.org/officeDocument/2006/relationships/slideLayout" Target="../slideLayouts/slideLayout24.xml"/><Relationship Id="rId5" Type="http://schemas.openxmlformats.org/officeDocument/2006/relationships/hyperlink" Target="http://www.rharbridge.com/?p=610" TargetMode="External"/><Relationship Id="rId4" Type="http://schemas.openxmlformats.org/officeDocument/2006/relationships/image" Target="../media/image117.png"/></Relationships>
</file>

<file path=ppt/slides/_rels/slide86.xml.rels><?xml version="1.0" encoding="UTF-8" standalone="yes"?>
<Relationships xmlns="http://schemas.openxmlformats.org/package/2006/relationships"><Relationship Id="rId3" Type="http://schemas.openxmlformats.org/officeDocument/2006/relationships/hyperlink" Target="https://www.nothingbutsharepoint.com/sites/itpro/Pages/Evaluating-Cloud-Providers-Tools-and-Questions.aspx" TargetMode="External"/><Relationship Id="rId2" Type="http://schemas.openxmlformats.org/officeDocument/2006/relationships/image" Target="../media/image118.jpeg"/><Relationship Id="rId1" Type="http://schemas.openxmlformats.org/officeDocument/2006/relationships/slideLayout" Target="../slideLayouts/slideLayout24.xml"/><Relationship Id="rId5" Type="http://schemas.openxmlformats.org/officeDocument/2006/relationships/hyperlink" Target="http://www.rharbridge.com/wp-admin/www.fpweb.net/support/microsoft-sharepoint/white-papers/ROI-cloud-vs-on-premise/" TargetMode="External"/><Relationship Id="rId4" Type="http://schemas.openxmlformats.org/officeDocument/2006/relationships/image" Target="../media/image119.png"/></Relationships>
</file>

<file path=ppt/slides/_rels/slide8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4.xml"/></Relationships>
</file>

<file path=ppt/slides/_rels/slide8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4.xml"/></Relationships>
</file>

<file path=ppt/slides/_rels/slide8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4.xml"/><Relationship Id="rId5" Type="http://schemas.openxmlformats.org/officeDocument/2006/relationships/image" Target="../media/image65.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1.xml.rels><?xml version="1.0" encoding="UTF-8" standalone="yes"?>
<Relationships xmlns="http://schemas.openxmlformats.org/package/2006/relationships"><Relationship Id="rId2" Type="http://schemas.openxmlformats.org/officeDocument/2006/relationships/image" Target="../media/image42.wmf"/><Relationship Id="rId1" Type="http://schemas.openxmlformats.org/officeDocument/2006/relationships/slideLayout" Target="../slideLayouts/slideLayout2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4.xml"/><Relationship Id="rId4" Type="http://schemas.openxmlformats.org/officeDocument/2006/relationships/image" Target="../media/image64.png"/></Relationships>
</file>

<file path=ppt/slides/_rels/slide94.xml.rels><?xml version="1.0" encoding="UTF-8" standalone="yes"?>
<Relationships xmlns="http://schemas.openxmlformats.org/package/2006/relationships"><Relationship Id="rId3" Type="http://schemas.openxmlformats.org/officeDocument/2006/relationships/image" Target="../media/image120.gif"/><Relationship Id="rId7" Type="http://schemas.openxmlformats.org/officeDocument/2006/relationships/image" Target="../media/image124.png"/><Relationship Id="rId2" Type="http://schemas.openxmlformats.org/officeDocument/2006/relationships/image" Target="../media/image36.png"/><Relationship Id="rId1" Type="http://schemas.openxmlformats.org/officeDocument/2006/relationships/slideLayout" Target="../slideLayouts/slideLayout24.xml"/><Relationship Id="rId6" Type="http://schemas.openxmlformats.org/officeDocument/2006/relationships/image" Target="../media/image123.png"/><Relationship Id="rId5" Type="http://schemas.openxmlformats.org/officeDocument/2006/relationships/image" Target="../media/image122.jpeg"/><Relationship Id="rId4" Type="http://schemas.openxmlformats.org/officeDocument/2006/relationships/image" Target="../media/image121.jpeg"/></Relationships>
</file>

<file path=ppt/slides/_rels/slide9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8.wmf"/><Relationship Id="rId1" Type="http://schemas.openxmlformats.org/officeDocument/2006/relationships/slideLayout" Target="../slideLayouts/slideLayout24.xml"/></Relationships>
</file>

<file path=ppt/slides/_rels/slide9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38.wmf"/><Relationship Id="rId1" Type="http://schemas.openxmlformats.org/officeDocument/2006/relationships/slideLayout" Target="../slideLayouts/slideLayout24.xml"/></Relationships>
</file>

<file path=ppt/slides/_rels/slide9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125.png"/><Relationship Id="rId1" Type="http://schemas.openxmlformats.org/officeDocument/2006/relationships/slideLayout" Target="../slideLayouts/slideLayout24.xml"/></Relationships>
</file>

<file path=ppt/slides/_rels/slide98.xml.rels><?xml version="1.0" encoding="UTF-8" standalone="yes"?>
<Relationships xmlns="http://schemas.openxmlformats.org/package/2006/relationships"><Relationship Id="rId2" Type="http://schemas.openxmlformats.org/officeDocument/2006/relationships/image" Target="../media/image126.wmf"/><Relationship Id="rId1" Type="http://schemas.openxmlformats.org/officeDocument/2006/relationships/slideLayout" Target="../slideLayouts/slideLayout24.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919" t="29098" r="41978" b="8992"/>
          <a:stretch/>
        </p:blipFill>
        <p:spPr bwMode="auto">
          <a:xfrm>
            <a:off x="729471" y="2125280"/>
            <a:ext cx="3657600" cy="3655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6" name="Rectangle 45"/>
          <p:cNvSpPr/>
          <p:nvPr/>
        </p:nvSpPr>
        <p:spPr bwMode="auto">
          <a:xfrm>
            <a:off x="734906" y="2127602"/>
            <a:ext cx="3657600" cy="3655661"/>
          </a:xfrm>
          <a:prstGeom prst="rect">
            <a:avLst/>
          </a:prstGeom>
          <a:gradFill flip="none" rotWithShape="1">
            <a:gsLst>
              <a:gs pos="0">
                <a:srgbClr val="BA141A"/>
              </a:gs>
              <a:gs pos="50000">
                <a:srgbClr val="E83039">
                  <a:alpha val="89804"/>
                </a:srgbClr>
              </a:gs>
              <a:gs pos="100000">
                <a:schemeClr val="accent2">
                  <a:lumMod val="40000"/>
                  <a:lumOff val="60000"/>
                  <a:alpha val="20000"/>
                </a:schemeClr>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128" r="4431"/>
          <a:stretch/>
        </p:blipFill>
        <p:spPr bwMode="auto">
          <a:xfrm>
            <a:off x="8199438" y="2125278"/>
            <a:ext cx="3656332" cy="3655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9031"/>
          <a:stretch/>
        </p:blipFill>
        <p:spPr bwMode="auto">
          <a:xfrm>
            <a:off x="4467305" y="2125278"/>
            <a:ext cx="3654665" cy="3655661"/>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35" name="Rectangle 34"/>
          <p:cNvSpPr>
            <a:spLocks/>
          </p:cNvSpPr>
          <p:nvPr/>
        </p:nvSpPr>
        <p:spPr bwMode="auto">
          <a:xfrm>
            <a:off x="4465637" y="2125278"/>
            <a:ext cx="3657600" cy="3657600"/>
          </a:xfrm>
          <a:prstGeom prst="rect">
            <a:avLst/>
          </a:prstGeom>
          <a:gradFill flip="none" rotWithShape="1">
            <a:gsLst>
              <a:gs pos="0">
                <a:srgbClr val="00A651"/>
              </a:gs>
              <a:gs pos="50000">
                <a:srgbClr val="25FF8D">
                  <a:alpha val="89804"/>
                </a:srgbClr>
              </a:gs>
              <a:gs pos="100000">
                <a:schemeClr val="accent3">
                  <a:lumMod val="40000"/>
                  <a:lumOff val="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4" name="Title 33"/>
          <p:cNvSpPr>
            <a:spLocks noGrp="1"/>
          </p:cNvSpPr>
          <p:nvPr>
            <p:ph type="title"/>
          </p:nvPr>
        </p:nvSpPr>
        <p:spPr>
          <a:xfrm>
            <a:off x="740339" y="295275"/>
            <a:ext cx="11573898" cy="917575"/>
          </a:xfrm>
        </p:spPr>
        <p:txBody>
          <a:bodyPr/>
          <a:lstStyle/>
          <a:p>
            <a:r>
              <a:rPr lang="en-US" sz="4800" b="1" dirty="0">
                <a:latin typeface="+mn-lt"/>
              </a:rPr>
              <a:t>Keys </a:t>
            </a:r>
            <a:r>
              <a:rPr lang="en-US" sz="4800" dirty="0">
                <a:latin typeface="+mn-lt"/>
              </a:rPr>
              <a:t>To A Sustainable SharePoint Strategy</a:t>
            </a:r>
            <a:endParaRPr lang="en-US" sz="2800" dirty="0">
              <a:gradFill>
                <a:gsLst>
                  <a:gs pos="0">
                    <a:schemeClr val="accent6"/>
                  </a:gs>
                  <a:gs pos="86000">
                    <a:schemeClr val="accent6"/>
                  </a:gs>
                </a:gsLst>
                <a:lin ang="5400000" scaled="0"/>
              </a:gradFill>
              <a:latin typeface="+mn-lt"/>
            </a:endParaRPr>
          </a:p>
        </p:txBody>
      </p:sp>
      <p:sp>
        <p:nvSpPr>
          <p:cNvPr id="13" name="TextBox 12"/>
          <p:cNvSpPr txBox="1"/>
          <p:nvPr/>
        </p:nvSpPr>
        <p:spPr>
          <a:xfrm>
            <a:off x="740340" y="1212850"/>
            <a:ext cx="9285532" cy="912428"/>
          </a:xfrm>
          <a:prstGeom prst="rect">
            <a:avLst/>
          </a:prstGeom>
          <a:noFill/>
        </p:spPr>
        <p:txBody>
          <a:bodyPr wrap="square" lIns="182862" tIns="146289" rIns="182862" bIns="146289" rtlCol="0">
            <a:noAutofit/>
          </a:bodyPr>
          <a:lstStyle/>
          <a:p>
            <a:r>
              <a:rPr lang="en-US" sz="2400" dirty="0">
                <a:gradFill>
                  <a:gsLst>
                    <a:gs pos="1250">
                      <a:schemeClr val="tx1"/>
                    </a:gs>
                    <a:gs pos="99000">
                      <a:schemeClr val="tx1"/>
                    </a:gs>
                  </a:gsLst>
                  <a:lin ang="5400000" scaled="0"/>
                </a:gradFill>
              </a:rPr>
              <a:t>There are </a:t>
            </a:r>
            <a:r>
              <a:rPr lang="en-US" sz="2400" b="1" dirty="0">
                <a:gradFill>
                  <a:gsLst>
                    <a:gs pos="1250">
                      <a:schemeClr val="tx1"/>
                    </a:gs>
                    <a:gs pos="99000">
                      <a:schemeClr val="tx1"/>
                    </a:gs>
                  </a:gsLst>
                  <a:lin ang="5400000" scaled="0"/>
                </a:gradFill>
              </a:rPr>
              <a:t>three keys </a:t>
            </a:r>
            <a:r>
              <a:rPr lang="en-US" sz="2400" dirty="0">
                <a:gradFill>
                  <a:gsLst>
                    <a:gs pos="1250">
                      <a:schemeClr val="tx1"/>
                    </a:gs>
                    <a:gs pos="99000">
                      <a:schemeClr val="tx1"/>
                    </a:gs>
                  </a:gsLst>
                  <a:lin ang="5400000" scaled="0"/>
                </a:gradFill>
              </a:rPr>
              <a:t>to sustaining your strategy with SharePoint…</a:t>
            </a:r>
          </a:p>
        </p:txBody>
      </p:sp>
      <p:sp>
        <p:nvSpPr>
          <p:cNvPr id="39" name="Rectangle 38"/>
          <p:cNvSpPr/>
          <p:nvPr/>
        </p:nvSpPr>
        <p:spPr>
          <a:xfrm>
            <a:off x="816540" y="2201862"/>
            <a:ext cx="3494332" cy="1421928"/>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dirty="0">
                <a:solidFill>
                  <a:schemeClr val="bg1"/>
                </a:solidFill>
                <a:ea typeface="Segoe UI" pitchFamily="34" charset="0"/>
                <a:cs typeface="Segoe UI" pitchFamily="34" charset="0"/>
              </a:rPr>
              <a:t>1. Achieve </a:t>
            </a:r>
            <a:r>
              <a:rPr lang="en-US" sz="3200" b="1" dirty="0">
                <a:solidFill>
                  <a:schemeClr val="bg1"/>
                </a:solidFill>
                <a:ea typeface="Segoe UI" pitchFamily="34" charset="0"/>
                <a:cs typeface="Segoe UI" pitchFamily="34" charset="0"/>
              </a:rPr>
              <a:t>Shared Understanding </a:t>
            </a:r>
            <a:r>
              <a:rPr lang="en-US" sz="3200" dirty="0">
                <a:solidFill>
                  <a:schemeClr val="bg1"/>
                </a:solidFill>
                <a:ea typeface="Segoe UI" pitchFamily="34" charset="0"/>
                <a:cs typeface="Segoe UI" pitchFamily="34" charset="0"/>
              </a:rPr>
              <a:t>Of Objectives</a:t>
            </a:r>
          </a:p>
        </p:txBody>
      </p:sp>
      <p:sp>
        <p:nvSpPr>
          <p:cNvPr id="42" name="Rectangle 41"/>
          <p:cNvSpPr/>
          <p:nvPr/>
        </p:nvSpPr>
        <p:spPr>
          <a:xfrm>
            <a:off x="4584368" y="2201862"/>
            <a:ext cx="3658868" cy="1865126"/>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b="1" dirty="0">
                <a:solidFill>
                  <a:schemeClr val="bg1"/>
                </a:solidFill>
                <a:ea typeface="Segoe UI" pitchFamily="34" charset="0"/>
                <a:cs typeface="Segoe UI" pitchFamily="34" charset="0"/>
              </a:rPr>
              <a:t>2. Remain Focused </a:t>
            </a:r>
            <a:r>
              <a:rPr lang="en-US" sz="3200" dirty="0">
                <a:solidFill>
                  <a:schemeClr val="bg1"/>
                </a:solidFill>
                <a:ea typeface="Segoe UI" pitchFamily="34" charset="0"/>
                <a:cs typeface="Segoe UI" pitchFamily="34" charset="0"/>
              </a:rPr>
              <a:t>On Achieving Objectives</a:t>
            </a:r>
          </a:p>
        </p:txBody>
      </p:sp>
      <p:sp>
        <p:nvSpPr>
          <p:cNvPr id="44" name="Rectangle 43"/>
          <p:cNvSpPr>
            <a:spLocks/>
          </p:cNvSpPr>
          <p:nvPr/>
        </p:nvSpPr>
        <p:spPr bwMode="auto">
          <a:xfrm>
            <a:off x="8199437" y="2123338"/>
            <a:ext cx="3657600" cy="3657600"/>
          </a:xfrm>
          <a:prstGeom prst="rect">
            <a:avLst/>
          </a:prstGeom>
          <a:gradFill flip="none" rotWithShape="1">
            <a:gsLst>
              <a:gs pos="0">
                <a:schemeClr val="accent4">
                  <a:lumMod val="75000"/>
                </a:schemeClr>
              </a:gs>
              <a:gs pos="50000">
                <a:schemeClr val="accent4">
                  <a:alpha val="90000"/>
                </a:schemeClr>
              </a:gs>
              <a:gs pos="100000">
                <a:schemeClr val="accent4">
                  <a:lumMod val="40000"/>
                  <a:lumOff val="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p:cNvSpPr/>
          <p:nvPr/>
        </p:nvSpPr>
        <p:spPr>
          <a:xfrm>
            <a:off x="8319436" y="2199922"/>
            <a:ext cx="3494332" cy="1865126"/>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dirty="0">
                <a:solidFill>
                  <a:schemeClr val="bg1"/>
                </a:solidFill>
                <a:ea typeface="Segoe UI" pitchFamily="34" charset="0"/>
                <a:cs typeface="Segoe UI" pitchFamily="34" charset="0"/>
              </a:rPr>
              <a:t>3. </a:t>
            </a:r>
            <a:r>
              <a:rPr lang="en-US" sz="3200" b="1" dirty="0">
                <a:solidFill>
                  <a:schemeClr val="bg1"/>
                </a:solidFill>
                <a:ea typeface="Segoe UI" pitchFamily="34" charset="0"/>
                <a:cs typeface="Segoe UI" pitchFamily="34" charset="0"/>
              </a:rPr>
              <a:t>Plan</a:t>
            </a:r>
            <a:r>
              <a:rPr lang="en-US" sz="3200" dirty="0">
                <a:solidFill>
                  <a:schemeClr val="bg1"/>
                </a:solidFill>
                <a:ea typeface="Segoe UI" pitchFamily="34" charset="0"/>
                <a:cs typeface="Segoe UI" pitchFamily="34" charset="0"/>
              </a:rPr>
              <a:t> For SharePoint Challenges &amp; Risks</a:t>
            </a:r>
          </a:p>
        </p:txBody>
      </p:sp>
    </p:spTree>
    <p:extLst>
      <p:ext uri="{BB962C8B-B14F-4D97-AF65-F5344CB8AC3E}">
        <p14:creationId xmlns:p14="http://schemas.microsoft.com/office/powerpoint/2010/main" val="958879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500"/>
                                        <p:tgtEl>
                                          <p:spTgt spid="39"/>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500"/>
                                        <p:tgtEl>
                                          <p:spTgt spid="46"/>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500"/>
                                        <p:tgtEl>
                                          <p:spTgt spid="3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500"/>
                                        <p:tgtEl>
                                          <p:spTgt spid="42"/>
                                        </p:tgtEl>
                                      </p:cBhvr>
                                    </p:animEffect>
                                  </p:childTnLst>
                                </p:cTn>
                              </p:par>
                              <p:par>
                                <p:cTn id="22" presetID="10" presetClass="entr" presetSubtype="0" fill="hold"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500"/>
                                        <p:tgtEl>
                                          <p:spTgt spid="4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par>
                                <p:cTn id="33" presetID="10" presetClass="entr" presetSubtype="0" fill="hold" nodeType="with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35" grpId="0" animBg="1"/>
      <p:bldP spid="39" grpId="0"/>
      <p:bldP spid="42" grpId="0"/>
      <p:bldP spid="44" grpId="0" animBg="1"/>
      <p:bldP spid="4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31837" y="373062"/>
            <a:ext cx="10684254" cy="1499290"/>
          </a:xfrm>
          <a:prstGeom prst="rect">
            <a:avLst/>
          </a:prstGeom>
        </p:spPr>
        <p:txBody>
          <a:bodyPr lIns="124346" tIns="62173" rIns="124346" bIns="62173"/>
          <a:lstStyle/>
          <a:p>
            <a:pPr defTabSz="1243462">
              <a:spcBef>
                <a:spcPct val="0"/>
              </a:spcBef>
              <a:defRPr/>
            </a:pPr>
            <a:r>
              <a:rPr lang="en-US" sz="6000" b="1" dirty="0">
                <a:solidFill>
                  <a:srgbClr val="7030A0"/>
                </a:solidFill>
                <a:ea typeface="+mj-ea"/>
                <a:cs typeface="+mj-cs"/>
              </a:rPr>
              <a:t>The CFO </a:t>
            </a:r>
            <a:r>
              <a:rPr lang="en-US" sz="6000" dirty="0">
                <a:ea typeface="+mj-ea"/>
                <a:cs typeface="+mj-cs"/>
              </a:rPr>
              <a:t>Succeeds In </a:t>
            </a:r>
          </a:p>
          <a:p>
            <a:pPr defTabSz="1243462">
              <a:spcBef>
                <a:spcPct val="0"/>
              </a:spcBef>
              <a:defRPr/>
            </a:pPr>
            <a:r>
              <a:rPr lang="en-US" sz="6000" b="1" dirty="0">
                <a:ea typeface="+mj-ea"/>
                <a:cs typeface="+mj-cs"/>
              </a:rPr>
              <a:t>Reducing Costs.</a:t>
            </a:r>
          </a:p>
        </p:txBody>
      </p:sp>
      <p:grpSp>
        <p:nvGrpSpPr>
          <p:cNvPr id="38" name="Group 4"/>
          <p:cNvGrpSpPr>
            <a:grpSpLocks noChangeAspect="1"/>
          </p:cNvGrpSpPr>
          <p:nvPr/>
        </p:nvGrpSpPr>
        <p:grpSpPr bwMode="auto">
          <a:xfrm>
            <a:off x="3801541" y="2924910"/>
            <a:ext cx="4648565" cy="3366116"/>
            <a:chOff x="1832" y="1546"/>
            <a:chExt cx="2568" cy="2079"/>
          </a:xfrm>
        </p:grpSpPr>
        <p:sp>
          <p:nvSpPr>
            <p:cNvPr id="39" name="AutoShape 3"/>
            <p:cNvSpPr>
              <a:spLocks noChangeAspect="1" noChangeArrowheads="1" noTextEdit="1"/>
            </p:cNvSpPr>
            <p:nvPr/>
          </p:nvSpPr>
          <p:spPr bwMode="auto">
            <a:xfrm>
              <a:off x="1832" y="1546"/>
              <a:ext cx="2568" cy="2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5"/>
            <p:cNvSpPr>
              <a:spLocks/>
            </p:cNvSpPr>
            <p:nvPr/>
          </p:nvSpPr>
          <p:spPr bwMode="auto">
            <a:xfrm>
              <a:off x="1887" y="1546"/>
              <a:ext cx="1902" cy="1723"/>
            </a:xfrm>
            <a:custGeom>
              <a:avLst/>
              <a:gdLst>
                <a:gd name="T0" fmla="*/ 18 w 1902"/>
                <a:gd name="T1" fmla="*/ 0 h 1723"/>
                <a:gd name="T2" fmla="*/ 1902 w 1902"/>
                <a:gd name="T3" fmla="*/ 419 h 1723"/>
                <a:gd name="T4" fmla="*/ 1902 w 1902"/>
                <a:gd name="T5" fmla="*/ 1254 h 1723"/>
                <a:gd name="T6" fmla="*/ 1865 w 1902"/>
                <a:gd name="T7" fmla="*/ 1245 h 1723"/>
                <a:gd name="T8" fmla="*/ 1865 w 1902"/>
                <a:gd name="T9" fmla="*/ 451 h 1723"/>
                <a:gd name="T10" fmla="*/ 36 w 1902"/>
                <a:gd name="T11" fmla="*/ 46 h 1723"/>
                <a:gd name="T12" fmla="*/ 41 w 1902"/>
                <a:gd name="T13" fmla="*/ 1682 h 1723"/>
                <a:gd name="T14" fmla="*/ 1437 w 1902"/>
                <a:gd name="T15" fmla="*/ 1381 h 1723"/>
                <a:gd name="T16" fmla="*/ 1450 w 1902"/>
                <a:gd name="T17" fmla="*/ 1413 h 1723"/>
                <a:gd name="T18" fmla="*/ 32 w 1902"/>
                <a:gd name="T19" fmla="*/ 1723 h 1723"/>
                <a:gd name="T20" fmla="*/ 0 w 1902"/>
                <a:gd name="T21" fmla="*/ 1710 h 1723"/>
                <a:gd name="T22" fmla="*/ 18 w 1902"/>
                <a:gd name="T23" fmla="*/ 0 h 1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02" h="1723">
                  <a:moveTo>
                    <a:pt x="18" y="0"/>
                  </a:moveTo>
                  <a:lnTo>
                    <a:pt x="1902" y="419"/>
                  </a:lnTo>
                  <a:lnTo>
                    <a:pt x="1902" y="1254"/>
                  </a:lnTo>
                  <a:lnTo>
                    <a:pt x="1865" y="1245"/>
                  </a:lnTo>
                  <a:lnTo>
                    <a:pt x="1865" y="451"/>
                  </a:lnTo>
                  <a:lnTo>
                    <a:pt x="36" y="46"/>
                  </a:lnTo>
                  <a:lnTo>
                    <a:pt x="41" y="1682"/>
                  </a:lnTo>
                  <a:lnTo>
                    <a:pt x="1437" y="1381"/>
                  </a:lnTo>
                  <a:lnTo>
                    <a:pt x="1450" y="1413"/>
                  </a:lnTo>
                  <a:lnTo>
                    <a:pt x="32" y="1723"/>
                  </a:lnTo>
                  <a:lnTo>
                    <a:pt x="0" y="1710"/>
                  </a:lnTo>
                  <a:lnTo>
                    <a:pt x="18"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Rectangle 6"/>
            <p:cNvSpPr>
              <a:spLocks noChangeArrowheads="1"/>
            </p:cNvSpPr>
            <p:nvPr/>
          </p:nvSpPr>
          <p:spPr bwMode="auto">
            <a:xfrm>
              <a:off x="1832" y="1546"/>
              <a:ext cx="87" cy="1723"/>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7"/>
            <p:cNvSpPr>
              <a:spLocks/>
            </p:cNvSpPr>
            <p:nvPr/>
          </p:nvSpPr>
          <p:spPr bwMode="auto">
            <a:xfrm>
              <a:off x="2712" y="3484"/>
              <a:ext cx="1569" cy="141"/>
            </a:xfrm>
            <a:custGeom>
              <a:avLst/>
              <a:gdLst>
                <a:gd name="T0" fmla="*/ 1569 w 1569"/>
                <a:gd name="T1" fmla="*/ 68 h 141"/>
                <a:gd name="T2" fmla="*/ 1569 w 1569"/>
                <a:gd name="T3" fmla="*/ 68 h 141"/>
                <a:gd name="T4" fmla="*/ 1565 w 1569"/>
                <a:gd name="T5" fmla="*/ 63 h 141"/>
                <a:gd name="T6" fmla="*/ 1551 w 1569"/>
                <a:gd name="T7" fmla="*/ 54 h 141"/>
                <a:gd name="T8" fmla="*/ 1506 w 1569"/>
                <a:gd name="T9" fmla="*/ 41 h 141"/>
                <a:gd name="T10" fmla="*/ 1433 w 1569"/>
                <a:gd name="T11" fmla="*/ 32 h 141"/>
                <a:gd name="T12" fmla="*/ 1337 w 1569"/>
                <a:gd name="T13" fmla="*/ 18 h 141"/>
                <a:gd name="T14" fmla="*/ 1223 w 1569"/>
                <a:gd name="T15" fmla="*/ 9 h 141"/>
                <a:gd name="T16" fmla="*/ 1090 w 1569"/>
                <a:gd name="T17" fmla="*/ 4 h 141"/>
                <a:gd name="T18" fmla="*/ 940 w 1569"/>
                <a:gd name="T19" fmla="*/ 0 h 141"/>
                <a:gd name="T20" fmla="*/ 785 w 1569"/>
                <a:gd name="T21" fmla="*/ 0 h 141"/>
                <a:gd name="T22" fmla="*/ 785 w 1569"/>
                <a:gd name="T23" fmla="*/ 0 h 141"/>
                <a:gd name="T24" fmla="*/ 625 w 1569"/>
                <a:gd name="T25" fmla="*/ 0 h 141"/>
                <a:gd name="T26" fmla="*/ 479 w 1569"/>
                <a:gd name="T27" fmla="*/ 4 h 141"/>
                <a:gd name="T28" fmla="*/ 342 w 1569"/>
                <a:gd name="T29" fmla="*/ 9 h 141"/>
                <a:gd name="T30" fmla="*/ 228 w 1569"/>
                <a:gd name="T31" fmla="*/ 18 h 141"/>
                <a:gd name="T32" fmla="*/ 133 w 1569"/>
                <a:gd name="T33" fmla="*/ 32 h 141"/>
                <a:gd name="T34" fmla="*/ 60 w 1569"/>
                <a:gd name="T35" fmla="*/ 41 h 141"/>
                <a:gd name="T36" fmla="*/ 14 w 1569"/>
                <a:gd name="T37" fmla="*/ 54 h 141"/>
                <a:gd name="T38" fmla="*/ 0 w 1569"/>
                <a:gd name="T39" fmla="*/ 63 h 141"/>
                <a:gd name="T40" fmla="*/ 0 w 1569"/>
                <a:gd name="T41" fmla="*/ 68 h 141"/>
                <a:gd name="T42" fmla="*/ 0 w 1569"/>
                <a:gd name="T43" fmla="*/ 68 h 141"/>
                <a:gd name="T44" fmla="*/ 0 w 1569"/>
                <a:gd name="T45" fmla="*/ 77 h 141"/>
                <a:gd name="T46" fmla="*/ 14 w 1569"/>
                <a:gd name="T47" fmla="*/ 86 h 141"/>
                <a:gd name="T48" fmla="*/ 60 w 1569"/>
                <a:gd name="T49" fmla="*/ 95 h 141"/>
                <a:gd name="T50" fmla="*/ 133 w 1569"/>
                <a:gd name="T51" fmla="*/ 109 h 141"/>
                <a:gd name="T52" fmla="*/ 228 w 1569"/>
                <a:gd name="T53" fmla="*/ 118 h 141"/>
                <a:gd name="T54" fmla="*/ 342 w 1569"/>
                <a:gd name="T55" fmla="*/ 127 h 141"/>
                <a:gd name="T56" fmla="*/ 479 w 1569"/>
                <a:gd name="T57" fmla="*/ 136 h 141"/>
                <a:gd name="T58" fmla="*/ 625 w 1569"/>
                <a:gd name="T59" fmla="*/ 141 h 141"/>
                <a:gd name="T60" fmla="*/ 785 w 1569"/>
                <a:gd name="T61" fmla="*/ 141 h 141"/>
                <a:gd name="T62" fmla="*/ 785 w 1569"/>
                <a:gd name="T63" fmla="*/ 141 h 141"/>
                <a:gd name="T64" fmla="*/ 940 w 1569"/>
                <a:gd name="T65" fmla="*/ 141 h 141"/>
                <a:gd name="T66" fmla="*/ 1090 w 1569"/>
                <a:gd name="T67" fmla="*/ 136 h 141"/>
                <a:gd name="T68" fmla="*/ 1223 w 1569"/>
                <a:gd name="T69" fmla="*/ 127 h 141"/>
                <a:gd name="T70" fmla="*/ 1337 w 1569"/>
                <a:gd name="T71" fmla="*/ 118 h 141"/>
                <a:gd name="T72" fmla="*/ 1433 w 1569"/>
                <a:gd name="T73" fmla="*/ 109 h 141"/>
                <a:gd name="T74" fmla="*/ 1506 w 1569"/>
                <a:gd name="T75" fmla="*/ 95 h 141"/>
                <a:gd name="T76" fmla="*/ 1551 w 1569"/>
                <a:gd name="T77" fmla="*/ 86 h 141"/>
                <a:gd name="T78" fmla="*/ 1565 w 1569"/>
                <a:gd name="T79" fmla="*/ 77 h 141"/>
                <a:gd name="T80" fmla="*/ 1569 w 1569"/>
                <a:gd name="T81" fmla="*/ 68 h 141"/>
                <a:gd name="T82" fmla="*/ 1569 w 1569"/>
                <a:gd name="T83" fmla="*/ 6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9" h="141">
                  <a:moveTo>
                    <a:pt x="1569" y="68"/>
                  </a:moveTo>
                  <a:lnTo>
                    <a:pt x="1569" y="68"/>
                  </a:lnTo>
                  <a:lnTo>
                    <a:pt x="1565" y="63"/>
                  </a:lnTo>
                  <a:lnTo>
                    <a:pt x="1551" y="54"/>
                  </a:lnTo>
                  <a:lnTo>
                    <a:pt x="1506" y="41"/>
                  </a:lnTo>
                  <a:lnTo>
                    <a:pt x="1433" y="32"/>
                  </a:lnTo>
                  <a:lnTo>
                    <a:pt x="1337" y="18"/>
                  </a:lnTo>
                  <a:lnTo>
                    <a:pt x="1223" y="9"/>
                  </a:lnTo>
                  <a:lnTo>
                    <a:pt x="1090" y="4"/>
                  </a:lnTo>
                  <a:lnTo>
                    <a:pt x="940" y="0"/>
                  </a:lnTo>
                  <a:lnTo>
                    <a:pt x="785" y="0"/>
                  </a:lnTo>
                  <a:lnTo>
                    <a:pt x="785" y="0"/>
                  </a:lnTo>
                  <a:lnTo>
                    <a:pt x="625" y="0"/>
                  </a:lnTo>
                  <a:lnTo>
                    <a:pt x="479" y="4"/>
                  </a:lnTo>
                  <a:lnTo>
                    <a:pt x="342" y="9"/>
                  </a:lnTo>
                  <a:lnTo>
                    <a:pt x="228" y="18"/>
                  </a:lnTo>
                  <a:lnTo>
                    <a:pt x="133" y="32"/>
                  </a:lnTo>
                  <a:lnTo>
                    <a:pt x="60" y="41"/>
                  </a:lnTo>
                  <a:lnTo>
                    <a:pt x="14" y="54"/>
                  </a:lnTo>
                  <a:lnTo>
                    <a:pt x="0" y="63"/>
                  </a:lnTo>
                  <a:lnTo>
                    <a:pt x="0" y="68"/>
                  </a:lnTo>
                  <a:lnTo>
                    <a:pt x="0" y="68"/>
                  </a:lnTo>
                  <a:lnTo>
                    <a:pt x="0" y="77"/>
                  </a:lnTo>
                  <a:lnTo>
                    <a:pt x="14" y="86"/>
                  </a:lnTo>
                  <a:lnTo>
                    <a:pt x="60" y="95"/>
                  </a:lnTo>
                  <a:lnTo>
                    <a:pt x="133" y="109"/>
                  </a:lnTo>
                  <a:lnTo>
                    <a:pt x="228" y="118"/>
                  </a:lnTo>
                  <a:lnTo>
                    <a:pt x="342" y="127"/>
                  </a:lnTo>
                  <a:lnTo>
                    <a:pt x="479" y="136"/>
                  </a:lnTo>
                  <a:lnTo>
                    <a:pt x="625" y="141"/>
                  </a:lnTo>
                  <a:lnTo>
                    <a:pt x="785" y="141"/>
                  </a:lnTo>
                  <a:lnTo>
                    <a:pt x="785" y="141"/>
                  </a:lnTo>
                  <a:lnTo>
                    <a:pt x="940" y="141"/>
                  </a:lnTo>
                  <a:lnTo>
                    <a:pt x="1090" y="136"/>
                  </a:lnTo>
                  <a:lnTo>
                    <a:pt x="1223" y="127"/>
                  </a:lnTo>
                  <a:lnTo>
                    <a:pt x="1337" y="118"/>
                  </a:lnTo>
                  <a:lnTo>
                    <a:pt x="1433" y="109"/>
                  </a:lnTo>
                  <a:lnTo>
                    <a:pt x="1506" y="95"/>
                  </a:lnTo>
                  <a:lnTo>
                    <a:pt x="1551" y="86"/>
                  </a:lnTo>
                  <a:lnTo>
                    <a:pt x="1565" y="77"/>
                  </a:lnTo>
                  <a:lnTo>
                    <a:pt x="1569" y="68"/>
                  </a:lnTo>
                  <a:lnTo>
                    <a:pt x="1569" y="68"/>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8" name="Freeform 8"/>
            <p:cNvSpPr>
              <a:spLocks/>
            </p:cNvSpPr>
            <p:nvPr/>
          </p:nvSpPr>
          <p:spPr bwMode="auto">
            <a:xfrm>
              <a:off x="3232" y="2002"/>
              <a:ext cx="19" cy="328"/>
            </a:xfrm>
            <a:custGeom>
              <a:avLst/>
              <a:gdLst>
                <a:gd name="T0" fmla="*/ 0 w 19"/>
                <a:gd name="T1" fmla="*/ 328 h 328"/>
                <a:gd name="T2" fmla="*/ 0 w 19"/>
                <a:gd name="T3" fmla="*/ 0 h 328"/>
                <a:gd name="T4" fmla="*/ 19 w 19"/>
                <a:gd name="T5" fmla="*/ 0 h 328"/>
                <a:gd name="T6" fmla="*/ 19 w 19"/>
                <a:gd name="T7" fmla="*/ 328 h 328"/>
                <a:gd name="T8" fmla="*/ 0 w 19"/>
                <a:gd name="T9" fmla="*/ 328 h 328"/>
                <a:gd name="T10" fmla="*/ 0 w 19"/>
                <a:gd name="T11" fmla="*/ 328 h 328"/>
              </a:gdLst>
              <a:ahLst/>
              <a:cxnLst>
                <a:cxn ang="0">
                  <a:pos x="T0" y="T1"/>
                </a:cxn>
                <a:cxn ang="0">
                  <a:pos x="T2" y="T3"/>
                </a:cxn>
                <a:cxn ang="0">
                  <a:pos x="T4" y="T5"/>
                </a:cxn>
                <a:cxn ang="0">
                  <a:pos x="T6" y="T7"/>
                </a:cxn>
                <a:cxn ang="0">
                  <a:pos x="T8" y="T9"/>
                </a:cxn>
                <a:cxn ang="0">
                  <a:pos x="T10" y="T11"/>
                </a:cxn>
              </a:cxnLst>
              <a:rect l="0" t="0" r="r" b="b"/>
              <a:pathLst>
                <a:path w="19" h="328">
                  <a:moveTo>
                    <a:pt x="0" y="328"/>
                  </a:moveTo>
                  <a:lnTo>
                    <a:pt x="0" y="0"/>
                  </a:lnTo>
                  <a:lnTo>
                    <a:pt x="19" y="0"/>
                  </a:lnTo>
                  <a:lnTo>
                    <a:pt x="19" y="328"/>
                  </a:lnTo>
                  <a:lnTo>
                    <a:pt x="0" y="328"/>
                  </a:lnTo>
                  <a:lnTo>
                    <a:pt x="0" y="328"/>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9"/>
            <p:cNvSpPr>
              <a:spLocks/>
            </p:cNvSpPr>
            <p:nvPr/>
          </p:nvSpPr>
          <p:spPr bwMode="auto">
            <a:xfrm>
              <a:off x="3397" y="2029"/>
              <a:ext cx="13" cy="233"/>
            </a:xfrm>
            <a:custGeom>
              <a:avLst/>
              <a:gdLst>
                <a:gd name="T0" fmla="*/ 0 w 13"/>
                <a:gd name="T1" fmla="*/ 233 h 233"/>
                <a:gd name="T2" fmla="*/ 0 w 13"/>
                <a:gd name="T3" fmla="*/ 0 h 233"/>
                <a:gd name="T4" fmla="*/ 13 w 13"/>
                <a:gd name="T5" fmla="*/ 0 h 233"/>
                <a:gd name="T6" fmla="*/ 13 w 13"/>
                <a:gd name="T7" fmla="*/ 233 h 233"/>
                <a:gd name="T8" fmla="*/ 0 w 13"/>
                <a:gd name="T9" fmla="*/ 233 h 233"/>
                <a:gd name="T10" fmla="*/ 0 w 13"/>
                <a:gd name="T11" fmla="*/ 233 h 233"/>
              </a:gdLst>
              <a:ahLst/>
              <a:cxnLst>
                <a:cxn ang="0">
                  <a:pos x="T0" y="T1"/>
                </a:cxn>
                <a:cxn ang="0">
                  <a:pos x="T2" y="T3"/>
                </a:cxn>
                <a:cxn ang="0">
                  <a:pos x="T4" y="T5"/>
                </a:cxn>
                <a:cxn ang="0">
                  <a:pos x="T6" y="T7"/>
                </a:cxn>
                <a:cxn ang="0">
                  <a:pos x="T8" y="T9"/>
                </a:cxn>
                <a:cxn ang="0">
                  <a:pos x="T10" y="T11"/>
                </a:cxn>
              </a:cxnLst>
              <a:rect l="0" t="0" r="r" b="b"/>
              <a:pathLst>
                <a:path w="13" h="233">
                  <a:moveTo>
                    <a:pt x="0" y="233"/>
                  </a:moveTo>
                  <a:lnTo>
                    <a:pt x="0" y="0"/>
                  </a:lnTo>
                  <a:lnTo>
                    <a:pt x="13" y="0"/>
                  </a:lnTo>
                  <a:lnTo>
                    <a:pt x="13" y="233"/>
                  </a:lnTo>
                  <a:lnTo>
                    <a:pt x="0" y="233"/>
                  </a:lnTo>
                  <a:lnTo>
                    <a:pt x="0" y="233"/>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10"/>
            <p:cNvSpPr>
              <a:spLocks/>
            </p:cNvSpPr>
            <p:nvPr/>
          </p:nvSpPr>
          <p:spPr bwMode="auto">
            <a:xfrm>
              <a:off x="3556" y="2066"/>
              <a:ext cx="14" cy="187"/>
            </a:xfrm>
            <a:custGeom>
              <a:avLst/>
              <a:gdLst>
                <a:gd name="T0" fmla="*/ 0 w 14"/>
                <a:gd name="T1" fmla="*/ 187 h 187"/>
                <a:gd name="T2" fmla="*/ 0 w 14"/>
                <a:gd name="T3" fmla="*/ 0 h 187"/>
                <a:gd name="T4" fmla="*/ 14 w 14"/>
                <a:gd name="T5" fmla="*/ 0 h 187"/>
                <a:gd name="T6" fmla="*/ 14 w 14"/>
                <a:gd name="T7" fmla="*/ 187 h 187"/>
                <a:gd name="T8" fmla="*/ 0 w 14"/>
                <a:gd name="T9" fmla="*/ 187 h 187"/>
                <a:gd name="T10" fmla="*/ 0 w 14"/>
                <a:gd name="T11" fmla="*/ 187 h 187"/>
              </a:gdLst>
              <a:ahLst/>
              <a:cxnLst>
                <a:cxn ang="0">
                  <a:pos x="T0" y="T1"/>
                </a:cxn>
                <a:cxn ang="0">
                  <a:pos x="T2" y="T3"/>
                </a:cxn>
                <a:cxn ang="0">
                  <a:pos x="T4" y="T5"/>
                </a:cxn>
                <a:cxn ang="0">
                  <a:pos x="T6" y="T7"/>
                </a:cxn>
                <a:cxn ang="0">
                  <a:pos x="T8" y="T9"/>
                </a:cxn>
                <a:cxn ang="0">
                  <a:pos x="T10" y="T11"/>
                </a:cxn>
              </a:cxnLst>
              <a:rect l="0" t="0" r="r" b="b"/>
              <a:pathLst>
                <a:path w="14" h="187">
                  <a:moveTo>
                    <a:pt x="0" y="187"/>
                  </a:moveTo>
                  <a:lnTo>
                    <a:pt x="0" y="0"/>
                  </a:lnTo>
                  <a:lnTo>
                    <a:pt x="14" y="0"/>
                  </a:lnTo>
                  <a:lnTo>
                    <a:pt x="14" y="187"/>
                  </a:lnTo>
                  <a:lnTo>
                    <a:pt x="0" y="187"/>
                  </a:lnTo>
                  <a:lnTo>
                    <a:pt x="0" y="187"/>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11"/>
            <p:cNvSpPr>
              <a:spLocks/>
            </p:cNvSpPr>
            <p:nvPr/>
          </p:nvSpPr>
          <p:spPr bwMode="auto">
            <a:xfrm>
              <a:off x="3255" y="2759"/>
              <a:ext cx="812" cy="483"/>
            </a:xfrm>
            <a:custGeom>
              <a:avLst/>
              <a:gdLst>
                <a:gd name="T0" fmla="*/ 392 w 812"/>
                <a:gd name="T1" fmla="*/ 182 h 483"/>
                <a:gd name="T2" fmla="*/ 392 w 812"/>
                <a:gd name="T3" fmla="*/ 182 h 483"/>
                <a:gd name="T4" fmla="*/ 333 w 812"/>
                <a:gd name="T5" fmla="*/ 168 h 483"/>
                <a:gd name="T6" fmla="*/ 278 w 812"/>
                <a:gd name="T7" fmla="*/ 155 h 483"/>
                <a:gd name="T8" fmla="*/ 224 w 812"/>
                <a:gd name="T9" fmla="*/ 137 h 483"/>
                <a:gd name="T10" fmla="*/ 173 w 812"/>
                <a:gd name="T11" fmla="*/ 114 h 483"/>
                <a:gd name="T12" fmla="*/ 123 w 812"/>
                <a:gd name="T13" fmla="*/ 91 h 483"/>
                <a:gd name="T14" fmla="*/ 78 w 812"/>
                <a:gd name="T15" fmla="*/ 64 h 483"/>
                <a:gd name="T16" fmla="*/ 37 w 812"/>
                <a:gd name="T17" fmla="*/ 32 h 483"/>
                <a:gd name="T18" fmla="*/ 0 w 812"/>
                <a:gd name="T19" fmla="*/ 0 h 483"/>
                <a:gd name="T20" fmla="*/ 5 w 812"/>
                <a:gd name="T21" fmla="*/ 296 h 483"/>
                <a:gd name="T22" fmla="*/ 5 w 812"/>
                <a:gd name="T23" fmla="*/ 296 h 483"/>
                <a:gd name="T24" fmla="*/ 5 w 812"/>
                <a:gd name="T25" fmla="*/ 296 h 483"/>
                <a:gd name="T26" fmla="*/ 5 w 812"/>
                <a:gd name="T27" fmla="*/ 296 h 483"/>
                <a:gd name="T28" fmla="*/ 5 w 812"/>
                <a:gd name="T29" fmla="*/ 310 h 483"/>
                <a:gd name="T30" fmla="*/ 14 w 812"/>
                <a:gd name="T31" fmla="*/ 319 h 483"/>
                <a:gd name="T32" fmla="*/ 32 w 812"/>
                <a:gd name="T33" fmla="*/ 346 h 483"/>
                <a:gd name="T34" fmla="*/ 69 w 812"/>
                <a:gd name="T35" fmla="*/ 374 h 483"/>
                <a:gd name="T36" fmla="*/ 110 w 812"/>
                <a:gd name="T37" fmla="*/ 396 h 483"/>
                <a:gd name="T38" fmla="*/ 164 w 812"/>
                <a:gd name="T39" fmla="*/ 419 h 483"/>
                <a:gd name="T40" fmla="*/ 224 w 812"/>
                <a:gd name="T41" fmla="*/ 442 h 483"/>
                <a:gd name="T42" fmla="*/ 287 w 812"/>
                <a:gd name="T43" fmla="*/ 456 h 483"/>
                <a:gd name="T44" fmla="*/ 356 w 812"/>
                <a:gd name="T45" fmla="*/ 469 h 483"/>
                <a:gd name="T46" fmla="*/ 356 w 812"/>
                <a:gd name="T47" fmla="*/ 469 h 483"/>
                <a:gd name="T48" fmla="*/ 424 w 812"/>
                <a:gd name="T49" fmla="*/ 478 h 483"/>
                <a:gd name="T50" fmla="*/ 488 w 812"/>
                <a:gd name="T51" fmla="*/ 483 h 483"/>
                <a:gd name="T52" fmla="*/ 547 w 812"/>
                <a:gd name="T53" fmla="*/ 483 h 483"/>
                <a:gd name="T54" fmla="*/ 602 w 812"/>
                <a:gd name="T55" fmla="*/ 474 h 483"/>
                <a:gd name="T56" fmla="*/ 643 w 812"/>
                <a:gd name="T57" fmla="*/ 465 h 483"/>
                <a:gd name="T58" fmla="*/ 680 w 812"/>
                <a:gd name="T59" fmla="*/ 451 h 483"/>
                <a:gd name="T60" fmla="*/ 707 w 812"/>
                <a:gd name="T61" fmla="*/ 428 h 483"/>
                <a:gd name="T62" fmla="*/ 712 w 812"/>
                <a:gd name="T63" fmla="*/ 419 h 483"/>
                <a:gd name="T64" fmla="*/ 721 w 812"/>
                <a:gd name="T65" fmla="*/ 406 h 483"/>
                <a:gd name="T66" fmla="*/ 812 w 812"/>
                <a:gd name="T67" fmla="*/ 109 h 483"/>
                <a:gd name="T68" fmla="*/ 812 w 812"/>
                <a:gd name="T69" fmla="*/ 109 h 483"/>
                <a:gd name="T70" fmla="*/ 766 w 812"/>
                <a:gd name="T71" fmla="*/ 132 h 483"/>
                <a:gd name="T72" fmla="*/ 721 w 812"/>
                <a:gd name="T73" fmla="*/ 150 h 483"/>
                <a:gd name="T74" fmla="*/ 671 w 812"/>
                <a:gd name="T75" fmla="*/ 164 h 483"/>
                <a:gd name="T76" fmla="*/ 620 w 812"/>
                <a:gd name="T77" fmla="*/ 178 h 483"/>
                <a:gd name="T78" fmla="*/ 566 w 812"/>
                <a:gd name="T79" fmla="*/ 187 h 483"/>
                <a:gd name="T80" fmla="*/ 506 w 812"/>
                <a:gd name="T81" fmla="*/ 187 h 483"/>
                <a:gd name="T82" fmla="*/ 452 w 812"/>
                <a:gd name="T83" fmla="*/ 187 h 483"/>
                <a:gd name="T84" fmla="*/ 392 w 812"/>
                <a:gd name="T85" fmla="*/ 182 h 483"/>
                <a:gd name="T86" fmla="*/ 392 w 812"/>
                <a:gd name="T87" fmla="*/ 182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12" h="483">
                  <a:moveTo>
                    <a:pt x="392" y="182"/>
                  </a:moveTo>
                  <a:lnTo>
                    <a:pt x="392" y="182"/>
                  </a:lnTo>
                  <a:lnTo>
                    <a:pt x="333" y="168"/>
                  </a:lnTo>
                  <a:lnTo>
                    <a:pt x="278" y="155"/>
                  </a:lnTo>
                  <a:lnTo>
                    <a:pt x="224" y="137"/>
                  </a:lnTo>
                  <a:lnTo>
                    <a:pt x="173" y="114"/>
                  </a:lnTo>
                  <a:lnTo>
                    <a:pt x="123" y="91"/>
                  </a:lnTo>
                  <a:lnTo>
                    <a:pt x="78" y="64"/>
                  </a:lnTo>
                  <a:lnTo>
                    <a:pt x="37" y="32"/>
                  </a:lnTo>
                  <a:lnTo>
                    <a:pt x="0" y="0"/>
                  </a:lnTo>
                  <a:lnTo>
                    <a:pt x="5" y="296"/>
                  </a:lnTo>
                  <a:lnTo>
                    <a:pt x="5" y="296"/>
                  </a:lnTo>
                  <a:lnTo>
                    <a:pt x="5" y="296"/>
                  </a:lnTo>
                  <a:lnTo>
                    <a:pt x="5" y="296"/>
                  </a:lnTo>
                  <a:lnTo>
                    <a:pt x="5" y="310"/>
                  </a:lnTo>
                  <a:lnTo>
                    <a:pt x="14" y="319"/>
                  </a:lnTo>
                  <a:lnTo>
                    <a:pt x="32" y="346"/>
                  </a:lnTo>
                  <a:lnTo>
                    <a:pt x="69" y="374"/>
                  </a:lnTo>
                  <a:lnTo>
                    <a:pt x="110" y="396"/>
                  </a:lnTo>
                  <a:lnTo>
                    <a:pt x="164" y="419"/>
                  </a:lnTo>
                  <a:lnTo>
                    <a:pt x="224" y="442"/>
                  </a:lnTo>
                  <a:lnTo>
                    <a:pt x="287" y="456"/>
                  </a:lnTo>
                  <a:lnTo>
                    <a:pt x="356" y="469"/>
                  </a:lnTo>
                  <a:lnTo>
                    <a:pt x="356" y="469"/>
                  </a:lnTo>
                  <a:lnTo>
                    <a:pt x="424" y="478"/>
                  </a:lnTo>
                  <a:lnTo>
                    <a:pt x="488" y="483"/>
                  </a:lnTo>
                  <a:lnTo>
                    <a:pt x="547" y="483"/>
                  </a:lnTo>
                  <a:lnTo>
                    <a:pt x="602" y="474"/>
                  </a:lnTo>
                  <a:lnTo>
                    <a:pt x="643" y="465"/>
                  </a:lnTo>
                  <a:lnTo>
                    <a:pt x="680" y="451"/>
                  </a:lnTo>
                  <a:lnTo>
                    <a:pt x="707" y="428"/>
                  </a:lnTo>
                  <a:lnTo>
                    <a:pt x="712" y="419"/>
                  </a:lnTo>
                  <a:lnTo>
                    <a:pt x="721" y="406"/>
                  </a:lnTo>
                  <a:lnTo>
                    <a:pt x="812" y="109"/>
                  </a:lnTo>
                  <a:lnTo>
                    <a:pt x="812" y="109"/>
                  </a:lnTo>
                  <a:lnTo>
                    <a:pt x="766" y="132"/>
                  </a:lnTo>
                  <a:lnTo>
                    <a:pt x="721" y="150"/>
                  </a:lnTo>
                  <a:lnTo>
                    <a:pt x="671" y="164"/>
                  </a:lnTo>
                  <a:lnTo>
                    <a:pt x="620" y="178"/>
                  </a:lnTo>
                  <a:lnTo>
                    <a:pt x="566" y="187"/>
                  </a:lnTo>
                  <a:lnTo>
                    <a:pt x="506" y="187"/>
                  </a:lnTo>
                  <a:lnTo>
                    <a:pt x="452" y="187"/>
                  </a:lnTo>
                  <a:lnTo>
                    <a:pt x="392" y="182"/>
                  </a:lnTo>
                  <a:lnTo>
                    <a:pt x="392" y="182"/>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2"/>
            <p:cNvSpPr>
              <a:spLocks/>
            </p:cNvSpPr>
            <p:nvPr/>
          </p:nvSpPr>
          <p:spPr bwMode="auto">
            <a:xfrm>
              <a:off x="3734" y="3087"/>
              <a:ext cx="306" cy="506"/>
            </a:xfrm>
            <a:custGeom>
              <a:avLst/>
              <a:gdLst>
                <a:gd name="T0" fmla="*/ 64 w 306"/>
                <a:gd name="T1" fmla="*/ 14 h 506"/>
                <a:gd name="T2" fmla="*/ 64 w 306"/>
                <a:gd name="T3" fmla="*/ 14 h 506"/>
                <a:gd name="T4" fmla="*/ 82 w 306"/>
                <a:gd name="T5" fmla="*/ 36 h 506"/>
                <a:gd name="T6" fmla="*/ 105 w 306"/>
                <a:gd name="T7" fmla="*/ 64 h 506"/>
                <a:gd name="T8" fmla="*/ 128 w 306"/>
                <a:gd name="T9" fmla="*/ 105 h 506"/>
                <a:gd name="T10" fmla="*/ 151 w 306"/>
                <a:gd name="T11" fmla="*/ 155 h 506"/>
                <a:gd name="T12" fmla="*/ 169 w 306"/>
                <a:gd name="T13" fmla="*/ 223 h 506"/>
                <a:gd name="T14" fmla="*/ 187 w 306"/>
                <a:gd name="T15" fmla="*/ 301 h 506"/>
                <a:gd name="T16" fmla="*/ 187 w 306"/>
                <a:gd name="T17" fmla="*/ 347 h 506"/>
                <a:gd name="T18" fmla="*/ 192 w 306"/>
                <a:gd name="T19" fmla="*/ 392 h 506"/>
                <a:gd name="T20" fmla="*/ 192 w 306"/>
                <a:gd name="T21" fmla="*/ 392 h 506"/>
                <a:gd name="T22" fmla="*/ 214 w 306"/>
                <a:gd name="T23" fmla="*/ 401 h 506"/>
                <a:gd name="T24" fmla="*/ 255 w 306"/>
                <a:gd name="T25" fmla="*/ 419 h 506"/>
                <a:gd name="T26" fmla="*/ 278 w 306"/>
                <a:gd name="T27" fmla="*/ 433 h 506"/>
                <a:gd name="T28" fmla="*/ 297 w 306"/>
                <a:gd name="T29" fmla="*/ 451 h 506"/>
                <a:gd name="T30" fmla="*/ 306 w 306"/>
                <a:gd name="T31" fmla="*/ 460 h 506"/>
                <a:gd name="T32" fmla="*/ 306 w 306"/>
                <a:gd name="T33" fmla="*/ 470 h 506"/>
                <a:gd name="T34" fmla="*/ 306 w 306"/>
                <a:gd name="T35" fmla="*/ 483 h 506"/>
                <a:gd name="T36" fmla="*/ 301 w 306"/>
                <a:gd name="T37" fmla="*/ 497 h 506"/>
                <a:gd name="T38" fmla="*/ 301 w 306"/>
                <a:gd name="T39" fmla="*/ 497 h 506"/>
                <a:gd name="T40" fmla="*/ 292 w 306"/>
                <a:gd name="T41" fmla="*/ 502 h 506"/>
                <a:gd name="T42" fmla="*/ 274 w 306"/>
                <a:gd name="T43" fmla="*/ 506 h 506"/>
                <a:gd name="T44" fmla="*/ 251 w 306"/>
                <a:gd name="T45" fmla="*/ 506 h 506"/>
                <a:gd name="T46" fmla="*/ 128 w 306"/>
                <a:gd name="T47" fmla="*/ 447 h 506"/>
                <a:gd name="T48" fmla="*/ 128 w 306"/>
                <a:gd name="T49" fmla="*/ 447 h 506"/>
                <a:gd name="T50" fmla="*/ 119 w 306"/>
                <a:gd name="T51" fmla="*/ 438 h 506"/>
                <a:gd name="T52" fmla="*/ 114 w 306"/>
                <a:gd name="T53" fmla="*/ 424 h 506"/>
                <a:gd name="T54" fmla="*/ 114 w 306"/>
                <a:gd name="T55" fmla="*/ 415 h 506"/>
                <a:gd name="T56" fmla="*/ 119 w 306"/>
                <a:gd name="T57" fmla="*/ 410 h 506"/>
                <a:gd name="T58" fmla="*/ 137 w 306"/>
                <a:gd name="T59" fmla="*/ 383 h 506"/>
                <a:gd name="T60" fmla="*/ 137 w 306"/>
                <a:gd name="T61" fmla="*/ 383 h 506"/>
                <a:gd name="T62" fmla="*/ 141 w 306"/>
                <a:gd name="T63" fmla="*/ 351 h 506"/>
                <a:gd name="T64" fmla="*/ 141 w 306"/>
                <a:gd name="T65" fmla="*/ 310 h 506"/>
                <a:gd name="T66" fmla="*/ 132 w 306"/>
                <a:gd name="T67" fmla="*/ 264 h 506"/>
                <a:gd name="T68" fmla="*/ 119 w 306"/>
                <a:gd name="T69" fmla="*/ 214 h 506"/>
                <a:gd name="T70" fmla="*/ 110 w 306"/>
                <a:gd name="T71" fmla="*/ 187 h 506"/>
                <a:gd name="T72" fmla="*/ 96 w 306"/>
                <a:gd name="T73" fmla="*/ 160 h 506"/>
                <a:gd name="T74" fmla="*/ 78 w 306"/>
                <a:gd name="T75" fmla="*/ 132 h 506"/>
                <a:gd name="T76" fmla="*/ 59 w 306"/>
                <a:gd name="T77" fmla="*/ 105 h 506"/>
                <a:gd name="T78" fmla="*/ 32 w 306"/>
                <a:gd name="T79" fmla="*/ 78 h 506"/>
                <a:gd name="T80" fmla="*/ 5 w 306"/>
                <a:gd name="T81" fmla="*/ 55 h 506"/>
                <a:gd name="T82" fmla="*/ 5 w 306"/>
                <a:gd name="T83" fmla="*/ 55 h 506"/>
                <a:gd name="T84" fmla="*/ 0 w 306"/>
                <a:gd name="T85" fmla="*/ 41 h 506"/>
                <a:gd name="T86" fmla="*/ 0 w 306"/>
                <a:gd name="T87" fmla="*/ 27 h 506"/>
                <a:gd name="T88" fmla="*/ 5 w 306"/>
                <a:gd name="T89" fmla="*/ 18 h 506"/>
                <a:gd name="T90" fmla="*/ 9 w 306"/>
                <a:gd name="T91" fmla="*/ 9 h 506"/>
                <a:gd name="T92" fmla="*/ 23 w 306"/>
                <a:gd name="T93" fmla="*/ 0 h 506"/>
                <a:gd name="T94" fmla="*/ 41 w 306"/>
                <a:gd name="T95" fmla="*/ 5 h 506"/>
                <a:gd name="T96" fmla="*/ 64 w 306"/>
                <a:gd name="T97" fmla="*/ 14 h 506"/>
                <a:gd name="T98" fmla="*/ 64 w 306"/>
                <a:gd name="T99" fmla="*/ 14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6" h="506">
                  <a:moveTo>
                    <a:pt x="64" y="14"/>
                  </a:moveTo>
                  <a:lnTo>
                    <a:pt x="64" y="14"/>
                  </a:lnTo>
                  <a:lnTo>
                    <a:pt x="82" y="36"/>
                  </a:lnTo>
                  <a:lnTo>
                    <a:pt x="105" y="64"/>
                  </a:lnTo>
                  <a:lnTo>
                    <a:pt x="128" y="105"/>
                  </a:lnTo>
                  <a:lnTo>
                    <a:pt x="151" y="155"/>
                  </a:lnTo>
                  <a:lnTo>
                    <a:pt x="169" y="223"/>
                  </a:lnTo>
                  <a:lnTo>
                    <a:pt x="187" y="301"/>
                  </a:lnTo>
                  <a:lnTo>
                    <a:pt x="187" y="347"/>
                  </a:lnTo>
                  <a:lnTo>
                    <a:pt x="192" y="392"/>
                  </a:lnTo>
                  <a:lnTo>
                    <a:pt x="192" y="392"/>
                  </a:lnTo>
                  <a:lnTo>
                    <a:pt x="214" y="401"/>
                  </a:lnTo>
                  <a:lnTo>
                    <a:pt x="255" y="419"/>
                  </a:lnTo>
                  <a:lnTo>
                    <a:pt x="278" y="433"/>
                  </a:lnTo>
                  <a:lnTo>
                    <a:pt x="297" y="451"/>
                  </a:lnTo>
                  <a:lnTo>
                    <a:pt x="306" y="460"/>
                  </a:lnTo>
                  <a:lnTo>
                    <a:pt x="306" y="470"/>
                  </a:lnTo>
                  <a:lnTo>
                    <a:pt x="306" y="483"/>
                  </a:lnTo>
                  <a:lnTo>
                    <a:pt x="301" y="497"/>
                  </a:lnTo>
                  <a:lnTo>
                    <a:pt x="301" y="497"/>
                  </a:lnTo>
                  <a:lnTo>
                    <a:pt x="292" y="502"/>
                  </a:lnTo>
                  <a:lnTo>
                    <a:pt x="274" y="506"/>
                  </a:lnTo>
                  <a:lnTo>
                    <a:pt x="251" y="506"/>
                  </a:lnTo>
                  <a:lnTo>
                    <a:pt x="128" y="447"/>
                  </a:lnTo>
                  <a:lnTo>
                    <a:pt x="128" y="447"/>
                  </a:lnTo>
                  <a:lnTo>
                    <a:pt x="119" y="438"/>
                  </a:lnTo>
                  <a:lnTo>
                    <a:pt x="114" y="424"/>
                  </a:lnTo>
                  <a:lnTo>
                    <a:pt x="114" y="415"/>
                  </a:lnTo>
                  <a:lnTo>
                    <a:pt x="119" y="410"/>
                  </a:lnTo>
                  <a:lnTo>
                    <a:pt x="137" y="383"/>
                  </a:lnTo>
                  <a:lnTo>
                    <a:pt x="137" y="383"/>
                  </a:lnTo>
                  <a:lnTo>
                    <a:pt x="141" y="351"/>
                  </a:lnTo>
                  <a:lnTo>
                    <a:pt x="141" y="310"/>
                  </a:lnTo>
                  <a:lnTo>
                    <a:pt x="132" y="264"/>
                  </a:lnTo>
                  <a:lnTo>
                    <a:pt x="119" y="214"/>
                  </a:lnTo>
                  <a:lnTo>
                    <a:pt x="110" y="187"/>
                  </a:lnTo>
                  <a:lnTo>
                    <a:pt x="96" y="160"/>
                  </a:lnTo>
                  <a:lnTo>
                    <a:pt x="78" y="132"/>
                  </a:lnTo>
                  <a:lnTo>
                    <a:pt x="59" y="105"/>
                  </a:lnTo>
                  <a:lnTo>
                    <a:pt x="32" y="78"/>
                  </a:lnTo>
                  <a:lnTo>
                    <a:pt x="5" y="55"/>
                  </a:lnTo>
                  <a:lnTo>
                    <a:pt x="5" y="55"/>
                  </a:lnTo>
                  <a:lnTo>
                    <a:pt x="0" y="41"/>
                  </a:lnTo>
                  <a:lnTo>
                    <a:pt x="0" y="27"/>
                  </a:lnTo>
                  <a:lnTo>
                    <a:pt x="5" y="18"/>
                  </a:lnTo>
                  <a:lnTo>
                    <a:pt x="9" y="9"/>
                  </a:lnTo>
                  <a:lnTo>
                    <a:pt x="23" y="0"/>
                  </a:lnTo>
                  <a:lnTo>
                    <a:pt x="41" y="5"/>
                  </a:lnTo>
                  <a:lnTo>
                    <a:pt x="64" y="14"/>
                  </a:lnTo>
                  <a:lnTo>
                    <a:pt x="64" y="14"/>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3"/>
            <p:cNvSpPr>
              <a:spLocks/>
            </p:cNvSpPr>
            <p:nvPr/>
          </p:nvSpPr>
          <p:spPr bwMode="auto">
            <a:xfrm>
              <a:off x="3114" y="3046"/>
              <a:ext cx="305" cy="501"/>
            </a:xfrm>
            <a:custGeom>
              <a:avLst/>
              <a:gdLst>
                <a:gd name="T0" fmla="*/ 241 w 305"/>
                <a:gd name="T1" fmla="*/ 9 h 501"/>
                <a:gd name="T2" fmla="*/ 241 w 305"/>
                <a:gd name="T3" fmla="*/ 9 h 501"/>
                <a:gd name="T4" fmla="*/ 223 w 305"/>
                <a:gd name="T5" fmla="*/ 32 h 501"/>
                <a:gd name="T6" fmla="*/ 200 w 305"/>
                <a:gd name="T7" fmla="*/ 59 h 501"/>
                <a:gd name="T8" fmla="*/ 178 w 305"/>
                <a:gd name="T9" fmla="*/ 100 h 501"/>
                <a:gd name="T10" fmla="*/ 155 w 305"/>
                <a:gd name="T11" fmla="*/ 155 h 501"/>
                <a:gd name="T12" fmla="*/ 137 w 305"/>
                <a:gd name="T13" fmla="*/ 219 h 501"/>
                <a:gd name="T14" fmla="*/ 123 w 305"/>
                <a:gd name="T15" fmla="*/ 296 h 501"/>
                <a:gd name="T16" fmla="*/ 118 w 305"/>
                <a:gd name="T17" fmla="*/ 342 h 501"/>
                <a:gd name="T18" fmla="*/ 118 w 305"/>
                <a:gd name="T19" fmla="*/ 392 h 501"/>
                <a:gd name="T20" fmla="*/ 118 w 305"/>
                <a:gd name="T21" fmla="*/ 392 h 501"/>
                <a:gd name="T22" fmla="*/ 96 w 305"/>
                <a:gd name="T23" fmla="*/ 397 h 501"/>
                <a:gd name="T24" fmla="*/ 50 w 305"/>
                <a:gd name="T25" fmla="*/ 415 h 501"/>
                <a:gd name="T26" fmla="*/ 27 w 305"/>
                <a:gd name="T27" fmla="*/ 429 h 501"/>
                <a:gd name="T28" fmla="*/ 9 w 305"/>
                <a:gd name="T29" fmla="*/ 447 h 501"/>
                <a:gd name="T30" fmla="*/ 4 w 305"/>
                <a:gd name="T31" fmla="*/ 456 h 501"/>
                <a:gd name="T32" fmla="*/ 0 w 305"/>
                <a:gd name="T33" fmla="*/ 465 h 501"/>
                <a:gd name="T34" fmla="*/ 0 w 305"/>
                <a:gd name="T35" fmla="*/ 479 h 501"/>
                <a:gd name="T36" fmla="*/ 4 w 305"/>
                <a:gd name="T37" fmla="*/ 492 h 501"/>
                <a:gd name="T38" fmla="*/ 4 w 305"/>
                <a:gd name="T39" fmla="*/ 492 h 501"/>
                <a:gd name="T40" fmla="*/ 18 w 305"/>
                <a:gd name="T41" fmla="*/ 497 h 501"/>
                <a:gd name="T42" fmla="*/ 32 w 305"/>
                <a:gd name="T43" fmla="*/ 501 h 501"/>
                <a:gd name="T44" fmla="*/ 59 w 305"/>
                <a:gd name="T45" fmla="*/ 501 h 501"/>
                <a:gd name="T46" fmla="*/ 178 w 305"/>
                <a:gd name="T47" fmla="*/ 447 h 501"/>
                <a:gd name="T48" fmla="*/ 178 w 305"/>
                <a:gd name="T49" fmla="*/ 447 h 501"/>
                <a:gd name="T50" fmla="*/ 191 w 305"/>
                <a:gd name="T51" fmla="*/ 433 h 501"/>
                <a:gd name="T52" fmla="*/ 196 w 305"/>
                <a:gd name="T53" fmla="*/ 419 h 501"/>
                <a:gd name="T54" fmla="*/ 191 w 305"/>
                <a:gd name="T55" fmla="*/ 415 h 501"/>
                <a:gd name="T56" fmla="*/ 191 w 305"/>
                <a:gd name="T57" fmla="*/ 406 h 501"/>
                <a:gd name="T58" fmla="*/ 168 w 305"/>
                <a:gd name="T59" fmla="*/ 378 h 501"/>
                <a:gd name="T60" fmla="*/ 168 w 305"/>
                <a:gd name="T61" fmla="*/ 378 h 501"/>
                <a:gd name="T62" fmla="*/ 164 w 305"/>
                <a:gd name="T63" fmla="*/ 346 h 501"/>
                <a:gd name="T64" fmla="*/ 168 w 305"/>
                <a:gd name="T65" fmla="*/ 310 h 501"/>
                <a:gd name="T66" fmla="*/ 173 w 305"/>
                <a:gd name="T67" fmla="*/ 260 h 501"/>
                <a:gd name="T68" fmla="*/ 187 w 305"/>
                <a:gd name="T69" fmla="*/ 210 h 501"/>
                <a:gd name="T70" fmla="*/ 196 w 305"/>
                <a:gd name="T71" fmla="*/ 182 h 501"/>
                <a:gd name="T72" fmla="*/ 210 w 305"/>
                <a:gd name="T73" fmla="*/ 155 h 501"/>
                <a:gd name="T74" fmla="*/ 228 w 305"/>
                <a:gd name="T75" fmla="*/ 128 h 501"/>
                <a:gd name="T76" fmla="*/ 251 w 305"/>
                <a:gd name="T77" fmla="*/ 100 h 501"/>
                <a:gd name="T78" fmla="*/ 273 w 305"/>
                <a:gd name="T79" fmla="*/ 73 h 501"/>
                <a:gd name="T80" fmla="*/ 305 w 305"/>
                <a:gd name="T81" fmla="*/ 50 h 501"/>
                <a:gd name="T82" fmla="*/ 305 w 305"/>
                <a:gd name="T83" fmla="*/ 50 h 501"/>
                <a:gd name="T84" fmla="*/ 305 w 305"/>
                <a:gd name="T85" fmla="*/ 36 h 501"/>
                <a:gd name="T86" fmla="*/ 305 w 305"/>
                <a:gd name="T87" fmla="*/ 27 h 501"/>
                <a:gd name="T88" fmla="*/ 301 w 305"/>
                <a:gd name="T89" fmla="*/ 14 h 501"/>
                <a:gd name="T90" fmla="*/ 296 w 305"/>
                <a:gd name="T91" fmla="*/ 5 h 501"/>
                <a:gd name="T92" fmla="*/ 283 w 305"/>
                <a:gd name="T93" fmla="*/ 0 h 501"/>
                <a:gd name="T94" fmla="*/ 269 w 305"/>
                <a:gd name="T95" fmla="*/ 0 h 501"/>
                <a:gd name="T96" fmla="*/ 241 w 305"/>
                <a:gd name="T97" fmla="*/ 9 h 501"/>
                <a:gd name="T98" fmla="*/ 241 w 305"/>
                <a:gd name="T99" fmla="*/ 9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5" h="501">
                  <a:moveTo>
                    <a:pt x="241" y="9"/>
                  </a:moveTo>
                  <a:lnTo>
                    <a:pt x="241" y="9"/>
                  </a:lnTo>
                  <a:lnTo>
                    <a:pt x="223" y="32"/>
                  </a:lnTo>
                  <a:lnTo>
                    <a:pt x="200" y="59"/>
                  </a:lnTo>
                  <a:lnTo>
                    <a:pt x="178" y="100"/>
                  </a:lnTo>
                  <a:lnTo>
                    <a:pt x="155" y="155"/>
                  </a:lnTo>
                  <a:lnTo>
                    <a:pt x="137" y="219"/>
                  </a:lnTo>
                  <a:lnTo>
                    <a:pt x="123" y="296"/>
                  </a:lnTo>
                  <a:lnTo>
                    <a:pt x="118" y="342"/>
                  </a:lnTo>
                  <a:lnTo>
                    <a:pt x="118" y="392"/>
                  </a:lnTo>
                  <a:lnTo>
                    <a:pt x="118" y="392"/>
                  </a:lnTo>
                  <a:lnTo>
                    <a:pt x="96" y="397"/>
                  </a:lnTo>
                  <a:lnTo>
                    <a:pt x="50" y="415"/>
                  </a:lnTo>
                  <a:lnTo>
                    <a:pt x="27" y="429"/>
                  </a:lnTo>
                  <a:lnTo>
                    <a:pt x="9" y="447"/>
                  </a:lnTo>
                  <a:lnTo>
                    <a:pt x="4" y="456"/>
                  </a:lnTo>
                  <a:lnTo>
                    <a:pt x="0" y="465"/>
                  </a:lnTo>
                  <a:lnTo>
                    <a:pt x="0" y="479"/>
                  </a:lnTo>
                  <a:lnTo>
                    <a:pt x="4" y="492"/>
                  </a:lnTo>
                  <a:lnTo>
                    <a:pt x="4" y="492"/>
                  </a:lnTo>
                  <a:lnTo>
                    <a:pt x="18" y="497"/>
                  </a:lnTo>
                  <a:lnTo>
                    <a:pt x="32" y="501"/>
                  </a:lnTo>
                  <a:lnTo>
                    <a:pt x="59" y="501"/>
                  </a:lnTo>
                  <a:lnTo>
                    <a:pt x="178" y="447"/>
                  </a:lnTo>
                  <a:lnTo>
                    <a:pt x="178" y="447"/>
                  </a:lnTo>
                  <a:lnTo>
                    <a:pt x="191" y="433"/>
                  </a:lnTo>
                  <a:lnTo>
                    <a:pt x="196" y="419"/>
                  </a:lnTo>
                  <a:lnTo>
                    <a:pt x="191" y="415"/>
                  </a:lnTo>
                  <a:lnTo>
                    <a:pt x="191" y="406"/>
                  </a:lnTo>
                  <a:lnTo>
                    <a:pt x="168" y="378"/>
                  </a:lnTo>
                  <a:lnTo>
                    <a:pt x="168" y="378"/>
                  </a:lnTo>
                  <a:lnTo>
                    <a:pt x="164" y="346"/>
                  </a:lnTo>
                  <a:lnTo>
                    <a:pt x="168" y="310"/>
                  </a:lnTo>
                  <a:lnTo>
                    <a:pt x="173" y="260"/>
                  </a:lnTo>
                  <a:lnTo>
                    <a:pt x="187" y="210"/>
                  </a:lnTo>
                  <a:lnTo>
                    <a:pt x="196" y="182"/>
                  </a:lnTo>
                  <a:lnTo>
                    <a:pt x="210" y="155"/>
                  </a:lnTo>
                  <a:lnTo>
                    <a:pt x="228" y="128"/>
                  </a:lnTo>
                  <a:lnTo>
                    <a:pt x="251" y="100"/>
                  </a:lnTo>
                  <a:lnTo>
                    <a:pt x="273" y="73"/>
                  </a:lnTo>
                  <a:lnTo>
                    <a:pt x="305" y="50"/>
                  </a:lnTo>
                  <a:lnTo>
                    <a:pt x="305" y="50"/>
                  </a:lnTo>
                  <a:lnTo>
                    <a:pt x="305" y="36"/>
                  </a:lnTo>
                  <a:lnTo>
                    <a:pt x="305" y="27"/>
                  </a:lnTo>
                  <a:lnTo>
                    <a:pt x="301" y="14"/>
                  </a:lnTo>
                  <a:lnTo>
                    <a:pt x="296" y="5"/>
                  </a:lnTo>
                  <a:lnTo>
                    <a:pt x="283" y="0"/>
                  </a:lnTo>
                  <a:lnTo>
                    <a:pt x="269" y="0"/>
                  </a:lnTo>
                  <a:lnTo>
                    <a:pt x="241" y="9"/>
                  </a:lnTo>
                  <a:lnTo>
                    <a:pt x="241" y="9"/>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4"/>
            <p:cNvSpPr>
              <a:spLocks/>
            </p:cNvSpPr>
            <p:nvPr/>
          </p:nvSpPr>
          <p:spPr bwMode="auto">
            <a:xfrm>
              <a:off x="3155" y="2239"/>
              <a:ext cx="1040" cy="670"/>
            </a:xfrm>
            <a:custGeom>
              <a:avLst/>
              <a:gdLst>
                <a:gd name="T0" fmla="*/ 1035 w 1040"/>
                <a:gd name="T1" fmla="*/ 447 h 670"/>
                <a:gd name="T2" fmla="*/ 1035 w 1040"/>
                <a:gd name="T3" fmla="*/ 383 h 670"/>
                <a:gd name="T4" fmla="*/ 1021 w 1040"/>
                <a:gd name="T5" fmla="*/ 315 h 670"/>
                <a:gd name="T6" fmla="*/ 985 w 1040"/>
                <a:gd name="T7" fmla="*/ 251 h 670"/>
                <a:gd name="T8" fmla="*/ 930 w 1040"/>
                <a:gd name="T9" fmla="*/ 191 h 670"/>
                <a:gd name="T10" fmla="*/ 866 w 1040"/>
                <a:gd name="T11" fmla="*/ 137 h 670"/>
                <a:gd name="T12" fmla="*/ 784 w 1040"/>
                <a:gd name="T13" fmla="*/ 87 h 670"/>
                <a:gd name="T14" fmla="*/ 693 w 1040"/>
                <a:gd name="T15" fmla="*/ 50 h 670"/>
                <a:gd name="T16" fmla="*/ 588 w 1040"/>
                <a:gd name="T17" fmla="*/ 18 h 670"/>
                <a:gd name="T18" fmla="*/ 538 w 1040"/>
                <a:gd name="T19" fmla="*/ 9 h 670"/>
                <a:gd name="T20" fmla="*/ 433 w 1040"/>
                <a:gd name="T21" fmla="*/ 0 h 670"/>
                <a:gd name="T22" fmla="*/ 337 w 1040"/>
                <a:gd name="T23" fmla="*/ 5 h 670"/>
                <a:gd name="T24" fmla="*/ 246 w 1040"/>
                <a:gd name="T25" fmla="*/ 18 h 670"/>
                <a:gd name="T26" fmla="*/ 169 w 1040"/>
                <a:gd name="T27" fmla="*/ 46 h 670"/>
                <a:gd name="T28" fmla="*/ 100 w 1040"/>
                <a:gd name="T29" fmla="*/ 87 h 670"/>
                <a:gd name="T30" fmla="*/ 50 w 1040"/>
                <a:gd name="T31" fmla="*/ 132 h 670"/>
                <a:gd name="T32" fmla="*/ 13 w 1040"/>
                <a:gd name="T33" fmla="*/ 191 h 670"/>
                <a:gd name="T34" fmla="*/ 4 w 1040"/>
                <a:gd name="T35" fmla="*/ 219 h 670"/>
                <a:gd name="T36" fmla="*/ 0 w 1040"/>
                <a:gd name="T37" fmla="*/ 287 h 670"/>
                <a:gd name="T38" fmla="*/ 18 w 1040"/>
                <a:gd name="T39" fmla="*/ 351 h 670"/>
                <a:gd name="T40" fmla="*/ 55 w 1040"/>
                <a:gd name="T41" fmla="*/ 415 h 670"/>
                <a:gd name="T42" fmla="*/ 105 w 1040"/>
                <a:gd name="T43" fmla="*/ 479 h 670"/>
                <a:gd name="T44" fmla="*/ 173 w 1040"/>
                <a:gd name="T45" fmla="*/ 533 h 670"/>
                <a:gd name="T46" fmla="*/ 255 w 1040"/>
                <a:gd name="T47" fmla="*/ 579 h 670"/>
                <a:gd name="T48" fmla="*/ 346 w 1040"/>
                <a:gd name="T49" fmla="*/ 620 h 670"/>
                <a:gd name="T50" fmla="*/ 451 w 1040"/>
                <a:gd name="T51" fmla="*/ 647 h 670"/>
                <a:gd name="T52" fmla="*/ 502 w 1040"/>
                <a:gd name="T53" fmla="*/ 661 h 670"/>
                <a:gd name="T54" fmla="*/ 606 w 1040"/>
                <a:gd name="T55" fmla="*/ 670 h 670"/>
                <a:gd name="T56" fmla="*/ 702 w 1040"/>
                <a:gd name="T57" fmla="*/ 666 h 670"/>
                <a:gd name="T58" fmla="*/ 793 w 1040"/>
                <a:gd name="T59" fmla="*/ 647 h 670"/>
                <a:gd name="T60" fmla="*/ 871 w 1040"/>
                <a:gd name="T61" fmla="*/ 620 h 670"/>
                <a:gd name="T62" fmla="*/ 939 w 1040"/>
                <a:gd name="T63" fmla="*/ 584 h 670"/>
                <a:gd name="T64" fmla="*/ 990 w 1040"/>
                <a:gd name="T65" fmla="*/ 538 h 670"/>
                <a:gd name="T66" fmla="*/ 1026 w 1040"/>
                <a:gd name="T67" fmla="*/ 479 h 670"/>
                <a:gd name="T68" fmla="*/ 1035 w 1040"/>
                <a:gd name="T69" fmla="*/ 447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0" h="670">
                  <a:moveTo>
                    <a:pt x="1035" y="447"/>
                  </a:moveTo>
                  <a:lnTo>
                    <a:pt x="1035" y="447"/>
                  </a:lnTo>
                  <a:lnTo>
                    <a:pt x="1040" y="415"/>
                  </a:lnTo>
                  <a:lnTo>
                    <a:pt x="1035" y="383"/>
                  </a:lnTo>
                  <a:lnTo>
                    <a:pt x="1031" y="347"/>
                  </a:lnTo>
                  <a:lnTo>
                    <a:pt x="1021" y="315"/>
                  </a:lnTo>
                  <a:lnTo>
                    <a:pt x="1003" y="283"/>
                  </a:lnTo>
                  <a:lnTo>
                    <a:pt x="985" y="251"/>
                  </a:lnTo>
                  <a:lnTo>
                    <a:pt x="962" y="219"/>
                  </a:lnTo>
                  <a:lnTo>
                    <a:pt x="930" y="191"/>
                  </a:lnTo>
                  <a:lnTo>
                    <a:pt x="898" y="164"/>
                  </a:lnTo>
                  <a:lnTo>
                    <a:pt x="866" y="137"/>
                  </a:lnTo>
                  <a:lnTo>
                    <a:pt x="825" y="109"/>
                  </a:lnTo>
                  <a:lnTo>
                    <a:pt x="784" y="87"/>
                  </a:lnTo>
                  <a:lnTo>
                    <a:pt x="739" y="68"/>
                  </a:lnTo>
                  <a:lnTo>
                    <a:pt x="693" y="50"/>
                  </a:lnTo>
                  <a:lnTo>
                    <a:pt x="643" y="32"/>
                  </a:lnTo>
                  <a:lnTo>
                    <a:pt x="588" y="18"/>
                  </a:lnTo>
                  <a:lnTo>
                    <a:pt x="588" y="18"/>
                  </a:lnTo>
                  <a:lnTo>
                    <a:pt x="538" y="9"/>
                  </a:lnTo>
                  <a:lnTo>
                    <a:pt x="483" y="5"/>
                  </a:lnTo>
                  <a:lnTo>
                    <a:pt x="433" y="0"/>
                  </a:lnTo>
                  <a:lnTo>
                    <a:pt x="383" y="0"/>
                  </a:lnTo>
                  <a:lnTo>
                    <a:pt x="337" y="5"/>
                  </a:lnTo>
                  <a:lnTo>
                    <a:pt x="292" y="9"/>
                  </a:lnTo>
                  <a:lnTo>
                    <a:pt x="246" y="18"/>
                  </a:lnTo>
                  <a:lnTo>
                    <a:pt x="205" y="32"/>
                  </a:lnTo>
                  <a:lnTo>
                    <a:pt x="169" y="46"/>
                  </a:lnTo>
                  <a:lnTo>
                    <a:pt x="132" y="64"/>
                  </a:lnTo>
                  <a:lnTo>
                    <a:pt x="100" y="87"/>
                  </a:lnTo>
                  <a:lnTo>
                    <a:pt x="73" y="109"/>
                  </a:lnTo>
                  <a:lnTo>
                    <a:pt x="50" y="132"/>
                  </a:lnTo>
                  <a:lnTo>
                    <a:pt x="32" y="160"/>
                  </a:lnTo>
                  <a:lnTo>
                    <a:pt x="13" y="191"/>
                  </a:lnTo>
                  <a:lnTo>
                    <a:pt x="4" y="219"/>
                  </a:lnTo>
                  <a:lnTo>
                    <a:pt x="4" y="219"/>
                  </a:lnTo>
                  <a:lnTo>
                    <a:pt x="0" y="255"/>
                  </a:lnTo>
                  <a:lnTo>
                    <a:pt x="0" y="287"/>
                  </a:lnTo>
                  <a:lnTo>
                    <a:pt x="9" y="319"/>
                  </a:lnTo>
                  <a:lnTo>
                    <a:pt x="18" y="351"/>
                  </a:lnTo>
                  <a:lnTo>
                    <a:pt x="36" y="383"/>
                  </a:lnTo>
                  <a:lnTo>
                    <a:pt x="55" y="415"/>
                  </a:lnTo>
                  <a:lnTo>
                    <a:pt x="77" y="447"/>
                  </a:lnTo>
                  <a:lnTo>
                    <a:pt x="105" y="479"/>
                  </a:lnTo>
                  <a:lnTo>
                    <a:pt x="141" y="506"/>
                  </a:lnTo>
                  <a:lnTo>
                    <a:pt x="173" y="533"/>
                  </a:lnTo>
                  <a:lnTo>
                    <a:pt x="214" y="556"/>
                  </a:lnTo>
                  <a:lnTo>
                    <a:pt x="255" y="579"/>
                  </a:lnTo>
                  <a:lnTo>
                    <a:pt x="301" y="602"/>
                  </a:lnTo>
                  <a:lnTo>
                    <a:pt x="346" y="620"/>
                  </a:lnTo>
                  <a:lnTo>
                    <a:pt x="397" y="638"/>
                  </a:lnTo>
                  <a:lnTo>
                    <a:pt x="451" y="647"/>
                  </a:lnTo>
                  <a:lnTo>
                    <a:pt x="451" y="647"/>
                  </a:lnTo>
                  <a:lnTo>
                    <a:pt x="502" y="661"/>
                  </a:lnTo>
                  <a:lnTo>
                    <a:pt x="556" y="666"/>
                  </a:lnTo>
                  <a:lnTo>
                    <a:pt x="606" y="670"/>
                  </a:lnTo>
                  <a:lnTo>
                    <a:pt x="657" y="670"/>
                  </a:lnTo>
                  <a:lnTo>
                    <a:pt x="702" y="666"/>
                  </a:lnTo>
                  <a:lnTo>
                    <a:pt x="748" y="657"/>
                  </a:lnTo>
                  <a:lnTo>
                    <a:pt x="793" y="647"/>
                  </a:lnTo>
                  <a:lnTo>
                    <a:pt x="834" y="638"/>
                  </a:lnTo>
                  <a:lnTo>
                    <a:pt x="871" y="620"/>
                  </a:lnTo>
                  <a:lnTo>
                    <a:pt x="907" y="606"/>
                  </a:lnTo>
                  <a:lnTo>
                    <a:pt x="939" y="584"/>
                  </a:lnTo>
                  <a:lnTo>
                    <a:pt x="967" y="561"/>
                  </a:lnTo>
                  <a:lnTo>
                    <a:pt x="990" y="538"/>
                  </a:lnTo>
                  <a:lnTo>
                    <a:pt x="1008" y="511"/>
                  </a:lnTo>
                  <a:lnTo>
                    <a:pt x="1026" y="479"/>
                  </a:lnTo>
                  <a:lnTo>
                    <a:pt x="1035" y="447"/>
                  </a:lnTo>
                  <a:lnTo>
                    <a:pt x="1035" y="447"/>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5"/>
            <p:cNvSpPr>
              <a:spLocks/>
            </p:cNvSpPr>
            <p:nvPr/>
          </p:nvSpPr>
          <p:spPr bwMode="auto">
            <a:xfrm>
              <a:off x="3369" y="2367"/>
              <a:ext cx="151" cy="132"/>
            </a:xfrm>
            <a:custGeom>
              <a:avLst/>
              <a:gdLst>
                <a:gd name="T0" fmla="*/ 69 w 151"/>
                <a:gd name="T1" fmla="*/ 118 h 132"/>
                <a:gd name="T2" fmla="*/ 69 w 151"/>
                <a:gd name="T3" fmla="*/ 118 h 132"/>
                <a:gd name="T4" fmla="*/ 114 w 151"/>
                <a:gd name="T5" fmla="*/ 132 h 132"/>
                <a:gd name="T6" fmla="*/ 114 w 151"/>
                <a:gd name="T7" fmla="*/ 132 h 132"/>
                <a:gd name="T8" fmla="*/ 128 w 151"/>
                <a:gd name="T9" fmla="*/ 123 h 132"/>
                <a:gd name="T10" fmla="*/ 128 w 151"/>
                <a:gd name="T11" fmla="*/ 123 h 132"/>
                <a:gd name="T12" fmla="*/ 137 w 151"/>
                <a:gd name="T13" fmla="*/ 109 h 132"/>
                <a:gd name="T14" fmla="*/ 142 w 151"/>
                <a:gd name="T15" fmla="*/ 95 h 132"/>
                <a:gd name="T16" fmla="*/ 151 w 151"/>
                <a:gd name="T17" fmla="*/ 63 h 132"/>
                <a:gd name="T18" fmla="*/ 146 w 151"/>
                <a:gd name="T19" fmla="*/ 50 h 132"/>
                <a:gd name="T20" fmla="*/ 142 w 151"/>
                <a:gd name="T21" fmla="*/ 36 h 132"/>
                <a:gd name="T22" fmla="*/ 137 w 151"/>
                <a:gd name="T23" fmla="*/ 27 h 132"/>
                <a:gd name="T24" fmla="*/ 128 w 151"/>
                <a:gd name="T25" fmla="*/ 13 h 132"/>
                <a:gd name="T26" fmla="*/ 128 w 151"/>
                <a:gd name="T27" fmla="*/ 13 h 132"/>
                <a:gd name="T28" fmla="*/ 114 w 151"/>
                <a:gd name="T29" fmla="*/ 9 h 132"/>
                <a:gd name="T30" fmla="*/ 105 w 151"/>
                <a:gd name="T31" fmla="*/ 0 h 132"/>
                <a:gd name="T32" fmla="*/ 87 w 151"/>
                <a:gd name="T33" fmla="*/ 0 h 132"/>
                <a:gd name="T34" fmla="*/ 73 w 151"/>
                <a:gd name="T35" fmla="*/ 0 h 132"/>
                <a:gd name="T36" fmla="*/ 46 w 151"/>
                <a:gd name="T37" fmla="*/ 9 h 132"/>
                <a:gd name="T38" fmla="*/ 32 w 151"/>
                <a:gd name="T39" fmla="*/ 18 h 132"/>
                <a:gd name="T40" fmla="*/ 23 w 151"/>
                <a:gd name="T41" fmla="*/ 27 h 132"/>
                <a:gd name="T42" fmla="*/ 23 w 151"/>
                <a:gd name="T43" fmla="*/ 27 h 132"/>
                <a:gd name="T44" fmla="*/ 9 w 151"/>
                <a:gd name="T45" fmla="*/ 45 h 132"/>
                <a:gd name="T46" fmla="*/ 0 w 151"/>
                <a:gd name="T47" fmla="*/ 68 h 132"/>
                <a:gd name="T48" fmla="*/ 0 w 151"/>
                <a:gd name="T49" fmla="*/ 91 h 132"/>
                <a:gd name="T50" fmla="*/ 5 w 151"/>
                <a:gd name="T51" fmla="*/ 109 h 132"/>
                <a:gd name="T52" fmla="*/ 5 w 151"/>
                <a:gd name="T53" fmla="*/ 109 h 132"/>
                <a:gd name="T54" fmla="*/ 37 w 151"/>
                <a:gd name="T55" fmla="*/ 109 h 132"/>
                <a:gd name="T56" fmla="*/ 69 w 151"/>
                <a:gd name="T57" fmla="*/ 118 h 132"/>
                <a:gd name="T58" fmla="*/ 69 w 151"/>
                <a:gd name="T59" fmla="*/ 11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1" h="132">
                  <a:moveTo>
                    <a:pt x="69" y="118"/>
                  </a:moveTo>
                  <a:lnTo>
                    <a:pt x="69" y="118"/>
                  </a:lnTo>
                  <a:lnTo>
                    <a:pt x="114" y="132"/>
                  </a:lnTo>
                  <a:lnTo>
                    <a:pt x="114" y="132"/>
                  </a:lnTo>
                  <a:lnTo>
                    <a:pt x="128" y="123"/>
                  </a:lnTo>
                  <a:lnTo>
                    <a:pt x="128" y="123"/>
                  </a:lnTo>
                  <a:lnTo>
                    <a:pt x="137" y="109"/>
                  </a:lnTo>
                  <a:lnTo>
                    <a:pt x="142" y="95"/>
                  </a:lnTo>
                  <a:lnTo>
                    <a:pt x="151" y="63"/>
                  </a:lnTo>
                  <a:lnTo>
                    <a:pt x="146" y="50"/>
                  </a:lnTo>
                  <a:lnTo>
                    <a:pt x="142" y="36"/>
                  </a:lnTo>
                  <a:lnTo>
                    <a:pt x="137" y="27"/>
                  </a:lnTo>
                  <a:lnTo>
                    <a:pt x="128" y="13"/>
                  </a:lnTo>
                  <a:lnTo>
                    <a:pt x="128" y="13"/>
                  </a:lnTo>
                  <a:lnTo>
                    <a:pt x="114" y="9"/>
                  </a:lnTo>
                  <a:lnTo>
                    <a:pt x="105" y="0"/>
                  </a:lnTo>
                  <a:lnTo>
                    <a:pt x="87" y="0"/>
                  </a:lnTo>
                  <a:lnTo>
                    <a:pt x="73" y="0"/>
                  </a:lnTo>
                  <a:lnTo>
                    <a:pt x="46" y="9"/>
                  </a:lnTo>
                  <a:lnTo>
                    <a:pt x="32" y="18"/>
                  </a:lnTo>
                  <a:lnTo>
                    <a:pt x="23" y="27"/>
                  </a:lnTo>
                  <a:lnTo>
                    <a:pt x="23" y="27"/>
                  </a:lnTo>
                  <a:lnTo>
                    <a:pt x="9" y="45"/>
                  </a:lnTo>
                  <a:lnTo>
                    <a:pt x="0" y="68"/>
                  </a:lnTo>
                  <a:lnTo>
                    <a:pt x="0" y="91"/>
                  </a:lnTo>
                  <a:lnTo>
                    <a:pt x="5" y="109"/>
                  </a:lnTo>
                  <a:lnTo>
                    <a:pt x="5" y="109"/>
                  </a:lnTo>
                  <a:lnTo>
                    <a:pt x="37" y="109"/>
                  </a:lnTo>
                  <a:lnTo>
                    <a:pt x="69" y="118"/>
                  </a:lnTo>
                  <a:lnTo>
                    <a:pt x="69" y="1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16"/>
            <p:cNvSpPr>
              <a:spLocks/>
            </p:cNvSpPr>
            <p:nvPr/>
          </p:nvSpPr>
          <p:spPr bwMode="auto">
            <a:xfrm>
              <a:off x="3752" y="2449"/>
              <a:ext cx="142" cy="141"/>
            </a:xfrm>
            <a:custGeom>
              <a:avLst/>
              <a:gdLst>
                <a:gd name="T0" fmla="*/ 19 w 142"/>
                <a:gd name="T1" fmla="*/ 127 h 141"/>
                <a:gd name="T2" fmla="*/ 19 w 142"/>
                <a:gd name="T3" fmla="*/ 127 h 141"/>
                <a:gd name="T4" fmla="*/ 50 w 142"/>
                <a:gd name="T5" fmla="*/ 127 h 141"/>
                <a:gd name="T6" fmla="*/ 87 w 142"/>
                <a:gd name="T7" fmla="*/ 137 h 141"/>
                <a:gd name="T8" fmla="*/ 87 w 142"/>
                <a:gd name="T9" fmla="*/ 137 h 141"/>
                <a:gd name="T10" fmla="*/ 114 w 142"/>
                <a:gd name="T11" fmla="*/ 141 h 141"/>
                <a:gd name="T12" fmla="*/ 114 w 142"/>
                <a:gd name="T13" fmla="*/ 141 h 141"/>
                <a:gd name="T14" fmla="*/ 128 w 142"/>
                <a:gd name="T15" fmla="*/ 127 h 141"/>
                <a:gd name="T16" fmla="*/ 137 w 142"/>
                <a:gd name="T17" fmla="*/ 109 h 141"/>
                <a:gd name="T18" fmla="*/ 142 w 142"/>
                <a:gd name="T19" fmla="*/ 86 h 141"/>
                <a:gd name="T20" fmla="*/ 137 w 142"/>
                <a:gd name="T21" fmla="*/ 64 h 141"/>
                <a:gd name="T22" fmla="*/ 137 w 142"/>
                <a:gd name="T23" fmla="*/ 64 h 141"/>
                <a:gd name="T24" fmla="*/ 133 w 142"/>
                <a:gd name="T25" fmla="*/ 50 h 141"/>
                <a:gd name="T26" fmla="*/ 128 w 142"/>
                <a:gd name="T27" fmla="*/ 36 h 141"/>
                <a:gd name="T28" fmla="*/ 110 w 142"/>
                <a:gd name="T29" fmla="*/ 13 h 141"/>
                <a:gd name="T30" fmla="*/ 96 w 142"/>
                <a:gd name="T31" fmla="*/ 4 h 141"/>
                <a:gd name="T32" fmla="*/ 82 w 142"/>
                <a:gd name="T33" fmla="*/ 0 h 141"/>
                <a:gd name="T34" fmla="*/ 69 w 142"/>
                <a:gd name="T35" fmla="*/ 0 h 141"/>
                <a:gd name="T36" fmla="*/ 55 w 142"/>
                <a:gd name="T37" fmla="*/ 0 h 141"/>
                <a:gd name="T38" fmla="*/ 55 w 142"/>
                <a:gd name="T39" fmla="*/ 0 h 141"/>
                <a:gd name="T40" fmla="*/ 41 w 142"/>
                <a:gd name="T41" fmla="*/ 4 h 141"/>
                <a:gd name="T42" fmla="*/ 32 w 142"/>
                <a:gd name="T43" fmla="*/ 9 h 141"/>
                <a:gd name="T44" fmla="*/ 19 w 142"/>
                <a:gd name="T45" fmla="*/ 18 h 141"/>
                <a:gd name="T46" fmla="*/ 9 w 142"/>
                <a:gd name="T47" fmla="*/ 32 h 141"/>
                <a:gd name="T48" fmla="*/ 0 w 142"/>
                <a:gd name="T49" fmla="*/ 59 h 141"/>
                <a:gd name="T50" fmla="*/ 0 w 142"/>
                <a:gd name="T51" fmla="*/ 73 h 141"/>
                <a:gd name="T52" fmla="*/ 0 w 142"/>
                <a:gd name="T53" fmla="*/ 91 h 141"/>
                <a:gd name="T54" fmla="*/ 0 w 142"/>
                <a:gd name="T55" fmla="*/ 91 h 141"/>
                <a:gd name="T56" fmla="*/ 5 w 142"/>
                <a:gd name="T57" fmla="*/ 109 h 141"/>
                <a:gd name="T58" fmla="*/ 19 w 142"/>
                <a:gd name="T59" fmla="*/ 127 h 141"/>
                <a:gd name="T60" fmla="*/ 19 w 142"/>
                <a:gd name="T61" fmla="*/ 12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2" h="141">
                  <a:moveTo>
                    <a:pt x="19" y="127"/>
                  </a:moveTo>
                  <a:lnTo>
                    <a:pt x="19" y="127"/>
                  </a:lnTo>
                  <a:lnTo>
                    <a:pt x="50" y="127"/>
                  </a:lnTo>
                  <a:lnTo>
                    <a:pt x="87" y="137"/>
                  </a:lnTo>
                  <a:lnTo>
                    <a:pt x="87" y="137"/>
                  </a:lnTo>
                  <a:lnTo>
                    <a:pt x="114" y="141"/>
                  </a:lnTo>
                  <a:lnTo>
                    <a:pt x="114" y="141"/>
                  </a:lnTo>
                  <a:lnTo>
                    <a:pt x="128" y="127"/>
                  </a:lnTo>
                  <a:lnTo>
                    <a:pt x="137" y="109"/>
                  </a:lnTo>
                  <a:lnTo>
                    <a:pt x="142" y="86"/>
                  </a:lnTo>
                  <a:lnTo>
                    <a:pt x="137" y="64"/>
                  </a:lnTo>
                  <a:lnTo>
                    <a:pt x="137" y="64"/>
                  </a:lnTo>
                  <a:lnTo>
                    <a:pt x="133" y="50"/>
                  </a:lnTo>
                  <a:lnTo>
                    <a:pt x="128" y="36"/>
                  </a:lnTo>
                  <a:lnTo>
                    <a:pt x="110" y="13"/>
                  </a:lnTo>
                  <a:lnTo>
                    <a:pt x="96" y="4"/>
                  </a:lnTo>
                  <a:lnTo>
                    <a:pt x="82" y="0"/>
                  </a:lnTo>
                  <a:lnTo>
                    <a:pt x="69" y="0"/>
                  </a:lnTo>
                  <a:lnTo>
                    <a:pt x="55" y="0"/>
                  </a:lnTo>
                  <a:lnTo>
                    <a:pt x="55" y="0"/>
                  </a:lnTo>
                  <a:lnTo>
                    <a:pt x="41" y="4"/>
                  </a:lnTo>
                  <a:lnTo>
                    <a:pt x="32" y="9"/>
                  </a:lnTo>
                  <a:lnTo>
                    <a:pt x="19" y="18"/>
                  </a:lnTo>
                  <a:lnTo>
                    <a:pt x="9" y="32"/>
                  </a:lnTo>
                  <a:lnTo>
                    <a:pt x="0" y="59"/>
                  </a:lnTo>
                  <a:lnTo>
                    <a:pt x="0" y="73"/>
                  </a:lnTo>
                  <a:lnTo>
                    <a:pt x="0" y="91"/>
                  </a:lnTo>
                  <a:lnTo>
                    <a:pt x="0" y="91"/>
                  </a:lnTo>
                  <a:lnTo>
                    <a:pt x="5" y="109"/>
                  </a:lnTo>
                  <a:lnTo>
                    <a:pt x="19" y="127"/>
                  </a:lnTo>
                  <a:lnTo>
                    <a:pt x="19" y="1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17"/>
            <p:cNvSpPr>
              <a:spLocks/>
            </p:cNvSpPr>
            <p:nvPr/>
          </p:nvSpPr>
          <p:spPr bwMode="auto">
            <a:xfrm>
              <a:off x="3415" y="2430"/>
              <a:ext cx="54" cy="78"/>
            </a:xfrm>
            <a:custGeom>
              <a:avLst/>
              <a:gdLst>
                <a:gd name="T0" fmla="*/ 54 w 54"/>
                <a:gd name="T1" fmla="*/ 46 h 78"/>
                <a:gd name="T2" fmla="*/ 54 w 54"/>
                <a:gd name="T3" fmla="*/ 46 h 78"/>
                <a:gd name="T4" fmla="*/ 54 w 54"/>
                <a:gd name="T5" fmla="*/ 28 h 78"/>
                <a:gd name="T6" fmla="*/ 54 w 54"/>
                <a:gd name="T7" fmla="*/ 14 h 78"/>
                <a:gd name="T8" fmla="*/ 45 w 54"/>
                <a:gd name="T9" fmla="*/ 5 h 78"/>
                <a:gd name="T10" fmla="*/ 36 w 54"/>
                <a:gd name="T11" fmla="*/ 0 h 78"/>
                <a:gd name="T12" fmla="*/ 36 w 54"/>
                <a:gd name="T13" fmla="*/ 0 h 78"/>
                <a:gd name="T14" fmla="*/ 27 w 54"/>
                <a:gd name="T15" fmla="*/ 0 h 78"/>
                <a:gd name="T16" fmla="*/ 18 w 54"/>
                <a:gd name="T17" fmla="*/ 5 h 78"/>
                <a:gd name="T18" fmla="*/ 9 w 54"/>
                <a:gd name="T19" fmla="*/ 19 h 78"/>
                <a:gd name="T20" fmla="*/ 4 w 54"/>
                <a:gd name="T21" fmla="*/ 32 h 78"/>
                <a:gd name="T22" fmla="*/ 4 w 54"/>
                <a:gd name="T23" fmla="*/ 32 h 78"/>
                <a:gd name="T24" fmla="*/ 0 w 54"/>
                <a:gd name="T25" fmla="*/ 46 h 78"/>
                <a:gd name="T26" fmla="*/ 4 w 54"/>
                <a:gd name="T27" fmla="*/ 60 h 78"/>
                <a:gd name="T28" fmla="*/ 9 w 54"/>
                <a:gd name="T29" fmla="*/ 73 h 78"/>
                <a:gd name="T30" fmla="*/ 18 w 54"/>
                <a:gd name="T31" fmla="*/ 78 h 78"/>
                <a:gd name="T32" fmla="*/ 18 w 54"/>
                <a:gd name="T33" fmla="*/ 78 h 78"/>
                <a:gd name="T34" fmla="*/ 32 w 54"/>
                <a:gd name="T35" fmla="*/ 78 h 78"/>
                <a:gd name="T36" fmla="*/ 41 w 54"/>
                <a:gd name="T37" fmla="*/ 69 h 78"/>
                <a:gd name="T38" fmla="*/ 50 w 54"/>
                <a:gd name="T39" fmla="*/ 60 h 78"/>
                <a:gd name="T40" fmla="*/ 54 w 54"/>
                <a:gd name="T41" fmla="*/ 46 h 78"/>
                <a:gd name="T42" fmla="*/ 54 w 54"/>
                <a:gd name="T43" fmla="*/ 4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78">
                  <a:moveTo>
                    <a:pt x="54" y="46"/>
                  </a:moveTo>
                  <a:lnTo>
                    <a:pt x="54" y="46"/>
                  </a:lnTo>
                  <a:lnTo>
                    <a:pt x="54" y="28"/>
                  </a:lnTo>
                  <a:lnTo>
                    <a:pt x="54" y="14"/>
                  </a:lnTo>
                  <a:lnTo>
                    <a:pt x="45" y="5"/>
                  </a:lnTo>
                  <a:lnTo>
                    <a:pt x="36" y="0"/>
                  </a:lnTo>
                  <a:lnTo>
                    <a:pt x="36" y="0"/>
                  </a:lnTo>
                  <a:lnTo>
                    <a:pt x="27" y="0"/>
                  </a:lnTo>
                  <a:lnTo>
                    <a:pt x="18" y="5"/>
                  </a:lnTo>
                  <a:lnTo>
                    <a:pt x="9" y="19"/>
                  </a:lnTo>
                  <a:lnTo>
                    <a:pt x="4" y="32"/>
                  </a:lnTo>
                  <a:lnTo>
                    <a:pt x="4" y="32"/>
                  </a:lnTo>
                  <a:lnTo>
                    <a:pt x="0" y="46"/>
                  </a:lnTo>
                  <a:lnTo>
                    <a:pt x="4" y="60"/>
                  </a:lnTo>
                  <a:lnTo>
                    <a:pt x="9" y="73"/>
                  </a:lnTo>
                  <a:lnTo>
                    <a:pt x="18" y="78"/>
                  </a:lnTo>
                  <a:lnTo>
                    <a:pt x="18" y="78"/>
                  </a:lnTo>
                  <a:lnTo>
                    <a:pt x="32" y="78"/>
                  </a:lnTo>
                  <a:lnTo>
                    <a:pt x="41" y="69"/>
                  </a:lnTo>
                  <a:lnTo>
                    <a:pt x="50" y="60"/>
                  </a:lnTo>
                  <a:lnTo>
                    <a:pt x="54" y="46"/>
                  </a:lnTo>
                  <a:lnTo>
                    <a:pt x="54" y="46"/>
                  </a:lnTo>
                  <a:close/>
                </a:path>
              </a:pathLst>
            </a:custGeom>
            <a:solidFill>
              <a:srgbClr val="420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18"/>
            <p:cNvSpPr>
              <a:spLocks/>
            </p:cNvSpPr>
            <p:nvPr/>
          </p:nvSpPr>
          <p:spPr bwMode="auto">
            <a:xfrm>
              <a:off x="3793" y="2522"/>
              <a:ext cx="51" cy="77"/>
            </a:xfrm>
            <a:custGeom>
              <a:avLst/>
              <a:gdLst>
                <a:gd name="T0" fmla="*/ 51 w 51"/>
                <a:gd name="T1" fmla="*/ 45 h 77"/>
                <a:gd name="T2" fmla="*/ 51 w 51"/>
                <a:gd name="T3" fmla="*/ 45 h 77"/>
                <a:gd name="T4" fmla="*/ 51 w 51"/>
                <a:gd name="T5" fmla="*/ 32 h 77"/>
                <a:gd name="T6" fmla="*/ 51 w 51"/>
                <a:gd name="T7" fmla="*/ 18 h 77"/>
                <a:gd name="T8" fmla="*/ 41 w 51"/>
                <a:gd name="T9" fmla="*/ 9 h 77"/>
                <a:gd name="T10" fmla="*/ 32 w 51"/>
                <a:gd name="T11" fmla="*/ 0 h 77"/>
                <a:gd name="T12" fmla="*/ 32 w 51"/>
                <a:gd name="T13" fmla="*/ 0 h 77"/>
                <a:gd name="T14" fmla="*/ 23 w 51"/>
                <a:gd name="T15" fmla="*/ 4 h 77"/>
                <a:gd name="T16" fmla="*/ 14 w 51"/>
                <a:gd name="T17" fmla="*/ 9 h 77"/>
                <a:gd name="T18" fmla="*/ 5 w 51"/>
                <a:gd name="T19" fmla="*/ 18 h 77"/>
                <a:gd name="T20" fmla="*/ 0 w 51"/>
                <a:gd name="T21" fmla="*/ 36 h 77"/>
                <a:gd name="T22" fmla="*/ 0 w 51"/>
                <a:gd name="T23" fmla="*/ 36 h 77"/>
                <a:gd name="T24" fmla="*/ 0 w 51"/>
                <a:gd name="T25" fmla="*/ 50 h 77"/>
                <a:gd name="T26" fmla="*/ 0 w 51"/>
                <a:gd name="T27" fmla="*/ 64 h 77"/>
                <a:gd name="T28" fmla="*/ 9 w 51"/>
                <a:gd name="T29" fmla="*/ 73 h 77"/>
                <a:gd name="T30" fmla="*/ 19 w 51"/>
                <a:gd name="T31" fmla="*/ 77 h 77"/>
                <a:gd name="T32" fmla="*/ 19 w 51"/>
                <a:gd name="T33" fmla="*/ 77 h 77"/>
                <a:gd name="T34" fmla="*/ 28 w 51"/>
                <a:gd name="T35" fmla="*/ 77 h 77"/>
                <a:gd name="T36" fmla="*/ 37 w 51"/>
                <a:gd name="T37" fmla="*/ 73 h 77"/>
                <a:gd name="T38" fmla="*/ 46 w 51"/>
                <a:gd name="T39" fmla="*/ 59 h 77"/>
                <a:gd name="T40" fmla="*/ 51 w 51"/>
                <a:gd name="T41" fmla="*/ 45 h 77"/>
                <a:gd name="T42" fmla="*/ 51 w 51"/>
                <a:gd name="T43" fmla="*/ 4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77">
                  <a:moveTo>
                    <a:pt x="51" y="45"/>
                  </a:moveTo>
                  <a:lnTo>
                    <a:pt x="51" y="45"/>
                  </a:lnTo>
                  <a:lnTo>
                    <a:pt x="51" y="32"/>
                  </a:lnTo>
                  <a:lnTo>
                    <a:pt x="51" y="18"/>
                  </a:lnTo>
                  <a:lnTo>
                    <a:pt x="41" y="9"/>
                  </a:lnTo>
                  <a:lnTo>
                    <a:pt x="32" y="0"/>
                  </a:lnTo>
                  <a:lnTo>
                    <a:pt x="32" y="0"/>
                  </a:lnTo>
                  <a:lnTo>
                    <a:pt x="23" y="4"/>
                  </a:lnTo>
                  <a:lnTo>
                    <a:pt x="14" y="9"/>
                  </a:lnTo>
                  <a:lnTo>
                    <a:pt x="5" y="18"/>
                  </a:lnTo>
                  <a:lnTo>
                    <a:pt x="0" y="36"/>
                  </a:lnTo>
                  <a:lnTo>
                    <a:pt x="0" y="36"/>
                  </a:lnTo>
                  <a:lnTo>
                    <a:pt x="0" y="50"/>
                  </a:lnTo>
                  <a:lnTo>
                    <a:pt x="0" y="64"/>
                  </a:lnTo>
                  <a:lnTo>
                    <a:pt x="9" y="73"/>
                  </a:lnTo>
                  <a:lnTo>
                    <a:pt x="19" y="77"/>
                  </a:lnTo>
                  <a:lnTo>
                    <a:pt x="19" y="77"/>
                  </a:lnTo>
                  <a:lnTo>
                    <a:pt x="28" y="77"/>
                  </a:lnTo>
                  <a:lnTo>
                    <a:pt x="37" y="73"/>
                  </a:lnTo>
                  <a:lnTo>
                    <a:pt x="46" y="59"/>
                  </a:lnTo>
                  <a:lnTo>
                    <a:pt x="51" y="45"/>
                  </a:lnTo>
                  <a:lnTo>
                    <a:pt x="51" y="45"/>
                  </a:lnTo>
                  <a:close/>
                </a:path>
              </a:pathLst>
            </a:custGeom>
            <a:solidFill>
              <a:srgbClr val="420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19"/>
            <p:cNvSpPr>
              <a:spLocks/>
            </p:cNvSpPr>
            <p:nvPr/>
          </p:nvSpPr>
          <p:spPr bwMode="auto">
            <a:xfrm>
              <a:off x="3355" y="2590"/>
              <a:ext cx="507" cy="196"/>
            </a:xfrm>
            <a:custGeom>
              <a:avLst/>
              <a:gdLst>
                <a:gd name="T0" fmla="*/ 0 w 507"/>
                <a:gd name="T1" fmla="*/ 0 h 196"/>
                <a:gd name="T2" fmla="*/ 0 w 507"/>
                <a:gd name="T3" fmla="*/ 0 h 196"/>
                <a:gd name="T4" fmla="*/ 10 w 507"/>
                <a:gd name="T5" fmla="*/ 14 h 196"/>
                <a:gd name="T6" fmla="*/ 37 w 507"/>
                <a:gd name="T7" fmla="*/ 50 h 196"/>
                <a:gd name="T8" fmla="*/ 83 w 507"/>
                <a:gd name="T9" fmla="*/ 100 h 196"/>
                <a:gd name="T10" fmla="*/ 110 w 507"/>
                <a:gd name="T11" fmla="*/ 123 h 196"/>
                <a:gd name="T12" fmla="*/ 142 w 507"/>
                <a:gd name="T13" fmla="*/ 146 h 196"/>
                <a:gd name="T14" fmla="*/ 178 w 507"/>
                <a:gd name="T15" fmla="*/ 169 h 196"/>
                <a:gd name="T16" fmla="*/ 219 w 507"/>
                <a:gd name="T17" fmla="*/ 182 h 196"/>
                <a:gd name="T18" fmla="*/ 260 w 507"/>
                <a:gd name="T19" fmla="*/ 192 h 196"/>
                <a:gd name="T20" fmla="*/ 306 w 507"/>
                <a:gd name="T21" fmla="*/ 196 h 196"/>
                <a:gd name="T22" fmla="*/ 352 w 507"/>
                <a:gd name="T23" fmla="*/ 192 h 196"/>
                <a:gd name="T24" fmla="*/ 402 w 507"/>
                <a:gd name="T25" fmla="*/ 178 h 196"/>
                <a:gd name="T26" fmla="*/ 452 w 507"/>
                <a:gd name="T27" fmla="*/ 151 h 196"/>
                <a:gd name="T28" fmla="*/ 507 w 507"/>
                <a:gd name="T29" fmla="*/ 114 h 196"/>
                <a:gd name="T30" fmla="*/ 507 w 507"/>
                <a:gd name="T31" fmla="*/ 114 h 196"/>
                <a:gd name="T32" fmla="*/ 466 w 507"/>
                <a:gd name="T33" fmla="*/ 119 h 196"/>
                <a:gd name="T34" fmla="*/ 420 w 507"/>
                <a:gd name="T35" fmla="*/ 123 h 196"/>
                <a:gd name="T36" fmla="*/ 356 w 507"/>
                <a:gd name="T37" fmla="*/ 123 h 196"/>
                <a:gd name="T38" fmla="*/ 279 w 507"/>
                <a:gd name="T39" fmla="*/ 114 h 196"/>
                <a:gd name="T40" fmla="*/ 238 w 507"/>
                <a:gd name="T41" fmla="*/ 105 h 196"/>
                <a:gd name="T42" fmla="*/ 192 w 507"/>
                <a:gd name="T43" fmla="*/ 91 h 196"/>
                <a:gd name="T44" fmla="*/ 146 w 507"/>
                <a:gd name="T45" fmla="*/ 78 h 196"/>
                <a:gd name="T46" fmla="*/ 96 w 507"/>
                <a:gd name="T47" fmla="*/ 55 h 196"/>
                <a:gd name="T48" fmla="*/ 51 w 507"/>
                <a:gd name="T49" fmla="*/ 32 h 196"/>
                <a:gd name="T50" fmla="*/ 0 w 507"/>
                <a:gd name="T51" fmla="*/ 0 h 196"/>
                <a:gd name="T52" fmla="*/ 0 w 507"/>
                <a:gd name="T53"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7" h="196">
                  <a:moveTo>
                    <a:pt x="0" y="0"/>
                  </a:moveTo>
                  <a:lnTo>
                    <a:pt x="0" y="0"/>
                  </a:lnTo>
                  <a:lnTo>
                    <a:pt x="10" y="14"/>
                  </a:lnTo>
                  <a:lnTo>
                    <a:pt x="37" y="50"/>
                  </a:lnTo>
                  <a:lnTo>
                    <a:pt x="83" y="100"/>
                  </a:lnTo>
                  <a:lnTo>
                    <a:pt x="110" y="123"/>
                  </a:lnTo>
                  <a:lnTo>
                    <a:pt x="142" y="146"/>
                  </a:lnTo>
                  <a:lnTo>
                    <a:pt x="178" y="169"/>
                  </a:lnTo>
                  <a:lnTo>
                    <a:pt x="219" y="182"/>
                  </a:lnTo>
                  <a:lnTo>
                    <a:pt x="260" y="192"/>
                  </a:lnTo>
                  <a:lnTo>
                    <a:pt x="306" y="196"/>
                  </a:lnTo>
                  <a:lnTo>
                    <a:pt x="352" y="192"/>
                  </a:lnTo>
                  <a:lnTo>
                    <a:pt x="402" y="178"/>
                  </a:lnTo>
                  <a:lnTo>
                    <a:pt x="452" y="151"/>
                  </a:lnTo>
                  <a:lnTo>
                    <a:pt x="507" y="114"/>
                  </a:lnTo>
                  <a:lnTo>
                    <a:pt x="507" y="114"/>
                  </a:lnTo>
                  <a:lnTo>
                    <a:pt x="466" y="119"/>
                  </a:lnTo>
                  <a:lnTo>
                    <a:pt x="420" y="123"/>
                  </a:lnTo>
                  <a:lnTo>
                    <a:pt x="356" y="123"/>
                  </a:lnTo>
                  <a:lnTo>
                    <a:pt x="279" y="114"/>
                  </a:lnTo>
                  <a:lnTo>
                    <a:pt x="238" y="105"/>
                  </a:lnTo>
                  <a:lnTo>
                    <a:pt x="192" y="91"/>
                  </a:lnTo>
                  <a:lnTo>
                    <a:pt x="146" y="78"/>
                  </a:lnTo>
                  <a:lnTo>
                    <a:pt x="96" y="55"/>
                  </a:lnTo>
                  <a:lnTo>
                    <a:pt x="51" y="3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20"/>
            <p:cNvSpPr>
              <a:spLocks/>
            </p:cNvSpPr>
            <p:nvPr/>
          </p:nvSpPr>
          <p:spPr bwMode="auto">
            <a:xfrm>
              <a:off x="2963" y="2412"/>
              <a:ext cx="59" cy="78"/>
            </a:xfrm>
            <a:custGeom>
              <a:avLst/>
              <a:gdLst>
                <a:gd name="T0" fmla="*/ 0 w 59"/>
                <a:gd name="T1" fmla="*/ 46 h 78"/>
                <a:gd name="T2" fmla="*/ 0 w 59"/>
                <a:gd name="T3" fmla="*/ 46 h 78"/>
                <a:gd name="T4" fmla="*/ 18 w 59"/>
                <a:gd name="T5" fmla="*/ 37 h 78"/>
                <a:gd name="T6" fmla="*/ 32 w 59"/>
                <a:gd name="T7" fmla="*/ 28 h 78"/>
                <a:gd name="T8" fmla="*/ 46 w 59"/>
                <a:gd name="T9" fmla="*/ 5 h 78"/>
                <a:gd name="T10" fmla="*/ 46 w 59"/>
                <a:gd name="T11" fmla="*/ 5 h 78"/>
                <a:gd name="T12" fmla="*/ 50 w 59"/>
                <a:gd name="T13" fmla="*/ 0 h 78"/>
                <a:gd name="T14" fmla="*/ 59 w 59"/>
                <a:gd name="T15" fmla="*/ 0 h 78"/>
                <a:gd name="T16" fmla="*/ 59 w 59"/>
                <a:gd name="T17" fmla="*/ 5 h 78"/>
                <a:gd name="T18" fmla="*/ 59 w 59"/>
                <a:gd name="T19" fmla="*/ 14 h 78"/>
                <a:gd name="T20" fmla="*/ 50 w 59"/>
                <a:gd name="T21" fmla="*/ 46 h 78"/>
                <a:gd name="T22" fmla="*/ 37 w 59"/>
                <a:gd name="T23" fmla="*/ 78 h 78"/>
                <a:gd name="T24" fmla="*/ 0 w 59"/>
                <a:gd name="T25" fmla="*/ 4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78">
                  <a:moveTo>
                    <a:pt x="0" y="46"/>
                  </a:moveTo>
                  <a:lnTo>
                    <a:pt x="0" y="46"/>
                  </a:lnTo>
                  <a:lnTo>
                    <a:pt x="18" y="37"/>
                  </a:lnTo>
                  <a:lnTo>
                    <a:pt x="32" y="28"/>
                  </a:lnTo>
                  <a:lnTo>
                    <a:pt x="46" y="5"/>
                  </a:lnTo>
                  <a:lnTo>
                    <a:pt x="46" y="5"/>
                  </a:lnTo>
                  <a:lnTo>
                    <a:pt x="50" y="0"/>
                  </a:lnTo>
                  <a:lnTo>
                    <a:pt x="59" y="0"/>
                  </a:lnTo>
                  <a:lnTo>
                    <a:pt x="59" y="5"/>
                  </a:lnTo>
                  <a:lnTo>
                    <a:pt x="59" y="14"/>
                  </a:lnTo>
                  <a:lnTo>
                    <a:pt x="50" y="46"/>
                  </a:lnTo>
                  <a:lnTo>
                    <a:pt x="37" y="78"/>
                  </a:lnTo>
                  <a:lnTo>
                    <a:pt x="0"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21"/>
            <p:cNvSpPr>
              <a:spLocks/>
            </p:cNvSpPr>
            <p:nvPr/>
          </p:nvSpPr>
          <p:spPr bwMode="auto">
            <a:xfrm>
              <a:off x="3985" y="2508"/>
              <a:ext cx="415" cy="479"/>
            </a:xfrm>
            <a:custGeom>
              <a:avLst/>
              <a:gdLst>
                <a:gd name="T0" fmla="*/ 319 w 415"/>
                <a:gd name="T1" fmla="*/ 68 h 479"/>
                <a:gd name="T2" fmla="*/ 319 w 415"/>
                <a:gd name="T3" fmla="*/ 68 h 479"/>
                <a:gd name="T4" fmla="*/ 310 w 415"/>
                <a:gd name="T5" fmla="*/ 105 h 479"/>
                <a:gd name="T6" fmla="*/ 296 w 415"/>
                <a:gd name="T7" fmla="*/ 141 h 479"/>
                <a:gd name="T8" fmla="*/ 278 w 415"/>
                <a:gd name="T9" fmla="*/ 187 h 479"/>
                <a:gd name="T10" fmla="*/ 246 w 415"/>
                <a:gd name="T11" fmla="*/ 237 h 479"/>
                <a:gd name="T12" fmla="*/ 228 w 415"/>
                <a:gd name="T13" fmla="*/ 264 h 479"/>
                <a:gd name="T14" fmla="*/ 205 w 415"/>
                <a:gd name="T15" fmla="*/ 287 h 479"/>
                <a:gd name="T16" fmla="*/ 178 w 415"/>
                <a:gd name="T17" fmla="*/ 310 h 479"/>
                <a:gd name="T18" fmla="*/ 150 w 415"/>
                <a:gd name="T19" fmla="*/ 328 h 479"/>
                <a:gd name="T20" fmla="*/ 114 w 415"/>
                <a:gd name="T21" fmla="*/ 346 h 479"/>
                <a:gd name="T22" fmla="*/ 77 w 415"/>
                <a:gd name="T23" fmla="*/ 365 h 479"/>
                <a:gd name="T24" fmla="*/ 77 w 415"/>
                <a:gd name="T25" fmla="*/ 365 h 479"/>
                <a:gd name="T26" fmla="*/ 59 w 415"/>
                <a:gd name="T27" fmla="*/ 383 h 479"/>
                <a:gd name="T28" fmla="*/ 23 w 415"/>
                <a:gd name="T29" fmla="*/ 429 h 479"/>
                <a:gd name="T30" fmla="*/ 9 w 415"/>
                <a:gd name="T31" fmla="*/ 451 h 479"/>
                <a:gd name="T32" fmla="*/ 0 w 415"/>
                <a:gd name="T33" fmla="*/ 470 h 479"/>
                <a:gd name="T34" fmla="*/ 4 w 415"/>
                <a:gd name="T35" fmla="*/ 474 h 479"/>
                <a:gd name="T36" fmla="*/ 9 w 415"/>
                <a:gd name="T37" fmla="*/ 479 h 479"/>
                <a:gd name="T38" fmla="*/ 18 w 415"/>
                <a:gd name="T39" fmla="*/ 479 h 479"/>
                <a:gd name="T40" fmla="*/ 36 w 415"/>
                <a:gd name="T41" fmla="*/ 479 h 479"/>
                <a:gd name="T42" fmla="*/ 36 w 415"/>
                <a:gd name="T43" fmla="*/ 479 h 479"/>
                <a:gd name="T44" fmla="*/ 77 w 415"/>
                <a:gd name="T45" fmla="*/ 456 h 479"/>
                <a:gd name="T46" fmla="*/ 123 w 415"/>
                <a:gd name="T47" fmla="*/ 424 h 479"/>
                <a:gd name="T48" fmla="*/ 173 w 415"/>
                <a:gd name="T49" fmla="*/ 378 h 479"/>
                <a:gd name="T50" fmla="*/ 233 w 415"/>
                <a:gd name="T51" fmla="*/ 324 h 479"/>
                <a:gd name="T52" fmla="*/ 260 w 415"/>
                <a:gd name="T53" fmla="*/ 292 h 479"/>
                <a:gd name="T54" fmla="*/ 287 w 415"/>
                <a:gd name="T55" fmla="*/ 255 h 479"/>
                <a:gd name="T56" fmla="*/ 315 w 415"/>
                <a:gd name="T57" fmla="*/ 214 h 479"/>
                <a:gd name="T58" fmla="*/ 337 w 415"/>
                <a:gd name="T59" fmla="*/ 173 h 479"/>
                <a:gd name="T60" fmla="*/ 356 w 415"/>
                <a:gd name="T61" fmla="*/ 123 h 479"/>
                <a:gd name="T62" fmla="*/ 374 w 415"/>
                <a:gd name="T63" fmla="*/ 73 h 479"/>
                <a:gd name="T64" fmla="*/ 374 w 415"/>
                <a:gd name="T65" fmla="*/ 73 h 479"/>
                <a:gd name="T66" fmla="*/ 397 w 415"/>
                <a:gd name="T67" fmla="*/ 55 h 479"/>
                <a:gd name="T68" fmla="*/ 410 w 415"/>
                <a:gd name="T69" fmla="*/ 32 h 479"/>
                <a:gd name="T70" fmla="*/ 415 w 415"/>
                <a:gd name="T71" fmla="*/ 23 h 479"/>
                <a:gd name="T72" fmla="*/ 415 w 415"/>
                <a:gd name="T73" fmla="*/ 18 h 479"/>
                <a:gd name="T74" fmla="*/ 415 w 415"/>
                <a:gd name="T75" fmla="*/ 18 h 479"/>
                <a:gd name="T76" fmla="*/ 401 w 415"/>
                <a:gd name="T77" fmla="*/ 0 h 479"/>
                <a:gd name="T78" fmla="*/ 401 w 415"/>
                <a:gd name="T79" fmla="*/ 0 h 479"/>
                <a:gd name="T80" fmla="*/ 397 w 415"/>
                <a:gd name="T81" fmla="*/ 0 h 479"/>
                <a:gd name="T82" fmla="*/ 388 w 415"/>
                <a:gd name="T83" fmla="*/ 5 h 479"/>
                <a:gd name="T84" fmla="*/ 369 w 415"/>
                <a:gd name="T85" fmla="*/ 18 h 479"/>
                <a:gd name="T86" fmla="*/ 351 w 415"/>
                <a:gd name="T87" fmla="*/ 36 h 479"/>
                <a:gd name="T88" fmla="*/ 337 w 415"/>
                <a:gd name="T89" fmla="*/ 41 h 479"/>
                <a:gd name="T90" fmla="*/ 319 w 415"/>
                <a:gd name="T91" fmla="*/ 68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5" h="479">
                  <a:moveTo>
                    <a:pt x="319" y="68"/>
                  </a:moveTo>
                  <a:lnTo>
                    <a:pt x="319" y="68"/>
                  </a:lnTo>
                  <a:lnTo>
                    <a:pt x="310" y="105"/>
                  </a:lnTo>
                  <a:lnTo>
                    <a:pt x="296" y="141"/>
                  </a:lnTo>
                  <a:lnTo>
                    <a:pt x="278" y="187"/>
                  </a:lnTo>
                  <a:lnTo>
                    <a:pt x="246" y="237"/>
                  </a:lnTo>
                  <a:lnTo>
                    <a:pt x="228" y="264"/>
                  </a:lnTo>
                  <a:lnTo>
                    <a:pt x="205" y="287"/>
                  </a:lnTo>
                  <a:lnTo>
                    <a:pt x="178" y="310"/>
                  </a:lnTo>
                  <a:lnTo>
                    <a:pt x="150" y="328"/>
                  </a:lnTo>
                  <a:lnTo>
                    <a:pt x="114" y="346"/>
                  </a:lnTo>
                  <a:lnTo>
                    <a:pt x="77" y="365"/>
                  </a:lnTo>
                  <a:lnTo>
                    <a:pt x="77" y="365"/>
                  </a:lnTo>
                  <a:lnTo>
                    <a:pt x="59" y="383"/>
                  </a:lnTo>
                  <a:lnTo>
                    <a:pt x="23" y="429"/>
                  </a:lnTo>
                  <a:lnTo>
                    <a:pt x="9" y="451"/>
                  </a:lnTo>
                  <a:lnTo>
                    <a:pt x="0" y="470"/>
                  </a:lnTo>
                  <a:lnTo>
                    <a:pt x="4" y="474"/>
                  </a:lnTo>
                  <a:lnTo>
                    <a:pt x="9" y="479"/>
                  </a:lnTo>
                  <a:lnTo>
                    <a:pt x="18" y="479"/>
                  </a:lnTo>
                  <a:lnTo>
                    <a:pt x="36" y="479"/>
                  </a:lnTo>
                  <a:lnTo>
                    <a:pt x="36" y="479"/>
                  </a:lnTo>
                  <a:lnTo>
                    <a:pt x="77" y="456"/>
                  </a:lnTo>
                  <a:lnTo>
                    <a:pt x="123" y="424"/>
                  </a:lnTo>
                  <a:lnTo>
                    <a:pt x="173" y="378"/>
                  </a:lnTo>
                  <a:lnTo>
                    <a:pt x="233" y="324"/>
                  </a:lnTo>
                  <a:lnTo>
                    <a:pt x="260" y="292"/>
                  </a:lnTo>
                  <a:lnTo>
                    <a:pt x="287" y="255"/>
                  </a:lnTo>
                  <a:lnTo>
                    <a:pt x="315" y="214"/>
                  </a:lnTo>
                  <a:lnTo>
                    <a:pt x="337" y="173"/>
                  </a:lnTo>
                  <a:lnTo>
                    <a:pt x="356" y="123"/>
                  </a:lnTo>
                  <a:lnTo>
                    <a:pt x="374" y="73"/>
                  </a:lnTo>
                  <a:lnTo>
                    <a:pt x="374" y="73"/>
                  </a:lnTo>
                  <a:lnTo>
                    <a:pt x="397" y="55"/>
                  </a:lnTo>
                  <a:lnTo>
                    <a:pt x="410" y="32"/>
                  </a:lnTo>
                  <a:lnTo>
                    <a:pt x="415" y="23"/>
                  </a:lnTo>
                  <a:lnTo>
                    <a:pt x="415" y="18"/>
                  </a:lnTo>
                  <a:lnTo>
                    <a:pt x="415" y="18"/>
                  </a:lnTo>
                  <a:lnTo>
                    <a:pt x="401" y="0"/>
                  </a:lnTo>
                  <a:lnTo>
                    <a:pt x="401" y="0"/>
                  </a:lnTo>
                  <a:lnTo>
                    <a:pt x="397" y="0"/>
                  </a:lnTo>
                  <a:lnTo>
                    <a:pt x="388" y="5"/>
                  </a:lnTo>
                  <a:lnTo>
                    <a:pt x="369" y="18"/>
                  </a:lnTo>
                  <a:lnTo>
                    <a:pt x="351" y="36"/>
                  </a:lnTo>
                  <a:lnTo>
                    <a:pt x="337" y="41"/>
                  </a:lnTo>
                  <a:lnTo>
                    <a:pt x="319" y="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22"/>
            <p:cNvSpPr>
              <a:spLocks/>
            </p:cNvSpPr>
            <p:nvPr/>
          </p:nvSpPr>
          <p:spPr bwMode="auto">
            <a:xfrm>
              <a:off x="3985" y="2508"/>
              <a:ext cx="415" cy="479"/>
            </a:xfrm>
            <a:custGeom>
              <a:avLst/>
              <a:gdLst>
                <a:gd name="T0" fmla="*/ 319 w 415"/>
                <a:gd name="T1" fmla="*/ 68 h 479"/>
                <a:gd name="T2" fmla="*/ 319 w 415"/>
                <a:gd name="T3" fmla="*/ 68 h 479"/>
                <a:gd name="T4" fmla="*/ 310 w 415"/>
                <a:gd name="T5" fmla="*/ 105 h 479"/>
                <a:gd name="T6" fmla="*/ 296 w 415"/>
                <a:gd name="T7" fmla="*/ 141 h 479"/>
                <a:gd name="T8" fmla="*/ 278 w 415"/>
                <a:gd name="T9" fmla="*/ 187 h 479"/>
                <a:gd name="T10" fmla="*/ 246 w 415"/>
                <a:gd name="T11" fmla="*/ 237 h 479"/>
                <a:gd name="T12" fmla="*/ 228 w 415"/>
                <a:gd name="T13" fmla="*/ 264 h 479"/>
                <a:gd name="T14" fmla="*/ 205 w 415"/>
                <a:gd name="T15" fmla="*/ 287 h 479"/>
                <a:gd name="T16" fmla="*/ 178 w 415"/>
                <a:gd name="T17" fmla="*/ 310 h 479"/>
                <a:gd name="T18" fmla="*/ 150 w 415"/>
                <a:gd name="T19" fmla="*/ 328 h 479"/>
                <a:gd name="T20" fmla="*/ 114 w 415"/>
                <a:gd name="T21" fmla="*/ 346 h 479"/>
                <a:gd name="T22" fmla="*/ 77 w 415"/>
                <a:gd name="T23" fmla="*/ 365 h 479"/>
                <a:gd name="T24" fmla="*/ 77 w 415"/>
                <a:gd name="T25" fmla="*/ 365 h 479"/>
                <a:gd name="T26" fmla="*/ 59 w 415"/>
                <a:gd name="T27" fmla="*/ 383 h 479"/>
                <a:gd name="T28" fmla="*/ 23 w 415"/>
                <a:gd name="T29" fmla="*/ 429 h 479"/>
                <a:gd name="T30" fmla="*/ 9 w 415"/>
                <a:gd name="T31" fmla="*/ 451 h 479"/>
                <a:gd name="T32" fmla="*/ 0 w 415"/>
                <a:gd name="T33" fmla="*/ 470 h 479"/>
                <a:gd name="T34" fmla="*/ 4 w 415"/>
                <a:gd name="T35" fmla="*/ 474 h 479"/>
                <a:gd name="T36" fmla="*/ 9 w 415"/>
                <a:gd name="T37" fmla="*/ 479 h 479"/>
                <a:gd name="T38" fmla="*/ 18 w 415"/>
                <a:gd name="T39" fmla="*/ 479 h 479"/>
                <a:gd name="T40" fmla="*/ 36 w 415"/>
                <a:gd name="T41" fmla="*/ 479 h 479"/>
                <a:gd name="T42" fmla="*/ 36 w 415"/>
                <a:gd name="T43" fmla="*/ 479 h 479"/>
                <a:gd name="T44" fmla="*/ 77 w 415"/>
                <a:gd name="T45" fmla="*/ 456 h 479"/>
                <a:gd name="T46" fmla="*/ 123 w 415"/>
                <a:gd name="T47" fmla="*/ 424 h 479"/>
                <a:gd name="T48" fmla="*/ 173 w 415"/>
                <a:gd name="T49" fmla="*/ 378 h 479"/>
                <a:gd name="T50" fmla="*/ 233 w 415"/>
                <a:gd name="T51" fmla="*/ 324 h 479"/>
                <a:gd name="T52" fmla="*/ 260 w 415"/>
                <a:gd name="T53" fmla="*/ 292 h 479"/>
                <a:gd name="T54" fmla="*/ 287 w 415"/>
                <a:gd name="T55" fmla="*/ 255 h 479"/>
                <a:gd name="T56" fmla="*/ 315 w 415"/>
                <a:gd name="T57" fmla="*/ 214 h 479"/>
                <a:gd name="T58" fmla="*/ 337 w 415"/>
                <a:gd name="T59" fmla="*/ 173 h 479"/>
                <a:gd name="T60" fmla="*/ 356 w 415"/>
                <a:gd name="T61" fmla="*/ 123 h 479"/>
                <a:gd name="T62" fmla="*/ 374 w 415"/>
                <a:gd name="T63" fmla="*/ 73 h 479"/>
                <a:gd name="T64" fmla="*/ 374 w 415"/>
                <a:gd name="T65" fmla="*/ 73 h 479"/>
                <a:gd name="T66" fmla="*/ 397 w 415"/>
                <a:gd name="T67" fmla="*/ 55 h 479"/>
                <a:gd name="T68" fmla="*/ 410 w 415"/>
                <a:gd name="T69" fmla="*/ 32 h 479"/>
                <a:gd name="T70" fmla="*/ 415 w 415"/>
                <a:gd name="T71" fmla="*/ 23 h 479"/>
                <a:gd name="T72" fmla="*/ 415 w 415"/>
                <a:gd name="T73" fmla="*/ 18 h 479"/>
                <a:gd name="T74" fmla="*/ 415 w 415"/>
                <a:gd name="T75" fmla="*/ 18 h 479"/>
                <a:gd name="T76" fmla="*/ 401 w 415"/>
                <a:gd name="T77" fmla="*/ 0 h 479"/>
                <a:gd name="T78" fmla="*/ 401 w 415"/>
                <a:gd name="T79" fmla="*/ 0 h 479"/>
                <a:gd name="T80" fmla="*/ 397 w 415"/>
                <a:gd name="T81" fmla="*/ 0 h 479"/>
                <a:gd name="T82" fmla="*/ 388 w 415"/>
                <a:gd name="T83" fmla="*/ 5 h 479"/>
                <a:gd name="T84" fmla="*/ 369 w 415"/>
                <a:gd name="T85" fmla="*/ 18 h 479"/>
                <a:gd name="T86" fmla="*/ 351 w 415"/>
                <a:gd name="T87" fmla="*/ 36 h 479"/>
                <a:gd name="T88" fmla="*/ 337 w 415"/>
                <a:gd name="T89" fmla="*/ 4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5" h="479">
                  <a:moveTo>
                    <a:pt x="319" y="68"/>
                  </a:moveTo>
                  <a:lnTo>
                    <a:pt x="319" y="68"/>
                  </a:lnTo>
                  <a:lnTo>
                    <a:pt x="310" y="105"/>
                  </a:lnTo>
                  <a:lnTo>
                    <a:pt x="296" y="141"/>
                  </a:lnTo>
                  <a:lnTo>
                    <a:pt x="278" y="187"/>
                  </a:lnTo>
                  <a:lnTo>
                    <a:pt x="246" y="237"/>
                  </a:lnTo>
                  <a:lnTo>
                    <a:pt x="228" y="264"/>
                  </a:lnTo>
                  <a:lnTo>
                    <a:pt x="205" y="287"/>
                  </a:lnTo>
                  <a:lnTo>
                    <a:pt x="178" y="310"/>
                  </a:lnTo>
                  <a:lnTo>
                    <a:pt x="150" y="328"/>
                  </a:lnTo>
                  <a:lnTo>
                    <a:pt x="114" y="346"/>
                  </a:lnTo>
                  <a:lnTo>
                    <a:pt x="77" y="365"/>
                  </a:lnTo>
                  <a:lnTo>
                    <a:pt x="77" y="365"/>
                  </a:lnTo>
                  <a:lnTo>
                    <a:pt x="59" y="383"/>
                  </a:lnTo>
                  <a:lnTo>
                    <a:pt x="23" y="429"/>
                  </a:lnTo>
                  <a:lnTo>
                    <a:pt x="9" y="451"/>
                  </a:lnTo>
                  <a:lnTo>
                    <a:pt x="0" y="470"/>
                  </a:lnTo>
                  <a:lnTo>
                    <a:pt x="4" y="474"/>
                  </a:lnTo>
                  <a:lnTo>
                    <a:pt x="9" y="479"/>
                  </a:lnTo>
                  <a:lnTo>
                    <a:pt x="18" y="479"/>
                  </a:lnTo>
                  <a:lnTo>
                    <a:pt x="36" y="479"/>
                  </a:lnTo>
                  <a:lnTo>
                    <a:pt x="36" y="479"/>
                  </a:lnTo>
                  <a:lnTo>
                    <a:pt x="77" y="456"/>
                  </a:lnTo>
                  <a:lnTo>
                    <a:pt x="123" y="424"/>
                  </a:lnTo>
                  <a:lnTo>
                    <a:pt x="173" y="378"/>
                  </a:lnTo>
                  <a:lnTo>
                    <a:pt x="233" y="324"/>
                  </a:lnTo>
                  <a:lnTo>
                    <a:pt x="260" y="292"/>
                  </a:lnTo>
                  <a:lnTo>
                    <a:pt x="287" y="255"/>
                  </a:lnTo>
                  <a:lnTo>
                    <a:pt x="315" y="214"/>
                  </a:lnTo>
                  <a:lnTo>
                    <a:pt x="337" y="173"/>
                  </a:lnTo>
                  <a:lnTo>
                    <a:pt x="356" y="123"/>
                  </a:lnTo>
                  <a:lnTo>
                    <a:pt x="374" y="73"/>
                  </a:lnTo>
                  <a:lnTo>
                    <a:pt x="374" y="73"/>
                  </a:lnTo>
                  <a:lnTo>
                    <a:pt x="397" y="55"/>
                  </a:lnTo>
                  <a:lnTo>
                    <a:pt x="410" y="32"/>
                  </a:lnTo>
                  <a:lnTo>
                    <a:pt x="415" y="23"/>
                  </a:lnTo>
                  <a:lnTo>
                    <a:pt x="415" y="18"/>
                  </a:lnTo>
                  <a:lnTo>
                    <a:pt x="415" y="18"/>
                  </a:lnTo>
                  <a:lnTo>
                    <a:pt x="401" y="0"/>
                  </a:lnTo>
                  <a:lnTo>
                    <a:pt x="401" y="0"/>
                  </a:lnTo>
                  <a:lnTo>
                    <a:pt x="397" y="0"/>
                  </a:lnTo>
                  <a:lnTo>
                    <a:pt x="388" y="5"/>
                  </a:lnTo>
                  <a:lnTo>
                    <a:pt x="369" y="18"/>
                  </a:lnTo>
                  <a:lnTo>
                    <a:pt x="351" y="36"/>
                  </a:lnTo>
                  <a:lnTo>
                    <a:pt x="337" y="41"/>
                  </a:lnTo>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Rectangle 23"/>
            <p:cNvSpPr>
              <a:spLocks noChangeArrowheads="1"/>
            </p:cNvSpPr>
            <p:nvPr/>
          </p:nvSpPr>
          <p:spPr bwMode="auto">
            <a:xfrm>
              <a:off x="1964" y="1678"/>
              <a:ext cx="37" cy="1414"/>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24"/>
            <p:cNvSpPr>
              <a:spLocks/>
            </p:cNvSpPr>
            <p:nvPr/>
          </p:nvSpPr>
          <p:spPr bwMode="auto">
            <a:xfrm>
              <a:off x="1969" y="2823"/>
              <a:ext cx="1336" cy="269"/>
            </a:xfrm>
            <a:custGeom>
              <a:avLst/>
              <a:gdLst>
                <a:gd name="T0" fmla="*/ 4 w 1336"/>
                <a:gd name="T1" fmla="*/ 269 h 269"/>
                <a:gd name="T2" fmla="*/ 0 w 1336"/>
                <a:gd name="T3" fmla="*/ 237 h 269"/>
                <a:gd name="T4" fmla="*/ 1332 w 1336"/>
                <a:gd name="T5" fmla="*/ 0 h 269"/>
                <a:gd name="T6" fmla="*/ 1336 w 1336"/>
                <a:gd name="T7" fmla="*/ 31 h 269"/>
                <a:gd name="T8" fmla="*/ 4 w 1336"/>
                <a:gd name="T9" fmla="*/ 269 h 269"/>
              </a:gdLst>
              <a:ahLst/>
              <a:cxnLst>
                <a:cxn ang="0">
                  <a:pos x="T0" y="T1"/>
                </a:cxn>
                <a:cxn ang="0">
                  <a:pos x="T2" y="T3"/>
                </a:cxn>
                <a:cxn ang="0">
                  <a:pos x="T4" y="T5"/>
                </a:cxn>
                <a:cxn ang="0">
                  <a:pos x="T6" y="T7"/>
                </a:cxn>
                <a:cxn ang="0">
                  <a:pos x="T8" y="T9"/>
                </a:cxn>
              </a:cxnLst>
              <a:rect l="0" t="0" r="r" b="b"/>
              <a:pathLst>
                <a:path w="1336" h="269">
                  <a:moveTo>
                    <a:pt x="4" y="269"/>
                  </a:moveTo>
                  <a:lnTo>
                    <a:pt x="0" y="237"/>
                  </a:lnTo>
                  <a:lnTo>
                    <a:pt x="1332" y="0"/>
                  </a:lnTo>
                  <a:lnTo>
                    <a:pt x="1336" y="31"/>
                  </a:lnTo>
                  <a:lnTo>
                    <a:pt x="4" y="26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25"/>
            <p:cNvSpPr>
              <a:spLocks/>
            </p:cNvSpPr>
            <p:nvPr/>
          </p:nvSpPr>
          <p:spPr bwMode="auto">
            <a:xfrm>
              <a:off x="2183" y="1719"/>
              <a:ext cx="14" cy="1291"/>
            </a:xfrm>
            <a:custGeom>
              <a:avLst/>
              <a:gdLst>
                <a:gd name="T0" fmla="*/ 0 w 14"/>
                <a:gd name="T1" fmla="*/ 1291 h 1291"/>
                <a:gd name="T2" fmla="*/ 0 w 14"/>
                <a:gd name="T3" fmla="*/ 0 h 1291"/>
                <a:gd name="T4" fmla="*/ 14 w 14"/>
                <a:gd name="T5" fmla="*/ 0 h 1291"/>
                <a:gd name="T6" fmla="*/ 14 w 14"/>
                <a:gd name="T7" fmla="*/ 1291 h 1291"/>
                <a:gd name="T8" fmla="*/ 0 w 14"/>
                <a:gd name="T9" fmla="*/ 1291 h 1291"/>
                <a:gd name="T10" fmla="*/ 0 w 14"/>
                <a:gd name="T11" fmla="*/ 1291 h 1291"/>
              </a:gdLst>
              <a:ahLst/>
              <a:cxnLst>
                <a:cxn ang="0">
                  <a:pos x="T0" y="T1"/>
                </a:cxn>
                <a:cxn ang="0">
                  <a:pos x="T2" y="T3"/>
                </a:cxn>
                <a:cxn ang="0">
                  <a:pos x="T4" y="T5"/>
                </a:cxn>
                <a:cxn ang="0">
                  <a:pos x="T6" y="T7"/>
                </a:cxn>
                <a:cxn ang="0">
                  <a:pos x="T8" y="T9"/>
                </a:cxn>
                <a:cxn ang="0">
                  <a:pos x="T10" y="T11"/>
                </a:cxn>
              </a:cxnLst>
              <a:rect l="0" t="0" r="r" b="b"/>
              <a:pathLst>
                <a:path w="14" h="1291">
                  <a:moveTo>
                    <a:pt x="0" y="1291"/>
                  </a:moveTo>
                  <a:lnTo>
                    <a:pt x="0" y="0"/>
                  </a:lnTo>
                  <a:lnTo>
                    <a:pt x="14" y="0"/>
                  </a:lnTo>
                  <a:lnTo>
                    <a:pt x="14" y="1291"/>
                  </a:lnTo>
                  <a:lnTo>
                    <a:pt x="0" y="1291"/>
                  </a:lnTo>
                  <a:lnTo>
                    <a:pt x="0" y="1291"/>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26"/>
            <p:cNvSpPr>
              <a:spLocks/>
            </p:cNvSpPr>
            <p:nvPr/>
          </p:nvSpPr>
          <p:spPr bwMode="auto">
            <a:xfrm>
              <a:off x="2411" y="1779"/>
              <a:ext cx="14" cy="1199"/>
            </a:xfrm>
            <a:custGeom>
              <a:avLst/>
              <a:gdLst>
                <a:gd name="T0" fmla="*/ 0 w 14"/>
                <a:gd name="T1" fmla="*/ 1199 h 1199"/>
                <a:gd name="T2" fmla="*/ 0 w 14"/>
                <a:gd name="T3" fmla="*/ 0 h 1199"/>
                <a:gd name="T4" fmla="*/ 14 w 14"/>
                <a:gd name="T5" fmla="*/ 0 h 1199"/>
                <a:gd name="T6" fmla="*/ 14 w 14"/>
                <a:gd name="T7" fmla="*/ 1199 h 1199"/>
                <a:gd name="T8" fmla="*/ 0 w 14"/>
                <a:gd name="T9" fmla="*/ 1199 h 1199"/>
                <a:gd name="T10" fmla="*/ 0 w 14"/>
                <a:gd name="T11" fmla="*/ 1199 h 1199"/>
              </a:gdLst>
              <a:ahLst/>
              <a:cxnLst>
                <a:cxn ang="0">
                  <a:pos x="T0" y="T1"/>
                </a:cxn>
                <a:cxn ang="0">
                  <a:pos x="T2" y="T3"/>
                </a:cxn>
                <a:cxn ang="0">
                  <a:pos x="T4" y="T5"/>
                </a:cxn>
                <a:cxn ang="0">
                  <a:pos x="T6" y="T7"/>
                </a:cxn>
                <a:cxn ang="0">
                  <a:pos x="T8" y="T9"/>
                </a:cxn>
                <a:cxn ang="0">
                  <a:pos x="T10" y="T11"/>
                </a:cxn>
              </a:cxnLst>
              <a:rect l="0" t="0" r="r" b="b"/>
              <a:pathLst>
                <a:path w="14" h="1199">
                  <a:moveTo>
                    <a:pt x="0" y="1199"/>
                  </a:moveTo>
                  <a:lnTo>
                    <a:pt x="0" y="0"/>
                  </a:lnTo>
                  <a:lnTo>
                    <a:pt x="14" y="0"/>
                  </a:lnTo>
                  <a:lnTo>
                    <a:pt x="14" y="1199"/>
                  </a:lnTo>
                  <a:lnTo>
                    <a:pt x="0" y="1199"/>
                  </a:lnTo>
                  <a:lnTo>
                    <a:pt x="0" y="1199"/>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27"/>
            <p:cNvSpPr>
              <a:spLocks/>
            </p:cNvSpPr>
            <p:nvPr/>
          </p:nvSpPr>
          <p:spPr bwMode="auto">
            <a:xfrm>
              <a:off x="2639" y="1851"/>
              <a:ext cx="14" cy="1090"/>
            </a:xfrm>
            <a:custGeom>
              <a:avLst/>
              <a:gdLst>
                <a:gd name="T0" fmla="*/ 0 w 14"/>
                <a:gd name="T1" fmla="*/ 1090 h 1090"/>
                <a:gd name="T2" fmla="*/ 0 w 14"/>
                <a:gd name="T3" fmla="*/ 0 h 1090"/>
                <a:gd name="T4" fmla="*/ 14 w 14"/>
                <a:gd name="T5" fmla="*/ 0 h 1090"/>
                <a:gd name="T6" fmla="*/ 14 w 14"/>
                <a:gd name="T7" fmla="*/ 1090 h 1090"/>
                <a:gd name="T8" fmla="*/ 0 w 14"/>
                <a:gd name="T9" fmla="*/ 1090 h 1090"/>
                <a:gd name="T10" fmla="*/ 0 w 14"/>
                <a:gd name="T11" fmla="*/ 1090 h 1090"/>
              </a:gdLst>
              <a:ahLst/>
              <a:cxnLst>
                <a:cxn ang="0">
                  <a:pos x="T0" y="T1"/>
                </a:cxn>
                <a:cxn ang="0">
                  <a:pos x="T2" y="T3"/>
                </a:cxn>
                <a:cxn ang="0">
                  <a:pos x="T4" y="T5"/>
                </a:cxn>
                <a:cxn ang="0">
                  <a:pos x="T6" y="T7"/>
                </a:cxn>
                <a:cxn ang="0">
                  <a:pos x="T8" y="T9"/>
                </a:cxn>
                <a:cxn ang="0">
                  <a:pos x="T10" y="T11"/>
                </a:cxn>
              </a:cxnLst>
              <a:rect l="0" t="0" r="r" b="b"/>
              <a:pathLst>
                <a:path w="14" h="1090">
                  <a:moveTo>
                    <a:pt x="0" y="1090"/>
                  </a:moveTo>
                  <a:lnTo>
                    <a:pt x="0" y="0"/>
                  </a:lnTo>
                  <a:lnTo>
                    <a:pt x="14" y="0"/>
                  </a:lnTo>
                  <a:lnTo>
                    <a:pt x="14" y="1090"/>
                  </a:lnTo>
                  <a:lnTo>
                    <a:pt x="0" y="1090"/>
                  </a:lnTo>
                  <a:lnTo>
                    <a:pt x="0" y="1090"/>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28"/>
            <p:cNvSpPr>
              <a:spLocks/>
            </p:cNvSpPr>
            <p:nvPr/>
          </p:nvSpPr>
          <p:spPr bwMode="auto">
            <a:xfrm>
              <a:off x="2854" y="1911"/>
              <a:ext cx="13" cy="985"/>
            </a:xfrm>
            <a:custGeom>
              <a:avLst/>
              <a:gdLst>
                <a:gd name="T0" fmla="*/ 0 w 13"/>
                <a:gd name="T1" fmla="*/ 985 h 985"/>
                <a:gd name="T2" fmla="*/ 0 w 13"/>
                <a:gd name="T3" fmla="*/ 0 h 985"/>
                <a:gd name="T4" fmla="*/ 13 w 13"/>
                <a:gd name="T5" fmla="*/ 0 h 985"/>
                <a:gd name="T6" fmla="*/ 13 w 13"/>
                <a:gd name="T7" fmla="*/ 985 h 985"/>
                <a:gd name="T8" fmla="*/ 0 w 13"/>
                <a:gd name="T9" fmla="*/ 985 h 985"/>
                <a:gd name="T10" fmla="*/ 0 w 13"/>
                <a:gd name="T11" fmla="*/ 985 h 985"/>
              </a:gdLst>
              <a:ahLst/>
              <a:cxnLst>
                <a:cxn ang="0">
                  <a:pos x="T0" y="T1"/>
                </a:cxn>
                <a:cxn ang="0">
                  <a:pos x="T2" y="T3"/>
                </a:cxn>
                <a:cxn ang="0">
                  <a:pos x="T4" y="T5"/>
                </a:cxn>
                <a:cxn ang="0">
                  <a:pos x="T6" y="T7"/>
                </a:cxn>
                <a:cxn ang="0">
                  <a:pos x="T8" y="T9"/>
                </a:cxn>
                <a:cxn ang="0">
                  <a:pos x="T10" y="T11"/>
                </a:cxn>
              </a:cxnLst>
              <a:rect l="0" t="0" r="r" b="b"/>
              <a:pathLst>
                <a:path w="13" h="985">
                  <a:moveTo>
                    <a:pt x="0" y="985"/>
                  </a:moveTo>
                  <a:lnTo>
                    <a:pt x="0" y="0"/>
                  </a:lnTo>
                  <a:lnTo>
                    <a:pt x="13" y="0"/>
                  </a:lnTo>
                  <a:lnTo>
                    <a:pt x="13" y="985"/>
                  </a:lnTo>
                  <a:lnTo>
                    <a:pt x="0" y="985"/>
                  </a:lnTo>
                  <a:lnTo>
                    <a:pt x="0" y="985"/>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Freeform 29"/>
            <p:cNvSpPr>
              <a:spLocks/>
            </p:cNvSpPr>
            <p:nvPr/>
          </p:nvSpPr>
          <p:spPr bwMode="auto">
            <a:xfrm>
              <a:off x="3050" y="1956"/>
              <a:ext cx="14" cy="908"/>
            </a:xfrm>
            <a:custGeom>
              <a:avLst/>
              <a:gdLst>
                <a:gd name="T0" fmla="*/ 0 w 14"/>
                <a:gd name="T1" fmla="*/ 908 h 908"/>
                <a:gd name="T2" fmla="*/ 0 w 14"/>
                <a:gd name="T3" fmla="*/ 0 h 908"/>
                <a:gd name="T4" fmla="*/ 14 w 14"/>
                <a:gd name="T5" fmla="*/ 0 h 908"/>
                <a:gd name="T6" fmla="*/ 14 w 14"/>
                <a:gd name="T7" fmla="*/ 908 h 908"/>
                <a:gd name="T8" fmla="*/ 0 w 14"/>
                <a:gd name="T9" fmla="*/ 908 h 908"/>
                <a:gd name="T10" fmla="*/ 0 w 14"/>
                <a:gd name="T11" fmla="*/ 908 h 908"/>
              </a:gdLst>
              <a:ahLst/>
              <a:cxnLst>
                <a:cxn ang="0">
                  <a:pos x="T0" y="T1"/>
                </a:cxn>
                <a:cxn ang="0">
                  <a:pos x="T2" y="T3"/>
                </a:cxn>
                <a:cxn ang="0">
                  <a:pos x="T4" y="T5"/>
                </a:cxn>
                <a:cxn ang="0">
                  <a:pos x="T6" y="T7"/>
                </a:cxn>
                <a:cxn ang="0">
                  <a:pos x="T8" y="T9"/>
                </a:cxn>
                <a:cxn ang="0">
                  <a:pos x="T10" y="T11"/>
                </a:cxn>
              </a:cxnLst>
              <a:rect l="0" t="0" r="r" b="b"/>
              <a:pathLst>
                <a:path w="14" h="908">
                  <a:moveTo>
                    <a:pt x="0" y="908"/>
                  </a:moveTo>
                  <a:lnTo>
                    <a:pt x="0" y="0"/>
                  </a:lnTo>
                  <a:lnTo>
                    <a:pt x="14" y="0"/>
                  </a:lnTo>
                  <a:lnTo>
                    <a:pt x="14" y="908"/>
                  </a:lnTo>
                  <a:lnTo>
                    <a:pt x="0" y="908"/>
                  </a:lnTo>
                  <a:lnTo>
                    <a:pt x="0" y="908"/>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Freeform 30"/>
            <p:cNvSpPr>
              <a:spLocks/>
            </p:cNvSpPr>
            <p:nvPr/>
          </p:nvSpPr>
          <p:spPr bwMode="auto">
            <a:xfrm>
              <a:off x="2918" y="2394"/>
              <a:ext cx="410" cy="479"/>
            </a:xfrm>
            <a:custGeom>
              <a:avLst/>
              <a:gdLst>
                <a:gd name="T0" fmla="*/ 95 w 410"/>
                <a:gd name="T1" fmla="*/ 68 h 479"/>
                <a:gd name="T2" fmla="*/ 95 w 410"/>
                <a:gd name="T3" fmla="*/ 68 h 479"/>
                <a:gd name="T4" fmla="*/ 104 w 410"/>
                <a:gd name="T5" fmla="*/ 105 h 479"/>
                <a:gd name="T6" fmla="*/ 114 w 410"/>
                <a:gd name="T7" fmla="*/ 141 h 479"/>
                <a:gd name="T8" fmla="*/ 136 w 410"/>
                <a:gd name="T9" fmla="*/ 192 h 479"/>
                <a:gd name="T10" fmla="*/ 164 w 410"/>
                <a:gd name="T11" fmla="*/ 237 h 479"/>
                <a:gd name="T12" fmla="*/ 187 w 410"/>
                <a:gd name="T13" fmla="*/ 264 h 479"/>
                <a:gd name="T14" fmla="*/ 209 w 410"/>
                <a:gd name="T15" fmla="*/ 287 h 479"/>
                <a:gd name="T16" fmla="*/ 232 w 410"/>
                <a:gd name="T17" fmla="*/ 310 h 479"/>
                <a:gd name="T18" fmla="*/ 264 w 410"/>
                <a:gd name="T19" fmla="*/ 328 h 479"/>
                <a:gd name="T20" fmla="*/ 296 w 410"/>
                <a:gd name="T21" fmla="*/ 347 h 479"/>
                <a:gd name="T22" fmla="*/ 337 w 410"/>
                <a:gd name="T23" fmla="*/ 365 h 479"/>
                <a:gd name="T24" fmla="*/ 337 w 410"/>
                <a:gd name="T25" fmla="*/ 365 h 479"/>
                <a:gd name="T26" fmla="*/ 355 w 410"/>
                <a:gd name="T27" fmla="*/ 383 h 479"/>
                <a:gd name="T28" fmla="*/ 392 w 410"/>
                <a:gd name="T29" fmla="*/ 429 h 479"/>
                <a:gd name="T30" fmla="*/ 406 w 410"/>
                <a:gd name="T31" fmla="*/ 451 h 479"/>
                <a:gd name="T32" fmla="*/ 410 w 410"/>
                <a:gd name="T33" fmla="*/ 470 h 479"/>
                <a:gd name="T34" fmla="*/ 410 w 410"/>
                <a:gd name="T35" fmla="*/ 474 h 479"/>
                <a:gd name="T36" fmla="*/ 401 w 410"/>
                <a:gd name="T37" fmla="*/ 479 h 479"/>
                <a:gd name="T38" fmla="*/ 392 w 410"/>
                <a:gd name="T39" fmla="*/ 479 h 479"/>
                <a:gd name="T40" fmla="*/ 378 w 410"/>
                <a:gd name="T41" fmla="*/ 479 h 479"/>
                <a:gd name="T42" fmla="*/ 378 w 410"/>
                <a:gd name="T43" fmla="*/ 479 h 479"/>
                <a:gd name="T44" fmla="*/ 337 w 410"/>
                <a:gd name="T45" fmla="*/ 456 h 479"/>
                <a:gd name="T46" fmla="*/ 292 w 410"/>
                <a:gd name="T47" fmla="*/ 424 h 479"/>
                <a:gd name="T48" fmla="*/ 237 w 410"/>
                <a:gd name="T49" fmla="*/ 378 h 479"/>
                <a:gd name="T50" fmla="*/ 182 w 410"/>
                <a:gd name="T51" fmla="*/ 324 h 479"/>
                <a:gd name="T52" fmla="*/ 150 w 410"/>
                <a:gd name="T53" fmla="*/ 292 h 479"/>
                <a:gd name="T54" fmla="*/ 123 w 410"/>
                <a:gd name="T55" fmla="*/ 255 h 479"/>
                <a:gd name="T56" fmla="*/ 100 w 410"/>
                <a:gd name="T57" fmla="*/ 214 h 479"/>
                <a:gd name="T58" fmla="*/ 77 w 410"/>
                <a:gd name="T59" fmla="*/ 173 h 479"/>
                <a:gd name="T60" fmla="*/ 54 w 410"/>
                <a:gd name="T61" fmla="*/ 128 h 479"/>
                <a:gd name="T62" fmla="*/ 36 w 410"/>
                <a:gd name="T63" fmla="*/ 78 h 479"/>
                <a:gd name="T64" fmla="*/ 36 w 410"/>
                <a:gd name="T65" fmla="*/ 78 h 479"/>
                <a:gd name="T66" fmla="*/ 13 w 410"/>
                <a:gd name="T67" fmla="*/ 55 h 479"/>
                <a:gd name="T68" fmla="*/ 0 w 410"/>
                <a:gd name="T69" fmla="*/ 36 h 479"/>
                <a:gd name="T70" fmla="*/ 0 w 410"/>
                <a:gd name="T71" fmla="*/ 27 h 479"/>
                <a:gd name="T72" fmla="*/ 0 w 410"/>
                <a:gd name="T73" fmla="*/ 18 h 479"/>
                <a:gd name="T74" fmla="*/ 0 w 410"/>
                <a:gd name="T75" fmla="*/ 18 h 479"/>
                <a:gd name="T76" fmla="*/ 13 w 410"/>
                <a:gd name="T77" fmla="*/ 0 h 479"/>
                <a:gd name="T78" fmla="*/ 13 w 410"/>
                <a:gd name="T79" fmla="*/ 0 h 479"/>
                <a:gd name="T80" fmla="*/ 18 w 410"/>
                <a:gd name="T81" fmla="*/ 0 h 479"/>
                <a:gd name="T82" fmla="*/ 22 w 410"/>
                <a:gd name="T83" fmla="*/ 5 h 479"/>
                <a:gd name="T84" fmla="*/ 45 w 410"/>
                <a:gd name="T85" fmla="*/ 23 h 479"/>
                <a:gd name="T86" fmla="*/ 63 w 410"/>
                <a:gd name="T87" fmla="*/ 36 h 479"/>
                <a:gd name="T88" fmla="*/ 73 w 410"/>
                <a:gd name="T89" fmla="*/ 41 h 479"/>
                <a:gd name="T90" fmla="*/ 95 w 410"/>
                <a:gd name="T91" fmla="*/ 68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10" h="479">
                  <a:moveTo>
                    <a:pt x="95" y="68"/>
                  </a:moveTo>
                  <a:lnTo>
                    <a:pt x="95" y="68"/>
                  </a:lnTo>
                  <a:lnTo>
                    <a:pt x="104" y="105"/>
                  </a:lnTo>
                  <a:lnTo>
                    <a:pt x="114" y="141"/>
                  </a:lnTo>
                  <a:lnTo>
                    <a:pt x="136" y="192"/>
                  </a:lnTo>
                  <a:lnTo>
                    <a:pt x="164" y="237"/>
                  </a:lnTo>
                  <a:lnTo>
                    <a:pt x="187" y="264"/>
                  </a:lnTo>
                  <a:lnTo>
                    <a:pt x="209" y="287"/>
                  </a:lnTo>
                  <a:lnTo>
                    <a:pt x="232" y="310"/>
                  </a:lnTo>
                  <a:lnTo>
                    <a:pt x="264" y="328"/>
                  </a:lnTo>
                  <a:lnTo>
                    <a:pt x="296" y="347"/>
                  </a:lnTo>
                  <a:lnTo>
                    <a:pt x="337" y="365"/>
                  </a:lnTo>
                  <a:lnTo>
                    <a:pt x="337" y="365"/>
                  </a:lnTo>
                  <a:lnTo>
                    <a:pt x="355" y="383"/>
                  </a:lnTo>
                  <a:lnTo>
                    <a:pt x="392" y="429"/>
                  </a:lnTo>
                  <a:lnTo>
                    <a:pt x="406" y="451"/>
                  </a:lnTo>
                  <a:lnTo>
                    <a:pt x="410" y="470"/>
                  </a:lnTo>
                  <a:lnTo>
                    <a:pt x="410" y="474"/>
                  </a:lnTo>
                  <a:lnTo>
                    <a:pt x="401" y="479"/>
                  </a:lnTo>
                  <a:lnTo>
                    <a:pt x="392" y="479"/>
                  </a:lnTo>
                  <a:lnTo>
                    <a:pt x="378" y="479"/>
                  </a:lnTo>
                  <a:lnTo>
                    <a:pt x="378" y="479"/>
                  </a:lnTo>
                  <a:lnTo>
                    <a:pt x="337" y="456"/>
                  </a:lnTo>
                  <a:lnTo>
                    <a:pt x="292" y="424"/>
                  </a:lnTo>
                  <a:lnTo>
                    <a:pt x="237" y="378"/>
                  </a:lnTo>
                  <a:lnTo>
                    <a:pt x="182" y="324"/>
                  </a:lnTo>
                  <a:lnTo>
                    <a:pt x="150" y="292"/>
                  </a:lnTo>
                  <a:lnTo>
                    <a:pt x="123" y="255"/>
                  </a:lnTo>
                  <a:lnTo>
                    <a:pt x="100" y="214"/>
                  </a:lnTo>
                  <a:lnTo>
                    <a:pt x="77" y="173"/>
                  </a:lnTo>
                  <a:lnTo>
                    <a:pt x="54" y="128"/>
                  </a:lnTo>
                  <a:lnTo>
                    <a:pt x="36" y="78"/>
                  </a:lnTo>
                  <a:lnTo>
                    <a:pt x="36" y="78"/>
                  </a:lnTo>
                  <a:lnTo>
                    <a:pt x="13" y="55"/>
                  </a:lnTo>
                  <a:lnTo>
                    <a:pt x="0" y="36"/>
                  </a:lnTo>
                  <a:lnTo>
                    <a:pt x="0" y="27"/>
                  </a:lnTo>
                  <a:lnTo>
                    <a:pt x="0" y="18"/>
                  </a:lnTo>
                  <a:lnTo>
                    <a:pt x="0" y="18"/>
                  </a:lnTo>
                  <a:lnTo>
                    <a:pt x="13" y="0"/>
                  </a:lnTo>
                  <a:lnTo>
                    <a:pt x="13" y="0"/>
                  </a:lnTo>
                  <a:lnTo>
                    <a:pt x="18" y="0"/>
                  </a:lnTo>
                  <a:lnTo>
                    <a:pt x="22" y="5"/>
                  </a:lnTo>
                  <a:lnTo>
                    <a:pt x="45" y="23"/>
                  </a:lnTo>
                  <a:lnTo>
                    <a:pt x="63" y="36"/>
                  </a:lnTo>
                  <a:lnTo>
                    <a:pt x="73" y="41"/>
                  </a:lnTo>
                  <a:lnTo>
                    <a:pt x="95" y="68"/>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Freeform 31"/>
            <p:cNvSpPr>
              <a:spLocks/>
            </p:cNvSpPr>
            <p:nvPr/>
          </p:nvSpPr>
          <p:spPr bwMode="auto">
            <a:xfrm>
              <a:off x="2918" y="2394"/>
              <a:ext cx="410" cy="479"/>
            </a:xfrm>
            <a:custGeom>
              <a:avLst/>
              <a:gdLst>
                <a:gd name="T0" fmla="*/ 95 w 410"/>
                <a:gd name="T1" fmla="*/ 68 h 479"/>
                <a:gd name="T2" fmla="*/ 95 w 410"/>
                <a:gd name="T3" fmla="*/ 68 h 479"/>
                <a:gd name="T4" fmla="*/ 104 w 410"/>
                <a:gd name="T5" fmla="*/ 105 h 479"/>
                <a:gd name="T6" fmla="*/ 114 w 410"/>
                <a:gd name="T7" fmla="*/ 141 h 479"/>
                <a:gd name="T8" fmla="*/ 136 w 410"/>
                <a:gd name="T9" fmla="*/ 192 h 479"/>
                <a:gd name="T10" fmla="*/ 164 w 410"/>
                <a:gd name="T11" fmla="*/ 237 h 479"/>
                <a:gd name="T12" fmla="*/ 187 w 410"/>
                <a:gd name="T13" fmla="*/ 264 h 479"/>
                <a:gd name="T14" fmla="*/ 209 w 410"/>
                <a:gd name="T15" fmla="*/ 287 h 479"/>
                <a:gd name="T16" fmla="*/ 232 w 410"/>
                <a:gd name="T17" fmla="*/ 310 h 479"/>
                <a:gd name="T18" fmla="*/ 264 w 410"/>
                <a:gd name="T19" fmla="*/ 328 h 479"/>
                <a:gd name="T20" fmla="*/ 296 w 410"/>
                <a:gd name="T21" fmla="*/ 347 h 479"/>
                <a:gd name="T22" fmla="*/ 337 w 410"/>
                <a:gd name="T23" fmla="*/ 365 h 479"/>
                <a:gd name="T24" fmla="*/ 337 w 410"/>
                <a:gd name="T25" fmla="*/ 365 h 479"/>
                <a:gd name="T26" fmla="*/ 355 w 410"/>
                <a:gd name="T27" fmla="*/ 383 h 479"/>
                <a:gd name="T28" fmla="*/ 392 w 410"/>
                <a:gd name="T29" fmla="*/ 429 h 479"/>
                <a:gd name="T30" fmla="*/ 406 w 410"/>
                <a:gd name="T31" fmla="*/ 451 h 479"/>
                <a:gd name="T32" fmla="*/ 410 w 410"/>
                <a:gd name="T33" fmla="*/ 470 h 479"/>
                <a:gd name="T34" fmla="*/ 410 w 410"/>
                <a:gd name="T35" fmla="*/ 474 h 479"/>
                <a:gd name="T36" fmla="*/ 401 w 410"/>
                <a:gd name="T37" fmla="*/ 479 h 479"/>
                <a:gd name="T38" fmla="*/ 392 w 410"/>
                <a:gd name="T39" fmla="*/ 479 h 479"/>
                <a:gd name="T40" fmla="*/ 378 w 410"/>
                <a:gd name="T41" fmla="*/ 479 h 479"/>
                <a:gd name="T42" fmla="*/ 378 w 410"/>
                <a:gd name="T43" fmla="*/ 479 h 479"/>
                <a:gd name="T44" fmla="*/ 337 w 410"/>
                <a:gd name="T45" fmla="*/ 456 h 479"/>
                <a:gd name="T46" fmla="*/ 292 w 410"/>
                <a:gd name="T47" fmla="*/ 424 h 479"/>
                <a:gd name="T48" fmla="*/ 237 w 410"/>
                <a:gd name="T49" fmla="*/ 378 h 479"/>
                <a:gd name="T50" fmla="*/ 182 w 410"/>
                <a:gd name="T51" fmla="*/ 324 h 479"/>
                <a:gd name="T52" fmla="*/ 150 w 410"/>
                <a:gd name="T53" fmla="*/ 292 h 479"/>
                <a:gd name="T54" fmla="*/ 123 w 410"/>
                <a:gd name="T55" fmla="*/ 255 h 479"/>
                <a:gd name="T56" fmla="*/ 100 w 410"/>
                <a:gd name="T57" fmla="*/ 214 h 479"/>
                <a:gd name="T58" fmla="*/ 77 w 410"/>
                <a:gd name="T59" fmla="*/ 173 h 479"/>
                <a:gd name="T60" fmla="*/ 54 w 410"/>
                <a:gd name="T61" fmla="*/ 128 h 479"/>
                <a:gd name="T62" fmla="*/ 36 w 410"/>
                <a:gd name="T63" fmla="*/ 78 h 479"/>
                <a:gd name="T64" fmla="*/ 36 w 410"/>
                <a:gd name="T65" fmla="*/ 78 h 479"/>
                <a:gd name="T66" fmla="*/ 13 w 410"/>
                <a:gd name="T67" fmla="*/ 55 h 479"/>
                <a:gd name="T68" fmla="*/ 0 w 410"/>
                <a:gd name="T69" fmla="*/ 36 h 479"/>
                <a:gd name="T70" fmla="*/ 0 w 410"/>
                <a:gd name="T71" fmla="*/ 27 h 479"/>
                <a:gd name="T72" fmla="*/ 0 w 410"/>
                <a:gd name="T73" fmla="*/ 18 h 479"/>
                <a:gd name="T74" fmla="*/ 0 w 410"/>
                <a:gd name="T75" fmla="*/ 18 h 479"/>
                <a:gd name="T76" fmla="*/ 13 w 410"/>
                <a:gd name="T77" fmla="*/ 0 h 479"/>
                <a:gd name="T78" fmla="*/ 13 w 410"/>
                <a:gd name="T79" fmla="*/ 0 h 479"/>
                <a:gd name="T80" fmla="*/ 18 w 410"/>
                <a:gd name="T81" fmla="*/ 0 h 479"/>
                <a:gd name="T82" fmla="*/ 22 w 410"/>
                <a:gd name="T83" fmla="*/ 5 h 479"/>
                <a:gd name="T84" fmla="*/ 45 w 410"/>
                <a:gd name="T85" fmla="*/ 23 h 479"/>
                <a:gd name="T86" fmla="*/ 63 w 410"/>
                <a:gd name="T87" fmla="*/ 36 h 479"/>
                <a:gd name="T88" fmla="*/ 73 w 410"/>
                <a:gd name="T89" fmla="*/ 4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0" h="479">
                  <a:moveTo>
                    <a:pt x="95" y="68"/>
                  </a:moveTo>
                  <a:lnTo>
                    <a:pt x="95" y="68"/>
                  </a:lnTo>
                  <a:lnTo>
                    <a:pt x="104" y="105"/>
                  </a:lnTo>
                  <a:lnTo>
                    <a:pt x="114" y="141"/>
                  </a:lnTo>
                  <a:lnTo>
                    <a:pt x="136" y="192"/>
                  </a:lnTo>
                  <a:lnTo>
                    <a:pt x="164" y="237"/>
                  </a:lnTo>
                  <a:lnTo>
                    <a:pt x="187" y="264"/>
                  </a:lnTo>
                  <a:lnTo>
                    <a:pt x="209" y="287"/>
                  </a:lnTo>
                  <a:lnTo>
                    <a:pt x="232" y="310"/>
                  </a:lnTo>
                  <a:lnTo>
                    <a:pt x="264" y="328"/>
                  </a:lnTo>
                  <a:lnTo>
                    <a:pt x="296" y="347"/>
                  </a:lnTo>
                  <a:lnTo>
                    <a:pt x="337" y="365"/>
                  </a:lnTo>
                  <a:lnTo>
                    <a:pt x="337" y="365"/>
                  </a:lnTo>
                  <a:lnTo>
                    <a:pt x="355" y="383"/>
                  </a:lnTo>
                  <a:lnTo>
                    <a:pt x="392" y="429"/>
                  </a:lnTo>
                  <a:lnTo>
                    <a:pt x="406" y="451"/>
                  </a:lnTo>
                  <a:lnTo>
                    <a:pt x="410" y="470"/>
                  </a:lnTo>
                  <a:lnTo>
                    <a:pt x="410" y="474"/>
                  </a:lnTo>
                  <a:lnTo>
                    <a:pt x="401" y="479"/>
                  </a:lnTo>
                  <a:lnTo>
                    <a:pt x="392" y="479"/>
                  </a:lnTo>
                  <a:lnTo>
                    <a:pt x="378" y="479"/>
                  </a:lnTo>
                  <a:lnTo>
                    <a:pt x="378" y="479"/>
                  </a:lnTo>
                  <a:lnTo>
                    <a:pt x="337" y="456"/>
                  </a:lnTo>
                  <a:lnTo>
                    <a:pt x="292" y="424"/>
                  </a:lnTo>
                  <a:lnTo>
                    <a:pt x="237" y="378"/>
                  </a:lnTo>
                  <a:lnTo>
                    <a:pt x="182" y="324"/>
                  </a:lnTo>
                  <a:lnTo>
                    <a:pt x="150" y="292"/>
                  </a:lnTo>
                  <a:lnTo>
                    <a:pt x="123" y="255"/>
                  </a:lnTo>
                  <a:lnTo>
                    <a:pt x="100" y="214"/>
                  </a:lnTo>
                  <a:lnTo>
                    <a:pt x="77" y="173"/>
                  </a:lnTo>
                  <a:lnTo>
                    <a:pt x="54" y="128"/>
                  </a:lnTo>
                  <a:lnTo>
                    <a:pt x="36" y="78"/>
                  </a:lnTo>
                  <a:lnTo>
                    <a:pt x="36" y="78"/>
                  </a:lnTo>
                  <a:lnTo>
                    <a:pt x="13" y="55"/>
                  </a:lnTo>
                  <a:lnTo>
                    <a:pt x="0" y="36"/>
                  </a:lnTo>
                  <a:lnTo>
                    <a:pt x="0" y="27"/>
                  </a:lnTo>
                  <a:lnTo>
                    <a:pt x="0" y="18"/>
                  </a:lnTo>
                  <a:lnTo>
                    <a:pt x="0" y="18"/>
                  </a:lnTo>
                  <a:lnTo>
                    <a:pt x="13" y="0"/>
                  </a:lnTo>
                  <a:lnTo>
                    <a:pt x="13" y="0"/>
                  </a:lnTo>
                  <a:lnTo>
                    <a:pt x="18" y="0"/>
                  </a:lnTo>
                  <a:lnTo>
                    <a:pt x="22" y="5"/>
                  </a:lnTo>
                  <a:lnTo>
                    <a:pt x="45" y="23"/>
                  </a:lnTo>
                  <a:lnTo>
                    <a:pt x="63" y="36"/>
                  </a:lnTo>
                  <a:lnTo>
                    <a:pt x="73" y="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32"/>
            <p:cNvSpPr>
              <a:spLocks/>
            </p:cNvSpPr>
            <p:nvPr/>
          </p:nvSpPr>
          <p:spPr bwMode="auto">
            <a:xfrm>
              <a:off x="3419" y="2854"/>
              <a:ext cx="128" cy="37"/>
            </a:xfrm>
            <a:custGeom>
              <a:avLst/>
              <a:gdLst>
                <a:gd name="T0" fmla="*/ 73 w 128"/>
                <a:gd name="T1" fmla="*/ 0 h 37"/>
                <a:gd name="T2" fmla="*/ 128 w 128"/>
                <a:gd name="T3" fmla="*/ 19 h 37"/>
                <a:gd name="T4" fmla="*/ 50 w 128"/>
                <a:gd name="T5" fmla="*/ 37 h 37"/>
                <a:gd name="T6" fmla="*/ 0 w 128"/>
                <a:gd name="T7" fmla="*/ 19 h 37"/>
                <a:gd name="T8" fmla="*/ 69 w 128"/>
                <a:gd name="T9" fmla="*/ 0 h 37"/>
                <a:gd name="T10" fmla="*/ 73 w 128"/>
                <a:gd name="T11" fmla="*/ 0 h 37"/>
              </a:gdLst>
              <a:ahLst/>
              <a:cxnLst>
                <a:cxn ang="0">
                  <a:pos x="T0" y="T1"/>
                </a:cxn>
                <a:cxn ang="0">
                  <a:pos x="T2" y="T3"/>
                </a:cxn>
                <a:cxn ang="0">
                  <a:pos x="T4" y="T5"/>
                </a:cxn>
                <a:cxn ang="0">
                  <a:pos x="T6" y="T7"/>
                </a:cxn>
                <a:cxn ang="0">
                  <a:pos x="T8" y="T9"/>
                </a:cxn>
                <a:cxn ang="0">
                  <a:pos x="T10" y="T11"/>
                </a:cxn>
              </a:cxnLst>
              <a:rect l="0" t="0" r="r" b="b"/>
              <a:pathLst>
                <a:path w="128" h="37">
                  <a:moveTo>
                    <a:pt x="73" y="0"/>
                  </a:moveTo>
                  <a:lnTo>
                    <a:pt x="128" y="19"/>
                  </a:lnTo>
                  <a:lnTo>
                    <a:pt x="50" y="37"/>
                  </a:lnTo>
                  <a:lnTo>
                    <a:pt x="0" y="19"/>
                  </a:lnTo>
                  <a:lnTo>
                    <a:pt x="69" y="0"/>
                  </a:lnTo>
                  <a:lnTo>
                    <a:pt x="7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33"/>
            <p:cNvSpPr>
              <a:spLocks/>
            </p:cNvSpPr>
            <p:nvPr/>
          </p:nvSpPr>
          <p:spPr bwMode="auto">
            <a:xfrm>
              <a:off x="2740" y="1993"/>
              <a:ext cx="260" cy="255"/>
            </a:xfrm>
            <a:custGeom>
              <a:avLst/>
              <a:gdLst>
                <a:gd name="T0" fmla="*/ 260 w 260"/>
                <a:gd name="T1" fmla="*/ 0 h 255"/>
                <a:gd name="T2" fmla="*/ 223 w 260"/>
                <a:gd name="T3" fmla="*/ 255 h 255"/>
                <a:gd name="T4" fmla="*/ 0 w 260"/>
                <a:gd name="T5" fmla="*/ 64 h 255"/>
                <a:gd name="T6" fmla="*/ 260 w 260"/>
                <a:gd name="T7" fmla="*/ 0 h 255"/>
              </a:gdLst>
              <a:ahLst/>
              <a:cxnLst>
                <a:cxn ang="0">
                  <a:pos x="T0" y="T1"/>
                </a:cxn>
                <a:cxn ang="0">
                  <a:pos x="T2" y="T3"/>
                </a:cxn>
                <a:cxn ang="0">
                  <a:pos x="T4" y="T5"/>
                </a:cxn>
                <a:cxn ang="0">
                  <a:pos x="T6" y="T7"/>
                </a:cxn>
              </a:cxnLst>
              <a:rect l="0" t="0" r="r" b="b"/>
              <a:pathLst>
                <a:path w="260" h="255">
                  <a:moveTo>
                    <a:pt x="260" y="0"/>
                  </a:moveTo>
                  <a:lnTo>
                    <a:pt x="223" y="255"/>
                  </a:lnTo>
                  <a:lnTo>
                    <a:pt x="0" y="64"/>
                  </a:lnTo>
                  <a:lnTo>
                    <a:pt x="26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Freeform 34"/>
            <p:cNvSpPr>
              <a:spLocks noEditPoints="1"/>
            </p:cNvSpPr>
            <p:nvPr/>
          </p:nvSpPr>
          <p:spPr bwMode="auto">
            <a:xfrm>
              <a:off x="2037" y="2079"/>
              <a:ext cx="885" cy="780"/>
            </a:xfrm>
            <a:custGeom>
              <a:avLst/>
              <a:gdLst>
                <a:gd name="T0" fmla="*/ 251 w 885"/>
                <a:gd name="T1" fmla="*/ 543 h 780"/>
                <a:gd name="T2" fmla="*/ 37 w 885"/>
                <a:gd name="T3" fmla="*/ 684 h 780"/>
                <a:gd name="T4" fmla="*/ 0 w 885"/>
                <a:gd name="T5" fmla="*/ 620 h 780"/>
                <a:gd name="T6" fmla="*/ 260 w 885"/>
                <a:gd name="T7" fmla="*/ 452 h 780"/>
                <a:gd name="T8" fmla="*/ 456 w 885"/>
                <a:gd name="T9" fmla="*/ 630 h 780"/>
                <a:gd name="T10" fmla="*/ 502 w 885"/>
                <a:gd name="T11" fmla="*/ 219 h 780"/>
                <a:gd name="T12" fmla="*/ 849 w 885"/>
                <a:gd name="T13" fmla="*/ 0 h 780"/>
                <a:gd name="T14" fmla="*/ 885 w 885"/>
                <a:gd name="T15" fmla="*/ 64 h 780"/>
                <a:gd name="T16" fmla="*/ 570 w 885"/>
                <a:gd name="T17" fmla="*/ 265 h 780"/>
                <a:gd name="T18" fmla="*/ 511 w 885"/>
                <a:gd name="T19" fmla="*/ 780 h 780"/>
                <a:gd name="T20" fmla="*/ 251 w 885"/>
                <a:gd name="T21" fmla="*/ 543 h 780"/>
                <a:gd name="T22" fmla="*/ 251 w 885"/>
                <a:gd name="T23" fmla="*/ 543 h 780"/>
                <a:gd name="T24" fmla="*/ 37 w 885"/>
                <a:gd name="T25" fmla="*/ 684 h 780"/>
                <a:gd name="T26" fmla="*/ 37 w 885"/>
                <a:gd name="T27" fmla="*/ 684 h 780"/>
                <a:gd name="T28" fmla="*/ 37 w 885"/>
                <a:gd name="T29" fmla="*/ 684 h 780"/>
                <a:gd name="T30" fmla="*/ 37 w 885"/>
                <a:gd name="T31" fmla="*/ 684 h 780"/>
                <a:gd name="T32" fmla="*/ 37 w 885"/>
                <a:gd name="T33" fmla="*/ 684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5" h="780">
                  <a:moveTo>
                    <a:pt x="251" y="543"/>
                  </a:moveTo>
                  <a:lnTo>
                    <a:pt x="37" y="684"/>
                  </a:lnTo>
                  <a:lnTo>
                    <a:pt x="0" y="620"/>
                  </a:lnTo>
                  <a:lnTo>
                    <a:pt x="260" y="452"/>
                  </a:lnTo>
                  <a:lnTo>
                    <a:pt x="456" y="630"/>
                  </a:lnTo>
                  <a:lnTo>
                    <a:pt x="502" y="219"/>
                  </a:lnTo>
                  <a:lnTo>
                    <a:pt x="849" y="0"/>
                  </a:lnTo>
                  <a:lnTo>
                    <a:pt x="885" y="64"/>
                  </a:lnTo>
                  <a:lnTo>
                    <a:pt x="570" y="265"/>
                  </a:lnTo>
                  <a:lnTo>
                    <a:pt x="511" y="780"/>
                  </a:lnTo>
                  <a:lnTo>
                    <a:pt x="251" y="543"/>
                  </a:lnTo>
                  <a:lnTo>
                    <a:pt x="251" y="543"/>
                  </a:lnTo>
                  <a:close/>
                  <a:moveTo>
                    <a:pt x="37" y="684"/>
                  </a:moveTo>
                  <a:lnTo>
                    <a:pt x="37" y="684"/>
                  </a:lnTo>
                  <a:lnTo>
                    <a:pt x="37" y="684"/>
                  </a:lnTo>
                  <a:lnTo>
                    <a:pt x="37" y="684"/>
                  </a:lnTo>
                  <a:lnTo>
                    <a:pt x="37" y="684"/>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Freeform 35"/>
            <p:cNvSpPr>
              <a:spLocks/>
            </p:cNvSpPr>
            <p:nvPr/>
          </p:nvSpPr>
          <p:spPr bwMode="auto">
            <a:xfrm>
              <a:off x="4053" y="2180"/>
              <a:ext cx="55" cy="118"/>
            </a:xfrm>
            <a:custGeom>
              <a:avLst/>
              <a:gdLst>
                <a:gd name="T0" fmla="*/ 0 w 55"/>
                <a:gd name="T1" fmla="*/ 109 h 118"/>
                <a:gd name="T2" fmla="*/ 0 w 55"/>
                <a:gd name="T3" fmla="*/ 109 h 118"/>
                <a:gd name="T4" fmla="*/ 9 w 55"/>
                <a:gd name="T5" fmla="*/ 86 h 118"/>
                <a:gd name="T6" fmla="*/ 19 w 55"/>
                <a:gd name="T7" fmla="*/ 59 h 118"/>
                <a:gd name="T8" fmla="*/ 28 w 55"/>
                <a:gd name="T9" fmla="*/ 32 h 118"/>
                <a:gd name="T10" fmla="*/ 41 w 55"/>
                <a:gd name="T11" fmla="*/ 0 h 118"/>
                <a:gd name="T12" fmla="*/ 41 w 55"/>
                <a:gd name="T13" fmla="*/ 0 h 118"/>
                <a:gd name="T14" fmla="*/ 55 w 55"/>
                <a:gd name="T15" fmla="*/ 9 h 118"/>
                <a:gd name="T16" fmla="*/ 55 w 55"/>
                <a:gd name="T17" fmla="*/ 9 h 118"/>
                <a:gd name="T18" fmla="*/ 41 w 55"/>
                <a:gd name="T19" fmla="*/ 36 h 118"/>
                <a:gd name="T20" fmla="*/ 32 w 55"/>
                <a:gd name="T21" fmla="*/ 64 h 118"/>
                <a:gd name="T22" fmla="*/ 23 w 55"/>
                <a:gd name="T23" fmla="*/ 91 h 118"/>
                <a:gd name="T24" fmla="*/ 14 w 55"/>
                <a:gd name="T25" fmla="*/ 118 h 118"/>
                <a:gd name="T26" fmla="*/ 14 w 55"/>
                <a:gd name="T27" fmla="*/ 118 h 118"/>
                <a:gd name="T28" fmla="*/ 0 w 55"/>
                <a:gd name="T29" fmla="*/ 109 h 118"/>
                <a:gd name="T30" fmla="*/ 0 w 55"/>
                <a:gd name="T31" fmla="*/ 10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118">
                  <a:moveTo>
                    <a:pt x="0" y="109"/>
                  </a:moveTo>
                  <a:lnTo>
                    <a:pt x="0" y="109"/>
                  </a:lnTo>
                  <a:lnTo>
                    <a:pt x="9" y="86"/>
                  </a:lnTo>
                  <a:lnTo>
                    <a:pt x="19" y="59"/>
                  </a:lnTo>
                  <a:lnTo>
                    <a:pt x="28" y="32"/>
                  </a:lnTo>
                  <a:lnTo>
                    <a:pt x="41" y="0"/>
                  </a:lnTo>
                  <a:lnTo>
                    <a:pt x="41" y="0"/>
                  </a:lnTo>
                  <a:lnTo>
                    <a:pt x="55" y="9"/>
                  </a:lnTo>
                  <a:lnTo>
                    <a:pt x="55" y="9"/>
                  </a:lnTo>
                  <a:lnTo>
                    <a:pt x="41" y="36"/>
                  </a:lnTo>
                  <a:lnTo>
                    <a:pt x="32" y="64"/>
                  </a:lnTo>
                  <a:lnTo>
                    <a:pt x="23" y="91"/>
                  </a:lnTo>
                  <a:lnTo>
                    <a:pt x="14" y="118"/>
                  </a:lnTo>
                  <a:lnTo>
                    <a:pt x="14" y="118"/>
                  </a:lnTo>
                  <a:lnTo>
                    <a:pt x="0" y="109"/>
                  </a:lnTo>
                  <a:lnTo>
                    <a:pt x="0" y="10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36"/>
            <p:cNvSpPr>
              <a:spLocks/>
            </p:cNvSpPr>
            <p:nvPr/>
          </p:nvSpPr>
          <p:spPr bwMode="auto">
            <a:xfrm>
              <a:off x="4154" y="2262"/>
              <a:ext cx="91" cy="105"/>
            </a:xfrm>
            <a:custGeom>
              <a:avLst/>
              <a:gdLst>
                <a:gd name="T0" fmla="*/ 13 w 91"/>
                <a:gd name="T1" fmla="*/ 105 h 105"/>
                <a:gd name="T2" fmla="*/ 0 w 91"/>
                <a:gd name="T3" fmla="*/ 96 h 105"/>
                <a:gd name="T4" fmla="*/ 0 w 91"/>
                <a:gd name="T5" fmla="*/ 96 h 105"/>
                <a:gd name="T6" fmla="*/ 41 w 91"/>
                <a:gd name="T7" fmla="*/ 45 h 105"/>
                <a:gd name="T8" fmla="*/ 82 w 91"/>
                <a:gd name="T9" fmla="*/ 0 h 105"/>
                <a:gd name="T10" fmla="*/ 82 w 91"/>
                <a:gd name="T11" fmla="*/ 0 h 105"/>
                <a:gd name="T12" fmla="*/ 91 w 91"/>
                <a:gd name="T13" fmla="*/ 13 h 105"/>
                <a:gd name="T14" fmla="*/ 91 w 91"/>
                <a:gd name="T15" fmla="*/ 13 h 105"/>
                <a:gd name="T16" fmla="*/ 50 w 91"/>
                <a:gd name="T17" fmla="*/ 59 h 105"/>
                <a:gd name="T18" fmla="*/ 13 w 91"/>
                <a:gd name="T19" fmla="*/ 105 h 105"/>
                <a:gd name="T20" fmla="*/ 13 w 91"/>
                <a:gd name="T21"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105">
                  <a:moveTo>
                    <a:pt x="13" y="105"/>
                  </a:moveTo>
                  <a:lnTo>
                    <a:pt x="0" y="96"/>
                  </a:lnTo>
                  <a:lnTo>
                    <a:pt x="0" y="96"/>
                  </a:lnTo>
                  <a:lnTo>
                    <a:pt x="41" y="45"/>
                  </a:lnTo>
                  <a:lnTo>
                    <a:pt x="82" y="0"/>
                  </a:lnTo>
                  <a:lnTo>
                    <a:pt x="82" y="0"/>
                  </a:lnTo>
                  <a:lnTo>
                    <a:pt x="91" y="13"/>
                  </a:lnTo>
                  <a:lnTo>
                    <a:pt x="91" y="13"/>
                  </a:lnTo>
                  <a:lnTo>
                    <a:pt x="50" y="59"/>
                  </a:lnTo>
                  <a:lnTo>
                    <a:pt x="13" y="105"/>
                  </a:lnTo>
                  <a:lnTo>
                    <a:pt x="13" y="10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15463289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31837" y="296862"/>
            <a:ext cx="10972800" cy="1499290"/>
          </a:xfrm>
          <a:prstGeom prst="rect">
            <a:avLst/>
          </a:prstGeom>
        </p:spPr>
        <p:txBody>
          <a:bodyPr lIns="124346" tIns="62173" rIns="124346" bIns="62173"/>
          <a:lstStyle/>
          <a:p>
            <a:pPr defTabSz="1243462">
              <a:spcBef>
                <a:spcPct val="0"/>
              </a:spcBef>
              <a:defRPr/>
            </a:pPr>
            <a:r>
              <a:rPr lang="en-US" sz="6000" b="1" dirty="0">
                <a:solidFill>
                  <a:srgbClr val="990000"/>
                </a:solidFill>
                <a:ea typeface="+mj-ea"/>
                <a:cs typeface="+mj-cs"/>
              </a:rPr>
              <a:t>IT Services </a:t>
            </a:r>
            <a:r>
              <a:rPr lang="en-US" sz="6000" dirty="0">
                <a:solidFill>
                  <a:srgbClr val="000000"/>
                </a:solidFill>
                <a:ea typeface="+mj-ea"/>
                <a:cs typeface="+mj-cs"/>
              </a:rPr>
              <a:t>Can </a:t>
            </a:r>
            <a:r>
              <a:rPr lang="en-US" sz="6000" b="1" dirty="0">
                <a:solidFill>
                  <a:srgbClr val="000000"/>
                </a:solidFill>
                <a:ea typeface="+mj-ea"/>
                <a:cs typeface="+mj-cs"/>
              </a:rPr>
              <a:t>Support</a:t>
            </a:r>
            <a:r>
              <a:rPr lang="en-US" sz="6000" dirty="0">
                <a:solidFill>
                  <a:srgbClr val="000000"/>
                </a:solidFill>
                <a:ea typeface="+mj-ea"/>
                <a:cs typeface="+mj-cs"/>
              </a:rPr>
              <a:t> New Requests</a:t>
            </a:r>
          </a:p>
        </p:txBody>
      </p:sp>
      <p:grpSp>
        <p:nvGrpSpPr>
          <p:cNvPr id="6" name="Group 4"/>
          <p:cNvGrpSpPr>
            <a:grpSpLocks noChangeAspect="1"/>
          </p:cNvGrpSpPr>
          <p:nvPr/>
        </p:nvGrpSpPr>
        <p:grpSpPr bwMode="auto">
          <a:xfrm>
            <a:off x="4753192" y="2820476"/>
            <a:ext cx="3035709" cy="3497263"/>
            <a:chOff x="2046" y="1576"/>
            <a:chExt cx="1794" cy="2160"/>
          </a:xfrm>
        </p:grpSpPr>
        <p:sp>
          <p:nvSpPr>
            <p:cNvPr id="7" name="AutoShape 3"/>
            <p:cNvSpPr>
              <a:spLocks noChangeAspect="1" noChangeArrowheads="1" noTextEdit="1"/>
            </p:cNvSpPr>
            <p:nvPr/>
          </p:nvSpPr>
          <p:spPr bwMode="auto">
            <a:xfrm>
              <a:off x="2046" y="1576"/>
              <a:ext cx="1794" cy="2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5"/>
            <p:cNvSpPr>
              <a:spLocks/>
            </p:cNvSpPr>
            <p:nvPr/>
          </p:nvSpPr>
          <p:spPr bwMode="auto">
            <a:xfrm>
              <a:off x="2073" y="3444"/>
              <a:ext cx="1452" cy="292"/>
            </a:xfrm>
            <a:custGeom>
              <a:avLst/>
              <a:gdLst>
                <a:gd name="T0" fmla="*/ 1452 w 1452"/>
                <a:gd name="T1" fmla="*/ 146 h 292"/>
                <a:gd name="T2" fmla="*/ 1452 w 1452"/>
                <a:gd name="T3" fmla="*/ 146 h 292"/>
                <a:gd name="T4" fmla="*/ 1448 w 1452"/>
                <a:gd name="T5" fmla="*/ 161 h 292"/>
                <a:gd name="T6" fmla="*/ 1437 w 1452"/>
                <a:gd name="T7" fmla="*/ 177 h 292"/>
                <a:gd name="T8" fmla="*/ 1421 w 1452"/>
                <a:gd name="T9" fmla="*/ 188 h 292"/>
                <a:gd name="T10" fmla="*/ 1394 w 1452"/>
                <a:gd name="T11" fmla="*/ 204 h 292"/>
                <a:gd name="T12" fmla="*/ 1364 w 1452"/>
                <a:gd name="T13" fmla="*/ 215 h 292"/>
                <a:gd name="T14" fmla="*/ 1329 w 1452"/>
                <a:gd name="T15" fmla="*/ 227 h 292"/>
                <a:gd name="T16" fmla="*/ 1241 w 1452"/>
                <a:gd name="T17" fmla="*/ 250 h 292"/>
                <a:gd name="T18" fmla="*/ 1133 w 1452"/>
                <a:gd name="T19" fmla="*/ 269 h 292"/>
                <a:gd name="T20" fmla="*/ 1010 w 1452"/>
                <a:gd name="T21" fmla="*/ 280 h 292"/>
                <a:gd name="T22" fmla="*/ 872 w 1452"/>
                <a:gd name="T23" fmla="*/ 288 h 292"/>
                <a:gd name="T24" fmla="*/ 726 w 1452"/>
                <a:gd name="T25" fmla="*/ 292 h 292"/>
                <a:gd name="T26" fmla="*/ 726 w 1452"/>
                <a:gd name="T27" fmla="*/ 292 h 292"/>
                <a:gd name="T28" fmla="*/ 580 w 1452"/>
                <a:gd name="T29" fmla="*/ 288 h 292"/>
                <a:gd name="T30" fmla="*/ 442 w 1452"/>
                <a:gd name="T31" fmla="*/ 280 h 292"/>
                <a:gd name="T32" fmla="*/ 319 w 1452"/>
                <a:gd name="T33" fmla="*/ 269 h 292"/>
                <a:gd name="T34" fmla="*/ 211 w 1452"/>
                <a:gd name="T35" fmla="*/ 250 h 292"/>
                <a:gd name="T36" fmla="*/ 123 w 1452"/>
                <a:gd name="T37" fmla="*/ 227 h 292"/>
                <a:gd name="T38" fmla="*/ 88 w 1452"/>
                <a:gd name="T39" fmla="*/ 215 h 292"/>
                <a:gd name="T40" fmla="*/ 58 w 1452"/>
                <a:gd name="T41" fmla="*/ 204 h 292"/>
                <a:gd name="T42" fmla="*/ 31 w 1452"/>
                <a:gd name="T43" fmla="*/ 188 h 292"/>
                <a:gd name="T44" fmla="*/ 15 w 1452"/>
                <a:gd name="T45" fmla="*/ 177 h 292"/>
                <a:gd name="T46" fmla="*/ 4 w 1452"/>
                <a:gd name="T47" fmla="*/ 161 h 292"/>
                <a:gd name="T48" fmla="*/ 0 w 1452"/>
                <a:gd name="T49" fmla="*/ 146 h 292"/>
                <a:gd name="T50" fmla="*/ 0 w 1452"/>
                <a:gd name="T51" fmla="*/ 146 h 292"/>
                <a:gd name="T52" fmla="*/ 4 w 1452"/>
                <a:gd name="T53" fmla="*/ 131 h 292"/>
                <a:gd name="T54" fmla="*/ 15 w 1452"/>
                <a:gd name="T55" fmla="*/ 115 h 292"/>
                <a:gd name="T56" fmla="*/ 31 w 1452"/>
                <a:gd name="T57" fmla="*/ 104 h 292"/>
                <a:gd name="T58" fmla="*/ 58 w 1452"/>
                <a:gd name="T59" fmla="*/ 88 h 292"/>
                <a:gd name="T60" fmla="*/ 88 w 1452"/>
                <a:gd name="T61" fmla="*/ 77 h 292"/>
                <a:gd name="T62" fmla="*/ 123 w 1452"/>
                <a:gd name="T63" fmla="*/ 65 h 292"/>
                <a:gd name="T64" fmla="*/ 211 w 1452"/>
                <a:gd name="T65" fmla="*/ 42 h 292"/>
                <a:gd name="T66" fmla="*/ 319 w 1452"/>
                <a:gd name="T67" fmla="*/ 23 h 292"/>
                <a:gd name="T68" fmla="*/ 442 w 1452"/>
                <a:gd name="T69" fmla="*/ 11 h 292"/>
                <a:gd name="T70" fmla="*/ 580 w 1452"/>
                <a:gd name="T71" fmla="*/ 4 h 292"/>
                <a:gd name="T72" fmla="*/ 726 w 1452"/>
                <a:gd name="T73" fmla="*/ 0 h 292"/>
                <a:gd name="T74" fmla="*/ 726 w 1452"/>
                <a:gd name="T75" fmla="*/ 0 h 292"/>
                <a:gd name="T76" fmla="*/ 872 w 1452"/>
                <a:gd name="T77" fmla="*/ 4 h 292"/>
                <a:gd name="T78" fmla="*/ 1010 w 1452"/>
                <a:gd name="T79" fmla="*/ 11 h 292"/>
                <a:gd name="T80" fmla="*/ 1133 w 1452"/>
                <a:gd name="T81" fmla="*/ 23 h 292"/>
                <a:gd name="T82" fmla="*/ 1241 w 1452"/>
                <a:gd name="T83" fmla="*/ 42 h 292"/>
                <a:gd name="T84" fmla="*/ 1329 w 1452"/>
                <a:gd name="T85" fmla="*/ 65 h 292"/>
                <a:gd name="T86" fmla="*/ 1364 w 1452"/>
                <a:gd name="T87" fmla="*/ 77 h 292"/>
                <a:gd name="T88" fmla="*/ 1394 w 1452"/>
                <a:gd name="T89" fmla="*/ 88 h 292"/>
                <a:gd name="T90" fmla="*/ 1421 w 1452"/>
                <a:gd name="T91" fmla="*/ 104 h 292"/>
                <a:gd name="T92" fmla="*/ 1437 w 1452"/>
                <a:gd name="T93" fmla="*/ 115 h 292"/>
                <a:gd name="T94" fmla="*/ 1448 w 1452"/>
                <a:gd name="T95" fmla="*/ 131 h 292"/>
                <a:gd name="T96" fmla="*/ 1452 w 1452"/>
                <a:gd name="T97" fmla="*/ 146 h 292"/>
                <a:gd name="T98" fmla="*/ 1452 w 1452"/>
                <a:gd name="T99" fmla="*/ 146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52" h="292">
                  <a:moveTo>
                    <a:pt x="1452" y="146"/>
                  </a:moveTo>
                  <a:lnTo>
                    <a:pt x="1452" y="146"/>
                  </a:lnTo>
                  <a:lnTo>
                    <a:pt x="1448" y="161"/>
                  </a:lnTo>
                  <a:lnTo>
                    <a:pt x="1437" y="177"/>
                  </a:lnTo>
                  <a:lnTo>
                    <a:pt x="1421" y="188"/>
                  </a:lnTo>
                  <a:lnTo>
                    <a:pt x="1394" y="204"/>
                  </a:lnTo>
                  <a:lnTo>
                    <a:pt x="1364" y="215"/>
                  </a:lnTo>
                  <a:lnTo>
                    <a:pt x="1329" y="227"/>
                  </a:lnTo>
                  <a:lnTo>
                    <a:pt x="1241" y="250"/>
                  </a:lnTo>
                  <a:lnTo>
                    <a:pt x="1133" y="269"/>
                  </a:lnTo>
                  <a:lnTo>
                    <a:pt x="1010" y="280"/>
                  </a:lnTo>
                  <a:lnTo>
                    <a:pt x="872" y="288"/>
                  </a:lnTo>
                  <a:lnTo>
                    <a:pt x="726" y="292"/>
                  </a:lnTo>
                  <a:lnTo>
                    <a:pt x="726" y="292"/>
                  </a:lnTo>
                  <a:lnTo>
                    <a:pt x="580" y="288"/>
                  </a:lnTo>
                  <a:lnTo>
                    <a:pt x="442" y="280"/>
                  </a:lnTo>
                  <a:lnTo>
                    <a:pt x="319" y="269"/>
                  </a:lnTo>
                  <a:lnTo>
                    <a:pt x="211" y="250"/>
                  </a:lnTo>
                  <a:lnTo>
                    <a:pt x="123" y="227"/>
                  </a:lnTo>
                  <a:lnTo>
                    <a:pt x="88" y="215"/>
                  </a:lnTo>
                  <a:lnTo>
                    <a:pt x="58" y="204"/>
                  </a:lnTo>
                  <a:lnTo>
                    <a:pt x="31" y="188"/>
                  </a:lnTo>
                  <a:lnTo>
                    <a:pt x="15" y="177"/>
                  </a:lnTo>
                  <a:lnTo>
                    <a:pt x="4" y="161"/>
                  </a:lnTo>
                  <a:lnTo>
                    <a:pt x="0" y="146"/>
                  </a:lnTo>
                  <a:lnTo>
                    <a:pt x="0" y="146"/>
                  </a:lnTo>
                  <a:lnTo>
                    <a:pt x="4" y="131"/>
                  </a:lnTo>
                  <a:lnTo>
                    <a:pt x="15" y="115"/>
                  </a:lnTo>
                  <a:lnTo>
                    <a:pt x="31" y="104"/>
                  </a:lnTo>
                  <a:lnTo>
                    <a:pt x="58" y="88"/>
                  </a:lnTo>
                  <a:lnTo>
                    <a:pt x="88" y="77"/>
                  </a:lnTo>
                  <a:lnTo>
                    <a:pt x="123" y="65"/>
                  </a:lnTo>
                  <a:lnTo>
                    <a:pt x="211" y="42"/>
                  </a:lnTo>
                  <a:lnTo>
                    <a:pt x="319" y="23"/>
                  </a:lnTo>
                  <a:lnTo>
                    <a:pt x="442" y="11"/>
                  </a:lnTo>
                  <a:lnTo>
                    <a:pt x="580" y="4"/>
                  </a:lnTo>
                  <a:lnTo>
                    <a:pt x="726" y="0"/>
                  </a:lnTo>
                  <a:lnTo>
                    <a:pt x="726" y="0"/>
                  </a:lnTo>
                  <a:lnTo>
                    <a:pt x="872" y="4"/>
                  </a:lnTo>
                  <a:lnTo>
                    <a:pt x="1010" y="11"/>
                  </a:lnTo>
                  <a:lnTo>
                    <a:pt x="1133" y="23"/>
                  </a:lnTo>
                  <a:lnTo>
                    <a:pt x="1241" y="42"/>
                  </a:lnTo>
                  <a:lnTo>
                    <a:pt x="1329" y="65"/>
                  </a:lnTo>
                  <a:lnTo>
                    <a:pt x="1364" y="77"/>
                  </a:lnTo>
                  <a:lnTo>
                    <a:pt x="1394" y="88"/>
                  </a:lnTo>
                  <a:lnTo>
                    <a:pt x="1421" y="104"/>
                  </a:lnTo>
                  <a:lnTo>
                    <a:pt x="1437" y="115"/>
                  </a:lnTo>
                  <a:lnTo>
                    <a:pt x="1448" y="131"/>
                  </a:lnTo>
                  <a:lnTo>
                    <a:pt x="1452" y="146"/>
                  </a:lnTo>
                  <a:lnTo>
                    <a:pt x="1452" y="146"/>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6"/>
            <p:cNvSpPr>
              <a:spLocks/>
            </p:cNvSpPr>
            <p:nvPr/>
          </p:nvSpPr>
          <p:spPr bwMode="auto">
            <a:xfrm>
              <a:off x="2399" y="2760"/>
              <a:ext cx="907" cy="542"/>
            </a:xfrm>
            <a:custGeom>
              <a:avLst/>
              <a:gdLst>
                <a:gd name="T0" fmla="*/ 4 w 907"/>
                <a:gd name="T1" fmla="*/ 330 h 542"/>
                <a:gd name="T2" fmla="*/ 0 w 907"/>
                <a:gd name="T3" fmla="*/ 0 h 542"/>
                <a:gd name="T4" fmla="*/ 0 w 907"/>
                <a:gd name="T5" fmla="*/ 0 h 542"/>
                <a:gd name="T6" fmla="*/ 43 w 907"/>
                <a:gd name="T7" fmla="*/ 34 h 542"/>
                <a:gd name="T8" fmla="*/ 89 w 907"/>
                <a:gd name="T9" fmla="*/ 69 h 542"/>
                <a:gd name="T10" fmla="*/ 139 w 907"/>
                <a:gd name="T11" fmla="*/ 100 h 542"/>
                <a:gd name="T12" fmla="*/ 192 w 907"/>
                <a:gd name="T13" fmla="*/ 127 h 542"/>
                <a:gd name="T14" fmla="*/ 250 w 907"/>
                <a:gd name="T15" fmla="*/ 154 h 542"/>
                <a:gd name="T16" fmla="*/ 312 w 907"/>
                <a:gd name="T17" fmla="*/ 173 h 542"/>
                <a:gd name="T18" fmla="*/ 373 w 907"/>
                <a:gd name="T19" fmla="*/ 188 h 542"/>
                <a:gd name="T20" fmla="*/ 438 w 907"/>
                <a:gd name="T21" fmla="*/ 200 h 542"/>
                <a:gd name="T22" fmla="*/ 438 w 907"/>
                <a:gd name="T23" fmla="*/ 200 h 542"/>
                <a:gd name="T24" fmla="*/ 504 w 907"/>
                <a:gd name="T25" fmla="*/ 207 h 542"/>
                <a:gd name="T26" fmla="*/ 569 w 907"/>
                <a:gd name="T27" fmla="*/ 211 h 542"/>
                <a:gd name="T28" fmla="*/ 630 w 907"/>
                <a:gd name="T29" fmla="*/ 207 h 542"/>
                <a:gd name="T30" fmla="*/ 692 w 907"/>
                <a:gd name="T31" fmla="*/ 200 h 542"/>
                <a:gd name="T32" fmla="*/ 750 w 907"/>
                <a:gd name="T33" fmla="*/ 184 h 542"/>
                <a:gd name="T34" fmla="*/ 803 w 907"/>
                <a:gd name="T35" fmla="*/ 169 h 542"/>
                <a:gd name="T36" fmla="*/ 857 w 907"/>
                <a:gd name="T37" fmla="*/ 146 h 542"/>
                <a:gd name="T38" fmla="*/ 907 w 907"/>
                <a:gd name="T39" fmla="*/ 123 h 542"/>
                <a:gd name="T40" fmla="*/ 803 w 907"/>
                <a:gd name="T41" fmla="*/ 453 h 542"/>
                <a:gd name="T42" fmla="*/ 803 w 907"/>
                <a:gd name="T43" fmla="*/ 453 h 542"/>
                <a:gd name="T44" fmla="*/ 799 w 907"/>
                <a:gd name="T45" fmla="*/ 469 h 542"/>
                <a:gd name="T46" fmla="*/ 788 w 907"/>
                <a:gd name="T47" fmla="*/ 480 h 542"/>
                <a:gd name="T48" fmla="*/ 776 w 907"/>
                <a:gd name="T49" fmla="*/ 492 h 542"/>
                <a:gd name="T50" fmla="*/ 761 w 907"/>
                <a:gd name="T51" fmla="*/ 503 h 542"/>
                <a:gd name="T52" fmla="*/ 723 w 907"/>
                <a:gd name="T53" fmla="*/ 519 h 542"/>
                <a:gd name="T54" fmla="*/ 673 w 907"/>
                <a:gd name="T55" fmla="*/ 530 h 542"/>
                <a:gd name="T56" fmla="*/ 611 w 907"/>
                <a:gd name="T57" fmla="*/ 538 h 542"/>
                <a:gd name="T58" fmla="*/ 546 w 907"/>
                <a:gd name="T59" fmla="*/ 542 h 542"/>
                <a:gd name="T60" fmla="*/ 477 w 907"/>
                <a:gd name="T61" fmla="*/ 538 h 542"/>
                <a:gd name="T62" fmla="*/ 400 w 907"/>
                <a:gd name="T63" fmla="*/ 526 h 542"/>
                <a:gd name="T64" fmla="*/ 400 w 907"/>
                <a:gd name="T65" fmla="*/ 526 h 542"/>
                <a:gd name="T66" fmla="*/ 323 w 907"/>
                <a:gd name="T67" fmla="*/ 511 h 542"/>
                <a:gd name="T68" fmla="*/ 250 w 907"/>
                <a:gd name="T69" fmla="*/ 492 h 542"/>
                <a:gd name="T70" fmla="*/ 185 w 907"/>
                <a:gd name="T71" fmla="*/ 469 h 542"/>
                <a:gd name="T72" fmla="*/ 123 w 907"/>
                <a:gd name="T73" fmla="*/ 442 h 542"/>
                <a:gd name="T74" fmla="*/ 77 w 907"/>
                <a:gd name="T75" fmla="*/ 415 h 542"/>
                <a:gd name="T76" fmla="*/ 39 w 907"/>
                <a:gd name="T77" fmla="*/ 388 h 542"/>
                <a:gd name="T78" fmla="*/ 23 w 907"/>
                <a:gd name="T79" fmla="*/ 373 h 542"/>
                <a:gd name="T80" fmla="*/ 16 w 907"/>
                <a:gd name="T81" fmla="*/ 357 h 542"/>
                <a:gd name="T82" fmla="*/ 8 w 907"/>
                <a:gd name="T83" fmla="*/ 346 h 542"/>
                <a:gd name="T84" fmla="*/ 4 w 907"/>
                <a:gd name="T85" fmla="*/ 330 h 542"/>
                <a:gd name="T86" fmla="*/ 4 w 907"/>
                <a:gd name="T87" fmla="*/ 330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07" h="542">
                  <a:moveTo>
                    <a:pt x="4" y="330"/>
                  </a:moveTo>
                  <a:lnTo>
                    <a:pt x="0" y="0"/>
                  </a:lnTo>
                  <a:lnTo>
                    <a:pt x="0" y="0"/>
                  </a:lnTo>
                  <a:lnTo>
                    <a:pt x="43" y="34"/>
                  </a:lnTo>
                  <a:lnTo>
                    <a:pt x="89" y="69"/>
                  </a:lnTo>
                  <a:lnTo>
                    <a:pt x="139" y="100"/>
                  </a:lnTo>
                  <a:lnTo>
                    <a:pt x="192" y="127"/>
                  </a:lnTo>
                  <a:lnTo>
                    <a:pt x="250" y="154"/>
                  </a:lnTo>
                  <a:lnTo>
                    <a:pt x="312" y="173"/>
                  </a:lnTo>
                  <a:lnTo>
                    <a:pt x="373" y="188"/>
                  </a:lnTo>
                  <a:lnTo>
                    <a:pt x="438" y="200"/>
                  </a:lnTo>
                  <a:lnTo>
                    <a:pt x="438" y="200"/>
                  </a:lnTo>
                  <a:lnTo>
                    <a:pt x="504" y="207"/>
                  </a:lnTo>
                  <a:lnTo>
                    <a:pt x="569" y="211"/>
                  </a:lnTo>
                  <a:lnTo>
                    <a:pt x="630" y="207"/>
                  </a:lnTo>
                  <a:lnTo>
                    <a:pt x="692" y="200"/>
                  </a:lnTo>
                  <a:lnTo>
                    <a:pt x="750" y="184"/>
                  </a:lnTo>
                  <a:lnTo>
                    <a:pt x="803" y="169"/>
                  </a:lnTo>
                  <a:lnTo>
                    <a:pt x="857" y="146"/>
                  </a:lnTo>
                  <a:lnTo>
                    <a:pt x="907" y="123"/>
                  </a:lnTo>
                  <a:lnTo>
                    <a:pt x="803" y="453"/>
                  </a:lnTo>
                  <a:lnTo>
                    <a:pt x="803" y="453"/>
                  </a:lnTo>
                  <a:lnTo>
                    <a:pt x="799" y="469"/>
                  </a:lnTo>
                  <a:lnTo>
                    <a:pt x="788" y="480"/>
                  </a:lnTo>
                  <a:lnTo>
                    <a:pt x="776" y="492"/>
                  </a:lnTo>
                  <a:lnTo>
                    <a:pt x="761" y="503"/>
                  </a:lnTo>
                  <a:lnTo>
                    <a:pt x="723" y="519"/>
                  </a:lnTo>
                  <a:lnTo>
                    <a:pt x="673" y="530"/>
                  </a:lnTo>
                  <a:lnTo>
                    <a:pt x="611" y="538"/>
                  </a:lnTo>
                  <a:lnTo>
                    <a:pt x="546" y="542"/>
                  </a:lnTo>
                  <a:lnTo>
                    <a:pt x="477" y="538"/>
                  </a:lnTo>
                  <a:lnTo>
                    <a:pt x="400" y="526"/>
                  </a:lnTo>
                  <a:lnTo>
                    <a:pt x="400" y="526"/>
                  </a:lnTo>
                  <a:lnTo>
                    <a:pt x="323" y="511"/>
                  </a:lnTo>
                  <a:lnTo>
                    <a:pt x="250" y="492"/>
                  </a:lnTo>
                  <a:lnTo>
                    <a:pt x="185" y="469"/>
                  </a:lnTo>
                  <a:lnTo>
                    <a:pt x="123" y="442"/>
                  </a:lnTo>
                  <a:lnTo>
                    <a:pt x="77" y="415"/>
                  </a:lnTo>
                  <a:lnTo>
                    <a:pt x="39" y="388"/>
                  </a:lnTo>
                  <a:lnTo>
                    <a:pt x="23" y="373"/>
                  </a:lnTo>
                  <a:lnTo>
                    <a:pt x="16" y="357"/>
                  </a:lnTo>
                  <a:lnTo>
                    <a:pt x="8" y="346"/>
                  </a:lnTo>
                  <a:lnTo>
                    <a:pt x="4" y="330"/>
                  </a:lnTo>
                  <a:lnTo>
                    <a:pt x="4" y="330"/>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2999" y="3098"/>
              <a:ext cx="342" cy="565"/>
            </a:xfrm>
            <a:custGeom>
              <a:avLst/>
              <a:gdLst>
                <a:gd name="T0" fmla="*/ 69 w 342"/>
                <a:gd name="T1" fmla="*/ 15 h 565"/>
                <a:gd name="T2" fmla="*/ 130 w 342"/>
                <a:gd name="T3" fmla="*/ 42 h 565"/>
                <a:gd name="T4" fmla="*/ 215 w 342"/>
                <a:gd name="T5" fmla="*/ 100 h 565"/>
                <a:gd name="T6" fmla="*/ 269 w 342"/>
                <a:gd name="T7" fmla="*/ 154 h 565"/>
                <a:gd name="T8" fmla="*/ 299 w 342"/>
                <a:gd name="T9" fmla="*/ 223 h 565"/>
                <a:gd name="T10" fmla="*/ 307 w 342"/>
                <a:gd name="T11" fmla="*/ 261 h 565"/>
                <a:gd name="T12" fmla="*/ 299 w 342"/>
                <a:gd name="T13" fmla="*/ 300 h 565"/>
                <a:gd name="T14" fmla="*/ 284 w 342"/>
                <a:gd name="T15" fmla="*/ 342 h 565"/>
                <a:gd name="T16" fmla="*/ 253 w 342"/>
                <a:gd name="T17" fmla="*/ 388 h 565"/>
                <a:gd name="T18" fmla="*/ 211 w 342"/>
                <a:gd name="T19" fmla="*/ 438 h 565"/>
                <a:gd name="T20" fmla="*/ 234 w 342"/>
                <a:gd name="T21" fmla="*/ 446 h 565"/>
                <a:gd name="T22" fmla="*/ 284 w 342"/>
                <a:gd name="T23" fmla="*/ 465 h 565"/>
                <a:gd name="T24" fmla="*/ 330 w 342"/>
                <a:gd name="T25" fmla="*/ 500 h 565"/>
                <a:gd name="T26" fmla="*/ 342 w 342"/>
                <a:gd name="T27" fmla="*/ 523 h 565"/>
                <a:gd name="T28" fmla="*/ 338 w 342"/>
                <a:gd name="T29" fmla="*/ 550 h 565"/>
                <a:gd name="T30" fmla="*/ 322 w 342"/>
                <a:gd name="T31" fmla="*/ 557 h 565"/>
                <a:gd name="T32" fmla="*/ 276 w 342"/>
                <a:gd name="T33" fmla="*/ 565 h 565"/>
                <a:gd name="T34" fmla="*/ 138 w 342"/>
                <a:gd name="T35" fmla="*/ 500 h 565"/>
                <a:gd name="T36" fmla="*/ 126 w 342"/>
                <a:gd name="T37" fmla="*/ 484 h 565"/>
                <a:gd name="T38" fmla="*/ 123 w 342"/>
                <a:gd name="T39" fmla="*/ 461 h 565"/>
                <a:gd name="T40" fmla="*/ 153 w 342"/>
                <a:gd name="T41" fmla="*/ 427 h 565"/>
                <a:gd name="T42" fmla="*/ 161 w 342"/>
                <a:gd name="T43" fmla="*/ 415 h 565"/>
                <a:gd name="T44" fmla="*/ 199 w 342"/>
                <a:gd name="T45" fmla="*/ 369 h 565"/>
                <a:gd name="T46" fmla="*/ 223 w 342"/>
                <a:gd name="T47" fmla="*/ 323 h 565"/>
                <a:gd name="T48" fmla="*/ 234 w 342"/>
                <a:gd name="T49" fmla="*/ 265 h 565"/>
                <a:gd name="T50" fmla="*/ 219 w 342"/>
                <a:gd name="T51" fmla="*/ 204 h 565"/>
                <a:gd name="T52" fmla="*/ 169 w 342"/>
                <a:gd name="T53" fmla="*/ 142 h 565"/>
                <a:gd name="T54" fmla="*/ 69 w 342"/>
                <a:gd name="T55" fmla="*/ 85 h 565"/>
                <a:gd name="T56" fmla="*/ 0 w 342"/>
                <a:gd name="T57" fmla="*/ 58 h 565"/>
                <a:gd name="T58" fmla="*/ 0 w 342"/>
                <a:gd name="T59" fmla="*/ 31 h 565"/>
                <a:gd name="T60" fmla="*/ 11 w 342"/>
                <a:gd name="T61" fmla="*/ 4 h 565"/>
                <a:gd name="T62" fmla="*/ 42 w 342"/>
                <a:gd name="T63" fmla="*/ 0 h 565"/>
                <a:gd name="T64" fmla="*/ 69 w 342"/>
                <a:gd name="T65" fmla="*/ 15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2" h="565">
                  <a:moveTo>
                    <a:pt x="69" y="15"/>
                  </a:moveTo>
                  <a:lnTo>
                    <a:pt x="69" y="15"/>
                  </a:lnTo>
                  <a:lnTo>
                    <a:pt x="88" y="23"/>
                  </a:lnTo>
                  <a:lnTo>
                    <a:pt x="130" y="42"/>
                  </a:lnTo>
                  <a:lnTo>
                    <a:pt x="188" y="77"/>
                  </a:lnTo>
                  <a:lnTo>
                    <a:pt x="215" y="100"/>
                  </a:lnTo>
                  <a:lnTo>
                    <a:pt x="246" y="127"/>
                  </a:lnTo>
                  <a:lnTo>
                    <a:pt x="269" y="154"/>
                  </a:lnTo>
                  <a:lnTo>
                    <a:pt x="288" y="188"/>
                  </a:lnTo>
                  <a:lnTo>
                    <a:pt x="299" y="223"/>
                  </a:lnTo>
                  <a:lnTo>
                    <a:pt x="303" y="242"/>
                  </a:lnTo>
                  <a:lnTo>
                    <a:pt x="307" y="261"/>
                  </a:lnTo>
                  <a:lnTo>
                    <a:pt x="303" y="281"/>
                  </a:lnTo>
                  <a:lnTo>
                    <a:pt x="299" y="300"/>
                  </a:lnTo>
                  <a:lnTo>
                    <a:pt x="292" y="323"/>
                  </a:lnTo>
                  <a:lnTo>
                    <a:pt x="284" y="342"/>
                  </a:lnTo>
                  <a:lnTo>
                    <a:pt x="272" y="365"/>
                  </a:lnTo>
                  <a:lnTo>
                    <a:pt x="253" y="388"/>
                  </a:lnTo>
                  <a:lnTo>
                    <a:pt x="234" y="415"/>
                  </a:lnTo>
                  <a:lnTo>
                    <a:pt x="211" y="438"/>
                  </a:lnTo>
                  <a:lnTo>
                    <a:pt x="211" y="438"/>
                  </a:lnTo>
                  <a:lnTo>
                    <a:pt x="234" y="446"/>
                  </a:lnTo>
                  <a:lnTo>
                    <a:pt x="257" y="454"/>
                  </a:lnTo>
                  <a:lnTo>
                    <a:pt x="284" y="465"/>
                  </a:lnTo>
                  <a:lnTo>
                    <a:pt x="311" y="480"/>
                  </a:lnTo>
                  <a:lnTo>
                    <a:pt x="330" y="500"/>
                  </a:lnTo>
                  <a:lnTo>
                    <a:pt x="338" y="511"/>
                  </a:lnTo>
                  <a:lnTo>
                    <a:pt x="342" y="523"/>
                  </a:lnTo>
                  <a:lnTo>
                    <a:pt x="342" y="538"/>
                  </a:lnTo>
                  <a:lnTo>
                    <a:pt x="338" y="550"/>
                  </a:lnTo>
                  <a:lnTo>
                    <a:pt x="338" y="550"/>
                  </a:lnTo>
                  <a:lnTo>
                    <a:pt x="322" y="557"/>
                  </a:lnTo>
                  <a:lnTo>
                    <a:pt x="303" y="565"/>
                  </a:lnTo>
                  <a:lnTo>
                    <a:pt x="276" y="565"/>
                  </a:lnTo>
                  <a:lnTo>
                    <a:pt x="138" y="500"/>
                  </a:lnTo>
                  <a:lnTo>
                    <a:pt x="138" y="500"/>
                  </a:lnTo>
                  <a:lnTo>
                    <a:pt x="134" y="496"/>
                  </a:lnTo>
                  <a:lnTo>
                    <a:pt x="126" y="484"/>
                  </a:lnTo>
                  <a:lnTo>
                    <a:pt x="123" y="473"/>
                  </a:lnTo>
                  <a:lnTo>
                    <a:pt x="123" y="461"/>
                  </a:lnTo>
                  <a:lnTo>
                    <a:pt x="126" y="454"/>
                  </a:lnTo>
                  <a:lnTo>
                    <a:pt x="153" y="427"/>
                  </a:lnTo>
                  <a:lnTo>
                    <a:pt x="153" y="427"/>
                  </a:lnTo>
                  <a:lnTo>
                    <a:pt x="161" y="415"/>
                  </a:lnTo>
                  <a:lnTo>
                    <a:pt x="188" y="388"/>
                  </a:lnTo>
                  <a:lnTo>
                    <a:pt x="199" y="369"/>
                  </a:lnTo>
                  <a:lnTo>
                    <a:pt x="211" y="346"/>
                  </a:lnTo>
                  <a:lnTo>
                    <a:pt x="223" y="323"/>
                  </a:lnTo>
                  <a:lnTo>
                    <a:pt x="230" y="292"/>
                  </a:lnTo>
                  <a:lnTo>
                    <a:pt x="234" y="265"/>
                  </a:lnTo>
                  <a:lnTo>
                    <a:pt x="230" y="234"/>
                  </a:lnTo>
                  <a:lnTo>
                    <a:pt x="219" y="204"/>
                  </a:lnTo>
                  <a:lnTo>
                    <a:pt x="196" y="173"/>
                  </a:lnTo>
                  <a:lnTo>
                    <a:pt x="169" y="142"/>
                  </a:lnTo>
                  <a:lnTo>
                    <a:pt x="126" y="111"/>
                  </a:lnTo>
                  <a:lnTo>
                    <a:pt x="69" y="85"/>
                  </a:lnTo>
                  <a:lnTo>
                    <a:pt x="0" y="58"/>
                  </a:lnTo>
                  <a:lnTo>
                    <a:pt x="0" y="58"/>
                  </a:lnTo>
                  <a:lnTo>
                    <a:pt x="0" y="42"/>
                  </a:lnTo>
                  <a:lnTo>
                    <a:pt x="0" y="31"/>
                  </a:lnTo>
                  <a:lnTo>
                    <a:pt x="4" y="15"/>
                  </a:lnTo>
                  <a:lnTo>
                    <a:pt x="11" y="4"/>
                  </a:lnTo>
                  <a:lnTo>
                    <a:pt x="23" y="0"/>
                  </a:lnTo>
                  <a:lnTo>
                    <a:pt x="42" y="0"/>
                  </a:lnTo>
                  <a:lnTo>
                    <a:pt x="69" y="15"/>
                  </a:lnTo>
                  <a:lnTo>
                    <a:pt x="69" y="15"/>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2242" y="3017"/>
              <a:ext cx="342" cy="565"/>
            </a:xfrm>
            <a:custGeom>
              <a:avLst/>
              <a:gdLst>
                <a:gd name="T0" fmla="*/ 273 w 342"/>
                <a:gd name="T1" fmla="*/ 16 h 565"/>
                <a:gd name="T2" fmla="*/ 273 w 342"/>
                <a:gd name="T3" fmla="*/ 16 h 565"/>
                <a:gd name="T4" fmla="*/ 242 w 342"/>
                <a:gd name="T5" fmla="*/ 31 h 565"/>
                <a:gd name="T6" fmla="*/ 200 w 342"/>
                <a:gd name="T7" fmla="*/ 54 h 565"/>
                <a:gd name="T8" fmla="*/ 146 w 342"/>
                <a:gd name="T9" fmla="*/ 85 h 565"/>
                <a:gd name="T10" fmla="*/ 119 w 342"/>
                <a:gd name="T11" fmla="*/ 104 h 565"/>
                <a:gd name="T12" fmla="*/ 96 w 342"/>
                <a:gd name="T13" fmla="*/ 123 h 565"/>
                <a:gd name="T14" fmla="*/ 73 w 342"/>
                <a:gd name="T15" fmla="*/ 150 h 565"/>
                <a:gd name="T16" fmla="*/ 58 w 342"/>
                <a:gd name="T17" fmla="*/ 177 h 565"/>
                <a:gd name="T18" fmla="*/ 46 w 342"/>
                <a:gd name="T19" fmla="*/ 212 h 565"/>
                <a:gd name="T20" fmla="*/ 46 w 342"/>
                <a:gd name="T21" fmla="*/ 246 h 565"/>
                <a:gd name="T22" fmla="*/ 50 w 342"/>
                <a:gd name="T23" fmla="*/ 289 h 565"/>
                <a:gd name="T24" fmla="*/ 65 w 342"/>
                <a:gd name="T25" fmla="*/ 335 h 565"/>
                <a:gd name="T26" fmla="*/ 92 w 342"/>
                <a:gd name="T27" fmla="*/ 385 h 565"/>
                <a:gd name="T28" fmla="*/ 131 w 342"/>
                <a:gd name="T29" fmla="*/ 438 h 565"/>
                <a:gd name="T30" fmla="*/ 131 w 342"/>
                <a:gd name="T31" fmla="*/ 438 h 565"/>
                <a:gd name="T32" fmla="*/ 107 w 342"/>
                <a:gd name="T33" fmla="*/ 446 h 565"/>
                <a:gd name="T34" fmla="*/ 81 w 342"/>
                <a:gd name="T35" fmla="*/ 454 h 565"/>
                <a:gd name="T36" fmla="*/ 58 w 342"/>
                <a:gd name="T37" fmla="*/ 465 h 565"/>
                <a:gd name="T38" fmla="*/ 31 w 342"/>
                <a:gd name="T39" fmla="*/ 481 h 565"/>
                <a:gd name="T40" fmla="*/ 11 w 342"/>
                <a:gd name="T41" fmla="*/ 500 h 565"/>
                <a:gd name="T42" fmla="*/ 4 w 342"/>
                <a:gd name="T43" fmla="*/ 511 h 565"/>
                <a:gd name="T44" fmla="*/ 0 w 342"/>
                <a:gd name="T45" fmla="*/ 523 h 565"/>
                <a:gd name="T46" fmla="*/ 0 w 342"/>
                <a:gd name="T47" fmla="*/ 538 h 565"/>
                <a:gd name="T48" fmla="*/ 4 w 342"/>
                <a:gd name="T49" fmla="*/ 550 h 565"/>
                <a:gd name="T50" fmla="*/ 4 w 342"/>
                <a:gd name="T51" fmla="*/ 550 h 565"/>
                <a:gd name="T52" fmla="*/ 19 w 342"/>
                <a:gd name="T53" fmla="*/ 558 h 565"/>
                <a:gd name="T54" fmla="*/ 38 w 342"/>
                <a:gd name="T55" fmla="*/ 565 h 565"/>
                <a:gd name="T56" fmla="*/ 65 w 342"/>
                <a:gd name="T57" fmla="*/ 565 h 565"/>
                <a:gd name="T58" fmla="*/ 200 w 342"/>
                <a:gd name="T59" fmla="*/ 500 h 565"/>
                <a:gd name="T60" fmla="*/ 200 w 342"/>
                <a:gd name="T61" fmla="*/ 500 h 565"/>
                <a:gd name="T62" fmla="*/ 207 w 342"/>
                <a:gd name="T63" fmla="*/ 496 h 565"/>
                <a:gd name="T64" fmla="*/ 211 w 342"/>
                <a:gd name="T65" fmla="*/ 485 h 565"/>
                <a:gd name="T66" fmla="*/ 219 w 342"/>
                <a:gd name="T67" fmla="*/ 473 h 565"/>
                <a:gd name="T68" fmla="*/ 215 w 342"/>
                <a:gd name="T69" fmla="*/ 461 h 565"/>
                <a:gd name="T70" fmla="*/ 211 w 342"/>
                <a:gd name="T71" fmla="*/ 454 h 565"/>
                <a:gd name="T72" fmla="*/ 188 w 342"/>
                <a:gd name="T73" fmla="*/ 427 h 565"/>
                <a:gd name="T74" fmla="*/ 188 w 342"/>
                <a:gd name="T75" fmla="*/ 427 h 565"/>
                <a:gd name="T76" fmla="*/ 177 w 342"/>
                <a:gd name="T77" fmla="*/ 408 h 565"/>
                <a:gd name="T78" fmla="*/ 154 w 342"/>
                <a:gd name="T79" fmla="*/ 377 h 565"/>
                <a:gd name="T80" fmla="*/ 131 w 342"/>
                <a:gd name="T81" fmla="*/ 339 h 565"/>
                <a:gd name="T82" fmla="*/ 123 w 342"/>
                <a:gd name="T83" fmla="*/ 312 h 565"/>
                <a:gd name="T84" fmla="*/ 115 w 342"/>
                <a:gd name="T85" fmla="*/ 289 h 565"/>
                <a:gd name="T86" fmla="*/ 115 w 342"/>
                <a:gd name="T87" fmla="*/ 262 h 565"/>
                <a:gd name="T88" fmla="*/ 119 w 342"/>
                <a:gd name="T89" fmla="*/ 231 h 565"/>
                <a:gd name="T90" fmla="*/ 131 w 342"/>
                <a:gd name="T91" fmla="*/ 204 h 565"/>
                <a:gd name="T92" fmla="*/ 150 w 342"/>
                <a:gd name="T93" fmla="*/ 173 h 565"/>
                <a:gd name="T94" fmla="*/ 180 w 342"/>
                <a:gd name="T95" fmla="*/ 142 h 565"/>
                <a:gd name="T96" fmla="*/ 219 w 342"/>
                <a:gd name="T97" fmla="*/ 116 h 565"/>
                <a:gd name="T98" fmla="*/ 273 w 342"/>
                <a:gd name="T99" fmla="*/ 85 h 565"/>
                <a:gd name="T100" fmla="*/ 342 w 342"/>
                <a:gd name="T101" fmla="*/ 58 h 565"/>
                <a:gd name="T102" fmla="*/ 342 w 342"/>
                <a:gd name="T103" fmla="*/ 58 h 565"/>
                <a:gd name="T104" fmla="*/ 342 w 342"/>
                <a:gd name="T105" fmla="*/ 43 h 565"/>
                <a:gd name="T106" fmla="*/ 342 w 342"/>
                <a:gd name="T107" fmla="*/ 31 h 565"/>
                <a:gd name="T108" fmla="*/ 338 w 342"/>
                <a:gd name="T109" fmla="*/ 16 h 565"/>
                <a:gd name="T110" fmla="*/ 330 w 342"/>
                <a:gd name="T111" fmla="*/ 4 h 565"/>
                <a:gd name="T112" fmla="*/ 319 w 342"/>
                <a:gd name="T113" fmla="*/ 0 h 565"/>
                <a:gd name="T114" fmla="*/ 300 w 342"/>
                <a:gd name="T115" fmla="*/ 0 h 565"/>
                <a:gd name="T116" fmla="*/ 273 w 342"/>
                <a:gd name="T117" fmla="*/ 16 h 565"/>
                <a:gd name="T118" fmla="*/ 273 w 342"/>
                <a:gd name="T119" fmla="*/ 16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565">
                  <a:moveTo>
                    <a:pt x="273" y="16"/>
                  </a:moveTo>
                  <a:lnTo>
                    <a:pt x="273" y="16"/>
                  </a:lnTo>
                  <a:lnTo>
                    <a:pt x="242" y="31"/>
                  </a:lnTo>
                  <a:lnTo>
                    <a:pt x="200" y="54"/>
                  </a:lnTo>
                  <a:lnTo>
                    <a:pt x="146" y="85"/>
                  </a:lnTo>
                  <a:lnTo>
                    <a:pt x="119" y="104"/>
                  </a:lnTo>
                  <a:lnTo>
                    <a:pt x="96" y="123"/>
                  </a:lnTo>
                  <a:lnTo>
                    <a:pt x="73" y="150"/>
                  </a:lnTo>
                  <a:lnTo>
                    <a:pt x="58" y="177"/>
                  </a:lnTo>
                  <a:lnTo>
                    <a:pt x="46" y="212"/>
                  </a:lnTo>
                  <a:lnTo>
                    <a:pt x="46" y="246"/>
                  </a:lnTo>
                  <a:lnTo>
                    <a:pt x="50" y="289"/>
                  </a:lnTo>
                  <a:lnTo>
                    <a:pt x="65" y="335"/>
                  </a:lnTo>
                  <a:lnTo>
                    <a:pt x="92" y="385"/>
                  </a:lnTo>
                  <a:lnTo>
                    <a:pt x="131" y="438"/>
                  </a:lnTo>
                  <a:lnTo>
                    <a:pt x="131" y="438"/>
                  </a:lnTo>
                  <a:lnTo>
                    <a:pt x="107" y="446"/>
                  </a:lnTo>
                  <a:lnTo>
                    <a:pt x="81" y="454"/>
                  </a:lnTo>
                  <a:lnTo>
                    <a:pt x="58" y="465"/>
                  </a:lnTo>
                  <a:lnTo>
                    <a:pt x="31" y="481"/>
                  </a:lnTo>
                  <a:lnTo>
                    <a:pt x="11" y="500"/>
                  </a:lnTo>
                  <a:lnTo>
                    <a:pt x="4" y="511"/>
                  </a:lnTo>
                  <a:lnTo>
                    <a:pt x="0" y="523"/>
                  </a:lnTo>
                  <a:lnTo>
                    <a:pt x="0" y="538"/>
                  </a:lnTo>
                  <a:lnTo>
                    <a:pt x="4" y="550"/>
                  </a:lnTo>
                  <a:lnTo>
                    <a:pt x="4" y="550"/>
                  </a:lnTo>
                  <a:lnTo>
                    <a:pt x="19" y="558"/>
                  </a:lnTo>
                  <a:lnTo>
                    <a:pt x="38" y="565"/>
                  </a:lnTo>
                  <a:lnTo>
                    <a:pt x="65" y="565"/>
                  </a:lnTo>
                  <a:lnTo>
                    <a:pt x="200" y="500"/>
                  </a:lnTo>
                  <a:lnTo>
                    <a:pt x="200" y="500"/>
                  </a:lnTo>
                  <a:lnTo>
                    <a:pt x="207" y="496"/>
                  </a:lnTo>
                  <a:lnTo>
                    <a:pt x="211" y="485"/>
                  </a:lnTo>
                  <a:lnTo>
                    <a:pt x="219" y="473"/>
                  </a:lnTo>
                  <a:lnTo>
                    <a:pt x="215" y="461"/>
                  </a:lnTo>
                  <a:lnTo>
                    <a:pt x="211" y="454"/>
                  </a:lnTo>
                  <a:lnTo>
                    <a:pt x="188" y="427"/>
                  </a:lnTo>
                  <a:lnTo>
                    <a:pt x="188" y="427"/>
                  </a:lnTo>
                  <a:lnTo>
                    <a:pt x="177" y="408"/>
                  </a:lnTo>
                  <a:lnTo>
                    <a:pt x="154" y="377"/>
                  </a:lnTo>
                  <a:lnTo>
                    <a:pt x="131" y="339"/>
                  </a:lnTo>
                  <a:lnTo>
                    <a:pt x="123" y="312"/>
                  </a:lnTo>
                  <a:lnTo>
                    <a:pt x="115" y="289"/>
                  </a:lnTo>
                  <a:lnTo>
                    <a:pt x="115" y="262"/>
                  </a:lnTo>
                  <a:lnTo>
                    <a:pt x="119" y="231"/>
                  </a:lnTo>
                  <a:lnTo>
                    <a:pt x="131" y="204"/>
                  </a:lnTo>
                  <a:lnTo>
                    <a:pt x="150" y="173"/>
                  </a:lnTo>
                  <a:lnTo>
                    <a:pt x="180" y="142"/>
                  </a:lnTo>
                  <a:lnTo>
                    <a:pt x="219" y="116"/>
                  </a:lnTo>
                  <a:lnTo>
                    <a:pt x="273" y="85"/>
                  </a:lnTo>
                  <a:lnTo>
                    <a:pt x="342" y="58"/>
                  </a:lnTo>
                  <a:lnTo>
                    <a:pt x="342" y="58"/>
                  </a:lnTo>
                  <a:lnTo>
                    <a:pt x="342" y="43"/>
                  </a:lnTo>
                  <a:lnTo>
                    <a:pt x="342" y="31"/>
                  </a:lnTo>
                  <a:lnTo>
                    <a:pt x="338" y="16"/>
                  </a:lnTo>
                  <a:lnTo>
                    <a:pt x="330" y="4"/>
                  </a:lnTo>
                  <a:lnTo>
                    <a:pt x="319" y="0"/>
                  </a:lnTo>
                  <a:lnTo>
                    <a:pt x="300" y="0"/>
                  </a:lnTo>
                  <a:lnTo>
                    <a:pt x="273" y="16"/>
                  </a:lnTo>
                  <a:lnTo>
                    <a:pt x="273" y="16"/>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2288" y="2179"/>
              <a:ext cx="1160" cy="746"/>
            </a:xfrm>
            <a:custGeom>
              <a:avLst/>
              <a:gdLst>
                <a:gd name="T0" fmla="*/ 1152 w 1160"/>
                <a:gd name="T1" fmla="*/ 500 h 746"/>
                <a:gd name="T2" fmla="*/ 1160 w 1160"/>
                <a:gd name="T3" fmla="*/ 427 h 746"/>
                <a:gd name="T4" fmla="*/ 1141 w 1160"/>
                <a:gd name="T5" fmla="*/ 354 h 746"/>
                <a:gd name="T6" fmla="*/ 1099 w 1160"/>
                <a:gd name="T7" fmla="*/ 281 h 746"/>
                <a:gd name="T8" fmla="*/ 1041 w 1160"/>
                <a:gd name="T9" fmla="*/ 216 h 746"/>
                <a:gd name="T10" fmla="*/ 964 w 1160"/>
                <a:gd name="T11" fmla="*/ 150 h 746"/>
                <a:gd name="T12" fmla="*/ 876 w 1160"/>
                <a:gd name="T13" fmla="*/ 97 h 746"/>
                <a:gd name="T14" fmla="*/ 772 w 1160"/>
                <a:gd name="T15" fmla="*/ 54 h 746"/>
                <a:gd name="T16" fmla="*/ 657 w 1160"/>
                <a:gd name="T17" fmla="*/ 20 h 746"/>
                <a:gd name="T18" fmla="*/ 599 w 1160"/>
                <a:gd name="T19" fmla="*/ 12 h 746"/>
                <a:gd name="T20" fmla="*/ 484 w 1160"/>
                <a:gd name="T21" fmla="*/ 0 h 746"/>
                <a:gd name="T22" fmla="*/ 376 w 1160"/>
                <a:gd name="T23" fmla="*/ 4 h 746"/>
                <a:gd name="T24" fmla="*/ 277 w 1160"/>
                <a:gd name="T25" fmla="*/ 20 h 746"/>
                <a:gd name="T26" fmla="*/ 188 w 1160"/>
                <a:gd name="T27" fmla="*/ 50 h 746"/>
                <a:gd name="T28" fmla="*/ 111 w 1160"/>
                <a:gd name="T29" fmla="*/ 93 h 746"/>
                <a:gd name="T30" fmla="*/ 54 w 1160"/>
                <a:gd name="T31" fmla="*/ 146 h 746"/>
                <a:gd name="T32" fmla="*/ 19 w 1160"/>
                <a:gd name="T33" fmla="*/ 212 h 746"/>
                <a:gd name="T34" fmla="*/ 8 w 1160"/>
                <a:gd name="T35" fmla="*/ 246 h 746"/>
                <a:gd name="T36" fmla="*/ 4 w 1160"/>
                <a:gd name="T37" fmla="*/ 319 h 746"/>
                <a:gd name="T38" fmla="*/ 23 w 1160"/>
                <a:gd name="T39" fmla="*/ 392 h 746"/>
                <a:gd name="T40" fmla="*/ 61 w 1160"/>
                <a:gd name="T41" fmla="*/ 465 h 746"/>
                <a:gd name="T42" fmla="*/ 119 w 1160"/>
                <a:gd name="T43" fmla="*/ 535 h 746"/>
                <a:gd name="T44" fmla="*/ 196 w 1160"/>
                <a:gd name="T45" fmla="*/ 596 h 746"/>
                <a:gd name="T46" fmla="*/ 284 w 1160"/>
                <a:gd name="T47" fmla="*/ 650 h 746"/>
                <a:gd name="T48" fmla="*/ 388 w 1160"/>
                <a:gd name="T49" fmla="*/ 692 h 746"/>
                <a:gd name="T50" fmla="*/ 503 w 1160"/>
                <a:gd name="T51" fmla="*/ 727 h 746"/>
                <a:gd name="T52" fmla="*/ 561 w 1160"/>
                <a:gd name="T53" fmla="*/ 738 h 746"/>
                <a:gd name="T54" fmla="*/ 676 w 1160"/>
                <a:gd name="T55" fmla="*/ 746 h 746"/>
                <a:gd name="T56" fmla="*/ 788 w 1160"/>
                <a:gd name="T57" fmla="*/ 742 h 746"/>
                <a:gd name="T58" fmla="*/ 887 w 1160"/>
                <a:gd name="T59" fmla="*/ 727 h 746"/>
                <a:gd name="T60" fmla="*/ 976 w 1160"/>
                <a:gd name="T61" fmla="*/ 696 h 746"/>
                <a:gd name="T62" fmla="*/ 1049 w 1160"/>
                <a:gd name="T63" fmla="*/ 654 h 746"/>
                <a:gd name="T64" fmla="*/ 1106 w 1160"/>
                <a:gd name="T65" fmla="*/ 600 h 746"/>
                <a:gd name="T66" fmla="*/ 1145 w 1160"/>
                <a:gd name="T67" fmla="*/ 535 h 746"/>
                <a:gd name="T68" fmla="*/ 1152 w 1160"/>
                <a:gd name="T69" fmla="*/ 500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0" h="746">
                  <a:moveTo>
                    <a:pt x="1152" y="500"/>
                  </a:moveTo>
                  <a:lnTo>
                    <a:pt x="1152" y="500"/>
                  </a:lnTo>
                  <a:lnTo>
                    <a:pt x="1160" y="462"/>
                  </a:lnTo>
                  <a:lnTo>
                    <a:pt x="1160" y="427"/>
                  </a:lnTo>
                  <a:lnTo>
                    <a:pt x="1152" y="389"/>
                  </a:lnTo>
                  <a:lnTo>
                    <a:pt x="1141" y="354"/>
                  </a:lnTo>
                  <a:lnTo>
                    <a:pt x="1122" y="316"/>
                  </a:lnTo>
                  <a:lnTo>
                    <a:pt x="1099" y="281"/>
                  </a:lnTo>
                  <a:lnTo>
                    <a:pt x="1072" y="246"/>
                  </a:lnTo>
                  <a:lnTo>
                    <a:pt x="1041" y="216"/>
                  </a:lnTo>
                  <a:lnTo>
                    <a:pt x="1007" y="181"/>
                  </a:lnTo>
                  <a:lnTo>
                    <a:pt x="964" y="150"/>
                  </a:lnTo>
                  <a:lnTo>
                    <a:pt x="922" y="123"/>
                  </a:lnTo>
                  <a:lnTo>
                    <a:pt x="876" y="97"/>
                  </a:lnTo>
                  <a:lnTo>
                    <a:pt x="826" y="73"/>
                  </a:lnTo>
                  <a:lnTo>
                    <a:pt x="772" y="54"/>
                  </a:lnTo>
                  <a:lnTo>
                    <a:pt x="715" y="35"/>
                  </a:lnTo>
                  <a:lnTo>
                    <a:pt x="657" y="20"/>
                  </a:lnTo>
                  <a:lnTo>
                    <a:pt x="657" y="20"/>
                  </a:lnTo>
                  <a:lnTo>
                    <a:pt x="599" y="12"/>
                  </a:lnTo>
                  <a:lnTo>
                    <a:pt x="542" y="4"/>
                  </a:lnTo>
                  <a:lnTo>
                    <a:pt x="484" y="0"/>
                  </a:lnTo>
                  <a:lnTo>
                    <a:pt x="430" y="0"/>
                  </a:lnTo>
                  <a:lnTo>
                    <a:pt x="376" y="4"/>
                  </a:lnTo>
                  <a:lnTo>
                    <a:pt x="323" y="12"/>
                  </a:lnTo>
                  <a:lnTo>
                    <a:pt x="277" y="20"/>
                  </a:lnTo>
                  <a:lnTo>
                    <a:pt x="231" y="35"/>
                  </a:lnTo>
                  <a:lnTo>
                    <a:pt x="188" y="50"/>
                  </a:lnTo>
                  <a:lnTo>
                    <a:pt x="150" y="73"/>
                  </a:lnTo>
                  <a:lnTo>
                    <a:pt x="111" y="93"/>
                  </a:lnTo>
                  <a:lnTo>
                    <a:pt x="81" y="120"/>
                  </a:lnTo>
                  <a:lnTo>
                    <a:pt x="54" y="146"/>
                  </a:lnTo>
                  <a:lnTo>
                    <a:pt x="35" y="177"/>
                  </a:lnTo>
                  <a:lnTo>
                    <a:pt x="19" y="212"/>
                  </a:lnTo>
                  <a:lnTo>
                    <a:pt x="8" y="246"/>
                  </a:lnTo>
                  <a:lnTo>
                    <a:pt x="8" y="246"/>
                  </a:lnTo>
                  <a:lnTo>
                    <a:pt x="0" y="285"/>
                  </a:lnTo>
                  <a:lnTo>
                    <a:pt x="4" y="319"/>
                  </a:lnTo>
                  <a:lnTo>
                    <a:pt x="8" y="358"/>
                  </a:lnTo>
                  <a:lnTo>
                    <a:pt x="23" y="392"/>
                  </a:lnTo>
                  <a:lnTo>
                    <a:pt x="38" y="431"/>
                  </a:lnTo>
                  <a:lnTo>
                    <a:pt x="61" y="465"/>
                  </a:lnTo>
                  <a:lnTo>
                    <a:pt x="88" y="500"/>
                  </a:lnTo>
                  <a:lnTo>
                    <a:pt x="119" y="535"/>
                  </a:lnTo>
                  <a:lnTo>
                    <a:pt x="158" y="565"/>
                  </a:lnTo>
                  <a:lnTo>
                    <a:pt x="196" y="596"/>
                  </a:lnTo>
                  <a:lnTo>
                    <a:pt x="238" y="623"/>
                  </a:lnTo>
                  <a:lnTo>
                    <a:pt x="284" y="650"/>
                  </a:lnTo>
                  <a:lnTo>
                    <a:pt x="334" y="673"/>
                  </a:lnTo>
                  <a:lnTo>
                    <a:pt x="388" y="692"/>
                  </a:lnTo>
                  <a:lnTo>
                    <a:pt x="446" y="711"/>
                  </a:lnTo>
                  <a:lnTo>
                    <a:pt x="503" y="727"/>
                  </a:lnTo>
                  <a:lnTo>
                    <a:pt x="503" y="727"/>
                  </a:lnTo>
                  <a:lnTo>
                    <a:pt x="561" y="738"/>
                  </a:lnTo>
                  <a:lnTo>
                    <a:pt x="619" y="742"/>
                  </a:lnTo>
                  <a:lnTo>
                    <a:pt x="676" y="746"/>
                  </a:lnTo>
                  <a:lnTo>
                    <a:pt x="734" y="746"/>
                  </a:lnTo>
                  <a:lnTo>
                    <a:pt x="788" y="742"/>
                  </a:lnTo>
                  <a:lnTo>
                    <a:pt x="837" y="735"/>
                  </a:lnTo>
                  <a:lnTo>
                    <a:pt x="887" y="727"/>
                  </a:lnTo>
                  <a:lnTo>
                    <a:pt x="930" y="711"/>
                  </a:lnTo>
                  <a:lnTo>
                    <a:pt x="976" y="696"/>
                  </a:lnTo>
                  <a:lnTo>
                    <a:pt x="1014" y="677"/>
                  </a:lnTo>
                  <a:lnTo>
                    <a:pt x="1049" y="654"/>
                  </a:lnTo>
                  <a:lnTo>
                    <a:pt x="1079" y="627"/>
                  </a:lnTo>
                  <a:lnTo>
                    <a:pt x="1106" y="600"/>
                  </a:lnTo>
                  <a:lnTo>
                    <a:pt x="1126" y="569"/>
                  </a:lnTo>
                  <a:lnTo>
                    <a:pt x="1145" y="535"/>
                  </a:lnTo>
                  <a:lnTo>
                    <a:pt x="1152" y="500"/>
                  </a:lnTo>
                  <a:lnTo>
                    <a:pt x="1152" y="500"/>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p:cNvSpPr>
            <p:nvPr/>
          </p:nvSpPr>
          <p:spPr bwMode="auto">
            <a:xfrm>
              <a:off x="2526" y="2322"/>
              <a:ext cx="169" cy="146"/>
            </a:xfrm>
            <a:custGeom>
              <a:avLst/>
              <a:gdLst>
                <a:gd name="T0" fmla="*/ 131 w 169"/>
                <a:gd name="T1" fmla="*/ 146 h 146"/>
                <a:gd name="T2" fmla="*/ 131 w 169"/>
                <a:gd name="T3" fmla="*/ 146 h 146"/>
                <a:gd name="T4" fmla="*/ 108 w 169"/>
                <a:gd name="T5" fmla="*/ 138 h 146"/>
                <a:gd name="T6" fmla="*/ 77 w 169"/>
                <a:gd name="T7" fmla="*/ 130 h 146"/>
                <a:gd name="T8" fmla="*/ 77 w 169"/>
                <a:gd name="T9" fmla="*/ 130 h 146"/>
                <a:gd name="T10" fmla="*/ 39 w 169"/>
                <a:gd name="T11" fmla="*/ 123 h 146"/>
                <a:gd name="T12" fmla="*/ 8 w 169"/>
                <a:gd name="T13" fmla="*/ 123 h 146"/>
                <a:gd name="T14" fmla="*/ 8 w 169"/>
                <a:gd name="T15" fmla="*/ 123 h 146"/>
                <a:gd name="T16" fmla="*/ 0 w 169"/>
                <a:gd name="T17" fmla="*/ 100 h 146"/>
                <a:gd name="T18" fmla="*/ 4 w 169"/>
                <a:gd name="T19" fmla="*/ 76 h 146"/>
                <a:gd name="T20" fmla="*/ 12 w 169"/>
                <a:gd name="T21" fmla="*/ 53 h 146"/>
                <a:gd name="T22" fmla="*/ 27 w 169"/>
                <a:gd name="T23" fmla="*/ 30 h 146"/>
                <a:gd name="T24" fmla="*/ 27 w 169"/>
                <a:gd name="T25" fmla="*/ 30 h 146"/>
                <a:gd name="T26" fmla="*/ 39 w 169"/>
                <a:gd name="T27" fmla="*/ 19 h 146"/>
                <a:gd name="T28" fmla="*/ 54 w 169"/>
                <a:gd name="T29" fmla="*/ 11 h 146"/>
                <a:gd name="T30" fmla="*/ 69 w 169"/>
                <a:gd name="T31" fmla="*/ 3 h 146"/>
                <a:gd name="T32" fmla="*/ 85 w 169"/>
                <a:gd name="T33" fmla="*/ 0 h 146"/>
                <a:gd name="T34" fmla="*/ 100 w 169"/>
                <a:gd name="T35" fmla="*/ 0 h 146"/>
                <a:gd name="T36" fmla="*/ 115 w 169"/>
                <a:gd name="T37" fmla="*/ 0 h 146"/>
                <a:gd name="T38" fmla="*/ 131 w 169"/>
                <a:gd name="T39" fmla="*/ 7 h 146"/>
                <a:gd name="T40" fmla="*/ 142 w 169"/>
                <a:gd name="T41" fmla="*/ 15 h 146"/>
                <a:gd name="T42" fmla="*/ 142 w 169"/>
                <a:gd name="T43" fmla="*/ 15 h 146"/>
                <a:gd name="T44" fmla="*/ 154 w 169"/>
                <a:gd name="T45" fmla="*/ 27 h 146"/>
                <a:gd name="T46" fmla="*/ 162 w 169"/>
                <a:gd name="T47" fmla="*/ 42 h 146"/>
                <a:gd name="T48" fmla="*/ 165 w 169"/>
                <a:gd name="T49" fmla="*/ 57 h 146"/>
                <a:gd name="T50" fmla="*/ 169 w 169"/>
                <a:gd name="T51" fmla="*/ 73 h 146"/>
                <a:gd name="T52" fmla="*/ 165 w 169"/>
                <a:gd name="T53" fmla="*/ 88 h 146"/>
                <a:gd name="T54" fmla="*/ 162 w 169"/>
                <a:gd name="T55" fmla="*/ 103 h 146"/>
                <a:gd name="T56" fmla="*/ 154 w 169"/>
                <a:gd name="T57" fmla="*/ 123 h 146"/>
                <a:gd name="T58" fmla="*/ 142 w 169"/>
                <a:gd name="T59" fmla="*/ 134 h 146"/>
                <a:gd name="T60" fmla="*/ 142 w 169"/>
                <a:gd name="T61" fmla="*/ 134 h 146"/>
                <a:gd name="T62" fmla="*/ 131 w 169"/>
                <a:gd name="T63" fmla="*/ 146 h 146"/>
                <a:gd name="T64" fmla="*/ 131 w 169"/>
                <a:gd name="T65"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46">
                  <a:moveTo>
                    <a:pt x="131" y="146"/>
                  </a:moveTo>
                  <a:lnTo>
                    <a:pt x="131" y="146"/>
                  </a:lnTo>
                  <a:lnTo>
                    <a:pt x="108" y="138"/>
                  </a:lnTo>
                  <a:lnTo>
                    <a:pt x="77" y="130"/>
                  </a:lnTo>
                  <a:lnTo>
                    <a:pt x="77" y="130"/>
                  </a:lnTo>
                  <a:lnTo>
                    <a:pt x="39" y="123"/>
                  </a:lnTo>
                  <a:lnTo>
                    <a:pt x="8" y="123"/>
                  </a:lnTo>
                  <a:lnTo>
                    <a:pt x="8" y="123"/>
                  </a:lnTo>
                  <a:lnTo>
                    <a:pt x="0" y="100"/>
                  </a:lnTo>
                  <a:lnTo>
                    <a:pt x="4" y="76"/>
                  </a:lnTo>
                  <a:lnTo>
                    <a:pt x="12" y="53"/>
                  </a:lnTo>
                  <a:lnTo>
                    <a:pt x="27" y="30"/>
                  </a:lnTo>
                  <a:lnTo>
                    <a:pt x="27" y="30"/>
                  </a:lnTo>
                  <a:lnTo>
                    <a:pt x="39" y="19"/>
                  </a:lnTo>
                  <a:lnTo>
                    <a:pt x="54" y="11"/>
                  </a:lnTo>
                  <a:lnTo>
                    <a:pt x="69" y="3"/>
                  </a:lnTo>
                  <a:lnTo>
                    <a:pt x="85" y="0"/>
                  </a:lnTo>
                  <a:lnTo>
                    <a:pt x="100" y="0"/>
                  </a:lnTo>
                  <a:lnTo>
                    <a:pt x="115" y="0"/>
                  </a:lnTo>
                  <a:lnTo>
                    <a:pt x="131" y="7"/>
                  </a:lnTo>
                  <a:lnTo>
                    <a:pt x="142" y="15"/>
                  </a:lnTo>
                  <a:lnTo>
                    <a:pt x="142" y="15"/>
                  </a:lnTo>
                  <a:lnTo>
                    <a:pt x="154" y="27"/>
                  </a:lnTo>
                  <a:lnTo>
                    <a:pt x="162" y="42"/>
                  </a:lnTo>
                  <a:lnTo>
                    <a:pt x="165" y="57"/>
                  </a:lnTo>
                  <a:lnTo>
                    <a:pt x="169" y="73"/>
                  </a:lnTo>
                  <a:lnTo>
                    <a:pt x="165" y="88"/>
                  </a:lnTo>
                  <a:lnTo>
                    <a:pt x="162" y="103"/>
                  </a:lnTo>
                  <a:lnTo>
                    <a:pt x="154" y="123"/>
                  </a:lnTo>
                  <a:lnTo>
                    <a:pt x="142" y="134"/>
                  </a:lnTo>
                  <a:lnTo>
                    <a:pt x="142" y="134"/>
                  </a:lnTo>
                  <a:lnTo>
                    <a:pt x="131" y="146"/>
                  </a:lnTo>
                  <a:lnTo>
                    <a:pt x="131"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p:cNvSpPr>
            <p:nvPr/>
          </p:nvSpPr>
          <p:spPr bwMode="auto">
            <a:xfrm>
              <a:off x="2953" y="2410"/>
              <a:ext cx="157" cy="161"/>
            </a:xfrm>
            <a:custGeom>
              <a:avLst/>
              <a:gdLst>
                <a:gd name="T0" fmla="*/ 130 w 157"/>
                <a:gd name="T1" fmla="*/ 161 h 161"/>
                <a:gd name="T2" fmla="*/ 130 w 157"/>
                <a:gd name="T3" fmla="*/ 161 h 161"/>
                <a:gd name="T4" fmla="*/ 99 w 157"/>
                <a:gd name="T5" fmla="*/ 154 h 161"/>
                <a:gd name="T6" fmla="*/ 99 w 157"/>
                <a:gd name="T7" fmla="*/ 154 h 161"/>
                <a:gd name="T8" fmla="*/ 57 w 157"/>
                <a:gd name="T9" fmla="*/ 146 h 161"/>
                <a:gd name="T10" fmla="*/ 19 w 157"/>
                <a:gd name="T11" fmla="*/ 146 h 161"/>
                <a:gd name="T12" fmla="*/ 19 w 157"/>
                <a:gd name="T13" fmla="*/ 146 h 161"/>
                <a:gd name="T14" fmla="*/ 11 w 157"/>
                <a:gd name="T15" fmla="*/ 127 h 161"/>
                <a:gd name="T16" fmla="*/ 3 w 157"/>
                <a:gd name="T17" fmla="*/ 104 h 161"/>
                <a:gd name="T18" fmla="*/ 3 w 157"/>
                <a:gd name="T19" fmla="*/ 104 h 161"/>
                <a:gd name="T20" fmla="*/ 0 w 157"/>
                <a:gd name="T21" fmla="*/ 85 h 161"/>
                <a:gd name="T22" fmla="*/ 3 w 157"/>
                <a:gd name="T23" fmla="*/ 69 h 161"/>
                <a:gd name="T24" fmla="*/ 7 w 157"/>
                <a:gd name="T25" fmla="*/ 54 h 161"/>
                <a:gd name="T26" fmla="*/ 15 w 157"/>
                <a:gd name="T27" fmla="*/ 38 h 161"/>
                <a:gd name="T28" fmla="*/ 23 w 157"/>
                <a:gd name="T29" fmla="*/ 27 h 161"/>
                <a:gd name="T30" fmla="*/ 34 w 157"/>
                <a:gd name="T31" fmla="*/ 15 h 161"/>
                <a:gd name="T32" fmla="*/ 50 w 157"/>
                <a:gd name="T33" fmla="*/ 8 h 161"/>
                <a:gd name="T34" fmla="*/ 65 w 157"/>
                <a:gd name="T35" fmla="*/ 4 h 161"/>
                <a:gd name="T36" fmla="*/ 65 w 157"/>
                <a:gd name="T37" fmla="*/ 4 h 161"/>
                <a:gd name="T38" fmla="*/ 80 w 157"/>
                <a:gd name="T39" fmla="*/ 0 h 161"/>
                <a:gd name="T40" fmla="*/ 96 w 157"/>
                <a:gd name="T41" fmla="*/ 4 h 161"/>
                <a:gd name="T42" fmla="*/ 111 w 157"/>
                <a:gd name="T43" fmla="*/ 12 h 161"/>
                <a:gd name="T44" fmla="*/ 123 w 157"/>
                <a:gd name="T45" fmla="*/ 19 h 161"/>
                <a:gd name="T46" fmla="*/ 134 w 157"/>
                <a:gd name="T47" fmla="*/ 31 h 161"/>
                <a:gd name="T48" fmla="*/ 146 w 157"/>
                <a:gd name="T49" fmla="*/ 42 h 161"/>
                <a:gd name="T50" fmla="*/ 153 w 157"/>
                <a:gd name="T51" fmla="*/ 58 h 161"/>
                <a:gd name="T52" fmla="*/ 157 w 157"/>
                <a:gd name="T53" fmla="*/ 77 h 161"/>
                <a:gd name="T54" fmla="*/ 157 w 157"/>
                <a:gd name="T55" fmla="*/ 77 h 161"/>
                <a:gd name="T56" fmla="*/ 157 w 157"/>
                <a:gd name="T57" fmla="*/ 104 h 161"/>
                <a:gd name="T58" fmla="*/ 153 w 157"/>
                <a:gd name="T59" fmla="*/ 127 h 161"/>
                <a:gd name="T60" fmla="*/ 142 w 157"/>
                <a:gd name="T61" fmla="*/ 146 h 161"/>
                <a:gd name="T62" fmla="*/ 130 w 157"/>
                <a:gd name="T63" fmla="*/ 161 h 161"/>
                <a:gd name="T64" fmla="*/ 130 w 157"/>
                <a:gd name="T65"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7" h="161">
                  <a:moveTo>
                    <a:pt x="130" y="161"/>
                  </a:moveTo>
                  <a:lnTo>
                    <a:pt x="130" y="161"/>
                  </a:lnTo>
                  <a:lnTo>
                    <a:pt x="99" y="154"/>
                  </a:lnTo>
                  <a:lnTo>
                    <a:pt x="99" y="154"/>
                  </a:lnTo>
                  <a:lnTo>
                    <a:pt x="57" y="146"/>
                  </a:lnTo>
                  <a:lnTo>
                    <a:pt x="19" y="146"/>
                  </a:lnTo>
                  <a:lnTo>
                    <a:pt x="19" y="146"/>
                  </a:lnTo>
                  <a:lnTo>
                    <a:pt x="11" y="127"/>
                  </a:lnTo>
                  <a:lnTo>
                    <a:pt x="3" y="104"/>
                  </a:lnTo>
                  <a:lnTo>
                    <a:pt x="3" y="104"/>
                  </a:lnTo>
                  <a:lnTo>
                    <a:pt x="0" y="85"/>
                  </a:lnTo>
                  <a:lnTo>
                    <a:pt x="3" y="69"/>
                  </a:lnTo>
                  <a:lnTo>
                    <a:pt x="7" y="54"/>
                  </a:lnTo>
                  <a:lnTo>
                    <a:pt x="15" y="38"/>
                  </a:lnTo>
                  <a:lnTo>
                    <a:pt x="23" y="27"/>
                  </a:lnTo>
                  <a:lnTo>
                    <a:pt x="34" y="15"/>
                  </a:lnTo>
                  <a:lnTo>
                    <a:pt x="50" y="8"/>
                  </a:lnTo>
                  <a:lnTo>
                    <a:pt x="65" y="4"/>
                  </a:lnTo>
                  <a:lnTo>
                    <a:pt x="65" y="4"/>
                  </a:lnTo>
                  <a:lnTo>
                    <a:pt x="80" y="0"/>
                  </a:lnTo>
                  <a:lnTo>
                    <a:pt x="96" y="4"/>
                  </a:lnTo>
                  <a:lnTo>
                    <a:pt x="111" y="12"/>
                  </a:lnTo>
                  <a:lnTo>
                    <a:pt x="123" y="19"/>
                  </a:lnTo>
                  <a:lnTo>
                    <a:pt x="134" y="31"/>
                  </a:lnTo>
                  <a:lnTo>
                    <a:pt x="146" y="42"/>
                  </a:lnTo>
                  <a:lnTo>
                    <a:pt x="153" y="58"/>
                  </a:lnTo>
                  <a:lnTo>
                    <a:pt x="157" y="77"/>
                  </a:lnTo>
                  <a:lnTo>
                    <a:pt x="157" y="77"/>
                  </a:lnTo>
                  <a:lnTo>
                    <a:pt x="157" y="104"/>
                  </a:lnTo>
                  <a:lnTo>
                    <a:pt x="153" y="127"/>
                  </a:lnTo>
                  <a:lnTo>
                    <a:pt x="142" y="146"/>
                  </a:lnTo>
                  <a:lnTo>
                    <a:pt x="130" y="161"/>
                  </a:lnTo>
                  <a:lnTo>
                    <a:pt x="130" y="1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580" y="2315"/>
              <a:ext cx="61" cy="85"/>
            </a:xfrm>
            <a:custGeom>
              <a:avLst/>
              <a:gdLst>
                <a:gd name="T0" fmla="*/ 58 w 61"/>
                <a:gd name="T1" fmla="*/ 50 h 85"/>
                <a:gd name="T2" fmla="*/ 58 w 61"/>
                <a:gd name="T3" fmla="*/ 50 h 85"/>
                <a:gd name="T4" fmla="*/ 61 w 61"/>
                <a:gd name="T5" fmla="*/ 31 h 85"/>
                <a:gd name="T6" fmla="*/ 58 w 61"/>
                <a:gd name="T7" fmla="*/ 15 h 85"/>
                <a:gd name="T8" fmla="*/ 50 w 61"/>
                <a:gd name="T9" fmla="*/ 8 h 85"/>
                <a:gd name="T10" fmla="*/ 42 w 61"/>
                <a:gd name="T11" fmla="*/ 0 h 85"/>
                <a:gd name="T12" fmla="*/ 42 w 61"/>
                <a:gd name="T13" fmla="*/ 0 h 85"/>
                <a:gd name="T14" fmla="*/ 27 w 61"/>
                <a:gd name="T15" fmla="*/ 0 h 85"/>
                <a:gd name="T16" fmla="*/ 19 w 61"/>
                <a:gd name="T17" fmla="*/ 8 h 85"/>
                <a:gd name="T18" fmla="*/ 8 w 61"/>
                <a:gd name="T19" fmla="*/ 19 h 85"/>
                <a:gd name="T20" fmla="*/ 4 w 61"/>
                <a:gd name="T21" fmla="*/ 38 h 85"/>
                <a:gd name="T22" fmla="*/ 4 w 61"/>
                <a:gd name="T23" fmla="*/ 38 h 85"/>
                <a:gd name="T24" fmla="*/ 0 w 61"/>
                <a:gd name="T25" fmla="*/ 54 h 85"/>
                <a:gd name="T26" fmla="*/ 4 w 61"/>
                <a:gd name="T27" fmla="*/ 69 h 85"/>
                <a:gd name="T28" fmla="*/ 11 w 61"/>
                <a:gd name="T29" fmla="*/ 81 h 85"/>
                <a:gd name="T30" fmla="*/ 23 w 61"/>
                <a:gd name="T31" fmla="*/ 85 h 85"/>
                <a:gd name="T32" fmla="*/ 23 w 61"/>
                <a:gd name="T33" fmla="*/ 85 h 85"/>
                <a:gd name="T34" fmla="*/ 35 w 61"/>
                <a:gd name="T35" fmla="*/ 85 h 85"/>
                <a:gd name="T36" fmla="*/ 46 w 61"/>
                <a:gd name="T37" fmla="*/ 77 h 85"/>
                <a:gd name="T38" fmla="*/ 54 w 61"/>
                <a:gd name="T39" fmla="*/ 65 h 85"/>
                <a:gd name="T40" fmla="*/ 58 w 61"/>
                <a:gd name="T41" fmla="*/ 50 h 85"/>
                <a:gd name="T42" fmla="*/ 58 w 61"/>
                <a:gd name="T43" fmla="*/ 5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5">
                  <a:moveTo>
                    <a:pt x="58" y="50"/>
                  </a:moveTo>
                  <a:lnTo>
                    <a:pt x="58" y="50"/>
                  </a:lnTo>
                  <a:lnTo>
                    <a:pt x="61" y="31"/>
                  </a:lnTo>
                  <a:lnTo>
                    <a:pt x="58" y="15"/>
                  </a:lnTo>
                  <a:lnTo>
                    <a:pt x="50" y="8"/>
                  </a:lnTo>
                  <a:lnTo>
                    <a:pt x="42" y="0"/>
                  </a:lnTo>
                  <a:lnTo>
                    <a:pt x="42" y="0"/>
                  </a:lnTo>
                  <a:lnTo>
                    <a:pt x="27" y="0"/>
                  </a:lnTo>
                  <a:lnTo>
                    <a:pt x="19" y="8"/>
                  </a:lnTo>
                  <a:lnTo>
                    <a:pt x="8" y="19"/>
                  </a:lnTo>
                  <a:lnTo>
                    <a:pt x="4" y="38"/>
                  </a:lnTo>
                  <a:lnTo>
                    <a:pt x="4" y="38"/>
                  </a:lnTo>
                  <a:lnTo>
                    <a:pt x="0" y="54"/>
                  </a:lnTo>
                  <a:lnTo>
                    <a:pt x="4" y="69"/>
                  </a:lnTo>
                  <a:lnTo>
                    <a:pt x="11" y="81"/>
                  </a:lnTo>
                  <a:lnTo>
                    <a:pt x="23" y="85"/>
                  </a:lnTo>
                  <a:lnTo>
                    <a:pt x="23" y="85"/>
                  </a:lnTo>
                  <a:lnTo>
                    <a:pt x="35" y="85"/>
                  </a:lnTo>
                  <a:lnTo>
                    <a:pt x="46" y="77"/>
                  </a:lnTo>
                  <a:lnTo>
                    <a:pt x="54" y="65"/>
                  </a:lnTo>
                  <a:lnTo>
                    <a:pt x="58" y="50"/>
                  </a:lnTo>
                  <a:lnTo>
                    <a:pt x="58" y="50"/>
                  </a:lnTo>
                  <a:close/>
                </a:path>
              </a:pathLst>
            </a:custGeom>
            <a:solidFill>
              <a:srgbClr val="46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990000"/>
                </a:solidFill>
              </a:endParaRPr>
            </a:p>
          </p:txBody>
        </p:sp>
        <p:sp>
          <p:nvSpPr>
            <p:cNvPr id="16" name="Freeform 13"/>
            <p:cNvSpPr>
              <a:spLocks/>
            </p:cNvSpPr>
            <p:nvPr/>
          </p:nvSpPr>
          <p:spPr bwMode="auto">
            <a:xfrm>
              <a:off x="2999" y="2419"/>
              <a:ext cx="61" cy="88"/>
            </a:xfrm>
            <a:custGeom>
              <a:avLst/>
              <a:gdLst>
                <a:gd name="T0" fmla="*/ 57 w 61"/>
                <a:gd name="T1" fmla="*/ 50 h 88"/>
                <a:gd name="T2" fmla="*/ 57 w 61"/>
                <a:gd name="T3" fmla="*/ 50 h 88"/>
                <a:gd name="T4" fmla="*/ 61 w 61"/>
                <a:gd name="T5" fmla="*/ 34 h 88"/>
                <a:gd name="T6" fmla="*/ 57 w 61"/>
                <a:gd name="T7" fmla="*/ 19 h 88"/>
                <a:gd name="T8" fmla="*/ 50 w 61"/>
                <a:gd name="T9" fmla="*/ 7 h 88"/>
                <a:gd name="T10" fmla="*/ 42 w 61"/>
                <a:gd name="T11" fmla="*/ 0 h 88"/>
                <a:gd name="T12" fmla="*/ 42 w 61"/>
                <a:gd name="T13" fmla="*/ 0 h 88"/>
                <a:gd name="T14" fmla="*/ 27 w 61"/>
                <a:gd name="T15" fmla="*/ 0 h 88"/>
                <a:gd name="T16" fmla="*/ 19 w 61"/>
                <a:gd name="T17" fmla="*/ 7 h 88"/>
                <a:gd name="T18" fmla="*/ 7 w 61"/>
                <a:gd name="T19" fmla="*/ 23 h 88"/>
                <a:gd name="T20" fmla="*/ 4 w 61"/>
                <a:gd name="T21" fmla="*/ 38 h 88"/>
                <a:gd name="T22" fmla="*/ 4 w 61"/>
                <a:gd name="T23" fmla="*/ 38 h 88"/>
                <a:gd name="T24" fmla="*/ 0 w 61"/>
                <a:gd name="T25" fmla="*/ 54 h 88"/>
                <a:gd name="T26" fmla="*/ 4 w 61"/>
                <a:gd name="T27" fmla="*/ 69 h 88"/>
                <a:gd name="T28" fmla="*/ 11 w 61"/>
                <a:gd name="T29" fmla="*/ 81 h 88"/>
                <a:gd name="T30" fmla="*/ 23 w 61"/>
                <a:gd name="T31" fmla="*/ 88 h 88"/>
                <a:gd name="T32" fmla="*/ 23 w 61"/>
                <a:gd name="T33" fmla="*/ 88 h 88"/>
                <a:gd name="T34" fmla="*/ 34 w 61"/>
                <a:gd name="T35" fmla="*/ 84 h 88"/>
                <a:gd name="T36" fmla="*/ 46 w 61"/>
                <a:gd name="T37" fmla="*/ 81 h 88"/>
                <a:gd name="T38" fmla="*/ 53 w 61"/>
                <a:gd name="T39" fmla="*/ 65 h 88"/>
                <a:gd name="T40" fmla="*/ 57 w 61"/>
                <a:gd name="T41" fmla="*/ 50 h 88"/>
                <a:gd name="T42" fmla="*/ 57 w 61"/>
                <a:gd name="T43" fmla="*/ 5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8">
                  <a:moveTo>
                    <a:pt x="57" y="50"/>
                  </a:moveTo>
                  <a:lnTo>
                    <a:pt x="57" y="50"/>
                  </a:lnTo>
                  <a:lnTo>
                    <a:pt x="61" y="34"/>
                  </a:lnTo>
                  <a:lnTo>
                    <a:pt x="57" y="19"/>
                  </a:lnTo>
                  <a:lnTo>
                    <a:pt x="50" y="7"/>
                  </a:lnTo>
                  <a:lnTo>
                    <a:pt x="42" y="0"/>
                  </a:lnTo>
                  <a:lnTo>
                    <a:pt x="42" y="0"/>
                  </a:lnTo>
                  <a:lnTo>
                    <a:pt x="27" y="0"/>
                  </a:lnTo>
                  <a:lnTo>
                    <a:pt x="19" y="7"/>
                  </a:lnTo>
                  <a:lnTo>
                    <a:pt x="7" y="23"/>
                  </a:lnTo>
                  <a:lnTo>
                    <a:pt x="4" y="38"/>
                  </a:lnTo>
                  <a:lnTo>
                    <a:pt x="4" y="38"/>
                  </a:lnTo>
                  <a:lnTo>
                    <a:pt x="0" y="54"/>
                  </a:lnTo>
                  <a:lnTo>
                    <a:pt x="4" y="69"/>
                  </a:lnTo>
                  <a:lnTo>
                    <a:pt x="11" y="81"/>
                  </a:lnTo>
                  <a:lnTo>
                    <a:pt x="23" y="88"/>
                  </a:lnTo>
                  <a:lnTo>
                    <a:pt x="23" y="88"/>
                  </a:lnTo>
                  <a:lnTo>
                    <a:pt x="34" y="84"/>
                  </a:lnTo>
                  <a:lnTo>
                    <a:pt x="46" y="81"/>
                  </a:lnTo>
                  <a:lnTo>
                    <a:pt x="53" y="65"/>
                  </a:lnTo>
                  <a:lnTo>
                    <a:pt x="57" y="50"/>
                  </a:lnTo>
                  <a:lnTo>
                    <a:pt x="57" y="50"/>
                  </a:lnTo>
                  <a:close/>
                </a:path>
              </a:pathLst>
            </a:custGeom>
            <a:solidFill>
              <a:srgbClr val="46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rgbClr val="990000"/>
                </a:solidFill>
              </a:endParaRPr>
            </a:p>
          </p:txBody>
        </p:sp>
        <p:sp>
          <p:nvSpPr>
            <p:cNvPr id="17" name="Freeform 14"/>
            <p:cNvSpPr>
              <a:spLocks/>
            </p:cNvSpPr>
            <p:nvPr/>
          </p:nvSpPr>
          <p:spPr bwMode="auto">
            <a:xfrm>
              <a:off x="2584" y="2867"/>
              <a:ext cx="142" cy="39"/>
            </a:xfrm>
            <a:custGeom>
              <a:avLst/>
              <a:gdLst>
                <a:gd name="T0" fmla="*/ 80 w 142"/>
                <a:gd name="T1" fmla="*/ 0 h 39"/>
                <a:gd name="T2" fmla="*/ 142 w 142"/>
                <a:gd name="T3" fmla="*/ 20 h 39"/>
                <a:gd name="T4" fmla="*/ 54 w 142"/>
                <a:gd name="T5" fmla="*/ 39 h 39"/>
                <a:gd name="T6" fmla="*/ 0 w 142"/>
                <a:gd name="T7" fmla="*/ 16 h 39"/>
                <a:gd name="T8" fmla="*/ 77 w 142"/>
                <a:gd name="T9" fmla="*/ 0 h 39"/>
                <a:gd name="T10" fmla="*/ 80 w 142"/>
                <a:gd name="T11" fmla="*/ 0 h 39"/>
              </a:gdLst>
              <a:ahLst/>
              <a:cxnLst>
                <a:cxn ang="0">
                  <a:pos x="T0" y="T1"/>
                </a:cxn>
                <a:cxn ang="0">
                  <a:pos x="T2" y="T3"/>
                </a:cxn>
                <a:cxn ang="0">
                  <a:pos x="T4" y="T5"/>
                </a:cxn>
                <a:cxn ang="0">
                  <a:pos x="T6" y="T7"/>
                </a:cxn>
                <a:cxn ang="0">
                  <a:pos x="T8" y="T9"/>
                </a:cxn>
                <a:cxn ang="0">
                  <a:pos x="T10" y="T11"/>
                </a:cxn>
              </a:cxnLst>
              <a:rect l="0" t="0" r="r" b="b"/>
              <a:pathLst>
                <a:path w="142" h="39">
                  <a:moveTo>
                    <a:pt x="80" y="0"/>
                  </a:moveTo>
                  <a:lnTo>
                    <a:pt x="142" y="20"/>
                  </a:lnTo>
                  <a:lnTo>
                    <a:pt x="54" y="39"/>
                  </a:lnTo>
                  <a:lnTo>
                    <a:pt x="0" y="16"/>
                  </a:lnTo>
                  <a:lnTo>
                    <a:pt x="77" y="0"/>
                  </a:lnTo>
                  <a:lnTo>
                    <a:pt x="8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p:cNvSpPr>
            <p:nvPr/>
          </p:nvSpPr>
          <p:spPr bwMode="auto">
            <a:xfrm>
              <a:off x="2061" y="2214"/>
              <a:ext cx="565" cy="773"/>
            </a:xfrm>
            <a:custGeom>
              <a:avLst/>
              <a:gdLst>
                <a:gd name="T0" fmla="*/ 108 w 565"/>
                <a:gd name="T1" fmla="*/ 430 h 773"/>
                <a:gd name="T2" fmla="*/ 123 w 565"/>
                <a:gd name="T3" fmla="*/ 384 h 773"/>
                <a:gd name="T4" fmla="*/ 150 w 565"/>
                <a:gd name="T5" fmla="*/ 288 h 773"/>
                <a:gd name="T6" fmla="*/ 166 w 565"/>
                <a:gd name="T7" fmla="*/ 188 h 773"/>
                <a:gd name="T8" fmla="*/ 158 w 565"/>
                <a:gd name="T9" fmla="*/ 150 h 773"/>
                <a:gd name="T10" fmla="*/ 139 w 565"/>
                <a:gd name="T11" fmla="*/ 135 h 773"/>
                <a:gd name="T12" fmla="*/ 119 w 565"/>
                <a:gd name="T13" fmla="*/ 119 h 773"/>
                <a:gd name="T14" fmla="*/ 77 w 565"/>
                <a:gd name="T15" fmla="*/ 85 h 773"/>
                <a:gd name="T16" fmla="*/ 46 w 565"/>
                <a:gd name="T17" fmla="*/ 42 h 773"/>
                <a:gd name="T18" fmla="*/ 46 w 565"/>
                <a:gd name="T19" fmla="*/ 19 h 773"/>
                <a:gd name="T20" fmla="*/ 62 w 565"/>
                <a:gd name="T21" fmla="*/ 0 h 773"/>
                <a:gd name="T22" fmla="*/ 43 w 565"/>
                <a:gd name="T23" fmla="*/ 4 h 773"/>
                <a:gd name="T24" fmla="*/ 12 w 565"/>
                <a:gd name="T25" fmla="*/ 19 h 773"/>
                <a:gd name="T26" fmla="*/ 0 w 565"/>
                <a:gd name="T27" fmla="*/ 38 h 773"/>
                <a:gd name="T28" fmla="*/ 4 w 565"/>
                <a:gd name="T29" fmla="*/ 65 h 773"/>
                <a:gd name="T30" fmla="*/ 27 w 565"/>
                <a:gd name="T31" fmla="*/ 100 h 773"/>
                <a:gd name="T32" fmla="*/ 70 w 565"/>
                <a:gd name="T33" fmla="*/ 150 h 773"/>
                <a:gd name="T34" fmla="*/ 77 w 565"/>
                <a:gd name="T35" fmla="*/ 173 h 773"/>
                <a:gd name="T36" fmla="*/ 85 w 565"/>
                <a:gd name="T37" fmla="*/ 234 h 773"/>
                <a:gd name="T38" fmla="*/ 77 w 565"/>
                <a:gd name="T39" fmla="*/ 319 h 773"/>
                <a:gd name="T40" fmla="*/ 58 w 565"/>
                <a:gd name="T41" fmla="*/ 369 h 773"/>
                <a:gd name="T42" fmla="*/ 31 w 565"/>
                <a:gd name="T43" fmla="*/ 415 h 773"/>
                <a:gd name="T44" fmla="*/ 31 w 565"/>
                <a:gd name="T45" fmla="*/ 419 h 773"/>
                <a:gd name="T46" fmla="*/ 43 w 565"/>
                <a:gd name="T47" fmla="*/ 446 h 773"/>
                <a:gd name="T48" fmla="*/ 108 w 565"/>
                <a:gd name="T49" fmla="*/ 511 h 773"/>
                <a:gd name="T50" fmla="*/ 273 w 565"/>
                <a:gd name="T51" fmla="*/ 626 h 773"/>
                <a:gd name="T52" fmla="*/ 404 w 565"/>
                <a:gd name="T53" fmla="*/ 703 h 773"/>
                <a:gd name="T54" fmla="*/ 519 w 565"/>
                <a:gd name="T55" fmla="*/ 761 h 773"/>
                <a:gd name="T56" fmla="*/ 565 w 565"/>
                <a:gd name="T57" fmla="*/ 773 h 773"/>
                <a:gd name="T58" fmla="*/ 565 w 565"/>
                <a:gd name="T59" fmla="*/ 765 h 773"/>
                <a:gd name="T60" fmla="*/ 542 w 565"/>
                <a:gd name="T61" fmla="*/ 730 h 773"/>
                <a:gd name="T62" fmla="*/ 461 w 565"/>
                <a:gd name="T63" fmla="*/ 653 h 773"/>
                <a:gd name="T64" fmla="*/ 335 w 565"/>
                <a:gd name="T65" fmla="*/ 546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5" h="773">
                  <a:moveTo>
                    <a:pt x="335" y="546"/>
                  </a:moveTo>
                  <a:lnTo>
                    <a:pt x="108" y="430"/>
                  </a:lnTo>
                  <a:lnTo>
                    <a:pt x="108" y="430"/>
                  </a:lnTo>
                  <a:lnTo>
                    <a:pt x="123" y="384"/>
                  </a:lnTo>
                  <a:lnTo>
                    <a:pt x="135" y="342"/>
                  </a:lnTo>
                  <a:lnTo>
                    <a:pt x="150" y="288"/>
                  </a:lnTo>
                  <a:lnTo>
                    <a:pt x="162" y="234"/>
                  </a:lnTo>
                  <a:lnTo>
                    <a:pt x="166" y="188"/>
                  </a:lnTo>
                  <a:lnTo>
                    <a:pt x="162" y="169"/>
                  </a:lnTo>
                  <a:lnTo>
                    <a:pt x="158" y="150"/>
                  </a:lnTo>
                  <a:lnTo>
                    <a:pt x="150" y="138"/>
                  </a:lnTo>
                  <a:lnTo>
                    <a:pt x="139" y="135"/>
                  </a:lnTo>
                  <a:lnTo>
                    <a:pt x="139" y="135"/>
                  </a:lnTo>
                  <a:lnTo>
                    <a:pt x="119" y="119"/>
                  </a:lnTo>
                  <a:lnTo>
                    <a:pt x="100" y="104"/>
                  </a:lnTo>
                  <a:lnTo>
                    <a:pt x="77" y="85"/>
                  </a:lnTo>
                  <a:lnTo>
                    <a:pt x="58" y="65"/>
                  </a:lnTo>
                  <a:lnTo>
                    <a:pt x="46" y="42"/>
                  </a:lnTo>
                  <a:lnTo>
                    <a:pt x="46" y="31"/>
                  </a:lnTo>
                  <a:lnTo>
                    <a:pt x="46" y="19"/>
                  </a:lnTo>
                  <a:lnTo>
                    <a:pt x="54" y="12"/>
                  </a:lnTo>
                  <a:lnTo>
                    <a:pt x="62" y="0"/>
                  </a:lnTo>
                  <a:lnTo>
                    <a:pt x="62" y="0"/>
                  </a:lnTo>
                  <a:lnTo>
                    <a:pt x="43" y="4"/>
                  </a:lnTo>
                  <a:lnTo>
                    <a:pt x="23" y="12"/>
                  </a:lnTo>
                  <a:lnTo>
                    <a:pt x="12" y="19"/>
                  </a:lnTo>
                  <a:lnTo>
                    <a:pt x="4" y="27"/>
                  </a:lnTo>
                  <a:lnTo>
                    <a:pt x="0" y="38"/>
                  </a:lnTo>
                  <a:lnTo>
                    <a:pt x="0" y="50"/>
                  </a:lnTo>
                  <a:lnTo>
                    <a:pt x="4" y="65"/>
                  </a:lnTo>
                  <a:lnTo>
                    <a:pt x="16" y="81"/>
                  </a:lnTo>
                  <a:lnTo>
                    <a:pt x="27" y="100"/>
                  </a:lnTo>
                  <a:lnTo>
                    <a:pt x="46" y="123"/>
                  </a:lnTo>
                  <a:lnTo>
                    <a:pt x="70" y="150"/>
                  </a:lnTo>
                  <a:lnTo>
                    <a:pt x="70" y="150"/>
                  </a:lnTo>
                  <a:lnTo>
                    <a:pt x="77" y="173"/>
                  </a:lnTo>
                  <a:lnTo>
                    <a:pt x="81" y="200"/>
                  </a:lnTo>
                  <a:lnTo>
                    <a:pt x="85" y="234"/>
                  </a:lnTo>
                  <a:lnTo>
                    <a:pt x="85" y="277"/>
                  </a:lnTo>
                  <a:lnTo>
                    <a:pt x="77" y="319"/>
                  </a:lnTo>
                  <a:lnTo>
                    <a:pt x="70" y="342"/>
                  </a:lnTo>
                  <a:lnTo>
                    <a:pt x="58" y="369"/>
                  </a:lnTo>
                  <a:lnTo>
                    <a:pt x="46" y="392"/>
                  </a:lnTo>
                  <a:lnTo>
                    <a:pt x="31" y="415"/>
                  </a:lnTo>
                  <a:lnTo>
                    <a:pt x="31" y="415"/>
                  </a:lnTo>
                  <a:lnTo>
                    <a:pt x="31" y="419"/>
                  </a:lnTo>
                  <a:lnTo>
                    <a:pt x="31" y="427"/>
                  </a:lnTo>
                  <a:lnTo>
                    <a:pt x="43" y="446"/>
                  </a:lnTo>
                  <a:lnTo>
                    <a:pt x="66" y="473"/>
                  </a:lnTo>
                  <a:lnTo>
                    <a:pt x="108" y="511"/>
                  </a:lnTo>
                  <a:lnTo>
                    <a:pt x="173" y="561"/>
                  </a:lnTo>
                  <a:lnTo>
                    <a:pt x="273" y="626"/>
                  </a:lnTo>
                  <a:lnTo>
                    <a:pt x="404" y="703"/>
                  </a:lnTo>
                  <a:lnTo>
                    <a:pt x="404" y="703"/>
                  </a:lnTo>
                  <a:lnTo>
                    <a:pt x="469" y="738"/>
                  </a:lnTo>
                  <a:lnTo>
                    <a:pt x="519" y="761"/>
                  </a:lnTo>
                  <a:lnTo>
                    <a:pt x="546" y="773"/>
                  </a:lnTo>
                  <a:lnTo>
                    <a:pt x="565" y="773"/>
                  </a:lnTo>
                  <a:lnTo>
                    <a:pt x="565" y="769"/>
                  </a:lnTo>
                  <a:lnTo>
                    <a:pt x="565" y="765"/>
                  </a:lnTo>
                  <a:lnTo>
                    <a:pt x="561" y="753"/>
                  </a:lnTo>
                  <a:lnTo>
                    <a:pt x="542" y="730"/>
                  </a:lnTo>
                  <a:lnTo>
                    <a:pt x="519" y="707"/>
                  </a:lnTo>
                  <a:lnTo>
                    <a:pt x="461" y="653"/>
                  </a:lnTo>
                  <a:lnTo>
                    <a:pt x="400" y="600"/>
                  </a:lnTo>
                  <a:lnTo>
                    <a:pt x="335" y="546"/>
                  </a:lnTo>
                  <a:lnTo>
                    <a:pt x="335" y="546"/>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2941" y="2656"/>
              <a:ext cx="899" cy="388"/>
            </a:xfrm>
            <a:custGeom>
              <a:avLst/>
              <a:gdLst>
                <a:gd name="T0" fmla="*/ 576 w 899"/>
                <a:gd name="T1" fmla="*/ 319 h 388"/>
                <a:gd name="T2" fmla="*/ 592 w 899"/>
                <a:gd name="T3" fmla="*/ 273 h 388"/>
                <a:gd name="T4" fmla="*/ 626 w 899"/>
                <a:gd name="T5" fmla="*/ 181 h 388"/>
                <a:gd name="T6" fmla="*/ 676 w 899"/>
                <a:gd name="T7" fmla="*/ 88 h 388"/>
                <a:gd name="T8" fmla="*/ 699 w 899"/>
                <a:gd name="T9" fmla="*/ 65 h 388"/>
                <a:gd name="T10" fmla="*/ 726 w 899"/>
                <a:gd name="T11" fmla="*/ 61 h 388"/>
                <a:gd name="T12" fmla="*/ 753 w 899"/>
                <a:gd name="T13" fmla="*/ 61 h 388"/>
                <a:gd name="T14" fmla="*/ 807 w 899"/>
                <a:gd name="T15" fmla="*/ 58 h 388"/>
                <a:gd name="T16" fmla="*/ 853 w 899"/>
                <a:gd name="T17" fmla="*/ 42 h 388"/>
                <a:gd name="T18" fmla="*/ 868 w 899"/>
                <a:gd name="T19" fmla="*/ 23 h 388"/>
                <a:gd name="T20" fmla="*/ 868 w 899"/>
                <a:gd name="T21" fmla="*/ 0 h 388"/>
                <a:gd name="T22" fmla="*/ 880 w 899"/>
                <a:gd name="T23" fmla="*/ 12 h 388"/>
                <a:gd name="T24" fmla="*/ 899 w 899"/>
                <a:gd name="T25" fmla="*/ 46 h 388"/>
                <a:gd name="T26" fmla="*/ 895 w 899"/>
                <a:gd name="T27" fmla="*/ 65 h 388"/>
                <a:gd name="T28" fmla="*/ 876 w 899"/>
                <a:gd name="T29" fmla="*/ 85 h 388"/>
                <a:gd name="T30" fmla="*/ 838 w 899"/>
                <a:gd name="T31" fmla="*/ 100 h 388"/>
                <a:gd name="T32" fmla="*/ 772 w 899"/>
                <a:gd name="T33" fmla="*/ 115 h 388"/>
                <a:gd name="T34" fmla="*/ 753 w 899"/>
                <a:gd name="T35" fmla="*/ 131 h 388"/>
                <a:gd name="T36" fmla="*/ 711 w 899"/>
                <a:gd name="T37" fmla="*/ 173 h 388"/>
                <a:gd name="T38" fmla="*/ 669 w 899"/>
                <a:gd name="T39" fmla="*/ 250 h 388"/>
                <a:gd name="T40" fmla="*/ 653 w 899"/>
                <a:gd name="T41" fmla="*/ 296 h 388"/>
                <a:gd name="T42" fmla="*/ 649 w 899"/>
                <a:gd name="T43" fmla="*/ 354 h 388"/>
                <a:gd name="T44" fmla="*/ 649 w 899"/>
                <a:gd name="T45" fmla="*/ 354 h 388"/>
                <a:gd name="T46" fmla="*/ 622 w 899"/>
                <a:gd name="T47" fmla="*/ 369 h 388"/>
                <a:gd name="T48" fmla="*/ 530 w 899"/>
                <a:gd name="T49" fmla="*/ 384 h 388"/>
                <a:gd name="T50" fmla="*/ 330 w 899"/>
                <a:gd name="T51" fmla="*/ 380 h 388"/>
                <a:gd name="T52" fmla="*/ 181 w 899"/>
                <a:gd name="T53" fmla="*/ 365 h 388"/>
                <a:gd name="T54" fmla="*/ 19 w 899"/>
                <a:gd name="T55" fmla="*/ 342 h 388"/>
                <a:gd name="T56" fmla="*/ 0 w 899"/>
                <a:gd name="T57" fmla="*/ 331 h 388"/>
                <a:gd name="T58" fmla="*/ 8 w 899"/>
                <a:gd name="T59" fmla="*/ 327 h 388"/>
                <a:gd name="T60" fmla="*/ 127 w 899"/>
                <a:gd name="T61" fmla="*/ 315 h 388"/>
                <a:gd name="T62" fmla="*/ 281 w 899"/>
                <a:gd name="T63" fmla="*/ 315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99" h="388">
                  <a:moveTo>
                    <a:pt x="281" y="315"/>
                  </a:moveTo>
                  <a:lnTo>
                    <a:pt x="576" y="319"/>
                  </a:lnTo>
                  <a:lnTo>
                    <a:pt x="576" y="319"/>
                  </a:lnTo>
                  <a:lnTo>
                    <a:pt x="592" y="273"/>
                  </a:lnTo>
                  <a:lnTo>
                    <a:pt x="607" y="231"/>
                  </a:lnTo>
                  <a:lnTo>
                    <a:pt x="626" y="181"/>
                  </a:lnTo>
                  <a:lnTo>
                    <a:pt x="649" y="131"/>
                  </a:lnTo>
                  <a:lnTo>
                    <a:pt x="676" y="88"/>
                  </a:lnTo>
                  <a:lnTo>
                    <a:pt x="688" y="73"/>
                  </a:lnTo>
                  <a:lnTo>
                    <a:pt x="699" y="65"/>
                  </a:lnTo>
                  <a:lnTo>
                    <a:pt x="715" y="58"/>
                  </a:lnTo>
                  <a:lnTo>
                    <a:pt x="726" y="61"/>
                  </a:lnTo>
                  <a:lnTo>
                    <a:pt x="726" y="61"/>
                  </a:lnTo>
                  <a:lnTo>
                    <a:pt x="753" y="61"/>
                  </a:lnTo>
                  <a:lnTo>
                    <a:pt x="776" y="61"/>
                  </a:lnTo>
                  <a:lnTo>
                    <a:pt x="807" y="58"/>
                  </a:lnTo>
                  <a:lnTo>
                    <a:pt x="834" y="50"/>
                  </a:lnTo>
                  <a:lnTo>
                    <a:pt x="853" y="42"/>
                  </a:lnTo>
                  <a:lnTo>
                    <a:pt x="864" y="35"/>
                  </a:lnTo>
                  <a:lnTo>
                    <a:pt x="868" y="23"/>
                  </a:lnTo>
                  <a:lnTo>
                    <a:pt x="868" y="12"/>
                  </a:lnTo>
                  <a:lnTo>
                    <a:pt x="868" y="0"/>
                  </a:lnTo>
                  <a:lnTo>
                    <a:pt x="868" y="0"/>
                  </a:lnTo>
                  <a:lnTo>
                    <a:pt x="880" y="12"/>
                  </a:lnTo>
                  <a:lnTo>
                    <a:pt x="891" y="27"/>
                  </a:lnTo>
                  <a:lnTo>
                    <a:pt x="899" y="46"/>
                  </a:lnTo>
                  <a:lnTo>
                    <a:pt x="899" y="54"/>
                  </a:lnTo>
                  <a:lnTo>
                    <a:pt x="895" y="65"/>
                  </a:lnTo>
                  <a:lnTo>
                    <a:pt x="887" y="73"/>
                  </a:lnTo>
                  <a:lnTo>
                    <a:pt x="876" y="85"/>
                  </a:lnTo>
                  <a:lnTo>
                    <a:pt x="861" y="92"/>
                  </a:lnTo>
                  <a:lnTo>
                    <a:pt x="838" y="100"/>
                  </a:lnTo>
                  <a:lnTo>
                    <a:pt x="811" y="108"/>
                  </a:lnTo>
                  <a:lnTo>
                    <a:pt x="772" y="115"/>
                  </a:lnTo>
                  <a:lnTo>
                    <a:pt x="772" y="115"/>
                  </a:lnTo>
                  <a:lnTo>
                    <a:pt x="753" y="131"/>
                  </a:lnTo>
                  <a:lnTo>
                    <a:pt x="734" y="150"/>
                  </a:lnTo>
                  <a:lnTo>
                    <a:pt x="711" y="173"/>
                  </a:lnTo>
                  <a:lnTo>
                    <a:pt x="688" y="208"/>
                  </a:lnTo>
                  <a:lnTo>
                    <a:pt x="669" y="250"/>
                  </a:lnTo>
                  <a:lnTo>
                    <a:pt x="661" y="273"/>
                  </a:lnTo>
                  <a:lnTo>
                    <a:pt x="653" y="296"/>
                  </a:lnTo>
                  <a:lnTo>
                    <a:pt x="649" y="323"/>
                  </a:lnTo>
                  <a:lnTo>
                    <a:pt x="649" y="354"/>
                  </a:lnTo>
                  <a:lnTo>
                    <a:pt x="649" y="354"/>
                  </a:lnTo>
                  <a:lnTo>
                    <a:pt x="649" y="354"/>
                  </a:lnTo>
                  <a:lnTo>
                    <a:pt x="642" y="361"/>
                  </a:lnTo>
                  <a:lnTo>
                    <a:pt x="622" y="369"/>
                  </a:lnTo>
                  <a:lnTo>
                    <a:pt x="588" y="380"/>
                  </a:lnTo>
                  <a:lnTo>
                    <a:pt x="530" y="384"/>
                  </a:lnTo>
                  <a:lnTo>
                    <a:pt x="446" y="388"/>
                  </a:lnTo>
                  <a:lnTo>
                    <a:pt x="330" y="380"/>
                  </a:lnTo>
                  <a:lnTo>
                    <a:pt x="181" y="365"/>
                  </a:lnTo>
                  <a:lnTo>
                    <a:pt x="181" y="365"/>
                  </a:lnTo>
                  <a:lnTo>
                    <a:pt x="50" y="346"/>
                  </a:lnTo>
                  <a:lnTo>
                    <a:pt x="19" y="342"/>
                  </a:lnTo>
                  <a:lnTo>
                    <a:pt x="0" y="334"/>
                  </a:lnTo>
                  <a:lnTo>
                    <a:pt x="0" y="331"/>
                  </a:lnTo>
                  <a:lnTo>
                    <a:pt x="0" y="331"/>
                  </a:lnTo>
                  <a:lnTo>
                    <a:pt x="8" y="327"/>
                  </a:lnTo>
                  <a:lnTo>
                    <a:pt x="58" y="319"/>
                  </a:lnTo>
                  <a:lnTo>
                    <a:pt x="127" y="315"/>
                  </a:lnTo>
                  <a:lnTo>
                    <a:pt x="200" y="315"/>
                  </a:lnTo>
                  <a:lnTo>
                    <a:pt x="281" y="315"/>
                  </a:lnTo>
                  <a:lnTo>
                    <a:pt x="281" y="315"/>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7"/>
            <p:cNvSpPr>
              <a:spLocks/>
            </p:cNvSpPr>
            <p:nvPr/>
          </p:nvSpPr>
          <p:spPr bwMode="auto">
            <a:xfrm>
              <a:off x="2123" y="1661"/>
              <a:ext cx="365" cy="430"/>
            </a:xfrm>
            <a:custGeom>
              <a:avLst/>
              <a:gdLst>
                <a:gd name="T0" fmla="*/ 361 w 365"/>
                <a:gd name="T1" fmla="*/ 307 h 430"/>
                <a:gd name="T2" fmla="*/ 361 w 365"/>
                <a:gd name="T3" fmla="*/ 307 h 430"/>
                <a:gd name="T4" fmla="*/ 365 w 365"/>
                <a:gd name="T5" fmla="*/ 319 h 430"/>
                <a:gd name="T6" fmla="*/ 365 w 365"/>
                <a:gd name="T7" fmla="*/ 334 h 430"/>
                <a:gd name="T8" fmla="*/ 361 w 365"/>
                <a:gd name="T9" fmla="*/ 345 h 430"/>
                <a:gd name="T10" fmla="*/ 349 w 365"/>
                <a:gd name="T11" fmla="*/ 357 h 430"/>
                <a:gd name="T12" fmla="*/ 242 w 365"/>
                <a:gd name="T13" fmla="*/ 426 h 430"/>
                <a:gd name="T14" fmla="*/ 242 w 365"/>
                <a:gd name="T15" fmla="*/ 426 h 430"/>
                <a:gd name="T16" fmla="*/ 226 w 365"/>
                <a:gd name="T17" fmla="*/ 430 h 430"/>
                <a:gd name="T18" fmla="*/ 215 w 365"/>
                <a:gd name="T19" fmla="*/ 430 h 430"/>
                <a:gd name="T20" fmla="*/ 200 w 365"/>
                <a:gd name="T21" fmla="*/ 426 h 430"/>
                <a:gd name="T22" fmla="*/ 192 w 365"/>
                <a:gd name="T23" fmla="*/ 415 h 430"/>
                <a:gd name="T24" fmla="*/ 4 w 365"/>
                <a:gd name="T25" fmla="*/ 126 h 430"/>
                <a:gd name="T26" fmla="*/ 4 w 365"/>
                <a:gd name="T27" fmla="*/ 126 h 430"/>
                <a:gd name="T28" fmla="*/ 0 w 365"/>
                <a:gd name="T29" fmla="*/ 111 h 430"/>
                <a:gd name="T30" fmla="*/ 0 w 365"/>
                <a:gd name="T31" fmla="*/ 96 h 430"/>
                <a:gd name="T32" fmla="*/ 4 w 365"/>
                <a:gd name="T33" fmla="*/ 84 h 430"/>
                <a:gd name="T34" fmla="*/ 15 w 365"/>
                <a:gd name="T35" fmla="*/ 73 h 430"/>
                <a:gd name="T36" fmla="*/ 123 w 365"/>
                <a:gd name="T37" fmla="*/ 3 h 430"/>
                <a:gd name="T38" fmla="*/ 123 w 365"/>
                <a:gd name="T39" fmla="*/ 3 h 430"/>
                <a:gd name="T40" fmla="*/ 138 w 365"/>
                <a:gd name="T41" fmla="*/ 0 h 430"/>
                <a:gd name="T42" fmla="*/ 150 w 365"/>
                <a:gd name="T43" fmla="*/ 0 h 430"/>
                <a:gd name="T44" fmla="*/ 165 w 365"/>
                <a:gd name="T45" fmla="*/ 3 h 430"/>
                <a:gd name="T46" fmla="*/ 173 w 365"/>
                <a:gd name="T47" fmla="*/ 15 h 430"/>
                <a:gd name="T48" fmla="*/ 361 w 365"/>
                <a:gd name="T49" fmla="*/ 307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65" h="430">
                  <a:moveTo>
                    <a:pt x="361" y="307"/>
                  </a:moveTo>
                  <a:lnTo>
                    <a:pt x="361" y="307"/>
                  </a:lnTo>
                  <a:lnTo>
                    <a:pt x="365" y="319"/>
                  </a:lnTo>
                  <a:lnTo>
                    <a:pt x="365" y="334"/>
                  </a:lnTo>
                  <a:lnTo>
                    <a:pt x="361" y="345"/>
                  </a:lnTo>
                  <a:lnTo>
                    <a:pt x="349" y="357"/>
                  </a:lnTo>
                  <a:lnTo>
                    <a:pt x="242" y="426"/>
                  </a:lnTo>
                  <a:lnTo>
                    <a:pt x="242" y="426"/>
                  </a:lnTo>
                  <a:lnTo>
                    <a:pt x="226" y="430"/>
                  </a:lnTo>
                  <a:lnTo>
                    <a:pt x="215" y="430"/>
                  </a:lnTo>
                  <a:lnTo>
                    <a:pt x="200" y="426"/>
                  </a:lnTo>
                  <a:lnTo>
                    <a:pt x="192" y="415"/>
                  </a:lnTo>
                  <a:lnTo>
                    <a:pt x="4" y="126"/>
                  </a:lnTo>
                  <a:lnTo>
                    <a:pt x="4" y="126"/>
                  </a:lnTo>
                  <a:lnTo>
                    <a:pt x="0" y="111"/>
                  </a:lnTo>
                  <a:lnTo>
                    <a:pt x="0" y="96"/>
                  </a:lnTo>
                  <a:lnTo>
                    <a:pt x="4" y="84"/>
                  </a:lnTo>
                  <a:lnTo>
                    <a:pt x="15" y="73"/>
                  </a:lnTo>
                  <a:lnTo>
                    <a:pt x="123" y="3"/>
                  </a:lnTo>
                  <a:lnTo>
                    <a:pt x="123" y="3"/>
                  </a:lnTo>
                  <a:lnTo>
                    <a:pt x="138" y="0"/>
                  </a:lnTo>
                  <a:lnTo>
                    <a:pt x="150" y="0"/>
                  </a:lnTo>
                  <a:lnTo>
                    <a:pt x="165" y="3"/>
                  </a:lnTo>
                  <a:lnTo>
                    <a:pt x="173" y="15"/>
                  </a:lnTo>
                  <a:lnTo>
                    <a:pt x="361" y="30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8"/>
            <p:cNvSpPr>
              <a:spLocks/>
            </p:cNvSpPr>
            <p:nvPr/>
          </p:nvSpPr>
          <p:spPr bwMode="auto">
            <a:xfrm>
              <a:off x="2200" y="1607"/>
              <a:ext cx="73" cy="100"/>
            </a:xfrm>
            <a:custGeom>
              <a:avLst/>
              <a:gdLst>
                <a:gd name="T0" fmla="*/ 73 w 73"/>
                <a:gd name="T1" fmla="*/ 80 h 100"/>
                <a:gd name="T2" fmla="*/ 73 w 73"/>
                <a:gd name="T3" fmla="*/ 80 h 100"/>
                <a:gd name="T4" fmla="*/ 73 w 73"/>
                <a:gd name="T5" fmla="*/ 92 h 100"/>
                <a:gd name="T6" fmla="*/ 69 w 73"/>
                <a:gd name="T7" fmla="*/ 100 h 100"/>
                <a:gd name="T8" fmla="*/ 69 w 73"/>
                <a:gd name="T9" fmla="*/ 100 h 100"/>
                <a:gd name="T10" fmla="*/ 69 w 73"/>
                <a:gd name="T11" fmla="*/ 100 h 100"/>
                <a:gd name="T12" fmla="*/ 57 w 73"/>
                <a:gd name="T13" fmla="*/ 100 h 100"/>
                <a:gd name="T14" fmla="*/ 50 w 73"/>
                <a:gd name="T15" fmla="*/ 96 h 100"/>
                <a:gd name="T16" fmla="*/ 0 w 73"/>
                <a:gd name="T17" fmla="*/ 15 h 100"/>
                <a:gd name="T18" fmla="*/ 0 w 73"/>
                <a:gd name="T19" fmla="*/ 15 h 100"/>
                <a:gd name="T20" fmla="*/ 0 w 73"/>
                <a:gd name="T21" fmla="*/ 7 h 100"/>
                <a:gd name="T22" fmla="*/ 4 w 73"/>
                <a:gd name="T23" fmla="*/ 0 h 100"/>
                <a:gd name="T24" fmla="*/ 4 w 73"/>
                <a:gd name="T25" fmla="*/ 0 h 100"/>
                <a:gd name="T26" fmla="*/ 4 w 73"/>
                <a:gd name="T27" fmla="*/ 0 h 100"/>
                <a:gd name="T28" fmla="*/ 15 w 73"/>
                <a:gd name="T29" fmla="*/ 0 h 100"/>
                <a:gd name="T30" fmla="*/ 23 w 73"/>
                <a:gd name="T31" fmla="*/ 4 h 100"/>
                <a:gd name="T32" fmla="*/ 73 w 73"/>
                <a:gd name="T33" fmla="*/ 8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00">
                  <a:moveTo>
                    <a:pt x="73" y="80"/>
                  </a:moveTo>
                  <a:lnTo>
                    <a:pt x="73" y="80"/>
                  </a:lnTo>
                  <a:lnTo>
                    <a:pt x="73" y="92"/>
                  </a:lnTo>
                  <a:lnTo>
                    <a:pt x="69" y="100"/>
                  </a:lnTo>
                  <a:lnTo>
                    <a:pt x="69" y="100"/>
                  </a:lnTo>
                  <a:lnTo>
                    <a:pt x="69" y="100"/>
                  </a:lnTo>
                  <a:lnTo>
                    <a:pt x="57" y="100"/>
                  </a:lnTo>
                  <a:lnTo>
                    <a:pt x="50" y="96"/>
                  </a:lnTo>
                  <a:lnTo>
                    <a:pt x="0" y="15"/>
                  </a:lnTo>
                  <a:lnTo>
                    <a:pt x="0" y="15"/>
                  </a:lnTo>
                  <a:lnTo>
                    <a:pt x="0" y="7"/>
                  </a:lnTo>
                  <a:lnTo>
                    <a:pt x="4" y="0"/>
                  </a:lnTo>
                  <a:lnTo>
                    <a:pt x="4" y="0"/>
                  </a:lnTo>
                  <a:lnTo>
                    <a:pt x="4" y="0"/>
                  </a:lnTo>
                  <a:lnTo>
                    <a:pt x="15" y="0"/>
                  </a:lnTo>
                  <a:lnTo>
                    <a:pt x="23" y="4"/>
                  </a:lnTo>
                  <a:lnTo>
                    <a:pt x="73" y="8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9"/>
            <p:cNvSpPr>
              <a:spLocks/>
            </p:cNvSpPr>
            <p:nvPr/>
          </p:nvSpPr>
          <p:spPr bwMode="auto">
            <a:xfrm>
              <a:off x="2154" y="1695"/>
              <a:ext cx="188" cy="188"/>
            </a:xfrm>
            <a:custGeom>
              <a:avLst/>
              <a:gdLst>
                <a:gd name="T0" fmla="*/ 184 w 188"/>
                <a:gd name="T1" fmla="*/ 81 h 188"/>
                <a:gd name="T2" fmla="*/ 184 w 188"/>
                <a:gd name="T3" fmla="*/ 81 h 188"/>
                <a:gd name="T4" fmla="*/ 188 w 188"/>
                <a:gd name="T5" fmla="*/ 96 h 188"/>
                <a:gd name="T6" fmla="*/ 188 w 188"/>
                <a:gd name="T7" fmla="*/ 112 h 188"/>
                <a:gd name="T8" fmla="*/ 184 w 188"/>
                <a:gd name="T9" fmla="*/ 123 h 188"/>
                <a:gd name="T10" fmla="*/ 172 w 188"/>
                <a:gd name="T11" fmla="*/ 135 h 188"/>
                <a:gd name="T12" fmla="*/ 99 w 188"/>
                <a:gd name="T13" fmla="*/ 181 h 188"/>
                <a:gd name="T14" fmla="*/ 99 w 188"/>
                <a:gd name="T15" fmla="*/ 181 h 188"/>
                <a:gd name="T16" fmla="*/ 84 w 188"/>
                <a:gd name="T17" fmla="*/ 188 h 188"/>
                <a:gd name="T18" fmla="*/ 69 w 188"/>
                <a:gd name="T19" fmla="*/ 188 h 188"/>
                <a:gd name="T20" fmla="*/ 57 w 188"/>
                <a:gd name="T21" fmla="*/ 181 h 188"/>
                <a:gd name="T22" fmla="*/ 46 w 188"/>
                <a:gd name="T23" fmla="*/ 169 h 188"/>
                <a:gd name="T24" fmla="*/ 3 w 188"/>
                <a:gd name="T25" fmla="*/ 104 h 188"/>
                <a:gd name="T26" fmla="*/ 3 w 188"/>
                <a:gd name="T27" fmla="*/ 104 h 188"/>
                <a:gd name="T28" fmla="*/ 0 w 188"/>
                <a:gd name="T29" fmla="*/ 92 h 188"/>
                <a:gd name="T30" fmla="*/ 0 w 188"/>
                <a:gd name="T31" fmla="*/ 77 h 188"/>
                <a:gd name="T32" fmla="*/ 3 w 188"/>
                <a:gd name="T33" fmla="*/ 65 h 188"/>
                <a:gd name="T34" fmla="*/ 15 w 188"/>
                <a:gd name="T35" fmla="*/ 54 h 188"/>
                <a:gd name="T36" fmla="*/ 88 w 188"/>
                <a:gd name="T37" fmla="*/ 8 h 188"/>
                <a:gd name="T38" fmla="*/ 88 w 188"/>
                <a:gd name="T39" fmla="*/ 8 h 188"/>
                <a:gd name="T40" fmla="*/ 103 w 188"/>
                <a:gd name="T41" fmla="*/ 0 h 188"/>
                <a:gd name="T42" fmla="*/ 119 w 188"/>
                <a:gd name="T43" fmla="*/ 0 h 188"/>
                <a:gd name="T44" fmla="*/ 130 w 188"/>
                <a:gd name="T45" fmla="*/ 8 h 188"/>
                <a:gd name="T46" fmla="*/ 142 w 188"/>
                <a:gd name="T47" fmla="*/ 16 h 188"/>
                <a:gd name="T48" fmla="*/ 184 w 188"/>
                <a:gd name="T49" fmla="*/ 8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 h="188">
                  <a:moveTo>
                    <a:pt x="184" y="81"/>
                  </a:moveTo>
                  <a:lnTo>
                    <a:pt x="184" y="81"/>
                  </a:lnTo>
                  <a:lnTo>
                    <a:pt x="188" y="96"/>
                  </a:lnTo>
                  <a:lnTo>
                    <a:pt x="188" y="112"/>
                  </a:lnTo>
                  <a:lnTo>
                    <a:pt x="184" y="123"/>
                  </a:lnTo>
                  <a:lnTo>
                    <a:pt x="172" y="135"/>
                  </a:lnTo>
                  <a:lnTo>
                    <a:pt x="99" y="181"/>
                  </a:lnTo>
                  <a:lnTo>
                    <a:pt x="99" y="181"/>
                  </a:lnTo>
                  <a:lnTo>
                    <a:pt x="84" y="188"/>
                  </a:lnTo>
                  <a:lnTo>
                    <a:pt x="69" y="188"/>
                  </a:lnTo>
                  <a:lnTo>
                    <a:pt x="57" y="181"/>
                  </a:lnTo>
                  <a:lnTo>
                    <a:pt x="46" y="169"/>
                  </a:lnTo>
                  <a:lnTo>
                    <a:pt x="3" y="104"/>
                  </a:lnTo>
                  <a:lnTo>
                    <a:pt x="3" y="104"/>
                  </a:lnTo>
                  <a:lnTo>
                    <a:pt x="0" y="92"/>
                  </a:lnTo>
                  <a:lnTo>
                    <a:pt x="0" y="77"/>
                  </a:lnTo>
                  <a:lnTo>
                    <a:pt x="3" y="65"/>
                  </a:lnTo>
                  <a:lnTo>
                    <a:pt x="15" y="54"/>
                  </a:lnTo>
                  <a:lnTo>
                    <a:pt x="88" y="8"/>
                  </a:lnTo>
                  <a:lnTo>
                    <a:pt x="88" y="8"/>
                  </a:lnTo>
                  <a:lnTo>
                    <a:pt x="103" y="0"/>
                  </a:lnTo>
                  <a:lnTo>
                    <a:pt x="119" y="0"/>
                  </a:lnTo>
                  <a:lnTo>
                    <a:pt x="130" y="8"/>
                  </a:lnTo>
                  <a:lnTo>
                    <a:pt x="142" y="16"/>
                  </a:lnTo>
                  <a:lnTo>
                    <a:pt x="184" y="8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20"/>
            <p:cNvSpPr>
              <a:spLocks noEditPoints="1"/>
            </p:cNvSpPr>
            <p:nvPr/>
          </p:nvSpPr>
          <p:spPr bwMode="auto">
            <a:xfrm>
              <a:off x="2776" y="1576"/>
              <a:ext cx="323" cy="404"/>
            </a:xfrm>
            <a:custGeom>
              <a:avLst/>
              <a:gdLst>
                <a:gd name="T0" fmla="*/ 173 w 323"/>
                <a:gd name="T1" fmla="*/ 158 h 404"/>
                <a:gd name="T2" fmla="*/ 250 w 323"/>
                <a:gd name="T3" fmla="*/ 158 h 404"/>
                <a:gd name="T4" fmla="*/ 284 w 323"/>
                <a:gd name="T5" fmla="*/ 169 h 404"/>
                <a:gd name="T6" fmla="*/ 311 w 323"/>
                <a:gd name="T7" fmla="*/ 200 h 404"/>
                <a:gd name="T8" fmla="*/ 319 w 323"/>
                <a:gd name="T9" fmla="*/ 234 h 404"/>
                <a:gd name="T10" fmla="*/ 315 w 323"/>
                <a:gd name="T11" fmla="*/ 277 h 404"/>
                <a:gd name="T12" fmla="*/ 300 w 323"/>
                <a:gd name="T13" fmla="*/ 304 h 404"/>
                <a:gd name="T14" fmla="*/ 246 w 323"/>
                <a:gd name="T15" fmla="*/ 342 h 404"/>
                <a:gd name="T16" fmla="*/ 223 w 323"/>
                <a:gd name="T17" fmla="*/ 365 h 404"/>
                <a:gd name="T18" fmla="*/ 242 w 323"/>
                <a:gd name="T19" fmla="*/ 380 h 404"/>
                <a:gd name="T20" fmla="*/ 180 w 323"/>
                <a:gd name="T21" fmla="*/ 396 h 404"/>
                <a:gd name="T22" fmla="*/ 188 w 323"/>
                <a:gd name="T23" fmla="*/ 388 h 404"/>
                <a:gd name="T24" fmla="*/ 184 w 323"/>
                <a:gd name="T25" fmla="*/ 361 h 404"/>
                <a:gd name="T26" fmla="*/ 96 w 323"/>
                <a:gd name="T27" fmla="*/ 365 h 404"/>
                <a:gd name="T28" fmla="*/ 58 w 323"/>
                <a:gd name="T29" fmla="*/ 357 h 404"/>
                <a:gd name="T30" fmla="*/ 42 w 323"/>
                <a:gd name="T31" fmla="*/ 365 h 404"/>
                <a:gd name="T32" fmla="*/ 61 w 323"/>
                <a:gd name="T33" fmla="*/ 281 h 404"/>
                <a:gd name="T34" fmla="*/ 69 w 323"/>
                <a:gd name="T35" fmla="*/ 296 h 404"/>
                <a:gd name="T36" fmla="*/ 104 w 323"/>
                <a:gd name="T37" fmla="*/ 307 h 404"/>
                <a:gd name="T38" fmla="*/ 150 w 323"/>
                <a:gd name="T39" fmla="*/ 311 h 404"/>
                <a:gd name="T40" fmla="*/ 150 w 323"/>
                <a:gd name="T41" fmla="*/ 231 h 404"/>
                <a:gd name="T42" fmla="*/ 65 w 323"/>
                <a:gd name="T43" fmla="*/ 238 h 404"/>
                <a:gd name="T44" fmla="*/ 27 w 323"/>
                <a:gd name="T45" fmla="*/ 215 h 404"/>
                <a:gd name="T46" fmla="*/ 4 w 323"/>
                <a:gd name="T47" fmla="*/ 177 h 404"/>
                <a:gd name="T48" fmla="*/ 0 w 323"/>
                <a:gd name="T49" fmla="*/ 135 h 404"/>
                <a:gd name="T50" fmla="*/ 19 w 323"/>
                <a:gd name="T51" fmla="*/ 100 h 404"/>
                <a:gd name="T52" fmla="*/ 73 w 323"/>
                <a:gd name="T53" fmla="*/ 54 h 404"/>
                <a:gd name="T54" fmla="*/ 96 w 323"/>
                <a:gd name="T55" fmla="*/ 35 h 404"/>
                <a:gd name="T56" fmla="*/ 77 w 323"/>
                <a:gd name="T57" fmla="*/ 23 h 404"/>
                <a:gd name="T58" fmla="*/ 138 w 323"/>
                <a:gd name="T59" fmla="*/ 8 h 404"/>
                <a:gd name="T60" fmla="*/ 131 w 323"/>
                <a:gd name="T61" fmla="*/ 15 h 404"/>
                <a:gd name="T62" fmla="*/ 134 w 323"/>
                <a:gd name="T63" fmla="*/ 38 h 404"/>
                <a:gd name="T64" fmla="*/ 177 w 323"/>
                <a:gd name="T65" fmla="*/ 35 h 404"/>
                <a:gd name="T66" fmla="*/ 250 w 323"/>
                <a:gd name="T67" fmla="*/ 38 h 404"/>
                <a:gd name="T68" fmla="*/ 269 w 323"/>
                <a:gd name="T69" fmla="*/ 35 h 404"/>
                <a:gd name="T70" fmla="*/ 242 w 323"/>
                <a:gd name="T71" fmla="*/ 111 h 404"/>
                <a:gd name="T72" fmla="*/ 238 w 323"/>
                <a:gd name="T73" fmla="*/ 104 h 404"/>
                <a:gd name="T74" fmla="*/ 207 w 323"/>
                <a:gd name="T75" fmla="*/ 92 h 404"/>
                <a:gd name="T76" fmla="*/ 165 w 323"/>
                <a:gd name="T77" fmla="*/ 161 h 404"/>
                <a:gd name="T78" fmla="*/ 115 w 323"/>
                <a:gd name="T79" fmla="*/ 100 h 404"/>
                <a:gd name="T80" fmla="*/ 73 w 323"/>
                <a:gd name="T81" fmla="*/ 119 h 404"/>
                <a:gd name="T82" fmla="*/ 61 w 323"/>
                <a:gd name="T83" fmla="*/ 142 h 404"/>
                <a:gd name="T84" fmla="*/ 65 w 323"/>
                <a:gd name="T85" fmla="*/ 161 h 404"/>
                <a:gd name="T86" fmla="*/ 81 w 323"/>
                <a:gd name="T87" fmla="*/ 169 h 404"/>
                <a:gd name="T88" fmla="*/ 131 w 323"/>
                <a:gd name="T89" fmla="*/ 165 h 404"/>
                <a:gd name="T90" fmla="*/ 203 w 323"/>
                <a:gd name="T91" fmla="*/ 300 h 404"/>
                <a:gd name="T92" fmla="*/ 238 w 323"/>
                <a:gd name="T93" fmla="*/ 281 h 404"/>
                <a:gd name="T94" fmla="*/ 253 w 323"/>
                <a:gd name="T95" fmla="*/ 261 h 404"/>
                <a:gd name="T96" fmla="*/ 253 w 323"/>
                <a:gd name="T97" fmla="*/ 238 h 404"/>
                <a:gd name="T98" fmla="*/ 246 w 323"/>
                <a:gd name="T99" fmla="*/ 227 h 404"/>
                <a:gd name="T100" fmla="*/ 230 w 323"/>
                <a:gd name="T101" fmla="*/ 223 h 404"/>
                <a:gd name="T102" fmla="*/ 184 w 323"/>
                <a:gd name="T103" fmla="*/ 22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23" h="404">
                  <a:moveTo>
                    <a:pt x="165" y="161"/>
                  </a:moveTo>
                  <a:lnTo>
                    <a:pt x="173" y="158"/>
                  </a:lnTo>
                  <a:lnTo>
                    <a:pt x="173" y="158"/>
                  </a:lnTo>
                  <a:lnTo>
                    <a:pt x="203" y="154"/>
                  </a:lnTo>
                  <a:lnTo>
                    <a:pt x="227" y="154"/>
                  </a:lnTo>
                  <a:lnTo>
                    <a:pt x="250" y="158"/>
                  </a:lnTo>
                  <a:lnTo>
                    <a:pt x="265" y="161"/>
                  </a:lnTo>
                  <a:lnTo>
                    <a:pt x="265" y="161"/>
                  </a:lnTo>
                  <a:lnTo>
                    <a:pt x="284" y="169"/>
                  </a:lnTo>
                  <a:lnTo>
                    <a:pt x="300" y="181"/>
                  </a:lnTo>
                  <a:lnTo>
                    <a:pt x="300" y="181"/>
                  </a:lnTo>
                  <a:lnTo>
                    <a:pt x="311" y="200"/>
                  </a:lnTo>
                  <a:lnTo>
                    <a:pt x="319" y="219"/>
                  </a:lnTo>
                  <a:lnTo>
                    <a:pt x="319" y="219"/>
                  </a:lnTo>
                  <a:lnTo>
                    <a:pt x="319" y="234"/>
                  </a:lnTo>
                  <a:lnTo>
                    <a:pt x="323" y="246"/>
                  </a:lnTo>
                  <a:lnTo>
                    <a:pt x="319" y="261"/>
                  </a:lnTo>
                  <a:lnTo>
                    <a:pt x="315" y="277"/>
                  </a:lnTo>
                  <a:lnTo>
                    <a:pt x="315" y="277"/>
                  </a:lnTo>
                  <a:lnTo>
                    <a:pt x="307" y="288"/>
                  </a:lnTo>
                  <a:lnTo>
                    <a:pt x="300" y="304"/>
                  </a:lnTo>
                  <a:lnTo>
                    <a:pt x="273" y="327"/>
                  </a:lnTo>
                  <a:lnTo>
                    <a:pt x="273" y="327"/>
                  </a:lnTo>
                  <a:lnTo>
                    <a:pt x="246" y="342"/>
                  </a:lnTo>
                  <a:lnTo>
                    <a:pt x="219" y="354"/>
                  </a:lnTo>
                  <a:lnTo>
                    <a:pt x="223" y="365"/>
                  </a:lnTo>
                  <a:lnTo>
                    <a:pt x="223" y="365"/>
                  </a:lnTo>
                  <a:lnTo>
                    <a:pt x="230" y="377"/>
                  </a:lnTo>
                  <a:lnTo>
                    <a:pt x="230" y="377"/>
                  </a:lnTo>
                  <a:lnTo>
                    <a:pt x="242" y="380"/>
                  </a:lnTo>
                  <a:lnTo>
                    <a:pt x="242" y="384"/>
                  </a:lnTo>
                  <a:lnTo>
                    <a:pt x="180" y="404"/>
                  </a:lnTo>
                  <a:lnTo>
                    <a:pt x="180" y="396"/>
                  </a:lnTo>
                  <a:lnTo>
                    <a:pt x="180" y="396"/>
                  </a:lnTo>
                  <a:lnTo>
                    <a:pt x="188" y="388"/>
                  </a:lnTo>
                  <a:lnTo>
                    <a:pt x="188" y="388"/>
                  </a:lnTo>
                  <a:lnTo>
                    <a:pt x="188" y="377"/>
                  </a:lnTo>
                  <a:lnTo>
                    <a:pt x="184" y="361"/>
                  </a:lnTo>
                  <a:lnTo>
                    <a:pt x="184" y="361"/>
                  </a:lnTo>
                  <a:lnTo>
                    <a:pt x="157" y="365"/>
                  </a:lnTo>
                  <a:lnTo>
                    <a:pt x="127" y="365"/>
                  </a:lnTo>
                  <a:lnTo>
                    <a:pt x="96" y="365"/>
                  </a:lnTo>
                  <a:lnTo>
                    <a:pt x="65" y="357"/>
                  </a:lnTo>
                  <a:lnTo>
                    <a:pt x="65" y="357"/>
                  </a:lnTo>
                  <a:lnTo>
                    <a:pt x="58" y="357"/>
                  </a:lnTo>
                  <a:lnTo>
                    <a:pt x="58" y="357"/>
                  </a:lnTo>
                  <a:lnTo>
                    <a:pt x="50" y="365"/>
                  </a:lnTo>
                  <a:lnTo>
                    <a:pt x="42" y="365"/>
                  </a:lnTo>
                  <a:lnTo>
                    <a:pt x="58" y="281"/>
                  </a:lnTo>
                  <a:lnTo>
                    <a:pt x="61" y="281"/>
                  </a:lnTo>
                  <a:lnTo>
                    <a:pt x="61" y="281"/>
                  </a:lnTo>
                  <a:lnTo>
                    <a:pt x="65" y="284"/>
                  </a:lnTo>
                  <a:lnTo>
                    <a:pt x="65" y="284"/>
                  </a:lnTo>
                  <a:lnTo>
                    <a:pt x="69" y="296"/>
                  </a:lnTo>
                  <a:lnTo>
                    <a:pt x="84" y="304"/>
                  </a:lnTo>
                  <a:lnTo>
                    <a:pt x="84" y="304"/>
                  </a:lnTo>
                  <a:lnTo>
                    <a:pt x="104" y="307"/>
                  </a:lnTo>
                  <a:lnTo>
                    <a:pt x="127" y="311"/>
                  </a:lnTo>
                  <a:lnTo>
                    <a:pt x="127" y="311"/>
                  </a:lnTo>
                  <a:lnTo>
                    <a:pt x="150" y="311"/>
                  </a:lnTo>
                  <a:lnTo>
                    <a:pt x="169" y="307"/>
                  </a:lnTo>
                  <a:lnTo>
                    <a:pt x="150" y="231"/>
                  </a:lnTo>
                  <a:lnTo>
                    <a:pt x="150" y="231"/>
                  </a:lnTo>
                  <a:lnTo>
                    <a:pt x="100" y="238"/>
                  </a:lnTo>
                  <a:lnTo>
                    <a:pt x="100" y="238"/>
                  </a:lnTo>
                  <a:lnTo>
                    <a:pt x="65" y="238"/>
                  </a:lnTo>
                  <a:lnTo>
                    <a:pt x="65" y="238"/>
                  </a:lnTo>
                  <a:lnTo>
                    <a:pt x="42" y="231"/>
                  </a:lnTo>
                  <a:lnTo>
                    <a:pt x="27" y="215"/>
                  </a:lnTo>
                  <a:lnTo>
                    <a:pt x="27" y="215"/>
                  </a:lnTo>
                  <a:lnTo>
                    <a:pt x="11" y="196"/>
                  </a:lnTo>
                  <a:lnTo>
                    <a:pt x="4" y="177"/>
                  </a:lnTo>
                  <a:lnTo>
                    <a:pt x="4" y="177"/>
                  </a:lnTo>
                  <a:lnTo>
                    <a:pt x="0" y="154"/>
                  </a:lnTo>
                  <a:lnTo>
                    <a:pt x="0" y="135"/>
                  </a:lnTo>
                  <a:lnTo>
                    <a:pt x="8" y="115"/>
                  </a:lnTo>
                  <a:lnTo>
                    <a:pt x="19" y="100"/>
                  </a:lnTo>
                  <a:lnTo>
                    <a:pt x="19" y="100"/>
                  </a:lnTo>
                  <a:lnTo>
                    <a:pt x="31" y="81"/>
                  </a:lnTo>
                  <a:lnTo>
                    <a:pt x="50" y="69"/>
                  </a:lnTo>
                  <a:lnTo>
                    <a:pt x="73" y="54"/>
                  </a:lnTo>
                  <a:lnTo>
                    <a:pt x="100" y="46"/>
                  </a:lnTo>
                  <a:lnTo>
                    <a:pt x="96" y="35"/>
                  </a:lnTo>
                  <a:lnTo>
                    <a:pt x="96" y="35"/>
                  </a:lnTo>
                  <a:lnTo>
                    <a:pt x="92" y="27"/>
                  </a:lnTo>
                  <a:lnTo>
                    <a:pt x="92" y="27"/>
                  </a:lnTo>
                  <a:lnTo>
                    <a:pt x="77" y="23"/>
                  </a:lnTo>
                  <a:lnTo>
                    <a:pt x="77" y="15"/>
                  </a:lnTo>
                  <a:lnTo>
                    <a:pt x="138" y="0"/>
                  </a:lnTo>
                  <a:lnTo>
                    <a:pt x="138" y="8"/>
                  </a:lnTo>
                  <a:lnTo>
                    <a:pt x="138" y="8"/>
                  </a:lnTo>
                  <a:lnTo>
                    <a:pt x="131" y="15"/>
                  </a:lnTo>
                  <a:lnTo>
                    <a:pt x="131" y="15"/>
                  </a:lnTo>
                  <a:lnTo>
                    <a:pt x="131" y="27"/>
                  </a:lnTo>
                  <a:lnTo>
                    <a:pt x="134" y="38"/>
                  </a:lnTo>
                  <a:lnTo>
                    <a:pt x="134" y="38"/>
                  </a:lnTo>
                  <a:lnTo>
                    <a:pt x="154" y="35"/>
                  </a:lnTo>
                  <a:lnTo>
                    <a:pt x="177" y="35"/>
                  </a:lnTo>
                  <a:lnTo>
                    <a:pt x="177" y="35"/>
                  </a:lnTo>
                  <a:lnTo>
                    <a:pt x="242" y="38"/>
                  </a:lnTo>
                  <a:lnTo>
                    <a:pt x="242" y="38"/>
                  </a:lnTo>
                  <a:lnTo>
                    <a:pt x="250" y="38"/>
                  </a:lnTo>
                  <a:lnTo>
                    <a:pt x="250" y="38"/>
                  </a:lnTo>
                  <a:lnTo>
                    <a:pt x="261" y="31"/>
                  </a:lnTo>
                  <a:lnTo>
                    <a:pt x="269" y="35"/>
                  </a:lnTo>
                  <a:lnTo>
                    <a:pt x="250" y="115"/>
                  </a:lnTo>
                  <a:lnTo>
                    <a:pt x="242" y="111"/>
                  </a:lnTo>
                  <a:lnTo>
                    <a:pt x="242" y="111"/>
                  </a:lnTo>
                  <a:lnTo>
                    <a:pt x="242" y="111"/>
                  </a:lnTo>
                  <a:lnTo>
                    <a:pt x="242" y="111"/>
                  </a:lnTo>
                  <a:lnTo>
                    <a:pt x="238" y="104"/>
                  </a:lnTo>
                  <a:lnTo>
                    <a:pt x="230" y="100"/>
                  </a:lnTo>
                  <a:lnTo>
                    <a:pt x="207" y="92"/>
                  </a:lnTo>
                  <a:lnTo>
                    <a:pt x="207" y="92"/>
                  </a:lnTo>
                  <a:lnTo>
                    <a:pt x="177" y="88"/>
                  </a:lnTo>
                  <a:lnTo>
                    <a:pt x="146" y="88"/>
                  </a:lnTo>
                  <a:lnTo>
                    <a:pt x="165" y="161"/>
                  </a:lnTo>
                  <a:close/>
                  <a:moveTo>
                    <a:pt x="131" y="165"/>
                  </a:moveTo>
                  <a:lnTo>
                    <a:pt x="115" y="100"/>
                  </a:lnTo>
                  <a:lnTo>
                    <a:pt x="115" y="100"/>
                  </a:lnTo>
                  <a:lnTo>
                    <a:pt x="84" y="111"/>
                  </a:lnTo>
                  <a:lnTo>
                    <a:pt x="84" y="111"/>
                  </a:lnTo>
                  <a:lnTo>
                    <a:pt x="73" y="119"/>
                  </a:lnTo>
                  <a:lnTo>
                    <a:pt x="65" y="131"/>
                  </a:lnTo>
                  <a:lnTo>
                    <a:pt x="65" y="131"/>
                  </a:lnTo>
                  <a:lnTo>
                    <a:pt x="61" y="142"/>
                  </a:lnTo>
                  <a:lnTo>
                    <a:pt x="65" y="154"/>
                  </a:lnTo>
                  <a:lnTo>
                    <a:pt x="65" y="154"/>
                  </a:lnTo>
                  <a:lnTo>
                    <a:pt x="65" y="161"/>
                  </a:lnTo>
                  <a:lnTo>
                    <a:pt x="73" y="165"/>
                  </a:lnTo>
                  <a:lnTo>
                    <a:pt x="73" y="165"/>
                  </a:lnTo>
                  <a:lnTo>
                    <a:pt x="81" y="169"/>
                  </a:lnTo>
                  <a:lnTo>
                    <a:pt x="92" y="169"/>
                  </a:lnTo>
                  <a:lnTo>
                    <a:pt x="92" y="169"/>
                  </a:lnTo>
                  <a:lnTo>
                    <a:pt x="131" y="165"/>
                  </a:lnTo>
                  <a:lnTo>
                    <a:pt x="131" y="165"/>
                  </a:lnTo>
                  <a:close/>
                  <a:moveTo>
                    <a:pt x="184" y="227"/>
                  </a:moveTo>
                  <a:lnTo>
                    <a:pt x="203" y="300"/>
                  </a:lnTo>
                  <a:lnTo>
                    <a:pt x="203" y="300"/>
                  </a:lnTo>
                  <a:lnTo>
                    <a:pt x="223" y="292"/>
                  </a:lnTo>
                  <a:lnTo>
                    <a:pt x="238" y="281"/>
                  </a:lnTo>
                  <a:lnTo>
                    <a:pt x="238" y="281"/>
                  </a:lnTo>
                  <a:lnTo>
                    <a:pt x="246" y="269"/>
                  </a:lnTo>
                  <a:lnTo>
                    <a:pt x="253" y="261"/>
                  </a:lnTo>
                  <a:lnTo>
                    <a:pt x="253" y="250"/>
                  </a:lnTo>
                  <a:lnTo>
                    <a:pt x="253" y="238"/>
                  </a:lnTo>
                  <a:lnTo>
                    <a:pt x="253" y="238"/>
                  </a:lnTo>
                  <a:lnTo>
                    <a:pt x="250" y="234"/>
                  </a:lnTo>
                  <a:lnTo>
                    <a:pt x="246" y="227"/>
                  </a:lnTo>
                  <a:lnTo>
                    <a:pt x="246" y="227"/>
                  </a:lnTo>
                  <a:lnTo>
                    <a:pt x="238" y="223"/>
                  </a:lnTo>
                  <a:lnTo>
                    <a:pt x="230" y="223"/>
                  </a:lnTo>
                  <a:lnTo>
                    <a:pt x="230" y="223"/>
                  </a:lnTo>
                  <a:lnTo>
                    <a:pt x="211" y="223"/>
                  </a:lnTo>
                  <a:lnTo>
                    <a:pt x="184" y="227"/>
                  </a:lnTo>
                  <a:lnTo>
                    <a:pt x="184" y="2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1"/>
            <p:cNvSpPr>
              <a:spLocks noEditPoints="1"/>
            </p:cNvSpPr>
            <p:nvPr/>
          </p:nvSpPr>
          <p:spPr bwMode="auto">
            <a:xfrm>
              <a:off x="2488" y="1691"/>
              <a:ext cx="219" cy="81"/>
            </a:xfrm>
            <a:custGeom>
              <a:avLst/>
              <a:gdLst>
                <a:gd name="T0" fmla="*/ 15 w 219"/>
                <a:gd name="T1" fmla="*/ 81 h 81"/>
                <a:gd name="T2" fmla="*/ 15 w 219"/>
                <a:gd name="T3" fmla="*/ 81 h 81"/>
                <a:gd name="T4" fmla="*/ 15 w 219"/>
                <a:gd name="T5" fmla="*/ 81 h 81"/>
                <a:gd name="T6" fmla="*/ 15 w 219"/>
                <a:gd name="T7" fmla="*/ 81 h 81"/>
                <a:gd name="T8" fmla="*/ 15 w 219"/>
                <a:gd name="T9" fmla="*/ 81 h 81"/>
                <a:gd name="T10" fmla="*/ 15 w 219"/>
                <a:gd name="T11" fmla="*/ 81 h 81"/>
                <a:gd name="T12" fmla="*/ 15 w 219"/>
                <a:gd name="T13" fmla="*/ 81 h 81"/>
                <a:gd name="T14" fmla="*/ 0 w 219"/>
                <a:gd name="T15" fmla="*/ 50 h 81"/>
                <a:gd name="T16" fmla="*/ 0 w 219"/>
                <a:gd name="T17" fmla="*/ 50 h 81"/>
                <a:gd name="T18" fmla="*/ 54 w 219"/>
                <a:gd name="T19" fmla="*/ 27 h 81"/>
                <a:gd name="T20" fmla="*/ 111 w 219"/>
                <a:gd name="T21" fmla="*/ 12 h 81"/>
                <a:gd name="T22" fmla="*/ 165 w 219"/>
                <a:gd name="T23" fmla="*/ 4 h 81"/>
                <a:gd name="T24" fmla="*/ 219 w 219"/>
                <a:gd name="T25" fmla="*/ 0 h 81"/>
                <a:gd name="T26" fmla="*/ 219 w 219"/>
                <a:gd name="T27" fmla="*/ 0 h 81"/>
                <a:gd name="T28" fmla="*/ 219 w 219"/>
                <a:gd name="T29" fmla="*/ 35 h 81"/>
                <a:gd name="T30" fmla="*/ 219 w 219"/>
                <a:gd name="T31" fmla="*/ 35 h 81"/>
                <a:gd name="T32" fmla="*/ 169 w 219"/>
                <a:gd name="T33" fmla="*/ 39 h 81"/>
                <a:gd name="T34" fmla="*/ 115 w 219"/>
                <a:gd name="T35" fmla="*/ 46 h 81"/>
                <a:gd name="T36" fmla="*/ 65 w 219"/>
                <a:gd name="T37" fmla="*/ 62 h 81"/>
                <a:gd name="T38" fmla="*/ 15 w 219"/>
                <a:gd name="T39" fmla="*/ 81 h 81"/>
                <a:gd name="T40" fmla="*/ 15 w 219"/>
                <a:gd name="T41" fmla="*/ 81 h 81"/>
                <a:gd name="T42" fmla="*/ 0 w 219"/>
                <a:gd name="T43" fmla="*/ 50 h 81"/>
                <a:gd name="T44" fmla="*/ 0 w 219"/>
                <a:gd name="T45" fmla="*/ 5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9" h="81">
                  <a:moveTo>
                    <a:pt x="15" y="81"/>
                  </a:moveTo>
                  <a:lnTo>
                    <a:pt x="15" y="81"/>
                  </a:lnTo>
                  <a:lnTo>
                    <a:pt x="15" y="81"/>
                  </a:lnTo>
                  <a:lnTo>
                    <a:pt x="15" y="81"/>
                  </a:lnTo>
                  <a:lnTo>
                    <a:pt x="15" y="81"/>
                  </a:lnTo>
                  <a:lnTo>
                    <a:pt x="15" y="81"/>
                  </a:lnTo>
                  <a:lnTo>
                    <a:pt x="15" y="81"/>
                  </a:lnTo>
                  <a:close/>
                  <a:moveTo>
                    <a:pt x="0" y="50"/>
                  </a:moveTo>
                  <a:lnTo>
                    <a:pt x="0" y="50"/>
                  </a:lnTo>
                  <a:lnTo>
                    <a:pt x="54" y="27"/>
                  </a:lnTo>
                  <a:lnTo>
                    <a:pt x="111" y="12"/>
                  </a:lnTo>
                  <a:lnTo>
                    <a:pt x="165" y="4"/>
                  </a:lnTo>
                  <a:lnTo>
                    <a:pt x="219" y="0"/>
                  </a:lnTo>
                  <a:lnTo>
                    <a:pt x="219" y="0"/>
                  </a:lnTo>
                  <a:lnTo>
                    <a:pt x="219" y="35"/>
                  </a:lnTo>
                  <a:lnTo>
                    <a:pt x="219" y="35"/>
                  </a:lnTo>
                  <a:lnTo>
                    <a:pt x="169" y="39"/>
                  </a:lnTo>
                  <a:lnTo>
                    <a:pt x="115" y="46"/>
                  </a:lnTo>
                  <a:lnTo>
                    <a:pt x="65" y="62"/>
                  </a:lnTo>
                  <a:lnTo>
                    <a:pt x="15" y="81"/>
                  </a:lnTo>
                  <a:lnTo>
                    <a:pt x="15" y="81"/>
                  </a:lnTo>
                  <a:lnTo>
                    <a:pt x="0" y="50"/>
                  </a:lnTo>
                  <a:lnTo>
                    <a:pt x="0" y="5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2"/>
            <p:cNvSpPr>
              <a:spLocks noEditPoints="1"/>
            </p:cNvSpPr>
            <p:nvPr/>
          </p:nvSpPr>
          <p:spPr bwMode="auto">
            <a:xfrm>
              <a:off x="2561" y="1818"/>
              <a:ext cx="100" cy="50"/>
            </a:xfrm>
            <a:custGeom>
              <a:avLst/>
              <a:gdLst>
                <a:gd name="T0" fmla="*/ 11 w 100"/>
                <a:gd name="T1" fmla="*/ 42 h 50"/>
                <a:gd name="T2" fmla="*/ 11 w 100"/>
                <a:gd name="T3" fmla="*/ 42 h 50"/>
                <a:gd name="T4" fmla="*/ 4 w 100"/>
                <a:gd name="T5" fmla="*/ 39 h 50"/>
                <a:gd name="T6" fmla="*/ 0 w 100"/>
                <a:gd name="T7" fmla="*/ 27 h 50"/>
                <a:gd name="T8" fmla="*/ 0 w 100"/>
                <a:gd name="T9" fmla="*/ 27 h 50"/>
                <a:gd name="T10" fmla="*/ 0 w 100"/>
                <a:gd name="T11" fmla="*/ 27 h 50"/>
                <a:gd name="T12" fmla="*/ 4 w 100"/>
                <a:gd name="T13" fmla="*/ 16 h 50"/>
                <a:gd name="T14" fmla="*/ 7 w 100"/>
                <a:gd name="T15" fmla="*/ 12 h 50"/>
                <a:gd name="T16" fmla="*/ 7 w 100"/>
                <a:gd name="T17" fmla="*/ 12 h 50"/>
                <a:gd name="T18" fmla="*/ 7 w 100"/>
                <a:gd name="T19" fmla="*/ 12 h 50"/>
                <a:gd name="T20" fmla="*/ 15 w 100"/>
                <a:gd name="T21" fmla="*/ 8 h 50"/>
                <a:gd name="T22" fmla="*/ 15 w 100"/>
                <a:gd name="T23" fmla="*/ 8 h 50"/>
                <a:gd name="T24" fmla="*/ 15 w 100"/>
                <a:gd name="T25" fmla="*/ 8 h 50"/>
                <a:gd name="T26" fmla="*/ 27 w 100"/>
                <a:gd name="T27" fmla="*/ 4 h 50"/>
                <a:gd name="T28" fmla="*/ 27 w 100"/>
                <a:gd name="T29" fmla="*/ 4 h 50"/>
                <a:gd name="T30" fmla="*/ 27 w 100"/>
                <a:gd name="T31" fmla="*/ 4 h 50"/>
                <a:gd name="T32" fmla="*/ 54 w 100"/>
                <a:gd name="T33" fmla="*/ 0 h 50"/>
                <a:gd name="T34" fmla="*/ 54 w 100"/>
                <a:gd name="T35" fmla="*/ 0 h 50"/>
                <a:gd name="T36" fmla="*/ 54 w 100"/>
                <a:gd name="T37" fmla="*/ 0 h 50"/>
                <a:gd name="T38" fmla="*/ 100 w 100"/>
                <a:gd name="T39" fmla="*/ 0 h 50"/>
                <a:gd name="T40" fmla="*/ 100 w 100"/>
                <a:gd name="T41" fmla="*/ 0 h 50"/>
                <a:gd name="T42" fmla="*/ 100 w 100"/>
                <a:gd name="T43" fmla="*/ 35 h 50"/>
                <a:gd name="T44" fmla="*/ 100 w 100"/>
                <a:gd name="T45" fmla="*/ 35 h 50"/>
                <a:gd name="T46" fmla="*/ 65 w 100"/>
                <a:gd name="T47" fmla="*/ 35 h 50"/>
                <a:gd name="T48" fmla="*/ 65 w 100"/>
                <a:gd name="T49" fmla="*/ 35 h 50"/>
                <a:gd name="T50" fmla="*/ 65 w 100"/>
                <a:gd name="T51" fmla="*/ 35 h 50"/>
                <a:gd name="T52" fmla="*/ 30 w 100"/>
                <a:gd name="T53" fmla="*/ 39 h 50"/>
                <a:gd name="T54" fmla="*/ 30 w 100"/>
                <a:gd name="T55" fmla="*/ 39 h 50"/>
                <a:gd name="T56" fmla="*/ 30 w 100"/>
                <a:gd name="T57" fmla="*/ 39 h 50"/>
                <a:gd name="T58" fmla="*/ 30 w 100"/>
                <a:gd name="T59" fmla="*/ 39 h 50"/>
                <a:gd name="T60" fmla="*/ 30 w 100"/>
                <a:gd name="T61" fmla="*/ 39 h 50"/>
                <a:gd name="T62" fmla="*/ 27 w 100"/>
                <a:gd name="T63" fmla="*/ 35 h 50"/>
                <a:gd name="T64" fmla="*/ 23 w 100"/>
                <a:gd name="T65" fmla="*/ 50 h 50"/>
                <a:gd name="T66" fmla="*/ 23 w 100"/>
                <a:gd name="T67" fmla="*/ 50 h 50"/>
                <a:gd name="T68" fmla="*/ 11 w 100"/>
                <a:gd name="T69" fmla="*/ 42 h 50"/>
                <a:gd name="T70" fmla="*/ 11 w 100"/>
                <a:gd name="T71" fmla="*/ 42 h 50"/>
                <a:gd name="T72" fmla="*/ 30 w 100"/>
                <a:gd name="T73" fmla="*/ 35 h 50"/>
                <a:gd name="T74" fmla="*/ 27 w 100"/>
                <a:gd name="T75" fmla="*/ 31 h 50"/>
                <a:gd name="T76" fmla="*/ 27 w 100"/>
                <a:gd name="T77" fmla="*/ 31 h 50"/>
                <a:gd name="T78" fmla="*/ 30 w 100"/>
                <a:gd name="T79" fmla="*/ 35 h 50"/>
                <a:gd name="T80" fmla="*/ 30 w 100"/>
                <a:gd name="T81" fmla="*/ 35 h 50"/>
                <a:gd name="T82" fmla="*/ 38 w 100"/>
                <a:gd name="T83" fmla="*/ 27 h 50"/>
                <a:gd name="T84" fmla="*/ 30 w 100"/>
                <a:gd name="T85" fmla="*/ 27 h 50"/>
                <a:gd name="T86" fmla="*/ 30 w 100"/>
                <a:gd name="T87" fmla="*/ 27 h 50"/>
                <a:gd name="T88" fmla="*/ 38 w 100"/>
                <a:gd name="T89" fmla="*/ 27 h 50"/>
                <a:gd name="T90" fmla="*/ 38 w 100"/>
                <a:gd name="T91" fmla="*/ 2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0" h="50">
                  <a:moveTo>
                    <a:pt x="11" y="42"/>
                  </a:moveTo>
                  <a:lnTo>
                    <a:pt x="11" y="42"/>
                  </a:lnTo>
                  <a:lnTo>
                    <a:pt x="4" y="39"/>
                  </a:lnTo>
                  <a:lnTo>
                    <a:pt x="0" y="27"/>
                  </a:lnTo>
                  <a:lnTo>
                    <a:pt x="0" y="27"/>
                  </a:lnTo>
                  <a:lnTo>
                    <a:pt x="0" y="27"/>
                  </a:lnTo>
                  <a:lnTo>
                    <a:pt x="4" y="16"/>
                  </a:lnTo>
                  <a:lnTo>
                    <a:pt x="7" y="12"/>
                  </a:lnTo>
                  <a:lnTo>
                    <a:pt x="7" y="12"/>
                  </a:lnTo>
                  <a:lnTo>
                    <a:pt x="7" y="12"/>
                  </a:lnTo>
                  <a:lnTo>
                    <a:pt x="15" y="8"/>
                  </a:lnTo>
                  <a:lnTo>
                    <a:pt x="15" y="8"/>
                  </a:lnTo>
                  <a:lnTo>
                    <a:pt x="15" y="8"/>
                  </a:lnTo>
                  <a:lnTo>
                    <a:pt x="27" y="4"/>
                  </a:lnTo>
                  <a:lnTo>
                    <a:pt x="27" y="4"/>
                  </a:lnTo>
                  <a:lnTo>
                    <a:pt x="27" y="4"/>
                  </a:lnTo>
                  <a:lnTo>
                    <a:pt x="54" y="0"/>
                  </a:lnTo>
                  <a:lnTo>
                    <a:pt x="54" y="0"/>
                  </a:lnTo>
                  <a:lnTo>
                    <a:pt x="54" y="0"/>
                  </a:lnTo>
                  <a:lnTo>
                    <a:pt x="100" y="0"/>
                  </a:lnTo>
                  <a:lnTo>
                    <a:pt x="100" y="0"/>
                  </a:lnTo>
                  <a:lnTo>
                    <a:pt x="100" y="35"/>
                  </a:lnTo>
                  <a:lnTo>
                    <a:pt x="100" y="35"/>
                  </a:lnTo>
                  <a:lnTo>
                    <a:pt x="65" y="35"/>
                  </a:lnTo>
                  <a:lnTo>
                    <a:pt x="65" y="35"/>
                  </a:lnTo>
                  <a:lnTo>
                    <a:pt x="65" y="35"/>
                  </a:lnTo>
                  <a:lnTo>
                    <a:pt x="30" y="39"/>
                  </a:lnTo>
                  <a:lnTo>
                    <a:pt x="30" y="39"/>
                  </a:lnTo>
                  <a:lnTo>
                    <a:pt x="30" y="39"/>
                  </a:lnTo>
                  <a:lnTo>
                    <a:pt x="30" y="39"/>
                  </a:lnTo>
                  <a:lnTo>
                    <a:pt x="30" y="39"/>
                  </a:lnTo>
                  <a:lnTo>
                    <a:pt x="27" y="35"/>
                  </a:lnTo>
                  <a:lnTo>
                    <a:pt x="23" y="50"/>
                  </a:lnTo>
                  <a:lnTo>
                    <a:pt x="23" y="50"/>
                  </a:lnTo>
                  <a:lnTo>
                    <a:pt x="11" y="42"/>
                  </a:lnTo>
                  <a:lnTo>
                    <a:pt x="11" y="42"/>
                  </a:lnTo>
                  <a:close/>
                  <a:moveTo>
                    <a:pt x="30" y="35"/>
                  </a:moveTo>
                  <a:lnTo>
                    <a:pt x="27" y="31"/>
                  </a:lnTo>
                  <a:lnTo>
                    <a:pt x="27" y="31"/>
                  </a:lnTo>
                  <a:lnTo>
                    <a:pt x="30" y="35"/>
                  </a:lnTo>
                  <a:lnTo>
                    <a:pt x="30" y="35"/>
                  </a:lnTo>
                  <a:close/>
                  <a:moveTo>
                    <a:pt x="38" y="27"/>
                  </a:moveTo>
                  <a:lnTo>
                    <a:pt x="30" y="27"/>
                  </a:lnTo>
                  <a:lnTo>
                    <a:pt x="30" y="27"/>
                  </a:lnTo>
                  <a:lnTo>
                    <a:pt x="38" y="27"/>
                  </a:lnTo>
                  <a:lnTo>
                    <a:pt x="38" y="2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3"/>
            <p:cNvSpPr>
              <a:spLocks/>
            </p:cNvSpPr>
            <p:nvPr/>
          </p:nvSpPr>
          <p:spPr bwMode="auto">
            <a:xfrm>
              <a:off x="3214" y="1772"/>
              <a:ext cx="84" cy="58"/>
            </a:xfrm>
            <a:custGeom>
              <a:avLst/>
              <a:gdLst>
                <a:gd name="T0" fmla="*/ 0 w 84"/>
                <a:gd name="T1" fmla="*/ 31 h 58"/>
                <a:gd name="T2" fmla="*/ 11 w 84"/>
                <a:gd name="T3" fmla="*/ 0 h 58"/>
                <a:gd name="T4" fmla="*/ 11 w 84"/>
                <a:gd name="T5" fmla="*/ 0 h 58"/>
                <a:gd name="T6" fmla="*/ 50 w 84"/>
                <a:gd name="T7" fmla="*/ 15 h 58"/>
                <a:gd name="T8" fmla="*/ 84 w 84"/>
                <a:gd name="T9" fmla="*/ 23 h 58"/>
                <a:gd name="T10" fmla="*/ 84 w 84"/>
                <a:gd name="T11" fmla="*/ 23 h 58"/>
                <a:gd name="T12" fmla="*/ 84 w 84"/>
                <a:gd name="T13" fmla="*/ 23 h 58"/>
                <a:gd name="T14" fmla="*/ 81 w 84"/>
                <a:gd name="T15" fmla="*/ 58 h 58"/>
                <a:gd name="T16" fmla="*/ 81 w 84"/>
                <a:gd name="T17" fmla="*/ 58 h 58"/>
                <a:gd name="T18" fmla="*/ 38 w 84"/>
                <a:gd name="T19" fmla="*/ 46 h 58"/>
                <a:gd name="T20" fmla="*/ 0 w 84"/>
                <a:gd name="T21" fmla="*/ 31 h 58"/>
                <a:gd name="T22" fmla="*/ 0 w 84"/>
                <a:gd name="T23" fmla="*/ 3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58">
                  <a:moveTo>
                    <a:pt x="0" y="31"/>
                  </a:moveTo>
                  <a:lnTo>
                    <a:pt x="11" y="0"/>
                  </a:lnTo>
                  <a:lnTo>
                    <a:pt x="11" y="0"/>
                  </a:lnTo>
                  <a:lnTo>
                    <a:pt x="50" y="15"/>
                  </a:lnTo>
                  <a:lnTo>
                    <a:pt x="84" y="23"/>
                  </a:lnTo>
                  <a:lnTo>
                    <a:pt x="84" y="23"/>
                  </a:lnTo>
                  <a:lnTo>
                    <a:pt x="84" y="23"/>
                  </a:lnTo>
                  <a:lnTo>
                    <a:pt x="81" y="58"/>
                  </a:lnTo>
                  <a:lnTo>
                    <a:pt x="81" y="58"/>
                  </a:lnTo>
                  <a:lnTo>
                    <a:pt x="38" y="46"/>
                  </a:lnTo>
                  <a:lnTo>
                    <a:pt x="0" y="31"/>
                  </a:lnTo>
                  <a:lnTo>
                    <a:pt x="0" y="3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4"/>
            <p:cNvSpPr>
              <a:spLocks/>
            </p:cNvSpPr>
            <p:nvPr/>
          </p:nvSpPr>
          <p:spPr bwMode="auto">
            <a:xfrm>
              <a:off x="3675" y="2287"/>
              <a:ext cx="92" cy="204"/>
            </a:xfrm>
            <a:custGeom>
              <a:avLst/>
              <a:gdLst>
                <a:gd name="T0" fmla="*/ 57 w 92"/>
                <a:gd name="T1" fmla="*/ 200 h 204"/>
                <a:gd name="T2" fmla="*/ 57 w 92"/>
                <a:gd name="T3" fmla="*/ 200 h 204"/>
                <a:gd name="T4" fmla="*/ 57 w 92"/>
                <a:gd name="T5" fmla="*/ 169 h 204"/>
                <a:gd name="T6" fmla="*/ 57 w 92"/>
                <a:gd name="T7" fmla="*/ 169 h 204"/>
                <a:gd name="T8" fmla="*/ 57 w 92"/>
                <a:gd name="T9" fmla="*/ 169 h 204"/>
                <a:gd name="T10" fmla="*/ 54 w 92"/>
                <a:gd name="T11" fmla="*/ 127 h 204"/>
                <a:gd name="T12" fmla="*/ 46 w 92"/>
                <a:gd name="T13" fmla="*/ 92 h 204"/>
                <a:gd name="T14" fmla="*/ 38 w 92"/>
                <a:gd name="T15" fmla="*/ 73 h 204"/>
                <a:gd name="T16" fmla="*/ 27 w 92"/>
                <a:gd name="T17" fmla="*/ 58 h 204"/>
                <a:gd name="T18" fmla="*/ 15 w 92"/>
                <a:gd name="T19" fmla="*/ 42 h 204"/>
                <a:gd name="T20" fmla="*/ 0 w 92"/>
                <a:gd name="T21" fmla="*/ 27 h 204"/>
                <a:gd name="T22" fmla="*/ 0 w 92"/>
                <a:gd name="T23" fmla="*/ 27 h 204"/>
                <a:gd name="T24" fmla="*/ 23 w 92"/>
                <a:gd name="T25" fmla="*/ 0 h 204"/>
                <a:gd name="T26" fmla="*/ 23 w 92"/>
                <a:gd name="T27" fmla="*/ 0 h 204"/>
                <a:gd name="T28" fmla="*/ 42 w 92"/>
                <a:gd name="T29" fmla="*/ 19 h 204"/>
                <a:gd name="T30" fmla="*/ 54 w 92"/>
                <a:gd name="T31" fmla="*/ 38 h 204"/>
                <a:gd name="T32" fmla="*/ 69 w 92"/>
                <a:gd name="T33" fmla="*/ 58 h 204"/>
                <a:gd name="T34" fmla="*/ 77 w 92"/>
                <a:gd name="T35" fmla="*/ 77 h 204"/>
                <a:gd name="T36" fmla="*/ 84 w 92"/>
                <a:gd name="T37" fmla="*/ 100 h 204"/>
                <a:gd name="T38" fmla="*/ 88 w 92"/>
                <a:gd name="T39" fmla="*/ 123 h 204"/>
                <a:gd name="T40" fmla="*/ 92 w 92"/>
                <a:gd name="T41" fmla="*/ 169 h 204"/>
                <a:gd name="T42" fmla="*/ 92 w 92"/>
                <a:gd name="T43" fmla="*/ 169 h 204"/>
                <a:gd name="T44" fmla="*/ 92 w 92"/>
                <a:gd name="T45" fmla="*/ 169 h 204"/>
                <a:gd name="T46" fmla="*/ 92 w 92"/>
                <a:gd name="T47" fmla="*/ 204 h 204"/>
                <a:gd name="T48" fmla="*/ 92 w 92"/>
                <a:gd name="T49" fmla="*/ 204 h 204"/>
                <a:gd name="T50" fmla="*/ 57 w 92"/>
                <a:gd name="T51" fmla="*/ 200 h 204"/>
                <a:gd name="T52" fmla="*/ 57 w 92"/>
                <a:gd name="T53" fmla="*/ 20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204">
                  <a:moveTo>
                    <a:pt x="57" y="200"/>
                  </a:moveTo>
                  <a:lnTo>
                    <a:pt x="57" y="200"/>
                  </a:lnTo>
                  <a:lnTo>
                    <a:pt x="57" y="169"/>
                  </a:lnTo>
                  <a:lnTo>
                    <a:pt x="57" y="169"/>
                  </a:lnTo>
                  <a:lnTo>
                    <a:pt x="57" y="169"/>
                  </a:lnTo>
                  <a:lnTo>
                    <a:pt x="54" y="127"/>
                  </a:lnTo>
                  <a:lnTo>
                    <a:pt x="46" y="92"/>
                  </a:lnTo>
                  <a:lnTo>
                    <a:pt x="38" y="73"/>
                  </a:lnTo>
                  <a:lnTo>
                    <a:pt x="27" y="58"/>
                  </a:lnTo>
                  <a:lnTo>
                    <a:pt x="15" y="42"/>
                  </a:lnTo>
                  <a:lnTo>
                    <a:pt x="0" y="27"/>
                  </a:lnTo>
                  <a:lnTo>
                    <a:pt x="0" y="27"/>
                  </a:lnTo>
                  <a:lnTo>
                    <a:pt x="23" y="0"/>
                  </a:lnTo>
                  <a:lnTo>
                    <a:pt x="23" y="0"/>
                  </a:lnTo>
                  <a:lnTo>
                    <a:pt x="42" y="19"/>
                  </a:lnTo>
                  <a:lnTo>
                    <a:pt x="54" y="38"/>
                  </a:lnTo>
                  <a:lnTo>
                    <a:pt x="69" y="58"/>
                  </a:lnTo>
                  <a:lnTo>
                    <a:pt x="77" y="77"/>
                  </a:lnTo>
                  <a:lnTo>
                    <a:pt x="84" y="100"/>
                  </a:lnTo>
                  <a:lnTo>
                    <a:pt x="88" y="123"/>
                  </a:lnTo>
                  <a:lnTo>
                    <a:pt x="92" y="169"/>
                  </a:lnTo>
                  <a:lnTo>
                    <a:pt x="92" y="169"/>
                  </a:lnTo>
                  <a:lnTo>
                    <a:pt x="92" y="169"/>
                  </a:lnTo>
                  <a:lnTo>
                    <a:pt x="92" y="204"/>
                  </a:lnTo>
                  <a:lnTo>
                    <a:pt x="92" y="204"/>
                  </a:lnTo>
                  <a:lnTo>
                    <a:pt x="57" y="200"/>
                  </a:lnTo>
                  <a:lnTo>
                    <a:pt x="57" y="20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8" name="Freeform 25"/>
            <p:cNvSpPr>
              <a:spLocks/>
            </p:cNvSpPr>
            <p:nvPr/>
          </p:nvSpPr>
          <p:spPr bwMode="auto">
            <a:xfrm>
              <a:off x="3563" y="2310"/>
              <a:ext cx="62" cy="112"/>
            </a:xfrm>
            <a:custGeom>
              <a:avLst/>
              <a:gdLst>
                <a:gd name="T0" fmla="*/ 0 w 62"/>
                <a:gd name="T1" fmla="*/ 15 h 112"/>
                <a:gd name="T2" fmla="*/ 31 w 62"/>
                <a:gd name="T3" fmla="*/ 0 h 112"/>
                <a:gd name="T4" fmla="*/ 31 w 62"/>
                <a:gd name="T5" fmla="*/ 0 h 112"/>
                <a:gd name="T6" fmla="*/ 43 w 62"/>
                <a:gd name="T7" fmla="*/ 27 h 112"/>
                <a:gd name="T8" fmla="*/ 50 w 62"/>
                <a:gd name="T9" fmla="*/ 54 h 112"/>
                <a:gd name="T10" fmla="*/ 62 w 62"/>
                <a:gd name="T11" fmla="*/ 104 h 112"/>
                <a:gd name="T12" fmla="*/ 62 w 62"/>
                <a:gd name="T13" fmla="*/ 104 h 112"/>
                <a:gd name="T14" fmla="*/ 27 w 62"/>
                <a:gd name="T15" fmla="*/ 112 h 112"/>
                <a:gd name="T16" fmla="*/ 27 w 62"/>
                <a:gd name="T17" fmla="*/ 112 h 112"/>
                <a:gd name="T18" fmla="*/ 16 w 62"/>
                <a:gd name="T19" fmla="*/ 62 h 112"/>
                <a:gd name="T20" fmla="*/ 8 w 62"/>
                <a:gd name="T21" fmla="*/ 39 h 112"/>
                <a:gd name="T22" fmla="*/ 0 w 62"/>
                <a:gd name="T23" fmla="*/ 15 h 112"/>
                <a:gd name="T24" fmla="*/ 0 w 62"/>
                <a:gd name="T25" fmla="*/ 1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 h="112">
                  <a:moveTo>
                    <a:pt x="0" y="15"/>
                  </a:moveTo>
                  <a:lnTo>
                    <a:pt x="31" y="0"/>
                  </a:lnTo>
                  <a:lnTo>
                    <a:pt x="31" y="0"/>
                  </a:lnTo>
                  <a:lnTo>
                    <a:pt x="43" y="27"/>
                  </a:lnTo>
                  <a:lnTo>
                    <a:pt x="50" y="54"/>
                  </a:lnTo>
                  <a:lnTo>
                    <a:pt x="62" y="104"/>
                  </a:lnTo>
                  <a:lnTo>
                    <a:pt x="62" y="104"/>
                  </a:lnTo>
                  <a:lnTo>
                    <a:pt x="27" y="112"/>
                  </a:lnTo>
                  <a:lnTo>
                    <a:pt x="27" y="112"/>
                  </a:lnTo>
                  <a:lnTo>
                    <a:pt x="16" y="62"/>
                  </a:lnTo>
                  <a:lnTo>
                    <a:pt x="8" y="39"/>
                  </a:lnTo>
                  <a:lnTo>
                    <a:pt x="0" y="15"/>
                  </a:lnTo>
                  <a:lnTo>
                    <a:pt x="0" y="1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9" name="Freeform 26"/>
            <p:cNvSpPr>
              <a:spLocks/>
            </p:cNvSpPr>
            <p:nvPr/>
          </p:nvSpPr>
          <p:spPr bwMode="auto">
            <a:xfrm>
              <a:off x="2046" y="1991"/>
              <a:ext cx="54" cy="100"/>
            </a:xfrm>
            <a:custGeom>
              <a:avLst/>
              <a:gdLst>
                <a:gd name="T0" fmla="*/ 0 w 54"/>
                <a:gd name="T1" fmla="*/ 65 h 100"/>
                <a:gd name="T2" fmla="*/ 0 w 54"/>
                <a:gd name="T3" fmla="*/ 65 h 100"/>
                <a:gd name="T4" fmla="*/ 0 w 54"/>
                <a:gd name="T5" fmla="*/ 46 h 100"/>
                <a:gd name="T6" fmla="*/ 8 w 54"/>
                <a:gd name="T7" fmla="*/ 27 h 100"/>
                <a:gd name="T8" fmla="*/ 23 w 54"/>
                <a:gd name="T9" fmla="*/ 12 h 100"/>
                <a:gd name="T10" fmla="*/ 35 w 54"/>
                <a:gd name="T11" fmla="*/ 0 h 100"/>
                <a:gd name="T12" fmla="*/ 35 w 54"/>
                <a:gd name="T13" fmla="*/ 0 h 100"/>
                <a:gd name="T14" fmla="*/ 54 w 54"/>
                <a:gd name="T15" fmla="*/ 31 h 100"/>
                <a:gd name="T16" fmla="*/ 54 w 54"/>
                <a:gd name="T17" fmla="*/ 31 h 100"/>
                <a:gd name="T18" fmla="*/ 46 w 54"/>
                <a:gd name="T19" fmla="*/ 39 h 100"/>
                <a:gd name="T20" fmla="*/ 38 w 54"/>
                <a:gd name="T21" fmla="*/ 46 h 100"/>
                <a:gd name="T22" fmla="*/ 35 w 54"/>
                <a:gd name="T23" fmla="*/ 58 h 100"/>
                <a:gd name="T24" fmla="*/ 35 w 54"/>
                <a:gd name="T25" fmla="*/ 65 h 100"/>
                <a:gd name="T26" fmla="*/ 35 w 54"/>
                <a:gd name="T27" fmla="*/ 65 h 100"/>
                <a:gd name="T28" fmla="*/ 35 w 54"/>
                <a:gd name="T29" fmla="*/ 65 h 100"/>
                <a:gd name="T30" fmla="*/ 35 w 54"/>
                <a:gd name="T31" fmla="*/ 77 h 100"/>
                <a:gd name="T32" fmla="*/ 38 w 54"/>
                <a:gd name="T33" fmla="*/ 85 h 100"/>
                <a:gd name="T34" fmla="*/ 38 w 54"/>
                <a:gd name="T35" fmla="*/ 85 h 100"/>
                <a:gd name="T36" fmla="*/ 38 w 54"/>
                <a:gd name="T37" fmla="*/ 85 h 100"/>
                <a:gd name="T38" fmla="*/ 8 w 54"/>
                <a:gd name="T39" fmla="*/ 100 h 100"/>
                <a:gd name="T40" fmla="*/ 8 w 54"/>
                <a:gd name="T41" fmla="*/ 100 h 100"/>
                <a:gd name="T42" fmla="*/ 0 w 54"/>
                <a:gd name="T43" fmla="*/ 85 h 100"/>
                <a:gd name="T44" fmla="*/ 0 w 54"/>
                <a:gd name="T45" fmla="*/ 65 h 100"/>
                <a:gd name="T46" fmla="*/ 0 w 54"/>
                <a:gd name="T47" fmla="*/ 65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100">
                  <a:moveTo>
                    <a:pt x="0" y="65"/>
                  </a:moveTo>
                  <a:lnTo>
                    <a:pt x="0" y="65"/>
                  </a:lnTo>
                  <a:lnTo>
                    <a:pt x="0" y="46"/>
                  </a:lnTo>
                  <a:lnTo>
                    <a:pt x="8" y="27"/>
                  </a:lnTo>
                  <a:lnTo>
                    <a:pt x="23" y="12"/>
                  </a:lnTo>
                  <a:lnTo>
                    <a:pt x="35" y="0"/>
                  </a:lnTo>
                  <a:lnTo>
                    <a:pt x="35" y="0"/>
                  </a:lnTo>
                  <a:lnTo>
                    <a:pt x="54" y="31"/>
                  </a:lnTo>
                  <a:lnTo>
                    <a:pt x="54" y="31"/>
                  </a:lnTo>
                  <a:lnTo>
                    <a:pt x="46" y="39"/>
                  </a:lnTo>
                  <a:lnTo>
                    <a:pt x="38" y="46"/>
                  </a:lnTo>
                  <a:lnTo>
                    <a:pt x="35" y="58"/>
                  </a:lnTo>
                  <a:lnTo>
                    <a:pt x="35" y="65"/>
                  </a:lnTo>
                  <a:lnTo>
                    <a:pt x="35" y="65"/>
                  </a:lnTo>
                  <a:lnTo>
                    <a:pt x="35" y="65"/>
                  </a:lnTo>
                  <a:lnTo>
                    <a:pt x="35" y="77"/>
                  </a:lnTo>
                  <a:lnTo>
                    <a:pt x="38" y="85"/>
                  </a:lnTo>
                  <a:lnTo>
                    <a:pt x="38" y="85"/>
                  </a:lnTo>
                  <a:lnTo>
                    <a:pt x="38" y="85"/>
                  </a:lnTo>
                  <a:lnTo>
                    <a:pt x="8" y="100"/>
                  </a:lnTo>
                  <a:lnTo>
                    <a:pt x="8" y="100"/>
                  </a:lnTo>
                  <a:lnTo>
                    <a:pt x="0" y="85"/>
                  </a:lnTo>
                  <a:lnTo>
                    <a:pt x="0" y="65"/>
                  </a:lnTo>
                  <a:lnTo>
                    <a:pt x="0" y="6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27"/>
            <p:cNvSpPr>
              <a:spLocks/>
            </p:cNvSpPr>
            <p:nvPr/>
          </p:nvSpPr>
          <p:spPr bwMode="auto">
            <a:xfrm>
              <a:off x="2146" y="2056"/>
              <a:ext cx="69" cy="85"/>
            </a:xfrm>
            <a:custGeom>
              <a:avLst/>
              <a:gdLst>
                <a:gd name="T0" fmla="*/ 0 w 69"/>
                <a:gd name="T1" fmla="*/ 77 h 85"/>
                <a:gd name="T2" fmla="*/ 0 w 69"/>
                <a:gd name="T3" fmla="*/ 77 h 85"/>
                <a:gd name="T4" fmla="*/ 8 w 69"/>
                <a:gd name="T5" fmla="*/ 54 h 85"/>
                <a:gd name="T6" fmla="*/ 19 w 69"/>
                <a:gd name="T7" fmla="*/ 35 h 85"/>
                <a:gd name="T8" fmla="*/ 38 w 69"/>
                <a:gd name="T9" fmla="*/ 0 h 85"/>
                <a:gd name="T10" fmla="*/ 38 w 69"/>
                <a:gd name="T11" fmla="*/ 0 h 85"/>
                <a:gd name="T12" fmla="*/ 69 w 69"/>
                <a:gd name="T13" fmla="*/ 23 h 85"/>
                <a:gd name="T14" fmla="*/ 69 w 69"/>
                <a:gd name="T15" fmla="*/ 23 h 85"/>
                <a:gd name="T16" fmla="*/ 46 w 69"/>
                <a:gd name="T17" fmla="*/ 54 h 85"/>
                <a:gd name="T18" fmla="*/ 38 w 69"/>
                <a:gd name="T19" fmla="*/ 70 h 85"/>
                <a:gd name="T20" fmla="*/ 34 w 69"/>
                <a:gd name="T21" fmla="*/ 85 h 85"/>
                <a:gd name="T22" fmla="*/ 34 w 69"/>
                <a:gd name="T23" fmla="*/ 85 h 85"/>
                <a:gd name="T24" fmla="*/ 0 w 69"/>
                <a:gd name="T25" fmla="*/ 77 h 85"/>
                <a:gd name="T26" fmla="*/ 0 w 69"/>
                <a:gd name="T27" fmla="*/ 7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9" h="85">
                  <a:moveTo>
                    <a:pt x="0" y="77"/>
                  </a:moveTo>
                  <a:lnTo>
                    <a:pt x="0" y="77"/>
                  </a:lnTo>
                  <a:lnTo>
                    <a:pt x="8" y="54"/>
                  </a:lnTo>
                  <a:lnTo>
                    <a:pt x="19" y="35"/>
                  </a:lnTo>
                  <a:lnTo>
                    <a:pt x="38" y="0"/>
                  </a:lnTo>
                  <a:lnTo>
                    <a:pt x="38" y="0"/>
                  </a:lnTo>
                  <a:lnTo>
                    <a:pt x="69" y="23"/>
                  </a:lnTo>
                  <a:lnTo>
                    <a:pt x="69" y="23"/>
                  </a:lnTo>
                  <a:lnTo>
                    <a:pt x="46" y="54"/>
                  </a:lnTo>
                  <a:lnTo>
                    <a:pt x="38" y="70"/>
                  </a:lnTo>
                  <a:lnTo>
                    <a:pt x="34" y="85"/>
                  </a:lnTo>
                  <a:lnTo>
                    <a:pt x="34" y="85"/>
                  </a:lnTo>
                  <a:lnTo>
                    <a:pt x="0" y="77"/>
                  </a:lnTo>
                  <a:lnTo>
                    <a:pt x="0" y="7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28"/>
            <p:cNvSpPr>
              <a:spLocks/>
            </p:cNvSpPr>
            <p:nvPr/>
          </p:nvSpPr>
          <p:spPr bwMode="auto">
            <a:xfrm>
              <a:off x="3636" y="2641"/>
              <a:ext cx="200" cy="103"/>
            </a:xfrm>
            <a:custGeom>
              <a:avLst/>
              <a:gdLst>
                <a:gd name="T0" fmla="*/ 0 w 200"/>
                <a:gd name="T1" fmla="*/ 84 h 103"/>
                <a:gd name="T2" fmla="*/ 0 w 200"/>
                <a:gd name="T3" fmla="*/ 84 h 103"/>
                <a:gd name="T4" fmla="*/ 16 w 200"/>
                <a:gd name="T5" fmla="*/ 69 h 103"/>
                <a:gd name="T6" fmla="*/ 16 w 200"/>
                <a:gd name="T7" fmla="*/ 69 h 103"/>
                <a:gd name="T8" fmla="*/ 23 w 200"/>
                <a:gd name="T9" fmla="*/ 53 h 103"/>
                <a:gd name="T10" fmla="*/ 35 w 200"/>
                <a:gd name="T11" fmla="*/ 42 h 103"/>
                <a:gd name="T12" fmla="*/ 35 w 200"/>
                <a:gd name="T13" fmla="*/ 42 h 103"/>
                <a:gd name="T14" fmla="*/ 62 w 200"/>
                <a:gd name="T15" fmla="*/ 27 h 103"/>
                <a:gd name="T16" fmla="*/ 62 w 200"/>
                <a:gd name="T17" fmla="*/ 27 h 103"/>
                <a:gd name="T18" fmla="*/ 70 w 200"/>
                <a:gd name="T19" fmla="*/ 23 h 103"/>
                <a:gd name="T20" fmla="*/ 77 w 200"/>
                <a:gd name="T21" fmla="*/ 27 h 103"/>
                <a:gd name="T22" fmla="*/ 81 w 200"/>
                <a:gd name="T23" fmla="*/ 30 h 103"/>
                <a:gd name="T24" fmla="*/ 81 w 200"/>
                <a:gd name="T25" fmla="*/ 30 h 103"/>
                <a:gd name="T26" fmla="*/ 81 w 200"/>
                <a:gd name="T27" fmla="*/ 38 h 103"/>
                <a:gd name="T28" fmla="*/ 81 w 200"/>
                <a:gd name="T29" fmla="*/ 42 h 103"/>
                <a:gd name="T30" fmla="*/ 85 w 200"/>
                <a:gd name="T31" fmla="*/ 42 h 103"/>
                <a:gd name="T32" fmla="*/ 85 w 200"/>
                <a:gd name="T33" fmla="*/ 42 h 103"/>
                <a:gd name="T34" fmla="*/ 93 w 200"/>
                <a:gd name="T35" fmla="*/ 42 h 103"/>
                <a:gd name="T36" fmla="*/ 100 w 200"/>
                <a:gd name="T37" fmla="*/ 38 h 103"/>
                <a:gd name="T38" fmla="*/ 112 w 200"/>
                <a:gd name="T39" fmla="*/ 27 h 103"/>
                <a:gd name="T40" fmla="*/ 112 w 200"/>
                <a:gd name="T41" fmla="*/ 27 h 103"/>
                <a:gd name="T42" fmla="*/ 116 w 200"/>
                <a:gd name="T43" fmla="*/ 19 h 103"/>
                <a:gd name="T44" fmla="*/ 123 w 200"/>
                <a:gd name="T45" fmla="*/ 7 h 103"/>
                <a:gd name="T46" fmla="*/ 123 w 200"/>
                <a:gd name="T47" fmla="*/ 7 h 103"/>
                <a:gd name="T48" fmla="*/ 135 w 200"/>
                <a:gd name="T49" fmla="*/ 3 h 103"/>
                <a:gd name="T50" fmla="*/ 146 w 200"/>
                <a:gd name="T51" fmla="*/ 0 h 103"/>
                <a:gd name="T52" fmla="*/ 146 w 200"/>
                <a:gd name="T53" fmla="*/ 0 h 103"/>
                <a:gd name="T54" fmla="*/ 158 w 200"/>
                <a:gd name="T55" fmla="*/ 3 h 103"/>
                <a:gd name="T56" fmla="*/ 166 w 200"/>
                <a:gd name="T57" fmla="*/ 7 h 103"/>
                <a:gd name="T58" fmla="*/ 185 w 200"/>
                <a:gd name="T59" fmla="*/ 23 h 103"/>
                <a:gd name="T60" fmla="*/ 185 w 200"/>
                <a:gd name="T61" fmla="*/ 23 h 103"/>
                <a:gd name="T62" fmla="*/ 192 w 200"/>
                <a:gd name="T63" fmla="*/ 34 h 103"/>
                <a:gd name="T64" fmla="*/ 196 w 200"/>
                <a:gd name="T65" fmla="*/ 42 h 103"/>
                <a:gd name="T66" fmla="*/ 200 w 200"/>
                <a:gd name="T67" fmla="*/ 53 h 103"/>
                <a:gd name="T68" fmla="*/ 200 w 200"/>
                <a:gd name="T69" fmla="*/ 53 h 103"/>
                <a:gd name="T70" fmla="*/ 196 w 200"/>
                <a:gd name="T71" fmla="*/ 65 h 103"/>
                <a:gd name="T72" fmla="*/ 185 w 200"/>
                <a:gd name="T73" fmla="*/ 73 h 103"/>
                <a:gd name="T74" fmla="*/ 166 w 200"/>
                <a:gd name="T75" fmla="*/ 84 h 103"/>
                <a:gd name="T76" fmla="*/ 166 w 200"/>
                <a:gd name="T77" fmla="*/ 84 h 103"/>
                <a:gd name="T78" fmla="*/ 150 w 200"/>
                <a:gd name="T79" fmla="*/ 88 h 103"/>
                <a:gd name="T80" fmla="*/ 135 w 200"/>
                <a:gd name="T81" fmla="*/ 88 h 103"/>
                <a:gd name="T82" fmla="*/ 108 w 200"/>
                <a:gd name="T83" fmla="*/ 92 h 103"/>
                <a:gd name="T84" fmla="*/ 108 w 200"/>
                <a:gd name="T85" fmla="*/ 92 h 103"/>
                <a:gd name="T86" fmla="*/ 77 w 200"/>
                <a:gd name="T87" fmla="*/ 100 h 103"/>
                <a:gd name="T88" fmla="*/ 46 w 200"/>
                <a:gd name="T89" fmla="*/ 103 h 103"/>
                <a:gd name="T90" fmla="*/ 46 w 200"/>
                <a:gd name="T91" fmla="*/ 103 h 103"/>
                <a:gd name="T92" fmla="*/ 39 w 200"/>
                <a:gd name="T93" fmla="*/ 103 h 103"/>
                <a:gd name="T94" fmla="*/ 31 w 200"/>
                <a:gd name="T95" fmla="*/ 103 h 103"/>
                <a:gd name="T96" fmla="*/ 31 w 200"/>
                <a:gd name="T97" fmla="*/ 103 h 103"/>
                <a:gd name="T98" fmla="*/ 27 w 200"/>
                <a:gd name="T99" fmla="*/ 96 h 103"/>
                <a:gd name="T100" fmla="*/ 23 w 200"/>
                <a:gd name="T101" fmla="*/ 92 h 103"/>
                <a:gd name="T102" fmla="*/ 23 w 200"/>
                <a:gd name="T103" fmla="*/ 92 h 103"/>
                <a:gd name="T104" fmla="*/ 12 w 200"/>
                <a:gd name="T105" fmla="*/ 92 h 103"/>
                <a:gd name="T106" fmla="*/ 4 w 200"/>
                <a:gd name="T107" fmla="*/ 88 h 103"/>
                <a:gd name="T108" fmla="*/ 4 w 200"/>
                <a:gd name="T109" fmla="*/ 88 h 103"/>
                <a:gd name="T110" fmla="*/ 4 w 200"/>
                <a:gd name="T111" fmla="*/ 88 h 103"/>
                <a:gd name="T112" fmla="*/ 0 w 200"/>
                <a:gd name="T113" fmla="*/ 8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0" h="103">
                  <a:moveTo>
                    <a:pt x="0" y="84"/>
                  </a:moveTo>
                  <a:lnTo>
                    <a:pt x="0" y="84"/>
                  </a:lnTo>
                  <a:lnTo>
                    <a:pt x="16" y="69"/>
                  </a:lnTo>
                  <a:lnTo>
                    <a:pt x="16" y="69"/>
                  </a:lnTo>
                  <a:lnTo>
                    <a:pt x="23" y="53"/>
                  </a:lnTo>
                  <a:lnTo>
                    <a:pt x="35" y="42"/>
                  </a:lnTo>
                  <a:lnTo>
                    <a:pt x="35" y="42"/>
                  </a:lnTo>
                  <a:lnTo>
                    <a:pt x="62" y="27"/>
                  </a:lnTo>
                  <a:lnTo>
                    <a:pt x="62" y="27"/>
                  </a:lnTo>
                  <a:lnTo>
                    <a:pt x="70" y="23"/>
                  </a:lnTo>
                  <a:lnTo>
                    <a:pt x="77" y="27"/>
                  </a:lnTo>
                  <a:lnTo>
                    <a:pt x="81" y="30"/>
                  </a:lnTo>
                  <a:lnTo>
                    <a:pt x="81" y="30"/>
                  </a:lnTo>
                  <a:lnTo>
                    <a:pt x="81" y="38"/>
                  </a:lnTo>
                  <a:lnTo>
                    <a:pt x="81" y="42"/>
                  </a:lnTo>
                  <a:lnTo>
                    <a:pt x="85" y="42"/>
                  </a:lnTo>
                  <a:lnTo>
                    <a:pt x="85" y="42"/>
                  </a:lnTo>
                  <a:lnTo>
                    <a:pt x="93" y="42"/>
                  </a:lnTo>
                  <a:lnTo>
                    <a:pt x="100" y="38"/>
                  </a:lnTo>
                  <a:lnTo>
                    <a:pt x="112" y="27"/>
                  </a:lnTo>
                  <a:lnTo>
                    <a:pt x="112" y="27"/>
                  </a:lnTo>
                  <a:lnTo>
                    <a:pt x="116" y="19"/>
                  </a:lnTo>
                  <a:lnTo>
                    <a:pt x="123" y="7"/>
                  </a:lnTo>
                  <a:lnTo>
                    <a:pt x="123" y="7"/>
                  </a:lnTo>
                  <a:lnTo>
                    <a:pt x="135" y="3"/>
                  </a:lnTo>
                  <a:lnTo>
                    <a:pt x="146" y="0"/>
                  </a:lnTo>
                  <a:lnTo>
                    <a:pt x="146" y="0"/>
                  </a:lnTo>
                  <a:lnTo>
                    <a:pt x="158" y="3"/>
                  </a:lnTo>
                  <a:lnTo>
                    <a:pt x="166" y="7"/>
                  </a:lnTo>
                  <a:lnTo>
                    <a:pt x="185" y="23"/>
                  </a:lnTo>
                  <a:lnTo>
                    <a:pt x="185" y="23"/>
                  </a:lnTo>
                  <a:lnTo>
                    <a:pt x="192" y="34"/>
                  </a:lnTo>
                  <a:lnTo>
                    <a:pt x="196" y="42"/>
                  </a:lnTo>
                  <a:lnTo>
                    <a:pt x="200" y="53"/>
                  </a:lnTo>
                  <a:lnTo>
                    <a:pt x="200" y="53"/>
                  </a:lnTo>
                  <a:lnTo>
                    <a:pt x="196" y="65"/>
                  </a:lnTo>
                  <a:lnTo>
                    <a:pt x="185" y="73"/>
                  </a:lnTo>
                  <a:lnTo>
                    <a:pt x="166" y="84"/>
                  </a:lnTo>
                  <a:lnTo>
                    <a:pt x="166" y="84"/>
                  </a:lnTo>
                  <a:lnTo>
                    <a:pt x="150" y="88"/>
                  </a:lnTo>
                  <a:lnTo>
                    <a:pt x="135" y="88"/>
                  </a:lnTo>
                  <a:lnTo>
                    <a:pt x="108" y="92"/>
                  </a:lnTo>
                  <a:lnTo>
                    <a:pt x="108" y="92"/>
                  </a:lnTo>
                  <a:lnTo>
                    <a:pt x="77" y="100"/>
                  </a:lnTo>
                  <a:lnTo>
                    <a:pt x="46" y="103"/>
                  </a:lnTo>
                  <a:lnTo>
                    <a:pt x="46" y="103"/>
                  </a:lnTo>
                  <a:lnTo>
                    <a:pt x="39" y="103"/>
                  </a:lnTo>
                  <a:lnTo>
                    <a:pt x="31" y="103"/>
                  </a:lnTo>
                  <a:lnTo>
                    <a:pt x="31" y="103"/>
                  </a:lnTo>
                  <a:lnTo>
                    <a:pt x="27" y="96"/>
                  </a:lnTo>
                  <a:lnTo>
                    <a:pt x="23" y="92"/>
                  </a:lnTo>
                  <a:lnTo>
                    <a:pt x="23" y="92"/>
                  </a:lnTo>
                  <a:lnTo>
                    <a:pt x="12" y="92"/>
                  </a:lnTo>
                  <a:lnTo>
                    <a:pt x="4" y="88"/>
                  </a:lnTo>
                  <a:lnTo>
                    <a:pt x="4" y="88"/>
                  </a:lnTo>
                  <a:lnTo>
                    <a:pt x="4" y="88"/>
                  </a:lnTo>
                  <a:lnTo>
                    <a:pt x="0" y="84"/>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29"/>
            <p:cNvSpPr>
              <a:spLocks/>
            </p:cNvSpPr>
            <p:nvPr/>
          </p:nvSpPr>
          <p:spPr bwMode="auto">
            <a:xfrm>
              <a:off x="2073" y="2214"/>
              <a:ext cx="146" cy="154"/>
            </a:xfrm>
            <a:custGeom>
              <a:avLst/>
              <a:gdLst>
                <a:gd name="T0" fmla="*/ 146 w 146"/>
                <a:gd name="T1" fmla="*/ 154 h 154"/>
                <a:gd name="T2" fmla="*/ 146 w 146"/>
                <a:gd name="T3" fmla="*/ 154 h 154"/>
                <a:gd name="T4" fmla="*/ 146 w 146"/>
                <a:gd name="T5" fmla="*/ 127 h 154"/>
                <a:gd name="T6" fmla="*/ 142 w 146"/>
                <a:gd name="T7" fmla="*/ 96 h 154"/>
                <a:gd name="T8" fmla="*/ 138 w 146"/>
                <a:gd name="T9" fmla="*/ 81 h 154"/>
                <a:gd name="T10" fmla="*/ 131 w 146"/>
                <a:gd name="T11" fmla="*/ 69 h 154"/>
                <a:gd name="T12" fmla="*/ 123 w 146"/>
                <a:gd name="T13" fmla="*/ 58 h 154"/>
                <a:gd name="T14" fmla="*/ 115 w 146"/>
                <a:gd name="T15" fmla="*/ 54 h 154"/>
                <a:gd name="T16" fmla="*/ 115 w 146"/>
                <a:gd name="T17" fmla="*/ 54 h 154"/>
                <a:gd name="T18" fmla="*/ 111 w 146"/>
                <a:gd name="T19" fmla="*/ 77 h 154"/>
                <a:gd name="T20" fmla="*/ 111 w 146"/>
                <a:gd name="T21" fmla="*/ 88 h 154"/>
                <a:gd name="T22" fmla="*/ 104 w 146"/>
                <a:gd name="T23" fmla="*/ 96 h 154"/>
                <a:gd name="T24" fmla="*/ 104 w 146"/>
                <a:gd name="T25" fmla="*/ 96 h 154"/>
                <a:gd name="T26" fmla="*/ 96 w 146"/>
                <a:gd name="T27" fmla="*/ 96 h 154"/>
                <a:gd name="T28" fmla="*/ 92 w 146"/>
                <a:gd name="T29" fmla="*/ 96 h 154"/>
                <a:gd name="T30" fmla="*/ 84 w 146"/>
                <a:gd name="T31" fmla="*/ 85 h 154"/>
                <a:gd name="T32" fmla="*/ 84 w 146"/>
                <a:gd name="T33" fmla="*/ 73 h 154"/>
                <a:gd name="T34" fmla="*/ 81 w 146"/>
                <a:gd name="T35" fmla="*/ 62 h 154"/>
                <a:gd name="T36" fmla="*/ 81 w 146"/>
                <a:gd name="T37" fmla="*/ 62 h 154"/>
                <a:gd name="T38" fmla="*/ 81 w 146"/>
                <a:gd name="T39" fmla="*/ 38 h 154"/>
                <a:gd name="T40" fmla="*/ 81 w 146"/>
                <a:gd name="T41" fmla="*/ 19 h 154"/>
                <a:gd name="T42" fmla="*/ 77 w 146"/>
                <a:gd name="T43" fmla="*/ 12 h 154"/>
                <a:gd name="T44" fmla="*/ 73 w 146"/>
                <a:gd name="T45" fmla="*/ 8 h 154"/>
                <a:gd name="T46" fmla="*/ 61 w 146"/>
                <a:gd name="T47" fmla="*/ 4 h 154"/>
                <a:gd name="T48" fmla="*/ 50 w 146"/>
                <a:gd name="T49" fmla="*/ 0 h 154"/>
                <a:gd name="T50" fmla="*/ 50 w 146"/>
                <a:gd name="T51" fmla="*/ 0 h 154"/>
                <a:gd name="T52" fmla="*/ 34 w 146"/>
                <a:gd name="T53" fmla="*/ 4 h 154"/>
                <a:gd name="T54" fmla="*/ 19 w 146"/>
                <a:gd name="T55" fmla="*/ 12 h 154"/>
                <a:gd name="T56" fmla="*/ 11 w 146"/>
                <a:gd name="T57" fmla="*/ 23 h 154"/>
                <a:gd name="T58" fmla="*/ 4 w 146"/>
                <a:gd name="T59" fmla="*/ 35 h 154"/>
                <a:gd name="T60" fmla="*/ 0 w 146"/>
                <a:gd name="T61" fmla="*/ 50 h 154"/>
                <a:gd name="T62" fmla="*/ 0 w 146"/>
                <a:gd name="T63" fmla="*/ 65 h 154"/>
                <a:gd name="T64" fmla="*/ 8 w 146"/>
                <a:gd name="T65" fmla="*/ 81 h 154"/>
                <a:gd name="T66" fmla="*/ 19 w 146"/>
                <a:gd name="T67" fmla="*/ 92 h 154"/>
                <a:gd name="T68" fmla="*/ 19 w 146"/>
                <a:gd name="T69" fmla="*/ 92 h 154"/>
                <a:gd name="T70" fmla="*/ 50 w 146"/>
                <a:gd name="T71" fmla="*/ 127 h 154"/>
                <a:gd name="T72" fmla="*/ 69 w 146"/>
                <a:gd name="T73" fmla="*/ 142 h 154"/>
                <a:gd name="T74" fmla="*/ 88 w 146"/>
                <a:gd name="T75" fmla="*/ 154 h 154"/>
                <a:gd name="T76" fmla="*/ 88 w 146"/>
                <a:gd name="T77" fmla="*/ 154 h 154"/>
                <a:gd name="T78" fmla="*/ 100 w 146"/>
                <a:gd name="T79" fmla="*/ 154 h 154"/>
                <a:gd name="T80" fmla="*/ 107 w 146"/>
                <a:gd name="T81" fmla="*/ 154 h 154"/>
                <a:gd name="T82" fmla="*/ 115 w 146"/>
                <a:gd name="T83" fmla="*/ 150 h 154"/>
                <a:gd name="T84" fmla="*/ 127 w 146"/>
                <a:gd name="T85" fmla="*/ 146 h 154"/>
                <a:gd name="T86" fmla="*/ 146 w 146"/>
                <a:gd name="T87"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6" h="154">
                  <a:moveTo>
                    <a:pt x="146" y="154"/>
                  </a:moveTo>
                  <a:lnTo>
                    <a:pt x="146" y="154"/>
                  </a:lnTo>
                  <a:lnTo>
                    <a:pt x="146" y="127"/>
                  </a:lnTo>
                  <a:lnTo>
                    <a:pt x="142" y="96"/>
                  </a:lnTo>
                  <a:lnTo>
                    <a:pt x="138" y="81"/>
                  </a:lnTo>
                  <a:lnTo>
                    <a:pt x="131" y="69"/>
                  </a:lnTo>
                  <a:lnTo>
                    <a:pt x="123" y="58"/>
                  </a:lnTo>
                  <a:lnTo>
                    <a:pt x="115" y="54"/>
                  </a:lnTo>
                  <a:lnTo>
                    <a:pt x="115" y="54"/>
                  </a:lnTo>
                  <a:lnTo>
                    <a:pt x="111" y="77"/>
                  </a:lnTo>
                  <a:lnTo>
                    <a:pt x="111" y="88"/>
                  </a:lnTo>
                  <a:lnTo>
                    <a:pt x="104" y="96"/>
                  </a:lnTo>
                  <a:lnTo>
                    <a:pt x="104" y="96"/>
                  </a:lnTo>
                  <a:lnTo>
                    <a:pt x="96" y="96"/>
                  </a:lnTo>
                  <a:lnTo>
                    <a:pt x="92" y="96"/>
                  </a:lnTo>
                  <a:lnTo>
                    <a:pt x="84" y="85"/>
                  </a:lnTo>
                  <a:lnTo>
                    <a:pt x="84" y="73"/>
                  </a:lnTo>
                  <a:lnTo>
                    <a:pt x="81" y="62"/>
                  </a:lnTo>
                  <a:lnTo>
                    <a:pt x="81" y="62"/>
                  </a:lnTo>
                  <a:lnTo>
                    <a:pt x="81" y="38"/>
                  </a:lnTo>
                  <a:lnTo>
                    <a:pt x="81" y="19"/>
                  </a:lnTo>
                  <a:lnTo>
                    <a:pt x="77" y="12"/>
                  </a:lnTo>
                  <a:lnTo>
                    <a:pt x="73" y="8"/>
                  </a:lnTo>
                  <a:lnTo>
                    <a:pt x="61" y="4"/>
                  </a:lnTo>
                  <a:lnTo>
                    <a:pt x="50" y="0"/>
                  </a:lnTo>
                  <a:lnTo>
                    <a:pt x="50" y="0"/>
                  </a:lnTo>
                  <a:lnTo>
                    <a:pt x="34" y="4"/>
                  </a:lnTo>
                  <a:lnTo>
                    <a:pt x="19" y="12"/>
                  </a:lnTo>
                  <a:lnTo>
                    <a:pt x="11" y="23"/>
                  </a:lnTo>
                  <a:lnTo>
                    <a:pt x="4" y="35"/>
                  </a:lnTo>
                  <a:lnTo>
                    <a:pt x="0" y="50"/>
                  </a:lnTo>
                  <a:lnTo>
                    <a:pt x="0" y="65"/>
                  </a:lnTo>
                  <a:lnTo>
                    <a:pt x="8" y="81"/>
                  </a:lnTo>
                  <a:lnTo>
                    <a:pt x="19" y="92"/>
                  </a:lnTo>
                  <a:lnTo>
                    <a:pt x="19" y="92"/>
                  </a:lnTo>
                  <a:lnTo>
                    <a:pt x="50" y="127"/>
                  </a:lnTo>
                  <a:lnTo>
                    <a:pt x="69" y="142"/>
                  </a:lnTo>
                  <a:lnTo>
                    <a:pt x="88" y="154"/>
                  </a:lnTo>
                  <a:lnTo>
                    <a:pt x="88" y="154"/>
                  </a:lnTo>
                  <a:lnTo>
                    <a:pt x="100" y="154"/>
                  </a:lnTo>
                  <a:lnTo>
                    <a:pt x="107" y="154"/>
                  </a:lnTo>
                  <a:lnTo>
                    <a:pt x="115" y="150"/>
                  </a:lnTo>
                  <a:lnTo>
                    <a:pt x="127" y="146"/>
                  </a:lnTo>
                  <a:lnTo>
                    <a:pt x="146" y="154"/>
                  </a:lnTo>
                  <a:close/>
                </a:path>
              </a:pathLst>
            </a:custGeom>
            <a:solidFill>
              <a:srgbClr val="99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30"/>
            <p:cNvSpPr>
              <a:spLocks/>
            </p:cNvSpPr>
            <p:nvPr/>
          </p:nvSpPr>
          <p:spPr bwMode="auto">
            <a:xfrm rot="2371689" flipV="1">
              <a:off x="2580" y="2571"/>
              <a:ext cx="311" cy="170"/>
            </a:xfrm>
            <a:custGeom>
              <a:avLst/>
              <a:gdLst>
                <a:gd name="T0" fmla="*/ 15 w 311"/>
                <a:gd name="T1" fmla="*/ 31 h 170"/>
                <a:gd name="T2" fmla="*/ 15 w 311"/>
                <a:gd name="T3" fmla="*/ 31 h 170"/>
                <a:gd name="T4" fmla="*/ 4 w 311"/>
                <a:gd name="T5" fmla="*/ 35 h 170"/>
                <a:gd name="T6" fmla="*/ 0 w 311"/>
                <a:gd name="T7" fmla="*/ 43 h 170"/>
                <a:gd name="T8" fmla="*/ 0 w 311"/>
                <a:gd name="T9" fmla="*/ 50 h 170"/>
                <a:gd name="T10" fmla="*/ 4 w 311"/>
                <a:gd name="T11" fmla="*/ 54 h 170"/>
                <a:gd name="T12" fmla="*/ 15 w 311"/>
                <a:gd name="T13" fmla="*/ 62 h 170"/>
                <a:gd name="T14" fmla="*/ 38 w 311"/>
                <a:gd name="T15" fmla="*/ 70 h 170"/>
                <a:gd name="T16" fmla="*/ 96 w 311"/>
                <a:gd name="T17" fmla="*/ 77 h 170"/>
                <a:gd name="T18" fmla="*/ 138 w 311"/>
                <a:gd name="T19" fmla="*/ 85 h 170"/>
                <a:gd name="T20" fmla="*/ 138 w 311"/>
                <a:gd name="T21" fmla="*/ 85 h 170"/>
                <a:gd name="T22" fmla="*/ 154 w 311"/>
                <a:gd name="T23" fmla="*/ 93 h 170"/>
                <a:gd name="T24" fmla="*/ 169 w 311"/>
                <a:gd name="T25" fmla="*/ 104 h 170"/>
                <a:gd name="T26" fmla="*/ 204 w 311"/>
                <a:gd name="T27" fmla="*/ 135 h 170"/>
                <a:gd name="T28" fmla="*/ 238 w 311"/>
                <a:gd name="T29" fmla="*/ 158 h 170"/>
                <a:gd name="T30" fmla="*/ 254 w 311"/>
                <a:gd name="T31" fmla="*/ 166 h 170"/>
                <a:gd name="T32" fmla="*/ 269 w 311"/>
                <a:gd name="T33" fmla="*/ 170 h 170"/>
                <a:gd name="T34" fmla="*/ 269 w 311"/>
                <a:gd name="T35" fmla="*/ 170 h 170"/>
                <a:gd name="T36" fmla="*/ 292 w 311"/>
                <a:gd name="T37" fmla="*/ 162 h 170"/>
                <a:gd name="T38" fmla="*/ 307 w 311"/>
                <a:gd name="T39" fmla="*/ 154 h 170"/>
                <a:gd name="T40" fmla="*/ 311 w 311"/>
                <a:gd name="T41" fmla="*/ 143 h 170"/>
                <a:gd name="T42" fmla="*/ 307 w 311"/>
                <a:gd name="T43" fmla="*/ 127 h 170"/>
                <a:gd name="T44" fmla="*/ 300 w 311"/>
                <a:gd name="T45" fmla="*/ 116 h 170"/>
                <a:gd name="T46" fmla="*/ 292 w 311"/>
                <a:gd name="T47" fmla="*/ 100 h 170"/>
                <a:gd name="T48" fmla="*/ 269 w 311"/>
                <a:gd name="T49" fmla="*/ 77 h 170"/>
                <a:gd name="T50" fmla="*/ 269 w 311"/>
                <a:gd name="T51" fmla="*/ 77 h 170"/>
                <a:gd name="T52" fmla="*/ 250 w 311"/>
                <a:gd name="T53" fmla="*/ 58 h 170"/>
                <a:gd name="T54" fmla="*/ 227 w 311"/>
                <a:gd name="T55" fmla="*/ 39 h 170"/>
                <a:gd name="T56" fmla="*/ 196 w 311"/>
                <a:gd name="T57" fmla="*/ 20 h 170"/>
                <a:gd name="T58" fmla="*/ 157 w 311"/>
                <a:gd name="T59" fmla="*/ 4 h 170"/>
                <a:gd name="T60" fmla="*/ 134 w 311"/>
                <a:gd name="T61" fmla="*/ 0 h 170"/>
                <a:gd name="T62" fmla="*/ 111 w 311"/>
                <a:gd name="T63" fmla="*/ 0 h 170"/>
                <a:gd name="T64" fmla="*/ 88 w 311"/>
                <a:gd name="T65" fmla="*/ 0 h 170"/>
                <a:gd name="T66" fmla="*/ 65 w 311"/>
                <a:gd name="T67" fmla="*/ 8 h 170"/>
                <a:gd name="T68" fmla="*/ 42 w 311"/>
                <a:gd name="T69" fmla="*/ 16 h 170"/>
                <a:gd name="T70" fmla="*/ 15 w 311"/>
                <a:gd name="T71" fmla="*/ 31 h 170"/>
                <a:gd name="T72" fmla="*/ 15 w 311"/>
                <a:gd name="T73" fmla="*/ 3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1" h="170">
                  <a:moveTo>
                    <a:pt x="15" y="31"/>
                  </a:moveTo>
                  <a:lnTo>
                    <a:pt x="15" y="31"/>
                  </a:lnTo>
                  <a:lnTo>
                    <a:pt x="4" y="35"/>
                  </a:lnTo>
                  <a:lnTo>
                    <a:pt x="0" y="43"/>
                  </a:lnTo>
                  <a:lnTo>
                    <a:pt x="0" y="50"/>
                  </a:lnTo>
                  <a:lnTo>
                    <a:pt x="4" y="54"/>
                  </a:lnTo>
                  <a:lnTo>
                    <a:pt x="15" y="62"/>
                  </a:lnTo>
                  <a:lnTo>
                    <a:pt x="38" y="70"/>
                  </a:lnTo>
                  <a:lnTo>
                    <a:pt x="96" y="77"/>
                  </a:lnTo>
                  <a:lnTo>
                    <a:pt x="138" y="85"/>
                  </a:lnTo>
                  <a:lnTo>
                    <a:pt x="138" y="85"/>
                  </a:lnTo>
                  <a:lnTo>
                    <a:pt x="154" y="93"/>
                  </a:lnTo>
                  <a:lnTo>
                    <a:pt x="169" y="104"/>
                  </a:lnTo>
                  <a:lnTo>
                    <a:pt x="204" y="135"/>
                  </a:lnTo>
                  <a:lnTo>
                    <a:pt x="238" y="158"/>
                  </a:lnTo>
                  <a:lnTo>
                    <a:pt x="254" y="166"/>
                  </a:lnTo>
                  <a:lnTo>
                    <a:pt x="269" y="170"/>
                  </a:lnTo>
                  <a:lnTo>
                    <a:pt x="269" y="170"/>
                  </a:lnTo>
                  <a:lnTo>
                    <a:pt x="292" y="162"/>
                  </a:lnTo>
                  <a:lnTo>
                    <a:pt x="307" y="154"/>
                  </a:lnTo>
                  <a:lnTo>
                    <a:pt x="311" y="143"/>
                  </a:lnTo>
                  <a:lnTo>
                    <a:pt x="307" y="127"/>
                  </a:lnTo>
                  <a:lnTo>
                    <a:pt x="300" y="116"/>
                  </a:lnTo>
                  <a:lnTo>
                    <a:pt x="292" y="100"/>
                  </a:lnTo>
                  <a:lnTo>
                    <a:pt x="269" y="77"/>
                  </a:lnTo>
                  <a:lnTo>
                    <a:pt x="269" y="77"/>
                  </a:lnTo>
                  <a:lnTo>
                    <a:pt x="250" y="58"/>
                  </a:lnTo>
                  <a:lnTo>
                    <a:pt x="227" y="39"/>
                  </a:lnTo>
                  <a:lnTo>
                    <a:pt x="196" y="20"/>
                  </a:lnTo>
                  <a:lnTo>
                    <a:pt x="157" y="4"/>
                  </a:lnTo>
                  <a:lnTo>
                    <a:pt x="134" y="0"/>
                  </a:lnTo>
                  <a:lnTo>
                    <a:pt x="111" y="0"/>
                  </a:lnTo>
                  <a:lnTo>
                    <a:pt x="88" y="0"/>
                  </a:lnTo>
                  <a:lnTo>
                    <a:pt x="65" y="8"/>
                  </a:lnTo>
                  <a:lnTo>
                    <a:pt x="42" y="16"/>
                  </a:lnTo>
                  <a:lnTo>
                    <a:pt x="15" y="31"/>
                  </a:lnTo>
                  <a:lnTo>
                    <a:pt x="15" y="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31"/>
            <p:cNvSpPr>
              <a:spLocks/>
            </p:cNvSpPr>
            <p:nvPr/>
          </p:nvSpPr>
          <p:spPr bwMode="auto">
            <a:xfrm>
              <a:off x="3364" y="1810"/>
              <a:ext cx="403" cy="396"/>
            </a:xfrm>
            <a:custGeom>
              <a:avLst/>
              <a:gdLst>
                <a:gd name="T0" fmla="*/ 403 w 403"/>
                <a:gd name="T1" fmla="*/ 200 h 396"/>
                <a:gd name="T2" fmla="*/ 403 w 403"/>
                <a:gd name="T3" fmla="*/ 200 h 396"/>
                <a:gd name="T4" fmla="*/ 399 w 403"/>
                <a:gd name="T5" fmla="*/ 239 h 396"/>
                <a:gd name="T6" fmla="*/ 388 w 403"/>
                <a:gd name="T7" fmla="*/ 277 h 396"/>
                <a:gd name="T8" fmla="*/ 368 w 403"/>
                <a:gd name="T9" fmla="*/ 308 h 396"/>
                <a:gd name="T10" fmla="*/ 345 w 403"/>
                <a:gd name="T11" fmla="*/ 339 h 396"/>
                <a:gd name="T12" fmla="*/ 315 w 403"/>
                <a:gd name="T13" fmla="*/ 362 h 396"/>
                <a:gd name="T14" fmla="*/ 280 w 403"/>
                <a:gd name="T15" fmla="*/ 381 h 396"/>
                <a:gd name="T16" fmla="*/ 242 w 403"/>
                <a:gd name="T17" fmla="*/ 392 h 396"/>
                <a:gd name="T18" fmla="*/ 199 w 403"/>
                <a:gd name="T19" fmla="*/ 396 h 396"/>
                <a:gd name="T20" fmla="*/ 199 w 403"/>
                <a:gd name="T21" fmla="*/ 396 h 396"/>
                <a:gd name="T22" fmla="*/ 161 w 403"/>
                <a:gd name="T23" fmla="*/ 392 h 396"/>
                <a:gd name="T24" fmla="*/ 123 w 403"/>
                <a:gd name="T25" fmla="*/ 381 h 396"/>
                <a:gd name="T26" fmla="*/ 88 w 403"/>
                <a:gd name="T27" fmla="*/ 362 h 396"/>
                <a:gd name="T28" fmla="*/ 57 w 403"/>
                <a:gd name="T29" fmla="*/ 339 h 396"/>
                <a:gd name="T30" fmla="*/ 34 w 403"/>
                <a:gd name="T31" fmla="*/ 308 h 396"/>
                <a:gd name="T32" fmla="*/ 15 w 403"/>
                <a:gd name="T33" fmla="*/ 277 h 396"/>
                <a:gd name="T34" fmla="*/ 3 w 403"/>
                <a:gd name="T35" fmla="*/ 239 h 396"/>
                <a:gd name="T36" fmla="*/ 0 w 403"/>
                <a:gd name="T37" fmla="*/ 200 h 396"/>
                <a:gd name="T38" fmla="*/ 0 w 403"/>
                <a:gd name="T39" fmla="*/ 200 h 396"/>
                <a:gd name="T40" fmla="*/ 3 w 403"/>
                <a:gd name="T41" fmla="*/ 158 h 396"/>
                <a:gd name="T42" fmla="*/ 15 w 403"/>
                <a:gd name="T43" fmla="*/ 123 h 396"/>
                <a:gd name="T44" fmla="*/ 34 w 403"/>
                <a:gd name="T45" fmla="*/ 89 h 396"/>
                <a:gd name="T46" fmla="*/ 57 w 403"/>
                <a:gd name="T47" fmla="*/ 58 h 396"/>
                <a:gd name="T48" fmla="*/ 88 w 403"/>
                <a:gd name="T49" fmla="*/ 35 h 396"/>
                <a:gd name="T50" fmla="*/ 123 w 403"/>
                <a:gd name="T51" fmla="*/ 16 h 396"/>
                <a:gd name="T52" fmla="*/ 161 w 403"/>
                <a:gd name="T53" fmla="*/ 4 h 396"/>
                <a:gd name="T54" fmla="*/ 199 w 403"/>
                <a:gd name="T55" fmla="*/ 0 h 396"/>
                <a:gd name="T56" fmla="*/ 199 w 403"/>
                <a:gd name="T57" fmla="*/ 0 h 396"/>
                <a:gd name="T58" fmla="*/ 242 w 403"/>
                <a:gd name="T59" fmla="*/ 4 h 396"/>
                <a:gd name="T60" fmla="*/ 280 w 403"/>
                <a:gd name="T61" fmla="*/ 16 h 396"/>
                <a:gd name="T62" fmla="*/ 315 w 403"/>
                <a:gd name="T63" fmla="*/ 35 h 396"/>
                <a:gd name="T64" fmla="*/ 345 w 403"/>
                <a:gd name="T65" fmla="*/ 58 h 396"/>
                <a:gd name="T66" fmla="*/ 368 w 403"/>
                <a:gd name="T67" fmla="*/ 89 h 396"/>
                <a:gd name="T68" fmla="*/ 388 w 403"/>
                <a:gd name="T69" fmla="*/ 123 h 396"/>
                <a:gd name="T70" fmla="*/ 399 w 403"/>
                <a:gd name="T71" fmla="*/ 158 h 396"/>
                <a:gd name="T72" fmla="*/ 403 w 403"/>
                <a:gd name="T73" fmla="*/ 200 h 396"/>
                <a:gd name="T74" fmla="*/ 403 w 403"/>
                <a:gd name="T75" fmla="*/ 20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3" h="396">
                  <a:moveTo>
                    <a:pt x="403" y="200"/>
                  </a:moveTo>
                  <a:lnTo>
                    <a:pt x="403" y="200"/>
                  </a:lnTo>
                  <a:lnTo>
                    <a:pt x="399" y="239"/>
                  </a:lnTo>
                  <a:lnTo>
                    <a:pt x="388" y="277"/>
                  </a:lnTo>
                  <a:lnTo>
                    <a:pt x="368" y="308"/>
                  </a:lnTo>
                  <a:lnTo>
                    <a:pt x="345" y="339"/>
                  </a:lnTo>
                  <a:lnTo>
                    <a:pt x="315" y="362"/>
                  </a:lnTo>
                  <a:lnTo>
                    <a:pt x="280" y="381"/>
                  </a:lnTo>
                  <a:lnTo>
                    <a:pt x="242" y="392"/>
                  </a:lnTo>
                  <a:lnTo>
                    <a:pt x="199" y="396"/>
                  </a:lnTo>
                  <a:lnTo>
                    <a:pt x="199" y="396"/>
                  </a:lnTo>
                  <a:lnTo>
                    <a:pt x="161" y="392"/>
                  </a:lnTo>
                  <a:lnTo>
                    <a:pt x="123" y="381"/>
                  </a:lnTo>
                  <a:lnTo>
                    <a:pt x="88" y="362"/>
                  </a:lnTo>
                  <a:lnTo>
                    <a:pt x="57" y="339"/>
                  </a:lnTo>
                  <a:lnTo>
                    <a:pt x="34" y="308"/>
                  </a:lnTo>
                  <a:lnTo>
                    <a:pt x="15" y="277"/>
                  </a:lnTo>
                  <a:lnTo>
                    <a:pt x="3" y="239"/>
                  </a:lnTo>
                  <a:lnTo>
                    <a:pt x="0" y="200"/>
                  </a:lnTo>
                  <a:lnTo>
                    <a:pt x="0" y="200"/>
                  </a:lnTo>
                  <a:lnTo>
                    <a:pt x="3" y="158"/>
                  </a:lnTo>
                  <a:lnTo>
                    <a:pt x="15" y="123"/>
                  </a:lnTo>
                  <a:lnTo>
                    <a:pt x="34" y="89"/>
                  </a:lnTo>
                  <a:lnTo>
                    <a:pt x="57" y="58"/>
                  </a:lnTo>
                  <a:lnTo>
                    <a:pt x="88" y="35"/>
                  </a:lnTo>
                  <a:lnTo>
                    <a:pt x="123" y="16"/>
                  </a:lnTo>
                  <a:lnTo>
                    <a:pt x="161" y="4"/>
                  </a:lnTo>
                  <a:lnTo>
                    <a:pt x="199" y="0"/>
                  </a:lnTo>
                  <a:lnTo>
                    <a:pt x="199" y="0"/>
                  </a:lnTo>
                  <a:lnTo>
                    <a:pt x="242" y="4"/>
                  </a:lnTo>
                  <a:lnTo>
                    <a:pt x="280" y="16"/>
                  </a:lnTo>
                  <a:lnTo>
                    <a:pt x="315" y="35"/>
                  </a:lnTo>
                  <a:lnTo>
                    <a:pt x="345" y="58"/>
                  </a:lnTo>
                  <a:lnTo>
                    <a:pt x="368" y="89"/>
                  </a:lnTo>
                  <a:lnTo>
                    <a:pt x="388" y="123"/>
                  </a:lnTo>
                  <a:lnTo>
                    <a:pt x="399" y="158"/>
                  </a:lnTo>
                  <a:lnTo>
                    <a:pt x="403" y="200"/>
                  </a:lnTo>
                  <a:lnTo>
                    <a:pt x="403" y="20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32"/>
            <p:cNvSpPr>
              <a:spLocks/>
            </p:cNvSpPr>
            <p:nvPr/>
          </p:nvSpPr>
          <p:spPr bwMode="auto">
            <a:xfrm>
              <a:off x="3410" y="1860"/>
              <a:ext cx="307" cy="296"/>
            </a:xfrm>
            <a:custGeom>
              <a:avLst/>
              <a:gdLst>
                <a:gd name="T0" fmla="*/ 307 w 307"/>
                <a:gd name="T1" fmla="*/ 150 h 296"/>
                <a:gd name="T2" fmla="*/ 307 w 307"/>
                <a:gd name="T3" fmla="*/ 150 h 296"/>
                <a:gd name="T4" fmla="*/ 303 w 307"/>
                <a:gd name="T5" fmla="*/ 177 h 296"/>
                <a:gd name="T6" fmla="*/ 296 w 307"/>
                <a:gd name="T7" fmla="*/ 208 h 296"/>
                <a:gd name="T8" fmla="*/ 280 w 307"/>
                <a:gd name="T9" fmla="*/ 231 h 296"/>
                <a:gd name="T10" fmla="*/ 265 w 307"/>
                <a:gd name="T11" fmla="*/ 254 h 296"/>
                <a:gd name="T12" fmla="*/ 242 w 307"/>
                <a:gd name="T13" fmla="*/ 273 h 296"/>
                <a:gd name="T14" fmla="*/ 215 w 307"/>
                <a:gd name="T15" fmla="*/ 285 h 296"/>
                <a:gd name="T16" fmla="*/ 184 w 307"/>
                <a:gd name="T17" fmla="*/ 296 h 296"/>
                <a:gd name="T18" fmla="*/ 153 w 307"/>
                <a:gd name="T19" fmla="*/ 296 h 296"/>
                <a:gd name="T20" fmla="*/ 153 w 307"/>
                <a:gd name="T21" fmla="*/ 296 h 296"/>
                <a:gd name="T22" fmla="*/ 123 w 307"/>
                <a:gd name="T23" fmla="*/ 296 h 296"/>
                <a:gd name="T24" fmla="*/ 96 w 307"/>
                <a:gd name="T25" fmla="*/ 285 h 296"/>
                <a:gd name="T26" fmla="*/ 69 w 307"/>
                <a:gd name="T27" fmla="*/ 273 h 296"/>
                <a:gd name="T28" fmla="*/ 46 w 307"/>
                <a:gd name="T29" fmla="*/ 254 h 296"/>
                <a:gd name="T30" fmla="*/ 27 w 307"/>
                <a:gd name="T31" fmla="*/ 231 h 296"/>
                <a:gd name="T32" fmla="*/ 15 w 307"/>
                <a:gd name="T33" fmla="*/ 208 h 296"/>
                <a:gd name="T34" fmla="*/ 4 w 307"/>
                <a:gd name="T35" fmla="*/ 177 h 296"/>
                <a:gd name="T36" fmla="*/ 0 w 307"/>
                <a:gd name="T37" fmla="*/ 150 h 296"/>
                <a:gd name="T38" fmla="*/ 0 w 307"/>
                <a:gd name="T39" fmla="*/ 150 h 296"/>
                <a:gd name="T40" fmla="*/ 4 w 307"/>
                <a:gd name="T41" fmla="*/ 120 h 296"/>
                <a:gd name="T42" fmla="*/ 15 w 307"/>
                <a:gd name="T43" fmla="*/ 93 h 296"/>
                <a:gd name="T44" fmla="*/ 27 w 307"/>
                <a:gd name="T45" fmla="*/ 66 h 296"/>
                <a:gd name="T46" fmla="*/ 46 w 307"/>
                <a:gd name="T47" fmla="*/ 43 h 296"/>
                <a:gd name="T48" fmla="*/ 69 w 307"/>
                <a:gd name="T49" fmla="*/ 27 h 296"/>
                <a:gd name="T50" fmla="*/ 96 w 307"/>
                <a:gd name="T51" fmla="*/ 12 h 296"/>
                <a:gd name="T52" fmla="*/ 123 w 307"/>
                <a:gd name="T53" fmla="*/ 4 h 296"/>
                <a:gd name="T54" fmla="*/ 153 w 307"/>
                <a:gd name="T55" fmla="*/ 0 h 296"/>
                <a:gd name="T56" fmla="*/ 153 w 307"/>
                <a:gd name="T57" fmla="*/ 0 h 296"/>
                <a:gd name="T58" fmla="*/ 184 w 307"/>
                <a:gd name="T59" fmla="*/ 4 h 296"/>
                <a:gd name="T60" fmla="*/ 215 w 307"/>
                <a:gd name="T61" fmla="*/ 12 h 296"/>
                <a:gd name="T62" fmla="*/ 242 w 307"/>
                <a:gd name="T63" fmla="*/ 27 h 296"/>
                <a:gd name="T64" fmla="*/ 265 w 307"/>
                <a:gd name="T65" fmla="*/ 43 h 296"/>
                <a:gd name="T66" fmla="*/ 280 w 307"/>
                <a:gd name="T67" fmla="*/ 66 h 296"/>
                <a:gd name="T68" fmla="*/ 296 w 307"/>
                <a:gd name="T69" fmla="*/ 93 h 296"/>
                <a:gd name="T70" fmla="*/ 303 w 307"/>
                <a:gd name="T71" fmla="*/ 120 h 296"/>
                <a:gd name="T72" fmla="*/ 307 w 307"/>
                <a:gd name="T73" fmla="*/ 150 h 296"/>
                <a:gd name="T74" fmla="*/ 307 w 307"/>
                <a:gd name="T75" fmla="*/ 15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7" h="296">
                  <a:moveTo>
                    <a:pt x="307" y="150"/>
                  </a:moveTo>
                  <a:lnTo>
                    <a:pt x="307" y="150"/>
                  </a:lnTo>
                  <a:lnTo>
                    <a:pt x="303" y="177"/>
                  </a:lnTo>
                  <a:lnTo>
                    <a:pt x="296" y="208"/>
                  </a:lnTo>
                  <a:lnTo>
                    <a:pt x="280" y="231"/>
                  </a:lnTo>
                  <a:lnTo>
                    <a:pt x="265" y="254"/>
                  </a:lnTo>
                  <a:lnTo>
                    <a:pt x="242" y="273"/>
                  </a:lnTo>
                  <a:lnTo>
                    <a:pt x="215" y="285"/>
                  </a:lnTo>
                  <a:lnTo>
                    <a:pt x="184" y="296"/>
                  </a:lnTo>
                  <a:lnTo>
                    <a:pt x="153" y="296"/>
                  </a:lnTo>
                  <a:lnTo>
                    <a:pt x="153" y="296"/>
                  </a:lnTo>
                  <a:lnTo>
                    <a:pt x="123" y="296"/>
                  </a:lnTo>
                  <a:lnTo>
                    <a:pt x="96" y="285"/>
                  </a:lnTo>
                  <a:lnTo>
                    <a:pt x="69" y="273"/>
                  </a:lnTo>
                  <a:lnTo>
                    <a:pt x="46" y="254"/>
                  </a:lnTo>
                  <a:lnTo>
                    <a:pt x="27" y="231"/>
                  </a:lnTo>
                  <a:lnTo>
                    <a:pt x="15" y="208"/>
                  </a:lnTo>
                  <a:lnTo>
                    <a:pt x="4" y="177"/>
                  </a:lnTo>
                  <a:lnTo>
                    <a:pt x="0" y="150"/>
                  </a:lnTo>
                  <a:lnTo>
                    <a:pt x="0" y="150"/>
                  </a:lnTo>
                  <a:lnTo>
                    <a:pt x="4" y="120"/>
                  </a:lnTo>
                  <a:lnTo>
                    <a:pt x="15" y="93"/>
                  </a:lnTo>
                  <a:lnTo>
                    <a:pt x="27" y="66"/>
                  </a:lnTo>
                  <a:lnTo>
                    <a:pt x="46" y="43"/>
                  </a:lnTo>
                  <a:lnTo>
                    <a:pt x="69" y="27"/>
                  </a:lnTo>
                  <a:lnTo>
                    <a:pt x="96" y="12"/>
                  </a:lnTo>
                  <a:lnTo>
                    <a:pt x="123" y="4"/>
                  </a:lnTo>
                  <a:lnTo>
                    <a:pt x="153" y="0"/>
                  </a:lnTo>
                  <a:lnTo>
                    <a:pt x="153" y="0"/>
                  </a:lnTo>
                  <a:lnTo>
                    <a:pt x="184" y="4"/>
                  </a:lnTo>
                  <a:lnTo>
                    <a:pt x="215" y="12"/>
                  </a:lnTo>
                  <a:lnTo>
                    <a:pt x="242" y="27"/>
                  </a:lnTo>
                  <a:lnTo>
                    <a:pt x="265" y="43"/>
                  </a:lnTo>
                  <a:lnTo>
                    <a:pt x="280" y="66"/>
                  </a:lnTo>
                  <a:lnTo>
                    <a:pt x="296" y="93"/>
                  </a:lnTo>
                  <a:lnTo>
                    <a:pt x="303" y="120"/>
                  </a:lnTo>
                  <a:lnTo>
                    <a:pt x="307" y="150"/>
                  </a:lnTo>
                  <a:lnTo>
                    <a:pt x="307" y="1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33"/>
            <p:cNvSpPr>
              <a:spLocks/>
            </p:cNvSpPr>
            <p:nvPr/>
          </p:nvSpPr>
          <p:spPr bwMode="auto">
            <a:xfrm>
              <a:off x="3521" y="1918"/>
              <a:ext cx="165" cy="115"/>
            </a:xfrm>
            <a:custGeom>
              <a:avLst/>
              <a:gdLst>
                <a:gd name="T0" fmla="*/ 0 w 165"/>
                <a:gd name="T1" fmla="*/ 0 h 115"/>
                <a:gd name="T2" fmla="*/ 12 w 165"/>
                <a:gd name="T3" fmla="*/ 115 h 115"/>
                <a:gd name="T4" fmla="*/ 165 w 165"/>
                <a:gd name="T5" fmla="*/ 62 h 115"/>
                <a:gd name="T6" fmla="*/ 35 w 165"/>
                <a:gd name="T7" fmla="*/ 73 h 115"/>
                <a:gd name="T8" fmla="*/ 0 w 165"/>
                <a:gd name="T9" fmla="*/ 0 h 115"/>
              </a:gdLst>
              <a:ahLst/>
              <a:cxnLst>
                <a:cxn ang="0">
                  <a:pos x="T0" y="T1"/>
                </a:cxn>
                <a:cxn ang="0">
                  <a:pos x="T2" y="T3"/>
                </a:cxn>
                <a:cxn ang="0">
                  <a:pos x="T4" y="T5"/>
                </a:cxn>
                <a:cxn ang="0">
                  <a:pos x="T6" y="T7"/>
                </a:cxn>
                <a:cxn ang="0">
                  <a:pos x="T8" y="T9"/>
                </a:cxn>
              </a:cxnLst>
              <a:rect l="0" t="0" r="r" b="b"/>
              <a:pathLst>
                <a:path w="165" h="115">
                  <a:moveTo>
                    <a:pt x="0" y="0"/>
                  </a:moveTo>
                  <a:lnTo>
                    <a:pt x="12" y="115"/>
                  </a:lnTo>
                  <a:lnTo>
                    <a:pt x="165" y="62"/>
                  </a:lnTo>
                  <a:lnTo>
                    <a:pt x="35" y="73"/>
                  </a:lnTo>
                  <a:lnTo>
                    <a:pt x="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34"/>
            <p:cNvSpPr>
              <a:spLocks/>
            </p:cNvSpPr>
            <p:nvPr/>
          </p:nvSpPr>
          <p:spPr bwMode="auto">
            <a:xfrm>
              <a:off x="3452" y="1887"/>
              <a:ext cx="38" cy="35"/>
            </a:xfrm>
            <a:custGeom>
              <a:avLst/>
              <a:gdLst>
                <a:gd name="T0" fmla="*/ 0 w 38"/>
                <a:gd name="T1" fmla="*/ 8 h 35"/>
                <a:gd name="T2" fmla="*/ 23 w 38"/>
                <a:gd name="T3" fmla="*/ 35 h 35"/>
                <a:gd name="T4" fmla="*/ 38 w 38"/>
                <a:gd name="T5" fmla="*/ 27 h 35"/>
                <a:gd name="T6" fmla="*/ 15 w 38"/>
                <a:gd name="T7" fmla="*/ 0 h 35"/>
                <a:gd name="T8" fmla="*/ 0 w 38"/>
                <a:gd name="T9" fmla="*/ 8 h 35"/>
              </a:gdLst>
              <a:ahLst/>
              <a:cxnLst>
                <a:cxn ang="0">
                  <a:pos x="T0" y="T1"/>
                </a:cxn>
                <a:cxn ang="0">
                  <a:pos x="T2" y="T3"/>
                </a:cxn>
                <a:cxn ang="0">
                  <a:pos x="T4" y="T5"/>
                </a:cxn>
                <a:cxn ang="0">
                  <a:pos x="T6" y="T7"/>
                </a:cxn>
                <a:cxn ang="0">
                  <a:pos x="T8" y="T9"/>
                </a:cxn>
              </a:cxnLst>
              <a:rect l="0" t="0" r="r" b="b"/>
              <a:pathLst>
                <a:path w="38" h="35">
                  <a:moveTo>
                    <a:pt x="0" y="8"/>
                  </a:moveTo>
                  <a:lnTo>
                    <a:pt x="23" y="35"/>
                  </a:lnTo>
                  <a:lnTo>
                    <a:pt x="38" y="27"/>
                  </a:lnTo>
                  <a:lnTo>
                    <a:pt x="15" y="0"/>
                  </a:lnTo>
                  <a:lnTo>
                    <a:pt x="0" y="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35"/>
            <p:cNvSpPr>
              <a:spLocks/>
            </p:cNvSpPr>
            <p:nvPr/>
          </p:nvSpPr>
          <p:spPr bwMode="auto">
            <a:xfrm>
              <a:off x="3640" y="2103"/>
              <a:ext cx="35" cy="38"/>
            </a:xfrm>
            <a:custGeom>
              <a:avLst/>
              <a:gdLst>
                <a:gd name="T0" fmla="*/ 0 w 35"/>
                <a:gd name="T1" fmla="*/ 7 h 38"/>
                <a:gd name="T2" fmla="*/ 23 w 35"/>
                <a:gd name="T3" fmla="*/ 38 h 38"/>
                <a:gd name="T4" fmla="*/ 35 w 35"/>
                <a:gd name="T5" fmla="*/ 30 h 38"/>
                <a:gd name="T6" fmla="*/ 16 w 35"/>
                <a:gd name="T7" fmla="*/ 0 h 38"/>
                <a:gd name="T8" fmla="*/ 0 w 35"/>
                <a:gd name="T9" fmla="*/ 7 h 38"/>
              </a:gdLst>
              <a:ahLst/>
              <a:cxnLst>
                <a:cxn ang="0">
                  <a:pos x="T0" y="T1"/>
                </a:cxn>
                <a:cxn ang="0">
                  <a:pos x="T2" y="T3"/>
                </a:cxn>
                <a:cxn ang="0">
                  <a:pos x="T4" y="T5"/>
                </a:cxn>
                <a:cxn ang="0">
                  <a:pos x="T6" y="T7"/>
                </a:cxn>
                <a:cxn ang="0">
                  <a:pos x="T8" y="T9"/>
                </a:cxn>
              </a:cxnLst>
              <a:rect l="0" t="0" r="r" b="b"/>
              <a:pathLst>
                <a:path w="35" h="38">
                  <a:moveTo>
                    <a:pt x="0" y="7"/>
                  </a:moveTo>
                  <a:lnTo>
                    <a:pt x="23" y="38"/>
                  </a:lnTo>
                  <a:lnTo>
                    <a:pt x="35" y="30"/>
                  </a:lnTo>
                  <a:lnTo>
                    <a:pt x="16" y="0"/>
                  </a:lnTo>
                  <a:lnTo>
                    <a:pt x="0" y="7"/>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36"/>
            <p:cNvSpPr>
              <a:spLocks/>
            </p:cNvSpPr>
            <p:nvPr/>
          </p:nvSpPr>
          <p:spPr bwMode="auto">
            <a:xfrm>
              <a:off x="3471" y="2114"/>
              <a:ext cx="31" cy="39"/>
            </a:xfrm>
            <a:custGeom>
              <a:avLst/>
              <a:gdLst>
                <a:gd name="T0" fmla="*/ 12 w 31"/>
                <a:gd name="T1" fmla="*/ 39 h 39"/>
                <a:gd name="T2" fmla="*/ 31 w 31"/>
                <a:gd name="T3" fmla="*/ 12 h 39"/>
                <a:gd name="T4" fmla="*/ 23 w 31"/>
                <a:gd name="T5" fmla="*/ 0 h 39"/>
                <a:gd name="T6" fmla="*/ 0 w 31"/>
                <a:gd name="T7" fmla="*/ 27 h 39"/>
                <a:gd name="T8" fmla="*/ 12 w 31"/>
                <a:gd name="T9" fmla="*/ 39 h 39"/>
              </a:gdLst>
              <a:ahLst/>
              <a:cxnLst>
                <a:cxn ang="0">
                  <a:pos x="T0" y="T1"/>
                </a:cxn>
                <a:cxn ang="0">
                  <a:pos x="T2" y="T3"/>
                </a:cxn>
                <a:cxn ang="0">
                  <a:pos x="T4" y="T5"/>
                </a:cxn>
                <a:cxn ang="0">
                  <a:pos x="T6" y="T7"/>
                </a:cxn>
                <a:cxn ang="0">
                  <a:pos x="T8" y="T9"/>
                </a:cxn>
              </a:cxnLst>
              <a:rect l="0" t="0" r="r" b="b"/>
              <a:pathLst>
                <a:path w="31" h="39">
                  <a:moveTo>
                    <a:pt x="12" y="39"/>
                  </a:moveTo>
                  <a:lnTo>
                    <a:pt x="31" y="12"/>
                  </a:lnTo>
                  <a:lnTo>
                    <a:pt x="23" y="0"/>
                  </a:lnTo>
                  <a:lnTo>
                    <a:pt x="0" y="27"/>
                  </a:lnTo>
                  <a:lnTo>
                    <a:pt x="12" y="3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37"/>
            <p:cNvSpPr>
              <a:spLocks/>
            </p:cNvSpPr>
            <p:nvPr/>
          </p:nvSpPr>
          <p:spPr bwMode="auto">
            <a:xfrm>
              <a:off x="3625" y="1872"/>
              <a:ext cx="31" cy="38"/>
            </a:xfrm>
            <a:custGeom>
              <a:avLst/>
              <a:gdLst>
                <a:gd name="T0" fmla="*/ 11 w 31"/>
                <a:gd name="T1" fmla="*/ 38 h 38"/>
                <a:gd name="T2" fmla="*/ 31 w 31"/>
                <a:gd name="T3" fmla="*/ 8 h 38"/>
                <a:gd name="T4" fmla="*/ 23 w 31"/>
                <a:gd name="T5" fmla="*/ 0 h 38"/>
                <a:gd name="T6" fmla="*/ 0 w 31"/>
                <a:gd name="T7" fmla="*/ 27 h 38"/>
                <a:gd name="T8" fmla="*/ 11 w 31"/>
                <a:gd name="T9" fmla="*/ 38 h 38"/>
              </a:gdLst>
              <a:ahLst/>
              <a:cxnLst>
                <a:cxn ang="0">
                  <a:pos x="T0" y="T1"/>
                </a:cxn>
                <a:cxn ang="0">
                  <a:pos x="T2" y="T3"/>
                </a:cxn>
                <a:cxn ang="0">
                  <a:pos x="T4" y="T5"/>
                </a:cxn>
                <a:cxn ang="0">
                  <a:pos x="T6" y="T7"/>
                </a:cxn>
                <a:cxn ang="0">
                  <a:pos x="T8" y="T9"/>
                </a:cxn>
              </a:cxnLst>
              <a:rect l="0" t="0" r="r" b="b"/>
              <a:pathLst>
                <a:path w="31" h="38">
                  <a:moveTo>
                    <a:pt x="11" y="38"/>
                  </a:moveTo>
                  <a:lnTo>
                    <a:pt x="31" y="8"/>
                  </a:lnTo>
                  <a:lnTo>
                    <a:pt x="23" y="0"/>
                  </a:lnTo>
                  <a:lnTo>
                    <a:pt x="0" y="27"/>
                  </a:lnTo>
                  <a:lnTo>
                    <a:pt x="11" y="3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38"/>
            <p:cNvSpPr>
              <a:spLocks/>
            </p:cNvSpPr>
            <p:nvPr/>
          </p:nvSpPr>
          <p:spPr bwMode="auto">
            <a:xfrm>
              <a:off x="3686" y="2006"/>
              <a:ext cx="43" cy="16"/>
            </a:xfrm>
            <a:custGeom>
              <a:avLst/>
              <a:gdLst>
                <a:gd name="T0" fmla="*/ 43 w 43"/>
                <a:gd name="T1" fmla="*/ 0 h 16"/>
                <a:gd name="T2" fmla="*/ 4 w 43"/>
                <a:gd name="T3" fmla="*/ 0 h 16"/>
                <a:gd name="T4" fmla="*/ 0 w 43"/>
                <a:gd name="T5" fmla="*/ 12 h 16"/>
                <a:gd name="T6" fmla="*/ 35 w 43"/>
                <a:gd name="T7" fmla="*/ 16 h 16"/>
                <a:gd name="T8" fmla="*/ 43 w 43"/>
                <a:gd name="T9" fmla="*/ 0 h 16"/>
              </a:gdLst>
              <a:ahLst/>
              <a:cxnLst>
                <a:cxn ang="0">
                  <a:pos x="T0" y="T1"/>
                </a:cxn>
                <a:cxn ang="0">
                  <a:pos x="T2" y="T3"/>
                </a:cxn>
                <a:cxn ang="0">
                  <a:pos x="T4" y="T5"/>
                </a:cxn>
                <a:cxn ang="0">
                  <a:pos x="T6" y="T7"/>
                </a:cxn>
                <a:cxn ang="0">
                  <a:pos x="T8" y="T9"/>
                </a:cxn>
              </a:cxnLst>
              <a:rect l="0" t="0" r="r" b="b"/>
              <a:pathLst>
                <a:path w="43" h="16">
                  <a:moveTo>
                    <a:pt x="43" y="0"/>
                  </a:moveTo>
                  <a:lnTo>
                    <a:pt x="4" y="0"/>
                  </a:lnTo>
                  <a:lnTo>
                    <a:pt x="0" y="12"/>
                  </a:lnTo>
                  <a:lnTo>
                    <a:pt x="35" y="16"/>
                  </a:lnTo>
                  <a:lnTo>
                    <a:pt x="43"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39"/>
            <p:cNvSpPr>
              <a:spLocks/>
            </p:cNvSpPr>
            <p:nvPr/>
          </p:nvSpPr>
          <p:spPr bwMode="auto">
            <a:xfrm>
              <a:off x="3398" y="2003"/>
              <a:ext cx="42" cy="19"/>
            </a:xfrm>
            <a:custGeom>
              <a:avLst/>
              <a:gdLst>
                <a:gd name="T0" fmla="*/ 42 w 42"/>
                <a:gd name="T1" fmla="*/ 3 h 19"/>
                <a:gd name="T2" fmla="*/ 8 w 42"/>
                <a:gd name="T3" fmla="*/ 0 h 19"/>
                <a:gd name="T4" fmla="*/ 0 w 42"/>
                <a:gd name="T5" fmla="*/ 15 h 19"/>
                <a:gd name="T6" fmla="*/ 39 w 42"/>
                <a:gd name="T7" fmla="*/ 19 h 19"/>
                <a:gd name="T8" fmla="*/ 42 w 42"/>
                <a:gd name="T9" fmla="*/ 3 h 19"/>
              </a:gdLst>
              <a:ahLst/>
              <a:cxnLst>
                <a:cxn ang="0">
                  <a:pos x="T0" y="T1"/>
                </a:cxn>
                <a:cxn ang="0">
                  <a:pos x="T2" y="T3"/>
                </a:cxn>
                <a:cxn ang="0">
                  <a:pos x="T4" y="T5"/>
                </a:cxn>
                <a:cxn ang="0">
                  <a:pos x="T6" y="T7"/>
                </a:cxn>
                <a:cxn ang="0">
                  <a:pos x="T8" y="T9"/>
                </a:cxn>
              </a:cxnLst>
              <a:rect l="0" t="0" r="r" b="b"/>
              <a:pathLst>
                <a:path w="42" h="19">
                  <a:moveTo>
                    <a:pt x="42" y="3"/>
                  </a:moveTo>
                  <a:lnTo>
                    <a:pt x="8" y="0"/>
                  </a:lnTo>
                  <a:lnTo>
                    <a:pt x="0" y="15"/>
                  </a:lnTo>
                  <a:lnTo>
                    <a:pt x="39" y="19"/>
                  </a:lnTo>
                  <a:lnTo>
                    <a:pt x="42" y="3"/>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9321646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a:spLocks/>
          </p:cNvSpPr>
          <p:nvPr/>
        </p:nvSpPr>
        <p:spPr>
          <a:xfrm>
            <a:off x="731837" y="906462"/>
            <a:ext cx="10684254" cy="1499290"/>
          </a:xfrm>
          <a:prstGeom prst="rect">
            <a:avLst/>
          </a:prstGeom>
        </p:spPr>
        <p:txBody>
          <a:bodyPr lIns="124346" tIns="62173" rIns="124346" bIns="62173"/>
          <a:lstStyle/>
          <a:p>
            <a:pPr defTabSz="1243462">
              <a:spcBef>
                <a:spcPct val="0"/>
              </a:spcBef>
              <a:defRPr/>
            </a:pPr>
            <a:r>
              <a:rPr lang="en-US" sz="6000" b="1" dirty="0">
                <a:solidFill>
                  <a:srgbClr val="000000"/>
                </a:solidFill>
                <a:ea typeface="+mj-ea"/>
                <a:cs typeface="+mj-cs"/>
              </a:rPr>
              <a:t>People</a:t>
            </a:r>
            <a:r>
              <a:rPr lang="en-US" sz="6000" dirty="0">
                <a:solidFill>
                  <a:srgbClr val="000000"/>
                </a:solidFill>
                <a:ea typeface="+mj-ea"/>
                <a:cs typeface="+mj-cs"/>
              </a:rPr>
              <a:t> Are Actually </a:t>
            </a:r>
            <a:r>
              <a:rPr lang="en-US" sz="6000" b="1" dirty="0">
                <a:solidFill>
                  <a:srgbClr val="000000"/>
                </a:solidFill>
                <a:ea typeface="+mj-ea"/>
                <a:cs typeface="+mj-cs"/>
              </a:rPr>
              <a:t>Finding What They Need</a:t>
            </a:r>
          </a:p>
        </p:txBody>
      </p:sp>
      <p:sp>
        <p:nvSpPr>
          <p:cNvPr id="3" name="Rectangle 2"/>
          <p:cNvSpPr/>
          <p:nvPr/>
        </p:nvSpPr>
        <p:spPr>
          <a:xfrm>
            <a:off x="808037" y="296863"/>
            <a:ext cx="1127988" cy="710348"/>
          </a:xfrm>
          <a:prstGeom prst="rect">
            <a:avLst/>
          </a:prstGeom>
        </p:spPr>
        <p:txBody>
          <a:bodyPr wrap="none" lIns="124346" tIns="62173" rIns="124346" bIns="62173">
            <a:spAutoFit/>
          </a:bodyPr>
          <a:lstStyle/>
          <a:p>
            <a:r>
              <a:rPr lang="en-US" sz="3800" dirty="0">
                <a:solidFill>
                  <a:srgbClr val="000000"/>
                </a:solidFill>
              </a:rPr>
              <a:t>And</a:t>
            </a:r>
          </a:p>
        </p:txBody>
      </p:sp>
      <p:grpSp>
        <p:nvGrpSpPr>
          <p:cNvPr id="25" name="Group 4"/>
          <p:cNvGrpSpPr>
            <a:grpSpLocks noChangeAspect="1"/>
          </p:cNvGrpSpPr>
          <p:nvPr/>
        </p:nvGrpSpPr>
        <p:grpSpPr bwMode="auto">
          <a:xfrm>
            <a:off x="8766408" y="3043915"/>
            <a:ext cx="2375442" cy="1962995"/>
            <a:chOff x="4875" y="3095"/>
            <a:chExt cx="650" cy="620"/>
          </a:xfrm>
        </p:grpSpPr>
        <p:sp>
          <p:nvSpPr>
            <p:cNvPr id="26" name="Freeform 11"/>
            <p:cNvSpPr>
              <a:spLocks/>
            </p:cNvSpPr>
            <p:nvPr/>
          </p:nvSpPr>
          <p:spPr bwMode="auto">
            <a:xfrm>
              <a:off x="5023" y="3349"/>
              <a:ext cx="356" cy="212"/>
            </a:xfrm>
            <a:custGeom>
              <a:avLst/>
              <a:gdLst>
                <a:gd name="T0" fmla="*/ 172 w 356"/>
                <a:gd name="T1" fmla="*/ 80 h 212"/>
                <a:gd name="T2" fmla="*/ 172 w 356"/>
                <a:gd name="T3" fmla="*/ 80 h 212"/>
                <a:gd name="T4" fmla="*/ 146 w 356"/>
                <a:gd name="T5" fmla="*/ 74 h 212"/>
                <a:gd name="T6" fmla="*/ 122 w 356"/>
                <a:gd name="T7" fmla="*/ 68 h 212"/>
                <a:gd name="T8" fmla="*/ 98 w 356"/>
                <a:gd name="T9" fmla="*/ 60 h 212"/>
                <a:gd name="T10" fmla="*/ 76 w 356"/>
                <a:gd name="T11" fmla="*/ 50 h 212"/>
                <a:gd name="T12" fmla="*/ 54 w 356"/>
                <a:gd name="T13" fmla="*/ 40 h 212"/>
                <a:gd name="T14" fmla="*/ 34 w 356"/>
                <a:gd name="T15" fmla="*/ 28 h 212"/>
                <a:gd name="T16" fmla="*/ 16 w 356"/>
                <a:gd name="T17" fmla="*/ 14 h 212"/>
                <a:gd name="T18" fmla="*/ 0 w 356"/>
                <a:gd name="T19" fmla="*/ 0 h 212"/>
                <a:gd name="T20" fmla="*/ 2 w 356"/>
                <a:gd name="T21" fmla="*/ 130 h 212"/>
                <a:gd name="T22" fmla="*/ 2 w 356"/>
                <a:gd name="T23" fmla="*/ 130 h 212"/>
                <a:gd name="T24" fmla="*/ 2 w 356"/>
                <a:gd name="T25" fmla="*/ 130 h 212"/>
                <a:gd name="T26" fmla="*/ 2 w 356"/>
                <a:gd name="T27" fmla="*/ 130 h 212"/>
                <a:gd name="T28" fmla="*/ 2 w 356"/>
                <a:gd name="T29" fmla="*/ 136 h 212"/>
                <a:gd name="T30" fmla="*/ 6 w 356"/>
                <a:gd name="T31" fmla="*/ 140 h 212"/>
                <a:gd name="T32" fmla="*/ 14 w 356"/>
                <a:gd name="T33" fmla="*/ 152 h 212"/>
                <a:gd name="T34" fmla="*/ 30 w 356"/>
                <a:gd name="T35" fmla="*/ 164 h 212"/>
                <a:gd name="T36" fmla="*/ 48 w 356"/>
                <a:gd name="T37" fmla="*/ 174 h 212"/>
                <a:gd name="T38" fmla="*/ 72 w 356"/>
                <a:gd name="T39" fmla="*/ 184 h 212"/>
                <a:gd name="T40" fmla="*/ 98 w 356"/>
                <a:gd name="T41" fmla="*/ 194 h 212"/>
                <a:gd name="T42" fmla="*/ 126 w 356"/>
                <a:gd name="T43" fmla="*/ 200 h 212"/>
                <a:gd name="T44" fmla="*/ 156 w 356"/>
                <a:gd name="T45" fmla="*/ 206 h 212"/>
                <a:gd name="T46" fmla="*/ 156 w 356"/>
                <a:gd name="T47" fmla="*/ 206 h 212"/>
                <a:gd name="T48" fmla="*/ 186 w 356"/>
                <a:gd name="T49" fmla="*/ 210 h 212"/>
                <a:gd name="T50" fmla="*/ 214 w 356"/>
                <a:gd name="T51" fmla="*/ 212 h 212"/>
                <a:gd name="T52" fmla="*/ 240 w 356"/>
                <a:gd name="T53" fmla="*/ 212 h 212"/>
                <a:gd name="T54" fmla="*/ 264 w 356"/>
                <a:gd name="T55" fmla="*/ 208 h 212"/>
                <a:gd name="T56" fmla="*/ 282 w 356"/>
                <a:gd name="T57" fmla="*/ 204 h 212"/>
                <a:gd name="T58" fmla="*/ 298 w 356"/>
                <a:gd name="T59" fmla="*/ 198 h 212"/>
                <a:gd name="T60" fmla="*/ 310 w 356"/>
                <a:gd name="T61" fmla="*/ 188 h 212"/>
                <a:gd name="T62" fmla="*/ 312 w 356"/>
                <a:gd name="T63" fmla="*/ 184 h 212"/>
                <a:gd name="T64" fmla="*/ 316 w 356"/>
                <a:gd name="T65" fmla="*/ 178 h 212"/>
                <a:gd name="T66" fmla="*/ 356 w 356"/>
                <a:gd name="T67" fmla="*/ 48 h 212"/>
                <a:gd name="T68" fmla="*/ 356 w 356"/>
                <a:gd name="T69" fmla="*/ 48 h 212"/>
                <a:gd name="T70" fmla="*/ 336 w 356"/>
                <a:gd name="T71" fmla="*/ 58 h 212"/>
                <a:gd name="T72" fmla="*/ 316 w 356"/>
                <a:gd name="T73" fmla="*/ 66 h 212"/>
                <a:gd name="T74" fmla="*/ 294 w 356"/>
                <a:gd name="T75" fmla="*/ 72 h 212"/>
                <a:gd name="T76" fmla="*/ 272 w 356"/>
                <a:gd name="T77" fmla="*/ 78 h 212"/>
                <a:gd name="T78" fmla="*/ 248 w 356"/>
                <a:gd name="T79" fmla="*/ 82 h 212"/>
                <a:gd name="T80" fmla="*/ 222 w 356"/>
                <a:gd name="T81" fmla="*/ 82 h 212"/>
                <a:gd name="T82" fmla="*/ 198 w 356"/>
                <a:gd name="T83" fmla="*/ 82 h 212"/>
                <a:gd name="T84" fmla="*/ 172 w 356"/>
                <a:gd name="T85" fmla="*/ 80 h 212"/>
                <a:gd name="T86" fmla="*/ 172 w 356"/>
                <a:gd name="T87"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6" h="212">
                  <a:moveTo>
                    <a:pt x="172" y="80"/>
                  </a:moveTo>
                  <a:lnTo>
                    <a:pt x="172" y="80"/>
                  </a:lnTo>
                  <a:lnTo>
                    <a:pt x="146" y="74"/>
                  </a:lnTo>
                  <a:lnTo>
                    <a:pt x="122" y="68"/>
                  </a:lnTo>
                  <a:lnTo>
                    <a:pt x="98" y="60"/>
                  </a:lnTo>
                  <a:lnTo>
                    <a:pt x="76" y="50"/>
                  </a:lnTo>
                  <a:lnTo>
                    <a:pt x="54" y="40"/>
                  </a:lnTo>
                  <a:lnTo>
                    <a:pt x="34" y="28"/>
                  </a:lnTo>
                  <a:lnTo>
                    <a:pt x="16" y="14"/>
                  </a:lnTo>
                  <a:lnTo>
                    <a:pt x="0" y="0"/>
                  </a:lnTo>
                  <a:lnTo>
                    <a:pt x="2" y="130"/>
                  </a:lnTo>
                  <a:lnTo>
                    <a:pt x="2" y="130"/>
                  </a:lnTo>
                  <a:lnTo>
                    <a:pt x="2" y="130"/>
                  </a:lnTo>
                  <a:lnTo>
                    <a:pt x="2" y="130"/>
                  </a:lnTo>
                  <a:lnTo>
                    <a:pt x="2" y="136"/>
                  </a:lnTo>
                  <a:lnTo>
                    <a:pt x="6" y="140"/>
                  </a:lnTo>
                  <a:lnTo>
                    <a:pt x="14" y="152"/>
                  </a:lnTo>
                  <a:lnTo>
                    <a:pt x="30" y="164"/>
                  </a:lnTo>
                  <a:lnTo>
                    <a:pt x="48" y="174"/>
                  </a:lnTo>
                  <a:lnTo>
                    <a:pt x="72" y="184"/>
                  </a:lnTo>
                  <a:lnTo>
                    <a:pt x="98" y="194"/>
                  </a:lnTo>
                  <a:lnTo>
                    <a:pt x="126" y="200"/>
                  </a:lnTo>
                  <a:lnTo>
                    <a:pt x="156" y="206"/>
                  </a:lnTo>
                  <a:lnTo>
                    <a:pt x="156" y="206"/>
                  </a:lnTo>
                  <a:lnTo>
                    <a:pt x="186" y="210"/>
                  </a:lnTo>
                  <a:lnTo>
                    <a:pt x="214" y="212"/>
                  </a:lnTo>
                  <a:lnTo>
                    <a:pt x="240" y="212"/>
                  </a:lnTo>
                  <a:lnTo>
                    <a:pt x="264" y="208"/>
                  </a:lnTo>
                  <a:lnTo>
                    <a:pt x="282" y="204"/>
                  </a:lnTo>
                  <a:lnTo>
                    <a:pt x="298" y="198"/>
                  </a:lnTo>
                  <a:lnTo>
                    <a:pt x="310" y="188"/>
                  </a:lnTo>
                  <a:lnTo>
                    <a:pt x="312" y="184"/>
                  </a:lnTo>
                  <a:lnTo>
                    <a:pt x="316" y="178"/>
                  </a:lnTo>
                  <a:lnTo>
                    <a:pt x="356" y="48"/>
                  </a:lnTo>
                  <a:lnTo>
                    <a:pt x="356" y="48"/>
                  </a:lnTo>
                  <a:lnTo>
                    <a:pt x="336" y="58"/>
                  </a:lnTo>
                  <a:lnTo>
                    <a:pt x="316" y="66"/>
                  </a:lnTo>
                  <a:lnTo>
                    <a:pt x="294" y="72"/>
                  </a:lnTo>
                  <a:lnTo>
                    <a:pt x="272" y="78"/>
                  </a:lnTo>
                  <a:lnTo>
                    <a:pt x="248" y="82"/>
                  </a:lnTo>
                  <a:lnTo>
                    <a:pt x="222" y="82"/>
                  </a:lnTo>
                  <a:lnTo>
                    <a:pt x="198" y="82"/>
                  </a:lnTo>
                  <a:lnTo>
                    <a:pt x="172" y="80"/>
                  </a:lnTo>
                  <a:lnTo>
                    <a:pt x="172"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12"/>
            <p:cNvSpPr>
              <a:spLocks/>
            </p:cNvSpPr>
            <p:nvPr/>
          </p:nvSpPr>
          <p:spPr bwMode="auto">
            <a:xfrm>
              <a:off x="5233" y="3493"/>
              <a:ext cx="134" cy="222"/>
            </a:xfrm>
            <a:custGeom>
              <a:avLst/>
              <a:gdLst>
                <a:gd name="T0" fmla="*/ 28 w 134"/>
                <a:gd name="T1" fmla="*/ 6 h 222"/>
                <a:gd name="T2" fmla="*/ 28 w 134"/>
                <a:gd name="T3" fmla="*/ 6 h 222"/>
                <a:gd name="T4" fmla="*/ 36 w 134"/>
                <a:gd name="T5" fmla="*/ 16 h 222"/>
                <a:gd name="T6" fmla="*/ 46 w 134"/>
                <a:gd name="T7" fmla="*/ 28 h 222"/>
                <a:gd name="T8" fmla="*/ 56 w 134"/>
                <a:gd name="T9" fmla="*/ 46 h 222"/>
                <a:gd name="T10" fmla="*/ 66 w 134"/>
                <a:gd name="T11" fmla="*/ 68 h 222"/>
                <a:gd name="T12" fmla="*/ 74 w 134"/>
                <a:gd name="T13" fmla="*/ 98 h 222"/>
                <a:gd name="T14" fmla="*/ 82 w 134"/>
                <a:gd name="T15" fmla="*/ 132 h 222"/>
                <a:gd name="T16" fmla="*/ 82 w 134"/>
                <a:gd name="T17" fmla="*/ 152 h 222"/>
                <a:gd name="T18" fmla="*/ 84 w 134"/>
                <a:gd name="T19" fmla="*/ 172 h 222"/>
                <a:gd name="T20" fmla="*/ 84 w 134"/>
                <a:gd name="T21" fmla="*/ 172 h 222"/>
                <a:gd name="T22" fmla="*/ 94 w 134"/>
                <a:gd name="T23" fmla="*/ 176 h 222"/>
                <a:gd name="T24" fmla="*/ 112 w 134"/>
                <a:gd name="T25" fmla="*/ 184 h 222"/>
                <a:gd name="T26" fmla="*/ 122 w 134"/>
                <a:gd name="T27" fmla="*/ 190 h 222"/>
                <a:gd name="T28" fmla="*/ 130 w 134"/>
                <a:gd name="T29" fmla="*/ 198 h 222"/>
                <a:gd name="T30" fmla="*/ 134 w 134"/>
                <a:gd name="T31" fmla="*/ 202 h 222"/>
                <a:gd name="T32" fmla="*/ 134 w 134"/>
                <a:gd name="T33" fmla="*/ 206 h 222"/>
                <a:gd name="T34" fmla="*/ 134 w 134"/>
                <a:gd name="T35" fmla="*/ 212 h 222"/>
                <a:gd name="T36" fmla="*/ 132 w 134"/>
                <a:gd name="T37" fmla="*/ 218 h 222"/>
                <a:gd name="T38" fmla="*/ 132 w 134"/>
                <a:gd name="T39" fmla="*/ 218 h 222"/>
                <a:gd name="T40" fmla="*/ 128 w 134"/>
                <a:gd name="T41" fmla="*/ 220 h 222"/>
                <a:gd name="T42" fmla="*/ 120 w 134"/>
                <a:gd name="T43" fmla="*/ 222 h 222"/>
                <a:gd name="T44" fmla="*/ 110 w 134"/>
                <a:gd name="T45" fmla="*/ 222 h 222"/>
                <a:gd name="T46" fmla="*/ 56 w 134"/>
                <a:gd name="T47" fmla="*/ 196 h 222"/>
                <a:gd name="T48" fmla="*/ 56 w 134"/>
                <a:gd name="T49" fmla="*/ 196 h 222"/>
                <a:gd name="T50" fmla="*/ 52 w 134"/>
                <a:gd name="T51" fmla="*/ 192 h 222"/>
                <a:gd name="T52" fmla="*/ 50 w 134"/>
                <a:gd name="T53" fmla="*/ 186 h 222"/>
                <a:gd name="T54" fmla="*/ 50 w 134"/>
                <a:gd name="T55" fmla="*/ 182 h 222"/>
                <a:gd name="T56" fmla="*/ 52 w 134"/>
                <a:gd name="T57" fmla="*/ 180 h 222"/>
                <a:gd name="T58" fmla="*/ 60 w 134"/>
                <a:gd name="T59" fmla="*/ 168 h 222"/>
                <a:gd name="T60" fmla="*/ 60 w 134"/>
                <a:gd name="T61" fmla="*/ 168 h 222"/>
                <a:gd name="T62" fmla="*/ 62 w 134"/>
                <a:gd name="T63" fmla="*/ 154 h 222"/>
                <a:gd name="T64" fmla="*/ 62 w 134"/>
                <a:gd name="T65" fmla="*/ 136 h 222"/>
                <a:gd name="T66" fmla="*/ 58 w 134"/>
                <a:gd name="T67" fmla="*/ 116 h 222"/>
                <a:gd name="T68" fmla="*/ 52 w 134"/>
                <a:gd name="T69" fmla="*/ 94 h 222"/>
                <a:gd name="T70" fmla="*/ 48 w 134"/>
                <a:gd name="T71" fmla="*/ 82 h 222"/>
                <a:gd name="T72" fmla="*/ 42 w 134"/>
                <a:gd name="T73" fmla="*/ 70 h 222"/>
                <a:gd name="T74" fmla="*/ 34 w 134"/>
                <a:gd name="T75" fmla="*/ 58 h 222"/>
                <a:gd name="T76" fmla="*/ 26 w 134"/>
                <a:gd name="T77" fmla="*/ 46 h 222"/>
                <a:gd name="T78" fmla="*/ 14 w 134"/>
                <a:gd name="T79" fmla="*/ 34 h 222"/>
                <a:gd name="T80" fmla="*/ 2 w 134"/>
                <a:gd name="T81" fmla="*/ 24 h 222"/>
                <a:gd name="T82" fmla="*/ 2 w 134"/>
                <a:gd name="T83" fmla="*/ 24 h 222"/>
                <a:gd name="T84" fmla="*/ 0 w 134"/>
                <a:gd name="T85" fmla="*/ 18 h 222"/>
                <a:gd name="T86" fmla="*/ 0 w 134"/>
                <a:gd name="T87" fmla="*/ 12 h 222"/>
                <a:gd name="T88" fmla="*/ 2 w 134"/>
                <a:gd name="T89" fmla="*/ 8 h 222"/>
                <a:gd name="T90" fmla="*/ 4 w 134"/>
                <a:gd name="T91" fmla="*/ 4 h 222"/>
                <a:gd name="T92" fmla="*/ 10 w 134"/>
                <a:gd name="T93" fmla="*/ 0 h 222"/>
                <a:gd name="T94" fmla="*/ 18 w 134"/>
                <a:gd name="T95" fmla="*/ 2 h 222"/>
                <a:gd name="T96" fmla="*/ 28 w 134"/>
                <a:gd name="T97" fmla="*/ 6 h 222"/>
                <a:gd name="T98" fmla="*/ 28 w 134"/>
                <a:gd name="T99" fmla="*/ 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2">
                  <a:moveTo>
                    <a:pt x="28" y="6"/>
                  </a:moveTo>
                  <a:lnTo>
                    <a:pt x="28" y="6"/>
                  </a:lnTo>
                  <a:lnTo>
                    <a:pt x="36" y="16"/>
                  </a:lnTo>
                  <a:lnTo>
                    <a:pt x="46" y="28"/>
                  </a:lnTo>
                  <a:lnTo>
                    <a:pt x="56" y="46"/>
                  </a:lnTo>
                  <a:lnTo>
                    <a:pt x="66" y="68"/>
                  </a:lnTo>
                  <a:lnTo>
                    <a:pt x="74" y="98"/>
                  </a:lnTo>
                  <a:lnTo>
                    <a:pt x="82" y="132"/>
                  </a:lnTo>
                  <a:lnTo>
                    <a:pt x="82" y="152"/>
                  </a:lnTo>
                  <a:lnTo>
                    <a:pt x="84" y="172"/>
                  </a:lnTo>
                  <a:lnTo>
                    <a:pt x="84" y="172"/>
                  </a:lnTo>
                  <a:lnTo>
                    <a:pt x="94" y="176"/>
                  </a:lnTo>
                  <a:lnTo>
                    <a:pt x="112" y="184"/>
                  </a:lnTo>
                  <a:lnTo>
                    <a:pt x="122" y="190"/>
                  </a:lnTo>
                  <a:lnTo>
                    <a:pt x="130" y="198"/>
                  </a:lnTo>
                  <a:lnTo>
                    <a:pt x="134" y="202"/>
                  </a:lnTo>
                  <a:lnTo>
                    <a:pt x="134" y="206"/>
                  </a:lnTo>
                  <a:lnTo>
                    <a:pt x="134" y="212"/>
                  </a:lnTo>
                  <a:lnTo>
                    <a:pt x="132" y="218"/>
                  </a:lnTo>
                  <a:lnTo>
                    <a:pt x="132" y="218"/>
                  </a:lnTo>
                  <a:lnTo>
                    <a:pt x="128" y="220"/>
                  </a:lnTo>
                  <a:lnTo>
                    <a:pt x="120" y="222"/>
                  </a:lnTo>
                  <a:lnTo>
                    <a:pt x="110" y="222"/>
                  </a:lnTo>
                  <a:lnTo>
                    <a:pt x="56" y="196"/>
                  </a:lnTo>
                  <a:lnTo>
                    <a:pt x="56" y="196"/>
                  </a:lnTo>
                  <a:lnTo>
                    <a:pt x="52" y="192"/>
                  </a:lnTo>
                  <a:lnTo>
                    <a:pt x="50" y="186"/>
                  </a:lnTo>
                  <a:lnTo>
                    <a:pt x="50" y="182"/>
                  </a:lnTo>
                  <a:lnTo>
                    <a:pt x="52" y="180"/>
                  </a:lnTo>
                  <a:lnTo>
                    <a:pt x="60" y="168"/>
                  </a:lnTo>
                  <a:lnTo>
                    <a:pt x="60" y="168"/>
                  </a:lnTo>
                  <a:lnTo>
                    <a:pt x="62" y="154"/>
                  </a:lnTo>
                  <a:lnTo>
                    <a:pt x="62" y="136"/>
                  </a:lnTo>
                  <a:lnTo>
                    <a:pt x="58" y="116"/>
                  </a:lnTo>
                  <a:lnTo>
                    <a:pt x="52" y="94"/>
                  </a:lnTo>
                  <a:lnTo>
                    <a:pt x="48" y="82"/>
                  </a:lnTo>
                  <a:lnTo>
                    <a:pt x="42" y="70"/>
                  </a:lnTo>
                  <a:lnTo>
                    <a:pt x="34" y="58"/>
                  </a:lnTo>
                  <a:lnTo>
                    <a:pt x="26" y="46"/>
                  </a:lnTo>
                  <a:lnTo>
                    <a:pt x="14" y="34"/>
                  </a:lnTo>
                  <a:lnTo>
                    <a:pt x="2" y="24"/>
                  </a:lnTo>
                  <a:lnTo>
                    <a:pt x="2" y="24"/>
                  </a:lnTo>
                  <a:lnTo>
                    <a:pt x="0" y="18"/>
                  </a:lnTo>
                  <a:lnTo>
                    <a:pt x="0" y="12"/>
                  </a:lnTo>
                  <a:lnTo>
                    <a:pt x="2" y="8"/>
                  </a:lnTo>
                  <a:lnTo>
                    <a:pt x="4" y="4"/>
                  </a:lnTo>
                  <a:lnTo>
                    <a:pt x="10" y="0"/>
                  </a:lnTo>
                  <a:lnTo>
                    <a:pt x="18" y="2"/>
                  </a:lnTo>
                  <a:lnTo>
                    <a:pt x="28" y="6"/>
                  </a:lnTo>
                  <a:lnTo>
                    <a:pt x="28"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13"/>
            <p:cNvSpPr>
              <a:spLocks/>
            </p:cNvSpPr>
            <p:nvPr/>
          </p:nvSpPr>
          <p:spPr bwMode="auto">
            <a:xfrm>
              <a:off x="4961" y="3475"/>
              <a:ext cx="134" cy="220"/>
            </a:xfrm>
            <a:custGeom>
              <a:avLst/>
              <a:gdLst>
                <a:gd name="T0" fmla="*/ 106 w 134"/>
                <a:gd name="T1" fmla="*/ 4 h 220"/>
                <a:gd name="T2" fmla="*/ 106 w 134"/>
                <a:gd name="T3" fmla="*/ 4 h 220"/>
                <a:gd name="T4" fmla="*/ 98 w 134"/>
                <a:gd name="T5" fmla="*/ 14 h 220"/>
                <a:gd name="T6" fmla="*/ 88 w 134"/>
                <a:gd name="T7" fmla="*/ 26 h 220"/>
                <a:gd name="T8" fmla="*/ 78 w 134"/>
                <a:gd name="T9" fmla="*/ 44 h 220"/>
                <a:gd name="T10" fmla="*/ 68 w 134"/>
                <a:gd name="T11" fmla="*/ 68 h 220"/>
                <a:gd name="T12" fmla="*/ 60 w 134"/>
                <a:gd name="T13" fmla="*/ 96 h 220"/>
                <a:gd name="T14" fmla="*/ 54 w 134"/>
                <a:gd name="T15" fmla="*/ 130 h 220"/>
                <a:gd name="T16" fmla="*/ 52 w 134"/>
                <a:gd name="T17" fmla="*/ 150 h 220"/>
                <a:gd name="T18" fmla="*/ 52 w 134"/>
                <a:gd name="T19" fmla="*/ 172 h 220"/>
                <a:gd name="T20" fmla="*/ 52 w 134"/>
                <a:gd name="T21" fmla="*/ 172 h 220"/>
                <a:gd name="T22" fmla="*/ 42 w 134"/>
                <a:gd name="T23" fmla="*/ 174 h 220"/>
                <a:gd name="T24" fmla="*/ 22 w 134"/>
                <a:gd name="T25" fmla="*/ 182 h 220"/>
                <a:gd name="T26" fmla="*/ 12 w 134"/>
                <a:gd name="T27" fmla="*/ 188 h 220"/>
                <a:gd name="T28" fmla="*/ 4 w 134"/>
                <a:gd name="T29" fmla="*/ 196 h 220"/>
                <a:gd name="T30" fmla="*/ 2 w 134"/>
                <a:gd name="T31" fmla="*/ 200 h 220"/>
                <a:gd name="T32" fmla="*/ 0 w 134"/>
                <a:gd name="T33" fmla="*/ 204 h 220"/>
                <a:gd name="T34" fmla="*/ 0 w 134"/>
                <a:gd name="T35" fmla="*/ 210 h 220"/>
                <a:gd name="T36" fmla="*/ 2 w 134"/>
                <a:gd name="T37" fmla="*/ 216 h 220"/>
                <a:gd name="T38" fmla="*/ 2 w 134"/>
                <a:gd name="T39" fmla="*/ 216 h 220"/>
                <a:gd name="T40" fmla="*/ 8 w 134"/>
                <a:gd name="T41" fmla="*/ 218 h 220"/>
                <a:gd name="T42" fmla="*/ 14 w 134"/>
                <a:gd name="T43" fmla="*/ 220 h 220"/>
                <a:gd name="T44" fmla="*/ 26 w 134"/>
                <a:gd name="T45" fmla="*/ 220 h 220"/>
                <a:gd name="T46" fmla="*/ 78 w 134"/>
                <a:gd name="T47" fmla="*/ 196 h 220"/>
                <a:gd name="T48" fmla="*/ 78 w 134"/>
                <a:gd name="T49" fmla="*/ 196 h 220"/>
                <a:gd name="T50" fmla="*/ 84 w 134"/>
                <a:gd name="T51" fmla="*/ 190 h 220"/>
                <a:gd name="T52" fmla="*/ 86 w 134"/>
                <a:gd name="T53" fmla="*/ 184 h 220"/>
                <a:gd name="T54" fmla="*/ 84 w 134"/>
                <a:gd name="T55" fmla="*/ 182 h 220"/>
                <a:gd name="T56" fmla="*/ 84 w 134"/>
                <a:gd name="T57" fmla="*/ 178 h 220"/>
                <a:gd name="T58" fmla="*/ 74 w 134"/>
                <a:gd name="T59" fmla="*/ 166 h 220"/>
                <a:gd name="T60" fmla="*/ 74 w 134"/>
                <a:gd name="T61" fmla="*/ 166 h 220"/>
                <a:gd name="T62" fmla="*/ 72 w 134"/>
                <a:gd name="T63" fmla="*/ 152 h 220"/>
                <a:gd name="T64" fmla="*/ 74 w 134"/>
                <a:gd name="T65" fmla="*/ 136 h 220"/>
                <a:gd name="T66" fmla="*/ 76 w 134"/>
                <a:gd name="T67" fmla="*/ 114 h 220"/>
                <a:gd name="T68" fmla="*/ 82 w 134"/>
                <a:gd name="T69" fmla="*/ 92 h 220"/>
                <a:gd name="T70" fmla="*/ 86 w 134"/>
                <a:gd name="T71" fmla="*/ 80 h 220"/>
                <a:gd name="T72" fmla="*/ 92 w 134"/>
                <a:gd name="T73" fmla="*/ 68 h 220"/>
                <a:gd name="T74" fmla="*/ 100 w 134"/>
                <a:gd name="T75" fmla="*/ 56 h 220"/>
                <a:gd name="T76" fmla="*/ 110 w 134"/>
                <a:gd name="T77" fmla="*/ 44 h 220"/>
                <a:gd name="T78" fmla="*/ 120 w 134"/>
                <a:gd name="T79" fmla="*/ 32 h 220"/>
                <a:gd name="T80" fmla="*/ 134 w 134"/>
                <a:gd name="T81" fmla="*/ 22 h 220"/>
                <a:gd name="T82" fmla="*/ 134 w 134"/>
                <a:gd name="T83" fmla="*/ 22 h 220"/>
                <a:gd name="T84" fmla="*/ 134 w 134"/>
                <a:gd name="T85" fmla="*/ 16 h 220"/>
                <a:gd name="T86" fmla="*/ 134 w 134"/>
                <a:gd name="T87" fmla="*/ 12 h 220"/>
                <a:gd name="T88" fmla="*/ 132 w 134"/>
                <a:gd name="T89" fmla="*/ 6 h 220"/>
                <a:gd name="T90" fmla="*/ 130 w 134"/>
                <a:gd name="T91" fmla="*/ 2 h 220"/>
                <a:gd name="T92" fmla="*/ 124 w 134"/>
                <a:gd name="T93" fmla="*/ 0 h 220"/>
                <a:gd name="T94" fmla="*/ 118 w 134"/>
                <a:gd name="T95" fmla="*/ 0 h 220"/>
                <a:gd name="T96" fmla="*/ 106 w 134"/>
                <a:gd name="T97" fmla="*/ 4 h 220"/>
                <a:gd name="T98" fmla="*/ 106 w 134"/>
                <a:gd name="T99" fmla="*/ 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0">
                  <a:moveTo>
                    <a:pt x="106" y="4"/>
                  </a:moveTo>
                  <a:lnTo>
                    <a:pt x="106" y="4"/>
                  </a:lnTo>
                  <a:lnTo>
                    <a:pt x="98" y="14"/>
                  </a:lnTo>
                  <a:lnTo>
                    <a:pt x="88" y="26"/>
                  </a:lnTo>
                  <a:lnTo>
                    <a:pt x="78" y="44"/>
                  </a:lnTo>
                  <a:lnTo>
                    <a:pt x="68" y="68"/>
                  </a:lnTo>
                  <a:lnTo>
                    <a:pt x="60" y="96"/>
                  </a:lnTo>
                  <a:lnTo>
                    <a:pt x="54" y="130"/>
                  </a:lnTo>
                  <a:lnTo>
                    <a:pt x="52" y="150"/>
                  </a:lnTo>
                  <a:lnTo>
                    <a:pt x="52" y="172"/>
                  </a:lnTo>
                  <a:lnTo>
                    <a:pt x="52" y="172"/>
                  </a:lnTo>
                  <a:lnTo>
                    <a:pt x="42" y="174"/>
                  </a:lnTo>
                  <a:lnTo>
                    <a:pt x="22" y="182"/>
                  </a:lnTo>
                  <a:lnTo>
                    <a:pt x="12" y="188"/>
                  </a:lnTo>
                  <a:lnTo>
                    <a:pt x="4" y="196"/>
                  </a:lnTo>
                  <a:lnTo>
                    <a:pt x="2" y="200"/>
                  </a:lnTo>
                  <a:lnTo>
                    <a:pt x="0" y="204"/>
                  </a:lnTo>
                  <a:lnTo>
                    <a:pt x="0" y="210"/>
                  </a:lnTo>
                  <a:lnTo>
                    <a:pt x="2" y="216"/>
                  </a:lnTo>
                  <a:lnTo>
                    <a:pt x="2" y="216"/>
                  </a:lnTo>
                  <a:lnTo>
                    <a:pt x="8" y="218"/>
                  </a:lnTo>
                  <a:lnTo>
                    <a:pt x="14" y="220"/>
                  </a:lnTo>
                  <a:lnTo>
                    <a:pt x="26" y="220"/>
                  </a:lnTo>
                  <a:lnTo>
                    <a:pt x="78" y="196"/>
                  </a:lnTo>
                  <a:lnTo>
                    <a:pt x="78" y="196"/>
                  </a:lnTo>
                  <a:lnTo>
                    <a:pt x="84" y="190"/>
                  </a:lnTo>
                  <a:lnTo>
                    <a:pt x="86" y="184"/>
                  </a:lnTo>
                  <a:lnTo>
                    <a:pt x="84" y="182"/>
                  </a:lnTo>
                  <a:lnTo>
                    <a:pt x="84" y="178"/>
                  </a:lnTo>
                  <a:lnTo>
                    <a:pt x="74" y="166"/>
                  </a:lnTo>
                  <a:lnTo>
                    <a:pt x="74" y="166"/>
                  </a:lnTo>
                  <a:lnTo>
                    <a:pt x="72" y="152"/>
                  </a:lnTo>
                  <a:lnTo>
                    <a:pt x="74" y="136"/>
                  </a:lnTo>
                  <a:lnTo>
                    <a:pt x="76" y="114"/>
                  </a:lnTo>
                  <a:lnTo>
                    <a:pt x="82" y="92"/>
                  </a:lnTo>
                  <a:lnTo>
                    <a:pt x="86" y="80"/>
                  </a:lnTo>
                  <a:lnTo>
                    <a:pt x="92" y="68"/>
                  </a:lnTo>
                  <a:lnTo>
                    <a:pt x="100" y="56"/>
                  </a:lnTo>
                  <a:lnTo>
                    <a:pt x="110" y="44"/>
                  </a:lnTo>
                  <a:lnTo>
                    <a:pt x="120" y="32"/>
                  </a:lnTo>
                  <a:lnTo>
                    <a:pt x="134" y="22"/>
                  </a:lnTo>
                  <a:lnTo>
                    <a:pt x="134" y="22"/>
                  </a:lnTo>
                  <a:lnTo>
                    <a:pt x="134" y="16"/>
                  </a:lnTo>
                  <a:lnTo>
                    <a:pt x="134" y="12"/>
                  </a:lnTo>
                  <a:lnTo>
                    <a:pt x="132" y="6"/>
                  </a:lnTo>
                  <a:lnTo>
                    <a:pt x="130" y="2"/>
                  </a:lnTo>
                  <a:lnTo>
                    <a:pt x="124" y="0"/>
                  </a:lnTo>
                  <a:lnTo>
                    <a:pt x="118" y="0"/>
                  </a:lnTo>
                  <a:lnTo>
                    <a:pt x="106" y="4"/>
                  </a:lnTo>
                  <a:lnTo>
                    <a:pt x="10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14"/>
            <p:cNvSpPr>
              <a:spLocks/>
            </p:cNvSpPr>
            <p:nvPr/>
          </p:nvSpPr>
          <p:spPr bwMode="auto">
            <a:xfrm>
              <a:off x="4979" y="3121"/>
              <a:ext cx="456" cy="294"/>
            </a:xfrm>
            <a:custGeom>
              <a:avLst/>
              <a:gdLst>
                <a:gd name="T0" fmla="*/ 454 w 456"/>
                <a:gd name="T1" fmla="*/ 196 h 294"/>
                <a:gd name="T2" fmla="*/ 454 w 456"/>
                <a:gd name="T3" fmla="*/ 168 h 294"/>
                <a:gd name="T4" fmla="*/ 448 w 456"/>
                <a:gd name="T5" fmla="*/ 138 h 294"/>
                <a:gd name="T6" fmla="*/ 432 w 456"/>
                <a:gd name="T7" fmla="*/ 110 h 294"/>
                <a:gd name="T8" fmla="*/ 408 w 456"/>
                <a:gd name="T9" fmla="*/ 84 h 294"/>
                <a:gd name="T10" fmla="*/ 380 w 456"/>
                <a:gd name="T11" fmla="*/ 60 h 294"/>
                <a:gd name="T12" fmla="*/ 344 w 456"/>
                <a:gd name="T13" fmla="*/ 38 h 294"/>
                <a:gd name="T14" fmla="*/ 304 w 456"/>
                <a:gd name="T15" fmla="*/ 22 h 294"/>
                <a:gd name="T16" fmla="*/ 258 w 456"/>
                <a:gd name="T17" fmla="*/ 8 h 294"/>
                <a:gd name="T18" fmla="*/ 236 w 456"/>
                <a:gd name="T19" fmla="*/ 4 h 294"/>
                <a:gd name="T20" fmla="*/ 190 w 456"/>
                <a:gd name="T21" fmla="*/ 0 h 294"/>
                <a:gd name="T22" fmla="*/ 148 w 456"/>
                <a:gd name="T23" fmla="*/ 2 h 294"/>
                <a:gd name="T24" fmla="*/ 108 w 456"/>
                <a:gd name="T25" fmla="*/ 8 h 294"/>
                <a:gd name="T26" fmla="*/ 74 w 456"/>
                <a:gd name="T27" fmla="*/ 20 h 294"/>
                <a:gd name="T28" fmla="*/ 44 w 456"/>
                <a:gd name="T29" fmla="*/ 38 h 294"/>
                <a:gd name="T30" fmla="*/ 22 w 456"/>
                <a:gd name="T31" fmla="*/ 58 h 294"/>
                <a:gd name="T32" fmla="*/ 6 w 456"/>
                <a:gd name="T33" fmla="*/ 84 h 294"/>
                <a:gd name="T34" fmla="*/ 2 w 456"/>
                <a:gd name="T35" fmla="*/ 96 h 294"/>
                <a:gd name="T36" fmla="*/ 0 w 456"/>
                <a:gd name="T37" fmla="*/ 126 h 294"/>
                <a:gd name="T38" fmla="*/ 8 w 456"/>
                <a:gd name="T39" fmla="*/ 154 h 294"/>
                <a:gd name="T40" fmla="*/ 24 w 456"/>
                <a:gd name="T41" fmla="*/ 182 h 294"/>
                <a:gd name="T42" fmla="*/ 46 w 456"/>
                <a:gd name="T43" fmla="*/ 210 h 294"/>
                <a:gd name="T44" fmla="*/ 76 w 456"/>
                <a:gd name="T45" fmla="*/ 234 h 294"/>
                <a:gd name="T46" fmla="*/ 112 w 456"/>
                <a:gd name="T47" fmla="*/ 254 h 294"/>
                <a:gd name="T48" fmla="*/ 152 w 456"/>
                <a:gd name="T49" fmla="*/ 272 h 294"/>
                <a:gd name="T50" fmla="*/ 198 w 456"/>
                <a:gd name="T51" fmla="*/ 284 h 294"/>
                <a:gd name="T52" fmla="*/ 220 w 456"/>
                <a:gd name="T53" fmla="*/ 290 h 294"/>
                <a:gd name="T54" fmla="*/ 266 w 456"/>
                <a:gd name="T55" fmla="*/ 294 h 294"/>
                <a:gd name="T56" fmla="*/ 308 w 456"/>
                <a:gd name="T57" fmla="*/ 292 h 294"/>
                <a:gd name="T58" fmla="*/ 348 w 456"/>
                <a:gd name="T59" fmla="*/ 284 h 294"/>
                <a:gd name="T60" fmla="*/ 382 w 456"/>
                <a:gd name="T61" fmla="*/ 272 h 294"/>
                <a:gd name="T62" fmla="*/ 412 w 456"/>
                <a:gd name="T63" fmla="*/ 256 h 294"/>
                <a:gd name="T64" fmla="*/ 434 w 456"/>
                <a:gd name="T65" fmla="*/ 236 h 294"/>
                <a:gd name="T66" fmla="*/ 450 w 456"/>
                <a:gd name="T67" fmla="*/ 210 h 294"/>
                <a:gd name="T68" fmla="*/ 454 w 456"/>
                <a:gd name="T69" fmla="*/ 19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294">
                  <a:moveTo>
                    <a:pt x="454" y="196"/>
                  </a:moveTo>
                  <a:lnTo>
                    <a:pt x="454" y="196"/>
                  </a:lnTo>
                  <a:lnTo>
                    <a:pt x="456" y="182"/>
                  </a:lnTo>
                  <a:lnTo>
                    <a:pt x="454" y="168"/>
                  </a:lnTo>
                  <a:lnTo>
                    <a:pt x="452" y="152"/>
                  </a:lnTo>
                  <a:lnTo>
                    <a:pt x="448" y="138"/>
                  </a:lnTo>
                  <a:lnTo>
                    <a:pt x="440" y="124"/>
                  </a:lnTo>
                  <a:lnTo>
                    <a:pt x="432" y="110"/>
                  </a:lnTo>
                  <a:lnTo>
                    <a:pt x="422" y="96"/>
                  </a:lnTo>
                  <a:lnTo>
                    <a:pt x="408" y="84"/>
                  </a:lnTo>
                  <a:lnTo>
                    <a:pt x="394" y="72"/>
                  </a:lnTo>
                  <a:lnTo>
                    <a:pt x="380" y="60"/>
                  </a:lnTo>
                  <a:lnTo>
                    <a:pt x="362" y="48"/>
                  </a:lnTo>
                  <a:lnTo>
                    <a:pt x="344" y="38"/>
                  </a:lnTo>
                  <a:lnTo>
                    <a:pt x="324" y="30"/>
                  </a:lnTo>
                  <a:lnTo>
                    <a:pt x="304" y="22"/>
                  </a:lnTo>
                  <a:lnTo>
                    <a:pt x="282" y="14"/>
                  </a:lnTo>
                  <a:lnTo>
                    <a:pt x="258" y="8"/>
                  </a:lnTo>
                  <a:lnTo>
                    <a:pt x="258" y="8"/>
                  </a:lnTo>
                  <a:lnTo>
                    <a:pt x="236" y="4"/>
                  </a:lnTo>
                  <a:lnTo>
                    <a:pt x="212" y="2"/>
                  </a:lnTo>
                  <a:lnTo>
                    <a:pt x="190" y="0"/>
                  </a:lnTo>
                  <a:lnTo>
                    <a:pt x="168" y="0"/>
                  </a:lnTo>
                  <a:lnTo>
                    <a:pt x="148" y="2"/>
                  </a:lnTo>
                  <a:lnTo>
                    <a:pt x="128" y="4"/>
                  </a:lnTo>
                  <a:lnTo>
                    <a:pt x="108" y="8"/>
                  </a:lnTo>
                  <a:lnTo>
                    <a:pt x="90" y="14"/>
                  </a:lnTo>
                  <a:lnTo>
                    <a:pt x="74" y="20"/>
                  </a:lnTo>
                  <a:lnTo>
                    <a:pt x="58" y="28"/>
                  </a:lnTo>
                  <a:lnTo>
                    <a:pt x="44" y="38"/>
                  </a:lnTo>
                  <a:lnTo>
                    <a:pt x="32" y="48"/>
                  </a:lnTo>
                  <a:lnTo>
                    <a:pt x="22" y="58"/>
                  </a:lnTo>
                  <a:lnTo>
                    <a:pt x="14" y="70"/>
                  </a:lnTo>
                  <a:lnTo>
                    <a:pt x="6" y="84"/>
                  </a:lnTo>
                  <a:lnTo>
                    <a:pt x="2" y="96"/>
                  </a:lnTo>
                  <a:lnTo>
                    <a:pt x="2" y="96"/>
                  </a:lnTo>
                  <a:lnTo>
                    <a:pt x="0" y="112"/>
                  </a:lnTo>
                  <a:lnTo>
                    <a:pt x="0" y="126"/>
                  </a:lnTo>
                  <a:lnTo>
                    <a:pt x="4" y="140"/>
                  </a:lnTo>
                  <a:lnTo>
                    <a:pt x="8" y="154"/>
                  </a:lnTo>
                  <a:lnTo>
                    <a:pt x="16" y="168"/>
                  </a:lnTo>
                  <a:lnTo>
                    <a:pt x="24" y="182"/>
                  </a:lnTo>
                  <a:lnTo>
                    <a:pt x="34" y="196"/>
                  </a:lnTo>
                  <a:lnTo>
                    <a:pt x="46" y="210"/>
                  </a:lnTo>
                  <a:lnTo>
                    <a:pt x="62" y="222"/>
                  </a:lnTo>
                  <a:lnTo>
                    <a:pt x="76" y="234"/>
                  </a:lnTo>
                  <a:lnTo>
                    <a:pt x="94" y="244"/>
                  </a:lnTo>
                  <a:lnTo>
                    <a:pt x="112" y="254"/>
                  </a:lnTo>
                  <a:lnTo>
                    <a:pt x="132" y="264"/>
                  </a:lnTo>
                  <a:lnTo>
                    <a:pt x="152" y="272"/>
                  </a:lnTo>
                  <a:lnTo>
                    <a:pt x="174" y="280"/>
                  </a:lnTo>
                  <a:lnTo>
                    <a:pt x="198" y="284"/>
                  </a:lnTo>
                  <a:lnTo>
                    <a:pt x="198" y="284"/>
                  </a:lnTo>
                  <a:lnTo>
                    <a:pt x="220" y="290"/>
                  </a:lnTo>
                  <a:lnTo>
                    <a:pt x="244" y="292"/>
                  </a:lnTo>
                  <a:lnTo>
                    <a:pt x="266" y="294"/>
                  </a:lnTo>
                  <a:lnTo>
                    <a:pt x="288" y="294"/>
                  </a:lnTo>
                  <a:lnTo>
                    <a:pt x="308" y="292"/>
                  </a:lnTo>
                  <a:lnTo>
                    <a:pt x="328" y="288"/>
                  </a:lnTo>
                  <a:lnTo>
                    <a:pt x="348" y="284"/>
                  </a:lnTo>
                  <a:lnTo>
                    <a:pt x="366" y="280"/>
                  </a:lnTo>
                  <a:lnTo>
                    <a:pt x="382" y="272"/>
                  </a:lnTo>
                  <a:lnTo>
                    <a:pt x="398" y="266"/>
                  </a:lnTo>
                  <a:lnTo>
                    <a:pt x="412" y="256"/>
                  </a:lnTo>
                  <a:lnTo>
                    <a:pt x="424" y="246"/>
                  </a:lnTo>
                  <a:lnTo>
                    <a:pt x="434" y="236"/>
                  </a:lnTo>
                  <a:lnTo>
                    <a:pt x="442" y="224"/>
                  </a:lnTo>
                  <a:lnTo>
                    <a:pt x="450" y="210"/>
                  </a:lnTo>
                  <a:lnTo>
                    <a:pt x="454" y="196"/>
                  </a:lnTo>
                  <a:lnTo>
                    <a:pt x="454" y="1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5" name="Freeform 15"/>
            <p:cNvSpPr>
              <a:spLocks/>
            </p:cNvSpPr>
            <p:nvPr/>
          </p:nvSpPr>
          <p:spPr bwMode="auto">
            <a:xfrm>
              <a:off x="5073" y="3177"/>
              <a:ext cx="66" cy="58"/>
            </a:xfrm>
            <a:custGeom>
              <a:avLst/>
              <a:gdLst>
                <a:gd name="T0" fmla="*/ 30 w 66"/>
                <a:gd name="T1" fmla="*/ 52 h 58"/>
                <a:gd name="T2" fmla="*/ 30 w 66"/>
                <a:gd name="T3" fmla="*/ 52 h 58"/>
                <a:gd name="T4" fmla="*/ 50 w 66"/>
                <a:gd name="T5" fmla="*/ 58 h 58"/>
                <a:gd name="T6" fmla="*/ 50 w 66"/>
                <a:gd name="T7" fmla="*/ 58 h 58"/>
                <a:gd name="T8" fmla="*/ 56 w 66"/>
                <a:gd name="T9" fmla="*/ 54 h 58"/>
                <a:gd name="T10" fmla="*/ 56 w 66"/>
                <a:gd name="T11" fmla="*/ 54 h 58"/>
                <a:gd name="T12" fmla="*/ 60 w 66"/>
                <a:gd name="T13" fmla="*/ 48 h 58"/>
                <a:gd name="T14" fmla="*/ 62 w 66"/>
                <a:gd name="T15" fmla="*/ 42 h 58"/>
                <a:gd name="T16" fmla="*/ 66 w 66"/>
                <a:gd name="T17" fmla="*/ 28 h 58"/>
                <a:gd name="T18" fmla="*/ 64 w 66"/>
                <a:gd name="T19" fmla="*/ 22 h 58"/>
                <a:gd name="T20" fmla="*/ 62 w 66"/>
                <a:gd name="T21" fmla="*/ 16 h 58"/>
                <a:gd name="T22" fmla="*/ 60 w 66"/>
                <a:gd name="T23" fmla="*/ 12 h 58"/>
                <a:gd name="T24" fmla="*/ 56 w 66"/>
                <a:gd name="T25" fmla="*/ 6 h 58"/>
                <a:gd name="T26" fmla="*/ 56 w 66"/>
                <a:gd name="T27" fmla="*/ 6 h 58"/>
                <a:gd name="T28" fmla="*/ 50 w 66"/>
                <a:gd name="T29" fmla="*/ 4 h 58"/>
                <a:gd name="T30" fmla="*/ 46 w 66"/>
                <a:gd name="T31" fmla="*/ 0 h 58"/>
                <a:gd name="T32" fmla="*/ 38 w 66"/>
                <a:gd name="T33" fmla="*/ 0 h 58"/>
                <a:gd name="T34" fmla="*/ 32 w 66"/>
                <a:gd name="T35" fmla="*/ 0 h 58"/>
                <a:gd name="T36" fmla="*/ 20 w 66"/>
                <a:gd name="T37" fmla="*/ 4 h 58"/>
                <a:gd name="T38" fmla="*/ 14 w 66"/>
                <a:gd name="T39" fmla="*/ 8 h 58"/>
                <a:gd name="T40" fmla="*/ 10 w 66"/>
                <a:gd name="T41" fmla="*/ 12 h 58"/>
                <a:gd name="T42" fmla="*/ 10 w 66"/>
                <a:gd name="T43" fmla="*/ 12 h 58"/>
                <a:gd name="T44" fmla="*/ 4 w 66"/>
                <a:gd name="T45" fmla="*/ 20 h 58"/>
                <a:gd name="T46" fmla="*/ 0 w 66"/>
                <a:gd name="T47" fmla="*/ 30 h 58"/>
                <a:gd name="T48" fmla="*/ 0 w 66"/>
                <a:gd name="T49" fmla="*/ 40 h 58"/>
                <a:gd name="T50" fmla="*/ 2 w 66"/>
                <a:gd name="T51" fmla="*/ 48 h 58"/>
                <a:gd name="T52" fmla="*/ 2 w 66"/>
                <a:gd name="T53" fmla="*/ 48 h 58"/>
                <a:gd name="T54" fmla="*/ 16 w 66"/>
                <a:gd name="T55" fmla="*/ 48 h 58"/>
                <a:gd name="T56" fmla="*/ 30 w 66"/>
                <a:gd name="T57" fmla="*/ 52 h 58"/>
                <a:gd name="T58" fmla="*/ 30 w 66"/>
                <a:gd name="T59"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58">
                  <a:moveTo>
                    <a:pt x="30" y="52"/>
                  </a:moveTo>
                  <a:lnTo>
                    <a:pt x="30" y="52"/>
                  </a:lnTo>
                  <a:lnTo>
                    <a:pt x="50" y="58"/>
                  </a:lnTo>
                  <a:lnTo>
                    <a:pt x="50" y="58"/>
                  </a:lnTo>
                  <a:lnTo>
                    <a:pt x="56" y="54"/>
                  </a:lnTo>
                  <a:lnTo>
                    <a:pt x="56" y="54"/>
                  </a:lnTo>
                  <a:lnTo>
                    <a:pt x="60" y="48"/>
                  </a:lnTo>
                  <a:lnTo>
                    <a:pt x="62" y="42"/>
                  </a:lnTo>
                  <a:lnTo>
                    <a:pt x="66" y="28"/>
                  </a:lnTo>
                  <a:lnTo>
                    <a:pt x="64" y="22"/>
                  </a:lnTo>
                  <a:lnTo>
                    <a:pt x="62" y="16"/>
                  </a:lnTo>
                  <a:lnTo>
                    <a:pt x="60" y="12"/>
                  </a:lnTo>
                  <a:lnTo>
                    <a:pt x="56" y="6"/>
                  </a:lnTo>
                  <a:lnTo>
                    <a:pt x="56" y="6"/>
                  </a:lnTo>
                  <a:lnTo>
                    <a:pt x="50" y="4"/>
                  </a:lnTo>
                  <a:lnTo>
                    <a:pt x="46" y="0"/>
                  </a:lnTo>
                  <a:lnTo>
                    <a:pt x="38" y="0"/>
                  </a:lnTo>
                  <a:lnTo>
                    <a:pt x="32" y="0"/>
                  </a:lnTo>
                  <a:lnTo>
                    <a:pt x="20" y="4"/>
                  </a:lnTo>
                  <a:lnTo>
                    <a:pt x="14" y="8"/>
                  </a:lnTo>
                  <a:lnTo>
                    <a:pt x="10" y="12"/>
                  </a:lnTo>
                  <a:lnTo>
                    <a:pt x="10" y="12"/>
                  </a:lnTo>
                  <a:lnTo>
                    <a:pt x="4" y="20"/>
                  </a:lnTo>
                  <a:lnTo>
                    <a:pt x="0" y="30"/>
                  </a:lnTo>
                  <a:lnTo>
                    <a:pt x="0" y="40"/>
                  </a:lnTo>
                  <a:lnTo>
                    <a:pt x="2" y="48"/>
                  </a:lnTo>
                  <a:lnTo>
                    <a:pt x="2" y="48"/>
                  </a:lnTo>
                  <a:lnTo>
                    <a:pt x="16" y="48"/>
                  </a:lnTo>
                  <a:lnTo>
                    <a:pt x="30" y="52"/>
                  </a:lnTo>
                  <a:lnTo>
                    <a:pt x="30"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16"/>
            <p:cNvSpPr>
              <a:spLocks/>
            </p:cNvSpPr>
            <p:nvPr/>
          </p:nvSpPr>
          <p:spPr bwMode="auto">
            <a:xfrm>
              <a:off x="5241" y="3213"/>
              <a:ext cx="62" cy="62"/>
            </a:xfrm>
            <a:custGeom>
              <a:avLst/>
              <a:gdLst>
                <a:gd name="T0" fmla="*/ 8 w 62"/>
                <a:gd name="T1" fmla="*/ 56 h 62"/>
                <a:gd name="T2" fmla="*/ 8 w 62"/>
                <a:gd name="T3" fmla="*/ 56 h 62"/>
                <a:gd name="T4" fmla="*/ 22 w 62"/>
                <a:gd name="T5" fmla="*/ 56 h 62"/>
                <a:gd name="T6" fmla="*/ 38 w 62"/>
                <a:gd name="T7" fmla="*/ 60 h 62"/>
                <a:gd name="T8" fmla="*/ 38 w 62"/>
                <a:gd name="T9" fmla="*/ 60 h 62"/>
                <a:gd name="T10" fmla="*/ 50 w 62"/>
                <a:gd name="T11" fmla="*/ 62 h 62"/>
                <a:gd name="T12" fmla="*/ 50 w 62"/>
                <a:gd name="T13" fmla="*/ 62 h 62"/>
                <a:gd name="T14" fmla="*/ 56 w 62"/>
                <a:gd name="T15" fmla="*/ 56 h 62"/>
                <a:gd name="T16" fmla="*/ 60 w 62"/>
                <a:gd name="T17" fmla="*/ 48 h 62"/>
                <a:gd name="T18" fmla="*/ 62 w 62"/>
                <a:gd name="T19" fmla="*/ 38 h 62"/>
                <a:gd name="T20" fmla="*/ 60 w 62"/>
                <a:gd name="T21" fmla="*/ 28 h 62"/>
                <a:gd name="T22" fmla="*/ 60 w 62"/>
                <a:gd name="T23" fmla="*/ 28 h 62"/>
                <a:gd name="T24" fmla="*/ 58 w 62"/>
                <a:gd name="T25" fmla="*/ 22 h 62"/>
                <a:gd name="T26" fmla="*/ 56 w 62"/>
                <a:gd name="T27" fmla="*/ 16 h 62"/>
                <a:gd name="T28" fmla="*/ 48 w 62"/>
                <a:gd name="T29" fmla="*/ 6 h 62"/>
                <a:gd name="T30" fmla="*/ 42 w 62"/>
                <a:gd name="T31" fmla="*/ 2 h 62"/>
                <a:gd name="T32" fmla="*/ 36 w 62"/>
                <a:gd name="T33" fmla="*/ 0 h 62"/>
                <a:gd name="T34" fmla="*/ 30 w 62"/>
                <a:gd name="T35" fmla="*/ 0 h 62"/>
                <a:gd name="T36" fmla="*/ 24 w 62"/>
                <a:gd name="T37" fmla="*/ 0 h 62"/>
                <a:gd name="T38" fmla="*/ 24 w 62"/>
                <a:gd name="T39" fmla="*/ 0 h 62"/>
                <a:gd name="T40" fmla="*/ 18 w 62"/>
                <a:gd name="T41" fmla="*/ 2 h 62"/>
                <a:gd name="T42" fmla="*/ 14 w 62"/>
                <a:gd name="T43" fmla="*/ 4 h 62"/>
                <a:gd name="T44" fmla="*/ 8 w 62"/>
                <a:gd name="T45" fmla="*/ 8 h 62"/>
                <a:gd name="T46" fmla="*/ 4 w 62"/>
                <a:gd name="T47" fmla="*/ 14 h 62"/>
                <a:gd name="T48" fmla="*/ 0 w 62"/>
                <a:gd name="T49" fmla="*/ 26 h 62"/>
                <a:gd name="T50" fmla="*/ 0 w 62"/>
                <a:gd name="T51" fmla="*/ 32 h 62"/>
                <a:gd name="T52" fmla="*/ 0 w 62"/>
                <a:gd name="T53" fmla="*/ 40 h 62"/>
                <a:gd name="T54" fmla="*/ 0 w 62"/>
                <a:gd name="T55" fmla="*/ 40 h 62"/>
                <a:gd name="T56" fmla="*/ 2 w 62"/>
                <a:gd name="T57" fmla="*/ 48 h 62"/>
                <a:gd name="T58" fmla="*/ 8 w 62"/>
                <a:gd name="T59" fmla="*/ 56 h 62"/>
                <a:gd name="T60" fmla="*/ 8 w 62"/>
                <a:gd name="T61"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 h="62">
                  <a:moveTo>
                    <a:pt x="8" y="56"/>
                  </a:moveTo>
                  <a:lnTo>
                    <a:pt x="8" y="56"/>
                  </a:lnTo>
                  <a:lnTo>
                    <a:pt x="22" y="56"/>
                  </a:lnTo>
                  <a:lnTo>
                    <a:pt x="38" y="60"/>
                  </a:lnTo>
                  <a:lnTo>
                    <a:pt x="38" y="60"/>
                  </a:lnTo>
                  <a:lnTo>
                    <a:pt x="50" y="62"/>
                  </a:lnTo>
                  <a:lnTo>
                    <a:pt x="50" y="62"/>
                  </a:lnTo>
                  <a:lnTo>
                    <a:pt x="56" y="56"/>
                  </a:lnTo>
                  <a:lnTo>
                    <a:pt x="60" y="48"/>
                  </a:lnTo>
                  <a:lnTo>
                    <a:pt x="62" y="38"/>
                  </a:lnTo>
                  <a:lnTo>
                    <a:pt x="60" y="28"/>
                  </a:lnTo>
                  <a:lnTo>
                    <a:pt x="60" y="28"/>
                  </a:lnTo>
                  <a:lnTo>
                    <a:pt x="58" y="22"/>
                  </a:lnTo>
                  <a:lnTo>
                    <a:pt x="56" y="16"/>
                  </a:lnTo>
                  <a:lnTo>
                    <a:pt x="48" y="6"/>
                  </a:lnTo>
                  <a:lnTo>
                    <a:pt x="42" y="2"/>
                  </a:lnTo>
                  <a:lnTo>
                    <a:pt x="36" y="0"/>
                  </a:lnTo>
                  <a:lnTo>
                    <a:pt x="30" y="0"/>
                  </a:lnTo>
                  <a:lnTo>
                    <a:pt x="24" y="0"/>
                  </a:lnTo>
                  <a:lnTo>
                    <a:pt x="24" y="0"/>
                  </a:lnTo>
                  <a:lnTo>
                    <a:pt x="18" y="2"/>
                  </a:lnTo>
                  <a:lnTo>
                    <a:pt x="14" y="4"/>
                  </a:lnTo>
                  <a:lnTo>
                    <a:pt x="8" y="8"/>
                  </a:lnTo>
                  <a:lnTo>
                    <a:pt x="4" y="14"/>
                  </a:lnTo>
                  <a:lnTo>
                    <a:pt x="0" y="26"/>
                  </a:lnTo>
                  <a:lnTo>
                    <a:pt x="0" y="32"/>
                  </a:lnTo>
                  <a:lnTo>
                    <a:pt x="0" y="40"/>
                  </a:lnTo>
                  <a:lnTo>
                    <a:pt x="0" y="40"/>
                  </a:lnTo>
                  <a:lnTo>
                    <a:pt x="2" y="48"/>
                  </a:lnTo>
                  <a:lnTo>
                    <a:pt x="8" y="56"/>
                  </a:lnTo>
                  <a:lnTo>
                    <a:pt x="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17"/>
            <p:cNvSpPr>
              <a:spLocks/>
            </p:cNvSpPr>
            <p:nvPr/>
          </p:nvSpPr>
          <p:spPr bwMode="auto">
            <a:xfrm>
              <a:off x="5093" y="3205"/>
              <a:ext cx="24" cy="34"/>
            </a:xfrm>
            <a:custGeom>
              <a:avLst/>
              <a:gdLst>
                <a:gd name="T0" fmla="*/ 24 w 24"/>
                <a:gd name="T1" fmla="*/ 20 h 34"/>
                <a:gd name="T2" fmla="*/ 24 w 24"/>
                <a:gd name="T3" fmla="*/ 20 h 34"/>
                <a:gd name="T4" fmla="*/ 24 w 24"/>
                <a:gd name="T5" fmla="*/ 12 h 34"/>
                <a:gd name="T6" fmla="*/ 24 w 24"/>
                <a:gd name="T7" fmla="*/ 6 h 34"/>
                <a:gd name="T8" fmla="*/ 20 w 24"/>
                <a:gd name="T9" fmla="*/ 2 h 34"/>
                <a:gd name="T10" fmla="*/ 16 w 24"/>
                <a:gd name="T11" fmla="*/ 0 h 34"/>
                <a:gd name="T12" fmla="*/ 16 w 24"/>
                <a:gd name="T13" fmla="*/ 0 h 34"/>
                <a:gd name="T14" fmla="*/ 12 w 24"/>
                <a:gd name="T15" fmla="*/ 0 h 34"/>
                <a:gd name="T16" fmla="*/ 8 w 24"/>
                <a:gd name="T17" fmla="*/ 2 h 34"/>
                <a:gd name="T18" fmla="*/ 4 w 24"/>
                <a:gd name="T19" fmla="*/ 8 h 34"/>
                <a:gd name="T20" fmla="*/ 2 w 24"/>
                <a:gd name="T21" fmla="*/ 14 h 34"/>
                <a:gd name="T22" fmla="*/ 2 w 24"/>
                <a:gd name="T23" fmla="*/ 14 h 34"/>
                <a:gd name="T24" fmla="*/ 0 w 24"/>
                <a:gd name="T25" fmla="*/ 20 h 34"/>
                <a:gd name="T26" fmla="*/ 2 w 24"/>
                <a:gd name="T27" fmla="*/ 26 h 34"/>
                <a:gd name="T28" fmla="*/ 4 w 24"/>
                <a:gd name="T29" fmla="*/ 32 h 34"/>
                <a:gd name="T30" fmla="*/ 8 w 24"/>
                <a:gd name="T31" fmla="*/ 34 h 34"/>
                <a:gd name="T32" fmla="*/ 8 w 24"/>
                <a:gd name="T33" fmla="*/ 34 h 34"/>
                <a:gd name="T34" fmla="*/ 14 w 24"/>
                <a:gd name="T35" fmla="*/ 34 h 34"/>
                <a:gd name="T36" fmla="*/ 18 w 24"/>
                <a:gd name="T37" fmla="*/ 30 h 34"/>
                <a:gd name="T38" fmla="*/ 22 w 24"/>
                <a:gd name="T39" fmla="*/ 26 h 34"/>
                <a:gd name="T40" fmla="*/ 24 w 24"/>
                <a:gd name="T41" fmla="*/ 20 h 34"/>
                <a:gd name="T42" fmla="*/ 24 w 24"/>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4">
                  <a:moveTo>
                    <a:pt x="24" y="20"/>
                  </a:moveTo>
                  <a:lnTo>
                    <a:pt x="24" y="20"/>
                  </a:lnTo>
                  <a:lnTo>
                    <a:pt x="24" y="12"/>
                  </a:lnTo>
                  <a:lnTo>
                    <a:pt x="24" y="6"/>
                  </a:lnTo>
                  <a:lnTo>
                    <a:pt x="20" y="2"/>
                  </a:lnTo>
                  <a:lnTo>
                    <a:pt x="16" y="0"/>
                  </a:lnTo>
                  <a:lnTo>
                    <a:pt x="16" y="0"/>
                  </a:lnTo>
                  <a:lnTo>
                    <a:pt x="12" y="0"/>
                  </a:lnTo>
                  <a:lnTo>
                    <a:pt x="8" y="2"/>
                  </a:lnTo>
                  <a:lnTo>
                    <a:pt x="4" y="8"/>
                  </a:lnTo>
                  <a:lnTo>
                    <a:pt x="2" y="14"/>
                  </a:lnTo>
                  <a:lnTo>
                    <a:pt x="2" y="14"/>
                  </a:lnTo>
                  <a:lnTo>
                    <a:pt x="0" y="20"/>
                  </a:lnTo>
                  <a:lnTo>
                    <a:pt x="2" y="26"/>
                  </a:lnTo>
                  <a:lnTo>
                    <a:pt x="4" y="32"/>
                  </a:lnTo>
                  <a:lnTo>
                    <a:pt x="8" y="34"/>
                  </a:lnTo>
                  <a:lnTo>
                    <a:pt x="8" y="34"/>
                  </a:lnTo>
                  <a:lnTo>
                    <a:pt x="14" y="34"/>
                  </a:lnTo>
                  <a:lnTo>
                    <a:pt x="18" y="30"/>
                  </a:lnTo>
                  <a:lnTo>
                    <a:pt x="22" y="26"/>
                  </a:lnTo>
                  <a:lnTo>
                    <a:pt x="24" y="20"/>
                  </a:lnTo>
                  <a:lnTo>
                    <a:pt x="2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8"/>
            <p:cNvSpPr>
              <a:spLocks/>
            </p:cNvSpPr>
            <p:nvPr/>
          </p:nvSpPr>
          <p:spPr bwMode="auto">
            <a:xfrm>
              <a:off x="5259" y="3245"/>
              <a:ext cx="22" cy="34"/>
            </a:xfrm>
            <a:custGeom>
              <a:avLst/>
              <a:gdLst>
                <a:gd name="T0" fmla="*/ 22 w 22"/>
                <a:gd name="T1" fmla="*/ 20 h 34"/>
                <a:gd name="T2" fmla="*/ 22 w 22"/>
                <a:gd name="T3" fmla="*/ 20 h 34"/>
                <a:gd name="T4" fmla="*/ 22 w 22"/>
                <a:gd name="T5" fmla="*/ 14 h 34"/>
                <a:gd name="T6" fmla="*/ 22 w 22"/>
                <a:gd name="T7" fmla="*/ 8 h 34"/>
                <a:gd name="T8" fmla="*/ 18 w 22"/>
                <a:gd name="T9" fmla="*/ 4 h 34"/>
                <a:gd name="T10" fmla="*/ 14 w 22"/>
                <a:gd name="T11" fmla="*/ 0 h 34"/>
                <a:gd name="T12" fmla="*/ 14 w 22"/>
                <a:gd name="T13" fmla="*/ 0 h 34"/>
                <a:gd name="T14" fmla="*/ 10 w 22"/>
                <a:gd name="T15" fmla="*/ 2 h 34"/>
                <a:gd name="T16" fmla="*/ 6 w 22"/>
                <a:gd name="T17" fmla="*/ 4 h 34"/>
                <a:gd name="T18" fmla="*/ 2 w 22"/>
                <a:gd name="T19" fmla="*/ 8 h 34"/>
                <a:gd name="T20" fmla="*/ 0 w 22"/>
                <a:gd name="T21" fmla="*/ 16 h 34"/>
                <a:gd name="T22" fmla="*/ 0 w 22"/>
                <a:gd name="T23" fmla="*/ 16 h 34"/>
                <a:gd name="T24" fmla="*/ 0 w 22"/>
                <a:gd name="T25" fmla="*/ 22 h 34"/>
                <a:gd name="T26" fmla="*/ 0 w 22"/>
                <a:gd name="T27" fmla="*/ 28 h 34"/>
                <a:gd name="T28" fmla="*/ 4 w 22"/>
                <a:gd name="T29" fmla="*/ 32 h 34"/>
                <a:gd name="T30" fmla="*/ 8 w 22"/>
                <a:gd name="T31" fmla="*/ 34 h 34"/>
                <a:gd name="T32" fmla="*/ 8 w 22"/>
                <a:gd name="T33" fmla="*/ 34 h 34"/>
                <a:gd name="T34" fmla="*/ 12 w 22"/>
                <a:gd name="T35" fmla="*/ 34 h 34"/>
                <a:gd name="T36" fmla="*/ 16 w 22"/>
                <a:gd name="T37" fmla="*/ 32 h 34"/>
                <a:gd name="T38" fmla="*/ 20 w 22"/>
                <a:gd name="T39" fmla="*/ 26 h 34"/>
                <a:gd name="T40" fmla="*/ 22 w 22"/>
                <a:gd name="T41" fmla="*/ 20 h 34"/>
                <a:gd name="T42" fmla="*/ 22 w 22"/>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34">
                  <a:moveTo>
                    <a:pt x="22" y="20"/>
                  </a:moveTo>
                  <a:lnTo>
                    <a:pt x="22" y="20"/>
                  </a:lnTo>
                  <a:lnTo>
                    <a:pt x="22" y="14"/>
                  </a:lnTo>
                  <a:lnTo>
                    <a:pt x="22" y="8"/>
                  </a:lnTo>
                  <a:lnTo>
                    <a:pt x="18" y="4"/>
                  </a:lnTo>
                  <a:lnTo>
                    <a:pt x="14" y="0"/>
                  </a:lnTo>
                  <a:lnTo>
                    <a:pt x="14" y="0"/>
                  </a:lnTo>
                  <a:lnTo>
                    <a:pt x="10" y="2"/>
                  </a:lnTo>
                  <a:lnTo>
                    <a:pt x="6" y="4"/>
                  </a:lnTo>
                  <a:lnTo>
                    <a:pt x="2" y="8"/>
                  </a:lnTo>
                  <a:lnTo>
                    <a:pt x="0" y="16"/>
                  </a:lnTo>
                  <a:lnTo>
                    <a:pt x="0" y="16"/>
                  </a:lnTo>
                  <a:lnTo>
                    <a:pt x="0" y="22"/>
                  </a:lnTo>
                  <a:lnTo>
                    <a:pt x="0" y="28"/>
                  </a:lnTo>
                  <a:lnTo>
                    <a:pt x="4" y="32"/>
                  </a:lnTo>
                  <a:lnTo>
                    <a:pt x="8" y="34"/>
                  </a:lnTo>
                  <a:lnTo>
                    <a:pt x="8" y="34"/>
                  </a:lnTo>
                  <a:lnTo>
                    <a:pt x="12" y="34"/>
                  </a:lnTo>
                  <a:lnTo>
                    <a:pt x="16" y="32"/>
                  </a:lnTo>
                  <a:lnTo>
                    <a:pt x="20" y="26"/>
                  </a:lnTo>
                  <a:lnTo>
                    <a:pt x="22" y="20"/>
                  </a:lnTo>
                  <a:lnTo>
                    <a:pt x="22"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9"/>
            <p:cNvSpPr>
              <a:spLocks/>
            </p:cNvSpPr>
            <p:nvPr/>
          </p:nvSpPr>
          <p:spPr bwMode="auto">
            <a:xfrm>
              <a:off x="5067" y="3275"/>
              <a:ext cx="222" cy="86"/>
            </a:xfrm>
            <a:custGeom>
              <a:avLst/>
              <a:gdLst>
                <a:gd name="T0" fmla="*/ 0 w 222"/>
                <a:gd name="T1" fmla="*/ 0 h 86"/>
                <a:gd name="T2" fmla="*/ 0 w 222"/>
                <a:gd name="T3" fmla="*/ 0 h 86"/>
                <a:gd name="T4" fmla="*/ 4 w 222"/>
                <a:gd name="T5" fmla="*/ 6 h 86"/>
                <a:gd name="T6" fmla="*/ 16 w 222"/>
                <a:gd name="T7" fmla="*/ 22 h 86"/>
                <a:gd name="T8" fmla="*/ 36 w 222"/>
                <a:gd name="T9" fmla="*/ 44 h 86"/>
                <a:gd name="T10" fmla="*/ 48 w 222"/>
                <a:gd name="T11" fmla="*/ 54 h 86"/>
                <a:gd name="T12" fmla="*/ 62 w 222"/>
                <a:gd name="T13" fmla="*/ 64 h 86"/>
                <a:gd name="T14" fmla="*/ 78 w 222"/>
                <a:gd name="T15" fmla="*/ 74 h 86"/>
                <a:gd name="T16" fmla="*/ 96 w 222"/>
                <a:gd name="T17" fmla="*/ 80 h 86"/>
                <a:gd name="T18" fmla="*/ 114 w 222"/>
                <a:gd name="T19" fmla="*/ 84 h 86"/>
                <a:gd name="T20" fmla="*/ 134 w 222"/>
                <a:gd name="T21" fmla="*/ 86 h 86"/>
                <a:gd name="T22" fmla="*/ 154 w 222"/>
                <a:gd name="T23" fmla="*/ 84 h 86"/>
                <a:gd name="T24" fmla="*/ 176 w 222"/>
                <a:gd name="T25" fmla="*/ 78 h 86"/>
                <a:gd name="T26" fmla="*/ 198 w 222"/>
                <a:gd name="T27" fmla="*/ 66 h 86"/>
                <a:gd name="T28" fmla="*/ 222 w 222"/>
                <a:gd name="T29" fmla="*/ 50 h 86"/>
                <a:gd name="T30" fmla="*/ 222 w 222"/>
                <a:gd name="T31" fmla="*/ 50 h 86"/>
                <a:gd name="T32" fmla="*/ 204 w 222"/>
                <a:gd name="T33" fmla="*/ 52 h 86"/>
                <a:gd name="T34" fmla="*/ 184 w 222"/>
                <a:gd name="T35" fmla="*/ 54 h 86"/>
                <a:gd name="T36" fmla="*/ 156 w 222"/>
                <a:gd name="T37" fmla="*/ 54 h 86"/>
                <a:gd name="T38" fmla="*/ 122 w 222"/>
                <a:gd name="T39" fmla="*/ 50 h 86"/>
                <a:gd name="T40" fmla="*/ 104 w 222"/>
                <a:gd name="T41" fmla="*/ 46 h 86"/>
                <a:gd name="T42" fmla="*/ 84 w 222"/>
                <a:gd name="T43" fmla="*/ 40 h 86"/>
                <a:gd name="T44" fmla="*/ 64 w 222"/>
                <a:gd name="T45" fmla="*/ 34 h 86"/>
                <a:gd name="T46" fmla="*/ 42 w 222"/>
                <a:gd name="T47" fmla="*/ 24 h 86"/>
                <a:gd name="T48" fmla="*/ 22 w 222"/>
                <a:gd name="T49" fmla="*/ 14 h 86"/>
                <a:gd name="T50" fmla="*/ 0 w 222"/>
                <a:gd name="T51" fmla="*/ 0 h 86"/>
                <a:gd name="T52" fmla="*/ 0 w 222"/>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2" h="86">
                  <a:moveTo>
                    <a:pt x="0" y="0"/>
                  </a:moveTo>
                  <a:lnTo>
                    <a:pt x="0" y="0"/>
                  </a:lnTo>
                  <a:lnTo>
                    <a:pt x="4" y="6"/>
                  </a:lnTo>
                  <a:lnTo>
                    <a:pt x="16" y="22"/>
                  </a:lnTo>
                  <a:lnTo>
                    <a:pt x="36" y="44"/>
                  </a:lnTo>
                  <a:lnTo>
                    <a:pt x="48" y="54"/>
                  </a:lnTo>
                  <a:lnTo>
                    <a:pt x="62" y="64"/>
                  </a:lnTo>
                  <a:lnTo>
                    <a:pt x="78" y="74"/>
                  </a:lnTo>
                  <a:lnTo>
                    <a:pt x="96" y="80"/>
                  </a:lnTo>
                  <a:lnTo>
                    <a:pt x="114" y="84"/>
                  </a:lnTo>
                  <a:lnTo>
                    <a:pt x="134" y="86"/>
                  </a:lnTo>
                  <a:lnTo>
                    <a:pt x="154" y="84"/>
                  </a:lnTo>
                  <a:lnTo>
                    <a:pt x="176" y="78"/>
                  </a:lnTo>
                  <a:lnTo>
                    <a:pt x="198" y="66"/>
                  </a:lnTo>
                  <a:lnTo>
                    <a:pt x="222" y="50"/>
                  </a:lnTo>
                  <a:lnTo>
                    <a:pt x="222" y="50"/>
                  </a:lnTo>
                  <a:lnTo>
                    <a:pt x="204" y="52"/>
                  </a:lnTo>
                  <a:lnTo>
                    <a:pt x="184" y="54"/>
                  </a:lnTo>
                  <a:lnTo>
                    <a:pt x="156" y="54"/>
                  </a:lnTo>
                  <a:lnTo>
                    <a:pt x="122" y="50"/>
                  </a:lnTo>
                  <a:lnTo>
                    <a:pt x="104" y="46"/>
                  </a:lnTo>
                  <a:lnTo>
                    <a:pt x="84" y="40"/>
                  </a:lnTo>
                  <a:lnTo>
                    <a:pt x="64" y="34"/>
                  </a:lnTo>
                  <a:lnTo>
                    <a:pt x="42" y="24"/>
                  </a:lnTo>
                  <a:lnTo>
                    <a:pt x="22" y="14"/>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20"/>
            <p:cNvSpPr>
              <a:spLocks/>
            </p:cNvSpPr>
            <p:nvPr/>
          </p:nvSpPr>
          <p:spPr bwMode="auto">
            <a:xfrm>
              <a:off x="4895" y="3197"/>
              <a:ext cx="26" cy="34"/>
            </a:xfrm>
            <a:custGeom>
              <a:avLst/>
              <a:gdLst>
                <a:gd name="T0" fmla="*/ 0 w 26"/>
                <a:gd name="T1" fmla="*/ 20 h 34"/>
                <a:gd name="T2" fmla="*/ 0 w 26"/>
                <a:gd name="T3" fmla="*/ 20 h 34"/>
                <a:gd name="T4" fmla="*/ 8 w 26"/>
                <a:gd name="T5" fmla="*/ 16 h 34"/>
                <a:gd name="T6" fmla="*/ 14 w 26"/>
                <a:gd name="T7" fmla="*/ 12 h 34"/>
                <a:gd name="T8" fmla="*/ 20 w 26"/>
                <a:gd name="T9" fmla="*/ 2 h 34"/>
                <a:gd name="T10" fmla="*/ 20 w 26"/>
                <a:gd name="T11" fmla="*/ 2 h 34"/>
                <a:gd name="T12" fmla="*/ 22 w 26"/>
                <a:gd name="T13" fmla="*/ 0 h 34"/>
                <a:gd name="T14" fmla="*/ 26 w 26"/>
                <a:gd name="T15" fmla="*/ 0 h 34"/>
                <a:gd name="T16" fmla="*/ 26 w 26"/>
                <a:gd name="T17" fmla="*/ 2 h 34"/>
                <a:gd name="T18" fmla="*/ 26 w 26"/>
                <a:gd name="T19" fmla="*/ 6 h 34"/>
                <a:gd name="T20" fmla="*/ 22 w 26"/>
                <a:gd name="T21" fmla="*/ 20 h 34"/>
                <a:gd name="T22" fmla="*/ 16 w 26"/>
                <a:gd name="T23" fmla="*/ 34 h 34"/>
                <a:gd name="T24" fmla="*/ 0 w 26"/>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4">
                  <a:moveTo>
                    <a:pt x="0" y="20"/>
                  </a:moveTo>
                  <a:lnTo>
                    <a:pt x="0" y="20"/>
                  </a:lnTo>
                  <a:lnTo>
                    <a:pt x="8" y="16"/>
                  </a:lnTo>
                  <a:lnTo>
                    <a:pt x="14" y="12"/>
                  </a:lnTo>
                  <a:lnTo>
                    <a:pt x="20" y="2"/>
                  </a:lnTo>
                  <a:lnTo>
                    <a:pt x="20" y="2"/>
                  </a:lnTo>
                  <a:lnTo>
                    <a:pt x="22" y="0"/>
                  </a:lnTo>
                  <a:lnTo>
                    <a:pt x="26" y="0"/>
                  </a:lnTo>
                  <a:lnTo>
                    <a:pt x="26" y="2"/>
                  </a:lnTo>
                  <a:lnTo>
                    <a:pt x="26" y="6"/>
                  </a:lnTo>
                  <a:lnTo>
                    <a:pt x="22" y="20"/>
                  </a:lnTo>
                  <a:lnTo>
                    <a:pt x="16" y="34"/>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21"/>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 name="T90" fmla="*/ 140 w 182"/>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lnTo>
                    <a:pt x="14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22"/>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30"/>
            <p:cNvSpPr>
              <a:spLocks/>
            </p:cNvSpPr>
            <p:nvPr/>
          </p:nvSpPr>
          <p:spPr bwMode="auto">
            <a:xfrm>
              <a:off x="4875" y="3189"/>
              <a:ext cx="180" cy="210"/>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 name="T90" fmla="*/ 42 w 180"/>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lnTo>
                    <a:pt x="4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31"/>
            <p:cNvSpPr>
              <a:spLocks/>
            </p:cNvSpPr>
            <p:nvPr/>
          </p:nvSpPr>
          <p:spPr bwMode="auto">
            <a:xfrm>
              <a:off x="4875" y="3189"/>
              <a:ext cx="180" cy="210"/>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32"/>
            <p:cNvSpPr>
              <a:spLocks/>
            </p:cNvSpPr>
            <p:nvPr/>
          </p:nvSpPr>
          <p:spPr bwMode="auto">
            <a:xfrm>
              <a:off x="5095" y="3391"/>
              <a:ext cx="56" cy="16"/>
            </a:xfrm>
            <a:custGeom>
              <a:avLst/>
              <a:gdLst>
                <a:gd name="T0" fmla="*/ 32 w 56"/>
                <a:gd name="T1" fmla="*/ 0 h 16"/>
                <a:gd name="T2" fmla="*/ 56 w 56"/>
                <a:gd name="T3" fmla="*/ 8 h 16"/>
                <a:gd name="T4" fmla="*/ 22 w 56"/>
                <a:gd name="T5" fmla="*/ 16 h 16"/>
                <a:gd name="T6" fmla="*/ 0 w 56"/>
                <a:gd name="T7" fmla="*/ 8 h 16"/>
                <a:gd name="T8" fmla="*/ 30 w 56"/>
                <a:gd name="T9" fmla="*/ 0 h 16"/>
                <a:gd name="T10" fmla="*/ 32 w 56"/>
                <a:gd name="T11" fmla="*/ 0 h 16"/>
              </a:gdLst>
              <a:ahLst/>
              <a:cxnLst>
                <a:cxn ang="0">
                  <a:pos x="T0" y="T1"/>
                </a:cxn>
                <a:cxn ang="0">
                  <a:pos x="T2" y="T3"/>
                </a:cxn>
                <a:cxn ang="0">
                  <a:pos x="T4" y="T5"/>
                </a:cxn>
                <a:cxn ang="0">
                  <a:pos x="T6" y="T7"/>
                </a:cxn>
                <a:cxn ang="0">
                  <a:pos x="T8" y="T9"/>
                </a:cxn>
                <a:cxn ang="0">
                  <a:pos x="T10" y="T11"/>
                </a:cxn>
              </a:cxnLst>
              <a:rect l="0" t="0" r="r" b="b"/>
              <a:pathLst>
                <a:path w="56" h="16">
                  <a:moveTo>
                    <a:pt x="32" y="0"/>
                  </a:moveTo>
                  <a:lnTo>
                    <a:pt x="56" y="8"/>
                  </a:lnTo>
                  <a:lnTo>
                    <a:pt x="22" y="16"/>
                  </a:lnTo>
                  <a:lnTo>
                    <a:pt x="0" y="8"/>
                  </a:lnTo>
                  <a:lnTo>
                    <a:pt x="30" y="0"/>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35"/>
            <p:cNvSpPr>
              <a:spLocks/>
            </p:cNvSpPr>
            <p:nvPr/>
          </p:nvSpPr>
          <p:spPr bwMode="auto">
            <a:xfrm>
              <a:off x="5373" y="3095"/>
              <a:ext cx="24" cy="52"/>
            </a:xfrm>
            <a:custGeom>
              <a:avLst/>
              <a:gdLst>
                <a:gd name="T0" fmla="*/ 0 w 24"/>
                <a:gd name="T1" fmla="*/ 48 h 52"/>
                <a:gd name="T2" fmla="*/ 0 w 24"/>
                <a:gd name="T3" fmla="*/ 48 h 52"/>
                <a:gd name="T4" fmla="*/ 4 w 24"/>
                <a:gd name="T5" fmla="*/ 38 h 52"/>
                <a:gd name="T6" fmla="*/ 8 w 24"/>
                <a:gd name="T7" fmla="*/ 26 h 52"/>
                <a:gd name="T8" fmla="*/ 12 w 24"/>
                <a:gd name="T9" fmla="*/ 14 h 52"/>
                <a:gd name="T10" fmla="*/ 18 w 24"/>
                <a:gd name="T11" fmla="*/ 0 h 52"/>
                <a:gd name="T12" fmla="*/ 18 w 24"/>
                <a:gd name="T13" fmla="*/ 0 h 52"/>
                <a:gd name="T14" fmla="*/ 24 w 24"/>
                <a:gd name="T15" fmla="*/ 4 h 52"/>
                <a:gd name="T16" fmla="*/ 24 w 24"/>
                <a:gd name="T17" fmla="*/ 4 h 52"/>
                <a:gd name="T18" fmla="*/ 18 w 24"/>
                <a:gd name="T19" fmla="*/ 16 h 52"/>
                <a:gd name="T20" fmla="*/ 14 w 24"/>
                <a:gd name="T21" fmla="*/ 28 h 52"/>
                <a:gd name="T22" fmla="*/ 10 w 24"/>
                <a:gd name="T23" fmla="*/ 40 h 52"/>
                <a:gd name="T24" fmla="*/ 6 w 24"/>
                <a:gd name="T25" fmla="*/ 52 h 52"/>
                <a:gd name="T26" fmla="*/ 6 w 24"/>
                <a:gd name="T27" fmla="*/ 52 h 52"/>
                <a:gd name="T28" fmla="*/ 0 w 24"/>
                <a:gd name="T29" fmla="*/ 48 h 52"/>
                <a:gd name="T30" fmla="*/ 0 w 24"/>
                <a:gd name="T31" fmla="*/ 4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 h="52">
                  <a:moveTo>
                    <a:pt x="0" y="48"/>
                  </a:moveTo>
                  <a:lnTo>
                    <a:pt x="0" y="48"/>
                  </a:lnTo>
                  <a:lnTo>
                    <a:pt x="4" y="38"/>
                  </a:lnTo>
                  <a:lnTo>
                    <a:pt x="8" y="26"/>
                  </a:lnTo>
                  <a:lnTo>
                    <a:pt x="12" y="14"/>
                  </a:lnTo>
                  <a:lnTo>
                    <a:pt x="18" y="0"/>
                  </a:lnTo>
                  <a:lnTo>
                    <a:pt x="18" y="0"/>
                  </a:lnTo>
                  <a:lnTo>
                    <a:pt x="24" y="4"/>
                  </a:lnTo>
                  <a:lnTo>
                    <a:pt x="24" y="4"/>
                  </a:lnTo>
                  <a:lnTo>
                    <a:pt x="18" y="16"/>
                  </a:lnTo>
                  <a:lnTo>
                    <a:pt x="14" y="28"/>
                  </a:lnTo>
                  <a:lnTo>
                    <a:pt x="10" y="40"/>
                  </a:lnTo>
                  <a:lnTo>
                    <a:pt x="6" y="52"/>
                  </a:lnTo>
                  <a:lnTo>
                    <a:pt x="6" y="52"/>
                  </a:lnTo>
                  <a:lnTo>
                    <a:pt x="0" y="48"/>
                  </a:lnTo>
                  <a:lnTo>
                    <a:pt x="0" y="4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36"/>
            <p:cNvSpPr>
              <a:spLocks/>
            </p:cNvSpPr>
            <p:nvPr/>
          </p:nvSpPr>
          <p:spPr bwMode="auto">
            <a:xfrm>
              <a:off x="5417" y="3131"/>
              <a:ext cx="40" cy="46"/>
            </a:xfrm>
            <a:custGeom>
              <a:avLst/>
              <a:gdLst>
                <a:gd name="T0" fmla="*/ 6 w 40"/>
                <a:gd name="T1" fmla="*/ 46 h 46"/>
                <a:gd name="T2" fmla="*/ 0 w 40"/>
                <a:gd name="T3" fmla="*/ 42 h 46"/>
                <a:gd name="T4" fmla="*/ 0 w 40"/>
                <a:gd name="T5" fmla="*/ 42 h 46"/>
                <a:gd name="T6" fmla="*/ 18 w 40"/>
                <a:gd name="T7" fmla="*/ 20 h 46"/>
                <a:gd name="T8" fmla="*/ 36 w 40"/>
                <a:gd name="T9" fmla="*/ 0 h 46"/>
                <a:gd name="T10" fmla="*/ 36 w 40"/>
                <a:gd name="T11" fmla="*/ 0 h 46"/>
                <a:gd name="T12" fmla="*/ 40 w 40"/>
                <a:gd name="T13" fmla="*/ 6 h 46"/>
                <a:gd name="T14" fmla="*/ 40 w 40"/>
                <a:gd name="T15" fmla="*/ 6 h 46"/>
                <a:gd name="T16" fmla="*/ 22 w 40"/>
                <a:gd name="T17" fmla="*/ 26 h 46"/>
                <a:gd name="T18" fmla="*/ 6 w 40"/>
                <a:gd name="T19" fmla="*/ 46 h 46"/>
                <a:gd name="T20" fmla="*/ 6 w 40"/>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46">
                  <a:moveTo>
                    <a:pt x="6" y="46"/>
                  </a:moveTo>
                  <a:lnTo>
                    <a:pt x="0" y="42"/>
                  </a:lnTo>
                  <a:lnTo>
                    <a:pt x="0" y="42"/>
                  </a:lnTo>
                  <a:lnTo>
                    <a:pt x="18" y="20"/>
                  </a:lnTo>
                  <a:lnTo>
                    <a:pt x="36" y="0"/>
                  </a:lnTo>
                  <a:lnTo>
                    <a:pt x="36" y="0"/>
                  </a:lnTo>
                  <a:lnTo>
                    <a:pt x="40" y="6"/>
                  </a:lnTo>
                  <a:lnTo>
                    <a:pt x="40" y="6"/>
                  </a:lnTo>
                  <a:lnTo>
                    <a:pt x="22" y="26"/>
                  </a:lnTo>
                  <a:lnTo>
                    <a:pt x="6" y="46"/>
                  </a:lnTo>
                  <a:lnTo>
                    <a:pt x="6" y="4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48" name="Group 47"/>
          <p:cNvGrpSpPr/>
          <p:nvPr/>
        </p:nvGrpSpPr>
        <p:grpSpPr>
          <a:xfrm>
            <a:off x="4023146" y="3525973"/>
            <a:ext cx="3907274" cy="3139861"/>
            <a:chOff x="6778209" y="3823820"/>
            <a:chExt cx="3872689" cy="3078575"/>
          </a:xfrm>
        </p:grpSpPr>
        <p:grpSp>
          <p:nvGrpSpPr>
            <p:cNvPr id="49" name="Group 4"/>
            <p:cNvGrpSpPr>
              <a:grpSpLocks noChangeAspect="1"/>
            </p:cNvGrpSpPr>
            <p:nvPr/>
          </p:nvGrpSpPr>
          <p:grpSpPr bwMode="auto">
            <a:xfrm>
              <a:off x="7515807" y="3823820"/>
              <a:ext cx="3135091" cy="2575859"/>
              <a:chOff x="4785" y="3121"/>
              <a:chExt cx="740" cy="608"/>
            </a:xfrm>
          </p:grpSpPr>
          <p:sp>
            <p:nvSpPr>
              <p:cNvPr id="55" name="Freeform 7"/>
              <p:cNvSpPr>
                <a:spLocks/>
              </p:cNvSpPr>
              <p:nvPr/>
            </p:nvSpPr>
            <p:spPr bwMode="auto">
              <a:xfrm>
                <a:off x="4785" y="3667"/>
                <a:ext cx="688" cy="62"/>
              </a:xfrm>
              <a:custGeom>
                <a:avLst/>
                <a:gdLst>
                  <a:gd name="T0" fmla="*/ 688 w 688"/>
                  <a:gd name="T1" fmla="*/ 30 h 62"/>
                  <a:gd name="T2" fmla="*/ 688 w 688"/>
                  <a:gd name="T3" fmla="*/ 30 h 62"/>
                  <a:gd name="T4" fmla="*/ 686 w 688"/>
                  <a:gd name="T5" fmla="*/ 28 h 62"/>
                  <a:gd name="T6" fmla="*/ 680 w 688"/>
                  <a:gd name="T7" fmla="*/ 24 h 62"/>
                  <a:gd name="T8" fmla="*/ 660 w 688"/>
                  <a:gd name="T9" fmla="*/ 18 h 62"/>
                  <a:gd name="T10" fmla="*/ 628 w 688"/>
                  <a:gd name="T11" fmla="*/ 14 h 62"/>
                  <a:gd name="T12" fmla="*/ 586 w 688"/>
                  <a:gd name="T13" fmla="*/ 8 h 62"/>
                  <a:gd name="T14" fmla="*/ 536 w 688"/>
                  <a:gd name="T15" fmla="*/ 4 h 62"/>
                  <a:gd name="T16" fmla="*/ 478 w 688"/>
                  <a:gd name="T17" fmla="*/ 2 h 62"/>
                  <a:gd name="T18" fmla="*/ 412 w 688"/>
                  <a:gd name="T19" fmla="*/ 0 h 62"/>
                  <a:gd name="T20" fmla="*/ 344 w 688"/>
                  <a:gd name="T21" fmla="*/ 0 h 62"/>
                  <a:gd name="T22" fmla="*/ 344 w 688"/>
                  <a:gd name="T23" fmla="*/ 0 h 62"/>
                  <a:gd name="T24" fmla="*/ 274 w 688"/>
                  <a:gd name="T25" fmla="*/ 0 h 62"/>
                  <a:gd name="T26" fmla="*/ 210 w 688"/>
                  <a:gd name="T27" fmla="*/ 2 h 62"/>
                  <a:gd name="T28" fmla="*/ 150 w 688"/>
                  <a:gd name="T29" fmla="*/ 4 h 62"/>
                  <a:gd name="T30" fmla="*/ 100 w 688"/>
                  <a:gd name="T31" fmla="*/ 8 h 62"/>
                  <a:gd name="T32" fmla="*/ 58 w 688"/>
                  <a:gd name="T33" fmla="*/ 14 h 62"/>
                  <a:gd name="T34" fmla="*/ 26 w 688"/>
                  <a:gd name="T35" fmla="*/ 18 h 62"/>
                  <a:gd name="T36" fmla="*/ 6 w 688"/>
                  <a:gd name="T37" fmla="*/ 24 h 62"/>
                  <a:gd name="T38" fmla="*/ 0 w 688"/>
                  <a:gd name="T39" fmla="*/ 28 h 62"/>
                  <a:gd name="T40" fmla="*/ 0 w 688"/>
                  <a:gd name="T41" fmla="*/ 30 h 62"/>
                  <a:gd name="T42" fmla="*/ 0 w 688"/>
                  <a:gd name="T43" fmla="*/ 30 h 62"/>
                  <a:gd name="T44" fmla="*/ 0 w 688"/>
                  <a:gd name="T45" fmla="*/ 34 h 62"/>
                  <a:gd name="T46" fmla="*/ 6 w 688"/>
                  <a:gd name="T47" fmla="*/ 38 h 62"/>
                  <a:gd name="T48" fmla="*/ 26 w 688"/>
                  <a:gd name="T49" fmla="*/ 42 h 62"/>
                  <a:gd name="T50" fmla="*/ 58 w 688"/>
                  <a:gd name="T51" fmla="*/ 48 h 62"/>
                  <a:gd name="T52" fmla="*/ 100 w 688"/>
                  <a:gd name="T53" fmla="*/ 52 h 62"/>
                  <a:gd name="T54" fmla="*/ 150 w 688"/>
                  <a:gd name="T55" fmla="*/ 56 h 62"/>
                  <a:gd name="T56" fmla="*/ 210 w 688"/>
                  <a:gd name="T57" fmla="*/ 60 h 62"/>
                  <a:gd name="T58" fmla="*/ 274 w 688"/>
                  <a:gd name="T59" fmla="*/ 62 h 62"/>
                  <a:gd name="T60" fmla="*/ 344 w 688"/>
                  <a:gd name="T61" fmla="*/ 62 h 62"/>
                  <a:gd name="T62" fmla="*/ 344 w 688"/>
                  <a:gd name="T63" fmla="*/ 62 h 62"/>
                  <a:gd name="T64" fmla="*/ 412 w 688"/>
                  <a:gd name="T65" fmla="*/ 62 h 62"/>
                  <a:gd name="T66" fmla="*/ 478 w 688"/>
                  <a:gd name="T67" fmla="*/ 60 h 62"/>
                  <a:gd name="T68" fmla="*/ 536 w 688"/>
                  <a:gd name="T69" fmla="*/ 56 h 62"/>
                  <a:gd name="T70" fmla="*/ 586 w 688"/>
                  <a:gd name="T71" fmla="*/ 52 h 62"/>
                  <a:gd name="T72" fmla="*/ 628 w 688"/>
                  <a:gd name="T73" fmla="*/ 48 h 62"/>
                  <a:gd name="T74" fmla="*/ 660 w 688"/>
                  <a:gd name="T75" fmla="*/ 42 h 62"/>
                  <a:gd name="T76" fmla="*/ 680 w 688"/>
                  <a:gd name="T77" fmla="*/ 38 h 62"/>
                  <a:gd name="T78" fmla="*/ 686 w 688"/>
                  <a:gd name="T79" fmla="*/ 34 h 62"/>
                  <a:gd name="T80" fmla="*/ 688 w 688"/>
                  <a:gd name="T81" fmla="*/ 30 h 62"/>
                  <a:gd name="T82" fmla="*/ 688 w 688"/>
                  <a:gd name="T83"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8" h="62">
                    <a:moveTo>
                      <a:pt x="688" y="30"/>
                    </a:moveTo>
                    <a:lnTo>
                      <a:pt x="688" y="30"/>
                    </a:lnTo>
                    <a:lnTo>
                      <a:pt x="686" y="28"/>
                    </a:lnTo>
                    <a:lnTo>
                      <a:pt x="680" y="24"/>
                    </a:lnTo>
                    <a:lnTo>
                      <a:pt x="660" y="18"/>
                    </a:lnTo>
                    <a:lnTo>
                      <a:pt x="628" y="14"/>
                    </a:lnTo>
                    <a:lnTo>
                      <a:pt x="586" y="8"/>
                    </a:lnTo>
                    <a:lnTo>
                      <a:pt x="536" y="4"/>
                    </a:lnTo>
                    <a:lnTo>
                      <a:pt x="478" y="2"/>
                    </a:lnTo>
                    <a:lnTo>
                      <a:pt x="412" y="0"/>
                    </a:lnTo>
                    <a:lnTo>
                      <a:pt x="344" y="0"/>
                    </a:lnTo>
                    <a:lnTo>
                      <a:pt x="344" y="0"/>
                    </a:lnTo>
                    <a:lnTo>
                      <a:pt x="274" y="0"/>
                    </a:lnTo>
                    <a:lnTo>
                      <a:pt x="210" y="2"/>
                    </a:lnTo>
                    <a:lnTo>
                      <a:pt x="150" y="4"/>
                    </a:lnTo>
                    <a:lnTo>
                      <a:pt x="100" y="8"/>
                    </a:lnTo>
                    <a:lnTo>
                      <a:pt x="58" y="14"/>
                    </a:lnTo>
                    <a:lnTo>
                      <a:pt x="26" y="18"/>
                    </a:lnTo>
                    <a:lnTo>
                      <a:pt x="6" y="24"/>
                    </a:lnTo>
                    <a:lnTo>
                      <a:pt x="0" y="28"/>
                    </a:lnTo>
                    <a:lnTo>
                      <a:pt x="0" y="30"/>
                    </a:lnTo>
                    <a:lnTo>
                      <a:pt x="0" y="30"/>
                    </a:lnTo>
                    <a:lnTo>
                      <a:pt x="0" y="34"/>
                    </a:lnTo>
                    <a:lnTo>
                      <a:pt x="6" y="38"/>
                    </a:lnTo>
                    <a:lnTo>
                      <a:pt x="26" y="42"/>
                    </a:lnTo>
                    <a:lnTo>
                      <a:pt x="58" y="48"/>
                    </a:lnTo>
                    <a:lnTo>
                      <a:pt x="100" y="52"/>
                    </a:lnTo>
                    <a:lnTo>
                      <a:pt x="150" y="56"/>
                    </a:lnTo>
                    <a:lnTo>
                      <a:pt x="210" y="60"/>
                    </a:lnTo>
                    <a:lnTo>
                      <a:pt x="274" y="62"/>
                    </a:lnTo>
                    <a:lnTo>
                      <a:pt x="344" y="62"/>
                    </a:lnTo>
                    <a:lnTo>
                      <a:pt x="344" y="62"/>
                    </a:lnTo>
                    <a:lnTo>
                      <a:pt x="412" y="62"/>
                    </a:lnTo>
                    <a:lnTo>
                      <a:pt x="478" y="60"/>
                    </a:lnTo>
                    <a:lnTo>
                      <a:pt x="536" y="56"/>
                    </a:lnTo>
                    <a:lnTo>
                      <a:pt x="586" y="52"/>
                    </a:lnTo>
                    <a:lnTo>
                      <a:pt x="628" y="48"/>
                    </a:lnTo>
                    <a:lnTo>
                      <a:pt x="660" y="42"/>
                    </a:lnTo>
                    <a:lnTo>
                      <a:pt x="680" y="38"/>
                    </a:lnTo>
                    <a:lnTo>
                      <a:pt x="686" y="34"/>
                    </a:lnTo>
                    <a:lnTo>
                      <a:pt x="688" y="30"/>
                    </a:lnTo>
                    <a:lnTo>
                      <a:pt x="688" y="3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6" name="Freeform 11"/>
              <p:cNvSpPr>
                <a:spLocks/>
              </p:cNvSpPr>
              <p:nvPr/>
            </p:nvSpPr>
            <p:spPr bwMode="auto">
              <a:xfrm>
                <a:off x="5023" y="3349"/>
                <a:ext cx="356" cy="212"/>
              </a:xfrm>
              <a:custGeom>
                <a:avLst/>
                <a:gdLst>
                  <a:gd name="T0" fmla="*/ 172 w 356"/>
                  <a:gd name="T1" fmla="*/ 80 h 212"/>
                  <a:gd name="T2" fmla="*/ 172 w 356"/>
                  <a:gd name="T3" fmla="*/ 80 h 212"/>
                  <a:gd name="T4" fmla="*/ 146 w 356"/>
                  <a:gd name="T5" fmla="*/ 74 h 212"/>
                  <a:gd name="T6" fmla="*/ 122 w 356"/>
                  <a:gd name="T7" fmla="*/ 68 h 212"/>
                  <a:gd name="T8" fmla="*/ 98 w 356"/>
                  <a:gd name="T9" fmla="*/ 60 h 212"/>
                  <a:gd name="T10" fmla="*/ 76 w 356"/>
                  <a:gd name="T11" fmla="*/ 50 h 212"/>
                  <a:gd name="T12" fmla="*/ 54 w 356"/>
                  <a:gd name="T13" fmla="*/ 40 h 212"/>
                  <a:gd name="T14" fmla="*/ 34 w 356"/>
                  <a:gd name="T15" fmla="*/ 28 h 212"/>
                  <a:gd name="T16" fmla="*/ 16 w 356"/>
                  <a:gd name="T17" fmla="*/ 14 h 212"/>
                  <a:gd name="T18" fmla="*/ 0 w 356"/>
                  <a:gd name="T19" fmla="*/ 0 h 212"/>
                  <a:gd name="T20" fmla="*/ 2 w 356"/>
                  <a:gd name="T21" fmla="*/ 130 h 212"/>
                  <a:gd name="T22" fmla="*/ 2 w 356"/>
                  <a:gd name="T23" fmla="*/ 130 h 212"/>
                  <a:gd name="T24" fmla="*/ 2 w 356"/>
                  <a:gd name="T25" fmla="*/ 130 h 212"/>
                  <a:gd name="T26" fmla="*/ 2 w 356"/>
                  <a:gd name="T27" fmla="*/ 130 h 212"/>
                  <a:gd name="T28" fmla="*/ 2 w 356"/>
                  <a:gd name="T29" fmla="*/ 136 h 212"/>
                  <a:gd name="T30" fmla="*/ 6 w 356"/>
                  <a:gd name="T31" fmla="*/ 140 h 212"/>
                  <a:gd name="T32" fmla="*/ 14 w 356"/>
                  <a:gd name="T33" fmla="*/ 152 h 212"/>
                  <a:gd name="T34" fmla="*/ 30 w 356"/>
                  <a:gd name="T35" fmla="*/ 164 h 212"/>
                  <a:gd name="T36" fmla="*/ 48 w 356"/>
                  <a:gd name="T37" fmla="*/ 174 h 212"/>
                  <a:gd name="T38" fmla="*/ 72 w 356"/>
                  <a:gd name="T39" fmla="*/ 184 h 212"/>
                  <a:gd name="T40" fmla="*/ 98 w 356"/>
                  <a:gd name="T41" fmla="*/ 194 h 212"/>
                  <a:gd name="T42" fmla="*/ 126 w 356"/>
                  <a:gd name="T43" fmla="*/ 200 h 212"/>
                  <a:gd name="T44" fmla="*/ 156 w 356"/>
                  <a:gd name="T45" fmla="*/ 206 h 212"/>
                  <a:gd name="T46" fmla="*/ 156 w 356"/>
                  <a:gd name="T47" fmla="*/ 206 h 212"/>
                  <a:gd name="T48" fmla="*/ 186 w 356"/>
                  <a:gd name="T49" fmla="*/ 210 h 212"/>
                  <a:gd name="T50" fmla="*/ 214 w 356"/>
                  <a:gd name="T51" fmla="*/ 212 h 212"/>
                  <a:gd name="T52" fmla="*/ 240 w 356"/>
                  <a:gd name="T53" fmla="*/ 212 h 212"/>
                  <a:gd name="T54" fmla="*/ 264 w 356"/>
                  <a:gd name="T55" fmla="*/ 208 h 212"/>
                  <a:gd name="T56" fmla="*/ 282 w 356"/>
                  <a:gd name="T57" fmla="*/ 204 h 212"/>
                  <a:gd name="T58" fmla="*/ 298 w 356"/>
                  <a:gd name="T59" fmla="*/ 198 h 212"/>
                  <a:gd name="T60" fmla="*/ 310 w 356"/>
                  <a:gd name="T61" fmla="*/ 188 h 212"/>
                  <a:gd name="T62" fmla="*/ 312 w 356"/>
                  <a:gd name="T63" fmla="*/ 184 h 212"/>
                  <a:gd name="T64" fmla="*/ 316 w 356"/>
                  <a:gd name="T65" fmla="*/ 178 h 212"/>
                  <a:gd name="T66" fmla="*/ 356 w 356"/>
                  <a:gd name="T67" fmla="*/ 48 h 212"/>
                  <a:gd name="T68" fmla="*/ 356 w 356"/>
                  <a:gd name="T69" fmla="*/ 48 h 212"/>
                  <a:gd name="T70" fmla="*/ 336 w 356"/>
                  <a:gd name="T71" fmla="*/ 58 h 212"/>
                  <a:gd name="T72" fmla="*/ 316 w 356"/>
                  <a:gd name="T73" fmla="*/ 66 h 212"/>
                  <a:gd name="T74" fmla="*/ 294 w 356"/>
                  <a:gd name="T75" fmla="*/ 72 h 212"/>
                  <a:gd name="T76" fmla="*/ 272 w 356"/>
                  <a:gd name="T77" fmla="*/ 78 h 212"/>
                  <a:gd name="T78" fmla="*/ 248 w 356"/>
                  <a:gd name="T79" fmla="*/ 82 h 212"/>
                  <a:gd name="T80" fmla="*/ 222 w 356"/>
                  <a:gd name="T81" fmla="*/ 82 h 212"/>
                  <a:gd name="T82" fmla="*/ 198 w 356"/>
                  <a:gd name="T83" fmla="*/ 82 h 212"/>
                  <a:gd name="T84" fmla="*/ 172 w 356"/>
                  <a:gd name="T85" fmla="*/ 80 h 212"/>
                  <a:gd name="T86" fmla="*/ 172 w 356"/>
                  <a:gd name="T87"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6" h="212">
                    <a:moveTo>
                      <a:pt x="172" y="80"/>
                    </a:moveTo>
                    <a:lnTo>
                      <a:pt x="172" y="80"/>
                    </a:lnTo>
                    <a:lnTo>
                      <a:pt x="146" y="74"/>
                    </a:lnTo>
                    <a:lnTo>
                      <a:pt x="122" y="68"/>
                    </a:lnTo>
                    <a:lnTo>
                      <a:pt x="98" y="60"/>
                    </a:lnTo>
                    <a:lnTo>
                      <a:pt x="76" y="50"/>
                    </a:lnTo>
                    <a:lnTo>
                      <a:pt x="54" y="40"/>
                    </a:lnTo>
                    <a:lnTo>
                      <a:pt x="34" y="28"/>
                    </a:lnTo>
                    <a:lnTo>
                      <a:pt x="16" y="14"/>
                    </a:lnTo>
                    <a:lnTo>
                      <a:pt x="0" y="0"/>
                    </a:lnTo>
                    <a:lnTo>
                      <a:pt x="2" y="130"/>
                    </a:lnTo>
                    <a:lnTo>
                      <a:pt x="2" y="130"/>
                    </a:lnTo>
                    <a:lnTo>
                      <a:pt x="2" y="130"/>
                    </a:lnTo>
                    <a:lnTo>
                      <a:pt x="2" y="130"/>
                    </a:lnTo>
                    <a:lnTo>
                      <a:pt x="2" y="136"/>
                    </a:lnTo>
                    <a:lnTo>
                      <a:pt x="6" y="140"/>
                    </a:lnTo>
                    <a:lnTo>
                      <a:pt x="14" y="152"/>
                    </a:lnTo>
                    <a:lnTo>
                      <a:pt x="30" y="164"/>
                    </a:lnTo>
                    <a:lnTo>
                      <a:pt x="48" y="174"/>
                    </a:lnTo>
                    <a:lnTo>
                      <a:pt x="72" y="184"/>
                    </a:lnTo>
                    <a:lnTo>
                      <a:pt x="98" y="194"/>
                    </a:lnTo>
                    <a:lnTo>
                      <a:pt x="126" y="200"/>
                    </a:lnTo>
                    <a:lnTo>
                      <a:pt x="156" y="206"/>
                    </a:lnTo>
                    <a:lnTo>
                      <a:pt x="156" y="206"/>
                    </a:lnTo>
                    <a:lnTo>
                      <a:pt x="186" y="210"/>
                    </a:lnTo>
                    <a:lnTo>
                      <a:pt x="214" y="212"/>
                    </a:lnTo>
                    <a:lnTo>
                      <a:pt x="240" y="212"/>
                    </a:lnTo>
                    <a:lnTo>
                      <a:pt x="264" y="208"/>
                    </a:lnTo>
                    <a:lnTo>
                      <a:pt x="282" y="204"/>
                    </a:lnTo>
                    <a:lnTo>
                      <a:pt x="298" y="198"/>
                    </a:lnTo>
                    <a:lnTo>
                      <a:pt x="310" y="188"/>
                    </a:lnTo>
                    <a:lnTo>
                      <a:pt x="312" y="184"/>
                    </a:lnTo>
                    <a:lnTo>
                      <a:pt x="316" y="178"/>
                    </a:lnTo>
                    <a:lnTo>
                      <a:pt x="356" y="48"/>
                    </a:lnTo>
                    <a:lnTo>
                      <a:pt x="356" y="48"/>
                    </a:lnTo>
                    <a:lnTo>
                      <a:pt x="336" y="58"/>
                    </a:lnTo>
                    <a:lnTo>
                      <a:pt x="316" y="66"/>
                    </a:lnTo>
                    <a:lnTo>
                      <a:pt x="294" y="72"/>
                    </a:lnTo>
                    <a:lnTo>
                      <a:pt x="272" y="78"/>
                    </a:lnTo>
                    <a:lnTo>
                      <a:pt x="248" y="82"/>
                    </a:lnTo>
                    <a:lnTo>
                      <a:pt x="222" y="82"/>
                    </a:lnTo>
                    <a:lnTo>
                      <a:pt x="198" y="82"/>
                    </a:lnTo>
                    <a:lnTo>
                      <a:pt x="172" y="80"/>
                    </a:lnTo>
                    <a:lnTo>
                      <a:pt x="172"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7" name="Freeform 12"/>
              <p:cNvSpPr>
                <a:spLocks/>
              </p:cNvSpPr>
              <p:nvPr/>
            </p:nvSpPr>
            <p:spPr bwMode="auto">
              <a:xfrm>
                <a:off x="5233" y="3493"/>
                <a:ext cx="134" cy="222"/>
              </a:xfrm>
              <a:custGeom>
                <a:avLst/>
                <a:gdLst>
                  <a:gd name="T0" fmla="*/ 28 w 134"/>
                  <a:gd name="T1" fmla="*/ 6 h 222"/>
                  <a:gd name="T2" fmla="*/ 28 w 134"/>
                  <a:gd name="T3" fmla="*/ 6 h 222"/>
                  <a:gd name="T4" fmla="*/ 36 w 134"/>
                  <a:gd name="T5" fmla="*/ 16 h 222"/>
                  <a:gd name="T6" fmla="*/ 46 w 134"/>
                  <a:gd name="T7" fmla="*/ 28 h 222"/>
                  <a:gd name="T8" fmla="*/ 56 w 134"/>
                  <a:gd name="T9" fmla="*/ 46 h 222"/>
                  <a:gd name="T10" fmla="*/ 66 w 134"/>
                  <a:gd name="T11" fmla="*/ 68 h 222"/>
                  <a:gd name="T12" fmla="*/ 74 w 134"/>
                  <a:gd name="T13" fmla="*/ 98 h 222"/>
                  <a:gd name="T14" fmla="*/ 82 w 134"/>
                  <a:gd name="T15" fmla="*/ 132 h 222"/>
                  <a:gd name="T16" fmla="*/ 82 w 134"/>
                  <a:gd name="T17" fmla="*/ 152 h 222"/>
                  <a:gd name="T18" fmla="*/ 84 w 134"/>
                  <a:gd name="T19" fmla="*/ 172 h 222"/>
                  <a:gd name="T20" fmla="*/ 84 w 134"/>
                  <a:gd name="T21" fmla="*/ 172 h 222"/>
                  <a:gd name="T22" fmla="*/ 94 w 134"/>
                  <a:gd name="T23" fmla="*/ 176 h 222"/>
                  <a:gd name="T24" fmla="*/ 112 w 134"/>
                  <a:gd name="T25" fmla="*/ 184 h 222"/>
                  <a:gd name="T26" fmla="*/ 122 w 134"/>
                  <a:gd name="T27" fmla="*/ 190 h 222"/>
                  <a:gd name="T28" fmla="*/ 130 w 134"/>
                  <a:gd name="T29" fmla="*/ 198 h 222"/>
                  <a:gd name="T30" fmla="*/ 134 w 134"/>
                  <a:gd name="T31" fmla="*/ 202 h 222"/>
                  <a:gd name="T32" fmla="*/ 134 w 134"/>
                  <a:gd name="T33" fmla="*/ 206 h 222"/>
                  <a:gd name="T34" fmla="*/ 134 w 134"/>
                  <a:gd name="T35" fmla="*/ 212 h 222"/>
                  <a:gd name="T36" fmla="*/ 132 w 134"/>
                  <a:gd name="T37" fmla="*/ 218 h 222"/>
                  <a:gd name="T38" fmla="*/ 132 w 134"/>
                  <a:gd name="T39" fmla="*/ 218 h 222"/>
                  <a:gd name="T40" fmla="*/ 128 w 134"/>
                  <a:gd name="T41" fmla="*/ 220 h 222"/>
                  <a:gd name="T42" fmla="*/ 120 w 134"/>
                  <a:gd name="T43" fmla="*/ 222 h 222"/>
                  <a:gd name="T44" fmla="*/ 110 w 134"/>
                  <a:gd name="T45" fmla="*/ 222 h 222"/>
                  <a:gd name="T46" fmla="*/ 56 w 134"/>
                  <a:gd name="T47" fmla="*/ 196 h 222"/>
                  <a:gd name="T48" fmla="*/ 56 w 134"/>
                  <a:gd name="T49" fmla="*/ 196 h 222"/>
                  <a:gd name="T50" fmla="*/ 52 w 134"/>
                  <a:gd name="T51" fmla="*/ 192 h 222"/>
                  <a:gd name="T52" fmla="*/ 50 w 134"/>
                  <a:gd name="T53" fmla="*/ 186 h 222"/>
                  <a:gd name="T54" fmla="*/ 50 w 134"/>
                  <a:gd name="T55" fmla="*/ 182 h 222"/>
                  <a:gd name="T56" fmla="*/ 52 w 134"/>
                  <a:gd name="T57" fmla="*/ 180 h 222"/>
                  <a:gd name="T58" fmla="*/ 60 w 134"/>
                  <a:gd name="T59" fmla="*/ 168 h 222"/>
                  <a:gd name="T60" fmla="*/ 60 w 134"/>
                  <a:gd name="T61" fmla="*/ 168 h 222"/>
                  <a:gd name="T62" fmla="*/ 62 w 134"/>
                  <a:gd name="T63" fmla="*/ 154 h 222"/>
                  <a:gd name="T64" fmla="*/ 62 w 134"/>
                  <a:gd name="T65" fmla="*/ 136 h 222"/>
                  <a:gd name="T66" fmla="*/ 58 w 134"/>
                  <a:gd name="T67" fmla="*/ 116 h 222"/>
                  <a:gd name="T68" fmla="*/ 52 w 134"/>
                  <a:gd name="T69" fmla="*/ 94 h 222"/>
                  <a:gd name="T70" fmla="*/ 48 w 134"/>
                  <a:gd name="T71" fmla="*/ 82 h 222"/>
                  <a:gd name="T72" fmla="*/ 42 w 134"/>
                  <a:gd name="T73" fmla="*/ 70 h 222"/>
                  <a:gd name="T74" fmla="*/ 34 w 134"/>
                  <a:gd name="T75" fmla="*/ 58 h 222"/>
                  <a:gd name="T76" fmla="*/ 26 w 134"/>
                  <a:gd name="T77" fmla="*/ 46 h 222"/>
                  <a:gd name="T78" fmla="*/ 14 w 134"/>
                  <a:gd name="T79" fmla="*/ 34 h 222"/>
                  <a:gd name="T80" fmla="*/ 2 w 134"/>
                  <a:gd name="T81" fmla="*/ 24 h 222"/>
                  <a:gd name="T82" fmla="*/ 2 w 134"/>
                  <a:gd name="T83" fmla="*/ 24 h 222"/>
                  <a:gd name="T84" fmla="*/ 0 w 134"/>
                  <a:gd name="T85" fmla="*/ 18 h 222"/>
                  <a:gd name="T86" fmla="*/ 0 w 134"/>
                  <a:gd name="T87" fmla="*/ 12 h 222"/>
                  <a:gd name="T88" fmla="*/ 2 w 134"/>
                  <a:gd name="T89" fmla="*/ 8 h 222"/>
                  <a:gd name="T90" fmla="*/ 4 w 134"/>
                  <a:gd name="T91" fmla="*/ 4 h 222"/>
                  <a:gd name="T92" fmla="*/ 10 w 134"/>
                  <a:gd name="T93" fmla="*/ 0 h 222"/>
                  <a:gd name="T94" fmla="*/ 18 w 134"/>
                  <a:gd name="T95" fmla="*/ 2 h 222"/>
                  <a:gd name="T96" fmla="*/ 28 w 134"/>
                  <a:gd name="T97" fmla="*/ 6 h 222"/>
                  <a:gd name="T98" fmla="*/ 28 w 134"/>
                  <a:gd name="T99" fmla="*/ 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2">
                    <a:moveTo>
                      <a:pt x="28" y="6"/>
                    </a:moveTo>
                    <a:lnTo>
                      <a:pt x="28" y="6"/>
                    </a:lnTo>
                    <a:lnTo>
                      <a:pt x="36" y="16"/>
                    </a:lnTo>
                    <a:lnTo>
                      <a:pt x="46" y="28"/>
                    </a:lnTo>
                    <a:lnTo>
                      <a:pt x="56" y="46"/>
                    </a:lnTo>
                    <a:lnTo>
                      <a:pt x="66" y="68"/>
                    </a:lnTo>
                    <a:lnTo>
                      <a:pt x="74" y="98"/>
                    </a:lnTo>
                    <a:lnTo>
                      <a:pt x="82" y="132"/>
                    </a:lnTo>
                    <a:lnTo>
                      <a:pt x="82" y="152"/>
                    </a:lnTo>
                    <a:lnTo>
                      <a:pt x="84" y="172"/>
                    </a:lnTo>
                    <a:lnTo>
                      <a:pt x="84" y="172"/>
                    </a:lnTo>
                    <a:lnTo>
                      <a:pt x="94" y="176"/>
                    </a:lnTo>
                    <a:lnTo>
                      <a:pt x="112" y="184"/>
                    </a:lnTo>
                    <a:lnTo>
                      <a:pt x="122" y="190"/>
                    </a:lnTo>
                    <a:lnTo>
                      <a:pt x="130" y="198"/>
                    </a:lnTo>
                    <a:lnTo>
                      <a:pt x="134" y="202"/>
                    </a:lnTo>
                    <a:lnTo>
                      <a:pt x="134" y="206"/>
                    </a:lnTo>
                    <a:lnTo>
                      <a:pt x="134" y="212"/>
                    </a:lnTo>
                    <a:lnTo>
                      <a:pt x="132" y="218"/>
                    </a:lnTo>
                    <a:lnTo>
                      <a:pt x="132" y="218"/>
                    </a:lnTo>
                    <a:lnTo>
                      <a:pt x="128" y="220"/>
                    </a:lnTo>
                    <a:lnTo>
                      <a:pt x="120" y="222"/>
                    </a:lnTo>
                    <a:lnTo>
                      <a:pt x="110" y="222"/>
                    </a:lnTo>
                    <a:lnTo>
                      <a:pt x="56" y="196"/>
                    </a:lnTo>
                    <a:lnTo>
                      <a:pt x="56" y="196"/>
                    </a:lnTo>
                    <a:lnTo>
                      <a:pt x="52" y="192"/>
                    </a:lnTo>
                    <a:lnTo>
                      <a:pt x="50" y="186"/>
                    </a:lnTo>
                    <a:lnTo>
                      <a:pt x="50" y="182"/>
                    </a:lnTo>
                    <a:lnTo>
                      <a:pt x="52" y="180"/>
                    </a:lnTo>
                    <a:lnTo>
                      <a:pt x="60" y="168"/>
                    </a:lnTo>
                    <a:lnTo>
                      <a:pt x="60" y="168"/>
                    </a:lnTo>
                    <a:lnTo>
                      <a:pt x="62" y="154"/>
                    </a:lnTo>
                    <a:lnTo>
                      <a:pt x="62" y="136"/>
                    </a:lnTo>
                    <a:lnTo>
                      <a:pt x="58" y="116"/>
                    </a:lnTo>
                    <a:lnTo>
                      <a:pt x="52" y="94"/>
                    </a:lnTo>
                    <a:lnTo>
                      <a:pt x="48" y="82"/>
                    </a:lnTo>
                    <a:lnTo>
                      <a:pt x="42" y="70"/>
                    </a:lnTo>
                    <a:lnTo>
                      <a:pt x="34" y="58"/>
                    </a:lnTo>
                    <a:lnTo>
                      <a:pt x="26" y="46"/>
                    </a:lnTo>
                    <a:lnTo>
                      <a:pt x="14" y="34"/>
                    </a:lnTo>
                    <a:lnTo>
                      <a:pt x="2" y="24"/>
                    </a:lnTo>
                    <a:lnTo>
                      <a:pt x="2" y="24"/>
                    </a:lnTo>
                    <a:lnTo>
                      <a:pt x="0" y="18"/>
                    </a:lnTo>
                    <a:lnTo>
                      <a:pt x="0" y="12"/>
                    </a:lnTo>
                    <a:lnTo>
                      <a:pt x="2" y="8"/>
                    </a:lnTo>
                    <a:lnTo>
                      <a:pt x="4" y="4"/>
                    </a:lnTo>
                    <a:lnTo>
                      <a:pt x="10" y="0"/>
                    </a:lnTo>
                    <a:lnTo>
                      <a:pt x="18" y="2"/>
                    </a:lnTo>
                    <a:lnTo>
                      <a:pt x="28" y="6"/>
                    </a:lnTo>
                    <a:lnTo>
                      <a:pt x="28"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8" name="Freeform 13"/>
              <p:cNvSpPr>
                <a:spLocks/>
              </p:cNvSpPr>
              <p:nvPr/>
            </p:nvSpPr>
            <p:spPr bwMode="auto">
              <a:xfrm>
                <a:off x="4961" y="3475"/>
                <a:ext cx="134" cy="220"/>
              </a:xfrm>
              <a:custGeom>
                <a:avLst/>
                <a:gdLst>
                  <a:gd name="T0" fmla="*/ 106 w 134"/>
                  <a:gd name="T1" fmla="*/ 4 h 220"/>
                  <a:gd name="T2" fmla="*/ 106 w 134"/>
                  <a:gd name="T3" fmla="*/ 4 h 220"/>
                  <a:gd name="T4" fmla="*/ 98 w 134"/>
                  <a:gd name="T5" fmla="*/ 14 h 220"/>
                  <a:gd name="T6" fmla="*/ 88 w 134"/>
                  <a:gd name="T7" fmla="*/ 26 h 220"/>
                  <a:gd name="T8" fmla="*/ 78 w 134"/>
                  <a:gd name="T9" fmla="*/ 44 h 220"/>
                  <a:gd name="T10" fmla="*/ 68 w 134"/>
                  <a:gd name="T11" fmla="*/ 68 h 220"/>
                  <a:gd name="T12" fmla="*/ 60 w 134"/>
                  <a:gd name="T13" fmla="*/ 96 h 220"/>
                  <a:gd name="T14" fmla="*/ 54 w 134"/>
                  <a:gd name="T15" fmla="*/ 130 h 220"/>
                  <a:gd name="T16" fmla="*/ 52 w 134"/>
                  <a:gd name="T17" fmla="*/ 150 h 220"/>
                  <a:gd name="T18" fmla="*/ 52 w 134"/>
                  <a:gd name="T19" fmla="*/ 172 h 220"/>
                  <a:gd name="T20" fmla="*/ 52 w 134"/>
                  <a:gd name="T21" fmla="*/ 172 h 220"/>
                  <a:gd name="T22" fmla="*/ 42 w 134"/>
                  <a:gd name="T23" fmla="*/ 174 h 220"/>
                  <a:gd name="T24" fmla="*/ 22 w 134"/>
                  <a:gd name="T25" fmla="*/ 182 h 220"/>
                  <a:gd name="T26" fmla="*/ 12 w 134"/>
                  <a:gd name="T27" fmla="*/ 188 h 220"/>
                  <a:gd name="T28" fmla="*/ 4 w 134"/>
                  <a:gd name="T29" fmla="*/ 196 h 220"/>
                  <a:gd name="T30" fmla="*/ 2 w 134"/>
                  <a:gd name="T31" fmla="*/ 200 h 220"/>
                  <a:gd name="T32" fmla="*/ 0 w 134"/>
                  <a:gd name="T33" fmla="*/ 204 h 220"/>
                  <a:gd name="T34" fmla="*/ 0 w 134"/>
                  <a:gd name="T35" fmla="*/ 210 h 220"/>
                  <a:gd name="T36" fmla="*/ 2 w 134"/>
                  <a:gd name="T37" fmla="*/ 216 h 220"/>
                  <a:gd name="T38" fmla="*/ 2 w 134"/>
                  <a:gd name="T39" fmla="*/ 216 h 220"/>
                  <a:gd name="T40" fmla="*/ 8 w 134"/>
                  <a:gd name="T41" fmla="*/ 218 h 220"/>
                  <a:gd name="T42" fmla="*/ 14 w 134"/>
                  <a:gd name="T43" fmla="*/ 220 h 220"/>
                  <a:gd name="T44" fmla="*/ 26 w 134"/>
                  <a:gd name="T45" fmla="*/ 220 h 220"/>
                  <a:gd name="T46" fmla="*/ 78 w 134"/>
                  <a:gd name="T47" fmla="*/ 196 h 220"/>
                  <a:gd name="T48" fmla="*/ 78 w 134"/>
                  <a:gd name="T49" fmla="*/ 196 h 220"/>
                  <a:gd name="T50" fmla="*/ 84 w 134"/>
                  <a:gd name="T51" fmla="*/ 190 h 220"/>
                  <a:gd name="T52" fmla="*/ 86 w 134"/>
                  <a:gd name="T53" fmla="*/ 184 h 220"/>
                  <a:gd name="T54" fmla="*/ 84 w 134"/>
                  <a:gd name="T55" fmla="*/ 182 h 220"/>
                  <a:gd name="T56" fmla="*/ 84 w 134"/>
                  <a:gd name="T57" fmla="*/ 178 h 220"/>
                  <a:gd name="T58" fmla="*/ 74 w 134"/>
                  <a:gd name="T59" fmla="*/ 166 h 220"/>
                  <a:gd name="T60" fmla="*/ 74 w 134"/>
                  <a:gd name="T61" fmla="*/ 166 h 220"/>
                  <a:gd name="T62" fmla="*/ 72 w 134"/>
                  <a:gd name="T63" fmla="*/ 152 h 220"/>
                  <a:gd name="T64" fmla="*/ 74 w 134"/>
                  <a:gd name="T65" fmla="*/ 136 h 220"/>
                  <a:gd name="T66" fmla="*/ 76 w 134"/>
                  <a:gd name="T67" fmla="*/ 114 h 220"/>
                  <a:gd name="T68" fmla="*/ 82 w 134"/>
                  <a:gd name="T69" fmla="*/ 92 h 220"/>
                  <a:gd name="T70" fmla="*/ 86 w 134"/>
                  <a:gd name="T71" fmla="*/ 80 h 220"/>
                  <a:gd name="T72" fmla="*/ 92 w 134"/>
                  <a:gd name="T73" fmla="*/ 68 h 220"/>
                  <a:gd name="T74" fmla="*/ 100 w 134"/>
                  <a:gd name="T75" fmla="*/ 56 h 220"/>
                  <a:gd name="T76" fmla="*/ 110 w 134"/>
                  <a:gd name="T77" fmla="*/ 44 h 220"/>
                  <a:gd name="T78" fmla="*/ 120 w 134"/>
                  <a:gd name="T79" fmla="*/ 32 h 220"/>
                  <a:gd name="T80" fmla="*/ 134 w 134"/>
                  <a:gd name="T81" fmla="*/ 22 h 220"/>
                  <a:gd name="T82" fmla="*/ 134 w 134"/>
                  <a:gd name="T83" fmla="*/ 22 h 220"/>
                  <a:gd name="T84" fmla="*/ 134 w 134"/>
                  <a:gd name="T85" fmla="*/ 16 h 220"/>
                  <a:gd name="T86" fmla="*/ 134 w 134"/>
                  <a:gd name="T87" fmla="*/ 12 h 220"/>
                  <a:gd name="T88" fmla="*/ 132 w 134"/>
                  <a:gd name="T89" fmla="*/ 6 h 220"/>
                  <a:gd name="T90" fmla="*/ 130 w 134"/>
                  <a:gd name="T91" fmla="*/ 2 h 220"/>
                  <a:gd name="T92" fmla="*/ 124 w 134"/>
                  <a:gd name="T93" fmla="*/ 0 h 220"/>
                  <a:gd name="T94" fmla="*/ 118 w 134"/>
                  <a:gd name="T95" fmla="*/ 0 h 220"/>
                  <a:gd name="T96" fmla="*/ 106 w 134"/>
                  <a:gd name="T97" fmla="*/ 4 h 220"/>
                  <a:gd name="T98" fmla="*/ 106 w 134"/>
                  <a:gd name="T99" fmla="*/ 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0">
                    <a:moveTo>
                      <a:pt x="106" y="4"/>
                    </a:moveTo>
                    <a:lnTo>
                      <a:pt x="106" y="4"/>
                    </a:lnTo>
                    <a:lnTo>
                      <a:pt x="98" y="14"/>
                    </a:lnTo>
                    <a:lnTo>
                      <a:pt x="88" y="26"/>
                    </a:lnTo>
                    <a:lnTo>
                      <a:pt x="78" y="44"/>
                    </a:lnTo>
                    <a:lnTo>
                      <a:pt x="68" y="68"/>
                    </a:lnTo>
                    <a:lnTo>
                      <a:pt x="60" y="96"/>
                    </a:lnTo>
                    <a:lnTo>
                      <a:pt x="54" y="130"/>
                    </a:lnTo>
                    <a:lnTo>
                      <a:pt x="52" y="150"/>
                    </a:lnTo>
                    <a:lnTo>
                      <a:pt x="52" y="172"/>
                    </a:lnTo>
                    <a:lnTo>
                      <a:pt x="52" y="172"/>
                    </a:lnTo>
                    <a:lnTo>
                      <a:pt x="42" y="174"/>
                    </a:lnTo>
                    <a:lnTo>
                      <a:pt x="22" y="182"/>
                    </a:lnTo>
                    <a:lnTo>
                      <a:pt x="12" y="188"/>
                    </a:lnTo>
                    <a:lnTo>
                      <a:pt x="4" y="196"/>
                    </a:lnTo>
                    <a:lnTo>
                      <a:pt x="2" y="200"/>
                    </a:lnTo>
                    <a:lnTo>
                      <a:pt x="0" y="204"/>
                    </a:lnTo>
                    <a:lnTo>
                      <a:pt x="0" y="210"/>
                    </a:lnTo>
                    <a:lnTo>
                      <a:pt x="2" y="216"/>
                    </a:lnTo>
                    <a:lnTo>
                      <a:pt x="2" y="216"/>
                    </a:lnTo>
                    <a:lnTo>
                      <a:pt x="8" y="218"/>
                    </a:lnTo>
                    <a:lnTo>
                      <a:pt x="14" y="220"/>
                    </a:lnTo>
                    <a:lnTo>
                      <a:pt x="26" y="220"/>
                    </a:lnTo>
                    <a:lnTo>
                      <a:pt x="78" y="196"/>
                    </a:lnTo>
                    <a:lnTo>
                      <a:pt x="78" y="196"/>
                    </a:lnTo>
                    <a:lnTo>
                      <a:pt x="84" y="190"/>
                    </a:lnTo>
                    <a:lnTo>
                      <a:pt x="86" y="184"/>
                    </a:lnTo>
                    <a:lnTo>
                      <a:pt x="84" y="182"/>
                    </a:lnTo>
                    <a:lnTo>
                      <a:pt x="84" y="178"/>
                    </a:lnTo>
                    <a:lnTo>
                      <a:pt x="74" y="166"/>
                    </a:lnTo>
                    <a:lnTo>
                      <a:pt x="74" y="166"/>
                    </a:lnTo>
                    <a:lnTo>
                      <a:pt x="72" y="152"/>
                    </a:lnTo>
                    <a:lnTo>
                      <a:pt x="74" y="136"/>
                    </a:lnTo>
                    <a:lnTo>
                      <a:pt x="76" y="114"/>
                    </a:lnTo>
                    <a:lnTo>
                      <a:pt x="82" y="92"/>
                    </a:lnTo>
                    <a:lnTo>
                      <a:pt x="86" y="80"/>
                    </a:lnTo>
                    <a:lnTo>
                      <a:pt x="92" y="68"/>
                    </a:lnTo>
                    <a:lnTo>
                      <a:pt x="100" y="56"/>
                    </a:lnTo>
                    <a:lnTo>
                      <a:pt x="110" y="44"/>
                    </a:lnTo>
                    <a:lnTo>
                      <a:pt x="120" y="32"/>
                    </a:lnTo>
                    <a:lnTo>
                      <a:pt x="134" y="22"/>
                    </a:lnTo>
                    <a:lnTo>
                      <a:pt x="134" y="22"/>
                    </a:lnTo>
                    <a:lnTo>
                      <a:pt x="134" y="16"/>
                    </a:lnTo>
                    <a:lnTo>
                      <a:pt x="134" y="12"/>
                    </a:lnTo>
                    <a:lnTo>
                      <a:pt x="132" y="6"/>
                    </a:lnTo>
                    <a:lnTo>
                      <a:pt x="130" y="2"/>
                    </a:lnTo>
                    <a:lnTo>
                      <a:pt x="124" y="0"/>
                    </a:lnTo>
                    <a:lnTo>
                      <a:pt x="118" y="0"/>
                    </a:lnTo>
                    <a:lnTo>
                      <a:pt x="106" y="4"/>
                    </a:lnTo>
                    <a:lnTo>
                      <a:pt x="10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9" name="Freeform 14"/>
              <p:cNvSpPr>
                <a:spLocks/>
              </p:cNvSpPr>
              <p:nvPr/>
            </p:nvSpPr>
            <p:spPr bwMode="auto">
              <a:xfrm>
                <a:off x="4979" y="3121"/>
                <a:ext cx="456" cy="294"/>
              </a:xfrm>
              <a:custGeom>
                <a:avLst/>
                <a:gdLst>
                  <a:gd name="T0" fmla="*/ 454 w 456"/>
                  <a:gd name="T1" fmla="*/ 196 h 294"/>
                  <a:gd name="T2" fmla="*/ 454 w 456"/>
                  <a:gd name="T3" fmla="*/ 168 h 294"/>
                  <a:gd name="T4" fmla="*/ 448 w 456"/>
                  <a:gd name="T5" fmla="*/ 138 h 294"/>
                  <a:gd name="T6" fmla="*/ 432 w 456"/>
                  <a:gd name="T7" fmla="*/ 110 h 294"/>
                  <a:gd name="T8" fmla="*/ 408 w 456"/>
                  <a:gd name="T9" fmla="*/ 84 h 294"/>
                  <a:gd name="T10" fmla="*/ 380 w 456"/>
                  <a:gd name="T11" fmla="*/ 60 h 294"/>
                  <a:gd name="T12" fmla="*/ 344 w 456"/>
                  <a:gd name="T13" fmla="*/ 38 h 294"/>
                  <a:gd name="T14" fmla="*/ 304 w 456"/>
                  <a:gd name="T15" fmla="*/ 22 h 294"/>
                  <a:gd name="T16" fmla="*/ 258 w 456"/>
                  <a:gd name="T17" fmla="*/ 8 h 294"/>
                  <a:gd name="T18" fmla="*/ 236 w 456"/>
                  <a:gd name="T19" fmla="*/ 4 h 294"/>
                  <a:gd name="T20" fmla="*/ 190 w 456"/>
                  <a:gd name="T21" fmla="*/ 0 h 294"/>
                  <a:gd name="T22" fmla="*/ 148 w 456"/>
                  <a:gd name="T23" fmla="*/ 2 h 294"/>
                  <a:gd name="T24" fmla="*/ 108 w 456"/>
                  <a:gd name="T25" fmla="*/ 8 h 294"/>
                  <a:gd name="T26" fmla="*/ 74 w 456"/>
                  <a:gd name="T27" fmla="*/ 20 h 294"/>
                  <a:gd name="T28" fmla="*/ 44 w 456"/>
                  <a:gd name="T29" fmla="*/ 38 h 294"/>
                  <a:gd name="T30" fmla="*/ 22 w 456"/>
                  <a:gd name="T31" fmla="*/ 58 h 294"/>
                  <a:gd name="T32" fmla="*/ 6 w 456"/>
                  <a:gd name="T33" fmla="*/ 84 h 294"/>
                  <a:gd name="T34" fmla="*/ 2 w 456"/>
                  <a:gd name="T35" fmla="*/ 96 h 294"/>
                  <a:gd name="T36" fmla="*/ 0 w 456"/>
                  <a:gd name="T37" fmla="*/ 126 h 294"/>
                  <a:gd name="T38" fmla="*/ 8 w 456"/>
                  <a:gd name="T39" fmla="*/ 154 h 294"/>
                  <a:gd name="T40" fmla="*/ 24 w 456"/>
                  <a:gd name="T41" fmla="*/ 182 h 294"/>
                  <a:gd name="T42" fmla="*/ 46 w 456"/>
                  <a:gd name="T43" fmla="*/ 210 h 294"/>
                  <a:gd name="T44" fmla="*/ 76 w 456"/>
                  <a:gd name="T45" fmla="*/ 234 h 294"/>
                  <a:gd name="T46" fmla="*/ 112 w 456"/>
                  <a:gd name="T47" fmla="*/ 254 h 294"/>
                  <a:gd name="T48" fmla="*/ 152 w 456"/>
                  <a:gd name="T49" fmla="*/ 272 h 294"/>
                  <a:gd name="T50" fmla="*/ 198 w 456"/>
                  <a:gd name="T51" fmla="*/ 284 h 294"/>
                  <a:gd name="T52" fmla="*/ 220 w 456"/>
                  <a:gd name="T53" fmla="*/ 290 h 294"/>
                  <a:gd name="T54" fmla="*/ 266 w 456"/>
                  <a:gd name="T55" fmla="*/ 294 h 294"/>
                  <a:gd name="T56" fmla="*/ 308 w 456"/>
                  <a:gd name="T57" fmla="*/ 292 h 294"/>
                  <a:gd name="T58" fmla="*/ 348 w 456"/>
                  <a:gd name="T59" fmla="*/ 284 h 294"/>
                  <a:gd name="T60" fmla="*/ 382 w 456"/>
                  <a:gd name="T61" fmla="*/ 272 h 294"/>
                  <a:gd name="T62" fmla="*/ 412 w 456"/>
                  <a:gd name="T63" fmla="*/ 256 h 294"/>
                  <a:gd name="T64" fmla="*/ 434 w 456"/>
                  <a:gd name="T65" fmla="*/ 236 h 294"/>
                  <a:gd name="T66" fmla="*/ 450 w 456"/>
                  <a:gd name="T67" fmla="*/ 210 h 294"/>
                  <a:gd name="T68" fmla="*/ 454 w 456"/>
                  <a:gd name="T69" fmla="*/ 19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294">
                    <a:moveTo>
                      <a:pt x="454" y="196"/>
                    </a:moveTo>
                    <a:lnTo>
                      <a:pt x="454" y="196"/>
                    </a:lnTo>
                    <a:lnTo>
                      <a:pt x="456" y="182"/>
                    </a:lnTo>
                    <a:lnTo>
                      <a:pt x="454" y="168"/>
                    </a:lnTo>
                    <a:lnTo>
                      <a:pt x="452" y="152"/>
                    </a:lnTo>
                    <a:lnTo>
                      <a:pt x="448" y="138"/>
                    </a:lnTo>
                    <a:lnTo>
                      <a:pt x="440" y="124"/>
                    </a:lnTo>
                    <a:lnTo>
                      <a:pt x="432" y="110"/>
                    </a:lnTo>
                    <a:lnTo>
                      <a:pt x="422" y="96"/>
                    </a:lnTo>
                    <a:lnTo>
                      <a:pt x="408" y="84"/>
                    </a:lnTo>
                    <a:lnTo>
                      <a:pt x="394" y="72"/>
                    </a:lnTo>
                    <a:lnTo>
                      <a:pt x="380" y="60"/>
                    </a:lnTo>
                    <a:lnTo>
                      <a:pt x="362" y="48"/>
                    </a:lnTo>
                    <a:lnTo>
                      <a:pt x="344" y="38"/>
                    </a:lnTo>
                    <a:lnTo>
                      <a:pt x="324" y="30"/>
                    </a:lnTo>
                    <a:lnTo>
                      <a:pt x="304" y="22"/>
                    </a:lnTo>
                    <a:lnTo>
                      <a:pt x="282" y="14"/>
                    </a:lnTo>
                    <a:lnTo>
                      <a:pt x="258" y="8"/>
                    </a:lnTo>
                    <a:lnTo>
                      <a:pt x="258" y="8"/>
                    </a:lnTo>
                    <a:lnTo>
                      <a:pt x="236" y="4"/>
                    </a:lnTo>
                    <a:lnTo>
                      <a:pt x="212" y="2"/>
                    </a:lnTo>
                    <a:lnTo>
                      <a:pt x="190" y="0"/>
                    </a:lnTo>
                    <a:lnTo>
                      <a:pt x="168" y="0"/>
                    </a:lnTo>
                    <a:lnTo>
                      <a:pt x="148" y="2"/>
                    </a:lnTo>
                    <a:lnTo>
                      <a:pt x="128" y="4"/>
                    </a:lnTo>
                    <a:lnTo>
                      <a:pt x="108" y="8"/>
                    </a:lnTo>
                    <a:lnTo>
                      <a:pt x="90" y="14"/>
                    </a:lnTo>
                    <a:lnTo>
                      <a:pt x="74" y="20"/>
                    </a:lnTo>
                    <a:lnTo>
                      <a:pt x="58" y="28"/>
                    </a:lnTo>
                    <a:lnTo>
                      <a:pt x="44" y="38"/>
                    </a:lnTo>
                    <a:lnTo>
                      <a:pt x="32" y="48"/>
                    </a:lnTo>
                    <a:lnTo>
                      <a:pt x="22" y="58"/>
                    </a:lnTo>
                    <a:lnTo>
                      <a:pt x="14" y="70"/>
                    </a:lnTo>
                    <a:lnTo>
                      <a:pt x="6" y="84"/>
                    </a:lnTo>
                    <a:lnTo>
                      <a:pt x="2" y="96"/>
                    </a:lnTo>
                    <a:lnTo>
                      <a:pt x="2" y="96"/>
                    </a:lnTo>
                    <a:lnTo>
                      <a:pt x="0" y="112"/>
                    </a:lnTo>
                    <a:lnTo>
                      <a:pt x="0" y="126"/>
                    </a:lnTo>
                    <a:lnTo>
                      <a:pt x="4" y="140"/>
                    </a:lnTo>
                    <a:lnTo>
                      <a:pt x="8" y="154"/>
                    </a:lnTo>
                    <a:lnTo>
                      <a:pt x="16" y="168"/>
                    </a:lnTo>
                    <a:lnTo>
                      <a:pt x="24" y="182"/>
                    </a:lnTo>
                    <a:lnTo>
                      <a:pt x="34" y="196"/>
                    </a:lnTo>
                    <a:lnTo>
                      <a:pt x="46" y="210"/>
                    </a:lnTo>
                    <a:lnTo>
                      <a:pt x="62" y="222"/>
                    </a:lnTo>
                    <a:lnTo>
                      <a:pt x="76" y="234"/>
                    </a:lnTo>
                    <a:lnTo>
                      <a:pt x="94" y="244"/>
                    </a:lnTo>
                    <a:lnTo>
                      <a:pt x="112" y="254"/>
                    </a:lnTo>
                    <a:lnTo>
                      <a:pt x="132" y="264"/>
                    </a:lnTo>
                    <a:lnTo>
                      <a:pt x="152" y="272"/>
                    </a:lnTo>
                    <a:lnTo>
                      <a:pt x="174" y="280"/>
                    </a:lnTo>
                    <a:lnTo>
                      <a:pt x="198" y="284"/>
                    </a:lnTo>
                    <a:lnTo>
                      <a:pt x="198" y="284"/>
                    </a:lnTo>
                    <a:lnTo>
                      <a:pt x="220" y="290"/>
                    </a:lnTo>
                    <a:lnTo>
                      <a:pt x="244" y="292"/>
                    </a:lnTo>
                    <a:lnTo>
                      <a:pt x="266" y="294"/>
                    </a:lnTo>
                    <a:lnTo>
                      <a:pt x="288" y="294"/>
                    </a:lnTo>
                    <a:lnTo>
                      <a:pt x="308" y="292"/>
                    </a:lnTo>
                    <a:lnTo>
                      <a:pt x="328" y="288"/>
                    </a:lnTo>
                    <a:lnTo>
                      <a:pt x="348" y="284"/>
                    </a:lnTo>
                    <a:lnTo>
                      <a:pt x="366" y="280"/>
                    </a:lnTo>
                    <a:lnTo>
                      <a:pt x="382" y="272"/>
                    </a:lnTo>
                    <a:lnTo>
                      <a:pt x="398" y="266"/>
                    </a:lnTo>
                    <a:lnTo>
                      <a:pt x="412" y="256"/>
                    </a:lnTo>
                    <a:lnTo>
                      <a:pt x="424" y="246"/>
                    </a:lnTo>
                    <a:lnTo>
                      <a:pt x="434" y="236"/>
                    </a:lnTo>
                    <a:lnTo>
                      <a:pt x="442" y="224"/>
                    </a:lnTo>
                    <a:lnTo>
                      <a:pt x="450" y="210"/>
                    </a:lnTo>
                    <a:lnTo>
                      <a:pt x="454" y="196"/>
                    </a:lnTo>
                    <a:lnTo>
                      <a:pt x="454" y="1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0" name="Freeform 15"/>
              <p:cNvSpPr>
                <a:spLocks/>
              </p:cNvSpPr>
              <p:nvPr/>
            </p:nvSpPr>
            <p:spPr bwMode="auto">
              <a:xfrm>
                <a:off x="5073" y="3177"/>
                <a:ext cx="66" cy="58"/>
              </a:xfrm>
              <a:custGeom>
                <a:avLst/>
                <a:gdLst>
                  <a:gd name="T0" fmla="*/ 30 w 66"/>
                  <a:gd name="T1" fmla="*/ 52 h 58"/>
                  <a:gd name="T2" fmla="*/ 30 w 66"/>
                  <a:gd name="T3" fmla="*/ 52 h 58"/>
                  <a:gd name="T4" fmla="*/ 50 w 66"/>
                  <a:gd name="T5" fmla="*/ 58 h 58"/>
                  <a:gd name="T6" fmla="*/ 50 w 66"/>
                  <a:gd name="T7" fmla="*/ 58 h 58"/>
                  <a:gd name="T8" fmla="*/ 56 w 66"/>
                  <a:gd name="T9" fmla="*/ 54 h 58"/>
                  <a:gd name="T10" fmla="*/ 56 w 66"/>
                  <a:gd name="T11" fmla="*/ 54 h 58"/>
                  <a:gd name="T12" fmla="*/ 60 w 66"/>
                  <a:gd name="T13" fmla="*/ 48 h 58"/>
                  <a:gd name="T14" fmla="*/ 62 w 66"/>
                  <a:gd name="T15" fmla="*/ 42 h 58"/>
                  <a:gd name="T16" fmla="*/ 66 w 66"/>
                  <a:gd name="T17" fmla="*/ 28 h 58"/>
                  <a:gd name="T18" fmla="*/ 64 w 66"/>
                  <a:gd name="T19" fmla="*/ 22 h 58"/>
                  <a:gd name="T20" fmla="*/ 62 w 66"/>
                  <a:gd name="T21" fmla="*/ 16 h 58"/>
                  <a:gd name="T22" fmla="*/ 60 w 66"/>
                  <a:gd name="T23" fmla="*/ 12 h 58"/>
                  <a:gd name="T24" fmla="*/ 56 w 66"/>
                  <a:gd name="T25" fmla="*/ 6 h 58"/>
                  <a:gd name="T26" fmla="*/ 56 w 66"/>
                  <a:gd name="T27" fmla="*/ 6 h 58"/>
                  <a:gd name="T28" fmla="*/ 50 w 66"/>
                  <a:gd name="T29" fmla="*/ 4 h 58"/>
                  <a:gd name="T30" fmla="*/ 46 w 66"/>
                  <a:gd name="T31" fmla="*/ 0 h 58"/>
                  <a:gd name="T32" fmla="*/ 38 w 66"/>
                  <a:gd name="T33" fmla="*/ 0 h 58"/>
                  <a:gd name="T34" fmla="*/ 32 w 66"/>
                  <a:gd name="T35" fmla="*/ 0 h 58"/>
                  <a:gd name="T36" fmla="*/ 20 w 66"/>
                  <a:gd name="T37" fmla="*/ 4 h 58"/>
                  <a:gd name="T38" fmla="*/ 14 w 66"/>
                  <a:gd name="T39" fmla="*/ 8 h 58"/>
                  <a:gd name="T40" fmla="*/ 10 w 66"/>
                  <a:gd name="T41" fmla="*/ 12 h 58"/>
                  <a:gd name="T42" fmla="*/ 10 w 66"/>
                  <a:gd name="T43" fmla="*/ 12 h 58"/>
                  <a:gd name="T44" fmla="*/ 4 w 66"/>
                  <a:gd name="T45" fmla="*/ 20 h 58"/>
                  <a:gd name="T46" fmla="*/ 0 w 66"/>
                  <a:gd name="T47" fmla="*/ 30 h 58"/>
                  <a:gd name="T48" fmla="*/ 0 w 66"/>
                  <a:gd name="T49" fmla="*/ 40 h 58"/>
                  <a:gd name="T50" fmla="*/ 2 w 66"/>
                  <a:gd name="T51" fmla="*/ 48 h 58"/>
                  <a:gd name="T52" fmla="*/ 2 w 66"/>
                  <a:gd name="T53" fmla="*/ 48 h 58"/>
                  <a:gd name="T54" fmla="*/ 16 w 66"/>
                  <a:gd name="T55" fmla="*/ 48 h 58"/>
                  <a:gd name="T56" fmla="*/ 30 w 66"/>
                  <a:gd name="T57" fmla="*/ 52 h 58"/>
                  <a:gd name="T58" fmla="*/ 30 w 66"/>
                  <a:gd name="T59"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58">
                    <a:moveTo>
                      <a:pt x="30" y="52"/>
                    </a:moveTo>
                    <a:lnTo>
                      <a:pt x="30" y="52"/>
                    </a:lnTo>
                    <a:lnTo>
                      <a:pt x="50" y="58"/>
                    </a:lnTo>
                    <a:lnTo>
                      <a:pt x="50" y="58"/>
                    </a:lnTo>
                    <a:lnTo>
                      <a:pt x="56" y="54"/>
                    </a:lnTo>
                    <a:lnTo>
                      <a:pt x="56" y="54"/>
                    </a:lnTo>
                    <a:lnTo>
                      <a:pt x="60" y="48"/>
                    </a:lnTo>
                    <a:lnTo>
                      <a:pt x="62" y="42"/>
                    </a:lnTo>
                    <a:lnTo>
                      <a:pt x="66" y="28"/>
                    </a:lnTo>
                    <a:lnTo>
                      <a:pt x="64" y="22"/>
                    </a:lnTo>
                    <a:lnTo>
                      <a:pt x="62" y="16"/>
                    </a:lnTo>
                    <a:lnTo>
                      <a:pt x="60" y="12"/>
                    </a:lnTo>
                    <a:lnTo>
                      <a:pt x="56" y="6"/>
                    </a:lnTo>
                    <a:lnTo>
                      <a:pt x="56" y="6"/>
                    </a:lnTo>
                    <a:lnTo>
                      <a:pt x="50" y="4"/>
                    </a:lnTo>
                    <a:lnTo>
                      <a:pt x="46" y="0"/>
                    </a:lnTo>
                    <a:lnTo>
                      <a:pt x="38" y="0"/>
                    </a:lnTo>
                    <a:lnTo>
                      <a:pt x="32" y="0"/>
                    </a:lnTo>
                    <a:lnTo>
                      <a:pt x="20" y="4"/>
                    </a:lnTo>
                    <a:lnTo>
                      <a:pt x="14" y="8"/>
                    </a:lnTo>
                    <a:lnTo>
                      <a:pt x="10" y="12"/>
                    </a:lnTo>
                    <a:lnTo>
                      <a:pt x="10" y="12"/>
                    </a:lnTo>
                    <a:lnTo>
                      <a:pt x="4" y="20"/>
                    </a:lnTo>
                    <a:lnTo>
                      <a:pt x="0" y="30"/>
                    </a:lnTo>
                    <a:lnTo>
                      <a:pt x="0" y="40"/>
                    </a:lnTo>
                    <a:lnTo>
                      <a:pt x="2" y="48"/>
                    </a:lnTo>
                    <a:lnTo>
                      <a:pt x="2" y="48"/>
                    </a:lnTo>
                    <a:lnTo>
                      <a:pt x="16" y="48"/>
                    </a:lnTo>
                    <a:lnTo>
                      <a:pt x="30" y="52"/>
                    </a:lnTo>
                    <a:lnTo>
                      <a:pt x="30"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1" name="Freeform 16"/>
              <p:cNvSpPr>
                <a:spLocks/>
              </p:cNvSpPr>
              <p:nvPr/>
            </p:nvSpPr>
            <p:spPr bwMode="auto">
              <a:xfrm>
                <a:off x="5241" y="3213"/>
                <a:ext cx="62" cy="62"/>
              </a:xfrm>
              <a:custGeom>
                <a:avLst/>
                <a:gdLst>
                  <a:gd name="T0" fmla="*/ 8 w 62"/>
                  <a:gd name="T1" fmla="*/ 56 h 62"/>
                  <a:gd name="T2" fmla="*/ 8 w 62"/>
                  <a:gd name="T3" fmla="*/ 56 h 62"/>
                  <a:gd name="T4" fmla="*/ 22 w 62"/>
                  <a:gd name="T5" fmla="*/ 56 h 62"/>
                  <a:gd name="T6" fmla="*/ 38 w 62"/>
                  <a:gd name="T7" fmla="*/ 60 h 62"/>
                  <a:gd name="T8" fmla="*/ 38 w 62"/>
                  <a:gd name="T9" fmla="*/ 60 h 62"/>
                  <a:gd name="T10" fmla="*/ 50 w 62"/>
                  <a:gd name="T11" fmla="*/ 62 h 62"/>
                  <a:gd name="T12" fmla="*/ 50 w 62"/>
                  <a:gd name="T13" fmla="*/ 62 h 62"/>
                  <a:gd name="T14" fmla="*/ 56 w 62"/>
                  <a:gd name="T15" fmla="*/ 56 h 62"/>
                  <a:gd name="T16" fmla="*/ 60 w 62"/>
                  <a:gd name="T17" fmla="*/ 48 h 62"/>
                  <a:gd name="T18" fmla="*/ 62 w 62"/>
                  <a:gd name="T19" fmla="*/ 38 h 62"/>
                  <a:gd name="T20" fmla="*/ 60 w 62"/>
                  <a:gd name="T21" fmla="*/ 28 h 62"/>
                  <a:gd name="T22" fmla="*/ 60 w 62"/>
                  <a:gd name="T23" fmla="*/ 28 h 62"/>
                  <a:gd name="T24" fmla="*/ 58 w 62"/>
                  <a:gd name="T25" fmla="*/ 22 h 62"/>
                  <a:gd name="T26" fmla="*/ 56 w 62"/>
                  <a:gd name="T27" fmla="*/ 16 h 62"/>
                  <a:gd name="T28" fmla="*/ 48 w 62"/>
                  <a:gd name="T29" fmla="*/ 6 h 62"/>
                  <a:gd name="T30" fmla="*/ 42 w 62"/>
                  <a:gd name="T31" fmla="*/ 2 h 62"/>
                  <a:gd name="T32" fmla="*/ 36 w 62"/>
                  <a:gd name="T33" fmla="*/ 0 h 62"/>
                  <a:gd name="T34" fmla="*/ 30 w 62"/>
                  <a:gd name="T35" fmla="*/ 0 h 62"/>
                  <a:gd name="T36" fmla="*/ 24 w 62"/>
                  <a:gd name="T37" fmla="*/ 0 h 62"/>
                  <a:gd name="T38" fmla="*/ 24 w 62"/>
                  <a:gd name="T39" fmla="*/ 0 h 62"/>
                  <a:gd name="T40" fmla="*/ 18 w 62"/>
                  <a:gd name="T41" fmla="*/ 2 h 62"/>
                  <a:gd name="T42" fmla="*/ 14 w 62"/>
                  <a:gd name="T43" fmla="*/ 4 h 62"/>
                  <a:gd name="T44" fmla="*/ 8 w 62"/>
                  <a:gd name="T45" fmla="*/ 8 h 62"/>
                  <a:gd name="T46" fmla="*/ 4 w 62"/>
                  <a:gd name="T47" fmla="*/ 14 h 62"/>
                  <a:gd name="T48" fmla="*/ 0 w 62"/>
                  <a:gd name="T49" fmla="*/ 26 h 62"/>
                  <a:gd name="T50" fmla="*/ 0 w 62"/>
                  <a:gd name="T51" fmla="*/ 32 h 62"/>
                  <a:gd name="T52" fmla="*/ 0 w 62"/>
                  <a:gd name="T53" fmla="*/ 40 h 62"/>
                  <a:gd name="T54" fmla="*/ 0 w 62"/>
                  <a:gd name="T55" fmla="*/ 40 h 62"/>
                  <a:gd name="T56" fmla="*/ 2 w 62"/>
                  <a:gd name="T57" fmla="*/ 48 h 62"/>
                  <a:gd name="T58" fmla="*/ 8 w 62"/>
                  <a:gd name="T59" fmla="*/ 56 h 62"/>
                  <a:gd name="T60" fmla="*/ 8 w 62"/>
                  <a:gd name="T61"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 h="62">
                    <a:moveTo>
                      <a:pt x="8" y="56"/>
                    </a:moveTo>
                    <a:lnTo>
                      <a:pt x="8" y="56"/>
                    </a:lnTo>
                    <a:lnTo>
                      <a:pt x="22" y="56"/>
                    </a:lnTo>
                    <a:lnTo>
                      <a:pt x="38" y="60"/>
                    </a:lnTo>
                    <a:lnTo>
                      <a:pt x="38" y="60"/>
                    </a:lnTo>
                    <a:lnTo>
                      <a:pt x="50" y="62"/>
                    </a:lnTo>
                    <a:lnTo>
                      <a:pt x="50" y="62"/>
                    </a:lnTo>
                    <a:lnTo>
                      <a:pt x="56" y="56"/>
                    </a:lnTo>
                    <a:lnTo>
                      <a:pt x="60" y="48"/>
                    </a:lnTo>
                    <a:lnTo>
                      <a:pt x="62" y="38"/>
                    </a:lnTo>
                    <a:lnTo>
                      <a:pt x="60" y="28"/>
                    </a:lnTo>
                    <a:lnTo>
                      <a:pt x="60" y="28"/>
                    </a:lnTo>
                    <a:lnTo>
                      <a:pt x="58" y="22"/>
                    </a:lnTo>
                    <a:lnTo>
                      <a:pt x="56" y="16"/>
                    </a:lnTo>
                    <a:lnTo>
                      <a:pt x="48" y="6"/>
                    </a:lnTo>
                    <a:lnTo>
                      <a:pt x="42" y="2"/>
                    </a:lnTo>
                    <a:lnTo>
                      <a:pt x="36" y="0"/>
                    </a:lnTo>
                    <a:lnTo>
                      <a:pt x="30" y="0"/>
                    </a:lnTo>
                    <a:lnTo>
                      <a:pt x="24" y="0"/>
                    </a:lnTo>
                    <a:lnTo>
                      <a:pt x="24" y="0"/>
                    </a:lnTo>
                    <a:lnTo>
                      <a:pt x="18" y="2"/>
                    </a:lnTo>
                    <a:lnTo>
                      <a:pt x="14" y="4"/>
                    </a:lnTo>
                    <a:lnTo>
                      <a:pt x="8" y="8"/>
                    </a:lnTo>
                    <a:lnTo>
                      <a:pt x="4" y="14"/>
                    </a:lnTo>
                    <a:lnTo>
                      <a:pt x="0" y="26"/>
                    </a:lnTo>
                    <a:lnTo>
                      <a:pt x="0" y="32"/>
                    </a:lnTo>
                    <a:lnTo>
                      <a:pt x="0" y="40"/>
                    </a:lnTo>
                    <a:lnTo>
                      <a:pt x="0" y="40"/>
                    </a:lnTo>
                    <a:lnTo>
                      <a:pt x="2" y="48"/>
                    </a:lnTo>
                    <a:lnTo>
                      <a:pt x="8" y="56"/>
                    </a:lnTo>
                    <a:lnTo>
                      <a:pt x="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2" name="Freeform 17"/>
              <p:cNvSpPr>
                <a:spLocks/>
              </p:cNvSpPr>
              <p:nvPr/>
            </p:nvSpPr>
            <p:spPr bwMode="auto">
              <a:xfrm>
                <a:off x="5093" y="3205"/>
                <a:ext cx="24" cy="34"/>
              </a:xfrm>
              <a:custGeom>
                <a:avLst/>
                <a:gdLst>
                  <a:gd name="T0" fmla="*/ 24 w 24"/>
                  <a:gd name="T1" fmla="*/ 20 h 34"/>
                  <a:gd name="T2" fmla="*/ 24 w 24"/>
                  <a:gd name="T3" fmla="*/ 20 h 34"/>
                  <a:gd name="T4" fmla="*/ 24 w 24"/>
                  <a:gd name="T5" fmla="*/ 12 h 34"/>
                  <a:gd name="T6" fmla="*/ 24 w 24"/>
                  <a:gd name="T7" fmla="*/ 6 h 34"/>
                  <a:gd name="T8" fmla="*/ 20 w 24"/>
                  <a:gd name="T9" fmla="*/ 2 h 34"/>
                  <a:gd name="T10" fmla="*/ 16 w 24"/>
                  <a:gd name="T11" fmla="*/ 0 h 34"/>
                  <a:gd name="T12" fmla="*/ 16 w 24"/>
                  <a:gd name="T13" fmla="*/ 0 h 34"/>
                  <a:gd name="T14" fmla="*/ 12 w 24"/>
                  <a:gd name="T15" fmla="*/ 0 h 34"/>
                  <a:gd name="T16" fmla="*/ 8 w 24"/>
                  <a:gd name="T17" fmla="*/ 2 h 34"/>
                  <a:gd name="T18" fmla="*/ 4 w 24"/>
                  <a:gd name="T19" fmla="*/ 8 h 34"/>
                  <a:gd name="T20" fmla="*/ 2 w 24"/>
                  <a:gd name="T21" fmla="*/ 14 h 34"/>
                  <a:gd name="T22" fmla="*/ 2 w 24"/>
                  <a:gd name="T23" fmla="*/ 14 h 34"/>
                  <a:gd name="T24" fmla="*/ 0 w 24"/>
                  <a:gd name="T25" fmla="*/ 20 h 34"/>
                  <a:gd name="T26" fmla="*/ 2 w 24"/>
                  <a:gd name="T27" fmla="*/ 26 h 34"/>
                  <a:gd name="T28" fmla="*/ 4 w 24"/>
                  <a:gd name="T29" fmla="*/ 32 h 34"/>
                  <a:gd name="T30" fmla="*/ 8 w 24"/>
                  <a:gd name="T31" fmla="*/ 34 h 34"/>
                  <a:gd name="T32" fmla="*/ 8 w 24"/>
                  <a:gd name="T33" fmla="*/ 34 h 34"/>
                  <a:gd name="T34" fmla="*/ 14 w 24"/>
                  <a:gd name="T35" fmla="*/ 34 h 34"/>
                  <a:gd name="T36" fmla="*/ 18 w 24"/>
                  <a:gd name="T37" fmla="*/ 30 h 34"/>
                  <a:gd name="T38" fmla="*/ 22 w 24"/>
                  <a:gd name="T39" fmla="*/ 26 h 34"/>
                  <a:gd name="T40" fmla="*/ 24 w 24"/>
                  <a:gd name="T41" fmla="*/ 20 h 34"/>
                  <a:gd name="T42" fmla="*/ 24 w 24"/>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4">
                    <a:moveTo>
                      <a:pt x="24" y="20"/>
                    </a:moveTo>
                    <a:lnTo>
                      <a:pt x="24" y="20"/>
                    </a:lnTo>
                    <a:lnTo>
                      <a:pt x="24" y="12"/>
                    </a:lnTo>
                    <a:lnTo>
                      <a:pt x="24" y="6"/>
                    </a:lnTo>
                    <a:lnTo>
                      <a:pt x="20" y="2"/>
                    </a:lnTo>
                    <a:lnTo>
                      <a:pt x="16" y="0"/>
                    </a:lnTo>
                    <a:lnTo>
                      <a:pt x="16" y="0"/>
                    </a:lnTo>
                    <a:lnTo>
                      <a:pt x="12" y="0"/>
                    </a:lnTo>
                    <a:lnTo>
                      <a:pt x="8" y="2"/>
                    </a:lnTo>
                    <a:lnTo>
                      <a:pt x="4" y="8"/>
                    </a:lnTo>
                    <a:lnTo>
                      <a:pt x="2" y="14"/>
                    </a:lnTo>
                    <a:lnTo>
                      <a:pt x="2" y="14"/>
                    </a:lnTo>
                    <a:lnTo>
                      <a:pt x="0" y="20"/>
                    </a:lnTo>
                    <a:lnTo>
                      <a:pt x="2" y="26"/>
                    </a:lnTo>
                    <a:lnTo>
                      <a:pt x="4" y="32"/>
                    </a:lnTo>
                    <a:lnTo>
                      <a:pt x="8" y="34"/>
                    </a:lnTo>
                    <a:lnTo>
                      <a:pt x="8" y="34"/>
                    </a:lnTo>
                    <a:lnTo>
                      <a:pt x="14" y="34"/>
                    </a:lnTo>
                    <a:lnTo>
                      <a:pt x="18" y="30"/>
                    </a:lnTo>
                    <a:lnTo>
                      <a:pt x="22" y="26"/>
                    </a:lnTo>
                    <a:lnTo>
                      <a:pt x="24" y="20"/>
                    </a:lnTo>
                    <a:lnTo>
                      <a:pt x="2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3" name="Freeform 18"/>
              <p:cNvSpPr>
                <a:spLocks/>
              </p:cNvSpPr>
              <p:nvPr/>
            </p:nvSpPr>
            <p:spPr bwMode="auto">
              <a:xfrm>
                <a:off x="5259" y="3245"/>
                <a:ext cx="22" cy="34"/>
              </a:xfrm>
              <a:custGeom>
                <a:avLst/>
                <a:gdLst>
                  <a:gd name="T0" fmla="*/ 22 w 22"/>
                  <a:gd name="T1" fmla="*/ 20 h 34"/>
                  <a:gd name="T2" fmla="*/ 22 w 22"/>
                  <a:gd name="T3" fmla="*/ 20 h 34"/>
                  <a:gd name="T4" fmla="*/ 22 w 22"/>
                  <a:gd name="T5" fmla="*/ 14 h 34"/>
                  <a:gd name="T6" fmla="*/ 22 w 22"/>
                  <a:gd name="T7" fmla="*/ 8 h 34"/>
                  <a:gd name="T8" fmla="*/ 18 w 22"/>
                  <a:gd name="T9" fmla="*/ 4 h 34"/>
                  <a:gd name="T10" fmla="*/ 14 w 22"/>
                  <a:gd name="T11" fmla="*/ 0 h 34"/>
                  <a:gd name="T12" fmla="*/ 14 w 22"/>
                  <a:gd name="T13" fmla="*/ 0 h 34"/>
                  <a:gd name="T14" fmla="*/ 10 w 22"/>
                  <a:gd name="T15" fmla="*/ 2 h 34"/>
                  <a:gd name="T16" fmla="*/ 6 w 22"/>
                  <a:gd name="T17" fmla="*/ 4 h 34"/>
                  <a:gd name="T18" fmla="*/ 2 w 22"/>
                  <a:gd name="T19" fmla="*/ 8 h 34"/>
                  <a:gd name="T20" fmla="*/ 0 w 22"/>
                  <a:gd name="T21" fmla="*/ 16 h 34"/>
                  <a:gd name="T22" fmla="*/ 0 w 22"/>
                  <a:gd name="T23" fmla="*/ 16 h 34"/>
                  <a:gd name="T24" fmla="*/ 0 w 22"/>
                  <a:gd name="T25" fmla="*/ 22 h 34"/>
                  <a:gd name="T26" fmla="*/ 0 w 22"/>
                  <a:gd name="T27" fmla="*/ 28 h 34"/>
                  <a:gd name="T28" fmla="*/ 4 w 22"/>
                  <a:gd name="T29" fmla="*/ 32 h 34"/>
                  <a:gd name="T30" fmla="*/ 8 w 22"/>
                  <a:gd name="T31" fmla="*/ 34 h 34"/>
                  <a:gd name="T32" fmla="*/ 8 w 22"/>
                  <a:gd name="T33" fmla="*/ 34 h 34"/>
                  <a:gd name="T34" fmla="*/ 12 w 22"/>
                  <a:gd name="T35" fmla="*/ 34 h 34"/>
                  <a:gd name="T36" fmla="*/ 16 w 22"/>
                  <a:gd name="T37" fmla="*/ 32 h 34"/>
                  <a:gd name="T38" fmla="*/ 20 w 22"/>
                  <a:gd name="T39" fmla="*/ 26 h 34"/>
                  <a:gd name="T40" fmla="*/ 22 w 22"/>
                  <a:gd name="T41" fmla="*/ 20 h 34"/>
                  <a:gd name="T42" fmla="*/ 22 w 22"/>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34">
                    <a:moveTo>
                      <a:pt x="22" y="20"/>
                    </a:moveTo>
                    <a:lnTo>
                      <a:pt x="22" y="20"/>
                    </a:lnTo>
                    <a:lnTo>
                      <a:pt x="22" y="14"/>
                    </a:lnTo>
                    <a:lnTo>
                      <a:pt x="22" y="8"/>
                    </a:lnTo>
                    <a:lnTo>
                      <a:pt x="18" y="4"/>
                    </a:lnTo>
                    <a:lnTo>
                      <a:pt x="14" y="0"/>
                    </a:lnTo>
                    <a:lnTo>
                      <a:pt x="14" y="0"/>
                    </a:lnTo>
                    <a:lnTo>
                      <a:pt x="10" y="2"/>
                    </a:lnTo>
                    <a:lnTo>
                      <a:pt x="6" y="4"/>
                    </a:lnTo>
                    <a:lnTo>
                      <a:pt x="2" y="8"/>
                    </a:lnTo>
                    <a:lnTo>
                      <a:pt x="0" y="16"/>
                    </a:lnTo>
                    <a:lnTo>
                      <a:pt x="0" y="16"/>
                    </a:lnTo>
                    <a:lnTo>
                      <a:pt x="0" y="22"/>
                    </a:lnTo>
                    <a:lnTo>
                      <a:pt x="0" y="28"/>
                    </a:lnTo>
                    <a:lnTo>
                      <a:pt x="4" y="32"/>
                    </a:lnTo>
                    <a:lnTo>
                      <a:pt x="8" y="34"/>
                    </a:lnTo>
                    <a:lnTo>
                      <a:pt x="8" y="34"/>
                    </a:lnTo>
                    <a:lnTo>
                      <a:pt x="12" y="34"/>
                    </a:lnTo>
                    <a:lnTo>
                      <a:pt x="16" y="32"/>
                    </a:lnTo>
                    <a:lnTo>
                      <a:pt x="20" y="26"/>
                    </a:lnTo>
                    <a:lnTo>
                      <a:pt x="22" y="20"/>
                    </a:lnTo>
                    <a:lnTo>
                      <a:pt x="22"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4" name="Freeform 19"/>
              <p:cNvSpPr>
                <a:spLocks/>
              </p:cNvSpPr>
              <p:nvPr/>
            </p:nvSpPr>
            <p:spPr bwMode="auto">
              <a:xfrm>
                <a:off x="5067" y="3275"/>
                <a:ext cx="222" cy="86"/>
              </a:xfrm>
              <a:custGeom>
                <a:avLst/>
                <a:gdLst>
                  <a:gd name="T0" fmla="*/ 0 w 222"/>
                  <a:gd name="T1" fmla="*/ 0 h 86"/>
                  <a:gd name="T2" fmla="*/ 0 w 222"/>
                  <a:gd name="T3" fmla="*/ 0 h 86"/>
                  <a:gd name="T4" fmla="*/ 4 w 222"/>
                  <a:gd name="T5" fmla="*/ 6 h 86"/>
                  <a:gd name="T6" fmla="*/ 16 w 222"/>
                  <a:gd name="T7" fmla="*/ 22 h 86"/>
                  <a:gd name="T8" fmla="*/ 36 w 222"/>
                  <a:gd name="T9" fmla="*/ 44 h 86"/>
                  <a:gd name="T10" fmla="*/ 48 w 222"/>
                  <a:gd name="T11" fmla="*/ 54 h 86"/>
                  <a:gd name="T12" fmla="*/ 62 w 222"/>
                  <a:gd name="T13" fmla="*/ 64 h 86"/>
                  <a:gd name="T14" fmla="*/ 78 w 222"/>
                  <a:gd name="T15" fmla="*/ 74 h 86"/>
                  <a:gd name="T16" fmla="*/ 96 w 222"/>
                  <a:gd name="T17" fmla="*/ 80 h 86"/>
                  <a:gd name="T18" fmla="*/ 114 w 222"/>
                  <a:gd name="T19" fmla="*/ 84 h 86"/>
                  <a:gd name="T20" fmla="*/ 134 w 222"/>
                  <a:gd name="T21" fmla="*/ 86 h 86"/>
                  <a:gd name="T22" fmla="*/ 154 w 222"/>
                  <a:gd name="T23" fmla="*/ 84 h 86"/>
                  <a:gd name="T24" fmla="*/ 176 w 222"/>
                  <a:gd name="T25" fmla="*/ 78 h 86"/>
                  <a:gd name="T26" fmla="*/ 198 w 222"/>
                  <a:gd name="T27" fmla="*/ 66 h 86"/>
                  <a:gd name="T28" fmla="*/ 222 w 222"/>
                  <a:gd name="T29" fmla="*/ 50 h 86"/>
                  <a:gd name="T30" fmla="*/ 222 w 222"/>
                  <a:gd name="T31" fmla="*/ 50 h 86"/>
                  <a:gd name="T32" fmla="*/ 204 w 222"/>
                  <a:gd name="T33" fmla="*/ 52 h 86"/>
                  <a:gd name="T34" fmla="*/ 184 w 222"/>
                  <a:gd name="T35" fmla="*/ 54 h 86"/>
                  <a:gd name="T36" fmla="*/ 156 w 222"/>
                  <a:gd name="T37" fmla="*/ 54 h 86"/>
                  <a:gd name="T38" fmla="*/ 122 w 222"/>
                  <a:gd name="T39" fmla="*/ 50 h 86"/>
                  <a:gd name="T40" fmla="*/ 104 w 222"/>
                  <a:gd name="T41" fmla="*/ 46 h 86"/>
                  <a:gd name="T42" fmla="*/ 84 w 222"/>
                  <a:gd name="T43" fmla="*/ 40 h 86"/>
                  <a:gd name="T44" fmla="*/ 64 w 222"/>
                  <a:gd name="T45" fmla="*/ 34 h 86"/>
                  <a:gd name="T46" fmla="*/ 42 w 222"/>
                  <a:gd name="T47" fmla="*/ 24 h 86"/>
                  <a:gd name="T48" fmla="*/ 22 w 222"/>
                  <a:gd name="T49" fmla="*/ 14 h 86"/>
                  <a:gd name="T50" fmla="*/ 0 w 222"/>
                  <a:gd name="T51" fmla="*/ 0 h 86"/>
                  <a:gd name="T52" fmla="*/ 0 w 222"/>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2" h="86">
                    <a:moveTo>
                      <a:pt x="0" y="0"/>
                    </a:moveTo>
                    <a:lnTo>
                      <a:pt x="0" y="0"/>
                    </a:lnTo>
                    <a:lnTo>
                      <a:pt x="4" y="6"/>
                    </a:lnTo>
                    <a:lnTo>
                      <a:pt x="16" y="22"/>
                    </a:lnTo>
                    <a:lnTo>
                      <a:pt x="36" y="44"/>
                    </a:lnTo>
                    <a:lnTo>
                      <a:pt x="48" y="54"/>
                    </a:lnTo>
                    <a:lnTo>
                      <a:pt x="62" y="64"/>
                    </a:lnTo>
                    <a:lnTo>
                      <a:pt x="78" y="74"/>
                    </a:lnTo>
                    <a:lnTo>
                      <a:pt x="96" y="80"/>
                    </a:lnTo>
                    <a:lnTo>
                      <a:pt x="114" y="84"/>
                    </a:lnTo>
                    <a:lnTo>
                      <a:pt x="134" y="86"/>
                    </a:lnTo>
                    <a:lnTo>
                      <a:pt x="154" y="84"/>
                    </a:lnTo>
                    <a:lnTo>
                      <a:pt x="176" y="78"/>
                    </a:lnTo>
                    <a:lnTo>
                      <a:pt x="198" y="66"/>
                    </a:lnTo>
                    <a:lnTo>
                      <a:pt x="222" y="50"/>
                    </a:lnTo>
                    <a:lnTo>
                      <a:pt x="222" y="50"/>
                    </a:lnTo>
                    <a:lnTo>
                      <a:pt x="204" y="52"/>
                    </a:lnTo>
                    <a:lnTo>
                      <a:pt x="184" y="54"/>
                    </a:lnTo>
                    <a:lnTo>
                      <a:pt x="156" y="54"/>
                    </a:lnTo>
                    <a:lnTo>
                      <a:pt x="122" y="50"/>
                    </a:lnTo>
                    <a:lnTo>
                      <a:pt x="104" y="46"/>
                    </a:lnTo>
                    <a:lnTo>
                      <a:pt x="84" y="40"/>
                    </a:lnTo>
                    <a:lnTo>
                      <a:pt x="64" y="34"/>
                    </a:lnTo>
                    <a:lnTo>
                      <a:pt x="42" y="24"/>
                    </a:lnTo>
                    <a:lnTo>
                      <a:pt x="22" y="14"/>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5" name="Freeform 20"/>
              <p:cNvSpPr>
                <a:spLocks/>
              </p:cNvSpPr>
              <p:nvPr/>
            </p:nvSpPr>
            <p:spPr bwMode="auto">
              <a:xfrm>
                <a:off x="4895" y="3197"/>
                <a:ext cx="26" cy="34"/>
              </a:xfrm>
              <a:custGeom>
                <a:avLst/>
                <a:gdLst>
                  <a:gd name="T0" fmla="*/ 0 w 26"/>
                  <a:gd name="T1" fmla="*/ 20 h 34"/>
                  <a:gd name="T2" fmla="*/ 0 w 26"/>
                  <a:gd name="T3" fmla="*/ 20 h 34"/>
                  <a:gd name="T4" fmla="*/ 8 w 26"/>
                  <a:gd name="T5" fmla="*/ 16 h 34"/>
                  <a:gd name="T6" fmla="*/ 14 w 26"/>
                  <a:gd name="T7" fmla="*/ 12 h 34"/>
                  <a:gd name="T8" fmla="*/ 20 w 26"/>
                  <a:gd name="T9" fmla="*/ 2 h 34"/>
                  <a:gd name="T10" fmla="*/ 20 w 26"/>
                  <a:gd name="T11" fmla="*/ 2 h 34"/>
                  <a:gd name="T12" fmla="*/ 22 w 26"/>
                  <a:gd name="T13" fmla="*/ 0 h 34"/>
                  <a:gd name="T14" fmla="*/ 26 w 26"/>
                  <a:gd name="T15" fmla="*/ 0 h 34"/>
                  <a:gd name="T16" fmla="*/ 26 w 26"/>
                  <a:gd name="T17" fmla="*/ 2 h 34"/>
                  <a:gd name="T18" fmla="*/ 26 w 26"/>
                  <a:gd name="T19" fmla="*/ 6 h 34"/>
                  <a:gd name="T20" fmla="*/ 22 w 26"/>
                  <a:gd name="T21" fmla="*/ 20 h 34"/>
                  <a:gd name="T22" fmla="*/ 16 w 26"/>
                  <a:gd name="T23" fmla="*/ 34 h 34"/>
                  <a:gd name="T24" fmla="*/ 0 w 26"/>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4">
                    <a:moveTo>
                      <a:pt x="0" y="20"/>
                    </a:moveTo>
                    <a:lnTo>
                      <a:pt x="0" y="20"/>
                    </a:lnTo>
                    <a:lnTo>
                      <a:pt x="8" y="16"/>
                    </a:lnTo>
                    <a:lnTo>
                      <a:pt x="14" y="12"/>
                    </a:lnTo>
                    <a:lnTo>
                      <a:pt x="20" y="2"/>
                    </a:lnTo>
                    <a:lnTo>
                      <a:pt x="20" y="2"/>
                    </a:lnTo>
                    <a:lnTo>
                      <a:pt x="22" y="0"/>
                    </a:lnTo>
                    <a:lnTo>
                      <a:pt x="26" y="0"/>
                    </a:lnTo>
                    <a:lnTo>
                      <a:pt x="26" y="2"/>
                    </a:lnTo>
                    <a:lnTo>
                      <a:pt x="26" y="6"/>
                    </a:lnTo>
                    <a:lnTo>
                      <a:pt x="22" y="20"/>
                    </a:lnTo>
                    <a:lnTo>
                      <a:pt x="16" y="34"/>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6" name="Freeform 21"/>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 name="T90" fmla="*/ 140 w 182"/>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lnTo>
                      <a:pt x="14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7" name="Freeform 22"/>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68" name="Freeform 30"/>
              <p:cNvSpPr>
                <a:spLocks/>
              </p:cNvSpPr>
              <p:nvPr/>
            </p:nvSpPr>
            <p:spPr bwMode="auto">
              <a:xfrm>
                <a:off x="4875" y="3189"/>
                <a:ext cx="180" cy="210"/>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 name="T90" fmla="*/ 42 w 180"/>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lnTo>
                      <a:pt x="4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70" name="Freeform 32"/>
              <p:cNvSpPr>
                <a:spLocks/>
              </p:cNvSpPr>
              <p:nvPr/>
            </p:nvSpPr>
            <p:spPr bwMode="auto">
              <a:xfrm>
                <a:off x="5095" y="3391"/>
                <a:ext cx="56" cy="16"/>
              </a:xfrm>
              <a:custGeom>
                <a:avLst/>
                <a:gdLst>
                  <a:gd name="T0" fmla="*/ 32 w 56"/>
                  <a:gd name="T1" fmla="*/ 0 h 16"/>
                  <a:gd name="T2" fmla="*/ 56 w 56"/>
                  <a:gd name="T3" fmla="*/ 8 h 16"/>
                  <a:gd name="T4" fmla="*/ 22 w 56"/>
                  <a:gd name="T5" fmla="*/ 16 h 16"/>
                  <a:gd name="T6" fmla="*/ 0 w 56"/>
                  <a:gd name="T7" fmla="*/ 8 h 16"/>
                  <a:gd name="T8" fmla="*/ 30 w 56"/>
                  <a:gd name="T9" fmla="*/ 0 h 16"/>
                  <a:gd name="T10" fmla="*/ 32 w 56"/>
                  <a:gd name="T11" fmla="*/ 0 h 16"/>
                </a:gdLst>
                <a:ahLst/>
                <a:cxnLst>
                  <a:cxn ang="0">
                    <a:pos x="T0" y="T1"/>
                  </a:cxn>
                  <a:cxn ang="0">
                    <a:pos x="T2" y="T3"/>
                  </a:cxn>
                  <a:cxn ang="0">
                    <a:pos x="T4" y="T5"/>
                  </a:cxn>
                  <a:cxn ang="0">
                    <a:pos x="T6" y="T7"/>
                  </a:cxn>
                  <a:cxn ang="0">
                    <a:pos x="T8" y="T9"/>
                  </a:cxn>
                  <a:cxn ang="0">
                    <a:pos x="T10" y="T11"/>
                  </a:cxn>
                </a:cxnLst>
                <a:rect l="0" t="0" r="r" b="b"/>
                <a:pathLst>
                  <a:path w="56" h="16">
                    <a:moveTo>
                      <a:pt x="32" y="0"/>
                    </a:moveTo>
                    <a:lnTo>
                      <a:pt x="56" y="8"/>
                    </a:lnTo>
                    <a:lnTo>
                      <a:pt x="22" y="16"/>
                    </a:lnTo>
                    <a:lnTo>
                      <a:pt x="0" y="8"/>
                    </a:lnTo>
                    <a:lnTo>
                      <a:pt x="30" y="0"/>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nvGrpSpPr>
            <p:cNvPr id="50" name="Group 4"/>
            <p:cNvGrpSpPr>
              <a:grpSpLocks noChangeAspect="1"/>
            </p:cNvGrpSpPr>
            <p:nvPr/>
          </p:nvGrpSpPr>
          <p:grpSpPr bwMode="auto">
            <a:xfrm>
              <a:off x="6778209" y="4525907"/>
              <a:ext cx="3000375" cy="2376488"/>
              <a:chOff x="4048" y="3038"/>
              <a:chExt cx="1890" cy="1497"/>
            </a:xfrm>
          </p:grpSpPr>
          <p:sp>
            <p:nvSpPr>
              <p:cNvPr id="51" name="Freeform 5"/>
              <p:cNvSpPr>
                <a:spLocks/>
              </p:cNvSpPr>
              <p:nvPr/>
            </p:nvSpPr>
            <p:spPr bwMode="auto">
              <a:xfrm>
                <a:off x="4513" y="4094"/>
                <a:ext cx="1425" cy="441"/>
              </a:xfrm>
              <a:custGeom>
                <a:avLst/>
                <a:gdLst>
                  <a:gd name="T0" fmla="*/ 1425 w 1425"/>
                  <a:gd name="T1" fmla="*/ 134 h 441"/>
                  <a:gd name="T2" fmla="*/ 315 w 1425"/>
                  <a:gd name="T3" fmla="*/ 0 h 441"/>
                  <a:gd name="T4" fmla="*/ 0 w 1425"/>
                  <a:gd name="T5" fmla="*/ 209 h 441"/>
                  <a:gd name="T6" fmla="*/ 1090 w 1425"/>
                  <a:gd name="T7" fmla="*/ 441 h 441"/>
                  <a:gd name="T8" fmla="*/ 1425 w 1425"/>
                  <a:gd name="T9" fmla="*/ 134 h 441"/>
                </a:gdLst>
                <a:ahLst/>
                <a:cxnLst>
                  <a:cxn ang="0">
                    <a:pos x="T0" y="T1"/>
                  </a:cxn>
                  <a:cxn ang="0">
                    <a:pos x="T2" y="T3"/>
                  </a:cxn>
                  <a:cxn ang="0">
                    <a:pos x="T4" y="T5"/>
                  </a:cxn>
                  <a:cxn ang="0">
                    <a:pos x="T6" y="T7"/>
                  </a:cxn>
                  <a:cxn ang="0">
                    <a:pos x="T8" y="T9"/>
                  </a:cxn>
                </a:cxnLst>
                <a:rect l="0" t="0" r="r" b="b"/>
                <a:pathLst>
                  <a:path w="1425" h="441">
                    <a:moveTo>
                      <a:pt x="1425" y="134"/>
                    </a:moveTo>
                    <a:lnTo>
                      <a:pt x="315" y="0"/>
                    </a:lnTo>
                    <a:lnTo>
                      <a:pt x="0" y="209"/>
                    </a:lnTo>
                    <a:lnTo>
                      <a:pt x="1090" y="441"/>
                    </a:lnTo>
                    <a:lnTo>
                      <a:pt x="1425" y="1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2" name="Freeform 18"/>
              <p:cNvSpPr>
                <a:spLocks/>
              </p:cNvSpPr>
              <p:nvPr/>
            </p:nvSpPr>
            <p:spPr bwMode="auto">
              <a:xfrm>
                <a:off x="4387" y="3531"/>
                <a:ext cx="992" cy="843"/>
              </a:xfrm>
              <a:custGeom>
                <a:avLst/>
                <a:gdLst>
                  <a:gd name="T0" fmla="*/ 240 w 992"/>
                  <a:gd name="T1" fmla="*/ 0 h 843"/>
                  <a:gd name="T2" fmla="*/ 0 w 992"/>
                  <a:gd name="T3" fmla="*/ 75 h 843"/>
                  <a:gd name="T4" fmla="*/ 126 w 992"/>
                  <a:gd name="T5" fmla="*/ 772 h 843"/>
                  <a:gd name="T6" fmla="*/ 748 w 992"/>
                  <a:gd name="T7" fmla="*/ 843 h 843"/>
                  <a:gd name="T8" fmla="*/ 929 w 992"/>
                  <a:gd name="T9" fmla="*/ 661 h 843"/>
                  <a:gd name="T10" fmla="*/ 992 w 992"/>
                  <a:gd name="T11" fmla="*/ 31 h 843"/>
                  <a:gd name="T12" fmla="*/ 240 w 992"/>
                  <a:gd name="T13" fmla="*/ 0 h 843"/>
                </a:gdLst>
                <a:ahLst/>
                <a:cxnLst>
                  <a:cxn ang="0">
                    <a:pos x="T0" y="T1"/>
                  </a:cxn>
                  <a:cxn ang="0">
                    <a:pos x="T2" y="T3"/>
                  </a:cxn>
                  <a:cxn ang="0">
                    <a:pos x="T4" y="T5"/>
                  </a:cxn>
                  <a:cxn ang="0">
                    <a:pos x="T6" y="T7"/>
                  </a:cxn>
                  <a:cxn ang="0">
                    <a:pos x="T8" y="T9"/>
                  </a:cxn>
                  <a:cxn ang="0">
                    <a:pos x="T10" y="T11"/>
                  </a:cxn>
                  <a:cxn ang="0">
                    <a:pos x="T12" y="T13"/>
                  </a:cxn>
                </a:cxnLst>
                <a:rect l="0" t="0" r="r" b="b"/>
                <a:pathLst>
                  <a:path w="992" h="843">
                    <a:moveTo>
                      <a:pt x="240" y="0"/>
                    </a:moveTo>
                    <a:lnTo>
                      <a:pt x="0" y="75"/>
                    </a:lnTo>
                    <a:lnTo>
                      <a:pt x="126" y="772"/>
                    </a:lnTo>
                    <a:lnTo>
                      <a:pt x="748" y="843"/>
                    </a:lnTo>
                    <a:lnTo>
                      <a:pt x="929" y="661"/>
                    </a:lnTo>
                    <a:lnTo>
                      <a:pt x="992" y="31"/>
                    </a:lnTo>
                    <a:lnTo>
                      <a:pt x="24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3" name="Freeform 19"/>
              <p:cNvSpPr>
                <a:spLocks/>
              </p:cNvSpPr>
              <p:nvPr/>
            </p:nvSpPr>
            <p:spPr bwMode="auto">
              <a:xfrm>
                <a:off x="4048" y="3038"/>
                <a:ext cx="673" cy="611"/>
              </a:xfrm>
              <a:custGeom>
                <a:avLst/>
                <a:gdLst>
                  <a:gd name="T0" fmla="*/ 354 w 673"/>
                  <a:gd name="T1" fmla="*/ 611 h 611"/>
                  <a:gd name="T2" fmla="*/ 0 w 673"/>
                  <a:gd name="T3" fmla="*/ 138 h 611"/>
                  <a:gd name="T4" fmla="*/ 469 w 673"/>
                  <a:gd name="T5" fmla="*/ 0 h 611"/>
                  <a:gd name="T6" fmla="*/ 673 w 673"/>
                  <a:gd name="T7" fmla="*/ 512 h 611"/>
                  <a:gd name="T8" fmla="*/ 354 w 673"/>
                  <a:gd name="T9" fmla="*/ 611 h 611"/>
                </a:gdLst>
                <a:ahLst/>
                <a:cxnLst>
                  <a:cxn ang="0">
                    <a:pos x="T0" y="T1"/>
                  </a:cxn>
                  <a:cxn ang="0">
                    <a:pos x="T2" y="T3"/>
                  </a:cxn>
                  <a:cxn ang="0">
                    <a:pos x="T4" y="T5"/>
                  </a:cxn>
                  <a:cxn ang="0">
                    <a:pos x="T6" y="T7"/>
                  </a:cxn>
                  <a:cxn ang="0">
                    <a:pos x="T8" y="T9"/>
                  </a:cxn>
                </a:cxnLst>
                <a:rect l="0" t="0" r="r" b="b"/>
                <a:pathLst>
                  <a:path w="673" h="611">
                    <a:moveTo>
                      <a:pt x="354" y="611"/>
                    </a:moveTo>
                    <a:lnTo>
                      <a:pt x="0" y="138"/>
                    </a:lnTo>
                    <a:lnTo>
                      <a:pt x="469" y="0"/>
                    </a:lnTo>
                    <a:lnTo>
                      <a:pt x="673" y="512"/>
                    </a:lnTo>
                    <a:lnTo>
                      <a:pt x="354" y="61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sp>
            <p:nvSpPr>
              <p:cNvPr id="54" name="Freeform 20"/>
              <p:cNvSpPr>
                <a:spLocks/>
              </p:cNvSpPr>
              <p:nvPr/>
            </p:nvSpPr>
            <p:spPr bwMode="auto">
              <a:xfrm>
                <a:off x="4457" y="3590"/>
                <a:ext cx="843" cy="138"/>
              </a:xfrm>
              <a:custGeom>
                <a:avLst/>
                <a:gdLst>
                  <a:gd name="T0" fmla="*/ 0 w 843"/>
                  <a:gd name="T1" fmla="*/ 79 h 138"/>
                  <a:gd name="T2" fmla="*/ 178 w 843"/>
                  <a:gd name="T3" fmla="*/ 0 h 138"/>
                  <a:gd name="T4" fmla="*/ 843 w 843"/>
                  <a:gd name="T5" fmla="*/ 12 h 138"/>
                  <a:gd name="T6" fmla="*/ 591 w 843"/>
                  <a:gd name="T7" fmla="*/ 138 h 138"/>
                  <a:gd name="T8" fmla="*/ 0 w 843"/>
                  <a:gd name="T9" fmla="*/ 79 h 138"/>
                </a:gdLst>
                <a:ahLst/>
                <a:cxnLst>
                  <a:cxn ang="0">
                    <a:pos x="T0" y="T1"/>
                  </a:cxn>
                  <a:cxn ang="0">
                    <a:pos x="T2" y="T3"/>
                  </a:cxn>
                  <a:cxn ang="0">
                    <a:pos x="T4" y="T5"/>
                  </a:cxn>
                  <a:cxn ang="0">
                    <a:pos x="T6" y="T7"/>
                  </a:cxn>
                  <a:cxn ang="0">
                    <a:pos x="T8" y="T9"/>
                  </a:cxn>
                </a:cxnLst>
                <a:rect l="0" t="0" r="r" b="b"/>
                <a:pathLst>
                  <a:path w="843" h="138">
                    <a:moveTo>
                      <a:pt x="0" y="79"/>
                    </a:moveTo>
                    <a:lnTo>
                      <a:pt x="178" y="0"/>
                    </a:lnTo>
                    <a:lnTo>
                      <a:pt x="843" y="12"/>
                    </a:lnTo>
                    <a:lnTo>
                      <a:pt x="591" y="138"/>
                    </a:lnTo>
                    <a:lnTo>
                      <a:pt x="0" y="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prstClr val="black"/>
                  </a:solidFill>
                </a:endParaRPr>
              </a:p>
            </p:txBody>
          </p:sp>
        </p:grpSp>
      </p:grpSp>
      <p:grpSp>
        <p:nvGrpSpPr>
          <p:cNvPr id="4" name="Group 4"/>
          <p:cNvGrpSpPr>
            <a:grpSpLocks noChangeAspect="1"/>
          </p:cNvGrpSpPr>
          <p:nvPr/>
        </p:nvGrpSpPr>
        <p:grpSpPr bwMode="auto">
          <a:xfrm>
            <a:off x="8895537" y="3202586"/>
            <a:ext cx="2502409" cy="2650473"/>
            <a:chOff x="4120" y="1978"/>
            <a:chExt cx="1339" cy="1637"/>
          </a:xfrm>
        </p:grpSpPr>
        <p:sp>
          <p:nvSpPr>
            <p:cNvPr id="5" name="AutoShape 3"/>
            <p:cNvSpPr>
              <a:spLocks noChangeAspect="1" noChangeArrowheads="1" noTextEdit="1"/>
            </p:cNvSpPr>
            <p:nvPr/>
          </p:nvSpPr>
          <p:spPr bwMode="auto">
            <a:xfrm>
              <a:off x="4146" y="1978"/>
              <a:ext cx="1313" cy="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Rectangle 5"/>
            <p:cNvSpPr>
              <a:spLocks noChangeArrowheads="1"/>
            </p:cNvSpPr>
            <p:nvPr/>
          </p:nvSpPr>
          <p:spPr bwMode="auto">
            <a:xfrm>
              <a:off x="4120" y="3043"/>
              <a:ext cx="967" cy="572"/>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9"/>
            <p:cNvSpPr>
              <a:spLocks/>
            </p:cNvSpPr>
            <p:nvPr/>
          </p:nvSpPr>
          <p:spPr bwMode="auto">
            <a:xfrm>
              <a:off x="5279" y="2290"/>
              <a:ext cx="117" cy="123"/>
            </a:xfrm>
            <a:custGeom>
              <a:avLst/>
              <a:gdLst>
                <a:gd name="T0" fmla="*/ 2 w 117"/>
                <a:gd name="T1" fmla="*/ 92 h 123"/>
                <a:gd name="T2" fmla="*/ 2 w 117"/>
                <a:gd name="T3" fmla="*/ 92 h 123"/>
                <a:gd name="T4" fmla="*/ 22 w 117"/>
                <a:gd name="T5" fmla="*/ 95 h 123"/>
                <a:gd name="T6" fmla="*/ 42 w 117"/>
                <a:gd name="T7" fmla="*/ 101 h 123"/>
                <a:gd name="T8" fmla="*/ 42 w 117"/>
                <a:gd name="T9" fmla="*/ 101 h 123"/>
                <a:gd name="T10" fmla="*/ 71 w 117"/>
                <a:gd name="T11" fmla="*/ 112 h 123"/>
                <a:gd name="T12" fmla="*/ 94 w 117"/>
                <a:gd name="T13" fmla="*/ 123 h 123"/>
                <a:gd name="T14" fmla="*/ 94 w 117"/>
                <a:gd name="T15" fmla="*/ 123 h 123"/>
                <a:gd name="T16" fmla="*/ 105 w 117"/>
                <a:gd name="T17" fmla="*/ 109 h 123"/>
                <a:gd name="T18" fmla="*/ 114 w 117"/>
                <a:gd name="T19" fmla="*/ 95 h 123"/>
                <a:gd name="T20" fmla="*/ 117 w 117"/>
                <a:gd name="T21" fmla="*/ 75 h 123"/>
                <a:gd name="T22" fmla="*/ 114 w 117"/>
                <a:gd name="T23" fmla="*/ 55 h 123"/>
                <a:gd name="T24" fmla="*/ 114 w 117"/>
                <a:gd name="T25" fmla="*/ 55 h 123"/>
                <a:gd name="T26" fmla="*/ 111 w 117"/>
                <a:gd name="T27" fmla="*/ 43 h 123"/>
                <a:gd name="T28" fmla="*/ 105 w 117"/>
                <a:gd name="T29" fmla="*/ 32 h 123"/>
                <a:gd name="T30" fmla="*/ 97 w 117"/>
                <a:gd name="T31" fmla="*/ 20 h 123"/>
                <a:gd name="T32" fmla="*/ 88 w 117"/>
                <a:gd name="T33" fmla="*/ 12 h 123"/>
                <a:gd name="T34" fmla="*/ 80 w 117"/>
                <a:gd name="T35" fmla="*/ 6 h 123"/>
                <a:gd name="T36" fmla="*/ 68 w 117"/>
                <a:gd name="T37" fmla="*/ 3 h 123"/>
                <a:gd name="T38" fmla="*/ 57 w 117"/>
                <a:gd name="T39" fmla="*/ 0 h 123"/>
                <a:gd name="T40" fmla="*/ 45 w 117"/>
                <a:gd name="T41" fmla="*/ 3 h 123"/>
                <a:gd name="T42" fmla="*/ 45 w 117"/>
                <a:gd name="T43" fmla="*/ 3 h 123"/>
                <a:gd name="T44" fmla="*/ 34 w 117"/>
                <a:gd name="T45" fmla="*/ 6 h 123"/>
                <a:gd name="T46" fmla="*/ 22 w 117"/>
                <a:gd name="T47" fmla="*/ 12 h 123"/>
                <a:gd name="T48" fmla="*/ 14 w 117"/>
                <a:gd name="T49" fmla="*/ 20 h 123"/>
                <a:gd name="T50" fmla="*/ 8 w 117"/>
                <a:gd name="T51" fmla="*/ 29 h 123"/>
                <a:gd name="T52" fmla="*/ 2 w 117"/>
                <a:gd name="T53" fmla="*/ 40 h 123"/>
                <a:gd name="T54" fmla="*/ 0 w 117"/>
                <a:gd name="T55" fmla="*/ 52 h 123"/>
                <a:gd name="T56" fmla="*/ 0 w 117"/>
                <a:gd name="T57" fmla="*/ 66 h 123"/>
                <a:gd name="T58" fmla="*/ 0 w 117"/>
                <a:gd name="T59" fmla="*/ 81 h 123"/>
                <a:gd name="T60" fmla="*/ 0 w 117"/>
                <a:gd name="T61" fmla="*/ 81 h 123"/>
                <a:gd name="T62" fmla="*/ 2 w 117"/>
                <a:gd name="T63" fmla="*/ 92 h 123"/>
                <a:gd name="T64" fmla="*/ 2 w 117"/>
                <a:gd name="T65" fmla="*/ 9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23">
                  <a:moveTo>
                    <a:pt x="2" y="92"/>
                  </a:moveTo>
                  <a:lnTo>
                    <a:pt x="2" y="92"/>
                  </a:lnTo>
                  <a:lnTo>
                    <a:pt x="22" y="95"/>
                  </a:lnTo>
                  <a:lnTo>
                    <a:pt x="42" y="101"/>
                  </a:lnTo>
                  <a:lnTo>
                    <a:pt x="42" y="101"/>
                  </a:lnTo>
                  <a:lnTo>
                    <a:pt x="71" y="112"/>
                  </a:lnTo>
                  <a:lnTo>
                    <a:pt x="94" y="123"/>
                  </a:lnTo>
                  <a:lnTo>
                    <a:pt x="94" y="123"/>
                  </a:lnTo>
                  <a:lnTo>
                    <a:pt x="105" y="109"/>
                  </a:lnTo>
                  <a:lnTo>
                    <a:pt x="114" y="95"/>
                  </a:lnTo>
                  <a:lnTo>
                    <a:pt x="117" y="75"/>
                  </a:lnTo>
                  <a:lnTo>
                    <a:pt x="114" y="55"/>
                  </a:lnTo>
                  <a:lnTo>
                    <a:pt x="114" y="55"/>
                  </a:lnTo>
                  <a:lnTo>
                    <a:pt x="111" y="43"/>
                  </a:lnTo>
                  <a:lnTo>
                    <a:pt x="105" y="32"/>
                  </a:lnTo>
                  <a:lnTo>
                    <a:pt x="97" y="20"/>
                  </a:lnTo>
                  <a:lnTo>
                    <a:pt x="88" y="12"/>
                  </a:lnTo>
                  <a:lnTo>
                    <a:pt x="80" y="6"/>
                  </a:lnTo>
                  <a:lnTo>
                    <a:pt x="68" y="3"/>
                  </a:lnTo>
                  <a:lnTo>
                    <a:pt x="57" y="0"/>
                  </a:lnTo>
                  <a:lnTo>
                    <a:pt x="45" y="3"/>
                  </a:lnTo>
                  <a:lnTo>
                    <a:pt x="45" y="3"/>
                  </a:lnTo>
                  <a:lnTo>
                    <a:pt x="34" y="6"/>
                  </a:lnTo>
                  <a:lnTo>
                    <a:pt x="22" y="12"/>
                  </a:lnTo>
                  <a:lnTo>
                    <a:pt x="14" y="20"/>
                  </a:lnTo>
                  <a:lnTo>
                    <a:pt x="8" y="29"/>
                  </a:lnTo>
                  <a:lnTo>
                    <a:pt x="2" y="40"/>
                  </a:lnTo>
                  <a:lnTo>
                    <a:pt x="0" y="52"/>
                  </a:lnTo>
                  <a:lnTo>
                    <a:pt x="0" y="66"/>
                  </a:lnTo>
                  <a:lnTo>
                    <a:pt x="0" y="81"/>
                  </a:lnTo>
                  <a:lnTo>
                    <a:pt x="0" y="81"/>
                  </a:lnTo>
                  <a:lnTo>
                    <a:pt x="2" y="92"/>
                  </a:lnTo>
                  <a:lnTo>
                    <a:pt x="2"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9" name="Group 19"/>
          <p:cNvGrpSpPr>
            <a:grpSpLocks noChangeAspect="1"/>
          </p:cNvGrpSpPr>
          <p:nvPr/>
        </p:nvGrpSpPr>
        <p:grpSpPr bwMode="auto">
          <a:xfrm>
            <a:off x="1107626" y="2896577"/>
            <a:ext cx="2577978" cy="2950006"/>
            <a:chOff x="433" y="1821"/>
            <a:chExt cx="1542" cy="1822"/>
          </a:xfrm>
        </p:grpSpPr>
        <p:sp>
          <p:nvSpPr>
            <p:cNvPr id="20" name="AutoShape 18"/>
            <p:cNvSpPr>
              <a:spLocks noChangeAspect="1" noChangeArrowheads="1" noTextEdit="1"/>
            </p:cNvSpPr>
            <p:nvPr/>
          </p:nvSpPr>
          <p:spPr bwMode="auto">
            <a:xfrm>
              <a:off x="433" y="1821"/>
              <a:ext cx="1542" cy="18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Rectangle 20"/>
            <p:cNvSpPr>
              <a:spLocks noChangeArrowheads="1"/>
            </p:cNvSpPr>
            <p:nvPr/>
          </p:nvSpPr>
          <p:spPr bwMode="auto">
            <a:xfrm>
              <a:off x="736" y="3150"/>
              <a:ext cx="637" cy="493"/>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21"/>
            <p:cNvSpPr>
              <a:spLocks/>
            </p:cNvSpPr>
            <p:nvPr/>
          </p:nvSpPr>
          <p:spPr bwMode="auto">
            <a:xfrm>
              <a:off x="616" y="2091"/>
              <a:ext cx="902" cy="596"/>
            </a:xfrm>
            <a:custGeom>
              <a:avLst/>
              <a:gdLst>
                <a:gd name="T0" fmla="*/ 4 w 902"/>
                <a:gd name="T1" fmla="*/ 380 h 596"/>
                <a:gd name="T2" fmla="*/ 4 w 902"/>
                <a:gd name="T3" fmla="*/ 319 h 596"/>
                <a:gd name="T4" fmla="*/ 20 w 902"/>
                <a:gd name="T5" fmla="*/ 261 h 596"/>
                <a:gd name="T6" fmla="*/ 52 w 902"/>
                <a:gd name="T7" fmla="*/ 206 h 596"/>
                <a:gd name="T8" fmla="*/ 100 w 902"/>
                <a:gd name="T9" fmla="*/ 155 h 596"/>
                <a:gd name="T10" fmla="*/ 158 w 902"/>
                <a:gd name="T11" fmla="*/ 107 h 596"/>
                <a:gd name="T12" fmla="*/ 232 w 902"/>
                <a:gd name="T13" fmla="*/ 68 h 596"/>
                <a:gd name="T14" fmla="*/ 313 w 902"/>
                <a:gd name="T15" fmla="*/ 36 h 596"/>
                <a:gd name="T16" fmla="*/ 400 w 902"/>
                <a:gd name="T17" fmla="*/ 13 h 596"/>
                <a:gd name="T18" fmla="*/ 448 w 902"/>
                <a:gd name="T19" fmla="*/ 7 h 596"/>
                <a:gd name="T20" fmla="*/ 535 w 902"/>
                <a:gd name="T21" fmla="*/ 0 h 596"/>
                <a:gd name="T22" fmla="*/ 619 w 902"/>
                <a:gd name="T23" fmla="*/ 10 h 596"/>
                <a:gd name="T24" fmla="*/ 696 w 902"/>
                <a:gd name="T25" fmla="*/ 26 h 596"/>
                <a:gd name="T26" fmla="*/ 763 w 902"/>
                <a:gd name="T27" fmla="*/ 55 h 596"/>
                <a:gd name="T28" fmla="*/ 821 w 902"/>
                <a:gd name="T29" fmla="*/ 91 h 596"/>
                <a:gd name="T30" fmla="*/ 863 w 902"/>
                <a:gd name="T31" fmla="*/ 136 h 596"/>
                <a:gd name="T32" fmla="*/ 892 w 902"/>
                <a:gd name="T33" fmla="*/ 187 h 596"/>
                <a:gd name="T34" fmla="*/ 899 w 902"/>
                <a:gd name="T35" fmla="*/ 216 h 596"/>
                <a:gd name="T36" fmla="*/ 899 w 902"/>
                <a:gd name="T37" fmla="*/ 277 h 596"/>
                <a:gd name="T38" fmla="*/ 883 w 902"/>
                <a:gd name="T39" fmla="*/ 335 h 596"/>
                <a:gd name="T40" fmla="*/ 850 w 902"/>
                <a:gd name="T41" fmla="*/ 390 h 596"/>
                <a:gd name="T42" fmla="*/ 805 w 902"/>
                <a:gd name="T43" fmla="*/ 441 h 596"/>
                <a:gd name="T44" fmla="*/ 744 w 902"/>
                <a:gd name="T45" fmla="*/ 490 h 596"/>
                <a:gd name="T46" fmla="*/ 673 w 902"/>
                <a:gd name="T47" fmla="*/ 528 h 596"/>
                <a:gd name="T48" fmla="*/ 593 w 902"/>
                <a:gd name="T49" fmla="*/ 561 h 596"/>
                <a:gd name="T50" fmla="*/ 503 w 902"/>
                <a:gd name="T51" fmla="*/ 583 h 596"/>
                <a:gd name="T52" fmla="*/ 458 w 902"/>
                <a:gd name="T53" fmla="*/ 589 h 596"/>
                <a:gd name="T54" fmla="*/ 367 w 902"/>
                <a:gd name="T55" fmla="*/ 596 h 596"/>
                <a:gd name="T56" fmla="*/ 284 w 902"/>
                <a:gd name="T57" fmla="*/ 586 h 596"/>
                <a:gd name="T58" fmla="*/ 207 w 902"/>
                <a:gd name="T59" fmla="*/ 570 h 596"/>
                <a:gd name="T60" fmla="*/ 139 w 902"/>
                <a:gd name="T61" fmla="*/ 541 h 596"/>
                <a:gd name="T62" fmla="*/ 84 w 902"/>
                <a:gd name="T63" fmla="*/ 506 h 596"/>
                <a:gd name="T64" fmla="*/ 39 w 902"/>
                <a:gd name="T65" fmla="*/ 461 h 596"/>
                <a:gd name="T66" fmla="*/ 13 w 902"/>
                <a:gd name="T67" fmla="*/ 409 h 596"/>
                <a:gd name="T68" fmla="*/ 4 w 902"/>
                <a:gd name="T69" fmla="*/ 38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02" h="596">
                  <a:moveTo>
                    <a:pt x="4" y="380"/>
                  </a:moveTo>
                  <a:lnTo>
                    <a:pt x="4" y="380"/>
                  </a:lnTo>
                  <a:lnTo>
                    <a:pt x="0" y="351"/>
                  </a:lnTo>
                  <a:lnTo>
                    <a:pt x="4" y="319"/>
                  </a:lnTo>
                  <a:lnTo>
                    <a:pt x="10" y="290"/>
                  </a:lnTo>
                  <a:lnTo>
                    <a:pt x="20" y="261"/>
                  </a:lnTo>
                  <a:lnTo>
                    <a:pt x="36" y="232"/>
                  </a:lnTo>
                  <a:lnTo>
                    <a:pt x="52" y="206"/>
                  </a:lnTo>
                  <a:lnTo>
                    <a:pt x="75" y="181"/>
                  </a:lnTo>
                  <a:lnTo>
                    <a:pt x="100" y="155"/>
                  </a:lnTo>
                  <a:lnTo>
                    <a:pt x="129" y="129"/>
                  </a:lnTo>
                  <a:lnTo>
                    <a:pt x="158" y="107"/>
                  </a:lnTo>
                  <a:lnTo>
                    <a:pt x="194" y="87"/>
                  </a:lnTo>
                  <a:lnTo>
                    <a:pt x="232" y="68"/>
                  </a:lnTo>
                  <a:lnTo>
                    <a:pt x="271" y="49"/>
                  </a:lnTo>
                  <a:lnTo>
                    <a:pt x="313" y="36"/>
                  </a:lnTo>
                  <a:lnTo>
                    <a:pt x="355" y="23"/>
                  </a:lnTo>
                  <a:lnTo>
                    <a:pt x="400" y="13"/>
                  </a:lnTo>
                  <a:lnTo>
                    <a:pt x="400" y="13"/>
                  </a:lnTo>
                  <a:lnTo>
                    <a:pt x="448" y="7"/>
                  </a:lnTo>
                  <a:lnTo>
                    <a:pt x="493" y="4"/>
                  </a:lnTo>
                  <a:lnTo>
                    <a:pt x="535" y="0"/>
                  </a:lnTo>
                  <a:lnTo>
                    <a:pt x="580" y="4"/>
                  </a:lnTo>
                  <a:lnTo>
                    <a:pt x="619" y="10"/>
                  </a:lnTo>
                  <a:lnTo>
                    <a:pt x="660" y="16"/>
                  </a:lnTo>
                  <a:lnTo>
                    <a:pt x="696" y="26"/>
                  </a:lnTo>
                  <a:lnTo>
                    <a:pt x="731" y="39"/>
                  </a:lnTo>
                  <a:lnTo>
                    <a:pt x="763" y="55"/>
                  </a:lnTo>
                  <a:lnTo>
                    <a:pt x="792" y="71"/>
                  </a:lnTo>
                  <a:lnTo>
                    <a:pt x="821" y="91"/>
                  </a:lnTo>
                  <a:lnTo>
                    <a:pt x="844" y="113"/>
                  </a:lnTo>
                  <a:lnTo>
                    <a:pt x="863" y="136"/>
                  </a:lnTo>
                  <a:lnTo>
                    <a:pt x="879" y="161"/>
                  </a:lnTo>
                  <a:lnTo>
                    <a:pt x="892" y="187"/>
                  </a:lnTo>
                  <a:lnTo>
                    <a:pt x="899" y="216"/>
                  </a:lnTo>
                  <a:lnTo>
                    <a:pt x="899" y="216"/>
                  </a:lnTo>
                  <a:lnTo>
                    <a:pt x="902" y="245"/>
                  </a:lnTo>
                  <a:lnTo>
                    <a:pt x="899" y="277"/>
                  </a:lnTo>
                  <a:lnTo>
                    <a:pt x="892" y="306"/>
                  </a:lnTo>
                  <a:lnTo>
                    <a:pt x="883" y="335"/>
                  </a:lnTo>
                  <a:lnTo>
                    <a:pt x="870" y="364"/>
                  </a:lnTo>
                  <a:lnTo>
                    <a:pt x="850" y="390"/>
                  </a:lnTo>
                  <a:lnTo>
                    <a:pt x="828" y="416"/>
                  </a:lnTo>
                  <a:lnTo>
                    <a:pt x="805" y="441"/>
                  </a:lnTo>
                  <a:lnTo>
                    <a:pt x="776" y="467"/>
                  </a:lnTo>
                  <a:lnTo>
                    <a:pt x="744" y="490"/>
                  </a:lnTo>
                  <a:lnTo>
                    <a:pt x="709" y="509"/>
                  </a:lnTo>
                  <a:lnTo>
                    <a:pt x="673" y="528"/>
                  </a:lnTo>
                  <a:lnTo>
                    <a:pt x="635" y="548"/>
                  </a:lnTo>
                  <a:lnTo>
                    <a:pt x="593" y="561"/>
                  </a:lnTo>
                  <a:lnTo>
                    <a:pt x="548" y="573"/>
                  </a:lnTo>
                  <a:lnTo>
                    <a:pt x="503" y="583"/>
                  </a:lnTo>
                  <a:lnTo>
                    <a:pt x="503" y="583"/>
                  </a:lnTo>
                  <a:lnTo>
                    <a:pt x="458" y="589"/>
                  </a:lnTo>
                  <a:lnTo>
                    <a:pt x="413" y="593"/>
                  </a:lnTo>
                  <a:lnTo>
                    <a:pt x="367" y="596"/>
                  </a:lnTo>
                  <a:lnTo>
                    <a:pt x="326" y="593"/>
                  </a:lnTo>
                  <a:lnTo>
                    <a:pt x="284" y="586"/>
                  </a:lnTo>
                  <a:lnTo>
                    <a:pt x="245" y="580"/>
                  </a:lnTo>
                  <a:lnTo>
                    <a:pt x="207" y="570"/>
                  </a:lnTo>
                  <a:lnTo>
                    <a:pt x="171" y="557"/>
                  </a:lnTo>
                  <a:lnTo>
                    <a:pt x="139" y="541"/>
                  </a:lnTo>
                  <a:lnTo>
                    <a:pt x="110" y="525"/>
                  </a:lnTo>
                  <a:lnTo>
                    <a:pt x="84" y="506"/>
                  </a:lnTo>
                  <a:lnTo>
                    <a:pt x="58" y="483"/>
                  </a:lnTo>
                  <a:lnTo>
                    <a:pt x="39" y="461"/>
                  </a:lnTo>
                  <a:lnTo>
                    <a:pt x="23" y="435"/>
                  </a:lnTo>
                  <a:lnTo>
                    <a:pt x="13" y="409"/>
                  </a:lnTo>
                  <a:lnTo>
                    <a:pt x="4" y="380"/>
                  </a:lnTo>
                  <a:lnTo>
                    <a:pt x="4" y="3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22"/>
            <p:cNvSpPr>
              <a:spLocks/>
            </p:cNvSpPr>
            <p:nvPr/>
          </p:nvSpPr>
          <p:spPr bwMode="auto">
            <a:xfrm>
              <a:off x="971" y="2269"/>
              <a:ext cx="151" cy="151"/>
            </a:xfrm>
            <a:custGeom>
              <a:avLst/>
              <a:gdLst>
                <a:gd name="T0" fmla="*/ 58 w 151"/>
                <a:gd name="T1" fmla="*/ 180 h 187"/>
                <a:gd name="T2" fmla="*/ 58 w 151"/>
                <a:gd name="T3" fmla="*/ 180 h 187"/>
                <a:gd name="T4" fmla="*/ 96 w 151"/>
                <a:gd name="T5" fmla="*/ 174 h 187"/>
                <a:gd name="T6" fmla="*/ 132 w 151"/>
                <a:gd name="T7" fmla="*/ 174 h 187"/>
                <a:gd name="T8" fmla="*/ 132 w 151"/>
                <a:gd name="T9" fmla="*/ 174 h 187"/>
                <a:gd name="T10" fmla="*/ 144 w 151"/>
                <a:gd name="T11" fmla="*/ 151 h 187"/>
                <a:gd name="T12" fmla="*/ 151 w 151"/>
                <a:gd name="T13" fmla="*/ 126 h 187"/>
                <a:gd name="T14" fmla="*/ 151 w 151"/>
                <a:gd name="T15" fmla="*/ 126 h 187"/>
                <a:gd name="T16" fmla="*/ 151 w 151"/>
                <a:gd name="T17" fmla="*/ 106 h 187"/>
                <a:gd name="T18" fmla="*/ 151 w 151"/>
                <a:gd name="T19" fmla="*/ 87 h 187"/>
                <a:gd name="T20" fmla="*/ 148 w 151"/>
                <a:gd name="T21" fmla="*/ 68 h 187"/>
                <a:gd name="T22" fmla="*/ 138 w 151"/>
                <a:gd name="T23" fmla="*/ 48 h 187"/>
                <a:gd name="T24" fmla="*/ 132 w 151"/>
                <a:gd name="T25" fmla="*/ 32 h 187"/>
                <a:gd name="T26" fmla="*/ 119 w 151"/>
                <a:gd name="T27" fmla="*/ 19 h 187"/>
                <a:gd name="T28" fmla="*/ 106 w 151"/>
                <a:gd name="T29" fmla="*/ 10 h 187"/>
                <a:gd name="T30" fmla="*/ 90 w 151"/>
                <a:gd name="T31" fmla="*/ 3 h 187"/>
                <a:gd name="T32" fmla="*/ 90 w 151"/>
                <a:gd name="T33" fmla="*/ 3 h 187"/>
                <a:gd name="T34" fmla="*/ 77 w 151"/>
                <a:gd name="T35" fmla="*/ 0 h 187"/>
                <a:gd name="T36" fmla="*/ 61 w 151"/>
                <a:gd name="T37" fmla="*/ 3 h 187"/>
                <a:gd name="T38" fmla="*/ 48 w 151"/>
                <a:gd name="T39" fmla="*/ 10 h 187"/>
                <a:gd name="T40" fmla="*/ 32 w 151"/>
                <a:gd name="T41" fmla="*/ 19 h 187"/>
                <a:gd name="T42" fmla="*/ 22 w 151"/>
                <a:gd name="T43" fmla="*/ 29 h 187"/>
                <a:gd name="T44" fmla="*/ 12 w 151"/>
                <a:gd name="T45" fmla="*/ 45 h 187"/>
                <a:gd name="T46" fmla="*/ 6 w 151"/>
                <a:gd name="T47" fmla="*/ 64 h 187"/>
                <a:gd name="T48" fmla="*/ 0 w 151"/>
                <a:gd name="T49" fmla="*/ 84 h 187"/>
                <a:gd name="T50" fmla="*/ 0 w 151"/>
                <a:gd name="T51" fmla="*/ 84 h 187"/>
                <a:gd name="T52" fmla="*/ 0 w 151"/>
                <a:gd name="T53" fmla="*/ 113 h 187"/>
                <a:gd name="T54" fmla="*/ 3 w 151"/>
                <a:gd name="T55" fmla="*/ 142 h 187"/>
                <a:gd name="T56" fmla="*/ 12 w 151"/>
                <a:gd name="T57" fmla="*/ 164 h 187"/>
                <a:gd name="T58" fmla="*/ 29 w 151"/>
                <a:gd name="T59" fmla="*/ 187 h 187"/>
                <a:gd name="T60" fmla="*/ 29 w 151"/>
                <a:gd name="T61" fmla="*/ 187 h 187"/>
                <a:gd name="T62" fmla="*/ 58 w 151"/>
                <a:gd name="T63" fmla="*/ 180 h 187"/>
                <a:gd name="T64" fmla="*/ 58 w 151"/>
                <a:gd name="T65" fmla="*/ 18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1" h="187">
                  <a:moveTo>
                    <a:pt x="58" y="180"/>
                  </a:moveTo>
                  <a:lnTo>
                    <a:pt x="58" y="180"/>
                  </a:lnTo>
                  <a:lnTo>
                    <a:pt x="96" y="174"/>
                  </a:lnTo>
                  <a:lnTo>
                    <a:pt x="132" y="174"/>
                  </a:lnTo>
                  <a:lnTo>
                    <a:pt x="132" y="174"/>
                  </a:lnTo>
                  <a:lnTo>
                    <a:pt x="144" y="151"/>
                  </a:lnTo>
                  <a:lnTo>
                    <a:pt x="151" y="126"/>
                  </a:lnTo>
                  <a:lnTo>
                    <a:pt x="151" y="126"/>
                  </a:lnTo>
                  <a:lnTo>
                    <a:pt x="151" y="106"/>
                  </a:lnTo>
                  <a:lnTo>
                    <a:pt x="151" y="87"/>
                  </a:lnTo>
                  <a:lnTo>
                    <a:pt x="148" y="68"/>
                  </a:lnTo>
                  <a:lnTo>
                    <a:pt x="138" y="48"/>
                  </a:lnTo>
                  <a:lnTo>
                    <a:pt x="132" y="32"/>
                  </a:lnTo>
                  <a:lnTo>
                    <a:pt x="119" y="19"/>
                  </a:lnTo>
                  <a:lnTo>
                    <a:pt x="106" y="10"/>
                  </a:lnTo>
                  <a:lnTo>
                    <a:pt x="90" y="3"/>
                  </a:lnTo>
                  <a:lnTo>
                    <a:pt x="90" y="3"/>
                  </a:lnTo>
                  <a:lnTo>
                    <a:pt x="77" y="0"/>
                  </a:lnTo>
                  <a:lnTo>
                    <a:pt x="61" y="3"/>
                  </a:lnTo>
                  <a:lnTo>
                    <a:pt x="48" y="10"/>
                  </a:lnTo>
                  <a:lnTo>
                    <a:pt x="32" y="19"/>
                  </a:lnTo>
                  <a:lnTo>
                    <a:pt x="22" y="29"/>
                  </a:lnTo>
                  <a:lnTo>
                    <a:pt x="12" y="45"/>
                  </a:lnTo>
                  <a:lnTo>
                    <a:pt x="6" y="64"/>
                  </a:lnTo>
                  <a:lnTo>
                    <a:pt x="0" y="84"/>
                  </a:lnTo>
                  <a:lnTo>
                    <a:pt x="0" y="84"/>
                  </a:lnTo>
                  <a:lnTo>
                    <a:pt x="0" y="113"/>
                  </a:lnTo>
                  <a:lnTo>
                    <a:pt x="3" y="142"/>
                  </a:lnTo>
                  <a:lnTo>
                    <a:pt x="12" y="164"/>
                  </a:lnTo>
                  <a:lnTo>
                    <a:pt x="29" y="187"/>
                  </a:lnTo>
                  <a:lnTo>
                    <a:pt x="29" y="187"/>
                  </a:lnTo>
                  <a:lnTo>
                    <a:pt x="58" y="180"/>
                  </a:lnTo>
                  <a:lnTo>
                    <a:pt x="58" y="18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23"/>
            <p:cNvSpPr>
              <a:spLocks/>
            </p:cNvSpPr>
            <p:nvPr/>
          </p:nvSpPr>
          <p:spPr bwMode="auto">
            <a:xfrm>
              <a:off x="1024" y="2331"/>
              <a:ext cx="64" cy="115"/>
            </a:xfrm>
            <a:custGeom>
              <a:avLst/>
              <a:gdLst>
                <a:gd name="T0" fmla="*/ 0 w 64"/>
                <a:gd name="T1" fmla="*/ 64 h 115"/>
                <a:gd name="T2" fmla="*/ 0 w 64"/>
                <a:gd name="T3" fmla="*/ 64 h 115"/>
                <a:gd name="T4" fmla="*/ 0 w 64"/>
                <a:gd name="T5" fmla="*/ 41 h 115"/>
                <a:gd name="T6" fmla="*/ 3 w 64"/>
                <a:gd name="T7" fmla="*/ 22 h 115"/>
                <a:gd name="T8" fmla="*/ 9 w 64"/>
                <a:gd name="T9" fmla="*/ 6 h 115"/>
                <a:gd name="T10" fmla="*/ 16 w 64"/>
                <a:gd name="T11" fmla="*/ 3 h 115"/>
                <a:gd name="T12" fmla="*/ 22 w 64"/>
                <a:gd name="T13" fmla="*/ 0 h 115"/>
                <a:gd name="T14" fmla="*/ 22 w 64"/>
                <a:gd name="T15" fmla="*/ 0 h 115"/>
                <a:gd name="T16" fmla="*/ 29 w 64"/>
                <a:gd name="T17" fmla="*/ 0 h 115"/>
                <a:gd name="T18" fmla="*/ 35 w 64"/>
                <a:gd name="T19" fmla="*/ 3 h 115"/>
                <a:gd name="T20" fmla="*/ 45 w 64"/>
                <a:gd name="T21" fmla="*/ 12 h 115"/>
                <a:gd name="T22" fmla="*/ 54 w 64"/>
                <a:gd name="T23" fmla="*/ 29 h 115"/>
                <a:gd name="T24" fmla="*/ 61 w 64"/>
                <a:gd name="T25" fmla="*/ 51 h 115"/>
                <a:gd name="T26" fmla="*/ 61 w 64"/>
                <a:gd name="T27" fmla="*/ 51 h 115"/>
                <a:gd name="T28" fmla="*/ 64 w 64"/>
                <a:gd name="T29" fmla="*/ 74 h 115"/>
                <a:gd name="T30" fmla="*/ 61 w 64"/>
                <a:gd name="T31" fmla="*/ 93 h 115"/>
                <a:gd name="T32" fmla="*/ 51 w 64"/>
                <a:gd name="T33" fmla="*/ 106 h 115"/>
                <a:gd name="T34" fmla="*/ 48 w 64"/>
                <a:gd name="T35" fmla="*/ 112 h 115"/>
                <a:gd name="T36" fmla="*/ 41 w 64"/>
                <a:gd name="T37" fmla="*/ 115 h 115"/>
                <a:gd name="T38" fmla="*/ 41 w 64"/>
                <a:gd name="T39" fmla="*/ 115 h 115"/>
                <a:gd name="T40" fmla="*/ 35 w 64"/>
                <a:gd name="T41" fmla="*/ 115 h 115"/>
                <a:gd name="T42" fmla="*/ 29 w 64"/>
                <a:gd name="T43" fmla="*/ 112 h 115"/>
                <a:gd name="T44" fmla="*/ 16 w 64"/>
                <a:gd name="T45" fmla="*/ 103 h 115"/>
                <a:gd name="T46" fmla="*/ 6 w 64"/>
                <a:gd name="T47" fmla="*/ 83 h 115"/>
                <a:gd name="T48" fmla="*/ 0 w 64"/>
                <a:gd name="T49" fmla="*/ 64 h 115"/>
                <a:gd name="T50" fmla="*/ 0 w 64"/>
                <a:gd name="T51" fmla="*/ 6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4" h="115">
                  <a:moveTo>
                    <a:pt x="0" y="64"/>
                  </a:moveTo>
                  <a:lnTo>
                    <a:pt x="0" y="64"/>
                  </a:lnTo>
                  <a:lnTo>
                    <a:pt x="0" y="41"/>
                  </a:lnTo>
                  <a:lnTo>
                    <a:pt x="3" y="22"/>
                  </a:lnTo>
                  <a:lnTo>
                    <a:pt x="9" y="6"/>
                  </a:lnTo>
                  <a:lnTo>
                    <a:pt x="16" y="3"/>
                  </a:lnTo>
                  <a:lnTo>
                    <a:pt x="22" y="0"/>
                  </a:lnTo>
                  <a:lnTo>
                    <a:pt x="22" y="0"/>
                  </a:lnTo>
                  <a:lnTo>
                    <a:pt x="29" y="0"/>
                  </a:lnTo>
                  <a:lnTo>
                    <a:pt x="35" y="3"/>
                  </a:lnTo>
                  <a:lnTo>
                    <a:pt x="45" y="12"/>
                  </a:lnTo>
                  <a:lnTo>
                    <a:pt x="54" y="29"/>
                  </a:lnTo>
                  <a:lnTo>
                    <a:pt x="61" y="51"/>
                  </a:lnTo>
                  <a:lnTo>
                    <a:pt x="61" y="51"/>
                  </a:lnTo>
                  <a:lnTo>
                    <a:pt x="64" y="74"/>
                  </a:lnTo>
                  <a:lnTo>
                    <a:pt x="61" y="93"/>
                  </a:lnTo>
                  <a:lnTo>
                    <a:pt x="51" y="106"/>
                  </a:lnTo>
                  <a:lnTo>
                    <a:pt x="48" y="112"/>
                  </a:lnTo>
                  <a:lnTo>
                    <a:pt x="41" y="115"/>
                  </a:lnTo>
                  <a:lnTo>
                    <a:pt x="41" y="115"/>
                  </a:lnTo>
                  <a:lnTo>
                    <a:pt x="35" y="115"/>
                  </a:lnTo>
                  <a:lnTo>
                    <a:pt x="29" y="112"/>
                  </a:lnTo>
                  <a:lnTo>
                    <a:pt x="16" y="103"/>
                  </a:lnTo>
                  <a:lnTo>
                    <a:pt x="6" y="83"/>
                  </a:lnTo>
                  <a:lnTo>
                    <a:pt x="0" y="64"/>
                  </a:lnTo>
                  <a:lnTo>
                    <a:pt x="0"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4"/>
            <p:cNvSpPr>
              <a:spLocks/>
            </p:cNvSpPr>
            <p:nvPr/>
          </p:nvSpPr>
          <p:spPr bwMode="auto">
            <a:xfrm>
              <a:off x="1293" y="2220"/>
              <a:ext cx="119" cy="145"/>
            </a:xfrm>
            <a:custGeom>
              <a:avLst/>
              <a:gdLst>
                <a:gd name="T0" fmla="*/ 48 w 119"/>
                <a:gd name="T1" fmla="*/ 139 h 145"/>
                <a:gd name="T2" fmla="*/ 48 w 119"/>
                <a:gd name="T3" fmla="*/ 139 h 145"/>
                <a:gd name="T4" fmla="*/ 77 w 119"/>
                <a:gd name="T5" fmla="*/ 135 h 145"/>
                <a:gd name="T6" fmla="*/ 106 w 119"/>
                <a:gd name="T7" fmla="*/ 135 h 145"/>
                <a:gd name="T8" fmla="*/ 106 w 119"/>
                <a:gd name="T9" fmla="*/ 135 h 145"/>
                <a:gd name="T10" fmla="*/ 112 w 119"/>
                <a:gd name="T11" fmla="*/ 119 h 145"/>
                <a:gd name="T12" fmla="*/ 119 w 119"/>
                <a:gd name="T13" fmla="*/ 97 h 145"/>
                <a:gd name="T14" fmla="*/ 119 w 119"/>
                <a:gd name="T15" fmla="*/ 97 h 145"/>
                <a:gd name="T16" fmla="*/ 119 w 119"/>
                <a:gd name="T17" fmla="*/ 81 h 145"/>
                <a:gd name="T18" fmla="*/ 119 w 119"/>
                <a:gd name="T19" fmla="*/ 65 h 145"/>
                <a:gd name="T20" fmla="*/ 115 w 119"/>
                <a:gd name="T21" fmla="*/ 52 h 145"/>
                <a:gd name="T22" fmla="*/ 112 w 119"/>
                <a:gd name="T23" fmla="*/ 39 h 145"/>
                <a:gd name="T24" fmla="*/ 103 w 119"/>
                <a:gd name="T25" fmla="*/ 26 h 145"/>
                <a:gd name="T26" fmla="*/ 96 w 119"/>
                <a:gd name="T27" fmla="*/ 16 h 145"/>
                <a:gd name="T28" fmla="*/ 83 w 119"/>
                <a:gd name="T29" fmla="*/ 7 h 145"/>
                <a:gd name="T30" fmla="*/ 74 w 119"/>
                <a:gd name="T31" fmla="*/ 3 h 145"/>
                <a:gd name="T32" fmla="*/ 74 w 119"/>
                <a:gd name="T33" fmla="*/ 3 h 145"/>
                <a:gd name="T34" fmla="*/ 61 w 119"/>
                <a:gd name="T35" fmla="*/ 0 h 145"/>
                <a:gd name="T36" fmla="*/ 48 w 119"/>
                <a:gd name="T37" fmla="*/ 3 h 145"/>
                <a:gd name="T38" fmla="*/ 38 w 119"/>
                <a:gd name="T39" fmla="*/ 7 h 145"/>
                <a:gd name="T40" fmla="*/ 29 w 119"/>
                <a:gd name="T41" fmla="*/ 13 h 145"/>
                <a:gd name="T42" fmla="*/ 19 w 119"/>
                <a:gd name="T43" fmla="*/ 23 h 145"/>
                <a:gd name="T44" fmla="*/ 12 w 119"/>
                <a:gd name="T45" fmla="*/ 36 h 145"/>
                <a:gd name="T46" fmla="*/ 6 w 119"/>
                <a:gd name="T47" fmla="*/ 48 h 145"/>
                <a:gd name="T48" fmla="*/ 3 w 119"/>
                <a:gd name="T49" fmla="*/ 65 h 145"/>
                <a:gd name="T50" fmla="*/ 3 w 119"/>
                <a:gd name="T51" fmla="*/ 65 h 145"/>
                <a:gd name="T52" fmla="*/ 0 w 119"/>
                <a:gd name="T53" fmla="*/ 87 h 145"/>
                <a:gd name="T54" fmla="*/ 3 w 119"/>
                <a:gd name="T55" fmla="*/ 110 h 145"/>
                <a:gd name="T56" fmla="*/ 12 w 119"/>
                <a:gd name="T57" fmla="*/ 129 h 145"/>
                <a:gd name="T58" fmla="*/ 22 w 119"/>
                <a:gd name="T59" fmla="*/ 145 h 145"/>
                <a:gd name="T60" fmla="*/ 22 w 119"/>
                <a:gd name="T61" fmla="*/ 145 h 145"/>
                <a:gd name="T62" fmla="*/ 48 w 119"/>
                <a:gd name="T63" fmla="*/ 139 h 145"/>
                <a:gd name="T64" fmla="*/ 48 w 119"/>
                <a:gd name="T65" fmla="*/ 139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9" h="145">
                  <a:moveTo>
                    <a:pt x="48" y="139"/>
                  </a:moveTo>
                  <a:lnTo>
                    <a:pt x="48" y="139"/>
                  </a:lnTo>
                  <a:lnTo>
                    <a:pt x="77" y="135"/>
                  </a:lnTo>
                  <a:lnTo>
                    <a:pt x="106" y="135"/>
                  </a:lnTo>
                  <a:lnTo>
                    <a:pt x="106" y="135"/>
                  </a:lnTo>
                  <a:lnTo>
                    <a:pt x="112" y="119"/>
                  </a:lnTo>
                  <a:lnTo>
                    <a:pt x="119" y="97"/>
                  </a:lnTo>
                  <a:lnTo>
                    <a:pt x="119" y="97"/>
                  </a:lnTo>
                  <a:lnTo>
                    <a:pt x="119" y="81"/>
                  </a:lnTo>
                  <a:lnTo>
                    <a:pt x="119" y="65"/>
                  </a:lnTo>
                  <a:lnTo>
                    <a:pt x="115" y="52"/>
                  </a:lnTo>
                  <a:lnTo>
                    <a:pt x="112" y="39"/>
                  </a:lnTo>
                  <a:lnTo>
                    <a:pt x="103" y="26"/>
                  </a:lnTo>
                  <a:lnTo>
                    <a:pt x="96" y="16"/>
                  </a:lnTo>
                  <a:lnTo>
                    <a:pt x="83" y="7"/>
                  </a:lnTo>
                  <a:lnTo>
                    <a:pt x="74" y="3"/>
                  </a:lnTo>
                  <a:lnTo>
                    <a:pt x="74" y="3"/>
                  </a:lnTo>
                  <a:lnTo>
                    <a:pt x="61" y="0"/>
                  </a:lnTo>
                  <a:lnTo>
                    <a:pt x="48" y="3"/>
                  </a:lnTo>
                  <a:lnTo>
                    <a:pt x="38" y="7"/>
                  </a:lnTo>
                  <a:lnTo>
                    <a:pt x="29" y="13"/>
                  </a:lnTo>
                  <a:lnTo>
                    <a:pt x="19" y="23"/>
                  </a:lnTo>
                  <a:lnTo>
                    <a:pt x="12" y="36"/>
                  </a:lnTo>
                  <a:lnTo>
                    <a:pt x="6" y="48"/>
                  </a:lnTo>
                  <a:lnTo>
                    <a:pt x="3" y="65"/>
                  </a:lnTo>
                  <a:lnTo>
                    <a:pt x="3" y="65"/>
                  </a:lnTo>
                  <a:lnTo>
                    <a:pt x="0" y="87"/>
                  </a:lnTo>
                  <a:lnTo>
                    <a:pt x="3" y="110"/>
                  </a:lnTo>
                  <a:lnTo>
                    <a:pt x="12" y="129"/>
                  </a:lnTo>
                  <a:lnTo>
                    <a:pt x="22" y="145"/>
                  </a:lnTo>
                  <a:lnTo>
                    <a:pt x="22" y="145"/>
                  </a:lnTo>
                  <a:lnTo>
                    <a:pt x="48" y="139"/>
                  </a:lnTo>
                  <a:lnTo>
                    <a:pt x="48"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5"/>
            <p:cNvSpPr>
              <a:spLocks/>
            </p:cNvSpPr>
            <p:nvPr/>
          </p:nvSpPr>
          <p:spPr bwMode="auto">
            <a:xfrm>
              <a:off x="1339" y="2294"/>
              <a:ext cx="52" cy="90"/>
            </a:xfrm>
            <a:custGeom>
              <a:avLst/>
              <a:gdLst>
                <a:gd name="T0" fmla="*/ 3 w 52"/>
                <a:gd name="T1" fmla="*/ 51 h 90"/>
                <a:gd name="T2" fmla="*/ 3 w 52"/>
                <a:gd name="T3" fmla="*/ 51 h 90"/>
                <a:gd name="T4" fmla="*/ 0 w 52"/>
                <a:gd name="T5" fmla="*/ 32 h 90"/>
                <a:gd name="T6" fmla="*/ 3 w 52"/>
                <a:gd name="T7" fmla="*/ 16 h 90"/>
                <a:gd name="T8" fmla="*/ 10 w 52"/>
                <a:gd name="T9" fmla="*/ 6 h 90"/>
                <a:gd name="T10" fmla="*/ 19 w 52"/>
                <a:gd name="T11" fmla="*/ 0 h 90"/>
                <a:gd name="T12" fmla="*/ 19 w 52"/>
                <a:gd name="T13" fmla="*/ 0 h 90"/>
                <a:gd name="T14" fmla="*/ 29 w 52"/>
                <a:gd name="T15" fmla="*/ 3 h 90"/>
                <a:gd name="T16" fmla="*/ 39 w 52"/>
                <a:gd name="T17" fmla="*/ 9 h 90"/>
                <a:gd name="T18" fmla="*/ 45 w 52"/>
                <a:gd name="T19" fmla="*/ 25 h 90"/>
                <a:gd name="T20" fmla="*/ 52 w 52"/>
                <a:gd name="T21" fmla="*/ 42 h 90"/>
                <a:gd name="T22" fmla="*/ 52 w 52"/>
                <a:gd name="T23" fmla="*/ 42 h 90"/>
                <a:gd name="T24" fmla="*/ 52 w 52"/>
                <a:gd name="T25" fmla="*/ 58 h 90"/>
                <a:gd name="T26" fmla="*/ 48 w 52"/>
                <a:gd name="T27" fmla="*/ 74 h 90"/>
                <a:gd name="T28" fmla="*/ 42 w 52"/>
                <a:gd name="T29" fmla="*/ 83 h 90"/>
                <a:gd name="T30" fmla="*/ 35 w 52"/>
                <a:gd name="T31" fmla="*/ 90 h 90"/>
                <a:gd name="T32" fmla="*/ 35 w 52"/>
                <a:gd name="T33" fmla="*/ 90 h 90"/>
                <a:gd name="T34" fmla="*/ 23 w 52"/>
                <a:gd name="T35" fmla="*/ 87 h 90"/>
                <a:gd name="T36" fmla="*/ 16 w 52"/>
                <a:gd name="T37" fmla="*/ 80 h 90"/>
                <a:gd name="T38" fmla="*/ 7 w 52"/>
                <a:gd name="T39" fmla="*/ 67 h 90"/>
                <a:gd name="T40" fmla="*/ 3 w 52"/>
                <a:gd name="T41" fmla="*/ 51 h 90"/>
                <a:gd name="T42" fmla="*/ 3 w 52"/>
                <a:gd name="T43" fmla="*/ 5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90">
                  <a:moveTo>
                    <a:pt x="3" y="51"/>
                  </a:moveTo>
                  <a:lnTo>
                    <a:pt x="3" y="51"/>
                  </a:lnTo>
                  <a:lnTo>
                    <a:pt x="0" y="32"/>
                  </a:lnTo>
                  <a:lnTo>
                    <a:pt x="3" y="16"/>
                  </a:lnTo>
                  <a:lnTo>
                    <a:pt x="10" y="6"/>
                  </a:lnTo>
                  <a:lnTo>
                    <a:pt x="19" y="0"/>
                  </a:lnTo>
                  <a:lnTo>
                    <a:pt x="19" y="0"/>
                  </a:lnTo>
                  <a:lnTo>
                    <a:pt x="29" y="3"/>
                  </a:lnTo>
                  <a:lnTo>
                    <a:pt x="39" y="9"/>
                  </a:lnTo>
                  <a:lnTo>
                    <a:pt x="45" y="25"/>
                  </a:lnTo>
                  <a:lnTo>
                    <a:pt x="52" y="42"/>
                  </a:lnTo>
                  <a:lnTo>
                    <a:pt x="52" y="42"/>
                  </a:lnTo>
                  <a:lnTo>
                    <a:pt x="52" y="58"/>
                  </a:lnTo>
                  <a:lnTo>
                    <a:pt x="48" y="74"/>
                  </a:lnTo>
                  <a:lnTo>
                    <a:pt x="42" y="83"/>
                  </a:lnTo>
                  <a:lnTo>
                    <a:pt x="35" y="90"/>
                  </a:lnTo>
                  <a:lnTo>
                    <a:pt x="35" y="90"/>
                  </a:lnTo>
                  <a:lnTo>
                    <a:pt x="23" y="87"/>
                  </a:lnTo>
                  <a:lnTo>
                    <a:pt x="16" y="80"/>
                  </a:lnTo>
                  <a:lnTo>
                    <a:pt x="7" y="67"/>
                  </a:lnTo>
                  <a:lnTo>
                    <a:pt x="3" y="51"/>
                  </a:lnTo>
                  <a:lnTo>
                    <a:pt x="3" y="5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6"/>
            <p:cNvSpPr>
              <a:spLocks/>
            </p:cNvSpPr>
            <p:nvPr/>
          </p:nvSpPr>
          <p:spPr bwMode="auto">
            <a:xfrm>
              <a:off x="742" y="2610"/>
              <a:ext cx="985" cy="611"/>
            </a:xfrm>
            <a:custGeom>
              <a:avLst/>
              <a:gdLst>
                <a:gd name="T0" fmla="*/ 19 w 985"/>
                <a:gd name="T1" fmla="*/ 64 h 611"/>
                <a:gd name="T2" fmla="*/ 10 w 985"/>
                <a:gd name="T3" fmla="*/ 122 h 611"/>
                <a:gd name="T4" fmla="*/ 0 w 985"/>
                <a:gd name="T5" fmla="*/ 209 h 611"/>
                <a:gd name="T6" fmla="*/ 6 w 985"/>
                <a:gd name="T7" fmla="*/ 312 h 611"/>
                <a:gd name="T8" fmla="*/ 29 w 985"/>
                <a:gd name="T9" fmla="*/ 392 h 611"/>
                <a:gd name="T10" fmla="*/ 52 w 985"/>
                <a:gd name="T11" fmla="*/ 441 h 611"/>
                <a:gd name="T12" fmla="*/ 87 w 985"/>
                <a:gd name="T13" fmla="*/ 486 h 611"/>
                <a:gd name="T14" fmla="*/ 132 w 985"/>
                <a:gd name="T15" fmla="*/ 521 h 611"/>
                <a:gd name="T16" fmla="*/ 187 w 985"/>
                <a:gd name="T17" fmla="*/ 547 h 611"/>
                <a:gd name="T18" fmla="*/ 261 w 985"/>
                <a:gd name="T19" fmla="*/ 560 h 611"/>
                <a:gd name="T20" fmla="*/ 348 w 985"/>
                <a:gd name="T21" fmla="*/ 560 h 611"/>
                <a:gd name="T22" fmla="*/ 451 w 985"/>
                <a:gd name="T23" fmla="*/ 544 h 611"/>
                <a:gd name="T24" fmla="*/ 522 w 985"/>
                <a:gd name="T25" fmla="*/ 521 h 611"/>
                <a:gd name="T26" fmla="*/ 718 w 985"/>
                <a:gd name="T27" fmla="*/ 392 h 611"/>
                <a:gd name="T28" fmla="*/ 776 w 985"/>
                <a:gd name="T29" fmla="*/ 476 h 611"/>
                <a:gd name="T30" fmla="*/ 815 w 985"/>
                <a:gd name="T31" fmla="*/ 547 h 611"/>
                <a:gd name="T32" fmla="*/ 831 w 985"/>
                <a:gd name="T33" fmla="*/ 595 h 611"/>
                <a:gd name="T34" fmla="*/ 831 w 985"/>
                <a:gd name="T35" fmla="*/ 611 h 611"/>
                <a:gd name="T36" fmla="*/ 863 w 985"/>
                <a:gd name="T37" fmla="*/ 611 h 611"/>
                <a:gd name="T38" fmla="*/ 908 w 985"/>
                <a:gd name="T39" fmla="*/ 598 h 611"/>
                <a:gd name="T40" fmla="*/ 959 w 985"/>
                <a:gd name="T41" fmla="*/ 566 h 611"/>
                <a:gd name="T42" fmla="*/ 985 w 985"/>
                <a:gd name="T43" fmla="*/ 537 h 611"/>
                <a:gd name="T44" fmla="*/ 946 w 985"/>
                <a:gd name="T45" fmla="*/ 524 h 611"/>
                <a:gd name="T46" fmla="*/ 908 w 985"/>
                <a:gd name="T47" fmla="*/ 518 h 611"/>
                <a:gd name="T48" fmla="*/ 863 w 985"/>
                <a:gd name="T49" fmla="*/ 521 h 611"/>
                <a:gd name="T50" fmla="*/ 853 w 985"/>
                <a:gd name="T51" fmla="*/ 479 h 611"/>
                <a:gd name="T52" fmla="*/ 815 w 985"/>
                <a:gd name="T53" fmla="*/ 389 h 611"/>
                <a:gd name="T54" fmla="*/ 786 w 985"/>
                <a:gd name="T55" fmla="*/ 344 h 611"/>
                <a:gd name="T56" fmla="*/ 747 w 985"/>
                <a:gd name="T57" fmla="*/ 305 h 611"/>
                <a:gd name="T58" fmla="*/ 702 w 985"/>
                <a:gd name="T59" fmla="*/ 283 h 611"/>
                <a:gd name="T60" fmla="*/ 647 w 985"/>
                <a:gd name="T61" fmla="*/ 280 h 611"/>
                <a:gd name="T62" fmla="*/ 615 w 985"/>
                <a:gd name="T63" fmla="*/ 0 h 611"/>
                <a:gd name="T64" fmla="*/ 602 w 985"/>
                <a:gd name="T65" fmla="*/ 9 h 611"/>
                <a:gd name="T66" fmla="*/ 525 w 985"/>
                <a:gd name="T67" fmla="*/ 54 h 611"/>
                <a:gd name="T68" fmla="*/ 457 w 985"/>
                <a:gd name="T69" fmla="*/ 83 h 611"/>
                <a:gd name="T70" fmla="*/ 373 w 985"/>
                <a:gd name="T71" fmla="*/ 103 h 611"/>
                <a:gd name="T72" fmla="*/ 270 w 985"/>
                <a:gd name="T73" fmla="*/ 112 h 611"/>
                <a:gd name="T74" fmla="*/ 151 w 985"/>
                <a:gd name="T75" fmla="*/ 99 h 611"/>
                <a:gd name="T76" fmla="*/ 19 w 985"/>
                <a:gd name="T77" fmla="*/ 64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85" h="611">
                  <a:moveTo>
                    <a:pt x="19" y="64"/>
                  </a:moveTo>
                  <a:lnTo>
                    <a:pt x="19" y="64"/>
                  </a:lnTo>
                  <a:lnTo>
                    <a:pt x="13" y="90"/>
                  </a:lnTo>
                  <a:lnTo>
                    <a:pt x="10" y="122"/>
                  </a:lnTo>
                  <a:lnTo>
                    <a:pt x="3" y="164"/>
                  </a:lnTo>
                  <a:lnTo>
                    <a:pt x="0" y="209"/>
                  </a:lnTo>
                  <a:lnTo>
                    <a:pt x="3" y="260"/>
                  </a:lnTo>
                  <a:lnTo>
                    <a:pt x="6" y="312"/>
                  </a:lnTo>
                  <a:lnTo>
                    <a:pt x="19" y="367"/>
                  </a:lnTo>
                  <a:lnTo>
                    <a:pt x="29" y="392"/>
                  </a:lnTo>
                  <a:lnTo>
                    <a:pt x="39" y="418"/>
                  </a:lnTo>
                  <a:lnTo>
                    <a:pt x="52" y="441"/>
                  </a:lnTo>
                  <a:lnTo>
                    <a:pt x="68" y="463"/>
                  </a:lnTo>
                  <a:lnTo>
                    <a:pt x="87" y="486"/>
                  </a:lnTo>
                  <a:lnTo>
                    <a:pt x="106" y="505"/>
                  </a:lnTo>
                  <a:lnTo>
                    <a:pt x="132" y="521"/>
                  </a:lnTo>
                  <a:lnTo>
                    <a:pt x="158" y="534"/>
                  </a:lnTo>
                  <a:lnTo>
                    <a:pt x="187" y="547"/>
                  </a:lnTo>
                  <a:lnTo>
                    <a:pt x="222" y="557"/>
                  </a:lnTo>
                  <a:lnTo>
                    <a:pt x="261" y="560"/>
                  </a:lnTo>
                  <a:lnTo>
                    <a:pt x="303" y="563"/>
                  </a:lnTo>
                  <a:lnTo>
                    <a:pt x="348" y="560"/>
                  </a:lnTo>
                  <a:lnTo>
                    <a:pt x="396" y="557"/>
                  </a:lnTo>
                  <a:lnTo>
                    <a:pt x="451" y="544"/>
                  </a:lnTo>
                  <a:lnTo>
                    <a:pt x="509" y="531"/>
                  </a:lnTo>
                  <a:lnTo>
                    <a:pt x="522" y="521"/>
                  </a:lnTo>
                  <a:lnTo>
                    <a:pt x="718" y="392"/>
                  </a:lnTo>
                  <a:lnTo>
                    <a:pt x="718" y="392"/>
                  </a:lnTo>
                  <a:lnTo>
                    <a:pt x="737" y="418"/>
                  </a:lnTo>
                  <a:lnTo>
                    <a:pt x="776" y="476"/>
                  </a:lnTo>
                  <a:lnTo>
                    <a:pt x="795" y="512"/>
                  </a:lnTo>
                  <a:lnTo>
                    <a:pt x="815" y="547"/>
                  </a:lnTo>
                  <a:lnTo>
                    <a:pt x="827" y="579"/>
                  </a:lnTo>
                  <a:lnTo>
                    <a:pt x="831" y="595"/>
                  </a:lnTo>
                  <a:lnTo>
                    <a:pt x="831" y="611"/>
                  </a:lnTo>
                  <a:lnTo>
                    <a:pt x="831" y="611"/>
                  </a:lnTo>
                  <a:lnTo>
                    <a:pt x="847" y="611"/>
                  </a:lnTo>
                  <a:lnTo>
                    <a:pt x="863" y="611"/>
                  </a:lnTo>
                  <a:lnTo>
                    <a:pt x="882" y="608"/>
                  </a:lnTo>
                  <a:lnTo>
                    <a:pt x="908" y="598"/>
                  </a:lnTo>
                  <a:lnTo>
                    <a:pt x="934" y="586"/>
                  </a:lnTo>
                  <a:lnTo>
                    <a:pt x="959" y="566"/>
                  </a:lnTo>
                  <a:lnTo>
                    <a:pt x="985" y="537"/>
                  </a:lnTo>
                  <a:lnTo>
                    <a:pt x="985" y="537"/>
                  </a:lnTo>
                  <a:lnTo>
                    <a:pt x="972" y="534"/>
                  </a:lnTo>
                  <a:lnTo>
                    <a:pt x="946" y="524"/>
                  </a:lnTo>
                  <a:lnTo>
                    <a:pt x="930" y="521"/>
                  </a:lnTo>
                  <a:lnTo>
                    <a:pt x="908" y="518"/>
                  </a:lnTo>
                  <a:lnTo>
                    <a:pt x="885" y="518"/>
                  </a:lnTo>
                  <a:lnTo>
                    <a:pt x="863" y="521"/>
                  </a:lnTo>
                  <a:lnTo>
                    <a:pt x="863" y="521"/>
                  </a:lnTo>
                  <a:lnTo>
                    <a:pt x="853" y="479"/>
                  </a:lnTo>
                  <a:lnTo>
                    <a:pt x="837" y="437"/>
                  </a:lnTo>
                  <a:lnTo>
                    <a:pt x="815" y="389"/>
                  </a:lnTo>
                  <a:lnTo>
                    <a:pt x="802" y="367"/>
                  </a:lnTo>
                  <a:lnTo>
                    <a:pt x="786" y="344"/>
                  </a:lnTo>
                  <a:lnTo>
                    <a:pt x="766" y="322"/>
                  </a:lnTo>
                  <a:lnTo>
                    <a:pt x="747" y="305"/>
                  </a:lnTo>
                  <a:lnTo>
                    <a:pt x="724" y="293"/>
                  </a:lnTo>
                  <a:lnTo>
                    <a:pt x="702" y="283"/>
                  </a:lnTo>
                  <a:lnTo>
                    <a:pt x="676" y="280"/>
                  </a:lnTo>
                  <a:lnTo>
                    <a:pt x="647" y="280"/>
                  </a:lnTo>
                  <a:lnTo>
                    <a:pt x="534" y="370"/>
                  </a:lnTo>
                  <a:lnTo>
                    <a:pt x="615" y="0"/>
                  </a:lnTo>
                  <a:lnTo>
                    <a:pt x="615" y="0"/>
                  </a:lnTo>
                  <a:lnTo>
                    <a:pt x="602" y="9"/>
                  </a:lnTo>
                  <a:lnTo>
                    <a:pt x="573" y="29"/>
                  </a:lnTo>
                  <a:lnTo>
                    <a:pt x="525" y="54"/>
                  </a:lnTo>
                  <a:lnTo>
                    <a:pt x="493" y="70"/>
                  </a:lnTo>
                  <a:lnTo>
                    <a:pt x="457" y="83"/>
                  </a:lnTo>
                  <a:lnTo>
                    <a:pt x="419" y="93"/>
                  </a:lnTo>
                  <a:lnTo>
                    <a:pt x="373" y="103"/>
                  </a:lnTo>
                  <a:lnTo>
                    <a:pt x="325" y="109"/>
                  </a:lnTo>
                  <a:lnTo>
                    <a:pt x="270" y="112"/>
                  </a:lnTo>
                  <a:lnTo>
                    <a:pt x="213" y="109"/>
                  </a:lnTo>
                  <a:lnTo>
                    <a:pt x="151" y="99"/>
                  </a:lnTo>
                  <a:lnTo>
                    <a:pt x="87" y="87"/>
                  </a:lnTo>
                  <a:lnTo>
                    <a:pt x="19" y="64"/>
                  </a:lnTo>
                  <a:lnTo>
                    <a:pt x="19" y="6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7"/>
            <p:cNvSpPr>
              <a:spLocks/>
            </p:cNvSpPr>
            <p:nvPr/>
          </p:nvSpPr>
          <p:spPr bwMode="auto">
            <a:xfrm>
              <a:off x="1293" y="3047"/>
              <a:ext cx="334" cy="358"/>
            </a:xfrm>
            <a:custGeom>
              <a:avLst/>
              <a:gdLst>
                <a:gd name="T0" fmla="*/ 0 w 334"/>
                <a:gd name="T1" fmla="*/ 49 h 358"/>
                <a:gd name="T2" fmla="*/ 0 w 334"/>
                <a:gd name="T3" fmla="*/ 49 h 358"/>
                <a:gd name="T4" fmla="*/ 22 w 334"/>
                <a:gd name="T5" fmla="*/ 62 h 358"/>
                <a:gd name="T6" fmla="*/ 45 w 334"/>
                <a:gd name="T7" fmla="*/ 78 h 358"/>
                <a:gd name="T8" fmla="*/ 70 w 334"/>
                <a:gd name="T9" fmla="*/ 100 h 358"/>
                <a:gd name="T10" fmla="*/ 83 w 334"/>
                <a:gd name="T11" fmla="*/ 116 h 358"/>
                <a:gd name="T12" fmla="*/ 96 w 334"/>
                <a:gd name="T13" fmla="*/ 136 h 358"/>
                <a:gd name="T14" fmla="*/ 106 w 334"/>
                <a:gd name="T15" fmla="*/ 158 h 358"/>
                <a:gd name="T16" fmla="*/ 119 w 334"/>
                <a:gd name="T17" fmla="*/ 184 h 358"/>
                <a:gd name="T18" fmla="*/ 125 w 334"/>
                <a:gd name="T19" fmla="*/ 213 h 358"/>
                <a:gd name="T20" fmla="*/ 132 w 334"/>
                <a:gd name="T21" fmla="*/ 245 h 358"/>
                <a:gd name="T22" fmla="*/ 135 w 334"/>
                <a:gd name="T23" fmla="*/ 281 h 358"/>
                <a:gd name="T24" fmla="*/ 135 w 334"/>
                <a:gd name="T25" fmla="*/ 319 h 358"/>
                <a:gd name="T26" fmla="*/ 135 w 334"/>
                <a:gd name="T27" fmla="*/ 319 h 358"/>
                <a:gd name="T28" fmla="*/ 141 w 334"/>
                <a:gd name="T29" fmla="*/ 326 h 358"/>
                <a:gd name="T30" fmla="*/ 164 w 334"/>
                <a:gd name="T31" fmla="*/ 338 h 358"/>
                <a:gd name="T32" fmla="*/ 183 w 334"/>
                <a:gd name="T33" fmla="*/ 345 h 358"/>
                <a:gd name="T34" fmla="*/ 202 w 334"/>
                <a:gd name="T35" fmla="*/ 348 h 358"/>
                <a:gd name="T36" fmla="*/ 228 w 334"/>
                <a:gd name="T37" fmla="*/ 355 h 358"/>
                <a:gd name="T38" fmla="*/ 257 w 334"/>
                <a:gd name="T39" fmla="*/ 355 h 358"/>
                <a:gd name="T40" fmla="*/ 257 w 334"/>
                <a:gd name="T41" fmla="*/ 355 h 358"/>
                <a:gd name="T42" fmla="*/ 283 w 334"/>
                <a:gd name="T43" fmla="*/ 358 h 358"/>
                <a:gd name="T44" fmla="*/ 305 w 334"/>
                <a:gd name="T45" fmla="*/ 358 h 358"/>
                <a:gd name="T46" fmla="*/ 325 w 334"/>
                <a:gd name="T47" fmla="*/ 355 h 358"/>
                <a:gd name="T48" fmla="*/ 331 w 334"/>
                <a:gd name="T49" fmla="*/ 351 h 358"/>
                <a:gd name="T50" fmla="*/ 334 w 334"/>
                <a:gd name="T51" fmla="*/ 348 h 358"/>
                <a:gd name="T52" fmla="*/ 334 w 334"/>
                <a:gd name="T53" fmla="*/ 342 h 358"/>
                <a:gd name="T54" fmla="*/ 328 w 334"/>
                <a:gd name="T55" fmla="*/ 335 h 358"/>
                <a:gd name="T56" fmla="*/ 315 w 334"/>
                <a:gd name="T57" fmla="*/ 326 h 358"/>
                <a:gd name="T58" fmla="*/ 296 w 334"/>
                <a:gd name="T59" fmla="*/ 313 h 358"/>
                <a:gd name="T60" fmla="*/ 231 w 334"/>
                <a:gd name="T61" fmla="*/ 284 h 358"/>
                <a:gd name="T62" fmla="*/ 231 w 334"/>
                <a:gd name="T63" fmla="*/ 284 h 358"/>
                <a:gd name="T64" fmla="*/ 212 w 334"/>
                <a:gd name="T65" fmla="*/ 239 h 358"/>
                <a:gd name="T66" fmla="*/ 193 w 334"/>
                <a:gd name="T67" fmla="*/ 194 h 358"/>
                <a:gd name="T68" fmla="*/ 167 w 334"/>
                <a:gd name="T69" fmla="*/ 142 h 358"/>
                <a:gd name="T70" fmla="*/ 138 w 334"/>
                <a:gd name="T71" fmla="*/ 91 h 358"/>
                <a:gd name="T72" fmla="*/ 109 w 334"/>
                <a:gd name="T73" fmla="*/ 46 h 358"/>
                <a:gd name="T74" fmla="*/ 96 w 334"/>
                <a:gd name="T75" fmla="*/ 26 h 358"/>
                <a:gd name="T76" fmla="*/ 80 w 334"/>
                <a:gd name="T77" fmla="*/ 13 h 358"/>
                <a:gd name="T78" fmla="*/ 67 w 334"/>
                <a:gd name="T79" fmla="*/ 4 h 358"/>
                <a:gd name="T80" fmla="*/ 54 w 334"/>
                <a:gd name="T81" fmla="*/ 0 h 358"/>
                <a:gd name="T82" fmla="*/ 0 w 334"/>
                <a:gd name="T83" fmla="*/ 49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4" h="358">
                  <a:moveTo>
                    <a:pt x="0" y="49"/>
                  </a:moveTo>
                  <a:lnTo>
                    <a:pt x="0" y="49"/>
                  </a:lnTo>
                  <a:lnTo>
                    <a:pt x="22" y="62"/>
                  </a:lnTo>
                  <a:lnTo>
                    <a:pt x="45" y="78"/>
                  </a:lnTo>
                  <a:lnTo>
                    <a:pt x="70" y="100"/>
                  </a:lnTo>
                  <a:lnTo>
                    <a:pt x="83" y="116"/>
                  </a:lnTo>
                  <a:lnTo>
                    <a:pt x="96" y="136"/>
                  </a:lnTo>
                  <a:lnTo>
                    <a:pt x="106" y="158"/>
                  </a:lnTo>
                  <a:lnTo>
                    <a:pt x="119" y="184"/>
                  </a:lnTo>
                  <a:lnTo>
                    <a:pt x="125" y="213"/>
                  </a:lnTo>
                  <a:lnTo>
                    <a:pt x="132" y="245"/>
                  </a:lnTo>
                  <a:lnTo>
                    <a:pt x="135" y="281"/>
                  </a:lnTo>
                  <a:lnTo>
                    <a:pt x="135" y="319"/>
                  </a:lnTo>
                  <a:lnTo>
                    <a:pt x="135" y="319"/>
                  </a:lnTo>
                  <a:lnTo>
                    <a:pt x="141" y="326"/>
                  </a:lnTo>
                  <a:lnTo>
                    <a:pt x="164" y="338"/>
                  </a:lnTo>
                  <a:lnTo>
                    <a:pt x="183" y="345"/>
                  </a:lnTo>
                  <a:lnTo>
                    <a:pt x="202" y="348"/>
                  </a:lnTo>
                  <a:lnTo>
                    <a:pt x="228" y="355"/>
                  </a:lnTo>
                  <a:lnTo>
                    <a:pt x="257" y="355"/>
                  </a:lnTo>
                  <a:lnTo>
                    <a:pt x="257" y="355"/>
                  </a:lnTo>
                  <a:lnTo>
                    <a:pt x="283" y="358"/>
                  </a:lnTo>
                  <a:lnTo>
                    <a:pt x="305" y="358"/>
                  </a:lnTo>
                  <a:lnTo>
                    <a:pt x="325" y="355"/>
                  </a:lnTo>
                  <a:lnTo>
                    <a:pt x="331" y="351"/>
                  </a:lnTo>
                  <a:lnTo>
                    <a:pt x="334" y="348"/>
                  </a:lnTo>
                  <a:lnTo>
                    <a:pt x="334" y="342"/>
                  </a:lnTo>
                  <a:lnTo>
                    <a:pt x="328" y="335"/>
                  </a:lnTo>
                  <a:lnTo>
                    <a:pt x="315" y="326"/>
                  </a:lnTo>
                  <a:lnTo>
                    <a:pt x="296" y="313"/>
                  </a:lnTo>
                  <a:lnTo>
                    <a:pt x="231" y="284"/>
                  </a:lnTo>
                  <a:lnTo>
                    <a:pt x="231" y="284"/>
                  </a:lnTo>
                  <a:lnTo>
                    <a:pt x="212" y="239"/>
                  </a:lnTo>
                  <a:lnTo>
                    <a:pt x="193" y="194"/>
                  </a:lnTo>
                  <a:lnTo>
                    <a:pt x="167" y="142"/>
                  </a:lnTo>
                  <a:lnTo>
                    <a:pt x="138" y="91"/>
                  </a:lnTo>
                  <a:lnTo>
                    <a:pt x="109" y="46"/>
                  </a:lnTo>
                  <a:lnTo>
                    <a:pt x="96" y="26"/>
                  </a:lnTo>
                  <a:lnTo>
                    <a:pt x="80" y="13"/>
                  </a:lnTo>
                  <a:lnTo>
                    <a:pt x="67" y="4"/>
                  </a:lnTo>
                  <a:lnTo>
                    <a:pt x="54" y="0"/>
                  </a:lnTo>
                  <a:lnTo>
                    <a:pt x="0" y="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33"/>
            <p:cNvSpPr>
              <a:spLocks/>
            </p:cNvSpPr>
            <p:nvPr/>
          </p:nvSpPr>
          <p:spPr bwMode="auto">
            <a:xfrm flipH="1" flipV="1">
              <a:off x="1120" y="2466"/>
              <a:ext cx="219" cy="87"/>
            </a:xfrm>
            <a:custGeom>
              <a:avLst/>
              <a:gdLst>
                <a:gd name="T0" fmla="*/ 0 w 173"/>
                <a:gd name="T1" fmla="*/ 103 h 103"/>
                <a:gd name="T2" fmla="*/ 0 w 173"/>
                <a:gd name="T3" fmla="*/ 103 h 103"/>
                <a:gd name="T4" fmla="*/ 9 w 173"/>
                <a:gd name="T5" fmla="*/ 77 h 103"/>
                <a:gd name="T6" fmla="*/ 22 w 173"/>
                <a:gd name="T7" fmla="*/ 55 h 103"/>
                <a:gd name="T8" fmla="*/ 41 w 173"/>
                <a:gd name="T9" fmla="*/ 29 h 103"/>
                <a:gd name="T10" fmla="*/ 54 w 173"/>
                <a:gd name="T11" fmla="*/ 19 h 103"/>
                <a:gd name="T12" fmla="*/ 64 w 173"/>
                <a:gd name="T13" fmla="*/ 9 h 103"/>
                <a:gd name="T14" fmla="*/ 80 w 173"/>
                <a:gd name="T15" fmla="*/ 3 h 103"/>
                <a:gd name="T16" fmla="*/ 96 w 173"/>
                <a:gd name="T17" fmla="*/ 0 h 103"/>
                <a:gd name="T18" fmla="*/ 112 w 173"/>
                <a:gd name="T19" fmla="*/ 3 h 103"/>
                <a:gd name="T20" fmla="*/ 132 w 173"/>
                <a:gd name="T21" fmla="*/ 9 h 103"/>
                <a:gd name="T22" fmla="*/ 151 w 173"/>
                <a:gd name="T23" fmla="*/ 19 h 103"/>
                <a:gd name="T24" fmla="*/ 173 w 173"/>
                <a:gd name="T25" fmla="*/ 38 h 103"/>
                <a:gd name="T26" fmla="*/ 173 w 173"/>
                <a:gd name="T27" fmla="*/ 38 h 103"/>
                <a:gd name="T28" fmla="*/ 157 w 173"/>
                <a:gd name="T29" fmla="*/ 32 h 103"/>
                <a:gd name="T30" fmla="*/ 138 w 173"/>
                <a:gd name="T31" fmla="*/ 26 h 103"/>
                <a:gd name="T32" fmla="*/ 115 w 173"/>
                <a:gd name="T33" fmla="*/ 26 h 103"/>
                <a:gd name="T34" fmla="*/ 86 w 173"/>
                <a:gd name="T35" fmla="*/ 32 h 103"/>
                <a:gd name="T36" fmla="*/ 74 w 173"/>
                <a:gd name="T37" fmla="*/ 35 h 103"/>
                <a:gd name="T38" fmla="*/ 57 w 173"/>
                <a:gd name="T39" fmla="*/ 42 h 103"/>
                <a:gd name="T40" fmla="*/ 45 w 173"/>
                <a:gd name="T41" fmla="*/ 55 h 103"/>
                <a:gd name="T42" fmla="*/ 28 w 173"/>
                <a:gd name="T43" fmla="*/ 67 h 103"/>
                <a:gd name="T44" fmla="*/ 12 w 173"/>
                <a:gd name="T45" fmla="*/ 84 h 103"/>
                <a:gd name="T46" fmla="*/ 0 w 173"/>
                <a:gd name="T47" fmla="*/ 103 h 103"/>
                <a:gd name="T48" fmla="*/ 0 w 173"/>
                <a:gd name="T49"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3" h="103">
                  <a:moveTo>
                    <a:pt x="0" y="103"/>
                  </a:moveTo>
                  <a:lnTo>
                    <a:pt x="0" y="103"/>
                  </a:lnTo>
                  <a:lnTo>
                    <a:pt x="9" y="77"/>
                  </a:lnTo>
                  <a:lnTo>
                    <a:pt x="22" y="55"/>
                  </a:lnTo>
                  <a:lnTo>
                    <a:pt x="41" y="29"/>
                  </a:lnTo>
                  <a:lnTo>
                    <a:pt x="54" y="19"/>
                  </a:lnTo>
                  <a:lnTo>
                    <a:pt x="64" y="9"/>
                  </a:lnTo>
                  <a:lnTo>
                    <a:pt x="80" y="3"/>
                  </a:lnTo>
                  <a:lnTo>
                    <a:pt x="96" y="0"/>
                  </a:lnTo>
                  <a:lnTo>
                    <a:pt x="112" y="3"/>
                  </a:lnTo>
                  <a:lnTo>
                    <a:pt x="132" y="9"/>
                  </a:lnTo>
                  <a:lnTo>
                    <a:pt x="151" y="19"/>
                  </a:lnTo>
                  <a:lnTo>
                    <a:pt x="173" y="38"/>
                  </a:lnTo>
                  <a:lnTo>
                    <a:pt x="173" y="38"/>
                  </a:lnTo>
                  <a:lnTo>
                    <a:pt x="157" y="32"/>
                  </a:lnTo>
                  <a:lnTo>
                    <a:pt x="138" y="26"/>
                  </a:lnTo>
                  <a:lnTo>
                    <a:pt x="115" y="26"/>
                  </a:lnTo>
                  <a:lnTo>
                    <a:pt x="86" y="32"/>
                  </a:lnTo>
                  <a:lnTo>
                    <a:pt x="74" y="35"/>
                  </a:lnTo>
                  <a:lnTo>
                    <a:pt x="57" y="42"/>
                  </a:lnTo>
                  <a:lnTo>
                    <a:pt x="45" y="55"/>
                  </a:lnTo>
                  <a:lnTo>
                    <a:pt x="28" y="67"/>
                  </a:lnTo>
                  <a:lnTo>
                    <a:pt x="12" y="84"/>
                  </a:lnTo>
                  <a:lnTo>
                    <a:pt x="0" y="103"/>
                  </a:lnTo>
                  <a:lnTo>
                    <a:pt x="0" y="1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96" name="Freeform 22"/>
          <p:cNvSpPr>
            <a:spLocks/>
          </p:cNvSpPr>
          <p:nvPr/>
        </p:nvSpPr>
        <p:spPr bwMode="auto">
          <a:xfrm>
            <a:off x="3261544" y="3873603"/>
            <a:ext cx="1048699" cy="907399"/>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24346" tIns="62173" rIns="124346" bIns="62173" numCol="1" anchor="t" anchorCtr="0" compatLnSpc="1">
            <a:prstTxWarp prst="textNoShape">
              <a:avLst/>
            </a:prstTxWarp>
          </a:bodyPr>
          <a:lstStyle/>
          <a:p>
            <a:endParaRPr lang="en-US" dirty="0">
              <a:solidFill>
                <a:prstClr val="black"/>
              </a:solidFill>
            </a:endParaRPr>
          </a:p>
        </p:txBody>
      </p:sp>
      <p:sp>
        <p:nvSpPr>
          <p:cNvPr id="98" name="Freeform 20"/>
          <p:cNvSpPr>
            <a:spLocks/>
          </p:cNvSpPr>
          <p:nvPr/>
        </p:nvSpPr>
        <p:spPr bwMode="auto">
          <a:xfrm>
            <a:off x="1175702" y="3754918"/>
            <a:ext cx="149814" cy="146913"/>
          </a:xfrm>
          <a:custGeom>
            <a:avLst/>
            <a:gdLst>
              <a:gd name="T0" fmla="*/ 0 w 26"/>
              <a:gd name="T1" fmla="*/ 20 h 34"/>
              <a:gd name="T2" fmla="*/ 0 w 26"/>
              <a:gd name="T3" fmla="*/ 20 h 34"/>
              <a:gd name="T4" fmla="*/ 8 w 26"/>
              <a:gd name="T5" fmla="*/ 16 h 34"/>
              <a:gd name="T6" fmla="*/ 14 w 26"/>
              <a:gd name="T7" fmla="*/ 12 h 34"/>
              <a:gd name="T8" fmla="*/ 20 w 26"/>
              <a:gd name="T9" fmla="*/ 2 h 34"/>
              <a:gd name="T10" fmla="*/ 20 w 26"/>
              <a:gd name="T11" fmla="*/ 2 h 34"/>
              <a:gd name="T12" fmla="*/ 22 w 26"/>
              <a:gd name="T13" fmla="*/ 0 h 34"/>
              <a:gd name="T14" fmla="*/ 26 w 26"/>
              <a:gd name="T15" fmla="*/ 0 h 34"/>
              <a:gd name="T16" fmla="*/ 26 w 26"/>
              <a:gd name="T17" fmla="*/ 2 h 34"/>
              <a:gd name="T18" fmla="*/ 26 w 26"/>
              <a:gd name="T19" fmla="*/ 6 h 34"/>
              <a:gd name="T20" fmla="*/ 22 w 26"/>
              <a:gd name="T21" fmla="*/ 20 h 34"/>
              <a:gd name="T22" fmla="*/ 16 w 26"/>
              <a:gd name="T23" fmla="*/ 34 h 34"/>
              <a:gd name="T24" fmla="*/ 0 w 26"/>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4">
                <a:moveTo>
                  <a:pt x="0" y="20"/>
                </a:moveTo>
                <a:lnTo>
                  <a:pt x="0" y="20"/>
                </a:lnTo>
                <a:lnTo>
                  <a:pt x="8" y="16"/>
                </a:lnTo>
                <a:lnTo>
                  <a:pt x="14" y="12"/>
                </a:lnTo>
                <a:lnTo>
                  <a:pt x="20" y="2"/>
                </a:lnTo>
                <a:lnTo>
                  <a:pt x="20" y="2"/>
                </a:lnTo>
                <a:lnTo>
                  <a:pt x="22" y="0"/>
                </a:lnTo>
                <a:lnTo>
                  <a:pt x="26" y="0"/>
                </a:lnTo>
                <a:lnTo>
                  <a:pt x="26" y="2"/>
                </a:lnTo>
                <a:lnTo>
                  <a:pt x="26" y="6"/>
                </a:lnTo>
                <a:lnTo>
                  <a:pt x="22" y="20"/>
                </a:lnTo>
                <a:lnTo>
                  <a:pt x="16" y="34"/>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6" tIns="62173" rIns="124346" bIns="62173" numCol="1" anchor="t" anchorCtr="0" compatLnSpc="1">
            <a:prstTxWarp prst="textNoShape">
              <a:avLst/>
            </a:prstTxWarp>
          </a:bodyPr>
          <a:lstStyle/>
          <a:p>
            <a:endParaRPr lang="en-US" dirty="0">
              <a:solidFill>
                <a:prstClr val="black"/>
              </a:solidFill>
            </a:endParaRPr>
          </a:p>
        </p:txBody>
      </p:sp>
      <p:sp>
        <p:nvSpPr>
          <p:cNvPr id="99" name="Freeform 30"/>
          <p:cNvSpPr>
            <a:spLocks/>
          </p:cNvSpPr>
          <p:nvPr/>
        </p:nvSpPr>
        <p:spPr bwMode="auto">
          <a:xfrm>
            <a:off x="1060460" y="3720349"/>
            <a:ext cx="1037175" cy="907399"/>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 name="T90" fmla="*/ 42 w 180"/>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lnTo>
                  <a:pt x="4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6" tIns="62173" rIns="124346" bIns="62173" numCol="1" anchor="t" anchorCtr="0" compatLnSpc="1">
            <a:prstTxWarp prst="textNoShape">
              <a:avLst/>
            </a:prstTxWarp>
          </a:bodyPr>
          <a:lstStyle/>
          <a:p>
            <a:endParaRPr lang="en-US" dirty="0">
              <a:solidFill>
                <a:prstClr val="black"/>
              </a:solidFill>
            </a:endParaRPr>
          </a:p>
        </p:txBody>
      </p:sp>
      <p:sp>
        <p:nvSpPr>
          <p:cNvPr id="100" name="Freeform 21"/>
          <p:cNvSpPr>
            <a:spLocks/>
          </p:cNvSpPr>
          <p:nvPr/>
        </p:nvSpPr>
        <p:spPr bwMode="auto">
          <a:xfrm>
            <a:off x="2510863" y="3570369"/>
            <a:ext cx="661972" cy="907399"/>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 name="T90" fmla="*/ 140 w 182"/>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lnTo>
                  <a:pt x="14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6" tIns="62173" rIns="124346" bIns="62173" numCol="1" anchor="t" anchorCtr="0" compatLnSpc="1">
            <a:prstTxWarp prst="textNoShape">
              <a:avLst/>
            </a:prstTxWarp>
          </a:bodyPr>
          <a:lstStyle/>
          <a:p>
            <a:endParaRPr lang="en-US" dirty="0">
              <a:solidFill>
                <a:prstClr val="black"/>
              </a:solidFill>
            </a:endParaRPr>
          </a:p>
        </p:txBody>
      </p:sp>
    </p:spTree>
    <p:extLst>
      <p:ext uri="{BB962C8B-B14F-4D97-AF65-F5344CB8AC3E}">
        <p14:creationId xmlns:p14="http://schemas.microsoft.com/office/powerpoint/2010/main" val="40367899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3561912" y="2304707"/>
            <a:ext cx="5137355" cy="4164355"/>
            <a:chOff x="4261" y="1524"/>
            <a:chExt cx="1339" cy="1175"/>
          </a:xfrm>
        </p:grpSpPr>
        <p:sp>
          <p:nvSpPr>
            <p:cNvPr id="3" name="AutoShape 3"/>
            <p:cNvSpPr>
              <a:spLocks noChangeAspect="1" noChangeArrowheads="1" noTextEdit="1"/>
            </p:cNvSpPr>
            <p:nvPr/>
          </p:nvSpPr>
          <p:spPr bwMode="auto">
            <a:xfrm>
              <a:off x="4261" y="1524"/>
              <a:ext cx="1339" cy="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3"/>
            <p:cNvSpPr>
              <a:spLocks/>
            </p:cNvSpPr>
            <p:nvPr/>
          </p:nvSpPr>
          <p:spPr bwMode="auto">
            <a:xfrm>
              <a:off x="4725" y="2573"/>
              <a:ext cx="805" cy="108"/>
            </a:xfrm>
            <a:custGeom>
              <a:avLst/>
              <a:gdLst>
                <a:gd name="T0" fmla="*/ 805 w 805"/>
                <a:gd name="T1" fmla="*/ 54 h 108"/>
                <a:gd name="T2" fmla="*/ 805 w 805"/>
                <a:gd name="T3" fmla="*/ 54 h 108"/>
                <a:gd name="T4" fmla="*/ 805 w 805"/>
                <a:gd name="T5" fmla="*/ 58 h 108"/>
                <a:gd name="T6" fmla="*/ 798 w 805"/>
                <a:gd name="T7" fmla="*/ 65 h 108"/>
                <a:gd name="T8" fmla="*/ 787 w 805"/>
                <a:gd name="T9" fmla="*/ 70 h 108"/>
                <a:gd name="T10" fmla="*/ 774 w 805"/>
                <a:gd name="T11" fmla="*/ 74 h 108"/>
                <a:gd name="T12" fmla="*/ 738 w 805"/>
                <a:gd name="T13" fmla="*/ 83 h 108"/>
                <a:gd name="T14" fmla="*/ 688 w 805"/>
                <a:gd name="T15" fmla="*/ 92 h 108"/>
                <a:gd name="T16" fmla="*/ 627 w 805"/>
                <a:gd name="T17" fmla="*/ 99 h 108"/>
                <a:gd name="T18" fmla="*/ 560 w 805"/>
                <a:gd name="T19" fmla="*/ 103 h 108"/>
                <a:gd name="T20" fmla="*/ 483 w 805"/>
                <a:gd name="T21" fmla="*/ 106 h 108"/>
                <a:gd name="T22" fmla="*/ 402 w 805"/>
                <a:gd name="T23" fmla="*/ 108 h 108"/>
                <a:gd name="T24" fmla="*/ 402 w 805"/>
                <a:gd name="T25" fmla="*/ 108 h 108"/>
                <a:gd name="T26" fmla="*/ 321 w 805"/>
                <a:gd name="T27" fmla="*/ 106 h 108"/>
                <a:gd name="T28" fmla="*/ 245 w 805"/>
                <a:gd name="T29" fmla="*/ 103 h 108"/>
                <a:gd name="T30" fmla="*/ 177 w 805"/>
                <a:gd name="T31" fmla="*/ 99 h 108"/>
                <a:gd name="T32" fmla="*/ 117 w 805"/>
                <a:gd name="T33" fmla="*/ 92 h 108"/>
                <a:gd name="T34" fmla="*/ 67 w 805"/>
                <a:gd name="T35" fmla="*/ 83 h 108"/>
                <a:gd name="T36" fmla="*/ 31 w 805"/>
                <a:gd name="T37" fmla="*/ 74 h 108"/>
                <a:gd name="T38" fmla="*/ 18 w 805"/>
                <a:gd name="T39" fmla="*/ 70 h 108"/>
                <a:gd name="T40" fmla="*/ 6 w 805"/>
                <a:gd name="T41" fmla="*/ 65 h 108"/>
                <a:gd name="T42" fmla="*/ 2 w 805"/>
                <a:gd name="T43" fmla="*/ 58 h 108"/>
                <a:gd name="T44" fmla="*/ 0 w 805"/>
                <a:gd name="T45" fmla="*/ 54 h 108"/>
                <a:gd name="T46" fmla="*/ 0 w 805"/>
                <a:gd name="T47" fmla="*/ 54 h 108"/>
                <a:gd name="T48" fmla="*/ 2 w 805"/>
                <a:gd name="T49" fmla="*/ 47 h 108"/>
                <a:gd name="T50" fmla="*/ 6 w 805"/>
                <a:gd name="T51" fmla="*/ 43 h 108"/>
                <a:gd name="T52" fmla="*/ 18 w 805"/>
                <a:gd name="T53" fmla="*/ 38 h 108"/>
                <a:gd name="T54" fmla="*/ 31 w 805"/>
                <a:gd name="T55" fmla="*/ 34 h 108"/>
                <a:gd name="T56" fmla="*/ 67 w 805"/>
                <a:gd name="T57" fmla="*/ 25 h 108"/>
                <a:gd name="T58" fmla="*/ 117 w 805"/>
                <a:gd name="T59" fmla="*/ 16 h 108"/>
                <a:gd name="T60" fmla="*/ 177 w 805"/>
                <a:gd name="T61" fmla="*/ 9 h 108"/>
                <a:gd name="T62" fmla="*/ 245 w 805"/>
                <a:gd name="T63" fmla="*/ 4 h 108"/>
                <a:gd name="T64" fmla="*/ 321 w 805"/>
                <a:gd name="T65" fmla="*/ 2 h 108"/>
                <a:gd name="T66" fmla="*/ 402 w 805"/>
                <a:gd name="T67" fmla="*/ 0 h 108"/>
                <a:gd name="T68" fmla="*/ 402 w 805"/>
                <a:gd name="T69" fmla="*/ 0 h 108"/>
                <a:gd name="T70" fmla="*/ 483 w 805"/>
                <a:gd name="T71" fmla="*/ 2 h 108"/>
                <a:gd name="T72" fmla="*/ 560 w 805"/>
                <a:gd name="T73" fmla="*/ 4 h 108"/>
                <a:gd name="T74" fmla="*/ 627 w 805"/>
                <a:gd name="T75" fmla="*/ 9 h 108"/>
                <a:gd name="T76" fmla="*/ 688 w 805"/>
                <a:gd name="T77" fmla="*/ 16 h 108"/>
                <a:gd name="T78" fmla="*/ 738 w 805"/>
                <a:gd name="T79" fmla="*/ 25 h 108"/>
                <a:gd name="T80" fmla="*/ 774 w 805"/>
                <a:gd name="T81" fmla="*/ 34 h 108"/>
                <a:gd name="T82" fmla="*/ 787 w 805"/>
                <a:gd name="T83" fmla="*/ 38 h 108"/>
                <a:gd name="T84" fmla="*/ 798 w 805"/>
                <a:gd name="T85" fmla="*/ 43 h 108"/>
                <a:gd name="T86" fmla="*/ 805 w 805"/>
                <a:gd name="T87" fmla="*/ 47 h 108"/>
                <a:gd name="T88" fmla="*/ 805 w 805"/>
                <a:gd name="T89" fmla="*/ 54 h 108"/>
                <a:gd name="T90" fmla="*/ 805 w 805"/>
                <a:gd name="T91"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5" h="108">
                  <a:moveTo>
                    <a:pt x="805" y="54"/>
                  </a:moveTo>
                  <a:lnTo>
                    <a:pt x="805" y="54"/>
                  </a:lnTo>
                  <a:lnTo>
                    <a:pt x="805" y="58"/>
                  </a:lnTo>
                  <a:lnTo>
                    <a:pt x="798" y="65"/>
                  </a:lnTo>
                  <a:lnTo>
                    <a:pt x="787" y="70"/>
                  </a:lnTo>
                  <a:lnTo>
                    <a:pt x="774" y="74"/>
                  </a:lnTo>
                  <a:lnTo>
                    <a:pt x="738" y="83"/>
                  </a:lnTo>
                  <a:lnTo>
                    <a:pt x="688" y="92"/>
                  </a:lnTo>
                  <a:lnTo>
                    <a:pt x="627" y="99"/>
                  </a:lnTo>
                  <a:lnTo>
                    <a:pt x="560" y="103"/>
                  </a:lnTo>
                  <a:lnTo>
                    <a:pt x="483" y="106"/>
                  </a:lnTo>
                  <a:lnTo>
                    <a:pt x="402" y="108"/>
                  </a:lnTo>
                  <a:lnTo>
                    <a:pt x="402" y="108"/>
                  </a:lnTo>
                  <a:lnTo>
                    <a:pt x="321" y="106"/>
                  </a:lnTo>
                  <a:lnTo>
                    <a:pt x="245" y="103"/>
                  </a:lnTo>
                  <a:lnTo>
                    <a:pt x="177" y="99"/>
                  </a:lnTo>
                  <a:lnTo>
                    <a:pt x="117" y="92"/>
                  </a:lnTo>
                  <a:lnTo>
                    <a:pt x="67" y="83"/>
                  </a:lnTo>
                  <a:lnTo>
                    <a:pt x="31" y="74"/>
                  </a:lnTo>
                  <a:lnTo>
                    <a:pt x="18" y="70"/>
                  </a:lnTo>
                  <a:lnTo>
                    <a:pt x="6" y="65"/>
                  </a:lnTo>
                  <a:lnTo>
                    <a:pt x="2" y="58"/>
                  </a:lnTo>
                  <a:lnTo>
                    <a:pt x="0" y="54"/>
                  </a:lnTo>
                  <a:lnTo>
                    <a:pt x="0" y="54"/>
                  </a:lnTo>
                  <a:lnTo>
                    <a:pt x="2" y="47"/>
                  </a:lnTo>
                  <a:lnTo>
                    <a:pt x="6" y="43"/>
                  </a:lnTo>
                  <a:lnTo>
                    <a:pt x="18" y="38"/>
                  </a:lnTo>
                  <a:lnTo>
                    <a:pt x="31" y="34"/>
                  </a:lnTo>
                  <a:lnTo>
                    <a:pt x="67" y="25"/>
                  </a:lnTo>
                  <a:lnTo>
                    <a:pt x="117" y="16"/>
                  </a:lnTo>
                  <a:lnTo>
                    <a:pt x="177" y="9"/>
                  </a:lnTo>
                  <a:lnTo>
                    <a:pt x="245" y="4"/>
                  </a:lnTo>
                  <a:lnTo>
                    <a:pt x="321" y="2"/>
                  </a:lnTo>
                  <a:lnTo>
                    <a:pt x="402" y="0"/>
                  </a:lnTo>
                  <a:lnTo>
                    <a:pt x="402" y="0"/>
                  </a:lnTo>
                  <a:lnTo>
                    <a:pt x="483" y="2"/>
                  </a:lnTo>
                  <a:lnTo>
                    <a:pt x="560" y="4"/>
                  </a:lnTo>
                  <a:lnTo>
                    <a:pt x="627" y="9"/>
                  </a:lnTo>
                  <a:lnTo>
                    <a:pt x="688" y="16"/>
                  </a:lnTo>
                  <a:lnTo>
                    <a:pt x="738" y="25"/>
                  </a:lnTo>
                  <a:lnTo>
                    <a:pt x="774" y="34"/>
                  </a:lnTo>
                  <a:lnTo>
                    <a:pt x="787" y="38"/>
                  </a:lnTo>
                  <a:lnTo>
                    <a:pt x="798" y="43"/>
                  </a:lnTo>
                  <a:lnTo>
                    <a:pt x="805" y="47"/>
                  </a:lnTo>
                  <a:lnTo>
                    <a:pt x="805" y="54"/>
                  </a:lnTo>
                  <a:lnTo>
                    <a:pt x="805" y="5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4"/>
            <p:cNvSpPr>
              <a:spLocks/>
            </p:cNvSpPr>
            <p:nvPr/>
          </p:nvSpPr>
          <p:spPr bwMode="auto">
            <a:xfrm>
              <a:off x="4574" y="1524"/>
              <a:ext cx="430" cy="1044"/>
            </a:xfrm>
            <a:custGeom>
              <a:avLst/>
              <a:gdLst>
                <a:gd name="T0" fmla="*/ 2 w 430"/>
                <a:gd name="T1" fmla="*/ 297 h 1044"/>
                <a:gd name="T2" fmla="*/ 0 w 430"/>
                <a:gd name="T3" fmla="*/ 259 h 1044"/>
                <a:gd name="T4" fmla="*/ 31 w 430"/>
                <a:gd name="T5" fmla="*/ 171 h 1044"/>
                <a:gd name="T6" fmla="*/ 416 w 430"/>
                <a:gd name="T7" fmla="*/ 0 h 1044"/>
                <a:gd name="T8" fmla="*/ 430 w 430"/>
                <a:gd name="T9" fmla="*/ 1044 h 1044"/>
                <a:gd name="T10" fmla="*/ 58 w 430"/>
                <a:gd name="T11" fmla="*/ 997 h 1044"/>
                <a:gd name="T12" fmla="*/ 2 w 430"/>
                <a:gd name="T13" fmla="*/ 297 h 1044"/>
              </a:gdLst>
              <a:ahLst/>
              <a:cxnLst>
                <a:cxn ang="0">
                  <a:pos x="T0" y="T1"/>
                </a:cxn>
                <a:cxn ang="0">
                  <a:pos x="T2" y="T3"/>
                </a:cxn>
                <a:cxn ang="0">
                  <a:pos x="T4" y="T5"/>
                </a:cxn>
                <a:cxn ang="0">
                  <a:pos x="T6" y="T7"/>
                </a:cxn>
                <a:cxn ang="0">
                  <a:pos x="T8" y="T9"/>
                </a:cxn>
                <a:cxn ang="0">
                  <a:pos x="T10" y="T11"/>
                </a:cxn>
                <a:cxn ang="0">
                  <a:pos x="T12" y="T13"/>
                </a:cxn>
              </a:cxnLst>
              <a:rect l="0" t="0" r="r" b="b"/>
              <a:pathLst>
                <a:path w="430" h="1044">
                  <a:moveTo>
                    <a:pt x="2" y="297"/>
                  </a:moveTo>
                  <a:lnTo>
                    <a:pt x="0" y="259"/>
                  </a:lnTo>
                  <a:lnTo>
                    <a:pt x="31" y="171"/>
                  </a:lnTo>
                  <a:lnTo>
                    <a:pt x="416" y="0"/>
                  </a:lnTo>
                  <a:lnTo>
                    <a:pt x="430" y="1044"/>
                  </a:lnTo>
                  <a:lnTo>
                    <a:pt x="58" y="997"/>
                  </a:lnTo>
                  <a:lnTo>
                    <a:pt x="2" y="297"/>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5"/>
            <p:cNvSpPr>
              <a:spLocks/>
            </p:cNvSpPr>
            <p:nvPr/>
          </p:nvSpPr>
          <p:spPr bwMode="auto">
            <a:xfrm>
              <a:off x="4864" y="1742"/>
              <a:ext cx="655" cy="421"/>
            </a:xfrm>
            <a:custGeom>
              <a:avLst/>
              <a:gdLst>
                <a:gd name="T0" fmla="*/ 653 w 655"/>
                <a:gd name="T1" fmla="*/ 282 h 421"/>
                <a:gd name="T2" fmla="*/ 655 w 655"/>
                <a:gd name="T3" fmla="*/ 241 h 421"/>
                <a:gd name="T4" fmla="*/ 644 w 655"/>
                <a:gd name="T5" fmla="*/ 201 h 421"/>
                <a:gd name="T6" fmla="*/ 621 w 655"/>
                <a:gd name="T7" fmla="*/ 160 h 421"/>
                <a:gd name="T8" fmla="*/ 587 w 655"/>
                <a:gd name="T9" fmla="*/ 122 h 421"/>
                <a:gd name="T10" fmla="*/ 545 w 655"/>
                <a:gd name="T11" fmla="*/ 86 h 421"/>
                <a:gd name="T12" fmla="*/ 495 w 655"/>
                <a:gd name="T13" fmla="*/ 57 h 421"/>
                <a:gd name="T14" fmla="*/ 437 w 655"/>
                <a:gd name="T15" fmla="*/ 32 h 421"/>
                <a:gd name="T16" fmla="*/ 371 w 655"/>
                <a:gd name="T17" fmla="*/ 14 h 421"/>
                <a:gd name="T18" fmla="*/ 338 w 655"/>
                <a:gd name="T19" fmla="*/ 7 h 421"/>
                <a:gd name="T20" fmla="*/ 272 w 655"/>
                <a:gd name="T21" fmla="*/ 0 h 421"/>
                <a:gd name="T22" fmla="*/ 212 w 655"/>
                <a:gd name="T23" fmla="*/ 3 h 421"/>
                <a:gd name="T24" fmla="*/ 155 w 655"/>
                <a:gd name="T25" fmla="*/ 14 h 421"/>
                <a:gd name="T26" fmla="*/ 106 w 655"/>
                <a:gd name="T27" fmla="*/ 30 h 421"/>
                <a:gd name="T28" fmla="*/ 63 w 655"/>
                <a:gd name="T29" fmla="*/ 54 h 421"/>
                <a:gd name="T30" fmla="*/ 29 w 655"/>
                <a:gd name="T31" fmla="*/ 84 h 421"/>
                <a:gd name="T32" fmla="*/ 9 w 655"/>
                <a:gd name="T33" fmla="*/ 120 h 421"/>
                <a:gd name="T34" fmla="*/ 2 w 655"/>
                <a:gd name="T35" fmla="*/ 140 h 421"/>
                <a:gd name="T36" fmla="*/ 0 w 655"/>
                <a:gd name="T37" fmla="*/ 180 h 421"/>
                <a:gd name="T38" fmla="*/ 11 w 655"/>
                <a:gd name="T39" fmla="*/ 223 h 421"/>
                <a:gd name="T40" fmla="*/ 34 w 655"/>
                <a:gd name="T41" fmla="*/ 264 h 421"/>
                <a:gd name="T42" fmla="*/ 68 w 655"/>
                <a:gd name="T43" fmla="*/ 302 h 421"/>
                <a:gd name="T44" fmla="*/ 110 w 655"/>
                <a:gd name="T45" fmla="*/ 336 h 421"/>
                <a:gd name="T46" fmla="*/ 160 w 655"/>
                <a:gd name="T47" fmla="*/ 367 h 421"/>
                <a:gd name="T48" fmla="*/ 218 w 655"/>
                <a:gd name="T49" fmla="*/ 392 h 421"/>
                <a:gd name="T50" fmla="*/ 284 w 655"/>
                <a:gd name="T51" fmla="*/ 410 h 421"/>
                <a:gd name="T52" fmla="*/ 317 w 655"/>
                <a:gd name="T53" fmla="*/ 417 h 421"/>
                <a:gd name="T54" fmla="*/ 383 w 655"/>
                <a:gd name="T55" fmla="*/ 421 h 421"/>
                <a:gd name="T56" fmla="*/ 443 w 655"/>
                <a:gd name="T57" fmla="*/ 419 h 421"/>
                <a:gd name="T58" fmla="*/ 500 w 655"/>
                <a:gd name="T59" fmla="*/ 410 h 421"/>
                <a:gd name="T60" fmla="*/ 551 w 655"/>
                <a:gd name="T61" fmla="*/ 392 h 421"/>
                <a:gd name="T62" fmla="*/ 592 w 655"/>
                <a:gd name="T63" fmla="*/ 370 h 421"/>
                <a:gd name="T64" fmla="*/ 626 w 655"/>
                <a:gd name="T65" fmla="*/ 338 h 421"/>
                <a:gd name="T66" fmla="*/ 646 w 655"/>
                <a:gd name="T67" fmla="*/ 302 h 421"/>
                <a:gd name="T68" fmla="*/ 653 w 655"/>
                <a:gd name="T69" fmla="*/ 282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5" h="421">
                  <a:moveTo>
                    <a:pt x="653" y="282"/>
                  </a:moveTo>
                  <a:lnTo>
                    <a:pt x="653" y="282"/>
                  </a:lnTo>
                  <a:lnTo>
                    <a:pt x="655" y="261"/>
                  </a:lnTo>
                  <a:lnTo>
                    <a:pt x="655" y="241"/>
                  </a:lnTo>
                  <a:lnTo>
                    <a:pt x="650" y="221"/>
                  </a:lnTo>
                  <a:lnTo>
                    <a:pt x="644" y="201"/>
                  </a:lnTo>
                  <a:lnTo>
                    <a:pt x="635" y="180"/>
                  </a:lnTo>
                  <a:lnTo>
                    <a:pt x="621" y="160"/>
                  </a:lnTo>
                  <a:lnTo>
                    <a:pt x="605" y="140"/>
                  </a:lnTo>
                  <a:lnTo>
                    <a:pt x="587" y="122"/>
                  </a:lnTo>
                  <a:lnTo>
                    <a:pt x="567" y="104"/>
                  </a:lnTo>
                  <a:lnTo>
                    <a:pt x="545" y="86"/>
                  </a:lnTo>
                  <a:lnTo>
                    <a:pt x="522" y="70"/>
                  </a:lnTo>
                  <a:lnTo>
                    <a:pt x="495" y="57"/>
                  </a:lnTo>
                  <a:lnTo>
                    <a:pt x="466" y="43"/>
                  </a:lnTo>
                  <a:lnTo>
                    <a:pt x="437" y="32"/>
                  </a:lnTo>
                  <a:lnTo>
                    <a:pt x="405" y="21"/>
                  </a:lnTo>
                  <a:lnTo>
                    <a:pt x="371" y="14"/>
                  </a:lnTo>
                  <a:lnTo>
                    <a:pt x="371" y="14"/>
                  </a:lnTo>
                  <a:lnTo>
                    <a:pt x="338" y="7"/>
                  </a:lnTo>
                  <a:lnTo>
                    <a:pt x="306" y="3"/>
                  </a:lnTo>
                  <a:lnTo>
                    <a:pt x="272" y="0"/>
                  </a:lnTo>
                  <a:lnTo>
                    <a:pt x="241" y="0"/>
                  </a:lnTo>
                  <a:lnTo>
                    <a:pt x="212" y="3"/>
                  </a:lnTo>
                  <a:lnTo>
                    <a:pt x="182" y="7"/>
                  </a:lnTo>
                  <a:lnTo>
                    <a:pt x="155" y="14"/>
                  </a:lnTo>
                  <a:lnTo>
                    <a:pt x="128" y="21"/>
                  </a:lnTo>
                  <a:lnTo>
                    <a:pt x="106" y="30"/>
                  </a:lnTo>
                  <a:lnTo>
                    <a:pt x="83" y="41"/>
                  </a:lnTo>
                  <a:lnTo>
                    <a:pt x="63" y="54"/>
                  </a:lnTo>
                  <a:lnTo>
                    <a:pt x="45" y="68"/>
                  </a:lnTo>
                  <a:lnTo>
                    <a:pt x="29" y="84"/>
                  </a:lnTo>
                  <a:lnTo>
                    <a:pt x="18" y="102"/>
                  </a:lnTo>
                  <a:lnTo>
                    <a:pt x="9" y="120"/>
                  </a:lnTo>
                  <a:lnTo>
                    <a:pt x="2" y="140"/>
                  </a:lnTo>
                  <a:lnTo>
                    <a:pt x="2" y="140"/>
                  </a:lnTo>
                  <a:lnTo>
                    <a:pt x="0" y="160"/>
                  </a:lnTo>
                  <a:lnTo>
                    <a:pt x="0" y="180"/>
                  </a:lnTo>
                  <a:lnTo>
                    <a:pt x="5" y="203"/>
                  </a:lnTo>
                  <a:lnTo>
                    <a:pt x="11" y="223"/>
                  </a:lnTo>
                  <a:lnTo>
                    <a:pt x="20" y="243"/>
                  </a:lnTo>
                  <a:lnTo>
                    <a:pt x="34" y="264"/>
                  </a:lnTo>
                  <a:lnTo>
                    <a:pt x="50" y="282"/>
                  </a:lnTo>
                  <a:lnTo>
                    <a:pt x="68" y="302"/>
                  </a:lnTo>
                  <a:lnTo>
                    <a:pt x="88" y="320"/>
                  </a:lnTo>
                  <a:lnTo>
                    <a:pt x="110" y="336"/>
                  </a:lnTo>
                  <a:lnTo>
                    <a:pt x="135" y="351"/>
                  </a:lnTo>
                  <a:lnTo>
                    <a:pt x="160" y="367"/>
                  </a:lnTo>
                  <a:lnTo>
                    <a:pt x="189" y="381"/>
                  </a:lnTo>
                  <a:lnTo>
                    <a:pt x="218" y="392"/>
                  </a:lnTo>
                  <a:lnTo>
                    <a:pt x="250" y="401"/>
                  </a:lnTo>
                  <a:lnTo>
                    <a:pt x="284" y="410"/>
                  </a:lnTo>
                  <a:lnTo>
                    <a:pt x="284" y="410"/>
                  </a:lnTo>
                  <a:lnTo>
                    <a:pt x="317" y="417"/>
                  </a:lnTo>
                  <a:lnTo>
                    <a:pt x="351" y="421"/>
                  </a:lnTo>
                  <a:lnTo>
                    <a:pt x="383" y="421"/>
                  </a:lnTo>
                  <a:lnTo>
                    <a:pt x="414" y="421"/>
                  </a:lnTo>
                  <a:lnTo>
                    <a:pt x="443" y="419"/>
                  </a:lnTo>
                  <a:lnTo>
                    <a:pt x="473" y="417"/>
                  </a:lnTo>
                  <a:lnTo>
                    <a:pt x="500" y="410"/>
                  </a:lnTo>
                  <a:lnTo>
                    <a:pt x="527" y="403"/>
                  </a:lnTo>
                  <a:lnTo>
                    <a:pt x="551" y="392"/>
                  </a:lnTo>
                  <a:lnTo>
                    <a:pt x="572" y="381"/>
                  </a:lnTo>
                  <a:lnTo>
                    <a:pt x="592" y="370"/>
                  </a:lnTo>
                  <a:lnTo>
                    <a:pt x="610" y="354"/>
                  </a:lnTo>
                  <a:lnTo>
                    <a:pt x="626" y="338"/>
                  </a:lnTo>
                  <a:lnTo>
                    <a:pt x="637" y="322"/>
                  </a:lnTo>
                  <a:lnTo>
                    <a:pt x="646" y="302"/>
                  </a:lnTo>
                  <a:lnTo>
                    <a:pt x="653" y="282"/>
                  </a:lnTo>
                  <a:lnTo>
                    <a:pt x="653" y="2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p:cNvSpPr>
            <p:nvPr/>
          </p:nvSpPr>
          <p:spPr bwMode="auto">
            <a:xfrm>
              <a:off x="4936" y="1965"/>
              <a:ext cx="322" cy="122"/>
            </a:xfrm>
            <a:custGeom>
              <a:avLst/>
              <a:gdLst>
                <a:gd name="T0" fmla="*/ 0 w 322"/>
                <a:gd name="T1" fmla="*/ 0 h 122"/>
                <a:gd name="T2" fmla="*/ 0 w 322"/>
                <a:gd name="T3" fmla="*/ 0 h 122"/>
                <a:gd name="T4" fmla="*/ 7 w 322"/>
                <a:gd name="T5" fmla="*/ 9 h 122"/>
                <a:gd name="T6" fmla="*/ 25 w 322"/>
                <a:gd name="T7" fmla="*/ 32 h 122"/>
                <a:gd name="T8" fmla="*/ 38 w 322"/>
                <a:gd name="T9" fmla="*/ 45 h 122"/>
                <a:gd name="T10" fmla="*/ 54 w 322"/>
                <a:gd name="T11" fmla="*/ 61 h 122"/>
                <a:gd name="T12" fmla="*/ 72 w 322"/>
                <a:gd name="T13" fmla="*/ 77 h 122"/>
                <a:gd name="T14" fmla="*/ 92 w 322"/>
                <a:gd name="T15" fmla="*/ 92 h 122"/>
                <a:gd name="T16" fmla="*/ 115 w 322"/>
                <a:gd name="T17" fmla="*/ 104 h 122"/>
                <a:gd name="T18" fmla="*/ 140 w 322"/>
                <a:gd name="T19" fmla="*/ 115 h 122"/>
                <a:gd name="T20" fmla="*/ 167 w 322"/>
                <a:gd name="T21" fmla="*/ 122 h 122"/>
                <a:gd name="T22" fmla="*/ 194 w 322"/>
                <a:gd name="T23" fmla="*/ 122 h 122"/>
                <a:gd name="T24" fmla="*/ 209 w 322"/>
                <a:gd name="T25" fmla="*/ 122 h 122"/>
                <a:gd name="T26" fmla="*/ 223 w 322"/>
                <a:gd name="T27" fmla="*/ 119 h 122"/>
                <a:gd name="T28" fmla="*/ 239 w 322"/>
                <a:gd name="T29" fmla="*/ 115 h 122"/>
                <a:gd name="T30" fmla="*/ 254 w 322"/>
                <a:gd name="T31" fmla="*/ 110 h 122"/>
                <a:gd name="T32" fmla="*/ 272 w 322"/>
                <a:gd name="T33" fmla="*/ 104 h 122"/>
                <a:gd name="T34" fmla="*/ 288 w 322"/>
                <a:gd name="T35" fmla="*/ 95 h 122"/>
                <a:gd name="T36" fmla="*/ 304 w 322"/>
                <a:gd name="T37" fmla="*/ 83 h 122"/>
                <a:gd name="T38" fmla="*/ 322 w 322"/>
                <a:gd name="T39" fmla="*/ 70 h 122"/>
                <a:gd name="T40" fmla="*/ 322 w 322"/>
                <a:gd name="T41" fmla="*/ 70 h 122"/>
                <a:gd name="T42" fmla="*/ 295 w 322"/>
                <a:gd name="T43" fmla="*/ 74 h 122"/>
                <a:gd name="T44" fmla="*/ 266 w 322"/>
                <a:gd name="T45" fmla="*/ 77 h 122"/>
                <a:gd name="T46" fmla="*/ 225 w 322"/>
                <a:gd name="T47" fmla="*/ 77 h 122"/>
                <a:gd name="T48" fmla="*/ 203 w 322"/>
                <a:gd name="T49" fmla="*/ 74 h 122"/>
                <a:gd name="T50" fmla="*/ 178 w 322"/>
                <a:gd name="T51" fmla="*/ 70 h 122"/>
                <a:gd name="T52" fmla="*/ 151 w 322"/>
                <a:gd name="T53" fmla="*/ 65 h 122"/>
                <a:gd name="T54" fmla="*/ 124 w 322"/>
                <a:gd name="T55" fmla="*/ 56 h 122"/>
                <a:gd name="T56" fmla="*/ 95 w 322"/>
                <a:gd name="T57" fmla="*/ 47 h 122"/>
                <a:gd name="T58" fmla="*/ 63 w 322"/>
                <a:gd name="T59" fmla="*/ 34 h 122"/>
                <a:gd name="T60" fmla="*/ 32 w 322"/>
                <a:gd name="T61" fmla="*/ 18 h 122"/>
                <a:gd name="T62" fmla="*/ 0 w 322"/>
                <a:gd name="T63" fmla="*/ 0 h 122"/>
                <a:gd name="T64" fmla="*/ 0 w 322"/>
                <a:gd name="T65"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2" h="122">
                  <a:moveTo>
                    <a:pt x="0" y="0"/>
                  </a:moveTo>
                  <a:lnTo>
                    <a:pt x="0" y="0"/>
                  </a:lnTo>
                  <a:lnTo>
                    <a:pt x="7" y="9"/>
                  </a:lnTo>
                  <a:lnTo>
                    <a:pt x="25" y="32"/>
                  </a:lnTo>
                  <a:lnTo>
                    <a:pt x="38" y="45"/>
                  </a:lnTo>
                  <a:lnTo>
                    <a:pt x="54" y="61"/>
                  </a:lnTo>
                  <a:lnTo>
                    <a:pt x="72" y="77"/>
                  </a:lnTo>
                  <a:lnTo>
                    <a:pt x="92" y="92"/>
                  </a:lnTo>
                  <a:lnTo>
                    <a:pt x="115" y="104"/>
                  </a:lnTo>
                  <a:lnTo>
                    <a:pt x="140" y="115"/>
                  </a:lnTo>
                  <a:lnTo>
                    <a:pt x="167" y="122"/>
                  </a:lnTo>
                  <a:lnTo>
                    <a:pt x="194" y="122"/>
                  </a:lnTo>
                  <a:lnTo>
                    <a:pt x="209" y="122"/>
                  </a:lnTo>
                  <a:lnTo>
                    <a:pt x="223" y="119"/>
                  </a:lnTo>
                  <a:lnTo>
                    <a:pt x="239" y="115"/>
                  </a:lnTo>
                  <a:lnTo>
                    <a:pt x="254" y="110"/>
                  </a:lnTo>
                  <a:lnTo>
                    <a:pt x="272" y="104"/>
                  </a:lnTo>
                  <a:lnTo>
                    <a:pt x="288" y="95"/>
                  </a:lnTo>
                  <a:lnTo>
                    <a:pt x="304" y="83"/>
                  </a:lnTo>
                  <a:lnTo>
                    <a:pt x="322" y="70"/>
                  </a:lnTo>
                  <a:lnTo>
                    <a:pt x="322" y="70"/>
                  </a:lnTo>
                  <a:lnTo>
                    <a:pt x="295" y="74"/>
                  </a:lnTo>
                  <a:lnTo>
                    <a:pt x="266" y="77"/>
                  </a:lnTo>
                  <a:lnTo>
                    <a:pt x="225" y="77"/>
                  </a:lnTo>
                  <a:lnTo>
                    <a:pt x="203" y="74"/>
                  </a:lnTo>
                  <a:lnTo>
                    <a:pt x="178" y="70"/>
                  </a:lnTo>
                  <a:lnTo>
                    <a:pt x="151" y="65"/>
                  </a:lnTo>
                  <a:lnTo>
                    <a:pt x="124" y="56"/>
                  </a:lnTo>
                  <a:lnTo>
                    <a:pt x="95" y="47"/>
                  </a:lnTo>
                  <a:lnTo>
                    <a:pt x="63" y="34"/>
                  </a:lnTo>
                  <a:lnTo>
                    <a:pt x="32" y="18"/>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4713" y="1934"/>
              <a:ext cx="268" cy="261"/>
            </a:xfrm>
            <a:custGeom>
              <a:avLst/>
              <a:gdLst>
                <a:gd name="T0" fmla="*/ 268 w 268"/>
                <a:gd name="T1" fmla="*/ 220 h 261"/>
                <a:gd name="T2" fmla="*/ 93 w 268"/>
                <a:gd name="T3" fmla="*/ 171 h 261"/>
                <a:gd name="T4" fmla="*/ 93 w 268"/>
                <a:gd name="T5" fmla="*/ 171 h 261"/>
                <a:gd name="T6" fmla="*/ 86 w 268"/>
                <a:gd name="T7" fmla="*/ 159 h 261"/>
                <a:gd name="T8" fmla="*/ 75 w 268"/>
                <a:gd name="T9" fmla="*/ 128 h 261"/>
                <a:gd name="T10" fmla="*/ 68 w 268"/>
                <a:gd name="T11" fmla="*/ 112 h 261"/>
                <a:gd name="T12" fmla="*/ 63 w 268"/>
                <a:gd name="T13" fmla="*/ 94 h 261"/>
                <a:gd name="T14" fmla="*/ 63 w 268"/>
                <a:gd name="T15" fmla="*/ 81 h 261"/>
                <a:gd name="T16" fmla="*/ 66 w 268"/>
                <a:gd name="T17" fmla="*/ 72 h 261"/>
                <a:gd name="T18" fmla="*/ 66 w 268"/>
                <a:gd name="T19" fmla="*/ 72 h 261"/>
                <a:gd name="T20" fmla="*/ 70 w 268"/>
                <a:gd name="T21" fmla="*/ 63 h 261"/>
                <a:gd name="T22" fmla="*/ 77 w 268"/>
                <a:gd name="T23" fmla="*/ 45 h 261"/>
                <a:gd name="T24" fmla="*/ 79 w 268"/>
                <a:gd name="T25" fmla="*/ 33 h 261"/>
                <a:gd name="T26" fmla="*/ 77 w 268"/>
                <a:gd name="T27" fmla="*/ 24 h 261"/>
                <a:gd name="T28" fmla="*/ 75 w 268"/>
                <a:gd name="T29" fmla="*/ 20 h 261"/>
                <a:gd name="T30" fmla="*/ 72 w 268"/>
                <a:gd name="T31" fmla="*/ 18 h 261"/>
                <a:gd name="T32" fmla="*/ 68 w 268"/>
                <a:gd name="T33" fmla="*/ 13 h 261"/>
                <a:gd name="T34" fmla="*/ 61 w 268"/>
                <a:gd name="T35" fmla="*/ 13 h 261"/>
                <a:gd name="T36" fmla="*/ 61 w 268"/>
                <a:gd name="T37" fmla="*/ 13 h 261"/>
                <a:gd name="T38" fmla="*/ 57 w 268"/>
                <a:gd name="T39" fmla="*/ 9 h 261"/>
                <a:gd name="T40" fmla="*/ 52 w 268"/>
                <a:gd name="T41" fmla="*/ 4 h 261"/>
                <a:gd name="T42" fmla="*/ 48 w 268"/>
                <a:gd name="T43" fmla="*/ 2 h 261"/>
                <a:gd name="T44" fmla="*/ 39 w 268"/>
                <a:gd name="T45" fmla="*/ 0 h 261"/>
                <a:gd name="T46" fmla="*/ 27 w 268"/>
                <a:gd name="T47" fmla="*/ 2 h 261"/>
                <a:gd name="T48" fmla="*/ 16 w 268"/>
                <a:gd name="T49" fmla="*/ 6 h 261"/>
                <a:gd name="T50" fmla="*/ 0 w 268"/>
                <a:gd name="T51" fmla="*/ 15 h 261"/>
                <a:gd name="T52" fmla="*/ 0 w 268"/>
                <a:gd name="T53" fmla="*/ 15 h 261"/>
                <a:gd name="T54" fmla="*/ 0 w 268"/>
                <a:gd name="T55" fmla="*/ 24 h 261"/>
                <a:gd name="T56" fmla="*/ 0 w 268"/>
                <a:gd name="T57" fmla="*/ 40 h 261"/>
                <a:gd name="T58" fmla="*/ 3 w 268"/>
                <a:gd name="T59" fmla="*/ 49 h 261"/>
                <a:gd name="T60" fmla="*/ 7 w 268"/>
                <a:gd name="T61" fmla="*/ 58 h 261"/>
                <a:gd name="T62" fmla="*/ 16 w 268"/>
                <a:gd name="T63" fmla="*/ 65 h 261"/>
                <a:gd name="T64" fmla="*/ 27 w 268"/>
                <a:gd name="T65" fmla="*/ 67 h 261"/>
                <a:gd name="T66" fmla="*/ 27 w 268"/>
                <a:gd name="T67" fmla="*/ 67 h 261"/>
                <a:gd name="T68" fmla="*/ 32 w 268"/>
                <a:gd name="T69" fmla="*/ 90 h 261"/>
                <a:gd name="T70" fmla="*/ 45 w 268"/>
                <a:gd name="T71" fmla="*/ 137 h 261"/>
                <a:gd name="T72" fmla="*/ 54 w 268"/>
                <a:gd name="T73" fmla="*/ 162 h 261"/>
                <a:gd name="T74" fmla="*/ 61 w 268"/>
                <a:gd name="T75" fmla="*/ 187 h 261"/>
                <a:gd name="T76" fmla="*/ 70 w 268"/>
                <a:gd name="T77" fmla="*/ 202 h 261"/>
                <a:gd name="T78" fmla="*/ 75 w 268"/>
                <a:gd name="T79" fmla="*/ 207 h 261"/>
                <a:gd name="T80" fmla="*/ 77 w 268"/>
                <a:gd name="T81" fmla="*/ 209 h 261"/>
                <a:gd name="T82" fmla="*/ 77 w 268"/>
                <a:gd name="T83" fmla="*/ 209 h 261"/>
                <a:gd name="T84" fmla="*/ 95 w 268"/>
                <a:gd name="T85" fmla="*/ 218 h 261"/>
                <a:gd name="T86" fmla="*/ 138 w 268"/>
                <a:gd name="T87" fmla="*/ 238 h 261"/>
                <a:gd name="T88" fmla="*/ 162 w 268"/>
                <a:gd name="T89" fmla="*/ 250 h 261"/>
                <a:gd name="T90" fmla="*/ 187 w 268"/>
                <a:gd name="T91" fmla="*/ 256 h 261"/>
                <a:gd name="T92" fmla="*/ 210 w 268"/>
                <a:gd name="T93" fmla="*/ 261 h 261"/>
                <a:gd name="T94" fmla="*/ 219 w 268"/>
                <a:gd name="T95" fmla="*/ 261 h 261"/>
                <a:gd name="T96" fmla="*/ 228 w 268"/>
                <a:gd name="T97" fmla="*/ 259 h 261"/>
                <a:gd name="T98" fmla="*/ 268 w 268"/>
                <a:gd name="T99" fmla="*/ 22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8" h="261">
                  <a:moveTo>
                    <a:pt x="268" y="220"/>
                  </a:moveTo>
                  <a:lnTo>
                    <a:pt x="93" y="171"/>
                  </a:lnTo>
                  <a:lnTo>
                    <a:pt x="93" y="171"/>
                  </a:lnTo>
                  <a:lnTo>
                    <a:pt x="86" y="159"/>
                  </a:lnTo>
                  <a:lnTo>
                    <a:pt x="75" y="128"/>
                  </a:lnTo>
                  <a:lnTo>
                    <a:pt x="68" y="112"/>
                  </a:lnTo>
                  <a:lnTo>
                    <a:pt x="63" y="94"/>
                  </a:lnTo>
                  <a:lnTo>
                    <a:pt x="63" y="81"/>
                  </a:lnTo>
                  <a:lnTo>
                    <a:pt x="66" y="72"/>
                  </a:lnTo>
                  <a:lnTo>
                    <a:pt x="66" y="72"/>
                  </a:lnTo>
                  <a:lnTo>
                    <a:pt x="70" y="63"/>
                  </a:lnTo>
                  <a:lnTo>
                    <a:pt x="77" y="45"/>
                  </a:lnTo>
                  <a:lnTo>
                    <a:pt x="79" y="33"/>
                  </a:lnTo>
                  <a:lnTo>
                    <a:pt x="77" y="24"/>
                  </a:lnTo>
                  <a:lnTo>
                    <a:pt x="75" y="20"/>
                  </a:lnTo>
                  <a:lnTo>
                    <a:pt x="72" y="18"/>
                  </a:lnTo>
                  <a:lnTo>
                    <a:pt x="68" y="13"/>
                  </a:lnTo>
                  <a:lnTo>
                    <a:pt x="61" y="13"/>
                  </a:lnTo>
                  <a:lnTo>
                    <a:pt x="61" y="13"/>
                  </a:lnTo>
                  <a:lnTo>
                    <a:pt x="57" y="9"/>
                  </a:lnTo>
                  <a:lnTo>
                    <a:pt x="52" y="4"/>
                  </a:lnTo>
                  <a:lnTo>
                    <a:pt x="48" y="2"/>
                  </a:lnTo>
                  <a:lnTo>
                    <a:pt x="39" y="0"/>
                  </a:lnTo>
                  <a:lnTo>
                    <a:pt x="27" y="2"/>
                  </a:lnTo>
                  <a:lnTo>
                    <a:pt x="16" y="6"/>
                  </a:lnTo>
                  <a:lnTo>
                    <a:pt x="0" y="15"/>
                  </a:lnTo>
                  <a:lnTo>
                    <a:pt x="0" y="15"/>
                  </a:lnTo>
                  <a:lnTo>
                    <a:pt x="0" y="24"/>
                  </a:lnTo>
                  <a:lnTo>
                    <a:pt x="0" y="40"/>
                  </a:lnTo>
                  <a:lnTo>
                    <a:pt x="3" y="49"/>
                  </a:lnTo>
                  <a:lnTo>
                    <a:pt x="7" y="58"/>
                  </a:lnTo>
                  <a:lnTo>
                    <a:pt x="16" y="65"/>
                  </a:lnTo>
                  <a:lnTo>
                    <a:pt x="27" y="67"/>
                  </a:lnTo>
                  <a:lnTo>
                    <a:pt x="27" y="67"/>
                  </a:lnTo>
                  <a:lnTo>
                    <a:pt x="32" y="90"/>
                  </a:lnTo>
                  <a:lnTo>
                    <a:pt x="45" y="137"/>
                  </a:lnTo>
                  <a:lnTo>
                    <a:pt x="54" y="162"/>
                  </a:lnTo>
                  <a:lnTo>
                    <a:pt x="61" y="187"/>
                  </a:lnTo>
                  <a:lnTo>
                    <a:pt x="70" y="202"/>
                  </a:lnTo>
                  <a:lnTo>
                    <a:pt x="75" y="207"/>
                  </a:lnTo>
                  <a:lnTo>
                    <a:pt x="77" y="209"/>
                  </a:lnTo>
                  <a:lnTo>
                    <a:pt x="77" y="209"/>
                  </a:lnTo>
                  <a:lnTo>
                    <a:pt x="95" y="218"/>
                  </a:lnTo>
                  <a:lnTo>
                    <a:pt x="138" y="238"/>
                  </a:lnTo>
                  <a:lnTo>
                    <a:pt x="162" y="250"/>
                  </a:lnTo>
                  <a:lnTo>
                    <a:pt x="187" y="256"/>
                  </a:lnTo>
                  <a:lnTo>
                    <a:pt x="210" y="261"/>
                  </a:lnTo>
                  <a:lnTo>
                    <a:pt x="219" y="261"/>
                  </a:lnTo>
                  <a:lnTo>
                    <a:pt x="228" y="259"/>
                  </a:lnTo>
                  <a:lnTo>
                    <a:pt x="268" y="2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5235" y="2170"/>
              <a:ext cx="365" cy="173"/>
            </a:xfrm>
            <a:custGeom>
              <a:avLst/>
              <a:gdLst>
                <a:gd name="T0" fmla="*/ 0 w 365"/>
                <a:gd name="T1" fmla="*/ 81 h 173"/>
                <a:gd name="T2" fmla="*/ 223 w 365"/>
                <a:gd name="T3" fmla="*/ 36 h 173"/>
                <a:gd name="T4" fmla="*/ 223 w 365"/>
                <a:gd name="T5" fmla="*/ 36 h 173"/>
                <a:gd name="T6" fmla="*/ 237 w 365"/>
                <a:gd name="T7" fmla="*/ 45 h 173"/>
                <a:gd name="T8" fmla="*/ 261 w 365"/>
                <a:gd name="T9" fmla="*/ 65 h 173"/>
                <a:gd name="T10" fmla="*/ 273 w 365"/>
                <a:gd name="T11" fmla="*/ 77 h 173"/>
                <a:gd name="T12" fmla="*/ 284 w 365"/>
                <a:gd name="T13" fmla="*/ 88 h 173"/>
                <a:gd name="T14" fmla="*/ 291 w 365"/>
                <a:gd name="T15" fmla="*/ 99 h 173"/>
                <a:gd name="T16" fmla="*/ 293 w 365"/>
                <a:gd name="T17" fmla="*/ 104 h 173"/>
                <a:gd name="T18" fmla="*/ 293 w 365"/>
                <a:gd name="T19" fmla="*/ 108 h 173"/>
                <a:gd name="T20" fmla="*/ 293 w 365"/>
                <a:gd name="T21" fmla="*/ 108 h 173"/>
                <a:gd name="T22" fmla="*/ 288 w 365"/>
                <a:gd name="T23" fmla="*/ 117 h 173"/>
                <a:gd name="T24" fmla="*/ 286 w 365"/>
                <a:gd name="T25" fmla="*/ 137 h 173"/>
                <a:gd name="T26" fmla="*/ 286 w 365"/>
                <a:gd name="T27" fmla="*/ 149 h 173"/>
                <a:gd name="T28" fmla="*/ 288 w 365"/>
                <a:gd name="T29" fmla="*/ 158 h 173"/>
                <a:gd name="T30" fmla="*/ 291 w 365"/>
                <a:gd name="T31" fmla="*/ 162 h 173"/>
                <a:gd name="T32" fmla="*/ 295 w 365"/>
                <a:gd name="T33" fmla="*/ 164 h 173"/>
                <a:gd name="T34" fmla="*/ 302 w 365"/>
                <a:gd name="T35" fmla="*/ 167 h 173"/>
                <a:gd name="T36" fmla="*/ 306 w 365"/>
                <a:gd name="T37" fmla="*/ 167 h 173"/>
                <a:gd name="T38" fmla="*/ 306 w 365"/>
                <a:gd name="T39" fmla="*/ 167 h 173"/>
                <a:gd name="T40" fmla="*/ 311 w 365"/>
                <a:gd name="T41" fmla="*/ 169 h 173"/>
                <a:gd name="T42" fmla="*/ 318 w 365"/>
                <a:gd name="T43" fmla="*/ 173 h 173"/>
                <a:gd name="T44" fmla="*/ 324 w 365"/>
                <a:gd name="T45" fmla="*/ 173 h 173"/>
                <a:gd name="T46" fmla="*/ 331 w 365"/>
                <a:gd name="T47" fmla="*/ 173 h 173"/>
                <a:gd name="T48" fmla="*/ 342 w 365"/>
                <a:gd name="T49" fmla="*/ 171 h 173"/>
                <a:gd name="T50" fmla="*/ 354 w 365"/>
                <a:gd name="T51" fmla="*/ 164 h 173"/>
                <a:gd name="T52" fmla="*/ 365 w 365"/>
                <a:gd name="T53" fmla="*/ 151 h 173"/>
                <a:gd name="T54" fmla="*/ 365 w 365"/>
                <a:gd name="T55" fmla="*/ 151 h 173"/>
                <a:gd name="T56" fmla="*/ 365 w 365"/>
                <a:gd name="T57" fmla="*/ 144 h 173"/>
                <a:gd name="T58" fmla="*/ 360 w 365"/>
                <a:gd name="T59" fmla="*/ 126 h 173"/>
                <a:gd name="T60" fmla="*/ 358 w 365"/>
                <a:gd name="T61" fmla="*/ 117 h 173"/>
                <a:gd name="T62" fmla="*/ 351 w 365"/>
                <a:gd name="T63" fmla="*/ 110 h 173"/>
                <a:gd name="T64" fmla="*/ 342 w 365"/>
                <a:gd name="T65" fmla="*/ 106 h 173"/>
                <a:gd name="T66" fmla="*/ 329 w 365"/>
                <a:gd name="T67" fmla="*/ 106 h 173"/>
                <a:gd name="T68" fmla="*/ 329 w 365"/>
                <a:gd name="T69" fmla="*/ 106 h 173"/>
                <a:gd name="T70" fmla="*/ 306 w 365"/>
                <a:gd name="T71" fmla="*/ 72 h 173"/>
                <a:gd name="T72" fmla="*/ 284 w 365"/>
                <a:gd name="T73" fmla="*/ 45 h 173"/>
                <a:gd name="T74" fmla="*/ 273 w 365"/>
                <a:gd name="T75" fmla="*/ 34 h 173"/>
                <a:gd name="T76" fmla="*/ 261 w 365"/>
                <a:gd name="T77" fmla="*/ 25 h 173"/>
                <a:gd name="T78" fmla="*/ 261 w 365"/>
                <a:gd name="T79" fmla="*/ 25 h 173"/>
                <a:gd name="T80" fmla="*/ 257 w 365"/>
                <a:gd name="T81" fmla="*/ 23 h 173"/>
                <a:gd name="T82" fmla="*/ 246 w 365"/>
                <a:gd name="T83" fmla="*/ 14 h 173"/>
                <a:gd name="T84" fmla="*/ 225 w 365"/>
                <a:gd name="T85" fmla="*/ 7 h 173"/>
                <a:gd name="T86" fmla="*/ 212 w 365"/>
                <a:gd name="T87" fmla="*/ 2 h 173"/>
                <a:gd name="T88" fmla="*/ 196 w 365"/>
                <a:gd name="T89" fmla="*/ 0 h 173"/>
                <a:gd name="T90" fmla="*/ 178 w 365"/>
                <a:gd name="T91" fmla="*/ 0 h 173"/>
                <a:gd name="T92" fmla="*/ 160 w 365"/>
                <a:gd name="T93" fmla="*/ 0 h 173"/>
                <a:gd name="T94" fmla="*/ 140 w 365"/>
                <a:gd name="T95" fmla="*/ 2 h 173"/>
                <a:gd name="T96" fmla="*/ 115 w 365"/>
                <a:gd name="T97" fmla="*/ 9 h 173"/>
                <a:gd name="T98" fmla="*/ 90 w 365"/>
                <a:gd name="T99" fmla="*/ 18 h 173"/>
                <a:gd name="T100" fmla="*/ 66 w 365"/>
                <a:gd name="T101" fmla="*/ 29 h 173"/>
                <a:gd name="T102" fmla="*/ 36 w 365"/>
                <a:gd name="T103" fmla="*/ 45 h 173"/>
                <a:gd name="T104" fmla="*/ 7 w 365"/>
                <a:gd name="T105" fmla="*/ 65 h 173"/>
                <a:gd name="T106" fmla="*/ 0 w 365"/>
                <a:gd name="T107" fmla="*/ 81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5" h="173">
                  <a:moveTo>
                    <a:pt x="0" y="81"/>
                  </a:moveTo>
                  <a:lnTo>
                    <a:pt x="223" y="36"/>
                  </a:lnTo>
                  <a:lnTo>
                    <a:pt x="223" y="36"/>
                  </a:lnTo>
                  <a:lnTo>
                    <a:pt x="237" y="45"/>
                  </a:lnTo>
                  <a:lnTo>
                    <a:pt x="261" y="65"/>
                  </a:lnTo>
                  <a:lnTo>
                    <a:pt x="273" y="77"/>
                  </a:lnTo>
                  <a:lnTo>
                    <a:pt x="284" y="88"/>
                  </a:lnTo>
                  <a:lnTo>
                    <a:pt x="291" y="99"/>
                  </a:lnTo>
                  <a:lnTo>
                    <a:pt x="293" y="104"/>
                  </a:lnTo>
                  <a:lnTo>
                    <a:pt x="293" y="108"/>
                  </a:lnTo>
                  <a:lnTo>
                    <a:pt x="293" y="108"/>
                  </a:lnTo>
                  <a:lnTo>
                    <a:pt x="288" y="117"/>
                  </a:lnTo>
                  <a:lnTo>
                    <a:pt x="286" y="137"/>
                  </a:lnTo>
                  <a:lnTo>
                    <a:pt x="286" y="149"/>
                  </a:lnTo>
                  <a:lnTo>
                    <a:pt x="288" y="158"/>
                  </a:lnTo>
                  <a:lnTo>
                    <a:pt x="291" y="162"/>
                  </a:lnTo>
                  <a:lnTo>
                    <a:pt x="295" y="164"/>
                  </a:lnTo>
                  <a:lnTo>
                    <a:pt x="302" y="167"/>
                  </a:lnTo>
                  <a:lnTo>
                    <a:pt x="306" y="167"/>
                  </a:lnTo>
                  <a:lnTo>
                    <a:pt x="306" y="167"/>
                  </a:lnTo>
                  <a:lnTo>
                    <a:pt x="311" y="169"/>
                  </a:lnTo>
                  <a:lnTo>
                    <a:pt x="318" y="173"/>
                  </a:lnTo>
                  <a:lnTo>
                    <a:pt x="324" y="173"/>
                  </a:lnTo>
                  <a:lnTo>
                    <a:pt x="331" y="173"/>
                  </a:lnTo>
                  <a:lnTo>
                    <a:pt x="342" y="171"/>
                  </a:lnTo>
                  <a:lnTo>
                    <a:pt x="354" y="164"/>
                  </a:lnTo>
                  <a:lnTo>
                    <a:pt x="365" y="151"/>
                  </a:lnTo>
                  <a:lnTo>
                    <a:pt x="365" y="151"/>
                  </a:lnTo>
                  <a:lnTo>
                    <a:pt x="365" y="144"/>
                  </a:lnTo>
                  <a:lnTo>
                    <a:pt x="360" y="126"/>
                  </a:lnTo>
                  <a:lnTo>
                    <a:pt x="358" y="117"/>
                  </a:lnTo>
                  <a:lnTo>
                    <a:pt x="351" y="110"/>
                  </a:lnTo>
                  <a:lnTo>
                    <a:pt x="342" y="106"/>
                  </a:lnTo>
                  <a:lnTo>
                    <a:pt x="329" y="106"/>
                  </a:lnTo>
                  <a:lnTo>
                    <a:pt x="329" y="106"/>
                  </a:lnTo>
                  <a:lnTo>
                    <a:pt x="306" y="72"/>
                  </a:lnTo>
                  <a:lnTo>
                    <a:pt x="284" y="45"/>
                  </a:lnTo>
                  <a:lnTo>
                    <a:pt x="273" y="34"/>
                  </a:lnTo>
                  <a:lnTo>
                    <a:pt x="261" y="25"/>
                  </a:lnTo>
                  <a:lnTo>
                    <a:pt x="261" y="25"/>
                  </a:lnTo>
                  <a:lnTo>
                    <a:pt x="257" y="23"/>
                  </a:lnTo>
                  <a:lnTo>
                    <a:pt x="246" y="14"/>
                  </a:lnTo>
                  <a:lnTo>
                    <a:pt x="225" y="7"/>
                  </a:lnTo>
                  <a:lnTo>
                    <a:pt x="212" y="2"/>
                  </a:lnTo>
                  <a:lnTo>
                    <a:pt x="196" y="0"/>
                  </a:lnTo>
                  <a:lnTo>
                    <a:pt x="178" y="0"/>
                  </a:lnTo>
                  <a:lnTo>
                    <a:pt x="160" y="0"/>
                  </a:lnTo>
                  <a:lnTo>
                    <a:pt x="140" y="2"/>
                  </a:lnTo>
                  <a:lnTo>
                    <a:pt x="115" y="9"/>
                  </a:lnTo>
                  <a:lnTo>
                    <a:pt x="90" y="18"/>
                  </a:lnTo>
                  <a:lnTo>
                    <a:pt x="66" y="29"/>
                  </a:lnTo>
                  <a:lnTo>
                    <a:pt x="36" y="45"/>
                  </a:lnTo>
                  <a:lnTo>
                    <a:pt x="7" y="65"/>
                  </a:lnTo>
                  <a:lnTo>
                    <a:pt x="0" y="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5154" y="1898"/>
              <a:ext cx="113" cy="51"/>
            </a:xfrm>
            <a:custGeom>
              <a:avLst/>
              <a:gdLst>
                <a:gd name="T0" fmla="*/ 0 w 113"/>
                <a:gd name="T1" fmla="*/ 18 h 51"/>
                <a:gd name="T2" fmla="*/ 0 w 113"/>
                <a:gd name="T3" fmla="*/ 18 h 51"/>
                <a:gd name="T4" fmla="*/ 14 w 113"/>
                <a:gd name="T5" fmla="*/ 11 h 51"/>
                <a:gd name="T6" fmla="*/ 30 w 113"/>
                <a:gd name="T7" fmla="*/ 4 h 51"/>
                <a:gd name="T8" fmla="*/ 48 w 113"/>
                <a:gd name="T9" fmla="*/ 0 h 51"/>
                <a:gd name="T10" fmla="*/ 66 w 113"/>
                <a:gd name="T11" fmla="*/ 0 h 51"/>
                <a:gd name="T12" fmla="*/ 75 w 113"/>
                <a:gd name="T13" fmla="*/ 0 h 51"/>
                <a:gd name="T14" fmla="*/ 84 w 113"/>
                <a:gd name="T15" fmla="*/ 2 h 51"/>
                <a:gd name="T16" fmla="*/ 90 w 113"/>
                <a:gd name="T17" fmla="*/ 6 h 51"/>
                <a:gd name="T18" fmla="*/ 97 w 113"/>
                <a:gd name="T19" fmla="*/ 13 h 51"/>
                <a:gd name="T20" fmla="*/ 104 w 113"/>
                <a:gd name="T21" fmla="*/ 22 h 51"/>
                <a:gd name="T22" fmla="*/ 108 w 113"/>
                <a:gd name="T23" fmla="*/ 31 h 51"/>
                <a:gd name="T24" fmla="*/ 108 w 113"/>
                <a:gd name="T25" fmla="*/ 31 h 51"/>
                <a:gd name="T26" fmla="*/ 111 w 113"/>
                <a:gd name="T27" fmla="*/ 49 h 51"/>
                <a:gd name="T28" fmla="*/ 113 w 113"/>
                <a:gd name="T29" fmla="*/ 51 h 51"/>
                <a:gd name="T30" fmla="*/ 111 w 113"/>
                <a:gd name="T31" fmla="*/ 51 h 51"/>
                <a:gd name="T32" fmla="*/ 95 w 113"/>
                <a:gd name="T33" fmla="*/ 33 h 51"/>
                <a:gd name="T34" fmla="*/ 79 w 113"/>
                <a:gd name="T35" fmla="*/ 22 h 51"/>
                <a:gd name="T36" fmla="*/ 70 w 113"/>
                <a:gd name="T37" fmla="*/ 15 h 51"/>
                <a:gd name="T38" fmla="*/ 59 w 113"/>
                <a:gd name="T39" fmla="*/ 11 h 51"/>
                <a:gd name="T40" fmla="*/ 45 w 113"/>
                <a:gd name="T41" fmla="*/ 9 h 51"/>
                <a:gd name="T42" fmla="*/ 32 w 113"/>
                <a:gd name="T43" fmla="*/ 9 h 51"/>
                <a:gd name="T44" fmla="*/ 16 w 113"/>
                <a:gd name="T45" fmla="*/ 11 h 51"/>
                <a:gd name="T46" fmla="*/ 0 w 113"/>
                <a:gd name="T47" fmla="*/ 18 h 51"/>
                <a:gd name="T48" fmla="*/ 0 w 113"/>
                <a:gd name="T49" fmla="*/ 1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3" h="51">
                  <a:moveTo>
                    <a:pt x="0" y="18"/>
                  </a:moveTo>
                  <a:lnTo>
                    <a:pt x="0" y="18"/>
                  </a:lnTo>
                  <a:lnTo>
                    <a:pt x="14" y="11"/>
                  </a:lnTo>
                  <a:lnTo>
                    <a:pt x="30" y="4"/>
                  </a:lnTo>
                  <a:lnTo>
                    <a:pt x="48" y="0"/>
                  </a:lnTo>
                  <a:lnTo>
                    <a:pt x="66" y="0"/>
                  </a:lnTo>
                  <a:lnTo>
                    <a:pt x="75" y="0"/>
                  </a:lnTo>
                  <a:lnTo>
                    <a:pt x="84" y="2"/>
                  </a:lnTo>
                  <a:lnTo>
                    <a:pt x="90" y="6"/>
                  </a:lnTo>
                  <a:lnTo>
                    <a:pt x="97" y="13"/>
                  </a:lnTo>
                  <a:lnTo>
                    <a:pt x="104" y="22"/>
                  </a:lnTo>
                  <a:lnTo>
                    <a:pt x="108" y="31"/>
                  </a:lnTo>
                  <a:lnTo>
                    <a:pt x="108" y="31"/>
                  </a:lnTo>
                  <a:lnTo>
                    <a:pt x="111" y="49"/>
                  </a:lnTo>
                  <a:lnTo>
                    <a:pt x="113" y="51"/>
                  </a:lnTo>
                  <a:lnTo>
                    <a:pt x="111" y="51"/>
                  </a:lnTo>
                  <a:lnTo>
                    <a:pt x="95" y="33"/>
                  </a:lnTo>
                  <a:lnTo>
                    <a:pt x="79" y="22"/>
                  </a:lnTo>
                  <a:lnTo>
                    <a:pt x="70" y="15"/>
                  </a:lnTo>
                  <a:lnTo>
                    <a:pt x="59" y="11"/>
                  </a:lnTo>
                  <a:lnTo>
                    <a:pt x="45" y="9"/>
                  </a:lnTo>
                  <a:lnTo>
                    <a:pt x="32" y="9"/>
                  </a:lnTo>
                  <a:lnTo>
                    <a:pt x="16" y="11"/>
                  </a:lnTo>
                  <a:lnTo>
                    <a:pt x="0" y="18"/>
                  </a:lnTo>
                  <a:lnTo>
                    <a:pt x="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4927" y="1830"/>
              <a:ext cx="115" cy="59"/>
            </a:xfrm>
            <a:custGeom>
              <a:avLst/>
              <a:gdLst>
                <a:gd name="T0" fmla="*/ 115 w 115"/>
                <a:gd name="T1" fmla="*/ 59 h 59"/>
                <a:gd name="T2" fmla="*/ 115 w 115"/>
                <a:gd name="T3" fmla="*/ 59 h 59"/>
                <a:gd name="T4" fmla="*/ 106 w 115"/>
                <a:gd name="T5" fmla="*/ 45 h 59"/>
                <a:gd name="T6" fmla="*/ 97 w 115"/>
                <a:gd name="T7" fmla="*/ 34 h 59"/>
                <a:gd name="T8" fmla="*/ 83 w 115"/>
                <a:gd name="T9" fmla="*/ 20 h 59"/>
                <a:gd name="T10" fmla="*/ 68 w 115"/>
                <a:gd name="T11" fmla="*/ 9 h 59"/>
                <a:gd name="T12" fmla="*/ 61 w 115"/>
                <a:gd name="T13" fmla="*/ 5 h 59"/>
                <a:gd name="T14" fmla="*/ 52 w 115"/>
                <a:gd name="T15" fmla="*/ 2 h 59"/>
                <a:gd name="T16" fmla="*/ 43 w 115"/>
                <a:gd name="T17" fmla="*/ 0 h 59"/>
                <a:gd name="T18" fmla="*/ 34 w 115"/>
                <a:gd name="T19" fmla="*/ 2 h 59"/>
                <a:gd name="T20" fmla="*/ 25 w 115"/>
                <a:gd name="T21" fmla="*/ 7 h 59"/>
                <a:gd name="T22" fmla="*/ 16 w 115"/>
                <a:gd name="T23" fmla="*/ 14 h 59"/>
                <a:gd name="T24" fmla="*/ 16 w 115"/>
                <a:gd name="T25" fmla="*/ 14 h 59"/>
                <a:gd name="T26" fmla="*/ 2 w 115"/>
                <a:gd name="T27" fmla="*/ 25 h 59"/>
                <a:gd name="T28" fmla="*/ 0 w 115"/>
                <a:gd name="T29" fmla="*/ 27 h 59"/>
                <a:gd name="T30" fmla="*/ 2 w 115"/>
                <a:gd name="T31" fmla="*/ 27 h 59"/>
                <a:gd name="T32" fmla="*/ 25 w 115"/>
                <a:gd name="T33" fmla="*/ 23 h 59"/>
                <a:gd name="T34" fmla="*/ 43 w 115"/>
                <a:gd name="T35" fmla="*/ 20 h 59"/>
                <a:gd name="T36" fmla="*/ 54 w 115"/>
                <a:gd name="T37" fmla="*/ 20 h 59"/>
                <a:gd name="T38" fmla="*/ 68 w 115"/>
                <a:gd name="T39" fmla="*/ 23 h 59"/>
                <a:gd name="T40" fmla="*/ 79 w 115"/>
                <a:gd name="T41" fmla="*/ 27 h 59"/>
                <a:gd name="T42" fmla="*/ 90 w 115"/>
                <a:gd name="T43" fmla="*/ 34 h 59"/>
                <a:gd name="T44" fmla="*/ 104 w 115"/>
                <a:gd name="T45" fmla="*/ 45 h 59"/>
                <a:gd name="T46" fmla="*/ 115 w 115"/>
                <a:gd name="T47" fmla="*/ 59 h 59"/>
                <a:gd name="T48" fmla="*/ 115 w 115"/>
                <a:gd name="T49"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5" h="59">
                  <a:moveTo>
                    <a:pt x="115" y="59"/>
                  </a:moveTo>
                  <a:lnTo>
                    <a:pt x="115" y="59"/>
                  </a:lnTo>
                  <a:lnTo>
                    <a:pt x="106" y="45"/>
                  </a:lnTo>
                  <a:lnTo>
                    <a:pt x="97" y="34"/>
                  </a:lnTo>
                  <a:lnTo>
                    <a:pt x="83" y="20"/>
                  </a:lnTo>
                  <a:lnTo>
                    <a:pt x="68" y="9"/>
                  </a:lnTo>
                  <a:lnTo>
                    <a:pt x="61" y="5"/>
                  </a:lnTo>
                  <a:lnTo>
                    <a:pt x="52" y="2"/>
                  </a:lnTo>
                  <a:lnTo>
                    <a:pt x="43" y="0"/>
                  </a:lnTo>
                  <a:lnTo>
                    <a:pt x="34" y="2"/>
                  </a:lnTo>
                  <a:lnTo>
                    <a:pt x="25" y="7"/>
                  </a:lnTo>
                  <a:lnTo>
                    <a:pt x="16" y="14"/>
                  </a:lnTo>
                  <a:lnTo>
                    <a:pt x="16" y="14"/>
                  </a:lnTo>
                  <a:lnTo>
                    <a:pt x="2" y="25"/>
                  </a:lnTo>
                  <a:lnTo>
                    <a:pt x="0" y="27"/>
                  </a:lnTo>
                  <a:lnTo>
                    <a:pt x="2" y="27"/>
                  </a:lnTo>
                  <a:lnTo>
                    <a:pt x="25" y="23"/>
                  </a:lnTo>
                  <a:lnTo>
                    <a:pt x="43" y="20"/>
                  </a:lnTo>
                  <a:lnTo>
                    <a:pt x="54" y="20"/>
                  </a:lnTo>
                  <a:lnTo>
                    <a:pt x="68" y="23"/>
                  </a:lnTo>
                  <a:lnTo>
                    <a:pt x="79" y="27"/>
                  </a:lnTo>
                  <a:lnTo>
                    <a:pt x="90" y="34"/>
                  </a:lnTo>
                  <a:lnTo>
                    <a:pt x="104" y="45"/>
                  </a:lnTo>
                  <a:lnTo>
                    <a:pt x="115" y="59"/>
                  </a:lnTo>
                  <a:lnTo>
                    <a:pt x="115"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4889" y="2075"/>
              <a:ext cx="477" cy="334"/>
            </a:xfrm>
            <a:custGeom>
              <a:avLst/>
              <a:gdLst>
                <a:gd name="T0" fmla="*/ 38 w 477"/>
                <a:gd name="T1" fmla="*/ 0 h 334"/>
                <a:gd name="T2" fmla="*/ 38 w 477"/>
                <a:gd name="T3" fmla="*/ 0 h 334"/>
                <a:gd name="T4" fmla="*/ 47 w 477"/>
                <a:gd name="T5" fmla="*/ 7 h 334"/>
                <a:gd name="T6" fmla="*/ 72 w 477"/>
                <a:gd name="T7" fmla="*/ 25 h 334"/>
                <a:gd name="T8" fmla="*/ 110 w 477"/>
                <a:gd name="T9" fmla="*/ 50 h 334"/>
                <a:gd name="T10" fmla="*/ 133 w 477"/>
                <a:gd name="T11" fmla="*/ 64 h 334"/>
                <a:gd name="T12" fmla="*/ 160 w 477"/>
                <a:gd name="T13" fmla="*/ 77 h 334"/>
                <a:gd name="T14" fmla="*/ 191 w 477"/>
                <a:gd name="T15" fmla="*/ 88 h 334"/>
                <a:gd name="T16" fmla="*/ 225 w 477"/>
                <a:gd name="T17" fmla="*/ 100 h 334"/>
                <a:gd name="T18" fmla="*/ 261 w 477"/>
                <a:gd name="T19" fmla="*/ 109 h 334"/>
                <a:gd name="T20" fmla="*/ 299 w 477"/>
                <a:gd name="T21" fmla="*/ 115 h 334"/>
                <a:gd name="T22" fmla="*/ 340 w 477"/>
                <a:gd name="T23" fmla="*/ 118 h 334"/>
                <a:gd name="T24" fmla="*/ 385 w 477"/>
                <a:gd name="T25" fmla="*/ 115 h 334"/>
                <a:gd name="T26" fmla="*/ 430 w 477"/>
                <a:gd name="T27" fmla="*/ 111 h 334"/>
                <a:gd name="T28" fmla="*/ 477 w 477"/>
                <a:gd name="T29" fmla="*/ 100 h 334"/>
                <a:gd name="T30" fmla="*/ 477 w 477"/>
                <a:gd name="T31" fmla="*/ 100 h 334"/>
                <a:gd name="T32" fmla="*/ 387 w 477"/>
                <a:gd name="T33" fmla="*/ 185 h 334"/>
                <a:gd name="T34" fmla="*/ 256 w 477"/>
                <a:gd name="T35" fmla="*/ 304 h 334"/>
                <a:gd name="T36" fmla="*/ 256 w 477"/>
                <a:gd name="T37" fmla="*/ 304 h 334"/>
                <a:gd name="T38" fmla="*/ 245 w 477"/>
                <a:gd name="T39" fmla="*/ 316 h 334"/>
                <a:gd name="T40" fmla="*/ 229 w 477"/>
                <a:gd name="T41" fmla="*/ 322 h 334"/>
                <a:gd name="T42" fmla="*/ 207 w 477"/>
                <a:gd name="T43" fmla="*/ 331 h 334"/>
                <a:gd name="T44" fmla="*/ 193 w 477"/>
                <a:gd name="T45" fmla="*/ 334 h 334"/>
                <a:gd name="T46" fmla="*/ 180 w 477"/>
                <a:gd name="T47" fmla="*/ 334 h 334"/>
                <a:gd name="T48" fmla="*/ 164 w 477"/>
                <a:gd name="T49" fmla="*/ 334 h 334"/>
                <a:gd name="T50" fmla="*/ 146 w 477"/>
                <a:gd name="T51" fmla="*/ 331 h 334"/>
                <a:gd name="T52" fmla="*/ 128 w 477"/>
                <a:gd name="T53" fmla="*/ 327 h 334"/>
                <a:gd name="T54" fmla="*/ 110 w 477"/>
                <a:gd name="T55" fmla="*/ 320 h 334"/>
                <a:gd name="T56" fmla="*/ 88 w 477"/>
                <a:gd name="T57" fmla="*/ 311 h 334"/>
                <a:gd name="T58" fmla="*/ 67 w 477"/>
                <a:gd name="T59" fmla="*/ 298 h 334"/>
                <a:gd name="T60" fmla="*/ 67 w 477"/>
                <a:gd name="T61" fmla="*/ 298 h 334"/>
                <a:gd name="T62" fmla="*/ 56 w 477"/>
                <a:gd name="T63" fmla="*/ 286 h 334"/>
                <a:gd name="T64" fmla="*/ 45 w 477"/>
                <a:gd name="T65" fmla="*/ 273 h 334"/>
                <a:gd name="T66" fmla="*/ 34 w 477"/>
                <a:gd name="T67" fmla="*/ 257 h 334"/>
                <a:gd name="T68" fmla="*/ 22 w 477"/>
                <a:gd name="T69" fmla="*/ 237 h 334"/>
                <a:gd name="T70" fmla="*/ 11 w 477"/>
                <a:gd name="T71" fmla="*/ 212 h 334"/>
                <a:gd name="T72" fmla="*/ 2 w 477"/>
                <a:gd name="T73" fmla="*/ 187 h 334"/>
                <a:gd name="T74" fmla="*/ 0 w 477"/>
                <a:gd name="T75" fmla="*/ 174 h 334"/>
                <a:gd name="T76" fmla="*/ 0 w 477"/>
                <a:gd name="T77" fmla="*/ 160 h 334"/>
                <a:gd name="T78" fmla="*/ 0 w 477"/>
                <a:gd name="T79" fmla="*/ 160 h 334"/>
                <a:gd name="T80" fmla="*/ 0 w 477"/>
                <a:gd name="T81" fmla="*/ 140 h 334"/>
                <a:gd name="T82" fmla="*/ 4 w 477"/>
                <a:gd name="T83" fmla="*/ 93 h 334"/>
                <a:gd name="T84" fmla="*/ 9 w 477"/>
                <a:gd name="T85" fmla="*/ 66 h 334"/>
                <a:gd name="T86" fmla="*/ 18 w 477"/>
                <a:gd name="T87" fmla="*/ 39 h 334"/>
                <a:gd name="T88" fmla="*/ 27 w 477"/>
                <a:gd name="T89" fmla="*/ 16 h 334"/>
                <a:gd name="T90" fmla="*/ 31 w 477"/>
                <a:gd name="T91" fmla="*/ 7 h 334"/>
                <a:gd name="T92" fmla="*/ 38 w 477"/>
                <a:gd name="T93" fmla="*/ 0 h 334"/>
                <a:gd name="T94" fmla="*/ 38 w 477"/>
                <a:gd name="T95" fmla="*/ 0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7" h="334">
                  <a:moveTo>
                    <a:pt x="38" y="0"/>
                  </a:moveTo>
                  <a:lnTo>
                    <a:pt x="38" y="0"/>
                  </a:lnTo>
                  <a:lnTo>
                    <a:pt x="47" y="7"/>
                  </a:lnTo>
                  <a:lnTo>
                    <a:pt x="72" y="25"/>
                  </a:lnTo>
                  <a:lnTo>
                    <a:pt x="110" y="50"/>
                  </a:lnTo>
                  <a:lnTo>
                    <a:pt x="133" y="64"/>
                  </a:lnTo>
                  <a:lnTo>
                    <a:pt x="160" y="77"/>
                  </a:lnTo>
                  <a:lnTo>
                    <a:pt x="191" y="88"/>
                  </a:lnTo>
                  <a:lnTo>
                    <a:pt x="225" y="100"/>
                  </a:lnTo>
                  <a:lnTo>
                    <a:pt x="261" y="109"/>
                  </a:lnTo>
                  <a:lnTo>
                    <a:pt x="299" y="115"/>
                  </a:lnTo>
                  <a:lnTo>
                    <a:pt x="340" y="118"/>
                  </a:lnTo>
                  <a:lnTo>
                    <a:pt x="385" y="115"/>
                  </a:lnTo>
                  <a:lnTo>
                    <a:pt x="430" y="111"/>
                  </a:lnTo>
                  <a:lnTo>
                    <a:pt x="477" y="100"/>
                  </a:lnTo>
                  <a:lnTo>
                    <a:pt x="477" y="100"/>
                  </a:lnTo>
                  <a:lnTo>
                    <a:pt x="387" y="185"/>
                  </a:lnTo>
                  <a:lnTo>
                    <a:pt x="256" y="304"/>
                  </a:lnTo>
                  <a:lnTo>
                    <a:pt x="256" y="304"/>
                  </a:lnTo>
                  <a:lnTo>
                    <a:pt x="245" y="316"/>
                  </a:lnTo>
                  <a:lnTo>
                    <a:pt x="229" y="322"/>
                  </a:lnTo>
                  <a:lnTo>
                    <a:pt x="207" y="331"/>
                  </a:lnTo>
                  <a:lnTo>
                    <a:pt x="193" y="334"/>
                  </a:lnTo>
                  <a:lnTo>
                    <a:pt x="180" y="334"/>
                  </a:lnTo>
                  <a:lnTo>
                    <a:pt x="164" y="334"/>
                  </a:lnTo>
                  <a:lnTo>
                    <a:pt x="146" y="331"/>
                  </a:lnTo>
                  <a:lnTo>
                    <a:pt x="128" y="327"/>
                  </a:lnTo>
                  <a:lnTo>
                    <a:pt x="110" y="320"/>
                  </a:lnTo>
                  <a:lnTo>
                    <a:pt x="88" y="311"/>
                  </a:lnTo>
                  <a:lnTo>
                    <a:pt x="67" y="298"/>
                  </a:lnTo>
                  <a:lnTo>
                    <a:pt x="67" y="298"/>
                  </a:lnTo>
                  <a:lnTo>
                    <a:pt x="56" y="286"/>
                  </a:lnTo>
                  <a:lnTo>
                    <a:pt x="45" y="273"/>
                  </a:lnTo>
                  <a:lnTo>
                    <a:pt x="34" y="257"/>
                  </a:lnTo>
                  <a:lnTo>
                    <a:pt x="22" y="237"/>
                  </a:lnTo>
                  <a:lnTo>
                    <a:pt x="11" y="212"/>
                  </a:lnTo>
                  <a:lnTo>
                    <a:pt x="2" y="187"/>
                  </a:lnTo>
                  <a:lnTo>
                    <a:pt x="0" y="174"/>
                  </a:lnTo>
                  <a:lnTo>
                    <a:pt x="0" y="160"/>
                  </a:lnTo>
                  <a:lnTo>
                    <a:pt x="0" y="160"/>
                  </a:lnTo>
                  <a:lnTo>
                    <a:pt x="0" y="140"/>
                  </a:lnTo>
                  <a:lnTo>
                    <a:pt x="4" y="93"/>
                  </a:lnTo>
                  <a:lnTo>
                    <a:pt x="9" y="66"/>
                  </a:lnTo>
                  <a:lnTo>
                    <a:pt x="18" y="39"/>
                  </a:lnTo>
                  <a:lnTo>
                    <a:pt x="27" y="16"/>
                  </a:lnTo>
                  <a:lnTo>
                    <a:pt x="31" y="7"/>
                  </a:lnTo>
                  <a:lnTo>
                    <a:pt x="38"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p:cNvSpPr>
            <p:nvPr/>
          </p:nvSpPr>
          <p:spPr bwMode="auto">
            <a:xfrm>
              <a:off x="4934" y="2339"/>
              <a:ext cx="310" cy="301"/>
            </a:xfrm>
            <a:custGeom>
              <a:avLst/>
              <a:gdLst>
                <a:gd name="T0" fmla="*/ 0 w 310"/>
                <a:gd name="T1" fmla="*/ 0 h 301"/>
                <a:gd name="T2" fmla="*/ 110 w 310"/>
                <a:gd name="T3" fmla="*/ 193 h 301"/>
                <a:gd name="T4" fmla="*/ 236 w 310"/>
                <a:gd name="T5" fmla="*/ 252 h 301"/>
                <a:gd name="T6" fmla="*/ 236 w 310"/>
                <a:gd name="T7" fmla="*/ 252 h 301"/>
                <a:gd name="T8" fmla="*/ 229 w 310"/>
                <a:gd name="T9" fmla="*/ 252 h 301"/>
                <a:gd name="T10" fmla="*/ 214 w 310"/>
                <a:gd name="T11" fmla="*/ 256 h 301"/>
                <a:gd name="T12" fmla="*/ 205 w 310"/>
                <a:gd name="T13" fmla="*/ 261 h 301"/>
                <a:gd name="T14" fmla="*/ 198 w 310"/>
                <a:gd name="T15" fmla="*/ 268 h 301"/>
                <a:gd name="T16" fmla="*/ 193 w 310"/>
                <a:gd name="T17" fmla="*/ 277 h 301"/>
                <a:gd name="T18" fmla="*/ 193 w 310"/>
                <a:gd name="T19" fmla="*/ 290 h 301"/>
                <a:gd name="T20" fmla="*/ 193 w 310"/>
                <a:gd name="T21" fmla="*/ 290 h 301"/>
                <a:gd name="T22" fmla="*/ 198 w 310"/>
                <a:gd name="T23" fmla="*/ 295 h 301"/>
                <a:gd name="T24" fmla="*/ 205 w 310"/>
                <a:gd name="T25" fmla="*/ 297 h 301"/>
                <a:gd name="T26" fmla="*/ 214 w 310"/>
                <a:gd name="T27" fmla="*/ 301 h 301"/>
                <a:gd name="T28" fmla="*/ 227 w 310"/>
                <a:gd name="T29" fmla="*/ 301 h 301"/>
                <a:gd name="T30" fmla="*/ 243 w 310"/>
                <a:gd name="T31" fmla="*/ 301 h 301"/>
                <a:gd name="T32" fmla="*/ 263 w 310"/>
                <a:gd name="T33" fmla="*/ 297 h 301"/>
                <a:gd name="T34" fmla="*/ 286 w 310"/>
                <a:gd name="T35" fmla="*/ 286 h 301"/>
                <a:gd name="T36" fmla="*/ 310 w 310"/>
                <a:gd name="T37" fmla="*/ 223 h 301"/>
                <a:gd name="T38" fmla="*/ 310 w 310"/>
                <a:gd name="T39" fmla="*/ 223 h 301"/>
                <a:gd name="T40" fmla="*/ 299 w 310"/>
                <a:gd name="T41" fmla="*/ 216 h 301"/>
                <a:gd name="T42" fmla="*/ 272 w 310"/>
                <a:gd name="T43" fmla="*/ 202 h 301"/>
                <a:gd name="T44" fmla="*/ 252 w 310"/>
                <a:gd name="T45" fmla="*/ 193 h 301"/>
                <a:gd name="T46" fmla="*/ 227 w 310"/>
                <a:gd name="T47" fmla="*/ 187 h 301"/>
                <a:gd name="T48" fmla="*/ 198 w 310"/>
                <a:gd name="T49" fmla="*/ 180 h 301"/>
                <a:gd name="T50" fmla="*/ 166 w 310"/>
                <a:gd name="T51" fmla="*/ 173 h 301"/>
                <a:gd name="T52" fmla="*/ 97 w 310"/>
                <a:gd name="T53" fmla="*/ 29 h 301"/>
                <a:gd name="T54" fmla="*/ 0 w 310"/>
                <a:gd name="T55" fmla="*/ 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0" h="301">
                  <a:moveTo>
                    <a:pt x="0" y="0"/>
                  </a:moveTo>
                  <a:lnTo>
                    <a:pt x="110" y="193"/>
                  </a:lnTo>
                  <a:lnTo>
                    <a:pt x="236" y="252"/>
                  </a:lnTo>
                  <a:lnTo>
                    <a:pt x="236" y="252"/>
                  </a:lnTo>
                  <a:lnTo>
                    <a:pt x="229" y="252"/>
                  </a:lnTo>
                  <a:lnTo>
                    <a:pt x="214" y="256"/>
                  </a:lnTo>
                  <a:lnTo>
                    <a:pt x="205" y="261"/>
                  </a:lnTo>
                  <a:lnTo>
                    <a:pt x="198" y="268"/>
                  </a:lnTo>
                  <a:lnTo>
                    <a:pt x="193" y="277"/>
                  </a:lnTo>
                  <a:lnTo>
                    <a:pt x="193" y="290"/>
                  </a:lnTo>
                  <a:lnTo>
                    <a:pt x="193" y="290"/>
                  </a:lnTo>
                  <a:lnTo>
                    <a:pt x="198" y="295"/>
                  </a:lnTo>
                  <a:lnTo>
                    <a:pt x="205" y="297"/>
                  </a:lnTo>
                  <a:lnTo>
                    <a:pt x="214" y="301"/>
                  </a:lnTo>
                  <a:lnTo>
                    <a:pt x="227" y="301"/>
                  </a:lnTo>
                  <a:lnTo>
                    <a:pt x="243" y="301"/>
                  </a:lnTo>
                  <a:lnTo>
                    <a:pt x="263" y="297"/>
                  </a:lnTo>
                  <a:lnTo>
                    <a:pt x="286" y="286"/>
                  </a:lnTo>
                  <a:lnTo>
                    <a:pt x="310" y="223"/>
                  </a:lnTo>
                  <a:lnTo>
                    <a:pt x="310" y="223"/>
                  </a:lnTo>
                  <a:lnTo>
                    <a:pt x="299" y="216"/>
                  </a:lnTo>
                  <a:lnTo>
                    <a:pt x="272" y="202"/>
                  </a:lnTo>
                  <a:lnTo>
                    <a:pt x="252" y="193"/>
                  </a:lnTo>
                  <a:lnTo>
                    <a:pt x="227" y="187"/>
                  </a:lnTo>
                  <a:lnTo>
                    <a:pt x="198" y="180"/>
                  </a:lnTo>
                  <a:lnTo>
                    <a:pt x="166" y="173"/>
                  </a:lnTo>
                  <a:lnTo>
                    <a:pt x="97" y="2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4810" y="2384"/>
              <a:ext cx="329" cy="223"/>
            </a:xfrm>
            <a:custGeom>
              <a:avLst/>
              <a:gdLst>
                <a:gd name="T0" fmla="*/ 329 w 329"/>
                <a:gd name="T1" fmla="*/ 0 h 223"/>
                <a:gd name="T2" fmla="*/ 70 w 329"/>
                <a:gd name="T3" fmla="*/ 223 h 223"/>
                <a:gd name="T4" fmla="*/ 70 w 329"/>
                <a:gd name="T5" fmla="*/ 223 h 223"/>
                <a:gd name="T6" fmla="*/ 59 w 329"/>
                <a:gd name="T7" fmla="*/ 216 h 223"/>
                <a:gd name="T8" fmla="*/ 36 w 329"/>
                <a:gd name="T9" fmla="*/ 198 h 223"/>
                <a:gd name="T10" fmla="*/ 23 w 329"/>
                <a:gd name="T11" fmla="*/ 187 h 223"/>
                <a:gd name="T12" fmla="*/ 11 w 329"/>
                <a:gd name="T13" fmla="*/ 173 h 223"/>
                <a:gd name="T14" fmla="*/ 2 w 329"/>
                <a:gd name="T15" fmla="*/ 160 h 223"/>
                <a:gd name="T16" fmla="*/ 0 w 329"/>
                <a:gd name="T17" fmla="*/ 153 h 223"/>
                <a:gd name="T18" fmla="*/ 0 w 329"/>
                <a:gd name="T19" fmla="*/ 146 h 223"/>
                <a:gd name="T20" fmla="*/ 0 w 329"/>
                <a:gd name="T21" fmla="*/ 146 h 223"/>
                <a:gd name="T22" fmla="*/ 2 w 329"/>
                <a:gd name="T23" fmla="*/ 133 h 223"/>
                <a:gd name="T24" fmla="*/ 5 w 329"/>
                <a:gd name="T25" fmla="*/ 124 h 223"/>
                <a:gd name="T26" fmla="*/ 11 w 329"/>
                <a:gd name="T27" fmla="*/ 117 h 223"/>
                <a:gd name="T28" fmla="*/ 16 w 329"/>
                <a:gd name="T29" fmla="*/ 115 h 223"/>
                <a:gd name="T30" fmla="*/ 20 w 329"/>
                <a:gd name="T31" fmla="*/ 115 h 223"/>
                <a:gd name="T32" fmla="*/ 27 w 329"/>
                <a:gd name="T33" fmla="*/ 117 h 223"/>
                <a:gd name="T34" fmla="*/ 36 w 329"/>
                <a:gd name="T35" fmla="*/ 121 h 223"/>
                <a:gd name="T36" fmla="*/ 43 w 329"/>
                <a:gd name="T37" fmla="*/ 128 h 223"/>
                <a:gd name="T38" fmla="*/ 54 w 329"/>
                <a:gd name="T39" fmla="*/ 139 h 223"/>
                <a:gd name="T40" fmla="*/ 79 w 329"/>
                <a:gd name="T41" fmla="*/ 175 h 223"/>
                <a:gd name="T42" fmla="*/ 167 w 329"/>
                <a:gd name="T43" fmla="*/ 90 h 223"/>
                <a:gd name="T44" fmla="*/ 254 w 329"/>
                <a:gd name="T45" fmla="*/ 4 h 223"/>
                <a:gd name="T46" fmla="*/ 329 w 329"/>
                <a:gd name="T47"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9" h="223">
                  <a:moveTo>
                    <a:pt x="329" y="0"/>
                  </a:moveTo>
                  <a:lnTo>
                    <a:pt x="70" y="223"/>
                  </a:lnTo>
                  <a:lnTo>
                    <a:pt x="70" y="223"/>
                  </a:lnTo>
                  <a:lnTo>
                    <a:pt x="59" y="216"/>
                  </a:lnTo>
                  <a:lnTo>
                    <a:pt x="36" y="198"/>
                  </a:lnTo>
                  <a:lnTo>
                    <a:pt x="23" y="187"/>
                  </a:lnTo>
                  <a:lnTo>
                    <a:pt x="11" y="173"/>
                  </a:lnTo>
                  <a:lnTo>
                    <a:pt x="2" y="160"/>
                  </a:lnTo>
                  <a:lnTo>
                    <a:pt x="0" y="153"/>
                  </a:lnTo>
                  <a:lnTo>
                    <a:pt x="0" y="146"/>
                  </a:lnTo>
                  <a:lnTo>
                    <a:pt x="0" y="146"/>
                  </a:lnTo>
                  <a:lnTo>
                    <a:pt x="2" y="133"/>
                  </a:lnTo>
                  <a:lnTo>
                    <a:pt x="5" y="124"/>
                  </a:lnTo>
                  <a:lnTo>
                    <a:pt x="11" y="117"/>
                  </a:lnTo>
                  <a:lnTo>
                    <a:pt x="16" y="115"/>
                  </a:lnTo>
                  <a:lnTo>
                    <a:pt x="20" y="115"/>
                  </a:lnTo>
                  <a:lnTo>
                    <a:pt x="27" y="117"/>
                  </a:lnTo>
                  <a:lnTo>
                    <a:pt x="36" y="121"/>
                  </a:lnTo>
                  <a:lnTo>
                    <a:pt x="43" y="128"/>
                  </a:lnTo>
                  <a:lnTo>
                    <a:pt x="54" y="139"/>
                  </a:lnTo>
                  <a:lnTo>
                    <a:pt x="79" y="175"/>
                  </a:lnTo>
                  <a:lnTo>
                    <a:pt x="167" y="90"/>
                  </a:lnTo>
                  <a:lnTo>
                    <a:pt x="254" y="4"/>
                  </a:lnTo>
                  <a:lnTo>
                    <a:pt x="32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4261" y="1616"/>
              <a:ext cx="401" cy="1083"/>
            </a:xfrm>
            <a:custGeom>
              <a:avLst/>
              <a:gdLst>
                <a:gd name="T0" fmla="*/ 0 w 401"/>
                <a:gd name="T1" fmla="*/ 0 h 1083"/>
                <a:gd name="T2" fmla="*/ 115 w 401"/>
                <a:gd name="T3" fmla="*/ 1083 h 1083"/>
                <a:gd name="T4" fmla="*/ 401 w 401"/>
                <a:gd name="T5" fmla="*/ 907 h 1083"/>
                <a:gd name="T6" fmla="*/ 344 w 401"/>
                <a:gd name="T7" fmla="*/ 79 h 1083"/>
                <a:gd name="T8" fmla="*/ 0 w 401"/>
                <a:gd name="T9" fmla="*/ 0 h 1083"/>
              </a:gdLst>
              <a:ahLst/>
              <a:cxnLst>
                <a:cxn ang="0">
                  <a:pos x="T0" y="T1"/>
                </a:cxn>
                <a:cxn ang="0">
                  <a:pos x="T2" y="T3"/>
                </a:cxn>
                <a:cxn ang="0">
                  <a:pos x="T4" y="T5"/>
                </a:cxn>
                <a:cxn ang="0">
                  <a:pos x="T6" y="T7"/>
                </a:cxn>
                <a:cxn ang="0">
                  <a:pos x="T8" y="T9"/>
                </a:cxn>
              </a:cxnLst>
              <a:rect l="0" t="0" r="r" b="b"/>
              <a:pathLst>
                <a:path w="401" h="1083">
                  <a:moveTo>
                    <a:pt x="0" y="0"/>
                  </a:moveTo>
                  <a:lnTo>
                    <a:pt x="115" y="1083"/>
                  </a:lnTo>
                  <a:lnTo>
                    <a:pt x="401" y="907"/>
                  </a:lnTo>
                  <a:lnTo>
                    <a:pt x="344" y="7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5"/>
            <p:cNvSpPr>
              <a:spLocks/>
            </p:cNvSpPr>
            <p:nvPr/>
          </p:nvSpPr>
          <p:spPr bwMode="auto">
            <a:xfrm>
              <a:off x="5296" y="1675"/>
              <a:ext cx="25" cy="63"/>
            </a:xfrm>
            <a:custGeom>
              <a:avLst/>
              <a:gdLst>
                <a:gd name="T0" fmla="*/ 14 w 25"/>
                <a:gd name="T1" fmla="*/ 63 h 63"/>
                <a:gd name="T2" fmla="*/ 0 w 25"/>
                <a:gd name="T3" fmla="*/ 9 h 63"/>
                <a:gd name="T4" fmla="*/ 25 w 25"/>
                <a:gd name="T5" fmla="*/ 0 h 63"/>
                <a:gd name="T6" fmla="*/ 25 w 25"/>
                <a:gd name="T7" fmla="*/ 61 h 63"/>
                <a:gd name="T8" fmla="*/ 14 w 25"/>
                <a:gd name="T9" fmla="*/ 63 h 63"/>
              </a:gdLst>
              <a:ahLst/>
              <a:cxnLst>
                <a:cxn ang="0">
                  <a:pos x="T0" y="T1"/>
                </a:cxn>
                <a:cxn ang="0">
                  <a:pos x="T2" y="T3"/>
                </a:cxn>
                <a:cxn ang="0">
                  <a:pos x="T4" y="T5"/>
                </a:cxn>
                <a:cxn ang="0">
                  <a:pos x="T6" y="T7"/>
                </a:cxn>
                <a:cxn ang="0">
                  <a:pos x="T8" y="T9"/>
                </a:cxn>
              </a:cxnLst>
              <a:rect l="0" t="0" r="r" b="b"/>
              <a:pathLst>
                <a:path w="25" h="63">
                  <a:moveTo>
                    <a:pt x="14" y="63"/>
                  </a:moveTo>
                  <a:lnTo>
                    <a:pt x="0" y="9"/>
                  </a:lnTo>
                  <a:lnTo>
                    <a:pt x="25" y="0"/>
                  </a:lnTo>
                  <a:lnTo>
                    <a:pt x="25" y="61"/>
                  </a:lnTo>
                  <a:lnTo>
                    <a:pt x="14" y="63"/>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6"/>
            <p:cNvSpPr>
              <a:spLocks/>
            </p:cNvSpPr>
            <p:nvPr/>
          </p:nvSpPr>
          <p:spPr bwMode="auto">
            <a:xfrm>
              <a:off x="5348" y="1693"/>
              <a:ext cx="49" cy="61"/>
            </a:xfrm>
            <a:custGeom>
              <a:avLst/>
              <a:gdLst>
                <a:gd name="T0" fmla="*/ 0 w 49"/>
                <a:gd name="T1" fmla="*/ 56 h 61"/>
                <a:gd name="T2" fmla="*/ 31 w 49"/>
                <a:gd name="T3" fmla="*/ 0 h 61"/>
                <a:gd name="T4" fmla="*/ 49 w 49"/>
                <a:gd name="T5" fmla="*/ 20 h 61"/>
                <a:gd name="T6" fmla="*/ 16 w 49"/>
                <a:gd name="T7" fmla="*/ 61 h 61"/>
                <a:gd name="T8" fmla="*/ 0 w 49"/>
                <a:gd name="T9" fmla="*/ 56 h 61"/>
              </a:gdLst>
              <a:ahLst/>
              <a:cxnLst>
                <a:cxn ang="0">
                  <a:pos x="T0" y="T1"/>
                </a:cxn>
                <a:cxn ang="0">
                  <a:pos x="T2" y="T3"/>
                </a:cxn>
                <a:cxn ang="0">
                  <a:pos x="T4" y="T5"/>
                </a:cxn>
                <a:cxn ang="0">
                  <a:pos x="T6" y="T7"/>
                </a:cxn>
                <a:cxn ang="0">
                  <a:pos x="T8" y="T9"/>
                </a:cxn>
              </a:cxnLst>
              <a:rect l="0" t="0" r="r" b="b"/>
              <a:pathLst>
                <a:path w="49" h="61">
                  <a:moveTo>
                    <a:pt x="0" y="56"/>
                  </a:moveTo>
                  <a:lnTo>
                    <a:pt x="31" y="0"/>
                  </a:lnTo>
                  <a:lnTo>
                    <a:pt x="49" y="20"/>
                  </a:lnTo>
                  <a:lnTo>
                    <a:pt x="16" y="61"/>
                  </a:lnTo>
                  <a:lnTo>
                    <a:pt x="0" y="56"/>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
            <p:cNvSpPr>
              <a:spLocks/>
            </p:cNvSpPr>
            <p:nvPr/>
          </p:nvSpPr>
          <p:spPr bwMode="auto">
            <a:xfrm>
              <a:off x="5393" y="1745"/>
              <a:ext cx="58" cy="38"/>
            </a:xfrm>
            <a:custGeom>
              <a:avLst/>
              <a:gdLst>
                <a:gd name="T0" fmla="*/ 0 w 58"/>
                <a:gd name="T1" fmla="*/ 27 h 38"/>
                <a:gd name="T2" fmla="*/ 58 w 58"/>
                <a:gd name="T3" fmla="*/ 0 h 38"/>
                <a:gd name="T4" fmla="*/ 58 w 58"/>
                <a:gd name="T5" fmla="*/ 24 h 38"/>
                <a:gd name="T6" fmla="*/ 7 w 58"/>
                <a:gd name="T7" fmla="*/ 38 h 38"/>
                <a:gd name="T8" fmla="*/ 0 w 58"/>
                <a:gd name="T9" fmla="*/ 27 h 38"/>
              </a:gdLst>
              <a:ahLst/>
              <a:cxnLst>
                <a:cxn ang="0">
                  <a:pos x="T0" y="T1"/>
                </a:cxn>
                <a:cxn ang="0">
                  <a:pos x="T2" y="T3"/>
                </a:cxn>
                <a:cxn ang="0">
                  <a:pos x="T4" y="T5"/>
                </a:cxn>
                <a:cxn ang="0">
                  <a:pos x="T6" y="T7"/>
                </a:cxn>
                <a:cxn ang="0">
                  <a:pos x="T8" y="T9"/>
                </a:cxn>
              </a:cxnLst>
              <a:rect l="0" t="0" r="r" b="b"/>
              <a:pathLst>
                <a:path w="58" h="38">
                  <a:moveTo>
                    <a:pt x="0" y="27"/>
                  </a:moveTo>
                  <a:lnTo>
                    <a:pt x="58" y="0"/>
                  </a:lnTo>
                  <a:lnTo>
                    <a:pt x="58" y="24"/>
                  </a:lnTo>
                  <a:lnTo>
                    <a:pt x="7" y="38"/>
                  </a:lnTo>
                  <a:lnTo>
                    <a:pt x="0" y="27"/>
                  </a:ln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9" name="Title 1"/>
          <p:cNvSpPr txBox="1">
            <a:spLocks/>
          </p:cNvSpPr>
          <p:nvPr/>
        </p:nvSpPr>
        <p:spPr>
          <a:xfrm>
            <a:off x="731837" y="245372"/>
            <a:ext cx="10972800" cy="1499290"/>
          </a:xfrm>
          <a:prstGeom prst="rect">
            <a:avLst/>
          </a:prstGeom>
        </p:spPr>
        <p:txBody>
          <a:bodyPr lIns="124346" tIns="62173" rIns="124346" bIns="62173"/>
          <a:lstStyle/>
          <a:p>
            <a:pPr defTabSz="1243462">
              <a:spcBef>
                <a:spcPct val="0"/>
              </a:spcBef>
              <a:defRPr/>
            </a:pPr>
            <a:r>
              <a:rPr lang="en-US" sz="6000" dirty="0">
                <a:solidFill>
                  <a:srgbClr val="000000"/>
                </a:solidFill>
                <a:ea typeface="+mj-ea"/>
                <a:cs typeface="+mj-cs"/>
              </a:rPr>
              <a:t>You Go Home </a:t>
            </a:r>
            <a:r>
              <a:rPr lang="en-US" sz="6000" b="1" dirty="0">
                <a:solidFill>
                  <a:srgbClr val="000000"/>
                </a:solidFill>
                <a:ea typeface="+mj-ea"/>
                <a:cs typeface="+mj-cs"/>
              </a:rPr>
              <a:t>Feeling Awesome.</a:t>
            </a:r>
          </a:p>
        </p:txBody>
      </p:sp>
    </p:spTree>
    <p:extLst>
      <p:ext uri="{BB962C8B-B14F-4D97-AF65-F5344CB8AC3E}">
        <p14:creationId xmlns:p14="http://schemas.microsoft.com/office/powerpoint/2010/main" val="4133305575"/>
      </p:ext>
    </p:extLst>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414"/>
          <a:stretch/>
        </p:blipFill>
        <p:spPr bwMode="auto">
          <a:xfrm>
            <a:off x="1" y="0"/>
            <a:ext cx="12458277"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85011" y="1380111"/>
            <a:ext cx="8737814" cy="3515720"/>
          </a:xfrm>
          <a:prstGeom prst="rect">
            <a:avLst/>
          </a:prstGeom>
          <a:solidFill>
            <a:srgbClr val="000000"/>
          </a:solidFill>
        </p:spPr>
        <p:txBody>
          <a:bodyPr wrap="square" lIns="124346" tIns="62173" rIns="124346" bIns="62173" rtlCol="0">
            <a:spAutoFit/>
          </a:bodyPr>
          <a:lstStyle/>
          <a:p>
            <a:pPr algn="ctr"/>
            <a:r>
              <a:rPr lang="en-US" sz="7300" dirty="0">
                <a:solidFill>
                  <a:schemeClr val="bg1"/>
                </a:solidFill>
              </a:rPr>
              <a:t>Be the person with a good SharePoint strategy.</a:t>
            </a: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133308096"/>
      </p:ext>
    </p:extLst>
  </p:cSld>
  <p:clrMapOvr>
    <a:masterClrMapping/>
  </p:clrMapOvr>
  <p:transition>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8953" y="2125663"/>
            <a:ext cx="11842884" cy="4106881"/>
          </a:xfrm>
          <a:prstGeom prst="rect">
            <a:avLst/>
          </a:prstGeom>
        </p:spPr>
        <p:txBody>
          <a:bodyPr wrap="square" lIns="124346" tIns="62173" rIns="124346" bIns="62173">
            <a:spAutoFit/>
          </a:bodyPr>
          <a:lstStyle/>
          <a:p>
            <a:pPr>
              <a:spcBef>
                <a:spcPts val="816"/>
              </a:spcBef>
              <a:spcAft>
                <a:spcPts val="816"/>
              </a:spcAft>
            </a:pPr>
            <a:r>
              <a:rPr lang="en-US" sz="3200" b="1" dirty="0"/>
              <a:t>Questions? Ideas? Feedback? Contact me:</a:t>
            </a:r>
          </a:p>
          <a:p>
            <a:pPr indent="-621732">
              <a:buFont typeface="Wingdings" pitchFamily="2" charset="2"/>
              <a:buChar char="§"/>
            </a:pPr>
            <a:r>
              <a:rPr lang="en-US" sz="2400" dirty="0"/>
              <a:t>Twitter:  		</a:t>
            </a:r>
            <a:r>
              <a:rPr lang="en-US" sz="2400" dirty="0">
                <a:hlinkClick r:id="rId3"/>
              </a:rPr>
              <a:t>@RHarbridge</a:t>
            </a:r>
            <a:r>
              <a:rPr lang="en-US" sz="2400" dirty="0"/>
              <a:t> </a:t>
            </a:r>
          </a:p>
          <a:p>
            <a:pPr indent="-621732">
              <a:buFont typeface="Wingdings" pitchFamily="2" charset="2"/>
              <a:buChar char="§"/>
            </a:pPr>
            <a:r>
              <a:rPr lang="en-US" sz="2400" dirty="0"/>
              <a:t>Blog: 		</a:t>
            </a:r>
            <a:r>
              <a:rPr lang="en-US" sz="2400" dirty="0">
                <a:hlinkClick r:id="rId4"/>
              </a:rPr>
              <a:t>http://www.RHarbridge.com</a:t>
            </a:r>
            <a:endParaRPr lang="en-US" sz="2400" dirty="0"/>
          </a:p>
          <a:p>
            <a:pPr indent="-621732">
              <a:buFont typeface="Wingdings" pitchFamily="2" charset="2"/>
              <a:buChar char="§"/>
            </a:pPr>
            <a:r>
              <a:rPr lang="en-US" sz="2400" dirty="0"/>
              <a:t>Email: 		</a:t>
            </a:r>
            <a:r>
              <a:rPr lang="en-US" sz="2400" dirty="0">
                <a:hlinkClick r:id="rId5"/>
              </a:rPr>
              <a:t>Richard@PortalSolutions.net</a:t>
            </a:r>
            <a:r>
              <a:rPr lang="en-US" sz="2400" dirty="0"/>
              <a:t> </a:t>
            </a:r>
          </a:p>
          <a:p>
            <a:pPr indent="-621732">
              <a:buFont typeface="Wingdings" pitchFamily="2" charset="2"/>
              <a:buChar char="§"/>
            </a:pPr>
            <a:r>
              <a:rPr lang="en-US" sz="2400" dirty="0"/>
              <a:t>Resources: </a:t>
            </a:r>
          </a:p>
          <a:p>
            <a:r>
              <a:rPr lang="en-US" sz="2400" dirty="0"/>
              <a:t>	</a:t>
            </a:r>
            <a:r>
              <a:rPr lang="en-US" sz="2400" b="1" dirty="0"/>
              <a:t>Win a Microsoft Surface!</a:t>
            </a:r>
            <a:r>
              <a:rPr lang="en-US" sz="2400" dirty="0"/>
              <a:t>		</a:t>
            </a:r>
            <a:r>
              <a:rPr lang="en-US" sz="2400" b="1" u="sng" dirty="0">
                <a:solidFill>
                  <a:srgbClr val="000000"/>
                </a:solidFill>
                <a:hlinkClick r:id="rId6"/>
              </a:rPr>
              <a:t>bit.ly/</a:t>
            </a:r>
            <a:r>
              <a:rPr lang="en-US" sz="2400" b="1" u="sng" dirty="0" err="1">
                <a:solidFill>
                  <a:srgbClr val="000000"/>
                </a:solidFill>
                <a:hlinkClick r:id="rId6"/>
              </a:rPr>
              <a:t>PortalSolutions</a:t>
            </a:r>
            <a:r>
              <a:rPr lang="en-US" sz="2400" b="1" u="sng" dirty="0">
                <a:solidFill>
                  <a:srgbClr val="000000"/>
                </a:solidFill>
                <a:hlinkClick r:id="rId6"/>
              </a:rPr>
              <a:t> </a:t>
            </a:r>
            <a:r>
              <a:rPr lang="en-US" sz="2400" b="1" u="sng" dirty="0">
                <a:solidFill>
                  <a:srgbClr val="000000"/>
                </a:solidFill>
              </a:rPr>
              <a:t/>
            </a:r>
            <a:br>
              <a:rPr lang="en-US" sz="2400" b="1" u="sng" dirty="0">
                <a:solidFill>
                  <a:srgbClr val="000000"/>
                </a:solidFill>
              </a:rPr>
            </a:br>
            <a:r>
              <a:rPr lang="en-US" sz="2400" dirty="0"/>
              <a:t>	700+ SharePoint IA Slides..		</a:t>
            </a:r>
            <a:r>
              <a:rPr lang="en-US" sz="2400" dirty="0">
                <a:hlinkClick r:id="rId7"/>
              </a:rPr>
              <a:t>PracticalIntranet.com</a:t>
            </a:r>
            <a:r>
              <a:rPr lang="en-US" sz="2400" dirty="0"/>
              <a:t> 	</a:t>
            </a:r>
            <a:br>
              <a:rPr lang="en-US" sz="2400" dirty="0"/>
            </a:br>
            <a:r>
              <a:rPr lang="en-US" sz="2400" dirty="0"/>
              <a:t>	130+ SharePoint Standards..  	</a:t>
            </a:r>
            <a:r>
              <a:rPr lang="en-US" sz="2400" dirty="0">
                <a:hlinkClick r:id="rId8"/>
              </a:rPr>
              <a:t>SPStandards.com</a:t>
            </a:r>
            <a:r>
              <a:rPr lang="en-US" sz="2400" dirty="0"/>
              <a:t/>
            </a:r>
            <a:br>
              <a:rPr lang="en-US" sz="2400" dirty="0"/>
            </a:br>
            <a:r>
              <a:rPr lang="en-US" sz="2400" dirty="0"/>
              <a:t>	15 Pages of Important Questions.. 	</a:t>
            </a:r>
            <a:r>
              <a:rPr lang="en-US" sz="2400" dirty="0">
                <a:hlinkClick r:id="rId9"/>
              </a:rPr>
              <a:t>SharePointDiagnostics.com</a:t>
            </a:r>
            <a:endParaRPr lang="en-US" sz="2400" dirty="0"/>
          </a:p>
          <a:p>
            <a:r>
              <a:rPr lang="en-US" sz="2400" dirty="0"/>
              <a:t>	80+ Downloadable Presentations..	</a:t>
            </a:r>
            <a:r>
              <a:rPr lang="en-US" sz="2400" dirty="0">
                <a:hlinkClick r:id="rId10"/>
              </a:rPr>
              <a:t>SlideShare.com/</a:t>
            </a:r>
            <a:r>
              <a:rPr lang="en-US" sz="2400" dirty="0" err="1">
                <a:hlinkClick r:id="rId10"/>
              </a:rPr>
              <a:t>RHarbridge</a:t>
            </a:r>
            <a:endParaRPr lang="en-US" sz="2400" dirty="0"/>
          </a:p>
        </p:txBody>
      </p:sp>
      <p:pic>
        <p:nvPicPr>
          <p:cNvPr id="6" name="Picture 1" descr="http://ecx.images-amazon.com/images/I/51sf12oOyAL._SS500_.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566180" y="2374043"/>
            <a:ext cx="2671857" cy="2418619"/>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sp>
        <p:nvSpPr>
          <p:cNvPr id="8" name="Title 1"/>
          <p:cNvSpPr txBox="1">
            <a:spLocks/>
          </p:cNvSpPr>
          <p:nvPr/>
        </p:nvSpPr>
        <p:spPr>
          <a:xfrm>
            <a:off x="248135" y="220662"/>
            <a:ext cx="12202369" cy="1295400"/>
          </a:xfrm>
          <a:prstGeom prst="rect">
            <a:avLst/>
          </a:prstGeom>
        </p:spPr>
        <p:txBody>
          <a:bodyPr vert="horz" lIns="124346" tIns="62173" rIns="124346" bIns="62173"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7200" b="1" dirty="0">
                <a:latin typeface="+mn-lt"/>
              </a:rPr>
              <a:t>What About Your Strategy?</a:t>
            </a:r>
            <a:endParaRPr lang="en-US" sz="4200" dirty="0">
              <a:latin typeface="+mn-lt"/>
            </a:endParaRPr>
          </a:p>
        </p:txBody>
      </p:sp>
      <p:sp>
        <p:nvSpPr>
          <p:cNvPr id="4" name="Rectangle 3"/>
          <p:cNvSpPr/>
          <p:nvPr/>
        </p:nvSpPr>
        <p:spPr>
          <a:xfrm>
            <a:off x="350837" y="1526243"/>
            <a:ext cx="11601997" cy="523220"/>
          </a:xfrm>
          <a:prstGeom prst="rect">
            <a:avLst/>
          </a:prstGeom>
        </p:spPr>
        <p:txBody>
          <a:bodyPr wrap="square" lIns="91431" tIns="45716" rIns="91431" bIns="45716">
            <a:spAutoFit/>
          </a:bodyPr>
          <a:lstStyle/>
          <a:p>
            <a:r>
              <a:rPr lang="en-US" sz="2800" dirty="0"/>
              <a:t>Are you prepared for the future and current needs of your business?</a:t>
            </a:r>
            <a:endParaRPr lang="en-US" sz="3200" dirty="0"/>
          </a:p>
        </p:txBody>
      </p:sp>
      <p:pic>
        <p:nvPicPr>
          <p:cNvPr id="7" name="Picture 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938540" y="5128789"/>
            <a:ext cx="2019300"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6668881"/>
      </p:ext>
    </p:extLst>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xmlns:p14="http://schemas.microsoft.com/office/powerpoint/2010/main" spd="slow">
        <p:fade/>
      </p:transition>
    </mc:Fallback>
  </mc:AlternateContent>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48135" y="220662"/>
            <a:ext cx="12202369" cy="1295400"/>
          </a:xfrm>
          <a:prstGeom prst="rect">
            <a:avLst/>
          </a:prstGeom>
        </p:spPr>
        <p:txBody>
          <a:bodyPr vert="horz" lIns="124346" tIns="62173" rIns="124346" bIns="62173"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7200" dirty="0">
                <a:solidFill>
                  <a:srgbClr val="000000"/>
                </a:solidFill>
                <a:latin typeface="+mn-lt"/>
              </a:rPr>
              <a:t>Win A </a:t>
            </a:r>
            <a:r>
              <a:rPr lang="en-US" sz="7200" b="1" dirty="0">
                <a:solidFill>
                  <a:srgbClr val="000000"/>
                </a:solidFill>
                <a:latin typeface="+mn-lt"/>
              </a:rPr>
              <a:t>Windows Surface!</a:t>
            </a:r>
            <a:endParaRPr lang="en-US" sz="4200" b="1" dirty="0">
              <a:solidFill>
                <a:srgbClr val="000000"/>
              </a:solidFill>
              <a:latin typeface="+mn-lt"/>
            </a:endParaRPr>
          </a:p>
        </p:txBody>
      </p:sp>
      <p:pic>
        <p:nvPicPr>
          <p:cNvPr id="1026" name="Picture 2" descr="http://regmedia.co.uk/2012/06/19/microsoft_surface.jpg"/>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18237" y="1516063"/>
            <a:ext cx="6541882" cy="479266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38817" y="1592262"/>
            <a:ext cx="7860620" cy="3719480"/>
          </a:xfrm>
          <a:prstGeom prst="rect">
            <a:avLst/>
          </a:prstGeom>
          <a:noFill/>
        </p:spPr>
        <p:txBody>
          <a:bodyPr wrap="square" lIns="182862" tIns="146289" rIns="182862" bIns="146289" rtlCol="0">
            <a:spAutoFit/>
          </a:bodyPr>
          <a:lstStyle/>
          <a:p>
            <a:pPr>
              <a:lnSpc>
                <a:spcPts val="3300"/>
              </a:lnSpc>
              <a:spcBef>
                <a:spcPts val="600"/>
              </a:spcBef>
              <a:spcAft>
                <a:spcPts val="600"/>
              </a:spcAft>
            </a:pPr>
            <a:r>
              <a:rPr lang="en-US" sz="2400" dirty="0">
                <a:solidFill>
                  <a:srgbClr val="000000"/>
                </a:solidFill>
              </a:rPr>
              <a:t>This exclusive contest is for people who have reviewed this slide deck in it’s entirety (</a:t>
            </a:r>
            <a:r>
              <a:rPr lang="en-US" sz="2400" i="1" dirty="0">
                <a:solidFill>
                  <a:srgbClr val="000000"/>
                </a:solidFill>
              </a:rPr>
              <a:t>that are awesome enough to make it all the way through</a:t>
            </a:r>
            <a:r>
              <a:rPr lang="en-US" sz="2400" dirty="0">
                <a:solidFill>
                  <a:srgbClr val="000000"/>
                </a:solidFill>
              </a:rPr>
              <a:t>). </a:t>
            </a:r>
          </a:p>
          <a:p>
            <a:pPr>
              <a:lnSpc>
                <a:spcPts val="3300"/>
              </a:lnSpc>
              <a:spcBef>
                <a:spcPts val="600"/>
              </a:spcBef>
              <a:spcAft>
                <a:spcPts val="600"/>
              </a:spcAft>
            </a:pPr>
            <a:r>
              <a:rPr lang="en-US" sz="2400" dirty="0">
                <a:solidFill>
                  <a:srgbClr val="000000"/>
                </a:solidFill>
              </a:rPr>
              <a:t>We want to give you a </a:t>
            </a:r>
            <a:r>
              <a:rPr lang="en-US" sz="2400" u="sng" dirty="0">
                <a:solidFill>
                  <a:srgbClr val="000000"/>
                </a:solidFill>
              </a:rPr>
              <a:t>free</a:t>
            </a:r>
            <a:r>
              <a:rPr lang="en-US" sz="2400" dirty="0">
                <a:solidFill>
                  <a:srgbClr val="000000"/>
                </a:solidFill>
              </a:rPr>
              <a:t> Surface! Why? </a:t>
            </a:r>
            <a:br>
              <a:rPr lang="en-US" sz="2400" dirty="0">
                <a:solidFill>
                  <a:srgbClr val="000000"/>
                </a:solidFill>
              </a:rPr>
            </a:br>
            <a:r>
              <a:rPr lang="en-US" sz="2400" i="1" dirty="0">
                <a:solidFill>
                  <a:srgbClr val="000000"/>
                </a:solidFill>
              </a:rPr>
              <a:t>Because we </a:t>
            </a:r>
            <a:r>
              <a:rPr lang="en-US" sz="2400" b="1" i="1" dirty="0">
                <a:solidFill>
                  <a:srgbClr val="000000"/>
                </a:solidFill>
              </a:rPr>
              <a:t>love you</a:t>
            </a:r>
            <a:r>
              <a:rPr lang="en-US" sz="2400" i="1" dirty="0">
                <a:solidFill>
                  <a:srgbClr val="000000"/>
                </a:solidFill>
              </a:rPr>
              <a:t>. </a:t>
            </a:r>
          </a:p>
          <a:p>
            <a:pPr>
              <a:lnSpc>
                <a:spcPts val="3300"/>
              </a:lnSpc>
              <a:spcBef>
                <a:spcPts val="600"/>
              </a:spcBef>
              <a:spcAft>
                <a:spcPts val="600"/>
              </a:spcAft>
            </a:pPr>
            <a:r>
              <a:rPr lang="en-US" sz="2400" dirty="0">
                <a:solidFill>
                  <a:srgbClr val="000000"/>
                </a:solidFill>
              </a:rPr>
              <a:t>Just navigate to this page: </a:t>
            </a:r>
          </a:p>
          <a:p>
            <a:pPr>
              <a:lnSpc>
                <a:spcPts val="3300"/>
              </a:lnSpc>
              <a:spcBef>
                <a:spcPts val="600"/>
              </a:spcBef>
              <a:spcAft>
                <a:spcPts val="600"/>
              </a:spcAft>
            </a:pPr>
            <a:r>
              <a:rPr lang="en-US" sz="2400" b="1" u="sng" dirty="0">
                <a:solidFill>
                  <a:srgbClr val="000000"/>
                </a:solidFill>
                <a:hlinkClick r:id="rId4"/>
              </a:rPr>
              <a:t>http://bit.ly/PortalSolutions</a:t>
            </a:r>
            <a:endParaRPr lang="en-US" sz="2400" b="1" dirty="0">
              <a:solidFill>
                <a:srgbClr val="000000"/>
              </a:solidFill>
            </a:endParaRPr>
          </a:p>
        </p:txBody>
      </p:sp>
      <p:sp>
        <p:nvSpPr>
          <p:cNvPr id="2" name="TextBox 1"/>
          <p:cNvSpPr txBox="1"/>
          <p:nvPr/>
        </p:nvSpPr>
        <p:spPr>
          <a:xfrm>
            <a:off x="385500" y="5402262"/>
            <a:ext cx="8921521" cy="634397"/>
          </a:xfrm>
          <a:prstGeom prst="rect">
            <a:avLst/>
          </a:prstGeom>
        </p:spPr>
        <p:style>
          <a:lnRef idx="1">
            <a:schemeClr val="dk1"/>
          </a:lnRef>
          <a:fillRef idx="2">
            <a:schemeClr val="dk1"/>
          </a:fillRef>
          <a:effectRef idx="1">
            <a:schemeClr val="dk1"/>
          </a:effectRef>
          <a:fontRef idx="minor">
            <a:schemeClr val="dk1"/>
          </a:fontRef>
        </p:style>
        <p:txBody>
          <a:bodyPr wrap="none" lIns="182862" tIns="146289" rIns="182862" bIns="146289" rtlCol="0">
            <a:spAutoFit/>
          </a:bodyPr>
          <a:lstStyle/>
          <a:p>
            <a:pPr>
              <a:lnSpc>
                <a:spcPct val="90000"/>
              </a:lnSpc>
              <a:spcAft>
                <a:spcPts val="600"/>
              </a:spcAft>
            </a:pPr>
            <a:r>
              <a:rPr lang="en-US" sz="2400" dirty="0">
                <a:solidFill>
                  <a:srgbClr val="000000"/>
                </a:solidFill>
              </a:rPr>
              <a:t>If you are at SPC please don’t forget to </a:t>
            </a:r>
            <a:r>
              <a:rPr lang="en-US" sz="2400" b="1" dirty="0">
                <a:solidFill>
                  <a:srgbClr val="000000"/>
                </a:solidFill>
              </a:rPr>
              <a:t>evaluate</a:t>
            </a:r>
            <a:r>
              <a:rPr lang="en-US" sz="2400" dirty="0">
                <a:solidFill>
                  <a:srgbClr val="000000"/>
                </a:solidFill>
              </a:rPr>
              <a:t> </a:t>
            </a:r>
            <a:r>
              <a:rPr lang="en-US" sz="2400" b="1" dirty="0">
                <a:solidFill>
                  <a:srgbClr val="000000"/>
                </a:solidFill>
              </a:rPr>
              <a:t>my session</a:t>
            </a:r>
            <a:r>
              <a:rPr lang="en-US" sz="2400" dirty="0">
                <a:solidFill>
                  <a:srgbClr val="000000"/>
                </a:solidFill>
              </a:rPr>
              <a:t>! </a:t>
            </a:r>
          </a:p>
        </p:txBody>
      </p:sp>
    </p:spTree>
    <p:extLst>
      <p:ext uri="{BB962C8B-B14F-4D97-AF65-F5344CB8AC3E}">
        <p14:creationId xmlns:p14="http://schemas.microsoft.com/office/powerpoint/2010/main" val="73462569"/>
      </p:ext>
    </p:extLst>
  </p:cSld>
  <p:clrMapOvr>
    <a:masterClrMapping/>
  </p:clrMapOvr>
  <p:transition>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569363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2444885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53944" y="2247027"/>
            <a:ext cx="10571003" cy="1499290"/>
          </a:xfrm>
          <a:prstGeom prst="rect">
            <a:avLst/>
          </a:prstGeom>
        </p:spPr>
        <p:txBody>
          <a:bodyPr lIns="124346" tIns="62173" rIns="124346" bIns="62173"/>
          <a:lstStyle/>
          <a:p>
            <a:pPr algn="ctr" defTabSz="1243462">
              <a:spcBef>
                <a:spcPct val="0"/>
              </a:spcBef>
              <a:defRPr/>
            </a:pPr>
            <a:r>
              <a:rPr lang="en-US" sz="6000" b="1" dirty="0">
                <a:ea typeface="+mj-ea"/>
                <a:cs typeface="+mj-cs"/>
              </a:rPr>
              <a:t>Why </a:t>
            </a:r>
            <a:r>
              <a:rPr lang="en-US" sz="6000" dirty="0">
                <a:ea typeface="+mj-ea"/>
                <a:cs typeface="+mj-cs"/>
              </a:rPr>
              <a:t>Am I </a:t>
            </a:r>
            <a:br>
              <a:rPr lang="en-US" sz="6000" dirty="0">
                <a:ea typeface="+mj-ea"/>
                <a:cs typeface="+mj-cs"/>
              </a:rPr>
            </a:br>
            <a:r>
              <a:rPr lang="en-US" sz="6000" dirty="0">
                <a:ea typeface="+mj-ea"/>
                <a:cs typeface="+mj-cs"/>
              </a:rPr>
              <a:t>Here Today?</a:t>
            </a: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17317456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594" t="14648" r="15781" b="15039"/>
          <a:stretch/>
        </p:blipFill>
        <p:spPr bwMode="auto">
          <a:xfrm>
            <a:off x="-103637" y="0"/>
            <a:ext cx="12540112"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07274" y="-233152"/>
            <a:ext cx="12954661" cy="1977814"/>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4" name="Title 1"/>
          <p:cNvSpPr txBox="1">
            <a:spLocks/>
          </p:cNvSpPr>
          <p:nvPr/>
        </p:nvSpPr>
        <p:spPr>
          <a:xfrm>
            <a:off x="621824" y="121708"/>
            <a:ext cx="1119282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000000"/>
                </a:solidFill>
                <a:latin typeface="+mn-lt"/>
              </a:rPr>
              <a:t>Have You Seen The New </a:t>
            </a:r>
            <a:r>
              <a:rPr lang="en-US" b="1" dirty="0" err="1" smtClean="0">
                <a:solidFill>
                  <a:srgbClr val="000000"/>
                </a:solidFill>
                <a:latin typeface="+mn-lt"/>
              </a:rPr>
              <a:t>DirectTV</a:t>
            </a:r>
            <a:r>
              <a:rPr lang="en-US" dirty="0" smtClean="0">
                <a:solidFill>
                  <a:srgbClr val="000000"/>
                </a:solidFill>
                <a:latin typeface="+mn-lt"/>
              </a:rPr>
              <a:t> </a:t>
            </a:r>
            <a:r>
              <a:rPr lang="en-US" b="1" dirty="0" smtClean="0">
                <a:solidFill>
                  <a:srgbClr val="000000"/>
                </a:solidFill>
                <a:latin typeface="+mn-lt"/>
              </a:rPr>
              <a:t>Commercials?</a:t>
            </a:r>
          </a:p>
        </p:txBody>
      </p:sp>
    </p:spTree>
    <p:extLst>
      <p:ext uri="{BB962C8B-B14F-4D97-AF65-F5344CB8AC3E}">
        <p14:creationId xmlns:p14="http://schemas.microsoft.com/office/powerpoint/2010/main" val="72081660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2500" t="14843" r="12500" b="14843"/>
          <a:stretch/>
        </p:blipFill>
        <p:spPr bwMode="auto">
          <a:xfrm>
            <a:off x="1" y="0"/>
            <a:ext cx="12436475"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07274" y="-233152"/>
            <a:ext cx="12954661" cy="1977814"/>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4" name="Title 1"/>
          <p:cNvSpPr txBox="1">
            <a:spLocks/>
          </p:cNvSpPr>
          <p:nvPr/>
        </p:nvSpPr>
        <p:spPr>
          <a:xfrm>
            <a:off x="621824" y="134769"/>
            <a:ext cx="1119282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latin typeface="+mn-lt"/>
              </a:rPr>
              <a:t>Have You Seen The New </a:t>
            </a:r>
            <a:r>
              <a:rPr lang="en-US" b="1" dirty="0" err="1" smtClean="0">
                <a:latin typeface="+mn-lt"/>
              </a:rPr>
              <a:t>DirectTV</a:t>
            </a:r>
            <a:r>
              <a:rPr lang="en-US" dirty="0" smtClean="0">
                <a:latin typeface="+mn-lt"/>
              </a:rPr>
              <a:t> </a:t>
            </a:r>
            <a:r>
              <a:rPr lang="en-US" b="1" dirty="0" smtClean="0">
                <a:latin typeface="+mn-lt"/>
              </a:rPr>
              <a:t>Commercials?</a:t>
            </a:r>
          </a:p>
        </p:txBody>
      </p:sp>
    </p:spTree>
    <p:extLst>
      <p:ext uri="{BB962C8B-B14F-4D97-AF65-F5344CB8AC3E}">
        <p14:creationId xmlns:p14="http://schemas.microsoft.com/office/powerpoint/2010/main" val="29166429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938" t="14648" r="24062" b="15039"/>
          <a:stretch/>
        </p:blipFill>
        <p:spPr bwMode="auto">
          <a:xfrm>
            <a:off x="1" y="0"/>
            <a:ext cx="12436475"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07274" y="-160338"/>
            <a:ext cx="12954661" cy="1905000"/>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4" name="Title 1"/>
          <p:cNvSpPr txBox="1">
            <a:spLocks/>
          </p:cNvSpPr>
          <p:nvPr/>
        </p:nvSpPr>
        <p:spPr>
          <a:xfrm>
            <a:off x="621824" y="134769"/>
            <a:ext cx="1119282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latin typeface="+mn-lt"/>
              </a:rPr>
              <a:t>Have You Seen The New </a:t>
            </a:r>
            <a:r>
              <a:rPr lang="en-US" b="1" dirty="0" err="1" smtClean="0">
                <a:latin typeface="+mn-lt"/>
              </a:rPr>
              <a:t>DirectTV</a:t>
            </a:r>
            <a:r>
              <a:rPr lang="en-US" dirty="0" smtClean="0">
                <a:latin typeface="+mn-lt"/>
              </a:rPr>
              <a:t> </a:t>
            </a:r>
            <a:r>
              <a:rPr lang="en-US" b="1" dirty="0" smtClean="0">
                <a:latin typeface="+mn-lt"/>
              </a:rPr>
              <a:t>Commercials?</a:t>
            </a:r>
          </a:p>
        </p:txBody>
      </p:sp>
    </p:spTree>
    <p:extLst>
      <p:ext uri="{BB962C8B-B14F-4D97-AF65-F5344CB8AC3E}">
        <p14:creationId xmlns:p14="http://schemas.microsoft.com/office/powerpoint/2010/main" val="284435296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039" t="14845" r="12951" b="14830"/>
          <a:stretch/>
        </p:blipFill>
        <p:spPr bwMode="auto">
          <a:xfrm>
            <a:off x="1" y="0"/>
            <a:ext cx="12436475"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07274" y="-233152"/>
            <a:ext cx="12954661" cy="1977814"/>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7" name="Title 1"/>
          <p:cNvSpPr txBox="1">
            <a:spLocks/>
          </p:cNvSpPr>
          <p:nvPr/>
        </p:nvSpPr>
        <p:spPr>
          <a:xfrm>
            <a:off x="621824" y="134769"/>
            <a:ext cx="1119282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latin typeface="+mn-lt"/>
              </a:rPr>
              <a:t>Have You Seen The New </a:t>
            </a:r>
            <a:r>
              <a:rPr lang="en-US" b="1" dirty="0" err="1" smtClean="0">
                <a:latin typeface="+mn-lt"/>
              </a:rPr>
              <a:t>DirectTV</a:t>
            </a:r>
            <a:r>
              <a:rPr lang="en-US" dirty="0" smtClean="0">
                <a:latin typeface="+mn-lt"/>
              </a:rPr>
              <a:t> </a:t>
            </a:r>
            <a:r>
              <a:rPr lang="en-US" b="1" dirty="0" smtClean="0">
                <a:latin typeface="+mn-lt"/>
              </a:rPr>
              <a:t>Commercials?</a:t>
            </a:r>
          </a:p>
        </p:txBody>
      </p:sp>
    </p:spTree>
    <p:extLst>
      <p:ext uri="{BB962C8B-B14F-4D97-AF65-F5344CB8AC3E}">
        <p14:creationId xmlns:p14="http://schemas.microsoft.com/office/powerpoint/2010/main" val="394495420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p:cNvPicPr>
            <a:picLocks noChangeAspect="1" noChangeArrowheads="1"/>
          </p:cNvPicPr>
          <p:nvPr/>
        </p:nvPicPr>
        <p:blipFill rotWithShape="1">
          <a:blip r:embed="rId2">
            <a:extLst>
              <a:ext uri="{28A0092B-C50C-407E-A947-70E740481C1C}">
                <a14:useLocalDpi xmlns:a14="http://schemas.microsoft.com/office/drawing/2010/main" val="0"/>
              </a:ext>
            </a:extLst>
          </a:blip>
          <a:srcRect l="8751" t="14843" r="16249" b="14843"/>
          <a:stretch/>
        </p:blipFill>
        <p:spPr bwMode="auto">
          <a:xfrm>
            <a:off x="1" y="19430"/>
            <a:ext cx="12436475"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07274" y="-233152"/>
            <a:ext cx="12954661" cy="1977814"/>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4" name="Title 1"/>
          <p:cNvSpPr txBox="1">
            <a:spLocks/>
          </p:cNvSpPr>
          <p:nvPr/>
        </p:nvSpPr>
        <p:spPr>
          <a:xfrm>
            <a:off x="621824" y="134769"/>
            <a:ext cx="1119282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000000"/>
                </a:solidFill>
                <a:latin typeface="+mn-lt"/>
              </a:rPr>
              <a:t>Have You Seen The New </a:t>
            </a:r>
            <a:r>
              <a:rPr lang="en-US" b="1" dirty="0" err="1" smtClean="0">
                <a:solidFill>
                  <a:srgbClr val="000000"/>
                </a:solidFill>
                <a:latin typeface="+mn-lt"/>
              </a:rPr>
              <a:t>DirectTV</a:t>
            </a:r>
            <a:r>
              <a:rPr lang="en-US" dirty="0" smtClean="0">
                <a:solidFill>
                  <a:srgbClr val="000000"/>
                </a:solidFill>
                <a:latin typeface="+mn-lt"/>
              </a:rPr>
              <a:t> </a:t>
            </a:r>
            <a:r>
              <a:rPr lang="en-US" b="1" dirty="0" smtClean="0">
                <a:solidFill>
                  <a:srgbClr val="000000"/>
                </a:solidFill>
                <a:latin typeface="+mn-lt"/>
              </a:rPr>
              <a:t>Commercials?</a:t>
            </a:r>
          </a:p>
        </p:txBody>
      </p:sp>
    </p:spTree>
    <p:extLst>
      <p:ext uri="{BB962C8B-B14F-4D97-AF65-F5344CB8AC3E}">
        <p14:creationId xmlns:p14="http://schemas.microsoft.com/office/powerpoint/2010/main" val="63251859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 name="Picture 10" descr="http://gaia.adage.com/images/bin/image/directv-platoon12-adagesotd.jp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 y="4858"/>
            <a:ext cx="12626477" cy="708330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07274" y="-233152"/>
            <a:ext cx="12954661" cy="1977814"/>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5" name="Title 1"/>
          <p:cNvSpPr txBox="1">
            <a:spLocks/>
          </p:cNvSpPr>
          <p:nvPr/>
        </p:nvSpPr>
        <p:spPr>
          <a:xfrm>
            <a:off x="621824" y="134769"/>
            <a:ext cx="1119282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000000"/>
                </a:solidFill>
                <a:latin typeface="+mn-lt"/>
              </a:rPr>
              <a:t>Have You Seen The New </a:t>
            </a:r>
            <a:r>
              <a:rPr lang="en-US" b="1" dirty="0" err="1" smtClean="0">
                <a:solidFill>
                  <a:srgbClr val="000000"/>
                </a:solidFill>
                <a:latin typeface="+mn-lt"/>
              </a:rPr>
              <a:t>DirectTV</a:t>
            </a:r>
            <a:r>
              <a:rPr lang="en-US" dirty="0" smtClean="0">
                <a:solidFill>
                  <a:srgbClr val="000000"/>
                </a:solidFill>
                <a:latin typeface="+mn-lt"/>
              </a:rPr>
              <a:t> </a:t>
            </a:r>
            <a:r>
              <a:rPr lang="en-US" b="1" dirty="0" smtClean="0">
                <a:solidFill>
                  <a:srgbClr val="000000"/>
                </a:solidFill>
                <a:latin typeface="+mn-lt"/>
              </a:rPr>
              <a:t>Commercials?</a:t>
            </a:r>
          </a:p>
        </p:txBody>
      </p:sp>
    </p:spTree>
    <p:extLst>
      <p:ext uri="{BB962C8B-B14F-4D97-AF65-F5344CB8AC3E}">
        <p14:creationId xmlns:p14="http://schemas.microsoft.com/office/powerpoint/2010/main" val="1975972106"/>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l="2269" t="4389" r="6981" b="10533"/>
          <a:stretch/>
        </p:blipFill>
        <p:spPr bwMode="auto">
          <a:xfrm>
            <a:off x="2" y="0"/>
            <a:ext cx="12436475"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07274" y="-233152"/>
            <a:ext cx="12954661" cy="1977814"/>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4" name="Title 1"/>
          <p:cNvSpPr txBox="1">
            <a:spLocks/>
          </p:cNvSpPr>
          <p:nvPr/>
        </p:nvSpPr>
        <p:spPr>
          <a:xfrm>
            <a:off x="621824" y="134769"/>
            <a:ext cx="1119282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rgbClr val="000000"/>
                </a:solidFill>
                <a:latin typeface="+mn-lt"/>
              </a:rPr>
              <a:t>Have You Seen The New </a:t>
            </a:r>
            <a:r>
              <a:rPr lang="en-US" b="1" dirty="0" err="1" smtClean="0">
                <a:solidFill>
                  <a:srgbClr val="000000"/>
                </a:solidFill>
                <a:latin typeface="+mn-lt"/>
              </a:rPr>
              <a:t>DirectTV</a:t>
            </a:r>
            <a:r>
              <a:rPr lang="en-US" dirty="0" smtClean="0">
                <a:solidFill>
                  <a:srgbClr val="000000"/>
                </a:solidFill>
                <a:latin typeface="+mn-lt"/>
              </a:rPr>
              <a:t> </a:t>
            </a:r>
            <a:r>
              <a:rPr lang="en-US" b="1" dirty="0" smtClean="0">
                <a:solidFill>
                  <a:srgbClr val="000000"/>
                </a:solidFill>
                <a:latin typeface="+mn-lt"/>
              </a:rPr>
              <a:t>Commercials?</a:t>
            </a:r>
          </a:p>
        </p:txBody>
      </p:sp>
    </p:spTree>
    <p:extLst>
      <p:ext uri="{BB962C8B-B14F-4D97-AF65-F5344CB8AC3E}">
        <p14:creationId xmlns:p14="http://schemas.microsoft.com/office/powerpoint/2010/main" val="343366228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296862"/>
            <a:ext cx="11353800" cy="1499290"/>
          </a:xfrm>
          <a:prstGeom prst="rect">
            <a:avLst/>
          </a:prstGeom>
        </p:spPr>
        <p:txBody>
          <a:bodyPr lIns="124346" tIns="62173" rIns="124346" bIns="62173"/>
          <a:lstStyle/>
          <a:p>
            <a:pPr defTabSz="1243462">
              <a:spcBef>
                <a:spcPct val="0"/>
              </a:spcBef>
              <a:defRPr/>
            </a:pPr>
            <a:r>
              <a:rPr lang="en-US" sz="6000" dirty="0">
                <a:ea typeface="+mj-ea"/>
                <a:cs typeface="+mj-cs"/>
              </a:rPr>
              <a:t>When You I</a:t>
            </a:r>
            <a:r>
              <a:rPr lang="en-US" sz="6000" dirty="0" err="1">
                <a:ea typeface="+mj-ea"/>
                <a:cs typeface="+mj-cs"/>
              </a:rPr>
              <a:t>mplement</a:t>
            </a:r>
            <a:r>
              <a:rPr lang="en-US" sz="6000" dirty="0">
                <a:ea typeface="+mj-ea"/>
                <a:cs typeface="+mj-cs"/>
              </a:rPr>
              <a:t> SharePoint </a:t>
            </a:r>
            <a:r>
              <a:rPr lang="en-US" sz="6000" b="1" dirty="0">
                <a:ea typeface="+mj-ea"/>
                <a:cs typeface="+mj-cs"/>
              </a:rPr>
              <a:t>W</a:t>
            </a:r>
            <a:r>
              <a:rPr lang="en-US" sz="6000" b="1" dirty="0" err="1">
                <a:ea typeface="+mj-ea"/>
                <a:cs typeface="+mj-cs"/>
              </a:rPr>
              <a:t>ithout</a:t>
            </a:r>
            <a:r>
              <a:rPr lang="en-US" sz="6000" b="1" dirty="0">
                <a:ea typeface="+mj-ea"/>
                <a:cs typeface="+mj-cs"/>
              </a:rPr>
              <a:t> A Strategy…</a:t>
            </a:r>
          </a:p>
        </p:txBody>
      </p:sp>
      <p:grpSp>
        <p:nvGrpSpPr>
          <p:cNvPr id="3" name="Group 6"/>
          <p:cNvGrpSpPr>
            <a:grpSpLocks noChangeAspect="1"/>
          </p:cNvGrpSpPr>
          <p:nvPr/>
        </p:nvGrpSpPr>
        <p:grpSpPr bwMode="auto">
          <a:xfrm>
            <a:off x="4313237" y="2811462"/>
            <a:ext cx="3258354" cy="3110308"/>
            <a:chOff x="2400" y="2328"/>
            <a:chExt cx="883" cy="1124"/>
          </a:xfrm>
        </p:grpSpPr>
        <p:sp>
          <p:nvSpPr>
            <p:cNvPr id="4" name="AutoShape 5"/>
            <p:cNvSpPr>
              <a:spLocks noChangeAspect="1" noChangeArrowheads="1" noTextEdit="1"/>
            </p:cNvSpPr>
            <p:nvPr/>
          </p:nvSpPr>
          <p:spPr bwMode="auto">
            <a:xfrm>
              <a:off x="2477" y="2328"/>
              <a:ext cx="806" cy="11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7" name="Freeform 9"/>
          <p:cNvSpPr>
            <a:spLocks/>
          </p:cNvSpPr>
          <p:nvPr/>
        </p:nvSpPr>
        <p:spPr bwMode="auto">
          <a:xfrm flipH="1">
            <a:off x="4798735" y="4616626"/>
            <a:ext cx="642077" cy="603245"/>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124346" tIns="62173" rIns="124346" bIns="62173" numCol="1" anchor="t" anchorCtr="0" compatLnSpc="1">
            <a:prstTxWarp prst="textNoShape">
              <a:avLst/>
            </a:prstTxWarp>
          </a:bodyPr>
          <a:lstStyle/>
          <a:p>
            <a:endParaRPr lang="en-US" dirty="0"/>
          </a:p>
        </p:txBody>
      </p:sp>
      <p:sp>
        <p:nvSpPr>
          <p:cNvPr id="18" name="Freeform 9"/>
          <p:cNvSpPr>
            <a:spLocks/>
          </p:cNvSpPr>
          <p:nvPr/>
        </p:nvSpPr>
        <p:spPr bwMode="auto">
          <a:xfrm flipH="1" flipV="1">
            <a:off x="4732407" y="4131671"/>
            <a:ext cx="642077" cy="603245"/>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124346" tIns="62173" rIns="124346" bIns="62173" numCol="1" anchor="t" anchorCtr="0" compatLnSpc="1">
            <a:prstTxWarp prst="textNoShape">
              <a:avLst/>
            </a:prstTxWarp>
          </a:bodyPr>
          <a:lstStyle/>
          <a:p>
            <a:endParaRPr lang="en-US" dirty="0"/>
          </a:p>
        </p:txBody>
      </p:sp>
      <p:grpSp>
        <p:nvGrpSpPr>
          <p:cNvPr id="19" name="Group 6"/>
          <p:cNvGrpSpPr>
            <a:grpSpLocks noChangeAspect="1"/>
          </p:cNvGrpSpPr>
          <p:nvPr/>
        </p:nvGrpSpPr>
        <p:grpSpPr bwMode="auto">
          <a:xfrm>
            <a:off x="4313237" y="2811462"/>
            <a:ext cx="3258354" cy="3110308"/>
            <a:chOff x="2400" y="2328"/>
            <a:chExt cx="883" cy="1124"/>
          </a:xfrm>
        </p:grpSpPr>
        <p:sp>
          <p:nvSpPr>
            <p:cNvPr id="20" name="AutoShape 5"/>
            <p:cNvSpPr>
              <a:spLocks noChangeAspect="1" noChangeArrowheads="1" noTextEdit="1"/>
            </p:cNvSpPr>
            <p:nvPr/>
          </p:nvSpPr>
          <p:spPr bwMode="auto">
            <a:xfrm>
              <a:off x="2477" y="2328"/>
              <a:ext cx="806" cy="11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33" name="Oval Callout 32"/>
          <p:cNvSpPr/>
          <p:nvPr/>
        </p:nvSpPr>
        <p:spPr>
          <a:xfrm flipH="1" flipV="1">
            <a:off x="7157042" y="3061372"/>
            <a:ext cx="1989836" cy="979570"/>
          </a:xfrm>
          <a:prstGeom prst="wedgeEllipseCallout">
            <a:avLst>
              <a:gd name="adj1" fmla="val 75000"/>
              <a:gd name="adj2" fmla="val -81320"/>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sp>
        <p:nvSpPr>
          <p:cNvPr id="34" name="TextBox 33"/>
          <p:cNvSpPr txBox="1"/>
          <p:nvPr/>
        </p:nvSpPr>
        <p:spPr>
          <a:xfrm>
            <a:off x="7604756" y="3189392"/>
            <a:ext cx="1774270" cy="795222"/>
          </a:xfrm>
          <a:prstGeom prst="rect">
            <a:avLst/>
          </a:prstGeom>
          <a:noFill/>
        </p:spPr>
        <p:txBody>
          <a:bodyPr wrap="square" lIns="124346" tIns="62173" rIns="124346" bIns="62173" rtlCol="0">
            <a:spAutoFit/>
          </a:bodyPr>
          <a:lstStyle/>
          <a:p>
            <a:r>
              <a:rPr lang="en-US" sz="4400" b="1" dirty="0"/>
              <a:t>Hi!</a:t>
            </a:r>
          </a:p>
        </p:txBody>
      </p:sp>
    </p:spTree>
    <p:extLst>
      <p:ext uri="{BB962C8B-B14F-4D97-AF65-F5344CB8AC3E}">
        <p14:creationId xmlns:p14="http://schemas.microsoft.com/office/powerpoint/2010/main" val="17806089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33" grpId="0" animBg="1"/>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The Keys To A </a:t>
            </a:r>
            <a:r>
              <a:rPr lang="en-US" b="1" dirty="0"/>
              <a:t>Sustainable</a:t>
            </a:r>
            <a:r>
              <a:rPr lang="en-US" dirty="0"/>
              <a:t> SharePoint Strategy</a:t>
            </a:r>
          </a:p>
        </p:txBody>
      </p:sp>
      <p:sp>
        <p:nvSpPr>
          <p:cNvPr id="5" name="Text Placeholder 4"/>
          <p:cNvSpPr>
            <a:spLocks noGrp="1"/>
          </p:cNvSpPr>
          <p:nvPr>
            <p:ph type="body" sz="quarter" idx="12"/>
          </p:nvPr>
        </p:nvSpPr>
        <p:spPr>
          <a:xfrm>
            <a:off x="4846637" y="5477911"/>
            <a:ext cx="7315201" cy="1372151"/>
          </a:xfrm>
        </p:spPr>
        <p:txBody>
          <a:bodyPr/>
          <a:lstStyle/>
          <a:p>
            <a:pPr>
              <a:spcBef>
                <a:spcPts val="600"/>
              </a:spcBef>
            </a:pPr>
            <a:r>
              <a:rPr lang="en-US" dirty="0"/>
              <a:t>Richard </a:t>
            </a:r>
            <a:r>
              <a:rPr lang="en-US" dirty="0" err="1"/>
              <a:t>Harbridge</a:t>
            </a:r>
            <a:r>
              <a:rPr lang="en-US" dirty="0"/>
              <a:t> (@</a:t>
            </a:r>
            <a:r>
              <a:rPr lang="en-US" dirty="0" err="1"/>
              <a:t>RHarbridge</a:t>
            </a:r>
            <a:r>
              <a:rPr lang="en-US" dirty="0"/>
              <a:t>)</a:t>
            </a:r>
          </a:p>
          <a:p>
            <a:pPr>
              <a:spcBef>
                <a:spcPts val="600"/>
              </a:spcBef>
            </a:pPr>
            <a:r>
              <a:rPr lang="en-US" dirty="0"/>
              <a:t>Sr. SharePoint Architect/Evangelist</a:t>
            </a:r>
          </a:p>
        </p:txBody>
      </p:sp>
      <p:sp>
        <p:nvSpPr>
          <p:cNvPr id="6" name="Text Placeholder 5"/>
          <p:cNvSpPr>
            <a:spLocks noGrp="1"/>
          </p:cNvSpPr>
          <p:nvPr>
            <p:ph type="body" sz="quarter" idx="13"/>
          </p:nvPr>
        </p:nvSpPr>
        <p:spPr/>
        <p:txBody>
          <a:bodyPr/>
          <a:lstStyle/>
          <a:p>
            <a:r>
              <a:rPr lang="en-US" dirty="0" smtClean="0"/>
              <a:t>SPC101</a:t>
            </a:r>
            <a:endParaRPr lang="en-US" dirty="0"/>
          </a:p>
        </p:txBody>
      </p:sp>
      <p:pic>
        <p:nvPicPr>
          <p:cNvPr id="7"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9487471" y="1548863"/>
            <a:ext cx="2669218" cy="2177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655304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ed Rectangular Callout 6"/>
          <p:cNvSpPr/>
          <p:nvPr/>
        </p:nvSpPr>
        <p:spPr>
          <a:xfrm>
            <a:off x="5535959" y="2166574"/>
            <a:ext cx="6778278" cy="1121818"/>
          </a:xfrm>
          <a:prstGeom prst="wedgeRoundRectCallout">
            <a:avLst>
              <a:gd name="adj1" fmla="val 11071"/>
              <a:gd name="adj2" fmla="val 146918"/>
              <a:gd name="adj3" fmla="val 16667"/>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grpSp>
        <p:nvGrpSpPr>
          <p:cNvPr id="2" name="Group 5"/>
          <p:cNvGrpSpPr>
            <a:grpSpLocks noChangeAspect="1"/>
          </p:cNvGrpSpPr>
          <p:nvPr/>
        </p:nvGrpSpPr>
        <p:grpSpPr bwMode="auto">
          <a:xfrm>
            <a:off x="-156729" y="3288392"/>
            <a:ext cx="11385378" cy="3561670"/>
            <a:chOff x="629" y="2199"/>
            <a:chExt cx="4358" cy="1818"/>
          </a:xfrm>
        </p:grpSpPr>
        <p:sp>
          <p:nvSpPr>
            <p:cNvPr id="3" name="AutoShape 4"/>
            <p:cNvSpPr>
              <a:spLocks noChangeAspect="1" noChangeArrowheads="1" noTextEdit="1"/>
            </p:cNvSpPr>
            <p:nvPr/>
          </p:nvSpPr>
          <p:spPr bwMode="auto">
            <a:xfrm>
              <a:off x="629" y="2199"/>
              <a:ext cx="4358" cy="1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 name="Freeform 6"/>
            <p:cNvSpPr>
              <a:spLocks/>
            </p:cNvSpPr>
            <p:nvPr/>
          </p:nvSpPr>
          <p:spPr bwMode="auto">
            <a:xfrm>
              <a:off x="855" y="3829"/>
              <a:ext cx="1577" cy="153"/>
            </a:xfrm>
            <a:custGeom>
              <a:avLst/>
              <a:gdLst>
                <a:gd name="T0" fmla="*/ 1577 w 1577"/>
                <a:gd name="T1" fmla="*/ 77 h 153"/>
                <a:gd name="T2" fmla="*/ 1577 w 1577"/>
                <a:gd name="T3" fmla="*/ 77 h 153"/>
                <a:gd name="T4" fmla="*/ 1573 w 1577"/>
                <a:gd name="T5" fmla="*/ 69 h 153"/>
                <a:gd name="T6" fmla="*/ 1562 w 1577"/>
                <a:gd name="T7" fmla="*/ 61 h 153"/>
                <a:gd name="T8" fmla="*/ 1543 w 1577"/>
                <a:gd name="T9" fmla="*/ 54 h 153"/>
                <a:gd name="T10" fmla="*/ 1516 w 1577"/>
                <a:gd name="T11" fmla="*/ 46 h 153"/>
                <a:gd name="T12" fmla="*/ 1443 w 1577"/>
                <a:gd name="T13" fmla="*/ 35 h 153"/>
                <a:gd name="T14" fmla="*/ 1347 w 1577"/>
                <a:gd name="T15" fmla="*/ 23 h 153"/>
                <a:gd name="T16" fmla="*/ 1232 w 1577"/>
                <a:gd name="T17" fmla="*/ 12 h 153"/>
                <a:gd name="T18" fmla="*/ 1098 w 1577"/>
                <a:gd name="T19" fmla="*/ 4 h 153"/>
                <a:gd name="T20" fmla="*/ 948 w 1577"/>
                <a:gd name="T21" fmla="*/ 0 h 153"/>
                <a:gd name="T22" fmla="*/ 791 w 1577"/>
                <a:gd name="T23" fmla="*/ 0 h 153"/>
                <a:gd name="T24" fmla="*/ 791 w 1577"/>
                <a:gd name="T25" fmla="*/ 0 h 153"/>
                <a:gd name="T26" fmla="*/ 629 w 1577"/>
                <a:gd name="T27" fmla="*/ 0 h 153"/>
                <a:gd name="T28" fmla="*/ 484 w 1577"/>
                <a:gd name="T29" fmla="*/ 4 h 153"/>
                <a:gd name="T30" fmla="*/ 349 w 1577"/>
                <a:gd name="T31" fmla="*/ 12 h 153"/>
                <a:gd name="T32" fmla="*/ 231 w 1577"/>
                <a:gd name="T33" fmla="*/ 23 h 153"/>
                <a:gd name="T34" fmla="*/ 135 w 1577"/>
                <a:gd name="T35" fmla="*/ 35 h 153"/>
                <a:gd name="T36" fmla="*/ 62 w 1577"/>
                <a:gd name="T37" fmla="*/ 46 h 153"/>
                <a:gd name="T38" fmla="*/ 35 w 1577"/>
                <a:gd name="T39" fmla="*/ 54 h 153"/>
                <a:gd name="T40" fmla="*/ 16 w 1577"/>
                <a:gd name="T41" fmla="*/ 61 h 153"/>
                <a:gd name="T42" fmla="*/ 4 w 1577"/>
                <a:gd name="T43" fmla="*/ 69 h 153"/>
                <a:gd name="T44" fmla="*/ 0 w 1577"/>
                <a:gd name="T45" fmla="*/ 77 h 153"/>
                <a:gd name="T46" fmla="*/ 0 w 1577"/>
                <a:gd name="T47" fmla="*/ 77 h 153"/>
                <a:gd name="T48" fmla="*/ 4 w 1577"/>
                <a:gd name="T49" fmla="*/ 84 h 153"/>
                <a:gd name="T50" fmla="*/ 16 w 1577"/>
                <a:gd name="T51" fmla="*/ 92 h 153"/>
                <a:gd name="T52" fmla="*/ 35 w 1577"/>
                <a:gd name="T53" fmla="*/ 100 h 153"/>
                <a:gd name="T54" fmla="*/ 62 w 1577"/>
                <a:gd name="T55" fmla="*/ 107 h 153"/>
                <a:gd name="T56" fmla="*/ 135 w 1577"/>
                <a:gd name="T57" fmla="*/ 119 h 153"/>
                <a:gd name="T58" fmla="*/ 231 w 1577"/>
                <a:gd name="T59" fmla="*/ 130 h 153"/>
                <a:gd name="T60" fmla="*/ 349 w 1577"/>
                <a:gd name="T61" fmla="*/ 142 h 153"/>
                <a:gd name="T62" fmla="*/ 484 w 1577"/>
                <a:gd name="T63" fmla="*/ 150 h 153"/>
                <a:gd name="T64" fmla="*/ 629 w 1577"/>
                <a:gd name="T65" fmla="*/ 153 h 153"/>
                <a:gd name="T66" fmla="*/ 791 w 1577"/>
                <a:gd name="T67" fmla="*/ 153 h 153"/>
                <a:gd name="T68" fmla="*/ 791 w 1577"/>
                <a:gd name="T69" fmla="*/ 153 h 153"/>
                <a:gd name="T70" fmla="*/ 948 w 1577"/>
                <a:gd name="T71" fmla="*/ 153 h 153"/>
                <a:gd name="T72" fmla="*/ 1098 w 1577"/>
                <a:gd name="T73" fmla="*/ 150 h 153"/>
                <a:gd name="T74" fmla="*/ 1232 w 1577"/>
                <a:gd name="T75" fmla="*/ 142 h 153"/>
                <a:gd name="T76" fmla="*/ 1347 w 1577"/>
                <a:gd name="T77" fmla="*/ 130 h 153"/>
                <a:gd name="T78" fmla="*/ 1443 w 1577"/>
                <a:gd name="T79" fmla="*/ 119 h 153"/>
                <a:gd name="T80" fmla="*/ 1516 w 1577"/>
                <a:gd name="T81" fmla="*/ 107 h 153"/>
                <a:gd name="T82" fmla="*/ 1543 w 1577"/>
                <a:gd name="T83" fmla="*/ 100 h 153"/>
                <a:gd name="T84" fmla="*/ 1562 w 1577"/>
                <a:gd name="T85" fmla="*/ 92 h 153"/>
                <a:gd name="T86" fmla="*/ 1573 w 1577"/>
                <a:gd name="T87" fmla="*/ 84 h 153"/>
                <a:gd name="T88" fmla="*/ 1577 w 1577"/>
                <a:gd name="T89" fmla="*/ 77 h 153"/>
                <a:gd name="T90" fmla="*/ 1577 w 1577"/>
                <a:gd name="T91" fmla="*/ 7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77" h="153">
                  <a:moveTo>
                    <a:pt x="1577" y="77"/>
                  </a:moveTo>
                  <a:lnTo>
                    <a:pt x="1577" y="77"/>
                  </a:lnTo>
                  <a:lnTo>
                    <a:pt x="1573" y="69"/>
                  </a:lnTo>
                  <a:lnTo>
                    <a:pt x="1562" y="61"/>
                  </a:lnTo>
                  <a:lnTo>
                    <a:pt x="1543" y="54"/>
                  </a:lnTo>
                  <a:lnTo>
                    <a:pt x="1516" y="46"/>
                  </a:lnTo>
                  <a:lnTo>
                    <a:pt x="1443" y="35"/>
                  </a:lnTo>
                  <a:lnTo>
                    <a:pt x="1347" y="23"/>
                  </a:lnTo>
                  <a:lnTo>
                    <a:pt x="1232" y="12"/>
                  </a:lnTo>
                  <a:lnTo>
                    <a:pt x="1098" y="4"/>
                  </a:lnTo>
                  <a:lnTo>
                    <a:pt x="948" y="0"/>
                  </a:lnTo>
                  <a:lnTo>
                    <a:pt x="791" y="0"/>
                  </a:lnTo>
                  <a:lnTo>
                    <a:pt x="791" y="0"/>
                  </a:lnTo>
                  <a:lnTo>
                    <a:pt x="629" y="0"/>
                  </a:lnTo>
                  <a:lnTo>
                    <a:pt x="484" y="4"/>
                  </a:lnTo>
                  <a:lnTo>
                    <a:pt x="349" y="12"/>
                  </a:lnTo>
                  <a:lnTo>
                    <a:pt x="231" y="23"/>
                  </a:lnTo>
                  <a:lnTo>
                    <a:pt x="135" y="35"/>
                  </a:lnTo>
                  <a:lnTo>
                    <a:pt x="62" y="46"/>
                  </a:lnTo>
                  <a:lnTo>
                    <a:pt x="35" y="54"/>
                  </a:lnTo>
                  <a:lnTo>
                    <a:pt x="16" y="61"/>
                  </a:lnTo>
                  <a:lnTo>
                    <a:pt x="4" y="69"/>
                  </a:lnTo>
                  <a:lnTo>
                    <a:pt x="0" y="77"/>
                  </a:lnTo>
                  <a:lnTo>
                    <a:pt x="0" y="77"/>
                  </a:lnTo>
                  <a:lnTo>
                    <a:pt x="4" y="84"/>
                  </a:lnTo>
                  <a:lnTo>
                    <a:pt x="16" y="92"/>
                  </a:lnTo>
                  <a:lnTo>
                    <a:pt x="35" y="100"/>
                  </a:lnTo>
                  <a:lnTo>
                    <a:pt x="62" y="107"/>
                  </a:lnTo>
                  <a:lnTo>
                    <a:pt x="135" y="119"/>
                  </a:lnTo>
                  <a:lnTo>
                    <a:pt x="231" y="130"/>
                  </a:lnTo>
                  <a:lnTo>
                    <a:pt x="349" y="142"/>
                  </a:lnTo>
                  <a:lnTo>
                    <a:pt x="484" y="150"/>
                  </a:lnTo>
                  <a:lnTo>
                    <a:pt x="629" y="153"/>
                  </a:lnTo>
                  <a:lnTo>
                    <a:pt x="791" y="153"/>
                  </a:lnTo>
                  <a:lnTo>
                    <a:pt x="791" y="153"/>
                  </a:lnTo>
                  <a:lnTo>
                    <a:pt x="948" y="153"/>
                  </a:lnTo>
                  <a:lnTo>
                    <a:pt x="1098" y="150"/>
                  </a:lnTo>
                  <a:lnTo>
                    <a:pt x="1232" y="142"/>
                  </a:lnTo>
                  <a:lnTo>
                    <a:pt x="1347" y="130"/>
                  </a:lnTo>
                  <a:lnTo>
                    <a:pt x="1443" y="119"/>
                  </a:lnTo>
                  <a:lnTo>
                    <a:pt x="1516" y="107"/>
                  </a:lnTo>
                  <a:lnTo>
                    <a:pt x="1543" y="100"/>
                  </a:lnTo>
                  <a:lnTo>
                    <a:pt x="1562" y="92"/>
                  </a:lnTo>
                  <a:lnTo>
                    <a:pt x="1573" y="84"/>
                  </a:lnTo>
                  <a:lnTo>
                    <a:pt x="1577" y="77"/>
                  </a:lnTo>
                  <a:lnTo>
                    <a:pt x="1577" y="77"/>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 name="Freeform 7"/>
            <p:cNvSpPr>
              <a:spLocks/>
            </p:cNvSpPr>
            <p:nvPr/>
          </p:nvSpPr>
          <p:spPr bwMode="auto">
            <a:xfrm>
              <a:off x="921" y="2886"/>
              <a:ext cx="1070" cy="636"/>
            </a:xfrm>
            <a:custGeom>
              <a:avLst/>
              <a:gdLst>
                <a:gd name="T0" fmla="*/ 1070 w 1070"/>
                <a:gd name="T1" fmla="*/ 0 h 636"/>
                <a:gd name="T2" fmla="*/ 1070 w 1070"/>
                <a:gd name="T3" fmla="*/ 0 h 636"/>
                <a:gd name="T4" fmla="*/ 1020 w 1070"/>
                <a:gd name="T5" fmla="*/ 42 h 636"/>
                <a:gd name="T6" fmla="*/ 966 w 1070"/>
                <a:gd name="T7" fmla="*/ 84 h 636"/>
                <a:gd name="T8" fmla="*/ 905 w 1070"/>
                <a:gd name="T9" fmla="*/ 118 h 636"/>
                <a:gd name="T10" fmla="*/ 840 w 1070"/>
                <a:gd name="T11" fmla="*/ 153 h 636"/>
                <a:gd name="T12" fmla="*/ 771 w 1070"/>
                <a:gd name="T13" fmla="*/ 180 h 636"/>
                <a:gd name="T14" fmla="*/ 698 w 1070"/>
                <a:gd name="T15" fmla="*/ 203 h 636"/>
                <a:gd name="T16" fmla="*/ 621 w 1070"/>
                <a:gd name="T17" fmla="*/ 226 h 636"/>
                <a:gd name="T18" fmla="*/ 544 w 1070"/>
                <a:gd name="T19" fmla="*/ 237 h 636"/>
                <a:gd name="T20" fmla="*/ 544 w 1070"/>
                <a:gd name="T21" fmla="*/ 237 h 636"/>
                <a:gd name="T22" fmla="*/ 468 w 1070"/>
                <a:gd name="T23" fmla="*/ 245 h 636"/>
                <a:gd name="T24" fmla="*/ 391 w 1070"/>
                <a:gd name="T25" fmla="*/ 249 h 636"/>
                <a:gd name="T26" fmla="*/ 318 w 1070"/>
                <a:gd name="T27" fmla="*/ 245 h 636"/>
                <a:gd name="T28" fmla="*/ 249 w 1070"/>
                <a:gd name="T29" fmla="*/ 234 h 636"/>
                <a:gd name="T30" fmla="*/ 180 w 1070"/>
                <a:gd name="T31" fmla="*/ 218 h 636"/>
                <a:gd name="T32" fmla="*/ 115 w 1070"/>
                <a:gd name="T33" fmla="*/ 199 h 636"/>
                <a:gd name="T34" fmla="*/ 57 w 1070"/>
                <a:gd name="T35" fmla="*/ 172 h 636"/>
                <a:gd name="T36" fmla="*/ 0 w 1070"/>
                <a:gd name="T37" fmla="*/ 145 h 636"/>
                <a:gd name="T38" fmla="*/ 107 w 1070"/>
                <a:gd name="T39" fmla="*/ 537 h 636"/>
                <a:gd name="T40" fmla="*/ 107 w 1070"/>
                <a:gd name="T41" fmla="*/ 537 h 636"/>
                <a:gd name="T42" fmla="*/ 111 w 1070"/>
                <a:gd name="T43" fmla="*/ 552 h 636"/>
                <a:gd name="T44" fmla="*/ 122 w 1070"/>
                <a:gd name="T45" fmla="*/ 567 h 636"/>
                <a:gd name="T46" fmla="*/ 134 w 1070"/>
                <a:gd name="T47" fmla="*/ 579 h 636"/>
                <a:gd name="T48" fmla="*/ 153 w 1070"/>
                <a:gd name="T49" fmla="*/ 590 h 636"/>
                <a:gd name="T50" fmla="*/ 176 w 1070"/>
                <a:gd name="T51" fmla="*/ 602 h 636"/>
                <a:gd name="T52" fmla="*/ 199 w 1070"/>
                <a:gd name="T53" fmla="*/ 613 h 636"/>
                <a:gd name="T54" fmla="*/ 257 w 1070"/>
                <a:gd name="T55" fmla="*/ 625 h 636"/>
                <a:gd name="T56" fmla="*/ 326 w 1070"/>
                <a:gd name="T57" fmla="*/ 636 h 636"/>
                <a:gd name="T58" fmla="*/ 402 w 1070"/>
                <a:gd name="T59" fmla="*/ 636 h 636"/>
                <a:gd name="T60" fmla="*/ 487 w 1070"/>
                <a:gd name="T61" fmla="*/ 632 h 636"/>
                <a:gd name="T62" fmla="*/ 575 w 1070"/>
                <a:gd name="T63" fmla="*/ 621 h 636"/>
                <a:gd name="T64" fmla="*/ 575 w 1070"/>
                <a:gd name="T65" fmla="*/ 621 h 636"/>
                <a:gd name="T66" fmla="*/ 667 w 1070"/>
                <a:gd name="T67" fmla="*/ 602 h 636"/>
                <a:gd name="T68" fmla="*/ 755 w 1070"/>
                <a:gd name="T69" fmla="*/ 579 h 636"/>
                <a:gd name="T70" fmla="*/ 836 w 1070"/>
                <a:gd name="T71" fmla="*/ 552 h 636"/>
                <a:gd name="T72" fmla="*/ 905 w 1070"/>
                <a:gd name="T73" fmla="*/ 521 h 636"/>
                <a:gd name="T74" fmla="*/ 962 w 1070"/>
                <a:gd name="T75" fmla="*/ 490 h 636"/>
                <a:gd name="T76" fmla="*/ 985 w 1070"/>
                <a:gd name="T77" fmla="*/ 471 h 636"/>
                <a:gd name="T78" fmla="*/ 1008 w 1070"/>
                <a:gd name="T79" fmla="*/ 456 h 636"/>
                <a:gd name="T80" fmla="*/ 1024 w 1070"/>
                <a:gd name="T81" fmla="*/ 441 h 636"/>
                <a:gd name="T82" fmla="*/ 1035 w 1070"/>
                <a:gd name="T83" fmla="*/ 421 h 636"/>
                <a:gd name="T84" fmla="*/ 1047 w 1070"/>
                <a:gd name="T85" fmla="*/ 406 h 636"/>
                <a:gd name="T86" fmla="*/ 1051 w 1070"/>
                <a:gd name="T87" fmla="*/ 391 h 636"/>
                <a:gd name="T88" fmla="*/ 1070 w 1070"/>
                <a:gd name="T89"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70" h="636">
                  <a:moveTo>
                    <a:pt x="1070" y="0"/>
                  </a:moveTo>
                  <a:lnTo>
                    <a:pt x="1070" y="0"/>
                  </a:lnTo>
                  <a:lnTo>
                    <a:pt x="1020" y="42"/>
                  </a:lnTo>
                  <a:lnTo>
                    <a:pt x="966" y="84"/>
                  </a:lnTo>
                  <a:lnTo>
                    <a:pt x="905" y="118"/>
                  </a:lnTo>
                  <a:lnTo>
                    <a:pt x="840" y="153"/>
                  </a:lnTo>
                  <a:lnTo>
                    <a:pt x="771" y="180"/>
                  </a:lnTo>
                  <a:lnTo>
                    <a:pt x="698" y="203"/>
                  </a:lnTo>
                  <a:lnTo>
                    <a:pt x="621" y="226"/>
                  </a:lnTo>
                  <a:lnTo>
                    <a:pt x="544" y="237"/>
                  </a:lnTo>
                  <a:lnTo>
                    <a:pt x="544" y="237"/>
                  </a:lnTo>
                  <a:lnTo>
                    <a:pt x="468" y="245"/>
                  </a:lnTo>
                  <a:lnTo>
                    <a:pt x="391" y="249"/>
                  </a:lnTo>
                  <a:lnTo>
                    <a:pt x="318" y="245"/>
                  </a:lnTo>
                  <a:lnTo>
                    <a:pt x="249" y="234"/>
                  </a:lnTo>
                  <a:lnTo>
                    <a:pt x="180" y="218"/>
                  </a:lnTo>
                  <a:lnTo>
                    <a:pt x="115" y="199"/>
                  </a:lnTo>
                  <a:lnTo>
                    <a:pt x="57" y="172"/>
                  </a:lnTo>
                  <a:lnTo>
                    <a:pt x="0" y="145"/>
                  </a:lnTo>
                  <a:lnTo>
                    <a:pt x="107" y="537"/>
                  </a:lnTo>
                  <a:lnTo>
                    <a:pt x="107" y="537"/>
                  </a:lnTo>
                  <a:lnTo>
                    <a:pt x="111" y="552"/>
                  </a:lnTo>
                  <a:lnTo>
                    <a:pt x="122" y="567"/>
                  </a:lnTo>
                  <a:lnTo>
                    <a:pt x="134" y="579"/>
                  </a:lnTo>
                  <a:lnTo>
                    <a:pt x="153" y="590"/>
                  </a:lnTo>
                  <a:lnTo>
                    <a:pt x="176" y="602"/>
                  </a:lnTo>
                  <a:lnTo>
                    <a:pt x="199" y="613"/>
                  </a:lnTo>
                  <a:lnTo>
                    <a:pt x="257" y="625"/>
                  </a:lnTo>
                  <a:lnTo>
                    <a:pt x="326" y="636"/>
                  </a:lnTo>
                  <a:lnTo>
                    <a:pt x="402" y="636"/>
                  </a:lnTo>
                  <a:lnTo>
                    <a:pt x="487" y="632"/>
                  </a:lnTo>
                  <a:lnTo>
                    <a:pt x="575" y="621"/>
                  </a:lnTo>
                  <a:lnTo>
                    <a:pt x="575" y="621"/>
                  </a:lnTo>
                  <a:lnTo>
                    <a:pt x="667" y="602"/>
                  </a:lnTo>
                  <a:lnTo>
                    <a:pt x="755" y="579"/>
                  </a:lnTo>
                  <a:lnTo>
                    <a:pt x="836" y="552"/>
                  </a:lnTo>
                  <a:lnTo>
                    <a:pt x="905" y="521"/>
                  </a:lnTo>
                  <a:lnTo>
                    <a:pt x="962" y="490"/>
                  </a:lnTo>
                  <a:lnTo>
                    <a:pt x="985" y="471"/>
                  </a:lnTo>
                  <a:lnTo>
                    <a:pt x="1008" y="456"/>
                  </a:lnTo>
                  <a:lnTo>
                    <a:pt x="1024" y="441"/>
                  </a:lnTo>
                  <a:lnTo>
                    <a:pt x="1035" y="421"/>
                  </a:lnTo>
                  <a:lnTo>
                    <a:pt x="1047" y="406"/>
                  </a:lnTo>
                  <a:lnTo>
                    <a:pt x="1051" y="391"/>
                  </a:lnTo>
                  <a:lnTo>
                    <a:pt x="107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8"/>
            <p:cNvSpPr>
              <a:spLocks/>
            </p:cNvSpPr>
            <p:nvPr/>
          </p:nvSpPr>
          <p:spPr bwMode="auto">
            <a:xfrm>
              <a:off x="629" y="3100"/>
              <a:ext cx="387" cy="487"/>
            </a:xfrm>
            <a:custGeom>
              <a:avLst/>
              <a:gdLst>
                <a:gd name="T0" fmla="*/ 326 w 387"/>
                <a:gd name="T1" fmla="*/ 8 h 487"/>
                <a:gd name="T2" fmla="*/ 326 w 387"/>
                <a:gd name="T3" fmla="*/ 8 h 487"/>
                <a:gd name="T4" fmla="*/ 299 w 387"/>
                <a:gd name="T5" fmla="*/ 23 h 487"/>
                <a:gd name="T6" fmla="*/ 265 w 387"/>
                <a:gd name="T7" fmla="*/ 46 h 487"/>
                <a:gd name="T8" fmla="*/ 226 w 387"/>
                <a:gd name="T9" fmla="*/ 81 h 487"/>
                <a:gd name="T10" fmla="*/ 184 w 387"/>
                <a:gd name="T11" fmla="*/ 131 h 487"/>
                <a:gd name="T12" fmla="*/ 161 w 387"/>
                <a:gd name="T13" fmla="*/ 161 h 487"/>
                <a:gd name="T14" fmla="*/ 138 w 387"/>
                <a:gd name="T15" fmla="*/ 192 h 487"/>
                <a:gd name="T16" fmla="*/ 115 w 387"/>
                <a:gd name="T17" fmla="*/ 230 h 487"/>
                <a:gd name="T18" fmla="*/ 92 w 387"/>
                <a:gd name="T19" fmla="*/ 273 h 487"/>
                <a:gd name="T20" fmla="*/ 73 w 387"/>
                <a:gd name="T21" fmla="*/ 319 h 487"/>
                <a:gd name="T22" fmla="*/ 54 w 387"/>
                <a:gd name="T23" fmla="*/ 369 h 487"/>
                <a:gd name="T24" fmla="*/ 54 w 387"/>
                <a:gd name="T25" fmla="*/ 369 h 487"/>
                <a:gd name="T26" fmla="*/ 38 w 387"/>
                <a:gd name="T27" fmla="*/ 384 h 487"/>
                <a:gd name="T28" fmla="*/ 27 w 387"/>
                <a:gd name="T29" fmla="*/ 395 h 487"/>
                <a:gd name="T30" fmla="*/ 12 w 387"/>
                <a:gd name="T31" fmla="*/ 411 h 487"/>
                <a:gd name="T32" fmla="*/ 4 w 387"/>
                <a:gd name="T33" fmla="*/ 430 h 487"/>
                <a:gd name="T34" fmla="*/ 0 w 387"/>
                <a:gd name="T35" fmla="*/ 449 h 487"/>
                <a:gd name="T36" fmla="*/ 0 w 387"/>
                <a:gd name="T37" fmla="*/ 457 h 487"/>
                <a:gd name="T38" fmla="*/ 4 w 387"/>
                <a:gd name="T39" fmla="*/ 468 h 487"/>
                <a:gd name="T40" fmla="*/ 12 w 387"/>
                <a:gd name="T41" fmla="*/ 476 h 487"/>
                <a:gd name="T42" fmla="*/ 23 w 387"/>
                <a:gd name="T43" fmla="*/ 484 h 487"/>
                <a:gd name="T44" fmla="*/ 23 w 387"/>
                <a:gd name="T45" fmla="*/ 484 h 487"/>
                <a:gd name="T46" fmla="*/ 31 w 387"/>
                <a:gd name="T47" fmla="*/ 487 h 487"/>
                <a:gd name="T48" fmla="*/ 54 w 387"/>
                <a:gd name="T49" fmla="*/ 487 h 487"/>
                <a:gd name="T50" fmla="*/ 65 w 387"/>
                <a:gd name="T51" fmla="*/ 484 h 487"/>
                <a:gd name="T52" fmla="*/ 77 w 387"/>
                <a:gd name="T53" fmla="*/ 476 h 487"/>
                <a:gd name="T54" fmla="*/ 88 w 387"/>
                <a:gd name="T55" fmla="*/ 464 h 487"/>
                <a:gd name="T56" fmla="*/ 96 w 387"/>
                <a:gd name="T57" fmla="*/ 449 h 487"/>
                <a:gd name="T58" fmla="*/ 104 w 387"/>
                <a:gd name="T59" fmla="*/ 422 h 487"/>
                <a:gd name="T60" fmla="*/ 104 w 387"/>
                <a:gd name="T61" fmla="*/ 422 h 487"/>
                <a:gd name="T62" fmla="*/ 107 w 387"/>
                <a:gd name="T63" fmla="*/ 422 h 487"/>
                <a:gd name="T64" fmla="*/ 115 w 387"/>
                <a:gd name="T65" fmla="*/ 426 h 487"/>
                <a:gd name="T66" fmla="*/ 119 w 387"/>
                <a:gd name="T67" fmla="*/ 422 h 487"/>
                <a:gd name="T68" fmla="*/ 123 w 387"/>
                <a:gd name="T69" fmla="*/ 422 h 487"/>
                <a:gd name="T70" fmla="*/ 127 w 387"/>
                <a:gd name="T71" fmla="*/ 415 h 487"/>
                <a:gd name="T72" fmla="*/ 123 w 387"/>
                <a:gd name="T73" fmla="*/ 407 h 487"/>
                <a:gd name="T74" fmla="*/ 111 w 387"/>
                <a:gd name="T75" fmla="*/ 376 h 487"/>
                <a:gd name="T76" fmla="*/ 111 w 387"/>
                <a:gd name="T77" fmla="*/ 376 h 487"/>
                <a:gd name="T78" fmla="*/ 119 w 387"/>
                <a:gd name="T79" fmla="*/ 338 h 487"/>
                <a:gd name="T80" fmla="*/ 134 w 387"/>
                <a:gd name="T81" fmla="*/ 299 h 487"/>
                <a:gd name="T82" fmla="*/ 161 w 387"/>
                <a:gd name="T83" fmla="*/ 250 h 487"/>
                <a:gd name="T84" fmla="*/ 196 w 387"/>
                <a:gd name="T85" fmla="*/ 200 h 487"/>
                <a:gd name="T86" fmla="*/ 215 w 387"/>
                <a:gd name="T87" fmla="*/ 173 h 487"/>
                <a:gd name="T88" fmla="*/ 242 w 387"/>
                <a:gd name="T89" fmla="*/ 150 h 487"/>
                <a:gd name="T90" fmla="*/ 269 w 387"/>
                <a:gd name="T91" fmla="*/ 123 h 487"/>
                <a:gd name="T92" fmla="*/ 299 w 387"/>
                <a:gd name="T93" fmla="*/ 104 h 487"/>
                <a:gd name="T94" fmla="*/ 338 w 387"/>
                <a:gd name="T95" fmla="*/ 81 h 487"/>
                <a:gd name="T96" fmla="*/ 376 w 387"/>
                <a:gd name="T97" fmla="*/ 66 h 487"/>
                <a:gd name="T98" fmla="*/ 376 w 387"/>
                <a:gd name="T99" fmla="*/ 66 h 487"/>
                <a:gd name="T100" fmla="*/ 384 w 387"/>
                <a:gd name="T101" fmla="*/ 54 h 487"/>
                <a:gd name="T102" fmla="*/ 387 w 387"/>
                <a:gd name="T103" fmla="*/ 39 h 487"/>
                <a:gd name="T104" fmla="*/ 387 w 387"/>
                <a:gd name="T105" fmla="*/ 27 h 487"/>
                <a:gd name="T106" fmla="*/ 384 w 387"/>
                <a:gd name="T107" fmla="*/ 16 h 487"/>
                <a:gd name="T108" fmla="*/ 380 w 387"/>
                <a:gd name="T109" fmla="*/ 8 h 487"/>
                <a:gd name="T110" fmla="*/ 376 w 387"/>
                <a:gd name="T111" fmla="*/ 4 h 487"/>
                <a:gd name="T112" fmla="*/ 357 w 387"/>
                <a:gd name="T113" fmla="*/ 0 h 487"/>
                <a:gd name="T114" fmla="*/ 326 w 387"/>
                <a:gd name="T115" fmla="*/ 8 h 487"/>
                <a:gd name="T116" fmla="*/ 326 w 387"/>
                <a:gd name="T117" fmla="*/ 8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7" h="487">
                  <a:moveTo>
                    <a:pt x="326" y="8"/>
                  </a:moveTo>
                  <a:lnTo>
                    <a:pt x="326" y="8"/>
                  </a:lnTo>
                  <a:lnTo>
                    <a:pt x="299" y="23"/>
                  </a:lnTo>
                  <a:lnTo>
                    <a:pt x="265" y="46"/>
                  </a:lnTo>
                  <a:lnTo>
                    <a:pt x="226" y="81"/>
                  </a:lnTo>
                  <a:lnTo>
                    <a:pt x="184" y="131"/>
                  </a:lnTo>
                  <a:lnTo>
                    <a:pt x="161" y="161"/>
                  </a:lnTo>
                  <a:lnTo>
                    <a:pt x="138" y="192"/>
                  </a:lnTo>
                  <a:lnTo>
                    <a:pt x="115" y="230"/>
                  </a:lnTo>
                  <a:lnTo>
                    <a:pt x="92" y="273"/>
                  </a:lnTo>
                  <a:lnTo>
                    <a:pt x="73" y="319"/>
                  </a:lnTo>
                  <a:lnTo>
                    <a:pt x="54" y="369"/>
                  </a:lnTo>
                  <a:lnTo>
                    <a:pt x="54" y="369"/>
                  </a:lnTo>
                  <a:lnTo>
                    <a:pt x="38" y="384"/>
                  </a:lnTo>
                  <a:lnTo>
                    <a:pt x="27" y="395"/>
                  </a:lnTo>
                  <a:lnTo>
                    <a:pt x="12" y="411"/>
                  </a:lnTo>
                  <a:lnTo>
                    <a:pt x="4" y="430"/>
                  </a:lnTo>
                  <a:lnTo>
                    <a:pt x="0" y="449"/>
                  </a:lnTo>
                  <a:lnTo>
                    <a:pt x="0" y="457"/>
                  </a:lnTo>
                  <a:lnTo>
                    <a:pt x="4" y="468"/>
                  </a:lnTo>
                  <a:lnTo>
                    <a:pt x="12" y="476"/>
                  </a:lnTo>
                  <a:lnTo>
                    <a:pt x="23" y="484"/>
                  </a:lnTo>
                  <a:lnTo>
                    <a:pt x="23" y="484"/>
                  </a:lnTo>
                  <a:lnTo>
                    <a:pt x="31" y="487"/>
                  </a:lnTo>
                  <a:lnTo>
                    <a:pt x="54" y="487"/>
                  </a:lnTo>
                  <a:lnTo>
                    <a:pt x="65" y="484"/>
                  </a:lnTo>
                  <a:lnTo>
                    <a:pt x="77" y="476"/>
                  </a:lnTo>
                  <a:lnTo>
                    <a:pt x="88" y="464"/>
                  </a:lnTo>
                  <a:lnTo>
                    <a:pt x="96" y="449"/>
                  </a:lnTo>
                  <a:lnTo>
                    <a:pt x="104" y="422"/>
                  </a:lnTo>
                  <a:lnTo>
                    <a:pt x="104" y="422"/>
                  </a:lnTo>
                  <a:lnTo>
                    <a:pt x="107" y="422"/>
                  </a:lnTo>
                  <a:lnTo>
                    <a:pt x="115" y="426"/>
                  </a:lnTo>
                  <a:lnTo>
                    <a:pt x="119" y="422"/>
                  </a:lnTo>
                  <a:lnTo>
                    <a:pt x="123" y="422"/>
                  </a:lnTo>
                  <a:lnTo>
                    <a:pt x="127" y="415"/>
                  </a:lnTo>
                  <a:lnTo>
                    <a:pt x="123" y="407"/>
                  </a:lnTo>
                  <a:lnTo>
                    <a:pt x="111" y="376"/>
                  </a:lnTo>
                  <a:lnTo>
                    <a:pt x="111" y="376"/>
                  </a:lnTo>
                  <a:lnTo>
                    <a:pt x="119" y="338"/>
                  </a:lnTo>
                  <a:lnTo>
                    <a:pt x="134" y="299"/>
                  </a:lnTo>
                  <a:lnTo>
                    <a:pt x="161" y="250"/>
                  </a:lnTo>
                  <a:lnTo>
                    <a:pt x="196" y="200"/>
                  </a:lnTo>
                  <a:lnTo>
                    <a:pt x="215" y="173"/>
                  </a:lnTo>
                  <a:lnTo>
                    <a:pt x="242" y="150"/>
                  </a:lnTo>
                  <a:lnTo>
                    <a:pt x="269" y="123"/>
                  </a:lnTo>
                  <a:lnTo>
                    <a:pt x="299" y="104"/>
                  </a:lnTo>
                  <a:lnTo>
                    <a:pt x="338" y="81"/>
                  </a:lnTo>
                  <a:lnTo>
                    <a:pt x="376" y="66"/>
                  </a:lnTo>
                  <a:lnTo>
                    <a:pt x="376" y="66"/>
                  </a:lnTo>
                  <a:lnTo>
                    <a:pt x="384" y="54"/>
                  </a:lnTo>
                  <a:lnTo>
                    <a:pt x="387" y="39"/>
                  </a:lnTo>
                  <a:lnTo>
                    <a:pt x="387" y="27"/>
                  </a:lnTo>
                  <a:lnTo>
                    <a:pt x="384" y="16"/>
                  </a:lnTo>
                  <a:lnTo>
                    <a:pt x="380" y="8"/>
                  </a:lnTo>
                  <a:lnTo>
                    <a:pt x="376" y="4"/>
                  </a:lnTo>
                  <a:lnTo>
                    <a:pt x="357" y="0"/>
                  </a:lnTo>
                  <a:lnTo>
                    <a:pt x="326" y="8"/>
                  </a:lnTo>
                  <a:lnTo>
                    <a:pt x="326"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Freeform 11"/>
            <p:cNvSpPr>
              <a:spLocks/>
            </p:cNvSpPr>
            <p:nvPr/>
          </p:nvSpPr>
          <p:spPr bwMode="auto">
            <a:xfrm>
              <a:off x="959" y="3319"/>
              <a:ext cx="399" cy="663"/>
            </a:xfrm>
            <a:custGeom>
              <a:avLst/>
              <a:gdLst>
                <a:gd name="T0" fmla="*/ 318 w 399"/>
                <a:gd name="T1" fmla="*/ 19 h 663"/>
                <a:gd name="T2" fmla="*/ 318 w 399"/>
                <a:gd name="T3" fmla="*/ 19 h 663"/>
                <a:gd name="T4" fmla="*/ 291 w 399"/>
                <a:gd name="T5" fmla="*/ 46 h 663"/>
                <a:gd name="T6" fmla="*/ 265 w 399"/>
                <a:gd name="T7" fmla="*/ 84 h 663"/>
                <a:gd name="T8" fmla="*/ 234 w 399"/>
                <a:gd name="T9" fmla="*/ 134 h 663"/>
                <a:gd name="T10" fmla="*/ 219 w 399"/>
                <a:gd name="T11" fmla="*/ 169 h 663"/>
                <a:gd name="T12" fmla="*/ 203 w 399"/>
                <a:gd name="T13" fmla="*/ 203 h 663"/>
                <a:gd name="T14" fmla="*/ 192 w 399"/>
                <a:gd name="T15" fmla="*/ 245 h 663"/>
                <a:gd name="T16" fmla="*/ 176 w 399"/>
                <a:gd name="T17" fmla="*/ 291 h 663"/>
                <a:gd name="T18" fmla="*/ 169 w 399"/>
                <a:gd name="T19" fmla="*/ 341 h 663"/>
                <a:gd name="T20" fmla="*/ 161 w 399"/>
                <a:gd name="T21" fmla="*/ 395 h 663"/>
                <a:gd name="T22" fmla="*/ 153 w 399"/>
                <a:gd name="T23" fmla="*/ 453 h 663"/>
                <a:gd name="T24" fmla="*/ 153 w 399"/>
                <a:gd name="T25" fmla="*/ 518 h 663"/>
                <a:gd name="T26" fmla="*/ 153 w 399"/>
                <a:gd name="T27" fmla="*/ 518 h 663"/>
                <a:gd name="T28" fmla="*/ 123 w 399"/>
                <a:gd name="T29" fmla="*/ 525 h 663"/>
                <a:gd name="T30" fmla="*/ 96 w 399"/>
                <a:gd name="T31" fmla="*/ 533 h 663"/>
                <a:gd name="T32" fmla="*/ 65 w 399"/>
                <a:gd name="T33" fmla="*/ 548 h 663"/>
                <a:gd name="T34" fmla="*/ 34 w 399"/>
                <a:gd name="T35" fmla="*/ 568 h 663"/>
                <a:gd name="T36" fmla="*/ 23 w 399"/>
                <a:gd name="T37" fmla="*/ 579 h 663"/>
                <a:gd name="T38" fmla="*/ 11 w 399"/>
                <a:gd name="T39" fmla="*/ 591 h 663"/>
                <a:gd name="T40" fmla="*/ 4 w 399"/>
                <a:gd name="T41" fmla="*/ 602 h 663"/>
                <a:gd name="T42" fmla="*/ 0 w 399"/>
                <a:gd name="T43" fmla="*/ 617 h 663"/>
                <a:gd name="T44" fmla="*/ 0 w 399"/>
                <a:gd name="T45" fmla="*/ 633 h 663"/>
                <a:gd name="T46" fmla="*/ 4 w 399"/>
                <a:gd name="T47" fmla="*/ 652 h 663"/>
                <a:gd name="T48" fmla="*/ 4 w 399"/>
                <a:gd name="T49" fmla="*/ 652 h 663"/>
                <a:gd name="T50" fmla="*/ 8 w 399"/>
                <a:gd name="T51" fmla="*/ 652 h 663"/>
                <a:gd name="T52" fmla="*/ 23 w 399"/>
                <a:gd name="T53" fmla="*/ 660 h 663"/>
                <a:gd name="T54" fmla="*/ 46 w 399"/>
                <a:gd name="T55" fmla="*/ 663 h 663"/>
                <a:gd name="T56" fmla="*/ 77 w 399"/>
                <a:gd name="T57" fmla="*/ 663 h 663"/>
                <a:gd name="T58" fmla="*/ 234 w 399"/>
                <a:gd name="T59" fmla="*/ 591 h 663"/>
                <a:gd name="T60" fmla="*/ 234 w 399"/>
                <a:gd name="T61" fmla="*/ 591 h 663"/>
                <a:gd name="T62" fmla="*/ 242 w 399"/>
                <a:gd name="T63" fmla="*/ 583 h 663"/>
                <a:gd name="T64" fmla="*/ 249 w 399"/>
                <a:gd name="T65" fmla="*/ 571 h 663"/>
                <a:gd name="T66" fmla="*/ 253 w 399"/>
                <a:gd name="T67" fmla="*/ 564 h 663"/>
                <a:gd name="T68" fmla="*/ 253 w 399"/>
                <a:gd name="T69" fmla="*/ 556 h 663"/>
                <a:gd name="T70" fmla="*/ 253 w 399"/>
                <a:gd name="T71" fmla="*/ 545 h 663"/>
                <a:gd name="T72" fmla="*/ 249 w 399"/>
                <a:gd name="T73" fmla="*/ 537 h 663"/>
                <a:gd name="T74" fmla="*/ 219 w 399"/>
                <a:gd name="T75" fmla="*/ 502 h 663"/>
                <a:gd name="T76" fmla="*/ 219 w 399"/>
                <a:gd name="T77" fmla="*/ 502 h 663"/>
                <a:gd name="T78" fmla="*/ 219 w 399"/>
                <a:gd name="T79" fmla="*/ 460 h 663"/>
                <a:gd name="T80" fmla="*/ 219 w 399"/>
                <a:gd name="T81" fmla="*/ 410 h 663"/>
                <a:gd name="T82" fmla="*/ 226 w 399"/>
                <a:gd name="T83" fmla="*/ 349 h 663"/>
                <a:gd name="T84" fmla="*/ 234 w 399"/>
                <a:gd name="T85" fmla="*/ 314 h 663"/>
                <a:gd name="T86" fmla="*/ 245 w 399"/>
                <a:gd name="T87" fmla="*/ 280 h 663"/>
                <a:gd name="T88" fmla="*/ 261 w 399"/>
                <a:gd name="T89" fmla="*/ 242 h 663"/>
                <a:gd name="T90" fmla="*/ 276 w 399"/>
                <a:gd name="T91" fmla="*/ 207 h 663"/>
                <a:gd name="T92" fmla="*/ 299 w 399"/>
                <a:gd name="T93" fmla="*/ 169 h 663"/>
                <a:gd name="T94" fmla="*/ 326 w 399"/>
                <a:gd name="T95" fmla="*/ 134 h 663"/>
                <a:gd name="T96" fmla="*/ 361 w 399"/>
                <a:gd name="T97" fmla="*/ 100 h 663"/>
                <a:gd name="T98" fmla="*/ 399 w 399"/>
                <a:gd name="T99" fmla="*/ 69 h 663"/>
                <a:gd name="T100" fmla="*/ 399 w 399"/>
                <a:gd name="T101" fmla="*/ 69 h 663"/>
                <a:gd name="T102" fmla="*/ 399 w 399"/>
                <a:gd name="T103" fmla="*/ 54 h 663"/>
                <a:gd name="T104" fmla="*/ 399 w 399"/>
                <a:gd name="T105" fmla="*/ 38 h 663"/>
                <a:gd name="T106" fmla="*/ 395 w 399"/>
                <a:gd name="T107" fmla="*/ 23 h 663"/>
                <a:gd name="T108" fmla="*/ 387 w 399"/>
                <a:gd name="T109" fmla="*/ 8 h 663"/>
                <a:gd name="T110" fmla="*/ 380 w 399"/>
                <a:gd name="T111" fmla="*/ 4 h 663"/>
                <a:gd name="T112" fmla="*/ 372 w 399"/>
                <a:gd name="T113" fmla="*/ 0 h 663"/>
                <a:gd name="T114" fmla="*/ 364 w 399"/>
                <a:gd name="T115" fmla="*/ 0 h 663"/>
                <a:gd name="T116" fmla="*/ 349 w 399"/>
                <a:gd name="T117" fmla="*/ 4 h 663"/>
                <a:gd name="T118" fmla="*/ 318 w 399"/>
                <a:gd name="T119" fmla="*/ 19 h 663"/>
                <a:gd name="T120" fmla="*/ 318 w 399"/>
                <a:gd name="T121" fmla="*/ 19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9" h="663">
                  <a:moveTo>
                    <a:pt x="318" y="19"/>
                  </a:moveTo>
                  <a:lnTo>
                    <a:pt x="318" y="19"/>
                  </a:lnTo>
                  <a:lnTo>
                    <a:pt x="291" y="46"/>
                  </a:lnTo>
                  <a:lnTo>
                    <a:pt x="265" y="84"/>
                  </a:lnTo>
                  <a:lnTo>
                    <a:pt x="234" y="134"/>
                  </a:lnTo>
                  <a:lnTo>
                    <a:pt x="219" y="169"/>
                  </a:lnTo>
                  <a:lnTo>
                    <a:pt x="203" y="203"/>
                  </a:lnTo>
                  <a:lnTo>
                    <a:pt x="192" y="245"/>
                  </a:lnTo>
                  <a:lnTo>
                    <a:pt x="176" y="291"/>
                  </a:lnTo>
                  <a:lnTo>
                    <a:pt x="169" y="341"/>
                  </a:lnTo>
                  <a:lnTo>
                    <a:pt x="161" y="395"/>
                  </a:lnTo>
                  <a:lnTo>
                    <a:pt x="153" y="453"/>
                  </a:lnTo>
                  <a:lnTo>
                    <a:pt x="153" y="518"/>
                  </a:lnTo>
                  <a:lnTo>
                    <a:pt x="153" y="518"/>
                  </a:lnTo>
                  <a:lnTo>
                    <a:pt x="123" y="525"/>
                  </a:lnTo>
                  <a:lnTo>
                    <a:pt x="96" y="533"/>
                  </a:lnTo>
                  <a:lnTo>
                    <a:pt x="65" y="548"/>
                  </a:lnTo>
                  <a:lnTo>
                    <a:pt x="34" y="568"/>
                  </a:lnTo>
                  <a:lnTo>
                    <a:pt x="23" y="579"/>
                  </a:lnTo>
                  <a:lnTo>
                    <a:pt x="11" y="591"/>
                  </a:lnTo>
                  <a:lnTo>
                    <a:pt x="4" y="602"/>
                  </a:lnTo>
                  <a:lnTo>
                    <a:pt x="0" y="617"/>
                  </a:lnTo>
                  <a:lnTo>
                    <a:pt x="0" y="633"/>
                  </a:lnTo>
                  <a:lnTo>
                    <a:pt x="4" y="652"/>
                  </a:lnTo>
                  <a:lnTo>
                    <a:pt x="4" y="652"/>
                  </a:lnTo>
                  <a:lnTo>
                    <a:pt x="8" y="652"/>
                  </a:lnTo>
                  <a:lnTo>
                    <a:pt x="23" y="660"/>
                  </a:lnTo>
                  <a:lnTo>
                    <a:pt x="46" y="663"/>
                  </a:lnTo>
                  <a:lnTo>
                    <a:pt x="77" y="663"/>
                  </a:lnTo>
                  <a:lnTo>
                    <a:pt x="234" y="591"/>
                  </a:lnTo>
                  <a:lnTo>
                    <a:pt x="234" y="591"/>
                  </a:lnTo>
                  <a:lnTo>
                    <a:pt x="242" y="583"/>
                  </a:lnTo>
                  <a:lnTo>
                    <a:pt x="249" y="571"/>
                  </a:lnTo>
                  <a:lnTo>
                    <a:pt x="253" y="564"/>
                  </a:lnTo>
                  <a:lnTo>
                    <a:pt x="253" y="556"/>
                  </a:lnTo>
                  <a:lnTo>
                    <a:pt x="253" y="545"/>
                  </a:lnTo>
                  <a:lnTo>
                    <a:pt x="249" y="537"/>
                  </a:lnTo>
                  <a:lnTo>
                    <a:pt x="219" y="502"/>
                  </a:lnTo>
                  <a:lnTo>
                    <a:pt x="219" y="502"/>
                  </a:lnTo>
                  <a:lnTo>
                    <a:pt x="219" y="460"/>
                  </a:lnTo>
                  <a:lnTo>
                    <a:pt x="219" y="410"/>
                  </a:lnTo>
                  <a:lnTo>
                    <a:pt x="226" y="349"/>
                  </a:lnTo>
                  <a:lnTo>
                    <a:pt x="234" y="314"/>
                  </a:lnTo>
                  <a:lnTo>
                    <a:pt x="245" y="280"/>
                  </a:lnTo>
                  <a:lnTo>
                    <a:pt x="261" y="242"/>
                  </a:lnTo>
                  <a:lnTo>
                    <a:pt x="276" y="207"/>
                  </a:lnTo>
                  <a:lnTo>
                    <a:pt x="299" y="169"/>
                  </a:lnTo>
                  <a:lnTo>
                    <a:pt x="326" y="134"/>
                  </a:lnTo>
                  <a:lnTo>
                    <a:pt x="361" y="100"/>
                  </a:lnTo>
                  <a:lnTo>
                    <a:pt x="399" y="69"/>
                  </a:lnTo>
                  <a:lnTo>
                    <a:pt x="399" y="69"/>
                  </a:lnTo>
                  <a:lnTo>
                    <a:pt x="399" y="54"/>
                  </a:lnTo>
                  <a:lnTo>
                    <a:pt x="399" y="38"/>
                  </a:lnTo>
                  <a:lnTo>
                    <a:pt x="395" y="23"/>
                  </a:lnTo>
                  <a:lnTo>
                    <a:pt x="387" y="8"/>
                  </a:lnTo>
                  <a:lnTo>
                    <a:pt x="380" y="4"/>
                  </a:lnTo>
                  <a:lnTo>
                    <a:pt x="372" y="0"/>
                  </a:lnTo>
                  <a:lnTo>
                    <a:pt x="364" y="0"/>
                  </a:lnTo>
                  <a:lnTo>
                    <a:pt x="349" y="4"/>
                  </a:lnTo>
                  <a:lnTo>
                    <a:pt x="318" y="19"/>
                  </a:lnTo>
                  <a:lnTo>
                    <a:pt x="318"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12"/>
            <p:cNvSpPr>
              <a:spLocks/>
            </p:cNvSpPr>
            <p:nvPr/>
          </p:nvSpPr>
          <p:spPr bwMode="auto">
            <a:xfrm>
              <a:off x="1776" y="3261"/>
              <a:ext cx="399" cy="664"/>
            </a:xfrm>
            <a:custGeom>
              <a:avLst/>
              <a:gdLst>
                <a:gd name="T0" fmla="*/ 81 w 399"/>
                <a:gd name="T1" fmla="*/ 20 h 664"/>
                <a:gd name="T2" fmla="*/ 81 w 399"/>
                <a:gd name="T3" fmla="*/ 20 h 664"/>
                <a:gd name="T4" fmla="*/ 107 w 399"/>
                <a:gd name="T5" fmla="*/ 46 h 664"/>
                <a:gd name="T6" fmla="*/ 134 w 399"/>
                <a:gd name="T7" fmla="*/ 81 h 664"/>
                <a:gd name="T8" fmla="*/ 165 w 399"/>
                <a:gd name="T9" fmla="*/ 135 h 664"/>
                <a:gd name="T10" fmla="*/ 180 w 399"/>
                <a:gd name="T11" fmla="*/ 169 h 664"/>
                <a:gd name="T12" fmla="*/ 196 w 399"/>
                <a:gd name="T13" fmla="*/ 204 h 664"/>
                <a:gd name="T14" fmla="*/ 207 w 399"/>
                <a:gd name="T15" fmla="*/ 246 h 664"/>
                <a:gd name="T16" fmla="*/ 223 w 399"/>
                <a:gd name="T17" fmla="*/ 288 h 664"/>
                <a:gd name="T18" fmla="*/ 230 w 399"/>
                <a:gd name="T19" fmla="*/ 338 h 664"/>
                <a:gd name="T20" fmla="*/ 242 w 399"/>
                <a:gd name="T21" fmla="*/ 392 h 664"/>
                <a:gd name="T22" fmla="*/ 246 w 399"/>
                <a:gd name="T23" fmla="*/ 453 h 664"/>
                <a:gd name="T24" fmla="*/ 246 w 399"/>
                <a:gd name="T25" fmla="*/ 514 h 664"/>
                <a:gd name="T26" fmla="*/ 246 w 399"/>
                <a:gd name="T27" fmla="*/ 514 h 664"/>
                <a:gd name="T28" fmla="*/ 276 w 399"/>
                <a:gd name="T29" fmla="*/ 522 h 664"/>
                <a:gd name="T30" fmla="*/ 303 w 399"/>
                <a:gd name="T31" fmla="*/ 534 h 664"/>
                <a:gd name="T32" fmla="*/ 334 w 399"/>
                <a:gd name="T33" fmla="*/ 549 h 664"/>
                <a:gd name="T34" fmla="*/ 364 w 399"/>
                <a:gd name="T35" fmla="*/ 564 h 664"/>
                <a:gd name="T36" fmla="*/ 376 w 399"/>
                <a:gd name="T37" fmla="*/ 576 h 664"/>
                <a:gd name="T38" fmla="*/ 388 w 399"/>
                <a:gd name="T39" fmla="*/ 587 h 664"/>
                <a:gd name="T40" fmla="*/ 395 w 399"/>
                <a:gd name="T41" fmla="*/ 603 h 664"/>
                <a:gd name="T42" fmla="*/ 399 w 399"/>
                <a:gd name="T43" fmla="*/ 618 h 664"/>
                <a:gd name="T44" fmla="*/ 399 w 399"/>
                <a:gd name="T45" fmla="*/ 633 h 664"/>
                <a:gd name="T46" fmla="*/ 395 w 399"/>
                <a:gd name="T47" fmla="*/ 649 h 664"/>
                <a:gd name="T48" fmla="*/ 395 w 399"/>
                <a:gd name="T49" fmla="*/ 649 h 664"/>
                <a:gd name="T50" fmla="*/ 391 w 399"/>
                <a:gd name="T51" fmla="*/ 652 h 664"/>
                <a:gd name="T52" fmla="*/ 376 w 399"/>
                <a:gd name="T53" fmla="*/ 660 h 664"/>
                <a:gd name="T54" fmla="*/ 357 w 399"/>
                <a:gd name="T55" fmla="*/ 664 h 664"/>
                <a:gd name="T56" fmla="*/ 326 w 399"/>
                <a:gd name="T57" fmla="*/ 664 h 664"/>
                <a:gd name="T58" fmla="*/ 165 w 399"/>
                <a:gd name="T59" fmla="*/ 587 h 664"/>
                <a:gd name="T60" fmla="*/ 165 w 399"/>
                <a:gd name="T61" fmla="*/ 587 h 664"/>
                <a:gd name="T62" fmla="*/ 157 w 399"/>
                <a:gd name="T63" fmla="*/ 583 h 664"/>
                <a:gd name="T64" fmla="*/ 150 w 399"/>
                <a:gd name="T65" fmla="*/ 572 h 664"/>
                <a:gd name="T66" fmla="*/ 146 w 399"/>
                <a:gd name="T67" fmla="*/ 564 h 664"/>
                <a:gd name="T68" fmla="*/ 146 w 399"/>
                <a:gd name="T69" fmla="*/ 557 h 664"/>
                <a:gd name="T70" fmla="*/ 146 w 399"/>
                <a:gd name="T71" fmla="*/ 545 h 664"/>
                <a:gd name="T72" fmla="*/ 150 w 399"/>
                <a:gd name="T73" fmla="*/ 534 h 664"/>
                <a:gd name="T74" fmla="*/ 180 w 399"/>
                <a:gd name="T75" fmla="*/ 503 h 664"/>
                <a:gd name="T76" fmla="*/ 180 w 399"/>
                <a:gd name="T77" fmla="*/ 503 h 664"/>
                <a:gd name="T78" fmla="*/ 184 w 399"/>
                <a:gd name="T79" fmla="*/ 457 h 664"/>
                <a:gd name="T80" fmla="*/ 180 w 399"/>
                <a:gd name="T81" fmla="*/ 407 h 664"/>
                <a:gd name="T82" fmla="*/ 173 w 399"/>
                <a:gd name="T83" fmla="*/ 346 h 664"/>
                <a:gd name="T84" fmla="*/ 165 w 399"/>
                <a:gd name="T85" fmla="*/ 311 h 664"/>
                <a:gd name="T86" fmla="*/ 153 w 399"/>
                <a:gd name="T87" fmla="*/ 277 h 664"/>
                <a:gd name="T88" fmla="*/ 142 w 399"/>
                <a:gd name="T89" fmla="*/ 242 h 664"/>
                <a:gd name="T90" fmla="*/ 123 w 399"/>
                <a:gd name="T91" fmla="*/ 204 h 664"/>
                <a:gd name="T92" fmla="*/ 100 w 399"/>
                <a:gd name="T93" fmla="*/ 169 h 664"/>
                <a:gd name="T94" fmla="*/ 73 w 399"/>
                <a:gd name="T95" fmla="*/ 135 h 664"/>
                <a:gd name="T96" fmla="*/ 38 w 399"/>
                <a:gd name="T97" fmla="*/ 100 h 664"/>
                <a:gd name="T98" fmla="*/ 0 w 399"/>
                <a:gd name="T99" fmla="*/ 69 h 664"/>
                <a:gd name="T100" fmla="*/ 0 w 399"/>
                <a:gd name="T101" fmla="*/ 69 h 664"/>
                <a:gd name="T102" fmla="*/ 0 w 399"/>
                <a:gd name="T103" fmla="*/ 50 h 664"/>
                <a:gd name="T104" fmla="*/ 0 w 399"/>
                <a:gd name="T105" fmla="*/ 35 h 664"/>
                <a:gd name="T106" fmla="*/ 4 w 399"/>
                <a:gd name="T107" fmla="*/ 20 h 664"/>
                <a:gd name="T108" fmla="*/ 12 w 399"/>
                <a:gd name="T109" fmla="*/ 8 h 664"/>
                <a:gd name="T110" fmla="*/ 19 w 399"/>
                <a:gd name="T111" fmla="*/ 4 h 664"/>
                <a:gd name="T112" fmla="*/ 27 w 399"/>
                <a:gd name="T113" fmla="*/ 0 h 664"/>
                <a:gd name="T114" fmla="*/ 35 w 399"/>
                <a:gd name="T115" fmla="*/ 0 h 664"/>
                <a:gd name="T116" fmla="*/ 50 w 399"/>
                <a:gd name="T117" fmla="*/ 4 h 664"/>
                <a:gd name="T118" fmla="*/ 81 w 399"/>
                <a:gd name="T119" fmla="*/ 20 h 664"/>
                <a:gd name="T120" fmla="*/ 81 w 399"/>
                <a:gd name="T121" fmla="*/ 20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99" h="664">
                  <a:moveTo>
                    <a:pt x="81" y="20"/>
                  </a:moveTo>
                  <a:lnTo>
                    <a:pt x="81" y="20"/>
                  </a:lnTo>
                  <a:lnTo>
                    <a:pt x="107" y="46"/>
                  </a:lnTo>
                  <a:lnTo>
                    <a:pt x="134" y="81"/>
                  </a:lnTo>
                  <a:lnTo>
                    <a:pt x="165" y="135"/>
                  </a:lnTo>
                  <a:lnTo>
                    <a:pt x="180" y="169"/>
                  </a:lnTo>
                  <a:lnTo>
                    <a:pt x="196" y="204"/>
                  </a:lnTo>
                  <a:lnTo>
                    <a:pt x="207" y="246"/>
                  </a:lnTo>
                  <a:lnTo>
                    <a:pt x="223" y="288"/>
                  </a:lnTo>
                  <a:lnTo>
                    <a:pt x="230" y="338"/>
                  </a:lnTo>
                  <a:lnTo>
                    <a:pt x="242" y="392"/>
                  </a:lnTo>
                  <a:lnTo>
                    <a:pt x="246" y="453"/>
                  </a:lnTo>
                  <a:lnTo>
                    <a:pt x="246" y="514"/>
                  </a:lnTo>
                  <a:lnTo>
                    <a:pt x="246" y="514"/>
                  </a:lnTo>
                  <a:lnTo>
                    <a:pt x="276" y="522"/>
                  </a:lnTo>
                  <a:lnTo>
                    <a:pt x="303" y="534"/>
                  </a:lnTo>
                  <a:lnTo>
                    <a:pt x="334" y="549"/>
                  </a:lnTo>
                  <a:lnTo>
                    <a:pt x="364" y="564"/>
                  </a:lnTo>
                  <a:lnTo>
                    <a:pt x="376" y="576"/>
                  </a:lnTo>
                  <a:lnTo>
                    <a:pt x="388" y="587"/>
                  </a:lnTo>
                  <a:lnTo>
                    <a:pt x="395" y="603"/>
                  </a:lnTo>
                  <a:lnTo>
                    <a:pt x="399" y="618"/>
                  </a:lnTo>
                  <a:lnTo>
                    <a:pt x="399" y="633"/>
                  </a:lnTo>
                  <a:lnTo>
                    <a:pt x="395" y="649"/>
                  </a:lnTo>
                  <a:lnTo>
                    <a:pt x="395" y="649"/>
                  </a:lnTo>
                  <a:lnTo>
                    <a:pt x="391" y="652"/>
                  </a:lnTo>
                  <a:lnTo>
                    <a:pt x="376" y="660"/>
                  </a:lnTo>
                  <a:lnTo>
                    <a:pt x="357" y="664"/>
                  </a:lnTo>
                  <a:lnTo>
                    <a:pt x="326" y="664"/>
                  </a:lnTo>
                  <a:lnTo>
                    <a:pt x="165" y="587"/>
                  </a:lnTo>
                  <a:lnTo>
                    <a:pt x="165" y="587"/>
                  </a:lnTo>
                  <a:lnTo>
                    <a:pt x="157" y="583"/>
                  </a:lnTo>
                  <a:lnTo>
                    <a:pt x="150" y="572"/>
                  </a:lnTo>
                  <a:lnTo>
                    <a:pt x="146" y="564"/>
                  </a:lnTo>
                  <a:lnTo>
                    <a:pt x="146" y="557"/>
                  </a:lnTo>
                  <a:lnTo>
                    <a:pt x="146" y="545"/>
                  </a:lnTo>
                  <a:lnTo>
                    <a:pt x="150" y="534"/>
                  </a:lnTo>
                  <a:lnTo>
                    <a:pt x="180" y="503"/>
                  </a:lnTo>
                  <a:lnTo>
                    <a:pt x="180" y="503"/>
                  </a:lnTo>
                  <a:lnTo>
                    <a:pt x="184" y="457"/>
                  </a:lnTo>
                  <a:lnTo>
                    <a:pt x="180" y="407"/>
                  </a:lnTo>
                  <a:lnTo>
                    <a:pt x="173" y="346"/>
                  </a:lnTo>
                  <a:lnTo>
                    <a:pt x="165" y="311"/>
                  </a:lnTo>
                  <a:lnTo>
                    <a:pt x="153" y="277"/>
                  </a:lnTo>
                  <a:lnTo>
                    <a:pt x="142" y="242"/>
                  </a:lnTo>
                  <a:lnTo>
                    <a:pt x="123" y="204"/>
                  </a:lnTo>
                  <a:lnTo>
                    <a:pt x="100" y="169"/>
                  </a:lnTo>
                  <a:lnTo>
                    <a:pt x="73" y="135"/>
                  </a:lnTo>
                  <a:lnTo>
                    <a:pt x="38" y="100"/>
                  </a:lnTo>
                  <a:lnTo>
                    <a:pt x="0" y="69"/>
                  </a:lnTo>
                  <a:lnTo>
                    <a:pt x="0" y="69"/>
                  </a:lnTo>
                  <a:lnTo>
                    <a:pt x="0" y="50"/>
                  </a:lnTo>
                  <a:lnTo>
                    <a:pt x="0" y="35"/>
                  </a:lnTo>
                  <a:lnTo>
                    <a:pt x="4" y="20"/>
                  </a:lnTo>
                  <a:lnTo>
                    <a:pt x="12" y="8"/>
                  </a:lnTo>
                  <a:lnTo>
                    <a:pt x="19" y="4"/>
                  </a:lnTo>
                  <a:lnTo>
                    <a:pt x="27" y="0"/>
                  </a:lnTo>
                  <a:lnTo>
                    <a:pt x="35" y="0"/>
                  </a:lnTo>
                  <a:lnTo>
                    <a:pt x="50" y="4"/>
                  </a:lnTo>
                  <a:lnTo>
                    <a:pt x="81" y="20"/>
                  </a:lnTo>
                  <a:lnTo>
                    <a:pt x="81"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13"/>
            <p:cNvSpPr>
              <a:spLocks/>
            </p:cNvSpPr>
            <p:nvPr/>
          </p:nvSpPr>
          <p:spPr bwMode="auto">
            <a:xfrm>
              <a:off x="759" y="2203"/>
              <a:ext cx="1362" cy="878"/>
            </a:xfrm>
            <a:custGeom>
              <a:avLst/>
              <a:gdLst>
                <a:gd name="T0" fmla="*/ 4 w 1362"/>
                <a:gd name="T1" fmla="*/ 590 h 878"/>
                <a:gd name="T2" fmla="*/ 0 w 1362"/>
                <a:gd name="T3" fmla="*/ 502 h 878"/>
                <a:gd name="T4" fmla="*/ 23 w 1362"/>
                <a:gd name="T5" fmla="*/ 418 h 878"/>
                <a:gd name="T6" fmla="*/ 69 w 1362"/>
                <a:gd name="T7" fmla="*/ 334 h 878"/>
                <a:gd name="T8" fmla="*/ 139 w 1362"/>
                <a:gd name="T9" fmla="*/ 253 h 878"/>
                <a:gd name="T10" fmla="*/ 227 w 1362"/>
                <a:gd name="T11" fmla="*/ 180 h 878"/>
                <a:gd name="T12" fmla="*/ 334 w 1362"/>
                <a:gd name="T13" fmla="*/ 115 h 878"/>
                <a:gd name="T14" fmla="*/ 457 w 1362"/>
                <a:gd name="T15" fmla="*/ 65 h 878"/>
                <a:gd name="T16" fmla="*/ 591 w 1362"/>
                <a:gd name="T17" fmla="*/ 27 h 878"/>
                <a:gd name="T18" fmla="*/ 660 w 1362"/>
                <a:gd name="T19" fmla="*/ 11 h 878"/>
                <a:gd name="T20" fmla="*/ 795 w 1362"/>
                <a:gd name="T21" fmla="*/ 0 h 878"/>
                <a:gd name="T22" fmla="*/ 921 w 1362"/>
                <a:gd name="T23" fmla="*/ 4 h 878"/>
                <a:gd name="T24" fmla="*/ 1040 w 1362"/>
                <a:gd name="T25" fmla="*/ 27 h 878"/>
                <a:gd name="T26" fmla="*/ 1144 w 1362"/>
                <a:gd name="T27" fmla="*/ 61 h 878"/>
                <a:gd name="T28" fmla="*/ 1232 w 1362"/>
                <a:gd name="T29" fmla="*/ 111 h 878"/>
                <a:gd name="T30" fmla="*/ 1297 w 1362"/>
                <a:gd name="T31" fmla="*/ 176 h 878"/>
                <a:gd name="T32" fmla="*/ 1343 w 1362"/>
                <a:gd name="T33" fmla="*/ 249 h 878"/>
                <a:gd name="T34" fmla="*/ 1355 w 1362"/>
                <a:gd name="T35" fmla="*/ 291 h 878"/>
                <a:gd name="T36" fmla="*/ 1358 w 1362"/>
                <a:gd name="T37" fmla="*/ 380 h 878"/>
                <a:gd name="T38" fmla="*/ 1339 w 1362"/>
                <a:gd name="T39" fmla="*/ 464 h 878"/>
                <a:gd name="T40" fmla="*/ 1293 w 1362"/>
                <a:gd name="T41" fmla="*/ 548 h 878"/>
                <a:gd name="T42" fmla="*/ 1224 w 1362"/>
                <a:gd name="T43" fmla="*/ 629 h 878"/>
                <a:gd name="T44" fmla="*/ 1132 w 1362"/>
                <a:gd name="T45" fmla="*/ 702 h 878"/>
                <a:gd name="T46" fmla="*/ 1029 w 1362"/>
                <a:gd name="T47" fmla="*/ 763 h 878"/>
                <a:gd name="T48" fmla="*/ 906 w 1362"/>
                <a:gd name="T49" fmla="*/ 817 h 878"/>
                <a:gd name="T50" fmla="*/ 772 w 1362"/>
                <a:gd name="T51" fmla="*/ 855 h 878"/>
                <a:gd name="T52" fmla="*/ 702 w 1362"/>
                <a:gd name="T53" fmla="*/ 867 h 878"/>
                <a:gd name="T54" fmla="*/ 568 w 1362"/>
                <a:gd name="T55" fmla="*/ 878 h 878"/>
                <a:gd name="T56" fmla="*/ 438 w 1362"/>
                <a:gd name="T57" fmla="*/ 874 h 878"/>
                <a:gd name="T58" fmla="*/ 323 w 1362"/>
                <a:gd name="T59" fmla="*/ 855 h 878"/>
                <a:gd name="T60" fmla="*/ 219 w 1362"/>
                <a:gd name="T61" fmla="*/ 817 h 878"/>
                <a:gd name="T62" fmla="*/ 131 w 1362"/>
                <a:gd name="T63" fmla="*/ 767 h 878"/>
                <a:gd name="T64" fmla="*/ 62 w 1362"/>
                <a:gd name="T65" fmla="*/ 706 h 878"/>
                <a:gd name="T66" fmla="*/ 20 w 1362"/>
                <a:gd name="T67" fmla="*/ 629 h 878"/>
                <a:gd name="T68" fmla="*/ 4 w 1362"/>
                <a:gd name="T69" fmla="*/ 590 h 8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62" h="878">
                  <a:moveTo>
                    <a:pt x="4" y="590"/>
                  </a:moveTo>
                  <a:lnTo>
                    <a:pt x="4" y="590"/>
                  </a:lnTo>
                  <a:lnTo>
                    <a:pt x="0" y="544"/>
                  </a:lnTo>
                  <a:lnTo>
                    <a:pt x="0" y="502"/>
                  </a:lnTo>
                  <a:lnTo>
                    <a:pt x="8" y="460"/>
                  </a:lnTo>
                  <a:lnTo>
                    <a:pt x="23" y="418"/>
                  </a:lnTo>
                  <a:lnTo>
                    <a:pt x="43" y="372"/>
                  </a:lnTo>
                  <a:lnTo>
                    <a:pt x="69" y="334"/>
                  </a:lnTo>
                  <a:lnTo>
                    <a:pt x="100" y="291"/>
                  </a:lnTo>
                  <a:lnTo>
                    <a:pt x="139" y="253"/>
                  </a:lnTo>
                  <a:lnTo>
                    <a:pt x="181" y="215"/>
                  </a:lnTo>
                  <a:lnTo>
                    <a:pt x="227" y="180"/>
                  </a:lnTo>
                  <a:lnTo>
                    <a:pt x="280" y="146"/>
                  </a:lnTo>
                  <a:lnTo>
                    <a:pt x="334" y="115"/>
                  </a:lnTo>
                  <a:lnTo>
                    <a:pt x="392" y="88"/>
                  </a:lnTo>
                  <a:lnTo>
                    <a:pt x="457" y="65"/>
                  </a:lnTo>
                  <a:lnTo>
                    <a:pt x="522" y="42"/>
                  </a:lnTo>
                  <a:lnTo>
                    <a:pt x="591" y="27"/>
                  </a:lnTo>
                  <a:lnTo>
                    <a:pt x="591" y="27"/>
                  </a:lnTo>
                  <a:lnTo>
                    <a:pt x="660" y="11"/>
                  </a:lnTo>
                  <a:lnTo>
                    <a:pt x="725" y="4"/>
                  </a:lnTo>
                  <a:lnTo>
                    <a:pt x="795" y="0"/>
                  </a:lnTo>
                  <a:lnTo>
                    <a:pt x="860" y="0"/>
                  </a:lnTo>
                  <a:lnTo>
                    <a:pt x="921" y="4"/>
                  </a:lnTo>
                  <a:lnTo>
                    <a:pt x="983" y="15"/>
                  </a:lnTo>
                  <a:lnTo>
                    <a:pt x="1040" y="27"/>
                  </a:lnTo>
                  <a:lnTo>
                    <a:pt x="1094" y="42"/>
                  </a:lnTo>
                  <a:lnTo>
                    <a:pt x="1144" y="61"/>
                  </a:lnTo>
                  <a:lnTo>
                    <a:pt x="1190" y="84"/>
                  </a:lnTo>
                  <a:lnTo>
                    <a:pt x="1232" y="111"/>
                  </a:lnTo>
                  <a:lnTo>
                    <a:pt x="1266" y="142"/>
                  </a:lnTo>
                  <a:lnTo>
                    <a:pt x="1297" y="176"/>
                  </a:lnTo>
                  <a:lnTo>
                    <a:pt x="1324" y="211"/>
                  </a:lnTo>
                  <a:lnTo>
                    <a:pt x="1343" y="249"/>
                  </a:lnTo>
                  <a:lnTo>
                    <a:pt x="1355" y="291"/>
                  </a:lnTo>
                  <a:lnTo>
                    <a:pt x="1355" y="291"/>
                  </a:lnTo>
                  <a:lnTo>
                    <a:pt x="1362" y="334"/>
                  </a:lnTo>
                  <a:lnTo>
                    <a:pt x="1358" y="380"/>
                  </a:lnTo>
                  <a:lnTo>
                    <a:pt x="1351" y="422"/>
                  </a:lnTo>
                  <a:lnTo>
                    <a:pt x="1339" y="464"/>
                  </a:lnTo>
                  <a:lnTo>
                    <a:pt x="1316" y="506"/>
                  </a:lnTo>
                  <a:lnTo>
                    <a:pt x="1293" y="548"/>
                  </a:lnTo>
                  <a:lnTo>
                    <a:pt x="1259" y="590"/>
                  </a:lnTo>
                  <a:lnTo>
                    <a:pt x="1224" y="629"/>
                  </a:lnTo>
                  <a:lnTo>
                    <a:pt x="1182" y="663"/>
                  </a:lnTo>
                  <a:lnTo>
                    <a:pt x="1132" y="702"/>
                  </a:lnTo>
                  <a:lnTo>
                    <a:pt x="1082" y="732"/>
                  </a:lnTo>
                  <a:lnTo>
                    <a:pt x="1029" y="763"/>
                  </a:lnTo>
                  <a:lnTo>
                    <a:pt x="967" y="790"/>
                  </a:lnTo>
                  <a:lnTo>
                    <a:pt x="906" y="817"/>
                  </a:lnTo>
                  <a:lnTo>
                    <a:pt x="841" y="836"/>
                  </a:lnTo>
                  <a:lnTo>
                    <a:pt x="772" y="855"/>
                  </a:lnTo>
                  <a:lnTo>
                    <a:pt x="772" y="855"/>
                  </a:lnTo>
                  <a:lnTo>
                    <a:pt x="702" y="867"/>
                  </a:lnTo>
                  <a:lnTo>
                    <a:pt x="633" y="874"/>
                  </a:lnTo>
                  <a:lnTo>
                    <a:pt x="568" y="878"/>
                  </a:lnTo>
                  <a:lnTo>
                    <a:pt x="503" y="878"/>
                  </a:lnTo>
                  <a:lnTo>
                    <a:pt x="438" y="874"/>
                  </a:lnTo>
                  <a:lnTo>
                    <a:pt x="380" y="867"/>
                  </a:lnTo>
                  <a:lnTo>
                    <a:pt x="323" y="855"/>
                  </a:lnTo>
                  <a:lnTo>
                    <a:pt x="269" y="840"/>
                  </a:lnTo>
                  <a:lnTo>
                    <a:pt x="219" y="817"/>
                  </a:lnTo>
                  <a:lnTo>
                    <a:pt x="173" y="794"/>
                  </a:lnTo>
                  <a:lnTo>
                    <a:pt x="131" y="767"/>
                  </a:lnTo>
                  <a:lnTo>
                    <a:pt x="93" y="740"/>
                  </a:lnTo>
                  <a:lnTo>
                    <a:pt x="62" y="706"/>
                  </a:lnTo>
                  <a:lnTo>
                    <a:pt x="39" y="671"/>
                  </a:lnTo>
                  <a:lnTo>
                    <a:pt x="20" y="629"/>
                  </a:lnTo>
                  <a:lnTo>
                    <a:pt x="4" y="590"/>
                  </a:lnTo>
                  <a:lnTo>
                    <a:pt x="4" y="59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Freeform 14"/>
            <p:cNvSpPr>
              <a:spLocks/>
            </p:cNvSpPr>
            <p:nvPr/>
          </p:nvSpPr>
          <p:spPr bwMode="auto">
            <a:xfrm>
              <a:off x="1646" y="2372"/>
              <a:ext cx="195" cy="172"/>
            </a:xfrm>
            <a:custGeom>
              <a:avLst/>
              <a:gdLst>
                <a:gd name="T0" fmla="*/ 42 w 195"/>
                <a:gd name="T1" fmla="*/ 172 h 172"/>
                <a:gd name="T2" fmla="*/ 42 w 195"/>
                <a:gd name="T3" fmla="*/ 172 h 172"/>
                <a:gd name="T4" fmla="*/ 73 w 195"/>
                <a:gd name="T5" fmla="*/ 161 h 172"/>
                <a:gd name="T6" fmla="*/ 103 w 195"/>
                <a:gd name="T7" fmla="*/ 153 h 172"/>
                <a:gd name="T8" fmla="*/ 103 w 195"/>
                <a:gd name="T9" fmla="*/ 153 h 172"/>
                <a:gd name="T10" fmla="*/ 149 w 195"/>
                <a:gd name="T11" fmla="*/ 145 h 172"/>
                <a:gd name="T12" fmla="*/ 188 w 195"/>
                <a:gd name="T13" fmla="*/ 145 h 172"/>
                <a:gd name="T14" fmla="*/ 188 w 195"/>
                <a:gd name="T15" fmla="*/ 145 h 172"/>
                <a:gd name="T16" fmla="*/ 195 w 195"/>
                <a:gd name="T17" fmla="*/ 118 h 172"/>
                <a:gd name="T18" fmla="*/ 191 w 195"/>
                <a:gd name="T19" fmla="*/ 92 h 172"/>
                <a:gd name="T20" fmla="*/ 184 w 195"/>
                <a:gd name="T21" fmla="*/ 61 h 172"/>
                <a:gd name="T22" fmla="*/ 165 w 195"/>
                <a:gd name="T23" fmla="*/ 38 h 172"/>
                <a:gd name="T24" fmla="*/ 165 w 195"/>
                <a:gd name="T25" fmla="*/ 38 h 172"/>
                <a:gd name="T26" fmla="*/ 149 w 195"/>
                <a:gd name="T27" fmla="*/ 23 h 172"/>
                <a:gd name="T28" fmla="*/ 134 w 195"/>
                <a:gd name="T29" fmla="*/ 11 h 172"/>
                <a:gd name="T30" fmla="*/ 115 w 195"/>
                <a:gd name="T31" fmla="*/ 3 h 172"/>
                <a:gd name="T32" fmla="*/ 96 w 195"/>
                <a:gd name="T33" fmla="*/ 0 h 172"/>
                <a:gd name="T34" fmla="*/ 76 w 195"/>
                <a:gd name="T35" fmla="*/ 0 h 172"/>
                <a:gd name="T36" fmla="*/ 61 w 195"/>
                <a:gd name="T37" fmla="*/ 3 h 172"/>
                <a:gd name="T38" fmla="*/ 42 w 195"/>
                <a:gd name="T39" fmla="*/ 7 h 172"/>
                <a:gd name="T40" fmla="*/ 26 w 195"/>
                <a:gd name="T41" fmla="*/ 19 h 172"/>
                <a:gd name="T42" fmla="*/ 26 w 195"/>
                <a:gd name="T43" fmla="*/ 19 h 172"/>
                <a:gd name="T44" fmla="*/ 15 w 195"/>
                <a:gd name="T45" fmla="*/ 34 h 172"/>
                <a:gd name="T46" fmla="*/ 7 w 195"/>
                <a:gd name="T47" fmla="*/ 49 h 172"/>
                <a:gd name="T48" fmla="*/ 0 w 195"/>
                <a:gd name="T49" fmla="*/ 69 h 172"/>
                <a:gd name="T50" fmla="*/ 0 w 195"/>
                <a:gd name="T51" fmla="*/ 88 h 172"/>
                <a:gd name="T52" fmla="*/ 0 w 195"/>
                <a:gd name="T53" fmla="*/ 107 h 172"/>
                <a:gd name="T54" fmla="*/ 7 w 195"/>
                <a:gd name="T55" fmla="*/ 122 h 172"/>
                <a:gd name="T56" fmla="*/ 15 w 195"/>
                <a:gd name="T57" fmla="*/ 142 h 172"/>
                <a:gd name="T58" fmla="*/ 30 w 195"/>
                <a:gd name="T59" fmla="*/ 161 h 172"/>
                <a:gd name="T60" fmla="*/ 30 w 195"/>
                <a:gd name="T61" fmla="*/ 161 h 172"/>
                <a:gd name="T62" fmla="*/ 42 w 195"/>
                <a:gd name="T63" fmla="*/ 172 h 172"/>
                <a:gd name="T64" fmla="*/ 42 w 195"/>
                <a:gd name="T65"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5" h="172">
                  <a:moveTo>
                    <a:pt x="42" y="172"/>
                  </a:moveTo>
                  <a:lnTo>
                    <a:pt x="42" y="172"/>
                  </a:lnTo>
                  <a:lnTo>
                    <a:pt x="73" y="161"/>
                  </a:lnTo>
                  <a:lnTo>
                    <a:pt x="103" y="153"/>
                  </a:lnTo>
                  <a:lnTo>
                    <a:pt x="103" y="153"/>
                  </a:lnTo>
                  <a:lnTo>
                    <a:pt x="149" y="145"/>
                  </a:lnTo>
                  <a:lnTo>
                    <a:pt x="188" y="145"/>
                  </a:lnTo>
                  <a:lnTo>
                    <a:pt x="188" y="145"/>
                  </a:lnTo>
                  <a:lnTo>
                    <a:pt x="195" y="118"/>
                  </a:lnTo>
                  <a:lnTo>
                    <a:pt x="191" y="92"/>
                  </a:lnTo>
                  <a:lnTo>
                    <a:pt x="184" y="61"/>
                  </a:lnTo>
                  <a:lnTo>
                    <a:pt x="165" y="38"/>
                  </a:lnTo>
                  <a:lnTo>
                    <a:pt x="165" y="38"/>
                  </a:lnTo>
                  <a:lnTo>
                    <a:pt x="149" y="23"/>
                  </a:lnTo>
                  <a:lnTo>
                    <a:pt x="134" y="11"/>
                  </a:lnTo>
                  <a:lnTo>
                    <a:pt x="115" y="3"/>
                  </a:lnTo>
                  <a:lnTo>
                    <a:pt x="96" y="0"/>
                  </a:lnTo>
                  <a:lnTo>
                    <a:pt x="76" y="0"/>
                  </a:lnTo>
                  <a:lnTo>
                    <a:pt x="61" y="3"/>
                  </a:lnTo>
                  <a:lnTo>
                    <a:pt x="42" y="7"/>
                  </a:lnTo>
                  <a:lnTo>
                    <a:pt x="26" y="19"/>
                  </a:lnTo>
                  <a:lnTo>
                    <a:pt x="26" y="19"/>
                  </a:lnTo>
                  <a:lnTo>
                    <a:pt x="15" y="34"/>
                  </a:lnTo>
                  <a:lnTo>
                    <a:pt x="7" y="49"/>
                  </a:lnTo>
                  <a:lnTo>
                    <a:pt x="0" y="69"/>
                  </a:lnTo>
                  <a:lnTo>
                    <a:pt x="0" y="88"/>
                  </a:lnTo>
                  <a:lnTo>
                    <a:pt x="0" y="107"/>
                  </a:lnTo>
                  <a:lnTo>
                    <a:pt x="7" y="122"/>
                  </a:lnTo>
                  <a:lnTo>
                    <a:pt x="15" y="142"/>
                  </a:lnTo>
                  <a:lnTo>
                    <a:pt x="30" y="161"/>
                  </a:lnTo>
                  <a:lnTo>
                    <a:pt x="30" y="161"/>
                  </a:lnTo>
                  <a:lnTo>
                    <a:pt x="42" y="172"/>
                  </a:lnTo>
                  <a:lnTo>
                    <a:pt x="42" y="1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15"/>
            <p:cNvSpPr>
              <a:spLocks/>
            </p:cNvSpPr>
            <p:nvPr/>
          </p:nvSpPr>
          <p:spPr bwMode="auto">
            <a:xfrm>
              <a:off x="1155" y="2479"/>
              <a:ext cx="184" cy="188"/>
            </a:xfrm>
            <a:custGeom>
              <a:avLst/>
              <a:gdLst>
                <a:gd name="T0" fmla="*/ 34 w 184"/>
                <a:gd name="T1" fmla="*/ 188 h 188"/>
                <a:gd name="T2" fmla="*/ 34 w 184"/>
                <a:gd name="T3" fmla="*/ 188 h 188"/>
                <a:gd name="T4" fmla="*/ 69 w 184"/>
                <a:gd name="T5" fmla="*/ 180 h 188"/>
                <a:gd name="T6" fmla="*/ 69 w 184"/>
                <a:gd name="T7" fmla="*/ 180 h 188"/>
                <a:gd name="T8" fmla="*/ 118 w 184"/>
                <a:gd name="T9" fmla="*/ 173 h 188"/>
                <a:gd name="T10" fmla="*/ 161 w 184"/>
                <a:gd name="T11" fmla="*/ 169 h 188"/>
                <a:gd name="T12" fmla="*/ 161 w 184"/>
                <a:gd name="T13" fmla="*/ 169 h 188"/>
                <a:gd name="T14" fmla="*/ 172 w 184"/>
                <a:gd name="T15" fmla="*/ 146 h 188"/>
                <a:gd name="T16" fmla="*/ 180 w 184"/>
                <a:gd name="T17" fmla="*/ 119 h 188"/>
                <a:gd name="T18" fmla="*/ 180 w 184"/>
                <a:gd name="T19" fmla="*/ 119 h 188"/>
                <a:gd name="T20" fmla="*/ 184 w 184"/>
                <a:gd name="T21" fmla="*/ 100 h 188"/>
                <a:gd name="T22" fmla="*/ 180 w 184"/>
                <a:gd name="T23" fmla="*/ 77 h 188"/>
                <a:gd name="T24" fmla="*/ 176 w 184"/>
                <a:gd name="T25" fmla="*/ 58 h 188"/>
                <a:gd name="T26" fmla="*/ 168 w 184"/>
                <a:gd name="T27" fmla="*/ 42 h 188"/>
                <a:gd name="T28" fmla="*/ 157 w 184"/>
                <a:gd name="T29" fmla="*/ 27 h 188"/>
                <a:gd name="T30" fmla="*/ 142 w 184"/>
                <a:gd name="T31" fmla="*/ 15 h 188"/>
                <a:gd name="T32" fmla="*/ 126 w 184"/>
                <a:gd name="T33" fmla="*/ 4 h 188"/>
                <a:gd name="T34" fmla="*/ 111 w 184"/>
                <a:gd name="T35" fmla="*/ 0 h 188"/>
                <a:gd name="T36" fmla="*/ 111 w 184"/>
                <a:gd name="T37" fmla="*/ 0 h 188"/>
                <a:gd name="T38" fmla="*/ 92 w 184"/>
                <a:gd name="T39" fmla="*/ 0 h 188"/>
                <a:gd name="T40" fmla="*/ 72 w 184"/>
                <a:gd name="T41" fmla="*/ 0 h 188"/>
                <a:gd name="T42" fmla="*/ 57 w 184"/>
                <a:gd name="T43" fmla="*/ 8 h 188"/>
                <a:gd name="T44" fmla="*/ 42 w 184"/>
                <a:gd name="T45" fmla="*/ 19 h 188"/>
                <a:gd name="T46" fmla="*/ 26 w 184"/>
                <a:gd name="T47" fmla="*/ 31 h 188"/>
                <a:gd name="T48" fmla="*/ 15 w 184"/>
                <a:gd name="T49" fmla="*/ 50 h 188"/>
                <a:gd name="T50" fmla="*/ 7 w 184"/>
                <a:gd name="T51" fmla="*/ 65 h 188"/>
                <a:gd name="T52" fmla="*/ 0 w 184"/>
                <a:gd name="T53" fmla="*/ 88 h 188"/>
                <a:gd name="T54" fmla="*/ 0 w 184"/>
                <a:gd name="T55" fmla="*/ 88 h 188"/>
                <a:gd name="T56" fmla="*/ 0 w 184"/>
                <a:gd name="T57" fmla="*/ 115 h 188"/>
                <a:gd name="T58" fmla="*/ 3 w 184"/>
                <a:gd name="T59" fmla="*/ 146 h 188"/>
                <a:gd name="T60" fmla="*/ 15 w 184"/>
                <a:gd name="T61" fmla="*/ 169 h 188"/>
                <a:gd name="T62" fmla="*/ 34 w 184"/>
                <a:gd name="T63" fmla="*/ 188 h 188"/>
                <a:gd name="T64" fmla="*/ 34 w 184"/>
                <a:gd name="T65" fmla="*/ 18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88">
                  <a:moveTo>
                    <a:pt x="34" y="188"/>
                  </a:moveTo>
                  <a:lnTo>
                    <a:pt x="34" y="188"/>
                  </a:lnTo>
                  <a:lnTo>
                    <a:pt x="69" y="180"/>
                  </a:lnTo>
                  <a:lnTo>
                    <a:pt x="69" y="180"/>
                  </a:lnTo>
                  <a:lnTo>
                    <a:pt x="118" y="173"/>
                  </a:lnTo>
                  <a:lnTo>
                    <a:pt x="161" y="169"/>
                  </a:lnTo>
                  <a:lnTo>
                    <a:pt x="161" y="169"/>
                  </a:lnTo>
                  <a:lnTo>
                    <a:pt x="172" y="146"/>
                  </a:lnTo>
                  <a:lnTo>
                    <a:pt x="180" y="119"/>
                  </a:lnTo>
                  <a:lnTo>
                    <a:pt x="180" y="119"/>
                  </a:lnTo>
                  <a:lnTo>
                    <a:pt x="184" y="100"/>
                  </a:lnTo>
                  <a:lnTo>
                    <a:pt x="180" y="77"/>
                  </a:lnTo>
                  <a:lnTo>
                    <a:pt x="176" y="58"/>
                  </a:lnTo>
                  <a:lnTo>
                    <a:pt x="168" y="42"/>
                  </a:lnTo>
                  <a:lnTo>
                    <a:pt x="157" y="27"/>
                  </a:lnTo>
                  <a:lnTo>
                    <a:pt x="142" y="15"/>
                  </a:lnTo>
                  <a:lnTo>
                    <a:pt x="126" y="4"/>
                  </a:lnTo>
                  <a:lnTo>
                    <a:pt x="111" y="0"/>
                  </a:lnTo>
                  <a:lnTo>
                    <a:pt x="111" y="0"/>
                  </a:lnTo>
                  <a:lnTo>
                    <a:pt x="92" y="0"/>
                  </a:lnTo>
                  <a:lnTo>
                    <a:pt x="72" y="0"/>
                  </a:lnTo>
                  <a:lnTo>
                    <a:pt x="57" y="8"/>
                  </a:lnTo>
                  <a:lnTo>
                    <a:pt x="42" y="19"/>
                  </a:lnTo>
                  <a:lnTo>
                    <a:pt x="26" y="31"/>
                  </a:lnTo>
                  <a:lnTo>
                    <a:pt x="15" y="50"/>
                  </a:lnTo>
                  <a:lnTo>
                    <a:pt x="7" y="65"/>
                  </a:lnTo>
                  <a:lnTo>
                    <a:pt x="0" y="88"/>
                  </a:lnTo>
                  <a:lnTo>
                    <a:pt x="0" y="88"/>
                  </a:lnTo>
                  <a:lnTo>
                    <a:pt x="0" y="115"/>
                  </a:lnTo>
                  <a:lnTo>
                    <a:pt x="3" y="146"/>
                  </a:lnTo>
                  <a:lnTo>
                    <a:pt x="15" y="169"/>
                  </a:lnTo>
                  <a:lnTo>
                    <a:pt x="34" y="188"/>
                  </a:lnTo>
                  <a:lnTo>
                    <a:pt x="34" y="1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16"/>
            <p:cNvSpPr>
              <a:spLocks/>
            </p:cNvSpPr>
            <p:nvPr/>
          </p:nvSpPr>
          <p:spPr bwMode="auto">
            <a:xfrm>
              <a:off x="1768" y="2456"/>
              <a:ext cx="73" cy="100"/>
            </a:xfrm>
            <a:custGeom>
              <a:avLst/>
              <a:gdLst>
                <a:gd name="T0" fmla="*/ 4 w 73"/>
                <a:gd name="T1" fmla="*/ 58 h 100"/>
                <a:gd name="T2" fmla="*/ 4 w 73"/>
                <a:gd name="T3" fmla="*/ 58 h 100"/>
                <a:gd name="T4" fmla="*/ 0 w 73"/>
                <a:gd name="T5" fmla="*/ 38 h 100"/>
                <a:gd name="T6" fmla="*/ 4 w 73"/>
                <a:gd name="T7" fmla="*/ 19 h 100"/>
                <a:gd name="T8" fmla="*/ 16 w 73"/>
                <a:gd name="T9" fmla="*/ 4 h 100"/>
                <a:gd name="T10" fmla="*/ 27 w 73"/>
                <a:gd name="T11" fmla="*/ 0 h 100"/>
                <a:gd name="T12" fmla="*/ 27 w 73"/>
                <a:gd name="T13" fmla="*/ 0 h 100"/>
                <a:gd name="T14" fmla="*/ 39 w 73"/>
                <a:gd name="T15" fmla="*/ 0 h 100"/>
                <a:gd name="T16" fmla="*/ 54 w 73"/>
                <a:gd name="T17" fmla="*/ 8 h 100"/>
                <a:gd name="T18" fmla="*/ 62 w 73"/>
                <a:gd name="T19" fmla="*/ 23 h 100"/>
                <a:gd name="T20" fmla="*/ 69 w 73"/>
                <a:gd name="T21" fmla="*/ 42 h 100"/>
                <a:gd name="T22" fmla="*/ 69 w 73"/>
                <a:gd name="T23" fmla="*/ 42 h 100"/>
                <a:gd name="T24" fmla="*/ 73 w 73"/>
                <a:gd name="T25" fmla="*/ 61 h 100"/>
                <a:gd name="T26" fmla="*/ 69 w 73"/>
                <a:gd name="T27" fmla="*/ 81 h 100"/>
                <a:gd name="T28" fmla="*/ 62 w 73"/>
                <a:gd name="T29" fmla="*/ 92 h 100"/>
                <a:gd name="T30" fmla="*/ 50 w 73"/>
                <a:gd name="T31" fmla="*/ 100 h 100"/>
                <a:gd name="T32" fmla="*/ 50 w 73"/>
                <a:gd name="T33" fmla="*/ 100 h 100"/>
                <a:gd name="T34" fmla="*/ 35 w 73"/>
                <a:gd name="T35" fmla="*/ 100 h 100"/>
                <a:gd name="T36" fmla="*/ 23 w 73"/>
                <a:gd name="T37" fmla="*/ 92 h 100"/>
                <a:gd name="T38" fmla="*/ 12 w 73"/>
                <a:gd name="T39" fmla="*/ 77 h 100"/>
                <a:gd name="T40" fmla="*/ 4 w 73"/>
                <a:gd name="T41" fmla="*/ 58 h 100"/>
                <a:gd name="T42" fmla="*/ 4 w 73"/>
                <a:gd name="T43" fmla="*/ 5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3" h="100">
                  <a:moveTo>
                    <a:pt x="4" y="58"/>
                  </a:moveTo>
                  <a:lnTo>
                    <a:pt x="4" y="58"/>
                  </a:lnTo>
                  <a:lnTo>
                    <a:pt x="0" y="38"/>
                  </a:lnTo>
                  <a:lnTo>
                    <a:pt x="4" y="19"/>
                  </a:lnTo>
                  <a:lnTo>
                    <a:pt x="16" y="4"/>
                  </a:lnTo>
                  <a:lnTo>
                    <a:pt x="27" y="0"/>
                  </a:lnTo>
                  <a:lnTo>
                    <a:pt x="27" y="0"/>
                  </a:lnTo>
                  <a:lnTo>
                    <a:pt x="39" y="0"/>
                  </a:lnTo>
                  <a:lnTo>
                    <a:pt x="54" y="8"/>
                  </a:lnTo>
                  <a:lnTo>
                    <a:pt x="62" y="23"/>
                  </a:lnTo>
                  <a:lnTo>
                    <a:pt x="69" y="42"/>
                  </a:lnTo>
                  <a:lnTo>
                    <a:pt x="69" y="42"/>
                  </a:lnTo>
                  <a:lnTo>
                    <a:pt x="73" y="61"/>
                  </a:lnTo>
                  <a:lnTo>
                    <a:pt x="69" y="81"/>
                  </a:lnTo>
                  <a:lnTo>
                    <a:pt x="62" y="92"/>
                  </a:lnTo>
                  <a:lnTo>
                    <a:pt x="50" y="100"/>
                  </a:lnTo>
                  <a:lnTo>
                    <a:pt x="50" y="100"/>
                  </a:lnTo>
                  <a:lnTo>
                    <a:pt x="35" y="100"/>
                  </a:lnTo>
                  <a:lnTo>
                    <a:pt x="23" y="92"/>
                  </a:lnTo>
                  <a:lnTo>
                    <a:pt x="12" y="77"/>
                  </a:lnTo>
                  <a:lnTo>
                    <a:pt x="4" y="58"/>
                  </a:lnTo>
                  <a:lnTo>
                    <a:pt x="4" y="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7"/>
            <p:cNvSpPr>
              <a:spLocks/>
            </p:cNvSpPr>
            <p:nvPr/>
          </p:nvSpPr>
          <p:spPr bwMode="auto">
            <a:xfrm>
              <a:off x="1262" y="2579"/>
              <a:ext cx="69" cy="99"/>
            </a:xfrm>
            <a:custGeom>
              <a:avLst/>
              <a:gdLst>
                <a:gd name="T0" fmla="*/ 0 w 69"/>
                <a:gd name="T1" fmla="*/ 57 h 99"/>
                <a:gd name="T2" fmla="*/ 0 w 69"/>
                <a:gd name="T3" fmla="*/ 57 h 99"/>
                <a:gd name="T4" fmla="*/ 0 w 69"/>
                <a:gd name="T5" fmla="*/ 38 h 99"/>
                <a:gd name="T6" fmla="*/ 4 w 69"/>
                <a:gd name="T7" fmla="*/ 19 h 99"/>
                <a:gd name="T8" fmla="*/ 11 w 69"/>
                <a:gd name="T9" fmla="*/ 7 h 99"/>
                <a:gd name="T10" fmla="*/ 23 w 69"/>
                <a:gd name="T11" fmla="*/ 0 h 99"/>
                <a:gd name="T12" fmla="*/ 23 w 69"/>
                <a:gd name="T13" fmla="*/ 0 h 99"/>
                <a:gd name="T14" fmla="*/ 38 w 69"/>
                <a:gd name="T15" fmla="*/ 0 h 99"/>
                <a:gd name="T16" fmla="*/ 50 w 69"/>
                <a:gd name="T17" fmla="*/ 7 h 99"/>
                <a:gd name="T18" fmla="*/ 61 w 69"/>
                <a:gd name="T19" fmla="*/ 23 h 99"/>
                <a:gd name="T20" fmla="*/ 69 w 69"/>
                <a:gd name="T21" fmla="*/ 42 h 99"/>
                <a:gd name="T22" fmla="*/ 69 w 69"/>
                <a:gd name="T23" fmla="*/ 42 h 99"/>
                <a:gd name="T24" fmla="*/ 69 w 69"/>
                <a:gd name="T25" fmla="*/ 61 h 99"/>
                <a:gd name="T26" fmla="*/ 65 w 69"/>
                <a:gd name="T27" fmla="*/ 80 h 99"/>
                <a:gd name="T28" fmla="*/ 58 w 69"/>
                <a:gd name="T29" fmla="*/ 92 h 99"/>
                <a:gd name="T30" fmla="*/ 46 w 69"/>
                <a:gd name="T31" fmla="*/ 99 h 99"/>
                <a:gd name="T32" fmla="*/ 46 w 69"/>
                <a:gd name="T33" fmla="*/ 99 h 99"/>
                <a:gd name="T34" fmla="*/ 31 w 69"/>
                <a:gd name="T35" fmla="*/ 99 h 99"/>
                <a:gd name="T36" fmla="*/ 19 w 69"/>
                <a:gd name="T37" fmla="*/ 92 h 99"/>
                <a:gd name="T38" fmla="*/ 8 w 69"/>
                <a:gd name="T39" fmla="*/ 76 h 99"/>
                <a:gd name="T40" fmla="*/ 0 w 69"/>
                <a:gd name="T41" fmla="*/ 57 h 99"/>
                <a:gd name="T42" fmla="*/ 0 w 69"/>
                <a:gd name="T43" fmla="*/ 5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9" h="99">
                  <a:moveTo>
                    <a:pt x="0" y="57"/>
                  </a:moveTo>
                  <a:lnTo>
                    <a:pt x="0" y="57"/>
                  </a:lnTo>
                  <a:lnTo>
                    <a:pt x="0" y="38"/>
                  </a:lnTo>
                  <a:lnTo>
                    <a:pt x="4" y="19"/>
                  </a:lnTo>
                  <a:lnTo>
                    <a:pt x="11" y="7"/>
                  </a:lnTo>
                  <a:lnTo>
                    <a:pt x="23" y="0"/>
                  </a:lnTo>
                  <a:lnTo>
                    <a:pt x="23" y="0"/>
                  </a:lnTo>
                  <a:lnTo>
                    <a:pt x="38" y="0"/>
                  </a:lnTo>
                  <a:lnTo>
                    <a:pt x="50" y="7"/>
                  </a:lnTo>
                  <a:lnTo>
                    <a:pt x="61" y="23"/>
                  </a:lnTo>
                  <a:lnTo>
                    <a:pt x="69" y="42"/>
                  </a:lnTo>
                  <a:lnTo>
                    <a:pt x="69" y="42"/>
                  </a:lnTo>
                  <a:lnTo>
                    <a:pt x="69" y="61"/>
                  </a:lnTo>
                  <a:lnTo>
                    <a:pt x="65" y="80"/>
                  </a:lnTo>
                  <a:lnTo>
                    <a:pt x="58" y="92"/>
                  </a:lnTo>
                  <a:lnTo>
                    <a:pt x="46" y="99"/>
                  </a:lnTo>
                  <a:lnTo>
                    <a:pt x="46" y="99"/>
                  </a:lnTo>
                  <a:lnTo>
                    <a:pt x="31" y="99"/>
                  </a:lnTo>
                  <a:lnTo>
                    <a:pt x="19" y="92"/>
                  </a:lnTo>
                  <a:lnTo>
                    <a:pt x="8" y="76"/>
                  </a:lnTo>
                  <a:lnTo>
                    <a:pt x="0" y="57"/>
                  </a:lnTo>
                  <a:lnTo>
                    <a:pt x="0"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8"/>
            <p:cNvSpPr>
              <a:spLocks/>
            </p:cNvSpPr>
            <p:nvPr/>
          </p:nvSpPr>
          <p:spPr bwMode="auto">
            <a:xfrm>
              <a:off x="1193" y="2667"/>
              <a:ext cx="667" cy="257"/>
            </a:xfrm>
            <a:custGeom>
              <a:avLst/>
              <a:gdLst>
                <a:gd name="T0" fmla="*/ 667 w 667"/>
                <a:gd name="T1" fmla="*/ 0 h 257"/>
                <a:gd name="T2" fmla="*/ 667 w 667"/>
                <a:gd name="T3" fmla="*/ 0 h 257"/>
                <a:gd name="T4" fmla="*/ 656 w 667"/>
                <a:gd name="T5" fmla="*/ 19 h 257"/>
                <a:gd name="T6" fmla="*/ 618 w 667"/>
                <a:gd name="T7" fmla="*/ 65 h 257"/>
                <a:gd name="T8" fmla="*/ 591 w 667"/>
                <a:gd name="T9" fmla="*/ 96 h 257"/>
                <a:gd name="T10" fmla="*/ 556 w 667"/>
                <a:gd name="T11" fmla="*/ 130 h 257"/>
                <a:gd name="T12" fmla="*/ 522 w 667"/>
                <a:gd name="T13" fmla="*/ 161 h 257"/>
                <a:gd name="T14" fmla="*/ 476 w 667"/>
                <a:gd name="T15" fmla="*/ 192 h 257"/>
                <a:gd name="T16" fmla="*/ 430 w 667"/>
                <a:gd name="T17" fmla="*/ 219 h 257"/>
                <a:gd name="T18" fmla="*/ 380 w 667"/>
                <a:gd name="T19" fmla="*/ 238 h 257"/>
                <a:gd name="T20" fmla="*/ 353 w 667"/>
                <a:gd name="T21" fmla="*/ 245 h 257"/>
                <a:gd name="T22" fmla="*/ 326 w 667"/>
                <a:gd name="T23" fmla="*/ 253 h 257"/>
                <a:gd name="T24" fmla="*/ 295 w 667"/>
                <a:gd name="T25" fmla="*/ 257 h 257"/>
                <a:gd name="T26" fmla="*/ 265 w 667"/>
                <a:gd name="T27" fmla="*/ 257 h 257"/>
                <a:gd name="T28" fmla="*/ 234 w 667"/>
                <a:gd name="T29" fmla="*/ 253 h 257"/>
                <a:gd name="T30" fmla="*/ 203 w 667"/>
                <a:gd name="T31" fmla="*/ 249 h 257"/>
                <a:gd name="T32" fmla="*/ 173 w 667"/>
                <a:gd name="T33" fmla="*/ 242 h 257"/>
                <a:gd name="T34" fmla="*/ 138 w 667"/>
                <a:gd name="T35" fmla="*/ 230 h 257"/>
                <a:gd name="T36" fmla="*/ 104 w 667"/>
                <a:gd name="T37" fmla="*/ 215 h 257"/>
                <a:gd name="T38" fmla="*/ 69 w 667"/>
                <a:gd name="T39" fmla="*/ 196 h 257"/>
                <a:gd name="T40" fmla="*/ 34 w 667"/>
                <a:gd name="T41" fmla="*/ 173 h 257"/>
                <a:gd name="T42" fmla="*/ 0 w 667"/>
                <a:gd name="T43" fmla="*/ 146 h 257"/>
                <a:gd name="T44" fmla="*/ 0 w 667"/>
                <a:gd name="T45" fmla="*/ 146 h 257"/>
                <a:gd name="T46" fmla="*/ 15 w 667"/>
                <a:gd name="T47" fmla="*/ 150 h 257"/>
                <a:gd name="T48" fmla="*/ 54 w 667"/>
                <a:gd name="T49" fmla="*/ 157 h 257"/>
                <a:gd name="T50" fmla="*/ 119 w 667"/>
                <a:gd name="T51" fmla="*/ 161 h 257"/>
                <a:gd name="T52" fmla="*/ 199 w 667"/>
                <a:gd name="T53" fmla="*/ 161 h 257"/>
                <a:gd name="T54" fmla="*/ 249 w 667"/>
                <a:gd name="T55" fmla="*/ 153 h 257"/>
                <a:gd name="T56" fmla="*/ 299 w 667"/>
                <a:gd name="T57" fmla="*/ 146 h 257"/>
                <a:gd name="T58" fmla="*/ 357 w 667"/>
                <a:gd name="T59" fmla="*/ 134 h 257"/>
                <a:gd name="T60" fmla="*/ 414 w 667"/>
                <a:gd name="T61" fmla="*/ 119 h 257"/>
                <a:gd name="T62" fmla="*/ 476 w 667"/>
                <a:gd name="T63" fmla="*/ 100 h 257"/>
                <a:gd name="T64" fmla="*/ 537 w 667"/>
                <a:gd name="T65" fmla="*/ 73 h 257"/>
                <a:gd name="T66" fmla="*/ 602 w 667"/>
                <a:gd name="T67" fmla="*/ 38 h 257"/>
                <a:gd name="T68" fmla="*/ 667 w 667"/>
                <a:gd name="T69" fmla="*/ 0 h 257"/>
                <a:gd name="T70" fmla="*/ 667 w 667"/>
                <a:gd name="T71" fmla="*/ 0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7" h="257">
                  <a:moveTo>
                    <a:pt x="667" y="0"/>
                  </a:moveTo>
                  <a:lnTo>
                    <a:pt x="667" y="0"/>
                  </a:lnTo>
                  <a:lnTo>
                    <a:pt x="656" y="19"/>
                  </a:lnTo>
                  <a:lnTo>
                    <a:pt x="618" y="65"/>
                  </a:lnTo>
                  <a:lnTo>
                    <a:pt x="591" y="96"/>
                  </a:lnTo>
                  <a:lnTo>
                    <a:pt x="556" y="130"/>
                  </a:lnTo>
                  <a:lnTo>
                    <a:pt x="522" y="161"/>
                  </a:lnTo>
                  <a:lnTo>
                    <a:pt x="476" y="192"/>
                  </a:lnTo>
                  <a:lnTo>
                    <a:pt x="430" y="219"/>
                  </a:lnTo>
                  <a:lnTo>
                    <a:pt x="380" y="238"/>
                  </a:lnTo>
                  <a:lnTo>
                    <a:pt x="353" y="245"/>
                  </a:lnTo>
                  <a:lnTo>
                    <a:pt x="326" y="253"/>
                  </a:lnTo>
                  <a:lnTo>
                    <a:pt x="295" y="257"/>
                  </a:lnTo>
                  <a:lnTo>
                    <a:pt x="265" y="257"/>
                  </a:lnTo>
                  <a:lnTo>
                    <a:pt x="234" y="253"/>
                  </a:lnTo>
                  <a:lnTo>
                    <a:pt x="203" y="249"/>
                  </a:lnTo>
                  <a:lnTo>
                    <a:pt x="173" y="242"/>
                  </a:lnTo>
                  <a:lnTo>
                    <a:pt x="138" y="230"/>
                  </a:lnTo>
                  <a:lnTo>
                    <a:pt x="104" y="215"/>
                  </a:lnTo>
                  <a:lnTo>
                    <a:pt x="69" y="196"/>
                  </a:lnTo>
                  <a:lnTo>
                    <a:pt x="34" y="173"/>
                  </a:lnTo>
                  <a:lnTo>
                    <a:pt x="0" y="146"/>
                  </a:lnTo>
                  <a:lnTo>
                    <a:pt x="0" y="146"/>
                  </a:lnTo>
                  <a:lnTo>
                    <a:pt x="15" y="150"/>
                  </a:lnTo>
                  <a:lnTo>
                    <a:pt x="54" y="157"/>
                  </a:lnTo>
                  <a:lnTo>
                    <a:pt x="119" y="161"/>
                  </a:lnTo>
                  <a:lnTo>
                    <a:pt x="199" y="161"/>
                  </a:lnTo>
                  <a:lnTo>
                    <a:pt x="249" y="153"/>
                  </a:lnTo>
                  <a:lnTo>
                    <a:pt x="299" y="146"/>
                  </a:lnTo>
                  <a:lnTo>
                    <a:pt x="357" y="134"/>
                  </a:lnTo>
                  <a:lnTo>
                    <a:pt x="414" y="119"/>
                  </a:lnTo>
                  <a:lnTo>
                    <a:pt x="476" y="100"/>
                  </a:lnTo>
                  <a:lnTo>
                    <a:pt x="537" y="73"/>
                  </a:lnTo>
                  <a:lnTo>
                    <a:pt x="602" y="38"/>
                  </a:lnTo>
                  <a:lnTo>
                    <a:pt x="667" y="0"/>
                  </a:lnTo>
                  <a:lnTo>
                    <a:pt x="66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9"/>
            <p:cNvSpPr>
              <a:spLocks/>
            </p:cNvSpPr>
            <p:nvPr/>
          </p:nvSpPr>
          <p:spPr bwMode="auto">
            <a:xfrm>
              <a:off x="1880" y="2859"/>
              <a:ext cx="890" cy="207"/>
            </a:xfrm>
            <a:custGeom>
              <a:avLst/>
              <a:gdLst>
                <a:gd name="T0" fmla="*/ 732 w 890"/>
                <a:gd name="T1" fmla="*/ 11 h 207"/>
                <a:gd name="T2" fmla="*/ 732 w 890"/>
                <a:gd name="T3" fmla="*/ 11 h 207"/>
                <a:gd name="T4" fmla="*/ 721 w 890"/>
                <a:gd name="T5" fmla="*/ 19 h 207"/>
                <a:gd name="T6" fmla="*/ 682 w 890"/>
                <a:gd name="T7" fmla="*/ 38 h 207"/>
                <a:gd name="T8" fmla="*/ 625 w 890"/>
                <a:gd name="T9" fmla="*/ 65 h 207"/>
                <a:gd name="T10" fmla="*/ 544 w 890"/>
                <a:gd name="T11" fmla="*/ 92 h 207"/>
                <a:gd name="T12" fmla="*/ 498 w 890"/>
                <a:gd name="T13" fmla="*/ 107 h 207"/>
                <a:gd name="T14" fmla="*/ 452 w 890"/>
                <a:gd name="T15" fmla="*/ 115 h 207"/>
                <a:gd name="T16" fmla="*/ 399 w 890"/>
                <a:gd name="T17" fmla="*/ 122 h 207"/>
                <a:gd name="T18" fmla="*/ 341 w 890"/>
                <a:gd name="T19" fmla="*/ 126 h 207"/>
                <a:gd name="T20" fmla="*/ 284 w 890"/>
                <a:gd name="T21" fmla="*/ 126 h 207"/>
                <a:gd name="T22" fmla="*/ 222 w 890"/>
                <a:gd name="T23" fmla="*/ 119 h 207"/>
                <a:gd name="T24" fmla="*/ 161 w 890"/>
                <a:gd name="T25" fmla="*/ 111 h 207"/>
                <a:gd name="T26" fmla="*/ 96 w 890"/>
                <a:gd name="T27" fmla="*/ 92 h 207"/>
                <a:gd name="T28" fmla="*/ 96 w 890"/>
                <a:gd name="T29" fmla="*/ 92 h 207"/>
                <a:gd name="T30" fmla="*/ 69 w 890"/>
                <a:gd name="T31" fmla="*/ 99 h 207"/>
                <a:gd name="T32" fmla="*/ 46 w 890"/>
                <a:gd name="T33" fmla="*/ 111 h 207"/>
                <a:gd name="T34" fmla="*/ 23 w 890"/>
                <a:gd name="T35" fmla="*/ 122 h 207"/>
                <a:gd name="T36" fmla="*/ 7 w 890"/>
                <a:gd name="T37" fmla="*/ 138 h 207"/>
                <a:gd name="T38" fmla="*/ 3 w 890"/>
                <a:gd name="T39" fmla="*/ 145 h 207"/>
                <a:gd name="T40" fmla="*/ 0 w 890"/>
                <a:gd name="T41" fmla="*/ 153 h 207"/>
                <a:gd name="T42" fmla="*/ 3 w 890"/>
                <a:gd name="T43" fmla="*/ 165 h 207"/>
                <a:gd name="T44" fmla="*/ 11 w 890"/>
                <a:gd name="T45" fmla="*/ 172 h 207"/>
                <a:gd name="T46" fmla="*/ 26 w 890"/>
                <a:gd name="T47" fmla="*/ 184 h 207"/>
                <a:gd name="T48" fmla="*/ 46 w 890"/>
                <a:gd name="T49" fmla="*/ 195 h 207"/>
                <a:gd name="T50" fmla="*/ 46 w 890"/>
                <a:gd name="T51" fmla="*/ 195 h 207"/>
                <a:gd name="T52" fmla="*/ 65 w 890"/>
                <a:gd name="T53" fmla="*/ 195 h 207"/>
                <a:gd name="T54" fmla="*/ 115 w 890"/>
                <a:gd name="T55" fmla="*/ 203 h 207"/>
                <a:gd name="T56" fmla="*/ 191 w 890"/>
                <a:gd name="T57" fmla="*/ 207 h 207"/>
                <a:gd name="T58" fmla="*/ 291 w 890"/>
                <a:gd name="T59" fmla="*/ 207 h 207"/>
                <a:gd name="T60" fmla="*/ 349 w 890"/>
                <a:gd name="T61" fmla="*/ 203 h 207"/>
                <a:gd name="T62" fmla="*/ 406 w 890"/>
                <a:gd name="T63" fmla="*/ 195 h 207"/>
                <a:gd name="T64" fmla="*/ 468 w 890"/>
                <a:gd name="T65" fmla="*/ 188 h 207"/>
                <a:gd name="T66" fmla="*/ 533 w 890"/>
                <a:gd name="T67" fmla="*/ 172 h 207"/>
                <a:gd name="T68" fmla="*/ 598 w 890"/>
                <a:gd name="T69" fmla="*/ 153 h 207"/>
                <a:gd name="T70" fmla="*/ 663 w 890"/>
                <a:gd name="T71" fmla="*/ 130 h 207"/>
                <a:gd name="T72" fmla="*/ 729 w 890"/>
                <a:gd name="T73" fmla="*/ 99 h 207"/>
                <a:gd name="T74" fmla="*/ 790 w 890"/>
                <a:gd name="T75" fmla="*/ 65 h 207"/>
                <a:gd name="T76" fmla="*/ 790 w 890"/>
                <a:gd name="T77" fmla="*/ 65 h 207"/>
                <a:gd name="T78" fmla="*/ 836 w 890"/>
                <a:gd name="T79" fmla="*/ 61 h 207"/>
                <a:gd name="T80" fmla="*/ 870 w 890"/>
                <a:gd name="T81" fmla="*/ 53 h 207"/>
                <a:gd name="T82" fmla="*/ 882 w 890"/>
                <a:gd name="T83" fmla="*/ 46 h 207"/>
                <a:gd name="T84" fmla="*/ 890 w 890"/>
                <a:gd name="T85" fmla="*/ 38 h 207"/>
                <a:gd name="T86" fmla="*/ 890 w 890"/>
                <a:gd name="T87" fmla="*/ 38 h 207"/>
                <a:gd name="T88" fmla="*/ 890 w 890"/>
                <a:gd name="T89" fmla="*/ 27 h 207"/>
                <a:gd name="T90" fmla="*/ 886 w 890"/>
                <a:gd name="T91" fmla="*/ 11 h 207"/>
                <a:gd name="T92" fmla="*/ 886 w 890"/>
                <a:gd name="T93" fmla="*/ 11 h 207"/>
                <a:gd name="T94" fmla="*/ 882 w 890"/>
                <a:gd name="T95" fmla="*/ 7 h 207"/>
                <a:gd name="T96" fmla="*/ 870 w 890"/>
                <a:gd name="T97" fmla="*/ 4 h 207"/>
                <a:gd name="T98" fmla="*/ 836 w 890"/>
                <a:gd name="T99" fmla="*/ 4 h 207"/>
                <a:gd name="T100" fmla="*/ 798 w 890"/>
                <a:gd name="T101" fmla="*/ 4 h 207"/>
                <a:gd name="T102" fmla="*/ 786 w 890"/>
                <a:gd name="T103" fmla="*/ 4 h 207"/>
                <a:gd name="T104" fmla="*/ 782 w 890"/>
                <a:gd name="T105" fmla="*/ 0 h 207"/>
                <a:gd name="T106" fmla="*/ 732 w 890"/>
                <a:gd name="T107" fmla="*/ 11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0" h="207">
                  <a:moveTo>
                    <a:pt x="732" y="11"/>
                  </a:moveTo>
                  <a:lnTo>
                    <a:pt x="732" y="11"/>
                  </a:lnTo>
                  <a:lnTo>
                    <a:pt x="721" y="19"/>
                  </a:lnTo>
                  <a:lnTo>
                    <a:pt x="682" y="38"/>
                  </a:lnTo>
                  <a:lnTo>
                    <a:pt x="625" y="65"/>
                  </a:lnTo>
                  <a:lnTo>
                    <a:pt x="544" y="92"/>
                  </a:lnTo>
                  <a:lnTo>
                    <a:pt x="498" y="107"/>
                  </a:lnTo>
                  <a:lnTo>
                    <a:pt x="452" y="115"/>
                  </a:lnTo>
                  <a:lnTo>
                    <a:pt x="399" y="122"/>
                  </a:lnTo>
                  <a:lnTo>
                    <a:pt x="341" y="126"/>
                  </a:lnTo>
                  <a:lnTo>
                    <a:pt x="284" y="126"/>
                  </a:lnTo>
                  <a:lnTo>
                    <a:pt x="222" y="119"/>
                  </a:lnTo>
                  <a:lnTo>
                    <a:pt x="161" y="111"/>
                  </a:lnTo>
                  <a:lnTo>
                    <a:pt x="96" y="92"/>
                  </a:lnTo>
                  <a:lnTo>
                    <a:pt x="96" y="92"/>
                  </a:lnTo>
                  <a:lnTo>
                    <a:pt x="69" y="99"/>
                  </a:lnTo>
                  <a:lnTo>
                    <a:pt x="46" y="111"/>
                  </a:lnTo>
                  <a:lnTo>
                    <a:pt x="23" y="122"/>
                  </a:lnTo>
                  <a:lnTo>
                    <a:pt x="7" y="138"/>
                  </a:lnTo>
                  <a:lnTo>
                    <a:pt x="3" y="145"/>
                  </a:lnTo>
                  <a:lnTo>
                    <a:pt x="0" y="153"/>
                  </a:lnTo>
                  <a:lnTo>
                    <a:pt x="3" y="165"/>
                  </a:lnTo>
                  <a:lnTo>
                    <a:pt x="11" y="172"/>
                  </a:lnTo>
                  <a:lnTo>
                    <a:pt x="26" y="184"/>
                  </a:lnTo>
                  <a:lnTo>
                    <a:pt x="46" y="195"/>
                  </a:lnTo>
                  <a:lnTo>
                    <a:pt x="46" y="195"/>
                  </a:lnTo>
                  <a:lnTo>
                    <a:pt x="65" y="195"/>
                  </a:lnTo>
                  <a:lnTo>
                    <a:pt x="115" y="203"/>
                  </a:lnTo>
                  <a:lnTo>
                    <a:pt x="191" y="207"/>
                  </a:lnTo>
                  <a:lnTo>
                    <a:pt x="291" y="207"/>
                  </a:lnTo>
                  <a:lnTo>
                    <a:pt x="349" y="203"/>
                  </a:lnTo>
                  <a:lnTo>
                    <a:pt x="406" y="195"/>
                  </a:lnTo>
                  <a:lnTo>
                    <a:pt x="468" y="188"/>
                  </a:lnTo>
                  <a:lnTo>
                    <a:pt x="533" y="172"/>
                  </a:lnTo>
                  <a:lnTo>
                    <a:pt x="598" y="153"/>
                  </a:lnTo>
                  <a:lnTo>
                    <a:pt x="663" y="130"/>
                  </a:lnTo>
                  <a:lnTo>
                    <a:pt x="729" y="99"/>
                  </a:lnTo>
                  <a:lnTo>
                    <a:pt x="790" y="65"/>
                  </a:lnTo>
                  <a:lnTo>
                    <a:pt x="790" y="65"/>
                  </a:lnTo>
                  <a:lnTo>
                    <a:pt x="836" y="61"/>
                  </a:lnTo>
                  <a:lnTo>
                    <a:pt x="870" y="53"/>
                  </a:lnTo>
                  <a:lnTo>
                    <a:pt x="882" y="46"/>
                  </a:lnTo>
                  <a:lnTo>
                    <a:pt x="890" y="38"/>
                  </a:lnTo>
                  <a:lnTo>
                    <a:pt x="890" y="38"/>
                  </a:lnTo>
                  <a:lnTo>
                    <a:pt x="890" y="27"/>
                  </a:lnTo>
                  <a:lnTo>
                    <a:pt x="886" y="11"/>
                  </a:lnTo>
                  <a:lnTo>
                    <a:pt x="886" y="11"/>
                  </a:lnTo>
                  <a:lnTo>
                    <a:pt x="882" y="7"/>
                  </a:lnTo>
                  <a:lnTo>
                    <a:pt x="870" y="4"/>
                  </a:lnTo>
                  <a:lnTo>
                    <a:pt x="836" y="4"/>
                  </a:lnTo>
                  <a:lnTo>
                    <a:pt x="798" y="4"/>
                  </a:lnTo>
                  <a:lnTo>
                    <a:pt x="786" y="4"/>
                  </a:lnTo>
                  <a:lnTo>
                    <a:pt x="782" y="0"/>
                  </a:lnTo>
                  <a:lnTo>
                    <a:pt x="732"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0"/>
            <p:cNvSpPr>
              <a:spLocks/>
            </p:cNvSpPr>
            <p:nvPr/>
          </p:nvSpPr>
          <p:spPr bwMode="auto">
            <a:xfrm>
              <a:off x="1880" y="2859"/>
              <a:ext cx="890" cy="207"/>
            </a:xfrm>
            <a:custGeom>
              <a:avLst/>
              <a:gdLst>
                <a:gd name="T0" fmla="*/ 732 w 890"/>
                <a:gd name="T1" fmla="*/ 11 h 207"/>
                <a:gd name="T2" fmla="*/ 732 w 890"/>
                <a:gd name="T3" fmla="*/ 11 h 207"/>
                <a:gd name="T4" fmla="*/ 721 w 890"/>
                <a:gd name="T5" fmla="*/ 19 h 207"/>
                <a:gd name="T6" fmla="*/ 682 w 890"/>
                <a:gd name="T7" fmla="*/ 38 h 207"/>
                <a:gd name="T8" fmla="*/ 625 w 890"/>
                <a:gd name="T9" fmla="*/ 65 h 207"/>
                <a:gd name="T10" fmla="*/ 544 w 890"/>
                <a:gd name="T11" fmla="*/ 92 h 207"/>
                <a:gd name="T12" fmla="*/ 498 w 890"/>
                <a:gd name="T13" fmla="*/ 107 h 207"/>
                <a:gd name="T14" fmla="*/ 452 w 890"/>
                <a:gd name="T15" fmla="*/ 115 h 207"/>
                <a:gd name="T16" fmla="*/ 399 w 890"/>
                <a:gd name="T17" fmla="*/ 122 h 207"/>
                <a:gd name="T18" fmla="*/ 341 w 890"/>
                <a:gd name="T19" fmla="*/ 126 h 207"/>
                <a:gd name="T20" fmla="*/ 284 w 890"/>
                <a:gd name="T21" fmla="*/ 126 h 207"/>
                <a:gd name="T22" fmla="*/ 222 w 890"/>
                <a:gd name="T23" fmla="*/ 119 h 207"/>
                <a:gd name="T24" fmla="*/ 161 w 890"/>
                <a:gd name="T25" fmla="*/ 111 h 207"/>
                <a:gd name="T26" fmla="*/ 96 w 890"/>
                <a:gd name="T27" fmla="*/ 92 h 207"/>
                <a:gd name="T28" fmla="*/ 96 w 890"/>
                <a:gd name="T29" fmla="*/ 92 h 207"/>
                <a:gd name="T30" fmla="*/ 69 w 890"/>
                <a:gd name="T31" fmla="*/ 99 h 207"/>
                <a:gd name="T32" fmla="*/ 46 w 890"/>
                <a:gd name="T33" fmla="*/ 111 h 207"/>
                <a:gd name="T34" fmla="*/ 23 w 890"/>
                <a:gd name="T35" fmla="*/ 122 h 207"/>
                <a:gd name="T36" fmla="*/ 7 w 890"/>
                <a:gd name="T37" fmla="*/ 138 h 207"/>
                <a:gd name="T38" fmla="*/ 3 w 890"/>
                <a:gd name="T39" fmla="*/ 145 h 207"/>
                <a:gd name="T40" fmla="*/ 0 w 890"/>
                <a:gd name="T41" fmla="*/ 153 h 207"/>
                <a:gd name="T42" fmla="*/ 3 w 890"/>
                <a:gd name="T43" fmla="*/ 165 h 207"/>
                <a:gd name="T44" fmla="*/ 11 w 890"/>
                <a:gd name="T45" fmla="*/ 172 h 207"/>
                <a:gd name="T46" fmla="*/ 26 w 890"/>
                <a:gd name="T47" fmla="*/ 184 h 207"/>
                <a:gd name="T48" fmla="*/ 46 w 890"/>
                <a:gd name="T49" fmla="*/ 195 h 207"/>
                <a:gd name="T50" fmla="*/ 46 w 890"/>
                <a:gd name="T51" fmla="*/ 195 h 207"/>
                <a:gd name="T52" fmla="*/ 65 w 890"/>
                <a:gd name="T53" fmla="*/ 195 h 207"/>
                <a:gd name="T54" fmla="*/ 115 w 890"/>
                <a:gd name="T55" fmla="*/ 203 h 207"/>
                <a:gd name="T56" fmla="*/ 191 w 890"/>
                <a:gd name="T57" fmla="*/ 207 h 207"/>
                <a:gd name="T58" fmla="*/ 291 w 890"/>
                <a:gd name="T59" fmla="*/ 207 h 207"/>
                <a:gd name="T60" fmla="*/ 349 w 890"/>
                <a:gd name="T61" fmla="*/ 203 h 207"/>
                <a:gd name="T62" fmla="*/ 406 w 890"/>
                <a:gd name="T63" fmla="*/ 195 h 207"/>
                <a:gd name="T64" fmla="*/ 468 w 890"/>
                <a:gd name="T65" fmla="*/ 188 h 207"/>
                <a:gd name="T66" fmla="*/ 533 w 890"/>
                <a:gd name="T67" fmla="*/ 172 h 207"/>
                <a:gd name="T68" fmla="*/ 598 w 890"/>
                <a:gd name="T69" fmla="*/ 153 h 207"/>
                <a:gd name="T70" fmla="*/ 663 w 890"/>
                <a:gd name="T71" fmla="*/ 130 h 207"/>
                <a:gd name="T72" fmla="*/ 729 w 890"/>
                <a:gd name="T73" fmla="*/ 99 h 207"/>
                <a:gd name="T74" fmla="*/ 790 w 890"/>
                <a:gd name="T75" fmla="*/ 65 h 207"/>
                <a:gd name="T76" fmla="*/ 790 w 890"/>
                <a:gd name="T77" fmla="*/ 65 h 207"/>
                <a:gd name="T78" fmla="*/ 836 w 890"/>
                <a:gd name="T79" fmla="*/ 61 h 207"/>
                <a:gd name="T80" fmla="*/ 870 w 890"/>
                <a:gd name="T81" fmla="*/ 53 h 207"/>
                <a:gd name="T82" fmla="*/ 882 w 890"/>
                <a:gd name="T83" fmla="*/ 46 h 207"/>
                <a:gd name="T84" fmla="*/ 890 w 890"/>
                <a:gd name="T85" fmla="*/ 38 h 207"/>
                <a:gd name="T86" fmla="*/ 890 w 890"/>
                <a:gd name="T87" fmla="*/ 38 h 207"/>
                <a:gd name="T88" fmla="*/ 890 w 890"/>
                <a:gd name="T89" fmla="*/ 27 h 207"/>
                <a:gd name="T90" fmla="*/ 886 w 890"/>
                <a:gd name="T91" fmla="*/ 11 h 207"/>
                <a:gd name="T92" fmla="*/ 886 w 890"/>
                <a:gd name="T93" fmla="*/ 11 h 207"/>
                <a:gd name="T94" fmla="*/ 882 w 890"/>
                <a:gd name="T95" fmla="*/ 7 h 207"/>
                <a:gd name="T96" fmla="*/ 870 w 890"/>
                <a:gd name="T97" fmla="*/ 4 h 207"/>
                <a:gd name="T98" fmla="*/ 836 w 890"/>
                <a:gd name="T99" fmla="*/ 4 h 207"/>
                <a:gd name="T100" fmla="*/ 798 w 890"/>
                <a:gd name="T101" fmla="*/ 4 h 207"/>
                <a:gd name="T102" fmla="*/ 786 w 890"/>
                <a:gd name="T103" fmla="*/ 4 h 207"/>
                <a:gd name="T104" fmla="*/ 782 w 890"/>
                <a:gd name="T105"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0" h="207">
                  <a:moveTo>
                    <a:pt x="732" y="11"/>
                  </a:moveTo>
                  <a:lnTo>
                    <a:pt x="732" y="11"/>
                  </a:lnTo>
                  <a:lnTo>
                    <a:pt x="721" y="19"/>
                  </a:lnTo>
                  <a:lnTo>
                    <a:pt x="682" y="38"/>
                  </a:lnTo>
                  <a:lnTo>
                    <a:pt x="625" y="65"/>
                  </a:lnTo>
                  <a:lnTo>
                    <a:pt x="544" y="92"/>
                  </a:lnTo>
                  <a:lnTo>
                    <a:pt x="498" y="107"/>
                  </a:lnTo>
                  <a:lnTo>
                    <a:pt x="452" y="115"/>
                  </a:lnTo>
                  <a:lnTo>
                    <a:pt x="399" y="122"/>
                  </a:lnTo>
                  <a:lnTo>
                    <a:pt x="341" y="126"/>
                  </a:lnTo>
                  <a:lnTo>
                    <a:pt x="284" y="126"/>
                  </a:lnTo>
                  <a:lnTo>
                    <a:pt x="222" y="119"/>
                  </a:lnTo>
                  <a:lnTo>
                    <a:pt x="161" y="111"/>
                  </a:lnTo>
                  <a:lnTo>
                    <a:pt x="96" y="92"/>
                  </a:lnTo>
                  <a:lnTo>
                    <a:pt x="96" y="92"/>
                  </a:lnTo>
                  <a:lnTo>
                    <a:pt x="69" y="99"/>
                  </a:lnTo>
                  <a:lnTo>
                    <a:pt x="46" y="111"/>
                  </a:lnTo>
                  <a:lnTo>
                    <a:pt x="23" y="122"/>
                  </a:lnTo>
                  <a:lnTo>
                    <a:pt x="7" y="138"/>
                  </a:lnTo>
                  <a:lnTo>
                    <a:pt x="3" y="145"/>
                  </a:lnTo>
                  <a:lnTo>
                    <a:pt x="0" y="153"/>
                  </a:lnTo>
                  <a:lnTo>
                    <a:pt x="3" y="165"/>
                  </a:lnTo>
                  <a:lnTo>
                    <a:pt x="11" y="172"/>
                  </a:lnTo>
                  <a:lnTo>
                    <a:pt x="26" y="184"/>
                  </a:lnTo>
                  <a:lnTo>
                    <a:pt x="46" y="195"/>
                  </a:lnTo>
                  <a:lnTo>
                    <a:pt x="46" y="195"/>
                  </a:lnTo>
                  <a:lnTo>
                    <a:pt x="65" y="195"/>
                  </a:lnTo>
                  <a:lnTo>
                    <a:pt x="115" y="203"/>
                  </a:lnTo>
                  <a:lnTo>
                    <a:pt x="191" y="207"/>
                  </a:lnTo>
                  <a:lnTo>
                    <a:pt x="291" y="207"/>
                  </a:lnTo>
                  <a:lnTo>
                    <a:pt x="349" y="203"/>
                  </a:lnTo>
                  <a:lnTo>
                    <a:pt x="406" y="195"/>
                  </a:lnTo>
                  <a:lnTo>
                    <a:pt x="468" y="188"/>
                  </a:lnTo>
                  <a:lnTo>
                    <a:pt x="533" y="172"/>
                  </a:lnTo>
                  <a:lnTo>
                    <a:pt x="598" y="153"/>
                  </a:lnTo>
                  <a:lnTo>
                    <a:pt x="663" y="130"/>
                  </a:lnTo>
                  <a:lnTo>
                    <a:pt x="729" y="99"/>
                  </a:lnTo>
                  <a:lnTo>
                    <a:pt x="790" y="65"/>
                  </a:lnTo>
                  <a:lnTo>
                    <a:pt x="790" y="65"/>
                  </a:lnTo>
                  <a:lnTo>
                    <a:pt x="836" y="61"/>
                  </a:lnTo>
                  <a:lnTo>
                    <a:pt x="870" y="53"/>
                  </a:lnTo>
                  <a:lnTo>
                    <a:pt x="882" y="46"/>
                  </a:lnTo>
                  <a:lnTo>
                    <a:pt x="890" y="38"/>
                  </a:lnTo>
                  <a:lnTo>
                    <a:pt x="890" y="38"/>
                  </a:lnTo>
                  <a:lnTo>
                    <a:pt x="890" y="27"/>
                  </a:lnTo>
                  <a:lnTo>
                    <a:pt x="886" y="11"/>
                  </a:lnTo>
                  <a:lnTo>
                    <a:pt x="886" y="11"/>
                  </a:lnTo>
                  <a:lnTo>
                    <a:pt x="882" y="7"/>
                  </a:lnTo>
                  <a:lnTo>
                    <a:pt x="870" y="4"/>
                  </a:lnTo>
                  <a:lnTo>
                    <a:pt x="836" y="4"/>
                  </a:lnTo>
                  <a:lnTo>
                    <a:pt x="798" y="4"/>
                  </a:lnTo>
                  <a:lnTo>
                    <a:pt x="786" y="4"/>
                  </a:lnTo>
                  <a:lnTo>
                    <a:pt x="78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30"/>
            <p:cNvSpPr>
              <a:spLocks/>
            </p:cNvSpPr>
            <p:nvPr/>
          </p:nvSpPr>
          <p:spPr bwMode="auto">
            <a:xfrm>
              <a:off x="3663" y="3154"/>
              <a:ext cx="100" cy="23"/>
            </a:xfrm>
            <a:custGeom>
              <a:avLst/>
              <a:gdLst>
                <a:gd name="T0" fmla="*/ 47 w 100"/>
                <a:gd name="T1" fmla="*/ 0 h 23"/>
                <a:gd name="T2" fmla="*/ 100 w 100"/>
                <a:gd name="T3" fmla="*/ 12 h 23"/>
                <a:gd name="T4" fmla="*/ 43 w 100"/>
                <a:gd name="T5" fmla="*/ 23 h 23"/>
                <a:gd name="T6" fmla="*/ 0 w 100"/>
                <a:gd name="T7" fmla="*/ 8 h 23"/>
                <a:gd name="T8" fmla="*/ 47 w 100"/>
                <a:gd name="T9" fmla="*/ 0 h 23"/>
              </a:gdLst>
              <a:ahLst/>
              <a:cxnLst>
                <a:cxn ang="0">
                  <a:pos x="T0" y="T1"/>
                </a:cxn>
                <a:cxn ang="0">
                  <a:pos x="T2" y="T3"/>
                </a:cxn>
                <a:cxn ang="0">
                  <a:pos x="T4" y="T5"/>
                </a:cxn>
                <a:cxn ang="0">
                  <a:pos x="T6" y="T7"/>
                </a:cxn>
                <a:cxn ang="0">
                  <a:pos x="T8" y="T9"/>
                </a:cxn>
              </a:cxnLst>
              <a:rect l="0" t="0" r="r" b="b"/>
              <a:pathLst>
                <a:path w="100" h="23">
                  <a:moveTo>
                    <a:pt x="47" y="0"/>
                  </a:moveTo>
                  <a:lnTo>
                    <a:pt x="100" y="12"/>
                  </a:lnTo>
                  <a:lnTo>
                    <a:pt x="43" y="23"/>
                  </a:lnTo>
                  <a:lnTo>
                    <a:pt x="0" y="8"/>
                  </a:ln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31"/>
            <p:cNvSpPr>
              <a:spLocks/>
            </p:cNvSpPr>
            <p:nvPr/>
          </p:nvSpPr>
          <p:spPr bwMode="auto">
            <a:xfrm>
              <a:off x="3683" y="2947"/>
              <a:ext cx="544" cy="203"/>
            </a:xfrm>
            <a:custGeom>
              <a:avLst/>
              <a:gdLst>
                <a:gd name="T0" fmla="*/ 0 w 544"/>
                <a:gd name="T1" fmla="*/ 27 h 203"/>
                <a:gd name="T2" fmla="*/ 0 w 544"/>
                <a:gd name="T3" fmla="*/ 27 h 203"/>
                <a:gd name="T4" fmla="*/ 11 w 544"/>
                <a:gd name="T5" fmla="*/ 46 h 203"/>
                <a:gd name="T6" fmla="*/ 53 w 544"/>
                <a:gd name="T7" fmla="*/ 84 h 203"/>
                <a:gd name="T8" fmla="*/ 80 w 544"/>
                <a:gd name="T9" fmla="*/ 111 h 203"/>
                <a:gd name="T10" fmla="*/ 115 w 544"/>
                <a:gd name="T11" fmla="*/ 138 h 203"/>
                <a:gd name="T12" fmla="*/ 149 w 544"/>
                <a:gd name="T13" fmla="*/ 161 h 203"/>
                <a:gd name="T14" fmla="*/ 188 w 544"/>
                <a:gd name="T15" fmla="*/ 180 h 203"/>
                <a:gd name="T16" fmla="*/ 230 w 544"/>
                <a:gd name="T17" fmla="*/ 196 h 203"/>
                <a:gd name="T18" fmla="*/ 276 w 544"/>
                <a:gd name="T19" fmla="*/ 203 h 203"/>
                <a:gd name="T20" fmla="*/ 299 w 544"/>
                <a:gd name="T21" fmla="*/ 203 h 203"/>
                <a:gd name="T22" fmla="*/ 322 w 544"/>
                <a:gd name="T23" fmla="*/ 203 h 203"/>
                <a:gd name="T24" fmla="*/ 345 w 544"/>
                <a:gd name="T25" fmla="*/ 199 h 203"/>
                <a:gd name="T26" fmla="*/ 368 w 544"/>
                <a:gd name="T27" fmla="*/ 192 h 203"/>
                <a:gd name="T28" fmla="*/ 391 w 544"/>
                <a:gd name="T29" fmla="*/ 180 h 203"/>
                <a:gd name="T30" fmla="*/ 414 w 544"/>
                <a:gd name="T31" fmla="*/ 165 h 203"/>
                <a:gd name="T32" fmla="*/ 437 w 544"/>
                <a:gd name="T33" fmla="*/ 149 h 203"/>
                <a:gd name="T34" fmla="*/ 456 w 544"/>
                <a:gd name="T35" fmla="*/ 126 h 203"/>
                <a:gd name="T36" fmla="*/ 479 w 544"/>
                <a:gd name="T37" fmla="*/ 103 h 203"/>
                <a:gd name="T38" fmla="*/ 502 w 544"/>
                <a:gd name="T39" fmla="*/ 73 h 203"/>
                <a:gd name="T40" fmla="*/ 525 w 544"/>
                <a:gd name="T41" fmla="*/ 38 h 203"/>
                <a:gd name="T42" fmla="*/ 544 w 544"/>
                <a:gd name="T43" fmla="*/ 0 h 203"/>
                <a:gd name="T44" fmla="*/ 544 w 544"/>
                <a:gd name="T45" fmla="*/ 0 h 203"/>
                <a:gd name="T46" fmla="*/ 533 w 544"/>
                <a:gd name="T47" fmla="*/ 8 h 203"/>
                <a:gd name="T48" fmla="*/ 506 w 544"/>
                <a:gd name="T49" fmla="*/ 23 h 203"/>
                <a:gd name="T50" fmla="*/ 460 w 544"/>
                <a:gd name="T51" fmla="*/ 46 h 203"/>
                <a:gd name="T52" fmla="*/ 429 w 544"/>
                <a:gd name="T53" fmla="*/ 57 h 203"/>
                <a:gd name="T54" fmla="*/ 395 w 544"/>
                <a:gd name="T55" fmla="*/ 69 h 203"/>
                <a:gd name="T56" fmla="*/ 356 w 544"/>
                <a:gd name="T57" fmla="*/ 77 h 203"/>
                <a:gd name="T58" fmla="*/ 314 w 544"/>
                <a:gd name="T59" fmla="*/ 84 h 203"/>
                <a:gd name="T60" fmla="*/ 272 w 544"/>
                <a:gd name="T61" fmla="*/ 88 h 203"/>
                <a:gd name="T62" fmla="*/ 222 w 544"/>
                <a:gd name="T63" fmla="*/ 88 h 203"/>
                <a:gd name="T64" fmla="*/ 168 w 544"/>
                <a:gd name="T65" fmla="*/ 80 h 203"/>
                <a:gd name="T66" fmla="*/ 115 w 544"/>
                <a:gd name="T67" fmla="*/ 69 h 203"/>
                <a:gd name="T68" fmla="*/ 57 w 544"/>
                <a:gd name="T69" fmla="*/ 54 h 203"/>
                <a:gd name="T70" fmla="*/ 0 w 544"/>
                <a:gd name="T71" fmla="*/ 27 h 203"/>
                <a:gd name="T72" fmla="*/ 0 w 544"/>
                <a:gd name="T73" fmla="*/ 27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44" h="203">
                  <a:moveTo>
                    <a:pt x="0" y="27"/>
                  </a:moveTo>
                  <a:lnTo>
                    <a:pt x="0" y="27"/>
                  </a:lnTo>
                  <a:lnTo>
                    <a:pt x="11" y="46"/>
                  </a:lnTo>
                  <a:lnTo>
                    <a:pt x="53" y="84"/>
                  </a:lnTo>
                  <a:lnTo>
                    <a:pt x="80" y="111"/>
                  </a:lnTo>
                  <a:lnTo>
                    <a:pt x="115" y="138"/>
                  </a:lnTo>
                  <a:lnTo>
                    <a:pt x="149" y="161"/>
                  </a:lnTo>
                  <a:lnTo>
                    <a:pt x="188" y="180"/>
                  </a:lnTo>
                  <a:lnTo>
                    <a:pt x="230" y="196"/>
                  </a:lnTo>
                  <a:lnTo>
                    <a:pt x="276" y="203"/>
                  </a:lnTo>
                  <a:lnTo>
                    <a:pt x="299" y="203"/>
                  </a:lnTo>
                  <a:lnTo>
                    <a:pt x="322" y="203"/>
                  </a:lnTo>
                  <a:lnTo>
                    <a:pt x="345" y="199"/>
                  </a:lnTo>
                  <a:lnTo>
                    <a:pt x="368" y="192"/>
                  </a:lnTo>
                  <a:lnTo>
                    <a:pt x="391" y="180"/>
                  </a:lnTo>
                  <a:lnTo>
                    <a:pt x="414" y="165"/>
                  </a:lnTo>
                  <a:lnTo>
                    <a:pt x="437" y="149"/>
                  </a:lnTo>
                  <a:lnTo>
                    <a:pt x="456" y="126"/>
                  </a:lnTo>
                  <a:lnTo>
                    <a:pt x="479" y="103"/>
                  </a:lnTo>
                  <a:lnTo>
                    <a:pt x="502" y="73"/>
                  </a:lnTo>
                  <a:lnTo>
                    <a:pt x="525" y="38"/>
                  </a:lnTo>
                  <a:lnTo>
                    <a:pt x="544" y="0"/>
                  </a:lnTo>
                  <a:lnTo>
                    <a:pt x="544" y="0"/>
                  </a:lnTo>
                  <a:lnTo>
                    <a:pt x="533" y="8"/>
                  </a:lnTo>
                  <a:lnTo>
                    <a:pt x="506" y="23"/>
                  </a:lnTo>
                  <a:lnTo>
                    <a:pt x="460" y="46"/>
                  </a:lnTo>
                  <a:lnTo>
                    <a:pt x="429" y="57"/>
                  </a:lnTo>
                  <a:lnTo>
                    <a:pt x="395" y="69"/>
                  </a:lnTo>
                  <a:lnTo>
                    <a:pt x="356" y="77"/>
                  </a:lnTo>
                  <a:lnTo>
                    <a:pt x="314" y="84"/>
                  </a:lnTo>
                  <a:lnTo>
                    <a:pt x="272" y="88"/>
                  </a:lnTo>
                  <a:lnTo>
                    <a:pt x="222" y="88"/>
                  </a:lnTo>
                  <a:lnTo>
                    <a:pt x="168" y="80"/>
                  </a:lnTo>
                  <a:lnTo>
                    <a:pt x="115" y="69"/>
                  </a:lnTo>
                  <a:lnTo>
                    <a:pt x="57" y="54"/>
                  </a:lnTo>
                  <a:lnTo>
                    <a:pt x="0" y="27"/>
                  </a:lnTo>
                  <a:lnTo>
                    <a:pt x="0"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35"/>
            <p:cNvSpPr>
              <a:spLocks/>
            </p:cNvSpPr>
            <p:nvPr/>
          </p:nvSpPr>
          <p:spPr bwMode="auto">
            <a:xfrm>
              <a:off x="2605" y="2828"/>
              <a:ext cx="168" cy="130"/>
            </a:xfrm>
            <a:custGeom>
              <a:avLst/>
              <a:gdLst>
                <a:gd name="T0" fmla="*/ 168 w 168"/>
                <a:gd name="T1" fmla="*/ 65 h 130"/>
                <a:gd name="T2" fmla="*/ 168 w 168"/>
                <a:gd name="T3" fmla="*/ 65 h 130"/>
                <a:gd name="T4" fmla="*/ 168 w 168"/>
                <a:gd name="T5" fmla="*/ 77 h 130"/>
                <a:gd name="T6" fmla="*/ 161 w 168"/>
                <a:gd name="T7" fmla="*/ 92 h 130"/>
                <a:gd name="T8" fmla="*/ 153 w 168"/>
                <a:gd name="T9" fmla="*/ 104 h 130"/>
                <a:gd name="T10" fmla="*/ 145 w 168"/>
                <a:gd name="T11" fmla="*/ 111 h 130"/>
                <a:gd name="T12" fmla="*/ 130 w 168"/>
                <a:gd name="T13" fmla="*/ 119 h 130"/>
                <a:gd name="T14" fmla="*/ 119 w 168"/>
                <a:gd name="T15" fmla="*/ 127 h 130"/>
                <a:gd name="T16" fmla="*/ 99 w 168"/>
                <a:gd name="T17" fmla="*/ 130 h 130"/>
                <a:gd name="T18" fmla="*/ 84 w 168"/>
                <a:gd name="T19" fmla="*/ 130 h 130"/>
                <a:gd name="T20" fmla="*/ 84 w 168"/>
                <a:gd name="T21" fmla="*/ 130 h 130"/>
                <a:gd name="T22" fmla="*/ 69 w 168"/>
                <a:gd name="T23" fmla="*/ 130 h 130"/>
                <a:gd name="T24" fmla="*/ 50 w 168"/>
                <a:gd name="T25" fmla="*/ 127 h 130"/>
                <a:gd name="T26" fmla="*/ 38 w 168"/>
                <a:gd name="T27" fmla="*/ 119 h 130"/>
                <a:gd name="T28" fmla="*/ 23 w 168"/>
                <a:gd name="T29" fmla="*/ 111 h 130"/>
                <a:gd name="T30" fmla="*/ 15 w 168"/>
                <a:gd name="T31" fmla="*/ 104 h 130"/>
                <a:gd name="T32" fmla="*/ 7 w 168"/>
                <a:gd name="T33" fmla="*/ 92 h 130"/>
                <a:gd name="T34" fmla="*/ 0 w 168"/>
                <a:gd name="T35" fmla="*/ 77 h 130"/>
                <a:gd name="T36" fmla="*/ 0 w 168"/>
                <a:gd name="T37" fmla="*/ 65 h 130"/>
                <a:gd name="T38" fmla="*/ 0 w 168"/>
                <a:gd name="T39" fmla="*/ 65 h 130"/>
                <a:gd name="T40" fmla="*/ 0 w 168"/>
                <a:gd name="T41" fmla="*/ 54 h 130"/>
                <a:gd name="T42" fmla="*/ 7 w 168"/>
                <a:gd name="T43" fmla="*/ 38 h 130"/>
                <a:gd name="T44" fmla="*/ 15 w 168"/>
                <a:gd name="T45" fmla="*/ 27 h 130"/>
                <a:gd name="T46" fmla="*/ 23 w 168"/>
                <a:gd name="T47" fmla="*/ 19 h 130"/>
                <a:gd name="T48" fmla="*/ 38 w 168"/>
                <a:gd name="T49" fmla="*/ 12 h 130"/>
                <a:gd name="T50" fmla="*/ 50 w 168"/>
                <a:gd name="T51" fmla="*/ 4 h 130"/>
                <a:gd name="T52" fmla="*/ 69 w 168"/>
                <a:gd name="T53" fmla="*/ 0 h 130"/>
                <a:gd name="T54" fmla="*/ 84 w 168"/>
                <a:gd name="T55" fmla="*/ 0 h 130"/>
                <a:gd name="T56" fmla="*/ 84 w 168"/>
                <a:gd name="T57" fmla="*/ 0 h 130"/>
                <a:gd name="T58" fmla="*/ 99 w 168"/>
                <a:gd name="T59" fmla="*/ 0 h 130"/>
                <a:gd name="T60" fmla="*/ 119 w 168"/>
                <a:gd name="T61" fmla="*/ 4 h 130"/>
                <a:gd name="T62" fmla="*/ 130 w 168"/>
                <a:gd name="T63" fmla="*/ 12 h 130"/>
                <a:gd name="T64" fmla="*/ 145 w 168"/>
                <a:gd name="T65" fmla="*/ 19 h 130"/>
                <a:gd name="T66" fmla="*/ 153 w 168"/>
                <a:gd name="T67" fmla="*/ 27 h 130"/>
                <a:gd name="T68" fmla="*/ 161 w 168"/>
                <a:gd name="T69" fmla="*/ 38 h 130"/>
                <a:gd name="T70" fmla="*/ 168 w 168"/>
                <a:gd name="T71" fmla="*/ 54 h 130"/>
                <a:gd name="T72" fmla="*/ 168 w 168"/>
                <a:gd name="T73" fmla="*/ 65 h 130"/>
                <a:gd name="T74" fmla="*/ 168 w 168"/>
                <a:gd name="T75" fmla="*/ 65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30">
                  <a:moveTo>
                    <a:pt x="168" y="65"/>
                  </a:moveTo>
                  <a:lnTo>
                    <a:pt x="168" y="65"/>
                  </a:lnTo>
                  <a:lnTo>
                    <a:pt x="168" y="77"/>
                  </a:lnTo>
                  <a:lnTo>
                    <a:pt x="161" y="92"/>
                  </a:lnTo>
                  <a:lnTo>
                    <a:pt x="153" y="104"/>
                  </a:lnTo>
                  <a:lnTo>
                    <a:pt x="145" y="111"/>
                  </a:lnTo>
                  <a:lnTo>
                    <a:pt x="130" y="119"/>
                  </a:lnTo>
                  <a:lnTo>
                    <a:pt x="119" y="127"/>
                  </a:lnTo>
                  <a:lnTo>
                    <a:pt x="99" y="130"/>
                  </a:lnTo>
                  <a:lnTo>
                    <a:pt x="84" y="130"/>
                  </a:lnTo>
                  <a:lnTo>
                    <a:pt x="84" y="130"/>
                  </a:lnTo>
                  <a:lnTo>
                    <a:pt x="69" y="130"/>
                  </a:lnTo>
                  <a:lnTo>
                    <a:pt x="50" y="127"/>
                  </a:lnTo>
                  <a:lnTo>
                    <a:pt x="38" y="119"/>
                  </a:lnTo>
                  <a:lnTo>
                    <a:pt x="23" y="111"/>
                  </a:lnTo>
                  <a:lnTo>
                    <a:pt x="15" y="104"/>
                  </a:lnTo>
                  <a:lnTo>
                    <a:pt x="7" y="92"/>
                  </a:lnTo>
                  <a:lnTo>
                    <a:pt x="0" y="77"/>
                  </a:lnTo>
                  <a:lnTo>
                    <a:pt x="0" y="65"/>
                  </a:lnTo>
                  <a:lnTo>
                    <a:pt x="0" y="65"/>
                  </a:lnTo>
                  <a:lnTo>
                    <a:pt x="0" y="54"/>
                  </a:lnTo>
                  <a:lnTo>
                    <a:pt x="7" y="38"/>
                  </a:lnTo>
                  <a:lnTo>
                    <a:pt x="15" y="27"/>
                  </a:lnTo>
                  <a:lnTo>
                    <a:pt x="23" y="19"/>
                  </a:lnTo>
                  <a:lnTo>
                    <a:pt x="38" y="12"/>
                  </a:lnTo>
                  <a:lnTo>
                    <a:pt x="50" y="4"/>
                  </a:lnTo>
                  <a:lnTo>
                    <a:pt x="69" y="0"/>
                  </a:lnTo>
                  <a:lnTo>
                    <a:pt x="84" y="0"/>
                  </a:lnTo>
                  <a:lnTo>
                    <a:pt x="84" y="0"/>
                  </a:lnTo>
                  <a:lnTo>
                    <a:pt x="99" y="0"/>
                  </a:lnTo>
                  <a:lnTo>
                    <a:pt x="119" y="4"/>
                  </a:lnTo>
                  <a:lnTo>
                    <a:pt x="130" y="12"/>
                  </a:lnTo>
                  <a:lnTo>
                    <a:pt x="145" y="19"/>
                  </a:lnTo>
                  <a:lnTo>
                    <a:pt x="153" y="27"/>
                  </a:lnTo>
                  <a:lnTo>
                    <a:pt x="161" y="38"/>
                  </a:lnTo>
                  <a:lnTo>
                    <a:pt x="168" y="54"/>
                  </a:lnTo>
                  <a:lnTo>
                    <a:pt x="168" y="65"/>
                  </a:lnTo>
                  <a:lnTo>
                    <a:pt x="168" y="6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34" name="Title 1"/>
          <p:cNvSpPr txBox="1">
            <a:spLocks/>
          </p:cNvSpPr>
          <p:nvPr/>
        </p:nvSpPr>
        <p:spPr>
          <a:xfrm>
            <a:off x="3705445" y="2175392"/>
            <a:ext cx="10571003" cy="1499290"/>
          </a:xfrm>
          <a:prstGeom prst="rect">
            <a:avLst/>
          </a:prstGeom>
        </p:spPr>
        <p:txBody>
          <a:bodyPr lIns="124346" tIns="62173" rIns="124346" bIns="62173"/>
          <a:lstStyle/>
          <a:p>
            <a:pPr algn="ctr" defTabSz="1243462">
              <a:spcBef>
                <a:spcPct val="0"/>
              </a:spcBef>
              <a:defRPr/>
            </a:pPr>
            <a:r>
              <a:rPr lang="en-US" sz="6000" dirty="0">
                <a:solidFill>
                  <a:srgbClr val="000000"/>
                </a:solidFill>
                <a:latin typeface="+mj-lt"/>
                <a:ea typeface="+mj-ea"/>
                <a:cs typeface="+mj-cs"/>
              </a:rPr>
              <a:t>Can </a:t>
            </a:r>
            <a:r>
              <a:rPr lang="en-US" sz="6000" b="1" dirty="0">
                <a:solidFill>
                  <a:srgbClr val="000000"/>
                </a:solidFill>
                <a:latin typeface="+mj-lt"/>
                <a:ea typeface="+mj-ea"/>
                <a:cs typeface="+mj-cs"/>
              </a:rPr>
              <a:t>SharePoint</a:t>
            </a:r>
            <a:r>
              <a:rPr lang="en-US" sz="6000" dirty="0">
                <a:solidFill>
                  <a:srgbClr val="000000"/>
                </a:solidFill>
                <a:latin typeface="+mj-lt"/>
                <a:ea typeface="+mj-ea"/>
                <a:cs typeface="+mj-cs"/>
              </a:rPr>
              <a:t> ___?</a:t>
            </a:r>
            <a:endParaRPr lang="en-US" sz="6000" b="1" dirty="0">
              <a:solidFill>
                <a:srgbClr val="000000"/>
              </a:solidFill>
              <a:latin typeface="+mj-lt"/>
              <a:ea typeface="+mj-ea"/>
              <a:cs typeface="+mj-cs"/>
            </a:endParaRPr>
          </a:p>
        </p:txBody>
      </p:sp>
      <p:sp>
        <p:nvSpPr>
          <p:cNvPr id="36" name="Freeform 22"/>
          <p:cNvSpPr>
            <a:spLocks/>
          </p:cNvSpPr>
          <p:nvPr/>
        </p:nvSpPr>
        <p:spPr bwMode="auto">
          <a:xfrm>
            <a:off x="8721575" y="3692035"/>
            <a:ext cx="689921" cy="406346"/>
          </a:xfrm>
          <a:custGeom>
            <a:avLst/>
            <a:gdLst/>
            <a:ahLst/>
            <a:cxnLst>
              <a:cxn ang="0">
                <a:pos x="208" y="32"/>
              </a:cxn>
              <a:cxn ang="0">
                <a:pos x="186" y="10"/>
              </a:cxn>
              <a:cxn ang="0">
                <a:pos x="154" y="0"/>
              </a:cxn>
              <a:cxn ang="0">
                <a:pos x="140" y="0"/>
              </a:cxn>
              <a:cxn ang="0">
                <a:pos x="114" y="2"/>
              </a:cxn>
              <a:cxn ang="0">
                <a:pos x="84" y="10"/>
              </a:cxn>
              <a:cxn ang="0">
                <a:pos x="58" y="24"/>
              </a:cxn>
              <a:cxn ang="0">
                <a:pos x="44" y="32"/>
              </a:cxn>
              <a:cxn ang="0">
                <a:pos x="26" y="48"/>
              </a:cxn>
              <a:cxn ang="0">
                <a:pos x="12" y="68"/>
              </a:cxn>
              <a:cxn ang="0">
                <a:pos x="6" y="82"/>
              </a:cxn>
              <a:cxn ang="0">
                <a:pos x="2" y="96"/>
              </a:cxn>
              <a:cxn ang="0">
                <a:pos x="0" y="112"/>
              </a:cxn>
              <a:cxn ang="0">
                <a:pos x="6" y="128"/>
              </a:cxn>
              <a:cxn ang="0">
                <a:pos x="14" y="136"/>
              </a:cxn>
              <a:cxn ang="0">
                <a:pos x="30" y="144"/>
              </a:cxn>
              <a:cxn ang="0">
                <a:pos x="40" y="144"/>
              </a:cxn>
              <a:cxn ang="0">
                <a:pos x="46" y="144"/>
              </a:cxn>
              <a:cxn ang="0">
                <a:pos x="66" y="138"/>
              </a:cxn>
              <a:cxn ang="0">
                <a:pos x="74" y="120"/>
              </a:cxn>
              <a:cxn ang="0">
                <a:pos x="72" y="110"/>
              </a:cxn>
              <a:cxn ang="0">
                <a:pos x="58" y="98"/>
              </a:cxn>
              <a:cxn ang="0">
                <a:pos x="46" y="96"/>
              </a:cxn>
              <a:cxn ang="0">
                <a:pos x="38" y="98"/>
              </a:cxn>
              <a:cxn ang="0">
                <a:pos x="42" y="88"/>
              </a:cxn>
              <a:cxn ang="0">
                <a:pos x="42" y="88"/>
              </a:cxn>
              <a:cxn ang="0">
                <a:pos x="64" y="64"/>
              </a:cxn>
              <a:cxn ang="0">
                <a:pos x="74" y="58"/>
              </a:cxn>
              <a:cxn ang="0">
                <a:pos x="108" y="42"/>
              </a:cxn>
              <a:cxn ang="0">
                <a:pos x="140" y="38"/>
              </a:cxn>
              <a:cxn ang="0">
                <a:pos x="150" y="38"/>
              </a:cxn>
              <a:cxn ang="0">
                <a:pos x="168" y="44"/>
              </a:cxn>
              <a:cxn ang="0">
                <a:pos x="178" y="54"/>
              </a:cxn>
              <a:cxn ang="0">
                <a:pos x="182" y="62"/>
              </a:cxn>
              <a:cxn ang="0">
                <a:pos x="184" y="84"/>
              </a:cxn>
              <a:cxn ang="0">
                <a:pos x="182" y="96"/>
              </a:cxn>
              <a:cxn ang="0">
                <a:pos x="172" y="118"/>
              </a:cxn>
              <a:cxn ang="0">
                <a:pos x="156" y="136"/>
              </a:cxn>
              <a:cxn ang="0">
                <a:pos x="144" y="142"/>
              </a:cxn>
              <a:cxn ang="0">
                <a:pos x="100" y="148"/>
              </a:cxn>
              <a:cxn ang="0">
                <a:pos x="118" y="176"/>
              </a:cxn>
              <a:cxn ang="0">
                <a:pos x="152" y="222"/>
              </a:cxn>
              <a:cxn ang="0">
                <a:pos x="156" y="224"/>
              </a:cxn>
              <a:cxn ang="0">
                <a:pos x="144" y="178"/>
              </a:cxn>
              <a:cxn ang="0">
                <a:pos x="158" y="174"/>
              </a:cxn>
              <a:cxn ang="0">
                <a:pos x="176" y="168"/>
              </a:cxn>
              <a:cxn ang="0">
                <a:pos x="202" y="140"/>
              </a:cxn>
              <a:cxn ang="0">
                <a:pos x="216" y="106"/>
              </a:cxn>
              <a:cxn ang="0">
                <a:pos x="220" y="88"/>
              </a:cxn>
              <a:cxn ang="0">
                <a:pos x="216" y="50"/>
              </a:cxn>
              <a:cxn ang="0">
                <a:pos x="208" y="32"/>
              </a:cxn>
            </a:cxnLst>
            <a:rect l="0" t="0" r="r" b="b"/>
            <a:pathLst>
              <a:path w="220" h="228">
                <a:moveTo>
                  <a:pt x="208" y="32"/>
                </a:moveTo>
                <a:lnTo>
                  <a:pt x="208" y="32"/>
                </a:lnTo>
                <a:lnTo>
                  <a:pt x="198" y="20"/>
                </a:lnTo>
                <a:lnTo>
                  <a:pt x="186" y="10"/>
                </a:lnTo>
                <a:lnTo>
                  <a:pt x="172" y="4"/>
                </a:lnTo>
                <a:lnTo>
                  <a:pt x="154" y="0"/>
                </a:lnTo>
                <a:lnTo>
                  <a:pt x="154" y="0"/>
                </a:lnTo>
                <a:lnTo>
                  <a:pt x="140" y="0"/>
                </a:lnTo>
                <a:lnTo>
                  <a:pt x="128" y="0"/>
                </a:lnTo>
                <a:lnTo>
                  <a:pt x="114" y="2"/>
                </a:lnTo>
                <a:lnTo>
                  <a:pt x="98" y="6"/>
                </a:lnTo>
                <a:lnTo>
                  <a:pt x="84" y="10"/>
                </a:lnTo>
                <a:lnTo>
                  <a:pt x="70" y="16"/>
                </a:lnTo>
                <a:lnTo>
                  <a:pt x="58" y="24"/>
                </a:lnTo>
                <a:lnTo>
                  <a:pt x="44" y="32"/>
                </a:lnTo>
                <a:lnTo>
                  <a:pt x="44" y="32"/>
                </a:lnTo>
                <a:lnTo>
                  <a:pt x="34" y="40"/>
                </a:lnTo>
                <a:lnTo>
                  <a:pt x="26" y="48"/>
                </a:lnTo>
                <a:lnTo>
                  <a:pt x="18" y="58"/>
                </a:lnTo>
                <a:lnTo>
                  <a:pt x="12" y="68"/>
                </a:lnTo>
                <a:lnTo>
                  <a:pt x="12" y="68"/>
                </a:lnTo>
                <a:lnTo>
                  <a:pt x="6" y="82"/>
                </a:lnTo>
                <a:lnTo>
                  <a:pt x="2" y="96"/>
                </a:lnTo>
                <a:lnTo>
                  <a:pt x="2" y="96"/>
                </a:lnTo>
                <a:lnTo>
                  <a:pt x="0" y="104"/>
                </a:lnTo>
                <a:lnTo>
                  <a:pt x="0" y="112"/>
                </a:lnTo>
                <a:lnTo>
                  <a:pt x="2" y="120"/>
                </a:lnTo>
                <a:lnTo>
                  <a:pt x="6" y="128"/>
                </a:lnTo>
                <a:lnTo>
                  <a:pt x="6" y="128"/>
                </a:lnTo>
                <a:lnTo>
                  <a:pt x="14" y="136"/>
                </a:lnTo>
                <a:lnTo>
                  <a:pt x="22" y="140"/>
                </a:lnTo>
                <a:lnTo>
                  <a:pt x="30" y="144"/>
                </a:lnTo>
                <a:lnTo>
                  <a:pt x="40" y="144"/>
                </a:lnTo>
                <a:lnTo>
                  <a:pt x="40" y="144"/>
                </a:lnTo>
                <a:lnTo>
                  <a:pt x="46" y="144"/>
                </a:lnTo>
                <a:lnTo>
                  <a:pt x="46" y="144"/>
                </a:lnTo>
                <a:lnTo>
                  <a:pt x="58" y="142"/>
                </a:lnTo>
                <a:lnTo>
                  <a:pt x="66" y="138"/>
                </a:lnTo>
                <a:lnTo>
                  <a:pt x="72" y="130"/>
                </a:lnTo>
                <a:lnTo>
                  <a:pt x="74" y="120"/>
                </a:lnTo>
                <a:lnTo>
                  <a:pt x="74" y="120"/>
                </a:lnTo>
                <a:lnTo>
                  <a:pt x="72" y="110"/>
                </a:lnTo>
                <a:lnTo>
                  <a:pt x="66" y="102"/>
                </a:lnTo>
                <a:lnTo>
                  <a:pt x="58" y="98"/>
                </a:lnTo>
                <a:lnTo>
                  <a:pt x="46" y="96"/>
                </a:lnTo>
                <a:lnTo>
                  <a:pt x="46" y="96"/>
                </a:lnTo>
                <a:lnTo>
                  <a:pt x="38" y="98"/>
                </a:lnTo>
                <a:lnTo>
                  <a:pt x="38" y="98"/>
                </a:lnTo>
                <a:lnTo>
                  <a:pt x="42" y="90"/>
                </a:lnTo>
                <a:lnTo>
                  <a:pt x="42" y="88"/>
                </a:lnTo>
                <a:lnTo>
                  <a:pt x="42" y="88"/>
                </a:lnTo>
                <a:lnTo>
                  <a:pt x="42" y="88"/>
                </a:lnTo>
                <a:lnTo>
                  <a:pt x="52" y="76"/>
                </a:lnTo>
                <a:lnTo>
                  <a:pt x="64" y="64"/>
                </a:lnTo>
                <a:lnTo>
                  <a:pt x="64" y="64"/>
                </a:lnTo>
                <a:lnTo>
                  <a:pt x="74" y="58"/>
                </a:lnTo>
                <a:lnTo>
                  <a:pt x="86" y="52"/>
                </a:lnTo>
                <a:lnTo>
                  <a:pt x="108" y="42"/>
                </a:lnTo>
                <a:lnTo>
                  <a:pt x="130" y="38"/>
                </a:lnTo>
                <a:lnTo>
                  <a:pt x="140" y="38"/>
                </a:lnTo>
                <a:lnTo>
                  <a:pt x="150" y="38"/>
                </a:lnTo>
                <a:lnTo>
                  <a:pt x="150" y="38"/>
                </a:lnTo>
                <a:lnTo>
                  <a:pt x="160" y="40"/>
                </a:lnTo>
                <a:lnTo>
                  <a:pt x="168" y="44"/>
                </a:lnTo>
                <a:lnTo>
                  <a:pt x="174" y="50"/>
                </a:lnTo>
                <a:lnTo>
                  <a:pt x="178" y="54"/>
                </a:lnTo>
                <a:lnTo>
                  <a:pt x="178" y="54"/>
                </a:lnTo>
                <a:lnTo>
                  <a:pt x="182" y="62"/>
                </a:lnTo>
                <a:lnTo>
                  <a:pt x="184" y="72"/>
                </a:lnTo>
                <a:lnTo>
                  <a:pt x="184" y="84"/>
                </a:lnTo>
                <a:lnTo>
                  <a:pt x="182" y="96"/>
                </a:lnTo>
                <a:lnTo>
                  <a:pt x="182" y="96"/>
                </a:lnTo>
                <a:lnTo>
                  <a:pt x="178" y="106"/>
                </a:lnTo>
                <a:lnTo>
                  <a:pt x="172" y="118"/>
                </a:lnTo>
                <a:lnTo>
                  <a:pt x="164" y="128"/>
                </a:lnTo>
                <a:lnTo>
                  <a:pt x="156" y="136"/>
                </a:lnTo>
                <a:lnTo>
                  <a:pt x="156" y="136"/>
                </a:lnTo>
                <a:lnTo>
                  <a:pt x="144" y="142"/>
                </a:lnTo>
                <a:lnTo>
                  <a:pt x="132" y="144"/>
                </a:lnTo>
                <a:lnTo>
                  <a:pt x="100" y="148"/>
                </a:lnTo>
                <a:lnTo>
                  <a:pt x="118" y="176"/>
                </a:lnTo>
                <a:lnTo>
                  <a:pt x="118" y="176"/>
                </a:lnTo>
                <a:lnTo>
                  <a:pt x="132" y="192"/>
                </a:lnTo>
                <a:lnTo>
                  <a:pt x="152" y="222"/>
                </a:lnTo>
                <a:lnTo>
                  <a:pt x="152" y="222"/>
                </a:lnTo>
                <a:lnTo>
                  <a:pt x="156" y="224"/>
                </a:lnTo>
                <a:lnTo>
                  <a:pt x="162" y="228"/>
                </a:lnTo>
                <a:lnTo>
                  <a:pt x="144" y="178"/>
                </a:lnTo>
                <a:lnTo>
                  <a:pt x="144" y="178"/>
                </a:lnTo>
                <a:lnTo>
                  <a:pt x="158" y="174"/>
                </a:lnTo>
                <a:lnTo>
                  <a:pt x="176" y="168"/>
                </a:lnTo>
                <a:lnTo>
                  <a:pt x="176" y="168"/>
                </a:lnTo>
                <a:lnTo>
                  <a:pt x="190" y="156"/>
                </a:lnTo>
                <a:lnTo>
                  <a:pt x="202" y="140"/>
                </a:lnTo>
                <a:lnTo>
                  <a:pt x="210" y="124"/>
                </a:lnTo>
                <a:lnTo>
                  <a:pt x="216" y="106"/>
                </a:lnTo>
                <a:lnTo>
                  <a:pt x="216" y="106"/>
                </a:lnTo>
                <a:lnTo>
                  <a:pt x="220" y="88"/>
                </a:lnTo>
                <a:lnTo>
                  <a:pt x="220" y="68"/>
                </a:lnTo>
                <a:lnTo>
                  <a:pt x="216" y="50"/>
                </a:lnTo>
                <a:lnTo>
                  <a:pt x="214" y="42"/>
                </a:lnTo>
                <a:lnTo>
                  <a:pt x="208" y="32"/>
                </a:lnTo>
                <a:lnTo>
                  <a:pt x="208" y="32"/>
                </a:lnTo>
                <a:close/>
              </a:path>
            </a:pathLst>
          </a:custGeom>
          <a:solidFill>
            <a:srgbClr val="8CC63F"/>
          </a:solidFill>
          <a:ln w="9525">
            <a:noFill/>
            <a:round/>
            <a:headEnd/>
            <a:tailEnd/>
          </a:ln>
        </p:spPr>
        <p:txBody>
          <a:bodyPr vert="horz" wrap="square" lIns="124346" tIns="62173" rIns="124346" bIns="62173" numCol="1" anchor="t" anchorCtr="0" compatLnSpc="1">
            <a:prstTxWarp prst="textNoShape">
              <a:avLst/>
            </a:prstTxWarp>
          </a:bodyPr>
          <a:lstStyle/>
          <a:p>
            <a:endParaRPr lang="en-US" dirty="0"/>
          </a:p>
        </p:txBody>
      </p:sp>
      <p:sp>
        <p:nvSpPr>
          <p:cNvPr id="37" name="Freeform 23"/>
          <p:cNvSpPr>
            <a:spLocks/>
          </p:cNvSpPr>
          <p:nvPr/>
        </p:nvSpPr>
        <p:spPr bwMode="auto">
          <a:xfrm>
            <a:off x="9254694" y="4189434"/>
            <a:ext cx="156800" cy="85547"/>
          </a:xfrm>
          <a:custGeom>
            <a:avLst/>
            <a:gdLst/>
            <a:ahLst/>
            <a:cxnLst>
              <a:cxn ang="0">
                <a:pos x="50" y="24"/>
              </a:cxn>
              <a:cxn ang="0">
                <a:pos x="50" y="24"/>
              </a:cxn>
              <a:cxn ang="0">
                <a:pos x="48" y="34"/>
              </a:cxn>
              <a:cxn ang="0">
                <a:pos x="44" y="40"/>
              </a:cxn>
              <a:cxn ang="0">
                <a:pos x="36" y="46"/>
              </a:cxn>
              <a:cxn ang="0">
                <a:pos x="26" y="48"/>
              </a:cxn>
              <a:cxn ang="0">
                <a:pos x="26" y="48"/>
              </a:cxn>
              <a:cxn ang="0">
                <a:pos x="16" y="46"/>
              </a:cxn>
              <a:cxn ang="0">
                <a:pos x="8" y="40"/>
              </a:cxn>
              <a:cxn ang="0">
                <a:pos x="2" y="34"/>
              </a:cxn>
              <a:cxn ang="0">
                <a:pos x="0" y="24"/>
              </a:cxn>
              <a:cxn ang="0">
                <a:pos x="0" y="24"/>
              </a:cxn>
              <a:cxn ang="0">
                <a:pos x="2" y="14"/>
              </a:cxn>
              <a:cxn ang="0">
                <a:pos x="8" y="8"/>
              </a:cxn>
              <a:cxn ang="0">
                <a:pos x="16" y="2"/>
              </a:cxn>
              <a:cxn ang="0">
                <a:pos x="26" y="0"/>
              </a:cxn>
              <a:cxn ang="0">
                <a:pos x="26" y="0"/>
              </a:cxn>
              <a:cxn ang="0">
                <a:pos x="36" y="2"/>
              </a:cxn>
              <a:cxn ang="0">
                <a:pos x="44" y="8"/>
              </a:cxn>
              <a:cxn ang="0">
                <a:pos x="48" y="14"/>
              </a:cxn>
              <a:cxn ang="0">
                <a:pos x="50" y="24"/>
              </a:cxn>
              <a:cxn ang="0">
                <a:pos x="50" y="24"/>
              </a:cxn>
            </a:cxnLst>
            <a:rect l="0" t="0" r="r" b="b"/>
            <a:pathLst>
              <a:path w="50" h="48">
                <a:moveTo>
                  <a:pt x="50" y="24"/>
                </a:moveTo>
                <a:lnTo>
                  <a:pt x="50" y="24"/>
                </a:lnTo>
                <a:lnTo>
                  <a:pt x="48" y="34"/>
                </a:lnTo>
                <a:lnTo>
                  <a:pt x="44" y="40"/>
                </a:lnTo>
                <a:lnTo>
                  <a:pt x="36" y="46"/>
                </a:lnTo>
                <a:lnTo>
                  <a:pt x="26" y="48"/>
                </a:lnTo>
                <a:lnTo>
                  <a:pt x="26" y="48"/>
                </a:lnTo>
                <a:lnTo>
                  <a:pt x="16" y="46"/>
                </a:lnTo>
                <a:lnTo>
                  <a:pt x="8" y="40"/>
                </a:lnTo>
                <a:lnTo>
                  <a:pt x="2" y="34"/>
                </a:lnTo>
                <a:lnTo>
                  <a:pt x="0" y="24"/>
                </a:lnTo>
                <a:lnTo>
                  <a:pt x="0" y="24"/>
                </a:lnTo>
                <a:lnTo>
                  <a:pt x="2" y="14"/>
                </a:lnTo>
                <a:lnTo>
                  <a:pt x="8" y="8"/>
                </a:lnTo>
                <a:lnTo>
                  <a:pt x="16" y="2"/>
                </a:lnTo>
                <a:lnTo>
                  <a:pt x="26" y="0"/>
                </a:lnTo>
                <a:lnTo>
                  <a:pt x="26" y="0"/>
                </a:lnTo>
                <a:lnTo>
                  <a:pt x="36" y="2"/>
                </a:lnTo>
                <a:lnTo>
                  <a:pt x="44" y="8"/>
                </a:lnTo>
                <a:lnTo>
                  <a:pt x="48" y="14"/>
                </a:lnTo>
                <a:lnTo>
                  <a:pt x="50" y="24"/>
                </a:lnTo>
                <a:lnTo>
                  <a:pt x="50" y="24"/>
                </a:lnTo>
                <a:close/>
              </a:path>
            </a:pathLst>
          </a:custGeom>
          <a:solidFill>
            <a:srgbClr val="8CC63F"/>
          </a:solidFill>
          <a:ln w="9525">
            <a:noFill/>
            <a:round/>
            <a:headEnd/>
            <a:tailEnd/>
          </a:ln>
        </p:spPr>
        <p:txBody>
          <a:bodyPr vert="horz" wrap="square" lIns="124346" tIns="62173" rIns="124346" bIns="62173" numCol="1" anchor="t" anchorCtr="0" compatLnSpc="1">
            <a:prstTxWarp prst="textNoShape">
              <a:avLst/>
            </a:prstTxWarp>
          </a:bodyPr>
          <a:lstStyle/>
          <a:p>
            <a:endParaRPr lang="en-US" dirty="0"/>
          </a:p>
        </p:txBody>
      </p:sp>
      <p:grpSp>
        <p:nvGrpSpPr>
          <p:cNvPr id="39" name="Group 4"/>
          <p:cNvGrpSpPr>
            <a:grpSpLocks noChangeAspect="1"/>
          </p:cNvGrpSpPr>
          <p:nvPr/>
        </p:nvGrpSpPr>
        <p:grpSpPr bwMode="auto">
          <a:xfrm>
            <a:off x="8607305" y="4330101"/>
            <a:ext cx="2765803" cy="2135610"/>
            <a:chOff x="3180" y="2233"/>
            <a:chExt cx="1550" cy="1596"/>
          </a:xfrm>
        </p:grpSpPr>
        <p:sp>
          <p:nvSpPr>
            <p:cNvPr id="41" name="Freeform 5"/>
            <p:cNvSpPr>
              <a:spLocks/>
            </p:cNvSpPr>
            <p:nvPr/>
          </p:nvSpPr>
          <p:spPr bwMode="auto">
            <a:xfrm>
              <a:off x="3180" y="3694"/>
              <a:ext cx="1481" cy="135"/>
            </a:xfrm>
            <a:custGeom>
              <a:avLst/>
              <a:gdLst>
                <a:gd name="T0" fmla="*/ 1481 w 1481"/>
                <a:gd name="T1" fmla="*/ 70 h 135"/>
                <a:gd name="T2" fmla="*/ 1481 w 1481"/>
                <a:gd name="T3" fmla="*/ 70 h 135"/>
                <a:gd name="T4" fmla="*/ 1477 w 1481"/>
                <a:gd name="T5" fmla="*/ 62 h 135"/>
                <a:gd name="T6" fmla="*/ 1465 w 1481"/>
                <a:gd name="T7" fmla="*/ 54 h 135"/>
                <a:gd name="T8" fmla="*/ 1423 w 1481"/>
                <a:gd name="T9" fmla="*/ 43 h 135"/>
                <a:gd name="T10" fmla="*/ 1354 w 1481"/>
                <a:gd name="T11" fmla="*/ 31 h 135"/>
                <a:gd name="T12" fmla="*/ 1265 w 1481"/>
                <a:gd name="T13" fmla="*/ 20 h 135"/>
                <a:gd name="T14" fmla="*/ 1154 w 1481"/>
                <a:gd name="T15" fmla="*/ 12 h 135"/>
                <a:gd name="T16" fmla="*/ 1031 w 1481"/>
                <a:gd name="T17" fmla="*/ 8 h 135"/>
                <a:gd name="T18" fmla="*/ 892 w 1481"/>
                <a:gd name="T19" fmla="*/ 4 h 135"/>
                <a:gd name="T20" fmla="*/ 742 w 1481"/>
                <a:gd name="T21" fmla="*/ 0 h 135"/>
                <a:gd name="T22" fmla="*/ 742 w 1481"/>
                <a:gd name="T23" fmla="*/ 0 h 135"/>
                <a:gd name="T24" fmla="*/ 592 w 1481"/>
                <a:gd name="T25" fmla="*/ 4 h 135"/>
                <a:gd name="T26" fmla="*/ 454 w 1481"/>
                <a:gd name="T27" fmla="*/ 8 h 135"/>
                <a:gd name="T28" fmla="*/ 327 w 1481"/>
                <a:gd name="T29" fmla="*/ 12 h 135"/>
                <a:gd name="T30" fmla="*/ 219 w 1481"/>
                <a:gd name="T31" fmla="*/ 20 h 135"/>
                <a:gd name="T32" fmla="*/ 127 w 1481"/>
                <a:gd name="T33" fmla="*/ 31 h 135"/>
                <a:gd name="T34" fmla="*/ 58 w 1481"/>
                <a:gd name="T35" fmla="*/ 43 h 135"/>
                <a:gd name="T36" fmla="*/ 15 w 1481"/>
                <a:gd name="T37" fmla="*/ 54 h 135"/>
                <a:gd name="T38" fmla="*/ 4 w 1481"/>
                <a:gd name="T39" fmla="*/ 62 h 135"/>
                <a:gd name="T40" fmla="*/ 0 w 1481"/>
                <a:gd name="T41" fmla="*/ 70 h 135"/>
                <a:gd name="T42" fmla="*/ 0 w 1481"/>
                <a:gd name="T43" fmla="*/ 70 h 135"/>
                <a:gd name="T44" fmla="*/ 4 w 1481"/>
                <a:gd name="T45" fmla="*/ 77 h 135"/>
                <a:gd name="T46" fmla="*/ 15 w 1481"/>
                <a:gd name="T47" fmla="*/ 81 h 135"/>
                <a:gd name="T48" fmla="*/ 58 w 1481"/>
                <a:gd name="T49" fmla="*/ 97 h 135"/>
                <a:gd name="T50" fmla="*/ 127 w 1481"/>
                <a:gd name="T51" fmla="*/ 108 h 135"/>
                <a:gd name="T52" fmla="*/ 219 w 1481"/>
                <a:gd name="T53" fmla="*/ 116 h 135"/>
                <a:gd name="T54" fmla="*/ 327 w 1481"/>
                <a:gd name="T55" fmla="*/ 123 h 135"/>
                <a:gd name="T56" fmla="*/ 454 w 1481"/>
                <a:gd name="T57" fmla="*/ 131 h 135"/>
                <a:gd name="T58" fmla="*/ 592 w 1481"/>
                <a:gd name="T59" fmla="*/ 135 h 135"/>
                <a:gd name="T60" fmla="*/ 742 w 1481"/>
                <a:gd name="T61" fmla="*/ 135 h 135"/>
                <a:gd name="T62" fmla="*/ 742 w 1481"/>
                <a:gd name="T63" fmla="*/ 135 h 135"/>
                <a:gd name="T64" fmla="*/ 892 w 1481"/>
                <a:gd name="T65" fmla="*/ 135 h 135"/>
                <a:gd name="T66" fmla="*/ 1031 w 1481"/>
                <a:gd name="T67" fmla="*/ 131 h 135"/>
                <a:gd name="T68" fmla="*/ 1154 w 1481"/>
                <a:gd name="T69" fmla="*/ 123 h 135"/>
                <a:gd name="T70" fmla="*/ 1265 w 1481"/>
                <a:gd name="T71" fmla="*/ 116 h 135"/>
                <a:gd name="T72" fmla="*/ 1354 w 1481"/>
                <a:gd name="T73" fmla="*/ 108 h 135"/>
                <a:gd name="T74" fmla="*/ 1423 w 1481"/>
                <a:gd name="T75" fmla="*/ 97 h 135"/>
                <a:gd name="T76" fmla="*/ 1465 w 1481"/>
                <a:gd name="T77" fmla="*/ 81 h 135"/>
                <a:gd name="T78" fmla="*/ 1477 w 1481"/>
                <a:gd name="T79" fmla="*/ 77 h 135"/>
                <a:gd name="T80" fmla="*/ 1481 w 1481"/>
                <a:gd name="T81" fmla="*/ 70 h 135"/>
                <a:gd name="T82" fmla="*/ 1481 w 1481"/>
                <a:gd name="T83" fmla="*/ 7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81" h="135">
                  <a:moveTo>
                    <a:pt x="1481" y="70"/>
                  </a:moveTo>
                  <a:lnTo>
                    <a:pt x="1481" y="70"/>
                  </a:lnTo>
                  <a:lnTo>
                    <a:pt x="1477" y="62"/>
                  </a:lnTo>
                  <a:lnTo>
                    <a:pt x="1465" y="54"/>
                  </a:lnTo>
                  <a:lnTo>
                    <a:pt x="1423" y="43"/>
                  </a:lnTo>
                  <a:lnTo>
                    <a:pt x="1354" y="31"/>
                  </a:lnTo>
                  <a:lnTo>
                    <a:pt x="1265" y="20"/>
                  </a:lnTo>
                  <a:lnTo>
                    <a:pt x="1154" y="12"/>
                  </a:lnTo>
                  <a:lnTo>
                    <a:pt x="1031" y="8"/>
                  </a:lnTo>
                  <a:lnTo>
                    <a:pt x="892" y="4"/>
                  </a:lnTo>
                  <a:lnTo>
                    <a:pt x="742" y="0"/>
                  </a:lnTo>
                  <a:lnTo>
                    <a:pt x="742" y="0"/>
                  </a:lnTo>
                  <a:lnTo>
                    <a:pt x="592" y="4"/>
                  </a:lnTo>
                  <a:lnTo>
                    <a:pt x="454" y="8"/>
                  </a:lnTo>
                  <a:lnTo>
                    <a:pt x="327" y="12"/>
                  </a:lnTo>
                  <a:lnTo>
                    <a:pt x="219" y="20"/>
                  </a:lnTo>
                  <a:lnTo>
                    <a:pt x="127" y="31"/>
                  </a:lnTo>
                  <a:lnTo>
                    <a:pt x="58" y="43"/>
                  </a:lnTo>
                  <a:lnTo>
                    <a:pt x="15" y="54"/>
                  </a:lnTo>
                  <a:lnTo>
                    <a:pt x="4" y="62"/>
                  </a:lnTo>
                  <a:lnTo>
                    <a:pt x="0" y="70"/>
                  </a:lnTo>
                  <a:lnTo>
                    <a:pt x="0" y="70"/>
                  </a:lnTo>
                  <a:lnTo>
                    <a:pt x="4" y="77"/>
                  </a:lnTo>
                  <a:lnTo>
                    <a:pt x="15" y="81"/>
                  </a:lnTo>
                  <a:lnTo>
                    <a:pt x="58" y="97"/>
                  </a:lnTo>
                  <a:lnTo>
                    <a:pt x="127" y="108"/>
                  </a:lnTo>
                  <a:lnTo>
                    <a:pt x="219" y="116"/>
                  </a:lnTo>
                  <a:lnTo>
                    <a:pt x="327" y="123"/>
                  </a:lnTo>
                  <a:lnTo>
                    <a:pt x="454" y="131"/>
                  </a:lnTo>
                  <a:lnTo>
                    <a:pt x="592" y="135"/>
                  </a:lnTo>
                  <a:lnTo>
                    <a:pt x="742" y="135"/>
                  </a:lnTo>
                  <a:lnTo>
                    <a:pt x="742" y="135"/>
                  </a:lnTo>
                  <a:lnTo>
                    <a:pt x="892" y="135"/>
                  </a:lnTo>
                  <a:lnTo>
                    <a:pt x="1031" y="131"/>
                  </a:lnTo>
                  <a:lnTo>
                    <a:pt x="1154" y="123"/>
                  </a:lnTo>
                  <a:lnTo>
                    <a:pt x="1265" y="116"/>
                  </a:lnTo>
                  <a:lnTo>
                    <a:pt x="1354" y="108"/>
                  </a:lnTo>
                  <a:lnTo>
                    <a:pt x="1423" y="97"/>
                  </a:lnTo>
                  <a:lnTo>
                    <a:pt x="1465" y="81"/>
                  </a:lnTo>
                  <a:lnTo>
                    <a:pt x="1477" y="77"/>
                  </a:lnTo>
                  <a:lnTo>
                    <a:pt x="1481" y="70"/>
                  </a:lnTo>
                  <a:lnTo>
                    <a:pt x="1481" y="7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6"/>
            <p:cNvSpPr>
              <a:spLocks/>
            </p:cNvSpPr>
            <p:nvPr/>
          </p:nvSpPr>
          <p:spPr bwMode="auto">
            <a:xfrm>
              <a:off x="3553" y="2867"/>
              <a:ext cx="919" cy="550"/>
            </a:xfrm>
            <a:custGeom>
              <a:avLst/>
              <a:gdLst>
                <a:gd name="T0" fmla="*/ 446 w 919"/>
                <a:gd name="T1" fmla="*/ 208 h 550"/>
                <a:gd name="T2" fmla="*/ 446 w 919"/>
                <a:gd name="T3" fmla="*/ 208 h 550"/>
                <a:gd name="T4" fmla="*/ 381 w 919"/>
                <a:gd name="T5" fmla="*/ 196 h 550"/>
                <a:gd name="T6" fmla="*/ 315 w 919"/>
                <a:gd name="T7" fmla="*/ 177 h 550"/>
                <a:gd name="T8" fmla="*/ 254 w 919"/>
                <a:gd name="T9" fmla="*/ 158 h 550"/>
                <a:gd name="T10" fmla="*/ 196 w 919"/>
                <a:gd name="T11" fmla="*/ 131 h 550"/>
                <a:gd name="T12" fmla="*/ 142 w 919"/>
                <a:gd name="T13" fmla="*/ 104 h 550"/>
                <a:gd name="T14" fmla="*/ 89 w 919"/>
                <a:gd name="T15" fmla="*/ 73 h 550"/>
                <a:gd name="T16" fmla="*/ 42 w 919"/>
                <a:gd name="T17" fmla="*/ 39 h 550"/>
                <a:gd name="T18" fmla="*/ 0 w 919"/>
                <a:gd name="T19" fmla="*/ 0 h 550"/>
                <a:gd name="T20" fmla="*/ 8 w 919"/>
                <a:gd name="T21" fmla="*/ 339 h 550"/>
                <a:gd name="T22" fmla="*/ 8 w 919"/>
                <a:gd name="T23" fmla="*/ 339 h 550"/>
                <a:gd name="T24" fmla="*/ 8 w 919"/>
                <a:gd name="T25" fmla="*/ 339 h 550"/>
                <a:gd name="T26" fmla="*/ 8 w 919"/>
                <a:gd name="T27" fmla="*/ 339 h 550"/>
                <a:gd name="T28" fmla="*/ 8 w 919"/>
                <a:gd name="T29" fmla="*/ 350 h 550"/>
                <a:gd name="T30" fmla="*/ 15 w 919"/>
                <a:gd name="T31" fmla="*/ 366 h 550"/>
                <a:gd name="T32" fmla="*/ 27 w 919"/>
                <a:gd name="T33" fmla="*/ 381 h 550"/>
                <a:gd name="T34" fmla="*/ 39 w 919"/>
                <a:gd name="T35" fmla="*/ 396 h 550"/>
                <a:gd name="T36" fmla="*/ 77 w 919"/>
                <a:gd name="T37" fmla="*/ 423 h 550"/>
                <a:gd name="T38" fmla="*/ 127 w 919"/>
                <a:gd name="T39" fmla="*/ 454 h 550"/>
                <a:gd name="T40" fmla="*/ 185 w 919"/>
                <a:gd name="T41" fmla="*/ 477 h 550"/>
                <a:gd name="T42" fmla="*/ 254 w 919"/>
                <a:gd name="T43" fmla="*/ 500 h 550"/>
                <a:gd name="T44" fmla="*/ 327 w 919"/>
                <a:gd name="T45" fmla="*/ 523 h 550"/>
                <a:gd name="T46" fmla="*/ 408 w 919"/>
                <a:gd name="T47" fmla="*/ 539 h 550"/>
                <a:gd name="T48" fmla="*/ 408 w 919"/>
                <a:gd name="T49" fmla="*/ 539 h 550"/>
                <a:gd name="T50" fmla="*/ 485 w 919"/>
                <a:gd name="T51" fmla="*/ 547 h 550"/>
                <a:gd name="T52" fmla="*/ 554 w 919"/>
                <a:gd name="T53" fmla="*/ 550 h 550"/>
                <a:gd name="T54" fmla="*/ 623 w 919"/>
                <a:gd name="T55" fmla="*/ 550 h 550"/>
                <a:gd name="T56" fmla="*/ 681 w 919"/>
                <a:gd name="T57" fmla="*/ 543 h 550"/>
                <a:gd name="T58" fmla="*/ 731 w 919"/>
                <a:gd name="T59" fmla="*/ 531 h 550"/>
                <a:gd name="T60" fmla="*/ 773 w 919"/>
                <a:gd name="T61" fmla="*/ 512 h 550"/>
                <a:gd name="T62" fmla="*/ 789 w 919"/>
                <a:gd name="T63" fmla="*/ 504 h 550"/>
                <a:gd name="T64" fmla="*/ 800 w 919"/>
                <a:gd name="T65" fmla="*/ 493 h 550"/>
                <a:gd name="T66" fmla="*/ 812 w 919"/>
                <a:gd name="T67" fmla="*/ 477 h 550"/>
                <a:gd name="T68" fmla="*/ 815 w 919"/>
                <a:gd name="T69" fmla="*/ 466 h 550"/>
                <a:gd name="T70" fmla="*/ 919 w 919"/>
                <a:gd name="T71" fmla="*/ 127 h 550"/>
                <a:gd name="T72" fmla="*/ 919 w 919"/>
                <a:gd name="T73" fmla="*/ 127 h 550"/>
                <a:gd name="T74" fmla="*/ 869 w 919"/>
                <a:gd name="T75" fmla="*/ 150 h 550"/>
                <a:gd name="T76" fmla="*/ 815 w 919"/>
                <a:gd name="T77" fmla="*/ 173 h 550"/>
                <a:gd name="T78" fmla="*/ 762 w 919"/>
                <a:gd name="T79" fmla="*/ 193 h 550"/>
                <a:gd name="T80" fmla="*/ 704 w 919"/>
                <a:gd name="T81" fmla="*/ 204 h 550"/>
                <a:gd name="T82" fmla="*/ 642 w 919"/>
                <a:gd name="T83" fmla="*/ 212 h 550"/>
                <a:gd name="T84" fmla="*/ 577 w 919"/>
                <a:gd name="T85" fmla="*/ 216 h 550"/>
                <a:gd name="T86" fmla="*/ 512 w 919"/>
                <a:gd name="T87" fmla="*/ 216 h 550"/>
                <a:gd name="T88" fmla="*/ 446 w 919"/>
                <a:gd name="T89" fmla="*/ 208 h 550"/>
                <a:gd name="T90" fmla="*/ 446 w 919"/>
                <a:gd name="T91" fmla="*/ 208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9" h="550">
                  <a:moveTo>
                    <a:pt x="446" y="208"/>
                  </a:moveTo>
                  <a:lnTo>
                    <a:pt x="446" y="208"/>
                  </a:lnTo>
                  <a:lnTo>
                    <a:pt x="381" y="196"/>
                  </a:lnTo>
                  <a:lnTo>
                    <a:pt x="315" y="177"/>
                  </a:lnTo>
                  <a:lnTo>
                    <a:pt x="254" y="158"/>
                  </a:lnTo>
                  <a:lnTo>
                    <a:pt x="196" y="131"/>
                  </a:lnTo>
                  <a:lnTo>
                    <a:pt x="142" y="104"/>
                  </a:lnTo>
                  <a:lnTo>
                    <a:pt x="89" y="73"/>
                  </a:lnTo>
                  <a:lnTo>
                    <a:pt x="42" y="39"/>
                  </a:lnTo>
                  <a:lnTo>
                    <a:pt x="0" y="0"/>
                  </a:lnTo>
                  <a:lnTo>
                    <a:pt x="8" y="339"/>
                  </a:lnTo>
                  <a:lnTo>
                    <a:pt x="8" y="339"/>
                  </a:lnTo>
                  <a:lnTo>
                    <a:pt x="8" y="339"/>
                  </a:lnTo>
                  <a:lnTo>
                    <a:pt x="8" y="339"/>
                  </a:lnTo>
                  <a:lnTo>
                    <a:pt x="8" y="350"/>
                  </a:lnTo>
                  <a:lnTo>
                    <a:pt x="15" y="366"/>
                  </a:lnTo>
                  <a:lnTo>
                    <a:pt x="27" y="381"/>
                  </a:lnTo>
                  <a:lnTo>
                    <a:pt x="39" y="396"/>
                  </a:lnTo>
                  <a:lnTo>
                    <a:pt x="77" y="423"/>
                  </a:lnTo>
                  <a:lnTo>
                    <a:pt x="127" y="454"/>
                  </a:lnTo>
                  <a:lnTo>
                    <a:pt x="185" y="477"/>
                  </a:lnTo>
                  <a:lnTo>
                    <a:pt x="254" y="500"/>
                  </a:lnTo>
                  <a:lnTo>
                    <a:pt x="327" y="523"/>
                  </a:lnTo>
                  <a:lnTo>
                    <a:pt x="408" y="539"/>
                  </a:lnTo>
                  <a:lnTo>
                    <a:pt x="408" y="539"/>
                  </a:lnTo>
                  <a:lnTo>
                    <a:pt x="485" y="547"/>
                  </a:lnTo>
                  <a:lnTo>
                    <a:pt x="554" y="550"/>
                  </a:lnTo>
                  <a:lnTo>
                    <a:pt x="623" y="550"/>
                  </a:lnTo>
                  <a:lnTo>
                    <a:pt x="681" y="543"/>
                  </a:lnTo>
                  <a:lnTo>
                    <a:pt x="731" y="531"/>
                  </a:lnTo>
                  <a:lnTo>
                    <a:pt x="773" y="512"/>
                  </a:lnTo>
                  <a:lnTo>
                    <a:pt x="789" y="504"/>
                  </a:lnTo>
                  <a:lnTo>
                    <a:pt x="800" y="493"/>
                  </a:lnTo>
                  <a:lnTo>
                    <a:pt x="812" y="477"/>
                  </a:lnTo>
                  <a:lnTo>
                    <a:pt x="815" y="466"/>
                  </a:lnTo>
                  <a:lnTo>
                    <a:pt x="919" y="127"/>
                  </a:lnTo>
                  <a:lnTo>
                    <a:pt x="919" y="127"/>
                  </a:lnTo>
                  <a:lnTo>
                    <a:pt x="869" y="150"/>
                  </a:lnTo>
                  <a:lnTo>
                    <a:pt x="815" y="173"/>
                  </a:lnTo>
                  <a:lnTo>
                    <a:pt x="762" y="193"/>
                  </a:lnTo>
                  <a:lnTo>
                    <a:pt x="704" y="204"/>
                  </a:lnTo>
                  <a:lnTo>
                    <a:pt x="642" y="212"/>
                  </a:lnTo>
                  <a:lnTo>
                    <a:pt x="577" y="216"/>
                  </a:lnTo>
                  <a:lnTo>
                    <a:pt x="512" y="216"/>
                  </a:lnTo>
                  <a:lnTo>
                    <a:pt x="446" y="208"/>
                  </a:lnTo>
                  <a:lnTo>
                    <a:pt x="446" y="2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7"/>
            <p:cNvSpPr>
              <a:spLocks/>
            </p:cNvSpPr>
            <p:nvPr/>
          </p:nvSpPr>
          <p:spPr bwMode="auto">
            <a:xfrm>
              <a:off x="4395" y="3056"/>
              <a:ext cx="335" cy="419"/>
            </a:xfrm>
            <a:custGeom>
              <a:avLst/>
              <a:gdLst>
                <a:gd name="T0" fmla="*/ 54 w 335"/>
                <a:gd name="T1" fmla="*/ 4 h 419"/>
                <a:gd name="T2" fmla="*/ 54 w 335"/>
                <a:gd name="T3" fmla="*/ 4 h 419"/>
                <a:gd name="T4" fmla="*/ 77 w 335"/>
                <a:gd name="T5" fmla="*/ 19 h 419"/>
                <a:gd name="T6" fmla="*/ 104 w 335"/>
                <a:gd name="T7" fmla="*/ 38 h 419"/>
                <a:gd name="T8" fmla="*/ 139 w 335"/>
                <a:gd name="T9" fmla="*/ 69 h 419"/>
                <a:gd name="T10" fmla="*/ 177 w 335"/>
                <a:gd name="T11" fmla="*/ 111 h 419"/>
                <a:gd name="T12" fmla="*/ 216 w 335"/>
                <a:gd name="T13" fmla="*/ 165 h 419"/>
                <a:gd name="T14" fmla="*/ 235 w 335"/>
                <a:gd name="T15" fmla="*/ 196 h 419"/>
                <a:gd name="T16" fmla="*/ 254 w 335"/>
                <a:gd name="T17" fmla="*/ 234 h 419"/>
                <a:gd name="T18" fmla="*/ 273 w 335"/>
                <a:gd name="T19" fmla="*/ 273 h 419"/>
                <a:gd name="T20" fmla="*/ 289 w 335"/>
                <a:gd name="T21" fmla="*/ 319 h 419"/>
                <a:gd name="T22" fmla="*/ 289 w 335"/>
                <a:gd name="T23" fmla="*/ 319 h 419"/>
                <a:gd name="T24" fmla="*/ 300 w 335"/>
                <a:gd name="T25" fmla="*/ 327 h 419"/>
                <a:gd name="T26" fmla="*/ 323 w 335"/>
                <a:gd name="T27" fmla="*/ 354 h 419"/>
                <a:gd name="T28" fmla="*/ 331 w 335"/>
                <a:gd name="T29" fmla="*/ 369 h 419"/>
                <a:gd name="T30" fmla="*/ 335 w 335"/>
                <a:gd name="T31" fmla="*/ 384 h 419"/>
                <a:gd name="T32" fmla="*/ 331 w 335"/>
                <a:gd name="T33" fmla="*/ 392 h 419"/>
                <a:gd name="T34" fmla="*/ 331 w 335"/>
                <a:gd name="T35" fmla="*/ 400 h 419"/>
                <a:gd name="T36" fmla="*/ 323 w 335"/>
                <a:gd name="T37" fmla="*/ 408 h 419"/>
                <a:gd name="T38" fmla="*/ 316 w 335"/>
                <a:gd name="T39" fmla="*/ 415 h 419"/>
                <a:gd name="T40" fmla="*/ 316 w 335"/>
                <a:gd name="T41" fmla="*/ 415 h 419"/>
                <a:gd name="T42" fmla="*/ 308 w 335"/>
                <a:gd name="T43" fmla="*/ 415 h 419"/>
                <a:gd name="T44" fmla="*/ 289 w 335"/>
                <a:gd name="T45" fmla="*/ 419 h 419"/>
                <a:gd name="T46" fmla="*/ 277 w 335"/>
                <a:gd name="T47" fmla="*/ 415 h 419"/>
                <a:gd name="T48" fmla="*/ 266 w 335"/>
                <a:gd name="T49" fmla="*/ 408 h 419"/>
                <a:gd name="T50" fmla="*/ 258 w 335"/>
                <a:gd name="T51" fmla="*/ 400 h 419"/>
                <a:gd name="T52" fmla="*/ 250 w 335"/>
                <a:gd name="T53" fmla="*/ 384 h 419"/>
                <a:gd name="T54" fmla="*/ 247 w 335"/>
                <a:gd name="T55" fmla="*/ 361 h 419"/>
                <a:gd name="T56" fmla="*/ 247 w 335"/>
                <a:gd name="T57" fmla="*/ 361 h 419"/>
                <a:gd name="T58" fmla="*/ 235 w 335"/>
                <a:gd name="T59" fmla="*/ 365 h 419"/>
                <a:gd name="T60" fmla="*/ 227 w 335"/>
                <a:gd name="T61" fmla="*/ 361 h 419"/>
                <a:gd name="T62" fmla="*/ 227 w 335"/>
                <a:gd name="T63" fmla="*/ 358 h 419"/>
                <a:gd name="T64" fmla="*/ 227 w 335"/>
                <a:gd name="T65" fmla="*/ 350 h 419"/>
                <a:gd name="T66" fmla="*/ 239 w 335"/>
                <a:gd name="T67" fmla="*/ 323 h 419"/>
                <a:gd name="T68" fmla="*/ 239 w 335"/>
                <a:gd name="T69" fmla="*/ 323 h 419"/>
                <a:gd name="T70" fmla="*/ 231 w 335"/>
                <a:gd name="T71" fmla="*/ 288 h 419"/>
                <a:gd name="T72" fmla="*/ 216 w 335"/>
                <a:gd name="T73" fmla="*/ 254 h 419"/>
                <a:gd name="T74" fmla="*/ 197 w 335"/>
                <a:gd name="T75" fmla="*/ 215 h 419"/>
                <a:gd name="T76" fmla="*/ 166 w 335"/>
                <a:gd name="T77" fmla="*/ 169 h 419"/>
                <a:gd name="T78" fmla="*/ 147 w 335"/>
                <a:gd name="T79" fmla="*/ 146 h 419"/>
                <a:gd name="T80" fmla="*/ 127 w 335"/>
                <a:gd name="T81" fmla="*/ 127 h 419"/>
                <a:gd name="T82" fmla="*/ 100 w 335"/>
                <a:gd name="T83" fmla="*/ 104 h 419"/>
                <a:gd name="T84" fmla="*/ 73 w 335"/>
                <a:gd name="T85" fmla="*/ 84 h 419"/>
                <a:gd name="T86" fmla="*/ 43 w 335"/>
                <a:gd name="T87" fmla="*/ 69 h 419"/>
                <a:gd name="T88" fmla="*/ 8 w 335"/>
                <a:gd name="T89" fmla="*/ 54 h 419"/>
                <a:gd name="T90" fmla="*/ 8 w 335"/>
                <a:gd name="T91" fmla="*/ 54 h 419"/>
                <a:gd name="T92" fmla="*/ 4 w 335"/>
                <a:gd name="T93" fmla="*/ 42 h 419"/>
                <a:gd name="T94" fmla="*/ 0 w 335"/>
                <a:gd name="T95" fmla="*/ 31 h 419"/>
                <a:gd name="T96" fmla="*/ 0 w 335"/>
                <a:gd name="T97" fmla="*/ 19 h 419"/>
                <a:gd name="T98" fmla="*/ 0 w 335"/>
                <a:gd name="T99" fmla="*/ 11 h 419"/>
                <a:gd name="T100" fmla="*/ 12 w 335"/>
                <a:gd name="T101" fmla="*/ 4 h 419"/>
                <a:gd name="T102" fmla="*/ 27 w 335"/>
                <a:gd name="T103" fmla="*/ 0 h 419"/>
                <a:gd name="T104" fmla="*/ 54 w 335"/>
                <a:gd name="T105" fmla="*/ 4 h 419"/>
                <a:gd name="T106" fmla="*/ 54 w 335"/>
                <a:gd name="T107" fmla="*/ 4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5" h="419">
                  <a:moveTo>
                    <a:pt x="54" y="4"/>
                  </a:moveTo>
                  <a:lnTo>
                    <a:pt x="54" y="4"/>
                  </a:lnTo>
                  <a:lnTo>
                    <a:pt x="77" y="19"/>
                  </a:lnTo>
                  <a:lnTo>
                    <a:pt x="104" y="38"/>
                  </a:lnTo>
                  <a:lnTo>
                    <a:pt x="139" y="69"/>
                  </a:lnTo>
                  <a:lnTo>
                    <a:pt x="177" y="111"/>
                  </a:lnTo>
                  <a:lnTo>
                    <a:pt x="216" y="165"/>
                  </a:lnTo>
                  <a:lnTo>
                    <a:pt x="235" y="196"/>
                  </a:lnTo>
                  <a:lnTo>
                    <a:pt x="254" y="234"/>
                  </a:lnTo>
                  <a:lnTo>
                    <a:pt x="273" y="273"/>
                  </a:lnTo>
                  <a:lnTo>
                    <a:pt x="289" y="319"/>
                  </a:lnTo>
                  <a:lnTo>
                    <a:pt x="289" y="319"/>
                  </a:lnTo>
                  <a:lnTo>
                    <a:pt x="300" y="327"/>
                  </a:lnTo>
                  <a:lnTo>
                    <a:pt x="323" y="354"/>
                  </a:lnTo>
                  <a:lnTo>
                    <a:pt x="331" y="369"/>
                  </a:lnTo>
                  <a:lnTo>
                    <a:pt x="335" y="384"/>
                  </a:lnTo>
                  <a:lnTo>
                    <a:pt x="331" y="392"/>
                  </a:lnTo>
                  <a:lnTo>
                    <a:pt x="331" y="400"/>
                  </a:lnTo>
                  <a:lnTo>
                    <a:pt x="323" y="408"/>
                  </a:lnTo>
                  <a:lnTo>
                    <a:pt x="316" y="415"/>
                  </a:lnTo>
                  <a:lnTo>
                    <a:pt x="316" y="415"/>
                  </a:lnTo>
                  <a:lnTo>
                    <a:pt x="308" y="415"/>
                  </a:lnTo>
                  <a:lnTo>
                    <a:pt x="289" y="419"/>
                  </a:lnTo>
                  <a:lnTo>
                    <a:pt x="277" y="415"/>
                  </a:lnTo>
                  <a:lnTo>
                    <a:pt x="266" y="408"/>
                  </a:lnTo>
                  <a:lnTo>
                    <a:pt x="258" y="400"/>
                  </a:lnTo>
                  <a:lnTo>
                    <a:pt x="250" y="384"/>
                  </a:lnTo>
                  <a:lnTo>
                    <a:pt x="247" y="361"/>
                  </a:lnTo>
                  <a:lnTo>
                    <a:pt x="247" y="361"/>
                  </a:lnTo>
                  <a:lnTo>
                    <a:pt x="235" y="365"/>
                  </a:lnTo>
                  <a:lnTo>
                    <a:pt x="227" y="361"/>
                  </a:lnTo>
                  <a:lnTo>
                    <a:pt x="227" y="358"/>
                  </a:lnTo>
                  <a:lnTo>
                    <a:pt x="227" y="350"/>
                  </a:lnTo>
                  <a:lnTo>
                    <a:pt x="239" y="323"/>
                  </a:lnTo>
                  <a:lnTo>
                    <a:pt x="239" y="323"/>
                  </a:lnTo>
                  <a:lnTo>
                    <a:pt x="231" y="288"/>
                  </a:lnTo>
                  <a:lnTo>
                    <a:pt x="216" y="254"/>
                  </a:lnTo>
                  <a:lnTo>
                    <a:pt x="197" y="215"/>
                  </a:lnTo>
                  <a:lnTo>
                    <a:pt x="166" y="169"/>
                  </a:lnTo>
                  <a:lnTo>
                    <a:pt x="147" y="146"/>
                  </a:lnTo>
                  <a:lnTo>
                    <a:pt x="127" y="127"/>
                  </a:lnTo>
                  <a:lnTo>
                    <a:pt x="100" y="104"/>
                  </a:lnTo>
                  <a:lnTo>
                    <a:pt x="73" y="84"/>
                  </a:lnTo>
                  <a:lnTo>
                    <a:pt x="43" y="69"/>
                  </a:lnTo>
                  <a:lnTo>
                    <a:pt x="8" y="54"/>
                  </a:lnTo>
                  <a:lnTo>
                    <a:pt x="8" y="54"/>
                  </a:lnTo>
                  <a:lnTo>
                    <a:pt x="4" y="42"/>
                  </a:lnTo>
                  <a:lnTo>
                    <a:pt x="0" y="31"/>
                  </a:lnTo>
                  <a:lnTo>
                    <a:pt x="0" y="19"/>
                  </a:lnTo>
                  <a:lnTo>
                    <a:pt x="0" y="11"/>
                  </a:lnTo>
                  <a:lnTo>
                    <a:pt x="12" y="4"/>
                  </a:lnTo>
                  <a:lnTo>
                    <a:pt x="27" y="0"/>
                  </a:lnTo>
                  <a:lnTo>
                    <a:pt x="54" y="4"/>
                  </a:lnTo>
                  <a:lnTo>
                    <a:pt x="5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8"/>
            <p:cNvSpPr>
              <a:spLocks/>
            </p:cNvSpPr>
            <p:nvPr/>
          </p:nvSpPr>
          <p:spPr bwMode="auto">
            <a:xfrm>
              <a:off x="4099" y="3244"/>
              <a:ext cx="346" cy="573"/>
            </a:xfrm>
            <a:custGeom>
              <a:avLst/>
              <a:gdLst>
                <a:gd name="T0" fmla="*/ 69 w 346"/>
                <a:gd name="T1" fmla="*/ 16 h 573"/>
                <a:gd name="T2" fmla="*/ 69 w 346"/>
                <a:gd name="T3" fmla="*/ 16 h 573"/>
                <a:gd name="T4" fmla="*/ 93 w 346"/>
                <a:gd name="T5" fmla="*/ 39 h 573"/>
                <a:gd name="T6" fmla="*/ 116 w 346"/>
                <a:gd name="T7" fmla="*/ 70 h 573"/>
                <a:gd name="T8" fmla="*/ 143 w 346"/>
                <a:gd name="T9" fmla="*/ 116 h 573"/>
                <a:gd name="T10" fmla="*/ 169 w 346"/>
                <a:gd name="T11" fmla="*/ 173 h 573"/>
                <a:gd name="T12" fmla="*/ 181 w 346"/>
                <a:gd name="T13" fmla="*/ 212 h 573"/>
                <a:gd name="T14" fmla="*/ 193 w 346"/>
                <a:gd name="T15" fmla="*/ 250 h 573"/>
                <a:gd name="T16" fmla="*/ 200 w 346"/>
                <a:gd name="T17" fmla="*/ 293 h 573"/>
                <a:gd name="T18" fmla="*/ 208 w 346"/>
                <a:gd name="T19" fmla="*/ 339 h 573"/>
                <a:gd name="T20" fmla="*/ 212 w 346"/>
                <a:gd name="T21" fmla="*/ 389 h 573"/>
                <a:gd name="T22" fmla="*/ 216 w 346"/>
                <a:gd name="T23" fmla="*/ 443 h 573"/>
                <a:gd name="T24" fmla="*/ 216 w 346"/>
                <a:gd name="T25" fmla="*/ 443 h 573"/>
                <a:gd name="T26" fmla="*/ 239 w 346"/>
                <a:gd name="T27" fmla="*/ 450 h 573"/>
                <a:gd name="T28" fmla="*/ 262 w 346"/>
                <a:gd name="T29" fmla="*/ 458 h 573"/>
                <a:gd name="T30" fmla="*/ 289 w 346"/>
                <a:gd name="T31" fmla="*/ 470 h 573"/>
                <a:gd name="T32" fmla="*/ 316 w 346"/>
                <a:gd name="T33" fmla="*/ 489 h 573"/>
                <a:gd name="T34" fmla="*/ 335 w 346"/>
                <a:gd name="T35" fmla="*/ 508 h 573"/>
                <a:gd name="T36" fmla="*/ 343 w 346"/>
                <a:gd name="T37" fmla="*/ 520 h 573"/>
                <a:gd name="T38" fmla="*/ 346 w 346"/>
                <a:gd name="T39" fmla="*/ 531 h 573"/>
                <a:gd name="T40" fmla="*/ 346 w 346"/>
                <a:gd name="T41" fmla="*/ 547 h 573"/>
                <a:gd name="T42" fmla="*/ 343 w 346"/>
                <a:gd name="T43" fmla="*/ 558 h 573"/>
                <a:gd name="T44" fmla="*/ 343 w 346"/>
                <a:gd name="T45" fmla="*/ 558 h 573"/>
                <a:gd name="T46" fmla="*/ 327 w 346"/>
                <a:gd name="T47" fmla="*/ 566 h 573"/>
                <a:gd name="T48" fmla="*/ 308 w 346"/>
                <a:gd name="T49" fmla="*/ 573 h 573"/>
                <a:gd name="T50" fmla="*/ 281 w 346"/>
                <a:gd name="T51" fmla="*/ 573 h 573"/>
                <a:gd name="T52" fmla="*/ 143 w 346"/>
                <a:gd name="T53" fmla="*/ 508 h 573"/>
                <a:gd name="T54" fmla="*/ 143 w 346"/>
                <a:gd name="T55" fmla="*/ 508 h 573"/>
                <a:gd name="T56" fmla="*/ 139 w 346"/>
                <a:gd name="T57" fmla="*/ 504 h 573"/>
                <a:gd name="T58" fmla="*/ 131 w 346"/>
                <a:gd name="T59" fmla="*/ 493 h 573"/>
                <a:gd name="T60" fmla="*/ 127 w 346"/>
                <a:gd name="T61" fmla="*/ 477 h 573"/>
                <a:gd name="T62" fmla="*/ 127 w 346"/>
                <a:gd name="T63" fmla="*/ 470 h 573"/>
                <a:gd name="T64" fmla="*/ 131 w 346"/>
                <a:gd name="T65" fmla="*/ 462 h 573"/>
                <a:gd name="T66" fmla="*/ 154 w 346"/>
                <a:gd name="T67" fmla="*/ 431 h 573"/>
                <a:gd name="T68" fmla="*/ 154 w 346"/>
                <a:gd name="T69" fmla="*/ 431 h 573"/>
                <a:gd name="T70" fmla="*/ 158 w 346"/>
                <a:gd name="T71" fmla="*/ 393 h 573"/>
                <a:gd name="T72" fmla="*/ 158 w 346"/>
                <a:gd name="T73" fmla="*/ 350 h 573"/>
                <a:gd name="T74" fmla="*/ 150 w 346"/>
                <a:gd name="T75" fmla="*/ 300 h 573"/>
                <a:gd name="T76" fmla="*/ 143 w 346"/>
                <a:gd name="T77" fmla="*/ 270 h 573"/>
                <a:gd name="T78" fmla="*/ 135 w 346"/>
                <a:gd name="T79" fmla="*/ 239 h 573"/>
                <a:gd name="T80" fmla="*/ 123 w 346"/>
                <a:gd name="T81" fmla="*/ 208 h 573"/>
                <a:gd name="T82" fmla="*/ 108 w 346"/>
                <a:gd name="T83" fmla="*/ 177 h 573"/>
                <a:gd name="T84" fmla="*/ 89 w 346"/>
                <a:gd name="T85" fmla="*/ 146 h 573"/>
                <a:gd name="T86" fmla="*/ 62 w 346"/>
                <a:gd name="T87" fmla="*/ 116 h 573"/>
                <a:gd name="T88" fmla="*/ 35 w 346"/>
                <a:gd name="T89" fmla="*/ 85 h 573"/>
                <a:gd name="T90" fmla="*/ 0 w 346"/>
                <a:gd name="T91" fmla="*/ 58 h 573"/>
                <a:gd name="T92" fmla="*/ 0 w 346"/>
                <a:gd name="T93" fmla="*/ 58 h 573"/>
                <a:gd name="T94" fmla="*/ 0 w 346"/>
                <a:gd name="T95" fmla="*/ 43 h 573"/>
                <a:gd name="T96" fmla="*/ 0 w 346"/>
                <a:gd name="T97" fmla="*/ 31 h 573"/>
                <a:gd name="T98" fmla="*/ 4 w 346"/>
                <a:gd name="T99" fmla="*/ 16 h 573"/>
                <a:gd name="T100" fmla="*/ 12 w 346"/>
                <a:gd name="T101" fmla="*/ 4 h 573"/>
                <a:gd name="T102" fmla="*/ 16 w 346"/>
                <a:gd name="T103" fmla="*/ 0 h 573"/>
                <a:gd name="T104" fmla="*/ 23 w 346"/>
                <a:gd name="T105" fmla="*/ 0 h 573"/>
                <a:gd name="T106" fmla="*/ 43 w 346"/>
                <a:gd name="T107" fmla="*/ 0 h 573"/>
                <a:gd name="T108" fmla="*/ 69 w 346"/>
                <a:gd name="T109" fmla="*/ 16 h 573"/>
                <a:gd name="T110" fmla="*/ 69 w 346"/>
                <a:gd name="T111" fmla="*/ 16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6" h="573">
                  <a:moveTo>
                    <a:pt x="69" y="16"/>
                  </a:moveTo>
                  <a:lnTo>
                    <a:pt x="69" y="16"/>
                  </a:lnTo>
                  <a:lnTo>
                    <a:pt x="93" y="39"/>
                  </a:lnTo>
                  <a:lnTo>
                    <a:pt x="116" y="70"/>
                  </a:lnTo>
                  <a:lnTo>
                    <a:pt x="143" y="116"/>
                  </a:lnTo>
                  <a:lnTo>
                    <a:pt x="169" y="173"/>
                  </a:lnTo>
                  <a:lnTo>
                    <a:pt x="181" y="212"/>
                  </a:lnTo>
                  <a:lnTo>
                    <a:pt x="193" y="250"/>
                  </a:lnTo>
                  <a:lnTo>
                    <a:pt x="200" y="293"/>
                  </a:lnTo>
                  <a:lnTo>
                    <a:pt x="208" y="339"/>
                  </a:lnTo>
                  <a:lnTo>
                    <a:pt x="212" y="389"/>
                  </a:lnTo>
                  <a:lnTo>
                    <a:pt x="216" y="443"/>
                  </a:lnTo>
                  <a:lnTo>
                    <a:pt x="216" y="443"/>
                  </a:lnTo>
                  <a:lnTo>
                    <a:pt x="239" y="450"/>
                  </a:lnTo>
                  <a:lnTo>
                    <a:pt x="262" y="458"/>
                  </a:lnTo>
                  <a:lnTo>
                    <a:pt x="289" y="470"/>
                  </a:lnTo>
                  <a:lnTo>
                    <a:pt x="316" y="489"/>
                  </a:lnTo>
                  <a:lnTo>
                    <a:pt x="335" y="508"/>
                  </a:lnTo>
                  <a:lnTo>
                    <a:pt x="343" y="520"/>
                  </a:lnTo>
                  <a:lnTo>
                    <a:pt x="346" y="531"/>
                  </a:lnTo>
                  <a:lnTo>
                    <a:pt x="346" y="547"/>
                  </a:lnTo>
                  <a:lnTo>
                    <a:pt x="343" y="558"/>
                  </a:lnTo>
                  <a:lnTo>
                    <a:pt x="343" y="558"/>
                  </a:lnTo>
                  <a:lnTo>
                    <a:pt x="327" y="566"/>
                  </a:lnTo>
                  <a:lnTo>
                    <a:pt x="308" y="573"/>
                  </a:lnTo>
                  <a:lnTo>
                    <a:pt x="281" y="573"/>
                  </a:lnTo>
                  <a:lnTo>
                    <a:pt x="143" y="508"/>
                  </a:lnTo>
                  <a:lnTo>
                    <a:pt x="143" y="508"/>
                  </a:lnTo>
                  <a:lnTo>
                    <a:pt x="139" y="504"/>
                  </a:lnTo>
                  <a:lnTo>
                    <a:pt x="131" y="493"/>
                  </a:lnTo>
                  <a:lnTo>
                    <a:pt x="127" y="477"/>
                  </a:lnTo>
                  <a:lnTo>
                    <a:pt x="127" y="470"/>
                  </a:lnTo>
                  <a:lnTo>
                    <a:pt x="131" y="462"/>
                  </a:lnTo>
                  <a:lnTo>
                    <a:pt x="154" y="431"/>
                  </a:lnTo>
                  <a:lnTo>
                    <a:pt x="154" y="431"/>
                  </a:lnTo>
                  <a:lnTo>
                    <a:pt x="158" y="393"/>
                  </a:lnTo>
                  <a:lnTo>
                    <a:pt x="158" y="350"/>
                  </a:lnTo>
                  <a:lnTo>
                    <a:pt x="150" y="300"/>
                  </a:lnTo>
                  <a:lnTo>
                    <a:pt x="143" y="270"/>
                  </a:lnTo>
                  <a:lnTo>
                    <a:pt x="135" y="239"/>
                  </a:lnTo>
                  <a:lnTo>
                    <a:pt x="123" y="208"/>
                  </a:lnTo>
                  <a:lnTo>
                    <a:pt x="108" y="177"/>
                  </a:lnTo>
                  <a:lnTo>
                    <a:pt x="89" y="146"/>
                  </a:lnTo>
                  <a:lnTo>
                    <a:pt x="62" y="116"/>
                  </a:lnTo>
                  <a:lnTo>
                    <a:pt x="35" y="85"/>
                  </a:lnTo>
                  <a:lnTo>
                    <a:pt x="0" y="58"/>
                  </a:lnTo>
                  <a:lnTo>
                    <a:pt x="0" y="58"/>
                  </a:lnTo>
                  <a:lnTo>
                    <a:pt x="0" y="43"/>
                  </a:lnTo>
                  <a:lnTo>
                    <a:pt x="0" y="31"/>
                  </a:lnTo>
                  <a:lnTo>
                    <a:pt x="4" y="16"/>
                  </a:lnTo>
                  <a:lnTo>
                    <a:pt x="12" y="4"/>
                  </a:lnTo>
                  <a:lnTo>
                    <a:pt x="16" y="0"/>
                  </a:lnTo>
                  <a:lnTo>
                    <a:pt x="23" y="0"/>
                  </a:lnTo>
                  <a:lnTo>
                    <a:pt x="43" y="0"/>
                  </a:lnTo>
                  <a:lnTo>
                    <a:pt x="69" y="16"/>
                  </a:lnTo>
                  <a:lnTo>
                    <a:pt x="69"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9"/>
            <p:cNvSpPr>
              <a:spLocks/>
            </p:cNvSpPr>
            <p:nvPr/>
          </p:nvSpPr>
          <p:spPr bwMode="auto">
            <a:xfrm>
              <a:off x="3395" y="3194"/>
              <a:ext cx="347" cy="570"/>
            </a:xfrm>
            <a:custGeom>
              <a:avLst/>
              <a:gdLst>
                <a:gd name="T0" fmla="*/ 273 w 347"/>
                <a:gd name="T1" fmla="*/ 16 h 570"/>
                <a:gd name="T2" fmla="*/ 273 w 347"/>
                <a:gd name="T3" fmla="*/ 16 h 570"/>
                <a:gd name="T4" fmla="*/ 254 w 347"/>
                <a:gd name="T5" fmla="*/ 39 h 570"/>
                <a:gd name="T6" fmla="*/ 231 w 347"/>
                <a:gd name="T7" fmla="*/ 69 h 570"/>
                <a:gd name="T8" fmla="*/ 204 w 347"/>
                <a:gd name="T9" fmla="*/ 116 h 570"/>
                <a:gd name="T10" fmla="*/ 177 w 347"/>
                <a:gd name="T11" fmla="*/ 173 h 570"/>
                <a:gd name="T12" fmla="*/ 166 w 347"/>
                <a:gd name="T13" fmla="*/ 208 h 570"/>
                <a:gd name="T14" fmla="*/ 154 w 347"/>
                <a:gd name="T15" fmla="*/ 250 h 570"/>
                <a:gd name="T16" fmla="*/ 147 w 347"/>
                <a:gd name="T17" fmla="*/ 293 h 570"/>
                <a:gd name="T18" fmla="*/ 139 w 347"/>
                <a:gd name="T19" fmla="*/ 339 h 570"/>
                <a:gd name="T20" fmla="*/ 135 w 347"/>
                <a:gd name="T21" fmla="*/ 389 h 570"/>
                <a:gd name="T22" fmla="*/ 131 w 347"/>
                <a:gd name="T23" fmla="*/ 443 h 570"/>
                <a:gd name="T24" fmla="*/ 131 w 347"/>
                <a:gd name="T25" fmla="*/ 443 h 570"/>
                <a:gd name="T26" fmla="*/ 108 w 347"/>
                <a:gd name="T27" fmla="*/ 450 h 570"/>
                <a:gd name="T28" fmla="*/ 81 w 347"/>
                <a:gd name="T29" fmla="*/ 458 h 570"/>
                <a:gd name="T30" fmla="*/ 54 w 347"/>
                <a:gd name="T31" fmla="*/ 470 h 570"/>
                <a:gd name="T32" fmla="*/ 31 w 347"/>
                <a:gd name="T33" fmla="*/ 485 h 570"/>
                <a:gd name="T34" fmla="*/ 12 w 347"/>
                <a:gd name="T35" fmla="*/ 508 h 570"/>
                <a:gd name="T36" fmla="*/ 4 w 347"/>
                <a:gd name="T37" fmla="*/ 520 h 570"/>
                <a:gd name="T38" fmla="*/ 0 w 347"/>
                <a:gd name="T39" fmla="*/ 531 h 570"/>
                <a:gd name="T40" fmla="*/ 0 w 347"/>
                <a:gd name="T41" fmla="*/ 543 h 570"/>
                <a:gd name="T42" fmla="*/ 4 w 347"/>
                <a:gd name="T43" fmla="*/ 558 h 570"/>
                <a:gd name="T44" fmla="*/ 4 w 347"/>
                <a:gd name="T45" fmla="*/ 558 h 570"/>
                <a:gd name="T46" fmla="*/ 20 w 347"/>
                <a:gd name="T47" fmla="*/ 566 h 570"/>
                <a:gd name="T48" fmla="*/ 39 w 347"/>
                <a:gd name="T49" fmla="*/ 570 h 570"/>
                <a:gd name="T50" fmla="*/ 66 w 347"/>
                <a:gd name="T51" fmla="*/ 570 h 570"/>
                <a:gd name="T52" fmla="*/ 204 w 347"/>
                <a:gd name="T53" fmla="*/ 504 h 570"/>
                <a:gd name="T54" fmla="*/ 204 w 347"/>
                <a:gd name="T55" fmla="*/ 504 h 570"/>
                <a:gd name="T56" fmla="*/ 208 w 347"/>
                <a:gd name="T57" fmla="*/ 504 h 570"/>
                <a:gd name="T58" fmla="*/ 216 w 347"/>
                <a:gd name="T59" fmla="*/ 493 h 570"/>
                <a:gd name="T60" fmla="*/ 220 w 347"/>
                <a:gd name="T61" fmla="*/ 477 h 570"/>
                <a:gd name="T62" fmla="*/ 220 w 347"/>
                <a:gd name="T63" fmla="*/ 470 h 570"/>
                <a:gd name="T64" fmla="*/ 216 w 347"/>
                <a:gd name="T65" fmla="*/ 462 h 570"/>
                <a:gd name="T66" fmla="*/ 189 w 347"/>
                <a:gd name="T67" fmla="*/ 431 h 570"/>
                <a:gd name="T68" fmla="*/ 189 w 347"/>
                <a:gd name="T69" fmla="*/ 431 h 570"/>
                <a:gd name="T70" fmla="*/ 189 w 347"/>
                <a:gd name="T71" fmla="*/ 393 h 570"/>
                <a:gd name="T72" fmla="*/ 189 w 347"/>
                <a:gd name="T73" fmla="*/ 350 h 570"/>
                <a:gd name="T74" fmla="*/ 197 w 347"/>
                <a:gd name="T75" fmla="*/ 296 h 570"/>
                <a:gd name="T76" fmla="*/ 200 w 347"/>
                <a:gd name="T77" fmla="*/ 270 h 570"/>
                <a:gd name="T78" fmla="*/ 212 w 347"/>
                <a:gd name="T79" fmla="*/ 239 h 570"/>
                <a:gd name="T80" fmla="*/ 223 w 347"/>
                <a:gd name="T81" fmla="*/ 208 h 570"/>
                <a:gd name="T82" fmla="*/ 239 w 347"/>
                <a:gd name="T83" fmla="*/ 177 h 570"/>
                <a:gd name="T84" fmla="*/ 258 w 347"/>
                <a:gd name="T85" fmla="*/ 146 h 570"/>
                <a:gd name="T86" fmla="*/ 281 w 347"/>
                <a:gd name="T87" fmla="*/ 116 h 570"/>
                <a:gd name="T88" fmla="*/ 312 w 347"/>
                <a:gd name="T89" fmla="*/ 85 h 570"/>
                <a:gd name="T90" fmla="*/ 343 w 347"/>
                <a:gd name="T91" fmla="*/ 58 h 570"/>
                <a:gd name="T92" fmla="*/ 343 w 347"/>
                <a:gd name="T93" fmla="*/ 58 h 570"/>
                <a:gd name="T94" fmla="*/ 347 w 347"/>
                <a:gd name="T95" fmla="*/ 43 h 570"/>
                <a:gd name="T96" fmla="*/ 347 w 347"/>
                <a:gd name="T97" fmla="*/ 31 h 570"/>
                <a:gd name="T98" fmla="*/ 343 w 347"/>
                <a:gd name="T99" fmla="*/ 16 h 570"/>
                <a:gd name="T100" fmla="*/ 335 w 347"/>
                <a:gd name="T101" fmla="*/ 4 h 570"/>
                <a:gd name="T102" fmla="*/ 331 w 347"/>
                <a:gd name="T103" fmla="*/ 0 h 570"/>
                <a:gd name="T104" fmla="*/ 323 w 347"/>
                <a:gd name="T105" fmla="*/ 0 h 570"/>
                <a:gd name="T106" fmla="*/ 304 w 347"/>
                <a:gd name="T107" fmla="*/ 0 h 570"/>
                <a:gd name="T108" fmla="*/ 273 w 347"/>
                <a:gd name="T109" fmla="*/ 16 h 570"/>
                <a:gd name="T110" fmla="*/ 273 w 347"/>
                <a:gd name="T111" fmla="*/ 1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7" h="570">
                  <a:moveTo>
                    <a:pt x="273" y="16"/>
                  </a:moveTo>
                  <a:lnTo>
                    <a:pt x="273" y="16"/>
                  </a:lnTo>
                  <a:lnTo>
                    <a:pt x="254" y="39"/>
                  </a:lnTo>
                  <a:lnTo>
                    <a:pt x="231" y="69"/>
                  </a:lnTo>
                  <a:lnTo>
                    <a:pt x="204" y="116"/>
                  </a:lnTo>
                  <a:lnTo>
                    <a:pt x="177" y="173"/>
                  </a:lnTo>
                  <a:lnTo>
                    <a:pt x="166" y="208"/>
                  </a:lnTo>
                  <a:lnTo>
                    <a:pt x="154" y="250"/>
                  </a:lnTo>
                  <a:lnTo>
                    <a:pt x="147" y="293"/>
                  </a:lnTo>
                  <a:lnTo>
                    <a:pt x="139" y="339"/>
                  </a:lnTo>
                  <a:lnTo>
                    <a:pt x="135" y="389"/>
                  </a:lnTo>
                  <a:lnTo>
                    <a:pt x="131" y="443"/>
                  </a:lnTo>
                  <a:lnTo>
                    <a:pt x="131" y="443"/>
                  </a:lnTo>
                  <a:lnTo>
                    <a:pt x="108" y="450"/>
                  </a:lnTo>
                  <a:lnTo>
                    <a:pt x="81" y="458"/>
                  </a:lnTo>
                  <a:lnTo>
                    <a:pt x="54" y="470"/>
                  </a:lnTo>
                  <a:lnTo>
                    <a:pt x="31" y="485"/>
                  </a:lnTo>
                  <a:lnTo>
                    <a:pt x="12" y="508"/>
                  </a:lnTo>
                  <a:lnTo>
                    <a:pt x="4" y="520"/>
                  </a:lnTo>
                  <a:lnTo>
                    <a:pt x="0" y="531"/>
                  </a:lnTo>
                  <a:lnTo>
                    <a:pt x="0" y="543"/>
                  </a:lnTo>
                  <a:lnTo>
                    <a:pt x="4" y="558"/>
                  </a:lnTo>
                  <a:lnTo>
                    <a:pt x="4" y="558"/>
                  </a:lnTo>
                  <a:lnTo>
                    <a:pt x="20" y="566"/>
                  </a:lnTo>
                  <a:lnTo>
                    <a:pt x="39" y="570"/>
                  </a:lnTo>
                  <a:lnTo>
                    <a:pt x="66" y="570"/>
                  </a:lnTo>
                  <a:lnTo>
                    <a:pt x="204" y="504"/>
                  </a:lnTo>
                  <a:lnTo>
                    <a:pt x="204" y="504"/>
                  </a:lnTo>
                  <a:lnTo>
                    <a:pt x="208" y="504"/>
                  </a:lnTo>
                  <a:lnTo>
                    <a:pt x="216" y="493"/>
                  </a:lnTo>
                  <a:lnTo>
                    <a:pt x="220" y="477"/>
                  </a:lnTo>
                  <a:lnTo>
                    <a:pt x="220" y="470"/>
                  </a:lnTo>
                  <a:lnTo>
                    <a:pt x="216" y="462"/>
                  </a:lnTo>
                  <a:lnTo>
                    <a:pt x="189" y="431"/>
                  </a:lnTo>
                  <a:lnTo>
                    <a:pt x="189" y="431"/>
                  </a:lnTo>
                  <a:lnTo>
                    <a:pt x="189" y="393"/>
                  </a:lnTo>
                  <a:lnTo>
                    <a:pt x="189" y="350"/>
                  </a:lnTo>
                  <a:lnTo>
                    <a:pt x="197" y="296"/>
                  </a:lnTo>
                  <a:lnTo>
                    <a:pt x="200" y="270"/>
                  </a:lnTo>
                  <a:lnTo>
                    <a:pt x="212" y="239"/>
                  </a:lnTo>
                  <a:lnTo>
                    <a:pt x="223" y="208"/>
                  </a:lnTo>
                  <a:lnTo>
                    <a:pt x="239" y="177"/>
                  </a:lnTo>
                  <a:lnTo>
                    <a:pt x="258" y="146"/>
                  </a:lnTo>
                  <a:lnTo>
                    <a:pt x="281" y="116"/>
                  </a:lnTo>
                  <a:lnTo>
                    <a:pt x="312" y="85"/>
                  </a:lnTo>
                  <a:lnTo>
                    <a:pt x="343" y="58"/>
                  </a:lnTo>
                  <a:lnTo>
                    <a:pt x="343" y="58"/>
                  </a:lnTo>
                  <a:lnTo>
                    <a:pt x="347" y="43"/>
                  </a:lnTo>
                  <a:lnTo>
                    <a:pt x="347" y="31"/>
                  </a:lnTo>
                  <a:lnTo>
                    <a:pt x="343" y="16"/>
                  </a:lnTo>
                  <a:lnTo>
                    <a:pt x="335" y="4"/>
                  </a:lnTo>
                  <a:lnTo>
                    <a:pt x="331" y="0"/>
                  </a:lnTo>
                  <a:lnTo>
                    <a:pt x="323" y="0"/>
                  </a:lnTo>
                  <a:lnTo>
                    <a:pt x="304" y="0"/>
                  </a:lnTo>
                  <a:lnTo>
                    <a:pt x="273" y="16"/>
                  </a:lnTo>
                  <a:lnTo>
                    <a:pt x="273"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0"/>
            <p:cNvSpPr>
              <a:spLocks/>
            </p:cNvSpPr>
            <p:nvPr/>
          </p:nvSpPr>
          <p:spPr bwMode="auto">
            <a:xfrm>
              <a:off x="3195" y="2233"/>
              <a:ext cx="443" cy="769"/>
            </a:xfrm>
            <a:custGeom>
              <a:avLst/>
              <a:gdLst>
                <a:gd name="T0" fmla="*/ 70 w 443"/>
                <a:gd name="T1" fmla="*/ 119 h 769"/>
                <a:gd name="T2" fmla="*/ 62 w 443"/>
                <a:gd name="T3" fmla="*/ 169 h 769"/>
                <a:gd name="T4" fmla="*/ 62 w 443"/>
                <a:gd name="T5" fmla="*/ 226 h 769"/>
                <a:gd name="T6" fmla="*/ 70 w 443"/>
                <a:gd name="T7" fmla="*/ 300 h 769"/>
                <a:gd name="T8" fmla="*/ 97 w 443"/>
                <a:gd name="T9" fmla="*/ 380 h 769"/>
                <a:gd name="T10" fmla="*/ 150 w 443"/>
                <a:gd name="T11" fmla="*/ 469 h 769"/>
                <a:gd name="T12" fmla="*/ 235 w 443"/>
                <a:gd name="T13" fmla="*/ 553 h 769"/>
                <a:gd name="T14" fmla="*/ 358 w 443"/>
                <a:gd name="T15" fmla="*/ 634 h 769"/>
                <a:gd name="T16" fmla="*/ 381 w 443"/>
                <a:gd name="T17" fmla="*/ 661 h 769"/>
                <a:gd name="T18" fmla="*/ 439 w 443"/>
                <a:gd name="T19" fmla="*/ 734 h 769"/>
                <a:gd name="T20" fmla="*/ 443 w 443"/>
                <a:gd name="T21" fmla="*/ 757 h 769"/>
                <a:gd name="T22" fmla="*/ 435 w 443"/>
                <a:gd name="T23" fmla="*/ 769 h 769"/>
                <a:gd name="T24" fmla="*/ 404 w 443"/>
                <a:gd name="T25" fmla="*/ 765 h 769"/>
                <a:gd name="T26" fmla="*/ 389 w 443"/>
                <a:gd name="T27" fmla="*/ 757 h 769"/>
                <a:gd name="T28" fmla="*/ 273 w 443"/>
                <a:gd name="T29" fmla="*/ 677 h 769"/>
                <a:gd name="T30" fmla="*/ 197 w 443"/>
                <a:gd name="T31" fmla="*/ 607 h 769"/>
                <a:gd name="T32" fmla="*/ 120 w 443"/>
                <a:gd name="T33" fmla="*/ 519 h 769"/>
                <a:gd name="T34" fmla="*/ 58 w 443"/>
                <a:gd name="T35" fmla="*/ 407 h 769"/>
                <a:gd name="T36" fmla="*/ 16 w 443"/>
                <a:gd name="T37" fmla="*/ 276 h 769"/>
                <a:gd name="T38" fmla="*/ 8 w 443"/>
                <a:gd name="T39" fmla="*/ 203 h 769"/>
                <a:gd name="T40" fmla="*/ 4 w 443"/>
                <a:gd name="T41" fmla="*/ 126 h 769"/>
                <a:gd name="T42" fmla="*/ 0 w 443"/>
                <a:gd name="T43" fmla="*/ 119 h 769"/>
                <a:gd name="T44" fmla="*/ 4 w 443"/>
                <a:gd name="T45" fmla="*/ 96 h 769"/>
                <a:gd name="T46" fmla="*/ 8 w 443"/>
                <a:gd name="T47" fmla="*/ 88 h 769"/>
                <a:gd name="T48" fmla="*/ 20 w 443"/>
                <a:gd name="T49" fmla="*/ 76 h 769"/>
                <a:gd name="T50" fmla="*/ 39 w 443"/>
                <a:gd name="T51" fmla="*/ 65 h 769"/>
                <a:gd name="T52" fmla="*/ 39 w 443"/>
                <a:gd name="T53" fmla="*/ 50 h 769"/>
                <a:gd name="T54" fmla="*/ 43 w 443"/>
                <a:gd name="T55" fmla="*/ 23 h 769"/>
                <a:gd name="T56" fmla="*/ 54 w 443"/>
                <a:gd name="T57" fmla="*/ 0 h 769"/>
                <a:gd name="T58" fmla="*/ 62 w 443"/>
                <a:gd name="T59" fmla="*/ 3 h 769"/>
                <a:gd name="T60" fmla="*/ 66 w 443"/>
                <a:gd name="T61" fmla="*/ 34 h 769"/>
                <a:gd name="T62" fmla="*/ 70 w 443"/>
                <a:gd name="T63" fmla="*/ 11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3" h="769">
                  <a:moveTo>
                    <a:pt x="70" y="119"/>
                  </a:moveTo>
                  <a:lnTo>
                    <a:pt x="70" y="119"/>
                  </a:lnTo>
                  <a:lnTo>
                    <a:pt x="66" y="130"/>
                  </a:lnTo>
                  <a:lnTo>
                    <a:pt x="62" y="169"/>
                  </a:lnTo>
                  <a:lnTo>
                    <a:pt x="58" y="196"/>
                  </a:lnTo>
                  <a:lnTo>
                    <a:pt x="62" y="226"/>
                  </a:lnTo>
                  <a:lnTo>
                    <a:pt x="62" y="261"/>
                  </a:lnTo>
                  <a:lnTo>
                    <a:pt x="70" y="300"/>
                  </a:lnTo>
                  <a:lnTo>
                    <a:pt x="81" y="338"/>
                  </a:lnTo>
                  <a:lnTo>
                    <a:pt x="97" y="380"/>
                  </a:lnTo>
                  <a:lnTo>
                    <a:pt x="120" y="423"/>
                  </a:lnTo>
                  <a:lnTo>
                    <a:pt x="150" y="469"/>
                  </a:lnTo>
                  <a:lnTo>
                    <a:pt x="189" y="511"/>
                  </a:lnTo>
                  <a:lnTo>
                    <a:pt x="235" y="553"/>
                  </a:lnTo>
                  <a:lnTo>
                    <a:pt x="293" y="596"/>
                  </a:lnTo>
                  <a:lnTo>
                    <a:pt x="358" y="634"/>
                  </a:lnTo>
                  <a:lnTo>
                    <a:pt x="358" y="634"/>
                  </a:lnTo>
                  <a:lnTo>
                    <a:pt x="381" y="661"/>
                  </a:lnTo>
                  <a:lnTo>
                    <a:pt x="423" y="711"/>
                  </a:lnTo>
                  <a:lnTo>
                    <a:pt x="439" y="734"/>
                  </a:lnTo>
                  <a:lnTo>
                    <a:pt x="443" y="746"/>
                  </a:lnTo>
                  <a:lnTo>
                    <a:pt x="443" y="757"/>
                  </a:lnTo>
                  <a:lnTo>
                    <a:pt x="439" y="761"/>
                  </a:lnTo>
                  <a:lnTo>
                    <a:pt x="435" y="769"/>
                  </a:lnTo>
                  <a:lnTo>
                    <a:pt x="423" y="769"/>
                  </a:lnTo>
                  <a:lnTo>
                    <a:pt x="404" y="765"/>
                  </a:lnTo>
                  <a:lnTo>
                    <a:pt x="404" y="765"/>
                  </a:lnTo>
                  <a:lnTo>
                    <a:pt x="389" y="757"/>
                  </a:lnTo>
                  <a:lnTo>
                    <a:pt x="339" y="727"/>
                  </a:lnTo>
                  <a:lnTo>
                    <a:pt x="273" y="677"/>
                  </a:lnTo>
                  <a:lnTo>
                    <a:pt x="235" y="646"/>
                  </a:lnTo>
                  <a:lnTo>
                    <a:pt x="197" y="607"/>
                  </a:lnTo>
                  <a:lnTo>
                    <a:pt x="158" y="565"/>
                  </a:lnTo>
                  <a:lnTo>
                    <a:pt x="120" y="519"/>
                  </a:lnTo>
                  <a:lnTo>
                    <a:pt x="89" y="465"/>
                  </a:lnTo>
                  <a:lnTo>
                    <a:pt x="58" y="407"/>
                  </a:lnTo>
                  <a:lnTo>
                    <a:pt x="35" y="346"/>
                  </a:lnTo>
                  <a:lnTo>
                    <a:pt x="16" y="276"/>
                  </a:lnTo>
                  <a:lnTo>
                    <a:pt x="8" y="242"/>
                  </a:lnTo>
                  <a:lnTo>
                    <a:pt x="8" y="203"/>
                  </a:lnTo>
                  <a:lnTo>
                    <a:pt x="4" y="165"/>
                  </a:lnTo>
                  <a:lnTo>
                    <a:pt x="4" y="126"/>
                  </a:lnTo>
                  <a:lnTo>
                    <a:pt x="4" y="126"/>
                  </a:lnTo>
                  <a:lnTo>
                    <a:pt x="0" y="119"/>
                  </a:lnTo>
                  <a:lnTo>
                    <a:pt x="0" y="107"/>
                  </a:lnTo>
                  <a:lnTo>
                    <a:pt x="4" y="96"/>
                  </a:lnTo>
                  <a:lnTo>
                    <a:pt x="4" y="96"/>
                  </a:lnTo>
                  <a:lnTo>
                    <a:pt x="8" y="88"/>
                  </a:lnTo>
                  <a:lnTo>
                    <a:pt x="20" y="76"/>
                  </a:lnTo>
                  <a:lnTo>
                    <a:pt x="20" y="76"/>
                  </a:lnTo>
                  <a:lnTo>
                    <a:pt x="27" y="69"/>
                  </a:lnTo>
                  <a:lnTo>
                    <a:pt x="39" y="65"/>
                  </a:lnTo>
                  <a:lnTo>
                    <a:pt x="39" y="65"/>
                  </a:lnTo>
                  <a:lnTo>
                    <a:pt x="39" y="50"/>
                  </a:lnTo>
                  <a:lnTo>
                    <a:pt x="43" y="23"/>
                  </a:lnTo>
                  <a:lnTo>
                    <a:pt x="43" y="23"/>
                  </a:lnTo>
                  <a:lnTo>
                    <a:pt x="50" y="3"/>
                  </a:lnTo>
                  <a:lnTo>
                    <a:pt x="54" y="0"/>
                  </a:lnTo>
                  <a:lnTo>
                    <a:pt x="58" y="0"/>
                  </a:lnTo>
                  <a:lnTo>
                    <a:pt x="62" y="3"/>
                  </a:lnTo>
                  <a:lnTo>
                    <a:pt x="66" y="11"/>
                  </a:lnTo>
                  <a:lnTo>
                    <a:pt x="66" y="34"/>
                  </a:lnTo>
                  <a:lnTo>
                    <a:pt x="66" y="65"/>
                  </a:lnTo>
                  <a:lnTo>
                    <a:pt x="70" y="1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11"/>
            <p:cNvSpPr>
              <a:spLocks/>
            </p:cNvSpPr>
            <p:nvPr/>
          </p:nvSpPr>
          <p:spPr bwMode="auto">
            <a:xfrm>
              <a:off x="3195" y="2233"/>
              <a:ext cx="443" cy="769"/>
            </a:xfrm>
            <a:custGeom>
              <a:avLst/>
              <a:gdLst>
                <a:gd name="T0" fmla="*/ 70 w 443"/>
                <a:gd name="T1" fmla="*/ 119 h 769"/>
                <a:gd name="T2" fmla="*/ 70 w 443"/>
                <a:gd name="T3" fmla="*/ 119 h 769"/>
                <a:gd name="T4" fmla="*/ 66 w 443"/>
                <a:gd name="T5" fmla="*/ 130 h 769"/>
                <a:gd name="T6" fmla="*/ 62 w 443"/>
                <a:gd name="T7" fmla="*/ 169 h 769"/>
                <a:gd name="T8" fmla="*/ 58 w 443"/>
                <a:gd name="T9" fmla="*/ 196 h 769"/>
                <a:gd name="T10" fmla="*/ 62 w 443"/>
                <a:gd name="T11" fmla="*/ 226 h 769"/>
                <a:gd name="T12" fmla="*/ 62 w 443"/>
                <a:gd name="T13" fmla="*/ 261 h 769"/>
                <a:gd name="T14" fmla="*/ 70 w 443"/>
                <a:gd name="T15" fmla="*/ 300 h 769"/>
                <a:gd name="T16" fmla="*/ 81 w 443"/>
                <a:gd name="T17" fmla="*/ 338 h 769"/>
                <a:gd name="T18" fmla="*/ 97 w 443"/>
                <a:gd name="T19" fmla="*/ 380 h 769"/>
                <a:gd name="T20" fmla="*/ 120 w 443"/>
                <a:gd name="T21" fmla="*/ 423 h 769"/>
                <a:gd name="T22" fmla="*/ 150 w 443"/>
                <a:gd name="T23" fmla="*/ 469 h 769"/>
                <a:gd name="T24" fmla="*/ 189 w 443"/>
                <a:gd name="T25" fmla="*/ 511 h 769"/>
                <a:gd name="T26" fmla="*/ 235 w 443"/>
                <a:gd name="T27" fmla="*/ 553 h 769"/>
                <a:gd name="T28" fmla="*/ 293 w 443"/>
                <a:gd name="T29" fmla="*/ 596 h 769"/>
                <a:gd name="T30" fmla="*/ 358 w 443"/>
                <a:gd name="T31" fmla="*/ 634 h 769"/>
                <a:gd name="T32" fmla="*/ 358 w 443"/>
                <a:gd name="T33" fmla="*/ 634 h 769"/>
                <a:gd name="T34" fmla="*/ 381 w 443"/>
                <a:gd name="T35" fmla="*/ 661 h 769"/>
                <a:gd name="T36" fmla="*/ 423 w 443"/>
                <a:gd name="T37" fmla="*/ 711 h 769"/>
                <a:gd name="T38" fmla="*/ 439 w 443"/>
                <a:gd name="T39" fmla="*/ 734 h 769"/>
                <a:gd name="T40" fmla="*/ 443 w 443"/>
                <a:gd name="T41" fmla="*/ 746 h 769"/>
                <a:gd name="T42" fmla="*/ 443 w 443"/>
                <a:gd name="T43" fmla="*/ 757 h 769"/>
                <a:gd name="T44" fmla="*/ 439 w 443"/>
                <a:gd name="T45" fmla="*/ 761 h 769"/>
                <a:gd name="T46" fmla="*/ 435 w 443"/>
                <a:gd name="T47" fmla="*/ 769 h 769"/>
                <a:gd name="T48" fmla="*/ 423 w 443"/>
                <a:gd name="T49" fmla="*/ 769 h 769"/>
                <a:gd name="T50" fmla="*/ 404 w 443"/>
                <a:gd name="T51" fmla="*/ 765 h 769"/>
                <a:gd name="T52" fmla="*/ 404 w 443"/>
                <a:gd name="T53" fmla="*/ 765 h 769"/>
                <a:gd name="T54" fmla="*/ 389 w 443"/>
                <a:gd name="T55" fmla="*/ 757 h 769"/>
                <a:gd name="T56" fmla="*/ 339 w 443"/>
                <a:gd name="T57" fmla="*/ 727 h 769"/>
                <a:gd name="T58" fmla="*/ 273 w 443"/>
                <a:gd name="T59" fmla="*/ 677 h 769"/>
                <a:gd name="T60" fmla="*/ 235 w 443"/>
                <a:gd name="T61" fmla="*/ 646 h 769"/>
                <a:gd name="T62" fmla="*/ 197 w 443"/>
                <a:gd name="T63" fmla="*/ 607 h 769"/>
                <a:gd name="T64" fmla="*/ 158 w 443"/>
                <a:gd name="T65" fmla="*/ 565 h 769"/>
                <a:gd name="T66" fmla="*/ 120 w 443"/>
                <a:gd name="T67" fmla="*/ 519 h 769"/>
                <a:gd name="T68" fmla="*/ 89 w 443"/>
                <a:gd name="T69" fmla="*/ 465 h 769"/>
                <a:gd name="T70" fmla="*/ 58 w 443"/>
                <a:gd name="T71" fmla="*/ 407 h 769"/>
                <a:gd name="T72" fmla="*/ 35 w 443"/>
                <a:gd name="T73" fmla="*/ 346 h 769"/>
                <a:gd name="T74" fmla="*/ 16 w 443"/>
                <a:gd name="T75" fmla="*/ 276 h 769"/>
                <a:gd name="T76" fmla="*/ 8 w 443"/>
                <a:gd name="T77" fmla="*/ 242 h 769"/>
                <a:gd name="T78" fmla="*/ 8 w 443"/>
                <a:gd name="T79" fmla="*/ 203 h 769"/>
                <a:gd name="T80" fmla="*/ 4 w 443"/>
                <a:gd name="T81" fmla="*/ 165 h 769"/>
                <a:gd name="T82" fmla="*/ 4 w 443"/>
                <a:gd name="T83" fmla="*/ 126 h 769"/>
                <a:gd name="T84" fmla="*/ 4 w 443"/>
                <a:gd name="T85" fmla="*/ 126 h 769"/>
                <a:gd name="T86" fmla="*/ 0 w 443"/>
                <a:gd name="T87" fmla="*/ 119 h 769"/>
                <a:gd name="T88" fmla="*/ 0 w 443"/>
                <a:gd name="T89" fmla="*/ 107 h 769"/>
                <a:gd name="T90" fmla="*/ 4 w 443"/>
                <a:gd name="T91" fmla="*/ 96 h 769"/>
                <a:gd name="T92" fmla="*/ 4 w 443"/>
                <a:gd name="T93" fmla="*/ 96 h 769"/>
                <a:gd name="T94" fmla="*/ 8 w 443"/>
                <a:gd name="T95" fmla="*/ 88 h 769"/>
                <a:gd name="T96" fmla="*/ 20 w 443"/>
                <a:gd name="T97" fmla="*/ 76 h 769"/>
                <a:gd name="T98" fmla="*/ 20 w 443"/>
                <a:gd name="T99" fmla="*/ 76 h 769"/>
                <a:gd name="T100" fmla="*/ 27 w 443"/>
                <a:gd name="T101" fmla="*/ 69 h 769"/>
                <a:gd name="T102" fmla="*/ 39 w 443"/>
                <a:gd name="T103" fmla="*/ 65 h 769"/>
                <a:gd name="T104" fmla="*/ 39 w 443"/>
                <a:gd name="T105" fmla="*/ 65 h 769"/>
                <a:gd name="T106" fmla="*/ 39 w 443"/>
                <a:gd name="T107" fmla="*/ 50 h 769"/>
                <a:gd name="T108" fmla="*/ 43 w 443"/>
                <a:gd name="T109" fmla="*/ 23 h 769"/>
                <a:gd name="T110" fmla="*/ 43 w 443"/>
                <a:gd name="T111" fmla="*/ 23 h 769"/>
                <a:gd name="T112" fmla="*/ 50 w 443"/>
                <a:gd name="T113" fmla="*/ 3 h 769"/>
                <a:gd name="T114" fmla="*/ 54 w 443"/>
                <a:gd name="T115" fmla="*/ 0 h 769"/>
                <a:gd name="T116" fmla="*/ 58 w 443"/>
                <a:gd name="T117" fmla="*/ 0 h 769"/>
                <a:gd name="T118" fmla="*/ 62 w 443"/>
                <a:gd name="T119" fmla="*/ 3 h 769"/>
                <a:gd name="T120" fmla="*/ 66 w 443"/>
                <a:gd name="T121" fmla="*/ 11 h 769"/>
                <a:gd name="T122" fmla="*/ 66 w 443"/>
                <a:gd name="T123" fmla="*/ 34 h 769"/>
                <a:gd name="T124" fmla="*/ 66 w 443"/>
                <a:gd name="T125" fmla="*/ 65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3" h="769">
                  <a:moveTo>
                    <a:pt x="70" y="119"/>
                  </a:moveTo>
                  <a:lnTo>
                    <a:pt x="70" y="119"/>
                  </a:lnTo>
                  <a:lnTo>
                    <a:pt x="66" y="130"/>
                  </a:lnTo>
                  <a:lnTo>
                    <a:pt x="62" y="169"/>
                  </a:lnTo>
                  <a:lnTo>
                    <a:pt x="58" y="196"/>
                  </a:lnTo>
                  <a:lnTo>
                    <a:pt x="62" y="226"/>
                  </a:lnTo>
                  <a:lnTo>
                    <a:pt x="62" y="261"/>
                  </a:lnTo>
                  <a:lnTo>
                    <a:pt x="70" y="300"/>
                  </a:lnTo>
                  <a:lnTo>
                    <a:pt x="81" y="338"/>
                  </a:lnTo>
                  <a:lnTo>
                    <a:pt x="97" y="380"/>
                  </a:lnTo>
                  <a:lnTo>
                    <a:pt x="120" y="423"/>
                  </a:lnTo>
                  <a:lnTo>
                    <a:pt x="150" y="469"/>
                  </a:lnTo>
                  <a:lnTo>
                    <a:pt x="189" y="511"/>
                  </a:lnTo>
                  <a:lnTo>
                    <a:pt x="235" y="553"/>
                  </a:lnTo>
                  <a:lnTo>
                    <a:pt x="293" y="596"/>
                  </a:lnTo>
                  <a:lnTo>
                    <a:pt x="358" y="634"/>
                  </a:lnTo>
                  <a:lnTo>
                    <a:pt x="358" y="634"/>
                  </a:lnTo>
                  <a:lnTo>
                    <a:pt x="381" y="661"/>
                  </a:lnTo>
                  <a:lnTo>
                    <a:pt x="423" y="711"/>
                  </a:lnTo>
                  <a:lnTo>
                    <a:pt x="439" y="734"/>
                  </a:lnTo>
                  <a:lnTo>
                    <a:pt x="443" y="746"/>
                  </a:lnTo>
                  <a:lnTo>
                    <a:pt x="443" y="757"/>
                  </a:lnTo>
                  <a:lnTo>
                    <a:pt x="439" y="761"/>
                  </a:lnTo>
                  <a:lnTo>
                    <a:pt x="435" y="769"/>
                  </a:lnTo>
                  <a:lnTo>
                    <a:pt x="423" y="769"/>
                  </a:lnTo>
                  <a:lnTo>
                    <a:pt x="404" y="765"/>
                  </a:lnTo>
                  <a:lnTo>
                    <a:pt x="404" y="765"/>
                  </a:lnTo>
                  <a:lnTo>
                    <a:pt x="389" y="757"/>
                  </a:lnTo>
                  <a:lnTo>
                    <a:pt x="339" y="727"/>
                  </a:lnTo>
                  <a:lnTo>
                    <a:pt x="273" y="677"/>
                  </a:lnTo>
                  <a:lnTo>
                    <a:pt x="235" y="646"/>
                  </a:lnTo>
                  <a:lnTo>
                    <a:pt x="197" y="607"/>
                  </a:lnTo>
                  <a:lnTo>
                    <a:pt x="158" y="565"/>
                  </a:lnTo>
                  <a:lnTo>
                    <a:pt x="120" y="519"/>
                  </a:lnTo>
                  <a:lnTo>
                    <a:pt x="89" y="465"/>
                  </a:lnTo>
                  <a:lnTo>
                    <a:pt x="58" y="407"/>
                  </a:lnTo>
                  <a:lnTo>
                    <a:pt x="35" y="346"/>
                  </a:lnTo>
                  <a:lnTo>
                    <a:pt x="16" y="276"/>
                  </a:lnTo>
                  <a:lnTo>
                    <a:pt x="8" y="242"/>
                  </a:lnTo>
                  <a:lnTo>
                    <a:pt x="8" y="203"/>
                  </a:lnTo>
                  <a:lnTo>
                    <a:pt x="4" y="165"/>
                  </a:lnTo>
                  <a:lnTo>
                    <a:pt x="4" y="126"/>
                  </a:lnTo>
                  <a:lnTo>
                    <a:pt x="4" y="126"/>
                  </a:lnTo>
                  <a:lnTo>
                    <a:pt x="0" y="119"/>
                  </a:lnTo>
                  <a:lnTo>
                    <a:pt x="0" y="107"/>
                  </a:lnTo>
                  <a:lnTo>
                    <a:pt x="4" y="96"/>
                  </a:lnTo>
                  <a:lnTo>
                    <a:pt x="4" y="96"/>
                  </a:lnTo>
                  <a:lnTo>
                    <a:pt x="8" y="88"/>
                  </a:lnTo>
                  <a:lnTo>
                    <a:pt x="20" y="76"/>
                  </a:lnTo>
                  <a:lnTo>
                    <a:pt x="20" y="76"/>
                  </a:lnTo>
                  <a:lnTo>
                    <a:pt x="27" y="69"/>
                  </a:lnTo>
                  <a:lnTo>
                    <a:pt x="39" y="65"/>
                  </a:lnTo>
                  <a:lnTo>
                    <a:pt x="39" y="65"/>
                  </a:lnTo>
                  <a:lnTo>
                    <a:pt x="39" y="50"/>
                  </a:lnTo>
                  <a:lnTo>
                    <a:pt x="43" y="23"/>
                  </a:lnTo>
                  <a:lnTo>
                    <a:pt x="43" y="23"/>
                  </a:lnTo>
                  <a:lnTo>
                    <a:pt x="50" y="3"/>
                  </a:lnTo>
                  <a:lnTo>
                    <a:pt x="54" y="0"/>
                  </a:lnTo>
                  <a:lnTo>
                    <a:pt x="58" y="0"/>
                  </a:lnTo>
                  <a:lnTo>
                    <a:pt x="62" y="3"/>
                  </a:lnTo>
                  <a:lnTo>
                    <a:pt x="66" y="11"/>
                  </a:lnTo>
                  <a:lnTo>
                    <a:pt x="66" y="34"/>
                  </a:lnTo>
                  <a:lnTo>
                    <a:pt x="66" y="6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2"/>
            <p:cNvSpPr>
              <a:spLocks/>
            </p:cNvSpPr>
            <p:nvPr/>
          </p:nvSpPr>
          <p:spPr bwMode="auto">
            <a:xfrm>
              <a:off x="3442" y="2279"/>
              <a:ext cx="1176" cy="761"/>
            </a:xfrm>
            <a:custGeom>
              <a:avLst/>
              <a:gdLst>
                <a:gd name="T0" fmla="*/ 1169 w 1176"/>
                <a:gd name="T1" fmla="*/ 507 h 761"/>
                <a:gd name="T2" fmla="*/ 1173 w 1176"/>
                <a:gd name="T3" fmla="*/ 434 h 761"/>
                <a:gd name="T4" fmla="*/ 1153 w 1176"/>
                <a:gd name="T5" fmla="*/ 361 h 761"/>
                <a:gd name="T6" fmla="*/ 1115 w 1176"/>
                <a:gd name="T7" fmla="*/ 288 h 761"/>
                <a:gd name="T8" fmla="*/ 1053 w 1176"/>
                <a:gd name="T9" fmla="*/ 219 h 761"/>
                <a:gd name="T10" fmla="*/ 980 w 1176"/>
                <a:gd name="T11" fmla="*/ 157 h 761"/>
                <a:gd name="T12" fmla="*/ 888 w 1176"/>
                <a:gd name="T13" fmla="*/ 100 h 761"/>
                <a:gd name="T14" fmla="*/ 784 w 1176"/>
                <a:gd name="T15" fmla="*/ 57 h 761"/>
                <a:gd name="T16" fmla="*/ 665 w 1176"/>
                <a:gd name="T17" fmla="*/ 23 h 761"/>
                <a:gd name="T18" fmla="*/ 607 w 1176"/>
                <a:gd name="T19" fmla="*/ 11 h 761"/>
                <a:gd name="T20" fmla="*/ 492 w 1176"/>
                <a:gd name="T21" fmla="*/ 0 h 761"/>
                <a:gd name="T22" fmla="*/ 380 w 1176"/>
                <a:gd name="T23" fmla="*/ 7 h 761"/>
                <a:gd name="T24" fmla="*/ 276 w 1176"/>
                <a:gd name="T25" fmla="*/ 23 h 761"/>
                <a:gd name="T26" fmla="*/ 188 w 1176"/>
                <a:gd name="T27" fmla="*/ 54 h 761"/>
                <a:gd name="T28" fmla="*/ 115 w 1176"/>
                <a:gd name="T29" fmla="*/ 96 h 761"/>
                <a:gd name="T30" fmla="*/ 57 w 1176"/>
                <a:gd name="T31" fmla="*/ 154 h 761"/>
                <a:gd name="T32" fmla="*/ 19 w 1176"/>
                <a:gd name="T33" fmla="*/ 215 h 761"/>
                <a:gd name="T34" fmla="*/ 7 w 1176"/>
                <a:gd name="T35" fmla="*/ 254 h 761"/>
                <a:gd name="T36" fmla="*/ 3 w 1176"/>
                <a:gd name="T37" fmla="*/ 327 h 761"/>
                <a:gd name="T38" fmla="*/ 23 w 1176"/>
                <a:gd name="T39" fmla="*/ 400 h 761"/>
                <a:gd name="T40" fmla="*/ 61 w 1176"/>
                <a:gd name="T41" fmla="*/ 473 h 761"/>
                <a:gd name="T42" fmla="*/ 123 w 1176"/>
                <a:gd name="T43" fmla="*/ 542 h 761"/>
                <a:gd name="T44" fmla="*/ 196 w 1176"/>
                <a:gd name="T45" fmla="*/ 604 h 761"/>
                <a:gd name="T46" fmla="*/ 288 w 1176"/>
                <a:gd name="T47" fmla="*/ 661 h 761"/>
                <a:gd name="T48" fmla="*/ 392 w 1176"/>
                <a:gd name="T49" fmla="*/ 704 h 761"/>
                <a:gd name="T50" fmla="*/ 511 w 1176"/>
                <a:gd name="T51" fmla="*/ 738 h 761"/>
                <a:gd name="T52" fmla="*/ 569 w 1176"/>
                <a:gd name="T53" fmla="*/ 750 h 761"/>
                <a:gd name="T54" fmla="*/ 684 w 1176"/>
                <a:gd name="T55" fmla="*/ 761 h 761"/>
                <a:gd name="T56" fmla="*/ 796 w 1176"/>
                <a:gd name="T57" fmla="*/ 758 h 761"/>
                <a:gd name="T58" fmla="*/ 896 w 1176"/>
                <a:gd name="T59" fmla="*/ 738 h 761"/>
                <a:gd name="T60" fmla="*/ 988 w 1176"/>
                <a:gd name="T61" fmla="*/ 708 h 761"/>
                <a:gd name="T62" fmla="*/ 1061 w 1176"/>
                <a:gd name="T63" fmla="*/ 665 h 761"/>
                <a:gd name="T64" fmla="*/ 1119 w 1176"/>
                <a:gd name="T65" fmla="*/ 607 h 761"/>
                <a:gd name="T66" fmla="*/ 1157 w 1176"/>
                <a:gd name="T67" fmla="*/ 546 h 761"/>
                <a:gd name="T68" fmla="*/ 1169 w 1176"/>
                <a:gd name="T69" fmla="*/ 507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76" h="761">
                  <a:moveTo>
                    <a:pt x="1169" y="507"/>
                  </a:moveTo>
                  <a:lnTo>
                    <a:pt x="1169" y="507"/>
                  </a:lnTo>
                  <a:lnTo>
                    <a:pt x="1176" y="473"/>
                  </a:lnTo>
                  <a:lnTo>
                    <a:pt x="1173" y="434"/>
                  </a:lnTo>
                  <a:lnTo>
                    <a:pt x="1169" y="396"/>
                  </a:lnTo>
                  <a:lnTo>
                    <a:pt x="1153" y="361"/>
                  </a:lnTo>
                  <a:lnTo>
                    <a:pt x="1138" y="323"/>
                  </a:lnTo>
                  <a:lnTo>
                    <a:pt x="1115" y="288"/>
                  </a:lnTo>
                  <a:lnTo>
                    <a:pt x="1088" y="254"/>
                  </a:lnTo>
                  <a:lnTo>
                    <a:pt x="1053" y="219"/>
                  </a:lnTo>
                  <a:lnTo>
                    <a:pt x="1019" y="188"/>
                  </a:lnTo>
                  <a:lnTo>
                    <a:pt x="980" y="157"/>
                  </a:lnTo>
                  <a:lnTo>
                    <a:pt x="934" y="127"/>
                  </a:lnTo>
                  <a:lnTo>
                    <a:pt x="888" y="100"/>
                  </a:lnTo>
                  <a:lnTo>
                    <a:pt x="838" y="77"/>
                  </a:lnTo>
                  <a:lnTo>
                    <a:pt x="784" y="57"/>
                  </a:lnTo>
                  <a:lnTo>
                    <a:pt x="726" y="38"/>
                  </a:lnTo>
                  <a:lnTo>
                    <a:pt x="665" y="23"/>
                  </a:lnTo>
                  <a:lnTo>
                    <a:pt x="665" y="23"/>
                  </a:lnTo>
                  <a:lnTo>
                    <a:pt x="607" y="11"/>
                  </a:lnTo>
                  <a:lnTo>
                    <a:pt x="550" y="4"/>
                  </a:lnTo>
                  <a:lnTo>
                    <a:pt x="492" y="0"/>
                  </a:lnTo>
                  <a:lnTo>
                    <a:pt x="434" y="4"/>
                  </a:lnTo>
                  <a:lnTo>
                    <a:pt x="380" y="7"/>
                  </a:lnTo>
                  <a:lnTo>
                    <a:pt x="326" y="11"/>
                  </a:lnTo>
                  <a:lnTo>
                    <a:pt x="276" y="23"/>
                  </a:lnTo>
                  <a:lnTo>
                    <a:pt x="230" y="38"/>
                  </a:lnTo>
                  <a:lnTo>
                    <a:pt x="188" y="54"/>
                  </a:lnTo>
                  <a:lnTo>
                    <a:pt x="150" y="73"/>
                  </a:lnTo>
                  <a:lnTo>
                    <a:pt x="115" y="96"/>
                  </a:lnTo>
                  <a:lnTo>
                    <a:pt x="80" y="123"/>
                  </a:lnTo>
                  <a:lnTo>
                    <a:pt x="57" y="154"/>
                  </a:lnTo>
                  <a:lnTo>
                    <a:pt x="34" y="184"/>
                  </a:lnTo>
                  <a:lnTo>
                    <a:pt x="19" y="215"/>
                  </a:lnTo>
                  <a:lnTo>
                    <a:pt x="7" y="254"/>
                  </a:lnTo>
                  <a:lnTo>
                    <a:pt x="7" y="254"/>
                  </a:lnTo>
                  <a:lnTo>
                    <a:pt x="0" y="288"/>
                  </a:lnTo>
                  <a:lnTo>
                    <a:pt x="3" y="327"/>
                  </a:lnTo>
                  <a:lnTo>
                    <a:pt x="7" y="365"/>
                  </a:lnTo>
                  <a:lnTo>
                    <a:pt x="23" y="400"/>
                  </a:lnTo>
                  <a:lnTo>
                    <a:pt x="38" y="438"/>
                  </a:lnTo>
                  <a:lnTo>
                    <a:pt x="61" y="473"/>
                  </a:lnTo>
                  <a:lnTo>
                    <a:pt x="88" y="507"/>
                  </a:lnTo>
                  <a:lnTo>
                    <a:pt x="123" y="542"/>
                  </a:lnTo>
                  <a:lnTo>
                    <a:pt x="157" y="573"/>
                  </a:lnTo>
                  <a:lnTo>
                    <a:pt x="196" y="604"/>
                  </a:lnTo>
                  <a:lnTo>
                    <a:pt x="242" y="634"/>
                  </a:lnTo>
                  <a:lnTo>
                    <a:pt x="288" y="661"/>
                  </a:lnTo>
                  <a:lnTo>
                    <a:pt x="338" y="684"/>
                  </a:lnTo>
                  <a:lnTo>
                    <a:pt x="392" y="704"/>
                  </a:lnTo>
                  <a:lnTo>
                    <a:pt x="450" y="723"/>
                  </a:lnTo>
                  <a:lnTo>
                    <a:pt x="511" y="738"/>
                  </a:lnTo>
                  <a:lnTo>
                    <a:pt x="511" y="738"/>
                  </a:lnTo>
                  <a:lnTo>
                    <a:pt x="569" y="750"/>
                  </a:lnTo>
                  <a:lnTo>
                    <a:pt x="626" y="758"/>
                  </a:lnTo>
                  <a:lnTo>
                    <a:pt x="684" y="761"/>
                  </a:lnTo>
                  <a:lnTo>
                    <a:pt x="742" y="761"/>
                  </a:lnTo>
                  <a:lnTo>
                    <a:pt x="796" y="758"/>
                  </a:lnTo>
                  <a:lnTo>
                    <a:pt x="850" y="750"/>
                  </a:lnTo>
                  <a:lnTo>
                    <a:pt x="896" y="738"/>
                  </a:lnTo>
                  <a:lnTo>
                    <a:pt x="946" y="723"/>
                  </a:lnTo>
                  <a:lnTo>
                    <a:pt x="988" y="708"/>
                  </a:lnTo>
                  <a:lnTo>
                    <a:pt x="1026" y="688"/>
                  </a:lnTo>
                  <a:lnTo>
                    <a:pt x="1061" y="665"/>
                  </a:lnTo>
                  <a:lnTo>
                    <a:pt x="1092" y="638"/>
                  </a:lnTo>
                  <a:lnTo>
                    <a:pt x="1119" y="607"/>
                  </a:lnTo>
                  <a:lnTo>
                    <a:pt x="1142" y="577"/>
                  </a:lnTo>
                  <a:lnTo>
                    <a:pt x="1157" y="546"/>
                  </a:lnTo>
                  <a:lnTo>
                    <a:pt x="1169" y="507"/>
                  </a:lnTo>
                  <a:lnTo>
                    <a:pt x="1169" y="50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3"/>
            <p:cNvSpPr>
              <a:spLocks/>
            </p:cNvSpPr>
            <p:nvPr/>
          </p:nvSpPr>
          <p:spPr bwMode="auto">
            <a:xfrm>
              <a:off x="3684" y="2425"/>
              <a:ext cx="169" cy="150"/>
            </a:xfrm>
            <a:custGeom>
              <a:avLst/>
              <a:gdLst>
                <a:gd name="T0" fmla="*/ 77 w 169"/>
                <a:gd name="T1" fmla="*/ 134 h 150"/>
                <a:gd name="T2" fmla="*/ 77 w 169"/>
                <a:gd name="T3" fmla="*/ 134 h 150"/>
                <a:gd name="T4" fmla="*/ 108 w 169"/>
                <a:gd name="T5" fmla="*/ 142 h 150"/>
                <a:gd name="T6" fmla="*/ 131 w 169"/>
                <a:gd name="T7" fmla="*/ 150 h 150"/>
                <a:gd name="T8" fmla="*/ 131 w 169"/>
                <a:gd name="T9" fmla="*/ 150 h 150"/>
                <a:gd name="T10" fmla="*/ 142 w 169"/>
                <a:gd name="T11" fmla="*/ 138 h 150"/>
                <a:gd name="T12" fmla="*/ 142 w 169"/>
                <a:gd name="T13" fmla="*/ 138 h 150"/>
                <a:gd name="T14" fmla="*/ 154 w 169"/>
                <a:gd name="T15" fmla="*/ 123 h 150"/>
                <a:gd name="T16" fmla="*/ 161 w 169"/>
                <a:gd name="T17" fmla="*/ 108 h 150"/>
                <a:gd name="T18" fmla="*/ 165 w 169"/>
                <a:gd name="T19" fmla="*/ 92 h 150"/>
                <a:gd name="T20" fmla="*/ 169 w 169"/>
                <a:gd name="T21" fmla="*/ 77 h 150"/>
                <a:gd name="T22" fmla="*/ 165 w 169"/>
                <a:gd name="T23" fmla="*/ 58 h 150"/>
                <a:gd name="T24" fmla="*/ 161 w 169"/>
                <a:gd name="T25" fmla="*/ 42 h 150"/>
                <a:gd name="T26" fmla="*/ 154 w 169"/>
                <a:gd name="T27" fmla="*/ 31 h 150"/>
                <a:gd name="T28" fmla="*/ 146 w 169"/>
                <a:gd name="T29" fmla="*/ 19 h 150"/>
                <a:gd name="T30" fmla="*/ 146 w 169"/>
                <a:gd name="T31" fmla="*/ 19 h 150"/>
                <a:gd name="T32" fmla="*/ 131 w 169"/>
                <a:gd name="T33" fmla="*/ 8 h 150"/>
                <a:gd name="T34" fmla="*/ 115 w 169"/>
                <a:gd name="T35" fmla="*/ 4 h 150"/>
                <a:gd name="T36" fmla="*/ 100 w 169"/>
                <a:gd name="T37" fmla="*/ 0 h 150"/>
                <a:gd name="T38" fmla="*/ 84 w 169"/>
                <a:gd name="T39" fmla="*/ 0 h 150"/>
                <a:gd name="T40" fmla="*/ 69 w 169"/>
                <a:gd name="T41" fmla="*/ 4 h 150"/>
                <a:gd name="T42" fmla="*/ 54 w 169"/>
                <a:gd name="T43" fmla="*/ 11 h 150"/>
                <a:gd name="T44" fmla="*/ 38 w 169"/>
                <a:gd name="T45" fmla="*/ 19 h 150"/>
                <a:gd name="T46" fmla="*/ 23 w 169"/>
                <a:gd name="T47" fmla="*/ 34 h 150"/>
                <a:gd name="T48" fmla="*/ 23 w 169"/>
                <a:gd name="T49" fmla="*/ 34 h 150"/>
                <a:gd name="T50" fmla="*/ 11 w 169"/>
                <a:gd name="T51" fmla="*/ 54 h 150"/>
                <a:gd name="T52" fmla="*/ 0 w 169"/>
                <a:gd name="T53" fmla="*/ 77 h 150"/>
                <a:gd name="T54" fmla="*/ 0 w 169"/>
                <a:gd name="T55" fmla="*/ 104 h 150"/>
                <a:gd name="T56" fmla="*/ 4 w 169"/>
                <a:gd name="T57" fmla="*/ 127 h 150"/>
                <a:gd name="T58" fmla="*/ 4 w 169"/>
                <a:gd name="T59" fmla="*/ 127 h 150"/>
                <a:gd name="T60" fmla="*/ 38 w 169"/>
                <a:gd name="T61" fmla="*/ 127 h 150"/>
                <a:gd name="T62" fmla="*/ 77 w 169"/>
                <a:gd name="T63" fmla="*/ 134 h 150"/>
                <a:gd name="T64" fmla="*/ 77 w 169"/>
                <a:gd name="T65" fmla="*/ 13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9" h="150">
                  <a:moveTo>
                    <a:pt x="77" y="134"/>
                  </a:moveTo>
                  <a:lnTo>
                    <a:pt x="77" y="134"/>
                  </a:lnTo>
                  <a:lnTo>
                    <a:pt x="108" y="142"/>
                  </a:lnTo>
                  <a:lnTo>
                    <a:pt x="131" y="150"/>
                  </a:lnTo>
                  <a:lnTo>
                    <a:pt x="131" y="150"/>
                  </a:lnTo>
                  <a:lnTo>
                    <a:pt x="142" y="138"/>
                  </a:lnTo>
                  <a:lnTo>
                    <a:pt x="142" y="138"/>
                  </a:lnTo>
                  <a:lnTo>
                    <a:pt x="154" y="123"/>
                  </a:lnTo>
                  <a:lnTo>
                    <a:pt x="161" y="108"/>
                  </a:lnTo>
                  <a:lnTo>
                    <a:pt x="165" y="92"/>
                  </a:lnTo>
                  <a:lnTo>
                    <a:pt x="169" y="77"/>
                  </a:lnTo>
                  <a:lnTo>
                    <a:pt x="165" y="58"/>
                  </a:lnTo>
                  <a:lnTo>
                    <a:pt x="161" y="42"/>
                  </a:lnTo>
                  <a:lnTo>
                    <a:pt x="154" y="31"/>
                  </a:lnTo>
                  <a:lnTo>
                    <a:pt x="146" y="19"/>
                  </a:lnTo>
                  <a:lnTo>
                    <a:pt x="146" y="19"/>
                  </a:lnTo>
                  <a:lnTo>
                    <a:pt x="131" y="8"/>
                  </a:lnTo>
                  <a:lnTo>
                    <a:pt x="115" y="4"/>
                  </a:lnTo>
                  <a:lnTo>
                    <a:pt x="100" y="0"/>
                  </a:lnTo>
                  <a:lnTo>
                    <a:pt x="84" y="0"/>
                  </a:lnTo>
                  <a:lnTo>
                    <a:pt x="69" y="4"/>
                  </a:lnTo>
                  <a:lnTo>
                    <a:pt x="54" y="11"/>
                  </a:lnTo>
                  <a:lnTo>
                    <a:pt x="38" y="19"/>
                  </a:lnTo>
                  <a:lnTo>
                    <a:pt x="23" y="34"/>
                  </a:lnTo>
                  <a:lnTo>
                    <a:pt x="23" y="34"/>
                  </a:lnTo>
                  <a:lnTo>
                    <a:pt x="11" y="54"/>
                  </a:lnTo>
                  <a:lnTo>
                    <a:pt x="0" y="77"/>
                  </a:lnTo>
                  <a:lnTo>
                    <a:pt x="0" y="104"/>
                  </a:lnTo>
                  <a:lnTo>
                    <a:pt x="4" y="127"/>
                  </a:lnTo>
                  <a:lnTo>
                    <a:pt x="4" y="127"/>
                  </a:lnTo>
                  <a:lnTo>
                    <a:pt x="38" y="127"/>
                  </a:lnTo>
                  <a:lnTo>
                    <a:pt x="77" y="134"/>
                  </a:lnTo>
                  <a:lnTo>
                    <a:pt x="77" y="1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4"/>
            <p:cNvSpPr>
              <a:spLocks/>
            </p:cNvSpPr>
            <p:nvPr/>
          </p:nvSpPr>
          <p:spPr bwMode="auto">
            <a:xfrm>
              <a:off x="4118" y="2517"/>
              <a:ext cx="158" cy="162"/>
            </a:xfrm>
            <a:custGeom>
              <a:avLst/>
              <a:gdLst>
                <a:gd name="T0" fmla="*/ 20 w 158"/>
                <a:gd name="T1" fmla="*/ 146 h 162"/>
                <a:gd name="T2" fmla="*/ 20 w 158"/>
                <a:gd name="T3" fmla="*/ 146 h 162"/>
                <a:gd name="T4" fmla="*/ 54 w 158"/>
                <a:gd name="T5" fmla="*/ 150 h 162"/>
                <a:gd name="T6" fmla="*/ 97 w 158"/>
                <a:gd name="T7" fmla="*/ 154 h 162"/>
                <a:gd name="T8" fmla="*/ 97 w 158"/>
                <a:gd name="T9" fmla="*/ 154 h 162"/>
                <a:gd name="T10" fmla="*/ 127 w 158"/>
                <a:gd name="T11" fmla="*/ 162 h 162"/>
                <a:gd name="T12" fmla="*/ 127 w 158"/>
                <a:gd name="T13" fmla="*/ 162 h 162"/>
                <a:gd name="T14" fmla="*/ 143 w 158"/>
                <a:gd name="T15" fmla="*/ 146 h 162"/>
                <a:gd name="T16" fmla="*/ 154 w 158"/>
                <a:gd name="T17" fmla="*/ 127 h 162"/>
                <a:gd name="T18" fmla="*/ 158 w 158"/>
                <a:gd name="T19" fmla="*/ 100 h 162"/>
                <a:gd name="T20" fmla="*/ 158 w 158"/>
                <a:gd name="T21" fmla="*/ 77 h 162"/>
                <a:gd name="T22" fmla="*/ 158 w 158"/>
                <a:gd name="T23" fmla="*/ 77 h 162"/>
                <a:gd name="T24" fmla="*/ 150 w 158"/>
                <a:gd name="T25" fmla="*/ 58 h 162"/>
                <a:gd name="T26" fmla="*/ 143 w 158"/>
                <a:gd name="T27" fmla="*/ 42 h 162"/>
                <a:gd name="T28" fmla="*/ 135 w 158"/>
                <a:gd name="T29" fmla="*/ 27 h 162"/>
                <a:gd name="T30" fmla="*/ 124 w 158"/>
                <a:gd name="T31" fmla="*/ 16 h 162"/>
                <a:gd name="T32" fmla="*/ 108 w 158"/>
                <a:gd name="T33" fmla="*/ 8 h 162"/>
                <a:gd name="T34" fmla="*/ 93 w 158"/>
                <a:gd name="T35" fmla="*/ 4 h 162"/>
                <a:gd name="T36" fmla="*/ 77 w 158"/>
                <a:gd name="T37" fmla="*/ 0 h 162"/>
                <a:gd name="T38" fmla="*/ 62 w 158"/>
                <a:gd name="T39" fmla="*/ 0 h 162"/>
                <a:gd name="T40" fmla="*/ 62 w 158"/>
                <a:gd name="T41" fmla="*/ 0 h 162"/>
                <a:gd name="T42" fmla="*/ 47 w 158"/>
                <a:gd name="T43" fmla="*/ 4 h 162"/>
                <a:gd name="T44" fmla="*/ 35 w 158"/>
                <a:gd name="T45" fmla="*/ 12 h 162"/>
                <a:gd name="T46" fmla="*/ 24 w 158"/>
                <a:gd name="T47" fmla="*/ 23 h 162"/>
                <a:gd name="T48" fmla="*/ 12 w 158"/>
                <a:gd name="T49" fmla="*/ 39 h 162"/>
                <a:gd name="T50" fmla="*/ 4 w 158"/>
                <a:gd name="T51" fmla="*/ 50 h 162"/>
                <a:gd name="T52" fmla="*/ 0 w 158"/>
                <a:gd name="T53" fmla="*/ 69 h 162"/>
                <a:gd name="T54" fmla="*/ 0 w 158"/>
                <a:gd name="T55" fmla="*/ 85 h 162"/>
                <a:gd name="T56" fmla="*/ 0 w 158"/>
                <a:gd name="T57" fmla="*/ 104 h 162"/>
                <a:gd name="T58" fmla="*/ 0 w 158"/>
                <a:gd name="T59" fmla="*/ 104 h 162"/>
                <a:gd name="T60" fmla="*/ 8 w 158"/>
                <a:gd name="T61" fmla="*/ 127 h 162"/>
                <a:gd name="T62" fmla="*/ 20 w 158"/>
                <a:gd name="T63" fmla="*/ 146 h 162"/>
                <a:gd name="T64" fmla="*/ 20 w 158"/>
                <a:gd name="T6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8" h="162">
                  <a:moveTo>
                    <a:pt x="20" y="146"/>
                  </a:moveTo>
                  <a:lnTo>
                    <a:pt x="20" y="146"/>
                  </a:lnTo>
                  <a:lnTo>
                    <a:pt x="54" y="150"/>
                  </a:lnTo>
                  <a:lnTo>
                    <a:pt x="97" y="154"/>
                  </a:lnTo>
                  <a:lnTo>
                    <a:pt x="97" y="154"/>
                  </a:lnTo>
                  <a:lnTo>
                    <a:pt x="127" y="162"/>
                  </a:lnTo>
                  <a:lnTo>
                    <a:pt x="127" y="162"/>
                  </a:lnTo>
                  <a:lnTo>
                    <a:pt x="143" y="146"/>
                  </a:lnTo>
                  <a:lnTo>
                    <a:pt x="154" y="127"/>
                  </a:lnTo>
                  <a:lnTo>
                    <a:pt x="158" y="100"/>
                  </a:lnTo>
                  <a:lnTo>
                    <a:pt x="158" y="77"/>
                  </a:lnTo>
                  <a:lnTo>
                    <a:pt x="158" y="77"/>
                  </a:lnTo>
                  <a:lnTo>
                    <a:pt x="150" y="58"/>
                  </a:lnTo>
                  <a:lnTo>
                    <a:pt x="143" y="42"/>
                  </a:lnTo>
                  <a:lnTo>
                    <a:pt x="135" y="27"/>
                  </a:lnTo>
                  <a:lnTo>
                    <a:pt x="124" y="16"/>
                  </a:lnTo>
                  <a:lnTo>
                    <a:pt x="108" y="8"/>
                  </a:lnTo>
                  <a:lnTo>
                    <a:pt x="93" y="4"/>
                  </a:lnTo>
                  <a:lnTo>
                    <a:pt x="77" y="0"/>
                  </a:lnTo>
                  <a:lnTo>
                    <a:pt x="62" y="0"/>
                  </a:lnTo>
                  <a:lnTo>
                    <a:pt x="62" y="0"/>
                  </a:lnTo>
                  <a:lnTo>
                    <a:pt x="47" y="4"/>
                  </a:lnTo>
                  <a:lnTo>
                    <a:pt x="35" y="12"/>
                  </a:lnTo>
                  <a:lnTo>
                    <a:pt x="24" y="23"/>
                  </a:lnTo>
                  <a:lnTo>
                    <a:pt x="12" y="39"/>
                  </a:lnTo>
                  <a:lnTo>
                    <a:pt x="4" y="50"/>
                  </a:lnTo>
                  <a:lnTo>
                    <a:pt x="0" y="69"/>
                  </a:lnTo>
                  <a:lnTo>
                    <a:pt x="0" y="85"/>
                  </a:lnTo>
                  <a:lnTo>
                    <a:pt x="0" y="104"/>
                  </a:lnTo>
                  <a:lnTo>
                    <a:pt x="0" y="104"/>
                  </a:lnTo>
                  <a:lnTo>
                    <a:pt x="8" y="127"/>
                  </a:lnTo>
                  <a:lnTo>
                    <a:pt x="20" y="146"/>
                  </a:lnTo>
                  <a:lnTo>
                    <a:pt x="20" y="14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5"/>
            <p:cNvSpPr>
              <a:spLocks/>
            </p:cNvSpPr>
            <p:nvPr/>
          </p:nvSpPr>
          <p:spPr bwMode="auto">
            <a:xfrm>
              <a:off x="3738" y="2498"/>
              <a:ext cx="61" cy="88"/>
            </a:xfrm>
            <a:custGeom>
              <a:avLst/>
              <a:gdLst>
                <a:gd name="T0" fmla="*/ 61 w 61"/>
                <a:gd name="T1" fmla="*/ 50 h 88"/>
                <a:gd name="T2" fmla="*/ 61 w 61"/>
                <a:gd name="T3" fmla="*/ 50 h 88"/>
                <a:gd name="T4" fmla="*/ 61 w 61"/>
                <a:gd name="T5" fmla="*/ 31 h 88"/>
                <a:gd name="T6" fmla="*/ 57 w 61"/>
                <a:gd name="T7" fmla="*/ 15 h 88"/>
                <a:gd name="T8" fmla="*/ 50 w 61"/>
                <a:gd name="T9" fmla="*/ 4 h 88"/>
                <a:gd name="T10" fmla="*/ 42 w 61"/>
                <a:gd name="T11" fmla="*/ 0 h 88"/>
                <a:gd name="T12" fmla="*/ 42 w 61"/>
                <a:gd name="T13" fmla="*/ 0 h 88"/>
                <a:gd name="T14" fmla="*/ 27 w 61"/>
                <a:gd name="T15" fmla="*/ 0 h 88"/>
                <a:gd name="T16" fmla="*/ 15 w 61"/>
                <a:gd name="T17" fmla="*/ 8 h 88"/>
                <a:gd name="T18" fmla="*/ 7 w 61"/>
                <a:gd name="T19" fmla="*/ 19 h 88"/>
                <a:gd name="T20" fmla="*/ 4 w 61"/>
                <a:gd name="T21" fmla="*/ 35 h 88"/>
                <a:gd name="T22" fmla="*/ 4 w 61"/>
                <a:gd name="T23" fmla="*/ 35 h 88"/>
                <a:gd name="T24" fmla="*/ 0 w 61"/>
                <a:gd name="T25" fmla="*/ 54 h 88"/>
                <a:gd name="T26" fmla="*/ 4 w 61"/>
                <a:gd name="T27" fmla="*/ 69 h 88"/>
                <a:gd name="T28" fmla="*/ 11 w 61"/>
                <a:gd name="T29" fmla="*/ 81 h 88"/>
                <a:gd name="T30" fmla="*/ 23 w 61"/>
                <a:gd name="T31" fmla="*/ 88 h 88"/>
                <a:gd name="T32" fmla="*/ 23 w 61"/>
                <a:gd name="T33" fmla="*/ 88 h 88"/>
                <a:gd name="T34" fmla="*/ 34 w 61"/>
                <a:gd name="T35" fmla="*/ 85 h 88"/>
                <a:gd name="T36" fmla="*/ 46 w 61"/>
                <a:gd name="T37" fmla="*/ 77 h 88"/>
                <a:gd name="T38" fmla="*/ 54 w 61"/>
                <a:gd name="T39" fmla="*/ 65 h 88"/>
                <a:gd name="T40" fmla="*/ 61 w 61"/>
                <a:gd name="T41" fmla="*/ 50 h 88"/>
                <a:gd name="T42" fmla="*/ 61 w 61"/>
                <a:gd name="T43" fmla="*/ 5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88">
                  <a:moveTo>
                    <a:pt x="61" y="50"/>
                  </a:moveTo>
                  <a:lnTo>
                    <a:pt x="61" y="50"/>
                  </a:lnTo>
                  <a:lnTo>
                    <a:pt x="61" y="31"/>
                  </a:lnTo>
                  <a:lnTo>
                    <a:pt x="57" y="15"/>
                  </a:lnTo>
                  <a:lnTo>
                    <a:pt x="50" y="4"/>
                  </a:lnTo>
                  <a:lnTo>
                    <a:pt x="42" y="0"/>
                  </a:lnTo>
                  <a:lnTo>
                    <a:pt x="42" y="0"/>
                  </a:lnTo>
                  <a:lnTo>
                    <a:pt x="27" y="0"/>
                  </a:lnTo>
                  <a:lnTo>
                    <a:pt x="15" y="8"/>
                  </a:lnTo>
                  <a:lnTo>
                    <a:pt x="7" y="19"/>
                  </a:lnTo>
                  <a:lnTo>
                    <a:pt x="4" y="35"/>
                  </a:lnTo>
                  <a:lnTo>
                    <a:pt x="4" y="35"/>
                  </a:lnTo>
                  <a:lnTo>
                    <a:pt x="0" y="54"/>
                  </a:lnTo>
                  <a:lnTo>
                    <a:pt x="4" y="69"/>
                  </a:lnTo>
                  <a:lnTo>
                    <a:pt x="11" y="81"/>
                  </a:lnTo>
                  <a:lnTo>
                    <a:pt x="23" y="88"/>
                  </a:lnTo>
                  <a:lnTo>
                    <a:pt x="23" y="88"/>
                  </a:lnTo>
                  <a:lnTo>
                    <a:pt x="34" y="85"/>
                  </a:lnTo>
                  <a:lnTo>
                    <a:pt x="46" y="77"/>
                  </a:lnTo>
                  <a:lnTo>
                    <a:pt x="54" y="65"/>
                  </a:lnTo>
                  <a:lnTo>
                    <a:pt x="61" y="50"/>
                  </a:lnTo>
                  <a:lnTo>
                    <a:pt x="61"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6"/>
            <p:cNvSpPr>
              <a:spLocks/>
            </p:cNvSpPr>
            <p:nvPr/>
          </p:nvSpPr>
          <p:spPr bwMode="auto">
            <a:xfrm>
              <a:off x="4165" y="2602"/>
              <a:ext cx="57" cy="88"/>
            </a:xfrm>
            <a:custGeom>
              <a:avLst/>
              <a:gdLst>
                <a:gd name="T0" fmla="*/ 57 w 57"/>
                <a:gd name="T1" fmla="*/ 50 h 88"/>
                <a:gd name="T2" fmla="*/ 57 w 57"/>
                <a:gd name="T3" fmla="*/ 50 h 88"/>
                <a:gd name="T4" fmla="*/ 57 w 57"/>
                <a:gd name="T5" fmla="*/ 34 h 88"/>
                <a:gd name="T6" fmla="*/ 57 w 57"/>
                <a:gd name="T7" fmla="*/ 19 h 88"/>
                <a:gd name="T8" fmla="*/ 50 w 57"/>
                <a:gd name="T9" fmla="*/ 8 h 88"/>
                <a:gd name="T10" fmla="*/ 38 w 57"/>
                <a:gd name="T11" fmla="*/ 0 h 88"/>
                <a:gd name="T12" fmla="*/ 38 w 57"/>
                <a:gd name="T13" fmla="*/ 0 h 88"/>
                <a:gd name="T14" fmla="*/ 27 w 57"/>
                <a:gd name="T15" fmla="*/ 4 h 88"/>
                <a:gd name="T16" fmla="*/ 15 w 57"/>
                <a:gd name="T17" fmla="*/ 11 h 88"/>
                <a:gd name="T18" fmla="*/ 7 w 57"/>
                <a:gd name="T19" fmla="*/ 23 h 88"/>
                <a:gd name="T20" fmla="*/ 0 w 57"/>
                <a:gd name="T21" fmla="*/ 38 h 88"/>
                <a:gd name="T22" fmla="*/ 0 w 57"/>
                <a:gd name="T23" fmla="*/ 38 h 88"/>
                <a:gd name="T24" fmla="*/ 0 w 57"/>
                <a:gd name="T25" fmla="*/ 58 h 88"/>
                <a:gd name="T26" fmla="*/ 0 w 57"/>
                <a:gd name="T27" fmla="*/ 73 h 88"/>
                <a:gd name="T28" fmla="*/ 7 w 57"/>
                <a:gd name="T29" fmla="*/ 84 h 88"/>
                <a:gd name="T30" fmla="*/ 19 w 57"/>
                <a:gd name="T31" fmla="*/ 88 h 88"/>
                <a:gd name="T32" fmla="*/ 19 w 57"/>
                <a:gd name="T33" fmla="*/ 88 h 88"/>
                <a:gd name="T34" fmla="*/ 30 w 57"/>
                <a:gd name="T35" fmla="*/ 88 h 88"/>
                <a:gd name="T36" fmla="*/ 42 w 57"/>
                <a:gd name="T37" fmla="*/ 81 h 88"/>
                <a:gd name="T38" fmla="*/ 50 w 57"/>
                <a:gd name="T39" fmla="*/ 69 h 88"/>
                <a:gd name="T40" fmla="*/ 57 w 57"/>
                <a:gd name="T41" fmla="*/ 50 h 88"/>
                <a:gd name="T42" fmla="*/ 57 w 57"/>
                <a:gd name="T43" fmla="*/ 5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7" h="88">
                  <a:moveTo>
                    <a:pt x="57" y="50"/>
                  </a:moveTo>
                  <a:lnTo>
                    <a:pt x="57" y="50"/>
                  </a:lnTo>
                  <a:lnTo>
                    <a:pt x="57" y="34"/>
                  </a:lnTo>
                  <a:lnTo>
                    <a:pt x="57" y="19"/>
                  </a:lnTo>
                  <a:lnTo>
                    <a:pt x="50" y="8"/>
                  </a:lnTo>
                  <a:lnTo>
                    <a:pt x="38" y="0"/>
                  </a:lnTo>
                  <a:lnTo>
                    <a:pt x="38" y="0"/>
                  </a:lnTo>
                  <a:lnTo>
                    <a:pt x="27" y="4"/>
                  </a:lnTo>
                  <a:lnTo>
                    <a:pt x="15" y="11"/>
                  </a:lnTo>
                  <a:lnTo>
                    <a:pt x="7" y="23"/>
                  </a:lnTo>
                  <a:lnTo>
                    <a:pt x="0" y="38"/>
                  </a:lnTo>
                  <a:lnTo>
                    <a:pt x="0" y="38"/>
                  </a:lnTo>
                  <a:lnTo>
                    <a:pt x="0" y="58"/>
                  </a:lnTo>
                  <a:lnTo>
                    <a:pt x="0" y="73"/>
                  </a:lnTo>
                  <a:lnTo>
                    <a:pt x="7" y="84"/>
                  </a:lnTo>
                  <a:lnTo>
                    <a:pt x="19" y="88"/>
                  </a:lnTo>
                  <a:lnTo>
                    <a:pt x="19" y="88"/>
                  </a:lnTo>
                  <a:lnTo>
                    <a:pt x="30" y="88"/>
                  </a:lnTo>
                  <a:lnTo>
                    <a:pt x="42" y="81"/>
                  </a:lnTo>
                  <a:lnTo>
                    <a:pt x="50" y="69"/>
                  </a:lnTo>
                  <a:lnTo>
                    <a:pt x="57" y="50"/>
                  </a:lnTo>
                  <a:lnTo>
                    <a:pt x="57" y="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7"/>
            <p:cNvSpPr>
              <a:spLocks/>
            </p:cNvSpPr>
            <p:nvPr/>
          </p:nvSpPr>
          <p:spPr bwMode="auto">
            <a:xfrm>
              <a:off x="3665" y="2679"/>
              <a:ext cx="577" cy="223"/>
            </a:xfrm>
            <a:custGeom>
              <a:avLst/>
              <a:gdLst>
                <a:gd name="T0" fmla="*/ 0 w 577"/>
                <a:gd name="T1" fmla="*/ 0 h 223"/>
                <a:gd name="T2" fmla="*/ 0 w 577"/>
                <a:gd name="T3" fmla="*/ 0 h 223"/>
                <a:gd name="T4" fmla="*/ 11 w 577"/>
                <a:gd name="T5" fmla="*/ 15 h 223"/>
                <a:gd name="T6" fmla="*/ 46 w 577"/>
                <a:gd name="T7" fmla="*/ 57 h 223"/>
                <a:gd name="T8" fmla="*/ 69 w 577"/>
                <a:gd name="T9" fmla="*/ 84 h 223"/>
                <a:gd name="T10" fmla="*/ 96 w 577"/>
                <a:gd name="T11" fmla="*/ 111 h 223"/>
                <a:gd name="T12" fmla="*/ 130 w 577"/>
                <a:gd name="T13" fmla="*/ 138 h 223"/>
                <a:gd name="T14" fmla="*/ 165 w 577"/>
                <a:gd name="T15" fmla="*/ 165 h 223"/>
                <a:gd name="T16" fmla="*/ 207 w 577"/>
                <a:gd name="T17" fmla="*/ 188 h 223"/>
                <a:gd name="T18" fmla="*/ 250 w 577"/>
                <a:gd name="T19" fmla="*/ 207 h 223"/>
                <a:gd name="T20" fmla="*/ 300 w 577"/>
                <a:gd name="T21" fmla="*/ 219 h 223"/>
                <a:gd name="T22" fmla="*/ 350 w 577"/>
                <a:gd name="T23" fmla="*/ 223 h 223"/>
                <a:gd name="T24" fmla="*/ 377 w 577"/>
                <a:gd name="T25" fmla="*/ 219 h 223"/>
                <a:gd name="T26" fmla="*/ 403 w 577"/>
                <a:gd name="T27" fmla="*/ 215 h 223"/>
                <a:gd name="T28" fmla="*/ 430 w 577"/>
                <a:gd name="T29" fmla="*/ 211 h 223"/>
                <a:gd name="T30" fmla="*/ 457 w 577"/>
                <a:gd name="T31" fmla="*/ 200 h 223"/>
                <a:gd name="T32" fmla="*/ 488 w 577"/>
                <a:gd name="T33" fmla="*/ 188 h 223"/>
                <a:gd name="T34" fmla="*/ 519 w 577"/>
                <a:gd name="T35" fmla="*/ 169 h 223"/>
                <a:gd name="T36" fmla="*/ 546 w 577"/>
                <a:gd name="T37" fmla="*/ 150 h 223"/>
                <a:gd name="T38" fmla="*/ 577 w 577"/>
                <a:gd name="T39" fmla="*/ 127 h 223"/>
                <a:gd name="T40" fmla="*/ 577 w 577"/>
                <a:gd name="T41" fmla="*/ 127 h 223"/>
                <a:gd name="T42" fmla="*/ 565 w 577"/>
                <a:gd name="T43" fmla="*/ 131 h 223"/>
                <a:gd name="T44" fmla="*/ 530 w 577"/>
                <a:gd name="T45" fmla="*/ 134 h 223"/>
                <a:gd name="T46" fmla="*/ 477 w 577"/>
                <a:gd name="T47" fmla="*/ 138 h 223"/>
                <a:gd name="T48" fmla="*/ 403 w 577"/>
                <a:gd name="T49" fmla="*/ 138 h 223"/>
                <a:gd name="T50" fmla="*/ 365 w 577"/>
                <a:gd name="T51" fmla="*/ 134 h 223"/>
                <a:gd name="T52" fmla="*/ 319 w 577"/>
                <a:gd name="T53" fmla="*/ 127 h 223"/>
                <a:gd name="T54" fmla="*/ 273 w 577"/>
                <a:gd name="T55" fmla="*/ 119 h 223"/>
                <a:gd name="T56" fmla="*/ 223 w 577"/>
                <a:gd name="T57" fmla="*/ 104 h 223"/>
                <a:gd name="T58" fmla="*/ 169 w 577"/>
                <a:gd name="T59" fmla="*/ 88 h 223"/>
                <a:gd name="T60" fmla="*/ 115 w 577"/>
                <a:gd name="T61" fmla="*/ 61 h 223"/>
                <a:gd name="T62" fmla="*/ 57 w 577"/>
                <a:gd name="T63" fmla="*/ 34 h 223"/>
                <a:gd name="T64" fmla="*/ 0 w 577"/>
                <a:gd name="T65" fmla="*/ 0 h 223"/>
                <a:gd name="T66" fmla="*/ 0 w 577"/>
                <a:gd name="T67"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7" h="223">
                  <a:moveTo>
                    <a:pt x="0" y="0"/>
                  </a:moveTo>
                  <a:lnTo>
                    <a:pt x="0" y="0"/>
                  </a:lnTo>
                  <a:lnTo>
                    <a:pt x="11" y="15"/>
                  </a:lnTo>
                  <a:lnTo>
                    <a:pt x="46" y="57"/>
                  </a:lnTo>
                  <a:lnTo>
                    <a:pt x="69" y="84"/>
                  </a:lnTo>
                  <a:lnTo>
                    <a:pt x="96" y="111"/>
                  </a:lnTo>
                  <a:lnTo>
                    <a:pt x="130" y="138"/>
                  </a:lnTo>
                  <a:lnTo>
                    <a:pt x="165" y="165"/>
                  </a:lnTo>
                  <a:lnTo>
                    <a:pt x="207" y="188"/>
                  </a:lnTo>
                  <a:lnTo>
                    <a:pt x="250" y="207"/>
                  </a:lnTo>
                  <a:lnTo>
                    <a:pt x="300" y="219"/>
                  </a:lnTo>
                  <a:lnTo>
                    <a:pt x="350" y="223"/>
                  </a:lnTo>
                  <a:lnTo>
                    <a:pt x="377" y="219"/>
                  </a:lnTo>
                  <a:lnTo>
                    <a:pt x="403" y="215"/>
                  </a:lnTo>
                  <a:lnTo>
                    <a:pt x="430" y="211"/>
                  </a:lnTo>
                  <a:lnTo>
                    <a:pt x="457" y="200"/>
                  </a:lnTo>
                  <a:lnTo>
                    <a:pt x="488" y="188"/>
                  </a:lnTo>
                  <a:lnTo>
                    <a:pt x="519" y="169"/>
                  </a:lnTo>
                  <a:lnTo>
                    <a:pt x="546" y="150"/>
                  </a:lnTo>
                  <a:lnTo>
                    <a:pt x="577" y="127"/>
                  </a:lnTo>
                  <a:lnTo>
                    <a:pt x="577" y="127"/>
                  </a:lnTo>
                  <a:lnTo>
                    <a:pt x="565" y="131"/>
                  </a:lnTo>
                  <a:lnTo>
                    <a:pt x="530" y="134"/>
                  </a:lnTo>
                  <a:lnTo>
                    <a:pt x="477" y="138"/>
                  </a:lnTo>
                  <a:lnTo>
                    <a:pt x="403" y="138"/>
                  </a:lnTo>
                  <a:lnTo>
                    <a:pt x="365" y="134"/>
                  </a:lnTo>
                  <a:lnTo>
                    <a:pt x="319" y="127"/>
                  </a:lnTo>
                  <a:lnTo>
                    <a:pt x="273" y="119"/>
                  </a:lnTo>
                  <a:lnTo>
                    <a:pt x="223" y="104"/>
                  </a:lnTo>
                  <a:lnTo>
                    <a:pt x="169" y="88"/>
                  </a:lnTo>
                  <a:lnTo>
                    <a:pt x="115" y="61"/>
                  </a:lnTo>
                  <a:lnTo>
                    <a:pt x="57" y="34"/>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63" name="Oval Callout 62"/>
          <p:cNvSpPr/>
          <p:nvPr/>
        </p:nvSpPr>
        <p:spPr>
          <a:xfrm flipH="1" flipV="1">
            <a:off x="3882231" y="3072155"/>
            <a:ext cx="1554452" cy="911892"/>
          </a:xfrm>
          <a:prstGeom prst="wedgeEllipseCallout">
            <a:avLst>
              <a:gd name="adj1" fmla="val 91370"/>
              <a:gd name="adj2" fmla="val -74723"/>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sp>
        <p:nvSpPr>
          <p:cNvPr id="64" name="TextBox 63"/>
          <p:cNvSpPr txBox="1"/>
          <p:nvPr/>
        </p:nvSpPr>
        <p:spPr>
          <a:xfrm>
            <a:off x="4030562" y="3132497"/>
            <a:ext cx="1774270" cy="795222"/>
          </a:xfrm>
          <a:prstGeom prst="rect">
            <a:avLst/>
          </a:prstGeom>
          <a:noFill/>
        </p:spPr>
        <p:txBody>
          <a:bodyPr wrap="square" lIns="124346" tIns="62173" rIns="124346" bIns="62173" rtlCol="0">
            <a:spAutoFit/>
          </a:bodyPr>
          <a:lstStyle/>
          <a:p>
            <a:r>
              <a:rPr lang="en-US" sz="4400" b="1" dirty="0">
                <a:solidFill>
                  <a:srgbClr val="000000"/>
                </a:solidFill>
              </a:rPr>
              <a:t>Yes!</a:t>
            </a:r>
          </a:p>
        </p:txBody>
      </p:sp>
      <p:sp>
        <p:nvSpPr>
          <p:cNvPr id="57" name="Title 1"/>
          <p:cNvSpPr txBox="1">
            <a:spLocks/>
          </p:cNvSpPr>
          <p:nvPr/>
        </p:nvSpPr>
        <p:spPr>
          <a:xfrm>
            <a:off x="694251" y="92972"/>
            <a:ext cx="11189493" cy="1499290"/>
          </a:xfrm>
          <a:prstGeom prst="rect">
            <a:avLst/>
          </a:prstGeom>
        </p:spPr>
        <p:txBody>
          <a:bodyPr lIns="124346" tIns="62173" rIns="124346" bIns="62173"/>
          <a:lstStyle/>
          <a:p>
            <a:pPr defTabSz="1243462">
              <a:spcBef>
                <a:spcPct val="0"/>
              </a:spcBef>
              <a:defRPr/>
            </a:pPr>
            <a:r>
              <a:rPr lang="en-US" sz="6000" dirty="0">
                <a:ea typeface="+mj-ea"/>
                <a:cs typeface="+mj-cs"/>
              </a:rPr>
              <a:t>You Might Assume SharePoint Does </a:t>
            </a:r>
            <a:r>
              <a:rPr lang="en-US" sz="6000" b="1" dirty="0">
                <a:ea typeface="+mj-ea"/>
                <a:cs typeface="+mj-cs"/>
              </a:rPr>
              <a:t>E</a:t>
            </a:r>
            <a:r>
              <a:rPr lang="en-US" sz="6000" b="1" dirty="0" err="1">
                <a:ea typeface="+mj-ea"/>
                <a:cs typeface="+mj-cs"/>
              </a:rPr>
              <a:t>verything</a:t>
            </a:r>
            <a:r>
              <a:rPr lang="en-US" sz="6000" dirty="0">
                <a:ea typeface="+mj-ea"/>
                <a:cs typeface="+mj-cs"/>
              </a:rPr>
              <a:t>…</a:t>
            </a:r>
            <a:endParaRPr lang="en-US" sz="6000" b="1" dirty="0">
              <a:ea typeface="+mj-ea"/>
              <a:cs typeface="+mj-cs"/>
            </a:endParaRPr>
          </a:p>
        </p:txBody>
      </p:sp>
    </p:spTree>
    <p:extLst>
      <p:ext uri="{BB962C8B-B14F-4D97-AF65-F5344CB8AC3E}">
        <p14:creationId xmlns:p14="http://schemas.microsoft.com/office/powerpoint/2010/main" val="17490586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96" name="Picture 24"/>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932923" y="3250304"/>
            <a:ext cx="1945223" cy="1161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txBox="1">
            <a:spLocks/>
          </p:cNvSpPr>
          <p:nvPr/>
        </p:nvSpPr>
        <p:spPr>
          <a:xfrm>
            <a:off x="731837" y="525462"/>
            <a:ext cx="10661809" cy="1499290"/>
          </a:xfrm>
          <a:prstGeom prst="rect">
            <a:avLst/>
          </a:prstGeom>
        </p:spPr>
        <p:txBody>
          <a:bodyPr lIns="124346" tIns="62173" rIns="124346" bIns="62173"/>
          <a:lstStyle/>
          <a:p>
            <a:pPr defTabSz="1243462">
              <a:spcBef>
                <a:spcPct val="0"/>
              </a:spcBef>
              <a:defRPr/>
            </a:pPr>
            <a:r>
              <a:rPr lang="en-US" sz="6000" dirty="0">
                <a:ea typeface="+mj-ea"/>
                <a:cs typeface="+mj-cs"/>
              </a:rPr>
              <a:t>And That SharePoint Is The </a:t>
            </a:r>
            <a:r>
              <a:rPr lang="en-US" sz="6000" b="1" dirty="0">
                <a:ea typeface="+mj-ea"/>
                <a:cs typeface="+mj-cs"/>
              </a:rPr>
              <a:t>Perfect Fit!</a:t>
            </a:r>
          </a:p>
        </p:txBody>
      </p:sp>
      <p:sp>
        <p:nvSpPr>
          <p:cNvPr id="25" name="Rectangle 24"/>
          <p:cNvSpPr/>
          <p:nvPr/>
        </p:nvSpPr>
        <p:spPr>
          <a:xfrm>
            <a:off x="3155756" y="4946869"/>
            <a:ext cx="6982858" cy="1689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grpSp>
        <p:nvGrpSpPr>
          <p:cNvPr id="4" name="Group 4"/>
          <p:cNvGrpSpPr>
            <a:grpSpLocks noChangeAspect="1"/>
          </p:cNvGrpSpPr>
          <p:nvPr/>
        </p:nvGrpSpPr>
        <p:grpSpPr bwMode="auto">
          <a:xfrm>
            <a:off x="1459791" y="3218814"/>
            <a:ext cx="6331012" cy="1790404"/>
            <a:chOff x="1024" y="1995"/>
            <a:chExt cx="2360" cy="890"/>
          </a:xfrm>
        </p:grpSpPr>
        <p:sp>
          <p:nvSpPr>
            <p:cNvPr id="5" name="AutoShape 3"/>
            <p:cNvSpPr>
              <a:spLocks noChangeAspect="1" noChangeArrowheads="1" noTextEdit="1"/>
            </p:cNvSpPr>
            <p:nvPr/>
          </p:nvSpPr>
          <p:spPr bwMode="auto">
            <a:xfrm>
              <a:off x="1024" y="1995"/>
              <a:ext cx="2360"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5"/>
            <p:cNvSpPr>
              <a:spLocks/>
            </p:cNvSpPr>
            <p:nvPr/>
          </p:nvSpPr>
          <p:spPr bwMode="auto">
            <a:xfrm>
              <a:off x="1856" y="2811"/>
              <a:ext cx="796" cy="68"/>
            </a:xfrm>
            <a:custGeom>
              <a:avLst/>
              <a:gdLst>
                <a:gd name="T0" fmla="*/ 796 w 796"/>
                <a:gd name="T1" fmla="*/ 34 h 68"/>
                <a:gd name="T2" fmla="*/ 796 w 796"/>
                <a:gd name="T3" fmla="*/ 34 h 68"/>
                <a:gd name="T4" fmla="*/ 794 w 796"/>
                <a:gd name="T5" fmla="*/ 30 h 68"/>
                <a:gd name="T6" fmla="*/ 788 w 796"/>
                <a:gd name="T7" fmla="*/ 28 h 68"/>
                <a:gd name="T8" fmla="*/ 764 w 796"/>
                <a:gd name="T9" fmla="*/ 22 h 68"/>
                <a:gd name="T10" fmla="*/ 728 w 796"/>
                <a:gd name="T11" fmla="*/ 16 h 68"/>
                <a:gd name="T12" fmla="*/ 678 w 796"/>
                <a:gd name="T13" fmla="*/ 10 h 68"/>
                <a:gd name="T14" fmla="*/ 620 w 796"/>
                <a:gd name="T15" fmla="*/ 6 h 68"/>
                <a:gd name="T16" fmla="*/ 552 w 796"/>
                <a:gd name="T17" fmla="*/ 4 h 68"/>
                <a:gd name="T18" fmla="*/ 478 w 796"/>
                <a:gd name="T19" fmla="*/ 2 h 68"/>
                <a:gd name="T20" fmla="*/ 398 w 796"/>
                <a:gd name="T21" fmla="*/ 0 h 68"/>
                <a:gd name="T22" fmla="*/ 398 w 796"/>
                <a:gd name="T23" fmla="*/ 0 h 68"/>
                <a:gd name="T24" fmla="*/ 318 w 796"/>
                <a:gd name="T25" fmla="*/ 2 h 68"/>
                <a:gd name="T26" fmla="*/ 244 w 796"/>
                <a:gd name="T27" fmla="*/ 4 h 68"/>
                <a:gd name="T28" fmla="*/ 176 w 796"/>
                <a:gd name="T29" fmla="*/ 6 h 68"/>
                <a:gd name="T30" fmla="*/ 118 w 796"/>
                <a:gd name="T31" fmla="*/ 10 h 68"/>
                <a:gd name="T32" fmla="*/ 68 w 796"/>
                <a:gd name="T33" fmla="*/ 16 h 68"/>
                <a:gd name="T34" fmla="*/ 32 w 796"/>
                <a:gd name="T35" fmla="*/ 22 h 68"/>
                <a:gd name="T36" fmla="*/ 8 w 796"/>
                <a:gd name="T37" fmla="*/ 28 h 68"/>
                <a:gd name="T38" fmla="*/ 2 w 796"/>
                <a:gd name="T39" fmla="*/ 30 h 68"/>
                <a:gd name="T40" fmla="*/ 0 w 796"/>
                <a:gd name="T41" fmla="*/ 34 h 68"/>
                <a:gd name="T42" fmla="*/ 0 w 796"/>
                <a:gd name="T43" fmla="*/ 34 h 68"/>
                <a:gd name="T44" fmla="*/ 2 w 796"/>
                <a:gd name="T45" fmla="*/ 38 h 68"/>
                <a:gd name="T46" fmla="*/ 8 w 796"/>
                <a:gd name="T47" fmla="*/ 42 h 68"/>
                <a:gd name="T48" fmla="*/ 32 w 796"/>
                <a:gd name="T49" fmla="*/ 48 h 68"/>
                <a:gd name="T50" fmla="*/ 68 w 796"/>
                <a:gd name="T51" fmla="*/ 54 h 68"/>
                <a:gd name="T52" fmla="*/ 118 w 796"/>
                <a:gd name="T53" fmla="*/ 58 h 68"/>
                <a:gd name="T54" fmla="*/ 176 w 796"/>
                <a:gd name="T55" fmla="*/ 62 h 68"/>
                <a:gd name="T56" fmla="*/ 244 w 796"/>
                <a:gd name="T57" fmla="*/ 66 h 68"/>
                <a:gd name="T58" fmla="*/ 318 w 796"/>
                <a:gd name="T59" fmla="*/ 68 h 68"/>
                <a:gd name="T60" fmla="*/ 398 w 796"/>
                <a:gd name="T61" fmla="*/ 68 h 68"/>
                <a:gd name="T62" fmla="*/ 398 w 796"/>
                <a:gd name="T63" fmla="*/ 68 h 68"/>
                <a:gd name="T64" fmla="*/ 478 w 796"/>
                <a:gd name="T65" fmla="*/ 68 h 68"/>
                <a:gd name="T66" fmla="*/ 552 w 796"/>
                <a:gd name="T67" fmla="*/ 66 h 68"/>
                <a:gd name="T68" fmla="*/ 620 w 796"/>
                <a:gd name="T69" fmla="*/ 62 h 68"/>
                <a:gd name="T70" fmla="*/ 678 w 796"/>
                <a:gd name="T71" fmla="*/ 58 h 68"/>
                <a:gd name="T72" fmla="*/ 728 w 796"/>
                <a:gd name="T73" fmla="*/ 54 h 68"/>
                <a:gd name="T74" fmla="*/ 764 w 796"/>
                <a:gd name="T75" fmla="*/ 48 h 68"/>
                <a:gd name="T76" fmla="*/ 788 w 796"/>
                <a:gd name="T77" fmla="*/ 42 h 68"/>
                <a:gd name="T78" fmla="*/ 794 w 796"/>
                <a:gd name="T79" fmla="*/ 38 h 68"/>
                <a:gd name="T80" fmla="*/ 796 w 796"/>
                <a:gd name="T81" fmla="*/ 34 h 68"/>
                <a:gd name="T82" fmla="*/ 796 w 796"/>
                <a:gd name="T83"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6" h="68">
                  <a:moveTo>
                    <a:pt x="796" y="34"/>
                  </a:moveTo>
                  <a:lnTo>
                    <a:pt x="796" y="34"/>
                  </a:lnTo>
                  <a:lnTo>
                    <a:pt x="794" y="30"/>
                  </a:lnTo>
                  <a:lnTo>
                    <a:pt x="788" y="28"/>
                  </a:lnTo>
                  <a:lnTo>
                    <a:pt x="764" y="22"/>
                  </a:lnTo>
                  <a:lnTo>
                    <a:pt x="728" y="16"/>
                  </a:lnTo>
                  <a:lnTo>
                    <a:pt x="678" y="10"/>
                  </a:lnTo>
                  <a:lnTo>
                    <a:pt x="620" y="6"/>
                  </a:lnTo>
                  <a:lnTo>
                    <a:pt x="552" y="4"/>
                  </a:lnTo>
                  <a:lnTo>
                    <a:pt x="478" y="2"/>
                  </a:lnTo>
                  <a:lnTo>
                    <a:pt x="398" y="0"/>
                  </a:lnTo>
                  <a:lnTo>
                    <a:pt x="398" y="0"/>
                  </a:lnTo>
                  <a:lnTo>
                    <a:pt x="318" y="2"/>
                  </a:lnTo>
                  <a:lnTo>
                    <a:pt x="244" y="4"/>
                  </a:lnTo>
                  <a:lnTo>
                    <a:pt x="176" y="6"/>
                  </a:lnTo>
                  <a:lnTo>
                    <a:pt x="118" y="10"/>
                  </a:lnTo>
                  <a:lnTo>
                    <a:pt x="68" y="16"/>
                  </a:lnTo>
                  <a:lnTo>
                    <a:pt x="32" y="22"/>
                  </a:lnTo>
                  <a:lnTo>
                    <a:pt x="8" y="28"/>
                  </a:lnTo>
                  <a:lnTo>
                    <a:pt x="2" y="30"/>
                  </a:lnTo>
                  <a:lnTo>
                    <a:pt x="0" y="34"/>
                  </a:lnTo>
                  <a:lnTo>
                    <a:pt x="0" y="34"/>
                  </a:lnTo>
                  <a:lnTo>
                    <a:pt x="2" y="38"/>
                  </a:lnTo>
                  <a:lnTo>
                    <a:pt x="8" y="42"/>
                  </a:lnTo>
                  <a:lnTo>
                    <a:pt x="32" y="48"/>
                  </a:lnTo>
                  <a:lnTo>
                    <a:pt x="68" y="54"/>
                  </a:lnTo>
                  <a:lnTo>
                    <a:pt x="118" y="58"/>
                  </a:lnTo>
                  <a:lnTo>
                    <a:pt x="176" y="62"/>
                  </a:lnTo>
                  <a:lnTo>
                    <a:pt x="244" y="66"/>
                  </a:lnTo>
                  <a:lnTo>
                    <a:pt x="318" y="68"/>
                  </a:lnTo>
                  <a:lnTo>
                    <a:pt x="398" y="68"/>
                  </a:lnTo>
                  <a:lnTo>
                    <a:pt x="398" y="68"/>
                  </a:lnTo>
                  <a:lnTo>
                    <a:pt x="478" y="68"/>
                  </a:lnTo>
                  <a:lnTo>
                    <a:pt x="552" y="66"/>
                  </a:lnTo>
                  <a:lnTo>
                    <a:pt x="620" y="62"/>
                  </a:lnTo>
                  <a:lnTo>
                    <a:pt x="678" y="58"/>
                  </a:lnTo>
                  <a:lnTo>
                    <a:pt x="728" y="54"/>
                  </a:lnTo>
                  <a:lnTo>
                    <a:pt x="764" y="48"/>
                  </a:lnTo>
                  <a:lnTo>
                    <a:pt x="788" y="42"/>
                  </a:lnTo>
                  <a:lnTo>
                    <a:pt x="794" y="38"/>
                  </a:lnTo>
                  <a:lnTo>
                    <a:pt x="796" y="34"/>
                  </a:lnTo>
                  <a:lnTo>
                    <a:pt x="796"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8"/>
            <p:cNvSpPr>
              <a:spLocks/>
            </p:cNvSpPr>
            <p:nvPr/>
          </p:nvSpPr>
          <p:spPr bwMode="auto">
            <a:xfrm>
              <a:off x="2098" y="1995"/>
              <a:ext cx="576" cy="522"/>
            </a:xfrm>
            <a:custGeom>
              <a:avLst/>
              <a:gdLst>
                <a:gd name="T0" fmla="*/ 348 w 576"/>
                <a:gd name="T1" fmla="*/ 412 h 522"/>
                <a:gd name="T2" fmla="*/ 382 w 576"/>
                <a:gd name="T3" fmla="*/ 410 h 522"/>
                <a:gd name="T4" fmla="*/ 432 w 576"/>
                <a:gd name="T5" fmla="*/ 412 h 522"/>
                <a:gd name="T6" fmla="*/ 488 w 576"/>
                <a:gd name="T7" fmla="*/ 428 h 522"/>
                <a:gd name="T8" fmla="*/ 514 w 576"/>
                <a:gd name="T9" fmla="*/ 442 h 522"/>
                <a:gd name="T10" fmla="*/ 528 w 576"/>
                <a:gd name="T11" fmla="*/ 426 h 522"/>
                <a:gd name="T12" fmla="*/ 548 w 576"/>
                <a:gd name="T13" fmla="*/ 394 h 522"/>
                <a:gd name="T14" fmla="*/ 558 w 576"/>
                <a:gd name="T15" fmla="*/ 376 h 522"/>
                <a:gd name="T16" fmla="*/ 572 w 576"/>
                <a:gd name="T17" fmla="*/ 326 h 522"/>
                <a:gd name="T18" fmla="*/ 576 w 576"/>
                <a:gd name="T19" fmla="*/ 276 h 522"/>
                <a:gd name="T20" fmla="*/ 568 w 576"/>
                <a:gd name="T21" fmla="*/ 224 h 522"/>
                <a:gd name="T22" fmla="*/ 548 w 576"/>
                <a:gd name="T23" fmla="*/ 176 h 522"/>
                <a:gd name="T24" fmla="*/ 522 w 576"/>
                <a:gd name="T25" fmla="*/ 130 h 522"/>
                <a:gd name="T26" fmla="*/ 484 w 576"/>
                <a:gd name="T27" fmla="*/ 88 h 522"/>
                <a:gd name="T28" fmla="*/ 440 w 576"/>
                <a:gd name="T29" fmla="*/ 54 h 522"/>
                <a:gd name="T30" fmla="*/ 386 w 576"/>
                <a:gd name="T31" fmla="*/ 26 h 522"/>
                <a:gd name="T32" fmla="*/ 358 w 576"/>
                <a:gd name="T33" fmla="*/ 16 h 522"/>
                <a:gd name="T34" fmla="*/ 302 w 576"/>
                <a:gd name="T35" fmla="*/ 2 h 522"/>
                <a:gd name="T36" fmla="*/ 246 w 576"/>
                <a:gd name="T37" fmla="*/ 0 h 522"/>
                <a:gd name="T38" fmla="*/ 192 w 576"/>
                <a:gd name="T39" fmla="*/ 6 h 522"/>
                <a:gd name="T40" fmla="*/ 142 w 576"/>
                <a:gd name="T41" fmla="*/ 22 h 522"/>
                <a:gd name="T42" fmla="*/ 98 w 576"/>
                <a:gd name="T43" fmla="*/ 48 h 522"/>
                <a:gd name="T44" fmla="*/ 58 w 576"/>
                <a:gd name="T45" fmla="*/ 82 h 522"/>
                <a:gd name="T46" fmla="*/ 28 w 576"/>
                <a:gd name="T47" fmla="*/ 122 h 522"/>
                <a:gd name="T48" fmla="*/ 16 w 576"/>
                <a:gd name="T49" fmla="*/ 146 h 522"/>
                <a:gd name="T50" fmla="*/ 2 w 576"/>
                <a:gd name="T51" fmla="*/ 196 h 522"/>
                <a:gd name="T52" fmla="*/ 0 w 576"/>
                <a:gd name="T53" fmla="*/ 248 h 522"/>
                <a:gd name="T54" fmla="*/ 8 w 576"/>
                <a:gd name="T55" fmla="*/ 298 h 522"/>
                <a:gd name="T56" fmla="*/ 26 w 576"/>
                <a:gd name="T57" fmla="*/ 346 h 522"/>
                <a:gd name="T58" fmla="*/ 54 w 576"/>
                <a:gd name="T59" fmla="*/ 392 h 522"/>
                <a:gd name="T60" fmla="*/ 90 w 576"/>
                <a:gd name="T61" fmla="*/ 434 h 522"/>
                <a:gd name="T62" fmla="*/ 134 w 576"/>
                <a:gd name="T63" fmla="*/ 468 h 522"/>
                <a:gd name="T64" fmla="*/ 188 w 576"/>
                <a:gd name="T65" fmla="*/ 496 h 522"/>
                <a:gd name="T66" fmla="*/ 206 w 576"/>
                <a:gd name="T67" fmla="*/ 504 h 522"/>
                <a:gd name="T68" fmla="*/ 246 w 576"/>
                <a:gd name="T69" fmla="*/ 516 h 522"/>
                <a:gd name="T70" fmla="*/ 286 w 576"/>
                <a:gd name="T71" fmla="*/ 522 h 522"/>
                <a:gd name="T72" fmla="*/ 326 w 576"/>
                <a:gd name="T73" fmla="*/ 522 h 522"/>
                <a:gd name="T74" fmla="*/ 364 w 576"/>
                <a:gd name="T75" fmla="*/ 520 h 522"/>
                <a:gd name="T76" fmla="*/ 400 w 576"/>
                <a:gd name="T77" fmla="*/ 510 h 522"/>
                <a:gd name="T78" fmla="*/ 434 w 576"/>
                <a:gd name="T79" fmla="*/ 498 h 522"/>
                <a:gd name="T80" fmla="*/ 466 w 576"/>
                <a:gd name="T81" fmla="*/ 482 h 522"/>
                <a:gd name="T82" fmla="*/ 480 w 576"/>
                <a:gd name="T83" fmla="*/ 472 h 522"/>
                <a:gd name="T84" fmla="*/ 422 w 576"/>
                <a:gd name="T85" fmla="*/ 442 h 522"/>
                <a:gd name="T86" fmla="*/ 348 w 576"/>
                <a:gd name="T87" fmla="*/ 412 h 522"/>
                <a:gd name="connsiteX0" fmla="*/ 6042 w 10000"/>
                <a:gd name="connsiteY0" fmla="*/ 7893 h 10000"/>
                <a:gd name="connsiteX1" fmla="*/ 6042 w 10000"/>
                <a:gd name="connsiteY1" fmla="*/ 7893 h 10000"/>
                <a:gd name="connsiteX2" fmla="*/ 6319 w 10000"/>
                <a:gd name="connsiteY2" fmla="*/ 7893 h 10000"/>
                <a:gd name="connsiteX3" fmla="*/ 6632 w 10000"/>
                <a:gd name="connsiteY3" fmla="*/ 7854 h 10000"/>
                <a:gd name="connsiteX4" fmla="*/ 7049 w 10000"/>
                <a:gd name="connsiteY4" fmla="*/ 7854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319 w 10000"/>
                <a:gd name="connsiteY2" fmla="*/ 7893 h 10000"/>
                <a:gd name="connsiteX3" fmla="*/ 6632 w 10000"/>
                <a:gd name="connsiteY3" fmla="*/ 7854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319 w 10000"/>
                <a:gd name="connsiteY2" fmla="*/ 7893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493 w 10000"/>
                <a:gd name="connsiteY0" fmla="*/ 743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493 w 10000"/>
                <a:gd name="connsiteY88" fmla="*/ 7433 h 10000"/>
                <a:gd name="connsiteX0" fmla="*/ 6493 w 10000"/>
                <a:gd name="connsiteY0" fmla="*/ 743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493 w 10000"/>
                <a:gd name="connsiteY88" fmla="*/ 7433 h 10000"/>
                <a:gd name="connsiteX0" fmla="*/ 6649 w 10000"/>
                <a:gd name="connsiteY0" fmla="*/ 7146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649 w 10000"/>
                <a:gd name="connsiteY88" fmla="*/ 7146 h 10000"/>
                <a:gd name="connsiteX0" fmla="*/ 6649 w 10000"/>
                <a:gd name="connsiteY0" fmla="*/ 7146 h 10000"/>
                <a:gd name="connsiteX1" fmla="*/ 6615 w 10000"/>
                <a:gd name="connsiteY1" fmla="*/ 6878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649 w 10000"/>
                <a:gd name="connsiteY88" fmla="*/ 714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0000" h="10000">
                  <a:moveTo>
                    <a:pt x="6649" y="7146"/>
                  </a:moveTo>
                  <a:cubicBezTo>
                    <a:pt x="6638" y="7095"/>
                    <a:pt x="6626" y="6929"/>
                    <a:pt x="6615" y="6878"/>
                  </a:cubicBezTo>
                  <a:cubicBezTo>
                    <a:pt x="6672" y="6661"/>
                    <a:pt x="6574" y="6846"/>
                    <a:pt x="6631" y="6629"/>
                  </a:cubicBezTo>
                  <a:lnTo>
                    <a:pt x="6875" y="6896"/>
                  </a:lnTo>
                  <a:lnTo>
                    <a:pt x="7136" y="7155"/>
                  </a:lnTo>
                  <a:lnTo>
                    <a:pt x="7500" y="7433"/>
                  </a:lnTo>
                  <a:lnTo>
                    <a:pt x="8038" y="7893"/>
                  </a:lnTo>
                  <a:lnTo>
                    <a:pt x="8472" y="8199"/>
                  </a:lnTo>
                  <a:lnTo>
                    <a:pt x="8715" y="8314"/>
                  </a:lnTo>
                  <a:lnTo>
                    <a:pt x="8924" y="8467"/>
                  </a:lnTo>
                  <a:lnTo>
                    <a:pt x="8924" y="8467"/>
                  </a:lnTo>
                  <a:lnTo>
                    <a:pt x="9167" y="8161"/>
                  </a:lnTo>
                  <a:cubicBezTo>
                    <a:pt x="9225" y="8059"/>
                    <a:pt x="9282" y="7956"/>
                    <a:pt x="9340" y="7854"/>
                  </a:cubicBezTo>
                  <a:lnTo>
                    <a:pt x="9514" y="7548"/>
                  </a:lnTo>
                  <a:lnTo>
                    <a:pt x="9688" y="7203"/>
                  </a:lnTo>
                  <a:lnTo>
                    <a:pt x="9688" y="7203"/>
                  </a:lnTo>
                  <a:lnTo>
                    <a:pt x="9826" y="6705"/>
                  </a:lnTo>
                  <a:lnTo>
                    <a:pt x="9931" y="6245"/>
                  </a:lnTo>
                  <a:cubicBezTo>
                    <a:pt x="9942" y="6079"/>
                    <a:pt x="9954" y="5913"/>
                    <a:pt x="9965" y="5747"/>
                  </a:cubicBezTo>
                  <a:cubicBezTo>
                    <a:pt x="9977" y="5594"/>
                    <a:pt x="9988" y="5440"/>
                    <a:pt x="10000" y="5287"/>
                  </a:cubicBezTo>
                  <a:lnTo>
                    <a:pt x="9931" y="4789"/>
                  </a:lnTo>
                  <a:cubicBezTo>
                    <a:pt x="9908" y="4623"/>
                    <a:pt x="9884" y="4457"/>
                    <a:pt x="9861" y="4291"/>
                  </a:cubicBezTo>
                  <a:cubicBezTo>
                    <a:pt x="9815" y="4138"/>
                    <a:pt x="9768" y="3984"/>
                    <a:pt x="9722" y="3831"/>
                  </a:cubicBezTo>
                  <a:cubicBezTo>
                    <a:pt x="9653" y="3678"/>
                    <a:pt x="9583" y="3525"/>
                    <a:pt x="9514" y="3372"/>
                  </a:cubicBezTo>
                  <a:lnTo>
                    <a:pt x="9306" y="2912"/>
                  </a:lnTo>
                  <a:lnTo>
                    <a:pt x="9063" y="2490"/>
                  </a:lnTo>
                  <a:lnTo>
                    <a:pt x="8750" y="2069"/>
                  </a:lnTo>
                  <a:lnTo>
                    <a:pt x="8403" y="1686"/>
                  </a:lnTo>
                  <a:lnTo>
                    <a:pt x="8021" y="1341"/>
                  </a:lnTo>
                  <a:lnTo>
                    <a:pt x="7639" y="1034"/>
                  </a:lnTo>
                  <a:lnTo>
                    <a:pt x="7188" y="728"/>
                  </a:lnTo>
                  <a:lnTo>
                    <a:pt x="6701" y="498"/>
                  </a:lnTo>
                  <a:lnTo>
                    <a:pt x="6701" y="498"/>
                  </a:lnTo>
                  <a:lnTo>
                    <a:pt x="6215" y="307"/>
                  </a:lnTo>
                  <a:lnTo>
                    <a:pt x="5729" y="153"/>
                  </a:lnTo>
                  <a:lnTo>
                    <a:pt x="5243" y="38"/>
                  </a:lnTo>
                  <a:lnTo>
                    <a:pt x="4757" y="0"/>
                  </a:lnTo>
                  <a:lnTo>
                    <a:pt x="4271" y="0"/>
                  </a:lnTo>
                  <a:lnTo>
                    <a:pt x="3785" y="38"/>
                  </a:lnTo>
                  <a:lnTo>
                    <a:pt x="3333" y="115"/>
                  </a:lnTo>
                  <a:lnTo>
                    <a:pt x="2882" y="268"/>
                  </a:lnTo>
                  <a:lnTo>
                    <a:pt x="2465" y="421"/>
                  </a:lnTo>
                  <a:lnTo>
                    <a:pt x="2049" y="651"/>
                  </a:lnTo>
                  <a:lnTo>
                    <a:pt x="1701" y="920"/>
                  </a:lnTo>
                  <a:lnTo>
                    <a:pt x="1354" y="1226"/>
                  </a:lnTo>
                  <a:lnTo>
                    <a:pt x="1007" y="1571"/>
                  </a:lnTo>
                  <a:lnTo>
                    <a:pt x="729" y="1954"/>
                  </a:lnTo>
                  <a:lnTo>
                    <a:pt x="486" y="2337"/>
                  </a:lnTo>
                  <a:lnTo>
                    <a:pt x="278" y="2797"/>
                  </a:lnTo>
                  <a:lnTo>
                    <a:pt x="278" y="2797"/>
                  </a:lnTo>
                  <a:cubicBezTo>
                    <a:pt x="232" y="2963"/>
                    <a:pt x="185" y="3129"/>
                    <a:pt x="139" y="3295"/>
                  </a:cubicBezTo>
                  <a:cubicBezTo>
                    <a:pt x="104" y="3448"/>
                    <a:pt x="70" y="3602"/>
                    <a:pt x="35" y="3755"/>
                  </a:cubicBezTo>
                  <a:cubicBezTo>
                    <a:pt x="23" y="3921"/>
                    <a:pt x="12" y="4087"/>
                    <a:pt x="0" y="4253"/>
                  </a:cubicBezTo>
                  <a:lnTo>
                    <a:pt x="0" y="4751"/>
                  </a:lnTo>
                  <a:cubicBezTo>
                    <a:pt x="12" y="4904"/>
                    <a:pt x="23" y="5058"/>
                    <a:pt x="35" y="5211"/>
                  </a:cubicBezTo>
                  <a:cubicBezTo>
                    <a:pt x="70" y="5377"/>
                    <a:pt x="104" y="5543"/>
                    <a:pt x="139" y="5709"/>
                  </a:cubicBezTo>
                  <a:cubicBezTo>
                    <a:pt x="185" y="5862"/>
                    <a:pt x="232" y="6016"/>
                    <a:pt x="278" y="6169"/>
                  </a:cubicBezTo>
                  <a:cubicBezTo>
                    <a:pt x="336" y="6322"/>
                    <a:pt x="393" y="6475"/>
                    <a:pt x="451" y="6628"/>
                  </a:cubicBezTo>
                  <a:cubicBezTo>
                    <a:pt x="521" y="6781"/>
                    <a:pt x="590" y="6935"/>
                    <a:pt x="660" y="7088"/>
                  </a:cubicBezTo>
                  <a:lnTo>
                    <a:pt x="938" y="7510"/>
                  </a:lnTo>
                  <a:lnTo>
                    <a:pt x="1215" y="7931"/>
                  </a:lnTo>
                  <a:lnTo>
                    <a:pt x="1563" y="8314"/>
                  </a:lnTo>
                  <a:lnTo>
                    <a:pt x="1944" y="8659"/>
                  </a:lnTo>
                  <a:lnTo>
                    <a:pt x="2326" y="8966"/>
                  </a:lnTo>
                  <a:lnTo>
                    <a:pt x="2778" y="9272"/>
                  </a:lnTo>
                  <a:lnTo>
                    <a:pt x="3264" y="9502"/>
                  </a:lnTo>
                  <a:lnTo>
                    <a:pt x="3264" y="9502"/>
                  </a:lnTo>
                  <a:lnTo>
                    <a:pt x="3576" y="9655"/>
                  </a:lnTo>
                  <a:lnTo>
                    <a:pt x="3924" y="9770"/>
                  </a:lnTo>
                  <a:lnTo>
                    <a:pt x="4271" y="9885"/>
                  </a:lnTo>
                  <a:lnTo>
                    <a:pt x="4618" y="9962"/>
                  </a:lnTo>
                  <a:lnTo>
                    <a:pt x="4965" y="10000"/>
                  </a:lnTo>
                  <a:lnTo>
                    <a:pt x="5313" y="10000"/>
                  </a:lnTo>
                  <a:lnTo>
                    <a:pt x="5660" y="10000"/>
                  </a:lnTo>
                  <a:lnTo>
                    <a:pt x="5972" y="10000"/>
                  </a:lnTo>
                  <a:lnTo>
                    <a:pt x="6319" y="9962"/>
                  </a:lnTo>
                  <a:lnTo>
                    <a:pt x="6632" y="9885"/>
                  </a:lnTo>
                  <a:lnTo>
                    <a:pt x="6944" y="9770"/>
                  </a:lnTo>
                  <a:lnTo>
                    <a:pt x="7257" y="9693"/>
                  </a:lnTo>
                  <a:lnTo>
                    <a:pt x="7535" y="9540"/>
                  </a:lnTo>
                  <a:lnTo>
                    <a:pt x="7813" y="9387"/>
                  </a:lnTo>
                  <a:lnTo>
                    <a:pt x="8090" y="9234"/>
                  </a:lnTo>
                  <a:lnTo>
                    <a:pt x="8333" y="9042"/>
                  </a:lnTo>
                  <a:lnTo>
                    <a:pt x="8333" y="9042"/>
                  </a:lnTo>
                  <a:lnTo>
                    <a:pt x="7882" y="8736"/>
                  </a:lnTo>
                  <a:lnTo>
                    <a:pt x="7326" y="8467"/>
                  </a:lnTo>
                  <a:lnTo>
                    <a:pt x="6909" y="8055"/>
                  </a:lnTo>
                  <a:cubicBezTo>
                    <a:pt x="6843" y="7905"/>
                    <a:pt x="6776" y="7756"/>
                    <a:pt x="6710" y="7606"/>
                  </a:cubicBezTo>
                  <a:cubicBezTo>
                    <a:pt x="6664" y="7453"/>
                    <a:pt x="6695" y="7299"/>
                    <a:pt x="6649" y="71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9"/>
            <p:cNvSpPr>
              <a:spLocks/>
            </p:cNvSpPr>
            <p:nvPr/>
          </p:nvSpPr>
          <p:spPr bwMode="auto">
            <a:xfrm>
              <a:off x="2574" y="2243"/>
              <a:ext cx="68" cy="108"/>
            </a:xfrm>
            <a:custGeom>
              <a:avLst/>
              <a:gdLst>
                <a:gd name="T0" fmla="*/ 62 w 68"/>
                <a:gd name="T1" fmla="*/ 6 h 108"/>
                <a:gd name="T2" fmla="*/ 62 w 68"/>
                <a:gd name="T3" fmla="*/ 6 h 108"/>
                <a:gd name="T4" fmla="*/ 58 w 68"/>
                <a:gd name="T5" fmla="*/ 2 h 108"/>
                <a:gd name="T6" fmla="*/ 52 w 68"/>
                <a:gd name="T7" fmla="*/ 0 h 108"/>
                <a:gd name="T8" fmla="*/ 46 w 68"/>
                <a:gd name="T9" fmla="*/ 0 h 108"/>
                <a:gd name="T10" fmla="*/ 40 w 68"/>
                <a:gd name="T11" fmla="*/ 2 h 108"/>
                <a:gd name="T12" fmla="*/ 34 w 68"/>
                <a:gd name="T13" fmla="*/ 6 h 108"/>
                <a:gd name="T14" fmla="*/ 28 w 68"/>
                <a:gd name="T15" fmla="*/ 12 h 108"/>
                <a:gd name="T16" fmla="*/ 22 w 68"/>
                <a:gd name="T17" fmla="*/ 20 h 108"/>
                <a:gd name="T18" fmla="*/ 16 w 68"/>
                <a:gd name="T19" fmla="*/ 30 h 108"/>
                <a:gd name="T20" fmla="*/ 16 w 68"/>
                <a:gd name="T21" fmla="*/ 30 h 108"/>
                <a:gd name="T22" fmla="*/ 8 w 68"/>
                <a:gd name="T23" fmla="*/ 46 h 108"/>
                <a:gd name="T24" fmla="*/ 4 w 68"/>
                <a:gd name="T25" fmla="*/ 64 h 108"/>
                <a:gd name="T26" fmla="*/ 0 w 68"/>
                <a:gd name="T27" fmla="*/ 80 h 108"/>
                <a:gd name="T28" fmla="*/ 0 w 68"/>
                <a:gd name="T29" fmla="*/ 94 h 108"/>
                <a:gd name="T30" fmla="*/ 0 w 68"/>
                <a:gd name="T31" fmla="*/ 94 h 108"/>
                <a:gd name="T32" fmla="*/ 12 w 68"/>
                <a:gd name="T33" fmla="*/ 96 h 108"/>
                <a:gd name="T34" fmla="*/ 12 w 68"/>
                <a:gd name="T35" fmla="*/ 96 h 108"/>
                <a:gd name="T36" fmla="*/ 26 w 68"/>
                <a:gd name="T37" fmla="*/ 102 h 108"/>
                <a:gd name="T38" fmla="*/ 36 w 68"/>
                <a:gd name="T39" fmla="*/ 108 h 108"/>
                <a:gd name="T40" fmla="*/ 36 w 68"/>
                <a:gd name="T41" fmla="*/ 108 h 108"/>
                <a:gd name="T42" fmla="*/ 44 w 68"/>
                <a:gd name="T43" fmla="*/ 98 h 108"/>
                <a:gd name="T44" fmla="*/ 52 w 68"/>
                <a:gd name="T45" fmla="*/ 86 h 108"/>
                <a:gd name="T46" fmla="*/ 52 w 68"/>
                <a:gd name="T47" fmla="*/ 86 h 108"/>
                <a:gd name="T48" fmla="*/ 62 w 68"/>
                <a:gd name="T49" fmla="*/ 64 h 108"/>
                <a:gd name="T50" fmla="*/ 66 w 68"/>
                <a:gd name="T51" fmla="*/ 40 h 108"/>
                <a:gd name="T52" fmla="*/ 68 w 68"/>
                <a:gd name="T53" fmla="*/ 30 h 108"/>
                <a:gd name="T54" fmla="*/ 66 w 68"/>
                <a:gd name="T55" fmla="*/ 20 h 108"/>
                <a:gd name="T56" fmla="*/ 66 w 68"/>
                <a:gd name="T57" fmla="*/ 12 h 108"/>
                <a:gd name="T58" fmla="*/ 62 w 68"/>
                <a:gd name="T59" fmla="*/ 6 h 108"/>
                <a:gd name="T60" fmla="*/ 62 w 68"/>
                <a:gd name="T61" fmla="*/ 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8">
                  <a:moveTo>
                    <a:pt x="62" y="6"/>
                  </a:moveTo>
                  <a:lnTo>
                    <a:pt x="62" y="6"/>
                  </a:lnTo>
                  <a:lnTo>
                    <a:pt x="58" y="2"/>
                  </a:lnTo>
                  <a:lnTo>
                    <a:pt x="52" y="0"/>
                  </a:lnTo>
                  <a:lnTo>
                    <a:pt x="46" y="0"/>
                  </a:lnTo>
                  <a:lnTo>
                    <a:pt x="40" y="2"/>
                  </a:lnTo>
                  <a:lnTo>
                    <a:pt x="34" y="6"/>
                  </a:lnTo>
                  <a:lnTo>
                    <a:pt x="28" y="12"/>
                  </a:lnTo>
                  <a:lnTo>
                    <a:pt x="22" y="20"/>
                  </a:lnTo>
                  <a:lnTo>
                    <a:pt x="16" y="30"/>
                  </a:lnTo>
                  <a:lnTo>
                    <a:pt x="16" y="30"/>
                  </a:lnTo>
                  <a:lnTo>
                    <a:pt x="8" y="46"/>
                  </a:lnTo>
                  <a:lnTo>
                    <a:pt x="4" y="64"/>
                  </a:lnTo>
                  <a:lnTo>
                    <a:pt x="0" y="80"/>
                  </a:lnTo>
                  <a:lnTo>
                    <a:pt x="0" y="94"/>
                  </a:lnTo>
                  <a:lnTo>
                    <a:pt x="0" y="94"/>
                  </a:lnTo>
                  <a:lnTo>
                    <a:pt x="12" y="96"/>
                  </a:lnTo>
                  <a:lnTo>
                    <a:pt x="12" y="96"/>
                  </a:lnTo>
                  <a:lnTo>
                    <a:pt x="26" y="102"/>
                  </a:lnTo>
                  <a:lnTo>
                    <a:pt x="36" y="108"/>
                  </a:lnTo>
                  <a:lnTo>
                    <a:pt x="36" y="108"/>
                  </a:lnTo>
                  <a:lnTo>
                    <a:pt x="44" y="98"/>
                  </a:lnTo>
                  <a:lnTo>
                    <a:pt x="52" y="86"/>
                  </a:lnTo>
                  <a:lnTo>
                    <a:pt x="52" y="86"/>
                  </a:lnTo>
                  <a:lnTo>
                    <a:pt x="62" y="64"/>
                  </a:lnTo>
                  <a:lnTo>
                    <a:pt x="66" y="40"/>
                  </a:lnTo>
                  <a:lnTo>
                    <a:pt x="68" y="30"/>
                  </a:lnTo>
                  <a:lnTo>
                    <a:pt x="66" y="20"/>
                  </a:lnTo>
                  <a:lnTo>
                    <a:pt x="66" y="12"/>
                  </a:lnTo>
                  <a:lnTo>
                    <a:pt x="62" y="6"/>
                  </a:lnTo>
                  <a:lnTo>
                    <a:pt x="6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0"/>
            <p:cNvSpPr>
              <a:spLocks/>
            </p:cNvSpPr>
            <p:nvPr/>
          </p:nvSpPr>
          <p:spPr bwMode="auto">
            <a:xfrm>
              <a:off x="2592" y="2299"/>
              <a:ext cx="26" cy="60"/>
            </a:xfrm>
            <a:custGeom>
              <a:avLst/>
              <a:gdLst>
                <a:gd name="T0" fmla="*/ 2 w 26"/>
                <a:gd name="T1" fmla="*/ 28 h 60"/>
                <a:gd name="T2" fmla="*/ 2 w 26"/>
                <a:gd name="T3" fmla="*/ 28 h 60"/>
                <a:gd name="T4" fmla="*/ 6 w 26"/>
                <a:gd name="T5" fmla="*/ 16 h 60"/>
                <a:gd name="T6" fmla="*/ 12 w 26"/>
                <a:gd name="T7" fmla="*/ 8 h 60"/>
                <a:gd name="T8" fmla="*/ 16 w 26"/>
                <a:gd name="T9" fmla="*/ 2 h 60"/>
                <a:gd name="T10" fmla="*/ 22 w 26"/>
                <a:gd name="T11" fmla="*/ 0 h 60"/>
                <a:gd name="T12" fmla="*/ 22 w 26"/>
                <a:gd name="T13" fmla="*/ 0 h 60"/>
                <a:gd name="T14" fmla="*/ 24 w 26"/>
                <a:gd name="T15" fmla="*/ 4 h 60"/>
                <a:gd name="T16" fmla="*/ 26 w 26"/>
                <a:gd name="T17" fmla="*/ 12 h 60"/>
                <a:gd name="T18" fmla="*/ 26 w 26"/>
                <a:gd name="T19" fmla="*/ 22 h 60"/>
                <a:gd name="T20" fmla="*/ 22 w 26"/>
                <a:gd name="T21" fmla="*/ 34 h 60"/>
                <a:gd name="T22" fmla="*/ 22 w 26"/>
                <a:gd name="T23" fmla="*/ 34 h 60"/>
                <a:gd name="T24" fmla="*/ 18 w 26"/>
                <a:gd name="T25" fmla="*/ 44 h 60"/>
                <a:gd name="T26" fmla="*/ 14 w 26"/>
                <a:gd name="T27" fmla="*/ 54 h 60"/>
                <a:gd name="T28" fmla="*/ 8 w 26"/>
                <a:gd name="T29" fmla="*/ 60 h 60"/>
                <a:gd name="T30" fmla="*/ 4 w 26"/>
                <a:gd name="T31" fmla="*/ 60 h 60"/>
                <a:gd name="T32" fmla="*/ 4 w 26"/>
                <a:gd name="T33" fmla="*/ 60 h 60"/>
                <a:gd name="T34" fmla="*/ 0 w 26"/>
                <a:gd name="T35" fmla="*/ 56 h 60"/>
                <a:gd name="T36" fmla="*/ 0 w 26"/>
                <a:gd name="T37" fmla="*/ 50 h 60"/>
                <a:gd name="T38" fmla="*/ 0 w 26"/>
                <a:gd name="T39" fmla="*/ 40 h 60"/>
                <a:gd name="T40" fmla="*/ 2 w 26"/>
                <a:gd name="T41" fmla="*/ 28 h 60"/>
                <a:gd name="T42" fmla="*/ 2 w 26"/>
                <a:gd name="T43"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60">
                  <a:moveTo>
                    <a:pt x="2" y="28"/>
                  </a:moveTo>
                  <a:lnTo>
                    <a:pt x="2" y="28"/>
                  </a:lnTo>
                  <a:lnTo>
                    <a:pt x="6" y="16"/>
                  </a:lnTo>
                  <a:lnTo>
                    <a:pt x="12" y="8"/>
                  </a:lnTo>
                  <a:lnTo>
                    <a:pt x="16" y="2"/>
                  </a:lnTo>
                  <a:lnTo>
                    <a:pt x="22" y="0"/>
                  </a:lnTo>
                  <a:lnTo>
                    <a:pt x="22" y="0"/>
                  </a:lnTo>
                  <a:lnTo>
                    <a:pt x="24" y="4"/>
                  </a:lnTo>
                  <a:lnTo>
                    <a:pt x="26" y="12"/>
                  </a:lnTo>
                  <a:lnTo>
                    <a:pt x="26" y="22"/>
                  </a:lnTo>
                  <a:lnTo>
                    <a:pt x="22" y="34"/>
                  </a:lnTo>
                  <a:lnTo>
                    <a:pt x="22" y="34"/>
                  </a:lnTo>
                  <a:lnTo>
                    <a:pt x="18" y="44"/>
                  </a:lnTo>
                  <a:lnTo>
                    <a:pt x="14" y="54"/>
                  </a:lnTo>
                  <a:lnTo>
                    <a:pt x="8" y="60"/>
                  </a:lnTo>
                  <a:lnTo>
                    <a:pt x="4" y="60"/>
                  </a:lnTo>
                  <a:lnTo>
                    <a:pt x="4" y="60"/>
                  </a:lnTo>
                  <a:lnTo>
                    <a:pt x="0" y="56"/>
                  </a:lnTo>
                  <a:lnTo>
                    <a:pt x="0" y="50"/>
                  </a:lnTo>
                  <a:lnTo>
                    <a:pt x="0" y="40"/>
                  </a:lnTo>
                  <a:lnTo>
                    <a:pt x="2" y="28"/>
                  </a:lnTo>
                  <a:lnTo>
                    <a:pt x="2"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1"/>
            <p:cNvSpPr>
              <a:spLocks/>
            </p:cNvSpPr>
            <p:nvPr/>
          </p:nvSpPr>
          <p:spPr bwMode="auto">
            <a:xfrm>
              <a:off x="2264" y="2685"/>
              <a:ext cx="278" cy="184"/>
            </a:xfrm>
            <a:custGeom>
              <a:avLst/>
              <a:gdLst>
                <a:gd name="T0" fmla="*/ 88 w 278"/>
                <a:gd name="T1" fmla="*/ 0 h 184"/>
                <a:gd name="T2" fmla="*/ 88 w 278"/>
                <a:gd name="T3" fmla="*/ 0 h 184"/>
                <a:gd name="T4" fmla="*/ 124 w 278"/>
                <a:gd name="T5" fmla="*/ 6 h 184"/>
                <a:gd name="T6" fmla="*/ 158 w 278"/>
                <a:gd name="T7" fmla="*/ 12 h 184"/>
                <a:gd name="T8" fmla="*/ 198 w 278"/>
                <a:gd name="T9" fmla="*/ 22 h 184"/>
                <a:gd name="T10" fmla="*/ 234 w 278"/>
                <a:gd name="T11" fmla="*/ 34 h 184"/>
                <a:gd name="T12" fmla="*/ 250 w 278"/>
                <a:gd name="T13" fmla="*/ 40 h 184"/>
                <a:gd name="T14" fmla="*/ 264 w 278"/>
                <a:gd name="T15" fmla="*/ 46 h 184"/>
                <a:gd name="T16" fmla="*/ 272 w 278"/>
                <a:gd name="T17" fmla="*/ 54 h 184"/>
                <a:gd name="T18" fmla="*/ 278 w 278"/>
                <a:gd name="T19" fmla="*/ 62 h 184"/>
                <a:gd name="T20" fmla="*/ 278 w 278"/>
                <a:gd name="T21" fmla="*/ 66 h 184"/>
                <a:gd name="T22" fmla="*/ 278 w 278"/>
                <a:gd name="T23" fmla="*/ 72 h 184"/>
                <a:gd name="T24" fmla="*/ 276 w 278"/>
                <a:gd name="T25" fmla="*/ 76 h 184"/>
                <a:gd name="T26" fmla="*/ 272 w 278"/>
                <a:gd name="T27" fmla="*/ 80 h 184"/>
                <a:gd name="T28" fmla="*/ 272 w 278"/>
                <a:gd name="T29" fmla="*/ 80 h 184"/>
                <a:gd name="T30" fmla="*/ 240 w 278"/>
                <a:gd name="T31" fmla="*/ 112 h 184"/>
                <a:gd name="T32" fmla="*/ 216 w 278"/>
                <a:gd name="T33" fmla="*/ 134 h 184"/>
                <a:gd name="T34" fmla="*/ 194 w 278"/>
                <a:gd name="T35" fmla="*/ 150 h 184"/>
                <a:gd name="T36" fmla="*/ 194 w 278"/>
                <a:gd name="T37" fmla="*/ 150 h 184"/>
                <a:gd name="T38" fmla="*/ 200 w 278"/>
                <a:gd name="T39" fmla="*/ 148 h 184"/>
                <a:gd name="T40" fmla="*/ 214 w 278"/>
                <a:gd name="T41" fmla="*/ 148 h 184"/>
                <a:gd name="T42" fmla="*/ 222 w 278"/>
                <a:gd name="T43" fmla="*/ 148 h 184"/>
                <a:gd name="T44" fmla="*/ 230 w 278"/>
                <a:gd name="T45" fmla="*/ 150 h 184"/>
                <a:gd name="T46" fmla="*/ 240 w 278"/>
                <a:gd name="T47" fmla="*/ 154 h 184"/>
                <a:gd name="T48" fmla="*/ 246 w 278"/>
                <a:gd name="T49" fmla="*/ 160 h 184"/>
                <a:gd name="T50" fmla="*/ 246 w 278"/>
                <a:gd name="T51" fmla="*/ 160 h 184"/>
                <a:gd name="T52" fmla="*/ 246 w 278"/>
                <a:gd name="T53" fmla="*/ 166 h 184"/>
                <a:gd name="T54" fmla="*/ 244 w 278"/>
                <a:gd name="T55" fmla="*/ 170 h 184"/>
                <a:gd name="T56" fmla="*/ 238 w 278"/>
                <a:gd name="T57" fmla="*/ 176 h 184"/>
                <a:gd name="T58" fmla="*/ 226 w 278"/>
                <a:gd name="T59" fmla="*/ 182 h 184"/>
                <a:gd name="T60" fmla="*/ 208 w 278"/>
                <a:gd name="T61" fmla="*/ 184 h 184"/>
                <a:gd name="T62" fmla="*/ 182 w 278"/>
                <a:gd name="T63" fmla="*/ 182 h 184"/>
                <a:gd name="T64" fmla="*/ 144 w 278"/>
                <a:gd name="T65" fmla="*/ 174 h 184"/>
                <a:gd name="T66" fmla="*/ 218 w 278"/>
                <a:gd name="T67" fmla="*/ 80 h 184"/>
                <a:gd name="T68" fmla="*/ 0 w 278"/>
                <a:gd name="T69" fmla="*/ 24 h 184"/>
                <a:gd name="T70" fmla="*/ 88 w 278"/>
                <a:gd name="T7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8" h="184">
                  <a:moveTo>
                    <a:pt x="88" y="0"/>
                  </a:moveTo>
                  <a:lnTo>
                    <a:pt x="88" y="0"/>
                  </a:lnTo>
                  <a:lnTo>
                    <a:pt x="124" y="6"/>
                  </a:lnTo>
                  <a:lnTo>
                    <a:pt x="158" y="12"/>
                  </a:lnTo>
                  <a:lnTo>
                    <a:pt x="198" y="22"/>
                  </a:lnTo>
                  <a:lnTo>
                    <a:pt x="234" y="34"/>
                  </a:lnTo>
                  <a:lnTo>
                    <a:pt x="250" y="40"/>
                  </a:lnTo>
                  <a:lnTo>
                    <a:pt x="264" y="46"/>
                  </a:lnTo>
                  <a:lnTo>
                    <a:pt x="272" y="54"/>
                  </a:lnTo>
                  <a:lnTo>
                    <a:pt x="278" y="62"/>
                  </a:lnTo>
                  <a:lnTo>
                    <a:pt x="278" y="66"/>
                  </a:lnTo>
                  <a:lnTo>
                    <a:pt x="278" y="72"/>
                  </a:lnTo>
                  <a:lnTo>
                    <a:pt x="276" y="76"/>
                  </a:lnTo>
                  <a:lnTo>
                    <a:pt x="272" y="80"/>
                  </a:lnTo>
                  <a:lnTo>
                    <a:pt x="272" y="80"/>
                  </a:lnTo>
                  <a:lnTo>
                    <a:pt x="240" y="112"/>
                  </a:lnTo>
                  <a:lnTo>
                    <a:pt x="216" y="134"/>
                  </a:lnTo>
                  <a:lnTo>
                    <a:pt x="194" y="150"/>
                  </a:lnTo>
                  <a:lnTo>
                    <a:pt x="194" y="150"/>
                  </a:lnTo>
                  <a:lnTo>
                    <a:pt x="200" y="148"/>
                  </a:lnTo>
                  <a:lnTo>
                    <a:pt x="214" y="148"/>
                  </a:lnTo>
                  <a:lnTo>
                    <a:pt x="222" y="148"/>
                  </a:lnTo>
                  <a:lnTo>
                    <a:pt x="230" y="150"/>
                  </a:lnTo>
                  <a:lnTo>
                    <a:pt x="240" y="154"/>
                  </a:lnTo>
                  <a:lnTo>
                    <a:pt x="246" y="160"/>
                  </a:lnTo>
                  <a:lnTo>
                    <a:pt x="246" y="160"/>
                  </a:lnTo>
                  <a:lnTo>
                    <a:pt x="246" y="166"/>
                  </a:lnTo>
                  <a:lnTo>
                    <a:pt x="244" y="170"/>
                  </a:lnTo>
                  <a:lnTo>
                    <a:pt x="238" y="176"/>
                  </a:lnTo>
                  <a:lnTo>
                    <a:pt x="226" y="182"/>
                  </a:lnTo>
                  <a:lnTo>
                    <a:pt x="208" y="184"/>
                  </a:lnTo>
                  <a:lnTo>
                    <a:pt x="182" y="182"/>
                  </a:lnTo>
                  <a:lnTo>
                    <a:pt x="144" y="174"/>
                  </a:lnTo>
                  <a:lnTo>
                    <a:pt x="218" y="80"/>
                  </a:lnTo>
                  <a:lnTo>
                    <a:pt x="0" y="24"/>
                  </a:lnTo>
                  <a:lnTo>
                    <a:pt x="8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p:nvSpPr>
          <p:spPr bwMode="auto">
            <a:xfrm>
              <a:off x="2148" y="2593"/>
              <a:ext cx="164" cy="288"/>
            </a:xfrm>
            <a:custGeom>
              <a:avLst/>
              <a:gdLst>
                <a:gd name="T0" fmla="*/ 58 w 164"/>
                <a:gd name="T1" fmla="*/ 0 h 288"/>
                <a:gd name="T2" fmla="*/ 58 w 164"/>
                <a:gd name="T3" fmla="*/ 0 h 288"/>
                <a:gd name="T4" fmla="*/ 80 w 164"/>
                <a:gd name="T5" fmla="*/ 24 h 288"/>
                <a:gd name="T6" fmla="*/ 102 w 164"/>
                <a:gd name="T7" fmla="*/ 50 h 288"/>
                <a:gd name="T8" fmla="*/ 124 w 164"/>
                <a:gd name="T9" fmla="*/ 82 h 288"/>
                <a:gd name="T10" fmla="*/ 146 w 164"/>
                <a:gd name="T11" fmla="*/ 116 h 288"/>
                <a:gd name="T12" fmla="*/ 154 w 164"/>
                <a:gd name="T13" fmla="*/ 132 h 288"/>
                <a:gd name="T14" fmla="*/ 160 w 164"/>
                <a:gd name="T15" fmla="*/ 148 h 288"/>
                <a:gd name="T16" fmla="*/ 164 w 164"/>
                <a:gd name="T17" fmla="*/ 164 h 288"/>
                <a:gd name="T18" fmla="*/ 164 w 164"/>
                <a:gd name="T19" fmla="*/ 178 h 288"/>
                <a:gd name="T20" fmla="*/ 162 w 164"/>
                <a:gd name="T21" fmla="*/ 190 h 288"/>
                <a:gd name="T22" fmla="*/ 158 w 164"/>
                <a:gd name="T23" fmla="*/ 196 h 288"/>
                <a:gd name="T24" fmla="*/ 156 w 164"/>
                <a:gd name="T25" fmla="*/ 202 h 288"/>
                <a:gd name="T26" fmla="*/ 156 w 164"/>
                <a:gd name="T27" fmla="*/ 202 h 288"/>
                <a:gd name="T28" fmla="*/ 138 w 164"/>
                <a:gd name="T29" fmla="*/ 218 h 288"/>
                <a:gd name="T30" fmla="*/ 122 w 164"/>
                <a:gd name="T31" fmla="*/ 232 h 288"/>
                <a:gd name="T32" fmla="*/ 110 w 164"/>
                <a:gd name="T33" fmla="*/ 240 h 288"/>
                <a:gd name="T34" fmla="*/ 98 w 164"/>
                <a:gd name="T35" fmla="*/ 248 h 288"/>
                <a:gd name="T36" fmla="*/ 82 w 164"/>
                <a:gd name="T37" fmla="*/ 254 h 288"/>
                <a:gd name="T38" fmla="*/ 78 w 164"/>
                <a:gd name="T39" fmla="*/ 254 h 288"/>
                <a:gd name="T40" fmla="*/ 78 w 164"/>
                <a:gd name="T41" fmla="*/ 254 h 288"/>
                <a:gd name="T42" fmla="*/ 82 w 164"/>
                <a:gd name="T43" fmla="*/ 254 h 288"/>
                <a:gd name="T44" fmla="*/ 96 w 164"/>
                <a:gd name="T45" fmla="*/ 254 h 288"/>
                <a:gd name="T46" fmla="*/ 106 w 164"/>
                <a:gd name="T47" fmla="*/ 254 h 288"/>
                <a:gd name="T48" fmla="*/ 114 w 164"/>
                <a:gd name="T49" fmla="*/ 256 h 288"/>
                <a:gd name="T50" fmla="*/ 122 w 164"/>
                <a:gd name="T51" fmla="*/ 258 h 288"/>
                <a:gd name="T52" fmla="*/ 130 w 164"/>
                <a:gd name="T53" fmla="*/ 264 h 288"/>
                <a:gd name="T54" fmla="*/ 130 w 164"/>
                <a:gd name="T55" fmla="*/ 264 h 288"/>
                <a:gd name="T56" fmla="*/ 130 w 164"/>
                <a:gd name="T57" fmla="*/ 270 h 288"/>
                <a:gd name="T58" fmla="*/ 128 w 164"/>
                <a:gd name="T59" fmla="*/ 276 h 288"/>
                <a:gd name="T60" fmla="*/ 120 w 164"/>
                <a:gd name="T61" fmla="*/ 282 h 288"/>
                <a:gd name="T62" fmla="*/ 110 w 164"/>
                <a:gd name="T63" fmla="*/ 286 h 288"/>
                <a:gd name="T64" fmla="*/ 92 w 164"/>
                <a:gd name="T65" fmla="*/ 288 h 288"/>
                <a:gd name="T66" fmla="*/ 64 w 164"/>
                <a:gd name="T67" fmla="*/ 286 h 288"/>
                <a:gd name="T68" fmla="*/ 28 w 164"/>
                <a:gd name="T69" fmla="*/ 278 h 288"/>
                <a:gd name="T70" fmla="*/ 102 w 164"/>
                <a:gd name="T71" fmla="*/ 202 h 288"/>
                <a:gd name="T72" fmla="*/ 0 w 164"/>
                <a:gd name="T73" fmla="*/ 50 h 288"/>
                <a:gd name="T74" fmla="*/ 58 w 164"/>
                <a:gd name="T7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 h="288">
                  <a:moveTo>
                    <a:pt x="58" y="0"/>
                  </a:moveTo>
                  <a:lnTo>
                    <a:pt x="58" y="0"/>
                  </a:lnTo>
                  <a:lnTo>
                    <a:pt x="80" y="24"/>
                  </a:lnTo>
                  <a:lnTo>
                    <a:pt x="102" y="50"/>
                  </a:lnTo>
                  <a:lnTo>
                    <a:pt x="124" y="82"/>
                  </a:lnTo>
                  <a:lnTo>
                    <a:pt x="146" y="116"/>
                  </a:lnTo>
                  <a:lnTo>
                    <a:pt x="154" y="132"/>
                  </a:lnTo>
                  <a:lnTo>
                    <a:pt x="160" y="148"/>
                  </a:lnTo>
                  <a:lnTo>
                    <a:pt x="164" y="164"/>
                  </a:lnTo>
                  <a:lnTo>
                    <a:pt x="164" y="178"/>
                  </a:lnTo>
                  <a:lnTo>
                    <a:pt x="162" y="190"/>
                  </a:lnTo>
                  <a:lnTo>
                    <a:pt x="158" y="196"/>
                  </a:lnTo>
                  <a:lnTo>
                    <a:pt x="156" y="202"/>
                  </a:lnTo>
                  <a:lnTo>
                    <a:pt x="156" y="202"/>
                  </a:lnTo>
                  <a:lnTo>
                    <a:pt x="138" y="218"/>
                  </a:lnTo>
                  <a:lnTo>
                    <a:pt x="122" y="232"/>
                  </a:lnTo>
                  <a:lnTo>
                    <a:pt x="110" y="240"/>
                  </a:lnTo>
                  <a:lnTo>
                    <a:pt x="98" y="248"/>
                  </a:lnTo>
                  <a:lnTo>
                    <a:pt x="82" y="254"/>
                  </a:lnTo>
                  <a:lnTo>
                    <a:pt x="78" y="254"/>
                  </a:lnTo>
                  <a:lnTo>
                    <a:pt x="78" y="254"/>
                  </a:lnTo>
                  <a:lnTo>
                    <a:pt x="82" y="254"/>
                  </a:lnTo>
                  <a:lnTo>
                    <a:pt x="96" y="254"/>
                  </a:lnTo>
                  <a:lnTo>
                    <a:pt x="106" y="254"/>
                  </a:lnTo>
                  <a:lnTo>
                    <a:pt x="114" y="256"/>
                  </a:lnTo>
                  <a:lnTo>
                    <a:pt x="122" y="258"/>
                  </a:lnTo>
                  <a:lnTo>
                    <a:pt x="130" y="264"/>
                  </a:lnTo>
                  <a:lnTo>
                    <a:pt x="130" y="264"/>
                  </a:lnTo>
                  <a:lnTo>
                    <a:pt x="130" y="270"/>
                  </a:lnTo>
                  <a:lnTo>
                    <a:pt x="128" y="276"/>
                  </a:lnTo>
                  <a:lnTo>
                    <a:pt x="120" y="282"/>
                  </a:lnTo>
                  <a:lnTo>
                    <a:pt x="110" y="286"/>
                  </a:lnTo>
                  <a:lnTo>
                    <a:pt x="92" y="288"/>
                  </a:lnTo>
                  <a:lnTo>
                    <a:pt x="64" y="286"/>
                  </a:lnTo>
                  <a:lnTo>
                    <a:pt x="28" y="278"/>
                  </a:lnTo>
                  <a:lnTo>
                    <a:pt x="102" y="202"/>
                  </a:lnTo>
                  <a:lnTo>
                    <a:pt x="0" y="50"/>
                  </a:lnTo>
                  <a:lnTo>
                    <a:pt x="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3"/>
            <p:cNvSpPr>
              <a:spLocks/>
            </p:cNvSpPr>
            <p:nvPr/>
          </p:nvSpPr>
          <p:spPr bwMode="auto">
            <a:xfrm>
              <a:off x="2138" y="2461"/>
              <a:ext cx="452" cy="284"/>
            </a:xfrm>
            <a:custGeom>
              <a:avLst/>
              <a:gdLst>
                <a:gd name="T0" fmla="*/ 24 w 452"/>
                <a:gd name="T1" fmla="*/ 0 h 284"/>
                <a:gd name="T2" fmla="*/ 24 w 452"/>
                <a:gd name="T3" fmla="*/ 0 h 284"/>
                <a:gd name="T4" fmla="*/ 32 w 452"/>
                <a:gd name="T5" fmla="*/ 6 h 284"/>
                <a:gd name="T6" fmla="*/ 58 w 452"/>
                <a:gd name="T7" fmla="*/ 20 h 284"/>
                <a:gd name="T8" fmla="*/ 96 w 452"/>
                <a:gd name="T9" fmla="*/ 40 h 284"/>
                <a:gd name="T10" fmla="*/ 122 w 452"/>
                <a:gd name="T11" fmla="*/ 50 h 284"/>
                <a:gd name="T12" fmla="*/ 148 w 452"/>
                <a:gd name="T13" fmla="*/ 60 h 284"/>
                <a:gd name="T14" fmla="*/ 180 w 452"/>
                <a:gd name="T15" fmla="*/ 68 h 284"/>
                <a:gd name="T16" fmla="*/ 212 w 452"/>
                <a:gd name="T17" fmla="*/ 74 h 284"/>
                <a:gd name="T18" fmla="*/ 248 w 452"/>
                <a:gd name="T19" fmla="*/ 78 h 284"/>
                <a:gd name="T20" fmla="*/ 284 w 452"/>
                <a:gd name="T21" fmla="*/ 80 h 284"/>
                <a:gd name="T22" fmla="*/ 324 w 452"/>
                <a:gd name="T23" fmla="*/ 78 h 284"/>
                <a:gd name="T24" fmla="*/ 366 w 452"/>
                <a:gd name="T25" fmla="*/ 72 h 284"/>
                <a:gd name="T26" fmla="*/ 408 w 452"/>
                <a:gd name="T27" fmla="*/ 62 h 284"/>
                <a:gd name="T28" fmla="*/ 430 w 452"/>
                <a:gd name="T29" fmla="*/ 54 h 284"/>
                <a:gd name="T30" fmla="*/ 452 w 452"/>
                <a:gd name="T31" fmla="*/ 46 h 284"/>
                <a:gd name="T32" fmla="*/ 452 w 452"/>
                <a:gd name="T33" fmla="*/ 46 h 284"/>
                <a:gd name="T34" fmla="*/ 444 w 452"/>
                <a:gd name="T35" fmla="*/ 74 h 284"/>
                <a:gd name="T36" fmla="*/ 436 w 452"/>
                <a:gd name="T37" fmla="*/ 106 h 284"/>
                <a:gd name="T38" fmla="*/ 422 w 452"/>
                <a:gd name="T39" fmla="*/ 140 h 284"/>
                <a:gd name="T40" fmla="*/ 414 w 452"/>
                <a:gd name="T41" fmla="*/ 160 h 284"/>
                <a:gd name="T42" fmla="*/ 404 w 452"/>
                <a:gd name="T43" fmla="*/ 178 h 284"/>
                <a:gd name="T44" fmla="*/ 392 w 452"/>
                <a:gd name="T45" fmla="*/ 196 h 284"/>
                <a:gd name="T46" fmla="*/ 380 w 452"/>
                <a:gd name="T47" fmla="*/ 212 h 284"/>
                <a:gd name="T48" fmla="*/ 368 w 452"/>
                <a:gd name="T49" fmla="*/ 228 h 284"/>
                <a:gd name="T50" fmla="*/ 352 w 452"/>
                <a:gd name="T51" fmla="*/ 240 h 284"/>
                <a:gd name="T52" fmla="*/ 336 w 452"/>
                <a:gd name="T53" fmla="*/ 252 h 284"/>
                <a:gd name="T54" fmla="*/ 318 w 452"/>
                <a:gd name="T55" fmla="*/ 258 h 284"/>
                <a:gd name="T56" fmla="*/ 318 w 452"/>
                <a:gd name="T57" fmla="*/ 258 h 284"/>
                <a:gd name="T58" fmla="*/ 314 w 452"/>
                <a:gd name="T59" fmla="*/ 262 h 284"/>
                <a:gd name="T60" fmla="*/ 308 w 452"/>
                <a:gd name="T61" fmla="*/ 266 h 284"/>
                <a:gd name="T62" fmla="*/ 306 w 452"/>
                <a:gd name="T63" fmla="*/ 270 h 284"/>
                <a:gd name="T64" fmla="*/ 302 w 452"/>
                <a:gd name="T65" fmla="*/ 272 h 284"/>
                <a:gd name="T66" fmla="*/ 302 w 452"/>
                <a:gd name="T67" fmla="*/ 272 h 284"/>
                <a:gd name="T68" fmla="*/ 290 w 452"/>
                <a:gd name="T69" fmla="*/ 278 h 284"/>
                <a:gd name="T70" fmla="*/ 274 w 452"/>
                <a:gd name="T71" fmla="*/ 280 h 284"/>
                <a:gd name="T72" fmla="*/ 256 w 452"/>
                <a:gd name="T73" fmla="*/ 282 h 284"/>
                <a:gd name="T74" fmla="*/ 234 w 452"/>
                <a:gd name="T75" fmla="*/ 284 h 284"/>
                <a:gd name="T76" fmla="*/ 210 w 452"/>
                <a:gd name="T77" fmla="*/ 282 h 284"/>
                <a:gd name="T78" fmla="*/ 186 w 452"/>
                <a:gd name="T79" fmla="*/ 280 h 284"/>
                <a:gd name="T80" fmla="*/ 160 w 452"/>
                <a:gd name="T81" fmla="*/ 276 h 284"/>
                <a:gd name="T82" fmla="*/ 134 w 452"/>
                <a:gd name="T83" fmla="*/ 270 h 284"/>
                <a:gd name="T84" fmla="*/ 110 w 452"/>
                <a:gd name="T85" fmla="*/ 262 h 284"/>
                <a:gd name="T86" fmla="*/ 86 w 452"/>
                <a:gd name="T87" fmla="*/ 252 h 284"/>
                <a:gd name="T88" fmla="*/ 64 w 452"/>
                <a:gd name="T89" fmla="*/ 240 h 284"/>
                <a:gd name="T90" fmla="*/ 44 w 452"/>
                <a:gd name="T91" fmla="*/ 226 h 284"/>
                <a:gd name="T92" fmla="*/ 26 w 452"/>
                <a:gd name="T93" fmla="*/ 210 h 284"/>
                <a:gd name="T94" fmla="*/ 14 w 452"/>
                <a:gd name="T95" fmla="*/ 192 h 284"/>
                <a:gd name="T96" fmla="*/ 8 w 452"/>
                <a:gd name="T97" fmla="*/ 182 h 284"/>
                <a:gd name="T98" fmla="*/ 4 w 452"/>
                <a:gd name="T99" fmla="*/ 172 h 284"/>
                <a:gd name="T100" fmla="*/ 2 w 452"/>
                <a:gd name="T101" fmla="*/ 160 h 284"/>
                <a:gd name="T102" fmla="*/ 0 w 452"/>
                <a:gd name="T103" fmla="*/ 148 h 284"/>
                <a:gd name="T104" fmla="*/ 0 w 452"/>
                <a:gd name="T105" fmla="*/ 148 h 284"/>
                <a:gd name="T106" fmla="*/ 6 w 452"/>
                <a:gd name="T107" fmla="*/ 80 h 284"/>
                <a:gd name="T108" fmla="*/ 14 w 452"/>
                <a:gd name="T109" fmla="*/ 30 h 284"/>
                <a:gd name="T110" fmla="*/ 18 w 452"/>
                <a:gd name="T111" fmla="*/ 12 h 284"/>
                <a:gd name="T112" fmla="*/ 24 w 452"/>
                <a:gd name="T113" fmla="*/ 0 h 284"/>
                <a:gd name="T114" fmla="*/ 24 w 452"/>
                <a:gd name="T115"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2" h="284">
                  <a:moveTo>
                    <a:pt x="24" y="0"/>
                  </a:moveTo>
                  <a:lnTo>
                    <a:pt x="24" y="0"/>
                  </a:lnTo>
                  <a:lnTo>
                    <a:pt x="32" y="6"/>
                  </a:lnTo>
                  <a:lnTo>
                    <a:pt x="58" y="20"/>
                  </a:lnTo>
                  <a:lnTo>
                    <a:pt x="96" y="40"/>
                  </a:lnTo>
                  <a:lnTo>
                    <a:pt x="122" y="50"/>
                  </a:lnTo>
                  <a:lnTo>
                    <a:pt x="148" y="60"/>
                  </a:lnTo>
                  <a:lnTo>
                    <a:pt x="180" y="68"/>
                  </a:lnTo>
                  <a:lnTo>
                    <a:pt x="212" y="74"/>
                  </a:lnTo>
                  <a:lnTo>
                    <a:pt x="248" y="78"/>
                  </a:lnTo>
                  <a:lnTo>
                    <a:pt x="284" y="80"/>
                  </a:lnTo>
                  <a:lnTo>
                    <a:pt x="324" y="78"/>
                  </a:lnTo>
                  <a:lnTo>
                    <a:pt x="366" y="72"/>
                  </a:lnTo>
                  <a:lnTo>
                    <a:pt x="408" y="62"/>
                  </a:lnTo>
                  <a:lnTo>
                    <a:pt x="430" y="54"/>
                  </a:lnTo>
                  <a:lnTo>
                    <a:pt x="452" y="46"/>
                  </a:lnTo>
                  <a:lnTo>
                    <a:pt x="452" y="46"/>
                  </a:lnTo>
                  <a:lnTo>
                    <a:pt x="444" y="74"/>
                  </a:lnTo>
                  <a:lnTo>
                    <a:pt x="436" y="106"/>
                  </a:lnTo>
                  <a:lnTo>
                    <a:pt x="422" y="140"/>
                  </a:lnTo>
                  <a:lnTo>
                    <a:pt x="414" y="160"/>
                  </a:lnTo>
                  <a:lnTo>
                    <a:pt x="404" y="178"/>
                  </a:lnTo>
                  <a:lnTo>
                    <a:pt x="392" y="196"/>
                  </a:lnTo>
                  <a:lnTo>
                    <a:pt x="380" y="212"/>
                  </a:lnTo>
                  <a:lnTo>
                    <a:pt x="368" y="228"/>
                  </a:lnTo>
                  <a:lnTo>
                    <a:pt x="352" y="240"/>
                  </a:lnTo>
                  <a:lnTo>
                    <a:pt x="336" y="252"/>
                  </a:lnTo>
                  <a:lnTo>
                    <a:pt x="318" y="258"/>
                  </a:lnTo>
                  <a:lnTo>
                    <a:pt x="318" y="258"/>
                  </a:lnTo>
                  <a:lnTo>
                    <a:pt x="314" y="262"/>
                  </a:lnTo>
                  <a:lnTo>
                    <a:pt x="308" y="266"/>
                  </a:lnTo>
                  <a:lnTo>
                    <a:pt x="306" y="270"/>
                  </a:lnTo>
                  <a:lnTo>
                    <a:pt x="302" y="272"/>
                  </a:lnTo>
                  <a:lnTo>
                    <a:pt x="302" y="272"/>
                  </a:lnTo>
                  <a:lnTo>
                    <a:pt x="290" y="278"/>
                  </a:lnTo>
                  <a:lnTo>
                    <a:pt x="274" y="280"/>
                  </a:lnTo>
                  <a:lnTo>
                    <a:pt x="256" y="282"/>
                  </a:lnTo>
                  <a:lnTo>
                    <a:pt x="234" y="284"/>
                  </a:lnTo>
                  <a:lnTo>
                    <a:pt x="210" y="282"/>
                  </a:lnTo>
                  <a:lnTo>
                    <a:pt x="186" y="280"/>
                  </a:lnTo>
                  <a:lnTo>
                    <a:pt x="160" y="276"/>
                  </a:lnTo>
                  <a:lnTo>
                    <a:pt x="134" y="270"/>
                  </a:lnTo>
                  <a:lnTo>
                    <a:pt x="110" y="262"/>
                  </a:lnTo>
                  <a:lnTo>
                    <a:pt x="86" y="252"/>
                  </a:lnTo>
                  <a:lnTo>
                    <a:pt x="64" y="240"/>
                  </a:lnTo>
                  <a:lnTo>
                    <a:pt x="44" y="226"/>
                  </a:lnTo>
                  <a:lnTo>
                    <a:pt x="26" y="210"/>
                  </a:lnTo>
                  <a:lnTo>
                    <a:pt x="14" y="192"/>
                  </a:lnTo>
                  <a:lnTo>
                    <a:pt x="8" y="182"/>
                  </a:lnTo>
                  <a:lnTo>
                    <a:pt x="4" y="172"/>
                  </a:lnTo>
                  <a:lnTo>
                    <a:pt x="2" y="160"/>
                  </a:lnTo>
                  <a:lnTo>
                    <a:pt x="0" y="148"/>
                  </a:lnTo>
                  <a:lnTo>
                    <a:pt x="0" y="148"/>
                  </a:lnTo>
                  <a:lnTo>
                    <a:pt x="6" y="80"/>
                  </a:lnTo>
                  <a:lnTo>
                    <a:pt x="14" y="30"/>
                  </a:lnTo>
                  <a:lnTo>
                    <a:pt x="18" y="12"/>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4"/>
            <p:cNvSpPr>
              <a:spLocks/>
            </p:cNvSpPr>
            <p:nvPr/>
          </p:nvSpPr>
          <p:spPr bwMode="auto">
            <a:xfrm>
              <a:off x="2724" y="2803"/>
              <a:ext cx="660" cy="82"/>
            </a:xfrm>
            <a:custGeom>
              <a:avLst/>
              <a:gdLst>
                <a:gd name="T0" fmla="*/ 330 w 660"/>
                <a:gd name="T1" fmla="*/ 0 h 82"/>
                <a:gd name="T2" fmla="*/ 330 w 660"/>
                <a:gd name="T3" fmla="*/ 0 h 82"/>
                <a:gd name="T4" fmla="*/ 396 w 660"/>
                <a:gd name="T5" fmla="*/ 0 h 82"/>
                <a:gd name="T6" fmla="*/ 458 w 660"/>
                <a:gd name="T7" fmla="*/ 2 h 82"/>
                <a:gd name="T8" fmla="*/ 514 w 660"/>
                <a:gd name="T9" fmla="*/ 6 h 82"/>
                <a:gd name="T10" fmla="*/ 564 w 660"/>
                <a:gd name="T11" fmla="*/ 12 h 82"/>
                <a:gd name="T12" fmla="*/ 604 w 660"/>
                <a:gd name="T13" fmla="*/ 18 h 82"/>
                <a:gd name="T14" fmla="*/ 634 w 660"/>
                <a:gd name="T15" fmla="*/ 24 h 82"/>
                <a:gd name="T16" fmla="*/ 646 w 660"/>
                <a:gd name="T17" fmla="*/ 28 h 82"/>
                <a:gd name="T18" fmla="*/ 654 w 660"/>
                <a:gd name="T19" fmla="*/ 32 h 82"/>
                <a:gd name="T20" fmla="*/ 658 w 660"/>
                <a:gd name="T21" fmla="*/ 36 h 82"/>
                <a:gd name="T22" fmla="*/ 660 w 660"/>
                <a:gd name="T23" fmla="*/ 40 h 82"/>
                <a:gd name="T24" fmla="*/ 660 w 660"/>
                <a:gd name="T25" fmla="*/ 40 h 82"/>
                <a:gd name="T26" fmla="*/ 658 w 660"/>
                <a:gd name="T27" fmla="*/ 44 h 82"/>
                <a:gd name="T28" fmla="*/ 654 w 660"/>
                <a:gd name="T29" fmla="*/ 50 h 82"/>
                <a:gd name="T30" fmla="*/ 646 w 660"/>
                <a:gd name="T31" fmla="*/ 54 h 82"/>
                <a:gd name="T32" fmla="*/ 634 w 660"/>
                <a:gd name="T33" fmla="*/ 56 h 82"/>
                <a:gd name="T34" fmla="*/ 604 w 660"/>
                <a:gd name="T35" fmla="*/ 64 h 82"/>
                <a:gd name="T36" fmla="*/ 564 w 660"/>
                <a:gd name="T37" fmla="*/ 70 h 82"/>
                <a:gd name="T38" fmla="*/ 514 w 660"/>
                <a:gd name="T39" fmla="*/ 76 h 82"/>
                <a:gd name="T40" fmla="*/ 458 w 660"/>
                <a:gd name="T41" fmla="*/ 78 h 82"/>
                <a:gd name="T42" fmla="*/ 396 w 660"/>
                <a:gd name="T43" fmla="*/ 82 h 82"/>
                <a:gd name="T44" fmla="*/ 330 w 660"/>
                <a:gd name="T45" fmla="*/ 82 h 82"/>
                <a:gd name="T46" fmla="*/ 330 w 660"/>
                <a:gd name="T47" fmla="*/ 82 h 82"/>
                <a:gd name="T48" fmla="*/ 264 w 660"/>
                <a:gd name="T49" fmla="*/ 82 h 82"/>
                <a:gd name="T50" fmla="*/ 202 w 660"/>
                <a:gd name="T51" fmla="*/ 78 h 82"/>
                <a:gd name="T52" fmla="*/ 146 w 660"/>
                <a:gd name="T53" fmla="*/ 76 h 82"/>
                <a:gd name="T54" fmla="*/ 96 w 660"/>
                <a:gd name="T55" fmla="*/ 70 h 82"/>
                <a:gd name="T56" fmla="*/ 56 w 660"/>
                <a:gd name="T57" fmla="*/ 64 h 82"/>
                <a:gd name="T58" fmla="*/ 26 w 660"/>
                <a:gd name="T59" fmla="*/ 56 h 82"/>
                <a:gd name="T60" fmla="*/ 14 w 660"/>
                <a:gd name="T61" fmla="*/ 54 h 82"/>
                <a:gd name="T62" fmla="*/ 6 w 660"/>
                <a:gd name="T63" fmla="*/ 50 h 82"/>
                <a:gd name="T64" fmla="*/ 2 w 660"/>
                <a:gd name="T65" fmla="*/ 44 h 82"/>
                <a:gd name="T66" fmla="*/ 0 w 660"/>
                <a:gd name="T67" fmla="*/ 40 h 82"/>
                <a:gd name="T68" fmla="*/ 0 w 660"/>
                <a:gd name="T69" fmla="*/ 40 h 82"/>
                <a:gd name="T70" fmla="*/ 2 w 660"/>
                <a:gd name="T71" fmla="*/ 36 h 82"/>
                <a:gd name="T72" fmla="*/ 6 w 660"/>
                <a:gd name="T73" fmla="*/ 32 h 82"/>
                <a:gd name="T74" fmla="*/ 14 w 660"/>
                <a:gd name="T75" fmla="*/ 28 h 82"/>
                <a:gd name="T76" fmla="*/ 26 w 660"/>
                <a:gd name="T77" fmla="*/ 24 h 82"/>
                <a:gd name="T78" fmla="*/ 56 w 660"/>
                <a:gd name="T79" fmla="*/ 18 h 82"/>
                <a:gd name="T80" fmla="*/ 96 w 660"/>
                <a:gd name="T81" fmla="*/ 12 h 82"/>
                <a:gd name="T82" fmla="*/ 146 w 660"/>
                <a:gd name="T83" fmla="*/ 6 h 82"/>
                <a:gd name="T84" fmla="*/ 202 w 660"/>
                <a:gd name="T85" fmla="*/ 2 h 82"/>
                <a:gd name="T86" fmla="*/ 264 w 660"/>
                <a:gd name="T87" fmla="*/ 0 h 82"/>
                <a:gd name="T88" fmla="*/ 330 w 660"/>
                <a:gd name="T89" fmla="*/ 0 h 82"/>
                <a:gd name="T90" fmla="*/ 330 w 660"/>
                <a:gd name="T9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0" h="82">
                  <a:moveTo>
                    <a:pt x="330" y="0"/>
                  </a:moveTo>
                  <a:lnTo>
                    <a:pt x="330" y="0"/>
                  </a:lnTo>
                  <a:lnTo>
                    <a:pt x="396" y="0"/>
                  </a:lnTo>
                  <a:lnTo>
                    <a:pt x="458" y="2"/>
                  </a:lnTo>
                  <a:lnTo>
                    <a:pt x="514" y="6"/>
                  </a:lnTo>
                  <a:lnTo>
                    <a:pt x="564" y="12"/>
                  </a:lnTo>
                  <a:lnTo>
                    <a:pt x="604" y="18"/>
                  </a:lnTo>
                  <a:lnTo>
                    <a:pt x="634" y="24"/>
                  </a:lnTo>
                  <a:lnTo>
                    <a:pt x="646" y="28"/>
                  </a:lnTo>
                  <a:lnTo>
                    <a:pt x="654" y="32"/>
                  </a:lnTo>
                  <a:lnTo>
                    <a:pt x="658" y="36"/>
                  </a:lnTo>
                  <a:lnTo>
                    <a:pt x="660" y="40"/>
                  </a:lnTo>
                  <a:lnTo>
                    <a:pt x="660" y="40"/>
                  </a:lnTo>
                  <a:lnTo>
                    <a:pt x="658" y="44"/>
                  </a:lnTo>
                  <a:lnTo>
                    <a:pt x="654" y="50"/>
                  </a:lnTo>
                  <a:lnTo>
                    <a:pt x="646" y="54"/>
                  </a:lnTo>
                  <a:lnTo>
                    <a:pt x="634" y="56"/>
                  </a:lnTo>
                  <a:lnTo>
                    <a:pt x="604" y="64"/>
                  </a:lnTo>
                  <a:lnTo>
                    <a:pt x="564" y="70"/>
                  </a:lnTo>
                  <a:lnTo>
                    <a:pt x="514" y="76"/>
                  </a:lnTo>
                  <a:lnTo>
                    <a:pt x="458" y="78"/>
                  </a:lnTo>
                  <a:lnTo>
                    <a:pt x="396" y="82"/>
                  </a:lnTo>
                  <a:lnTo>
                    <a:pt x="330" y="82"/>
                  </a:lnTo>
                  <a:lnTo>
                    <a:pt x="330" y="82"/>
                  </a:lnTo>
                  <a:lnTo>
                    <a:pt x="264" y="82"/>
                  </a:lnTo>
                  <a:lnTo>
                    <a:pt x="202" y="78"/>
                  </a:lnTo>
                  <a:lnTo>
                    <a:pt x="146" y="76"/>
                  </a:lnTo>
                  <a:lnTo>
                    <a:pt x="96" y="70"/>
                  </a:lnTo>
                  <a:lnTo>
                    <a:pt x="56" y="64"/>
                  </a:lnTo>
                  <a:lnTo>
                    <a:pt x="26" y="56"/>
                  </a:lnTo>
                  <a:lnTo>
                    <a:pt x="14" y="54"/>
                  </a:lnTo>
                  <a:lnTo>
                    <a:pt x="6" y="50"/>
                  </a:lnTo>
                  <a:lnTo>
                    <a:pt x="2" y="44"/>
                  </a:lnTo>
                  <a:lnTo>
                    <a:pt x="0" y="40"/>
                  </a:lnTo>
                  <a:lnTo>
                    <a:pt x="0" y="40"/>
                  </a:lnTo>
                  <a:lnTo>
                    <a:pt x="2" y="36"/>
                  </a:lnTo>
                  <a:lnTo>
                    <a:pt x="6" y="32"/>
                  </a:lnTo>
                  <a:lnTo>
                    <a:pt x="14" y="28"/>
                  </a:lnTo>
                  <a:lnTo>
                    <a:pt x="26" y="24"/>
                  </a:lnTo>
                  <a:lnTo>
                    <a:pt x="56" y="18"/>
                  </a:lnTo>
                  <a:lnTo>
                    <a:pt x="96" y="12"/>
                  </a:lnTo>
                  <a:lnTo>
                    <a:pt x="146" y="6"/>
                  </a:lnTo>
                  <a:lnTo>
                    <a:pt x="202" y="2"/>
                  </a:lnTo>
                  <a:lnTo>
                    <a:pt x="264" y="0"/>
                  </a:lnTo>
                  <a:lnTo>
                    <a:pt x="330" y="0"/>
                  </a:lnTo>
                  <a:lnTo>
                    <a:pt x="33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5"/>
            <p:cNvSpPr>
              <a:spLocks/>
            </p:cNvSpPr>
            <p:nvPr/>
          </p:nvSpPr>
          <p:spPr bwMode="auto">
            <a:xfrm>
              <a:off x="1240" y="2685"/>
              <a:ext cx="94" cy="110"/>
            </a:xfrm>
            <a:custGeom>
              <a:avLst/>
              <a:gdLst>
                <a:gd name="T0" fmla="*/ 30 w 94"/>
                <a:gd name="T1" fmla="*/ 108 h 110"/>
                <a:gd name="T2" fmla="*/ 30 w 94"/>
                <a:gd name="T3" fmla="*/ 108 h 110"/>
                <a:gd name="T4" fmla="*/ 54 w 94"/>
                <a:gd name="T5" fmla="*/ 108 h 110"/>
                <a:gd name="T6" fmla="*/ 76 w 94"/>
                <a:gd name="T7" fmla="*/ 110 h 110"/>
                <a:gd name="T8" fmla="*/ 76 w 94"/>
                <a:gd name="T9" fmla="*/ 110 h 110"/>
                <a:gd name="T10" fmla="*/ 84 w 94"/>
                <a:gd name="T11" fmla="*/ 100 h 110"/>
                <a:gd name="T12" fmla="*/ 90 w 94"/>
                <a:gd name="T13" fmla="*/ 84 h 110"/>
                <a:gd name="T14" fmla="*/ 90 w 94"/>
                <a:gd name="T15" fmla="*/ 84 h 110"/>
                <a:gd name="T16" fmla="*/ 92 w 94"/>
                <a:gd name="T17" fmla="*/ 72 h 110"/>
                <a:gd name="T18" fmla="*/ 94 w 94"/>
                <a:gd name="T19" fmla="*/ 60 h 110"/>
                <a:gd name="T20" fmla="*/ 94 w 94"/>
                <a:gd name="T21" fmla="*/ 48 h 110"/>
                <a:gd name="T22" fmla="*/ 90 w 94"/>
                <a:gd name="T23" fmla="*/ 36 h 110"/>
                <a:gd name="T24" fmla="*/ 86 w 94"/>
                <a:gd name="T25" fmla="*/ 26 h 110"/>
                <a:gd name="T26" fmla="*/ 82 w 94"/>
                <a:gd name="T27" fmla="*/ 16 h 110"/>
                <a:gd name="T28" fmla="*/ 74 w 94"/>
                <a:gd name="T29" fmla="*/ 10 h 110"/>
                <a:gd name="T30" fmla="*/ 66 w 94"/>
                <a:gd name="T31" fmla="*/ 4 h 110"/>
                <a:gd name="T32" fmla="*/ 66 w 94"/>
                <a:gd name="T33" fmla="*/ 4 h 110"/>
                <a:gd name="T34" fmla="*/ 56 w 94"/>
                <a:gd name="T35" fmla="*/ 2 h 110"/>
                <a:gd name="T36" fmla="*/ 48 w 94"/>
                <a:gd name="T37" fmla="*/ 0 h 110"/>
                <a:gd name="T38" fmla="*/ 38 w 94"/>
                <a:gd name="T39" fmla="*/ 2 h 110"/>
                <a:gd name="T40" fmla="*/ 30 w 94"/>
                <a:gd name="T41" fmla="*/ 8 h 110"/>
                <a:gd name="T42" fmla="*/ 22 w 94"/>
                <a:gd name="T43" fmla="*/ 14 h 110"/>
                <a:gd name="T44" fmla="*/ 14 w 94"/>
                <a:gd name="T45" fmla="*/ 22 h 110"/>
                <a:gd name="T46" fmla="*/ 8 w 94"/>
                <a:gd name="T47" fmla="*/ 32 h 110"/>
                <a:gd name="T48" fmla="*/ 4 w 94"/>
                <a:gd name="T49" fmla="*/ 44 h 110"/>
                <a:gd name="T50" fmla="*/ 4 w 94"/>
                <a:gd name="T51" fmla="*/ 44 h 110"/>
                <a:gd name="T52" fmla="*/ 0 w 94"/>
                <a:gd name="T53" fmla="*/ 62 h 110"/>
                <a:gd name="T54" fmla="*/ 0 w 94"/>
                <a:gd name="T55" fmla="*/ 78 h 110"/>
                <a:gd name="T56" fmla="*/ 4 w 94"/>
                <a:gd name="T57" fmla="*/ 94 h 110"/>
                <a:gd name="T58" fmla="*/ 12 w 94"/>
                <a:gd name="T59" fmla="*/ 108 h 110"/>
                <a:gd name="T60" fmla="*/ 12 w 94"/>
                <a:gd name="T61" fmla="*/ 108 h 110"/>
                <a:gd name="T62" fmla="*/ 30 w 94"/>
                <a:gd name="T63" fmla="*/ 108 h 110"/>
                <a:gd name="T64" fmla="*/ 30 w 94"/>
                <a:gd name="T65"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0">
                  <a:moveTo>
                    <a:pt x="30" y="108"/>
                  </a:moveTo>
                  <a:lnTo>
                    <a:pt x="30" y="108"/>
                  </a:lnTo>
                  <a:lnTo>
                    <a:pt x="54" y="108"/>
                  </a:lnTo>
                  <a:lnTo>
                    <a:pt x="76" y="110"/>
                  </a:lnTo>
                  <a:lnTo>
                    <a:pt x="76" y="110"/>
                  </a:lnTo>
                  <a:lnTo>
                    <a:pt x="84" y="100"/>
                  </a:lnTo>
                  <a:lnTo>
                    <a:pt x="90" y="84"/>
                  </a:lnTo>
                  <a:lnTo>
                    <a:pt x="90" y="84"/>
                  </a:lnTo>
                  <a:lnTo>
                    <a:pt x="92" y="72"/>
                  </a:lnTo>
                  <a:lnTo>
                    <a:pt x="94" y="60"/>
                  </a:lnTo>
                  <a:lnTo>
                    <a:pt x="94"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7"/>
            <p:cNvSpPr>
              <a:spLocks/>
            </p:cNvSpPr>
            <p:nvPr/>
          </p:nvSpPr>
          <p:spPr bwMode="auto">
            <a:xfrm>
              <a:off x="1422" y="2689"/>
              <a:ext cx="94" cy="112"/>
            </a:xfrm>
            <a:custGeom>
              <a:avLst/>
              <a:gdLst>
                <a:gd name="T0" fmla="*/ 30 w 94"/>
                <a:gd name="T1" fmla="*/ 108 h 112"/>
                <a:gd name="T2" fmla="*/ 30 w 94"/>
                <a:gd name="T3" fmla="*/ 108 h 112"/>
                <a:gd name="T4" fmla="*/ 54 w 94"/>
                <a:gd name="T5" fmla="*/ 108 h 112"/>
                <a:gd name="T6" fmla="*/ 74 w 94"/>
                <a:gd name="T7" fmla="*/ 112 h 112"/>
                <a:gd name="T8" fmla="*/ 74 w 94"/>
                <a:gd name="T9" fmla="*/ 112 h 112"/>
                <a:gd name="T10" fmla="*/ 84 w 94"/>
                <a:gd name="T11" fmla="*/ 100 h 112"/>
                <a:gd name="T12" fmla="*/ 90 w 94"/>
                <a:gd name="T13" fmla="*/ 84 h 112"/>
                <a:gd name="T14" fmla="*/ 90 w 94"/>
                <a:gd name="T15" fmla="*/ 84 h 112"/>
                <a:gd name="T16" fmla="*/ 92 w 94"/>
                <a:gd name="T17" fmla="*/ 72 h 112"/>
                <a:gd name="T18" fmla="*/ 94 w 94"/>
                <a:gd name="T19" fmla="*/ 60 h 112"/>
                <a:gd name="T20" fmla="*/ 92 w 94"/>
                <a:gd name="T21" fmla="*/ 48 h 112"/>
                <a:gd name="T22" fmla="*/ 90 w 94"/>
                <a:gd name="T23" fmla="*/ 36 h 112"/>
                <a:gd name="T24" fmla="*/ 86 w 94"/>
                <a:gd name="T25" fmla="*/ 26 h 112"/>
                <a:gd name="T26" fmla="*/ 82 w 94"/>
                <a:gd name="T27" fmla="*/ 16 h 112"/>
                <a:gd name="T28" fmla="*/ 74 w 94"/>
                <a:gd name="T29" fmla="*/ 10 h 112"/>
                <a:gd name="T30" fmla="*/ 66 w 94"/>
                <a:gd name="T31" fmla="*/ 4 h 112"/>
                <a:gd name="T32" fmla="*/ 66 w 94"/>
                <a:gd name="T33" fmla="*/ 4 h 112"/>
                <a:gd name="T34" fmla="*/ 56 w 94"/>
                <a:gd name="T35" fmla="*/ 2 h 112"/>
                <a:gd name="T36" fmla="*/ 48 w 94"/>
                <a:gd name="T37" fmla="*/ 0 h 112"/>
                <a:gd name="T38" fmla="*/ 38 w 94"/>
                <a:gd name="T39" fmla="*/ 2 h 112"/>
                <a:gd name="T40" fmla="*/ 30 w 94"/>
                <a:gd name="T41" fmla="*/ 8 h 112"/>
                <a:gd name="T42" fmla="*/ 22 w 94"/>
                <a:gd name="T43" fmla="*/ 14 h 112"/>
                <a:gd name="T44" fmla="*/ 14 w 94"/>
                <a:gd name="T45" fmla="*/ 22 h 112"/>
                <a:gd name="T46" fmla="*/ 8 w 94"/>
                <a:gd name="T47" fmla="*/ 32 h 112"/>
                <a:gd name="T48" fmla="*/ 4 w 94"/>
                <a:gd name="T49" fmla="*/ 44 h 112"/>
                <a:gd name="T50" fmla="*/ 4 w 94"/>
                <a:gd name="T51" fmla="*/ 44 h 112"/>
                <a:gd name="T52" fmla="*/ 0 w 94"/>
                <a:gd name="T53" fmla="*/ 62 h 112"/>
                <a:gd name="T54" fmla="*/ 0 w 94"/>
                <a:gd name="T55" fmla="*/ 78 h 112"/>
                <a:gd name="T56" fmla="*/ 4 w 94"/>
                <a:gd name="T57" fmla="*/ 94 h 112"/>
                <a:gd name="T58" fmla="*/ 12 w 94"/>
                <a:gd name="T59" fmla="*/ 108 h 112"/>
                <a:gd name="T60" fmla="*/ 12 w 94"/>
                <a:gd name="T61" fmla="*/ 108 h 112"/>
                <a:gd name="T62" fmla="*/ 30 w 94"/>
                <a:gd name="T63" fmla="*/ 108 h 112"/>
                <a:gd name="T64" fmla="*/ 30 w 94"/>
                <a:gd name="T6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2">
                  <a:moveTo>
                    <a:pt x="30" y="108"/>
                  </a:moveTo>
                  <a:lnTo>
                    <a:pt x="30" y="108"/>
                  </a:lnTo>
                  <a:lnTo>
                    <a:pt x="54" y="108"/>
                  </a:lnTo>
                  <a:lnTo>
                    <a:pt x="74" y="112"/>
                  </a:lnTo>
                  <a:lnTo>
                    <a:pt x="74" y="112"/>
                  </a:lnTo>
                  <a:lnTo>
                    <a:pt x="84" y="100"/>
                  </a:lnTo>
                  <a:lnTo>
                    <a:pt x="90" y="84"/>
                  </a:lnTo>
                  <a:lnTo>
                    <a:pt x="90" y="84"/>
                  </a:lnTo>
                  <a:lnTo>
                    <a:pt x="92" y="72"/>
                  </a:lnTo>
                  <a:lnTo>
                    <a:pt x="94" y="60"/>
                  </a:lnTo>
                  <a:lnTo>
                    <a:pt x="92"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9"/>
            <p:cNvSpPr>
              <a:spLocks/>
            </p:cNvSpPr>
            <p:nvPr/>
          </p:nvSpPr>
          <p:spPr bwMode="auto">
            <a:xfrm>
              <a:off x="2540" y="2457"/>
              <a:ext cx="134" cy="136"/>
            </a:xfrm>
            <a:custGeom>
              <a:avLst/>
              <a:gdLst>
                <a:gd name="T0" fmla="*/ 28 w 134"/>
                <a:gd name="T1" fmla="*/ 78 h 136"/>
                <a:gd name="T2" fmla="*/ 28 w 134"/>
                <a:gd name="T3" fmla="*/ 78 h 136"/>
                <a:gd name="T4" fmla="*/ 40 w 134"/>
                <a:gd name="T5" fmla="*/ 90 h 136"/>
                <a:gd name="T6" fmla="*/ 52 w 134"/>
                <a:gd name="T7" fmla="*/ 98 h 136"/>
                <a:gd name="T8" fmla="*/ 58 w 134"/>
                <a:gd name="T9" fmla="*/ 100 h 136"/>
                <a:gd name="T10" fmla="*/ 66 w 134"/>
                <a:gd name="T11" fmla="*/ 102 h 136"/>
                <a:gd name="T12" fmla="*/ 74 w 134"/>
                <a:gd name="T13" fmla="*/ 104 h 136"/>
                <a:gd name="T14" fmla="*/ 82 w 134"/>
                <a:gd name="T15" fmla="*/ 102 h 136"/>
                <a:gd name="T16" fmla="*/ 82 w 134"/>
                <a:gd name="T17" fmla="*/ 102 h 136"/>
                <a:gd name="T18" fmla="*/ 90 w 134"/>
                <a:gd name="T19" fmla="*/ 100 h 136"/>
                <a:gd name="T20" fmla="*/ 96 w 134"/>
                <a:gd name="T21" fmla="*/ 96 h 136"/>
                <a:gd name="T22" fmla="*/ 102 w 134"/>
                <a:gd name="T23" fmla="*/ 92 h 136"/>
                <a:gd name="T24" fmla="*/ 106 w 134"/>
                <a:gd name="T25" fmla="*/ 86 h 136"/>
                <a:gd name="T26" fmla="*/ 108 w 134"/>
                <a:gd name="T27" fmla="*/ 80 h 136"/>
                <a:gd name="T28" fmla="*/ 108 w 134"/>
                <a:gd name="T29" fmla="*/ 74 h 136"/>
                <a:gd name="T30" fmla="*/ 106 w 134"/>
                <a:gd name="T31" fmla="*/ 66 h 136"/>
                <a:gd name="T32" fmla="*/ 104 w 134"/>
                <a:gd name="T33" fmla="*/ 58 h 136"/>
                <a:gd name="T34" fmla="*/ 104 w 134"/>
                <a:gd name="T35" fmla="*/ 58 h 136"/>
                <a:gd name="T36" fmla="*/ 100 w 134"/>
                <a:gd name="T37" fmla="*/ 54 h 136"/>
                <a:gd name="T38" fmla="*/ 94 w 134"/>
                <a:gd name="T39" fmla="*/ 50 h 136"/>
                <a:gd name="T40" fmla="*/ 82 w 134"/>
                <a:gd name="T41" fmla="*/ 40 h 136"/>
                <a:gd name="T42" fmla="*/ 78 w 134"/>
                <a:gd name="T43" fmla="*/ 36 h 136"/>
                <a:gd name="T44" fmla="*/ 74 w 134"/>
                <a:gd name="T45" fmla="*/ 30 h 136"/>
                <a:gd name="T46" fmla="*/ 72 w 134"/>
                <a:gd name="T47" fmla="*/ 24 h 136"/>
                <a:gd name="T48" fmla="*/ 74 w 134"/>
                <a:gd name="T49" fmla="*/ 16 h 136"/>
                <a:gd name="T50" fmla="*/ 74 w 134"/>
                <a:gd name="T51" fmla="*/ 16 h 136"/>
                <a:gd name="T52" fmla="*/ 78 w 134"/>
                <a:gd name="T53" fmla="*/ 10 h 136"/>
                <a:gd name="T54" fmla="*/ 82 w 134"/>
                <a:gd name="T55" fmla="*/ 4 h 136"/>
                <a:gd name="T56" fmla="*/ 88 w 134"/>
                <a:gd name="T57" fmla="*/ 2 h 136"/>
                <a:gd name="T58" fmla="*/ 96 w 134"/>
                <a:gd name="T59" fmla="*/ 0 h 136"/>
                <a:gd name="T60" fmla="*/ 102 w 134"/>
                <a:gd name="T61" fmla="*/ 0 h 136"/>
                <a:gd name="T62" fmla="*/ 108 w 134"/>
                <a:gd name="T63" fmla="*/ 0 h 136"/>
                <a:gd name="T64" fmla="*/ 114 w 134"/>
                <a:gd name="T65" fmla="*/ 4 h 136"/>
                <a:gd name="T66" fmla="*/ 118 w 134"/>
                <a:gd name="T67" fmla="*/ 6 h 136"/>
                <a:gd name="T68" fmla="*/ 118 w 134"/>
                <a:gd name="T69" fmla="*/ 6 h 136"/>
                <a:gd name="T70" fmla="*/ 124 w 134"/>
                <a:gd name="T71" fmla="*/ 12 h 136"/>
                <a:gd name="T72" fmla="*/ 126 w 134"/>
                <a:gd name="T73" fmla="*/ 20 h 136"/>
                <a:gd name="T74" fmla="*/ 132 w 134"/>
                <a:gd name="T75" fmla="*/ 38 h 136"/>
                <a:gd name="T76" fmla="*/ 134 w 134"/>
                <a:gd name="T77" fmla="*/ 56 h 136"/>
                <a:gd name="T78" fmla="*/ 134 w 134"/>
                <a:gd name="T79" fmla="*/ 74 h 136"/>
                <a:gd name="T80" fmla="*/ 134 w 134"/>
                <a:gd name="T81" fmla="*/ 74 h 136"/>
                <a:gd name="T82" fmla="*/ 134 w 134"/>
                <a:gd name="T83" fmla="*/ 90 h 136"/>
                <a:gd name="T84" fmla="*/ 132 w 134"/>
                <a:gd name="T85" fmla="*/ 102 h 136"/>
                <a:gd name="T86" fmla="*/ 126 w 134"/>
                <a:gd name="T87" fmla="*/ 112 h 136"/>
                <a:gd name="T88" fmla="*/ 116 w 134"/>
                <a:gd name="T89" fmla="*/ 124 h 136"/>
                <a:gd name="T90" fmla="*/ 116 w 134"/>
                <a:gd name="T91" fmla="*/ 124 h 136"/>
                <a:gd name="T92" fmla="*/ 110 w 134"/>
                <a:gd name="T93" fmla="*/ 128 h 136"/>
                <a:gd name="T94" fmla="*/ 102 w 134"/>
                <a:gd name="T95" fmla="*/ 132 h 136"/>
                <a:gd name="T96" fmla="*/ 86 w 134"/>
                <a:gd name="T97" fmla="*/ 136 h 136"/>
                <a:gd name="T98" fmla="*/ 66 w 134"/>
                <a:gd name="T99" fmla="*/ 136 h 136"/>
                <a:gd name="T100" fmla="*/ 48 w 134"/>
                <a:gd name="T101" fmla="*/ 134 h 136"/>
                <a:gd name="T102" fmla="*/ 30 w 134"/>
                <a:gd name="T103" fmla="*/ 130 h 136"/>
                <a:gd name="T104" fmla="*/ 14 w 134"/>
                <a:gd name="T105" fmla="*/ 124 h 136"/>
                <a:gd name="T106" fmla="*/ 4 w 134"/>
                <a:gd name="T107" fmla="*/ 118 h 136"/>
                <a:gd name="T108" fmla="*/ 2 w 134"/>
                <a:gd name="T109" fmla="*/ 116 h 136"/>
                <a:gd name="T110" fmla="*/ 0 w 134"/>
                <a:gd name="T111" fmla="*/ 112 h 136"/>
                <a:gd name="T112" fmla="*/ 0 w 134"/>
                <a:gd name="T113" fmla="*/ 112 h 136"/>
                <a:gd name="T114" fmla="*/ 0 w 134"/>
                <a:gd name="T115" fmla="*/ 108 h 136"/>
                <a:gd name="T116" fmla="*/ 2 w 134"/>
                <a:gd name="T117" fmla="*/ 104 h 136"/>
                <a:gd name="T118" fmla="*/ 8 w 134"/>
                <a:gd name="T119" fmla="*/ 96 h 136"/>
                <a:gd name="T120" fmla="*/ 16 w 134"/>
                <a:gd name="T121" fmla="*/ 90 h 136"/>
                <a:gd name="T122" fmla="*/ 26 w 134"/>
                <a:gd name="T123" fmla="*/ 88 h 136"/>
                <a:gd name="T124" fmla="*/ 28 w 134"/>
                <a:gd name="T125" fmla="*/ 7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136">
                  <a:moveTo>
                    <a:pt x="28" y="78"/>
                  </a:moveTo>
                  <a:lnTo>
                    <a:pt x="28" y="78"/>
                  </a:lnTo>
                  <a:lnTo>
                    <a:pt x="40" y="90"/>
                  </a:lnTo>
                  <a:lnTo>
                    <a:pt x="52" y="98"/>
                  </a:lnTo>
                  <a:lnTo>
                    <a:pt x="58" y="100"/>
                  </a:lnTo>
                  <a:lnTo>
                    <a:pt x="66" y="102"/>
                  </a:lnTo>
                  <a:lnTo>
                    <a:pt x="74" y="104"/>
                  </a:lnTo>
                  <a:lnTo>
                    <a:pt x="82" y="102"/>
                  </a:lnTo>
                  <a:lnTo>
                    <a:pt x="82" y="102"/>
                  </a:lnTo>
                  <a:lnTo>
                    <a:pt x="90" y="100"/>
                  </a:lnTo>
                  <a:lnTo>
                    <a:pt x="96" y="96"/>
                  </a:lnTo>
                  <a:lnTo>
                    <a:pt x="102" y="92"/>
                  </a:lnTo>
                  <a:lnTo>
                    <a:pt x="106" y="86"/>
                  </a:lnTo>
                  <a:lnTo>
                    <a:pt x="108" y="80"/>
                  </a:lnTo>
                  <a:lnTo>
                    <a:pt x="108" y="74"/>
                  </a:lnTo>
                  <a:lnTo>
                    <a:pt x="106" y="66"/>
                  </a:lnTo>
                  <a:lnTo>
                    <a:pt x="104" y="58"/>
                  </a:lnTo>
                  <a:lnTo>
                    <a:pt x="104" y="58"/>
                  </a:lnTo>
                  <a:lnTo>
                    <a:pt x="100" y="54"/>
                  </a:lnTo>
                  <a:lnTo>
                    <a:pt x="94" y="50"/>
                  </a:lnTo>
                  <a:lnTo>
                    <a:pt x="82" y="40"/>
                  </a:lnTo>
                  <a:lnTo>
                    <a:pt x="78" y="36"/>
                  </a:lnTo>
                  <a:lnTo>
                    <a:pt x="74" y="30"/>
                  </a:lnTo>
                  <a:lnTo>
                    <a:pt x="72" y="24"/>
                  </a:lnTo>
                  <a:lnTo>
                    <a:pt x="74" y="16"/>
                  </a:lnTo>
                  <a:lnTo>
                    <a:pt x="74" y="16"/>
                  </a:lnTo>
                  <a:lnTo>
                    <a:pt x="78" y="10"/>
                  </a:lnTo>
                  <a:lnTo>
                    <a:pt x="82" y="4"/>
                  </a:lnTo>
                  <a:lnTo>
                    <a:pt x="88" y="2"/>
                  </a:lnTo>
                  <a:lnTo>
                    <a:pt x="96" y="0"/>
                  </a:lnTo>
                  <a:lnTo>
                    <a:pt x="102" y="0"/>
                  </a:lnTo>
                  <a:lnTo>
                    <a:pt x="108" y="0"/>
                  </a:lnTo>
                  <a:lnTo>
                    <a:pt x="114" y="4"/>
                  </a:lnTo>
                  <a:lnTo>
                    <a:pt x="118" y="6"/>
                  </a:lnTo>
                  <a:lnTo>
                    <a:pt x="118" y="6"/>
                  </a:lnTo>
                  <a:lnTo>
                    <a:pt x="124" y="12"/>
                  </a:lnTo>
                  <a:lnTo>
                    <a:pt x="126" y="20"/>
                  </a:lnTo>
                  <a:lnTo>
                    <a:pt x="132" y="38"/>
                  </a:lnTo>
                  <a:lnTo>
                    <a:pt x="134" y="56"/>
                  </a:lnTo>
                  <a:lnTo>
                    <a:pt x="134" y="74"/>
                  </a:lnTo>
                  <a:lnTo>
                    <a:pt x="134" y="74"/>
                  </a:lnTo>
                  <a:lnTo>
                    <a:pt x="134" y="90"/>
                  </a:lnTo>
                  <a:lnTo>
                    <a:pt x="132" y="102"/>
                  </a:lnTo>
                  <a:lnTo>
                    <a:pt x="126" y="112"/>
                  </a:lnTo>
                  <a:lnTo>
                    <a:pt x="116" y="124"/>
                  </a:lnTo>
                  <a:lnTo>
                    <a:pt x="116" y="124"/>
                  </a:lnTo>
                  <a:lnTo>
                    <a:pt x="110" y="128"/>
                  </a:lnTo>
                  <a:lnTo>
                    <a:pt x="102" y="132"/>
                  </a:lnTo>
                  <a:lnTo>
                    <a:pt x="86" y="136"/>
                  </a:lnTo>
                  <a:lnTo>
                    <a:pt x="66" y="136"/>
                  </a:lnTo>
                  <a:lnTo>
                    <a:pt x="48" y="134"/>
                  </a:lnTo>
                  <a:lnTo>
                    <a:pt x="30" y="130"/>
                  </a:lnTo>
                  <a:lnTo>
                    <a:pt x="14" y="124"/>
                  </a:lnTo>
                  <a:lnTo>
                    <a:pt x="4" y="118"/>
                  </a:lnTo>
                  <a:lnTo>
                    <a:pt x="2" y="116"/>
                  </a:lnTo>
                  <a:lnTo>
                    <a:pt x="0" y="112"/>
                  </a:lnTo>
                  <a:lnTo>
                    <a:pt x="0" y="112"/>
                  </a:lnTo>
                  <a:lnTo>
                    <a:pt x="0" y="108"/>
                  </a:lnTo>
                  <a:lnTo>
                    <a:pt x="2" y="104"/>
                  </a:lnTo>
                  <a:lnTo>
                    <a:pt x="8" y="96"/>
                  </a:lnTo>
                  <a:lnTo>
                    <a:pt x="16" y="90"/>
                  </a:lnTo>
                  <a:lnTo>
                    <a:pt x="26" y="88"/>
                  </a:lnTo>
                  <a:lnTo>
                    <a:pt x="28"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20"/>
            <p:cNvSpPr>
              <a:spLocks/>
            </p:cNvSpPr>
            <p:nvPr/>
          </p:nvSpPr>
          <p:spPr bwMode="auto">
            <a:xfrm>
              <a:off x="1980" y="2461"/>
              <a:ext cx="196" cy="202"/>
            </a:xfrm>
            <a:custGeom>
              <a:avLst/>
              <a:gdLst>
                <a:gd name="T0" fmla="*/ 196 w 196"/>
                <a:gd name="T1" fmla="*/ 36 h 202"/>
                <a:gd name="T2" fmla="*/ 192 w 196"/>
                <a:gd name="T3" fmla="*/ 16 h 202"/>
                <a:gd name="T4" fmla="*/ 180 w 196"/>
                <a:gd name="T5" fmla="*/ 0 h 202"/>
                <a:gd name="T6" fmla="*/ 148 w 196"/>
                <a:gd name="T7" fmla="*/ 8 h 202"/>
                <a:gd name="T8" fmla="*/ 118 w 196"/>
                <a:gd name="T9" fmla="*/ 20 h 202"/>
                <a:gd name="T10" fmla="*/ 68 w 196"/>
                <a:gd name="T11" fmla="*/ 34 h 202"/>
                <a:gd name="T12" fmla="*/ 58 w 196"/>
                <a:gd name="T13" fmla="*/ 42 h 202"/>
                <a:gd name="T14" fmla="*/ 50 w 196"/>
                <a:gd name="T15" fmla="*/ 52 h 202"/>
                <a:gd name="T16" fmla="*/ 42 w 196"/>
                <a:gd name="T17" fmla="*/ 80 h 202"/>
                <a:gd name="T18" fmla="*/ 36 w 196"/>
                <a:gd name="T19" fmla="*/ 124 h 202"/>
                <a:gd name="T20" fmla="*/ 34 w 196"/>
                <a:gd name="T21" fmla="*/ 154 h 202"/>
                <a:gd name="T22" fmla="*/ 12 w 196"/>
                <a:gd name="T23" fmla="*/ 172 h 202"/>
                <a:gd name="T24" fmla="*/ 2 w 196"/>
                <a:gd name="T25" fmla="*/ 182 h 202"/>
                <a:gd name="T26" fmla="*/ 0 w 196"/>
                <a:gd name="T27" fmla="*/ 192 h 202"/>
                <a:gd name="T28" fmla="*/ 8 w 196"/>
                <a:gd name="T29" fmla="*/ 198 h 202"/>
                <a:gd name="T30" fmla="*/ 30 w 196"/>
                <a:gd name="T31" fmla="*/ 200 h 202"/>
                <a:gd name="T32" fmla="*/ 34 w 196"/>
                <a:gd name="T33" fmla="*/ 198 h 202"/>
                <a:gd name="T34" fmla="*/ 44 w 196"/>
                <a:gd name="T35" fmla="*/ 194 h 202"/>
                <a:gd name="T36" fmla="*/ 48 w 196"/>
                <a:gd name="T37" fmla="*/ 192 h 202"/>
                <a:gd name="T38" fmla="*/ 60 w 196"/>
                <a:gd name="T39" fmla="*/ 194 h 202"/>
                <a:gd name="T40" fmla="*/ 68 w 196"/>
                <a:gd name="T41" fmla="*/ 188 h 202"/>
                <a:gd name="T42" fmla="*/ 68 w 196"/>
                <a:gd name="T43" fmla="*/ 182 h 202"/>
                <a:gd name="T44" fmla="*/ 64 w 196"/>
                <a:gd name="T45" fmla="*/ 164 h 202"/>
                <a:gd name="T46" fmla="*/ 60 w 196"/>
                <a:gd name="T47" fmla="*/ 156 h 202"/>
                <a:gd name="T48" fmla="*/ 70 w 196"/>
                <a:gd name="T49" fmla="*/ 102 h 202"/>
                <a:gd name="T50" fmla="*/ 76 w 196"/>
                <a:gd name="T51" fmla="*/ 88 h 202"/>
                <a:gd name="T52" fmla="*/ 86 w 196"/>
                <a:gd name="T53" fmla="*/ 80 h 202"/>
                <a:gd name="T54" fmla="*/ 128 w 196"/>
                <a:gd name="T55" fmla="*/ 72 h 202"/>
                <a:gd name="T56" fmla="*/ 158 w 196"/>
                <a:gd name="T57" fmla="*/ 68 h 202"/>
                <a:gd name="T58" fmla="*/ 190 w 196"/>
                <a:gd name="T59" fmla="*/ 66 h 202"/>
                <a:gd name="T60" fmla="*/ 194 w 196"/>
                <a:gd name="T61" fmla="*/ 52 h 202"/>
                <a:gd name="T62" fmla="*/ 196 w 196"/>
                <a:gd name="T63" fmla="*/ 3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 h="202">
                  <a:moveTo>
                    <a:pt x="196" y="36"/>
                  </a:moveTo>
                  <a:lnTo>
                    <a:pt x="196" y="36"/>
                  </a:lnTo>
                  <a:lnTo>
                    <a:pt x="194" y="26"/>
                  </a:lnTo>
                  <a:lnTo>
                    <a:pt x="192" y="16"/>
                  </a:lnTo>
                  <a:lnTo>
                    <a:pt x="180" y="0"/>
                  </a:lnTo>
                  <a:lnTo>
                    <a:pt x="180" y="0"/>
                  </a:lnTo>
                  <a:lnTo>
                    <a:pt x="164" y="2"/>
                  </a:lnTo>
                  <a:lnTo>
                    <a:pt x="148" y="8"/>
                  </a:lnTo>
                  <a:lnTo>
                    <a:pt x="118" y="20"/>
                  </a:lnTo>
                  <a:lnTo>
                    <a:pt x="118" y="20"/>
                  </a:lnTo>
                  <a:lnTo>
                    <a:pt x="86" y="28"/>
                  </a:lnTo>
                  <a:lnTo>
                    <a:pt x="68" y="34"/>
                  </a:lnTo>
                  <a:lnTo>
                    <a:pt x="62" y="38"/>
                  </a:lnTo>
                  <a:lnTo>
                    <a:pt x="58" y="42"/>
                  </a:lnTo>
                  <a:lnTo>
                    <a:pt x="58" y="42"/>
                  </a:lnTo>
                  <a:lnTo>
                    <a:pt x="50" y="52"/>
                  </a:lnTo>
                  <a:lnTo>
                    <a:pt x="46" y="66"/>
                  </a:lnTo>
                  <a:lnTo>
                    <a:pt x="42" y="80"/>
                  </a:lnTo>
                  <a:lnTo>
                    <a:pt x="40" y="94"/>
                  </a:lnTo>
                  <a:lnTo>
                    <a:pt x="36" y="124"/>
                  </a:lnTo>
                  <a:lnTo>
                    <a:pt x="34" y="154"/>
                  </a:lnTo>
                  <a:lnTo>
                    <a:pt x="34" y="154"/>
                  </a:lnTo>
                  <a:lnTo>
                    <a:pt x="22" y="162"/>
                  </a:lnTo>
                  <a:lnTo>
                    <a:pt x="12" y="172"/>
                  </a:lnTo>
                  <a:lnTo>
                    <a:pt x="2" y="182"/>
                  </a:lnTo>
                  <a:lnTo>
                    <a:pt x="2" y="182"/>
                  </a:lnTo>
                  <a:lnTo>
                    <a:pt x="0" y="188"/>
                  </a:lnTo>
                  <a:lnTo>
                    <a:pt x="0" y="192"/>
                  </a:lnTo>
                  <a:lnTo>
                    <a:pt x="2" y="196"/>
                  </a:lnTo>
                  <a:lnTo>
                    <a:pt x="8" y="198"/>
                  </a:lnTo>
                  <a:lnTo>
                    <a:pt x="18" y="202"/>
                  </a:lnTo>
                  <a:lnTo>
                    <a:pt x="30" y="200"/>
                  </a:lnTo>
                  <a:lnTo>
                    <a:pt x="30" y="200"/>
                  </a:lnTo>
                  <a:lnTo>
                    <a:pt x="34" y="198"/>
                  </a:lnTo>
                  <a:lnTo>
                    <a:pt x="40" y="196"/>
                  </a:lnTo>
                  <a:lnTo>
                    <a:pt x="44" y="194"/>
                  </a:lnTo>
                  <a:lnTo>
                    <a:pt x="48" y="192"/>
                  </a:lnTo>
                  <a:lnTo>
                    <a:pt x="48" y="192"/>
                  </a:lnTo>
                  <a:lnTo>
                    <a:pt x="54" y="192"/>
                  </a:lnTo>
                  <a:lnTo>
                    <a:pt x="60" y="194"/>
                  </a:lnTo>
                  <a:lnTo>
                    <a:pt x="64" y="194"/>
                  </a:lnTo>
                  <a:lnTo>
                    <a:pt x="68" y="188"/>
                  </a:lnTo>
                  <a:lnTo>
                    <a:pt x="68" y="188"/>
                  </a:lnTo>
                  <a:lnTo>
                    <a:pt x="68" y="182"/>
                  </a:lnTo>
                  <a:lnTo>
                    <a:pt x="66" y="172"/>
                  </a:lnTo>
                  <a:lnTo>
                    <a:pt x="64" y="164"/>
                  </a:lnTo>
                  <a:lnTo>
                    <a:pt x="60" y="156"/>
                  </a:lnTo>
                  <a:lnTo>
                    <a:pt x="60" y="156"/>
                  </a:lnTo>
                  <a:lnTo>
                    <a:pt x="66" y="120"/>
                  </a:lnTo>
                  <a:lnTo>
                    <a:pt x="70" y="102"/>
                  </a:lnTo>
                  <a:lnTo>
                    <a:pt x="76" y="88"/>
                  </a:lnTo>
                  <a:lnTo>
                    <a:pt x="76" y="88"/>
                  </a:lnTo>
                  <a:lnTo>
                    <a:pt x="80" y="84"/>
                  </a:lnTo>
                  <a:lnTo>
                    <a:pt x="86" y="80"/>
                  </a:lnTo>
                  <a:lnTo>
                    <a:pt x="98" y="76"/>
                  </a:lnTo>
                  <a:lnTo>
                    <a:pt x="128" y="72"/>
                  </a:lnTo>
                  <a:lnTo>
                    <a:pt x="128" y="72"/>
                  </a:lnTo>
                  <a:lnTo>
                    <a:pt x="158" y="68"/>
                  </a:lnTo>
                  <a:lnTo>
                    <a:pt x="174" y="66"/>
                  </a:lnTo>
                  <a:lnTo>
                    <a:pt x="190" y="66"/>
                  </a:lnTo>
                  <a:lnTo>
                    <a:pt x="190" y="66"/>
                  </a:lnTo>
                  <a:lnTo>
                    <a:pt x="194" y="52"/>
                  </a:lnTo>
                  <a:lnTo>
                    <a:pt x="196" y="44"/>
                  </a:lnTo>
                  <a:lnTo>
                    <a:pt x="196" y="36"/>
                  </a:lnTo>
                  <a:lnTo>
                    <a:pt x="19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0868494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 0 L 0 0.25 E" pathEditMode="relative" ptsTypes="">
                                      <p:cBhvr>
                                        <p:cTn id="6" dur="2000" fill="hold"/>
                                        <p:tgtEl>
                                          <p:spTgt spid="309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printmediacentr.com/files/2011/05/Dont-Try-This-At-Home-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1501" y="2777564"/>
            <a:ext cx="5213288" cy="2403567"/>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a:spLocks/>
          </p:cNvSpPr>
          <p:nvPr/>
        </p:nvSpPr>
        <p:spPr>
          <a:xfrm>
            <a:off x="731837" y="397772"/>
            <a:ext cx="11048999" cy="1499290"/>
          </a:xfrm>
          <a:prstGeom prst="rect">
            <a:avLst/>
          </a:prstGeom>
        </p:spPr>
        <p:txBody>
          <a:bodyPr lIns="124346" tIns="62173" rIns="124346" bIns="62173"/>
          <a:lstStyle/>
          <a:p>
            <a:pPr defTabSz="1243462">
              <a:spcBef>
                <a:spcPct val="0"/>
              </a:spcBef>
              <a:defRPr/>
            </a:pPr>
            <a:r>
              <a:rPr lang="en-US" sz="6000" dirty="0">
                <a:ea typeface="+mj-ea"/>
                <a:cs typeface="+mj-cs"/>
              </a:rPr>
              <a:t>And So… You Install SharePoint </a:t>
            </a:r>
            <a:r>
              <a:rPr lang="en-US" sz="6000" b="1" dirty="0">
                <a:ea typeface="+mj-ea"/>
                <a:cs typeface="+mj-cs"/>
              </a:rPr>
              <a:t>On A Single Server.</a:t>
            </a:r>
          </a:p>
        </p:txBody>
      </p:sp>
    </p:spTree>
    <p:extLst>
      <p:ext uri="{BB962C8B-B14F-4D97-AF65-F5344CB8AC3E}">
        <p14:creationId xmlns:p14="http://schemas.microsoft.com/office/powerpoint/2010/main" val="20383900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22237" y="426508"/>
            <a:ext cx="12192000"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6000" dirty="0">
                <a:solidFill>
                  <a:srgbClr val="000000"/>
                </a:solidFill>
                <a:latin typeface="+mn-lt"/>
              </a:rPr>
              <a:t>You Start </a:t>
            </a:r>
            <a:r>
              <a:rPr lang="en-US" sz="6000" b="1" dirty="0">
                <a:solidFill>
                  <a:srgbClr val="000000"/>
                </a:solidFill>
                <a:latin typeface="+mn-lt"/>
              </a:rPr>
              <a:t>Climbing</a:t>
            </a:r>
            <a:r>
              <a:rPr lang="en-US" sz="6000" dirty="0">
                <a:solidFill>
                  <a:srgbClr val="000000"/>
                </a:solidFill>
                <a:latin typeface="+mn-lt"/>
              </a:rPr>
              <a:t> Up </a:t>
            </a:r>
            <a:r>
              <a:rPr lang="en-US" sz="6000" b="1" dirty="0">
                <a:solidFill>
                  <a:srgbClr val="000000"/>
                </a:solidFill>
                <a:latin typeface="+mn-lt"/>
              </a:rPr>
              <a:t>To Success!</a:t>
            </a:r>
          </a:p>
        </p:txBody>
      </p:sp>
      <p:pic>
        <p:nvPicPr>
          <p:cNvPr id="22" name="Picture 5" descr="C:\Documents and Settings\rharbridge\Local Settings\Temporary Internet Files\Content.IE5\2RQKXNLD\MCj04418900000[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7520" y="1919847"/>
            <a:ext cx="4903695" cy="4632667"/>
          </a:xfrm>
          <a:prstGeom prst="rect">
            <a:avLst/>
          </a:prstGeom>
          <a:noFill/>
        </p:spPr>
      </p:pic>
    </p:spTree>
    <p:extLst>
      <p:ext uri="{BB962C8B-B14F-4D97-AF65-F5344CB8AC3E}">
        <p14:creationId xmlns:p14="http://schemas.microsoft.com/office/powerpoint/2010/main" val="3112894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3688"/>
            <a:ext cx="11432366" cy="917575"/>
          </a:xfrm>
        </p:spPr>
        <p:txBody>
          <a:bodyPr>
            <a:noAutofit/>
          </a:bodyPr>
          <a:lstStyle/>
          <a:p>
            <a:r>
              <a:rPr lang="en-US" sz="6000" dirty="0">
                <a:solidFill>
                  <a:srgbClr val="000000"/>
                </a:solidFill>
                <a:latin typeface="+mn-lt"/>
              </a:rPr>
              <a:t>Things Started Out </a:t>
            </a:r>
            <a:r>
              <a:rPr lang="en-US" sz="6000" b="1" dirty="0">
                <a:solidFill>
                  <a:srgbClr val="000000"/>
                </a:solidFill>
                <a:latin typeface="+mn-lt"/>
              </a:rPr>
              <a:t>Simple</a:t>
            </a:r>
          </a:p>
        </p:txBody>
      </p:sp>
      <p:sp>
        <p:nvSpPr>
          <p:cNvPr id="4" name="TextBox 3"/>
          <p:cNvSpPr txBox="1"/>
          <p:nvPr/>
        </p:nvSpPr>
        <p:spPr>
          <a:xfrm>
            <a:off x="7876435" y="6625371"/>
            <a:ext cx="3511263" cy="408050"/>
          </a:xfrm>
          <a:prstGeom prst="rect">
            <a:avLst/>
          </a:prstGeom>
          <a:noFill/>
        </p:spPr>
        <p:txBody>
          <a:bodyPr wrap="none" lIns="124346" tIns="62173" rIns="124346" bIns="62173" rtlCol="0">
            <a:spAutoFit/>
          </a:bodyPr>
          <a:lstStyle/>
          <a:p>
            <a:r>
              <a:rPr lang="en-US" dirty="0" smtClean="0"/>
              <a:t>Visual Concept By </a:t>
            </a:r>
            <a:r>
              <a:rPr lang="en-US" dirty="0" smtClean="0">
                <a:hlinkClick r:id="rId3"/>
              </a:rPr>
              <a:t>Virgil  Carroll</a:t>
            </a:r>
            <a:endParaRPr lang="en-US" dirty="0"/>
          </a:p>
        </p:txBody>
      </p:sp>
      <p:pic>
        <p:nvPicPr>
          <p:cNvPr id="6" name="Picture 5"/>
          <p:cNvPicPr>
            <a:picLocks noChangeAspect="1"/>
          </p:cNvPicPr>
          <p:nvPr/>
        </p:nvPicPr>
        <p:blipFill>
          <a:blip r:embed="rId4"/>
          <a:stretch>
            <a:fillRect/>
          </a:stretch>
        </p:blipFill>
        <p:spPr>
          <a:xfrm>
            <a:off x="1493837" y="1516062"/>
            <a:ext cx="9511218" cy="40569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6063289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432366" cy="917575"/>
          </a:xfrm>
        </p:spPr>
        <p:txBody>
          <a:bodyPr>
            <a:noAutofit/>
          </a:bodyPr>
          <a:lstStyle/>
          <a:p>
            <a:r>
              <a:rPr lang="en-US" sz="6000" dirty="0">
                <a:latin typeface="+mn-lt"/>
              </a:rPr>
              <a:t>Then It </a:t>
            </a:r>
            <a:r>
              <a:rPr lang="en-US" sz="6000" b="1" dirty="0">
                <a:latin typeface="+mn-lt"/>
              </a:rPr>
              <a:t>Grew</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57168" y="1439862"/>
            <a:ext cx="10542936" cy="458427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876435" y="6625371"/>
            <a:ext cx="3511263" cy="408050"/>
          </a:xfrm>
          <a:prstGeom prst="rect">
            <a:avLst/>
          </a:prstGeom>
          <a:noFill/>
        </p:spPr>
        <p:txBody>
          <a:bodyPr wrap="none" lIns="124346" tIns="62173" rIns="124346" bIns="62173" rtlCol="0">
            <a:spAutoFit/>
          </a:bodyPr>
          <a:lstStyle/>
          <a:p>
            <a:r>
              <a:rPr lang="en-US" dirty="0" smtClean="0"/>
              <a:t>Visual Concept By </a:t>
            </a:r>
            <a:r>
              <a:rPr lang="en-US" dirty="0" smtClean="0">
                <a:hlinkClick r:id="rId4"/>
              </a:rPr>
              <a:t>Virgil  Carroll</a:t>
            </a:r>
            <a:endParaRPr lang="en-US" dirty="0"/>
          </a:p>
        </p:txBody>
      </p:sp>
    </p:spTree>
    <p:extLst>
      <p:ext uri="{BB962C8B-B14F-4D97-AF65-F5344CB8AC3E}">
        <p14:creationId xmlns:p14="http://schemas.microsoft.com/office/powerpoint/2010/main" val="1086336950"/>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40" y="220663"/>
            <a:ext cx="11889564" cy="917575"/>
          </a:xfrm>
        </p:spPr>
        <p:txBody>
          <a:bodyPr>
            <a:noAutofit/>
          </a:bodyPr>
          <a:lstStyle/>
          <a:p>
            <a:r>
              <a:rPr lang="en-US" sz="6000" dirty="0">
                <a:latin typeface="+mn-lt"/>
              </a:rPr>
              <a:t>Then It Got Totally </a:t>
            </a:r>
            <a:r>
              <a:rPr lang="en-US" sz="6000" b="1" dirty="0">
                <a:latin typeface="+mn-lt"/>
              </a:rPr>
              <a:t>Out Of Control</a:t>
            </a:r>
            <a:r>
              <a:rPr lang="en-US" sz="6000" dirty="0">
                <a:latin typeface="+mn-lt"/>
              </a:rPr>
              <a:t>!</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5178" y="1262027"/>
            <a:ext cx="11767892" cy="520703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7876435" y="6625371"/>
            <a:ext cx="3511263" cy="408050"/>
          </a:xfrm>
          <a:prstGeom prst="rect">
            <a:avLst/>
          </a:prstGeom>
          <a:noFill/>
        </p:spPr>
        <p:txBody>
          <a:bodyPr wrap="none" lIns="124346" tIns="62173" rIns="124346" bIns="62173" rtlCol="0">
            <a:spAutoFit/>
          </a:bodyPr>
          <a:lstStyle/>
          <a:p>
            <a:r>
              <a:rPr lang="en-US" dirty="0" smtClean="0"/>
              <a:t>Visual Concept By </a:t>
            </a:r>
            <a:r>
              <a:rPr lang="en-US" dirty="0" smtClean="0">
                <a:hlinkClick r:id="rId4"/>
              </a:rPr>
              <a:t>Virgil  Carroll</a:t>
            </a:r>
            <a:endParaRPr lang="en-US" dirty="0"/>
          </a:p>
        </p:txBody>
      </p:sp>
    </p:spTree>
    <p:extLst>
      <p:ext uri="{BB962C8B-B14F-4D97-AF65-F5344CB8AC3E}">
        <p14:creationId xmlns:p14="http://schemas.microsoft.com/office/powerpoint/2010/main" val="371898983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ounded Rectangular Callout 69"/>
          <p:cNvSpPr/>
          <p:nvPr/>
        </p:nvSpPr>
        <p:spPr>
          <a:xfrm>
            <a:off x="7733934" y="1787490"/>
            <a:ext cx="4508222" cy="1118003"/>
          </a:xfrm>
          <a:prstGeom prst="wedgeRoundRectCallout">
            <a:avLst>
              <a:gd name="adj1" fmla="val -38181"/>
              <a:gd name="adj2" fmla="val 119634"/>
              <a:gd name="adj3" fmla="val 16667"/>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68" name="Rounded Rectangular Callout 67"/>
          <p:cNvSpPr/>
          <p:nvPr/>
        </p:nvSpPr>
        <p:spPr>
          <a:xfrm>
            <a:off x="1564004" y="2275353"/>
            <a:ext cx="4572000" cy="1041833"/>
          </a:xfrm>
          <a:prstGeom prst="wedgeRoundRectCallout">
            <a:avLst>
              <a:gd name="adj1" fmla="val 7937"/>
              <a:gd name="adj2" fmla="val 129910"/>
              <a:gd name="adj3" fmla="val 16667"/>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6" name="Title 1"/>
          <p:cNvSpPr txBox="1">
            <a:spLocks/>
          </p:cNvSpPr>
          <p:nvPr/>
        </p:nvSpPr>
        <p:spPr>
          <a:xfrm>
            <a:off x="503237" y="169172"/>
            <a:ext cx="11582400" cy="1499290"/>
          </a:xfrm>
          <a:prstGeom prst="rect">
            <a:avLst/>
          </a:prstGeom>
        </p:spPr>
        <p:txBody>
          <a:bodyPr lIns="124346" tIns="62173" rIns="124346" bIns="62173"/>
          <a:lstStyle/>
          <a:p>
            <a:pPr defTabSz="1243462">
              <a:spcBef>
                <a:spcPct val="0"/>
              </a:spcBef>
              <a:defRPr/>
            </a:pPr>
            <a:r>
              <a:rPr lang="en-US" sz="6000" b="1" dirty="0">
                <a:solidFill>
                  <a:srgbClr val="002060"/>
                </a:solidFill>
                <a:ea typeface="+mj-ea"/>
                <a:cs typeface="+mj-cs"/>
              </a:rPr>
              <a:t>Decision Makers </a:t>
            </a:r>
            <a:r>
              <a:rPr lang="en-US" sz="6000" dirty="0">
                <a:ea typeface="+mj-ea"/>
                <a:cs typeface="+mj-cs"/>
              </a:rPr>
              <a:t>Can No Longer  Agree…</a:t>
            </a:r>
            <a:endParaRPr lang="en-US" sz="6000" b="1" dirty="0">
              <a:ea typeface="+mj-ea"/>
              <a:cs typeface="+mj-cs"/>
            </a:endParaRPr>
          </a:p>
        </p:txBody>
      </p:sp>
      <p:sp>
        <p:nvSpPr>
          <p:cNvPr id="66" name="TextBox 65"/>
          <p:cNvSpPr txBox="1"/>
          <p:nvPr/>
        </p:nvSpPr>
        <p:spPr>
          <a:xfrm>
            <a:off x="7742237" y="1764259"/>
            <a:ext cx="4669078" cy="1141235"/>
          </a:xfrm>
          <a:prstGeom prst="rect">
            <a:avLst/>
          </a:prstGeom>
          <a:noFill/>
        </p:spPr>
        <p:txBody>
          <a:bodyPr wrap="square" lIns="124346" tIns="62173" rIns="124346" bIns="62173" rtlCol="0">
            <a:spAutoFit/>
          </a:bodyPr>
          <a:lstStyle/>
          <a:p>
            <a:r>
              <a:rPr lang="en-US" sz="3300" dirty="0">
                <a:solidFill>
                  <a:srgbClr val="000000"/>
                </a:solidFill>
              </a:rPr>
              <a:t>Not as much as a </a:t>
            </a:r>
            <a:r>
              <a:rPr lang="en-US" sz="3300" b="1" dirty="0">
                <a:solidFill>
                  <a:srgbClr val="000000"/>
                </a:solidFill>
              </a:rPr>
              <a:t>kitten picture rotator</a:t>
            </a:r>
            <a:r>
              <a:rPr lang="en-US" sz="3300" dirty="0">
                <a:solidFill>
                  <a:srgbClr val="000000"/>
                </a:solidFill>
              </a:rPr>
              <a:t>!</a:t>
            </a:r>
          </a:p>
        </p:txBody>
      </p:sp>
      <p:sp>
        <p:nvSpPr>
          <p:cNvPr id="67" name="TextBox 66"/>
          <p:cNvSpPr txBox="1"/>
          <p:nvPr/>
        </p:nvSpPr>
        <p:spPr>
          <a:xfrm>
            <a:off x="1564004" y="2203628"/>
            <a:ext cx="5111434" cy="1141235"/>
          </a:xfrm>
          <a:prstGeom prst="rect">
            <a:avLst/>
          </a:prstGeom>
          <a:noFill/>
        </p:spPr>
        <p:txBody>
          <a:bodyPr wrap="square" lIns="124346" tIns="62173" rIns="124346" bIns="62173" rtlCol="0">
            <a:spAutoFit/>
          </a:bodyPr>
          <a:lstStyle/>
          <a:p>
            <a:r>
              <a:rPr lang="en-US" sz="3300" dirty="0">
                <a:solidFill>
                  <a:srgbClr val="000000"/>
                </a:solidFill>
              </a:rPr>
              <a:t>We need a </a:t>
            </a:r>
            <a:r>
              <a:rPr lang="en-US" sz="3300" b="1" dirty="0">
                <a:solidFill>
                  <a:srgbClr val="000000"/>
                </a:solidFill>
              </a:rPr>
              <a:t>records</a:t>
            </a:r>
            <a:r>
              <a:rPr lang="en-US" sz="3300" dirty="0">
                <a:solidFill>
                  <a:srgbClr val="000000"/>
                </a:solidFill>
              </a:rPr>
              <a:t> </a:t>
            </a:r>
            <a:r>
              <a:rPr lang="en-US" sz="3300" b="1" dirty="0">
                <a:solidFill>
                  <a:srgbClr val="000000"/>
                </a:solidFill>
              </a:rPr>
              <a:t>management</a:t>
            </a:r>
            <a:r>
              <a:rPr lang="en-US" sz="3300" dirty="0">
                <a:solidFill>
                  <a:srgbClr val="000000"/>
                </a:solidFill>
              </a:rPr>
              <a:t> solution!</a:t>
            </a:r>
          </a:p>
        </p:txBody>
      </p:sp>
      <p:grpSp>
        <p:nvGrpSpPr>
          <p:cNvPr id="71" name="Group 43"/>
          <p:cNvGrpSpPr>
            <a:grpSpLocks noChangeAspect="1"/>
          </p:cNvGrpSpPr>
          <p:nvPr/>
        </p:nvGrpSpPr>
        <p:grpSpPr bwMode="auto">
          <a:xfrm>
            <a:off x="-282843" y="3268662"/>
            <a:ext cx="12881253" cy="3264112"/>
            <a:chOff x="-131" y="1872"/>
            <a:chExt cx="5966" cy="2016"/>
          </a:xfrm>
        </p:grpSpPr>
        <p:sp>
          <p:nvSpPr>
            <p:cNvPr id="72" name="AutoShape 42"/>
            <p:cNvSpPr>
              <a:spLocks noChangeAspect="1" noChangeArrowheads="1" noTextEdit="1"/>
            </p:cNvSpPr>
            <p:nvPr/>
          </p:nvSpPr>
          <p:spPr bwMode="auto">
            <a:xfrm>
              <a:off x="-131" y="1872"/>
              <a:ext cx="5966" cy="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44"/>
            <p:cNvSpPr>
              <a:spLocks/>
            </p:cNvSpPr>
            <p:nvPr/>
          </p:nvSpPr>
          <p:spPr bwMode="auto">
            <a:xfrm>
              <a:off x="763" y="3449"/>
              <a:ext cx="1412" cy="175"/>
            </a:xfrm>
            <a:custGeom>
              <a:avLst/>
              <a:gdLst>
                <a:gd name="T0" fmla="*/ 1412 w 1412"/>
                <a:gd name="T1" fmla="*/ 87 h 175"/>
                <a:gd name="T2" fmla="*/ 1412 w 1412"/>
                <a:gd name="T3" fmla="*/ 87 h 175"/>
                <a:gd name="T4" fmla="*/ 1407 w 1412"/>
                <a:gd name="T5" fmla="*/ 82 h 175"/>
                <a:gd name="T6" fmla="*/ 1396 w 1412"/>
                <a:gd name="T7" fmla="*/ 72 h 175"/>
                <a:gd name="T8" fmla="*/ 1355 w 1412"/>
                <a:gd name="T9" fmla="*/ 56 h 175"/>
                <a:gd name="T10" fmla="*/ 1288 w 1412"/>
                <a:gd name="T11" fmla="*/ 41 h 175"/>
                <a:gd name="T12" fmla="*/ 1205 w 1412"/>
                <a:gd name="T13" fmla="*/ 25 h 175"/>
                <a:gd name="T14" fmla="*/ 1102 w 1412"/>
                <a:gd name="T15" fmla="*/ 15 h 175"/>
                <a:gd name="T16" fmla="*/ 977 w 1412"/>
                <a:gd name="T17" fmla="*/ 10 h 175"/>
                <a:gd name="T18" fmla="*/ 848 w 1412"/>
                <a:gd name="T19" fmla="*/ 5 h 175"/>
                <a:gd name="T20" fmla="*/ 703 w 1412"/>
                <a:gd name="T21" fmla="*/ 0 h 175"/>
                <a:gd name="T22" fmla="*/ 703 w 1412"/>
                <a:gd name="T23" fmla="*/ 0 h 175"/>
                <a:gd name="T24" fmla="*/ 564 w 1412"/>
                <a:gd name="T25" fmla="*/ 5 h 175"/>
                <a:gd name="T26" fmla="*/ 429 w 1412"/>
                <a:gd name="T27" fmla="*/ 10 h 175"/>
                <a:gd name="T28" fmla="*/ 311 w 1412"/>
                <a:gd name="T29" fmla="*/ 15 h 175"/>
                <a:gd name="T30" fmla="*/ 207 w 1412"/>
                <a:gd name="T31" fmla="*/ 25 h 175"/>
                <a:gd name="T32" fmla="*/ 119 w 1412"/>
                <a:gd name="T33" fmla="*/ 41 h 175"/>
                <a:gd name="T34" fmla="*/ 52 w 1412"/>
                <a:gd name="T35" fmla="*/ 56 h 175"/>
                <a:gd name="T36" fmla="*/ 11 w 1412"/>
                <a:gd name="T37" fmla="*/ 72 h 175"/>
                <a:gd name="T38" fmla="*/ 0 w 1412"/>
                <a:gd name="T39" fmla="*/ 82 h 175"/>
                <a:gd name="T40" fmla="*/ 0 w 1412"/>
                <a:gd name="T41" fmla="*/ 87 h 175"/>
                <a:gd name="T42" fmla="*/ 0 w 1412"/>
                <a:gd name="T43" fmla="*/ 87 h 175"/>
                <a:gd name="T44" fmla="*/ 0 w 1412"/>
                <a:gd name="T45" fmla="*/ 98 h 175"/>
                <a:gd name="T46" fmla="*/ 11 w 1412"/>
                <a:gd name="T47" fmla="*/ 108 h 175"/>
                <a:gd name="T48" fmla="*/ 52 w 1412"/>
                <a:gd name="T49" fmla="*/ 124 h 175"/>
                <a:gd name="T50" fmla="*/ 119 w 1412"/>
                <a:gd name="T51" fmla="*/ 139 h 175"/>
                <a:gd name="T52" fmla="*/ 207 w 1412"/>
                <a:gd name="T53" fmla="*/ 150 h 175"/>
                <a:gd name="T54" fmla="*/ 311 w 1412"/>
                <a:gd name="T55" fmla="*/ 160 h 175"/>
                <a:gd name="T56" fmla="*/ 429 w 1412"/>
                <a:gd name="T57" fmla="*/ 170 h 175"/>
                <a:gd name="T58" fmla="*/ 564 w 1412"/>
                <a:gd name="T59" fmla="*/ 175 h 175"/>
                <a:gd name="T60" fmla="*/ 703 w 1412"/>
                <a:gd name="T61" fmla="*/ 175 h 175"/>
                <a:gd name="T62" fmla="*/ 703 w 1412"/>
                <a:gd name="T63" fmla="*/ 175 h 175"/>
                <a:gd name="T64" fmla="*/ 848 w 1412"/>
                <a:gd name="T65" fmla="*/ 175 h 175"/>
                <a:gd name="T66" fmla="*/ 977 w 1412"/>
                <a:gd name="T67" fmla="*/ 170 h 175"/>
                <a:gd name="T68" fmla="*/ 1102 w 1412"/>
                <a:gd name="T69" fmla="*/ 160 h 175"/>
                <a:gd name="T70" fmla="*/ 1205 w 1412"/>
                <a:gd name="T71" fmla="*/ 150 h 175"/>
                <a:gd name="T72" fmla="*/ 1288 w 1412"/>
                <a:gd name="T73" fmla="*/ 139 h 175"/>
                <a:gd name="T74" fmla="*/ 1355 w 1412"/>
                <a:gd name="T75" fmla="*/ 124 h 175"/>
                <a:gd name="T76" fmla="*/ 1396 w 1412"/>
                <a:gd name="T77" fmla="*/ 108 h 175"/>
                <a:gd name="T78" fmla="*/ 1407 w 1412"/>
                <a:gd name="T79" fmla="*/ 98 h 175"/>
                <a:gd name="T80" fmla="*/ 1412 w 1412"/>
                <a:gd name="T81" fmla="*/ 87 h 175"/>
                <a:gd name="T82" fmla="*/ 1412 w 1412"/>
                <a:gd name="T83" fmla="*/ 8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12" h="175">
                  <a:moveTo>
                    <a:pt x="1412" y="87"/>
                  </a:moveTo>
                  <a:lnTo>
                    <a:pt x="1412" y="87"/>
                  </a:lnTo>
                  <a:lnTo>
                    <a:pt x="1407" y="82"/>
                  </a:lnTo>
                  <a:lnTo>
                    <a:pt x="1396" y="72"/>
                  </a:lnTo>
                  <a:lnTo>
                    <a:pt x="1355" y="56"/>
                  </a:lnTo>
                  <a:lnTo>
                    <a:pt x="1288" y="41"/>
                  </a:lnTo>
                  <a:lnTo>
                    <a:pt x="1205" y="25"/>
                  </a:lnTo>
                  <a:lnTo>
                    <a:pt x="1102" y="15"/>
                  </a:lnTo>
                  <a:lnTo>
                    <a:pt x="977" y="10"/>
                  </a:lnTo>
                  <a:lnTo>
                    <a:pt x="848" y="5"/>
                  </a:lnTo>
                  <a:lnTo>
                    <a:pt x="703" y="0"/>
                  </a:lnTo>
                  <a:lnTo>
                    <a:pt x="703" y="0"/>
                  </a:lnTo>
                  <a:lnTo>
                    <a:pt x="564" y="5"/>
                  </a:lnTo>
                  <a:lnTo>
                    <a:pt x="429" y="10"/>
                  </a:lnTo>
                  <a:lnTo>
                    <a:pt x="311" y="15"/>
                  </a:lnTo>
                  <a:lnTo>
                    <a:pt x="207" y="25"/>
                  </a:lnTo>
                  <a:lnTo>
                    <a:pt x="119" y="41"/>
                  </a:lnTo>
                  <a:lnTo>
                    <a:pt x="52" y="56"/>
                  </a:lnTo>
                  <a:lnTo>
                    <a:pt x="11" y="72"/>
                  </a:lnTo>
                  <a:lnTo>
                    <a:pt x="0" y="82"/>
                  </a:lnTo>
                  <a:lnTo>
                    <a:pt x="0" y="87"/>
                  </a:lnTo>
                  <a:lnTo>
                    <a:pt x="0" y="87"/>
                  </a:lnTo>
                  <a:lnTo>
                    <a:pt x="0" y="98"/>
                  </a:lnTo>
                  <a:lnTo>
                    <a:pt x="11" y="108"/>
                  </a:lnTo>
                  <a:lnTo>
                    <a:pt x="52" y="124"/>
                  </a:lnTo>
                  <a:lnTo>
                    <a:pt x="119" y="139"/>
                  </a:lnTo>
                  <a:lnTo>
                    <a:pt x="207" y="150"/>
                  </a:lnTo>
                  <a:lnTo>
                    <a:pt x="311" y="160"/>
                  </a:lnTo>
                  <a:lnTo>
                    <a:pt x="429" y="170"/>
                  </a:lnTo>
                  <a:lnTo>
                    <a:pt x="564" y="175"/>
                  </a:lnTo>
                  <a:lnTo>
                    <a:pt x="703" y="175"/>
                  </a:lnTo>
                  <a:lnTo>
                    <a:pt x="703" y="175"/>
                  </a:lnTo>
                  <a:lnTo>
                    <a:pt x="848" y="175"/>
                  </a:lnTo>
                  <a:lnTo>
                    <a:pt x="977" y="170"/>
                  </a:lnTo>
                  <a:lnTo>
                    <a:pt x="1102" y="160"/>
                  </a:lnTo>
                  <a:lnTo>
                    <a:pt x="1205" y="150"/>
                  </a:lnTo>
                  <a:lnTo>
                    <a:pt x="1288" y="139"/>
                  </a:lnTo>
                  <a:lnTo>
                    <a:pt x="1355" y="124"/>
                  </a:lnTo>
                  <a:lnTo>
                    <a:pt x="1396" y="108"/>
                  </a:lnTo>
                  <a:lnTo>
                    <a:pt x="1407" y="98"/>
                  </a:lnTo>
                  <a:lnTo>
                    <a:pt x="1412" y="87"/>
                  </a:lnTo>
                  <a:lnTo>
                    <a:pt x="1412" y="87"/>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45"/>
            <p:cNvSpPr>
              <a:spLocks/>
            </p:cNvSpPr>
            <p:nvPr/>
          </p:nvSpPr>
          <p:spPr bwMode="auto">
            <a:xfrm>
              <a:off x="3426" y="3495"/>
              <a:ext cx="1416" cy="176"/>
            </a:xfrm>
            <a:custGeom>
              <a:avLst/>
              <a:gdLst>
                <a:gd name="T0" fmla="*/ 1416 w 1416"/>
                <a:gd name="T1" fmla="*/ 88 h 176"/>
                <a:gd name="T2" fmla="*/ 1416 w 1416"/>
                <a:gd name="T3" fmla="*/ 88 h 176"/>
                <a:gd name="T4" fmla="*/ 1411 w 1416"/>
                <a:gd name="T5" fmla="*/ 83 h 176"/>
                <a:gd name="T6" fmla="*/ 1401 w 1416"/>
                <a:gd name="T7" fmla="*/ 73 h 176"/>
                <a:gd name="T8" fmla="*/ 1360 w 1416"/>
                <a:gd name="T9" fmla="*/ 57 h 176"/>
                <a:gd name="T10" fmla="*/ 1292 w 1416"/>
                <a:gd name="T11" fmla="*/ 41 h 176"/>
                <a:gd name="T12" fmla="*/ 1210 w 1416"/>
                <a:gd name="T13" fmla="*/ 26 h 176"/>
                <a:gd name="T14" fmla="*/ 1101 w 1416"/>
                <a:gd name="T15" fmla="*/ 16 h 176"/>
                <a:gd name="T16" fmla="*/ 982 w 1416"/>
                <a:gd name="T17" fmla="*/ 10 h 176"/>
                <a:gd name="T18" fmla="*/ 853 w 1416"/>
                <a:gd name="T19" fmla="*/ 5 h 176"/>
                <a:gd name="T20" fmla="*/ 708 w 1416"/>
                <a:gd name="T21" fmla="*/ 0 h 176"/>
                <a:gd name="T22" fmla="*/ 708 w 1416"/>
                <a:gd name="T23" fmla="*/ 0 h 176"/>
                <a:gd name="T24" fmla="*/ 563 w 1416"/>
                <a:gd name="T25" fmla="*/ 5 h 176"/>
                <a:gd name="T26" fmla="*/ 434 w 1416"/>
                <a:gd name="T27" fmla="*/ 10 h 176"/>
                <a:gd name="T28" fmla="*/ 315 w 1416"/>
                <a:gd name="T29" fmla="*/ 16 h 176"/>
                <a:gd name="T30" fmla="*/ 207 w 1416"/>
                <a:gd name="T31" fmla="*/ 26 h 176"/>
                <a:gd name="T32" fmla="*/ 124 w 1416"/>
                <a:gd name="T33" fmla="*/ 41 h 176"/>
                <a:gd name="T34" fmla="*/ 57 w 1416"/>
                <a:gd name="T35" fmla="*/ 57 h 176"/>
                <a:gd name="T36" fmla="*/ 15 w 1416"/>
                <a:gd name="T37" fmla="*/ 73 h 176"/>
                <a:gd name="T38" fmla="*/ 5 w 1416"/>
                <a:gd name="T39" fmla="*/ 83 h 176"/>
                <a:gd name="T40" fmla="*/ 0 w 1416"/>
                <a:gd name="T41" fmla="*/ 88 h 176"/>
                <a:gd name="T42" fmla="*/ 0 w 1416"/>
                <a:gd name="T43" fmla="*/ 88 h 176"/>
                <a:gd name="T44" fmla="*/ 5 w 1416"/>
                <a:gd name="T45" fmla="*/ 98 h 176"/>
                <a:gd name="T46" fmla="*/ 15 w 1416"/>
                <a:gd name="T47" fmla="*/ 109 h 176"/>
                <a:gd name="T48" fmla="*/ 57 w 1416"/>
                <a:gd name="T49" fmla="*/ 124 h 176"/>
                <a:gd name="T50" fmla="*/ 124 w 1416"/>
                <a:gd name="T51" fmla="*/ 140 h 176"/>
                <a:gd name="T52" fmla="*/ 207 w 1416"/>
                <a:gd name="T53" fmla="*/ 150 h 176"/>
                <a:gd name="T54" fmla="*/ 315 w 1416"/>
                <a:gd name="T55" fmla="*/ 160 h 176"/>
                <a:gd name="T56" fmla="*/ 434 w 1416"/>
                <a:gd name="T57" fmla="*/ 171 h 176"/>
                <a:gd name="T58" fmla="*/ 563 w 1416"/>
                <a:gd name="T59" fmla="*/ 176 h 176"/>
                <a:gd name="T60" fmla="*/ 708 w 1416"/>
                <a:gd name="T61" fmla="*/ 176 h 176"/>
                <a:gd name="T62" fmla="*/ 708 w 1416"/>
                <a:gd name="T63" fmla="*/ 176 h 176"/>
                <a:gd name="T64" fmla="*/ 853 w 1416"/>
                <a:gd name="T65" fmla="*/ 176 h 176"/>
                <a:gd name="T66" fmla="*/ 982 w 1416"/>
                <a:gd name="T67" fmla="*/ 171 h 176"/>
                <a:gd name="T68" fmla="*/ 1101 w 1416"/>
                <a:gd name="T69" fmla="*/ 160 h 176"/>
                <a:gd name="T70" fmla="*/ 1210 w 1416"/>
                <a:gd name="T71" fmla="*/ 150 h 176"/>
                <a:gd name="T72" fmla="*/ 1292 w 1416"/>
                <a:gd name="T73" fmla="*/ 140 h 176"/>
                <a:gd name="T74" fmla="*/ 1360 w 1416"/>
                <a:gd name="T75" fmla="*/ 124 h 176"/>
                <a:gd name="T76" fmla="*/ 1401 w 1416"/>
                <a:gd name="T77" fmla="*/ 109 h 176"/>
                <a:gd name="T78" fmla="*/ 1411 w 1416"/>
                <a:gd name="T79" fmla="*/ 98 h 176"/>
                <a:gd name="T80" fmla="*/ 1416 w 1416"/>
                <a:gd name="T81" fmla="*/ 88 h 176"/>
                <a:gd name="T82" fmla="*/ 1416 w 1416"/>
                <a:gd name="T83" fmla="*/ 8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16" h="176">
                  <a:moveTo>
                    <a:pt x="1416" y="88"/>
                  </a:moveTo>
                  <a:lnTo>
                    <a:pt x="1416" y="88"/>
                  </a:lnTo>
                  <a:lnTo>
                    <a:pt x="1411" y="83"/>
                  </a:lnTo>
                  <a:lnTo>
                    <a:pt x="1401" y="73"/>
                  </a:lnTo>
                  <a:lnTo>
                    <a:pt x="1360" y="57"/>
                  </a:lnTo>
                  <a:lnTo>
                    <a:pt x="1292" y="41"/>
                  </a:lnTo>
                  <a:lnTo>
                    <a:pt x="1210" y="26"/>
                  </a:lnTo>
                  <a:lnTo>
                    <a:pt x="1101" y="16"/>
                  </a:lnTo>
                  <a:lnTo>
                    <a:pt x="982" y="10"/>
                  </a:lnTo>
                  <a:lnTo>
                    <a:pt x="853" y="5"/>
                  </a:lnTo>
                  <a:lnTo>
                    <a:pt x="708" y="0"/>
                  </a:lnTo>
                  <a:lnTo>
                    <a:pt x="708" y="0"/>
                  </a:lnTo>
                  <a:lnTo>
                    <a:pt x="563" y="5"/>
                  </a:lnTo>
                  <a:lnTo>
                    <a:pt x="434" y="10"/>
                  </a:lnTo>
                  <a:lnTo>
                    <a:pt x="315" y="16"/>
                  </a:lnTo>
                  <a:lnTo>
                    <a:pt x="207" y="26"/>
                  </a:lnTo>
                  <a:lnTo>
                    <a:pt x="124" y="41"/>
                  </a:lnTo>
                  <a:lnTo>
                    <a:pt x="57" y="57"/>
                  </a:lnTo>
                  <a:lnTo>
                    <a:pt x="15" y="73"/>
                  </a:lnTo>
                  <a:lnTo>
                    <a:pt x="5" y="83"/>
                  </a:lnTo>
                  <a:lnTo>
                    <a:pt x="0" y="88"/>
                  </a:lnTo>
                  <a:lnTo>
                    <a:pt x="0" y="88"/>
                  </a:lnTo>
                  <a:lnTo>
                    <a:pt x="5" y="98"/>
                  </a:lnTo>
                  <a:lnTo>
                    <a:pt x="15" y="109"/>
                  </a:lnTo>
                  <a:lnTo>
                    <a:pt x="57" y="124"/>
                  </a:lnTo>
                  <a:lnTo>
                    <a:pt x="124" y="140"/>
                  </a:lnTo>
                  <a:lnTo>
                    <a:pt x="207" y="150"/>
                  </a:lnTo>
                  <a:lnTo>
                    <a:pt x="315" y="160"/>
                  </a:lnTo>
                  <a:lnTo>
                    <a:pt x="434" y="171"/>
                  </a:lnTo>
                  <a:lnTo>
                    <a:pt x="563" y="176"/>
                  </a:lnTo>
                  <a:lnTo>
                    <a:pt x="708" y="176"/>
                  </a:lnTo>
                  <a:lnTo>
                    <a:pt x="708" y="176"/>
                  </a:lnTo>
                  <a:lnTo>
                    <a:pt x="853" y="176"/>
                  </a:lnTo>
                  <a:lnTo>
                    <a:pt x="982" y="171"/>
                  </a:lnTo>
                  <a:lnTo>
                    <a:pt x="1101" y="160"/>
                  </a:lnTo>
                  <a:lnTo>
                    <a:pt x="1210" y="150"/>
                  </a:lnTo>
                  <a:lnTo>
                    <a:pt x="1292" y="140"/>
                  </a:lnTo>
                  <a:lnTo>
                    <a:pt x="1360" y="124"/>
                  </a:lnTo>
                  <a:lnTo>
                    <a:pt x="1401" y="109"/>
                  </a:lnTo>
                  <a:lnTo>
                    <a:pt x="1411" y="98"/>
                  </a:lnTo>
                  <a:lnTo>
                    <a:pt x="1416" y="88"/>
                  </a:lnTo>
                  <a:lnTo>
                    <a:pt x="1416" y="88"/>
                  </a:lnTo>
                  <a:close/>
                </a:path>
              </a:pathLst>
            </a:custGeom>
            <a:solidFill>
              <a:srgbClr val="D1D3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46"/>
            <p:cNvSpPr>
              <a:spLocks/>
            </p:cNvSpPr>
            <p:nvPr/>
          </p:nvSpPr>
          <p:spPr bwMode="auto">
            <a:xfrm>
              <a:off x="1260" y="3149"/>
              <a:ext cx="579" cy="382"/>
            </a:xfrm>
            <a:custGeom>
              <a:avLst/>
              <a:gdLst>
                <a:gd name="T0" fmla="*/ 10 w 579"/>
                <a:gd name="T1" fmla="*/ 0 h 382"/>
                <a:gd name="T2" fmla="*/ 10 w 579"/>
                <a:gd name="T3" fmla="*/ 0 h 382"/>
                <a:gd name="T4" fmla="*/ 67 w 579"/>
                <a:gd name="T5" fmla="*/ 10 h 382"/>
                <a:gd name="T6" fmla="*/ 196 w 579"/>
                <a:gd name="T7" fmla="*/ 41 h 382"/>
                <a:gd name="T8" fmla="*/ 269 w 579"/>
                <a:gd name="T9" fmla="*/ 67 h 382"/>
                <a:gd name="T10" fmla="*/ 331 w 579"/>
                <a:gd name="T11" fmla="*/ 93 h 382"/>
                <a:gd name="T12" fmla="*/ 356 w 579"/>
                <a:gd name="T13" fmla="*/ 108 h 382"/>
                <a:gd name="T14" fmla="*/ 377 w 579"/>
                <a:gd name="T15" fmla="*/ 124 h 382"/>
                <a:gd name="T16" fmla="*/ 393 w 579"/>
                <a:gd name="T17" fmla="*/ 139 h 382"/>
                <a:gd name="T18" fmla="*/ 403 w 579"/>
                <a:gd name="T19" fmla="*/ 155 h 382"/>
                <a:gd name="T20" fmla="*/ 439 w 579"/>
                <a:gd name="T21" fmla="*/ 310 h 382"/>
                <a:gd name="T22" fmla="*/ 439 w 579"/>
                <a:gd name="T23" fmla="*/ 310 h 382"/>
                <a:gd name="T24" fmla="*/ 480 w 579"/>
                <a:gd name="T25" fmla="*/ 310 h 382"/>
                <a:gd name="T26" fmla="*/ 522 w 579"/>
                <a:gd name="T27" fmla="*/ 310 h 382"/>
                <a:gd name="T28" fmla="*/ 558 w 579"/>
                <a:gd name="T29" fmla="*/ 320 h 382"/>
                <a:gd name="T30" fmla="*/ 558 w 579"/>
                <a:gd name="T31" fmla="*/ 320 h 382"/>
                <a:gd name="T32" fmla="*/ 568 w 579"/>
                <a:gd name="T33" fmla="*/ 331 h 382"/>
                <a:gd name="T34" fmla="*/ 579 w 579"/>
                <a:gd name="T35" fmla="*/ 346 h 382"/>
                <a:gd name="T36" fmla="*/ 579 w 579"/>
                <a:gd name="T37" fmla="*/ 356 h 382"/>
                <a:gd name="T38" fmla="*/ 574 w 579"/>
                <a:gd name="T39" fmla="*/ 362 h 382"/>
                <a:gd name="T40" fmla="*/ 568 w 579"/>
                <a:gd name="T41" fmla="*/ 367 h 382"/>
                <a:gd name="T42" fmla="*/ 537 w 579"/>
                <a:gd name="T43" fmla="*/ 377 h 382"/>
                <a:gd name="T44" fmla="*/ 480 w 579"/>
                <a:gd name="T45" fmla="*/ 382 h 382"/>
                <a:gd name="T46" fmla="*/ 398 w 579"/>
                <a:gd name="T47" fmla="*/ 382 h 382"/>
                <a:gd name="T48" fmla="*/ 284 w 579"/>
                <a:gd name="T49" fmla="*/ 186 h 382"/>
                <a:gd name="T50" fmla="*/ 0 w 579"/>
                <a:gd name="T51" fmla="*/ 77 h 382"/>
                <a:gd name="T52" fmla="*/ 10 w 579"/>
                <a:gd name="T53"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9" h="382">
                  <a:moveTo>
                    <a:pt x="10" y="0"/>
                  </a:moveTo>
                  <a:lnTo>
                    <a:pt x="10" y="0"/>
                  </a:lnTo>
                  <a:lnTo>
                    <a:pt x="67" y="10"/>
                  </a:lnTo>
                  <a:lnTo>
                    <a:pt x="196" y="41"/>
                  </a:lnTo>
                  <a:lnTo>
                    <a:pt x="269" y="67"/>
                  </a:lnTo>
                  <a:lnTo>
                    <a:pt x="331" y="93"/>
                  </a:lnTo>
                  <a:lnTo>
                    <a:pt x="356" y="108"/>
                  </a:lnTo>
                  <a:lnTo>
                    <a:pt x="377" y="124"/>
                  </a:lnTo>
                  <a:lnTo>
                    <a:pt x="393" y="139"/>
                  </a:lnTo>
                  <a:lnTo>
                    <a:pt x="403" y="155"/>
                  </a:lnTo>
                  <a:lnTo>
                    <a:pt x="439" y="310"/>
                  </a:lnTo>
                  <a:lnTo>
                    <a:pt x="439" y="310"/>
                  </a:lnTo>
                  <a:lnTo>
                    <a:pt x="480" y="310"/>
                  </a:lnTo>
                  <a:lnTo>
                    <a:pt x="522" y="310"/>
                  </a:lnTo>
                  <a:lnTo>
                    <a:pt x="558" y="320"/>
                  </a:lnTo>
                  <a:lnTo>
                    <a:pt x="558" y="320"/>
                  </a:lnTo>
                  <a:lnTo>
                    <a:pt x="568" y="331"/>
                  </a:lnTo>
                  <a:lnTo>
                    <a:pt x="579" y="346"/>
                  </a:lnTo>
                  <a:lnTo>
                    <a:pt x="579" y="356"/>
                  </a:lnTo>
                  <a:lnTo>
                    <a:pt x="574" y="362"/>
                  </a:lnTo>
                  <a:lnTo>
                    <a:pt x="568" y="367"/>
                  </a:lnTo>
                  <a:lnTo>
                    <a:pt x="537" y="377"/>
                  </a:lnTo>
                  <a:lnTo>
                    <a:pt x="480" y="382"/>
                  </a:lnTo>
                  <a:lnTo>
                    <a:pt x="398" y="382"/>
                  </a:lnTo>
                  <a:lnTo>
                    <a:pt x="284" y="186"/>
                  </a:lnTo>
                  <a:lnTo>
                    <a:pt x="0" y="77"/>
                  </a:lnTo>
                  <a:lnTo>
                    <a:pt x="10"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47"/>
            <p:cNvSpPr>
              <a:spLocks/>
            </p:cNvSpPr>
            <p:nvPr/>
          </p:nvSpPr>
          <p:spPr bwMode="auto">
            <a:xfrm>
              <a:off x="789" y="2989"/>
              <a:ext cx="502" cy="625"/>
            </a:xfrm>
            <a:custGeom>
              <a:avLst/>
              <a:gdLst>
                <a:gd name="T0" fmla="*/ 119 w 502"/>
                <a:gd name="T1" fmla="*/ 62 h 625"/>
                <a:gd name="T2" fmla="*/ 119 w 502"/>
                <a:gd name="T3" fmla="*/ 62 h 625"/>
                <a:gd name="T4" fmla="*/ 171 w 502"/>
                <a:gd name="T5" fmla="*/ 98 h 625"/>
                <a:gd name="T6" fmla="*/ 274 w 502"/>
                <a:gd name="T7" fmla="*/ 180 h 625"/>
                <a:gd name="T8" fmla="*/ 326 w 502"/>
                <a:gd name="T9" fmla="*/ 227 h 625"/>
                <a:gd name="T10" fmla="*/ 372 w 502"/>
                <a:gd name="T11" fmla="*/ 279 h 625"/>
                <a:gd name="T12" fmla="*/ 393 w 502"/>
                <a:gd name="T13" fmla="*/ 305 h 625"/>
                <a:gd name="T14" fmla="*/ 403 w 502"/>
                <a:gd name="T15" fmla="*/ 325 h 625"/>
                <a:gd name="T16" fmla="*/ 414 w 502"/>
                <a:gd name="T17" fmla="*/ 346 h 625"/>
                <a:gd name="T18" fmla="*/ 414 w 502"/>
                <a:gd name="T19" fmla="*/ 361 h 625"/>
                <a:gd name="T20" fmla="*/ 388 w 502"/>
                <a:gd name="T21" fmla="*/ 522 h 625"/>
                <a:gd name="T22" fmla="*/ 388 w 502"/>
                <a:gd name="T23" fmla="*/ 522 h 625"/>
                <a:gd name="T24" fmla="*/ 424 w 502"/>
                <a:gd name="T25" fmla="*/ 537 h 625"/>
                <a:gd name="T26" fmla="*/ 460 w 502"/>
                <a:gd name="T27" fmla="*/ 553 h 625"/>
                <a:gd name="T28" fmla="*/ 491 w 502"/>
                <a:gd name="T29" fmla="*/ 579 h 625"/>
                <a:gd name="T30" fmla="*/ 491 w 502"/>
                <a:gd name="T31" fmla="*/ 579 h 625"/>
                <a:gd name="T32" fmla="*/ 497 w 502"/>
                <a:gd name="T33" fmla="*/ 594 h 625"/>
                <a:gd name="T34" fmla="*/ 502 w 502"/>
                <a:gd name="T35" fmla="*/ 610 h 625"/>
                <a:gd name="T36" fmla="*/ 497 w 502"/>
                <a:gd name="T37" fmla="*/ 620 h 625"/>
                <a:gd name="T38" fmla="*/ 491 w 502"/>
                <a:gd name="T39" fmla="*/ 625 h 625"/>
                <a:gd name="T40" fmla="*/ 481 w 502"/>
                <a:gd name="T41" fmla="*/ 625 h 625"/>
                <a:gd name="T42" fmla="*/ 450 w 502"/>
                <a:gd name="T43" fmla="*/ 625 h 625"/>
                <a:gd name="T44" fmla="*/ 398 w 502"/>
                <a:gd name="T45" fmla="*/ 604 h 625"/>
                <a:gd name="T46" fmla="*/ 321 w 502"/>
                <a:gd name="T47" fmla="*/ 568 h 625"/>
                <a:gd name="T48" fmla="*/ 295 w 502"/>
                <a:gd name="T49" fmla="*/ 346 h 625"/>
                <a:gd name="T50" fmla="*/ 295 w 502"/>
                <a:gd name="T51" fmla="*/ 346 h 625"/>
                <a:gd name="T52" fmla="*/ 248 w 502"/>
                <a:gd name="T53" fmla="*/ 325 h 625"/>
                <a:gd name="T54" fmla="*/ 202 w 502"/>
                <a:gd name="T55" fmla="*/ 305 h 625"/>
                <a:gd name="T56" fmla="*/ 145 w 502"/>
                <a:gd name="T57" fmla="*/ 274 h 625"/>
                <a:gd name="T58" fmla="*/ 93 w 502"/>
                <a:gd name="T59" fmla="*/ 237 h 625"/>
                <a:gd name="T60" fmla="*/ 67 w 502"/>
                <a:gd name="T61" fmla="*/ 211 h 625"/>
                <a:gd name="T62" fmla="*/ 47 w 502"/>
                <a:gd name="T63" fmla="*/ 191 h 625"/>
                <a:gd name="T64" fmla="*/ 26 w 502"/>
                <a:gd name="T65" fmla="*/ 160 h 625"/>
                <a:gd name="T66" fmla="*/ 11 w 502"/>
                <a:gd name="T67" fmla="*/ 134 h 625"/>
                <a:gd name="T68" fmla="*/ 5 w 502"/>
                <a:gd name="T69" fmla="*/ 103 h 625"/>
                <a:gd name="T70" fmla="*/ 0 w 502"/>
                <a:gd name="T71" fmla="*/ 72 h 625"/>
                <a:gd name="T72" fmla="*/ 0 w 502"/>
                <a:gd name="T73" fmla="*/ 72 h 625"/>
                <a:gd name="T74" fmla="*/ 0 w 502"/>
                <a:gd name="T75" fmla="*/ 46 h 625"/>
                <a:gd name="T76" fmla="*/ 5 w 502"/>
                <a:gd name="T77" fmla="*/ 25 h 625"/>
                <a:gd name="T78" fmla="*/ 11 w 502"/>
                <a:gd name="T79" fmla="*/ 15 h 625"/>
                <a:gd name="T80" fmla="*/ 21 w 502"/>
                <a:gd name="T81" fmla="*/ 5 h 625"/>
                <a:gd name="T82" fmla="*/ 26 w 502"/>
                <a:gd name="T83" fmla="*/ 0 h 625"/>
                <a:gd name="T84" fmla="*/ 36 w 502"/>
                <a:gd name="T85" fmla="*/ 0 h 625"/>
                <a:gd name="T86" fmla="*/ 62 w 502"/>
                <a:gd name="T87" fmla="*/ 10 h 625"/>
                <a:gd name="T88" fmla="*/ 83 w 502"/>
                <a:gd name="T89" fmla="*/ 25 h 625"/>
                <a:gd name="T90" fmla="*/ 104 w 502"/>
                <a:gd name="T91" fmla="*/ 41 h 625"/>
                <a:gd name="T92" fmla="*/ 119 w 502"/>
                <a:gd name="T93" fmla="*/ 62 h 625"/>
                <a:gd name="T94" fmla="*/ 119 w 502"/>
                <a:gd name="T95" fmla="*/ 62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02" h="625">
                  <a:moveTo>
                    <a:pt x="119" y="62"/>
                  </a:moveTo>
                  <a:lnTo>
                    <a:pt x="119" y="62"/>
                  </a:lnTo>
                  <a:lnTo>
                    <a:pt x="171" y="98"/>
                  </a:lnTo>
                  <a:lnTo>
                    <a:pt x="274" y="180"/>
                  </a:lnTo>
                  <a:lnTo>
                    <a:pt x="326" y="227"/>
                  </a:lnTo>
                  <a:lnTo>
                    <a:pt x="372" y="279"/>
                  </a:lnTo>
                  <a:lnTo>
                    <a:pt x="393" y="305"/>
                  </a:lnTo>
                  <a:lnTo>
                    <a:pt x="403" y="325"/>
                  </a:lnTo>
                  <a:lnTo>
                    <a:pt x="414" y="346"/>
                  </a:lnTo>
                  <a:lnTo>
                    <a:pt x="414" y="361"/>
                  </a:lnTo>
                  <a:lnTo>
                    <a:pt x="388" y="522"/>
                  </a:lnTo>
                  <a:lnTo>
                    <a:pt x="388" y="522"/>
                  </a:lnTo>
                  <a:lnTo>
                    <a:pt x="424" y="537"/>
                  </a:lnTo>
                  <a:lnTo>
                    <a:pt x="460" y="553"/>
                  </a:lnTo>
                  <a:lnTo>
                    <a:pt x="491" y="579"/>
                  </a:lnTo>
                  <a:lnTo>
                    <a:pt x="491" y="579"/>
                  </a:lnTo>
                  <a:lnTo>
                    <a:pt x="497" y="594"/>
                  </a:lnTo>
                  <a:lnTo>
                    <a:pt x="502" y="610"/>
                  </a:lnTo>
                  <a:lnTo>
                    <a:pt x="497" y="620"/>
                  </a:lnTo>
                  <a:lnTo>
                    <a:pt x="491" y="625"/>
                  </a:lnTo>
                  <a:lnTo>
                    <a:pt x="481" y="625"/>
                  </a:lnTo>
                  <a:lnTo>
                    <a:pt x="450" y="625"/>
                  </a:lnTo>
                  <a:lnTo>
                    <a:pt x="398" y="604"/>
                  </a:lnTo>
                  <a:lnTo>
                    <a:pt x="321" y="568"/>
                  </a:lnTo>
                  <a:lnTo>
                    <a:pt x="295" y="346"/>
                  </a:lnTo>
                  <a:lnTo>
                    <a:pt x="295" y="346"/>
                  </a:lnTo>
                  <a:lnTo>
                    <a:pt x="248" y="325"/>
                  </a:lnTo>
                  <a:lnTo>
                    <a:pt x="202" y="305"/>
                  </a:lnTo>
                  <a:lnTo>
                    <a:pt x="145" y="274"/>
                  </a:lnTo>
                  <a:lnTo>
                    <a:pt x="93" y="237"/>
                  </a:lnTo>
                  <a:lnTo>
                    <a:pt x="67" y="211"/>
                  </a:lnTo>
                  <a:lnTo>
                    <a:pt x="47" y="191"/>
                  </a:lnTo>
                  <a:lnTo>
                    <a:pt x="26" y="160"/>
                  </a:lnTo>
                  <a:lnTo>
                    <a:pt x="11" y="134"/>
                  </a:lnTo>
                  <a:lnTo>
                    <a:pt x="5" y="103"/>
                  </a:lnTo>
                  <a:lnTo>
                    <a:pt x="0" y="72"/>
                  </a:lnTo>
                  <a:lnTo>
                    <a:pt x="0" y="72"/>
                  </a:lnTo>
                  <a:lnTo>
                    <a:pt x="0" y="46"/>
                  </a:lnTo>
                  <a:lnTo>
                    <a:pt x="5" y="25"/>
                  </a:lnTo>
                  <a:lnTo>
                    <a:pt x="11" y="15"/>
                  </a:lnTo>
                  <a:lnTo>
                    <a:pt x="21" y="5"/>
                  </a:lnTo>
                  <a:lnTo>
                    <a:pt x="26" y="0"/>
                  </a:lnTo>
                  <a:lnTo>
                    <a:pt x="36" y="0"/>
                  </a:lnTo>
                  <a:lnTo>
                    <a:pt x="62" y="10"/>
                  </a:lnTo>
                  <a:lnTo>
                    <a:pt x="83" y="25"/>
                  </a:lnTo>
                  <a:lnTo>
                    <a:pt x="104" y="41"/>
                  </a:lnTo>
                  <a:lnTo>
                    <a:pt x="119" y="62"/>
                  </a:lnTo>
                  <a:lnTo>
                    <a:pt x="119" y="62"/>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48"/>
            <p:cNvSpPr>
              <a:spLocks/>
            </p:cNvSpPr>
            <p:nvPr/>
          </p:nvSpPr>
          <p:spPr bwMode="auto">
            <a:xfrm>
              <a:off x="769" y="2053"/>
              <a:ext cx="1235" cy="770"/>
            </a:xfrm>
            <a:custGeom>
              <a:avLst/>
              <a:gdLst>
                <a:gd name="T0" fmla="*/ 0 w 1235"/>
                <a:gd name="T1" fmla="*/ 455 h 770"/>
                <a:gd name="T2" fmla="*/ 5 w 1235"/>
                <a:gd name="T3" fmla="*/ 377 h 770"/>
                <a:gd name="T4" fmla="*/ 31 w 1235"/>
                <a:gd name="T5" fmla="*/ 305 h 770"/>
                <a:gd name="T6" fmla="*/ 82 w 1235"/>
                <a:gd name="T7" fmla="*/ 233 h 770"/>
                <a:gd name="T8" fmla="*/ 149 w 1235"/>
                <a:gd name="T9" fmla="*/ 165 h 770"/>
                <a:gd name="T10" fmla="*/ 232 w 1235"/>
                <a:gd name="T11" fmla="*/ 108 h 770"/>
                <a:gd name="T12" fmla="*/ 336 w 1235"/>
                <a:gd name="T13" fmla="*/ 62 h 770"/>
                <a:gd name="T14" fmla="*/ 449 w 1235"/>
                <a:gd name="T15" fmla="*/ 26 h 770"/>
                <a:gd name="T16" fmla="*/ 573 w 1235"/>
                <a:gd name="T17" fmla="*/ 5 h 770"/>
                <a:gd name="T18" fmla="*/ 635 w 1235"/>
                <a:gd name="T19" fmla="*/ 0 h 770"/>
                <a:gd name="T20" fmla="*/ 754 w 1235"/>
                <a:gd name="T21" fmla="*/ 0 h 770"/>
                <a:gd name="T22" fmla="*/ 868 w 1235"/>
                <a:gd name="T23" fmla="*/ 15 h 770"/>
                <a:gd name="T24" fmla="*/ 971 w 1235"/>
                <a:gd name="T25" fmla="*/ 46 h 770"/>
                <a:gd name="T26" fmla="*/ 1065 w 1235"/>
                <a:gd name="T27" fmla="*/ 88 h 770"/>
                <a:gd name="T28" fmla="*/ 1137 w 1235"/>
                <a:gd name="T29" fmla="*/ 139 h 770"/>
                <a:gd name="T30" fmla="*/ 1194 w 1235"/>
                <a:gd name="T31" fmla="*/ 202 h 770"/>
                <a:gd name="T32" fmla="*/ 1225 w 1235"/>
                <a:gd name="T33" fmla="*/ 269 h 770"/>
                <a:gd name="T34" fmla="*/ 1235 w 1235"/>
                <a:gd name="T35" fmla="*/ 310 h 770"/>
                <a:gd name="T36" fmla="*/ 1230 w 1235"/>
                <a:gd name="T37" fmla="*/ 388 h 770"/>
                <a:gd name="T38" fmla="*/ 1204 w 1235"/>
                <a:gd name="T39" fmla="*/ 460 h 770"/>
                <a:gd name="T40" fmla="*/ 1152 w 1235"/>
                <a:gd name="T41" fmla="*/ 532 h 770"/>
                <a:gd name="T42" fmla="*/ 1085 w 1235"/>
                <a:gd name="T43" fmla="*/ 600 h 770"/>
                <a:gd name="T44" fmla="*/ 997 w 1235"/>
                <a:gd name="T45" fmla="*/ 656 h 770"/>
                <a:gd name="T46" fmla="*/ 899 w 1235"/>
                <a:gd name="T47" fmla="*/ 703 h 770"/>
                <a:gd name="T48" fmla="*/ 785 w 1235"/>
                <a:gd name="T49" fmla="*/ 739 h 770"/>
                <a:gd name="T50" fmla="*/ 661 w 1235"/>
                <a:gd name="T51" fmla="*/ 760 h 770"/>
                <a:gd name="T52" fmla="*/ 599 w 1235"/>
                <a:gd name="T53" fmla="*/ 765 h 770"/>
                <a:gd name="T54" fmla="*/ 475 w 1235"/>
                <a:gd name="T55" fmla="*/ 765 h 770"/>
                <a:gd name="T56" fmla="*/ 361 w 1235"/>
                <a:gd name="T57" fmla="*/ 749 h 770"/>
                <a:gd name="T58" fmla="*/ 258 w 1235"/>
                <a:gd name="T59" fmla="*/ 724 h 770"/>
                <a:gd name="T60" fmla="*/ 170 w 1235"/>
                <a:gd name="T61" fmla="*/ 682 h 770"/>
                <a:gd name="T62" fmla="*/ 98 w 1235"/>
                <a:gd name="T63" fmla="*/ 625 h 770"/>
                <a:gd name="T64" fmla="*/ 41 w 1235"/>
                <a:gd name="T65" fmla="*/ 563 h 770"/>
                <a:gd name="T66" fmla="*/ 10 w 1235"/>
                <a:gd name="T67" fmla="*/ 496 h 770"/>
                <a:gd name="T68" fmla="*/ 0 w 1235"/>
                <a:gd name="T69" fmla="*/ 45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35" h="770">
                  <a:moveTo>
                    <a:pt x="0" y="455"/>
                  </a:moveTo>
                  <a:lnTo>
                    <a:pt x="0" y="455"/>
                  </a:lnTo>
                  <a:lnTo>
                    <a:pt x="0" y="419"/>
                  </a:lnTo>
                  <a:lnTo>
                    <a:pt x="5" y="377"/>
                  </a:lnTo>
                  <a:lnTo>
                    <a:pt x="15" y="341"/>
                  </a:lnTo>
                  <a:lnTo>
                    <a:pt x="31" y="305"/>
                  </a:lnTo>
                  <a:lnTo>
                    <a:pt x="51" y="269"/>
                  </a:lnTo>
                  <a:lnTo>
                    <a:pt x="82" y="233"/>
                  </a:lnTo>
                  <a:lnTo>
                    <a:pt x="113" y="202"/>
                  </a:lnTo>
                  <a:lnTo>
                    <a:pt x="149" y="165"/>
                  </a:lnTo>
                  <a:lnTo>
                    <a:pt x="191" y="139"/>
                  </a:lnTo>
                  <a:lnTo>
                    <a:pt x="232" y="108"/>
                  </a:lnTo>
                  <a:lnTo>
                    <a:pt x="284" y="88"/>
                  </a:lnTo>
                  <a:lnTo>
                    <a:pt x="336" y="62"/>
                  </a:lnTo>
                  <a:lnTo>
                    <a:pt x="392" y="46"/>
                  </a:lnTo>
                  <a:lnTo>
                    <a:pt x="449" y="26"/>
                  </a:lnTo>
                  <a:lnTo>
                    <a:pt x="506" y="15"/>
                  </a:lnTo>
                  <a:lnTo>
                    <a:pt x="573" y="5"/>
                  </a:lnTo>
                  <a:lnTo>
                    <a:pt x="573" y="5"/>
                  </a:lnTo>
                  <a:lnTo>
                    <a:pt x="635" y="0"/>
                  </a:lnTo>
                  <a:lnTo>
                    <a:pt x="697" y="0"/>
                  </a:lnTo>
                  <a:lnTo>
                    <a:pt x="754" y="0"/>
                  </a:lnTo>
                  <a:lnTo>
                    <a:pt x="816" y="5"/>
                  </a:lnTo>
                  <a:lnTo>
                    <a:pt x="868" y="15"/>
                  </a:lnTo>
                  <a:lnTo>
                    <a:pt x="925" y="31"/>
                  </a:lnTo>
                  <a:lnTo>
                    <a:pt x="971" y="46"/>
                  </a:lnTo>
                  <a:lnTo>
                    <a:pt x="1018" y="62"/>
                  </a:lnTo>
                  <a:lnTo>
                    <a:pt x="1065" y="88"/>
                  </a:lnTo>
                  <a:lnTo>
                    <a:pt x="1101" y="108"/>
                  </a:lnTo>
                  <a:lnTo>
                    <a:pt x="1137" y="139"/>
                  </a:lnTo>
                  <a:lnTo>
                    <a:pt x="1168" y="171"/>
                  </a:lnTo>
                  <a:lnTo>
                    <a:pt x="1194" y="202"/>
                  </a:lnTo>
                  <a:lnTo>
                    <a:pt x="1209" y="233"/>
                  </a:lnTo>
                  <a:lnTo>
                    <a:pt x="1225" y="269"/>
                  </a:lnTo>
                  <a:lnTo>
                    <a:pt x="1235" y="310"/>
                  </a:lnTo>
                  <a:lnTo>
                    <a:pt x="1235" y="310"/>
                  </a:lnTo>
                  <a:lnTo>
                    <a:pt x="1235" y="346"/>
                  </a:lnTo>
                  <a:lnTo>
                    <a:pt x="1230" y="388"/>
                  </a:lnTo>
                  <a:lnTo>
                    <a:pt x="1220" y="424"/>
                  </a:lnTo>
                  <a:lnTo>
                    <a:pt x="1204" y="460"/>
                  </a:lnTo>
                  <a:lnTo>
                    <a:pt x="1178" y="496"/>
                  </a:lnTo>
                  <a:lnTo>
                    <a:pt x="1152" y="532"/>
                  </a:lnTo>
                  <a:lnTo>
                    <a:pt x="1121" y="569"/>
                  </a:lnTo>
                  <a:lnTo>
                    <a:pt x="1085" y="600"/>
                  </a:lnTo>
                  <a:lnTo>
                    <a:pt x="1044" y="625"/>
                  </a:lnTo>
                  <a:lnTo>
                    <a:pt x="997" y="656"/>
                  </a:lnTo>
                  <a:lnTo>
                    <a:pt x="951" y="682"/>
                  </a:lnTo>
                  <a:lnTo>
                    <a:pt x="899" y="703"/>
                  </a:lnTo>
                  <a:lnTo>
                    <a:pt x="842" y="724"/>
                  </a:lnTo>
                  <a:lnTo>
                    <a:pt x="785" y="739"/>
                  </a:lnTo>
                  <a:lnTo>
                    <a:pt x="723" y="749"/>
                  </a:lnTo>
                  <a:lnTo>
                    <a:pt x="661" y="760"/>
                  </a:lnTo>
                  <a:lnTo>
                    <a:pt x="661" y="760"/>
                  </a:lnTo>
                  <a:lnTo>
                    <a:pt x="599" y="765"/>
                  </a:lnTo>
                  <a:lnTo>
                    <a:pt x="537" y="770"/>
                  </a:lnTo>
                  <a:lnTo>
                    <a:pt x="475" y="765"/>
                  </a:lnTo>
                  <a:lnTo>
                    <a:pt x="418" y="760"/>
                  </a:lnTo>
                  <a:lnTo>
                    <a:pt x="361" y="749"/>
                  </a:lnTo>
                  <a:lnTo>
                    <a:pt x="310" y="739"/>
                  </a:lnTo>
                  <a:lnTo>
                    <a:pt x="258" y="724"/>
                  </a:lnTo>
                  <a:lnTo>
                    <a:pt x="212" y="703"/>
                  </a:lnTo>
                  <a:lnTo>
                    <a:pt x="170" y="682"/>
                  </a:lnTo>
                  <a:lnTo>
                    <a:pt x="129" y="656"/>
                  </a:lnTo>
                  <a:lnTo>
                    <a:pt x="98" y="625"/>
                  </a:lnTo>
                  <a:lnTo>
                    <a:pt x="67" y="600"/>
                  </a:lnTo>
                  <a:lnTo>
                    <a:pt x="41" y="563"/>
                  </a:lnTo>
                  <a:lnTo>
                    <a:pt x="20" y="532"/>
                  </a:lnTo>
                  <a:lnTo>
                    <a:pt x="10" y="496"/>
                  </a:lnTo>
                  <a:lnTo>
                    <a:pt x="0" y="455"/>
                  </a:lnTo>
                  <a:lnTo>
                    <a:pt x="0" y="455"/>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49"/>
            <p:cNvSpPr>
              <a:spLocks/>
            </p:cNvSpPr>
            <p:nvPr/>
          </p:nvSpPr>
          <p:spPr bwMode="auto">
            <a:xfrm>
              <a:off x="1466" y="2523"/>
              <a:ext cx="347" cy="124"/>
            </a:xfrm>
            <a:custGeom>
              <a:avLst/>
              <a:gdLst>
                <a:gd name="T0" fmla="*/ 0 w 347"/>
                <a:gd name="T1" fmla="*/ 124 h 124"/>
                <a:gd name="T2" fmla="*/ 0 w 347"/>
                <a:gd name="T3" fmla="*/ 124 h 124"/>
                <a:gd name="T4" fmla="*/ 32 w 347"/>
                <a:gd name="T5" fmla="*/ 93 h 124"/>
                <a:gd name="T6" fmla="*/ 68 w 347"/>
                <a:gd name="T7" fmla="*/ 68 h 124"/>
                <a:gd name="T8" fmla="*/ 109 w 347"/>
                <a:gd name="T9" fmla="*/ 37 h 124"/>
                <a:gd name="T10" fmla="*/ 166 w 347"/>
                <a:gd name="T11" fmla="*/ 16 h 124"/>
                <a:gd name="T12" fmla="*/ 192 w 347"/>
                <a:gd name="T13" fmla="*/ 5 h 124"/>
                <a:gd name="T14" fmla="*/ 223 w 347"/>
                <a:gd name="T15" fmla="*/ 0 h 124"/>
                <a:gd name="T16" fmla="*/ 254 w 347"/>
                <a:gd name="T17" fmla="*/ 0 h 124"/>
                <a:gd name="T18" fmla="*/ 285 w 347"/>
                <a:gd name="T19" fmla="*/ 0 h 124"/>
                <a:gd name="T20" fmla="*/ 316 w 347"/>
                <a:gd name="T21" fmla="*/ 11 h 124"/>
                <a:gd name="T22" fmla="*/ 347 w 347"/>
                <a:gd name="T23" fmla="*/ 26 h 124"/>
                <a:gd name="T24" fmla="*/ 347 w 347"/>
                <a:gd name="T25" fmla="*/ 26 h 124"/>
                <a:gd name="T26" fmla="*/ 321 w 347"/>
                <a:gd name="T27" fmla="*/ 26 h 124"/>
                <a:gd name="T28" fmla="*/ 249 w 347"/>
                <a:gd name="T29" fmla="*/ 31 h 124"/>
                <a:gd name="T30" fmla="*/ 197 w 347"/>
                <a:gd name="T31" fmla="*/ 42 h 124"/>
                <a:gd name="T32" fmla="*/ 140 w 347"/>
                <a:gd name="T33" fmla="*/ 62 h 124"/>
                <a:gd name="T34" fmla="*/ 73 w 347"/>
                <a:gd name="T35" fmla="*/ 88 h 124"/>
                <a:gd name="T36" fmla="*/ 0 w 347"/>
                <a:gd name="T37" fmla="*/ 124 h 124"/>
                <a:gd name="T38" fmla="*/ 0 w 347"/>
                <a:gd name="T3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7" h="124">
                  <a:moveTo>
                    <a:pt x="0" y="124"/>
                  </a:moveTo>
                  <a:lnTo>
                    <a:pt x="0" y="124"/>
                  </a:lnTo>
                  <a:lnTo>
                    <a:pt x="32" y="93"/>
                  </a:lnTo>
                  <a:lnTo>
                    <a:pt x="68" y="68"/>
                  </a:lnTo>
                  <a:lnTo>
                    <a:pt x="109" y="37"/>
                  </a:lnTo>
                  <a:lnTo>
                    <a:pt x="166" y="16"/>
                  </a:lnTo>
                  <a:lnTo>
                    <a:pt x="192" y="5"/>
                  </a:lnTo>
                  <a:lnTo>
                    <a:pt x="223" y="0"/>
                  </a:lnTo>
                  <a:lnTo>
                    <a:pt x="254" y="0"/>
                  </a:lnTo>
                  <a:lnTo>
                    <a:pt x="285" y="0"/>
                  </a:lnTo>
                  <a:lnTo>
                    <a:pt x="316" y="11"/>
                  </a:lnTo>
                  <a:lnTo>
                    <a:pt x="347" y="26"/>
                  </a:lnTo>
                  <a:lnTo>
                    <a:pt x="347" y="26"/>
                  </a:lnTo>
                  <a:lnTo>
                    <a:pt x="321" y="26"/>
                  </a:lnTo>
                  <a:lnTo>
                    <a:pt x="249" y="31"/>
                  </a:lnTo>
                  <a:lnTo>
                    <a:pt x="197" y="42"/>
                  </a:lnTo>
                  <a:lnTo>
                    <a:pt x="140" y="62"/>
                  </a:lnTo>
                  <a:lnTo>
                    <a:pt x="73" y="88"/>
                  </a:lnTo>
                  <a:lnTo>
                    <a:pt x="0" y="124"/>
                  </a:lnTo>
                  <a:lnTo>
                    <a:pt x="0" y="1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50"/>
            <p:cNvSpPr>
              <a:spLocks/>
            </p:cNvSpPr>
            <p:nvPr/>
          </p:nvSpPr>
          <p:spPr bwMode="auto">
            <a:xfrm>
              <a:off x="769" y="2689"/>
              <a:ext cx="915" cy="579"/>
            </a:xfrm>
            <a:custGeom>
              <a:avLst/>
              <a:gdLst>
                <a:gd name="T0" fmla="*/ 41 w 915"/>
                <a:gd name="T1" fmla="*/ 0 h 579"/>
                <a:gd name="T2" fmla="*/ 41 w 915"/>
                <a:gd name="T3" fmla="*/ 0 h 579"/>
                <a:gd name="T4" fmla="*/ 56 w 915"/>
                <a:gd name="T5" fmla="*/ 15 h 579"/>
                <a:gd name="T6" fmla="*/ 108 w 915"/>
                <a:gd name="T7" fmla="*/ 46 h 579"/>
                <a:gd name="T8" fmla="*/ 186 w 915"/>
                <a:gd name="T9" fmla="*/ 82 h 579"/>
                <a:gd name="T10" fmla="*/ 237 w 915"/>
                <a:gd name="T11" fmla="*/ 103 h 579"/>
                <a:gd name="T12" fmla="*/ 294 w 915"/>
                <a:gd name="T13" fmla="*/ 124 h 579"/>
                <a:gd name="T14" fmla="*/ 356 w 915"/>
                <a:gd name="T15" fmla="*/ 139 h 579"/>
                <a:gd name="T16" fmla="*/ 423 w 915"/>
                <a:gd name="T17" fmla="*/ 155 h 579"/>
                <a:gd name="T18" fmla="*/ 496 w 915"/>
                <a:gd name="T19" fmla="*/ 165 h 579"/>
                <a:gd name="T20" fmla="*/ 573 w 915"/>
                <a:gd name="T21" fmla="*/ 165 h 579"/>
                <a:gd name="T22" fmla="*/ 651 w 915"/>
                <a:gd name="T23" fmla="*/ 160 h 579"/>
                <a:gd name="T24" fmla="*/ 739 w 915"/>
                <a:gd name="T25" fmla="*/ 150 h 579"/>
                <a:gd name="T26" fmla="*/ 827 w 915"/>
                <a:gd name="T27" fmla="*/ 124 h 579"/>
                <a:gd name="T28" fmla="*/ 915 w 915"/>
                <a:gd name="T29" fmla="*/ 93 h 579"/>
                <a:gd name="T30" fmla="*/ 915 w 915"/>
                <a:gd name="T31" fmla="*/ 93 h 579"/>
                <a:gd name="T32" fmla="*/ 889 w 915"/>
                <a:gd name="T33" fmla="*/ 144 h 579"/>
                <a:gd name="T34" fmla="*/ 816 w 915"/>
                <a:gd name="T35" fmla="*/ 269 h 579"/>
                <a:gd name="T36" fmla="*/ 775 w 915"/>
                <a:gd name="T37" fmla="*/ 346 h 579"/>
                <a:gd name="T38" fmla="*/ 729 w 915"/>
                <a:gd name="T39" fmla="*/ 413 h 579"/>
                <a:gd name="T40" fmla="*/ 687 w 915"/>
                <a:gd name="T41" fmla="*/ 480 h 579"/>
                <a:gd name="T42" fmla="*/ 641 w 915"/>
                <a:gd name="T43" fmla="*/ 532 h 579"/>
                <a:gd name="T44" fmla="*/ 641 w 915"/>
                <a:gd name="T45" fmla="*/ 532 h 579"/>
                <a:gd name="T46" fmla="*/ 625 w 915"/>
                <a:gd name="T47" fmla="*/ 548 h 579"/>
                <a:gd name="T48" fmla="*/ 604 w 915"/>
                <a:gd name="T49" fmla="*/ 558 h 579"/>
                <a:gd name="T50" fmla="*/ 604 w 915"/>
                <a:gd name="T51" fmla="*/ 558 h 579"/>
                <a:gd name="T52" fmla="*/ 584 w 915"/>
                <a:gd name="T53" fmla="*/ 568 h 579"/>
                <a:gd name="T54" fmla="*/ 553 w 915"/>
                <a:gd name="T55" fmla="*/ 574 h 579"/>
                <a:gd name="T56" fmla="*/ 517 w 915"/>
                <a:gd name="T57" fmla="*/ 579 h 579"/>
                <a:gd name="T58" fmla="*/ 470 w 915"/>
                <a:gd name="T59" fmla="*/ 579 h 579"/>
                <a:gd name="T60" fmla="*/ 423 w 915"/>
                <a:gd name="T61" fmla="*/ 574 h 579"/>
                <a:gd name="T62" fmla="*/ 377 w 915"/>
                <a:gd name="T63" fmla="*/ 568 h 579"/>
                <a:gd name="T64" fmla="*/ 325 w 915"/>
                <a:gd name="T65" fmla="*/ 558 h 579"/>
                <a:gd name="T66" fmla="*/ 274 w 915"/>
                <a:gd name="T67" fmla="*/ 548 h 579"/>
                <a:gd name="T68" fmla="*/ 222 w 915"/>
                <a:gd name="T69" fmla="*/ 527 h 579"/>
                <a:gd name="T70" fmla="*/ 175 w 915"/>
                <a:gd name="T71" fmla="*/ 506 h 579"/>
                <a:gd name="T72" fmla="*/ 129 w 915"/>
                <a:gd name="T73" fmla="*/ 480 h 579"/>
                <a:gd name="T74" fmla="*/ 87 w 915"/>
                <a:gd name="T75" fmla="*/ 455 h 579"/>
                <a:gd name="T76" fmla="*/ 56 w 915"/>
                <a:gd name="T77" fmla="*/ 418 h 579"/>
                <a:gd name="T78" fmla="*/ 31 w 915"/>
                <a:gd name="T79" fmla="*/ 382 h 579"/>
                <a:gd name="T80" fmla="*/ 10 w 915"/>
                <a:gd name="T81" fmla="*/ 336 h 579"/>
                <a:gd name="T82" fmla="*/ 0 w 915"/>
                <a:gd name="T83" fmla="*/ 289 h 579"/>
                <a:gd name="T84" fmla="*/ 0 w 915"/>
                <a:gd name="T85" fmla="*/ 289 h 579"/>
                <a:gd name="T86" fmla="*/ 10 w 915"/>
                <a:gd name="T87" fmla="*/ 160 h 579"/>
                <a:gd name="T88" fmla="*/ 20 w 915"/>
                <a:gd name="T89" fmla="*/ 62 h 579"/>
                <a:gd name="T90" fmla="*/ 31 w 915"/>
                <a:gd name="T91" fmla="*/ 26 h 579"/>
                <a:gd name="T92" fmla="*/ 41 w 915"/>
                <a:gd name="T93" fmla="*/ 0 h 579"/>
                <a:gd name="T94" fmla="*/ 41 w 915"/>
                <a:gd name="T95"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15" h="579">
                  <a:moveTo>
                    <a:pt x="41" y="0"/>
                  </a:moveTo>
                  <a:lnTo>
                    <a:pt x="41" y="0"/>
                  </a:lnTo>
                  <a:lnTo>
                    <a:pt x="56" y="15"/>
                  </a:lnTo>
                  <a:lnTo>
                    <a:pt x="108" y="46"/>
                  </a:lnTo>
                  <a:lnTo>
                    <a:pt x="186" y="82"/>
                  </a:lnTo>
                  <a:lnTo>
                    <a:pt x="237" y="103"/>
                  </a:lnTo>
                  <a:lnTo>
                    <a:pt x="294" y="124"/>
                  </a:lnTo>
                  <a:lnTo>
                    <a:pt x="356" y="139"/>
                  </a:lnTo>
                  <a:lnTo>
                    <a:pt x="423" y="155"/>
                  </a:lnTo>
                  <a:lnTo>
                    <a:pt x="496" y="165"/>
                  </a:lnTo>
                  <a:lnTo>
                    <a:pt x="573" y="165"/>
                  </a:lnTo>
                  <a:lnTo>
                    <a:pt x="651" y="160"/>
                  </a:lnTo>
                  <a:lnTo>
                    <a:pt x="739" y="150"/>
                  </a:lnTo>
                  <a:lnTo>
                    <a:pt x="827" y="124"/>
                  </a:lnTo>
                  <a:lnTo>
                    <a:pt x="915" y="93"/>
                  </a:lnTo>
                  <a:lnTo>
                    <a:pt x="915" y="93"/>
                  </a:lnTo>
                  <a:lnTo>
                    <a:pt x="889" y="144"/>
                  </a:lnTo>
                  <a:lnTo>
                    <a:pt x="816" y="269"/>
                  </a:lnTo>
                  <a:lnTo>
                    <a:pt x="775" y="346"/>
                  </a:lnTo>
                  <a:lnTo>
                    <a:pt x="729" y="413"/>
                  </a:lnTo>
                  <a:lnTo>
                    <a:pt x="687" y="480"/>
                  </a:lnTo>
                  <a:lnTo>
                    <a:pt x="641" y="532"/>
                  </a:lnTo>
                  <a:lnTo>
                    <a:pt x="641" y="532"/>
                  </a:lnTo>
                  <a:lnTo>
                    <a:pt x="625" y="548"/>
                  </a:lnTo>
                  <a:lnTo>
                    <a:pt x="604" y="558"/>
                  </a:lnTo>
                  <a:lnTo>
                    <a:pt x="604" y="558"/>
                  </a:lnTo>
                  <a:lnTo>
                    <a:pt x="584" y="568"/>
                  </a:lnTo>
                  <a:lnTo>
                    <a:pt x="553" y="574"/>
                  </a:lnTo>
                  <a:lnTo>
                    <a:pt x="517" y="579"/>
                  </a:lnTo>
                  <a:lnTo>
                    <a:pt x="470" y="579"/>
                  </a:lnTo>
                  <a:lnTo>
                    <a:pt x="423" y="574"/>
                  </a:lnTo>
                  <a:lnTo>
                    <a:pt x="377" y="568"/>
                  </a:lnTo>
                  <a:lnTo>
                    <a:pt x="325" y="558"/>
                  </a:lnTo>
                  <a:lnTo>
                    <a:pt x="274" y="548"/>
                  </a:lnTo>
                  <a:lnTo>
                    <a:pt x="222" y="527"/>
                  </a:lnTo>
                  <a:lnTo>
                    <a:pt x="175" y="506"/>
                  </a:lnTo>
                  <a:lnTo>
                    <a:pt x="129" y="480"/>
                  </a:lnTo>
                  <a:lnTo>
                    <a:pt x="87" y="455"/>
                  </a:lnTo>
                  <a:lnTo>
                    <a:pt x="56" y="418"/>
                  </a:lnTo>
                  <a:lnTo>
                    <a:pt x="31" y="382"/>
                  </a:lnTo>
                  <a:lnTo>
                    <a:pt x="10" y="336"/>
                  </a:lnTo>
                  <a:lnTo>
                    <a:pt x="0" y="289"/>
                  </a:lnTo>
                  <a:lnTo>
                    <a:pt x="0" y="289"/>
                  </a:lnTo>
                  <a:lnTo>
                    <a:pt x="10" y="160"/>
                  </a:lnTo>
                  <a:lnTo>
                    <a:pt x="20" y="62"/>
                  </a:lnTo>
                  <a:lnTo>
                    <a:pt x="31" y="26"/>
                  </a:lnTo>
                  <a:lnTo>
                    <a:pt x="41" y="0"/>
                  </a:lnTo>
                  <a:lnTo>
                    <a:pt x="41"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51"/>
            <p:cNvSpPr>
              <a:spLocks/>
            </p:cNvSpPr>
            <p:nvPr/>
          </p:nvSpPr>
          <p:spPr bwMode="auto">
            <a:xfrm>
              <a:off x="1601" y="2782"/>
              <a:ext cx="662" cy="320"/>
            </a:xfrm>
            <a:custGeom>
              <a:avLst/>
              <a:gdLst>
                <a:gd name="T0" fmla="*/ 83 w 662"/>
                <a:gd name="T1" fmla="*/ 0 h 320"/>
                <a:gd name="T2" fmla="*/ 538 w 662"/>
                <a:gd name="T3" fmla="*/ 181 h 320"/>
                <a:gd name="T4" fmla="*/ 538 w 662"/>
                <a:gd name="T5" fmla="*/ 181 h 320"/>
                <a:gd name="T6" fmla="*/ 569 w 662"/>
                <a:gd name="T7" fmla="*/ 181 h 320"/>
                <a:gd name="T8" fmla="*/ 594 w 662"/>
                <a:gd name="T9" fmla="*/ 186 h 320"/>
                <a:gd name="T10" fmla="*/ 625 w 662"/>
                <a:gd name="T11" fmla="*/ 191 h 320"/>
                <a:gd name="T12" fmla="*/ 646 w 662"/>
                <a:gd name="T13" fmla="*/ 201 h 320"/>
                <a:gd name="T14" fmla="*/ 656 w 662"/>
                <a:gd name="T15" fmla="*/ 212 h 320"/>
                <a:gd name="T16" fmla="*/ 662 w 662"/>
                <a:gd name="T17" fmla="*/ 222 h 320"/>
                <a:gd name="T18" fmla="*/ 662 w 662"/>
                <a:gd name="T19" fmla="*/ 232 h 320"/>
                <a:gd name="T20" fmla="*/ 656 w 662"/>
                <a:gd name="T21" fmla="*/ 248 h 320"/>
                <a:gd name="T22" fmla="*/ 646 w 662"/>
                <a:gd name="T23" fmla="*/ 269 h 320"/>
                <a:gd name="T24" fmla="*/ 631 w 662"/>
                <a:gd name="T25" fmla="*/ 289 h 320"/>
                <a:gd name="T26" fmla="*/ 631 w 662"/>
                <a:gd name="T27" fmla="*/ 289 h 320"/>
                <a:gd name="T28" fmla="*/ 610 w 662"/>
                <a:gd name="T29" fmla="*/ 300 h 320"/>
                <a:gd name="T30" fmla="*/ 589 w 662"/>
                <a:gd name="T31" fmla="*/ 310 h 320"/>
                <a:gd name="T32" fmla="*/ 563 w 662"/>
                <a:gd name="T33" fmla="*/ 320 h 320"/>
                <a:gd name="T34" fmla="*/ 532 w 662"/>
                <a:gd name="T35" fmla="*/ 320 h 320"/>
                <a:gd name="T36" fmla="*/ 496 w 662"/>
                <a:gd name="T37" fmla="*/ 315 h 320"/>
                <a:gd name="T38" fmla="*/ 481 w 662"/>
                <a:gd name="T39" fmla="*/ 305 h 320"/>
                <a:gd name="T40" fmla="*/ 465 w 662"/>
                <a:gd name="T41" fmla="*/ 289 h 320"/>
                <a:gd name="T42" fmla="*/ 450 w 662"/>
                <a:gd name="T43" fmla="*/ 274 h 320"/>
                <a:gd name="T44" fmla="*/ 434 w 662"/>
                <a:gd name="T45" fmla="*/ 253 h 320"/>
                <a:gd name="T46" fmla="*/ 434 w 662"/>
                <a:gd name="T47" fmla="*/ 253 h 320"/>
                <a:gd name="T48" fmla="*/ 393 w 662"/>
                <a:gd name="T49" fmla="*/ 227 h 320"/>
                <a:gd name="T50" fmla="*/ 346 w 662"/>
                <a:gd name="T51" fmla="*/ 201 h 320"/>
                <a:gd name="T52" fmla="*/ 289 w 662"/>
                <a:gd name="T53" fmla="*/ 170 h 320"/>
                <a:gd name="T54" fmla="*/ 222 w 662"/>
                <a:gd name="T55" fmla="*/ 139 h 320"/>
                <a:gd name="T56" fmla="*/ 150 w 662"/>
                <a:gd name="T57" fmla="*/ 119 h 320"/>
                <a:gd name="T58" fmla="*/ 114 w 662"/>
                <a:gd name="T59" fmla="*/ 114 h 320"/>
                <a:gd name="T60" fmla="*/ 77 w 662"/>
                <a:gd name="T61" fmla="*/ 108 h 320"/>
                <a:gd name="T62" fmla="*/ 36 w 662"/>
                <a:gd name="T63" fmla="*/ 108 h 320"/>
                <a:gd name="T64" fmla="*/ 0 w 662"/>
                <a:gd name="T65" fmla="*/ 114 h 320"/>
                <a:gd name="T66" fmla="*/ 83 w 662"/>
                <a:gd name="T6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62" h="320">
                  <a:moveTo>
                    <a:pt x="83" y="0"/>
                  </a:moveTo>
                  <a:lnTo>
                    <a:pt x="538" y="181"/>
                  </a:lnTo>
                  <a:lnTo>
                    <a:pt x="538" y="181"/>
                  </a:lnTo>
                  <a:lnTo>
                    <a:pt x="569" y="181"/>
                  </a:lnTo>
                  <a:lnTo>
                    <a:pt x="594" y="186"/>
                  </a:lnTo>
                  <a:lnTo>
                    <a:pt x="625" y="191"/>
                  </a:lnTo>
                  <a:lnTo>
                    <a:pt x="646" y="201"/>
                  </a:lnTo>
                  <a:lnTo>
                    <a:pt x="656" y="212"/>
                  </a:lnTo>
                  <a:lnTo>
                    <a:pt x="662" y="222"/>
                  </a:lnTo>
                  <a:lnTo>
                    <a:pt x="662" y="232"/>
                  </a:lnTo>
                  <a:lnTo>
                    <a:pt x="656" y="248"/>
                  </a:lnTo>
                  <a:lnTo>
                    <a:pt x="646" y="269"/>
                  </a:lnTo>
                  <a:lnTo>
                    <a:pt x="631" y="289"/>
                  </a:lnTo>
                  <a:lnTo>
                    <a:pt x="631" y="289"/>
                  </a:lnTo>
                  <a:lnTo>
                    <a:pt x="610" y="300"/>
                  </a:lnTo>
                  <a:lnTo>
                    <a:pt x="589" y="310"/>
                  </a:lnTo>
                  <a:lnTo>
                    <a:pt x="563" y="320"/>
                  </a:lnTo>
                  <a:lnTo>
                    <a:pt x="532" y="320"/>
                  </a:lnTo>
                  <a:lnTo>
                    <a:pt x="496" y="315"/>
                  </a:lnTo>
                  <a:lnTo>
                    <a:pt x="481" y="305"/>
                  </a:lnTo>
                  <a:lnTo>
                    <a:pt x="465" y="289"/>
                  </a:lnTo>
                  <a:lnTo>
                    <a:pt x="450" y="274"/>
                  </a:lnTo>
                  <a:lnTo>
                    <a:pt x="434" y="253"/>
                  </a:lnTo>
                  <a:lnTo>
                    <a:pt x="434" y="253"/>
                  </a:lnTo>
                  <a:lnTo>
                    <a:pt x="393" y="227"/>
                  </a:lnTo>
                  <a:lnTo>
                    <a:pt x="346" y="201"/>
                  </a:lnTo>
                  <a:lnTo>
                    <a:pt x="289" y="170"/>
                  </a:lnTo>
                  <a:lnTo>
                    <a:pt x="222" y="139"/>
                  </a:lnTo>
                  <a:lnTo>
                    <a:pt x="150" y="119"/>
                  </a:lnTo>
                  <a:lnTo>
                    <a:pt x="114" y="114"/>
                  </a:lnTo>
                  <a:lnTo>
                    <a:pt x="77" y="108"/>
                  </a:lnTo>
                  <a:lnTo>
                    <a:pt x="36" y="108"/>
                  </a:lnTo>
                  <a:lnTo>
                    <a:pt x="0" y="114"/>
                  </a:lnTo>
                  <a:lnTo>
                    <a:pt x="83"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52"/>
            <p:cNvSpPr>
              <a:spLocks/>
            </p:cNvSpPr>
            <p:nvPr/>
          </p:nvSpPr>
          <p:spPr bwMode="auto">
            <a:xfrm>
              <a:off x="3457" y="3180"/>
              <a:ext cx="579" cy="388"/>
            </a:xfrm>
            <a:custGeom>
              <a:avLst/>
              <a:gdLst>
                <a:gd name="T0" fmla="*/ 569 w 579"/>
                <a:gd name="T1" fmla="*/ 0 h 388"/>
                <a:gd name="T2" fmla="*/ 569 w 579"/>
                <a:gd name="T3" fmla="*/ 0 h 388"/>
                <a:gd name="T4" fmla="*/ 512 w 579"/>
                <a:gd name="T5" fmla="*/ 15 h 388"/>
                <a:gd name="T6" fmla="*/ 382 w 579"/>
                <a:gd name="T7" fmla="*/ 46 h 388"/>
                <a:gd name="T8" fmla="*/ 310 w 579"/>
                <a:gd name="T9" fmla="*/ 72 h 388"/>
                <a:gd name="T10" fmla="*/ 248 w 579"/>
                <a:gd name="T11" fmla="*/ 98 h 388"/>
                <a:gd name="T12" fmla="*/ 222 w 579"/>
                <a:gd name="T13" fmla="*/ 114 h 388"/>
                <a:gd name="T14" fmla="*/ 201 w 579"/>
                <a:gd name="T15" fmla="*/ 129 h 388"/>
                <a:gd name="T16" fmla="*/ 186 w 579"/>
                <a:gd name="T17" fmla="*/ 145 h 388"/>
                <a:gd name="T18" fmla="*/ 181 w 579"/>
                <a:gd name="T19" fmla="*/ 160 h 388"/>
                <a:gd name="T20" fmla="*/ 139 w 579"/>
                <a:gd name="T21" fmla="*/ 315 h 388"/>
                <a:gd name="T22" fmla="*/ 139 w 579"/>
                <a:gd name="T23" fmla="*/ 315 h 388"/>
                <a:gd name="T24" fmla="*/ 98 w 579"/>
                <a:gd name="T25" fmla="*/ 315 h 388"/>
                <a:gd name="T26" fmla="*/ 62 w 579"/>
                <a:gd name="T27" fmla="*/ 315 h 388"/>
                <a:gd name="T28" fmla="*/ 21 w 579"/>
                <a:gd name="T29" fmla="*/ 325 h 388"/>
                <a:gd name="T30" fmla="*/ 21 w 579"/>
                <a:gd name="T31" fmla="*/ 325 h 388"/>
                <a:gd name="T32" fmla="*/ 10 w 579"/>
                <a:gd name="T33" fmla="*/ 336 h 388"/>
                <a:gd name="T34" fmla="*/ 0 w 579"/>
                <a:gd name="T35" fmla="*/ 346 h 388"/>
                <a:gd name="T36" fmla="*/ 0 w 579"/>
                <a:gd name="T37" fmla="*/ 362 h 388"/>
                <a:gd name="T38" fmla="*/ 5 w 579"/>
                <a:gd name="T39" fmla="*/ 367 h 388"/>
                <a:gd name="T40" fmla="*/ 15 w 579"/>
                <a:gd name="T41" fmla="*/ 372 h 388"/>
                <a:gd name="T42" fmla="*/ 41 w 579"/>
                <a:gd name="T43" fmla="*/ 382 h 388"/>
                <a:gd name="T44" fmla="*/ 98 w 579"/>
                <a:gd name="T45" fmla="*/ 388 h 388"/>
                <a:gd name="T46" fmla="*/ 181 w 579"/>
                <a:gd name="T47" fmla="*/ 388 h 388"/>
                <a:gd name="T48" fmla="*/ 295 w 579"/>
                <a:gd name="T49" fmla="*/ 191 h 388"/>
                <a:gd name="T50" fmla="*/ 579 w 579"/>
                <a:gd name="T51" fmla="*/ 83 h 388"/>
                <a:gd name="T52" fmla="*/ 569 w 579"/>
                <a:gd name="T53" fmla="*/ 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79" h="388">
                  <a:moveTo>
                    <a:pt x="569" y="0"/>
                  </a:moveTo>
                  <a:lnTo>
                    <a:pt x="569" y="0"/>
                  </a:lnTo>
                  <a:lnTo>
                    <a:pt x="512" y="15"/>
                  </a:lnTo>
                  <a:lnTo>
                    <a:pt x="382" y="46"/>
                  </a:lnTo>
                  <a:lnTo>
                    <a:pt x="310" y="72"/>
                  </a:lnTo>
                  <a:lnTo>
                    <a:pt x="248" y="98"/>
                  </a:lnTo>
                  <a:lnTo>
                    <a:pt x="222" y="114"/>
                  </a:lnTo>
                  <a:lnTo>
                    <a:pt x="201" y="129"/>
                  </a:lnTo>
                  <a:lnTo>
                    <a:pt x="186" y="145"/>
                  </a:lnTo>
                  <a:lnTo>
                    <a:pt x="181" y="160"/>
                  </a:lnTo>
                  <a:lnTo>
                    <a:pt x="139" y="315"/>
                  </a:lnTo>
                  <a:lnTo>
                    <a:pt x="139" y="315"/>
                  </a:lnTo>
                  <a:lnTo>
                    <a:pt x="98" y="315"/>
                  </a:lnTo>
                  <a:lnTo>
                    <a:pt x="62" y="315"/>
                  </a:lnTo>
                  <a:lnTo>
                    <a:pt x="21" y="325"/>
                  </a:lnTo>
                  <a:lnTo>
                    <a:pt x="21" y="325"/>
                  </a:lnTo>
                  <a:lnTo>
                    <a:pt x="10" y="336"/>
                  </a:lnTo>
                  <a:lnTo>
                    <a:pt x="0" y="346"/>
                  </a:lnTo>
                  <a:lnTo>
                    <a:pt x="0" y="362"/>
                  </a:lnTo>
                  <a:lnTo>
                    <a:pt x="5" y="367"/>
                  </a:lnTo>
                  <a:lnTo>
                    <a:pt x="15" y="372"/>
                  </a:lnTo>
                  <a:lnTo>
                    <a:pt x="41" y="382"/>
                  </a:lnTo>
                  <a:lnTo>
                    <a:pt x="98" y="388"/>
                  </a:lnTo>
                  <a:lnTo>
                    <a:pt x="181" y="388"/>
                  </a:lnTo>
                  <a:lnTo>
                    <a:pt x="295" y="191"/>
                  </a:lnTo>
                  <a:lnTo>
                    <a:pt x="579" y="83"/>
                  </a:lnTo>
                  <a:lnTo>
                    <a:pt x="569"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53"/>
            <p:cNvSpPr>
              <a:spLocks/>
            </p:cNvSpPr>
            <p:nvPr/>
          </p:nvSpPr>
          <p:spPr bwMode="auto">
            <a:xfrm>
              <a:off x="4129" y="3004"/>
              <a:ext cx="393" cy="719"/>
            </a:xfrm>
            <a:custGeom>
              <a:avLst/>
              <a:gdLst>
                <a:gd name="T0" fmla="*/ 274 w 393"/>
                <a:gd name="T1" fmla="*/ 103 h 719"/>
                <a:gd name="T2" fmla="*/ 274 w 393"/>
                <a:gd name="T3" fmla="*/ 103 h 719"/>
                <a:gd name="T4" fmla="*/ 233 w 393"/>
                <a:gd name="T5" fmla="*/ 145 h 719"/>
                <a:gd name="T6" fmla="*/ 145 w 393"/>
                <a:gd name="T7" fmla="*/ 243 h 719"/>
                <a:gd name="T8" fmla="*/ 98 w 393"/>
                <a:gd name="T9" fmla="*/ 305 h 719"/>
                <a:gd name="T10" fmla="*/ 62 w 393"/>
                <a:gd name="T11" fmla="*/ 362 h 719"/>
                <a:gd name="T12" fmla="*/ 46 w 393"/>
                <a:gd name="T13" fmla="*/ 388 h 719"/>
                <a:gd name="T14" fmla="*/ 41 w 393"/>
                <a:gd name="T15" fmla="*/ 414 h 719"/>
                <a:gd name="T16" fmla="*/ 36 w 393"/>
                <a:gd name="T17" fmla="*/ 434 h 719"/>
                <a:gd name="T18" fmla="*/ 36 w 393"/>
                <a:gd name="T19" fmla="*/ 450 h 719"/>
                <a:gd name="T20" fmla="*/ 93 w 393"/>
                <a:gd name="T21" fmla="*/ 600 h 719"/>
                <a:gd name="T22" fmla="*/ 93 w 393"/>
                <a:gd name="T23" fmla="*/ 600 h 719"/>
                <a:gd name="T24" fmla="*/ 57 w 393"/>
                <a:gd name="T25" fmla="*/ 620 h 719"/>
                <a:gd name="T26" fmla="*/ 26 w 393"/>
                <a:gd name="T27" fmla="*/ 646 h 719"/>
                <a:gd name="T28" fmla="*/ 0 w 393"/>
                <a:gd name="T29" fmla="*/ 677 h 719"/>
                <a:gd name="T30" fmla="*/ 0 w 393"/>
                <a:gd name="T31" fmla="*/ 677 h 719"/>
                <a:gd name="T32" fmla="*/ 0 w 393"/>
                <a:gd name="T33" fmla="*/ 693 h 719"/>
                <a:gd name="T34" fmla="*/ 0 w 393"/>
                <a:gd name="T35" fmla="*/ 708 h 719"/>
                <a:gd name="T36" fmla="*/ 5 w 393"/>
                <a:gd name="T37" fmla="*/ 719 h 719"/>
                <a:gd name="T38" fmla="*/ 10 w 393"/>
                <a:gd name="T39" fmla="*/ 719 h 719"/>
                <a:gd name="T40" fmla="*/ 21 w 393"/>
                <a:gd name="T41" fmla="*/ 719 h 719"/>
                <a:gd name="T42" fmla="*/ 52 w 393"/>
                <a:gd name="T43" fmla="*/ 713 h 719"/>
                <a:gd name="T44" fmla="*/ 98 w 393"/>
                <a:gd name="T45" fmla="*/ 688 h 719"/>
                <a:gd name="T46" fmla="*/ 165 w 393"/>
                <a:gd name="T47" fmla="*/ 636 h 719"/>
                <a:gd name="T48" fmla="*/ 155 w 393"/>
                <a:gd name="T49" fmla="*/ 408 h 719"/>
                <a:gd name="T50" fmla="*/ 155 w 393"/>
                <a:gd name="T51" fmla="*/ 408 h 719"/>
                <a:gd name="T52" fmla="*/ 202 w 393"/>
                <a:gd name="T53" fmla="*/ 372 h 719"/>
                <a:gd name="T54" fmla="*/ 253 w 393"/>
                <a:gd name="T55" fmla="*/ 336 h 719"/>
                <a:gd name="T56" fmla="*/ 305 w 393"/>
                <a:gd name="T57" fmla="*/ 284 h 719"/>
                <a:gd name="T58" fmla="*/ 352 w 393"/>
                <a:gd name="T59" fmla="*/ 228 h 719"/>
                <a:gd name="T60" fmla="*/ 367 w 393"/>
                <a:gd name="T61" fmla="*/ 196 h 719"/>
                <a:gd name="T62" fmla="*/ 383 w 393"/>
                <a:gd name="T63" fmla="*/ 165 h 719"/>
                <a:gd name="T64" fmla="*/ 388 w 393"/>
                <a:gd name="T65" fmla="*/ 134 h 719"/>
                <a:gd name="T66" fmla="*/ 393 w 393"/>
                <a:gd name="T67" fmla="*/ 109 h 719"/>
                <a:gd name="T68" fmla="*/ 383 w 393"/>
                <a:gd name="T69" fmla="*/ 78 h 719"/>
                <a:gd name="T70" fmla="*/ 367 w 393"/>
                <a:gd name="T71" fmla="*/ 52 h 719"/>
                <a:gd name="T72" fmla="*/ 367 w 393"/>
                <a:gd name="T73" fmla="*/ 52 h 719"/>
                <a:gd name="T74" fmla="*/ 331 w 393"/>
                <a:gd name="T75" fmla="*/ 16 h 719"/>
                <a:gd name="T76" fmla="*/ 315 w 393"/>
                <a:gd name="T77" fmla="*/ 5 h 719"/>
                <a:gd name="T78" fmla="*/ 305 w 393"/>
                <a:gd name="T79" fmla="*/ 0 h 719"/>
                <a:gd name="T80" fmla="*/ 295 w 393"/>
                <a:gd name="T81" fmla="*/ 0 h 719"/>
                <a:gd name="T82" fmla="*/ 289 w 393"/>
                <a:gd name="T83" fmla="*/ 5 h 719"/>
                <a:gd name="T84" fmla="*/ 279 w 393"/>
                <a:gd name="T85" fmla="*/ 26 h 719"/>
                <a:gd name="T86" fmla="*/ 274 w 393"/>
                <a:gd name="T87" fmla="*/ 47 h 719"/>
                <a:gd name="T88" fmla="*/ 274 w 393"/>
                <a:gd name="T89" fmla="*/ 72 h 719"/>
                <a:gd name="T90" fmla="*/ 274 w 393"/>
                <a:gd name="T91" fmla="*/ 103 h 719"/>
                <a:gd name="T92" fmla="*/ 274 w 393"/>
                <a:gd name="T93" fmla="*/ 103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93" h="719">
                  <a:moveTo>
                    <a:pt x="274" y="103"/>
                  </a:moveTo>
                  <a:lnTo>
                    <a:pt x="274" y="103"/>
                  </a:lnTo>
                  <a:lnTo>
                    <a:pt x="233" y="145"/>
                  </a:lnTo>
                  <a:lnTo>
                    <a:pt x="145" y="243"/>
                  </a:lnTo>
                  <a:lnTo>
                    <a:pt x="98" y="305"/>
                  </a:lnTo>
                  <a:lnTo>
                    <a:pt x="62" y="362"/>
                  </a:lnTo>
                  <a:lnTo>
                    <a:pt x="46" y="388"/>
                  </a:lnTo>
                  <a:lnTo>
                    <a:pt x="41" y="414"/>
                  </a:lnTo>
                  <a:lnTo>
                    <a:pt x="36" y="434"/>
                  </a:lnTo>
                  <a:lnTo>
                    <a:pt x="36" y="450"/>
                  </a:lnTo>
                  <a:lnTo>
                    <a:pt x="93" y="600"/>
                  </a:lnTo>
                  <a:lnTo>
                    <a:pt x="93" y="600"/>
                  </a:lnTo>
                  <a:lnTo>
                    <a:pt x="57" y="620"/>
                  </a:lnTo>
                  <a:lnTo>
                    <a:pt x="26" y="646"/>
                  </a:lnTo>
                  <a:lnTo>
                    <a:pt x="0" y="677"/>
                  </a:lnTo>
                  <a:lnTo>
                    <a:pt x="0" y="677"/>
                  </a:lnTo>
                  <a:lnTo>
                    <a:pt x="0" y="693"/>
                  </a:lnTo>
                  <a:lnTo>
                    <a:pt x="0" y="708"/>
                  </a:lnTo>
                  <a:lnTo>
                    <a:pt x="5" y="719"/>
                  </a:lnTo>
                  <a:lnTo>
                    <a:pt x="10" y="719"/>
                  </a:lnTo>
                  <a:lnTo>
                    <a:pt x="21" y="719"/>
                  </a:lnTo>
                  <a:lnTo>
                    <a:pt x="52" y="713"/>
                  </a:lnTo>
                  <a:lnTo>
                    <a:pt x="98" y="688"/>
                  </a:lnTo>
                  <a:lnTo>
                    <a:pt x="165" y="636"/>
                  </a:lnTo>
                  <a:lnTo>
                    <a:pt x="155" y="408"/>
                  </a:lnTo>
                  <a:lnTo>
                    <a:pt x="155" y="408"/>
                  </a:lnTo>
                  <a:lnTo>
                    <a:pt x="202" y="372"/>
                  </a:lnTo>
                  <a:lnTo>
                    <a:pt x="253" y="336"/>
                  </a:lnTo>
                  <a:lnTo>
                    <a:pt x="305" y="284"/>
                  </a:lnTo>
                  <a:lnTo>
                    <a:pt x="352" y="228"/>
                  </a:lnTo>
                  <a:lnTo>
                    <a:pt x="367" y="196"/>
                  </a:lnTo>
                  <a:lnTo>
                    <a:pt x="383" y="165"/>
                  </a:lnTo>
                  <a:lnTo>
                    <a:pt x="388" y="134"/>
                  </a:lnTo>
                  <a:lnTo>
                    <a:pt x="393" y="109"/>
                  </a:lnTo>
                  <a:lnTo>
                    <a:pt x="383" y="78"/>
                  </a:lnTo>
                  <a:lnTo>
                    <a:pt x="367" y="52"/>
                  </a:lnTo>
                  <a:lnTo>
                    <a:pt x="367" y="52"/>
                  </a:lnTo>
                  <a:lnTo>
                    <a:pt x="331" y="16"/>
                  </a:lnTo>
                  <a:lnTo>
                    <a:pt x="315" y="5"/>
                  </a:lnTo>
                  <a:lnTo>
                    <a:pt x="305" y="0"/>
                  </a:lnTo>
                  <a:lnTo>
                    <a:pt x="295" y="0"/>
                  </a:lnTo>
                  <a:lnTo>
                    <a:pt x="289" y="5"/>
                  </a:lnTo>
                  <a:lnTo>
                    <a:pt x="279" y="26"/>
                  </a:lnTo>
                  <a:lnTo>
                    <a:pt x="274" y="47"/>
                  </a:lnTo>
                  <a:lnTo>
                    <a:pt x="274" y="72"/>
                  </a:lnTo>
                  <a:lnTo>
                    <a:pt x="274" y="103"/>
                  </a:lnTo>
                  <a:lnTo>
                    <a:pt x="274" y="103"/>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54"/>
            <p:cNvSpPr>
              <a:spLocks/>
            </p:cNvSpPr>
            <p:nvPr/>
          </p:nvSpPr>
          <p:spPr bwMode="auto">
            <a:xfrm>
              <a:off x="3405" y="2063"/>
              <a:ext cx="1220" cy="791"/>
            </a:xfrm>
            <a:custGeom>
              <a:avLst/>
              <a:gdLst>
                <a:gd name="T0" fmla="*/ 1215 w 1220"/>
                <a:gd name="T1" fmla="*/ 248 h 791"/>
                <a:gd name="T2" fmla="*/ 1184 w 1220"/>
                <a:gd name="T3" fmla="*/ 181 h 791"/>
                <a:gd name="T4" fmla="*/ 1132 w 1220"/>
                <a:gd name="T5" fmla="*/ 119 h 791"/>
                <a:gd name="T6" fmla="*/ 1060 w 1220"/>
                <a:gd name="T7" fmla="*/ 67 h 791"/>
                <a:gd name="T8" fmla="*/ 977 w 1220"/>
                <a:gd name="T9" fmla="*/ 31 h 791"/>
                <a:gd name="T10" fmla="*/ 874 w 1220"/>
                <a:gd name="T11" fmla="*/ 11 h 791"/>
                <a:gd name="T12" fmla="*/ 765 w 1220"/>
                <a:gd name="T13" fmla="*/ 0 h 791"/>
                <a:gd name="T14" fmla="*/ 646 w 1220"/>
                <a:gd name="T15" fmla="*/ 5 h 791"/>
                <a:gd name="T16" fmla="*/ 522 w 1220"/>
                <a:gd name="T17" fmla="*/ 26 h 791"/>
                <a:gd name="T18" fmla="*/ 460 w 1220"/>
                <a:gd name="T19" fmla="*/ 42 h 791"/>
                <a:gd name="T20" fmla="*/ 347 w 1220"/>
                <a:gd name="T21" fmla="*/ 88 h 791"/>
                <a:gd name="T22" fmla="*/ 248 w 1220"/>
                <a:gd name="T23" fmla="*/ 140 h 791"/>
                <a:gd name="T24" fmla="*/ 160 w 1220"/>
                <a:gd name="T25" fmla="*/ 202 h 791"/>
                <a:gd name="T26" fmla="*/ 88 w 1220"/>
                <a:gd name="T27" fmla="*/ 274 h 791"/>
                <a:gd name="T28" fmla="*/ 36 w 1220"/>
                <a:gd name="T29" fmla="*/ 347 h 791"/>
                <a:gd name="T30" fmla="*/ 11 w 1220"/>
                <a:gd name="T31" fmla="*/ 424 h 791"/>
                <a:gd name="T32" fmla="*/ 0 w 1220"/>
                <a:gd name="T33" fmla="*/ 502 h 791"/>
                <a:gd name="T34" fmla="*/ 11 w 1220"/>
                <a:gd name="T35" fmla="*/ 543 h 791"/>
                <a:gd name="T36" fmla="*/ 36 w 1220"/>
                <a:gd name="T37" fmla="*/ 615 h 791"/>
                <a:gd name="T38" fmla="*/ 93 w 1220"/>
                <a:gd name="T39" fmla="*/ 672 h 791"/>
                <a:gd name="T40" fmla="*/ 160 w 1220"/>
                <a:gd name="T41" fmla="*/ 724 h 791"/>
                <a:gd name="T42" fmla="*/ 248 w 1220"/>
                <a:gd name="T43" fmla="*/ 760 h 791"/>
                <a:gd name="T44" fmla="*/ 347 w 1220"/>
                <a:gd name="T45" fmla="*/ 786 h 791"/>
                <a:gd name="T46" fmla="*/ 460 w 1220"/>
                <a:gd name="T47" fmla="*/ 791 h 791"/>
                <a:gd name="T48" fmla="*/ 579 w 1220"/>
                <a:gd name="T49" fmla="*/ 786 h 791"/>
                <a:gd name="T50" fmla="*/ 703 w 1220"/>
                <a:gd name="T51" fmla="*/ 765 h 791"/>
                <a:gd name="T52" fmla="*/ 760 w 1220"/>
                <a:gd name="T53" fmla="*/ 750 h 791"/>
                <a:gd name="T54" fmla="*/ 874 w 1220"/>
                <a:gd name="T55" fmla="*/ 708 h 791"/>
                <a:gd name="T56" fmla="*/ 977 w 1220"/>
                <a:gd name="T57" fmla="*/ 652 h 791"/>
                <a:gd name="T58" fmla="*/ 1065 w 1220"/>
                <a:gd name="T59" fmla="*/ 590 h 791"/>
                <a:gd name="T60" fmla="*/ 1132 w 1220"/>
                <a:gd name="T61" fmla="*/ 517 h 791"/>
                <a:gd name="T62" fmla="*/ 1184 w 1220"/>
                <a:gd name="T63" fmla="*/ 445 h 791"/>
                <a:gd name="T64" fmla="*/ 1215 w 1220"/>
                <a:gd name="T65" fmla="*/ 367 h 791"/>
                <a:gd name="T66" fmla="*/ 1220 w 1220"/>
                <a:gd name="T67" fmla="*/ 290 h 791"/>
                <a:gd name="T68" fmla="*/ 1215 w 1220"/>
                <a:gd name="T69" fmla="*/ 248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0" h="791">
                  <a:moveTo>
                    <a:pt x="1215" y="248"/>
                  </a:moveTo>
                  <a:lnTo>
                    <a:pt x="1215" y="248"/>
                  </a:lnTo>
                  <a:lnTo>
                    <a:pt x="1205" y="212"/>
                  </a:lnTo>
                  <a:lnTo>
                    <a:pt x="1184" y="181"/>
                  </a:lnTo>
                  <a:lnTo>
                    <a:pt x="1163" y="145"/>
                  </a:lnTo>
                  <a:lnTo>
                    <a:pt x="1132" y="119"/>
                  </a:lnTo>
                  <a:lnTo>
                    <a:pt x="1101" y="93"/>
                  </a:lnTo>
                  <a:lnTo>
                    <a:pt x="1060" y="67"/>
                  </a:lnTo>
                  <a:lnTo>
                    <a:pt x="1019" y="47"/>
                  </a:lnTo>
                  <a:lnTo>
                    <a:pt x="977" y="31"/>
                  </a:lnTo>
                  <a:lnTo>
                    <a:pt x="926" y="16"/>
                  </a:lnTo>
                  <a:lnTo>
                    <a:pt x="874" y="11"/>
                  </a:lnTo>
                  <a:lnTo>
                    <a:pt x="822" y="0"/>
                  </a:lnTo>
                  <a:lnTo>
                    <a:pt x="765" y="0"/>
                  </a:lnTo>
                  <a:lnTo>
                    <a:pt x="708" y="0"/>
                  </a:lnTo>
                  <a:lnTo>
                    <a:pt x="646" y="5"/>
                  </a:lnTo>
                  <a:lnTo>
                    <a:pt x="584" y="16"/>
                  </a:lnTo>
                  <a:lnTo>
                    <a:pt x="522" y="26"/>
                  </a:lnTo>
                  <a:lnTo>
                    <a:pt x="522" y="26"/>
                  </a:lnTo>
                  <a:lnTo>
                    <a:pt x="460" y="42"/>
                  </a:lnTo>
                  <a:lnTo>
                    <a:pt x="403" y="62"/>
                  </a:lnTo>
                  <a:lnTo>
                    <a:pt x="347" y="88"/>
                  </a:lnTo>
                  <a:lnTo>
                    <a:pt x="295" y="114"/>
                  </a:lnTo>
                  <a:lnTo>
                    <a:pt x="248" y="140"/>
                  </a:lnTo>
                  <a:lnTo>
                    <a:pt x="202" y="171"/>
                  </a:lnTo>
                  <a:lnTo>
                    <a:pt x="160" y="202"/>
                  </a:lnTo>
                  <a:lnTo>
                    <a:pt x="124" y="238"/>
                  </a:lnTo>
                  <a:lnTo>
                    <a:pt x="88" y="274"/>
                  </a:lnTo>
                  <a:lnTo>
                    <a:pt x="62" y="310"/>
                  </a:lnTo>
                  <a:lnTo>
                    <a:pt x="36" y="347"/>
                  </a:lnTo>
                  <a:lnTo>
                    <a:pt x="21" y="388"/>
                  </a:lnTo>
                  <a:lnTo>
                    <a:pt x="11" y="424"/>
                  </a:lnTo>
                  <a:lnTo>
                    <a:pt x="5" y="465"/>
                  </a:lnTo>
                  <a:lnTo>
                    <a:pt x="0" y="502"/>
                  </a:lnTo>
                  <a:lnTo>
                    <a:pt x="11" y="543"/>
                  </a:lnTo>
                  <a:lnTo>
                    <a:pt x="11" y="543"/>
                  </a:lnTo>
                  <a:lnTo>
                    <a:pt x="21" y="579"/>
                  </a:lnTo>
                  <a:lnTo>
                    <a:pt x="36" y="615"/>
                  </a:lnTo>
                  <a:lnTo>
                    <a:pt x="62" y="646"/>
                  </a:lnTo>
                  <a:lnTo>
                    <a:pt x="93" y="672"/>
                  </a:lnTo>
                  <a:lnTo>
                    <a:pt x="124" y="698"/>
                  </a:lnTo>
                  <a:lnTo>
                    <a:pt x="160" y="724"/>
                  </a:lnTo>
                  <a:lnTo>
                    <a:pt x="202" y="745"/>
                  </a:lnTo>
                  <a:lnTo>
                    <a:pt x="248" y="760"/>
                  </a:lnTo>
                  <a:lnTo>
                    <a:pt x="295" y="776"/>
                  </a:lnTo>
                  <a:lnTo>
                    <a:pt x="347" y="786"/>
                  </a:lnTo>
                  <a:lnTo>
                    <a:pt x="403" y="791"/>
                  </a:lnTo>
                  <a:lnTo>
                    <a:pt x="460" y="791"/>
                  </a:lnTo>
                  <a:lnTo>
                    <a:pt x="517" y="791"/>
                  </a:lnTo>
                  <a:lnTo>
                    <a:pt x="579" y="786"/>
                  </a:lnTo>
                  <a:lnTo>
                    <a:pt x="641" y="781"/>
                  </a:lnTo>
                  <a:lnTo>
                    <a:pt x="703" y="765"/>
                  </a:lnTo>
                  <a:lnTo>
                    <a:pt x="703" y="765"/>
                  </a:lnTo>
                  <a:lnTo>
                    <a:pt x="760" y="750"/>
                  </a:lnTo>
                  <a:lnTo>
                    <a:pt x="822" y="729"/>
                  </a:lnTo>
                  <a:lnTo>
                    <a:pt x="874" y="708"/>
                  </a:lnTo>
                  <a:lnTo>
                    <a:pt x="931" y="683"/>
                  </a:lnTo>
                  <a:lnTo>
                    <a:pt x="977" y="652"/>
                  </a:lnTo>
                  <a:lnTo>
                    <a:pt x="1024" y="621"/>
                  </a:lnTo>
                  <a:lnTo>
                    <a:pt x="1065" y="590"/>
                  </a:lnTo>
                  <a:lnTo>
                    <a:pt x="1101" y="553"/>
                  </a:lnTo>
                  <a:lnTo>
                    <a:pt x="1132" y="517"/>
                  </a:lnTo>
                  <a:lnTo>
                    <a:pt x="1163" y="481"/>
                  </a:lnTo>
                  <a:lnTo>
                    <a:pt x="1184" y="445"/>
                  </a:lnTo>
                  <a:lnTo>
                    <a:pt x="1205" y="409"/>
                  </a:lnTo>
                  <a:lnTo>
                    <a:pt x="1215" y="367"/>
                  </a:lnTo>
                  <a:lnTo>
                    <a:pt x="1220" y="326"/>
                  </a:lnTo>
                  <a:lnTo>
                    <a:pt x="1220" y="290"/>
                  </a:lnTo>
                  <a:lnTo>
                    <a:pt x="1215" y="248"/>
                  </a:lnTo>
                  <a:lnTo>
                    <a:pt x="1215" y="248"/>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55"/>
            <p:cNvSpPr>
              <a:spLocks/>
            </p:cNvSpPr>
            <p:nvPr/>
          </p:nvSpPr>
          <p:spPr bwMode="auto">
            <a:xfrm>
              <a:off x="3653" y="2596"/>
              <a:ext cx="362" cy="119"/>
            </a:xfrm>
            <a:custGeom>
              <a:avLst/>
              <a:gdLst>
                <a:gd name="T0" fmla="*/ 362 w 362"/>
                <a:gd name="T1" fmla="*/ 88 h 119"/>
                <a:gd name="T2" fmla="*/ 362 w 362"/>
                <a:gd name="T3" fmla="*/ 88 h 119"/>
                <a:gd name="T4" fmla="*/ 321 w 362"/>
                <a:gd name="T5" fmla="*/ 57 h 119"/>
                <a:gd name="T6" fmla="*/ 274 w 362"/>
                <a:gd name="T7" fmla="*/ 31 h 119"/>
                <a:gd name="T8" fmla="*/ 223 w 362"/>
                <a:gd name="T9" fmla="*/ 10 h 119"/>
                <a:gd name="T10" fmla="*/ 192 w 362"/>
                <a:gd name="T11" fmla="*/ 0 h 119"/>
                <a:gd name="T12" fmla="*/ 166 w 362"/>
                <a:gd name="T13" fmla="*/ 0 h 119"/>
                <a:gd name="T14" fmla="*/ 135 w 362"/>
                <a:gd name="T15" fmla="*/ 0 h 119"/>
                <a:gd name="T16" fmla="*/ 104 w 362"/>
                <a:gd name="T17" fmla="*/ 5 h 119"/>
                <a:gd name="T18" fmla="*/ 78 w 362"/>
                <a:gd name="T19" fmla="*/ 20 h 119"/>
                <a:gd name="T20" fmla="*/ 47 w 362"/>
                <a:gd name="T21" fmla="*/ 41 h 119"/>
                <a:gd name="T22" fmla="*/ 21 w 362"/>
                <a:gd name="T23" fmla="*/ 77 h 119"/>
                <a:gd name="T24" fmla="*/ 0 w 362"/>
                <a:gd name="T25" fmla="*/ 119 h 119"/>
                <a:gd name="T26" fmla="*/ 0 w 362"/>
                <a:gd name="T27" fmla="*/ 119 h 119"/>
                <a:gd name="T28" fmla="*/ 26 w 362"/>
                <a:gd name="T29" fmla="*/ 108 h 119"/>
                <a:gd name="T30" fmla="*/ 99 w 362"/>
                <a:gd name="T31" fmla="*/ 88 h 119"/>
                <a:gd name="T32" fmla="*/ 150 w 362"/>
                <a:gd name="T33" fmla="*/ 82 h 119"/>
                <a:gd name="T34" fmla="*/ 212 w 362"/>
                <a:gd name="T35" fmla="*/ 77 h 119"/>
                <a:gd name="T36" fmla="*/ 279 w 362"/>
                <a:gd name="T37" fmla="*/ 82 h 119"/>
                <a:gd name="T38" fmla="*/ 362 w 362"/>
                <a:gd name="T39" fmla="*/ 88 h 119"/>
                <a:gd name="T40" fmla="*/ 362 w 362"/>
                <a:gd name="T41" fmla="*/ 8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2" h="119">
                  <a:moveTo>
                    <a:pt x="362" y="88"/>
                  </a:moveTo>
                  <a:lnTo>
                    <a:pt x="362" y="88"/>
                  </a:lnTo>
                  <a:lnTo>
                    <a:pt x="321" y="57"/>
                  </a:lnTo>
                  <a:lnTo>
                    <a:pt x="274" y="31"/>
                  </a:lnTo>
                  <a:lnTo>
                    <a:pt x="223" y="10"/>
                  </a:lnTo>
                  <a:lnTo>
                    <a:pt x="192" y="0"/>
                  </a:lnTo>
                  <a:lnTo>
                    <a:pt x="166" y="0"/>
                  </a:lnTo>
                  <a:lnTo>
                    <a:pt x="135" y="0"/>
                  </a:lnTo>
                  <a:lnTo>
                    <a:pt x="104" y="5"/>
                  </a:lnTo>
                  <a:lnTo>
                    <a:pt x="78" y="20"/>
                  </a:lnTo>
                  <a:lnTo>
                    <a:pt x="47" y="41"/>
                  </a:lnTo>
                  <a:lnTo>
                    <a:pt x="21" y="77"/>
                  </a:lnTo>
                  <a:lnTo>
                    <a:pt x="0" y="119"/>
                  </a:lnTo>
                  <a:lnTo>
                    <a:pt x="0" y="119"/>
                  </a:lnTo>
                  <a:lnTo>
                    <a:pt x="26" y="108"/>
                  </a:lnTo>
                  <a:lnTo>
                    <a:pt x="99" y="88"/>
                  </a:lnTo>
                  <a:lnTo>
                    <a:pt x="150" y="82"/>
                  </a:lnTo>
                  <a:lnTo>
                    <a:pt x="212" y="77"/>
                  </a:lnTo>
                  <a:lnTo>
                    <a:pt x="279" y="82"/>
                  </a:lnTo>
                  <a:lnTo>
                    <a:pt x="362" y="88"/>
                  </a:lnTo>
                  <a:lnTo>
                    <a:pt x="362" y="8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56"/>
            <p:cNvSpPr>
              <a:spLocks/>
            </p:cNvSpPr>
            <p:nvPr/>
          </p:nvSpPr>
          <p:spPr bwMode="auto">
            <a:xfrm>
              <a:off x="3612" y="2725"/>
              <a:ext cx="915" cy="579"/>
            </a:xfrm>
            <a:custGeom>
              <a:avLst/>
              <a:gdLst>
                <a:gd name="T0" fmla="*/ 879 w 915"/>
                <a:gd name="T1" fmla="*/ 0 h 579"/>
                <a:gd name="T2" fmla="*/ 879 w 915"/>
                <a:gd name="T3" fmla="*/ 0 h 579"/>
                <a:gd name="T4" fmla="*/ 858 w 915"/>
                <a:gd name="T5" fmla="*/ 10 h 579"/>
                <a:gd name="T6" fmla="*/ 806 w 915"/>
                <a:gd name="T7" fmla="*/ 41 h 579"/>
                <a:gd name="T8" fmla="*/ 729 w 915"/>
                <a:gd name="T9" fmla="*/ 83 h 579"/>
                <a:gd name="T10" fmla="*/ 677 w 915"/>
                <a:gd name="T11" fmla="*/ 103 h 579"/>
                <a:gd name="T12" fmla="*/ 620 w 915"/>
                <a:gd name="T13" fmla="*/ 124 h 579"/>
                <a:gd name="T14" fmla="*/ 558 w 915"/>
                <a:gd name="T15" fmla="*/ 139 h 579"/>
                <a:gd name="T16" fmla="*/ 491 w 915"/>
                <a:gd name="T17" fmla="*/ 155 h 579"/>
                <a:gd name="T18" fmla="*/ 419 w 915"/>
                <a:gd name="T19" fmla="*/ 160 h 579"/>
                <a:gd name="T20" fmla="*/ 341 w 915"/>
                <a:gd name="T21" fmla="*/ 165 h 579"/>
                <a:gd name="T22" fmla="*/ 264 w 915"/>
                <a:gd name="T23" fmla="*/ 160 h 579"/>
                <a:gd name="T24" fmla="*/ 181 w 915"/>
                <a:gd name="T25" fmla="*/ 150 h 579"/>
                <a:gd name="T26" fmla="*/ 93 w 915"/>
                <a:gd name="T27" fmla="*/ 124 h 579"/>
                <a:gd name="T28" fmla="*/ 0 w 915"/>
                <a:gd name="T29" fmla="*/ 93 h 579"/>
                <a:gd name="T30" fmla="*/ 0 w 915"/>
                <a:gd name="T31" fmla="*/ 93 h 579"/>
                <a:gd name="T32" fmla="*/ 31 w 915"/>
                <a:gd name="T33" fmla="*/ 145 h 579"/>
                <a:gd name="T34" fmla="*/ 98 w 915"/>
                <a:gd name="T35" fmla="*/ 269 h 579"/>
                <a:gd name="T36" fmla="*/ 140 w 915"/>
                <a:gd name="T37" fmla="*/ 341 h 579"/>
                <a:gd name="T38" fmla="*/ 186 w 915"/>
                <a:gd name="T39" fmla="*/ 413 h 579"/>
                <a:gd name="T40" fmla="*/ 233 w 915"/>
                <a:gd name="T41" fmla="*/ 481 h 579"/>
                <a:gd name="T42" fmla="*/ 274 w 915"/>
                <a:gd name="T43" fmla="*/ 527 h 579"/>
                <a:gd name="T44" fmla="*/ 274 w 915"/>
                <a:gd name="T45" fmla="*/ 527 h 579"/>
                <a:gd name="T46" fmla="*/ 295 w 915"/>
                <a:gd name="T47" fmla="*/ 548 h 579"/>
                <a:gd name="T48" fmla="*/ 310 w 915"/>
                <a:gd name="T49" fmla="*/ 558 h 579"/>
                <a:gd name="T50" fmla="*/ 310 w 915"/>
                <a:gd name="T51" fmla="*/ 558 h 579"/>
                <a:gd name="T52" fmla="*/ 331 w 915"/>
                <a:gd name="T53" fmla="*/ 569 h 579"/>
                <a:gd name="T54" fmla="*/ 362 w 915"/>
                <a:gd name="T55" fmla="*/ 574 h 579"/>
                <a:gd name="T56" fmla="*/ 403 w 915"/>
                <a:gd name="T57" fmla="*/ 579 h 579"/>
                <a:gd name="T58" fmla="*/ 445 w 915"/>
                <a:gd name="T59" fmla="*/ 579 h 579"/>
                <a:gd name="T60" fmla="*/ 491 w 915"/>
                <a:gd name="T61" fmla="*/ 574 h 579"/>
                <a:gd name="T62" fmla="*/ 543 w 915"/>
                <a:gd name="T63" fmla="*/ 569 h 579"/>
                <a:gd name="T64" fmla="*/ 594 w 915"/>
                <a:gd name="T65" fmla="*/ 558 h 579"/>
                <a:gd name="T66" fmla="*/ 646 w 915"/>
                <a:gd name="T67" fmla="*/ 548 h 579"/>
                <a:gd name="T68" fmla="*/ 693 w 915"/>
                <a:gd name="T69" fmla="*/ 527 h 579"/>
                <a:gd name="T70" fmla="*/ 744 w 915"/>
                <a:gd name="T71" fmla="*/ 507 h 579"/>
                <a:gd name="T72" fmla="*/ 786 w 915"/>
                <a:gd name="T73" fmla="*/ 481 h 579"/>
                <a:gd name="T74" fmla="*/ 827 w 915"/>
                <a:gd name="T75" fmla="*/ 450 h 579"/>
                <a:gd name="T76" fmla="*/ 863 w 915"/>
                <a:gd name="T77" fmla="*/ 419 h 579"/>
                <a:gd name="T78" fmla="*/ 889 w 915"/>
                <a:gd name="T79" fmla="*/ 377 h 579"/>
                <a:gd name="T80" fmla="*/ 905 w 915"/>
                <a:gd name="T81" fmla="*/ 336 h 579"/>
                <a:gd name="T82" fmla="*/ 915 w 915"/>
                <a:gd name="T83" fmla="*/ 289 h 579"/>
                <a:gd name="T84" fmla="*/ 915 w 915"/>
                <a:gd name="T85" fmla="*/ 289 h 579"/>
                <a:gd name="T86" fmla="*/ 905 w 915"/>
                <a:gd name="T87" fmla="*/ 160 h 579"/>
                <a:gd name="T88" fmla="*/ 894 w 915"/>
                <a:gd name="T89" fmla="*/ 62 h 579"/>
                <a:gd name="T90" fmla="*/ 889 w 915"/>
                <a:gd name="T91" fmla="*/ 21 h 579"/>
                <a:gd name="T92" fmla="*/ 879 w 915"/>
                <a:gd name="T93" fmla="*/ 0 h 579"/>
                <a:gd name="T94" fmla="*/ 879 w 915"/>
                <a:gd name="T95" fmla="*/ 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15" h="579">
                  <a:moveTo>
                    <a:pt x="879" y="0"/>
                  </a:moveTo>
                  <a:lnTo>
                    <a:pt x="879" y="0"/>
                  </a:lnTo>
                  <a:lnTo>
                    <a:pt x="858" y="10"/>
                  </a:lnTo>
                  <a:lnTo>
                    <a:pt x="806" y="41"/>
                  </a:lnTo>
                  <a:lnTo>
                    <a:pt x="729" y="83"/>
                  </a:lnTo>
                  <a:lnTo>
                    <a:pt x="677" y="103"/>
                  </a:lnTo>
                  <a:lnTo>
                    <a:pt x="620" y="124"/>
                  </a:lnTo>
                  <a:lnTo>
                    <a:pt x="558" y="139"/>
                  </a:lnTo>
                  <a:lnTo>
                    <a:pt x="491" y="155"/>
                  </a:lnTo>
                  <a:lnTo>
                    <a:pt x="419" y="160"/>
                  </a:lnTo>
                  <a:lnTo>
                    <a:pt x="341" y="165"/>
                  </a:lnTo>
                  <a:lnTo>
                    <a:pt x="264" y="160"/>
                  </a:lnTo>
                  <a:lnTo>
                    <a:pt x="181" y="150"/>
                  </a:lnTo>
                  <a:lnTo>
                    <a:pt x="93" y="124"/>
                  </a:lnTo>
                  <a:lnTo>
                    <a:pt x="0" y="93"/>
                  </a:lnTo>
                  <a:lnTo>
                    <a:pt x="0" y="93"/>
                  </a:lnTo>
                  <a:lnTo>
                    <a:pt x="31" y="145"/>
                  </a:lnTo>
                  <a:lnTo>
                    <a:pt x="98" y="269"/>
                  </a:lnTo>
                  <a:lnTo>
                    <a:pt x="140" y="341"/>
                  </a:lnTo>
                  <a:lnTo>
                    <a:pt x="186" y="413"/>
                  </a:lnTo>
                  <a:lnTo>
                    <a:pt x="233" y="481"/>
                  </a:lnTo>
                  <a:lnTo>
                    <a:pt x="274" y="527"/>
                  </a:lnTo>
                  <a:lnTo>
                    <a:pt x="274" y="527"/>
                  </a:lnTo>
                  <a:lnTo>
                    <a:pt x="295" y="548"/>
                  </a:lnTo>
                  <a:lnTo>
                    <a:pt x="310" y="558"/>
                  </a:lnTo>
                  <a:lnTo>
                    <a:pt x="310" y="558"/>
                  </a:lnTo>
                  <a:lnTo>
                    <a:pt x="331" y="569"/>
                  </a:lnTo>
                  <a:lnTo>
                    <a:pt x="362" y="574"/>
                  </a:lnTo>
                  <a:lnTo>
                    <a:pt x="403" y="579"/>
                  </a:lnTo>
                  <a:lnTo>
                    <a:pt x="445" y="579"/>
                  </a:lnTo>
                  <a:lnTo>
                    <a:pt x="491" y="574"/>
                  </a:lnTo>
                  <a:lnTo>
                    <a:pt x="543" y="569"/>
                  </a:lnTo>
                  <a:lnTo>
                    <a:pt x="594" y="558"/>
                  </a:lnTo>
                  <a:lnTo>
                    <a:pt x="646" y="548"/>
                  </a:lnTo>
                  <a:lnTo>
                    <a:pt x="693" y="527"/>
                  </a:lnTo>
                  <a:lnTo>
                    <a:pt x="744" y="507"/>
                  </a:lnTo>
                  <a:lnTo>
                    <a:pt x="786" y="481"/>
                  </a:lnTo>
                  <a:lnTo>
                    <a:pt x="827" y="450"/>
                  </a:lnTo>
                  <a:lnTo>
                    <a:pt x="863" y="419"/>
                  </a:lnTo>
                  <a:lnTo>
                    <a:pt x="889" y="377"/>
                  </a:lnTo>
                  <a:lnTo>
                    <a:pt x="905" y="336"/>
                  </a:lnTo>
                  <a:lnTo>
                    <a:pt x="915" y="289"/>
                  </a:lnTo>
                  <a:lnTo>
                    <a:pt x="915" y="289"/>
                  </a:lnTo>
                  <a:lnTo>
                    <a:pt x="905" y="160"/>
                  </a:lnTo>
                  <a:lnTo>
                    <a:pt x="894" y="62"/>
                  </a:lnTo>
                  <a:lnTo>
                    <a:pt x="889" y="21"/>
                  </a:lnTo>
                  <a:lnTo>
                    <a:pt x="879" y="0"/>
                  </a:lnTo>
                  <a:lnTo>
                    <a:pt x="879"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57"/>
            <p:cNvSpPr>
              <a:spLocks/>
            </p:cNvSpPr>
            <p:nvPr/>
          </p:nvSpPr>
          <p:spPr bwMode="auto">
            <a:xfrm>
              <a:off x="3798" y="2255"/>
              <a:ext cx="310" cy="248"/>
            </a:xfrm>
            <a:custGeom>
              <a:avLst/>
              <a:gdLst>
                <a:gd name="T0" fmla="*/ 10 w 310"/>
                <a:gd name="T1" fmla="*/ 222 h 248"/>
                <a:gd name="T2" fmla="*/ 10 w 310"/>
                <a:gd name="T3" fmla="*/ 222 h 248"/>
                <a:gd name="T4" fmla="*/ 0 w 310"/>
                <a:gd name="T5" fmla="*/ 206 h 248"/>
                <a:gd name="T6" fmla="*/ 0 w 310"/>
                <a:gd name="T7" fmla="*/ 186 h 248"/>
                <a:gd name="T8" fmla="*/ 5 w 310"/>
                <a:gd name="T9" fmla="*/ 165 h 248"/>
                <a:gd name="T10" fmla="*/ 16 w 310"/>
                <a:gd name="T11" fmla="*/ 139 h 248"/>
                <a:gd name="T12" fmla="*/ 31 w 310"/>
                <a:gd name="T13" fmla="*/ 113 h 248"/>
                <a:gd name="T14" fmla="*/ 47 w 310"/>
                <a:gd name="T15" fmla="*/ 93 h 248"/>
                <a:gd name="T16" fmla="*/ 72 w 310"/>
                <a:gd name="T17" fmla="*/ 67 h 248"/>
                <a:gd name="T18" fmla="*/ 103 w 310"/>
                <a:gd name="T19" fmla="*/ 46 h 248"/>
                <a:gd name="T20" fmla="*/ 103 w 310"/>
                <a:gd name="T21" fmla="*/ 46 h 248"/>
                <a:gd name="T22" fmla="*/ 134 w 310"/>
                <a:gd name="T23" fmla="*/ 31 h 248"/>
                <a:gd name="T24" fmla="*/ 160 w 310"/>
                <a:gd name="T25" fmla="*/ 15 h 248"/>
                <a:gd name="T26" fmla="*/ 191 w 310"/>
                <a:gd name="T27" fmla="*/ 5 h 248"/>
                <a:gd name="T28" fmla="*/ 217 w 310"/>
                <a:gd name="T29" fmla="*/ 0 h 248"/>
                <a:gd name="T30" fmla="*/ 243 w 310"/>
                <a:gd name="T31" fmla="*/ 0 h 248"/>
                <a:gd name="T32" fmla="*/ 269 w 310"/>
                <a:gd name="T33" fmla="*/ 5 h 248"/>
                <a:gd name="T34" fmla="*/ 284 w 310"/>
                <a:gd name="T35" fmla="*/ 15 h 248"/>
                <a:gd name="T36" fmla="*/ 300 w 310"/>
                <a:gd name="T37" fmla="*/ 25 h 248"/>
                <a:gd name="T38" fmla="*/ 300 w 310"/>
                <a:gd name="T39" fmla="*/ 25 h 248"/>
                <a:gd name="T40" fmla="*/ 305 w 310"/>
                <a:gd name="T41" fmla="*/ 46 h 248"/>
                <a:gd name="T42" fmla="*/ 310 w 310"/>
                <a:gd name="T43" fmla="*/ 67 h 248"/>
                <a:gd name="T44" fmla="*/ 305 w 310"/>
                <a:gd name="T45" fmla="*/ 87 h 248"/>
                <a:gd name="T46" fmla="*/ 295 w 310"/>
                <a:gd name="T47" fmla="*/ 113 h 248"/>
                <a:gd name="T48" fmla="*/ 279 w 310"/>
                <a:gd name="T49" fmla="*/ 134 h 248"/>
                <a:gd name="T50" fmla="*/ 259 w 310"/>
                <a:gd name="T51" fmla="*/ 160 h 248"/>
                <a:gd name="T52" fmla="*/ 233 w 310"/>
                <a:gd name="T53" fmla="*/ 180 h 248"/>
                <a:gd name="T54" fmla="*/ 207 w 310"/>
                <a:gd name="T55" fmla="*/ 201 h 248"/>
                <a:gd name="T56" fmla="*/ 207 w 310"/>
                <a:gd name="T57" fmla="*/ 201 h 248"/>
                <a:gd name="T58" fmla="*/ 176 w 310"/>
                <a:gd name="T59" fmla="*/ 222 h 248"/>
                <a:gd name="T60" fmla="*/ 145 w 310"/>
                <a:gd name="T61" fmla="*/ 232 h 248"/>
                <a:gd name="T62" fmla="*/ 114 w 310"/>
                <a:gd name="T63" fmla="*/ 242 h 248"/>
                <a:gd name="T64" fmla="*/ 88 w 310"/>
                <a:gd name="T65" fmla="*/ 248 h 248"/>
                <a:gd name="T66" fmla="*/ 62 w 310"/>
                <a:gd name="T67" fmla="*/ 248 h 248"/>
                <a:gd name="T68" fmla="*/ 41 w 310"/>
                <a:gd name="T69" fmla="*/ 248 h 248"/>
                <a:gd name="T70" fmla="*/ 21 w 310"/>
                <a:gd name="T71" fmla="*/ 237 h 248"/>
                <a:gd name="T72" fmla="*/ 10 w 310"/>
                <a:gd name="T73" fmla="*/ 222 h 248"/>
                <a:gd name="T74" fmla="*/ 10 w 310"/>
                <a:gd name="T75" fmla="*/ 22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0" h="248">
                  <a:moveTo>
                    <a:pt x="10" y="222"/>
                  </a:moveTo>
                  <a:lnTo>
                    <a:pt x="10" y="222"/>
                  </a:lnTo>
                  <a:lnTo>
                    <a:pt x="0" y="206"/>
                  </a:lnTo>
                  <a:lnTo>
                    <a:pt x="0" y="186"/>
                  </a:lnTo>
                  <a:lnTo>
                    <a:pt x="5" y="165"/>
                  </a:lnTo>
                  <a:lnTo>
                    <a:pt x="16" y="139"/>
                  </a:lnTo>
                  <a:lnTo>
                    <a:pt x="31" y="113"/>
                  </a:lnTo>
                  <a:lnTo>
                    <a:pt x="47" y="93"/>
                  </a:lnTo>
                  <a:lnTo>
                    <a:pt x="72" y="67"/>
                  </a:lnTo>
                  <a:lnTo>
                    <a:pt x="103" y="46"/>
                  </a:lnTo>
                  <a:lnTo>
                    <a:pt x="103" y="46"/>
                  </a:lnTo>
                  <a:lnTo>
                    <a:pt x="134" y="31"/>
                  </a:lnTo>
                  <a:lnTo>
                    <a:pt x="160" y="15"/>
                  </a:lnTo>
                  <a:lnTo>
                    <a:pt x="191" y="5"/>
                  </a:lnTo>
                  <a:lnTo>
                    <a:pt x="217" y="0"/>
                  </a:lnTo>
                  <a:lnTo>
                    <a:pt x="243" y="0"/>
                  </a:lnTo>
                  <a:lnTo>
                    <a:pt x="269" y="5"/>
                  </a:lnTo>
                  <a:lnTo>
                    <a:pt x="284" y="15"/>
                  </a:lnTo>
                  <a:lnTo>
                    <a:pt x="300" y="25"/>
                  </a:lnTo>
                  <a:lnTo>
                    <a:pt x="300" y="25"/>
                  </a:lnTo>
                  <a:lnTo>
                    <a:pt x="305" y="46"/>
                  </a:lnTo>
                  <a:lnTo>
                    <a:pt x="310" y="67"/>
                  </a:lnTo>
                  <a:lnTo>
                    <a:pt x="305" y="87"/>
                  </a:lnTo>
                  <a:lnTo>
                    <a:pt x="295" y="113"/>
                  </a:lnTo>
                  <a:lnTo>
                    <a:pt x="279" y="134"/>
                  </a:lnTo>
                  <a:lnTo>
                    <a:pt x="259" y="160"/>
                  </a:lnTo>
                  <a:lnTo>
                    <a:pt x="233" y="180"/>
                  </a:lnTo>
                  <a:lnTo>
                    <a:pt x="207" y="201"/>
                  </a:lnTo>
                  <a:lnTo>
                    <a:pt x="207" y="201"/>
                  </a:lnTo>
                  <a:lnTo>
                    <a:pt x="176" y="222"/>
                  </a:lnTo>
                  <a:lnTo>
                    <a:pt x="145" y="232"/>
                  </a:lnTo>
                  <a:lnTo>
                    <a:pt x="114" y="242"/>
                  </a:lnTo>
                  <a:lnTo>
                    <a:pt x="88" y="248"/>
                  </a:lnTo>
                  <a:lnTo>
                    <a:pt x="62" y="248"/>
                  </a:lnTo>
                  <a:lnTo>
                    <a:pt x="41" y="248"/>
                  </a:lnTo>
                  <a:lnTo>
                    <a:pt x="21" y="237"/>
                  </a:lnTo>
                  <a:lnTo>
                    <a:pt x="10" y="222"/>
                  </a:lnTo>
                  <a:lnTo>
                    <a:pt x="10" y="222"/>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58"/>
            <p:cNvSpPr>
              <a:spLocks/>
            </p:cNvSpPr>
            <p:nvPr/>
          </p:nvSpPr>
          <p:spPr bwMode="auto">
            <a:xfrm>
              <a:off x="3183" y="2864"/>
              <a:ext cx="625" cy="409"/>
            </a:xfrm>
            <a:custGeom>
              <a:avLst/>
              <a:gdLst>
                <a:gd name="T0" fmla="*/ 522 w 625"/>
                <a:gd name="T1" fmla="*/ 0 h 409"/>
                <a:gd name="T2" fmla="*/ 114 w 625"/>
                <a:gd name="T3" fmla="*/ 269 h 409"/>
                <a:gd name="T4" fmla="*/ 114 w 625"/>
                <a:gd name="T5" fmla="*/ 269 h 409"/>
                <a:gd name="T6" fmla="*/ 83 w 625"/>
                <a:gd name="T7" fmla="*/ 274 h 409"/>
                <a:gd name="T8" fmla="*/ 57 w 625"/>
                <a:gd name="T9" fmla="*/ 285 h 409"/>
                <a:gd name="T10" fmla="*/ 31 w 625"/>
                <a:gd name="T11" fmla="*/ 295 h 409"/>
                <a:gd name="T12" fmla="*/ 10 w 625"/>
                <a:gd name="T13" fmla="*/ 316 h 409"/>
                <a:gd name="T14" fmla="*/ 5 w 625"/>
                <a:gd name="T15" fmla="*/ 326 h 409"/>
                <a:gd name="T16" fmla="*/ 0 w 625"/>
                <a:gd name="T17" fmla="*/ 336 h 409"/>
                <a:gd name="T18" fmla="*/ 0 w 625"/>
                <a:gd name="T19" fmla="*/ 347 h 409"/>
                <a:gd name="T20" fmla="*/ 10 w 625"/>
                <a:gd name="T21" fmla="*/ 362 h 409"/>
                <a:gd name="T22" fmla="*/ 21 w 625"/>
                <a:gd name="T23" fmla="*/ 378 h 409"/>
                <a:gd name="T24" fmla="*/ 41 w 625"/>
                <a:gd name="T25" fmla="*/ 393 h 409"/>
                <a:gd name="T26" fmla="*/ 41 w 625"/>
                <a:gd name="T27" fmla="*/ 393 h 409"/>
                <a:gd name="T28" fmla="*/ 67 w 625"/>
                <a:gd name="T29" fmla="*/ 404 h 409"/>
                <a:gd name="T30" fmla="*/ 88 w 625"/>
                <a:gd name="T31" fmla="*/ 409 h 409"/>
                <a:gd name="T32" fmla="*/ 119 w 625"/>
                <a:gd name="T33" fmla="*/ 409 h 409"/>
                <a:gd name="T34" fmla="*/ 150 w 625"/>
                <a:gd name="T35" fmla="*/ 404 h 409"/>
                <a:gd name="T36" fmla="*/ 181 w 625"/>
                <a:gd name="T37" fmla="*/ 388 h 409"/>
                <a:gd name="T38" fmla="*/ 191 w 625"/>
                <a:gd name="T39" fmla="*/ 378 h 409"/>
                <a:gd name="T40" fmla="*/ 207 w 625"/>
                <a:gd name="T41" fmla="*/ 362 h 409"/>
                <a:gd name="T42" fmla="*/ 222 w 625"/>
                <a:gd name="T43" fmla="*/ 342 h 409"/>
                <a:gd name="T44" fmla="*/ 233 w 625"/>
                <a:gd name="T45" fmla="*/ 316 h 409"/>
                <a:gd name="T46" fmla="*/ 233 w 625"/>
                <a:gd name="T47" fmla="*/ 316 h 409"/>
                <a:gd name="T48" fmla="*/ 264 w 625"/>
                <a:gd name="T49" fmla="*/ 285 h 409"/>
                <a:gd name="T50" fmla="*/ 305 w 625"/>
                <a:gd name="T51" fmla="*/ 249 h 409"/>
                <a:gd name="T52" fmla="*/ 351 w 625"/>
                <a:gd name="T53" fmla="*/ 207 h 409"/>
                <a:gd name="T54" fmla="*/ 413 w 625"/>
                <a:gd name="T55" fmla="*/ 166 h 409"/>
                <a:gd name="T56" fmla="*/ 481 w 625"/>
                <a:gd name="T57" fmla="*/ 130 h 409"/>
                <a:gd name="T58" fmla="*/ 512 w 625"/>
                <a:gd name="T59" fmla="*/ 114 h 409"/>
                <a:gd name="T60" fmla="*/ 553 w 625"/>
                <a:gd name="T61" fmla="*/ 104 h 409"/>
                <a:gd name="T62" fmla="*/ 589 w 625"/>
                <a:gd name="T63" fmla="*/ 99 h 409"/>
                <a:gd name="T64" fmla="*/ 625 w 625"/>
                <a:gd name="T65" fmla="*/ 94 h 409"/>
                <a:gd name="T66" fmla="*/ 522 w 625"/>
                <a:gd name="T67" fmla="*/ 0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25" h="409">
                  <a:moveTo>
                    <a:pt x="522" y="0"/>
                  </a:moveTo>
                  <a:lnTo>
                    <a:pt x="114" y="269"/>
                  </a:lnTo>
                  <a:lnTo>
                    <a:pt x="114" y="269"/>
                  </a:lnTo>
                  <a:lnTo>
                    <a:pt x="83" y="274"/>
                  </a:lnTo>
                  <a:lnTo>
                    <a:pt x="57" y="285"/>
                  </a:lnTo>
                  <a:lnTo>
                    <a:pt x="31" y="295"/>
                  </a:lnTo>
                  <a:lnTo>
                    <a:pt x="10" y="316"/>
                  </a:lnTo>
                  <a:lnTo>
                    <a:pt x="5" y="326"/>
                  </a:lnTo>
                  <a:lnTo>
                    <a:pt x="0" y="336"/>
                  </a:lnTo>
                  <a:lnTo>
                    <a:pt x="0" y="347"/>
                  </a:lnTo>
                  <a:lnTo>
                    <a:pt x="10" y="362"/>
                  </a:lnTo>
                  <a:lnTo>
                    <a:pt x="21" y="378"/>
                  </a:lnTo>
                  <a:lnTo>
                    <a:pt x="41" y="393"/>
                  </a:lnTo>
                  <a:lnTo>
                    <a:pt x="41" y="393"/>
                  </a:lnTo>
                  <a:lnTo>
                    <a:pt x="67" y="404"/>
                  </a:lnTo>
                  <a:lnTo>
                    <a:pt x="88" y="409"/>
                  </a:lnTo>
                  <a:lnTo>
                    <a:pt x="119" y="409"/>
                  </a:lnTo>
                  <a:lnTo>
                    <a:pt x="150" y="404"/>
                  </a:lnTo>
                  <a:lnTo>
                    <a:pt x="181" y="388"/>
                  </a:lnTo>
                  <a:lnTo>
                    <a:pt x="191" y="378"/>
                  </a:lnTo>
                  <a:lnTo>
                    <a:pt x="207" y="362"/>
                  </a:lnTo>
                  <a:lnTo>
                    <a:pt x="222" y="342"/>
                  </a:lnTo>
                  <a:lnTo>
                    <a:pt x="233" y="316"/>
                  </a:lnTo>
                  <a:lnTo>
                    <a:pt x="233" y="316"/>
                  </a:lnTo>
                  <a:lnTo>
                    <a:pt x="264" y="285"/>
                  </a:lnTo>
                  <a:lnTo>
                    <a:pt x="305" y="249"/>
                  </a:lnTo>
                  <a:lnTo>
                    <a:pt x="351" y="207"/>
                  </a:lnTo>
                  <a:lnTo>
                    <a:pt x="413" y="166"/>
                  </a:lnTo>
                  <a:lnTo>
                    <a:pt x="481" y="130"/>
                  </a:lnTo>
                  <a:lnTo>
                    <a:pt x="512" y="114"/>
                  </a:lnTo>
                  <a:lnTo>
                    <a:pt x="553" y="104"/>
                  </a:lnTo>
                  <a:lnTo>
                    <a:pt x="589" y="99"/>
                  </a:lnTo>
                  <a:lnTo>
                    <a:pt x="625" y="94"/>
                  </a:lnTo>
                  <a:lnTo>
                    <a:pt x="522"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59"/>
            <p:cNvSpPr>
              <a:spLocks/>
            </p:cNvSpPr>
            <p:nvPr/>
          </p:nvSpPr>
          <p:spPr bwMode="auto">
            <a:xfrm>
              <a:off x="-131" y="2880"/>
              <a:ext cx="5966" cy="765"/>
            </a:xfrm>
            <a:custGeom>
              <a:avLst/>
              <a:gdLst>
                <a:gd name="T0" fmla="*/ 134 w 5966"/>
                <a:gd name="T1" fmla="*/ 765 h 765"/>
                <a:gd name="T2" fmla="*/ 295 w 5966"/>
                <a:gd name="T3" fmla="*/ 708 h 765"/>
                <a:gd name="T4" fmla="*/ 388 w 5966"/>
                <a:gd name="T5" fmla="*/ 574 h 765"/>
                <a:gd name="T6" fmla="*/ 408 w 5966"/>
                <a:gd name="T7" fmla="*/ 445 h 765"/>
                <a:gd name="T8" fmla="*/ 450 w 5966"/>
                <a:gd name="T9" fmla="*/ 320 h 765"/>
                <a:gd name="T10" fmla="*/ 491 w 5966"/>
                <a:gd name="T11" fmla="*/ 264 h 765"/>
                <a:gd name="T12" fmla="*/ 589 w 5966"/>
                <a:gd name="T13" fmla="*/ 207 h 765"/>
                <a:gd name="T14" fmla="*/ 786 w 5966"/>
                <a:gd name="T15" fmla="*/ 171 h 765"/>
                <a:gd name="T16" fmla="*/ 1241 w 5966"/>
                <a:gd name="T17" fmla="*/ 145 h 765"/>
                <a:gd name="T18" fmla="*/ 1923 w 5966"/>
                <a:gd name="T19" fmla="*/ 155 h 765"/>
                <a:gd name="T20" fmla="*/ 2600 w 5966"/>
                <a:gd name="T21" fmla="*/ 217 h 765"/>
                <a:gd name="T22" fmla="*/ 3288 w 5966"/>
                <a:gd name="T23" fmla="*/ 300 h 765"/>
                <a:gd name="T24" fmla="*/ 3515 w 5966"/>
                <a:gd name="T25" fmla="*/ 315 h 765"/>
                <a:gd name="T26" fmla="*/ 3976 w 5966"/>
                <a:gd name="T27" fmla="*/ 289 h 765"/>
                <a:gd name="T28" fmla="*/ 4431 w 5966"/>
                <a:gd name="T29" fmla="*/ 233 h 765"/>
                <a:gd name="T30" fmla="*/ 4746 w 5966"/>
                <a:gd name="T31" fmla="*/ 191 h 765"/>
                <a:gd name="T32" fmla="*/ 4906 w 5966"/>
                <a:gd name="T33" fmla="*/ 196 h 765"/>
                <a:gd name="T34" fmla="*/ 5072 w 5966"/>
                <a:gd name="T35" fmla="*/ 227 h 765"/>
                <a:gd name="T36" fmla="*/ 5216 w 5966"/>
                <a:gd name="T37" fmla="*/ 310 h 765"/>
                <a:gd name="T38" fmla="*/ 5299 w 5966"/>
                <a:gd name="T39" fmla="*/ 403 h 765"/>
                <a:gd name="T40" fmla="*/ 5408 w 5966"/>
                <a:gd name="T41" fmla="*/ 491 h 765"/>
                <a:gd name="T42" fmla="*/ 5527 w 5966"/>
                <a:gd name="T43" fmla="*/ 532 h 765"/>
                <a:gd name="T44" fmla="*/ 5775 w 5966"/>
                <a:gd name="T45" fmla="*/ 569 h 765"/>
                <a:gd name="T46" fmla="*/ 5878 w 5966"/>
                <a:gd name="T47" fmla="*/ 589 h 765"/>
                <a:gd name="T48" fmla="*/ 5935 w 5966"/>
                <a:gd name="T49" fmla="*/ 579 h 765"/>
                <a:gd name="T50" fmla="*/ 5966 w 5966"/>
                <a:gd name="T51" fmla="*/ 507 h 765"/>
                <a:gd name="T52" fmla="*/ 5940 w 5966"/>
                <a:gd name="T53" fmla="*/ 460 h 765"/>
                <a:gd name="T54" fmla="*/ 5914 w 5966"/>
                <a:gd name="T55" fmla="*/ 450 h 765"/>
                <a:gd name="T56" fmla="*/ 5635 w 5966"/>
                <a:gd name="T57" fmla="*/ 403 h 765"/>
                <a:gd name="T58" fmla="*/ 5501 w 5966"/>
                <a:gd name="T59" fmla="*/ 377 h 765"/>
                <a:gd name="T60" fmla="*/ 5413 w 5966"/>
                <a:gd name="T61" fmla="*/ 310 h 765"/>
                <a:gd name="T62" fmla="*/ 5309 w 5966"/>
                <a:gd name="T63" fmla="*/ 196 h 765"/>
                <a:gd name="T64" fmla="*/ 5196 w 5966"/>
                <a:gd name="T65" fmla="*/ 119 h 765"/>
                <a:gd name="T66" fmla="*/ 5056 w 5966"/>
                <a:gd name="T67" fmla="*/ 67 h 765"/>
                <a:gd name="T68" fmla="*/ 4756 w 5966"/>
                <a:gd name="T69" fmla="*/ 47 h 765"/>
                <a:gd name="T70" fmla="*/ 4565 w 5966"/>
                <a:gd name="T71" fmla="*/ 62 h 765"/>
                <a:gd name="T72" fmla="*/ 3862 w 5966"/>
                <a:gd name="T73" fmla="*/ 155 h 765"/>
                <a:gd name="T74" fmla="*/ 3624 w 5966"/>
                <a:gd name="T75" fmla="*/ 165 h 765"/>
                <a:gd name="T76" fmla="*/ 3267 w 5966"/>
                <a:gd name="T77" fmla="*/ 155 h 765"/>
                <a:gd name="T78" fmla="*/ 2678 w 5966"/>
                <a:gd name="T79" fmla="*/ 83 h 765"/>
                <a:gd name="T80" fmla="*/ 2213 w 5966"/>
                <a:gd name="T81" fmla="*/ 36 h 765"/>
                <a:gd name="T82" fmla="*/ 1515 w 5966"/>
                <a:gd name="T83" fmla="*/ 0 h 765"/>
                <a:gd name="T84" fmla="*/ 812 w 5966"/>
                <a:gd name="T85" fmla="*/ 26 h 765"/>
                <a:gd name="T86" fmla="*/ 667 w 5966"/>
                <a:gd name="T87" fmla="*/ 41 h 765"/>
                <a:gd name="T88" fmla="*/ 470 w 5966"/>
                <a:gd name="T89" fmla="*/ 103 h 765"/>
                <a:gd name="T90" fmla="*/ 362 w 5966"/>
                <a:gd name="T91" fmla="*/ 191 h 765"/>
                <a:gd name="T92" fmla="*/ 321 w 5966"/>
                <a:gd name="T93" fmla="*/ 248 h 765"/>
                <a:gd name="T94" fmla="*/ 274 w 5966"/>
                <a:gd name="T95" fmla="*/ 367 h 765"/>
                <a:gd name="T96" fmla="*/ 258 w 5966"/>
                <a:gd name="T97" fmla="*/ 491 h 765"/>
                <a:gd name="T98" fmla="*/ 222 w 5966"/>
                <a:gd name="T99" fmla="*/ 584 h 765"/>
                <a:gd name="T100" fmla="*/ 145 w 5966"/>
                <a:gd name="T101" fmla="*/ 615 h 765"/>
                <a:gd name="T102" fmla="*/ 52 w 5966"/>
                <a:gd name="T103" fmla="*/ 620 h 765"/>
                <a:gd name="T104" fmla="*/ 16 w 5966"/>
                <a:gd name="T105" fmla="*/ 641 h 765"/>
                <a:gd name="T106" fmla="*/ 5 w 5966"/>
                <a:gd name="T107" fmla="*/ 719 h 765"/>
                <a:gd name="T108" fmla="*/ 52 w 5966"/>
                <a:gd name="T109" fmla="*/ 765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66" h="765">
                  <a:moveTo>
                    <a:pt x="72" y="765"/>
                  </a:moveTo>
                  <a:lnTo>
                    <a:pt x="72" y="765"/>
                  </a:lnTo>
                  <a:lnTo>
                    <a:pt x="134" y="765"/>
                  </a:lnTo>
                  <a:lnTo>
                    <a:pt x="196" y="755"/>
                  </a:lnTo>
                  <a:lnTo>
                    <a:pt x="248" y="734"/>
                  </a:lnTo>
                  <a:lnTo>
                    <a:pt x="295" y="708"/>
                  </a:lnTo>
                  <a:lnTo>
                    <a:pt x="331" y="677"/>
                  </a:lnTo>
                  <a:lnTo>
                    <a:pt x="362" y="631"/>
                  </a:lnTo>
                  <a:lnTo>
                    <a:pt x="388" y="574"/>
                  </a:lnTo>
                  <a:lnTo>
                    <a:pt x="398" y="512"/>
                  </a:lnTo>
                  <a:lnTo>
                    <a:pt x="398" y="512"/>
                  </a:lnTo>
                  <a:lnTo>
                    <a:pt x="408" y="445"/>
                  </a:lnTo>
                  <a:lnTo>
                    <a:pt x="424" y="377"/>
                  </a:lnTo>
                  <a:lnTo>
                    <a:pt x="434" y="346"/>
                  </a:lnTo>
                  <a:lnTo>
                    <a:pt x="450" y="320"/>
                  </a:lnTo>
                  <a:lnTo>
                    <a:pt x="465" y="289"/>
                  </a:lnTo>
                  <a:lnTo>
                    <a:pt x="491" y="264"/>
                  </a:lnTo>
                  <a:lnTo>
                    <a:pt x="491" y="264"/>
                  </a:lnTo>
                  <a:lnTo>
                    <a:pt x="522" y="238"/>
                  </a:lnTo>
                  <a:lnTo>
                    <a:pt x="553" y="222"/>
                  </a:lnTo>
                  <a:lnTo>
                    <a:pt x="589" y="207"/>
                  </a:lnTo>
                  <a:lnTo>
                    <a:pt x="631" y="196"/>
                  </a:lnTo>
                  <a:lnTo>
                    <a:pt x="708" y="181"/>
                  </a:lnTo>
                  <a:lnTo>
                    <a:pt x="786" y="171"/>
                  </a:lnTo>
                  <a:lnTo>
                    <a:pt x="786" y="171"/>
                  </a:lnTo>
                  <a:lnTo>
                    <a:pt x="1013" y="155"/>
                  </a:lnTo>
                  <a:lnTo>
                    <a:pt x="1241" y="145"/>
                  </a:lnTo>
                  <a:lnTo>
                    <a:pt x="1468" y="145"/>
                  </a:lnTo>
                  <a:lnTo>
                    <a:pt x="1696" y="145"/>
                  </a:lnTo>
                  <a:lnTo>
                    <a:pt x="1923" y="155"/>
                  </a:lnTo>
                  <a:lnTo>
                    <a:pt x="2151" y="171"/>
                  </a:lnTo>
                  <a:lnTo>
                    <a:pt x="2373" y="191"/>
                  </a:lnTo>
                  <a:lnTo>
                    <a:pt x="2600" y="217"/>
                  </a:lnTo>
                  <a:lnTo>
                    <a:pt x="2600" y="217"/>
                  </a:lnTo>
                  <a:lnTo>
                    <a:pt x="3061" y="279"/>
                  </a:lnTo>
                  <a:lnTo>
                    <a:pt x="3288" y="300"/>
                  </a:lnTo>
                  <a:lnTo>
                    <a:pt x="3402" y="310"/>
                  </a:lnTo>
                  <a:lnTo>
                    <a:pt x="3515" y="315"/>
                  </a:lnTo>
                  <a:lnTo>
                    <a:pt x="3515" y="315"/>
                  </a:lnTo>
                  <a:lnTo>
                    <a:pt x="3634" y="310"/>
                  </a:lnTo>
                  <a:lnTo>
                    <a:pt x="3748" y="310"/>
                  </a:lnTo>
                  <a:lnTo>
                    <a:pt x="3976" y="289"/>
                  </a:lnTo>
                  <a:lnTo>
                    <a:pt x="4203" y="264"/>
                  </a:lnTo>
                  <a:lnTo>
                    <a:pt x="4431" y="233"/>
                  </a:lnTo>
                  <a:lnTo>
                    <a:pt x="4431" y="233"/>
                  </a:lnTo>
                  <a:lnTo>
                    <a:pt x="4534" y="212"/>
                  </a:lnTo>
                  <a:lnTo>
                    <a:pt x="4643" y="202"/>
                  </a:lnTo>
                  <a:lnTo>
                    <a:pt x="4746" y="191"/>
                  </a:lnTo>
                  <a:lnTo>
                    <a:pt x="4854" y="191"/>
                  </a:lnTo>
                  <a:lnTo>
                    <a:pt x="4854" y="191"/>
                  </a:lnTo>
                  <a:lnTo>
                    <a:pt x="4906" y="196"/>
                  </a:lnTo>
                  <a:lnTo>
                    <a:pt x="4963" y="202"/>
                  </a:lnTo>
                  <a:lnTo>
                    <a:pt x="5015" y="212"/>
                  </a:lnTo>
                  <a:lnTo>
                    <a:pt x="5072" y="227"/>
                  </a:lnTo>
                  <a:lnTo>
                    <a:pt x="5123" y="248"/>
                  </a:lnTo>
                  <a:lnTo>
                    <a:pt x="5175" y="274"/>
                  </a:lnTo>
                  <a:lnTo>
                    <a:pt x="5216" y="310"/>
                  </a:lnTo>
                  <a:lnTo>
                    <a:pt x="5253" y="346"/>
                  </a:lnTo>
                  <a:lnTo>
                    <a:pt x="5253" y="346"/>
                  </a:lnTo>
                  <a:lnTo>
                    <a:pt x="5299" y="403"/>
                  </a:lnTo>
                  <a:lnTo>
                    <a:pt x="5351" y="450"/>
                  </a:lnTo>
                  <a:lnTo>
                    <a:pt x="5377" y="470"/>
                  </a:lnTo>
                  <a:lnTo>
                    <a:pt x="5408" y="491"/>
                  </a:lnTo>
                  <a:lnTo>
                    <a:pt x="5475" y="517"/>
                  </a:lnTo>
                  <a:lnTo>
                    <a:pt x="5475" y="517"/>
                  </a:lnTo>
                  <a:lnTo>
                    <a:pt x="5527" y="532"/>
                  </a:lnTo>
                  <a:lnTo>
                    <a:pt x="5573" y="543"/>
                  </a:lnTo>
                  <a:lnTo>
                    <a:pt x="5676" y="558"/>
                  </a:lnTo>
                  <a:lnTo>
                    <a:pt x="5775" y="569"/>
                  </a:lnTo>
                  <a:lnTo>
                    <a:pt x="5826" y="574"/>
                  </a:lnTo>
                  <a:lnTo>
                    <a:pt x="5878" y="589"/>
                  </a:lnTo>
                  <a:lnTo>
                    <a:pt x="5878" y="589"/>
                  </a:lnTo>
                  <a:lnTo>
                    <a:pt x="5894" y="589"/>
                  </a:lnTo>
                  <a:lnTo>
                    <a:pt x="5909" y="589"/>
                  </a:lnTo>
                  <a:lnTo>
                    <a:pt x="5935" y="579"/>
                  </a:lnTo>
                  <a:lnTo>
                    <a:pt x="5950" y="558"/>
                  </a:lnTo>
                  <a:lnTo>
                    <a:pt x="5961" y="532"/>
                  </a:lnTo>
                  <a:lnTo>
                    <a:pt x="5966" y="507"/>
                  </a:lnTo>
                  <a:lnTo>
                    <a:pt x="5961" y="481"/>
                  </a:lnTo>
                  <a:lnTo>
                    <a:pt x="5950" y="470"/>
                  </a:lnTo>
                  <a:lnTo>
                    <a:pt x="5940" y="460"/>
                  </a:lnTo>
                  <a:lnTo>
                    <a:pt x="5930" y="455"/>
                  </a:lnTo>
                  <a:lnTo>
                    <a:pt x="5914" y="450"/>
                  </a:lnTo>
                  <a:lnTo>
                    <a:pt x="5914" y="450"/>
                  </a:lnTo>
                  <a:lnTo>
                    <a:pt x="5821" y="429"/>
                  </a:lnTo>
                  <a:lnTo>
                    <a:pt x="5728" y="414"/>
                  </a:lnTo>
                  <a:lnTo>
                    <a:pt x="5635" y="403"/>
                  </a:lnTo>
                  <a:lnTo>
                    <a:pt x="5542" y="388"/>
                  </a:lnTo>
                  <a:lnTo>
                    <a:pt x="5542" y="388"/>
                  </a:lnTo>
                  <a:lnTo>
                    <a:pt x="5501" y="377"/>
                  </a:lnTo>
                  <a:lnTo>
                    <a:pt x="5470" y="357"/>
                  </a:lnTo>
                  <a:lnTo>
                    <a:pt x="5439" y="336"/>
                  </a:lnTo>
                  <a:lnTo>
                    <a:pt x="5413" y="310"/>
                  </a:lnTo>
                  <a:lnTo>
                    <a:pt x="5366" y="253"/>
                  </a:lnTo>
                  <a:lnTo>
                    <a:pt x="5309" y="196"/>
                  </a:lnTo>
                  <a:lnTo>
                    <a:pt x="5309" y="196"/>
                  </a:lnTo>
                  <a:lnTo>
                    <a:pt x="5273" y="165"/>
                  </a:lnTo>
                  <a:lnTo>
                    <a:pt x="5237" y="140"/>
                  </a:lnTo>
                  <a:lnTo>
                    <a:pt x="5196" y="119"/>
                  </a:lnTo>
                  <a:lnTo>
                    <a:pt x="5149" y="98"/>
                  </a:lnTo>
                  <a:lnTo>
                    <a:pt x="5103" y="83"/>
                  </a:lnTo>
                  <a:lnTo>
                    <a:pt x="5056" y="67"/>
                  </a:lnTo>
                  <a:lnTo>
                    <a:pt x="4958" y="52"/>
                  </a:lnTo>
                  <a:lnTo>
                    <a:pt x="4854" y="47"/>
                  </a:lnTo>
                  <a:lnTo>
                    <a:pt x="4756" y="47"/>
                  </a:lnTo>
                  <a:lnTo>
                    <a:pt x="4658" y="52"/>
                  </a:lnTo>
                  <a:lnTo>
                    <a:pt x="4565" y="62"/>
                  </a:lnTo>
                  <a:lnTo>
                    <a:pt x="4565" y="62"/>
                  </a:lnTo>
                  <a:lnTo>
                    <a:pt x="4332" y="98"/>
                  </a:lnTo>
                  <a:lnTo>
                    <a:pt x="4100" y="129"/>
                  </a:lnTo>
                  <a:lnTo>
                    <a:pt x="3862" y="155"/>
                  </a:lnTo>
                  <a:lnTo>
                    <a:pt x="3743" y="160"/>
                  </a:lnTo>
                  <a:lnTo>
                    <a:pt x="3624" y="165"/>
                  </a:lnTo>
                  <a:lnTo>
                    <a:pt x="3624" y="165"/>
                  </a:lnTo>
                  <a:lnTo>
                    <a:pt x="3505" y="171"/>
                  </a:lnTo>
                  <a:lnTo>
                    <a:pt x="3386" y="165"/>
                  </a:lnTo>
                  <a:lnTo>
                    <a:pt x="3267" y="155"/>
                  </a:lnTo>
                  <a:lnTo>
                    <a:pt x="3154" y="145"/>
                  </a:lnTo>
                  <a:lnTo>
                    <a:pt x="2916" y="119"/>
                  </a:lnTo>
                  <a:lnTo>
                    <a:pt x="2678" y="83"/>
                  </a:lnTo>
                  <a:lnTo>
                    <a:pt x="2678" y="83"/>
                  </a:lnTo>
                  <a:lnTo>
                    <a:pt x="2445" y="57"/>
                  </a:lnTo>
                  <a:lnTo>
                    <a:pt x="2213" y="36"/>
                  </a:lnTo>
                  <a:lnTo>
                    <a:pt x="1980" y="16"/>
                  </a:lnTo>
                  <a:lnTo>
                    <a:pt x="1747" y="5"/>
                  </a:lnTo>
                  <a:lnTo>
                    <a:pt x="1515" y="0"/>
                  </a:lnTo>
                  <a:lnTo>
                    <a:pt x="1277" y="5"/>
                  </a:lnTo>
                  <a:lnTo>
                    <a:pt x="1044" y="10"/>
                  </a:lnTo>
                  <a:lnTo>
                    <a:pt x="812" y="26"/>
                  </a:lnTo>
                  <a:lnTo>
                    <a:pt x="812" y="26"/>
                  </a:lnTo>
                  <a:lnTo>
                    <a:pt x="739" y="31"/>
                  </a:lnTo>
                  <a:lnTo>
                    <a:pt x="667" y="41"/>
                  </a:lnTo>
                  <a:lnTo>
                    <a:pt x="600" y="57"/>
                  </a:lnTo>
                  <a:lnTo>
                    <a:pt x="532" y="78"/>
                  </a:lnTo>
                  <a:lnTo>
                    <a:pt x="470" y="103"/>
                  </a:lnTo>
                  <a:lnTo>
                    <a:pt x="414" y="140"/>
                  </a:lnTo>
                  <a:lnTo>
                    <a:pt x="388" y="165"/>
                  </a:lnTo>
                  <a:lnTo>
                    <a:pt x="362" y="191"/>
                  </a:lnTo>
                  <a:lnTo>
                    <a:pt x="341" y="217"/>
                  </a:lnTo>
                  <a:lnTo>
                    <a:pt x="321" y="248"/>
                  </a:lnTo>
                  <a:lnTo>
                    <a:pt x="321" y="248"/>
                  </a:lnTo>
                  <a:lnTo>
                    <a:pt x="305" y="274"/>
                  </a:lnTo>
                  <a:lnTo>
                    <a:pt x="290" y="305"/>
                  </a:lnTo>
                  <a:lnTo>
                    <a:pt x="274" y="367"/>
                  </a:lnTo>
                  <a:lnTo>
                    <a:pt x="264" y="429"/>
                  </a:lnTo>
                  <a:lnTo>
                    <a:pt x="258" y="491"/>
                  </a:lnTo>
                  <a:lnTo>
                    <a:pt x="258" y="491"/>
                  </a:lnTo>
                  <a:lnTo>
                    <a:pt x="248" y="532"/>
                  </a:lnTo>
                  <a:lnTo>
                    <a:pt x="238" y="558"/>
                  </a:lnTo>
                  <a:lnTo>
                    <a:pt x="222" y="584"/>
                  </a:lnTo>
                  <a:lnTo>
                    <a:pt x="202" y="600"/>
                  </a:lnTo>
                  <a:lnTo>
                    <a:pt x="176" y="610"/>
                  </a:lnTo>
                  <a:lnTo>
                    <a:pt x="145" y="615"/>
                  </a:lnTo>
                  <a:lnTo>
                    <a:pt x="72" y="620"/>
                  </a:lnTo>
                  <a:lnTo>
                    <a:pt x="72" y="620"/>
                  </a:lnTo>
                  <a:lnTo>
                    <a:pt x="52" y="620"/>
                  </a:lnTo>
                  <a:lnTo>
                    <a:pt x="41" y="625"/>
                  </a:lnTo>
                  <a:lnTo>
                    <a:pt x="26" y="631"/>
                  </a:lnTo>
                  <a:lnTo>
                    <a:pt x="16" y="641"/>
                  </a:lnTo>
                  <a:lnTo>
                    <a:pt x="5" y="667"/>
                  </a:lnTo>
                  <a:lnTo>
                    <a:pt x="0" y="693"/>
                  </a:lnTo>
                  <a:lnTo>
                    <a:pt x="5" y="719"/>
                  </a:lnTo>
                  <a:lnTo>
                    <a:pt x="16" y="739"/>
                  </a:lnTo>
                  <a:lnTo>
                    <a:pt x="41" y="760"/>
                  </a:lnTo>
                  <a:lnTo>
                    <a:pt x="52" y="765"/>
                  </a:lnTo>
                  <a:lnTo>
                    <a:pt x="72" y="765"/>
                  </a:lnTo>
                  <a:lnTo>
                    <a:pt x="72" y="76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60"/>
            <p:cNvSpPr>
              <a:spLocks/>
            </p:cNvSpPr>
            <p:nvPr/>
          </p:nvSpPr>
          <p:spPr bwMode="auto">
            <a:xfrm>
              <a:off x="308" y="2709"/>
              <a:ext cx="533" cy="316"/>
            </a:xfrm>
            <a:custGeom>
              <a:avLst/>
              <a:gdLst>
                <a:gd name="T0" fmla="*/ 533 w 533"/>
                <a:gd name="T1" fmla="*/ 0 h 316"/>
                <a:gd name="T2" fmla="*/ 62 w 533"/>
                <a:gd name="T3" fmla="*/ 93 h 316"/>
                <a:gd name="T4" fmla="*/ 62 w 533"/>
                <a:gd name="T5" fmla="*/ 93 h 316"/>
                <a:gd name="T6" fmla="*/ 42 w 533"/>
                <a:gd name="T7" fmla="*/ 99 h 316"/>
                <a:gd name="T8" fmla="*/ 21 w 533"/>
                <a:gd name="T9" fmla="*/ 104 h 316"/>
                <a:gd name="T10" fmla="*/ 6 w 533"/>
                <a:gd name="T11" fmla="*/ 119 h 316"/>
                <a:gd name="T12" fmla="*/ 0 w 533"/>
                <a:gd name="T13" fmla="*/ 124 h 316"/>
                <a:gd name="T14" fmla="*/ 0 w 533"/>
                <a:gd name="T15" fmla="*/ 135 h 316"/>
                <a:gd name="T16" fmla="*/ 6 w 533"/>
                <a:gd name="T17" fmla="*/ 145 h 316"/>
                <a:gd name="T18" fmla="*/ 16 w 533"/>
                <a:gd name="T19" fmla="*/ 155 h 316"/>
                <a:gd name="T20" fmla="*/ 52 w 533"/>
                <a:gd name="T21" fmla="*/ 187 h 316"/>
                <a:gd name="T22" fmla="*/ 125 w 533"/>
                <a:gd name="T23" fmla="*/ 223 h 316"/>
                <a:gd name="T24" fmla="*/ 125 w 533"/>
                <a:gd name="T25" fmla="*/ 223 h 316"/>
                <a:gd name="T26" fmla="*/ 109 w 533"/>
                <a:gd name="T27" fmla="*/ 223 h 316"/>
                <a:gd name="T28" fmla="*/ 99 w 533"/>
                <a:gd name="T29" fmla="*/ 233 h 316"/>
                <a:gd name="T30" fmla="*/ 88 w 533"/>
                <a:gd name="T31" fmla="*/ 238 h 316"/>
                <a:gd name="T32" fmla="*/ 83 w 533"/>
                <a:gd name="T33" fmla="*/ 249 h 316"/>
                <a:gd name="T34" fmla="*/ 93 w 533"/>
                <a:gd name="T35" fmla="*/ 264 h 316"/>
                <a:gd name="T36" fmla="*/ 114 w 533"/>
                <a:gd name="T37" fmla="*/ 280 h 316"/>
                <a:gd name="T38" fmla="*/ 156 w 533"/>
                <a:gd name="T39" fmla="*/ 300 h 316"/>
                <a:gd name="T40" fmla="*/ 156 w 533"/>
                <a:gd name="T41" fmla="*/ 300 h 316"/>
                <a:gd name="T42" fmla="*/ 187 w 533"/>
                <a:gd name="T43" fmla="*/ 311 h 316"/>
                <a:gd name="T44" fmla="*/ 249 w 533"/>
                <a:gd name="T45" fmla="*/ 316 h 316"/>
                <a:gd name="T46" fmla="*/ 280 w 533"/>
                <a:gd name="T47" fmla="*/ 316 h 316"/>
                <a:gd name="T48" fmla="*/ 311 w 533"/>
                <a:gd name="T49" fmla="*/ 305 h 316"/>
                <a:gd name="T50" fmla="*/ 321 w 533"/>
                <a:gd name="T51" fmla="*/ 300 h 316"/>
                <a:gd name="T52" fmla="*/ 331 w 533"/>
                <a:gd name="T53" fmla="*/ 290 h 316"/>
                <a:gd name="T54" fmla="*/ 342 w 533"/>
                <a:gd name="T55" fmla="*/ 280 h 316"/>
                <a:gd name="T56" fmla="*/ 347 w 533"/>
                <a:gd name="T57" fmla="*/ 269 h 316"/>
                <a:gd name="T58" fmla="*/ 347 w 533"/>
                <a:gd name="T59" fmla="*/ 269 h 316"/>
                <a:gd name="T60" fmla="*/ 347 w 533"/>
                <a:gd name="T61" fmla="*/ 254 h 316"/>
                <a:gd name="T62" fmla="*/ 352 w 533"/>
                <a:gd name="T63" fmla="*/ 243 h 316"/>
                <a:gd name="T64" fmla="*/ 347 w 533"/>
                <a:gd name="T65" fmla="*/ 228 h 316"/>
                <a:gd name="T66" fmla="*/ 342 w 533"/>
                <a:gd name="T67" fmla="*/ 212 h 316"/>
                <a:gd name="T68" fmla="*/ 331 w 533"/>
                <a:gd name="T69" fmla="*/ 197 h 316"/>
                <a:gd name="T70" fmla="*/ 305 w 533"/>
                <a:gd name="T71" fmla="*/ 187 h 316"/>
                <a:gd name="T72" fmla="*/ 274 w 533"/>
                <a:gd name="T73" fmla="*/ 187 h 316"/>
                <a:gd name="T74" fmla="*/ 228 w 533"/>
                <a:gd name="T75" fmla="*/ 150 h 316"/>
                <a:gd name="T76" fmla="*/ 228 w 533"/>
                <a:gd name="T77" fmla="*/ 150 h 316"/>
                <a:gd name="T78" fmla="*/ 254 w 533"/>
                <a:gd name="T79" fmla="*/ 140 h 316"/>
                <a:gd name="T80" fmla="*/ 316 w 533"/>
                <a:gd name="T81" fmla="*/ 124 h 316"/>
                <a:gd name="T82" fmla="*/ 357 w 533"/>
                <a:gd name="T83" fmla="*/ 119 h 316"/>
                <a:gd name="T84" fmla="*/ 399 w 533"/>
                <a:gd name="T85" fmla="*/ 119 h 316"/>
                <a:gd name="T86" fmla="*/ 445 w 533"/>
                <a:gd name="T87" fmla="*/ 124 h 316"/>
                <a:gd name="T88" fmla="*/ 486 w 533"/>
                <a:gd name="T89" fmla="*/ 140 h 316"/>
                <a:gd name="T90" fmla="*/ 533 w 533"/>
                <a:gd name="T91" fmla="*/ 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3" h="316">
                  <a:moveTo>
                    <a:pt x="533" y="0"/>
                  </a:moveTo>
                  <a:lnTo>
                    <a:pt x="62" y="93"/>
                  </a:lnTo>
                  <a:lnTo>
                    <a:pt x="62" y="93"/>
                  </a:lnTo>
                  <a:lnTo>
                    <a:pt x="42" y="99"/>
                  </a:lnTo>
                  <a:lnTo>
                    <a:pt x="21" y="104"/>
                  </a:lnTo>
                  <a:lnTo>
                    <a:pt x="6" y="119"/>
                  </a:lnTo>
                  <a:lnTo>
                    <a:pt x="0" y="124"/>
                  </a:lnTo>
                  <a:lnTo>
                    <a:pt x="0" y="135"/>
                  </a:lnTo>
                  <a:lnTo>
                    <a:pt x="6" y="145"/>
                  </a:lnTo>
                  <a:lnTo>
                    <a:pt x="16" y="155"/>
                  </a:lnTo>
                  <a:lnTo>
                    <a:pt x="52" y="187"/>
                  </a:lnTo>
                  <a:lnTo>
                    <a:pt x="125" y="223"/>
                  </a:lnTo>
                  <a:lnTo>
                    <a:pt x="125" y="223"/>
                  </a:lnTo>
                  <a:lnTo>
                    <a:pt x="109" y="223"/>
                  </a:lnTo>
                  <a:lnTo>
                    <a:pt x="99" y="233"/>
                  </a:lnTo>
                  <a:lnTo>
                    <a:pt x="88" y="238"/>
                  </a:lnTo>
                  <a:lnTo>
                    <a:pt x="83" y="249"/>
                  </a:lnTo>
                  <a:lnTo>
                    <a:pt x="93" y="264"/>
                  </a:lnTo>
                  <a:lnTo>
                    <a:pt x="114" y="280"/>
                  </a:lnTo>
                  <a:lnTo>
                    <a:pt x="156" y="300"/>
                  </a:lnTo>
                  <a:lnTo>
                    <a:pt x="156" y="300"/>
                  </a:lnTo>
                  <a:lnTo>
                    <a:pt x="187" y="311"/>
                  </a:lnTo>
                  <a:lnTo>
                    <a:pt x="249" y="316"/>
                  </a:lnTo>
                  <a:lnTo>
                    <a:pt x="280" y="316"/>
                  </a:lnTo>
                  <a:lnTo>
                    <a:pt x="311" y="305"/>
                  </a:lnTo>
                  <a:lnTo>
                    <a:pt x="321" y="300"/>
                  </a:lnTo>
                  <a:lnTo>
                    <a:pt x="331" y="290"/>
                  </a:lnTo>
                  <a:lnTo>
                    <a:pt x="342" y="280"/>
                  </a:lnTo>
                  <a:lnTo>
                    <a:pt x="347" y="269"/>
                  </a:lnTo>
                  <a:lnTo>
                    <a:pt x="347" y="269"/>
                  </a:lnTo>
                  <a:lnTo>
                    <a:pt x="347" y="254"/>
                  </a:lnTo>
                  <a:lnTo>
                    <a:pt x="352" y="243"/>
                  </a:lnTo>
                  <a:lnTo>
                    <a:pt x="347" y="228"/>
                  </a:lnTo>
                  <a:lnTo>
                    <a:pt x="342" y="212"/>
                  </a:lnTo>
                  <a:lnTo>
                    <a:pt x="331" y="197"/>
                  </a:lnTo>
                  <a:lnTo>
                    <a:pt x="305" y="187"/>
                  </a:lnTo>
                  <a:lnTo>
                    <a:pt x="274" y="187"/>
                  </a:lnTo>
                  <a:lnTo>
                    <a:pt x="228" y="150"/>
                  </a:lnTo>
                  <a:lnTo>
                    <a:pt x="228" y="150"/>
                  </a:lnTo>
                  <a:lnTo>
                    <a:pt x="254" y="140"/>
                  </a:lnTo>
                  <a:lnTo>
                    <a:pt x="316" y="124"/>
                  </a:lnTo>
                  <a:lnTo>
                    <a:pt x="357" y="119"/>
                  </a:lnTo>
                  <a:lnTo>
                    <a:pt x="399" y="119"/>
                  </a:lnTo>
                  <a:lnTo>
                    <a:pt x="445" y="124"/>
                  </a:lnTo>
                  <a:lnTo>
                    <a:pt x="486" y="140"/>
                  </a:lnTo>
                  <a:lnTo>
                    <a:pt x="533"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61"/>
            <p:cNvSpPr>
              <a:spLocks/>
            </p:cNvSpPr>
            <p:nvPr/>
          </p:nvSpPr>
          <p:spPr bwMode="auto">
            <a:xfrm>
              <a:off x="4444" y="2761"/>
              <a:ext cx="533" cy="315"/>
            </a:xfrm>
            <a:custGeom>
              <a:avLst/>
              <a:gdLst>
                <a:gd name="T0" fmla="*/ 0 w 533"/>
                <a:gd name="T1" fmla="*/ 0 h 315"/>
                <a:gd name="T2" fmla="*/ 471 w 533"/>
                <a:gd name="T3" fmla="*/ 93 h 315"/>
                <a:gd name="T4" fmla="*/ 471 w 533"/>
                <a:gd name="T5" fmla="*/ 93 h 315"/>
                <a:gd name="T6" fmla="*/ 491 w 533"/>
                <a:gd name="T7" fmla="*/ 98 h 315"/>
                <a:gd name="T8" fmla="*/ 512 w 533"/>
                <a:gd name="T9" fmla="*/ 103 h 315"/>
                <a:gd name="T10" fmla="*/ 528 w 533"/>
                <a:gd name="T11" fmla="*/ 119 h 315"/>
                <a:gd name="T12" fmla="*/ 533 w 533"/>
                <a:gd name="T13" fmla="*/ 124 h 315"/>
                <a:gd name="T14" fmla="*/ 533 w 533"/>
                <a:gd name="T15" fmla="*/ 135 h 315"/>
                <a:gd name="T16" fmla="*/ 528 w 533"/>
                <a:gd name="T17" fmla="*/ 145 h 315"/>
                <a:gd name="T18" fmla="*/ 517 w 533"/>
                <a:gd name="T19" fmla="*/ 155 h 315"/>
                <a:gd name="T20" fmla="*/ 481 w 533"/>
                <a:gd name="T21" fmla="*/ 186 h 315"/>
                <a:gd name="T22" fmla="*/ 409 w 533"/>
                <a:gd name="T23" fmla="*/ 222 h 315"/>
                <a:gd name="T24" fmla="*/ 409 w 533"/>
                <a:gd name="T25" fmla="*/ 222 h 315"/>
                <a:gd name="T26" fmla="*/ 424 w 533"/>
                <a:gd name="T27" fmla="*/ 228 h 315"/>
                <a:gd name="T28" fmla="*/ 435 w 533"/>
                <a:gd name="T29" fmla="*/ 233 h 315"/>
                <a:gd name="T30" fmla="*/ 445 w 533"/>
                <a:gd name="T31" fmla="*/ 238 h 315"/>
                <a:gd name="T32" fmla="*/ 450 w 533"/>
                <a:gd name="T33" fmla="*/ 253 h 315"/>
                <a:gd name="T34" fmla="*/ 440 w 533"/>
                <a:gd name="T35" fmla="*/ 264 h 315"/>
                <a:gd name="T36" fmla="*/ 419 w 533"/>
                <a:gd name="T37" fmla="*/ 284 h 315"/>
                <a:gd name="T38" fmla="*/ 378 w 533"/>
                <a:gd name="T39" fmla="*/ 305 h 315"/>
                <a:gd name="T40" fmla="*/ 378 w 533"/>
                <a:gd name="T41" fmla="*/ 305 h 315"/>
                <a:gd name="T42" fmla="*/ 347 w 533"/>
                <a:gd name="T43" fmla="*/ 310 h 315"/>
                <a:gd name="T44" fmla="*/ 285 w 533"/>
                <a:gd name="T45" fmla="*/ 315 h 315"/>
                <a:gd name="T46" fmla="*/ 254 w 533"/>
                <a:gd name="T47" fmla="*/ 315 h 315"/>
                <a:gd name="T48" fmla="*/ 223 w 533"/>
                <a:gd name="T49" fmla="*/ 310 h 315"/>
                <a:gd name="T50" fmla="*/ 212 w 533"/>
                <a:gd name="T51" fmla="*/ 300 h 315"/>
                <a:gd name="T52" fmla="*/ 202 w 533"/>
                <a:gd name="T53" fmla="*/ 295 h 315"/>
                <a:gd name="T54" fmla="*/ 192 w 533"/>
                <a:gd name="T55" fmla="*/ 284 h 315"/>
                <a:gd name="T56" fmla="*/ 186 w 533"/>
                <a:gd name="T57" fmla="*/ 269 h 315"/>
                <a:gd name="T58" fmla="*/ 186 w 533"/>
                <a:gd name="T59" fmla="*/ 269 h 315"/>
                <a:gd name="T60" fmla="*/ 186 w 533"/>
                <a:gd name="T61" fmla="*/ 253 h 315"/>
                <a:gd name="T62" fmla="*/ 181 w 533"/>
                <a:gd name="T63" fmla="*/ 243 h 315"/>
                <a:gd name="T64" fmla="*/ 186 w 533"/>
                <a:gd name="T65" fmla="*/ 228 h 315"/>
                <a:gd name="T66" fmla="*/ 192 w 533"/>
                <a:gd name="T67" fmla="*/ 212 h 315"/>
                <a:gd name="T68" fmla="*/ 202 w 533"/>
                <a:gd name="T69" fmla="*/ 197 h 315"/>
                <a:gd name="T70" fmla="*/ 228 w 533"/>
                <a:gd name="T71" fmla="*/ 191 h 315"/>
                <a:gd name="T72" fmla="*/ 259 w 533"/>
                <a:gd name="T73" fmla="*/ 186 h 315"/>
                <a:gd name="T74" fmla="*/ 305 w 533"/>
                <a:gd name="T75" fmla="*/ 150 h 315"/>
                <a:gd name="T76" fmla="*/ 305 w 533"/>
                <a:gd name="T77" fmla="*/ 150 h 315"/>
                <a:gd name="T78" fmla="*/ 279 w 533"/>
                <a:gd name="T79" fmla="*/ 145 h 315"/>
                <a:gd name="T80" fmla="*/ 217 w 533"/>
                <a:gd name="T81" fmla="*/ 129 h 315"/>
                <a:gd name="T82" fmla="*/ 176 w 533"/>
                <a:gd name="T83" fmla="*/ 124 h 315"/>
                <a:gd name="T84" fmla="*/ 135 w 533"/>
                <a:gd name="T85" fmla="*/ 119 h 315"/>
                <a:gd name="T86" fmla="*/ 88 w 533"/>
                <a:gd name="T87" fmla="*/ 124 h 315"/>
                <a:gd name="T88" fmla="*/ 47 w 533"/>
                <a:gd name="T89" fmla="*/ 140 h 315"/>
                <a:gd name="T90" fmla="*/ 0 w 533"/>
                <a:gd name="T91"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33" h="315">
                  <a:moveTo>
                    <a:pt x="0" y="0"/>
                  </a:moveTo>
                  <a:lnTo>
                    <a:pt x="471" y="93"/>
                  </a:lnTo>
                  <a:lnTo>
                    <a:pt x="471" y="93"/>
                  </a:lnTo>
                  <a:lnTo>
                    <a:pt x="491" y="98"/>
                  </a:lnTo>
                  <a:lnTo>
                    <a:pt x="512" y="103"/>
                  </a:lnTo>
                  <a:lnTo>
                    <a:pt x="528" y="119"/>
                  </a:lnTo>
                  <a:lnTo>
                    <a:pt x="533" y="124"/>
                  </a:lnTo>
                  <a:lnTo>
                    <a:pt x="533" y="135"/>
                  </a:lnTo>
                  <a:lnTo>
                    <a:pt x="528" y="145"/>
                  </a:lnTo>
                  <a:lnTo>
                    <a:pt x="517" y="155"/>
                  </a:lnTo>
                  <a:lnTo>
                    <a:pt x="481" y="186"/>
                  </a:lnTo>
                  <a:lnTo>
                    <a:pt x="409" y="222"/>
                  </a:lnTo>
                  <a:lnTo>
                    <a:pt x="409" y="222"/>
                  </a:lnTo>
                  <a:lnTo>
                    <a:pt x="424" y="228"/>
                  </a:lnTo>
                  <a:lnTo>
                    <a:pt x="435" y="233"/>
                  </a:lnTo>
                  <a:lnTo>
                    <a:pt x="445" y="238"/>
                  </a:lnTo>
                  <a:lnTo>
                    <a:pt x="450" y="253"/>
                  </a:lnTo>
                  <a:lnTo>
                    <a:pt x="440" y="264"/>
                  </a:lnTo>
                  <a:lnTo>
                    <a:pt x="419" y="284"/>
                  </a:lnTo>
                  <a:lnTo>
                    <a:pt x="378" y="305"/>
                  </a:lnTo>
                  <a:lnTo>
                    <a:pt x="378" y="305"/>
                  </a:lnTo>
                  <a:lnTo>
                    <a:pt x="347" y="310"/>
                  </a:lnTo>
                  <a:lnTo>
                    <a:pt x="285" y="315"/>
                  </a:lnTo>
                  <a:lnTo>
                    <a:pt x="254" y="315"/>
                  </a:lnTo>
                  <a:lnTo>
                    <a:pt x="223" y="310"/>
                  </a:lnTo>
                  <a:lnTo>
                    <a:pt x="212" y="300"/>
                  </a:lnTo>
                  <a:lnTo>
                    <a:pt x="202" y="295"/>
                  </a:lnTo>
                  <a:lnTo>
                    <a:pt x="192" y="284"/>
                  </a:lnTo>
                  <a:lnTo>
                    <a:pt x="186" y="269"/>
                  </a:lnTo>
                  <a:lnTo>
                    <a:pt x="186" y="269"/>
                  </a:lnTo>
                  <a:lnTo>
                    <a:pt x="186" y="253"/>
                  </a:lnTo>
                  <a:lnTo>
                    <a:pt x="181" y="243"/>
                  </a:lnTo>
                  <a:lnTo>
                    <a:pt x="186" y="228"/>
                  </a:lnTo>
                  <a:lnTo>
                    <a:pt x="192" y="212"/>
                  </a:lnTo>
                  <a:lnTo>
                    <a:pt x="202" y="197"/>
                  </a:lnTo>
                  <a:lnTo>
                    <a:pt x="228" y="191"/>
                  </a:lnTo>
                  <a:lnTo>
                    <a:pt x="259" y="186"/>
                  </a:lnTo>
                  <a:lnTo>
                    <a:pt x="305" y="150"/>
                  </a:lnTo>
                  <a:lnTo>
                    <a:pt x="305" y="150"/>
                  </a:lnTo>
                  <a:lnTo>
                    <a:pt x="279" y="145"/>
                  </a:lnTo>
                  <a:lnTo>
                    <a:pt x="217" y="129"/>
                  </a:lnTo>
                  <a:lnTo>
                    <a:pt x="176" y="124"/>
                  </a:lnTo>
                  <a:lnTo>
                    <a:pt x="135" y="119"/>
                  </a:lnTo>
                  <a:lnTo>
                    <a:pt x="88" y="124"/>
                  </a:lnTo>
                  <a:lnTo>
                    <a:pt x="47" y="140"/>
                  </a:lnTo>
                  <a:lnTo>
                    <a:pt x="0"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62"/>
            <p:cNvSpPr>
              <a:spLocks/>
            </p:cNvSpPr>
            <p:nvPr/>
          </p:nvSpPr>
          <p:spPr bwMode="auto">
            <a:xfrm>
              <a:off x="4341" y="1872"/>
              <a:ext cx="62" cy="129"/>
            </a:xfrm>
            <a:custGeom>
              <a:avLst/>
              <a:gdLst>
                <a:gd name="T0" fmla="*/ 62 w 62"/>
                <a:gd name="T1" fmla="*/ 5 h 129"/>
                <a:gd name="T2" fmla="*/ 62 w 62"/>
                <a:gd name="T3" fmla="*/ 5 h 129"/>
                <a:gd name="T4" fmla="*/ 52 w 62"/>
                <a:gd name="T5" fmla="*/ 129 h 129"/>
                <a:gd name="T6" fmla="*/ 0 w 62"/>
                <a:gd name="T7" fmla="*/ 124 h 129"/>
                <a:gd name="T8" fmla="*/ 0 w 62"/>
                <a:gd name="T9" fmla="*/ 124 h 129"/>
                <a:gd name="T10" fmla="*/ 10 w 62"/>
                <a:gd name="T11" fmla="*/ 0 h 129"/>
                <a:gd name="T12" fmla="*/ 62 w 62"/>
                <a:gd name="T13" fmla="*/ 5 h 129"/>
              </a:gdLst>
              <a:ahLst/>
              <a:cxnLst>
                <a:cxn ang="0">
                  <a:pos x="T0" y="T1"/>
                </a:cxn>
                <a:cxn ang="0">
                  <a:pos x="T2" y="T3"/>
                </a:cxn>
                <a:cxn ang="0">
                  <a:pos x="T4" y="T5"/>
                </a:cxn>
                <a:cxn ang="0">
                  <a:pos x="T6" y="T7"/>
                </a:cxn>
                <a:cxn ang="0">
                  <a:pos x="T8" y="T9"/>
                </a:cxn>
                <a:cxn ang="0">
                  <a:pos x="T10" y="T11"/>
                </a:cxn>
                <a:cxn ang="0">
                  <a:pos x="T12" y="T13"/>
                </a:cxn>
              </a:cxnLst>
              <a:rect l="0" t="0" r="r" b="b"/>
              <a:pathLst>
                <a:path w="62" h="129">
                  <a:moveTo>
                    <a:pt x="62" y="5"/>
                  </a:moveTo>
                  <a:lnTo>
                    <a:pt x="62" y="5"/>
                  </a:lnTo>
                  <a:lnTo>
                    <a:pt x="52" y="129"/>
                  </a:lnTo>
                  <a:lnTo>
                    <a:pt x="0" y="124"/>
                  </a:lnTo>
                  <a:lnTo>
                    <a:pt x="0" y="124"/>
                  </a:lnTo>
                  <a:lnTo>
                    <a:pt x="10" y="0"/>
                  </a:lnTo>
                  <a:lnTo>
                    <a:pt x="62" y="5"/>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63"/>
            <p:cNvSpPr>
              <a:spLocks/>
            </p:cNvSpPr>
            <p:nvPr/>
          </p:nvSpPr>
          <p:spPr bwMode="auto">
            <a:xfrm>
              <a:off x="4646" y="2012"/>
              <a:ext cx="124" cy="129"/>
            </a:xfrm>
            <a:custGeom>
              <a:avLst/>
              <a:gdLst>
                <a:gd name="T0" fmla="*/ 124 w 124"/>
                <a:gd name="T1" fmla="*/ 31 h 129"/>
                <a:gd name="T2" fmla="*/ 124 w 124"/>
                <a:gd name="T3" fmla="*/ 31 h 129"/>
                <a:gd name="T4" fmla="*/ 41 w 124"/>
                <a:gd name="T5" fmla="*/ 129 h 129"/>
                <a:gd name="T6" fmla="*/ 0 w 124"/>
                <a:gd name="T7" fmla="*/ 98 h 129"/>
                <a:gd name="T8" fmla="*/ 0 w 124"/>
                <a:gd name="T9" fmla="*/ 98 h 129"/>
                <a:gd name="T10" fmla="*/ 83 w 124"/>
                <a:gd name="T11" fmla="*/ 0 h 129"/>
                <a:gd name="T12" fmla="*/ 124 w 124"/>
                <a:gd name="T13" fmla="*/ 31 h 129"/>
              </a:gdLst>
              <a:ahLst/>
              <a:cxnLst>
                <a:cxn ang="0">
                  <a:pos x="T0" y="T1"/>
                </a:cxn>
                <a:cxn ang="0">
                  <a:pos x="T2" y="T3"/>
                </a:cxn>
                <a:cxn ang="0">
                  <a:pos x="T4" y="T5"/>
                </a:cxn>
                <a:cxn ang="0">
                  <a:pos x="T6" y="T7"/>
                </a:cxn>
                <a:cxn ang="0">
                  <a:pos x="T8" y="T9"/>
                </a:cxn>
                <a:cxn ang="0">
                  <a:pos x="T10" y="T11"/>
                </a:cxn>
                <a:cxn ang="0">
                  <a:pos x="T12" y="T13"/>
                </a:cxn>
              </a:cxnLst>
              <a:rect l="0" t="0" r="r" b="b"/>
              <a:pathLst>
                <a:path w="124" h="129">
                  <a:moveTo>
                    <a:pt x="124" y="31"/>
                  </a:moveTo>
                  <a:lnTo>
                    <a:pt x="124" y="31"/>
                  </a:lnTo>
                  <a:lnTo>
                    <a:pt x="41" y="129"/>
                  </a:lnTo>
                  <a:lnTo>
                    <a:pt x="0" y="98"/>
                  </a:lnTo>
                  <a:lnTo>
                    <a:pt x="0" y="98"/>
                  </a:lnTo>
                  <a:lnTo>
                    <a:pt x="83" y="0"/>
                  </a:lnTo>
                  <a:lnTo>
                    <a:pt x="124" y="3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64"/>
            <p:cNvSpPr>
              <a:spLocks/>
            </p:cNvSpPr>
            <p:nvPr/>
          </p:nvSpPr>
          <p:spPr bwMode="auto">
            <a:xfrm>
              <a:off x="4501" y="1888"/>
              <a:ext cx="119" cy="165"/>
            </a:xfrm>
            <a:custGeom>
              <a:avLst/>
              <a:gdLst>
                <a:gd name="T0" fmla="*/ 119 w 119"/>
                <a:gd name="T1" fmla="*/ 20 h 165"/>
                <a:gd name="T2" fmla="*/ 119 w 119"/>
                <a:gd name="T3" fmla="*/ 20 h 165"/>
                <a:gd name="T4" fmla="*/ 47 w 119"/>
                <a:gd name="T5" fmla="*/ 165 h 165"/>
                <a:gd name="T6" fmla="*/ 0 w 119"/>
                <a:gd name="T7" fmla="*/ 144 h 165"/>
                <a:gd name="T8" fmla="*/ 0 w 119"/>
                <a:gd name="T9" fmla="*/ 144 h 165"/>
                <a:gd name="T10" fmla="*/ 78 w 119"/>
                <a:gd name="T11" fmla="*/ 0 h 165"/>
                <a:gd name="T12" fmla="*/ 119 w 119"/>
                <a:gd name="T13" fmla="*/ 20 h 165"/>
              </a:gdLst>
              <a:ahLst/>
              <a:cxnLst>
                <a:cxn ang="0">
                  <a:pos x="T0" y="T1"/>
                </a:cxn>
                <a:cxn ang="0">
                  <a:pos x="T2" y="T3"/>
                </a:cxn>
                <a:cxn ang="0">
                  <a:pos x="T4" y="T5"/>
                </a:cxn>
                <a:cxn ang="0">
                  <a:pos x="T6" y="T7"/>
                </a:cxn>
                <a:cxn ang="0">
                  <a:pos x="T8" y="T9"/>
                </a:cxn>
                <a:cxn ang="0">
                  <a:pos x="T10" y="T11"/>
                </a:cxn>
                <a:cxn ang="0">
                  <a:pos x="T12" y="T13"/>
                </a:cxn>
              </a:cxnLst>
              <a:rect l="0" t="0" r="r" b="b"/>
              <a:pathLst>
                <a:path w="119" h="165">
                  <a:moveTo>
                    <a:pt x="119" y="20"/>
                  </a:moveTo>
                  <a:lnTo>
                    <a:pt x="119" y="20"/>
                  </a:lnTo>
                  <a:lnTo>
                    <a:pt x="47" y="165"/>
                  </a:lnTo>
                  <a:lnTo>
                    <a:pt x="0" y="144"/>
                  </a:lnTo>
                  <a:lnTo>
                    <a:pt x="0" y="144"/>
                  </a:lnTo>
                  <a:lnTo>
                    <a:pt x="78" y="0"/>
                  </a:lnTo>
                  <a:lnTo>
                    <a:pt x="119" y="2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65"/>
            <p:cNvSpPr>
              <a:spLocks/>
            </p:cNvSpPr>
            <p:nvPr/>
          </p:nvSpPr>
          <p:spPr bwMode="auto">
            <a:xfrm>
              <a:off x="743" y="2063"/>
              <a:ext cx="134" cy="109"/>
            </a:xfrm>
            <a:custGeom>
              <a:avLst/>
              <a:gdLst>
                <a:gd name="T0" fmla="*/ 26 w 134"/>
                <a:gd name="T1" fmla="*/ 0 h 109"/>
                <a:gd name="T2" fmla="*/ 26 w 134"/>
                <a:gd name="T3" fmla="*/ 0 h 109"/>
                <a:gd name="T4" fmla="*/ 134 w 134"/>
                <a:gd name="T5" fmla="*/ 67 h 109"/>
                <a:gd name="T6" fmla="*/ 108 w 134"/>
                <a:gd name="T7" fmla="*/ 109 h 109"/>
                <a:gd name="T8" fmla="*/ 108 w 134"/>
                <a:gd name="T9" fmla="*/ 109 h 109"/>
                <a:gd name="T10" fmla="*/ 0 w 134"/>
                <a:gd name="T11" fmla="*/ 47 h 109"/>
                <a:gd name="T12" fmla="*/ 26 w 134"/>
                <a:gd name="T13" fmla="*/ 0 h 109"/>
              </a:gdLst>
              <a:ahLst/>
              <a:cxnLst>
                <a:cxn ang="0">
                  <a:pos x="T0" y="T1"/>
                </a:cxn>
                <a:cxn ang="0">
                  <a:pos x="T2" y="T3"/>
                </a:cxn>
                <a:cxn ang="0">
                  <a:pos x="T4" y="T5"/>
                </a:cxn>
                <a:cxn ang="0">
                  <a:pos x="T6" y="T7"/>
                </a:cxn>
                <a:cxn ang="0">
                  <a:pos x="T8" y="T9"/>
                </a:cxn>
                <a:cxn ang="0">
                  <a:pos x="T10" y="T11"/>
                </a:cxn>
                <a:cxn ang="0">
                  <a:pos x="T12" y="T13"/>
                </a:cxn>
              </a:cxnLst>
              <a:rect l="0" t="0" r="r" b="b"/>
              <a:pathLst>
                <a:path w="134" h="109">
                  <a:moveTo>
                    <a:pt x="26" y="0"/>
                  </a:moveTo>
                  <a:lnTo>
                    <a:pt x="26" y="0"/>
                  </a:lnTo>
                  <a:lnTo>
                    <a:pt x="134" y="67"/>
                  </a:lnTo>
                  <a:lnTo>
                    <a:pt x="108" y="109"/>
                  </a:lnTo>
                  <a:lnTo>
                    <a:pt x="108" y="109"/>
                  </a:lnTo>
                  <a:lnTo>
                    <a:pt x="0" y="47"/>
                  </a:lnTo>
                  <a:lnTo>
                    <a:pt x="26"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66"/>
            <p:cNvSpPr>
              <a:spLocks/>
            </p:cNvSpPr>
            <p:nvPr/>
          </p:nvSpPr>
          <p:spPr bwMode="auto">
            <a:xfrm>
              <a:off x="862" y="1903"/>
              <a:ext cx="134" cy="165"/>
            </a:xfrm>
            <a:custGeom>
              <a:avLst/>
              <a:gdLst>
                <a:gd name="T0" fmla="*/ 36 w 134"/>
                <a:gd name="T1" fmla="*/ 0 h 165"/>
                <a:gd name="T2" fmla="*/ 36 w 134"/>
                <a:gd name="T3" fmla="*/ 0 h 165"/>
                <a:gd name="T4" fmla="*/ 134 w 134"/>
                <a:gd name="T5" fmla="*/ 129 h 165"/>
                <a:gd name="T6" fmla="*/ 93 w 134"/>
                <a:gd name="T7" fmla="*/ 165 h 165"/>
                <a:gd name="T8" fmla="*/ 93 w 134"/>
                <a:gd name="T9" fmla="*/ 165 h 165"/>
                <a:gd name="T10" fmla="*/ 0 w 134"/>
                <a:gd name="T11" fmla="*/ 31 h 165"/>
                <a:gd name="T12" fmla="*/ 36 w 134"/>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134" h="165">
                  <a:moveTo>
                    <a:pt x="36" y="0"/>
                  </a:moveTo>
                  <a:lnTo>
                    <a:pt x="36" y="0"/>
                  </a:lnTo>
                  <a:lnTo>
                    <a:pt x="134" y="129"/>
                  </a:lnTo>
                  <a:lnTo>
                    <a:pt x="93" y="165"/>
                  </a:lnTo>
                  <a:lnTo>
                    <a:pt x="93" y="165"/>
                  </a:lnTo>
                  <a:lnTo>
                    <a:pt x="0" y="31"/>
                  </a:lnTo>
                  <a:lnTo>
                    <a:pt x="36"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67"/>
            <p:cNvSpPr>
              <a:spLocks/>
            </p:cNvSpPr>
            <p:nvPr/>
          </p:nvSpPr>
          <p:spPr bwMode="auto">
            <a:xfrm>
              <a:off x="1317" y="2260"/>
              <a:ext cx="201" cy="196"/>
            </a:xfrm>
            <a:custGeom>
              <a:avLst/>
              <a:gdLst>
                <a:gd name="T0" fmla="*/ 72 w 201"/>
                <a:gd name="T1" fmla="*/ 191 h 196"/>
                <a:gd name="T2" fmla="*/ 72 w 201"/>
                <a:gd name="T3" fmla="*/ 191 h 196"/>
                <a:gd name="T4" fmla="*/ 124 w 201"/>
                <a:gd name="T5" fmla="*/ 186 h 196"/>
                <a:gd name="T6" fmla="*/ 170 w 201"/>
                <a:gd name="T7" fmla="*/ 186 h 196"/>
                <a:gd name="T8" fmla="*/ 170 w 201"/>
                <a:gd name="T9" fmla="*/ 186 h 196"/>
                <a:gd name="T10" fmla="*/ 186 w 201"/>
                <a:gd name="T11" fmla="*/ 165 h 196"/>
                <a:gd name="T12" fmla="*/ 196 w 201"/>
                <a:gd name="T13" fmla="*/ 139 h 196"/>
                <a:gd name="T14" fmla="*/ 196 w 201"/>
                <a:gd name="T15" fmla="*/ 139 h 196"/>
                <a:gd name="T16" fmla="*/ 201 w 201"/>
                <a:gd name="T17" fmla="*/ 113 h 196"/>
                <a:gd name="T18" fmla="*/ 201 w 201"/>
                <a:gd name="T19" fmla="*/ 93 h 196"/>
                <a:gd name="T20" fmla="*/ 196 w 201"/>
                <a:gd name="T21" fmla="*/ 72 h 196"/>
                <a:gd name="T22" fmla="*/ 191 w 201"/>
                <a:gd name="T23" fmla="*/ 51 h 196"/>
                <a:gd name="T24" fmla="*/ 181 w 201"/>
                <a:gd name="T25" fmla="*/ 36 h 196"/>
                <a:gd name="T26" fmla="*/ 165 w 201"/>
                <a:gd name="T27" fmla="*/ 20 h 196"/>
                <a:gd name="T28" fmla="*/ 149 w 201"/>
                <a:gd name="T29" fmla="*/ 10 h 196"/>
                <a:gd name="T30" fmla="*/ 134 w 201"/>
                <a:gd name="T31" fmla="*/ 0 h 196"/>
                <a:gd name="T32" fmla="*/ 134 w 201"/>
                <a:gd name="T33" fmla="*/ 0 h 196"/>
                <a:gd name="T34" fmla="*/ 113 w 201"/>
                <a:gd name="T35" fmla="*/ 0 h 196"/>
                <a:gd name="T36" fmla="*/ 93 w 201"/>
                <a:gd name="T37" fmla="*/ 0 h 196"/>
                <a:gd name="T38" fmla="*/ 72 w 201"/>
                <a:gd name="T39" fmla="*/ 5 h 196"/>
                <a:gd name="T40" fmla="*/ 56 w 201"/>
                <a:gd name="T41" fmla="*/ 15 h 196"/>
                <a:gd name="T42" fmla="*/ 41 w 201"/>
                <a:gd name="T43" fmla="*/ 26 h 196"/>
                <a:gd name="T44" fmla="*/ 25 w 201"/>
                <a:gd name="T45" fmla="*/ 41 h 196"/>
                <a:gd name="T46" fmla="*/ 15 w 201"/>
                <a:gd name="T47" fmla="*/ 62 h 196"/>
                <a:gd name="T48" fmla="*/ 5 w 201"/>
                <a:gd name="T49" fmla="*/ 82 h 196"/>
                <a:gd name="T50" fmla="*/ 5 w 201"/>
                <a:gd name="T51" fmla="*/ 82 h 196"/>
                <a:gd name="T52" fmla="*/ 0 w 201"/>
                <a:gd name="T53" fmla="*/ 113 h 196"/>
                <a:gd name="T54" fmla="*/ 5 w 201"/>
                <a:gd name="T55" fmla="*/ 144 h 196"/>
                <a:gd name="T56" fmla="*/ 15 w 201"/>
                <a:gd name="T57" fmla="*/ 175 h 196"/>
                <a:gd name="T58" fmla="*/ 31 w 201"/>
                <a:gd name="T59" fmla="*/ 196 h 196"/>
                <a:gd name="T60" fmla="*/ 31 w 201"/>
                <a:gd name="T61" fmla="*/ 196 h 196"/>
                <a:gd name="T62" fmla="*/ 72 w 201"/>
                <a:gd name="T63" fmla="*/ 191 h 196"/>
                <a:gd name="T64" fmla="*/ 72 w 201"/>
                <a:gd name="T65" fmla="*/ 19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196">
                  <a:moveTo>
                    <a:pt x="72" y="191"/>
                  </a:moveTo>
                  <a:lnTo>
                    <a:pt x="72" y="191"/>
                  </a:lnTo>
                  <a:lnTo>
                    <a:pt x="124" y="186"/>
                  </a:lnTo>
                  <a:lnTo>
                    <a:pt x="170" y="186"/>
                  </a:lnTo>
                  <a:lnTo>
                    <a:pt x="170" y="186"/>
                  </a:lnTo>
                  <a:lnTo>
                    <a:pt x="186" y="165"/>
                  </a:lnTo>
                  <a:lnTo>
                    <a:pt x="196" y="139"/>
                  </a:lnTo>
                  <a:lnTo>
                    <a:pt x="196" y="139"/>
                  </a:lnTo>
                  <a:lnTo>
                    <a:pt x="201" y="113"/>
                  </a:lnTo>
                  <a:lnTo>
                    <a:pt x="201" y="93"/>
                  </a:lnTo>
                  <a:lnTo>
                    <a:pt x="196" y="72"/>
                  </a:lnTo>
                  <a:lnTo>
                    <a:pt x="191" y="51"/>
                  </a:lnTo>
                  <a:lnTo>
                    <a:pt x="181" y="36"/>
                  </a:lnTo>
                  <a:lnTo>
                    <a:pt x="165" y="20"/>
                  </a:lnTo>
                  <a:lnTo>
                    <a:pt x="149" y="10"/>
                  </a:lnTo>
                  <a:lnTo>
                    <a:pt x="134" y="0"/>
                  </a:lnTo>
                  <a:lnTo>
                    <a:pt x="134" y="0"/>
                  </a:lnTo>
                  <a:lnTo>
                    <a:pt x="113" y="0"/>
                  </a:lnTo>
                  <a:lnTo>
                    <a:pt x="93" y="0"/>
                  </a:lnTo>
                  <a:lnTo>
                    <a:pt x="72" y="5"/>
                  </a:lnTo>
                  <a:lnTo>
                    <a:pt x="56" y="15"/>
                  </a:lnTo>
                  <a:lnTo>
                    <a:pt x="41" y="26"/>
                  </a:lnTo>
                  <a:lnTo>
                    <a:pt x="25" y="41"/>
                  </a:lnTo>
                  <a:lnTo>
                    <a:pt x="15" y="62"/>
                  </a:lnTo>
                  <a:lnTo>
                    <a:pt x="5" y="82"/>
                  </a:lnTo>
                  <a:lnTo>
                    <a:pt x="5" y="82"/>
                  </a:lnTo>
                  <a:lnTo>
                    <a:pt x="0" y="113"/>
                  </a:lnTo>
                  <a:lnTo>
                    <a:pt x="5" y="144"/>
                  </a:lnTo>
                  <a:lnTo>
                    <a:pt x="15" y="175"/>
                  </a:lnTo>
                  <a:lnTo>
                    <a:pt x="31" y="196"/>
                  </a:lnTo>
                  <a:lnTo>
                    <a:pt x="31" y="196"/>
                  </a:lnTo>
                  <a:lnTo>
                    <a:pt x="72" y="191"/>
                  </a:lnTo>
                  <a:lnTo>
                    <a:pt x="72" y="1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68"/>
            <p:cNvSpPr>
              <a:spLocks/>
            </p:cNvSpPr>
            <p:nvPr/>
          </p:nvSpPr>
          <p:spPr bwMode="auto">
            <a:xfrm>
              <a:off x="1404" y="2337"/>
              <a:ext cx="125" cy="191"/>
            </a:xfrm>
            <a:custGeom>
              <a:avLst/>
              <a:gdLst>
                <a:gd name="T0" fmla="*/ 125 w 125"/>
                <a:gd name="T1" fmla="*/ 93 h 191"/>
                <a:gd name="T2" fmla="*/ 125 w 125"/>
                <a:gd name="T3" fmla="*/ 93 h 191"/>
                <a:gd name="T4" fmla="*/ 119 w 125"/>
                <a:gd name="T5" fmla="*/ 135 h 191"/>
                <a:gd name="T6" fmla="*/ 104 w 125"/>
                <a:gd name="T7" fmla="*/ 166 h 191"/>
                <a:gd name="T8" fmla="*/ 88 w 125"/>
                <a:gd name="T9" fmla="*/ 186 h 191"/>
                <a:gd name="T10" fmla="*/ 73 w 125"/>
                <a:gd name="T11" fmla="*/ 191 h 191"/>
                <a:gd name="T12" fmla="*/ 62 w 125"/>
                <a:gd name="T13" fmla="*/ 191 h 191"/>
                <a:gd name="T14" fmla="*/ 62 w 125"/>
                <a:gd name="T15" fmla="*/ 191 h 191"/>
                <a:gd name="T16" fmla="*/ 52 w 125"/>
                <a:gd name="T17" fmla="*/ 191 h 191"/>
                <a:gd name="T18" fmla="*/ 37 w 125"/>
                <a:gd name="T19" fmla="*/ 186 h 191"/>
                <a:gd name="T20" fmla="*/ 16 w 125"/>
                <a:gd name="T21" fmla="*/ 166 h 191"/>
                <a:gd name="T22" fmla="*/ 6 w 125"/>
                <a:gd name="T23" fmla="*/ 135 h 191"/>
                <a:gd name="T24" fmla="*/ 0 w 125"/>
                <a:gd name="T25" fmla="*/ 93 h 191"/>
                <a:gd name="T26" fmla="*/ 0 w 125"/>
                <a:gd name="T27" fmla="*/ 93 h 191"/>
                <a:gd name="T28" fmla="*/ 6 w 125"/>
                <a:gd name="T29" fmla="*/ 57 h 191"/>
                <a:gd name="T30" fmla="*/ 16 w 125"/>
                <a:gd name="T31" fmla="*/ 26 h 191"/>
                <a:gd name="T32" fmla="*/ 37 w 125"/>
                <a:gd name="T33" fmla="*/ 5 h 191"/>
                <a:gd name="T34" fmla="*/ 52 w 125"/>
                <a:gd name="T35" fmla="*/ 0 h 191"/>
                <a:gd name="T36" fmla="*/ 62 w 125"/>
                <a:gd name="T37" fmla="*/ 0 h 191"/>
                <a:gd name="T38" fmla="*/ 62 w 125"/>
                <a:gd name="T39" fmla="*/ 0 h 191"/>
                <a:gd name="T40" fmla="*/ 73 w 125"/>
                <a:gd name="T41" fmla="*/ 0 h 191"/>
                <a:gd name="T42" fmla="*/ 88 w 125"/>
                <a:gd name="T43" fmla="*/ 5 h 191"/>
                <a:gd name="T44" fmla="*/ 104 w 125"/>
                <a:gd name="T45" fmla="*/ 26 h 191"/>
                <a:gd name="T46" fmla="*/ 119 w 125"/>
                <a:gd name="T47" fmla="*/ 57 h 191"/>
                <a:gd name="T48" fmla="*/ 125 w 125"/>
                <a:gd name="T49" fmla="*/ 93 h 191"/>
                <a:gd name="T50" fmla="*/ 125 w 125"/>
                <a:gd name="T51" fmla="*/ 9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191">
                  <a:moveTo>
                    <a:pt x="125" y="93"/>
                  </a:moveTo>
                  <a:lnTo>
                    <a:pt x="125" y="93"/>
                  </a:lnTo>
                  <a:lnTo>
                    <a:pt x="119" y="135"/>
                  </a:lnTo>
                  <a:lnTo>
                    <a:pt x="104" y="166"/>
                  </a:lnTo>
                  <a:lnTo>
                    <a:pt x="88" y="186"/>
                  </a:lnTo>
                  <a:lnTo>
                    <a:pt x="73" y="191"/>
                  </a:lnTo>
                  <a:lnTo>
                    <a:pt x="62" y="191"/>
                  </a:lnTo>
                  <a:lnTo>
                    <a:pt x="62" y="191"/>
                  </a:lnTo>
                  <a:lnTo>
                    <a:pt x="52" y="191"/>
                  </a:lnTo>
                  <a:lnTo>
                    <a:pt x="37" y="186"/>
                  </a:lnTo>
                  <a:lnTo>
                    <a:pt x="16" y="166"/>
                  </a:lnTo>
                  <a:lnTo>
                    <a:pt x="6" y="135"/>
                  </a:lnTo>
                  <a:lnTo>
                    <a:pt x="0" y="93"/>
                  </a:lnTo>
                  <a:lnTo>
                    <a:pt x="0" y="93"/>
                  </a:lnTo>
                  <a:lnTo>
                    <a:pt x="6" y="57"/>
                  </a:lnTo>
                  <a:lnTo>
                    <a:pt x="16" y="26"/>
                  </a:lnTo>
                  <a:lnTo>
                    <a:pt x="37" y="5"/>
                  </a:lnTo>
                  <a:lnTo>
                    <a:pt x="52" y="0"/>
                  </a:lnTo>
                  <a:lnTo>
                    <a:pt x="62" y="0"/>
                  </a:lnTo>
                  <a:lnTo>
                    <a:pt x="62" y="0"/>
                  </a:lnTo>
                  <a:lnTo>
                    <a:pt x="73" y="0"/>
                  </a:lnTo>
                  <a:lnTo>
                    <a:pt x="88" y="5"/>
                  </a:lnTo>
                  <a:lnTo>
                    <a:pt x="104" y="26"/>
                  </a:lnTo>
                  <a:lnTo>
                    <a:pt x="119" y="57"/>
                  </a:lnTo>
                  <a:lnTo>
                    <a:pt x="125" y="93"/>
                  </a:lnTo>
                  <a:lnTo>
                    <a:pt x="125" y="93"/>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69"/>
            <p:cNvSpPr>
              <a:spLocks/>
            </p:cNvSpPr>
            <p:nvPr/>
          </p:nvSpPr>
          <p:spPr bwMode="auto">
            <a:xfrm>
              <a:off x="1735" y="2255"/>
              <a:ext cx="166" cy="160"/>
            </a:xfrm>
            <a:custGeom>
              <a:avLst/>
              <a:gdLst>
                <a:gd name="T0" fmla="*/ 57 w 166"/>
                <a:gd name="T1" fmla="*/ 155 h 160"/>
                <a:gd name="T2" fmla="*/ 57 w 166"/>
                <a:gd name="T3" fmla="*/ 155 h 160"/>
                <a:gd name="T4" fmla="*/ 104 w 166"/>
                <a:gd name="T5" fmla="*/ 155 h 160"/>
                <a:gd name="T6" fmla="*/ 140 w 166"/>
                <a:gd name="T7" fmla="*/ 155 h 160"/>
                <a:gd name="T8" fmla="*/ 140 w 166"/>
                <a:gd name="T9" fmla="*/ 155 h 160"/>
                <a:gd name="T10" fmla="*/ 155 w 166"/>
                <a:gd name="T11" fmla="*/ 134 h 160"/>
                <a:gd name="T12" fmla="*/ 166 w 166"/>
                <a:gd name="T13" fmla="*/ 113 h 160"/>
                <a:gd name="T14" fmla="*/ 166 w 166"/>
                <a:gd name="T15" fmla="*/ 113 h 160"/>
                <a:gd name="T16" fmla="*/ 166 w 166"/>
                <a:gd name="T17" fmla="*/ 93 h 160"/>
                <a:gd name="T18" fmla="*/ 166 w 166"/>
                <a:gd name="T19" fmla="*/ 77 h 160"/>
                <a:gd name="T20" fmla="*/ 166 w 166"/>
                <a:gd name="T21" fmla="*/ 56 h 160"/>
                <a:gd name="T22" fmla="*/ 161 w 166"/>
                <a:gd name="T23" fmla="*/ 41 h 160"/>
                <a:gd name="T24" fmla="*/ 150 w 166"/>
                <a:gd name="T25" fmla="*/ 31 h 160"/>
                <a:gd name="T26" fmla="*/ 140 w 166"/>
                <a:gd name="T27" fmla="*/ 15 h 160"/>
                <a:gd name="T28" fmla="*/ 124 w 166"/>
                <a:gd name="T29" fmla="*/ 5 h 160"/>
                <a:gd name="T30" fmla="*/ 109 w 166"/>
                <a:gd name="T31" fmla="*/ 0 h 160"/>
                <a:gd name="T32" fmla="*/ 109 w 166"/>
                <a:gd name="T33" fmla="*/ 0 h 160"/>
                <a:gd name="T34" fmla="*/ 93 w 166"/>
                <a:gd name="T35" fmla="*/ 0 h 160"/>
                <a:gd name="T36" fmla="*/ 78 w 166"/>
                <a:gd name="T37" fmla="*/ 0 h 160"/>
                <a:gd name="T38" fmla="*/ 62 w 166"/>
                <a:gd name="T39" fmla="*/ 5 h 160"/>
                <a:gd name="T40" fmla="*/ 47 w 166"/>
                <a:gd name="T41" fmla="*/ 10 h 160"/>
                <a:gd name="T42" fmla="*/ 31 w 166"/>
                <a:gd name="T43" fmla="*/ 20 h 160"/>
                <a:gd name="T44" fmla="*/ 21 w 166"/>
                <a:gd name="T45" fmla="*/ 36 h 160"/>
                <a:gd name="T46" fmla="*/ 11 w 166"/>
                <a:gd name="T47" fmla="*/ 51 h 160"/>
                <a:gd name="T48" fmla="*/ 5 w 166"/>
                <a:gd name="T49" fmla="*/ 67 h 160"/>
                <a:gd name="T50" fmla="*/ 5 w 166"/>
                <a:gd name="T51" fmla="*/ 67 h 160"/>
                <a:gd name="T52" fmla="*/ 0 w 166"/>
                <a:gd name="T53" fmla="*/ 93 h 160"/>
                <a:gd name="T54" fmla="*/ 5 w 166"/>
                <a:gd name="T55" fmla="*/ 118 h 160"/>
                <a:gd name="T56" fmla="*/ 11 w 166"/>
                <a:gd name="T57" fmla="*/ 144 h 160"/>
                <a:gd name="T58" fmla="*/ 26 w 166"/>
                <a:gd name="T59" fmla="*/ 160 h 160"/>
                <a:gd name="T60" fmla="*/ 26 w 166"/>
                <a:gd name="T61" fmla="*/ 160 h 160"/>
                <a:gd name="T62" fmla="*/ 57 w 166"/>
                <a:gd name="T63" fmla="*/ 155 h 160"/>
                <a:gd name="T64" fmla="*/ 57 w 166"/>
                <a:gd name="T6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6" h="160">
                  <a:moveTo>
                    <a:pt x="57" y="155"/>
                  </a:moveTo>
                  <a:lnTo>
                    <a:pt x="57" y="155"/>
                  </a:lnTo>
                  <a:lnTo>
                    <a:pt x="104" y="155"/>
                  </a:lnTo>
                  <a:lnTo>
                    <a:pt x="140" y="155"/>
                  </a:lnTo>
                  <a:lnTo>
                    <a:pt x="140" y="155"/>
                  </a:lnTo>
                  <a:lnTo>
                    <a:pt x="155" y="134"/>
                  </a:lnTo>
                  <a:lnTo>
                    <a:pt x="166" y="113"/>
                  </a:lnTo>
                  <a:lnTo>
                    <a:pt x="166" y="113"/>
                  </a:lnTo>
                  <a:lnTo>
                    <a:pt x="166" y="93"/>
                  </a:lnTo>
                  <a:lnTo>
                    <a:pt x="166" y="77"/>
                  </a:lnTo>
                  <a:lnTo>
                    <a:pt x="166" y="56"/>
                  </a:lnTo>
                  <a:lnTo>
                    <a:pt x="161" y="41"/>
                  </a:lnTo>
                  <a:lnTo>
                    <a:pt x="150" y="31"/>
                  </a:lnTo>
                  <a:lnTo>
                    <a:pt x="140" y="15"/>
                  </a:lnTo>
                  <a:lnTo>
                    <a:pt x="124" y="5"/>
                  </a:lnTo>
                  <a:lnTo>
                    <a:pt x="109" y="0"/>
                  </a:lnTo>
                  <a:lnTo>
                    <a:pt x="109" y="0"/>
                  </a:lnTo>
                  <a:lnTo>
                    <a:pt x="93" y="0"/>
                  </a:lnTo>
                  <a:lnTo>
                    <a:pt x="78" y="0"/>
                  </a:lnTo>
                  <a:lnTo>
                    <a:pt x="62" y="5"/>
                  </a:lnTo>
                  <a:lnTo>
                    <a:pt x="47" y="10"/>
                  </a:lnTo>
                  <a:lnTo>
                    <a:pt x="31" y="20"/>
                  </a:lnTo>
                  <a:lnTo>
                    <a:pt x="21" y="36"/>
                  </a:lnTo>
                  <a:lnTo>
                    <a:pt x="11" y="51"/>
                  </a:lnTo>
                  <a:lnTo>
                    <a:pt x="5" y="67"/>
                  </a:lnTo>
                  <a:lnTo>
                    <a:pt x="5" y="67"/>
                  </a:lnTo>
                  <a:lnTo>
                    <a:pt x="0" y="93"/>
                  </a:lnTo>
                  <a:lnTo>
                    <a:pt x="5" y="118"/>
                  </a:lnTo>
                  <a:lnTo>
                    <a:pt x="11" y="144"/>
                  </a:lnTo>
                  <a:lnTo>
                    <a:pt x="26" y="160"/>
                  </a:lnTo>
                  <a:lnTo>
                    <a:pt x="26" y="160"/>
                  </a:lnTo>
                  <a:lnTo>
                    <a:pt x="57" y="155"/>
                  </a:lnTo>
                  <a:lnTo>
                    <a:pt x="57" y="1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70"/>
            <p:cNvSpPr>
              <a:spLocks/>
            </p:cNvSpPr>
            <p:nvPr/>
          </p:nvSpPr>
          <p:spPr bwMode="auto">
            <a:xfrm>
              <a:off x="1808" y="2317"/>
              <a:ext cx="103" cy="160"/>
            </a:xfrm>
            <a:custGeom>
              <a:avLst/>
              <a:gdLst>
                <a:gd name="T0" fmla="*/ 103 w 103"/>
                <a:gd name="T1" fmla="*/ 77 h 160"/>
                <a:gd name="T2" fmla="*/ 103 w 103"/>
                <a:gd name="T3" fmla="*/ 77 h 160"/>
                <a:gd name="T4" fmla="*/ 98 w 103"/>
                <a:gd name="T5" fmla="*/ 113 h 160"/>
                <a:gd name="T6" fmla="*/ 88 w 103"/>
                <a:gd name="T7" fmla="*/ 134 h 160"/>
                <a:gd name="T8" fmla="*/ 72 w 103"/>
                <a:gd name="T9" fmla="*/ 155 h 160"/>
                <a:gd name="T10" fmla="*/ 62 w 103"/>
                <a:gd name="T11" fmla="*/ 160 h 160"/>
                <a:gd name="T12" fmla="*/ 51 w 103"/>
                <a:gd name="T13" fmla="*/ 160 h 160"/>
                <a:gd name="T14" fmla="*/ 51 w 103"/>
                <a:gd name="T15" fmla="*/ 160 h 160"/>
                <a:gd name="T16" fmla="*/ 41 w 103"/>
                <a:gd name="T17" fmla="*/ 160 h 160"/>
                <a:gd name="T18" fmla="*/ 31 w 103"/>
                <a:gd name="T19" fmla="*/ 155 h 160"/>
                <a:gd name="T20" fmla="*/ 15 w 103"/>
                <a:gd name="T21" fmla="*/ 134 h 160"/>
                <a:gd name="T22" fmla="*/ 5 w 103"/>
                <a:gd name="T23" fmla="*/ 113 h 160"/>
                <a:gd name="T24" fmla="*/ 0 w 103"/>
                <a:gd name="T25" fmla="*/ 77 h 160"/>
                <a:gd name="T26" fmla="*/ 0 w 103"/>
                <a:gd name="T27" fmla="*/ 77 h 160"/>
                <a:gd name="T28" fmla="*/ 5 w 103"/>
                <a:gd name="T29" fmla="*/ 46 h 160"/>
                <a:gd name="T30" fmla="*/ 15 w 103"/>
                <a:gd name="T31" fmla="*/ 25 h 160"/>
                <a:gd name="T32" fmla="*/ 31 w 103"/>
                <a:gd name="T33" fmla="*/ 5 h 160"/>
                <a:gd name="T34" fmla="*/ 41 w 103"/>
                <a:gd name="T35" fmla="*/ 0 h 160"/>
                <a:gd name="T36" fmla="*/ 51 w 103"/>
                <a:gd name="T37" fmla="*/ 0 h 160"/>
                <a:gd name="T38" fmla="*/ 51 w 103"/>
                <a:gd name="T39" fmla="*/ 0 h 160"/>
                <a:gd name="T40" fmla="*/ 62 w 103"/>
                <a:gd name="T41" fmla="*/ 0 h 160"/>
                <a:gd name="T42" fmla="*/ 72 w 103"/>
                <a:gd name="T43" fmla="*/ 5 h 160"/>
                <a:gd name="T44" fmla="*/ 88 w 103"/>
                <a:gd name="T45" fmla="*/ 25 h 160"/>
                <a:gd name="T46" fmla="*/ 98 w 103"/>
                <a:gd name="T47" fmla="*/ 46 h 160"/>
                <a:gd name="T48" fmla="*/ 103 w 103"/>
                <a:gd name="T49" fmla="*/ 77 h 160"/>
                <a:gd name="T50" fmla="*/ 103 w 103"/>
                <a:gd name="T51" fmla="*/ 7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60">
                  <a:moveTo>
                    <a:pt x="103" y="77"/>
                  </a:moveTo>
                  <a:lnTo>
                    <a:pt x="103" y="77"/>
                  </a:lnTo>
                  <a:lnTo>
                    <a:pt x="98" y="113"/>
                  </a:lnTo>
                  <a:lnTo>
                    <a:pt x="88" y="134"/>
                  </a:lnTo>
                  <a:lnTo>
                    <a:pt x="72" y="155"/>
                  </a:lnTo>
                  <a:lnTo>
                    <a:pt x="62" y="160"/>
                  </a:lnTo>
                  <a:lnTo>
                    <a:pt x="51" y="160"/>
                  </a:lnTo>
                  <a:lnTo>
                    <a:pt x="51" y="160"/>
                  </a:lnTo>
                  <a:lnTo>
                    <a:pt x="41" y="160"/>
                  </a:lnTo>
                  <a:lnTo>
                    <a:pt x="31" y="155"/>
                  </a:lnTo>
                  <a:lnTo>
                    <a:pt x="15" y="134"/>
                  </a:lnTo>
                  <a:lnTo>
                    <a:pt x="5" y="113"/>
                  </a:lnTo>
                  <a:lnTo>
                    <a:pt x="0" y="77"/>
                  </a:lnTo>
                  <a:lnTo>
                    <a:pt x="0" y="77"/>
                  </a:lnTo>
                  <a:lnTo>
                    <a:pt x="5" y="46"/>
                  </a:lnTo>
                  <a:lnTo>
                    <a:pt x="15" y="25"/>
                  </a:lnTo>
                  <a:lnTo>
                    <a:pt x="31" y="5"/>
                  </a:lnTo>
                  <a:lnTo>
                    <a:pt x="41" y="0"/>
                  </a:lnTo>
                  <a:lnTo>
                    <a:pt x="51" y="0"/>
                  </a:lnTo>
                  <a:lnTo>
                    <a:pt x="51" y="0"/>
                  </a:lnTo>
                  <a:lnTo>
                    <a:pt x="62" y="0"/>
                  </a:lnTo>
                  <a:lnTo>
                    <a:pt x="72" y="5"/>
                  </a:lnTo>
                  <a:lnTo>
                    <a:pt x="88" y="25"/>
                  </a:lnTo>
                  <a:lnTo>
                    <a:pt x="98" y="46"/>
                  </a:lnTo>
                  <a:lnTo>
                    <a:pt x="103" y="77"/>
                  </a:lnTo>
                  <a:lnTo>
                    <a:pt x="103" y="77"/>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71"/>
            <p:cNvSpPr>
              <a:spLocks/>
            </p:cNvSpPr>
            <p:nvPr/>
          </p:nvSpPr>
          <p:spPr bwMode="auto">
            <a:xfrm>
              <a:off x="3979" y="2322"/>
              <a:ext cx="202" cy="196"/>
            </a:xfrm>
            <a:custGeom>
              <a:avLst/>
              <a:gdLst>
                <a:gd name="T0" fmla="*/ 129 w 202"/>
                <a:gd name="T1" fmla="*/ 191 h 196"/>
                <a:gd name="T2" fmla="*/ 129 w 202"/>
                <a:gd name="T3" fmla="*/ 191 h 196"/>
                <a:gd name="T4" fmla="*/ 78 w 202"/>
                <a:gd name="T5" fmla="*/ 186 h 196"/>
                <a:gd name="T6" fmla="*/ 31 w 202"/>
                <a:gd name="T7" fmla="*/ 186 h 196"/>
                <a:gd name="T8" fmla="*/ 31 w 202"/>
                <a:gd name="T9" fmla="*/ 186 h 196"/>
                <a:gd name="T10" fmla="*/ 16 w 202"/>
                <a:gd name="T11" fmla="*/ 165 h 196"/>
                <a:gd name="T12" fmla="*/ 5 w 202"/>
                <a:gd name="T13" fmla="*/ 139 h 196"/>
                <a:gd name="T14" fmla="*/ 5 w 202"/>
                <a:gd name="T15" fmla="*/ 139 h 196"/>
                <a:gd name="T16" fmla="*/ 0 w 202"/>
                <a:gd name="T17" fmla="*/ 113 h 196"/>
                <a:gd name="T18" fmla="*/ 0 w 202"/>
                <a:gd name="T19" fmla="*/ 93 h 196"/>
                <a:gd name="T20" fmla="*/ 5 w 202"/>
                <a:gd name="T21" fmla="*/ 72 h 196"/>
                <a:gd name="T22" fmla="*/ 10 w 202"/>
                <a:gd name="T23" fmla="*/ 51 h 196"/>
                <a:gd name="T24" fmla="*/ 21 w 202"/>
                <a:gd name="T25" fmla="*/ 36 h 196"/>
                <a:gd name="T26" fmla="*/ 36 w 202"/>
                <a:gd name="T27" fmla="*/ 20 h 196"/>
                <a:gd name="T28" fmla="*/ 52 w 202"/>
                <a:gd name="T29" fmla="*/ 10 h 196"/>
                <a:gd name="T30" fmla="*/ 72 w 202"/>
                <a:gd name="T31" fmla="*/ 0 h 196"/>
                <a:gd name="T32" fmla="*/ 72 w 202"/>
                <a:gd name="T33" fmla="*/ 0 h 196"/>
                <a:gd name="T34" fmla="*/ 88 w 202"/>
                <a:gd name="T35" fmla="*/ 0 h 196"/>
                <a:gd name="T36" fmla="*/ 109 w 202"/>
                <a:gd name="T37" fmla="*/ 0 h 196"/>
                <a:gd name="T38" fmla="*/ 129 w 202"/>
                <a:gd name="T39" fmla="*/ 5 h 196"/>
                <a:gd name="T40" fmla="*/ 145 w 202"/>
                <a:gd name="T41" fmla="*/ 15 h 196"/>
                <a:gd name="T42" fmla="*/ 165 w 202"/>
                <a:gd name="T43" fmla="*/ 26 h 196"/>
                <a:gd name="T44" fmla="*/ 176 w 202"/>
                <a:gd name="T45" fmla="*/ 41 h 196"/>
                <a:gd name="T46" fmla="*/ 186 w 202"/>
                <a:gd name="T47" fmla="*/ 62 h 196"/>
                <a:gd name="T48" fmla="*/ 196 w 202"/>
                <a:gd name="T49" fmla="*/ 82 h 196"/>
                <a:gd name="T50" fmla="*/ 196 w 202"/>
                <a:gd name="T51" fmla="*/ 82 h 196"/>
                <a:gd name="T52" fmla="*/ 202 w 202"/>
                <a:gd name="T53" fmla="*/ 113 h 196"/>
                <a:gd name="T54" fmla="*/ 196 w 202"/>
                <a:gd name="T55" fmla="*/ 144 h 196"/>
                <a:gd name="T56" fmla="*/ 186 w 202"/>
                <a:gd name="T57" fmla="*/ 175 h 196"/>
                <a:gd name="T58" fmla="*/ 171 w 202"/>
                <a:gd name="T59" fmla="*/ 196 h 196"/>
                <a:gd name="T60" fmla="*/ 171 w 202"/>
                <a:gd name="T61" fmla="*/ 196 h 196"/>
                <a:gd name="T62" fmla="*/ 129 w 202"/>
                <a:gd name="T63" fmla="*/ 191 h 196"/>
                <a:gd name="T64" fmla="*/ 129 w 202"/>
                <a:gd name="T65" fmla="*/ 19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2" h="196">
                  <a:moveTo>
                    <a:pt x="129" y="191"/>
                  </a:moveTo>
                  <a:lnTo>
                    <a:pt x="129" y="191"/>
                  </a:lnTo>
                  <a:lnTo>
                    <a:pt x="78" y="186"/>
                  </a:lnTo>
                  <a:lnTo>
                    <a:pt x="31" y="186"/>
                  </a:lnTo>
                  <a:lnTo>
                    <a:pt x="31" y="186"/>
                  </a:lnTo>
                  <a:lnTo>
                    <a:pt x="16" y="165"/>
                  </a:lnTo>
                  <a:lnTo>
                    <a:pt x="5" y="139"/>
                  </a:lnTo>
                  <a:lnTo>
                    <a:pt x="5" y="139"/>
                  </a:lnTo>
                  <a:lnTo>
                    <a:pt x="0" y="113"/>
                  </a:lnTo>
                  <a:lnTo>
                    <a:pt x="0" y="93"/>
                  </a:lnTo>
                  <a:lnTo>
                    <a:pt x="5" y="72"/>
                  </a:lnTo>
                  <a:lnTo>
                    <a:pt x="10" y="51"/>
                  </a:lnTo>
                  <a:lnTo>
                    <a:pt x="21" y="36"/>
                  </a:lnTo>
                  <a:lnTo>
                    <a:pt x="36" y="20"/>
                  </a:lnTo>
                  <a:lnTo>
                    <a:pt x="52" y="10"/>
                  </a:lnTo>
                  <a:lnTo>
                    <a:pt x="72" y="0"/>
                  </a:lnTo>
                  <a:lnTo>
                    <a:pt x="72" y="0"/>
                  </a:lnTo>
                  <a:lnTo>
                    <a:pt x="88" y="0"/>
                  </a:lnTo>
                  <a:lnTo>
                    <a:pt x="109" y="0"/>
                  </a:lnTo>
                  <a:lnTo>
                    <a:pt x="129" y="5"/>
                  </a:lnTo>
                  <a:lnTo>
                    <a:pt x="145" y="15"/>
                  </a:lnTo>
                  <a:lnTo>
                    <a:pt x="165" y="26"/>
                  </a:lnTo>
                  <a:lnTo>
                    <a:pt x="176" y="41"/>
                  </a:lnTo>
                  <a:lnTo>
                    <a:pt x="186" y="62"/>
                  </a:lnTo>
                  <a:lnTo>
                    <a:pt x="196" y="82"/>
                  </a:lnTo>
                  <a:lnTo>
                    <a:pt x="196" y="82"/>
                  </a:lnTo>
                  <a:lnTo>
                    <a:pt x="202" y="113"/>
                  </a:lnTo>
                  <a:lnTo>
                    <a:pt x="196" y="144"/>
                  </a:lnTo>
                  <a:lnTo>
                    <a:pt x="186" y="175"/>
                  </a:lnTo>
                  <a:lnTo>
                    <a:pt x="171" y="196"/>
                  </a:lnTo>
                  <a:lnTo>
                    <a:pt x="171" y="196"/>
                  </a:lnTo>
                  <a:lnTo>
                    <a:pt x="129" y="191"/>
                  </a:lnTo>
                  <a:lnTo>
                    <a:pt x="129" y="1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72"/>
            <p:cNvSpPr>
              <a:spLocks/>
            </p:cNvSpPr>
            <p:nvPr/>
          </p:nvSpPr>
          <p:spPr bwMode="auto">
            <a:xfrm>
              <a:off x="3969" y="2399"/>
              <a:ext cx="124" cy="192"/>
            </a:xfrm>
            <a:custGeom>
              <a:avLst/>
              <a:gdLst>
                <a:gd name="T0" fmla="*/ 0 w 124"/>
                <a:gd name="T1" fmla="*/ 93 h 192"/>
                <a:gd name="T2" fmla="*/ 0 w 124"/>
                <a:gd name="T3" fmla="*/ 93 h 192"/>
                <a:gd name="T4" fmla="*/ 5 w 124"/>
                <a:gd name="T5" fmla="*/ 135 h 192"/>
                <a:gd name="T6" fmla="*/ 20 w 124"/>
                <a:gd name="T7" fmla="*/ 166 h 192"/>
                <a:gd name="T8" fmla="*/ 36 w 124"/>
                <a:gd name="T9" fmla="*/ 186 h 192"/>
                <a:gd name="T10" fmla="*/ 51 w 124"/>
                <a:gd name="T11" fmla="*/ 192 h 192"/>
                <a:gd name="T12" fmla="*/ 62 w 124"/>
                <a:gd name="T13" fmla="*/ 192 h 192"/>
                <a:gd name="T14" fmla="*/ 62 w 124"/>
                <a:gd name="T15" fmla="*/ 192 h 192"/>
                <a:gd name="T16" fmla="*/ 77 w 124"/>
                <a:gd name="T17" fmla="*/ 192 h 192"/>
                <a:gd name="T18" fmla="*/ 88 w 124"/>
                <a:gd name="T19" fmla="*/ 186 h 192"/>
                <a:gd name="T20" fmla="*/ 108 w 124"/>
                <a:gd name="T21" fmla="*/ 166 h 192"/>
                <a:gd name="T22" fmla="*/ 119 w 124"/>
                <a:gd name="T23" fmla="*/ 135 h 192"/>
                <a:gd name="T24" fmla="*/ 124 w 124"/>
                <a:gd name="T25" fmla="*/ 93 h 192"/>
                <a:gd name="T26" fmla="*/ 124 w 124"/>
                <a:gd name="T27" fmla="*/ 93 h 192"/>
                <a:gd name="T28" fmla="*/ 119 w 124"/>
                <a:gd name="T29" fmla="*/ 57 h 192"/>
                <a:gd name="T30" fmla="*/ 108 w 124"/>
                <a:gd name="T31" fmla="*/ 26 h 192"/>
                <a:gd name="T32" fmla="*/ 88 w 124"/>
                <a:gd name="T33" fmla="*/ 5 h 192"/>
                <a:gd name="T34" fmla="*/ 77 w 124"/>
                <a:gd name="T35" fmla="*/ 0 h 192"/>
                <a:gd name="T36" fmla="*/ 62 w 124"/>
                <a:gd name="T37" fmla="*/ 0 h 192"/>
                <a:gd name="T38" fmla="*/ 62 w 124"/>
                <a:gd name="T39" fmla="*/ 0 h 192"/>
                <a:gd name="T40" fmla="*/ 51 w 124"/>
                <a:gd name="T41" fmla="*/ 0 h 192"/>
                <a:gd name="T42" fmla="*/ 36 w 124"/>
                <a:gd name="T43" fmla="*/ 5 h 192"/>
                <a:gd name="T44" fmla="*/ 20 w 124"/>
                <a:gd name="T45" fmla="*/ 26 h 192"/>
                <a:gd name="T46" fmla="*/ 5 w 124"/>
                <a:gd name="T47" fmla="*/ 57 h 192"/>
                <a:gd name="T48" fmla="*/ 0 w 124"/>
                <a:gd name="T49" fmla="*/ 93 h 192"/>
                <a:gd name="T50" fmla="*/ 0 w 124"/>
                <a:gd name="T51" fmla="*/ 9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192">
                  <a:moveTo>
                    <a:pt x="0" y="93"/>
                  </a:moveTo>
                  <a:lnTo>
                    <a:pt x="0" y="93"/>
                  </a:lnTo>
                  <a:lnTo>
                    <a:pt x="5" y="135"/>
                  </a:lnTo>
                  <a:lnTo>
                    <a:pt x="20" y="166"/>
                  </a:lnTo>
                  <a:lnTo>
                    <a:pt x="36" y="186"/>
                  </a:lnTo>
                  <a:lnTo>
                    <a:pt x="51" y="192"/>
                  </a:lnTo>
                  <a:lnTo>
                    <a:pt x="62" y="192"/>
                  </a:lnTo>
                  <a:lnTo>
                    <a:pt x="62" y="192"/>
                  </a:lnTo>
                  <a:lnTo>
                    <a:pt x="77" y="192"/>
                  </a:lnTo>
                  <a:lnTo>
                    <a:pt x="88" y="186"/>
                  </a:lnTo>
                  <a:lnTo>
                    <a:pt x="108" y="166"/>
                  </a:lnTo>
                  <a:lnTo>
                    <a:pt x="119" y="135"/>
                  </a:lnTo>
                  <a:lnTo>
                    <a:pt x="124" y="93"/>
                  </a:lnTo>
                  <a:lnTo>
                    <a:pt x="124" y="93"/>
                  </a:lnTo>
                  <a:lnTo>
                    <a:pt x="119" y="57"/>
                  </a:lnTo>
                  <a:lnTo>
                    <a:pt x="108" y="26"/>
                  </a:lnTo>
                  <a:lnTo>
                    <a:pt x="88" y="5"/>
                  </a:lnTo>
                  <a:lnTo>
                    <a:pt x="77" y="0"/>
                  </a:lnTo>
                  <a:lnTo>
                    <a:pt x="62" y="0"/>
                  </a:lnTo>
                  <a:lnTo>
                    <a:pt x="62" y="0"/>
                  </a:lnTo>
                  <a:lnTo>
                    <a:pt x="51" y="0"/>
                  </a:lnTo>
                  <a:lnTo>
                    <a:pt x="36" y="5"/>
                  </a:lnTo>
                  <a:lnTo>
                    <a:pt x="20" y="26"/>
                  </a:lnTo>
                  <a:lnTo>
                    <a:pt x="5" y="57"/>
                  </a:lnTo>
                  <a:lnTo>
                    <a:pt x="0" y="93"/>
                  </a:lnTo>
                  <a:lnTo>
                    <a:pt x="0" y="93"/>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73"/>
            <p:cNvSpPr>
              <a:spLocks/>
            </p:cNvSpPr>
            <p:nvPr/>
          </p:nvSpPr>
          <p:spPr bwMode="auto">
            <a:xfrm>
              <a:off x="3596" y="2317"/>
              <a:ext cx="166" cy="160"/>
            </a:xfrm>
            <a:custGeom>
              <a:avLst/>
              <a:gdLst>
                <a:gd name="T0" fmla="*/ 109 w 166"/>
                <a:gd name="T1" fmla="*/ 155 h 160"/>
                <a:gd name="T2" fmla="*/ 109 w 166"/>
                <a:gd name="T3" fmla="*/ 155 h 160"/>
                <a:gd name="T4" fmla="*/ 62 w 166"/>
                <a:gd name="T5" fmla="*/ 155 h 160"/>
                <a:gd name="T6" fmla="*/ 26 w 166"/>
                <a:gd name="T7" fmla="*/ 155 h 160"/>
                <a:gd name="T8" fmla="*/ 26 w 166"/>
                <a:gd name="T9" fmla="*/ 155 h 160"/>
                <a:gd name="T10" fmla="*/ 11 w 166"/>
                <a:gd name="T11" fmla="*/ 134 h 160"/>
                <a:gd name="T12" fmla="*/ 0 w 166"/>
                <a:gd name="T13" fmla="*/ 113 h 160"/>
                <a:gd name="T14" fmla="*/ 0 w 166"/>
                <a:gd name="T15" fmla="*/ 113 h 160"/>
                <a:gd name="T16" fmla="*/ 0 w 166"/>
                <a:gd name="T17" fmla="*/ 93 h 160"/>
                <a:gd name="T18" fmla="*/ 0 w 166"/>
                <a:gd name="T19" fmla="*/ 77 h 160"/>
                <a:gd name="T20" fmla="*/ 0 w 166"/>
                <a:gd name="T21" fmla="*/ 56 h 160"/>
                <a:gd name="T22" fmla="*/ 6 w 166"/>
                <a:gd name="T23" fmla="*/ 41 h 160"/>
                <a:gd name="T24" fmla="*/ 16 w 166"/>
                <a:gd name="T25" fmla="*/ 31 h 160"/>
                <a:gd name="T26" fmla="*/ 26 w 166"/>
                <a:gd name="T27" fmla="*/ 15 h 160"/>
                <a:gd name="T28" fmla="*/ 42 w 166"/>
                <a:gd name="T29" fmla="*/ 5 h 160"/>
                <a:gd name="T30" fmla="*/ 57 w 166"/>
                <a:gd name="T31" fmla="*/ 0 h 160"/>
                <a:gd name="T32" fmla="*/ 57 w 166"/>
                <a:gd name="T33" fmla="*/ 0 h 160"/>
                <a:gd name="T34" fmla="*/ 73 w 166"/>
                <a:gd name="T35" fmla="*/ 0 h 160"/>
                <a:gd name="T36" fmla="*/ 88 w 166"/>
                <a:gd name="T37" fmla="*/ 0 h 160"/>
                <a:gd name="T38" fmla="*/ 104 w 166"/>
                <a:gd name="T39" fmla="*/ 5 h 160"/>
                <a:gd name="T40" fmla="*/ 119 w 166"/>
                <a:gd name="T41" fmla="*/ 10 h 160"/>
                <a:gd name="T42" fmla="*/ 135 w 166"/>
                <a:gd name="T43" fmla="*/ 20 h 160"/>
                <a:gd name="T44" fmla="*/ 145 w 166"/>
                <a:gd name="T45" fmla="*/ 36 h 160"/>
                <a:gd name="T46" fmla="*/ 156 w 166"/>
                <a:gd name="T47" fmla="*/ 51 h 160"/>
                <a:gd name="T48" fmla="*/ 161 w 166"/>
                <a:gd name="T49" fmla="*/ 67 h 160"/>
                <a:gd name="T50" fmla="*/ 161 w 166"/>
                <a:gd name="T51" fmla="*/ 67 h 160"/>
                <a:gd name="T52" fmla="*/ 166 w 166"/>
                <a:gd name="T53" fmla="*/ 93 h 160"/>
                <a:gd name="T54" fmla="*/ 161 w 166"/>
                <a:gd name="T55" fmla="*/ 118 h 160"/>
                <a:gd name="T56" fmla="*/ 156 w 166"/>
                <a:gd name="T57" fmla="*/ 144 h 160"/>
                <a:gd name="T58" fmla="*/ 140 w 166"/>
                <a:gd name="T59" fmla="*/ 160 h 160"/>
                <a:gd name="T60" fmla="*/ 140 w 166"/>
                <a:gd name="T61" fmla="*/ 160 h 160"/>
                <a:gd name="T62" fmla="*/ 109 w 166"/>
                <a:gd name="T63" fmla="*/ 155 h 160"/>
                <a:gd name="T64" fmla="*/ 109 w 166"/>
                <a:gd name="T6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6" h="160">
                  <a:moveTo>
                    <a:pt x="109" y="155"/>
                  </a:moveTo>
                  <a:lnTo>
                    <a:pt x="109" y="155"/>
                  </a:lnTo>
                  <a:lnTo>
                    <a:pt x="62" y="155"/>
                  </a:lnTo>
                  <a:lnTo>
                    <a:pt x="26" y="155"/>
                  </a:lnTo>
                  <a:lnTo>
                    <a:pt x="26" y="155"/>
                  </a:lnTo>
                  <a:lnTo>
                    <a:pt x="11" y="134"/>
                  </a:lnTo>
                  <a:lnTo>
                    <a:pt x="0" y="113"/>
                  </a:lnTo>
                  <a:lnTo>
                    <a:pt x="0" y="113"/>
                  </a:lnTo>
                  <a:lnTo>
                    <a:pt x="0" y="93"/>
                  </a:lnTo>
                  <a:lnTo>
                    <a:pt x="0" y="77"/>
                  </a:lnTo>
                  <a:lnTo>
                    <a:pt x="0" y="56"/>
                  </a:lnTo>
                  <a:lnTo>
                    <a:pt x="6" y="41"/>
                  </a:lnTo>
                  <a:lnTo>
                    <a:pt x="16" y="31"/>
                  </a:lnTo>
                  <a:lnTo>
                    <a:pt x="26" y="15"/>
                  </a:lnTo>
                  <a:lnTo>
                    <a:pt x="42" y="5"/>
                  </a:lnTo>
                  <a:lnTo>
                    <a:pt x="57" y="0"/>
                  </a:lnTo>
                  <a:lnTo>
                    <a:pt x="57" y="0"/>
                  </a:lnTo>
                  <a:lnTo>
                    <a:pt x="73" y="0"/>
                  </a:lnTo>
                  <a:lnTo>
                    <a:pt x="88" y="0"/>
                  </a:lnTo>
                  <a:lnTo>
                    <a:pt x="104" y="5"/>
                  </a:lnTo>
                  <a:lnTo>
                    <a:pt x="119" y="10"/>
                  </a:lnTo>
                  <a:lnTo>
                    <a:pt x="135" y="20"/>
                  </a:lnTo>
                  <a:lnTo>
                    <a:pt x="145" y="36"/>
                  </a:lnTo>
                  <a:lnTo>
                    <a:pt x="156" y="51"/>
                  </a:lnTo>
                  <a:lnTo>
                    <a:pt x="161" y="67"/>
                  </a:lnTo>
                  <a:lnTo>
                    <a:pt x="161" y="67"/>
                  </a:lnTo>
                  <a:lnTo>
                    <a:pt x="166" y="93"/>
                  </a:lnTo>
                  <a:lnTo>
                    <a:pt x="161" y="118"/>
                  </a:lnTo>
                  <a:lnTo>
                    <a:pt x="156" y="144"/>
                  </a:lnTo>
                  <a:lnTo>
                    <a:pt x="140" y="160"/>
                  </a:lnTo>
                  <a:lnTo>
                    <a:pt x="140" y="160"/>
                  </a:lnTo>
                  <a:lnTo>
                    <a:pt x="109" y="155"/>
                  </a:lnTo>
                  <a:lnTo>
                    <a:pt x="109" y="15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74"/>
            <p:cNvSpPr>
              <a:spLocks/>
            </p:cNvSpPr>
            <p:nvPr/>
          </p:nvSpPr>
          <p:spPr bwMode="auto">
            <a:xfrm>
              <a:off x="3586" y="2379"/>
              <a:ext cx="104" cy="160"/>
            </a:xfrm>
            <a:custGeom>
              <a:avLst/>
              <a:gdLst>
                <a:gd name="T0" fmla="*/ 0 w 104"/>
                <a:gd name="T1" fmla="*/ 77 h 160"/>
                <a:gd name="T2" fmla="*/ 0 w 104"/>
                <a:gd name="T3" fmla="*/ 77 h 160"/>
                <a:gd name="T4" fmla="*/ 5 w 104"/>
                <a:gd name="T5" fmla="*/ 113 h 160"/>
                <a:gd name="T6" fmla="*/ 16 w 104"/>
                <a:gd name="T7" fmla="*/ 134 h 160"/>
                <a:gd name="T8" fmla="*/ 31 w 104"/>
                <a:gd name="T9" fmla="*/ 155 h 160"/>
                <a:gd name="T10" fmla="*/ 41 w 104"/>
                <a:gd name="T11" fmla="*/ 160 h 160"/>
                <a:gd name="T12" fmla="*/ 52 w 104"/>
                <a:gd name="T13" fmla="*/ 160 h 160"/>
                <a:gd name="T14" fmla="*/ 52 w 104"/>
                <a:gd name="T15" fmla="*/ 160 h 160"/>
                <a:gd name="T16" fmla="*/ 62 w 104"/>
                <a:gd name="T17" fmla="*/ 160 h 160"/>
                <a:gd name="T18" fmla="*/ 72 w 104"/>
                <a:gd name="T19" fmla="*/ 155 h 160"/>
                <a:gd name="T20" fmla="*/ 88 w 104"/>
                <a:gd name="T21" fmla="*/ 134 h 160"/>
                <a:gd name="T22" fmla="*/ 98 w 104"/>
                <a:gd name="T23" fmla="*/ 113 h 160"/>
                <a:gd name="T24" fmla="*/ 104 w 104"/>
                <a:gd name="T25" fmla="*/ 77 h 160"/>
                <a:gd name="T26" fmla="*/ 104 w 104"/>
                <a:gd name="T27" fmla="*/ 77 h 160"/>
                <a:gd name="T28" fmla="*/ 98 w 104"/>
                <a:gd name="T29" fmla="*/ 46 h 160"/>
                <a:gd name="T30" fmla="*/ 88 w 104"/>
                <a:gd name="T31" fmla="*/ 25 h 160"/>
                <a:gd name="T32" fmla="*/ 72 w 104"/>
                <a:gd name="T33" fmla="*/ 5 h 160"/>
                <a:gd name="T34" fmla="*/ 62 w 104"/>
                <a:gd name="T35" fmla="*/ 0 h 160"/>
                <a:gd name="T36" fmla="*/ 52 w 104"/>
                <a:gd name="T37" fmla="*/ 0 h 160"/>
                <a:gd name="T38" fmla="*/ 52 w 104"/>
                <a:gd name="T39" fmla="*/ 0 h 160"/>
                <a:gd name="T40" fmla="*/ 41 w 104"/>
                <a:gd name="T41" fmla="*/ 0 h 160"/>
                <a:gd name="T42" fmla="*/ 31 w 104"/>
                <a:gd name="T43" fmla="*/ 5 h 160"/>
                <a:gd name="T44" fmla="*/ 16 w 104"/>
                <a:gd name="T45" fmla="*/ 25 h 160"/>
                <a:gd name="T46" fmla="*/ 5 w 104"/>
                <a:gd name="T47" fmla="*/ 46 h 160"/>
                <a:gd name="T48" fmla="*/ 0 w 104"/>
                <a:gd name="T49" fmla="*/ 77 h 160"/>
                <a:gd name="T50" fmla="*/ 0 w 104"/>
                <a:gd name="T51" fmla="*/ 7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 h="160">
                  <a:moveTo>
                    <a:pt x="0" y="77"/>
                  </a:moveTo>
                  <a:lnTo>
                    <a:pt x="0" y="77"/>
                  </a:lnTo>
                  <a:lnTo>
                    <a:pt x="5" y="113"/>
                  </a:lnTo>
                  <a:lnTo>
                    <a:pt x="16" y="134"/>
                  </a:lnTo>
                  <a:lnTo>
                    <a:pt x="31" y="155"/>
                  </a:lnTo>
                  <a:lnTo>
                    <a:pt x="41" y="160"/>
                  </a:lnTo>
                  <a:lnTo>
                    <a:pt x="52" y="160"/>
                  </a:lnTo>
                  <a:lnTo>
                    <a:pt x="52" y="160"/>
                  </a:lnTo>
                  <a:lnTo>
                    <a:pt x="62" y="160"/>
                  </a:lnTo>
                  <a:lnTo>
                    <a:pt x="72" y="155"/>
                  </a:lnTo>
                  <a:lnTo>
                    <a:pt x="88" y="134"/>
                  </a:lnTo>
                  <a:lnTo>
                    <a:pt x="98" y="113"/>
                  </a:lnTo>
                  <a:lnTo>
                    <a:pt x="104" y="77"/>
                  </a:lnTo>
                  <a:lnTo>
                    <a:pt x="104" y="77"/>
                  </a:lnTo>
                  <a:lnTo>
                    <a:pt x="98" y="46"/>
                  </a:lnTo>
                  <a:lnTo>
                    <a:pt x="88" y="25"/>
                  </a:lnTo>
                  <a:lnTo>
                    <a:pt x="72" y="5"/>
                  </a:lnTo>
                  <a:lnTo>
                    <a:pt x="62" y="0"/>
                  </a:lnTo>
                  <a:lnTo>
                    <a:pt x="52" y="0"/>
                  </a:lnTo>
                  <a:lnTo>
                    <a:pt x="52" y="0"/>
                  </a:lnTo>
                  <a:lnTo>
                    <a:pt x="41" y="0"/>
                  </a:lnTo>
                  <a:lnTo>
                    <a:pt x="31" y="5"/>
                  </a:lnTo>
                  <a:lnTo>
                    <a:pt x="16" y="25"/>
                  </a:lnTo>
                  <a:lnTo>
                    <a:pt x="5" y="46"/>
                  </a:lnTo>
                  <a:lnTo>
                    <a:pt x="0" y="77"/>
                  </a:lnTo>
                  <a:lnTo>
                    <a:pt x="0" y="77"/>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75"/>
            <p:cNvSpPr>
              <a:spLocks/>
            </p:cNvSpPr>
            <p:nvPr/>
          </p:nvSpPr>
          <p:spPr bwMode="auto">
            <a:xfrm>
              <a:off x="1244" y="2213"/>
              <a:ext cx="341" cy="119"/>
            </a:xfrm>
            <a:custGeom>
              <a:avLst/>
              <a:gdLst>
                <a:gd name="T0" fmla="*/ 0 w 341"/>
                <a:gd name="T1" fmla="*/ 31 h 119"/>
                <a:gd name="T2" fmla="*/ 341 w 341"/>
                <a:gd name="T3" fmla="*/ 119 h 119"/>
                <a:gd name="T4" fmla="*/ 341 w 341"/>
                <a:gd name="T5" fmla="*/ 119 h 119"/>
                <a:gd name="T6" fmla="*/ 321 w 341"/>
                <a:gd name="T7" fmla="*/ 88 h 119"/>
                <a:gd name="T8" fmla="*/ 295 w 341"/>
                <a:gd name="T9" fmla="*/ 62 h 119"/>
                <a:gd name="T10" fmla="*/ 259 w 341"/>
                <a:gd name="T11" fmla="*/ 36 h 119"/>
                <a:gd name="T12" fmla="*/ 233 w 341"/>
                <a:gd name="T13" fmla="*/ 21 h 119"/>
                <a:gd name="T14" fmla="*/ 207 w 341"/>
                <a:gd name="T15" fmla="*/ 11 h 119"/>
                <a:gd name="T16" fmla="*/ 181 w 341"/>
                <a:gd name="T17" fmla="*/ 5 h 119"/>
                <a:gd name="T18" fmla="*/ 150 w 341"/>
                <a:gd name="T19" fmla="*/ 0 h 119"/>
                <a:gd name="T20" fmla="*/ 114 w 341"/>
                <a:gd name="T21" fmla="*/ 0 h 119"/>
                <a:gd name="T22" fmla="*/ 78 w 341"/>
                <a:gd name="T23" fmla="*/ 5 h 119"/>
                <a:gd name="T24" fmla="*/ 42 w 341"/>
                <a:gd name="T25" fmla="*/ 16 h 119"/>
                <a:gd name="T26" fmla="*/ 0 w 341"/>
                <a:gd name="T27" fmla="*/ 31 h 119"/>
                <a:gd name="T28" fmla="*/ 0 w 341"/>
                <a:gd name="T29" fmla="*/ 3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1" h="119">
                  <a:moveTo>
                    <a:pt x="0" y="31"/>
                  </a:moveTo>
                  <a:lnTo>
                    <a:pt x="341" y="119"/>
                  </a:lnTo>
                  <a:lnTo>
                    <a:pt x="341" y="119"/>
                  </a:lnTo>
                  <a:lnTo>
                    <a:pt x="321" y="88"/>
                  </a:lnTo>
                  <a:lnTo>
                    <a:pt x="295" y="62"/>
                  </a:lnTo>
                  <a:lnTo>
                    <a:pt x="259" y="36"/>
                  </a:lnTo>
                  <a:lnTo>
                    <a:pt x="233" y="21"/>
                  </a:lnTo>
                  <a:lnTo>
                    <a:pt x="207" y="11"/>
                  </a:lnTo>
                  <a:lnTo>
                    <a:pt x="181" y="5"/>
                  </a:lnTo>
                  <a:lnTo>
                    <a:pt x="150" y="0"/>
                  </a:lnTo>
                  <a:lnTo>
                    <a:pt x="114" y="0"/>
                  </a:lnTo>
                  <a:lnTo>
                    <a:pt x="78" y="5"/>
                  </a:lnTo>
                  <a:lnTo>
                    <a:pt x="42" y="16"/>
                  </a:lnTo>
                  <a:lnTo>
                    <a:pt x="0" y="31"/>
                  </a:lnTo>
                  <a:lnTo>
                    <a:pt x="0" y="31"/>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76"/>
            <p:cNvSpPr>
              <a:spLocks/>
            </p:cNvSpPr>
            <p:nvPr/>
          </p:nvSpPr>
          <p:spPr bwMode="auto">
            <a:xfrm>
              <a:off x="1709" y="2213"/>
              <a:ext cx="192" cy="160"/>
            </a:xfrm>
            <a:custGeom>
              <a:avLst/>
              <a:gdLst>
                <a:gd name="T0" fmla="*/ 73 w 192"/>
                <a:gd name="T1" fmla="*/ 0 h 160"/>
                <a:gd name="T2" fmla="*/ 0 w 192"/>
                <a:gd name="T3" fmla="*/ 42 h 160"/>
                <a:gd name="T4" fmla="*/ 6 w 192"/>
                <a:gd name="T5" fmla="*/ 160 h 160"/>
                <a:gd name="T6" fmla="*/ 6 w 192"/>
                <a:gd name="T7" fmla="*/ 160 h 160"/>
                <a:gd name="T8" fmla="*/ 73 w 192"/>
                <a:gd name="T9" fmla="*/ 104 h 160"/>
                <a:gd name="T10" fmla="*/ 130 w 192"/>
                <a:gd name="T11" fmla="*/ 62 h 160"/>
                <a:gd name="T12" fmla="*/ 161 w 192"/>
                <a:gd name="T13" fmla="*/ 42 h 160"/>
                <a:gd name="T14" fmla="*/ 192 w 192"/>
                <a:gd name="T15" fmla="*/ 26 h 160"/>
                <a:gd name="T16" fmla="*/ 73 w 192"/>
                <a:gd name="T17"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60">
                  <a:moveTo>
                    <a:pt x="73" y="0"/>
                  </a:moveTo>
                  <a:lnTo>
                    <a:pt x="0" y="42"/>
                  </a:lnTo>
                  <a:lnTo>
                    <a:pt x="6" y="160"/>
                  </a:lnTo>
                  <a:lnTo>
                    <a:pt x="6" y="160"/>
                  </a:lnTo>
                  <a:lnTo>
                    <a:pt x="73" y="104"/>
                  </a:lnTo>
                  <a:lnTo>
                    <a:pt x="130" y="62"/>
                  </a:lnTo>
                  <a:lnTo>
                    <a:pt x="161" y="42"/>
                  </a:lnTo>
                  <a:lnTo>
                    <a:pt x="192" y="26"/>
                  </a:lnTo>
                  <a:lnTo>
                    <a:pt x="73" y="0"/>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77"/>
            <p:cNvSpPr>
              <a:spLocks/>
            </p:cNvSpPr>
            <p:nvPr/>
          </p:nvSpPr>
          <p:spPr bwMode="auto">
            <a:xfrm>
              <a:off x="2040" y="2999"/>
              <a:ext cx="228" cy="129"/>
            </a:xfrm>
            <a:custGeom>
              <a:avLst/>
              <a:gdLst>
                <a:gd name="T0" fmla="*/ 228 w 228"/>
                <a:gd name="T1" fmla="*/ 62 h 129"/>
                <a:gd name="T2" fmla="*/ 228 w 228"/>
                <a:gd name="T3" fmla="*/ 62 h 129"/>
                <a:gd name="T4" fmla="*/ 228 w 228"/>
                <a:gd name="T5" fmla="*/ 77 h 129"/>
                <a:gd name="T6" fmla="*/ 217 w 228"/>
                <a:gd name="T7" fmla="*/ 88 h 129"/>
                <a:gd name="T8" fmla="*/ 207 w 228"/>
                <a:gd name="T9" fmla="*/ 98 h 129"/>
                <a:gd name="T10" fmla="*/ 197 w 228"/>
                <a:gd name="T11" fmla="*/ 108 h 129"/>
                <a:gd name="T12" fmla="*/ 161 w 228"/>
                <a:gd name="T13" fmla="*/ 124 h 129"/>
                <a:gd name="T14" fmla="*/ 114 w 228"/>
                <a:gd name="T15" fmla="*/ 129 h 129"/>
                <a:gd name="T16" fmla="*/ 114 w 228"/>
                <a:gd name="T17" fmla="*/ 129 h 129"/>
                <a:gd name="T18" fmla="*/ 68 w 228"/>
                <a:gd name="T19" fmla="*/ 124 h 129"/>
                <a:gd name="T20" fmla="*/ 31 w 228"/>
                <a:gd name="T21" fmla="*/ 108 h 129"/>
                <a:gd name="T22" fmla="*/ 21 w 228"/>
                <a:gd name="T23" fmla="*/ 98 h 129"/>
                <a:gd name="T24" fmla="*/ 11 w 228"/>
                <a:gd name="T25" fmla="*/ 88 h 129"/>
                <a:gd name="T26" fmla="*/ 0 w 228"/>
                <a:gd name="T27" fmla="*/ 77 h 129"/>
                <a:gd name="T28" fmla="*/ 0 w 228"/>
                <a:gd name="T29" fmla="*/ 62 h 129"/>
                <a:gd name="T30" fmla="*/ 0 w 228"/>
                <a:gd name="T31" fmla="*/ 62 h 129"/>
                <a:gd name="T32" fmla="*/ 0 w 228"/>
                <a:gd name="T33" fmla="*/ 52 h 129"/>
                <a:gd name="T34" fmla="*/ 11 w 228"/>
                <a:gd name="T35" fmla="*/ 41 h 129"/>
                <a:gd name="T36" fmla="*/ 21 w 228"/>
                <a:gd name="T37" fmla="*/ 31 h 129"/>
                <a:gd name="T38" fmla="*/ 31 w 228"/>
                <a:gd name="T39" fmla="*/ 21 h 129"/>
                <a:gd name="T40" fmla="*/ 68 w 228"/>
                <a:gd name="T41" fmla="*/ 5 h 129"/>
                <a:gd name="T42" fmla="*/ 114 w 228"/>
                <a:gd name="T43" fmla="*/ 0 h 129"/>
                <a:gd name="T44" fmla="*/ 114 w 228"/>
                <a:gd name="T45" fmla="*/ 0 h 129"/>
                <a:gd name="T46" fmla="*/ 161 w 228"/>
                <a:gd name="T47" fmla="*/ 5 h 129"/>
                <a:gd name="T48" fmla="*/ 197 w 228"/>
                <a:gd name="T49" fmla="*/ 21 h 129"/>
                <a:gd name="T50" fmla="*/ 207 w 228"/>
                <a:gd name="T51" fmla="*/ 31 h 129"/>
                <a:gd name="T52" fmla="*/ 217 w 228"/>
                <a:gd name="T53" fmla="*/ 41 h 129"/>
                <a:gd name="T54" fmla="*/ 228 w 228"/>
                <a:gd name="T55" fmla="*/ 52 h 129"/>
                <a:gd name="T56" fmla="*/ 228 w 228"/>
                <a:gd name="T57" fmla="*/ 62 h 129"/>
                <a:gd name="T58" fmla="*/ 228 w 228"/>
                <a:gd name="T59" fmla="*/ 6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8" h="129">
                  <a:moveTo>
                    <a:pt x="228" y="62"/>
                  </a:moveTo>
                  <a:lnTo>
                    <a:pt x="228" y="62"/>
                  </a:lnTo>
                  <a:lnTo>
                    <a:pt x="228" y="77"/>
                  </a:lnTo>
                  <a:lnTo>
                    <a:pt x="217" y="88"/>
                  </a:lnTo>
                  <a:lnTo>
                    <a:pt x="207" y="98"/>
                  </a:lnTo>
                  <a:lnTo>
                    <a:pt x="197" y="108"/>
                  </a:lnTo>
                  <a:lnTo>
                    <a:pt x="161" y="124"/>
                  </a:lnTo>
                  <a:lnTo>
                    <a:pt x="114" y="129"/>
                  </a:lnTo>
                  <a:lnTo>
                    <a:pt x="114" y="129"/>
                  </a:lnTo>
                  <a:lnTo>
                    <a:pt x="68" y="124"/>
                  </a:lnTo>
                  <a:lnTo>
                    <a:pt x="31" y="108"/>
                  </a:lnTo>
                  <a:lnTo>
                    <a:pt x="21" y="98"/>
                  </a:lnTo>
                  <a:lnTo>
                    <a:pt x="11" y="88"/>
                  </a:lnTo>
                  <a:lnTo>
                    <a:pt x="0" y="77"/>
                  </a:lnTo>
                  <a:lnTo>
                    <a:pt x="0" y="62"/>
                  </a:lnTo>
                  <a:lnTo>
                    <a:pt x="0" y="62"/>
                  </a:lnTo>
                  <a:lnTo>
                    <a:pt x="0" y="52"/>
                  </a:lnTo>
                  <a:lnTo>
                    <a:pt x="11" y="41"/>
                  </a:lnTo>
                  <a:lnTo>
                    <a:pt x="21" y="31"/>
                  </a:lnTo>
                  <a:lnTo>
                    <a:pt x="31" y="21"/>
                  </a:lnTo>
                  <a:lnTo>
                    <a:pt x="68" y="5"/>
                  </a:lnTo>
                  <a:lnTo>
                    <a:pt x="114" y="0"/>
                  </a:lnTo>
                  <a:lnTo>
                    <a:pt x="114" y="0"/>
                  </a:lnTo>
                  <a:lnTo>
                    <a:pt x="161" y="5"/>
                  </a:lnTo>
                  <a:lnTo>
                    <a:pt x="197" y="21"/>
                  </a:lnTo>
                  <a:lnTo>
                    <a:pt x="207" y="31"/>
                  </a:lnTo>
                  <a:lnTo>
                    <a:pt x="217" y="41"/>
                  </a:lnTo>
                  <a:lnTo>
                    <a:pt x="228" y="52"/>
                  </a:lnTo>
                  <a:lnTo>
                    <a:pt x="228" y="62"/>
                  </a:lnTo>
                  <a:lnTo>
                    <a:pt x="228" y="62"/>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Freeform 78"/>
            <p:cNvSpPr>
              <a:spLocks/>
            </p:cNvSpPr>
            <p:nvPr/>
          </p:nvSpPr>
          <p:spPr bwMode="auto">
            <a:xfrm>
              <a:off x="3157" y="3138"/>
              <a:ext cx="248" cy="140"/>
            </a:xfrm>
            <a:custGeom>
              <a:avLst/>
              <a:gdLst>
                <a:gd name="T0" fmla="*/ 248 w 248"/>
                <a:gd name="T1" fmla="*/ 68 h 140"/>
                <a:gd name="T2" fmla="*/ 248 w 248"/>
                <a:gd name="T3" fmla="*/ 68 h 140"/>
                <a:gd name="T4" fmla="*/ 248 w 248"/>
                <a:gd name="T5" fmla="*/ 83 h 140"/>
                <a:gd name="T6" fmla="*/ 238 w 248"/>
                <a:gd name="T7" fmla="*/ 99 h 140"/>
                <a:gd name="T8" fmla="*/ 227 w 248"/>
                <a:gd name="T9" fmla="*/ 109 h 140"/>
                <a:gd name="T10" fmla="*/ 212 w 248"/>
                <a:gd name="T11" fmla="*/ 119 h 140"/>
                <a:gd name="T12" fmla="*/ 171 w 248"/>
                <a:gd name="T13" fmla="*/ 135 h 140"/>
                <a:gd name="T14" fmla="*/ 124 w 248"/>
                <a:gd name="T15" fmla="*/ 140 h 140"/>
                <a:gd name="T16" fmla="*/ 124 w 248"/>
                <a:gd name="T17" fmla="*/ 140 h 140"/>
                <a:gd name="T18" fmla="*/ 78 w 248"/>
                <a:gd name="T19" fmla="*/ 135 h 140"/>
                <a:gd name="T20" fmla="*/ 36 w 248"/>
                <a:gd name="T21" fmla="*/ 119 h 140"/>
                <a:gd name="T22" fmla="*/ 21 w 248"/>
                <a:gd name="T23" fmla="*/ 109 h 140"/>
                <a:gd name="T24" fmla="*/ 10 w 248"/>
                <a:gd name="T25" fmla="*/ 99 h 140"/>
                <a:gd name="T26" fmla="*/ 0 w 248"/>
                <a:gd name="T27" fmla="*/ 83 h 140"/>
                <a:gd name="T28" fmla="*/ 0 w 248"/>
                <a:gd name="T29" fmla="*/ 68 h 140"/>
                <a:gd name="T30" fmla="*/ 0 w 248"/>
                <a:gd name="T31" fmla="*/ 68 h 140"/>
                <a:gd name="T32" fmla="*/ 0 w 248"/>
                <a:gd name="T33" fmla="*/ 57 h 140"/>
                <a:gd name="T34" fmla="*/ 10 w 248"/>
                <a:gd name="T35" fmla="*/ 42 h 140"/>
                <a:gd name="T36" fmla="*/ 21 w 248"/>
                <a:gd name="T37" fmla="*/ 31 h 140"/>
                <a:gd name="T38" fmla="*/ 36 w 248"/>
                <a:gd name="T39" fmla="*/ 21 h 140"/>
                <a:gd name="T40" fmla="*/ 78 w 248"/>
                <a:gd name="T41" fmla="*/ 6 h 140"/>
                <a:gd name="T42" fmla="*/ 124 w 248"/>
                <a:gd name="T43" fmla="*/ 0 h 140"/>
                <a:gd name="T44" fmla="*/ 124 w 248"/>
                <a:gd name="T45" fmla="*/ 0 h 140"/>
                <a:gd name="T46" fmla="*/ 171 w 248"/>
                <a:gd name="T47" fmla="*/ 6 h 140"/>
                <a:gd name="T48" fmla="*/ 212 w 248"/>
                <a:gd name="T49" fmla="*/ 21 h 140"/>
                <a:gd name="T50" fmla="*/ 227 w 248"/>
                <a:gd name="T51" fmla="*/ 31 h 140"/>
                <a:gd name="T52" fmla="*/ 238 w 248"/>
                <a:gd name="T53" fmla="*/ 42 h 140"/>
                <a:gd name="T54" fmla="*/ 248 w 248"/>
                <a:gd name="T55" fmla="*/ 57 h 140"/>
                <a:gd name="T56" fmla="*/ 248 w 248"/>
                <a:gd name="T57" fmla="*/ 68 h 140"/>
                <a:gd name="T58" fmla="*/ 248 w 248"/>
                <a:gd name="T59" fmla="*/ 68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8" h="140">
                  <a:moveTo>
                    <a:pt x="248" y="68"/>
                  </a:moveTo>
                  <a:lnTo>
                    <a:pt x="248" y="68"/>
                  </a:lnTo>
                  <a:lnTo>
                    <a:pt x="248" y="83"/>
                  </a:lnTo>
                  <a:lnTo>
                    <a:pt x="238" y="99"/>
                  </a:lnTo>
                  <a:lnTo>
                    <a:pt x="227" y="109"/>
                  </a:lnTo>
                  <a:lnTo>
                    <a:pt x="212" y="119"/>
                  </a:lnTo>
                  <a:lnTo>
                    <a:pt x="171" y="135"/>
                  </a:lnTo>
                  <a:lnTo>
                    <a:pt x="124" y="140"/>
                  </a:lnTo>
                  <a:lnTo>
                    <a:pt x="124" y="140"/>
                  </a:lnTo>
                  <a:lnTo>
                    <a:pt x="78" y="135"/>
                  </a:lnTo>
                  <a:lnTo>
                    <a:pt x="36" y="119"/>
                  </a:lnTo>
                  <a:lnTo>
                    <a:pt x="21" y="109"/>
                  </a:lnTo>
                  <a:lnTo>
                    <a:pt x="10" y="99"/>
                  </a:lnTo>
                  <a:lnTo>
                    <a:pt x="0" y="83"/>
                  </a:lnTo>
                  <a:lnTo>
                    <a:pt x="0" y="68"/>
                  </a:lnTo>
                  <a:lnTo>
                    <a:pt x="0" y="68"/>
                  </a:lnTo>
                  <a:lnTo>
                    <a:pt x="0" y="57"/>
                  </a:lnTo>
                  <a:lnTo>
                    <a:pt x="10" y="42"/>
                  </a:lnTo>
                  <a:lnTo>
                    <a:pt x="21" y="31"/>
                  </a:lnTo>
                  <a:lnTo>
                    <a:pt x="36" y="21"/>
                  </a:lnTo>
                  <a:lnTo>
                    <a:pt x="78" y="6"/>
                  </a:lnTo>
                  <a:lnTo>
                    <a:pt x="124" y="0"/>
                  </a:lnTo>
                  <a:lnTo>
                    <a:pt x="124" y="0"/>
                  </a:lnTo>
                  <a:lnTo>
                    <a:pt x="171" y="6"/>
                  </a:lnTo>
                  <a:lnTo>
                    <a:pt x="212" y="21"/>
                  </a:lnTo>
                  <a:lnTo>
                    <a:pt x="227" y="31"/>
                  </a:lnTo>
                  <a:lnTo>
                    <a:pt x="238" y="42"/>
                  </a:lnTo>
                  <a:lnTo>
                    <a:pt x="248" y="57"/>
                  </a:lnTo>
                  <a:lnTo>
                    <a:pt x="248" y="68"/>
                  </a:lnTo>
                  <a:lnTo>
                    <a:pt x="248" y="68"/>
                  </a:lnTo>
                  <a:close/>
                </a:path>
              </a:pathLst>
            </a:custGeom>
            <a:solidFill>
              <a:srgbClr val="002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79"/>
            <p:cNvSpPr>
              <a:spLocks/>
            </p:cNvSpPr>
            <p:nvPr/>
          </p:nvSpPr>
          <p:spPr bwMode="auto">
            <a:xfrm>
              <a:off x="2619" y="3438"/>
              <a:ext cx="171" cy="450"/>
            </a:xfrm>
            <a:custGeom>
              <a:avLst/>
              <a:gdLst>
                <a:gd name="T0" fmla="*/ 119 w 171"/>
                <a:gd name="T1" fmla="*/ 0 h 450"/>
                <a:gd name="T2" fmla="*/ 0 w 171"/>
                <a:gd name="T3" fmla="*/ 450 h 450"/>
                <a:gd name="T4" fmla="*/ 171 w 171"/>
                <a:gd name="T5" fmla="*/ 445 h 450"/>
                <a:gd name="T6" fmla="*/ 155 w 171"/>
                <a:gd name="T7" fmla="*/ 0 h 450"/>
                <a:gd name="T8" fmla="*/ 119 w 171"/>
                <a:gd name="T9" fmla="*/ 0 h 450"/>
              </a:gdLst>
              <a:ahLst/>
              <a:cxnLst>
                <a:cxn ang="0">
                  <a:pos x="T0" y="T1"/>
                </a:cxn>
                <a:cxn ang="0">
                  <a:pos x="T2" y="T3"/>
                </a:cxn>
                <a:cxn ang="0">
                  <a:pos x="T4" y="T5"/>
                </a:cxn>
                <a:cxn ang="0">
                  <a:pos x="T6" y="T7"/>
                </a:cxn>
                <a:cxn ang="0">
                  <a:pos x="T8" y="T9"/>
                </a:cxn>
              </a:cxnLst>
              <a:rect l="0" t="0" r="r" b="b"/>
              <a:pathLst>
                <a:path w="171" h="450">
                  <a:moveTo>
                    <a:pt x="119" y="0"/>
                  </a:moveTo>
                  <a:lnTo>
                    <a:pt x="0" y="450"/>
                  </a:lnTo>
                  <a:lnTo>
                    <a:pt x="171" y="445"/>
                  </a:lnTo>
                  <a:lnTo>
                    <a:pt x="155" y="0"/>
                  </a:lnTo>
                  <a:lnTo>
                    <a:pt x="119"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141213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ular Callout 3"/>
          <p:cNvSpPr/>
          <p:nvPr/>
        </p:nvSpPr>
        <p:spPr>
          <a:xfrm>
            <a:off x="207276" y="2590566"/>
            <a:ext cx="2962962" cy="2342032"/>
          </a:xfrm>
          <a:prstGeom prst="wedgeRoundRectCallout">
            <a:avLst>
              <a:gd name="adj1" fmla="val -62054"/>
              <a:gd name="adj2" fmla="val 84200"/>
              <a:gd name="adj3" fmla="val 16667"/>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3" name="Title 1"/>
          <p:cNvSpPr txBox="1">
            <a:spLocks/>
          </p:cNvSpPr>
          <p:nvPr/>
        </p:nvSpPr>
        <p:spPr>
          <a:xfrm>
            <a:off x="427037" y="245372"/>
            <a:ext cx="11857038" cy="1499290"/>
          </a:xfrm>
          <a:prstGeom prst="rect">
            <a:avLst/>
          </a:prstGeom>
        </p:spPr>
        <p:txBody>
          <a:bodyPr lIns="124346" tIns="62173" rIns="124346" bIns="62173"/>
          <a:lstStyle/>
          <a:p>
            <a:pPr defTabSz="1243462">
              <a:spcBef>
                <a:spcPct val="0"/>
              </a:spcBef>
              <a:defRPr/>
            </a:pPr>
            <a:r>
              <a:rPr lang="en-US" sz="6000" b="1" dirty="0">
                <a:solidFill>
                  <a:srgbClr val="7030A0"/>
                </a:solidFill>
                <a:ea typeface="+mj-ea"/>
                <a:cs typeface="+mj-cs"/>
              </a:rPr>
              <a:t>The CFO </a:t>
            </a:r>
            <a:r>
              <a:rPr lang="en-US" sz="6000" dirty="0">
                <a:ea typeface="+mj-ea"/>
                <a:cs typeface="+mj-cs"/>
              </a:rPr>
              <a:t>Watches </a:t>
            </a:r>
            <a:r>
              <a:rPr lang="en-US" sz="6000" b="1" dirty="0">
                <a:ea typeface="+mj-ea"/>
                <a:cs typeface="+mj-cs"/>
              </a:rPr>
              <a:t>Costs Increase</a:t>
            </a:r>
          </a:p>
        </p:txBody>
      </p:sp>
      <p:grpSp>
        <p:nvGrpSpPr>
          <p:cNvPr id="43" name="Group 4"/>
          <p:cNvGrpSpPr>
            <a:grpSpLocks noChangeAspect="1"/>
          </p:cNvGrpSpPr>
          <p:nvPr/>
        </p:nvGrpSpPr>
        <p:grpSpPr bwMode="auto">
          <a:xfrm>
            <a:off x="3779837" y="1897063"/>
            <a:ext cx="5326524" cy="3183157"/>
            <a:chOff x="1839" y="1550"/>
            <a:chExt cx="2467" cy="1966"/>
          </a:xfrm>
        </p:grpSpPr>
        <p:sp>
          <p:nvSpPr>
            <p:cNvPr id="44" name="AutoShape 3"/>
            <p:cNvSpPr>
              <a:spLocks noChangeAspect="1" noChangeArrowheads="1" noTextEdit="1"/>
            </p:cNvSpPr>
            <p:nvPr/>
          </p:nvSpPr>
          <p:spPr bwMode="auto">
            <a:xfrm>
              <a:off x="1839" y="1550"/>
              <a:ext cx="2467" cy="1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5"/>
            <p:cNvSpPr>
              <a:spLocks/>
            </p:cNvSpPr>
            <p:nvPr/>
          </p:nvSpPr>
          <p:spPr bwMode="auto">
            <a:xfrm>
              <a:off x="1891" y="1550"/>
              <a:ext cx="1848" cy="1674"/>
            </a:xfrm>
            <a:custGeom>
              <a:avLst/>
              <a:gdLst>
                <a:gd name="T0" fmla="*/ 22 w 1848"/>
                <a:gd name="T1" fmla="*/ 0 h 1674"/>
                <a:gd name="T2" fmla="*/ 1848 w 1848"/>
                <a:gd name="T3" fmla="*/ 410 h 1674"/>
                <a:gd name="T4" fmla="*/ 1848 w 1848"/>
                <a:gd name="T5" fmla="*/ 1221 h 1674"/>
                <a:gd name="T6" fmla="*/ 1814 w 1848"/>
                <a:gd name="T7" fmla="*/ 1212 h 1674"/>
                <a:gd name="T8" fmla="*/ 1814 w 1848"/>
                <a:gd name="T9" fmla="*/ 440 h 1674"/>
                <a:gd name="T10" fmla="*/ 40 w 1848"/>
                <a:gd name="T11" fmla="*/ 44 h 1674"/>
                <a:gd name="T12" fmla="*/ 44 w 1848"/>
                <a:gd name="T13" fmla="*/ 1639 h 1674"/>
                <a:gd name="T14" fmla="*/ 1395 w 1848"/>
                <a:gd name="T15" fmla="*/ 1343 h 1674"/>
                <a:gd name="T16" fmla="*/ 1408 w 1848"/>
                <a:gd name="T17" fmla="*/ 1378 h 1674"/>
                <a:gd name="T18" fmla="*/ 35 w 1848"/>
                <a:gd name="T19" fmla="*/ 1674 h 1674"/>
                <a:gd name="T20" fmla="*/ 0 w 1848"/>
                <a:gd name="T21" fmla="*/ 1665 h 1674"/>
                <a:gd name="T22" fmla="*/ 22 w 1848"/>
                <a:gd name="T23" fmla="*/ 0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48" h="1674">
                  <a:moveTo>
                    <a:pt x="22" y="0"/>
                  </a:moveTo>
                  <a:lnTo>
                    <a:pt x="1848" y="410"/>
                  </a:lnTo>
                  <a:lnTo>
                    <a:pt x="1848" y="1221"/>
                  </a:lnTo>
                  <a:lnTo>
                    <a:pt x="1814" y="1212"/>
                  </a:lnTo>
                  <a:lnTo>
                    <a:pt x="1814" y="440"/>
                  </a:lnTo>
                  <a:lnTo>
                    <a:pt x="40" y="44"/>
                  </a:lnTo>
                  <a:lnTo>
                    <a:pt x="44" y="1639"/>
                  </a:lnTo>
                  <a:lnTo>
                    <a:pt x="1395" y="1343"/>
                  </a:lnTo>
                  <a:lnTo>
                    <a:pt x="1408" y="1378"/>
                  </a:lnTo>
                  <a:lnTo>
                    <a:pt x="35" y="1674"/>
                  </a:lnTo>
                  <a:lnTo>
                    <a:pt x="0" y="1665"/>
                  </a:lnTo>
                  <a:lnTo>
                    <a:pt x="22"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6"/>
            <p:cNvSpPr>
              <a:spLocks/>
            </p:cNvSpPr>
            <p:nvPr/>
          </p:nvSpPr>
          <p:spPr bwMode="auto">
            <a:xfrm>
              <a:off x="2872" y="3385"/>
              <a:ext cx="1434" cy="131"/>
            </a:xfrm>
            <a:custGeom>
              <a:avLst/>
              <a:gdLst>
                <a:gd name="T0" fmla="*/ 1434 w 1434"/>
                <a:gd name="T1" fmla="*/ 66 h 131"/>
                <a:gd name="T2" fmla="*/ 1434 w 1434"/>
                <a:gd name="T3" fmla="*/ 66 h 131"/>
                <a:gd name="T4" fmla="*/ 1430 w 1434"/>
                <a:gd name="T5" fmla="*/ 61 h 131"/>
                <a:gd name="T6" fmla="*/ 1417 w 1434"/>
                <a:gd name="T7" fmla="*/ 53 h 131"/>
                <a:gd name="T8" fmla="*/ 1377 w 1434"/>
                <a:gd name="T9" fmla="*/ 39 h 131"/>
                <a:gd name="T10" fmla="*/ 1312 w 1434"/>
                <a:gd name="T11" fmla="*/ 31 h 131"/>
                <a:gd name="T12" fmla="*/ 1220 w 1434"/>
                <a:gd name="T13" fmla="*/ 22 h 131"/>
                <a:gd name="T14" fmla="*/ 1116 w 1434"/>
                <a:gd name="T15" fmla="*/ 13 h 131"/>
                <a:gd name="T16" fmla="*/ 994 w 1434"/>
                <a:gd name="T17" fmla="*/ 9 h 131"/>
                <a:gd name="T18" fmla="*/ 859 w 1434"/>
                <a:gd name="T19" fmla="*/ 5 h 131"/>
                <a:gd name="T20" fmla="*/ 715 w 1434"/>
                <a:gd name="T21" fmla="*/ 0 h 131"/>
                <a:gd name="T22" fmla="*/ 715 w 1434"/>
                <a:gd name="T23" fmla="*/ 0 h 131"/>
                <a:gd name="T24" fmla="*/ 571 w 1434"/>
                <a:gd name="T25" fmla="*/ 5 h 131"/>
                <a:gd name="T26" fmla="*/ 436 w 1434"/>
                <a:gd name="T27" fmla="*/ 9 h 131"/>
                <a:gd name="T28" fmla="*/ 314 w 1434"/>
                <a:gd name="T29" fmla="*/ 13 h 131"/>
                <a:gd name="T30" fmla="*/ 209 w 1434"/>
                <a:gd name="T31" fmla="*/ 22 h 131"/>
                <a:gd name="T32" fmla="*/ 122 w 1434"/>
                <a:gd name="T33" fmla="*/ 31 h 131"/>
                <a:gd name="T34" fmla="*/ 57 w 1434"/>
                <a:gd name="T35" fmla="*/ 39 h 131"/>
                <a:gd name="T36" fmla="*/ 13 w 1434"/>
                <a:gd name="T37" fmla="*/ 53 h 131"/>
                <a:gd name="T38" fmla="*/ 4 w 1434"/>
                <a:gd name="T39" fmla="*/ 61 h 131"/>
                <a:gd name="T40" fmla="*/ 0 w 1434"/>
                <a:gd name="T41" fmla="*/ 66 h 131"/>
                <a:gd name="T42" fmla="*/ 0 w 1434"/>
                <a:gd name="T43" fmla="*/ 66 h 131"/>
                <a:gd name="T44" fmla="*/ 4 w 1434"/>
                <a:gd name="T45" fmla="*/ 74 h 131"/>
                <a:gd name="T46" fmla="*/ 13 w 1434"/>
                <a:gd name="T47" fmla="*/ 79 h 131"/>
                <a:gd name="T48" fmla="*/ 57 w 1434"/>
                <a:gd name="T49" fmla="*/ 92 h 131"/>
                <a:gd name="T50" fmla="*/ 122 w 1434"/>
                <a:gd name="T51" fmla="*/ 105 h 131"/>
                <a:gd name="T52" fmla="*/ 209 w 1434"/>
                <a:gd name="T53" fmla="*/ 114 h 131"/>
                <a:gd name="T54" fmla="*/ 314 w 1434"/>
                <a:gd name="T55" fmla="*/ 122 h 131"/>
                <a:gd name="T56" fmla="*/ 436 w 1434"/>
                <a:gd name="T57" fmla="*/ 127 h 131"/>
                <a:gd name="T58" fmla="*/ 571 w 1434"/>
                <a:gd name="T59" fmla="*/ 131 h 131"/>
                <a:gd name="T60" fmla="*/ 715 w 1434"/>
                <a:gd name="T61" fmla="*/ 131 h 131"/>
                <a:gd name="T62" fmla="*/ 715 w 1434"/>
                <a:gd name="T63" fmla="*/ 131 h 131"/>
                <a:gd name="T64" fmla="*/ 859 w 1434"/>
                <a:gd name="T65" fmla="*/ 131 h 131"/>
                <a:gd name="T66" fmla="*/ 994 w 1434"/>
                <a:gd name="T67" fmla="*/ 127 h 131"/>
                <a:gd name="T68" fmla="*/ 1116 w 1434"/>
                <a:gd name="T69" fmla="*/ 122 h 131"/>
                <a:gd name="T70" fmla="*/ 1220 w 1434"/>
                <a:gd name="T71" fmla="*/ 114 h 131"/>
                <a:gd name="T72" fmla="*/ 1312 w 1434"/>
                <a:gd name="T73" fmla="*/ 105 h 131"/>
                <a:gd name="T74" fmla="*/ 1377 w 1434"/>
                <a:gd name="T75" fmla="*/ 92 h 131"/>
                <a:gd name="T76" fmla="*/ 1417 w 1434"/>
                <a:gd name="T77" fmla="*/ 79 h 131"/>
                <a:gd name="T78" fmla="*/ 1430 w 1434"/>
                <a:gd name="T79" fmla="*/ 74 h 131"/>
                <a:gd name="T80" fmla="*/ 1434 w 1434"/>
                <a:gd name="T81" fmla="*/ 66 h 131"/>
                <a:gd name="T82" fmla="*/ 1434 w 1434"/>
                <a:gd name="T83" fmla="*/ 6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34" h="131">
                  <a:moveTo>
                    <a:pt x="1434" y="66"/>
                  </a:moveTo>
                  <a:lnTo>
                    <a:pt x="1434" y="66"/>
                  </a:lnTo>
                  <a:lnTo>
                    <a:pt x="1430" y="61"/>
                  </a:lnTo>
                  <a:lnTo>
                    <a:pt x="1417" y="53"/>
                  </a:lnTo>
                  <a:lnTo>
                    <a:pt x="1377" y="39"/>
                  </a:lnTo>
                  <a:lnTo>
                    <a:pt x="1312" y="31"/>
                  </a:lnTo>
                  <a:lnTo>
                    <a:pt x="1220" y="22"/>
                  </a:lnTo>
                  <a:lnTo>
                    <a:pt x="1116" y="13"/>
                  </a:lnTo>
                  <a:lnTo>
                    <a:pt x="994" y="9"/>
                  </a:lnTo>
                  <a:lnTo>
                    <a:pt x="859" y="5"/>
                  </a:lnTo>
                  <a:lnTo>
                    <a:pt x="715" y="0"/>
                  </a:lnTo>
                  <a:lnTo>
                    <a:pt x="715" y="0"/>
                  </a:lnTo>
                  <a:lnTo>
                    <a:pt x="571" y="5"/>
                  </a:lnTo>
                  <a:lnTo>
                    <a:pt x="436" y="9"/>
                  </a:lnTo>
                  <a:lnTo>
                    <a:pt x="314" y="13"/>
                  </a:lnTo>
                  <a:lnTo>
                    <a:pt x="209" y="22"/>
                  </a:lnTo>
                  <a:lnTo>
                    <a:pt x="122" y="31"/>
                  </a:lnTo>
                  <a:lnTo>
                    <a:pt x="57" y="39"/>
                  </a:lnTo>
                  <a:lnTo>
                    <a:pt x="13" y="53"/>
                  </a:lnTo>
                  <a:lnTo>
                    <a:pt x="4" y="61"/>
                  </a:lnTo>
                  <a:lnTo>
                    <a:pt x="0" y="66"/>
                  </a:lnTo>
                  <a:lnTo>
                    <a:pt x="0" y="66"/>
                  </a:lnTo>
                  <a:lnTo>
                    <a:pt x="4" y="74"/>
                  </a:lnTo>
                  <a:lnTo>
                    <a:pt x="13" y="79"/>
                  </a:lnTo>
                  <a:lnTo>
                    <a:pt x="57" y="92"/>
                  </a:lnTo>
                  <a:lnTo>
                    <a:pt x="122" y="105"/>
                  </a:lnTo>
                  <a:lnTo>
                    <a:pt x="209" y="114"/>
                  </a:lnTo>
                  <a:lnTo>
                    <a:pt x="314" y="122"/>
                  </a:lnTo>
                  <a:lnTo>
                    <a:pt x="436" y="127"/>
                  </a:lnTo>
                  <a:lnTo>
                    <a:pt x="571" y="131"/>
                  </a:lnTo>
                  <a:lnTo>
                    <a:pt x="715" y="131"/>
                  </a:lnTo>
                  <a:lnTo>
                    <a:pt x="715" y="131"/>
                  </a:lnTo>
                  <a:lnTo>
                    <a:pt x="859" y="131"/>
                  </a:lnTo>
                  <a:lnTo>
                    <a:pt x="994" y="127"/>
                  </a:lnTo>
                  <a:lnTo>
                    <a:pt x="1116" y="122"/>
                  </a:lnTo>
                  <a:lnTo>
                    <a:pt x="1220" y="114"/>
                  </a:lnTo>
                  <a:lnTo>
                    <a:pt x="1312" y="105"/>
                  </a:lnTo>
                  <a:lnTo>
                    <a:pt x="1377" y="92"/>
                  </a:lnTo>
                  <a:lnTo>
                    <a:pt x="1417" y="79"/>
                  </a:lnTo>
                  <a:lnTo>
                    <a:pt x="1430" y="74"/>
                  </a:lnTo>
                  <a:lnTo>
                    <a:pt x="1434" y="66"/>
                  </a:lnTo>
                  <a:lnTo>
                    <a:pt x="1434" y="66"/>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7"/>
            <p:cNvSpPr>
              <a:spLocks noChangeArrowheads="1"/>
            </p:cNvSpPr>
            <p:nvPr/>
          </p:nvSpPr>
          <p:spPr bwMode="auto">
            <a:xfrm>
              <a:off x="1974" y="1676"/>
              <a:ext cx="39" cy="1417"/>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8"/>
            <p:cNvSpPr>
              <a:spLocks/>
            </p:cNvSpPr>
            <p:nvPr/>
          </p:nvSpPr>
          <p:spPr bwMode="auto">
            <a:xfrm>
              <a:off x="1983" y="2823"/>
              <a:ext cx="1334" cy="270"/>
            </a:xfrm>
            <a:custGeom>
              <a:avLst/>
              <a:gdLst>
                <a:gd name="T0" fmla="*/ 4 w 1334"/>
                <a:gd name="T1" fmla="*/ 270 h 270"/>
                <a:gd name="T2" fmla="*/ 0 w 1334"/>
                <a:gd name="T3" fmla="*/ 235 h 270"/>
                <a:gd name="T4" fmla="*/ 1329 w 1334"/>
                <a:gd name="T5" fmla="*/ 0 h 270"/>
                <a:gd name="T6" fmla="*/ 1334 w 1334"/>
                <a:gd name="T7" fmla="*/ 35 h 270"/>
                <a:gd name="T8" fmla="*/ 4 w 1334"/>
                <a:gd name="T9" fmla="*/ 270 h 270"/>
              </a:gdLst>
              <a:ahLst/>
              <a:cxnLst>
                <a:cxn ang="0">
                  <a:pos x="T0" y="T1"/>
                </a:cxn>
                <a:cxn ang="0">
                  <a:pos x="T2" y="T3"/>
                </a:cxn>
                <a:cxn ang="0">
                  <a:pos x="T4" y="T5"/>
                </a:cxn>
                <a:cxn ang="0">
                  <a:pos x="T6" y="T7"/>
                </a:cxn>
                <a:cxn ang="0">
                  <a:pos x="T8" y="T9"/>
                </a:cxn>
              </a:cxnLst>
              <a:rect l="0" t="0" r="r" b="b"/>
              <a:pathLst>
                <a:path w="1334" h="270">
                  <a:moveTo>
                    <a:pt x="4" y="270"/>
                  </a:moveTo>
                  <a:lnTo>
                    <a:pt x="0" y="235"/>
                  </a:lnTo>
                  <a:lnTo>
                    <a:pt x="1329" y="0"/>
                  </a:lnTo>
                  <a:lnTo>
                    <a:pt x="1334" y="35"/>
                  </a:lnTo>
                  <a:lnTo>
                    <a:pt x="4" y="27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9"/>
            <p:cNvSpPr>
              <a:spLocks/>
            </p:cNvSpPr>
            <p:nvPr/>
          </p:nvSpPr>
          <p:spPr bwMode="auto">
            <a:xfrm>
              <a:off x="3247" y="2003"/>
              <a:ext cx="13" cy="406"/>
            </a:xfrm>
            <a:custGeom>
              <a:avLst/>
              <a:gdLst>
                <a:gd name="T0" fmla="*/ 0 w 13"/>
                <a:gd name="T1" fmla="*/ 406 h 406"/>
                <a:gd name="T2" fmla="*/ 0 w 13"/>
                <a:gd name="T3" fmla="*/ 0 h 406"/>
                <a:gd name="T4" fmla="*/ 13 w 13"/>
                <a:gd name="T5" fmla="*/ 0 h 406"/>
                <a:gd name="T6" fmla="*/ 13 w 13"/>
                <a:gd name="T7" fmla="*/ 406 h 406"/>
                <a:gd name="T8" fmla="*/ 0 w 13"/>
                <a:gd name="T9" fmla="*/ 406 h 406"/>
                <a:gd name="T10" fmla="*/ 0 w 13"/>
                <a:gd name="T11" fmla="*/ 406 h 406"/>
              </a:gdLst>
              <a:ahLst/>
              <a:cxnLst>
                <a:cxn ang="0">
                  <a:pos x="T0" y="T1"/>
                </a:cxn>
                <a:cxn ang="0">
                  <a:pos x="T2" y="T3"/>
                </a:cxn>
                <a:cxn ang="0">
                  <a:pos x="T4" y="T5"/>
                </a:cxn>
                <a:cxn ang="0">
                  <a:pos x="T6" y="T7"/>
                </a:cxn>
                <a:cxn ang="0">
                  <a:pos x="T8" y="T9"/>
                </a:cxn>
                <a:cxn ang="0">
                  <a:pos x="T10" y="T11"/>
                </a:cxn>
              </a:cxnLst>
              <a:rect l="0" t="0" r="r" b="b"/>
              <a:pathLst>
                <a:path w="13" h="406">
                  <a:moveTo>
                    <a:pt x="0" y="406"/>
                  </a:moveTo>
                  <a:lnTo>
                    <a:pt x="0" y="0"/>
                  </a:lnTo>
                  <a:lnTo>
                    <a:pt x="13" y="0"/>
                  </a:lnTo>
                  <a:lnTo>
                    <a:pt x="13" y="406"/>
                  </a:lnTo>
                  <a:lnTo>
                    <a:pt x="0" y="406"/>
                  </a:lnTo>
                  <a:lnTo>
                    <a:pt x="0" y="406"/>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10"/>
            <p:cNvSpPr>
              <a:spLocks/>
            </p:cNvSpPr>
            <p:nvPr/>
          </p:nvSpPr>
          <p:spPr bwMode="auto">
            <a:xfrm>
              <a:off x="3408" y="2030"/>
              <a:ext cx="13" cy="309"/>
            </a:xfrm>
            <a:custGeom>
              <a:avLst/>
              <a:gdLst>
                <a:gd name="T0" fmla="*/ 0 w 13"/>
                <a:gd name="T1" fmla="*/ 309 h 309"/>
                <a:gd name="T2" fmla="*/ 0 w 13"/>
                <a:gd name="T3" fmla="*/ 0 h 309"/>
                <a:gd name="T4" fmla="*/ 13 w 13"/>
                <a:gd name="T5" fmla="*/ 0 h 309"/>
                <a:gd name="T6" fmla="*/ 13 w 13"/>
                <a:gd name="T7" fmla="*/ 309 h 309"/>
                <a:gd name="T8" fmla="*/ 0 w 13"/>
                <a:gd name="T9" fmla="*/ 309 h 309"/>
                <a:gd name="T10" fmla="*/ 0 w 13"/>
                <a:gd name="T11" fmla="*/ 309 h 309"/>
              </a:gdLst>
              <a:ahLst/>
              <a:cxnLst>
                <a:cxn ang="0">
                  <a:pos x="T0" y="T1"/>
                </a:cxn>
                <a:cxn ang="0">
                  <a:pos x="T2" y="T3"/>
                </a:cxn>
                <a:cxn ang="0">
                  <a:pos x="T4" y="T5"/>
                </a:cxn>
                <a:cxn ang="0">
                  <a:pos x="T6" y="T7"/>
                </a:cxn>
                <a:cxn ang="0">
                  <a:pos x="T8" y="T9"/>
                </a:cxn>
                <a:cxn ang="0">
                  <a:pos x="T10" y="T11"/>
                </a:cxn>
              </a:cxnLst>
              <a:rect l="0" t="0" r="r" b="b"/>
              <a:pathLst>
                <a:path w="13" h="309">
                  <a:moveTo>
                    <a:pt x="0" y="309"/>
                  </a:moveTo>
                  <a:lnTo>
                    <a:pt x="0" y="0"/>
                  </a:lnTo>
                  <a:lnTo>
                    <a:pt x="13" y="0"/>
                  </a:lnTo>
                  <a:lnTo>
                    <a:pt x="13" y="309"/>
                  </a:lnTo>
                  <a:lnTo>
                    <a:pt x="0" y="309"/>
                  </a:lnTo>
                  <a:lnTo>
                    <a:pt x="0" y="309"/>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11"/>
            <p:cNvSpPr>
              <a:spLocks/>
            </p:cNvSpPr>
            <p:nvPr/>
          </p:nvSpPr>
          <p:spPr bwMode="auto">
            <a:xfrm>
              <a:off x="3569" y="2064"/>
              <a:ext cx="13" cy="297"/>
            </a:xfrm>
            <a:custGeom>
              <a:avLst/>
              <a:gdLst>
                <a:gd name="T0" fmla="*/ 0 w 13"/>
                <a:gd name="T1" fmla="*/ 297 h 297"/>
                <a:gd name="T2" fmla="*/ 0 w 13"/>
                <a:gd name="T3" fmla="*/ 0 h 297"/>
                <a:gd name="T4" fmla="*/ 13 w 13"/>
                <a:gd name="T5" fmla="*/ 0 h 297"/>
                <a:gd name="T6" fmla="*/ 13 w 13"/>
                <a:gd name="T7" fmla="*/ 297 h 297"/>
                <a:gd name="T8" fmla="*/ 0 w 13"/>
                <a:gd name="T9" fmla="*/ 297 h 297"/>
                <a:gd name="T10" fmla="*/ 0 w 13"/>
                <a:gd name="T11" fmla="*/ 297 h 297"/>
              </a:gdLst>
              <a:ahLst/>
              <a:cxnLst>
                <a:cxn ang="0">
                  <a:pos x="T0" y="T1"/>
                </a:cxn>
                <a:cxn ang="0">
                  <a:pos x="T2" y="T3"/>
                </a:cxn>
                <a:cxn ang="0">
                  <a:pos x="T4" y="T5"/>
                </a:cxn>
                <a:cxn ang="0">
                  <a:pos x="T6" y="T7"/>
                </a:cxn>
                <a:cxn ang="0">
                  <a:pos x="T8" y="T9"/>
                </a:cxn>
                <a:cxn ang="0">
                  <a:pos x="T10" y="T11"/>
                </a:cxn>
              </a:cxnLst>
              <a:rect l="0" t="0" r="r" b="b"/>
              <a:pathLst>
                <a:path w="13" h="297">
                  <a:moveTo>
                    <a:pt x="0" y="297"/>
                  </a:moveTo>
                  <a:lnTo>
                    <a:pt x="0" y="0"/>
                  </a:lnTo>
                  <a:lnTo>
                    <a:pt x="13" y="0"/>
                  </a:lnTo>
                  <a:lnTo>
                    <a:pt x="13" y="297"/>
                  </a:lnTo>
                  <a:lnTo>
                    <a:pt x="0" y="297"/>
                  </a:lnTo>
                  <a:lnTo>
                    <a:pt x="0" y="297"/>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12"/>
            <p:cNvSpPr>
              <a:spLocks/>
            </p:cNvSpPr>
            <p:nvPr/>
          </p:nvSpPr>
          <p:spPr bwMode="auto">
            <a:xfrm>
              <a:off x="3273" y="2757"/>
              <a:ext cx="815" cy="484"/>
            </a:xfrm>
            <a:custGeom>
              <a:avLst/>
              <a:gdLst>
                <a:gd name="T0" fmla="*/ 815 w 815"/>
                <a:gd name="T1" fmla="*/ 0 h 484"/>
                <a:gd name="T2" fmla="*/ 815 w 815"/>
                <a:gd name="T3" fmla="*/ 0 h 484"/>
                <a:gd name="T4" fmla="*/ 776 w 815"/>
                <a:gd name="T5" fmla="*/ 35 h 484"/>
                <a:gd name="T6" fmla="*/ 732 w 815"/>
                <a:gd name="T7" fmla="*/ 62 h 484"/>
                <a:gd name="T8" fmla="*/ 689 w 815"/>
                <a:gd name="T9" fmla="*/ 92 h 484"/>
                <a:gd name="T10" fmla="*/ 636 w 815"/>
                <a:gd name="T11" fmla="*/ 118 h 484"/>
                <a:gd name="T12" fmla="*/ 584 w 815"/>
                <a:gd name="T13" fmla="*/ 140 h 484"/>
                <a:gd name="T14" fmla="*/ 532 w 815"/>
                <a:gd name="T15" fmla="*/ 157 h 484"/>
                <a:gd name="T16" fmla="*/ 475 w 815"/>
                <a:gd name="T17" fmla="*/ 171 h 484"/>
                <a:gd name="T18" fmla="*/ 414 w 815"/>
                <a:gd name="T19" fmla="*/ 184 h 484"/>
                <a:gd name="T20" fmla="*/ 414 w 815"/>
                <a:gd name="T21" fmla="*/ 184 h 484"/>
                <a:gd name="T22" fmla="*/ 357 w 815"/>
                <a:gd name="T23" fmla="*/ 188 h 484"/>
                <a:gd name="T24" fmla="*/ 296 w 815"/>
                <a:gd name="T25" fmla="*/ 188 h 484"/>
                <a:gd name="T26" fmla="*/ 244 w 815"/>
                <a:gd name="T27" fmla="*/ 188 h 484"/>
                <a:gd name="T28" fmla="*/ 187 w 815"/>
                <a:gd name="T29" fmla="*/ 179 h 484"/>
                <a:gd name="T30" fmla="*/ 135 w 815"/>
                <a:gd name="T31" fmla="*/ 166 h 484"/>
                <a:gd name="T32" fmla="*/ 87 w 815"/>
                <a:gd name="T33" fmla="*/ 153 h 484"/>
                <a:gd name="T34" fmla="*/ 44 w 815"/>
                <a:gd name="T35" fmla="*/ 131 h 484"/>
                <a:gd name="T36" fmla="*/ 0 w 815"/>
                <a:gd name="T37" fmla="*/ 109 h 484"/>
                <a:gd name="T38" fmla="*/ 78 w 815"/>
                <a:gd name="T39" fmla="*/ 410 h 484"/>
                <a:gd name="T40" fmla="*/ 78 w 815"/>
                <a:gd name="T41" fmla="*/ 410 h 484"/>
                <a:gd name="T42" fmla="*/ 83 w 815"/>
                <a:gd name="T43" fmla="*/ 423 h 484"/>
                <a:gd name="T44" fmla="*/ 92 w 815"/>
                <a:gd name="T45" fmla="*/ 432 h 484"/>
                <a:gd name="T46" fmla="*/ 118 w 815"/>
                <a:gd name="T47" fmla="*/ 454 h 484"/>
                <a:gd name="T48" fmla="*/ 153 w 815"/>
                <a:gd name="T49" fmla="*/ 467 h 484"/>
                <a:gd name="T50" fmla="*/ 196 w 815"/>
                <a:gd name="T51" fmla="*/ 480 h 484"/>
                <a:gd name="T52" fmla="*/ 248 w 815"/>
                <a:gd name="T53" fmla="*/ 484 h 484"/>
                <a:gd name="T54" fmla="*/ 305 w 815"/>
                <a:gd name="T55" fmla="*/ 484 h 484"/>
                <a:gd name="T56" fmla="*/ 370 w 815"/>
                <a:gd name="T57" fmla="*/ 484 h 484"/>
                <a:gd name="T58" fmla="*/ 436 w 815"/>
                <a:gd name="T59" fmla="*/ 471 h 484"/>
                <a:gd name="T60" fmla="*/ 436 w 815"/>
                <a:gd name="T61" fmla="*/ 471 h 484"/>
                <a:gd name="T62" fmla="*/ 510 w 815"/>
                <a:gd name="T63" fmla="*/ 458 h 484"/>
                <a:gd name="T64" fmla="*/ 575 w 815"/>
                <a:gd name="T65" fmla="*/ 441 h 484"/>
                <a:gd name="T66" fmla="*/ 636 w 815"/>
                <a:gd name="T67" fmla="*/ 423 h 484"/>
                <a:gd name="T68" fmla="*/ 689 w 815"/>
                <a:gd name="T69" fmla="*/ 397 h 484"/>
                <a:gd name="T70" fmla="*/ 732 w 815"/>
                <a:gd name="T71" fmla="*/ 375 h 484"/>
                <a:gd name="T72" fmla="*/ 767 w 815"/>
                <a:gd name="T73" fmla="*/ 349 h 484"/>
                <a:gd name="T74" fmla="*/ 789 w 815"/>
                <a:gd name="T75" fmla="*/ 323 h 484"/>
                <a:gd name="T76" fmla="*/ 793 w 815"/>
                <a:gd name="T77" fmla="*/ 310 h 484"/>
                <a:gd name="T78" fmla="*/ 798 w 815"/>
                <a:gd name="T79" fmla="*/ 297 h 484"/>
                <a:gd name="T80" fmla="*/ 815 w 815"/>
                <a:gd name="T81"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15" h="484">
                  <a:moveTo>
                    <a:pt x="815" y="0"/>
                  </a:moveTo>
                  <a:lnTo>
                    <a:pt x="815" y="0"/>
                  </a:lnTo>
                  <a:lnTo>
                    <a:pt x="776" y="35"/>
                  </a:lnTo>
                  <a:lnTo>
                    <a:pt x="732" y="62"/>
                  </a:lnTo>
                  <a:lnTo>
                    <a:pt x="689" y="92"/>
                  </a:lnTo>
                  <a:lnTo>
                    <a:pt x="636" y="118"/>
                  </a:lnTo>
                  <a:lnTo>
                    <a:pt x="584" y="140"/>
                  </a:lnTo>
                  <a:lnTo>
                    <a:pt x="532" y="157"/>
                  </a:lnTo>
                  <a:lnTo>
                    <a:pt x="475" y="171"/>
                  </a:lnTo>
                  <a:lnTo>
                    <a:pt x="414" y="184"/>
                  </a:lnTo>
                  <a:lnTo>
                    <a:pt x="414" y="184"/>
                  </a:lnTo>
                  <a:lnTo>
                    <a:pt x="357" y="188"/>
                  </a:lnTo>
                  <a:lnTo>
                    <a:pt x="296" y="188"/>
                  </a:lnTo>
                  <a:lnTo>
                    <a:pt x="244" y="188"/>
                  </a:lnTo>
                  <a:lnTo>
                    <a:pt x="187" y="179"/>
                  </a:lnTo>
                  <a:lnTo>
                    <a:pt x="135" y="166"/>
                  </a:lnTo>
                  <a:lnTo>
                    <a:pt x="87" y="153"/>
                  </a:lnTo>
                  <a:lnTo>
                    <a:pt x="44" y="131"/>
                  </a:lnTo>
                  <a:lnTo>
                    <a:pt x="0" y="109"/>
                  </a:lnTo>
                  <a:lnTo>
                    <a:pt x="78" y="410"/>
                  </a:lnTo>
                  <a:lnTo>
                    <a:pt x="78" y="410"/>
                  </a:lnTo>
                  <a:lnTo>
                    <a:pt x="83" y="423"/>
                  </a:lnTo>
                  <a:lnTo>
                    <a:pt x="92" y="432"/>
                  </a:lnTo>
                  <a:lnTo>
                    <a:pt x="118" y="454"/>
                  </a:lnTo>
                  <a:lnTo>
                    <a:pt x="153" y="467"/>
                  </a:lnTo>
                  <a:lnTo>
                    <a:pt x="196" y="480"/>
                  </a:lnTo>
                  <a:lnTo>
                    <a:pt x="248" y="484"/>
                  </a:lnTo>
                  <a:lnTo>
                    <a:pt x="305" y="484"/>
                  </a:lnTo>
                  <a:lnTo>
                    <a:pt x="370" y="484"/>
                  </a:lnTo>
                  <a:lnTo>
                    <a:pt x="436" y="471"/>
                  </a:lnTo>
                  <a:lnTo>
                    <a:pt x="436" y="471"/>
                  </a:lnTo>
                  <a:lnTo>
                    <a:pt x="510" y="458"/>
                  </a:lnTo>
                  <a:lnTo>
                    <a:pt x="575" y="441"/>
                  </a:lnTo>
                  <a:lnTo>
                    <a:pt x="636" y="423"/>
                  </a:lnTo>
                  <a:lnTo>
                    <a:pt x="689" y="397"/>
                  </a:lnTo>
                  <a:lnTo>
                    <a:pt x="732" y="375"/>
                  </a:lnTo>
                  <a:lnTo>
                    <a:pt x="767" y="349"/>
                  </a:lnTo>
                  <a:lnTo>
                    <a:pt x="789" y="323"/>
                  </a:lnTo>
                  <a:lnTo>
                    <a:pt x="793" y="310"/>
                  </a:lnTo>
                  <a:lnTo>
                    <a:pt x="798" y="297"/>
                  </a:lnTo>
                  <a:lnTo>
                    <a:pt x="815" y="0"/>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13"/>
            <p:cNvSpPr>
              <a:spLocks/>
            </p:cNvSpPr>
            <p:nvPr/>
          </p:nvSpPr>
          <p:spPr bwMode="auto">
            <a:xfrm>
              <a:off x="3251" y="2980"/>
              <a:ext cx="305" cy="505"/>
            </a:xfrm>
            <a:custGeom>
              <a:avLst/>
              <a:gdLst>
                <a:gd name="T0" fmla="*/ 240 w 305"/>
                <a:gd name="T1" fmla="*/ 13 h 505"/>
                <a:gd name="T2" fmla="*/ 240 w 305"/>
                <a:gd name="T3" fmla="*/ 13 h 505"/>
                <a:gd name="T4" fmla="*/ 222 w 305"/>
                <a:gd name="T5" fmla="*/ 35 h 505"/>
                <a:gd name="T6" fmla="*/ 201 w 305"/>
                <a:gd name="T7" fmla="*/ 65 h 505"/>
                <a:gd name="T8" fmla="*/ 179 w 305"/>
                <a:gd name="T9" fmla="*/ 104 h 505"/>
                <a:gd name="T10" fmla="*/ 157 w 305"/>
                <a:gd name="T11" fmla="*/ 157 h 505"/>
                <a:gd name="T12" fmla="*/ 135 w 305"/>
                <a:gd name="T13" fmla="*/ 222 h 505"/>
                <a:gd name="T14" fmla="*/ 122 w 305"/>
                <a:gd name="T15" fmla="*/ 301 h 505"/>
                <a:gd name="T16" fmla="*/ 118 w 305"/>
                <a:gd name="T17" fmla="*/ 344 h 505"/>
                <a:gd name="T18" fmla="*/ 114 w 305"/>
                <a:gd name="T19" fmla="*/ 392 h 505"/>
                <a:gd name="T20" fmla="*/ 114 w 305"/>
                <a:gd name="T21" fmla="*/ 392 h 505"/>
                <a:gd name="T22" fmla="*/ 96 w 305"/>
                <a:gd name="T23" fmla="*/ 401 h 505"/>
                <a:gd name="T24" fmla="*/ 74 w 305"/>
                <a:gd name="T25" fmla="*/ 405 h 505"/>
                <a:gd name="T26" fmla="*/ 48 w 305"/>
                <a:gd name="T27" fmla="*/ 418 h 505"/>
                <a:gd name="T28" fmla="*/ 26 w 305"/>
                <a:gd name="T29" fmla="*/ 431 h 505"/>
                <a:gd name="T30" fmla="*/ 9 w 305"/>
                <a:gd name="T31" fmla="*/ 449 h 505"/>
                <a:gd name="T32" fmla="*/ 5 w 305"/>
                <a:gd name="T33" fmla="*/ 458 h 505"/>
                <a:gd name="T34" fmla="*/ 0 w 305"/>
                <a:gd name="T35" fmla="*/ 471 h 505"/>
                <a:gd name="T36" fmla="*/ 0 w 305"/>
                <a:gd name="T37" fmla="*/ 484 h 505"/>
                <a:gd name="T38" fmla="*/ 5 w 305"/>
                <a:gd name="T39" fmla="*/ 497 h 505"/>
                <a:gd name="T40" fmla="*/ 5 w 305"/>
                <a:gd name="T41" fmla="*/ 497 h 505"/>
                <a:gd name="T42" fmla="*/ 18 w 305"/>
                <a:gd name="T43" fmla="*/ 501 h 505"/>
                <a:gd name="T44" fmla="*/ 35 w 305"/>
                <a:gd name="T45" fmla="*/ 505 h 505"/>
                <a:gd name="T46" fmla="*/ 57 w 305"/>
                <a:gd name="T47" fmla="*/ 505 h 505"/>
                <a:gd name="T48" fmla="*/ 179 w 305"/>
                <a:gd name="T49" fmla="*/ 449 h 505"/>
                <a:gd name="T50" fmla="*/ 179 w 305"/>
                <a:gd name="T51" fmla="*/ 449 h 505"/>
                <a:gd name="T52" fmla="*/ 188 w 305"/>
                <a:gd name="T53" fmla="*/ 436 h 505"/>
                <a:gd name="T54" fmla="*/ 192 w 305"/>
                <a:gd name="T55" fmla="*/ 423 h 505"/>
                <a:gd name="T56" fmla="*/ 192 w 305"/>
                <a:gd name="T57" fmla="*/ 414 h 505"/>
                <a:gd name="T58" fmla="*/ 188 w 305"/>
                <a:gd name="T59" fmla="*/ 410 h 505"/>
                <a:gd name="T60" fmla="*/ 166 w 305"/>
                <a:gd name="T61" fmla="*/ 383 h 505"/>
                <a:gd name="T62" fmla="*/ 166 w 305"/>
                <a:gd name="T63" fmla="*/ 383 h 505"/>
                <a:gd name="T64" fmla="*/ 166 w 305"/>
                <a:gd name="T65" fmla="*/ 349 h 505"/>
                <a:gd name="T66" fmla="*/ 166 w 305"/>
                <a:gd name="T67" fmla="*/ 314 h 505"/>
                <a:gd name="T68" fmla="*/ 170 w 305"/>
                <a:gd name="T69" fmla="*/ 266 h 505"/>
                <a:gd name="T70" fmla="*/ 188 w 305"/>
                <a:gd name="T71" fmla="*/ 213 h 505"/>
                <a:gd name="T72" fmla="*/ 196 w 305"/>
                <a:gd name="T73" fmla="*/ 183 h 505"/>
                <a:gd name="T74" fmla="*/ 209 w 305"/>
                <a:gd name="T75" fmla="*/ 157 h 505"/>
                <a:gd name="T76" fmla="*/ 227 w 305"/>
                <a:gd name="T77" fmla="*/ 131 h 505"/>
                <a:gd name="T78" fmla="*/ 249 w 305"/>
                <a:gd name="T79" fmla="*/ 104 h 505"/>
                <a:gd name="T80" fmla="*/ 275 w 305"/>
                <a:gd name="T81" fmla="*/ 78 h 505"/>
                <a:gd name="T82" fmla="*/ 301 w 305"/>
                <a:gd name="T83" fmla="*/ 52 h 505"/>
                <a:gd name="T84" fmla="*/ 301 w 305"/>
                <a:gd name="T85" fmla="*/ 52 h 505"/>
                <a:gd name="T86" fmla="*/ 305 w 305"/>
                <a:gd name="T87" fmla="*/ 39 h 505"/>
                <a:gd name="T88" fmla="*/ 305 w 305"/>
                <a:gd name="T89" fmla="*/ 30 h 505"/>
                <a:gd name="T90" fmla="*/ 301 w 305"/>
                <a:gd name="T91" fmla="*/ 17 h 505"/>
                <a:gd name="T92" fmla="*/ 297 w 305"/>
                <a:gd name="T93" fmla="*/ 9 h 505"/>
                <a:gd name="T94" fmla="*/ 284 w 305"/>
                <a:gd name="T95" fmla="*/ 0 h 505"/>
                <a:gd name="T96" fmla="*/ 266 w 305"/>
                <a:gd name="T97" fmla="*/ 4 h 505"/>
                <a:gd name="T98" fmla="*/ 240 w 305"/>
                <a:gd name="T99" fmla="*/ 13 h 505"/>
                <a:gd name="T100" fmla="*/ 240 w 305"/>
                <a:gd name="T101" fmla="*/ 1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5" h="505">
                  <a:moveTo>
                    <a:pt x="240" y="13"/>
                  </a:moveTo>
                  <a:lnTo>
                    <a:pt x="240" y="13"/>
                  </a:lnTo>
                  <a:lnTo>
                    <a:pt x="222" y="35"/>
                  </a:lnTo>
                  <a:lnTo>
                    <a:pt x="201" y="65"/>
                  </a:lnTo>
                  <a:lnTo>
                    <a:pt x="179" y="104"/>
                  </a:lnTo>
                  <a:lnTo>
                    <a:pt x="157" y="157"/>
                  </a:lnTo>
                  <a:lnTo>
                    <a:pt x="135" y="222"/>
                  </a:lnTo>
                  <a:lnTo>
                    <a:pt x="122" y="301"/>
                  </a:lnTo>
                  <a:lnTo>
                    <a:pt x="118" y="344"/>
                  </a:lnTo>
                  <a:lnTo>
                    <a:pt x="114" y="392"/>
                  </a:lnTo>
                  <a:lnTo>
                    <a:pt x="114" y="392"/>
                  </a:lnTo>
                  <a:lnTo>
                    <a:pt x="96" y="401"/>
                  </a:lnTo>
                  <a:lnTo>
                    <a:pt x="74" y="405"/>
                  </a:lnTo>
                  <a:lnTo>
                    <a:pt x="48" y="418"/>
                  </a:lnTo>
                  <a:lnTo>
                    <a:pt x="26" y="431"/>
                  </a:lnTo>
                  <a:lnTo>
                    <a:pt x="9" y="449"/>
                  </a:lnTo>
                  <a:lnTo>
                    <a:pt x="5" y="458"/>
                  </a:lnTo>
                  <a:lnTo>
                    <a:pt x="0" y="471"/>
                  </a:lnTo>
                  <a:lnTo>
                    <a:pt x="0" y="484"/>
                  </a:lnTo>
                  <a:lnTo>
                    <a:pt x="5" y="497"/>
                  </a:lnTo>
                  <a:lnTo>
                    <a:pt x="5" y="497"/>
                  </a:lnTo>
                  <a:lnTo>
                    <a:pt x="18" y="501"/>
                  </a:lnTo>
                  <a:lnTo>
                    <a:pt x="35" y="505"/>
                  </a:lnTo>
                  <a:lnTo>
                    <a:pt x="57" y="505"/>
                  </a:lnTo>
                  <a:lnTo>
                    <a:pt x="179" y="449"/>
                  </a:lnTo>
                  <a:lnTo>
                    <a:pt x="179" y="449"/>
                  </a:lnTo>
                  <a:lnTo>
                    <a:pt x="188" y="436"/>
                  </a:lnTo>
                  <a:lnTo>
                    <a:pt x="192" y="423"/>
                  </a:lnTo>
                  <a:lnTo>
                    <a:pt x="192" y="414"/>
                  </a:lnTo>
                  <a:lnTo>
                    <a:pt x="188" y="410"/>
                  </a:lnTo>
                  <a:lnTo>
                    <a:pt x="166" y="383"/>
                  </a:lnTo>
                  <a:lnTo>
                    <a:pt x="166" y="383"/>
                  </a:lnTo>
                  <a:lnTo>
                    <a:pt x="166" y="349"/>
                  </a:lnTo>
                  <a:lnTo>
                    <a:pt x="166" y="314"/>
                  </a:lnTo>
                  <a:lnTo>
                    <a:pt x="170" y="266"/>
                  </a:lnTo>
                  <a:lnTo>
                    <a:pt x="188" y="213"/>
                  </a:lnTo>
                  <a:lnTo>
                    <a:pt x="196" y="183"/>
                  </a:lnTo>
                  <a:lnTo>
                    <a:pt x="209" y="157"/>
                  </a:lnTo>
                  <a:lnTo>
                    <a:pt x="227" y="131"/>
                  </a:lnTo>
                  <a:lnTo>
                    <a:pt x="249" y="104"/>
                  </a:lnTo>
                  <a:lnTo>
                    <a:pt x="275" y="78"/>
                  </a:lnTo>
                  <a:lnTo>
                    <a:pt x="301" y="52"/>
                  </a:lnTo>
                  <a:lnTo>
                    <a:pt x="301" y="52"/>
                  </a:lnTo>
                  <a:lnTo>
                    <a:pt x="305" y="39"/>
                  </a:lnTo>
                  <a:lnTo>
                    <a:pt x="305" y="30"/>
                  </a:lnTo>
                  <a:lnTo>
                    <a:pt x="301" y="17"/>
                  </a:lnTo>
                  <a:lnTo>
                    <a:pt x="297" y="9"/>
                  </a:lnTo>
                  <a:lnTo>
                    <a:pt x="284" y="0"/>
                  </a:lnTo>
                  <a:lnTo>
                    <a:pt x="266" y="4"/>
                  </a:lnTo>
                  <a:lnTo>
                    <a:pt x="240" y="13"/>
                  </a:lnTo>
                  <a:lnTo>
                    <a:pt x="240" y="13"/>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14"/>
            <p:cNvSpPr>
              <a:spLocks/>
            </p:cNvSpPr>
            <p:nvPr/>
          </p:nvSpPr>
          <p:spPr bwMode="auto">
            <a:xfrm>
              <a:off x="3813" y="2989"/>
              <a:ext cx="306" cy="501"/>
            </a:xfrm>
            <a:custGeom>
              <a:avLst/>
              <a:gdLst>
                <a:gd name="T0" fmla="*/ 61 w 306"/>
                <a:gd name="T1" fmla="*/ 13 h 501"/>
                <a:gd name="T2" fmla="*/ 61 w 306"/>
                <a:gd name="T3" fmla="*/ 13 h 501"/>
                <a:gd name="T4" fmla="*/ 83 w 306"/>
                <a:gd name="T5" fmla="*/ 34 h 501"/>
                <a:gd name="T6" fmla="*/ 101 w 306"/>
                <a:gd name="T7" fmla="*/ 61 h 501"/>
                <a:gd name="T8" fmla="*/ 127 w 306"/>
                <a:gd name="T9" fmla="*/ 100 h 501"/>
                <a:gd name="T10" fmla="*/ 149 w 306"/>
                <a:gd name="T11" fmla="*/ 152 h 501"/>
                <a:gd name="T12" fmla="*/ 170 w 306"/>
                <a:gd name="T13" fmla="*/ 217 h 501"/>
                <a:gd name="T14" fmla="*/ 184 w 306"/>
                <a:gd name="T15" fmla="*/ 296 h 501"/>
                <a:gd name="T16" fmla="*/ 188 w 306"/>
                <a:gd name="T17" fmla="*/ 344 h 501"/>
                <a:gd name="T18" fmla="*/ 188 w 306"/>
                <a:gd name="T19" fmla="*/ 392 h 501"/>
                <a:gd name="T20" fmla="*/ 188 w 306"/>
                <a:gd name="T21" fmla="*/ 392 h 501"/>
                <a:gd name="T22" fmla="*/ 210 w 306"/>
                <a:gd name="T23" fmla="*/ 396 h 501"/>
                <a:gd name="T24" fmla="*/ 231 w 306"/>
                <a:gd name="T25" fmla="*/ 405 h 501"/>
                <a:gd name="T26" fmla="*/ 253 w 306"/>
                <a:gd name="T27" fmla="*/ 414 h 501"/>
                <a:gd name="T28" fmla="*/ 279 w 306"/>
                <a:gd name="T29" fmla="*/ 427 h 501"/>
                <a:gd name="T30" fmla="*/ 297 w 306"/>
                <a:gd name="T31" fmla="*/ 444 h 501"/>
                <a:gd name="T32" fmla="*/ 301 w 306"/>
                <a:gd name="T33" fmla="*/ 457 h 501"/>
                <a:gd name="T34" fmla="*/ 306 w 306"/>
                <a:gd name="T35" fmla="*/ 466 h 501"/>
                <a:gd name="T36" fmla="*/ 306 w 306"/>
                <a:gd name="T37" fmla="*/ 479 h 501"/>
                <a:gd name="T38" fmla="*/ 301 w 306"/>
                <a:gd name="T39" fmla="*/ 492 h 501"/>
                <a:gd name="T40" fmla="*/ 301 w 306"/>
                <a:gd name="T41" fmla="*/ 492 h 501"/>
                <a:gd name="T42" fmla="*/ 288 w 306"/>
                <a:gd name="T43" fmla="*/ 501 h 501"/>
                <a:gd name="T44" fmla="*/ 271 w 306"/>
                <a:gd name="T45" fmla="*/ 501 h 501"/>
                <a:gd name="T46" fmla="*/ 245 w 306"/>
                <a:gd name="T47" fmla="*/ 501 h 501"/>
                <a:gd name="T48" fmla="*/ 123 w 306"/>
                <a:gd name="T49" fmla="*/ 444 h 501"/>
                <a:gd name="T50" fmla="*/ 123 w 306"/>
                <a:gd name="T51" fmla="*/ 444 h 501"/>
                <a:gd name="T52" fmla="*/ 114 w 306"/>
                <a:gd name="T53" fmla="*/ 435 h 501"/>
                <a:gd name="T54" fmla="*/ 109 w 306"/>
                <a:gd name="T55" fmla="*/ 422 h 501"/>
                <a:gd name="T56" fmla="*/ 109 w 306"/>
                <a:gd name="T57" fmla="*/ 414 h 501"/>
                <a:gd name="T58" fmla="*/ 114 w 306"/>
                <a:gd name="T59" fmla="*/ 405 h 501"/>
                <a:gd name="T60" fmla="*/ 136 w 306"/>
                <a:gd name="T61" fmla="*/ 379 h 501"/>
                <a:gd name="T62" fmla="*/ 136 w 306"/>
                <a:gd name="T63" fmla="*/ 379 h 501"/>
                <a:gd name="T64" fmla="*/ 140 w 306"/>
                <a:gd name="T65" fmla="*/ 348 h 501"/>
                <a:gd name="T66" fmla="*/ 136 w 306"/>
                <a:gd name="T67" fmla="*/ 309 h 501"/>
                <a:gd name="T68" fmla="*/ 131 w 306"/>
                <a:gd name="T69" fmla="*/ 261 h 501"/>
                <a:gd name="T70" fmla="*/ 118 w 306"/>
                <a:gd name="T71" fmla="*/ 209 h 501"/>
                <a:gd name="T72" fmla="*/ 105 w 306"/>
                <a:gd name="T73" fmla="*/ 183 h 501"/>
                <a:gd name="T74" fmla="*/ 92 w 306"/>
                <a:gd name="T75" fmla="*/ 152 h 501"/>
                <a:gd name="T76" fmla="*/ 75 w 306"/>
                <a:gd name="T77" fmla="*/ 126 h 501"/>
                <a:gd name="T78" fmla="*/ 53 w 306"/>
                <a:gd name="T79" fmla="*/ 100 h 501"/>
                <a:gd name="T80" fmla="*/ 31 w 306"/>
                <a:gd name="T81" fmla="*/ 74 h 501"/>
                <a:gd name="T82" fmla="*/ 0 w 306"/>
                <a:gd name="T83" fmla="*/ 52 h 501"/>
                <a:gd name="T84" fmla="*/ 0 w 306"/>
                <a:gd name="T85" fmla="*/ 52 h 501"/>
                <a:gd name="T86" fmla="*/ 0 w 306"/>
                <a:gd name="T87" fmla="*/ 39 h 501"/>
                <a:gd name="T88" fmla="*/ 0 w 306"/>
                <a:gd name="T89" fmla="*/ 26 h 501"/>
                <a:gd name="T90" fmla="*/ 0 w 306"/>
                <a:gd name="T91" fmla="*/ 13 h 501"/>
                <a:gd name="T92" fmla="*/ 9 w 306"/>
                <a:gd name="T93" fmla="*/ 4 h 501"/>
                <a:gd name="T94" fmla="*/ 18 w 306"/>
                <a:gd name="T95" fmla="*/ 0 h 501"/>
                <a:gd name="T96" fmla="*/ 35 w 306"/>
                <a:gd name="T97" fmla="*/ 0 h 501"/>
                <a:gd name="T98" fmla="*/ 61 w 306"/>
                <a:gd name="T99" fmla="*/ 13 h 501"/>
                <a:gd name="T100" fmla="*/ 61 w 306"/>
                <a:gd name="T101" fmla="*/ 13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6" h="501">
                  <a:moveTo>
                    <a:pt x="61" y="13"/>
                  </a:moveTo>
                  <a:lnTo>
                    <a:pt x="61" y="13"/>
                  </a:lnTo>
                  <a:lnTo>
                    <a:pt x="83" y="34"/>
                  </a:lnTo>
                  <a:lnTo>
                    <a:pt x="101" y="61"/>
                  </a:lnTo>
                  <a:lnTo>
                    <a:pt x="127" y="100"/>
                  </a:lnTo>
                  <a:lnTo>
                    <a:pt x="149" y="152"/>
                  </a:lnTo>
                  <a:lnTo>
                    <a:pt x="170" y="217"/>
                  </a:lnTo>
                  <a:lnTo>
                    <a:pt x="184" y="296"/>
                  </a:lnTo>
                  <a:lnTo>
                    <a:pt x="188" y="344"/>
                  </a:lnTo>
                  <a:lnTo>
                    <a:pt x="188" y="392"/>
                  </a:lnTo>
                  <a:lnTo>
                    <a:pt x="188" y="392"/>
                  </a:lnTo>
                  <a:lnTo>
                    <a:pt x="210" y="396"/>
                  </a:lnTo>
                  <a:lnTo>
                    <a:pt x="231" y="405"/>
                  </a:lnTo>
                  <a:lnTo>
                    <a:pt x="253" y="414"/>
                  </a:lnTo>
                  <a:lnTo>
                    <a:pt x="279" y="427"/>
                  </a:lnTo>
                  <a:lnTo>
                    <a:pt x="297" y="444"/>
                  </a:lnTo>
                  <a:lnTo>
                    <a:pt x="301" y="457"/>
                  </a:lnTo>
                  <a:lnTo>
                    <a:pt x="306" y="466"/>
                  </a:lnTo>
                  <a:lnTo>
                    <a:pt x="306" y="479"/>
                  </a:lnTo>
                  <a:lnTo>
                    <a:pt x="301" y="492"/>
                  </a:lnTo>
                  <a:lnTo>
                    <a:pt x="301" y="492"/>
                  </a:lnTo>
                  <a:lnTo>
                    <a:pt x="288" y="501"/>
                  </a:lnTo>
                  <a:lnTo>
                    <a:pt x="271" y="501"/>
                  </a:lnTo>
                  <a:lnTo>
                    <a:pt x="245" y="501"/>
                  </a:lnTo>
                  <a:lnTo>
                    <a:pt x="123" y="444"/>
                  </a:lnTo>
                  <a:lnTo>
                    <a:pt x="123" y="444"/>
                  </a:lnTo>
                  <a:lnTo>
                    <a:pt x="114" y="435"/>
                  </a:lnTo>
                  <a:lnTo>
                    <a:pt x="109" y="422"/>
                  </a:lnTo>
                  <a:lnTo>
                    <a:pt x="109" y="414"/>
                  </a:lnTo>
                  <a:lnTo>
                    <a:pt x="114" y="405"/>
                  </a:lnTo>
                  <a:lnTo>
                    <a:pt x="136" y="379"/>
                  </a:lnTo>
                  <a:lnTo>
                    <a:pt x="136" y="379"/>
                  </a:lnTo>
                  <a:lnTo>
                    <a:pt x="140" y="348"/>
                  </a:lnTo>
                  <a:lnTo>
                    <a:pt x="136" y="309"/>
                  </a:lnTo>
                  <a:lnTo>
                    <a:pt x="131" y="261"/>
                  </a:lnTo>
                  <a:lnTo>
                    <a:pt x="118" y="209"/>
                  </a:lnTo>
                  <a:lnTo>
                    <a:pt x="105" y="183"/>
                  </a:lnTo>
                  <a:lnTo>
                    <a:pt x="92" y="152"/>
                  </a:lnTo>
                  <a:lnTo>
                    <a:pt x="75" y="126"/>
                  </a:lnTo>
                  <a:lnTo>
                    <a:pt x="53" y="100"/>
                  </a:lnTo>
                  <a:lnTo>
                    <a:pt x="31" y="74"/>
                  </a:lnTo>
                  <a:lnTo>
                    <a:pt x="0" y="52"/>
                  </a:lnTo>
                  <a:lnTo>
                    <a:pt x="0" y="52"/>
                  </a:lnTo>
                  <a:lnTo>
                    <a:pt x="0" y="39"/>
                  </a:lnTo>
                  <a:lnTo>
                    <a:pt x="0" y="26"/>
                  </a:lnTo>
                  <a:lnTo>
                    <a:pt x="0" y="13"/>
                  </a:lnTo>
                  <a:lnTo>
                    <a:pt x="9" y="4"/>
                  </a:lnTo>
                  <a:lnTo>
                    <a:pt x="18" y="0"/>
                  </a:lnTo>
                  <a:lnTo>
                    <a:pt x="35" y="0"/>
                  </a:lnTo>
                  <a:lnTo>
                    <a:pt x="61" y="13"/>
                  </a:lnTo>
                  <a:lnTo>
                    <a:pt x="61" y="13"/>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15"/>
            <p:cNvSpPr>
              <a:spLocks/>
            </p:cNvSpPr>
            <p:nvPr/>
          </p:nvSpPr>
          <p:spPr bwMode="auto">
            <a:xfrm>
              <a:off x="3116" y="2265"/>
              <a:ext cx="1046" cy="654"/>
            </a:xfrm>
            <a:custGeom>
              <a:avLst/>
              <a:gdLst>
                <a:gd name="T0" fmla="*/ 1042 w 1046"/>
                <a:gd name="T1" fmla="*/ 257 h 654"/>
                <a:gd name="T2" fmla="*/ 1024 w 1046"/>
                <a:gd name="T3" fmla="*/ 196 h 654"/>
                <a:gd name="T4" fmla="*/ 985 w 1046"/>
                <a:gd name="T5" fmla="*/ 139 h 654"/>
                <a:gd name="T6" fmla="*/ 928 w 1046"/>
                <a:gd name="T7" fmla="*/ 91 h 654"/>
                <a:gd name="T8" fmla="*/ 859 w 1046"/>
                <a:gd name="T9" fmla="*/ 52 h 654"/>
                <a:gd name="T10" fmla="*/ 780 w 1046"/>
                <a:gd name="T11" fmla="*/ 22 h 654"/>
                <a:gd name="T12" fmla="*/ 684 w 1046"/>
                <a:gd name="T13" fmla="*/ 4 h 654"/>
                <a:gd name="T14" fmla="*/ 584 w 1046"/>
                <a:gd name="T15" fmla="*/ 0 h 654"/>
                <a:gd name="T16" fmla="*/ 480 w 1046"/>
                <a:gd name="T17" fmla="*/ 4 h 654"/>
                <a:gd name="T18" fmla="*/ 427 w 1046"/>
                <a:gd name="T19" fmla="*/ 13 h 654"/>
                <a:gd name="T20" fmla="*/ 327 w 1046"/>
                <a:gd name="T21" fmla="*/ 39 h 654"/>
                <a:gd name="T22" fmla="*/ 235 w 1046"/>
                <a:gd name="T23" fmla="*/ 78 h 654"/>
                <a:gd name="T24" fmla="*/ 157 w 1046"/>
                <a:gd name="T25" fmla="*/ 122 h 654"/>
                <a:gd name="T26" fmla="*/ 92 w 1046"/>
                <a:gd name="T27" fmla="*/ 174 h 654"/>
                <a:gd name="T28" fmla="*/ 44 w 1046"/>
                <a:gd name="T29" fmla="*/ 235 h 654"/>
                <a:gd name="T30" fmla="*/ 9 w 1046"/>
                <a:gd name="T31" fmla="*/ 296 h 654"/>
                <a:gd name="T32" fmla="*/ 0 w 1046"/>
                <a:gd name="T33" fmla="*/ 362 h 654"/>
                <a:gd name="T34" fmla="*/ 0 w 1046"/>
                <a:gd name="T35" fmla="*/ 392 h 654"/>
                <a:gd name="T36" fmla="*/ 18 w 1046"/>
                <a:gd name="T37" fmla="*/ 458 h 654"/>
                <a:gd name="T38" fmla="*/ 57 w 1046"/>
                <a:gd name="T39" fmla="*/ 514 h 654"/>
                <a:gd name="T40" fmla="*/ 113 w 1046"/>
                <a:gd name="T41" fmla="*/ 562 h 654"/>
                <a:gd name="T42" fmla="*/ 183 w 1046"/>
                <a:gd name="T43" fmla="*/ 601 h 654"/>
                <a:gd name="T44" fmla="*/ 266 w 1046"/>
                <a:gd name="T45" fmla="*/ 628 h 654"/>
                <a:gd name="T46" fmla="*/ 357 w 1046"/>
                <a:gd name="T47" fmla="*/ 649 h 654"/>
                <a:gd name="T48" fmla="*/ 458 w 1046"/>
                <a:gd name="T49" fmla="*/ 654 h 654"/>
                <a:gd name="T50" fmla="*/ 562 w 1046"/>
                <a:gd name="T51" fmla="*/ 645 h 654"/>
                <a:gd name="T52" fmla="*/ 615 w 1046"/>
                <a:gd name="T53" fmla="*/ 636 h 654"/>
                <a:gd name="T54" fmla="*/ 715 w 1046"/>
                <a:gd name="T55" fmla="*/ 610 h 654"/>
                <a:gd name="T56" fmla="*/ 806 w 1046"/>
                <a:gd name="T57" fmla="*/ 575 h 654"/>
                <a:gd name="T58" fmla="*/ 885 w 1046"/>
                <a:gd name="T59" fmla="*/ 532 h 654"/>
                <a:gd name="T60" fmla="*/ 950 w 1046"/>
                <a:gd name="T61" fmla="*/ 475 h 654"/>
                <a:gd name="T62" fmla="*/ 998 w 1046"/>
                <a:gd name="T63" fmla="*/ 418 h 654"/>
                <a:gd name="T64" fmla="*/ 1033 w 1046"/>
                <a:gd name="T65" fmla="*/ 357 h 654"/>
                <a:gd name="T66" fmla="*/ 1046 w 1046"/>
                <a:gd name="T67" fmla="*/ 292 h 654"/>
                <a:gd name="T68" fmla="*/ 1042 w 1046"/>
                <a:gd name="T69" fmla="*/ 257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6" h="654">
                  <a:moveTo>
                    <a:pt x="1042" y="257"/>
                  </a:moveTo>
                  <a:lnTo>
                    <a:pt x="1042" y="257"/>
                  </a:lnTo>
                  <a:lnTo>
                    <a:pt x="1037" y="227"/>
                  </a:lnTo>
                  <a:lnTo>
                    <a:pt x="1024" y="196"/>
                  </a:lnTo>
                  <a:lnTo>
                    <a:pt x="1007" y="166"/>
                  </a:lnTo>
                  <a:lnTo>
                    <a:pt x="985" y="139"/>
                  </a:lnTo>
                  <a:lnTo>
                    <a:pt x="959" y="113"/>
                  </a:lnTo>
                  <a:lnTo>
                    <a:pt x="928" y="91"/>
                  </a:lnTo>
                  <a:lnTo>
                    <a:pt x="898" y="70"/>
                  </a:lnTo>
                  <a:lnTo>
                    <a:pt x="859" y="52"/>
                  </a:lnTo>
                  <a:lnTo>
                    <a:pt x="820" y="35"/>
                  </a:lnTo>
                  <a:lnTo>
                    <a:pt x="780" y="22"/>
                  </a:lnTo>
                  <a:lnTo>
                    <a:pt x="732" y="13"/>
                  </a:lnTo>
                  <a:lnTo>
                    <a:pt x="684" y="4"/>
                  </a:lnTo>
                  <a:lnTo>
                    <a:pt x="636" y="0"/>
                  </a:lnTo>
                  <a:lnTo>
                    <a:pt x="584" y="0"/>
                  </a:lnTo>
                  <a:lnTo>
                    <a:pt x="532" y="0"/>
                  </a:lnTo>
                  <a:lnTo>
                    <a:pt x="480" y="4"/>
                  </a:lnTo>
                  <a:lnTo>
                    <a:pt x="480" y="4"/>
                  </a:lnTo>
                  <a:lnTo>
                    <a:pt x="427" y="13"/>
                  </a:lnTo>
                  <a:lnTo>
                    <a:pt x="375" y="26"/>
                  </a:lnTo>
                  <a:lnTo>
                    <a:pt x="327" y="39"/>
                  </a:lnTo>
                  <a:lnTo>
                    <a:pt x="279" y="57"/>
                  </a:lnTo>
                  <a:lnTo>
                    <a:pt x="235" y="78"/>
                  </a:lnTo>
                  <a:lnTo>
                    <a:pt x="196" y="100"/>
                  </a:lnTo>
                  <a:lnTo>
                    <a:pt x="157" y="122"/>
                  </a:lnTo>
                  <a:lnTo>
                    <a:pt x="122" y="148"/>
                  </a:lnTo>
                  <a:lnTo>
                    <a:pt x="92" y="174"/>
                  </a:lnTo>
                  <a:lnTo>
                    <a:pt x="65" y="205"/>
                  </a:lnTo>
                  <a:lnTo>
                    <a:pt x="44" y="235"/>
                  </a:lnTo>
                  <a:lnTo>
                    <a:pt x="26" y="266"/>
                  </a:lnTo>
                  <a:lnTo>
                    <a:pt x="9" y="296"/>
                  </a:lnTo>
                  <a:lnTo>
                    <a:pt x="0" y="327"/>
                  </a:lnTo>
                  <a:lnTo>
                    <a:pt x="0" y="362"/>
                  </a:lnTo>
                  <a:lnTo>
                    <a:pt x="0" y="392"/>
                  </a:lnTo>
                  <a:lnTo>
                    <a:pt x="0" y="392"/>
                  </a:lnTo>
                  <a:lnTo>
                    <a:pt x="4" y="427"/>
                  </a:lnTo>
                  <a:lnTo>
                    <a:pt x="18" y="458"/>
                  </a:lnTo>
                  <a:lnTo>
                    <a:pt x="35" y="488"/>
                  </a:lnTo>
                  <a:lnTo>
                    <a:pt x="57" y="514"/>
                  </a:lnTo>
                  <a:lnTo>
                    <a:pt x="83" y="540"/>
                  </a:lnTo>
                  <a:lnTo>
                    <a:pt x="113" y="562"/>
                  </a:lnTo>
                  <a:lnTo>
                    <a:pt x="144" y="584"/>
                  </a:lnTo>
                  <a:lnTo>
                    <a:pt x="183" y="601"/>
                  </a:lnTo>
                  <a:lnTo>
                    <a:pt x="222" y="615"/>
                  </a:lnTo>
                  <a:lnTo>
                    <a:pt x="266" y="628"/>
                  </a:lnTo>
                  <a:lnTo>
                    <a:pt x="310" y="641"/>
                  </a:lnTo>
                  <a:lnTo>
                    <a:pt x="357" y="649"/>
                  </a:lnTo>
                  <a:lnTo>
                    <a:pt x="405" y="654"/>
                  </a:lnTo>
                  <a:lnTo>
                    <a:pt x="458" y="654"/>
                  </a:lnTo>
                  <a:lnTo>
                    <a:pt x="510" y="649"/>
                  </a:lnTo>
                  <a:lnTo>
                    <a:pt x="562" y="645"/>
                  </a:lnTo>
                  <a:lnTo>
                    <a:pt x="562" y="645"/>
                  </a:lnTo>
                  <a:lnTo>
                    <a:pt x="615" y="636"/>
                  </a:lnTo>
                  <a:lnTo>
                    <a:pt x="667" y="628"/>
                  </a:lnTo>
                  <a:lnTo>
                    <a:pt x="715" y="610"/>
                  </a:lnTo>
                  <a:lnTo>
                    <a:pt x="763" y="593"/>
                  </a:lnTo>
                  <a:lnTo>
                    <a:pt x="806" y="575"/>
                  </a:lnTo>
                  <a:lnTo>
                    <a:pt x="846" y="554"/>
                  </a:lnTo>
                  <a:lnTo>
                    <a:pt x="885" y="532"/>
                  </a:lnTo>
                  <a:lnTo>
                    <a:pt x="920" y="506"/>
                  </a:lnTo>
                  <a:lnTo>
                    <a:pt x="950" y="475"/>
                  </a:lnTo>
                  <a:lnTo>
                    <a:pt x="976" y="449"/>
                  </a:lnTo>
                  <a:lnTo>
                    <a:pt x="998" y="418"/>
                  </a:lnTo>
                  <a:lnTo>
                    <a:pt x="1020" y="388"/>
                  </a:lnTo>
                  <a:lnTo>
                    <a:pt x="1033" y="357"/>
                  </a:lnTo>
                  <a:lnTo>
                    <a:pt x="1042" y="322"/>
                  </a:lnTo>
                  <a:lnTo>
                    <a:pt x="1046" y="292"/>
                  </a:lnTo>
                  <a:lnTo>
                    <a:pt x="1042" y="257"/>
                  </a:lnTo>
                  <a:lnTo>
                    <a:pt x="1042" y="257"/>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16"/>
            <p:cNvSpPr>
              <a:spLocks/>
            </p:cNvSpPr>
            <p:nvPr/>
          </p:nvSpPr>
          <p:spPr bwMode="auto">
            <a:xfrm>
              <a:off x="3304" y="2465"/>
              <a:ext cx="143" cy="136"/>
            </a:xfrm>
            <a:custGeom>
              <a:avLst/>
              <a:gdLst>
                <a:gd name="T0" fmla="*/ 78 w 143"/>
                <a:gd name="T1" fmla="*/ 122 h 136"/>
                <a:gd name="T2" fmla="*/ 78 w 143"/>
                <a:gd name="T3" fmla="*/ 122 h 136"/>
                <a:gd name="T4" fmla="*/ 130 w 143"/>
                <a:gd name="T5" fmla="*/ 118 h 136"/>
                <a:gd name="T6" fmla="*/ 130 w 143"/>
                <a:gd name="T7" fmla="*/ 118 h 136"/>
                <a:gd name="T8" fmla="*/ 135 w 143"/>
                <a:gd name="T9" fmla="*/ 105 h 136"/>
                <a:gd name="T10" fmla="*/ 135 w 143"/>
                <a:gd name="T11" fmla="*/ 105 h 136"/>
                <a:gd name="T12" fmla="*/ 139 w 143"/>
                <a:gd name="T13" fmla="*/ 92 h 136"/>
                <a:gd name="T14" fmla="*/ 143 w 143"/>
                <a:gd name="T15" fmla="*/ 75 h 136"/>
                <a:gd name="T16" fmla="*/ 143 w 143"/>
                <a:gd name="T17" fmla="*/ 61 h 136"/>
                <a:gd name="T18" fmla="*/ 139 w 143"/>
                <a:gd name="T19" fmla="*/ 48 h 136"/>
                <a:gd name="T20" fmla="*/ 130 w 143"/>
                <a:gd name="T21" fmla="*/ 35 h 136"/>
                <a:gd name="T22" fmla="*/ 126 w 143"/>
                <a:gd name="T23" fmla="*/ 22 h 136"/>
                <a:gd name="T24" fmla="*/ 113 w 143"/>
                <a:gd name="T25" fmla="*/ 14 h 136"/>
                <a:gd name="T26" fmla="*/ 100 w 143"/>
                <a:gd name="T27" fmla="*/ 5 h 136"/>
                <a:gd name="T28" fmla="*/ 100 w 143"/>
                <a:gd name="T29" fmla="*/ 5 h 136"/>
                <a:gd name="T30" fmla="*/ 87 w 143"/>
                <a:gd name="T31" fmla="*/ 5 h 136"/>
                <a:gd name="T32" fmla="*/ 74 w 143"/>
                <a:gd name="T33" fmla="*/ 0 h 136"/>
                <a:gd name="T34" fmla="*/ 61 w 143"/>
                <a:gd name="T35" fmla="*/ 5 h 136"/>
                <a:gd name="T36" fmla="*/ 47 w 143"/>
                <a:gd name="T37" fmla="*/ 9 h 136"/>
                <a:gd name="T38" fmla="*/ 34 w 143"/>
                <a:gd name="T39" fmla="*/ 18 h 136"/>
                <a:gd name="T40" fmla="*/ 21 w 143"/>
                <a:gd name="T41" fmla="*/ 27 h 136"/>
                <a:gd name="T42" fmla="*/ 13 w 143"/>
                <a:gd name="T43" fmla="*/ 40 h 136"/>
                <a:gd name="T44" fmla="*/ 8 w 143"/>
                <a:gd name="T45" fmla="*/ 53 h 136"/>
                <a:gd name="T46" fmla="*/ 8 w 143"/>
                <a:gd name="T47" fmla="*/ 53 h 136"/>
                <a:gd name="T48" fmla="*/ 0 w 143"/>
                <a:gd name="T49" fmla="*/ 79 h 136"/>
                <a:gd name="T50" fmla="*/ 0 w 143"/>
                <a:gd name="T51" fmla="*/ 101 h 136"/>
                <a:gd name="T52" fmla="*/ 8 w 143"/>
                <a:gd name="T53" fmla="*/ 118 h 136"/>
                <a:gd name="T54" fmla="*/ 17 w 143"/>
                <a:gd name="T55" fmla="*/ 136 h 136"/>
                <a:gd name="T56" fmla="*/ 17 w 143"/>
                <a:gd name="T57" fmla="*/ 136 h 136"/>
                <a:gd name="T58" fmla="*/ 47 w 143"/>
                <a:gd name="T59" fmla="*/ 127 h 136"/>
                <a:gd name="T60" fmla="*/ 78 w 143"/>
                <a:gd name="T61" fmla="*/ 122 h 136"/>
                <a:gd name="T62" fmla="*/ 78 w 143"/>
                <a:gd name="T63" fmla="*/ 1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3" h="136">
                  <a:moveTo>
                    <a:pt x="78" y="122"/>
                  </a:moveTo>
                  <a:lnTo>
                    <a:pt x="78" y="122"/>
                  </a:lnTo>
                  <a:lnTo>
                    <a:pt x="130" y="118"/>
                  </a:lnTo>
                  <a:lnTo>
                    <a:pt x="130" y="118"/>
                  </a:lnTo>
                  <a:lnTo>
                    <a:pt x="135" y="105"/>
                  </a:lnTo>
                  <a:lnTo>
                    <a:pt x="135" y="105"/>
                  </a:lnTo>
                  <a:lnTo>
                    <a:pt x="139" y="92"/>
                  </a:lnTo>
                  <a:lnTo>
                    <a:pt x="143" y="75"/>
                  </a:lnTo>
                  <a:lnTo>
                    <a:pt x="143" y="61"/>
                  </a:lnTo>
                  <a:lnTo>
                    <a:pt x="139" y="48"/>
                  </a:lnTo>
                  <a:lnTo>
                    <a:pt x="130" y="35"/>
                  </a:lnTo>
                  <a:lnTo>
                    <a:pt x="126" y="22"/>
                  </a:lnTo>
                  <a:lnTo>
                    <a:pt x="113" y="14"/>
                  </a:lnTo>
                  <a:lnTo>
                    <a:pt x="100" y="5"/>
                  </a:lnTo>
                  <a:lnTo>
                    <a:pt x="100" y="5"/>
                  </a:lnTo>
                  <a:lnTo>
                    <a:pt x="87" y="5"/>
                  </a:lnTo>
                  <a:lnTo>
                    <a:pt x="74" y="0"/>
                  </a:lnTo>
                  <a:lnTo>
                    <a:pt x="61" y="5"/>
                  </a:lnTo>
                  <a:lnTo>
                    <a:pt x="47" y="9"/>
                  </a:lnTo>
                  <a:lnTo>
                    <a:pt x="34" y="18"/>
                  </a:lnTo>
                  <a:lnTo>
                    <a:pt x="21" y="27"/>
                  </a:lnTo>
                  <a:lnTo>
                    <a:pt x="13" y="40"/>
                  </a:lnTo>
                  <a:lnTo>
                    <a:pt x="8" y="53"/>
                  </a:lnTo>
                  <a:lnTo>
                    <a:pt x="8" y="53"/>
                  </a:lnTo>
                  <a:lnTo>
                    <a:pt x="0" y="79"/>
                  </a:lnTo>
                  <a:lnTo>
                    <a:pt x="0" y="101"/>
                  </a:lnTo>
                  <a:lnTo>
                    <a:pt x="8" y="118"/>
                  </a:lnTo>
                  <a:lnTo>
                    <a:pt x="17" y="136"/>
                  </a:lnTo>
                  <a:lnTo>
                    <a:pt x="17" y="136"/>
                  </a:lnTo>
                  <a:lnTo>
                    <a:pt x="47" y="127"/>
                  </a:lnTo>
                  <a:lnTo>
                    <a:pt x="78" y="122"/>
                  </a:lnTo>
                  <a:lnTo>
                    <a:pt x="78"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17"/>
            <p:cNvSpPr>
              <a:spLocks/>
            </p:cNvSpPr>
            <p:nvPr/>
          </p:nvSpPr>
          <p:spPr bwMode="auto">
            <a:xfrm>
              <a:off x="3687" y="2422"/>
              <a:ext cx="144" cy="139"/>
            </a:xfrm>
            <a:custGeom>
              <a:avLst/>
              <a:gdLst>
                <a:gd name="T0" fmla="*/ 39 w 144"/>
                <a:gd name="T1" fmla="*/ 139 h 139"/>
                <a:gd name="T2" fmla="*/ 39 w 144"/>
                <a:gd name="T3" fmla="*/ 139 h 139"/>
                <a:gd name="T4" fmla="*/ 70 w 144"/>
                <a:gd name="T5" fmla="*/ 131 h 139"/>
                <a:gd name="T6" fmla="*/ 109 w 144"/>
                <a:gd name="T7" fmla="*/ 126 h 139"/>
                <a:gd name="T8" fmla="*/ 109 w 144"/>
                <a:gd name="T9" fmla="*/ 126 h 139"/>
                <a:gd name="T10" fmla="*/ 135 w 144"/>
                <a:gd name="T11" fmla="*/ 122 h 139"/>
                <a:gd name="T12" fmla="*/ 135 w 144"/>
                <a:gd name="T13" fmla="*/ 122 h 139"/>
                <a:gd name="T14" fmla="*/ 144 w 144"/>
                <a:gd name="T15" fmla="*/ 104 h 139"/>
                <a:gd name="T16" fmla="*/ 144 w 144"/>
                <a:gd name="T17" fmla="*/ 83 h 139"/>
                <a:gd name="T18" fmla="*/ 144 w 144"/>
                <a:gd name="T19" fmla="*/ 61 h 139"/>
                <a:gd name="T20" fmla="*/ 135 w 144"/>
                <a:gd name="T21" fmla="*/ 39 h 139"/>
                <a:gd name="T22" fmla="*/ 135 w 144"/>
                <a:gd name="T23" fmla="*/ 39 h 139"/>
                <a:gd name="T24" fmla="*/ 126 w 144"/>
                <a:gd name="T25" fmla="*/ 26 h 139"/>
                <a:gd name="T26" fmla="*/ 113 w 144"/>
                <a:gd name="T27" fmla="*/ 17 h 139"/>
                <a:gd name="T28" fmla="*/ 100 w 144"/>
                <a:gd name="T29" fmla="*/ 9 h 139"/>
                <a:gd name="T30" fmla="*/ 87 w 144"/>
                <a:gd name="T31" fmla="*/ 0 h 139"/>
                <a:gd name="T32" fmla="*/ 74 w 144"/>
                <a:gd name="T33" fmla="*/ 0 h 139"/>
                <a:gd name="T34" fmla="*/ 61 w 144"/>
                <a:gd name="T35" fmla="*/ 0 h 139"/>
                <a:gd name="T36" fmla="*/ 48 w 144"/>
                <a:gd name="T37" fmla="*/ 0 h 139"/>
                <a:gd name="T38" fmla="*/ 35 w 144"/>
                <a:gd name="T39" fmla="*/ 4 h 139"/>
                <a:gd name="T40" fmla="*/ 35 w 144"/>
                <a:gd name="T41" fmla="*/ 4 h 139"/>
                <a:gd name="T42" fmla="*/ 22 w 144"/>
                <a:gd name="T43" fmla="*/ 13 h 139"/>
                <a:gd name="T44" fmla="*/ 13 w 144"/>
                <a:gd name="T45" fmla="*/ 26 h 139"/>
                <a:gd name="T46" fmla="*/ 4 w 144"/>
                <a:gd name="T47" fmla="*/ 39 h 139"/>
                <a:gd name="T48" fmla="*/ 0 w 144"/>
                <a:gd name="T49" fmla="*/ 52 h 139"/>
                <a:gd name="T50" fmla="*/ 0 w 144"/>
                <a:gd name="T51" fmla="*/ 65 h 139"/>
                <a:gd name="T52" fmla="*/ 0 w 144"/>
                <a:gd name="T53" fmla="*/ 83 h 139"/>
                <a:gd name="T54" fmla="*/ 4 w 144"/>
                <a:gd name="T55" fmla="*/ 96 h 139"/>
                <a:gd name="T56" fmla="*/ 13 w 144"/>
                <a:gd name="T57" fmla="*/ 109 h 139"/>
                <a:gd name="T58" fmla="*/ 13 w 144"/>
                <a:gd name="T59" fmla="*/ 109 h 139"/>
                <a:gd name="T60" fmla="*/ 26 w 144"/>
                <a:gd name="T61" fmla="*/ 126 h 139"/>
                <a:gd name="T62" fmla="*/ 39 w 144"/>
                <a:gd name="T63" fmla="*/ 139 h 139"/>
                <a:gd name="T64" fmla="*/ 39 w 144"/>
                <a:gd name="T65"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4" h="139">
                  <a:moveTo>
                    <a:pt x="39" y="139"/>
                  </a:moveTo>
                  <a:lnTo>
                    <a:pt x="39" y="139"/>
                  </a:lnTo>
                  <a:lnTo>
                    <a:pt x="70" y="131"/>
                  </a:lnTo>
                  <a:lnTo>
                    <a:pt x="109" y="126"/>
                  </a:lnTo>
                  <a:lnTo>
                    <a:pt x="109" y="126"/>
                  </a:lnTo>
                  <a:lnTo>
                    <a:pt x="135" y="122"/>
                  </a:lnTo>
                  <a:lnTo>
                    <a:pt x="135" y="122"/>
                  </a:lnTo>
                  <a:lnTo>
                    <a:pt x="144" y="104"/>
                  </a:lnTo>
                  <a:lnTo>
                    <a:pt x="144" y="83"/>
                  </a:lnTo>
                  <a:lnTo>
                    <a:pt x="144" y="61"/>
                  </a:lnTo>
                  <a:lnTo>
                    <a:pt x="135" y="39"/>
                  </a:lnTo>
                  <a:lnTo>
                    <a:pt x="135" y="39"/>
                  </a:lnTo>
                  <a:lnTo>
                    <a:pt x="126" y="26"/>
                  </a:lnTo>
                  <a:lnTo>
                    <a:pt x="113" y="17"/>
                  </a:lnTo>
                  <a:lnTo>
                    <a:pt x="100" y="9"/>
                  </a:lnTo>
                  <a:lnTo>
                    <a:pt x="87" y="0"/>
                  </a:lnTo>
                  <a:lnTo>
                    <a:pt x="74" y="0"/>
                  </a:lnTo>
                  <a:lnTo>
                    <a:pt x="61" y="0"/>
                  </a:lnTo>
                  <a:lnTo>
                    <a:pt x="48" y="0"/>
                  </a:lnTo>
                  <a:lnTo>
                    <a:pt x="35" y="4"/>
                  </a:lnTo>
                  <a:lnTo>
                    <a:pt x="35" y="4"/>
                  </a:lnTo>
                  <a:lnTo>
                    <a:pt x="22" y="13"/>
                  </a:lnTo>
                  <a:lnTo>
                    <a:pt x="13" y="26"/>
                  </a:lnTo>
                  <a:lnTo>
                    <a:pt x="4" y="39"/>
                  </a:lnTo>
                  <a:lnTo>
                    <a:pt x="0" y="52"/>
                  </a:lnTo>
                  <a:lnTo>
                    <a:pt x="0" y="65"/>
                  </a:lnTo>
                  <a:lnTo>
                    <a:pt x="0" y="83"/>
                  </a:lnTo>
                  <a:lnTo>
                    <a:pt x="4" y="96"/>
                  </a:lnTo>
                  <a:lnTo>
                    <a:pt x="13" y="109"/>
                  </a:lnTo>
                  <a:lnTo>
                    <a:pt x="13" y="109"/>
                  </a:lnTo>
                  <a:lnTo>
                    <a:pt x="26" y="126"/>
                  </a:lnTo>
                  <a:lnTo>
                    <a:pt x="39" y="139"/>
                  </a:lnTo>
                  <a:lnTo>
                    <a:pt x="39"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18"/>
            <p:cNvSpPr>
              <a:spLocks/>
            </p:cNvSpPr>
            <p:nvPr/>
          </p:nvSpPr>
          <p:spPr bwMode="auto">
            <a:xfrm>
              <a:off x="3360" y="2531"/>
              <a:ext cx="52" cy="78"/>
            </a:xfrm>
            <a:custGeom>
              <a:avLst/>
              <a:gdLst>
                <a:gd name="T0" fmla="*/ 52 w 52"/>
                <a:gd name="T1" fmla="*/ 35 h 78"/>
                <a:gd name="T2" fmla="*/ 52 w 52"/>
                <a:gd name="T3" fmla="*/ 35 h 78"/>
                <a:gd name="T4" fmla="*/ 48 w 52"/>
                <a:gd name="T5" fmla="*/ 22 h 78"/>
                <a:gd name="T6" fmla="*/ 39 w 52"/>
                <a:gd name="T7" fmla="*/ 9 h 78"/>
                <a:gd name="T8" fmla="*/ 31 w 52"/>
                <a:gd name="T9" fmla="*/ 4 h 78"/>
                <a:gd name="T10" fmla="*/ 18 w 52"/>
                <a:gd name="T11" fmla="*/ 0 h 78"/>
                <a:gd name="T12" fmla="*/ 18 w 52"/>
                <a:gd name="T13" fmla="*/ 0 h 78"/>
                <a:gd name="T14" fmla="*/ 9 w 52"/>
                <a:gd name="T15" fmla="*/ 4 h 78"/>
                <a:gd name="T16" fmla="*/ 5 w 52"/>
                <a:gd name="T17" fmla="*/ 13 h 78"/>
                <a:gd name="T18" fmla="*/ 0 w 52"/>
                <a:gd name="T19" fmla="*/ 26 h 78"/>
                <a:gd name="T20" fmla="*/ 0 w 52"/>
                <a:gd name="T21" fmla="*/ 43 h 78"/>
                <a:gd name="T22" fmla="*/ 0 w 52"/>
                <a:gd name="T23" fmla="*/ 43 h 78"/>
                <a:gd name="T24" fmla="*/ 5 w 52"/>
                <a:gd name="T25" fmla="*/ 56 h 78"/>
                <a:gd name="T26" fmla="*/ 9 w 52"/>
                <a:gd name="T27" fmla="*/ 70 h 78"/>
                <a:gd name="T28" fmla="*/ 18 w 52"/>
                <a:gd name="T29" fmla="*/ 78 h 78"/>
                <a:gd name="T30" fmla="*/ 31 w 52"/>
                <a:gd name="T31" fmla="*/ 78 h 78"/>
                <a:gd name="T32" fmla="*/ 31 w 52"/>
                <a:gd name="T33" fmla="*/ 78 h 78"/>
                <a:gd name="T34" fmla="*/ 39 w 52"/>
                <a:gd name="T35" fmla="*/ 74 h 78"/>
                <a:gd name="T36" fmla="*/ 48 w 52"/>
                <a:gd name="T37" fmla="*/ 65 h 78"/>
                <a:gd name="T38" fmla="*/ 52 w 52"/>
                <a:gd name="T39" fmla="*/ 52 h 78"/>
                <a:gd name="T40" fmla="*/ 52 w 52"/>
                <a:gd name="T41" fmla="*/ 35 h 78"/>
                <a:gd name="T42" fmla="*/ 52 w 52"/>
                <a:gd name="T43" fmla="*/ 3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78">
                  <a:moveTo>
                    <a:pt x="52" y="35"/>
                  </a:moveTo>
                  <a:lnTo>
                    <a:pt x="52" y="35"/>
                  </a:lnTo>
                  <a:lnTo>
                    <a:pt x="48" y="22"/>
                  </a:lnTo>
                  <a:lnTo>
                    <a:pt x="39" y="9"/>
                  </a:lnTo>
                  <a:lnTo>
                    <a:pt x="31" y="4"/>
                  </a:lnTo>
                  <a:lnTo>
                    <a:pt x="18" y="0"/>
                  </a:lnTo>
                  <a:lnTo>
                    <a:pt x="18" y="0"/>
                  </a:lnTo>
                  <a:lnTo>
                    <a:pt x="9" y="4"/>
                  </a:lnTo>
                  <a:lnTo>
                    <a:pt x="5" y="13"/>
                  </a:lnTo>
                  <a:lnTo>
                    <a:pt x="0" y="26"/>
                  </a:lnTo>
                  <a:lnTo>
                    <a:pt x="0" y="43"/>
                  </a:lnTo>
                  <a:lnTo>
                    <a:pt x="0" y="43"/>
                  </a:lnTo>
                  <a:lnTo>
                    <a:pt x="5" y="56"/>
                  </a:lnTo>
                  <a:lnTo>
                    <a:pt x="9" y="70"/>
                  </a:lnTo>
                  <a:lnTo>
                    <a:pt x="18" y="78"/>
                  </a:lnTo>
                  <a:lnTo>
                    <a:pt x="31" y="78"/>
                  </a:lnTo>
                  <a:lnTo>
                    <a:pt x="31" y="78"/>
                  </a:lnTo>
                  <a:lnTo>
                    <a:pt x="39" y="74"/>
                  </a:lnTo>
                  <a:lnTo>
                    <a:pt x="48" y="65"/>
                  </a:lnTo>
                  <a:lnTo>
                    <a:pt x="52" y="52"/>
                  </a:lnTo>
                  <a:lnTo>
                    <a:pt x="52" y="35"/>
                  </a:lnTo>
                  <a:lnTo>
                    <a:pt x="52" y="35"/>
                  </a:lnTo>
                  <a:close/>
                </a:path>
              </a:pathLst>
            </a:custGeom>
            <a:solidFill>
              <a:srgbClr val="3200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19"/>
            <p:cNvSpPr>
              <a:spLocks/>
            </p:cNvSpPr>
            <p:nvPr/>
          </p:nvSpPr>
          <p:spPr bwMode="auto">
            <a:xfrm>
              <a:off x="3744" y="2492"/>
              <a:ext cx="52" cy="78"/>
            </a:xfrm>
            <a:custGeom>
              <a:avLst/>
              <a:gdLst>
                <a:gd name="T0" fmla="*/ 52 w 52"/>
                <a:gd name="T1" fmla="*/ 34 h 78"/>
                <a:gd name="T2" fmla="*/ 52 w 52"/>
                <a:gd name="T3" fmla="*/ 34 h 78"/>
                <a:gd name="T4" fmla="*/ 48 w 52"/>
                <a:gd name="T5" fmla="*/ 21 h 78"/>
                <a:gd name="T6" fmla="*/ 39 w 52"/>
                <a:gd name="T7" fmla="*/ 8 h 78"/>
                <a:gd name="T8" fmla="*/ 30 w 52"/>
                <a:gd name="T9" fmla="*/ 4 h 78"/>
                <a:gd name="T10" fmla="*/ 22 w 52"/>
                <a:gd name="T11" fmla="*/ 0 h 78"/>
                <a:gd name="T12" fmla="*/ 22 w 52"/>
                <a:gd name="T13" fmla="*/ 0 h 78"/>
                <a:gd name="T14" fmla="*/ 8 w 52"/>
                <a:gd name="T15" fmla="*/ 4 h 78"/>
                <a:gd name="T16" fmla="*/ 4 w 52"/>
                <a:gd name="T17" fmla="*/ 13 h 78"/>
                <a:gd name="T18" fmla="*/ 0 w 52"/>
                <a:gd name="T19" fmla="*/ 26 h 78"/>
                <a:gd name="T20" fmla="*/ 0 w 52"/>
                <a:gd name="T21" fmla="*/ 43 h 78"/>
                <a:gd name="T22" fmla="*/ 0 w 52"/>
                <a:gd name="T23" fmla="*/ 43 h 78"/>
                <a:gd name="T24" fmla="*/ 4 w 52"/>
                <a:gd name="T25" fmla="*/ 56 h 78"/>
                <a:gd name="T26" fmla="*/ 8 w 52"/>
                <a:gd name="T27" fmla="*/ 69 h 78"/>
                <a:gd name="T28" fmla="*/ 22 w 52"/>
                <a:gd name="T29" fmla="*/ 78 h 78"/>
                <a:gd name="T30" fmla="*/ 30 w 52"/>
                <a:gd name="T31" fmla="*/ 78 h 78"/>
                <a:gd name="T32" fmla="*/ 30 w 52"/>
                <a:gd name="T33" fmla="*/ 78 h 78"/>
                <a:gd name="T34" fmla="*/ 39 w 52"/>
                <a:gd name="T35" fmla="*/ 74 h 78"/>
                <a:gd name="T36" fmla="*/ 48 w 52"/>
                <a:gd name="T37" fmla="*/ 65 h 78"/>
                <a:gd name="T38" fmla="*/ 52 w 52"/>
                <a:gd name="T39" fmla="*/ 52 h 78"/>
                <a:gd name="T40" fmla="*/ 52 w 52"/>
                <a:gd name="T41" fmla="*/ 34 h 78"/>
                <a:gd name="T42" fmla="*/ 52 w 52"/>
                <a:gd name="T43" fmla="*/ 34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2" h="78">
                  <a:moveTo>
                    <a:pt x="52" y="34"/>
                  </a:moveTo>
                  <a:lnTo>
                    <a:pt x="52" y="34"/>
                  </a:lnTo>
                  <a:lnTo>
                    <a:pt x="48" y="21"/>
                  </a:lnTo>
                  <a:lnTo>
                    <a:pt x="39" y="8"/>
                  </a:lnTo>
                  <a:lnTo>
                    <a:pt x="30" y="4"/>
                  </a:lnTo>
                  <a:lnTo>
                    <a:pt x="22" y="0"/>
                  </a:lnTo>
                  <a:lnTo>
                    <a:pt x="22" y="0"/>
                  </a:lnTo>
                  <a:lnTo>
                    <a:pt x="8" y="4"/>
                  </a:lnTo>
                  <a:lnTo>
                    <a:pt x="4" y="13"/>
                  </a:lnTo>
                  <a:lnTo>
                    <a:pt x="0" y="26"/>
                  </a:lnTo>
                  <a:lnTo>
                    <a:pt x="0" y="43"/>
                  </a:lnTo>
                  <a:lnTo>
                    <a:pt x="0" y="43"/>
                  </a:lnTo>
                  <a:lnTo>
                    <a:pt x="4" y="56"/>
                  </a:lnTo>
                  <a:lnTo>
                    <a:pt x="8" y="69"/>
                  </a:lnTo>
                  <a:lnTo>
                    <a:pt x="22" y="78"/>
                  </a:lnTo>
                  <a:lnTo>
                    <a:pt x="30" y="78"/>
                  </a:lnTo>
                  <a:lnTo>
                    <a:pt x="30" y="78"/>
                  </a:lnTo>
                  <a:lnTo>
                    <a:pt x="39" y="74"/>
                  </a:lnTo>
                  <a:lnTo>
                    <a:pt x="48" y="65"/>
                  </a:lnTo>
                  <a:lnTo>
                    <a:pt x="52" y="52"/>
                  </a:lnTo>
                  <a:lnTo>
                    <a:pt x="52" y="34"/>
                  </a:lnTo>
                  <a:lnTo>
                    <a:pt x="52" y="34"/>
                  </a:lnTo>
                  <a:close/>
                </a:path>
              </a:pathLst>
            </a:custGeom>
            <a:solidFill>
              <a:srgbClr val="3200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20"/>
            <p:cNvSpPr>
              <a:spLocks/>
            </p:cNvSpPr>
            <p:nvPr/>
          </p:nvSpPr>
          <p:spPr bwMode="auto">
            <a:xfrm>
              <a:off x="3417" y="2731"/>
              <a:ext cx="366" cy="92"/>
            </a:xfrm>
            <a:custGeom>
              <a:avLst/>
              <a:gdLst>
                <a:gd name="T0" fmla="*/ 0 w 366"/>
                <a:gd name="T1" fmla="*/ 92 h 92"/>
                <a:gd name="T2" fmla="*/ 0 w 366"/>
                <a:gd name="T3" fmla="*/ 92 h 92"/>
                <a:gd name="T4" fmla="*/ 30 w 366"/>
                <a:gd name="T5" fmla="*/ 66 h 92"/>
                <a:gd name="T6" fmla="*/ 70 w 366"/>
                <a:gd name="T7" fmla="*/ 44 h 92"/>
                <a:gd name="T8" fmla="*/ 113 w 366"/>
                <a:gd name="T9" fmla="*/ 22 h 92"/>
                <a:gd name="T10" fmla="*/ 144 w 366"/>
                <a:gd name="T11" fmla="*/ 13 h 92"/>
                <a:gd name="T12" fmla="*/ 170 w 366"/>
                <a:gd name="T13" fmla="*/ 5 h 92"/>
                <a:gd name="T14" fmla="*/ 200 w 366"/>
                <a:gd name="T15" fmla="*/ 0 h 92"/>
                <a:gd name="T16" fmla="*/ 231 w 366"/>
                <a:gd name="T17" fmla="*/ 0 h 92"/>
                <a:gd name="T18" fmla="*/ 266 w 366"/>
                <a:gd name="T19" fmla="*/ 0 h 92"/>
                <a:gd name="T20" fmla="*/ 296 w 366"/>
                <a:gd name="T21" fmla="*/ 9 h 92"/>
                <a:gd name="T22" fmla="*/ 331 w 366"/>
                <a:gd name="T23" fmla="*/ 22 h 92"/>
                <a:gd name="T24" fmla="*/ 366 w 366"/>
                <a:gd name="T25" fmla="*/ 44 h 92"/>
                <a:gd name="T26" fmla="*/ 366 w 366"/>
                <a:gd name="T27" fmla="*/ 44 h 92"/>
                <a:gd name="T28" fmla="*/ 340 w 366"/>
                <a:gd name="T29" fmla="*/ 40 h 92"/>
                <a:gd name="T30" fmla="*/ 305 w 366"/>
                <a:gd name="T31" fmla="*/ 35 h 92"/>
                <a:gd name="T32" fmla="*/ 261 w 366"/>
                <a:gd name="T33" fmla="*/ 35 h 92"/>
                <a:gd name="T34" fmla="*/ 205 w 366"/>
                <a:gd name="T35" fmla="*/ 40 h 92"/>
                <a:gd name="T36" fmla="*/ 144 w 366"/>
                <a:gd name="T37" fmla="*/ 48 h 92"/>
                <a:gd name="T38" fmla="*/ 74 w 366"/>
                <a:gd name="T39" fmla="*/ 66 h 92"/>
                <a:gd name="T40" fmla="*/ 0 w 366"/>
                <a:gd name="T41" fmla="*/ 92 h 92"/>
                <a:gd name="T42" fmla="*/ 0 w 366"/>
                <a:gd name="T43"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6" h="92">
                  <a:moveTo>
                    <a:pt x="0" y="92"/>
                  </a:moveTo>
                  <a:lnTo>
                    <a:pt x="0" y="92"/>
                  </a:lnTo>
                  <a:lnTo>
                    <a:pt x="30" y="66"/>
                  </a:lnTo>
                  <a:lnTo>
                    <a:pt x="70" y="44"/>
                  </a:lnTo>
                  <a:lnTo>
                    <a:pt x="113" y="22"/>
                  </a:lnTo>
                  <a:lnTo>
                    <a:pt x="144" y="13"/>
                  </a:lnTo>
                  <a:lnTo>
                    <a:pt x="170" y="5"/>
                  </a:lnTo>
                  <a:lnTo>
                    <a:pt x="200" y="0"/>
                  </a:lnTo>
                  <a:lnTo>
                    <a:pt x="231" y="0"/>
                  </a:lnTo>
                  <a:lnTo>
                    <a:pt x="266" y="0"/>
                  </a:lnTo>
                  <a:lnTo>
                    <a:pt x="296" y="9"/>
                  </a:lnTo>
                  <a:lnTo>
                    <a:pt x="331" y="22"/>
                  </a:lnTo>
                  <a:lnTo>
                    <a:pt x="366" y="44"/>
                  </a:lnTo>
                  <a:lnTo>
                    <a:pt x="366" y="44"/>
                  </a:lnTo>
                  <a:lnTo>
                    <a:pt x="340" y="40"/>
                  </a:lnTo>
                  <a:lnTo>
                    <a:pt x="305" y="35"/>
                  </a:lnTo>
                  <a:lnTo>
                    <a:pt x="261" y="35"/>
                  </a:lnTo>
                  <a:lnTo>
                    <a:pt x="205" y="40"/>
                  </a:lnTo>
                  <a:lnTo>
                    <a:pt x="144" y="48"/>
                  </a:lnTo>
                  <a:lnTo>
                    <a:pt x="74" y="66"/>
                  </a:lnTo>
                  <a:lnTo>
                    <a:pt x="0" y="92"/>
                  </a:lnTo>
                  <a:lnTo>
                    <a:pt x="0"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21"/>
            <p:cNvSpPr>
              <a:spLocks/>
            </p:cNvSpPr>
            <p:nvPr/>
          </p:nvSpPr>
          <p:spPr bwMode="auto">
            <a:xfrm>
              <a:off x="3107" y="2914"/>
              <a:ext cx="244" cy="388"/>
            </a:xfrm>
            <a:custGeom>
              <a:avLst/>
              <a:gdLst>
                <a:gd name="T0" fmla="*/ 66 w 244"/>
                <a:gd name="T1" fmla="*/ 327 h 388"/>
                <a:gd name="T2" fmla="*/ 66 w 244"/>
                <a:gd name="T3" fmla="*/ 327 h 388"/>
                <a:gd name="T4" fmla="*/ 66 w 244"/>
                <a:gd name="T5" fmla="*/ 301 h 388"/>
                <a:gd name="T6" fmla="*/ 70 w 244"/>
                <a:gd name="T7" fmla="*/ 275 h 388"/>
                <a:gd name="T8" fmla="*/ 79 w 244"/>
                <a:gd name="T9" fmla="*/ 240 h 388"/>
                <a:gd name="T10" fmla="*/ 96 w 244"/>
                <a:gd name="T11" fmla="*/ 201 h 388"/>
                <a:gd name="T12" fmla="*/ 122 w 244"/>
                <a:gd name="T13" fmla="*/ 157 h 388"/>
                <a:gd name="T14" fmla="*/ 135 w 244"/>
                <a:gd name="T15" fmla="*/ 140 h 388"/>
                <a:gd name="T16" fmla="*/ 157 w 244"/>
                <a:gd name="T17" fmla="*/ 122 h 388"/>
                <a:gd name="T18" fmla="*/ 179 w 244"/>
                <a:gd name="T19" fmla="*/ 105 h 388"/>
                <a:gd name="T20" fmla="*/ 205 w 244"/>
                <a:gd name="T21" fmla="*/ 88 h 388"/>
                <a:gd name="T22" fmla="*/ 205 w 244"/>
                <a:gd name="T23" fmla="*/ 88 h 388"/>
                <a:gd name="T24" fmla="*/ 214 w 244"/>
                <a:gd name="T25" fmla="*/ 70 h 388"/>
                <a:gd name="T26" fmla="*/ 236 w 244"/>
                <a:gd name="T27" fmla="*/ 35 h 388"/>
                <a:gd name="T28" fmla="*/ 244 w 244"/>
                <a:gd name="T29" fmla="*/ 18 h 388"/>
                <a:gd name="T30" fmla="*/ 244 w 244"/>
                <a:gd name="T31" fmla="*/ 5 h 388"/>
                <a:gd name="T32" fmla="*/ 244 w 244"/>
                <a:gd name="T33" fmla="*/ 0 h 388"/>
                <a:gd name="T34" fmla="*/ 240 w 244"/>
                <a:gd name="T35" fmla="*/ 0 h 388"/>
                <a:gd name="T36" fmla="*/ 223 w 244"/>
                <a:gd name="T37" fmla="*/ 0 h 388"/>
                <a:gd name="T38" fmla="*/ 223 w 244"/>
                <a:gd name="T39" fmla="*/ 0 h 388"/>
                <a:gd name="T40" fmla="*/ 192 w 244"/>
                <a:gd name="T41" fmla="*/ 27 h 388"/>
                <a:gd name="T42" fmla="*/ 166 w 244"/>
                <a:gd name="T43" fmla="*/ 53 h 388"/>
                <a:gd name="T44" fmla="*/ 131 w 244"/>
                <a:gd name="T45" fmla="*/ 88 h 388"/>
                <a:gd name="T46" fmla="*/ 96 w 244"/>
                <a:gd name="T47" fmla="*/ 136 h 388"/>
                <a:gd name="T48" fmla="*/ 66 w 244"/>
                <a:gd name="T49" fmla="*/ 192 h 388"/>
                <a:gd name="T50" fmla="*/ 53 w 244"/>
                <a:gd name="T51" fmla="*/ 223 h 388"/>
                <a:gd name="T52" fmla="*/ 40 w 244"/>
                <a:gd name="T53" fmla="*/ 258 h 388"/>
                <a:gd name="T54" fmla="*/ 31 w 244"/>
                <a:gd name="T55" fmla="*/ 292 h 388"/>
                <a:gd name="T56" fmla="*/ 22 w 244"/>
                <a:gd name="T57" fmla="*/ 332 h 388"/>
                <a:gd name="T58" fmla="*/ 22 w 244"/>
                <a:gd name="T59" fmla="*/ 332 h 388"/>
                <a:gd name="T60" fmla="*/ 9 w 244"/>
                <a:gd name="T61" fmla="*/ 349 h 388"/>
                <a:gd name="T62" fmla="*/ 0 w 244"/>
                <a:gd name="T63" fmla="*/ 362 h 388"/>
                <a:gd name="T64" fmla="*/ 0 w 244"/>
                <a:gd name="T65" fmla="*/ 371 h 388"/>
                <a:gd name="T66" fmla="*/ 0 w 244"/>
                <a:gd name="T67" fmla="*/ 375 h 388"/>
                <a:gd name="T68" fmla="*/ 0 w 244"/>
                <a:gd name="T69" fmla="*/ 375 h 388"/>
                <a:gd name="T70" fmla="*/ 13 w 244"/>
                <a:gd name="T71" fmla="*/ 388 h 388"/>
                <a:gd name="T72" fmla="*/ 13 w 244"/>
                <a:gd name="T73" fmla="*/ 388 h 388"/>
                <a:gd name="T74" fmla="*/ 22 w 244"/>
                <a:gd name="T75" fmla="*/ 384 h 388"/>
                <a:gd name="T76" fmla="*/ 31 w 244"/>
                <a:gd name="T77" fmla="*/ 371 h 388"/>
                <a:gd name="T78" fmla="*/ 44 w 244"/>
                <a:gd name="T79" fmla="*/ 358 h 388"/>
                <a:gd name="T80" fmla="*/ 53 w 244"/>
                <a:gd name="T81" fmla="*/ 349 h 388"/>
                <a:gd name="T82" fmla="*/ 66 w 244"/>
                <a:gd name="T83" fmla="*/ 327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44" h="388">
                  <a:moveTo>
                    <a:pt x="66" y="327"/>
                  </a:moveTo>
                  <a:lnTo>
                    <a:pt x="66" y="327"/>
                  </a:lnTo>
                  <a:lnTo>
                    <a:pt x="66" y="301"/>
                  </a:lnTo>
                  <a:lnTo>
                    <a:pt x="70" y="275"/>
                  </a:lnTo>
                  <a:lnTo>
                    <a:pt x="79" y="240"/>
                  </a:lnTo>
                  <a:lnTo>
                    <a:pt x="96" y="201"/>
                  </a:lnTo>
                  <a:lnTo>
                    <a:pt x="122" y="157"/>
                  </a:lnTo>
                  <a:lnTo>
                    <a:pt x="135" y="140"/>
                  </a:lnTo>
                  <a:lnTo>
                    <a:pt x="157" y="122"/>
                  </a:lnTo>
                  <a:lnTo>
                    <a:pt x="179" y="105"/>
                  </a:lnTo>
                  <a:lnTo>
                    <a:pt x="205" y="88"/>
                  </a:lnTo>
                  <a:lnTo>
                    <a:pt x="205" y="88"/>
                  </a:lnTo>
                  <a:lnTo>
                    <a:pt x="214" y="70"/>
                  </a:lnTo>
                  <a:lnTo>
                    <a:pt x="236" y="35"/>
                  </a:lnTo>
                  <a:lnTo>
                    <a:pt x="244" y="18"/>
                  </a:lnTo>
                  <a:lnTo>
                    <a:pt x="244" y="5"/>
                  </a:lnTo>
                  <a:lnTo>
                    <a:pt x="244" y="0"/>
                  </a:lnTo>
                  <a:lnTo>
                    <a:pt x="240" y="0"/>
                  </a:lnTo>
                  <a:lnTo>
                    <a:pt x="223" y="0"/>
                  </a:lnTo>
                  <a:lnTo>
                    <a:pt x="223" y="0"/>
                  </a:lnTo>
                  <a:lnTo>
                    <a:pt x="192" y="27"/>
                  </a:lnTo>
                  <a:lnTo>
                    <a:pt x="166" y="53"/>
                  </a:lnTo>
                  <a:lnTo>
                    <a:pt x="131" y="88"/>
                  </a:lnTo>
                  <a:lnTo>
                    <a:pt x="96" y="136"/>
                  </a:lnTo>
                  <a:lnTo>
                    <a:pt x="66" y="192"/>
                  </a:lnTo>
                  <a:lnTo>
                    <a:pt x="53" y="223"/>
                  </a:lnTo>
                  <a:lnTo>
                    <a:pt x="40" y="258"/>
                  </a:lnTo>
                  <a:lnTo>
                    <a:pt x="31" y="292"/>
                  </a:lnTo>
                  <a:lnTo>
                    <a:pt x="22" y="332"/>
                  </a:lnTo>
                  <a:lnTo>
                    <a:pt x="22" y="332"/>
                  </a:lnTo>
                  <a:lnTo>
                    <a:pt x="9" y="349"/>
                  </a:lnTo>
                  <a:lnTo>
                    <a:pt x="0" y="362"/>
                  </a:lnTo>
                  <a:lnTo>
                    <a:pt x="0" y="371"/>
                  </a:lnTo>
                  <a:lnTo>
                    <a:pt x="0" y="375"/>
                  </a:lnTo>
                  <a:lnTo>
                    <a:pt x="0" y="375"/>
                  </a:lnTo>
                  <a:lnTo>
                    <a:pt x="13" y="388"/>
                  </a:lnTo>
                  <a:lnTo>
                    <a:pt x="13" y="388"/>
                  </a:lnTo>
                  <a:lnTo>
                    <a:pt x="22" y="384"/>
                  </a:lnTo>
                  <a:lnTo>
                    <a:pt x="31" y="371"/>
                  </a:lnTo>
                  <a:lnTo>
                    <a:pt x="44" y="358"/>
                  </a:lnTo>
                  <a:lnTo>
                    <a:pt x="53" y="349"/>
                  </a:lnTo>
                  <a:lnTo>
                    <a:pt x="66" y="3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Freeform 22"/>
            <p:cNvSpPr>
              <a:spLocks/>
            </p:cNvSpPr>
            <p:nvPr/>
          </p:nvSpPr>
          <p:spPr bwMode="auto">
            <a:xfrm>
              <a:off x="3107" y="2914"/>
              <a:ext cx="244" cy="388"/>
            </a:xfrm>
            <a:custGeom>
              <a:avLst/>
              <a:gdLst>
                <a:gd name="T0" fmla="*/ 66 w 244"/>
                <a:gd name="T1" fmla="*/ 327 h 388"/>
                <a:gd name="T2" fmla="*/ 66 w 244"/>
                <a:gd name="T3" fmla="*/ 327 h 388"/>
                <a:gd name="T4" fmla="*/ 66 w 244"/>
                <a:gd name="T5" fmla="*/ 301 h 388"/>
                <a:gd name="T6" fmla="*/ 70 w 244"/>
                <a:gd name="T7" fmla="*/ 275 h 388"/>
                <a:gd name="T8" fmla="*/ 79 w 244"/>
                <a:gd name="T9" fmla="*/ 240 h 388"/>
                <a:gd name="T10" fmla="*/ 96 w 244"/>
                <a:gd name="T11" fmla="*/ 201 h 388"/>
                <a:gd name="T12" fmla="*/ 122 w 244"/>
                <a:gd name="T13" fmla="*/ 157 h 388"/>
                <a:gd name="T14" fmla="*/ 135 w 244"/>
                <a:gd name="T15" fmla="*/ 140 h 388"/>
                <a:gd name="T16" fmla="*/ 157 w 244"/>
                <a:gd name="T17" fmla="*/ 122 h 388"/>
                <a:gd name="T18" fmla="*/ 179 w 244"/>
                <a:gd name="T19" fmla="*/ 105 h 388"/>
                <a:gd name="T20" fmla="*/ 205 w 244"/>
                <a:gd name="T21" fmla="*/ 88 h 388"/>
                <a:gd name="T22" fmla="*/ 205 w 244"/>
                <a:gd name="T23" fmla="*/ 88 h 388"/>
                <a:gd name="T24" fmla="*/ 214 w 244"/>
                <a:gd name="T25" fmla="*/ 70 h 388"/>
                <a:gd name="T26" fmla="*/ 236 w 244"/>
                <a:gd name="T27" fmla="*/ 35 h 388"/>
                <a:gd name="T28" fmla="*/ 244 w 244"/>
                <a:gd name="T29" fmla="*/ 18 h 388"/>
                <a:gd name="T30" fmla="*/ 244 w 244"/>
                <a:gd name="T31" fmla="*/ 5 h 388"/>
                <a:gd name="T32" fmla="*/ 244 w 244"/>
                <a:gd name="T33" fmla="*/ 0 h 388"/>
                <a:gd name="T34" fmla="*/ 240 w 244"/>
                <a:gd name="T35" fmla="*/ 0 h 388"/>
                <a:gd name="T36" fmla="*/ 223 w 244"/>
                <a:gd name="T37" fmla="*/ 0 h 388"/>
                <a:gd name="T38" fmla="*/ 223 w 244"/>
                <a:gd name="T39" fmla="*/ 0 h 388"/>
                <a:gd name="T40" fmla="*/ 192 w 244"/>
                <a:gd name="T41" fmla="*/ 27 h 388"/>
                <a:gd name="T42" fmla="*/ 166 w 244"/>
                <a:gd name="T43" fmla="*/ 53 h 388"/>
                <a:gd name="T44" fmla="*/ 131 w 244"/>
                <a:gd name="T45" fmla="*/ 88 h 388"/>
                <a:gd name="T46" fmla="*/ 96 w 244"/>
                <a:gd name="T47" fmla="*/ 136 h 388"/>
                <a:gd name="T48" fmla="*/ 66 w 244"/>
                <a:gd name="T49" fmla="*/ 192 h 388"/>
                <a:gd name="T50" fmla="*/ 53 w 244"/>
                <a:gd name="T51" fmla="*/ 223 h 388"/>
                <a:gd name="T52" fmla="*/ 40 w 244"/>
                <a:gd name="T53" fmla="*/ 258 h 388"/>
                <a:gd name="T54" fmla="*/ 31 w 244"/>
                <a:gd name="T55" fmla="*/ 292 h 388"/>
                <a:gd name="T56" fmla="*/ 22 w 244"/>
                <a:gd name="T57" fmla="*/ 332 h 388"/>
                <a:gd name="T58" fmla="*/ 22 w 244"/>
                <a:gd name="T59" fmla="*/ 332 h 388"/>
                <a:gd name="T60" fmla="*/ 9 w 244"/>
                <a:gd name="T61" fmla="*/ 349 h 388"/>
                <a:gd name="T62" fmla="*/ 0 w 244"/>
                <a:gd name="T63" fmla="*/ 362 h 388"/>
                <a:gd name="T64" fmla="*/ 0 w 244"/>
                <a:gd name="T65" fmla="*/ 371 h 388"/>
                <a:gd name="T66" fmla="*/ 0 w 244"/>
                <a:gd name="T67" fmla="*/ 375 h 388"/>
                <a:gd name="T68" fmla="*/ 0 w 244"/>
                <a:gd name="T69" fmla="*/ 375 h 388"/>
                <a:gd name="T70" fmla="*/ 13 w 244"/>
                <a:gd name="T71" fmla="*/ 388 h 388"/>
                <a:gd name="T72" fmla="*/ 13 w 244"/>
                <a:gd name="T73" fmla="*/ 388 h 388"/>
                <a:gd name="T74" fmla="*/ 22 w 244"/>
                <a:gd name="T75" fmla="*/ 384 h 388"/>
                <a:gd name="T76" fmla="*/ 31 w 244"/>
                <a:gd name="T77" fmla="*/ 371 h 388"/>
                <a:gd name="T78" fmla="*/ 44 w 244"/>
                <a:gd name="T79" fmla="*/ 358 h 388"/>
                <a:gd name="T80" fmla="*/ 53 w 244"/>
                <a:gd name="T81" fmla="*/ 349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4" h="388">
                  <a:moveTo>
                    <a:pt x="66" y="327"/>
                  </a:moveTo>
                  <a:lnTo>
                    <a:pt x="66" y="327"/>
                  </a:lnTo>
                  <a:lnTo>
                    <a:pt x="66" y="301"/>
                  </a:lnTo>
                  <a:lnTo>
                    <a:pt x="70" y="275"/>
                  </a:lnTo>
                  <a:lnTo>
                    <a:pt x="79" y="240"/>
                  </a:lnTo>
                  <a:lnTo>
                    <a:pt x="96" y="201"/>
                  </a:lnTo>
                  <a:lnTo>
                    <a:pt x="122" y="157"/>
                  </a:lnTo>
                  <a:lnTo>
                    <a:pt x="135" y="140"/>
                  </a:lnTo>
                  <a:lnTo>
                    <a:pt x="157" y="122"/>
                  </a:lnTo>
                  <a:lnTo>
                    <a:pt x="179" y="105"/>
                  </a:lnTo>
                  <a:lnTo>
                    <a:pt x="205" y="88"/>
                  </a:lnTo>
                  <a:lnTo>
                    <a:pt x="205" y="88"/>
                  </a:lnTo>
                  <a:lnTo>
                    <a:pt x="214" y="70"/>
                  </a:lnTo>
                  <a:lnTo>
                    <a:pt x="236" y="35"/>
                  </a:lnTo>
                  <a:lnTo>
                    <a:pt x="244" y="18"/>
                  </a:lnTo>
                  <a:lnTo>
                    <a:pt x="244" y="5"/>
                  </a:lnTo>
                  <a:lnTo>
                    <a:pt x="244" y="0"/>
                  </a:lnTo>
                  <a:lnTo>
                    <a:pt x="240" y="0"/>
                  </a:lnTo>
                  <a:lnTo>
                    <a:pt x="223" y="0"/>
                  </a:lnTo>
                  <a:lnTo>
                    <a:pt x="223" y="0"/>
                  </a:lnTo>
                  <a:lnTo>
                    <a:pt x="192" y="27"/>
                  </a:lnTo>
                  <a:lnTo>
                    <a:pt x="166" y="53"/>
                  </a:lnTo>
                  <a:lnTo>
                    <a:pt x="131" y="88"/>
                  </a:lnTo>
                  <a:lnTo>
                    <a:pt x="96" y="136"/>
                  </a:lnTo>
                  <a:lnTo>
                    <a:pt x="66" y="192"/>
                  </a:lnTo>
                  <a:lnTo>
                    <a:pt x="53" y="223"/>
                  </a:lnTo>
                  <a:lnTo>
                    <a:pt x="40" y="258"/>
                  </a:lnTo>
                  <a:lnTo>
                    <a:pt x="31" y="292"/>
                  </a:lnTo>
                  <a:lnTo>
                    <a:pt x="22" y="332"/>
                  </a:lnTo>
                  <a:lnTo>
                    <a:pt x="22" y="332"/>
                  </a:lnTo>
                  <a:lnTo>
                    <a:pt x="9" y="349"/>
                  </a:lnTo>
                  <a:lnTo>
                    <a:pt x="0" y="362"/>
                  </a:lnTo>
                  <a:lnTo>
                    <a:pt x="0" y="371"/>
                  </a:lnTo>
                  <a:lnTo>
                    <a:pt x="0" y="375"/>
                  </a:lnTo>
                  <a:lnTo>
                    <a:pt x="0" y="375"/>
                  </a:lnTo>
                  <a:lnTo>
                    <a:pt x="13" y="388"/>
                  </a:lnTo>
                  <a:lnTo>
                    <a:pt x="13" y="388"/>
                  </a:lnTo>
                  <a:lnTo>
                    <a:pt x="22" y="384"/>
                  </a:lnTo>
                  <a:lnTo>
                    <a:pt x="31" y="371"/>
                  </a:lnTo>
                  <a:lnTo>
                    <a:pt x="44" y="358"/>
                  </a:lnTo>
                  <a:lnTo>
                    <a:pt x="53" y="349"/>
                  </a:lnTo>
                </a:path>
              </a:pathLst>
            </a:custGeom>
            <a:solidFill>
              <a:srgbClr val="7030A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Rectangle 23"/>
            <p:cNvSpPr>
              <a:spLocks noChangeArrowheads="1"/>
            </p:cNvSpPr>
            <p:nvPr/>
          </p:nvSpPr>
          <p:spPr bwMode="auto">
            <a:xfrm>
              <a:off x="1839" y="1554"/>
              <a:ext cx="83" cy="1674"/>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24"/>
            <p:cNvSpPr>
              <a:spLocks/>
            </p:cNvSpPr>
            <p:nvPr/>
          </p:nvSpPr>
          <p:spPr bwMode="auto">
            <a:xfrm>
              <a:off x="2196" y="1720"/>
              <a:ext cx="13" cy="1290"/>
            </a:xfrm>
            <a:custGeom>
              <a:avLst/>
              <a:gdLst>
                <a:gd name="T0" fmla="*/ 0 w 13"/>
                <a:gd name="T1" fmla="*/ 1290 h 1290"/>
                <a:gd name="T2" fmla="*/ 0 w 13"/>
                <a:gd name="T3" fmla="*/ 0 h 1290"/>
                <a:gd name="T4" fmla="*/ 13 w 13"/>
                <a:gd name="T5" fmla="*/ 0 h 1290"/>
                <a:gd name="T6" fmla="*/ 13 w 13"/>
                <a:gd name="T7" fmla="*/ 1290 h 1290"/>
                <a:gd name="T8" fmla="*/ 0 w 13"/>
                <a:gd name="T9" fmla="*/ 1290 h 1290"/>
                <a:gd name="T10" fmla="*/ 0 w 13"/>
                <a:gd name="T11" fmla="*/ 1290 h 1290"/>
              </a:gdLst>
              <a:ahLst/>
              <a:cxnLst>
                <a:cxn ang="0">
                  <a:pos x="T0" y="T1"/>
                </a:cxn>
                <a:cxn ang="0">
                  <a:pos x="T2" y="T3"/>
                </a:cxn>
                <a:cxn ang="0">
                  <a:pos x="T4" y="T5"/>
                </a:cxn>
                <a:cxn ang="0">
                  <a:pos x="T6" y="T7"/>
                </a:cxn>
                <a:cxn ang="0">
                  <a:pos x="T8" y="T9"/>
                </a:cxn>
                <a:cxn ang="0">
                  <a:pos x="T10" y="T11"/>
                </a:cxn>
              </a:cxnLst>
              <a:rect l="0" t="0" r="r" b="b"/>
              <a:pathLst>
                <a:path w="13" h="1290">
                  <a:moveTo>
                    <a:pt x="0" y="1290"/>
                  </a:moveTo>
                  <a:lnTo>
                    <a:pt x="0" y="0"/>
                  </a:lnTo>
                  <a:lnTo>
                    <a:pt x="13" y="0"/>
                  </a:lnTo>
                  <a:lnTo>
                    <a:pt x="13" y="1290"/>
                  </a:lnTo>
                  <a:lnTo>
                    <a:pt x="0" y="1290"/>
                  </a:lnTo>
                  <a:lnTo>
                    <a:pt x="0" y="1290"/>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25"/>
            <p:cNvSpPr>
              <a:spLocks/>
            </p:cNvSpPr>
            <p:nvPr/>
          </p:nvSpPr>
          <p:spPr bwMode="auto">
            <a:xfrm>
              <a:off x="2423" y="1781"/>
              <a:ext cx="13" cy="1199"/>
            </a:xfrm>
            <a:custGeom>
              <a:avLst/>
              <a:gdLst>
                <a:gd name="T0" fmla="*/ 0 w 13"/>
                <a:gd name="T1" fmla="*/ 1199 h 1199"/>
                <a:gd name="T2" fmla="*/ 0 w 13"/>
                <a:gd name="T3" fmla="*/ 0 h 1199"/>
                <a:gd name="T4" fmla="*/ 13 w 13"/>
                <a:gd name="T5" fmla="*/ 0 h 1199"/>
                <a:gd name="T6" fmla="*/ 13 w 13"/>
                <a:gd name="T7" fmla="*/ 1199 h 1199"/>
                <a:gd name="T8" fmla="*/ 0 w 13"/>
                <a:gd name="T9" fmla="*/ 1199 h 1199"/>
                <a:gd name="T10" fmla="*/ 0 w 13"/>
                <a:gd name="T11" fmla="*/ 1199 h 1199"/>
              </a:gdLst>
              <a:ahLst/>
              <a:cxnLst>
                <a:cxn ang="0">
                  <a:pos x="T0" y="T1"/>
                </a:cxn>
                <a:cxn ang="0">
                  <a:pos x="T2" y="T3"/>
                </a:cxn>
                <a:cxn ang="0">
                  <a:pos x="T4" y="T5"/>
                </a:cxn>
                <a:cxn ang="0">
                  <a:pos x="T6" y="T7"/>
                </a:cxn>
                <a:cxn ang="0">
                  <a:pos x="T8" y="T9"/>
                </a:cxn>
                <a:cxn ang="0">
                  <a:pos x="T10" y="T11"/>
                </a:cxn>
              </a:cxnLst>
              <a:rect l="0" t="0" r="r" b="b"/>
              <a:pathLst>
                <a:path w="13" h="1199">
                  <a:moveTo>
                    <a:pt x="0" y="1199"/>
                  </a:moveTo>
                  <a:lnTo>
                    <a:pt x="0" y="0"/>
                  </a:lnTo>
                  <a:lnTo>
                    <a:pt x="13" y="0"/>
                  </a:lnTo>
                  <a:lnTo>
                    <a:pt x="13" y="1199"/>
                  </a:lnTo>
                  <a:lnTo>
                    <a:pt x="0" y="1199"/>
                  </a:lnTo>
                  <a:lnTo>
                    <a:pt x="0" y="1199"/>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6" name="Freeform 26"/>
            <p:cNvSpPr>
              <a:spLocks/>
            </p:cNvSpPr>
            <p:nvPr/>
          </p:nvSpPr>
          <p:spPr bwMode="auto">
            <a:xfrm>
              <a:off x="2650" y="1851"/>
              <a:ext cx="13" cy="1090"/>
            </a:xfrm>
            <a:custGeom>
              <a:avLst/>
              <a:gdLst>
                <a:gd name="T0" fmla="*/ 0 w 13"/>
                <a:gd name="T1" fmla="*/ 1090 h 1090"/>
                <a:gd name="T2" fmla="*/ 0 w 13"/>
                <a:gd name="T3" fmla="*/ 0 h 1090"/>
                <a:gd name="T4" fmla="*/ 13 w 13"/>
                <a:gd name="T5" fmla="*/ 0 h 1090"/>
                <a:gd name="T6" fmla="*/ 13 w 13"/>
                <a:gd name="T7" fmla="*/ 1090 h 1090"/>
                <a:gd name="T8" fmla="*/ 0 w 13"/>
                <a:gd name="T9" fmla="*/ 1090 h 1090"/>
                <a:gd name="T10" fmla="*/ 0 w 13"/>
                <a:gd name="T11" fmla="*/ 1090 h 1090"/>
              </a:gdLst>
              <a:ahLst/>
              <a:cxnLst>
                <a:cxn ang="0">
                  <a:pos x="T0" y="T1"/>
                </a:cxn>
                <a:cxn ang="0">
                  <a:pos x="T2" y="T3"/>
                </a:cxn>
                <a:cxn ang="0">
                  <a:pos x="T4" y="T5"/>
                </a:cxn>
                <a:cxn ang="0">
                  <a:pos x="T6" y="T7"/>
                </a:cxn>
                <a:cxn ang="0">
                  <a:pos x="T8" y="T9"/>
                </a:cxn>
                <a:cxn ang="0">
                  <a:pos x="T10" y="T11"/>
                </a:cxn>
              </a:cxnLst>
              <a:rect l="0" t="0" r="r" b="b"/>
              <a:pathLst>
                <a:path w="13" h="1090">
                  <a:moveTo>
                    <a:pt x="0" y="1090"/>
                  </a:moveTo>
                  <a:lnTo>
                    <a:pt x="0" y="0"/>
                  </a:lnTo>
                  <a:lnTo>
                    <a:pt x="13" y="0"/>
                  </a:lnTo>
                  <a:lnTo>
                    <a:pt x="13" y="1090"/>
                  </a:lnTo>
                  <a:lnTo>
                    <a:pt x="0" y="1090"/>
                  </a:lnTo>
                  <a:lnTo>
                    <a:pt x="0" y="1090"/>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7" name="Freeform 27"/>
            <p:cNvSpPr>
              <a:spLocks/>
            </p:cNvSpPr>
            <p:nvPr/>
          </p:nvSpPr>
          <p:spPr bwMode="auto">
            <a:xfrm>
              <a:off x="2863" y="1912"/>
              <a:ext cx="13" cy="985"/>
            </a:xfrm>
            <a:custGeom>
              <a:avLst/>
              <a:gdLst>
                <a:gd name="T0" fmla="*/ 0 w 13"/>
                <a:gd name="T1" fmla="*/ 985 h 985"/>
                <a:gd name="T2" fmla="*/ 0 w 13"/>
                <a:gd name="T3" fmla="*/ 0 h 985"/>
                <a:gd name="T4" fmla="*/ 13 w 13"/>
                <a:gd name="T5" fmla="*/ 0 h 985"/>
                <a:gd name="T6" fmla="*/ 13 w 13"/>
                <a:gd name="T7" fmla="*/ 985 h 985"/>
                <a:gd name="T8" fmla="*/ 0 w 13"/>
                <a:gd name="T9" fmla="*/ 985 h 985"/>
                <a:gd name="T10" fmla="*/ 0 w 13"/>
                <a:gd name="T11" fmla="*/ 985 h 985"/>
              </a:gdLst>
              <a:ahLst/>
              <a:cxnLst>
                <a:cxn ang="0">
                  <a:pos x="T0" y="T1"/>
                </a:cxn>
                <a:cxn ang="0">
                  <a:pos x="T2" y="T3"/>
                </a:cxn>
                <a:cxn ang="0">
                  <a:pos x="T4" y="T5"/>
                </a:cxn>
                <a:cxn ang="0">
                  <a:pos x="T6" y="T7"/>
                </a:cxn>
                <a:cxn ang="0">
                  <a:pos x="T8" y="T9"/>
                </a:cxn>
                <a:cxn ang="0">
                  <a:pos x="T10" y="T11"/>
                </a:cxn>
              </a:cxnLst>
              <a:rect l="0" t="0" r="r" b="b"/>
              <a:pathLst>
                <a:path w="13" h="985">
                  <a:moveTo>
                    <a:pt x="0" y="985"/>
                  </a:moveTo>
                  <a:lnTo>
                    <a:pt x="0" y="0"/>
                  </a:lnTo>
                  <a:lnTo>
                    <a:pt x="13" y="0"/>
                  </a:lnTo>
                  <a:lnTo>
                    <a:pt x="13" y="985"/>
                  </a:lnTo>
                  <a:lnTo>
                    <a:pt x="0" y="985"/>
                  </a:lnTo>
                  <a:lnTo>
                    <a:pt x="0" y="985"/>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28"/>
            <p:cNvSpPr>
              <a:spLocks/>
            </p:cNvSpPr>
            <p:nvPr/>
          </p:nvSpPr>
          <p:spPr bwMode="auto">
            <a:xfrm>
              <a:off x="3059" y="1960"/>
              <a:ext cx="14" cy="906"/>
            </a:xfrm>
            <a:custGeom>
              <a:avLst/>
              <a:gdLst>
                <a:gd name="T0" fmla="*/ 0 w 14"/>
                <a:gd name="T1" fmla="*/ 906 h 906"/>
                <a:gd name="T2" fmla="*/ 0 w 14"/>
                <a:gd name="T3" fmla="*/ 0 h 906"/>
                <a:gd name="T4" fmla="*/ 14 w 14"/>
                <a:gd name="T5" fmla="*/ 0 h 906"/>
                <a:gd name="T6" fmla="*/ 14 w 14"/>
                <a:gd name="T7" fmla="*/ 906 h 906"/>
                <a:gd name="T8" fmla="*/ 0 w 14"/>
                <a:gd name="T9" fmla="*/ 906 h 906"/>
                <a:gd name="T10" fmla="*/ 0 w 14"/>
                <a:gd name="T11" fmla="*/ 906 h 906"/>
              </a:gdLst>
              <a:ahLst/>
              <a:cxnLst>
                <a:cxn ang="0">
                  <a:pos x="T0" y="T1"/>
                </a:cxn>
                <a:cxn ang="0">
                  <a:pos x="T2" y="T3"/>
                </a:cxn>
                <a:cxn ang="0">
                  <a:pos x="T4" y="T5"/>
                </a:cxn>
                <a:cxn ang="0">
                  <a:pos x="T6" y="T7"/>
                </a:cxn>
                <a:cxn ang="0">
                  <a:pos x="T8" y="T9"/>
                </a:cxn>
                <a:cxn ang="0">
                  <a:pos x="T10" y="T11"/>
                </a:cxn>
              </a:cxnLst>
              <a:rect l="0" t="0" r="r" b="b"/>
              <a:pathLst>
                <a:path w="14" h="906">
                  <a:moveTo>
                    <a:pt x="0" y="906"/>
                  </a:moveTo>
                  <a:lnTo>
                    <a:pt x="0" y="0"/>
                  </a:lnTo>
                  <a:lnTo>
                    <a:pt x="14" y="0"/>
                  </a:lnTo>
                  <a:lnTo>
                    <a:pt x="14" y="906"/>
                  </a:lnTo>
                  <a:lnTo>
                    <a:pt x="0" y="906"/>
                  </a:lnTo>
                  <a:lnTo>
                    <a:pt x="0" y="906"/>
                  </a:lnTo>
                  <a:close/>
                </a:path>
              </a:pathLst>
            </a:custGeom>
            <a:solidFill>
              <a:srgbClr val="CDCFD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29"/>
            <p:cNvSpPr>
              <a:spLocks/>
            </p:cNvSpPr>
            <p:nvPr/>
          </p:nvSpPr>
          <p:spPr bwMode="auto">
            <a:xfrm>
              <a:off x="4184" y="3224"/>
              <a:ext cx="61" cy="61"/>
            </a:xfrm>
            <a:custGeom>
              <a:avLst/>
              <a:gdLst>
                <a:gd name="T0" fmla="*/ 61 w 61"/>
                <a:gd name="T1" fmla="*/ 39 h 61"/>
                <a:gd name="T2" fmla="*/ 61 w 61"/>
                <a:gd name="T3" fmla="*/ 39 h 61"/>
                <a:gd name="T4" fmla="*/ 48 w 61"/>
                <a:gd name="T5" fmla="*/ 39 h 61"/>
                <a:gd name="T6" fmla="*/ 30 w 61"/>
                <a:gd name="T7" fmla="*/ 48 h 61"/>
                <a:gd name="T8" fmla="*/ 13 w 61"/>
                <a:gd name="T9" fmla="*/ 61 h 61"/>
                <a:gd name="T10" fmla="*/ 13 w 61"/>
                <a:gd name="T11" fmla="*/ 61 h 61"/>
                <a:gd name="T12" fmla="*/ 9 w 61"/>
                <a:gd name="T13" fmla="*/ 61 h 61"/>
                <a:gd name="T14" fmla="*/ 4 w 61"/>
                <a:gd name="T15" fmla="*/ 61 h 61"/>
                <a:gd name="T16" fmla="*/ 0 w 61"/>
                <a:gd name="T17" fmla="*/ 57 h 61"/>
                <a:gd name="T18" fmla="*/ 4 w 61"/>
                <a:gd name="T19" fmla="*/ 52 h 61"/>
                <a:gd name="T20" fmla="*/ 17 w 61"/>
                <a:gd name="T21" fmla="*/ 26 h 61"/>
                <a:gd name="T22" fmla="*/ 44 w 61"/>
                <a:gd name="T23" fmla="*/ 0 h 61"/>
                <a:gd name="T24" fmla="*/ 61 w 61"/>
                <a:gd name="T25" fmla="*/ 3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61">
                  <a:moveTo>
                    <a:pt x="61" y="39"/>
                  </a:moveTo>
                  <a:lnTo>
                    <a:pt x="61" y="39"/>
                  </a:lnTo>
                  <a:lnTo>
                    <a:pt x="48" y="39"/>
                  </a:lnTo>
                  <a:lnTo>
                    <a:pt x="30" y="48"/>
                  </a:lnTo>
                  <a:lnTo>
                    <a:pt x="13" y="61"/>
                  </a:lnTo>
                  <a:lnTo>
                    <a:pt x="13" y="61"/>
                  </a:lnTo>
                  <a:lnTo>
                    <a:pt x="9" y="61"/>
                  </a:lnTo>
                  <a:lnTo>
                    <a:pt x="4" y="61"/>
                  </a:lnTo>
                  <a:lnTo>
                    <a:pt x="0" y="57"/>
                  </a:lnTo>
                  <a:lnTo>
                    <a:pt x="4" y="52"/>
                  </a:lnTo>
                  <a:lnTo>
                    <a:pt x="17" y="26"/>
                  </a:lnTo>
                  <a:lnTo>
                    <a:pt x="44" y="0"/>
                  </a:lnTo>
                  <a:lnTo>
                    <a:pt x="61" y="39"/>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30"/>
            <p:cNvSpPr>
              <a:spLocks/>
            </p:cNvSpPr>
            <p:nvPr/>
          </p:nvSpPr>
          <p:spPr bwMode="auto">
            <a:xfrm>
              <a:off x="4040" y="2810"/>
              <a:ext cx="235" cy="514"/>
            </a:xfrm>
            <a:custGeom>
              <a:avLst/>
              <a:gdLst>
                <a:gd name="T0" fmla="*/ 166 w 235"/>
                <a:gd name="T1" fmla="*/ 436 h 514"/>
                <a:gd name="T2" fmla="*/ 166 w 235"/>
                <a:gd name="T3" fmla="*/ 436 h 514"/>
                <a:gd name="T4" fmla="*/ 170 w 235"/>
                <a:gd name="T5" fmla="*/ 401 h 514"/>
                <a:gd name="T6" fmla="*/ 170 w 235"/>
                <a:gd name="T7" fmla="*/ 366 h 514"/>
                <a:gd name="T8" fmla="*/ 161 w 235"/>
                <a:gd name="T9" fmla="*/ 322 h 514"/>
                <a:gd name="T10" fmla="*/ 148 w 235"/>
                <a:gd name="T11" fmla="*/ 270 h 514"/>
                <a:gd name="T12" fmla="*/ 140 w 235"/>
                <a:gd name="T13" fmla="*/ 244 h 514"/>
                <a:gd name="T14" fmla="*/ 127 w 235"/>
                <a:gd name="T15" fmla="*/ 218 h 514"/>
                <a:gd name="T16" fmla="*/ 109 w 235"/>
                <a:gd name="T17" fmla="*/ 192 h 514"/>
                <a:gd name="T18" fmla="*/ 92 w 235"/>
                <a:gd name="T19" fmla="*/ 165 h 514"/>
                <a:gd name="T20" fmla="*/ 66 w 235"/>
                <a:gd name="T21" fmla="*/ 139 h 514"/>
                <a:gd name="T22" fmla="*/ 35 w 235"/>
                <a:gd name="T23" fmla="*/ 118 h 514"/>
                <a:gd name="T24" fmla="*/ 35 w 235"/>
                <a:gd name="T25" fmla="*/ 118 h 514"/>
                <a:gd name="T26" fmla="*/ 26 w 235"/>
                <a:gd name="T27" fmla="*/ 96 h 514"/>
                <a:gd name="T28" fmla="*/ 4 w 235"/>
                <a:gd name="T29" fmla="*/ 48 h 514"/>
                <a:gd name="T30" fmla="*/ 0 w 235"/>
                <a:gd name="T31" fmla="*/ 26 h 514"/>
                <a:gd name="T32" fmla="*/ 0 w 235"/>
                <a:gd name="T33" fmla="*/ 9 h 514"/>
                <a:gd name="T34" fmla="*/ 4 w 235"/>
                <a:gd name="T35" fmla="*/ 4 h 514"/>
                <a:gd name="T36" fmla="*/ 9 w 235"/>
                <a:gd name="T37" fmla="*/ 0 h 514"/>
                <a:gd name="T38" fmla="*/ 18 w 235"/>
                <a:gd name="T39" fmla="*/ 4 h 514"/>
                <a:gd name="T40" fmla="*/ 31 w 235"/>
                <a:gd name="T41" fmla="*/ 9 h 514"/>
                <a:gd name="T42" fmla="*/ 31 w 235"/>
                <a:gd name="T43" fmla="*/ 9 h 514"/>
                <a:gd name="T44" fmla="*/ 61 w 235"/>
                <a:gd name="T45" fmla="*/ 39 h 514"/>
                <a:gd name="T46" fmla="*/ 92 w 235"/>
                <a:gd name="T47" fmla="*/ 78 h 514"/>
                <a:gd name="T48" fmla="*/ 127 w 235"/>
                <a:gd name="T49" fmla="*/ 131 h 514"/>
                <a:gd name="T50" fmla="*/ 161 w 235"/>
                <a:gd name="T51" fmla="*/ 192 h 514"/>
                <a:gd name="T52" fmla="*/ 174 w 235"/>
                <a:gd name="T53" fmla="*/ 231 h 514"/>
                <a:gd name="T54" fmla="*/ 188 w 235"/>
                <a:gd name="T55" fmla="*/ 266 h 514"/>
                <a:gd name="T56" fmla="*/ 201 w 235"/>
                <a:gd name="T57" fmla="*/ 309 h 514"/>
                <a:gd name="T58" fmla="*/ 209 w 235"/>
                <a:gd name="T59" fmla="*/ 353 h 514"/>
                <a:gd name="T60" fmla="*/ 214 w 235"/>
                <a:gd name="T61" fmla="*/ 396 h 514"/>
                <a:gd name="T62" fmla="*/ 218 w 235"/>
                <a:gd name="T63" fmla="*/ 444 h 514"/>
                <a:gd name="T64" fmla="*/ 218 w 235"/>
                <a:gd name="T65" fmla="*/ 444 h 514"/>
                <a:gd name="T66" fmla="*/ 231 w 235"/>
                <a:gd name="T67" fmla="*/ 471 h 514"/>
                <a:gd name="T68" fmla="*/ 235 w 235"/>
                <a:gd name="T69" fmla="*/ 488 h 514"/>
                <a:gd name="T70" fmla="*/ 235 w 235"/>
                <a:gd name="T71" fmla="*/ 497 h 514"/>
                <a:gd name="T72" fmla="*/ 235 w 235"/>
                <a:gd name="T73" fmla="*/ 505 h 514"/>
                <a:gd name="T74" fmla="*/ 235 w 235"/>
                <a:gd name="T75" fmla="*/ 505 h 514"/>
                <a:gd name="T76" fmla="*/ 218 w 235"/>
                <a:gd name="T77" fmla="*/ 514 h 514"/>
                <a:gd name="T78" fmla="*/ 218 w 235"/>
                <a:gd name="T79" fmla="*/ 514 h 514"/>
                <a:gd name="T80" fmla="*/ 214 w 235"/>
                <a:gd name="T81" fmla="*/ 514 h 514"/>
                <a:gd name="T82" fmla="*/ 209 w 235"/>
                <a:gd name="T83" fmla="*/ 505 h 514"/>
                <a:gd name="T84" fmla="*/ 196 w 235"/>
                <a:gd name="T85" fmla="*/ 488 h 514"/>
                <a:gd name="T86" fmla="*/ 183 w 235"/>
                <a:gd name="T87" fmla="*/ 471 h 514"/>
                <a:gd name="T88" fmla="*/ 174 w 235"/>
                <a:gd name="T89" fmla="*/ 462 h 514"/>
                <a:gd name="T90" fmla="*/ 166 w 235"/>
                <a:gd name="T91" fmla="*/ 436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5" h="514">
                  <a:moveTo>
                    <a:pt x="166" y="436"/>
                  </a:moveTo>
                  <a:lnTo>
                    <a:pt x="166" y="436"/>
                  </a:lnTo>
                  <a:lnTo>
                    <a:pt x="170" y="401"/>
                  </a:lnTo>
                  <a:lnTo>
                    <a:pt x="170" y="366"/>
                  </a:lnTo>
                  <a:lnTo>
                    <a:pt x="161" y="322"/>
                  </a:lnTo>
                  <a:lnTo>
                    <a:pt x="148" y="270"/>
                  </a:lnTo>
                  <a:lnTo>
                    <a:pt x="140" y="244"/>
                  </a:lnTo>
                  <a:lnTo>
                    <a:pt x="127" y="218"/>
                  </a:lnTo>
                  <a:lnTo>
                    <a:pt x="109" y="192"/>
                  </a:lnTo>
                  <a:lnTo>
                    <a:pt x="92" y="165"/>
                  </a:lnTo>
                  <a:lnTo>
                    <a:pt x="66" y="139"/>
                  </a:lnTo>
                  <a:lnTo>
                    <a:pt x="35" y="118"/>
                  </a:lnTo>
                  <a:lnTo>
                    <a:pt x="35" y="118"/>
                  </a:lnTo>
                  <a:lnTo>
                    <a:pt x="26" y="96"/>
                  </a:lnTo>
                  <a:lnTo>
                    <a:pt x="4" y="48"/>
                  </a:lnTo>
                  <a:lnTo>
                    <a:pt x="0" y="26"/>
                  </a:lnTo>
                  <a:lnTo>
                    <a:pt x="0" y="9"/>
                  </a:lnTo>
                  <a:lnTo>
                    <a:pt x="4" y="4"/>
                  </a:lnTo>
                  <a:lnTo>
                    <a:pt x="9" y="0"/>
                  </a:lnTo>
                  <a:lnTo>
                    <a:pt x="18" y="4"/>
                  </a:lnTo>
                  <a:lnTo>
                    <a:pt x="31" y="9"/>
                  </a:lnTo>
                  <a:lnTo>
                    <a:pt x="31" y="9"/>
                  </a:lnTo>
                  <a:lnTo>
                    <a:pt x="61" y="39"/>
                  </a:lnTo>
                  <a:lnTo>
                    <a:pt x="92" y="78"/>
                  </a:lnTo>
                  <a:lnTo>
                    <a:pt x="127" y="131"/>
                  </a:lnTo>
                  <a:lnTo>
                    <a:pt x="161" y="192"/>
                  </a:lnTo>
                  <a:lnTo>
                    <a:pt x="174" y="231"/>
                  </a:lnTo>
                  <a:lnTo>
                    <a:pt x="188" y="266"/>
                  </a:lnTo>
                  <a:lnTo>
                    <a:pt x="201" y="309"/>
                  </a:lnTo>
                  <a:lnTo>
                    <a:pt x="209" y="353"/>
                  </a:lnTo>
                  <a:lnTo>
                    <a:pt x="214" y="396"/>
                  </a:lnTo>
                  <a:lnTo>
                    <a:pt x="218" y="444"/>
                  </a:lnTo>
                  <a:lnTo>
                    <a:pt x="218" y="444"/>
                  </a:lnTo>
                  <a:lnTo>
                    <a:pt x="231" y="471"/>
                  </a:lnTo>
                  <a:lnTo>
                    <a:pt x="235" y="488"/>
                  </a:lnTo>
                  <a:lnTo>
                    <a:pt x="235" y="497"/>
                  </a:lnTo>
                  <a:lnTo>
                    <a:pt x="235" y="505"/>
                  </a:lnTo>
                  <a:lnTo>
                    <a:pt x="235" y="505"/>
                  </a:lnTo>
                  <a:lnTo>
                    <a:pt x="218" y="514"/>
                  </a:lnTo>
                  <a:lnTo>
                    <a:pt x="218" y="514"/>
                  </a:lnTo>
                  <a:lnTo>
                    <a:pt x="214" y="514"/>
                  </a:lnTo>
                  <a:lnTo>
                    <a:pt x="209" y="505"/>
                  </a:lnTo>
                  <a:lnTo>
                    <a:pt x="196" y="488"/>
                  </a:lnTo>
                  <a:lnTo>
                    <a:pt x="183" y="471"/>
                  </a:lnTo>
                  <a:lnTo>
                    <a:pt x="174" y="462"/>
                  </a:lnTo>
                  <a:lnTo>
                    <a:pt x="166" y="436"/>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31"/>
            <p:cNvSpPr>
              <a:spLocks/>
            </p:cNvSpPr>
            <p:nvPr/>
          </p:nvSpPr>
          <p:spPr bwMode="auto">
            <a:xfrm>
              <a:off x="4040" y="2810"/>
              <a:ext cx="235" cy="514"/>
            </a:xfrm>
            <a:custGeom>
              <a:avLst/>
              <a:gdLst>
                <a:gd name="T0" fmla="*/ 166 w 235"/>
                <a:gd name="T1" fmla="*/ 436 h 514"/>
                <a:gd name="T2" fmla="*/ 166 w 235"/>
                <a:gd name="T3" fmla="*/ 436 h 514"/>
                <a:gd name="T4" fmla="*/ 170 w 235"/>
                <a:gd name="T5" fmla="*/ 401 h 514"/>
                <a:gd name="T6" fmla="*/ 170 w 235"/>
                <a:gd name="T7" fmla="*/ 366 h 514"/>
                <a:gd name="T8" fmla="*/ 161 w 235"/>
                <a:gd name="T9" fmla="*/ 322 h 514"/>
                <a:gd name="T10" fmla="*/ 148 w 235"/>
                <a:gd name="T11" fmla="*/ 270 h 514"/>
                <a:gd name="T12" fmla="*/ 140 w 235"/>
                <a:gd name="T13" fmla="*/ 244 h 514"/>
                <a:gd name="T14" fmla="*/ 127 w 235"/>
                <a:gd name="T15" fmla="*/ 218 h 514"/>
                <a:gd name="T16" fmla="*/ 109 w 235"/>
                <a:gd name="T17" fmla="*/ 192 h 514"/>
                <a:gd name="T18" fmla="*/ 92 w 235"/>
                <a:gd name="T19" fmla="*/ 165 h 514"/>
                <a:gd name="T20" fmla="*/ 66 w 235"/>
                <a:gd name="T21" fmla="*/ 139 h 514"/>
                <a:gd name="T22" fmla="*/ 35 w 235"/>
                <a:gd name="T23" fmla="*/ 118 h 514"/>
                <a:gd name="T24" fmla="*/ 35 w 235"/>
                <a:gd name="T25" fmla="*/ 118 h 514"/>
                <a:gd name="T26" fmla="*/ 26 w 235"/>
                <a:gd name="T27" fmla="*/ 96 h 514"/>
                <a:gd name="T28" fmla="*/ 4 w 235"/>
                <a:gd name="T29" fmla="*/ 48 h 514"/>
                <a:gd name="T30" fmla="*/ 0 w 235"/>
                <a:gd name="T31" fmla="*/ 26 h 514"/>
                <a:gd name="T32" fmla="*/ 0 w 235"/>
                <a:gd name="T33" fmla="*/ 9 h 514"/>
                <a:gd name="T34" fmla="*/ 4 w 235"/>
                <a:gd name="T35" fmla="*/ 4 h 514"/>
                <a:gd name="T36" fmla="*/ 9 w 235"/>
                <a:gd name="T37" fmla="*/ 0 h 514"/>
                <a:gd name="T38" fmla="*/ 18 w 235"/>
                <a:gd name="T39" fmla="*/ 4 h 514"/>
                <a:gd name="T40" fmla="*/ 31 w 235"/>
                <a:gd name="T41" fmla="*/ 9 h 514"/>
                <a:gd name="T42" fmla="*/ 31 w 235"/>
                <a:gd name="T43" fmla="*/ 9 h 514"/>
                <a:gd name="T44" fmla="*/ 61 w 235"/>
                <a:gd name="T45" fmla="*/ 39 h 514"/>
                <a:gd name="T46" fmla="*/ 92 w 235"/>
                <a:gd name="T47" fmla="*/ 78 h 514"/>
                <a:gd name="T48" fmla="*/ 127 w 235"/>
                <a:gd name="T49" fmla="*/ 131 h 514"/>
                <a:gd name="T50" fmla="*/ 161 w 235"/>
                <a:gd name="T51" fmla="*/ 192 h 514"/>
                <a:gd name="T52" fmla="*/ 174 w 235"/>
                <a:gd name="T53" fmla="*/ 231 h 514"/>
                <a:gd name="T54" fmla="*/ 188 w 235"/>
                <a:gd name="T55" fmla="*/ 266 h 514"/>
                <a:gd name="T56" fmla="*/ 201 w 235"/>
                <a:gd name="T57" fmla="*/ 309 h 514"/>
                <a:gd name="T58" fmla="*/ 209 w 235"/>
                <a:gd name="T59" fmla="*/ 353 h 514"/>
                <a:gd name="T60" fmla="*/ 214 w 235"/>
                <a:gd name="T61" fmla="*/ 396 h 514"/>
                <a:gd name="T62" fmla="*/ 218 w 235"/>
                <a:gd name="T63" fmla="*/ 444 h 514"/>
                <a:gd name="T64" fmla="*/ 218 w 235"/>
                <a:gd name="T65" fmla="*/ 444 h 514"/>
                <a:gd name="T66" fmla="*/ 231 w 235"/>
                <a:gd name="T67" fmla="*/ 471 h 514"/>
                <a:gd name="T68" fmla="*/ 235 w 235"/>
                <a:gd name="T69" fmla="*/ 488 h 514"/>
                <a:gd name="T70" fmla="*/ 235 w 235"/>
                <a:gd name="T71" fmla="*/ 497 h 514"/>
                <a:gd name="T72" fmla="*/ 235 w 235"/>
                <a:gd name="T73" fmla="*/ 505 h 514"/>
                <a:gd name="T74" fmla="*/ 235 w 235"/>
                <a:gd name="T75" fmla="*/ 505 h 514"/>
                <a:gd name="T76" fmla="*/ 218 w 235"/>
                <a:gd name="T77" fmla="*/ 514 h 514"/>
                <a:gd name="T78" fmla="*/ 218 w 235"/>
                <a:gd name="T79" fmla="*/ 514 h 514"/>
                <a:gd name="T80" fmla="*/ 214 w 235"/>
                <a:gd name="T81" fmla="*/ 514 h 514"/>
                <a:gd name="T82" fmla="*/ 209 w 235"/>
                <a:gd name="T83" fmla="*/ 505 h 514"/>
                <a:gd name="T84" fmla="*/ 196 w 235"/>
                <a:gd name="T85" fmla="*/ 488 h 514"/>
                <a:gd name="T86" fmla="*/ 183 w 235"/>
                <a:gd name="T87" fmla="*/ 471 h 514"/>
                <a:gd name="T88" fmla="*/ 174 w 235"/>
                <a:gd name="T89" fmla="*/ 462 h 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5" h="514">
                  <a:moveTo>
                    <a:pt x="166" y="436"/>
                  </a:moveTo>
                  <a:lnTo>
                    <a:pt x="166" y="436"/>
                  </a:lnTo>
                  <a:lnTo>
                    <a:pt x="170" y="401"/>
                  </a:lnTo>
                  <a:lnTo>
                    <a:pt x="170" y="366"/>
                  </a:lnTo>
                  <a:lnTo>
                    <a:pt x="161" y="322"/>
                  </a:lnTo>
                  <a:lnTo>
                    <a:pt x="148" y="270"/>
                  </a:lnTo>
                  <a:lnTo>
                    <a:pt x="140" y="244"/>
                  </a:lnTo>
                  <a:lnTo>
                    <a:pt x="127" y="218"/>
                  </a:lnTo>
                  <a:lnTo>
                    <a:pt x="109" y="192"/>
                  </a:lnTo>
                  <a:lnTo>
                    <a:pt x="92" y="165"/>
                  </a:lnTo>
                  <a:lnTo>
                    <a:pt x="66" y="139"/>
                  </a:lnTo>
                  <a:lnTo>
                    <a:pt x="35" y="118"/>
                  </a:lnTo>
                  <a:lnTo>
                    <a:pt x="35" y="118"/>
                  </a:lnTo>
                  <a:lnTo>
                    <a:pt x="26" y="96"/>
                  </a:lnTo>
                  <a:lnTo>
                    <a:pt x="4" y="48"/>
                  </a:lnTo>
                  <a:lnTo>
                    <a:pt x="0" y="26"/>
                  </a:lnTo>
                  <a:lnTo>
                    <a:pt x="0" y="9"/>
                  </a:lnTo>
                  <a:lnTo>
                    <a:pt x="4" y="4"/>
                  </a:lnTo>
                  <a:lnTo>
                    <a:pt x="9" y="0"/>
                  </a:lnTo>
                  <a:lnTo>
                    <a:pt x="18" y="4"/>
                  </a:lnTo>
                  <a:lnTo>
                    <a:pt x="31" y="9"/>
                  </a:lnTo>
                  <a:lnTo>
                    <a:pt x="31" y="9"/>
                  </a:lnTo>
                  <a:lnTo>
                    <a:pt x="61" y="39"/>
                  </a:lnTo>
                  <a:lnTo>
                    <a:pt x="92" y="78"/>
                  </a:lnTo>
                  <a:lnTo>
                    <a:pt x="127" y="131"/>
                  </a:lnTo>
                  <a:lnTo>
                    <a:pt x="161" y="192"/>
                  </a:lnTo>
                  <a:lnTo>
                    <a:pt x="174" y="231"/>
                  </a:lnTo>
                  <a:lnTo>
                    <a:pt x="188" y="266"/>
                  </a:lnTo>
                  <a:lnTo>
                    <a:pt x="201" y="309"/>
                  </a:lnTo>
                  <a:lnTo>
                    <a:pt x="209" y="353"/>
                  </a:lnTo>
                  <a:lnTo>
                    <a:pt x="214" y="396"/>
                  </a:lnTo>
                  <a:lnTo>
                    <a:pt x="218" y="444"/>
                  </a:lnTo>
                  <a:lnTo>
                    <a:pt x="218" y="444"/>
                  </a:lnTo>
                  <a:lnTo>
                    <a:pt x="231" y="471"/>
                  </a:lnTo>
                  <a:lnTo>
                    <a:pt x="235" y="488"/>
                  </a:lnTo>
                  <a:lnTo>
                    <a:pt x="235" y="497"/>
                  </a:lnTo>
                  <a:lnTo>
                    <a:pt x="235" y="505"/>
                  </a:lnTo>
                  <a:lnTo>
                    <a:pt x="235" y="505"/>
                  </a:lnTo>
                  <a:lnTo>
                    <a:pt x="218" y="514"/>
                  </a:lnTo>
                  <a:lnTo>
                    <a:pt x="218" y="514"/>
                  </a:lnTo>
                  <a:lnTo>
                    <a:pt x="214" y="514"/>
                  </a:lnTo>
                  <a:lnTo>
                    <a:pt x="209" y="505"/>
                  </a:lnTo>
                  <a:lnTo>
                    <a:pt x="196" y="488"/>
                  </a:lnTo>
                  <a:lnTo>
                    <a:pt x="183" y="471"/>
                  </a:lnTo>
                  <a:lnTo>
                    <a:pt x="174" y="4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32"/>
            <p:cNvSpPr>
              <a:spLocks/>
            </p:cNvSpPr>
            <p:nvPr/>
          </p:nvSpPr>
          <p:spPr bwMode="auto">
            <a:xfrm>
              <a:off x="3330" y="2888"/>
              <a:ext cx="74" cy="22"/>
            </a:xfrm>
            <a:custGeom>
              <a:avLst/>
              <a:gdLst>
                <a:gd name="T0" fmla="*/ 35 w 74"/>
                <a:gd name="T1" fmla="*/ 0 h 22"/>
                <a:gd name="T2" fmla="*/ 74 w 74"/>
                <a:gd name="T3" fmla="*/ 13 h 22"/>
                <a:gd name="T4" fmla="*/ 30 w 74"/>
                <a:gd name="T5" fmla="*/ 22 h 22"/>
                <a:gd name="T6" fmla="*/ 0 w 74"/>
                <a:gd name="T7" fmla="*/ 9 h 22"/>
                <a:gd name="T8" fmla="*/ 35 w 74"/>
                <a:gd name="T9" fmla="*/ 0 h 22"/>
              </a:gdLst>
              <a:ahLst/>
              <a:cxnLst>
                <a:cxn ang="0">
                  <a:pos x="T0" y="T1"/>
                </a:cxn>
                <a:cxn ang="0">
                  <a:pos x="T2" y="T3"/>
                </a:cxn>
                <a:cxn ang="0">
                  <a:pos x="T4" y="T5"/>
                </a:cxn>
                <a:cxn ang="0">
                  <a:pos x="T6" y="T7"/>
                </a:cxn>
                <a:cxn ang="0">
                  <a:pos x="T8" y="T9"/>
                </a:cxn>
              </a:cxnLst>
              <a:rect l="0" t="0" r="r" b="b"/>
              <a:pathLst>
                <a:path w="74" h="22">
                  <a:moveTo>
                    <a:pt x="35" y="0"/>
                  </a:moveTo>
                  <a:lnTo>
                    <a:pt x="74" y="13"/>
                  </a:lnTo>
                  <a:lnTo>
                    <a:pt x="30" y="22"/>
                  </a:lnTo>
                  <a:lnTo>
                    <a:pt x="0" y="9"/>
                  </a:lnTo>
                  <a:lnTo>
                    <a:pt x="3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33"/>
            <p:cNvSpPr>
              <a:spLocks/>
            </p:cNvSpPr>
            <p:nvPr/>
          </p:nvSpPr>
          <p:spPr bwMode="auto">
            <a:xfrm>
              <a:off x="3709" y="2309"/>
              <a:ext cx="161" cy="161"/>
            </a:xfrm>
            <a:custGeom>
              <a:avLst/>
              <a:gdLst>
                <a:gd name="T0" fmla="*/ 161 w 161"/>
                <a:gd name="T1" fmla="*/ 78 h 161"/>
                <a:gd name="T2" fmla="*/ 161 w 161"/>
                <a:gd name="T3" fmla="*/ 78 h 161"/>
                <a:gd name="T4" fmla="*/ 161 w 161"/>
                <a:gd name="T5" fmla="*/ 65 h 161"/>
                <a:gd name="T6" fmla="*/ 152 w 161"/>
                <a:gd name="T7" fmla="*/ 47 h 161"/>
                <a:gd name="T8" fmla="*/ 148 w 161"/>
                <a:gd name="T9" fmla="*/ 34 h 161"/>
                <a:gd name="T10" fmla="*/ 135 w 161"/>
                <a:gd name="T11" fmla="*/ 21 h 161"/>
                <a:gd name="T12" fmla="*/ 126 w 161"/>
                <a:gd name="T13" fmla="*/ 13 h 161"/>
                <a:gd name="T14" fmla="*/ 113 w 161"/>
                <a:gd name="T15" fmla="*/ 4 h 161"/>
                <a:gd name="T16" fmla="*/ 96 w 161"/>
                <a:gd name="T17" fmla="*/ 0 h 161"/>
                <a:gd name="T18" fmla="*/ 78 w 161"/>
                <a:gd name="T19" fmla="*/ 0 h 161"/>
                <a:gd name="T20" fmla="*/ 78 w 161"/>
                <a:gd name="T21" fmla="*/ 0 h 161"/>
                <a:gd name="T22" fmla="*/ 65 w 161"/>
                <a:gd name="T23" fmla="*/ 0 h 161"/>
                <a:gd name="T24" fmla="*/ 48 w 161"/>
                <a:gd name="T25" fmla="*/ 4 h 161"/>
                <a:gd name="T26" fmla="*/ 35 w 161"/>
                <a:gd name="T27" fmla="*/ 13 h 161"/>
                <a:gd name="T28" fmla="*/ 22 w 161"/>
                <a:gd name="T29" fmla="*/ 21 h 161"/>
                <a:gd name="T30" fmla="*/ 13 w 161"/>
                <a:gd name="T31" fmla="*/ 34 h 161"/>
                <a:gd name="T32" fmla="*/ 4 w 161"/>
                <a:gd name="T33" fmla="*/ 47 h 161"/>
                <a:gd name="T34" fmla="*/ 0 w 161"/>
                <a:gd name="T35" fmla="*/ 65 h 161"/>
                <a:gd name="T36" fmla="*/ 0 w 161"/>
                <a:gd name="T37" fmla="*/ 78 h 161"/>
                <a:gd name="T38" fmla="*/ 0 w 161"/>
                <a:gd name="T39" fmla="*/ 78 h 161"/>
                <a:gd name="T40" fmla="*/ 0 w 161"/>
                <a:gd name="T41" fmla="*/ 95 h 161"/>
                <a:gd name="T42" fmla="*/ 4 w 161"/>
                <a:gd name="T43" fmla="*/ 108 h 161"/>
                <a:gd name="T44" fmla="*/ 13 w 161"/>
                <a:gd name="T45" fmla="*/ 126 h 161"/>
                <a:gd name="T46" fmla="*/ 22 w 161"/>
                <a:gd name="T47" fmla="*/ 135 h 161"/>
                <a:gd name="T48" fmla="*/ 35 w 161"/>
                <a:gd name="T49" fmla="*/ 148 h 161"/>
                <a:gd name="T50" fmla="*/ 48 w 161"/>
                <a:gd name="T51" fmla="*/ 152 h 161"/>
                <a:gd name="T52" fmla="*/ 65 w 161"/>
                <a:gd name="T53" fmla="*/ 156 h 161"/>
                <a:gd name="T54" fmla="*/ 78 w 161"/>
                <a:gd name="T55" fmla="*/ 161 h 161"/>
                <a:gd name="T56" fmla="*/ 78 w 161"/>
                <a:gd name="T57" fmla="*/ 161 h 161"/>
                <a:gd name="T58" fmla="*/ 96 w 161"/>
                <a:gd name="T59" fmla="*/ 156 h 161"/>
                <a:gd name="T60" fmla="*/ 113 w 161"/>
                <a:gd name="T61" fmla="*/ 152 h 161"/>
                <a:gd name="T62" fmla="*/ 126 w 161"/>
                <a:gd name="T63" fmla="*/ 148 h 161"/>
                <a:gd name="T64" fmla="*/ 135 w 161"/>
                <a:gd name="T65" fmla="*/ 135 h 161"/>
                <a:gd name="T66" fmla="*/ 148 w 161"/>
                <a:gd name="T67" fmla="*/ 126 h 161"/>
                <a:gd name="T68" fmla="*/ 152 w 161"/>
                <a:gd name="T69" fmla="*/ 108 h 161"/>
                <a:gd name="T70" fmla="*/ 161 w 161"/>
                <a:gd name="T71" fmla="*/ 95 h 161"/>
                <a:gd name="T72" fmla="*/ 161 w 161"/>
                <a:gd name="T73" fmla="*/ 78 h 161"/>
                <a:gd name="T74" fmla="*/ 161 w 161"/>
                <a:gd name="T75" fmla="*/ 7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61">
                  <a:moveTo>
                    <a:pt x="161" y="78"/>
                  </a:moveTo>
                  <a:lnTo>
                    <a:pt x="161" y="78"/>
                  </a:lnTo>
                  <a:lnTo>
                    <a:pt x="161" y="65"/>
                  </a:lnTo>
                  <a:lnTo>
                    <a:pt x="152" y="47"/>
                  </a:lnTo>
                  <a:lnTo>
                    <a:pt x="148" y="34"/>
                  </a:lnTo>
                  <a:lnTo>
                    <a:pt x="135" y="21"/>
                  </a:lnTo>
                  <a:lnTo>
                    <a:pt x="126" y="13"/>
                  </a:lnTo>
                  <a:lnTo>
                    <a:pt x="113" y="4"/>
                  </a:lnTo>
                  <a:lnTo>
                    <a:pt x="96" y="0"/>
                  </a:lnTo>
                  <a:lnTo>
                    <a:pt x="78" y="0"/>
                  </a:lnTo>
                  <a:lnTo>
                    <a:pt x="78" y="0"/>
                  </a:lnTo>
                  <a:lnTo>
                    <a:pt x="65" y="0"/>
                  </a:lnTo>
                  <a:lnTo>
                    <a:pt x="48" y="4"/>
                  </a:lnTo>
                  <a:lnTo>
                    <a:pt x="35" y="13"/>
                  </a:lnTo>
                  <a:lnTo>
                    <a:pt x="22" y="21"/>
                  </a:lnTo>
                  <a:lnTo>
                    <a:pt x="13" y="34"/>
                  </a:lnTo>
                  <a:lnTo>
                    <a:pt x="4" y="47"/>
                  </a:lnTo>
                  <a:lnTo>
                    <a:pt x="0" y="65"/>
                  </a:lnTo>
                  <a:lnTo>
                    <a:pt x="0" y="78"/>
                  </a:lnTo>
                  <a:lnTo>
                    <a:pt x="0" y="78"/>
                  </a:lnTo>
                  <a:lnTo>
                    <a:pt x="0" y="95"/>
                  </a:lnTo>
                  <a:lnTo>
                    <a:pt x="4" y="108"/>
                  </a:lnTo>
                  <a:lnTo>
                    <a:pt x="13" y="126"/>
                  </a:lnTo>
                  <a:lnTo>
                    <a:pt x="22" y="135"/>
                  </a:lnTo>
                  <a:lnTo>
                    <a:pt x="35" y="148"/>
                  </a:lnTo>
                  <a:lnTo>
                    <a:pt x="48" y="152"/>
                  </a:lnTo>
                  <a:lnTo>
                    <a:pt x="65" y="156"/>
                  </a:lnTo>
                  <a:lnTo>
                    <a:pt x="78" y="161"/>
                  </a:lnTo>
                  <a:lnTo>
                    <a:pt x="78" y="161"/>
                  </a:lnTo>
                  <a:lnTo>
                    <a:pt x="96" y="156"/>
                  </a:lnTo>
                  <a:lnTo>
                    <a:pt x="113" y="152"/>
                  </a:lnTo>
                  <a:lnTo>
                    <a:pt x="126" y="148"/>
                  </a:lnTo>
                  <a:lnTo>
                    <a:pt x="135" y="135"/>
                  </a:lnTo>
                  <a:lnTo>
                    <a:pt x="148" y="126"/>
                  </a:lnTo>
                  <a:lnTo>
                    <a:pt x="152" y="108"/>
                  </a:lnTo>
                  <a:lnTo>
                    <a:pt x="161" y="95"/>
                  </a:lnTo>
                  <a:lnTo>
                    <a:pt x="161" y="78"/>
                  </a:lnTo>
                  <a:lnTo>
                    <a:pt x="161" y="78"/>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34"/>
            <p:cNvSpPr>
              <a:spLocks/>
            </p:cNvSpPr>
            <p:nvPr/>
          </p:nvSpPr>
          <p:spPr bwMode="auto">
            <a:xfrm>
              <a:off x="3247" y="2374"/>
              <a:ext cx="161" cy="161"/>
            </a:xfrm>
            <a:custGeom>
              <a:avLst/>
              <a:gdLst>
                <a:gd name="T0" fmla="*/ 161 w 161"/>
                <a:gd name="T1" fmla="*/ 83 h 161"/>
                <a:gd name="T2" fmla="*/ 161 w 161"/>
                <a:gd name="T3" fmla="*/ 83 h 161"/>
                <a:gd name="T4" fmla="*/ 157 w 161"/>
                <a:gd name="T5" fmla="*/ 65 h 161"/>
                <a:gd name="T6" fmla="*/ 152 w 161"/>
                <a:gd name="T7" fmla="*/ 52 h 161"/>
                <a:gd name="T8" fmla="*/ 148 w 161"/>
                <a:gd name="T9" fmla="*/ 39 h 161"/>
                <a:gd name="T10" fmla="*/ 135 w 161"/>
                <a:gd name="T11" fmla="*/ 26 h 161"/>
                <a:gd name="T12" fmla="*/ 126 w 161"/>
                <a:gd name="T13" fmla="*/ 17 h 161"/>
                <a:gd name="T14" fmla="*/ 113 w 161"/>
                <a:gd name="T15" fmla="*/ 9 h 161"/>
                <a:gd name="T16" fmla="*/ 96 w 161"/>
                <a:gd name="T17" fmla="*/ 4 h 161"/>
                <a:gd name="T18" fmla="*/ 78 w 161"/>
                <a:gd name="T19" fmla="*/ 0 h 161"/>
                <a:gd name="T20" fmla="*/ 78 w 161"/>
                <a:gd name="T21" fmla="*/ 0 h 161"/>
                <a:gd name="T22" fmla="*/ 65 w 161"/>
                <a:gd name="T23" fmla="*/ 4 h 161"/>
                <a:gd name="T24" fmla="*/ 48 w 161"/>
                <a:gd name="T25" fmla="*/ 9 h 161"/>
                <a:gd name="T26" fmla="*/ 35 w 161"/>
                <a:gd name="T27" fmla="*/ 17 h 161"/>
                <a:gd name="T28" fmla="*/ 22 w 161"/>
                <a:gd name="T29" fmla="*/ 26 h 161"/>
                <a:gd name="T30" fmla="*/ 13 w 161"/>
                <a:gd name="T31" fmla="*/ 39 h 161"/>
                <a:gd name="T32" fmla="*/ 4 w 161"/>
                <a:gd name="T33" fmla="*/ 52 h 161"/>
                <a:gd name="T34" fmla="*/ 0 w 161"/>
                <a:gd name="T35" fmla="*/ 65 h 161"/>
                <a:gd name="T36" fmla="*/ 0 w 161"/>
                <a:gd name="T37" fmla="*/ 83 h 161"/>
                <a:gd name="T38" fmla="*/ 0 w 161"/>
                <a:gd name="T39" fmla="*/ 83 h 161"/>
                <a:gd name="T40" fmla="*/ 0 w 161"/>
                <a:gd name="T41" fmla="*/ 100 h 161"/>
                <a:gd name="T42" fmla="*/ 4 w 161"/>
                <a:gd name="T43" fmla="*/ 113 h 161"/>
                <a:gd name="T44" fmla="*/ 13 w 161"/>
                <a:gd name="T45" fmla="*/ 126 h 161"/>
                <a:gd name="T46" fmla="*/ 22 w 161"/>
                <a:gd name="T47" fmla="*/ 139 h 161"/>
                <a:gd name="T48" fmla="*/ 35 w 161"/>
                <a:gd name="T49" fmla="*/ 148 h 161"/>
                <a:gd name="T50" fmla="*/ 48 w 161"/>
                <a:gd name="T51" fmla="*/ 157 h 161"/>
                <a:gd name="T52" fmla="*/ 65 w 161"/>
                <a:gd name="T53" fmla="*/ 161 h 161"/>
                <a:gd name="T54" fmla="*/ 78 w 161"/>
                <a:gd name="T55" fmla="*/ 161 h 161"/>
                <a:gd name="T56" fmla="*/ 78 w 161"/>
                <a:gd name="T57" fmla="*/ 161 h 161"/>
                <a:gd name="T58" fmla="*/ 96 w 161"/>
                <a:gd name="T59" fmla="*/ 161 h 161"/>
                <a:gd name="T60" fmla="*/ 113 w 161"/>
                <a:gd name="T61" fmla="*/ 157 h 161"/>
                <a:gd name="T62" fmla="*/ 126 w 161"/>
                <a:gd name="T63" fmla="*/ 148 h 161"/>
                <a:gd name="T64" fmla="*/ 135 w 161"/>
                <a:gd name="T65" fmla="*/ 139 h 161"/>
                <a:gd name="T66" fmla="*/ 148 w 161"/>
                <a:gd name="T67" fmla="*/ 126 h 161"/>
                <a:gd name="T68" fmla="*/ 152 w 161"/>
                <a:gd name="T69" fmla="*/ 113 h 161"/>
                <a:gd name="T70" fmla="*/ 157 w 161"/>
                <a:gd name="T71" fmla="*/ 100 h 161"/>
                <a:gd name="T72" fmla="*/ 161 w 161"/>
                <a:gd name="T73" fmla="*/ 83 h 161"/>
                <a:gd name="T74" fmla="*/ 161 w 161"/>
                <a:gd name="T75" fmla="*/ 8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161">
                  <a:moveTo>
                    <a:pt x="161" y="83"/>
                  </a:moveTo>
                  <a:lnTo>
                    <a:pt x="161" y="83"/>
                  </a:lnTo>
                  <a:lnTo>
                    <a:pt x="157" y="65"/>
                  </a:lnTo>
                  <a:lnTo>
                    <a:pt x="152" y="52"/>
                  </a:lnTo>
                  <a:lnTo>
                    <a:pt x="148" y="39"/>
                  </a:lnTo>
                  <a:lnTo>
                    <a:pt x="135" y="26"/>
                  </a:lnTo>
                  <a:lnTo>
                    <a:pt x="126" y="17"/>
                  </a:lnTo>
                  <a:lnTo>
                    <a:pt x="113" y="9"/>
                  </a:lnTo>
                  <a:lnTo>
                    <a:pt x="96" y="4"/>
                  </a:lnTo>
                  <a:lnTo>
                    <a:pt x="78" y="0"/>
                  </a:lnTo>
                  <a:lnTo>
                    <a:pt x="78" y="0"/>
                  </a:lnTo>
                  <a:lnTo>
                    <a:pt x="65" y="4"/>
                  </a:lnTo>
                  <a:lnTo>
                    <a:pt x="48" y="9"/>
                  </a:lnTo>
                  <a:lnTo>
                    <a:pt x="35" y="17"/>
                  </a:lnTo>
                  <a:lnTo>
                    <a:pt x="22" y="26"/>
                  </a:lnTo>
                  <a:lnTo>
                    <a:pt x="13" y="39"/>
                  </a:lnTo>
                  <a:lnTo>
                    <a:pt x="4" y="52"/>
                  </a:lnTo>
                  <a:lnTo>
                    <a:pt x="0" y="65"/>
                  </a:lnTo>
                  <a:lnTo>
                    <a:pt x="0" y="83"/>
                  </a:lnTo>
                  <a:lnTo>
                    <a:pt x="0" y="83"/>
                  </a:lnTo>
                  <a:lnTo>
                    <a:pt x="0" y="100"/>
                  </a:lnTo>
                  <a:lnTo>
                    <a:pt x="4" y="113"/>
                  </a:lnTo>
                  <a:lnTo>
                    <a:pt x="13" y="126"/>
                  </a:lnTo>
                  <a:lnTo>
                    <a:pt x="22" y="139"/>
                  </a:lnTo>
                  <a:lnTo>
                    <a:pt x="35" y="148"/>
                  </a:lnTo>
                  <a:lnTo>
                    <a:pt x="48" y="157"/>
                  </a:lnTo>
                  <a:lnTo>
                    <a:pt x="65" y="161"/>
                  </a:lnTo>
                  <a:lnTo>
                    <a:pt x="78" y="161"/>
                  </a:lnTo>
                  <a:lnTo>
                    <a:pt x="78" y="161"/>
                  </a:lnTo>
                  <a:lnTo>
                    <a:pt x="96" y="161"/>
                  </a:lnTo>
                  <a:lnTo>
                    <a:pt x="113" y="157"/>
                  </a:lnTo>
                  <a:lnTo>
                    <a:pt x="126" y="148"/>
                  </a:lnTo>
                  <a:lnTo>
                    <a:pt x="135" y="139"/>
                  </a:lnTo>
                  <a:lnTo>
                    <a:pt x="148" y="126"/>
                  </a:lnTo>
                  <a:lnTo>
                    <a:pt x="152" y="113"/>
                  </a:lnTo>
                  <a:lnTo>
                    <a:pt x="157" y="100"/>
                  </a:lnTo>
                  <a:lnTo>
                    <a:pt x="161" y="83"/>
                  </a:lnTo>
                  <a:lnTo>
                    <a:pt x="161" y="83"/>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35"/>
            <p:cNvSpPr>
              <a:spLocks/>
            </p:cNvSpPr>
            <p:nvPr/>
          </p:nvSpPr>
          <p:spPr bwMode="auto">
            <a:xfrm>
              <a:off x="3321" y="2884"/>
              <a:ext cx="96" cy="30"/>
            </a:xfrm>
            <a:custGeom>
              <a:avLst/>
              <a:gdLst>
                <a:gd name="T0" fmla="*/ 30 w 96"/>
                <a:gd name="T1" fmla="*/ 0 h 30"/>
                <a:gd name="T2" fmla="*/ 30 w 96"/>
                <a:gd name="T3" fmla="*/ 0 h 30"/>
                <a:gd name="T4" fmla="*/ 57 w 96"/>
                <a:gd name="T5" fmla="*/ 9 h 30"/>
                <a:gd name="T6" fmla="*/ 96 w 96"/>
                <a:gd name="T7" fmla="*/ 17 h 30"/>
                <a:gd name="T8" fmla="*/ 57 w 96"/>
                <a:gd name="T9" fmla="*/ 30 h 30"/>
                <a:gd name="T10" fmla="*/ 57 w 96"/>
                <a:gd name="T11" fmla="*/ 30 h 30"/>
                <a:gd name="T12" fmla="*/ 30 w 96"/>
                <a:gd name="T13" fmla="*/ 22 h 30"/>
                <a:gd name="T14" fmla="*/ 0 w 96"/>
                <a:gd name="T15" fmla="*/ 9 h 30"/>
                <a:gd name="T16" fmla="*/ 30 w 96"/>
                <a:gd name="T1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 h="30">
                  <a:moveTo>
                    <a:pt x="30" y="0"/>
                  </a:moveTo>
                  <a:lnTo>
                    <a:pt x="30" y="0"/>
                  </a:lnTo>
                  <a:lnTo>
                    <a:pt x="57" y="9"/>
                  </a:lnTo>
                  <a:lnTo>
                    <a:pt x="96" y="17"/>
                  </a:lnTo>
                  <a:lnTo>
                    <a:pt x="57" y="30"/>
                  </a:lnTo>
                  <a:lnTo>
                    <a:pt x="57" y="30"/>
                  </a:lnTo>
                  <a:lnTo>
                    <a:pt x="30" y="22"/>
                  </a:lnTo>
                  <a:lnTo>
                    <a:pt x="0" y="9"/>
                  </a:lnTo>
                  <a:lnTo>
                    <a:pt x="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36"/>
            <p:cNvSpPr>
              <a:spLocks/>
            </p:cNvSpPr>
            <p:nvPr/>
          </p:nvSpPr>
          <p:spPr bwMode="auto">
            <a:xfrm flipV="1">
              <a:off x="2725" y="1967"/>
              <a:ext cx="270" cy="240"/>
            </a:xfrm>
            <a:custGeom>
              <a:avLst/>
              <a:gdLst>
                <a:gd name="T0" fmla="*/ 187 w 270"/>
                <a:gd name="T1" fmla="*/ 240 h 240"/>
                <a:gd name="T2" fmla="*/ 0 w 270"/>
                <a:gd name="T3" fmla="*/ 78 h 240"/>
                <a:gd name="T4" fmla="*/ 270 w 270"/>
                <a:gd name="T5" fmla="*/ 0 h 240"/>
                <a:gd name="T6" fmla="*/ 187 w 270"/>
                <a:gd name="T7" fmla="*/ 240 h 240"/>
              </a:gdLst>
              <a:ahLst/>
              <a:cxnLst>
                <a:cxn ang="0">
                  <a:pos x="T0" y="T1"/>
                </a:cxn>
                <a:cxn ang="0">
                  <a:pos x="T2" y="T3"/>
                </a:cxn>
                <a:cxn ang="0">
                  <a:pos x="T4" y="T5"/>
                </a:cxn>
                <a:cxn ang="0">
                  <a:pos x="T6" y="T7"/>
                </a:cxn>
              </a:cxnLst>
              <a:rect l="0" t="0" r="r" b="b"/>
              <a:pathLst>
                <a:path w="270" h="240">
                  <a:moveTo>
                    <a:pt x="187" y="240"/>
                  </a:moveTo>
                  <a:lnTo>
                    <a:pt x="0" y="78"/>
                  </a:lnTo>
                  <a:lnTo>
                    <a:pt x="270" y="0"/>
                  </a:lnTo>
                  <a:lnTo>
                    <a:pt x="187" y="24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7" name="Freeform 37"/>
            <p:cNvSpPr>
              <a:spLocks/>
            </p:cNvSpPr>
            <p:nvPr/>
          </p:nvSpPr>
          <p:spPr bwMode="auto">
            <a:xfrm flipV="1">
              <a:off x="2166" y="2084"/>
              <a:ext cx="750" cy="802"/>
            </a:xfrm>
            <a:custGeom>
              <a:avLst/>
              <a:gdLst>
                <a:gd name="T0" fmla="*/ 597 w 750"/>
                <a:gd name="T1" fmla="*/ 410 h 802"/>
                <a:gd name="T2" fmla="*/ 462 w 750"/>
                <a:gd name="T3" fmla="*/ 406 h 802"/>
                <a:gd name="T4" fmla="*/ 410 w 750"/>
                <a:gd name="T5" fmla="*/ 140 h 802"/>
                <a:gd name="T6" fmla="*/ 183 w 750"/>
                <a:gd name="T7" fmla="*/ 349 h 802"/>
                <a:gd name="T8" fmla="*/ 0 w 750"/>
                <a:gd name="T9" fmla="*/ 236 h 802"/>
                <a:gd name="T10" fmla="*/ 35 w 750"/>
                <a:gd name="T11" fmla="*/ 175 h 802"/>
                <a:gd name="T12" fmla="*/ 174 w 750"/>
                <a:gd name="T13" fmla="*/ 262 h 802"/>
                <a:gd name="T14" fmla="*/ 453 w 750"/>
                <a:gd name="T15" fmla="*/ 0 h 802"/>
                <a:gd name="T16" fmla="*/ 523 w 750"/>
                <a:gd name="T17" fmla="*/ 336 h 802"/>
                <a:gd name="T18" fmla="*/ 658 w 750"/>
                <a:gd name="T19" fmla="*/ 340 h 802"/>
                <a:gd name="T20" fmla="*/ 750 w 750"/>
                <a:gd name="T21" fmla="*/ 785 h 802"/>
                <a:gd name="T22" fmla="*/ 680 w 750"/>
                <a:gd name="T23" fmla="*/ 802 h 802"/>
                <a:gd name="T24" fmla="*/ 597 w 750"/>
                <a:gd name="T25" fmla="*/ 410 h 802"/>
                <a:gd name="T26" fmla="*/ 597 w 750"/>
                <a:gd name="T27" fmla="*/ 410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0" h="802">
                  <a:moveTo>
                    <a:pt x="597" y="410"/>
                  </a:moveTo>
                  <a:lnTo>
                    <a:pt x="462" y="406"/>
                  </a:lnTo>
                  <a:lnTo>
                    <a:pt x="410" y="140"/>
                  </a:lnTo>
                  <a:lnTo>
                    <a:pt x="183" y="349"/>
                  </a:lnTo>
                  <a:lnTo>
                    <a:pt x="0" y="236"/>
                  </a:lnTo>
                  <a:lnTo>
                    <a:pt x="35" y="175"/>
                  </a:lnTo>
                  <a:lnTo>
                    <a:pt x="174" y="262"/>
                  </a:lnTo>
                  <a:lnTo>
                    <a:pt x="453" y="0"/>
                  </a:lnTo>
                  <a:lnTo>
                    <a:pt x="523" y="336"/>
                  </a:lnTo>
                  <a:lnTo>
                    <a:pt x="658" y="340"/>
                  </a:lnTo>
                  <a:lnTo>
                    <a:pt x="750" y="785"/>
                  </a:lnTo>
                  <a:lnTo>
                    <a:pt x="680" y="802"/>
                  </a:lnTo>
                  <a:lnTo>
                    <a:pt x="597" y="410"/>
                  </a:lnTo>
                  <a:lnTo>
                    <a:pt x="597" y="41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 name="TextBox 1"/>
          <p:cNvSpPr txBox="1"/>
          <p:nvPr/>
        </p:nvSpPr>
        <p:spPr>
          <a:xfrm>
            <a:off x="285004" y="2557159"/>
            <a:ext cx="2885235" cy="2341564"/>
          </a:xfrm>
          <a:prstGeom prst="rect">
            <a:avLst/>
          </a:prstGeom>
          <a:noFill/>
        </p:spPr>
        <p:txBody>
          <a:bodyPr wrap="square" lIns="124346" tIns="62173" rIns="124346" bIns="62173" rtlCol="0">
            <a:spAutoFit/>
          </a:bodyPr>
          <a:lstStyle/>
          <a:p>
            <a:r>
              <a:rPr lang="en-US" sz="3600" dirty="0"/>
              <a:t>Actually that requires a </a:t>
            </a:r>
            <a:r>
              <a:rPr lang="en-US" sz="3600" b="1" dirty="0"/>
              <a:t>third</a:t>
            </a:r>
            <a:r>
              <a:rPr lang="en-US" sz="3600" dirty="0"/>
              <a:t> </a:t>
            </a:r>
            <a:r>
              <a:rPr lang="en-US" sz="3600" b="1" dirty="0"/>
              <a:t>party</a:t>
            </a:r>
            <a:r>
              <a:rPr lang="en-US" sz="3600" dirty="0"/>
              <a:t> product..</a:t>
            </a:r>
          </a:p>
        </p:txBody>
      </p:sp>
      <p:sp>
        <p:nvSpPr>
          <p:cNvPr id="40" name="Rounded Rectangular Callout 39"/>
          <p:cNvSpPr/>
          <p:nvPr/>
        </p:nvSpPr>
        <p:spPr>
          <a:xfrm>
            <a:off x="9099572" y="2430463"/>
            <a:ext cx="3336904" cy="1873115"/>
          </a:xfrm>
          <a:prstGeom prst="wedgeRoundRectCallout">
            <a:avLst>
              <a:gd name="adj1" fmla="val 43289"/>
              <a:gd name="adj2" fmla="val 75520"/>
              <a:gd name="adj3" fmla="val 16667"/>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5" name="Rectangle 4"/>
          <p:cNvSpPr/>
          <p:nvPr/>
        </p:nvSpPr>
        <p:spPr>
          <a:xfrm>
            <a:off x="9037638" y="2430462"/>
            <a:ext cx="3635942" cy="1883422"/>
          </a:xfrm>
          <a:prstGeom prst="rect">
            <a:avLst/>
          </a:prstGeom>
        </p:spPr>
        <p:txBody>
          <a:bodyPr wrap="square" lIns="124346" tIns="62173" rIns="124346" bIns="62173">
            <a:spAutoFit/>
          </a:bodyPr>
          <a:lstStyle/>
          <a:p>
            <a:r>
              <a:rPr lang="en-US" sz="3800" dirty="0"/>
              <a:t>Easy! Just need to </a:t>
            </a:r>
            <a:r>
              <a:rPr lang="en-US" sz="3800" b="1" dirty="0"/>
              <a:t>customize</a:t>
            </a:r>
            <a:r>
              <a:rPr lang="en-US" sz="3800" dirty="0"/>
              <a:t> </a:t>
            </a:r>
            <a:br>
              <a:rPr lang="en-US" sz="3800" dirty="0"/>
            </a:br>
            <a:r>
              <a:rPr lang="en-US" sz="3800" dirty="0"/>
              <a:t>one thing…</a:t>
            </a:r>
          </a:p>
        </p:txBody>
      </p:sp>
      <p:sp>
        <p:nvSpPr>
          <p:cNvPr id="42" name="Rounded Rectangular Callout 41"/>
          <p:cNvSpPr/>
          <p:nvPr/>
        </p:nvSpPr>
        <p:spPr>
          <a:xfrm>
            <a:off x="1982066" y="5326063"/>
            <a:ext cx="3901511" cy="1222213"/>
          </a:xfrm>
          <a:prstGeom prst="wedgeRoundRectCallout">
            <a:avLst>
              <a:gd name="adj1" fmla="val -42667"/>
              <a:gd name="adj2" fmla="val 92906"/>
              <a:gd name="adj3" fmla="val 16667"/>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78" name="TextBox 77"/>
          <p:cNvSpPr txBox="1"/>
          <p:nvPr/>
        </p:nvSpPr>
        <p:spPr>
          <a:xfrm>
            <a:off x="2039207" y="5314707"/>
            <a:ext cx="3950430" cy="1233568"/>
          </a:xfrm>
          <a:prstGeom prst="rect">
            <a:avLst/>
          </a:prstGeom>
          <a:noFill/>
        </p:spPr>
        <p:txBody>
          <a:bodyPr wrap="square" lIns="124346" tIns="62173" rIns="124346" bIns="62173" rtlCol="0">
            <a:spAutoFit/>
          </a:bodyPr>
          <a:lstStyle/>
          <a:p>
            <a:r>
              <a:rPr lang="en-US" sz="3600" dirty="0"/>
              <a:t>That requires </a:t>
            </a:r>
            <a:r>
              <a:rPr lang="en-US" sz="3600" b="1" dirty="0"/>
              <a:t>enterprise</a:t>
            </a:r>
            <a:r>
              <a:rPr lang="en-US" sz="3600" dirty="0"/>
              <a:t> CALs…</a:t>
            </a:r>
          </a:p>
        </p:txBody>
      </p:sp>
    </p:spTree>
    <p:extLst>
      <p:ext uri="{BB962C8B-B14F-4D97-AF65-F5344CB8AC3E}">
        <p14:creationId xmlns:p14="http://schemas.microsoft.com/office/powerpoint/2010/main" val="24685610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cBhvr additive="base">
                                        <p:cTn id="17" dur="500" fill="hold"/>
                                        <p:tgtEl>
                                          <p:spTgt spid="78"/>
                                        </p:tgtEl>
                                        <p:attrNameLst>
                                          <p:attrName>ppt_x</p:attrName>
                                        </p:attrNameLst>
                                      </p:cBhvr>
                                      <p:tavLst>
                                        <p:tav tm="0">
                                          <p:val>
                                            <p:strVal val="#ppt_x"/>
                                          </p:val>
                                        </p:tav>
                                        <p:tav tm="100000">
                                          <p:val>
                                            <p:strVal val="#ppt_x"/>
                                          </p:val>
                                        </p:tav>
                                      </p:tavLst>
                                    </p:anim>
                                    <p:anim calcmode="lin" valueType="num">
                                      <p:cBhvr additive="base">
                                        <p:cTn id="18" dur="500" fill="hold"/>
                                        <p:tgtEl>
                                          <p:spTgt spid="78"/>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fill="hold"/>
                                        <p:tgtEl>
                                          <p:spTgt spid="42"/>
                                        </p:tgtEl>
                                        <p:attrNameLst>
                                          <p:attrName>ppt_x</p:attrName>
                                        </p:attrNameLst>
                                      </p:cBhvr>
                                      <p:tavLst>
                                        <p:tav tm="0">
                                          <p:val>
                                            <p:strVal val="#ppt_x"/>
                                          </p:val>
                                        </p:tav>
                                        <p:tav tm="100000">
                                          <p:val>
                                            <p:strVal val="#ppt_x"/>
                                          </p:val>
                                        </p:tav>
                                      </p:tavLst>
                                    </p:anim>
                                    <p:anim calcmode="lin" valueType="num">
                                      <p:cBhvr additive="base">
                                        <p:cTn id="2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grpId="0" nodeType="click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1+#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1+#ppt_w/2"/>
                                          </p:val>
                                        </p:tav>
                                        <p:tav tm="100000">
                                          <p:val>
                                            <p:strVal val="#ppt_x"/>
                                          </p:val>
                                        </p:tav>
                                      </p:tavLst>
                                    </p:anim>
                                    <p:anim calcmode="lin" valueType="num">
                                      <p:cBhvr additive="base">
                                        <p:cTn id="3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40" grpId="0" animBg="1"/>
      <p:bldP spid="5" grpId="0"/>
      <p:bldP spid="42" grpId="0" animBg="1"/>
      <p:bldP spid="7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731837" y="296862"/>
            <a:ext cx="10684254" cy="1499290"/>
          </a:xfrm>
          <a:prstGeom prst="rect">
            <a:avLst/>
          </a:prstGeom>
        </p:spPr>
        <p:txBody>
          <a:bodyPr lIns="124346" tIns="62173" rIns="124346" bIns="62173"/>
          <a:lstStyle/>
          <a:p>
            <a:pPr defTabSz="1243462">
              <a:spcBef>
                <a:spcPct val="0"/>
              </a:spcBef>
              <a:defRPr/>
            </a:pPr>
            <a:r>
              <a:rPr lang="en-US" sz="6000" b="1" dirty="0">
                <a:solidFill>
                  <a:srgbClr val="990000"/>
                </a:solidFill>
                <a:ea typeface="+mj-ea"/>
                <a:cs typeface="+mj-cs"/>
              </a:rPr>
              <a:t>IT Services </a:t>
            </a:r>
            <a:r>
              <a:rPr lang="en-US" sz="6000" dirty="0">
                <a:ea typeface="+mj-ea"/>
                <a:cs typeface="+mj-cs"/>
              </a:rPr>
              <a:t>Can’t Support The </a:t>
            </a:r>
            <a:r>
              <a:rPr lang="en-US" sz="6000" b="1" dirty="0">
                <a:ea typeface="+mj-ea"/>
                <a:cs typeface="+mj-cs"/>
              </a:rPr>
              <a:t>Flood Of New Requests</a:t>
            </a:r>
          </a:p>
        </p:txBody>
      </p:sp>
      <p:grpSp>
        <p:nvGrpSpPr>
          <p:cNvPr id="43" name="Group 29"/>
          <p:cNvGrpSpPr>
            <a:grpSpLocks noChangeAspect="1"/>
          </p:cNvGrpSpPr>
          <p:nvPr/>
        </p:nvGrpSpPr>
        <p:grpSpPr bwMode="auto">
          <a:xfrm>
            <a:off x="2141839" y="2227886"/>
            <a:ext cx="8617010" cy="4800560"/>
            <a:chOff x="992" y="1084"/>
            <a:chExt cx="3991" cy="3184"/>
          </a:xfrm>
        </p:grpSpPr>
        <p:sp>
          <p:nvSpPr>
            <p:cNvPr id="44" name="AutoShape 28"/>
            <p:cNvSpPr>
              <a:spLocks noChangeAspect="1" noChangeArrowheads="1" noTextEdit="1"/>
            </p:cNvSpPr>
            <p:nvPr/>
          </p:nvSpPr>
          <p:spPr bwMode="auto">
            <a:xfrm>
              <a:off x="992" y="1084"/>
              <a:ext cx="3991" cy="3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Rectangle 32"/>
            <p:cNvSpPr>
              <a:spLocks noChangeArrowheads="1"/>
            </p:cNvSpPr>
            <p:nvPr/>
          </p:nvSpPr>
          <p:spPr bwMode="auto">
            <a:xfrm>
              <a:off x="1216" y="1442"/>
              <a:ext cx="3309" cy="2422"/>
            </a:xfrm>
            <a:prstGeom prst="rect">
              <a:avLst/>
            </a:prstGeom>
            <a:solidFill>
              <a:srgbClr val="59D8D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Rectangle 33"/>
            <p:cNvSpPr>
              <a:spLocks noChangeArrowheads="1"/>
            </p:cNvSpPr>
            <p:nvPr/>
          </p:nvSpPr>
          <p:spPr bwMode="auto">
            <a:xfrm>
              <a:off x="1214" y="1442"/>
              <a:ext cx="3309" cy="1318"/>
            </a:xfrm>
            <a:prstGeom prst="rect">
              <a:avLst/>
            </a:prstGeom>
            <a:solidFill>
              <a:srgbClr val="30AFA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Rectangle 34"/>
            <p:cNvSpPr>
              <a:spLocks noChangeArrowheads="1"/>
            </p:cNvSpPr>
            <p:nvPr/>
          </p:nvSpPr>
          <p:spPr bwMode="auto">
            <a:xfrm>
              <a:off x="1214" y="1442"/>
              <a:ext cx="3309" cy="1133"/>
            </a:xfrm>
            <a:prstGeom prst="rect">
              <a:avLst/>
            </a:prstGeom>
            <a:solidFill>
              <a:srgbClr val="28A8A8"/>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Rectangle 35"/>
            <p:cNvSpPr>
              <a:spLocks noChangeArrowheads="1"/>
            </p:cNvSpPr>
            <p:nvPr/>
          </p:nvSpPr>
          <p:spPr bwMode="auto">
            <a:xfrm>
              <a:off x="1214" y="1442"/>
              <a:ext cx="3309" cy="951"/>
            </a:xfrm>
            <a:prstGeom prst="rect">
              <a:avLst/>
            </a:prstGeom>
            <a:solidFill>
              <a:srgbClr val="21A0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37"/>
            <p:cNvSpPr>
              <a:spLocks/>
            </p:cNvSpPr>
            <p:nvPr/>
          </p:nvSpPr>
          <p:spPr bwMode="auto">
            <a:xfrm>
              <a:off x="1212" y="1442"/>
              <a:ext cx="3311" cy="579"/>
            </a:xfrm>
            <a:custGeom>
              <a:avLst/>
              <a:gdLst>
                <a:gd name="T0" fmla="*/ 3311 w 3311"/>
                <a:gd name="T1" fmla="*/ 579 h 579"/>
                <a:gd name="T2" fmla="*/ 3311 w 3311"/>
                <a:gd name="T3" fmla="*/ 0 h 579"/>
                <a:gd name="T4" fmla="*/ 0 w 3311"/>
                <a:gd name="T5" fmla="*/ 0 h 579"/>
                <a:gd name="T6" fmla="*/ 2 w 3311"/>
                <a:gd name="T7" fmla="*/ 579 h 579"/>
                <a:gd name="T8" fmla="*/ 3311 w 3311"/>
                <a:gd name="T9" fmla="*/ 579 h 579"/>
              </a:gdLst>
              <a:ahLst/>
              <a:cxnLst>
                <a:cxn ang="0">
                  <a:pos x="T0" y="T1"/>
                </a:cxn>
                <a:cxn ang="0">
                  <a:pos x="T2" y="T3"/>
                </a:cxn>
                <a:cxn ang="0">
                  <a:pos x="T4" y="T5"/>
                </a:cxn>
                <a:cxn ang="0">
                  <a:pos x="T6" y="T7"/>
                </a:cxn>
                <a:cxn ang="0">
                  <a:pos x="T8" y="T9"/>
                </a:cxn>
              </a:cxnLst>
              <a:rect l="0" t="0" r="r" b="b"/>
              <a:pathLst>
                <a:path w="3311" h="579">
                  <a:moveTo>
                    <a:pt x="3311" y="579"/>
                  </a:moveTo>
                  <a:lnTo>
                    <a:pt x="3311" y="0"/>
                  </a:lnTo>
                  <a:lnTo>
                    <a:pt x="0" y="0"/>
                  </a:lnTo>
                  <a:lnTo>
                    <a:pt x="2" y="579"/>
                  </a:lnTo>
                  <a:lnTo>
                    <a:pt x="3311" y="579"/>
                  </a:lnTo>
                  <a:close/>
                </a:path>
              </a:pathLst>
            </a:custGeom>
            <a:solidFill>
              <a:srgbClr val="14939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40"/>
            <p:cNvSpPr>
              <a:spLocks/>
            </p:cNvSpPr>
            <p:nvPr/>
          </p:nvSpPr>
          <p:spPr bwMode="auto">
            <a:xfrm>
              <a:off x="1216" y="2893"/>
              <a:ext cx="3309" cy="964"/>
            </a:xfrm>
            <a:custGeom>
              <a:avLst/>
              <a:gdLst>
                <a:gd name="T0" fmla="*/ 3309 w 3309"/>
                <a:gd name="T1" fmla="*/ 961 h 964"/>
                <a:gd name="T2" fmla="*/ 3309 w 3309"/>
                <a:gd name="T3" fmla="*/ 0 h 964"/>
                <a:gd name="T4" fmla="*/ 0 w 3309"/>
                <a:gd name="T5" fmla="*/ 0 h 964"/>
                <a:gd name="T6" fmla="*/ 0 w 3309"/>
                <a:gd name="T7" fmla="*/ 964 h 964"/>
                <a:gd name="T8" fmla="*/ 3309 w 3309"/>
                <a:gd name="T9" fmla="*/ 961 h 964"/>
              </a:gdLst>
              <a:ahLst/>
              <a:cxnLst>
                <a:cxn ang="0">
                  <a:pos x="T0" y="T1"/>
                </a:cxn>
                <a:cxn ang="0">
                  <a:pos x="T2" y="T3"/>
                </a:cxn>
                <a:cxn ang="0">
                  <a:pos x="T4" y="T5"/>
                </a:cxn>
                <a:cxn ang="0">
                  <a:pos x="T6" y="T7"/>
                </a:cxn>
                <a:cxn ang="0">
                  <a:pos x="T8" y="T9"/>
                </a:cxn>
              </a:cxnLst>
              <a:rect l="0" t="0" r="r" b="b"/>
              <a:pathLst>
                <a:path w="3309" h="964">
                  <a:moveTo>
                    <a:pt x="3309" y="961"/>
                  </a:moveTo>
                  <a:lnTo>
                    <a:pt x="3309" y="0"/>
                  </a:lnTo>
                  <a:lnTo>
                    <a:pt x="0" y="0"/>
                  </a:lnTo>
                  <a:lnTo>
                    <a:pt x="0" y="964"/>
                  </a:lnTo>
                  <a:lnTo>
                    <a:pt x="3309" y="961"/>
                  </a:lnTo>
                  <a:close/>
                </a:path>
              </a:pathLst>
            </a:custGeom>
            <a:solidFill>
              <a:srgbClr val="007F7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41"/>
            <p:cNvSpPr>
              <a:spLocks/>
            </p:cNvSpPr>
            <p:nvPr/>
          </p:nvSpPr>
          <p:spPr bwMode="auto">
            <a:xfrm>
              <a:off x="1326" y="3085"/>
              <a:ext cx="657" cy="82"/>
            </a:xfrm>
            <a:custGeom>
              <a:avLst/>
              <a:gdLst>
                <a:gd name="T0" fmla="*/ 2 w 657"/>
                <a:gd name="T1" fmla="*/ 59 h 82"/>
                <a:gd name="T2" fmla="*/ 0 w 657"/>
                <a:gd name="T3" fmla="*/ 59 h 82"/>
                <a:gd name="T4" fmla="*/ 14 w 657"/>
                <a:gd name="T5" fmla="*/ 54 h 82"/>
                <a:gd name="T6" fmla="*/ 40 w 657"/>
                <a:gd name="T7" fmla="*/ 42 h 82"/>
                <a:gd name="T8" fmla="*/ 73 w 657"/>
                <a:gd name="T9" fmla="*/ 30 h 82"/>
                <a:gd name="T10" fmla="*/ 110 w 657"/>
                <a:gd name="T11" fmla="*/ 19 h 82"/>
                <a:gd name="T12" fmla="*/ 145 w 657"/>
                <a:gd name="T13" fmla="*/ 7 h 82"/>
                <a:gd name="T14" fmla="*/ 178 w 657"/>
                <a:gd name="T15" fmla="*/ 0 h 82"/>
                <a:gd name="T16" fmla="*/ 201 w 657"/>
                <a:gd name="T17" fmla="*/ 0 h 82"/>
                <a:gd name="T18" fmla="*/ 222 w 657"/>
                <a:gd name="T19" fmla="*/ 2 h 82"/>
                <a:gd name="T20" fmla="*/ 250 w 657"/>
                <a:gd name="T21" fmla="*/ 5 h 82"/>
                <a:gd name="T22" fmla="*/ 281 w 657"/>
                <a:gd name="T23" fmla="*/ 12 h 82"/>
                <a:gd name="T24" fmla="*/ 311 w 657"/>
                <a:gd name="T25" fmla="*/ 16 h 82"/>
                <a:gd name="T26" fmla="*/ 344 w 657"/>
                <a:gd name="T27" fmla="*/ 23 h 82"/>
                <a:gd name="T28" fmla="*/ 372 w 657"/>
                <a:gd name="T29" fmla="*/ 28 h 82"/>
                <a:gd name="T30" fmla="*/ 397 w 657"/>
                <a:gd name="T31" fmla="*/ 33 h 82"/>
                <a:gd name="T32" fmla="*/ 414 w 657"/>
                <a:gd name="T33" fmla="*/ 35 h 82"/>
                <a:gd name="T34" fmla="*/ 430 w 657"/>
                <a:gd name="T35" fmla="*/ 38 h 82"/>
                <a:gd name="T36" fmla="*/ 451 w 657"/>
                <a:gd name="T37" fmla="*/ 38 h 82"/>
                <a:gd name="T38" fmla="*/ 474 w 657"/>
                <a:gd name="T39" fmla="*/ 38 h 82"/>
                <a:gd name="T40" fmla="*/ 500 w 657"/>
                <a:gd name="T41" fmla="*/ 38 h 82"/>
                <a:gd name="T42" fmla="*/ 533 w 657"/>
                <a:gd name="T43" fmla="*/ 38 h 82"/>
                <a:gd name="T44" fmla="*/ 568 w 657"/>
                <a:gd name="T45" fmla="*/ 38 h 82"/>
                <a:gd name="T46" fmla="*/ 605 w 657"/>
                <a:gd name="T47" fmla="*/ 38 h 82"/>
                <a:gd name="T48" fmla="*/ 650 w 657"/>
                <a:gd name="T49" fmla="*/ 40 h 82"/>
                <a:gd name="T50" fmla="*/ 657 w 657"/>
                <a:gd name="T51" fmla="*/ 42 h 82"/>
                <a:gd name="T52" fmla="*/ 640 w 657"/>
                <a:gd name="T53" fmla="*/ 49 h 82"/>
                <a:gd name="T54" fmla="*/ 610 w 657"/>
                <a:gd name="T55" fmla="*/ 56 h 82"/>
                <a:gd name="T56" fmla="*/ 568 w 657"/>
                <a:gd name="T57" fmla="*/ 66 h 82"/>
                <a:gd name="T58" fmla="*/ 521 w 657"/>
                <a:gd name="T59" fmla="*/ 73 h 82"/>
                <a:gd name="T60" fmla="*/ 474 w 657"/>
                <a:gd name="T61" fmla="*/ 80 h 82"/>
                <a:gd name="T62" fmla="*/ 432 w 657"/>
                <a:gd name="T63" fmla="*/ 82 h 82"/>
                <a:gd name="T64" fmla="*/ 404 w 657"/>
                <a:gd name="T65" fmla="*/ 82 h 82"/>
                <a:gd name="T66" fmla="*/ 383 w 657"/>
                <a:gd name="T67" fmla="*/ 77 h 82"/>
                <a:gd name="T68" fmla="*/ 365 w 657"/>
                <a:gd name="T69" fmla="*/ 73 h 82"/>
                <a:gd name="T70" fmla="*/ 346 w 657"/>
                <a:gd name="T71" fmla="*/ 68 h 82"/>
                <a:gd name="T72" fmla="*/ 325 w 657"/>
                <a:gd name="T73" fmla="*/ 63 h 82"/>
                <a:gd name="T74" fmla="*/ 304 w 657"/>
                <a:gd name="T75" fmla="*/ 59 h 82"/>
                <a:gd name="T76" fmla="*/ 283 w 657"/>
                <a:gd name="T77" fmla="*/ 56 h 82"/>
                <a:gd name="T78" fmla="*/ 260 w 657"/>
                <a:gd name="T79" fmla="*/ 54 h 82"/>
                <a:gd name="T80" fmla="*/ 236 w 657"/>
                <a:gd name="T81" fmla="*/ 56 h 82"/>
                <a:gd name="T82" fmla="*/ 210 w 657"/>
                <a:gd name="T83" fmla="*/ 56 h 82"/>
                <a:gd name="T84" fmla="*/ 182 w 657"/>
                <a:gd name="T85" fmla="*/ 54 h 82"/>
                <a:gd name="T86" fmla="*/ 154 w 657"/>
                <a:gd name="T87" fmla="*/ 52 h 82"/>
                <a:gd name="T88" fmla="*/ 124 w 657"/>
                <a:gd name="T89" fmla="*/ 49 h 82"/>
                <a:gd name="T90" fmla="*/ 94 w 657"/>
                <a:gd name="T91" fmla="*/ 49 h 82"/>
                <a:gd name="T92" fmla="*/ 61 w 657"/>
                <a:gd name="T93" fmla="*/ 49 h 82"/>
                <a:gd name="T94" fmla="*/ 31 w 657"/>
                <a:gd name="T95" fmla="*/ 52 h 82"/>
                <a:gd name="T96" fmla="*/ 2 w 657"/>
                <a:gd name="T97" fmla="*/ 5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7" h="82">
                  <a:moveTo>
                    <a:pt x="2" y="59"/>
                  </a:moveTo>
                  <a:lnTo>
                    <a:pt x="0" y="59"/>
                  </a:lnTo>
                  <a:lnTo>
                    <a:pt x="14" y="54"/>
                  </a:lnTo>
                  <a:lnTo>
                    <a:pt x="40" y="42"/>
                  </a:lnTo>
                  <a:lnTo>
                    <a:pt x="73" y="30"/>
                  </a:lnTo>
                  <a:lnTo>
                    <a:pt x="110" y="19"/>
                  </a:lnTo>
                  <a:lnTo>
                    <a:pt x="145" y="7"/>
                  </a:lnTo>
                  <a:lnTo>
                    <a:pt x="178" y="0"/>
                  </a:lnTo>
                  <a:lnTo>
                    <a:pt x="201" y="0"/>
                  </a:lnTo>
                  <a:lnTo>
                    <a:pt x="222" y="2"/>
                  </a:lnTo>
                  <a:lnTo>
                    <a:pt x="250" y="5"/>
                  </a:lnTo>
                  <a:lnTo>
                    <a:pt x="281" y="12"/>
                  </a:lnTo>
                  <a:lnTo>
                    <a:pt x="311" y="16"/>
                  </a:lnTo>
                  <a:lnTo>
                    <a:pt x="344" y="23"/>
                  </a:lnTo>
                  <a:lnTo>
                    <a:pt x="372" y="28"/>
                  </a:lnTo>
                  <a:lnTo>
                    <a:pt x="397" y="33"/>
                  </a:lnTo>
                  <a:lnTo>
                    <a:pt x="414" y="35"/>
                  </a:lnTo>
                  <a:lnTo>
                    <a:pt x="430" y="38"/>
                  </a:lnTo>
                  <a:lnTo>
                    <a:pt x="451" y="38"/>
                  </a:lnTo>
                  <a:lnTo>
                    <a:pt x="474" y="38"/>
                  </a:lnTo>
                  <a:lnTo>
                    <a:pt x="500" y="38"/>
                  </a:lnTo>
                  <a:lnTo>
                    <a:pt x="533" y="38"/>
                  </a:lnTo>
                  <a:lnTo>
                    <a:pt x="568" y="38"/>
                  </a:lnTo>
                  <a:lnTo>
                    <a:pt x="605" y="38"/>
                  </a:lnTo>
                  <a:lnTo>
                    <a:pt x="650" y="40"/>
                  </a:lnTo>
                  <a:lnTo>
                    <a:pt x="657" y="42"/>
                  </a:lnTo>
                  <a:lnTo>
                    <a:pt x="640" y="49"/>
                  </a:lnTo>
                  <a:lnTo>
                    <a:pt x="610" y="56"/>
                  </a:lnTo>
                  <a:lnTo>
                    <a:pt x="568" y="66"/>
                  </a:lnTo>
                  <a:lnTo>
                    <a:pt x="521" y="73"/>
                  </a:lnTo>
                  <a:lnTo>
                    <a:pt x="474" y="80"/>
                  </a:lnTo>
                  <a:lnTo>
                    <a:pt x="432" y="82"/>
                  </a:lnTo>
                  <a:lnTo>
                    <a:pt x="404" y="82"/>
                  </a:lnTo>
                  <a:lnTo>
                    <a:pt x="383" y="77"/>
                  </a:lnTo>
                  <a:lnTo>
                    <a:pt x="365" y="73"/>
                  </a:lnTo>
                  <a:lnTo>
                    <a:pt x="346" y="68"/>
                  </a:lnTo>
                  <a:lnTo>
                    <a:pt x="325" y="63"/>
                  </a:lnTo>
                  <a:lnTo>
                    <a:pt x="304" y="59"/>
                  </a:lnTo>
                  <a:lnTo>
                    <a:pt x="283" y="56"/>
                  </a:lnTo>
                  <a:lnTo>
                    <a:pt x="260" y="54"/>
                  </a:lnTo>
                  <a:lnTo>
                    <a:pt x="236" y="56"/>
                  </a:lnTo>
                  <a:lnTo>
                    <a:pt x="210" y="56"/>
                  </a:lnTo>
                  <a:lnTo>
                    <a:pt x="182" y="54"/>
                  </a:lnTo>
                  <a:lnTo>
                    <a:pt x="154" y="52"/>
                  </a:lnTo>
                  <a:lnTo>
                    <a:pt x="124" y="49"/>
                  </a:lnTo>
                  <a:lnTo>
                    <a:pt x="94" y="49"/>
                  </a:lnTo>
                  <a:lnTo>
                    <a:pt x="61" y="49"/>
                  </a:lnTo>
                  <a:lnTo>
                    <a:pt x="31" y="52"/>
                  </a:lnTo>
                  <a:lnTo>
                    <a:pt x="2" y="5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42"/>
            <p:cNvSpPr>
              <a:spLocks/>
            </p:cNvSpPr>
            <p:nvPr/>
          </p:nvSpPr>
          <p:spPr bwMode="auto">
            <a:xfrm>
              <a:off x="1431" y="3368"/>
              <a:ext cx="1066" cy="122"/>
            </a:xfrm>
            <a:custGeom>
              <a:avLst/>
              <a:gdLst>
                <a:gd name="T0" fmla="*/ 935 w 1066"/>
                <a:gd name="T1" fmla="*/ 26 h 122"/>
                <a:gd name="T2" fmla="*/ 863 w 1066"/>
                <a:gd name="T3" fmla="*/ 14 h 122"/>
                <a:gd name="T4" fmla="*/ 753 w 1066"/>
                <a:gd name="T5" fmla="*/ 2 h 122"/>
                <a:gd name="T6" fmla="*/ 650 w 1066"/>
                <a:gd name="T7" fmla="*/ 2 h 122"/>
                <a:gd name="T8" fmla="*/ 584 w 1066"/>
                <a:gd name="T9" fmla="*/ 19 h 122"/>
                <a:gd name="T10" fmla="*/ 531 w 1066"/>
                <a:gd name="T11" fmla="*/ 37 h 122"/>
                <a:gd name="T12" fmla="*/ 479 w 1066"/>
                <a:gd name="T13" fmla="*/ 51 h 122"/>
                <a:gd name="T14" fmla="*/ 426 w 1066"/>
                <a:gd name="T15" fmla="*/ 56 h 122"/>
                <a:gd name="T16" fmla="*/ 381 w 1066"/>
                <a:gd name="T17" fmla="*/ 54 h 122"/>
                <a:gd name="T18" fmla="*/ 339 w 1066"/>
                <a:gd name="T19" fmla="*/ 47 h 122"/>
                <a:gd name="T20" fmla="*/ 290 w 1066"/>
                <a:gd name="T21" fmla="*/ 40 h 122"/>
                <a:gd name="T22" fmla="*/ 234 w 1066"/>
                <a:gd name="T23" fmla="*/ 30 h 122"/>
                <a:gd name="T24" fmla="*/ 178 w 1066"/>
                <a:gd name="T25" fmla="*/ 23 h 122"/>
                <a:gd name="T26" fmla="*/ 122 w 1066"/>
                <a:gd name="T27" fmla="*/ 19 h 122"/>
                <a:gd name="T28" fmla="*/ 73 w 1066"/>
                <a:gd name="T29" fmla="*/ 19 h 122"/>
                <a:gd name="T30" fmla="*/ 31 w 1066"/>
                <a:gd name="T31" fmla="*/ 23 h 122"/>
                <a:gd name="T32" fmla="*/ 3 w 1066"/>
                <a:gd name="T33" fmla="*/ 33 h 122"/>
                <a:gd name="T34" fmla="*/ 5 w 1066"/>
                <a:gd name="T35" fmla="*/ 44 h 122"/>
                <a:gd name="T36" fmla="*/ 33 w 1066"/>
                <a:gd name="T37" fmla="*/ 54 h 122"/>
                <a:gd name="T38" fmla="*/ 80 w 1066"/>
                <a:gd name="T39" fmla="*/ 65 h 122"/>
                <a:gd name="T40" fmla="*/ 138 w 1066"/>
                <a:gd name="T41" fmla="*/ 75 h 122"/>
                <a:gd name="T42" fmla="*/ 204 w 1066"/>
                <a:gd name="T43" fmla="*/ 86 h 122"/>
                <a:gd name="T44" fmla="*/ 267 w 1066"/>
                <a:gd name="T45" fmla="*/ 96 h 122"/>
                <a:gd name="T46" fmla="*/ 325 w 1066"/>
                <a:gd name="T47" fmla="*/ 108 h 122"/>
                <a:gd name="T48" fmla="*/ 391 w 1066"/>
                <a:gd name="T49" fmla="*/ 119 h 122"/>
                <a:gd name="T50" fmla="*/ 461 w 1066"/>
                <a:gd name="T51" fmla="*/ 122 h 122"/>
                <a:gd name="T52" fmla="*/ 524 w 1066"/>
                <a:gd name="T53" fmla="*/ 112 h 122"/>
                <a:gd name="T54" fmla="*/ 589 w 1066"/>
                <a:gd name="T55" fmla="*/ 93 h 122"/>
                <a:gd name="T56" fmla="*/ 645 w 1066"/>
                <a:gd name="T57" fmla="*/ 79 h 122"/>
                <a:gd name="T58" fmla="*/ 694 w 1066"/>
                <a:gd name="T59" fmla="*/ 72 h 122"/>
                <a:gd name="T60" fmla="*/ 755 w 1066"/>
                <a:gd name="T61" fmla="*/ 68 h 122"/>
                <a:gd name="T62" fmla="*/ 820 w 1066"/>
                <a:gd name="T63" fmla="*/ 65 h 122"/>
                <a:gd name="T64" fmla="*/ 886 w 1066"/>
                <a:gd name="T65" fmla="*/ 65 h 122"/>
                <a:gd name="T66" fmla="*/ 949 w 1066"/>
                <a:gd name="T67" fmla="*/ 65 h 122"/>
                <a:gd name="T68" fmla="*/ 1000 w 1066"/>
                <a:gd name="T69" fmla="*/ 68 h 122"/>
                <a:gd name="T70" fmla="*/ 1040 w 1066"/>
                <a:gd name="T71" fmla="*/ 72 h 122"/>
                <a:gd name="T72" fmla="*/ 1066 w 1066"/>
                <a:gd name="T73" fmla="*/ 75 h 122"/>
                <a:gd name="T74" fmla="*/ 1045 w 1066"/>
                <a:gd name="T75" fmla="*/ 63 h 122"/>
                <a:gd name="T76" fmla="*/ 996 w 1066"/>
                <a:gd name="T77" fmla="*/ 44 h 122"/>
                <a:gd name="T78" fmla="*/ 954 w 1066"/>
                <a:gd name="T79" fmla="*/ 3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6" h="122">
                  <a:moveTo>
                    <a:pt x="947" y="28"/>
                  </a:moveTo>
                  <a:lnTo>
                    <a:pt x="935" y="26"/>
                  </a:lnTo>
                  <a:lnTo>
                    <a:pt x="905" y="21"/>
                  </a:lnTo>
                  <a:lnTo>
                    <a:pt x="863" y="14"/>
                  </a:lnTo>
                  <a:lnTo>
                    <a:pt x="809" y="7"/>
                  </a:lnTo>
                  <a:lnTo>
                    <a:pt x="753" y="2"/>
                  </a:lnTo>
                  <a:lnTo>
                    <a:pt x="699" y="0"/>
                  </a:lnTo>
                  <a:lnTo>
                    <a:pt x="650" y="2"/>
                  </a:lnTo>
                  <a:lnTo>
                    <a:pt x="612" y="9"/>
                  </a:lnTo>
                  <a:lnTo>
                    <a:pt x="584" y="19"/>
                  </a:lnTo>
                  <a:lnTo>
                    <a:pt x="556" y="28"/>
                  </a:lnTo>
                  <a:lnTo>
                    <a:pt x="531" y="37"/>
                  </a:lnTo>
                  <a:lnTo>
                    <a:pt x="505" y="44"/>
                  </a:lnTo>
                  <a:lnTo>
                    <a:pt x="479" y="51"/>
                  </a:lnTo>
                  <a:lnTo>
                    <a:pt x="454" y="56"/>
                  </a:lnTo>
                  <a:lnTo>
                    <a:pt x="426" y="56"/>
                  </a:lnTo>
                  <a:lnTo>
                    <a:pt x="398" y="56"/>
                  </a:lnTo>
                  <a:lnTo>
                    <a:pt x="381" y="54"/>
                  </a:lnTo>
                  <a:lnTo>
                    <a:pt x="362" y="51"/>
                  </a:lnTo>
                  <a:lnTo>
                    <a:pt x="339" y="47"/>
                  </a:lnTo>
                  <a:lnTo>
                    <a:pt x="316" y="42"/>
                  </a:lnTo>
                  <a:lnTo>
                    <a:pt x="290" y="40"/>
                  </a:lnTo>
                  <a:lnTo>
                    <a:pt x="262" y="35"/>
                  </a:lnTo>
                  <a:lnTo>
                    <a:pt x="234" y="30"/>
                  </a:lnTo>
                  <a:lnTo>
                    <a:pt x="206" y="28"/>
                  </a:lnTo>
                  <a:lnTo>
                    <a:pt x="178" y="23"/>
                  </a:lnTo>
                  <a:lnTo>
                    <a:pt x="150" y="21"/>
                  </a:lnTo>
                  <a:lnTo>
                    <a:pt x="122" y="19"/>
                  </a:lnTo>
                  <a:lnTo>
                    <a:pt x="96" y="19"/>
                  </a:lnTo>
                  <a:lnTo>
                    <a:pt x="73" y="19"/>
                  </a:lnTo>
                  <a:lnTo>
                    <a:pt x="49" y="21"/>
                  </a:lnTo>
                  <a:lnTo>
                    <a:pt x="31" y="23"/>
                  </a:lnTo>
                  <a:lnTo>
                    <a:pt x="14" y="28"/>
                  </a:lnTo>
                  <a:lnTo>
                    <a:pt x="3" y="33"/>
                  </a:lnTo>
                  <a:lnTo>
                    <a:pt x="0" y="37"/>
                  </a:lnTo>
                  <a:lnTo>
                    <a:pt x="5" y="44"/>
                  </a:lnTo>
                  <a:lnTo>
                    <a:pt x="17" y="49"/>
                  </a:lnTo>
                  <a:lnTo>
                    <a:pt x="33" y="54"/>
                  </a:lnTo>
                  <a:lnTo>
                    <a:pt x="54" y="58"/>
                  </a:lnTo>
                  <a:lnTo>
                    <a:pt x="80" y="65"/>
                  </a:lnTo>
                  <a:lnTo>
                    <a:pt x="108" y="70"/>
                  </a:lnTo>
                  <a:lnTo>
                    <a:pt x="138" y="75"/>
                  </a:lnTo>
                  <a:lnTo>
                    <a:pt x="171" y="79"/>
                  </a:lnTo>
                  <a:lnTo>
                    <a:pt x="204" y="86"/>
                  </a:lnTo>
                  <a:lnTo>
                    <a:pt x="236" y="91"/>
                  </a:lnTo>
                  <a:lnTo>
                    <a:pt x="267" y="96"/>
                  </a:lnTo>
                  <a:lnTo>
                    <a:pt x="297" y="100"/>
                  </a:lnTo>
                  <a:lnTo>
                    <a:pt x="325" y="108"/>
                  </a:lnTo>
                  <a:lnTo>
                    <a:pt x="348" y="112"/>
                  </a:lnTo>
                  <a:lnTo>
                    <a:pt x="391" y="119"/>
                  </a:lnTo>
                  <a:lnTo>
                    <a:pt x="426" y="122"/>
                  </a:lnTo>
                  <a:lnTo>
                    <a:pt x="461" y="122"/>
                  </a:lnTo>
                  <a:lnTo>
                    <a:pt x="493" y="119"/>
                  </a:lnTo>
                  <a:lnTo>
                    <a:pt x="524" y="112"/>
                  </a:lnTo>
                  <a:lnTo>
                    <a:pt x="554" y="103"/>
                  </a:lnTo>
                  <a:lnTo>
                    <a:pt x="589" y="93"/>
                  </a:lnTo>
                  <a:lnTo>
                    <a:pt x="624" y="84"/>
                  </a:lnTo>
                  <a:lnTo>
                    <a:pt x="645" y="79"/>
                  </a:lnTo>
                  <a:lnTo>
                    <a:pt x="669" y="75"/>
                  </a:lnTo>
                  <a:lnTo>
                    <a:pt x="694" y="72"/>
                  </a:lnTo>
                  <a:lnTo>
                    <a:pt x="725" y="70"/>
                  </a:lnTo>
                  <a:lnTo>
                    <a:pt x="755" y="68"/>
                  </a:lnTo>
                  <a:lnTo>
                    <a:pt x="788" y="65"/>
                  </a:lnTo>
                  <a:lnTo>
                    <a:pt x="820" y="65"/>
                  </a:lnTo>
                  <a:lnTo>
                    <a:pt x="853" y="65"/>
                  </a:lnTo>
                  <a:lnTo>
                    <a:pt x="886" y="65"/>
                  </a:lnTo>
                  <a:lnTo>
                    <a:pt x="919" y="65"/>
                  </a:lnTo>
                  <a:lnTo>
                    <a:pt x="949" y="65"/>
                  </a:lnTo>
                  <a:lnTo>
                    <a:pt x="975" y="68"/>
                  </a:lnTo>
                  <a:lnTo>
                    <a:pt x="1000" y="68"/>
                  </a:lnTo>
                  <a:lnTo>
                    <a:pt x="1024" y="70"/>
                  </a:lnTo>
                  <a:lnTo>
                    <a:pt x="1040" y="72"/>
                  </a:lnTo>
                  <a:lnTo>
                    <a:pt x="1054" y="75"/>
                  </a:lnTo>
                  <a:lnTo>
                    <a:pt x="1066" y="75"/>
                  </a:lnTo>
                  <a:lnTo>
                    <a:pt x="1061" y="72"/>
                  </a:lnTo>
                  <a:lnTo>
                    <a:pt x="1045" y="63"/>
                  </a:lnTo>
                  <a:lnTo>
                    <a:pt x="1021" y="54"/>
                  </a:lnTo>
                  <a:lnTo>
                    <a:pt x="996" y="44"/>
                  </a:lnTo>
                  <a:lnTo>
                    <a:pt x="972" y="37"/>
                  </a:lnTo>
                  <a:lnTo>
                    <a:pt x="954" y="30"/>
                  </a:lnTo>
                  <a:lnTo>
                    <a:pt x="947"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45"/>
            <p:cNvSpPr>
              <a:spLocks/>
            </p:cNvSpPr>
            <p:nvPr/>
          </p:nvSpPr>
          <p:spPr bwMode="auto">
            <a:xfrm>
              <a:off x="2153" y="3527"/>
              <a:ext cx="1566" cy="164"/>
            </a:xfrm>
            <a:custGeom>
              <a:avLst/>
              <a:gdLst>
                <a:gd name="T0" fmla="*/ 341 w 1566"/>
                <a:gd name="T1" fmla="*/ 5 h 164"/>
                <a:gd name="T2" fmla="*/ 414 w 1566"/>
                <a:gd name="T3" fmla="*/ 28 h 164"/>
                <a:gd name="T4" fmla="*/ 524 w 1566"/>
                <a:gd name="T5" fmla="*/ 51 h 164"/>
                <a:gd name="T6" fmla="*/ 629 w 1566"/>
                <a:gd name="T7" fmla="*/ 56 h 164"/>
                <a:gd name="T8" fmla="*/ 699 w 1566"/>
                <a:gd name="T9" fmla="*/ 26 h 164"/>
                <a:gd name="T10" fmla="*/ 757 w 1566"/>
                <a:gd name="T11" fmla="*/ 5 h 164"/>
                <a:gd name="T12" fmla="*/ 820 w 1566"/>
                <a:gd name="T13" fmla="*/ 5 h 164"/>
                <a:gd name="T14" fmla="*/ 905 w 1566"/>
                <a:gd name="T15" fmla="*/ 26 h 164"/>
                <a:gd name="T16" fmla="*/ 1017 w 1566"/>
                <a:gd name="T17" fmla="*/ 63 h 164"/>
                <a:gd name="T18" fmla="*/ 1113 w 1566"/>
                <a:gd name="T19" fmla="*/ 77 h 164"/>
                <a:gd name="T20" fmla="*/ 1187 w 1566"/>
                <a:gd name="T21" fmla="*/ 70 h 164"/>
                <a:gd name="T22" fmla="*/ 1241 w 1566"/>
                <a:gd name="T23" fmla="*/ 54 h 164"/>
                <a:gd name="T24" fmla="*/ 1292 w 1566"/>
                <a:gd name="T25" fmla="*/ 44 h 164"/>
                <a:gd name="T26" fmla="*/ 1370 w 1566"/>
                <a:gd name="T27" fmla="*/ 63 h 164"/>
                <a:gd name="T28" fmla="*/ 1461 w 1566"/>
                <a:gd name="T29" fmla="*/ 103 h 164"/>
                <a:gd name="T30" fmla="*/ 1538 w 1566"/>
                <a:gd name="T31" fmla="*/ 140 h 164"/>
                <a:gd name="T32" fmla="*/ 1566 w 1566"/>
                <a:gd name="T33" fmla="*/ 159 h 164"/>
                <a:gd name="T34" fmla="*/ 1517 w 1566"/>
                <a:gd name="T35" fmla="*/ 145 h 164"/>
                <a:gd name="T36" fmla="*/ 1423 w 1566"/>
                <a:gd name="T37" fmla="*/ 124 h 164"/>
                <a:gd name="T38" fmla="*/ 1321 w 1566"/>
                <a:gd name="T39" fmla="*/ 121 h 164"/>
                <a:gd name="T40" fmla="*/ 1257 w 1566"/>
                <a:gd name="T41" fmla="*/ 145 h 164"/>
                <a:gd name="T42" fmla="*/ 1206 w 1566"/>
                <a:gd name="T43" fmla="*/ 157 h 164"/>
                <a:gd name="T44" fmla="*/ 1143 w 1566"/>
                <a:gd name="T45" fmla="*/ 164 h 164"/>
                <a:gd name="T46" fmla="*/ 1073 w 1566"/>
                <a:gd name="T47" fmla="*/ 164 h 164"/>
                <a:gd name="T48" fmla="*/ 1000 w 1566"/>
                <a:gd name="T49" fmla="*/ 159 h 164"/>
                <a:gd name="T50" fmla="*/ 930 w 1566"/>
                <a:gd name="T51" fmla="*/ 152 h 164"/>
                <a:gd name="T52" fmla="*/ 867 w 1566"/>
                <a:gd name="T53" fmla="*/ 140 h 164"/>
                <a:gd name="T54" fmla="*/ 816 w 1566"/>
                <a:gd name="T55" fmla="*/ 129 h 164"/>
                <a:gd name="T56" fmla="*/ 778 w 1566"/>
                <a:gd name="T57" fmla="*/ 114 h 164"/>
                <a:gd name="T58" fmla="*/ 727 w 1566"/>
                <a:gd name="T59" fmla="*/ 110 h 164"/>
                <a:gd name="T60" fmla="*/ 666 w 1566"/>
                <a:gd name="T61" fmla="*/ 110 h 164"/>
                <a:gd name="T62" fmla="*/ 598 w 1566"/>
                <a:gd name="T63" fmla="*/ 114 h 164"/>
                <a:gd name="T64" fmla="*/ 531 w 1566"/>
                <a:gd name="T65" fmla="*/ 121 h 164"/>
                <a:gd name="T66" fmla="*/ 468 w 1566"/>
                <a:gd name="T67" fmla="*/ 131 h 164"/>
                <a:gd name="T68" fmla="*/ 414 w 1566"/>
                <a:gd name="T69" fmla="*/ 138 h 164"/>
                <a:gd name="T70" fmla="*/ 374 w 1566"/>
                <a:gd name="T71" fmla="*/ 145 h 164"/>
                <a:gd name="T72" fmla="*/ 332 w 1566"/>
                <a:gd name="T73" fmla="*/ 147 h 164"/>
                <a:gd name="T74" fmla="*/ 246 w 1566"/>
                <a:gd name="T75" fmla="*/ 136 h 164"/>
                <a:gd name="T76" fmla="*/ 141 w 1566"/>
                <a:gd name="T77" fmla="*/ 117 h 164"/>
                <a:gd name="T78" fmla="*/ 45 w 1566"/>
                <a:gd name="T79" fmla="*/ 105 h 164"/>
                <a:gd name="T80" fmla="*/ 0 w 1566"/>
                <a:gd name="T81" fmla="*/ 105 h 164"/>
                <a:gd name="T82" fmla="*/ 10 w 1566"/>
                <a:gd name="T83" fmla="*/ 98 h 164"/>
                <a:gd name="T84" fmla="*/ 49 w 1566"/>
                <a:gd name="T85" fmla="*/ 84 h 164"/>
                <a:gd name="T86" fmla="*/ 108 w 1566"/>
                <a:gd name="T87" fmla="*/ 65 h 164"/>
                <a:gd name="T88" fmla="*/ 176 w 1566"/>
                <a:gd name="T89" fmla="*/ 44 h 164"/>
                <a:gd name="T90" fmla="*/ 241 w 1566"/>
                <a:gd name="T91" fmla="*/ 26 h 164"/>
                <a:gd name="T92" fmla="*/ 295 w 1566"/>
                <a:gd name="T93" fmla="*/ 9 h 164"/>
                <a:gd name="T94" fmla="*/ 325 w 1566"/>
                <a:gd name="T95" fmla="*/ 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66" h="164">
                  <a:moveTo>
                    <a:pt x="330" y="0"/>
                  </a:moveTo>
                  <a:lnTo>
                    <a:pt x="341" y="5"/>
                  </a:lnTo>
                  <a:lnTo>
                    <a:pt x="370" y="14"/>
                  </a:lnTo>
                  <a:lnTo>
                    <a:pt x="414" y="28"/>
                  </a:lnTo>
                  <a:lnTo>
                    <a:pt x="468" y="42"/>
                  </a:lnTo>
                  <a:lnTo>
                    <a:pt x="524" y="51"/>
                  </a:lnTo>
                  <a:lnTo>
                    <a:pt x="580" y="58"/>
                  </a:lnTo>
                  <a:lnTo>
                    <a:pt x="629" y="56"/>
                  </a:lnTo>
                  <a:lnTo>
                    <a:pt x="669" y="42"/>
                  </a:lnTo>
                  <a:lnTo>
                    <a:pt x="699" y="26"/>
                  </a:lnTo>
                  <a:lnTo>
                    <a:pt x="727" y="12"/>
                  </a:lnTo>
                  <a:lnTo>
                    <a:pt x="757" y="5"/>
                  </a:lnTo>
                  <a:lnTo>
                    <a:pt x="788" y="2"/>
                  </a:lnTo>
                  <a:lnTo>
                    <a:pt x="820" y="5"/>
                  </a:lnTo>
                  <a:lnTo>
                    <a:pt x="860" y="12"/>
                  </a:lnTo>
                  <a:lnTo>
                    <a:pt x="905" y="26"/>
                  </a:lnTo>
                  <a:lnTo>
                    <a:pt x="961" y="44"/>
                  </a:lnTo>
                  <a:lnTo>
                    <a:pt x="1017" y="63"/>
                  </a:lnTo>
                  <a:lnTo>
                    <a:pt x="1068" y="72"/>
                  </a:lnTo>
                  <a:lnTo>
                    <a:pt x="1113" y="77"/>
                  </a:lnTo>
                  <a:lnTo>
                    <a:pt x="1152" y="75"/>
                  </a:lnTo>
                  <a:lnTo>
                    <a:pt x="1187" y="70"/>
                  </a:lnTo>
                  <a:lnTo>
                    <a:pt x="1215" y="63"/>
                  </a:lnTo>
                  <a:lnTo>
                    <a:pt x="1241" y="54"/>
                  </a:lnTo>
                  <a:lnTo>
                    <a:pt x="1264" y="47"/>
                  </a:lnTo>
                  <a:lnTo>
                    <a:pt x="1292" y="44"/>
                  </a:lnTo>
                  <a:lnTo>
                    <a:pt x="1328" y="51"/>
                  </a:lnTo>
                  <a:lnTo>
                    <a:pt x="1370" y="63"/>
                  </a:lnTo>
                  <a:lnTo>
                    <a:pt x="1416" y="82"/>
                  </a:lnTo>
                  <a:lnTo>
                    <a:pt x="1461" y="103"/>
                  </a:lnTo>
                  <a:lnTo>
                    <a:pt x="1503" y="121"/>
                  </a:lnTo>
                  <a:lnTo>
                    <a:pt x="1538" y="140"/>
                  </a:lnTo>
                  <a:lnTo>
                    <a:pt x="1561" y="154"/>
                  </a:lnTo>
                  <a:lnTo>
                    <a:pt x="1566" y="159"/>
                  </a:lnTo>
                  <a:lnTo>
                    <a:pt x="1550" y="154"/>
                  </a:lnTo>
                  <a:lnTo>
                    <a:pt x="1517" y="145"/>
                  </a:lnTo>
                  <a:lnTo>
                    <a:pt x="1472" y="133"/>
                  </a:lnTo>
                  <a:lnTo>
                    <a:pt x="1423" y="124"/>
                  </a:lnTo>
                  <a:lnTo>
                    <a:pt x="1370" y="119"/>
                  </a:lnTo>
                  <a:lnTo>
                    <a:pt x="1321" y="121"/>
                  </a:lnTo>
                  <a:lnTo>
                    <a:pt x="1278" y="136"/>
                  </a:lnTo>
                  <a:lnTo>
                    <a:pt x="1257" y="145"/>
                  </a:lnTo>
                  <a:lnTo>
                    <a:pt x="1234" y="152"/>
                  </a:lnTo>
                  <a:lnTo>
                    <a:pt x="1206" y="157"/>
                  </a:lnTo>
                  <a:lnTo>
                    <a:pt x="1176" y="161"/>
                  </a:lnTo>
                  <a:lnTo>
                    <a:pt x="1143" y="164"/>
                  </a:lnTo>
                  <a:lnTo>
                    <a:pt x="1108" y="164"/>
                  </a:lnTo>
                  <a:lnTo>
                    <a:pt x="1073" y="164"/>
                  </a:lnTo>
                  <a:lnTo>
                    <a:pt x="1038" y="161"/>
                  </a:lnTo>
                  <a:lnTo>
                    <a:pt x="1000" y="159"/>
                  </a:lnTo>
                  <a:lnTo>
                    <a:pt x="965" y="157"/>
                  </a:lnTo>
                  <a:lnTo>
                    <a:pt x="930" y="152"/>
                  </a:lnTo>
                  <a:lnTo>
                    <a:pt x="898" y="145"/>
                  </a:lnTo>
                  <a:lnTo>
                    <a:pt x="867" y="140"/>
                  </a:lnTo>
                  <a:lnTo>
                    <a:pt x="842" y="136"/>
                  </a:lnTo>
                  <a:lnTo>
                    <a:pt x="816" y="129"/>
                  </a:lnTo>
                  <a:lnTo>
                    <a:pt x="797" y="121"/>
                  </a:lnTo>
                  <a:lnTo>
                    <a:pt x="778" y="114"/>
                  </a:lnTo>
                  <a:lnTo>
                    <a:pt x="755" y="112"/>
                  </a:lnTo>
                  <a:lnTo>
                    <a:pt x="727" y="110"/>
                  </a:lnTo>
                  <a:lnTo>
                    <a:pt x="699" y="110"/>
                  </a:lnTo>
                  <a:lnTo>
                    <a:pt x="666" y="110"/>
                  </a:lnTo>
                  <a:lnTo>
                    <a:pt x="634" y="112"/>
                  </a:lnTo>
                  <a:lnTo>
                    <a:pt x="598" y="114"/>
                  </a:lnTo>
                  <a:lnTo>
                    <a:pt x="566" y="117"/>
                  </a:lnTo>
                  <a:lnTo>
                    <a:pt x="531" y="121"/>
                  </a:lnTo>
                  <a:lnTo>
                    <a:pt x="498" y="126"/>
                  </a:lnTo>
                  <a:lnTo>
                    <a:pt x="468" y="131"/>
                  </a:lnTo>
                  <a:lnTo>
                    <a:pt x="440" y="136"/>
                  </a:lnTo>
                  <a:lnTo>
                    <a:pt x="414" y="138"/>
                  </a:lnTo>
                  <a:lnTo>
                    <a:pt x="391" y="143"/>
                  </a:lnTo>
                  <a:lnTo>
                    <a:pt x="374" y="145"/>
                  </a:lnTo>
                  <a:lnTo>
                    <a:pt x="360" y="147"/>
                  </a:lnTo>
                  <a:lnTo>
                    <a:pt x="332" y="147"/>
                  </a:lnTo>
                  <a:lnTo>
                    <a:pt x="295" y="143"/>
                  </a:lnTo>
                  <a:lnTo>
                    <a:pt x="246" y="136"/>
                  </a:lnTo>
                  <a:lnTo>
                    <a:pt x="194" y="126"/>
                  </a:lnTo>
                  <a:lnTo>
                    <a:pt x="141" y="117"/>
                  </a:lnTo>
                  <a:lnTo>
                    <a:pt x="91" y="110"/>
                  </a:lnTo>
                  <a:lnTo>
                    <a:pt x="45" y="105"/>
                  </a:lnTo>
                  <a:lnTo>
                    <a:pt x="10" y="105"/>
                  </a:lnTo>
                  <a:lnTo>
                    <a:pt x="0" y="105"/>
                  </a:lnTo>
                  <a:lnTo>
                    <a:pt x="0" y="103"/>
                  </a:lnTo>
                  <a:lnTo>
                    <a:pt x="10" y="98"/>
                  </a:lnTo>
                  <a:lnTo>
                    <a:pt x="26" y="91"/>
                  </a:lnTo>
                  <a:lnTo>
                    <a:pt x="49" y="84"/>
                  </a:lnTo>
                  <a:lnTo>
                    <a:pt x="77" y="75"/>
                  </a:lnTo>
                  <a:lnTo>
                    <a:pt x="108" y="65"/>
                  </a:lnTo>
                  <a:lnTo>
                    <a:pt x="141" y="56"/>
                  </a:lnTo>
                  <a:lnTo>
                    <a:pt x="176" y="44"/>
                  </a:lnTo>
                  <a:lnTo>
                    <a:pt x="208" y="35"/>
                  </a:lnTo>
                  <a:lnTo>
                    <a:pt x="241" y="26"/>
                  </a:lnTo>
                  <a:lnTo>
                    <a:pt x="269" y="16"/>
                  </a:lnTo>
                  <a:lnTo>
                    <a:pt x="295" y="9"/>
                  </a:lnTo>
                  <a:lnTo>
                    <a:pt x="313" y="5"/>
                  </a:lnTo>
                  <a:lnTo>
                    <a:pt x="325" y="2"/>
                  </a:lnTo>
                  <a:lnTo>
                    <a:pt x="33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46"/>
            <p:cNvSpPr>
              <a:spLocks/>
            </p:cNvSpPr>
            <p:nvPr/>
          </p:nvSpPr>
          <p:spPr bwMode="auto">
            <a:xfrm>
              <a:off x="3151" y="3356"/>
              <a:ext cx="766" cy="103"/>
            </a:xfrm>
            <a:custGeom>
              <a:avLst/>
              <a:gdLst>
                <a:gd name="T0" fmla="*/ 2 w 766"/>
                <a:gd name="T1" fmla="*/ 73 h 103"/>
                <a:gd name="T2" fmla="*/ 0 w 766"/>
                <a:gd name="T3" fmla="*/ 73 h 103"/>
                <a:gd name="T4" fmla="*/ 16 w 766"/>
                <a:gd name="T5" fmla="*/ 66 h 103"/>
                <a:gd name="T6" fmla="*/ 47 w 766"/>
                <a:gd name="T7" fmla="*/ 54 h 103"/>
                <a:gd name="T8" fmla="*/ 84 w 766"/>
                <a:gd name="T9" fmla="*/ 40 h 103"/>
                <a:gd name="T10" fmla="*/ 129 w 766"/>
                <a:gd name="T11" fmla="*/ 26 h 103"/>
                <a:gd name="T12" fmla="*/ 171 w 766"/>
                <a:gd name="T13" fmla="*/ 12 h 103"/>
                <a:gd name="T14" fmla="*/ 208 w 766"/>
                <a:gd name="T15" fmla="*/ 3 h 103"/>
                <a:gd name="T16" fmla="*/ 236 w 766"/>
                <a:gd name="T17" fmla="*/ 0 h 103"/>
                <a:gd name="T18" fmla="*/ 259 w 766"/>
                <a:gd name="T19" fmla="*/ 5 h 103"/>
                <a:gd name="T20" fmla="*/ 292 w 766"/>
                <a:gd name="T21" fmla="*/ 10 h 103"/>
                <a:gd name="T22" fmla="*/ 327 w 766"/>
                <a:gd name="T23" fmla="*/ 14 h 103"/>
                <a:gd name="T24" fmla="*/ 365 w 766"/>
                <a:gd name="T25" fmla="*/ 21 h 103"/>
                <a:gd name="T26" fmla="*/ 402 w 766"/>
                <a:gd name="T27" fmla="*/ 28 h 103"/>
                <a:gd name="T28" fmla="*/ 437 w 766"/>
                <a:gd name="T29" fmla="*/ 35 h 103"/>
                <a:gd name="T30" fmla="*/ 465 w 766"/>
                <a:gd name="T31" fmla="*/ 40 h 103"/>
                <a:gd name="T32" fmla="*/ 486 w 766"/>
                <a:gd name="T33" fmla="*/ 42 h 103"/>
                <a:gd name="T34" fmla="*/ 505 w 766"/>
                <a:gd name="T35" fmla="*/ 45 h 103"/>
                <a:gd name="T36" fmla="*/ 526 w 766"/>
                <a:gd name="T37" fmla="*/ 45 h 103"/>
                <a:gd name="T38" fmla="*/ 554 w 766"/>
                <a:gd name="T39" fmla="*/ 45 h 103"/>
                <a:gd name="T40" fmla="*/ 584 w 766"/>
                <a:gd name="T41" fmla="*/ 45 h 103"/>
                <a:gd name="T42" fmla="*/ 622 w 766"/>
                <a:gd name="T43" fmla="*/ 47 h 103"/>
                <a:gd name="T44" fmla="*/ 664 w 766"/>
                <a:gd name="T45" fmla="*/ 47 h 103"/>
                <a:gd name="T46" fmla="*/ 708 w 766"/>
                <a:gd name="T47" fmla="*/ 47 h 103"/>
                <a:gd name="T48" fmla="*/ 759 w 766"/>
                <a:gd name="T49" fmla="*/ 49 h 103"/>
                <a:gd name="T50" fmla="*/ 766 w 766"/>
                <a:gd name="T51" fmla="*/ 52 h 103"/>
                <a:gd name="T52" fmla="*/ 750 w 766"/>
                <a:gd name="T53" fmla="*/ 61 h 103"/>
                <a:gd name="T54" fmla="*/ 713 w 766"/>
                <a:gd name="T55" fmla="*/ 70 h 103"/>
                <a:gd name="T56" fmla="*/ 664 w 766"/>
                <a:gd name="T57" fmla="*/ 80 h 103"/>
                <a:gd name="T58" fmla="*/ 610 w 766"/>
                <a:gd name="T59" fmla="*/ 89 h 103"/>
                <a:gd name="T60" fmla="*/ 556 w 766"/>
                <a:gd name="T61" fmla="*/ 98 h 103"/>
                <a:gd name="T62" fmla="*/ 507 w 766"/>
                <a:gd name="T63" fmla="*/ 103 h 103"/>
                <a:gd name="T64" fmla="*/ 474 w 766"/>
                <a:gd name="T65" fmla="*/ 101 h 103"/>
                <a:gd name="T66" fmla="*/ 451 w 766"/>
                <a:gd name="T67" fmla="*/ 96 h 103"/>
                <a:gd name="T68" fmla="*/ 428 w 766"/>
                <a:gd name="T69" fmla="*/ 89 h 103"/>
                <a:gd name="T70" fmla="*/ 404 w 766"/>
                <a:gd name="T71" fmla="*/ 82 h 103"/>
                <a:gd name="T72" fmla="*/ 381 w 766"/>
                <a:gd name="T73" fmla="*/ 77 h 103"/>
                <a:gd name="T74" fmla="*/ 358 w 766"/>
                <a:gd name="T75" fmla="*/ 73 h 103"/>
                <a:gd name="T76" fmla="*/ 332 w 766"/>
                <a:gd name="T77" fmla="*/ 68 h 103"/>
                <a:gd name="T78" fmla="*/ 306 w 766"/>
                <a:gd name="T79" fmla="*/ 66 h 103"/>
                <a:gd name="T80" fmla="*/ 278 w 766"/>
                <a:gd name="T81" fmla="*/ 68 h 103"/>
                <a:gd name="T82" fmla="*/ 248 w 766"/>
                <a:gd name="T83" fmla="*/ 68 h 103"/>
                <a:gd name="T84" fmla="*/ 215 w 766"/>
                <a:gd name="T85" fmla="*/ 66 h 103"/>
                <a:gd name="T86" fmla="*/ 180 w 766"/>
                <a:gd name="T87" fmla="*/ 63 h 103"/>
                <a:gd name="T88" fmla="*/ 145 w 766"/>
                <a:gd name="T89" fmla="*/ 61 h 103"/>
                <a:gd name="T90" fmla="*/ 108 w 766"/>
                <a:gd name="T91" fmla="*/ 59 h 103"/>
                <a:gd name="T92" fmla="*/ 73 w 766"/>
                <a:gd name="T93" fmla="*/ 59 h 103"/>
                <a:gd name="T94" fmla="*/ 37 w 766"/>
                <a:gd name="T95" fmla="*/ 63 h 103"/>
                <a:gd name="T96" fmla="*/ 2 w 766"/>
                <a:gd name="T97" fmla="*/ 7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66" h="103">
                  <a:moveTo>
                    <a:pt x="2" y="73"/>
                  </a:moveTo>
                  <a:lnTo>
                    <a:pt x="0" y="73"/>
                  </a:lnTo>
                  <a:lnTo>
                    <a:pt x="16" y="66"/>
                  </a:lnTo>
                  <a:lnTo>
                    <a:pt x="47" y="54"/>
                  </a:lnTo>
                  <a:lnTo>
                    <a:pt x="84" y="40"/>
                  </a:lnTo>
                  <a:lnTo>
                    <a:pt x="129" y="26"/>
                  </a:lnTo>
                  <a:lnTo>
                    <a:pt x="171" y="12"/>
                  </a:lnTo>
                  <a:lnTo>
                    <a:pt x="208" y="3"/>
                  </a:lnTo>
                  <a:lnTo>
                    <a:pt x="236" y="0"/>
                  </a:lnTo>
                  <a:lnTo>
                    <a:pt x="259" y="5"/>
                  </a:lnTo>
                  <a:lnTo>
                    <a:pt x="292" y="10"/>
                  </a:lnTo>
                  <a:lnTo>
                    <a:pt x="327" y="14"/>
                  </a:lnTo>
                  <a:lnTo>
                    <a:pt x="365" y="21"/>
                  </a:lnTo>
                  <a:lnTo>
                    <a:pt x="402" y="28"/>
                  </a:lnTo>
                  <a:lnTo>
                    <a:pt x="437" y="35"/>
                  </a:lnTo>
                  <a:lnTo>
                    <a:pt x="465" y="40"/>
                  </a:lnTo>
                  <a:lnTo>
                    <a:pt x="486" y="42"/>
                  </a:lnTo>
                  <a:lnTo>
                    <a:pt x="505" y="45"/>
                  </a:lnTo>
                  <a:lnTo>
                    <a:pt x="526" y="45"/>
                  </a:lnTo>
                  <a:lnTo>
                    <a:pt x="554" y="45"/>
                  </a:lnTo>
                  <a:lnTo>
                    <a:pt x="584" y="45"/>
                  </a:lnTo>
                  <a:lnTo>
                    <a:pt x="622" y="47"/>
                  </a:lnTo>
                  <a:lnTo>
                    <a:pt x="664" y="47"/>
                  </a:lnTo>
                  <a:lnTo>
                    <a:pt x="708" y="47"/>
                  </a:lnTo>
                  <a:lnTo>
                    <a:pt x="759" y="49"/>
                  </a:lnTo>
                  <a:lnTo>
                    <a:pt x="766" y="52"/>
                  </a:lnTo>
                  <a:lnTo>
                    <a:pt x="750" y="61"/>
                  </a:lnTo>
                  <a:lnTo>
                    <a:pt x="713" y="70"/>
                  </a:lnTo>
                  <a:lnTo>
                    <a:pt x="664" y="80"/>
                  </a:lnTo>
                  <a:lnTo>
                    <a:pt x="610" y="89"/>
                  </a:lnTo>
                  <a:lnTo>
                    <a:pt x="556" y="98"/>
                  </a:lnTo>
                  <a:lnTo>
                    <a:pt x="507" y="103"/>
                  </a:lnTo>
                  <a:lnTo>
                    <a:pt x="474" y="101"/>
                  </a:lnTo>
                  <a:lnTo>
                    <a:pt x="451" y="96"/>
                  </a:lnTo>
                  <a:lnTo>
                    <a:pt x="428" y="89"/>
                  </a:lnTo>
                  <a:lnTo>
                    <a:pt x="404" y="82"/>
                  </a:lnTo>
                  <a:lnTo>
                    <a:pt x="381" y="77"/>
                  </a:lnTo>
                  <a:lnTo>
                    <a:pt x="358" y="73"/>
                  </a:lnTo>
                  <a:lnTo>
                    <a:pt x="332" y="68"/>
                  </a:lnTo>
                  <a:lnTo>
                    <a:pt x="306" y="66"/>
                  </a:lnTo>
                  <a:lnTo>
                    <a:pt x="278" y="68"/>
                  </a:lnTo>
                  <a:lnTo>
                    <a:pt x="248" y="68"/>
                  </a:lnTo>
                  <a:lnTo>
                    <a:pt x="215" y="66"/>
                  </a:lnTo>
                  <a:lnTo>
                    <a:pt x="180" y="63"/>
                  </a:lnTo>
                  <a:lnTo>
                    <a:pt x="145" y="61"/>
                  </a:lnTo>
                  <a:lnTo>
                    <a:pt x="108" y="59"/>
                  </a:lnTo>
                  <a:lnTo>
                    <a:pt x="73" y="59"/>
                  </a:lnTo>
                  <a:lnTo>
                    <a:pt x="37" y="63"/>
                  </a:lnTo>
                  <a:lnTo>
                    <a:pt x="2" y="7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47"/>
            <p:cNvSpPr>
              <a:spLocks/>
            </p:cNvSpPr>
            <p:nvPr/>
          </p:nvSpPr>
          <p:spPr bwMode="auto">
            <a:xfrm>
              <a:off x="3845" y="3476"/>
              <a:ext cx="680" cy="168"/>
            </a:xfrm>
            <a:custGeom>
              <a:avLst/>
              <a:gdLst>
                <a:gd name="T0" fmla="*/ 0 w 680"/>
                <a:gd name="T1" fmla="*/ 102 h 168"/>
                <a:gd name="T2" fmla="*/ 5 w 680"/>
                <a:gd name="T3" fmla="*/ 102 h 168"/>
                <a:gd name="T4" fmla="*/ 14 w 680"/>
                <a:gd name="T5" fmla="*/ 100 h 168"/>
                <a:gd name="T6" fmla="*/ 30 w 680"/>
                <a:gd name="T7" fmla="*/ 98 h 168"/>
                <a:gd name="T8" fmla="*/ 51 w 680"/>
                <a:gd name="T9" fmla="*/ 93 h 168"/>
                <a:gd name="T10" fmla="*/ 77 w 680"/>
                <a:gd name="T11" fmla="*/ 88 h 168"/>
                <a:gd name="T12" fmla="*/ 105 w 680"/>
                <a:gd name="T13" fmla="*/ 81 h 168"/>
                <a:gd name="T14" fmla="*/ 138 w 680"/>
                <a:gd name="T15" fmla="*/ 77 h 168"/>
                <a:gd name="T16" fmla="*/ 171 w 680"/>
                <a:gd name="T17" fmla="*/ 70 h 168"/>
                <a:gd name="T18" fmla="*/ 203 w 680"/>
                <a:gd name="T19" fmla="*/ 63 h 168"/>
                <a:gd name="T20" fmla="*/ 236 w 680"/>
                <a:gd name="T21" fmla="*/ 56 h 168"/>
                <a:gd name="T22" fmla="*/ 269 w 680"/>
                <a:gd name="T23" fmla="*/ 49 h 168"/>
                <a:gd name="T24" fmla="*/ 297 w 680"/>
                <a:gd name="T25" fmla="*/ 42 h 168"/>
                <a:gd name="T26" fmla="*/ 325 w 680"/>
                <a:gd name="T27" fmla="*/ 35 h 168"/>
                <a:gd name="T28" fmla="*/ 348 w 680"/>
                <a:gd name="T29" fmla="*/ 28 h 168"/>
                <a:gd name="T30" fmla="*/ 367 w 680"/>
                <a:gd name="T31" fmla="*/ 23 h 168"/>
                <a:gd name="T32" fmla="*/ 381 w 680"/>
                <a:gd name="T33" fmla="*/ 18 h 168"/>
                <a:gd name="T34" fmla="*/ 430 w 680"/>
                <a:gd name="T35" fmla="*/ 4 h 168"/>
                <a:gd name="T36" fmla="*/ 472 w 680"/>
                <a:gd name="T37" fmla="*/ 0 h 168"/>
                <a:gd name="T38" fmla="*/ 507 w 680"/>
                <a:gd name="T39" fmla="*/ 4 h 168"/>
                <a:gd name="T40" fmla="*/ 537 w 680"/>
                <a:gd name="T41" fmla="*/ 11 h 168"/>
                <a:gd name="T42" fmla="*/ 561 w 680"/>
                <a:gd name="T43" fmla="*/ 23 h 168"/>
                <a:gd name="T44" fmla="*/ 582 w 680"/>
                <a:gd name="T45" fmla="*/ 35 h 168"/>
                <a:gd name="T46" fmla="*/ 601 w 680"/>
                <a:gd name="T47" fmla="*/ 44 h 168"/>
                <a:gd name="T48" fmla="*/ 617 w 680"/>
                <a:gd name="T49" fmla="*/ 46 h 168"/>
                <a:gd name="T50" fmla="*/ 643 w 680"/>
                <a:gd name="T51" fmla="*/ 53 h 168"/>
                <a:gd name="T52" fmla="*/ 661 w 680"/>
                <a:gd name="T53" fmla="*/ 65 h 168"/>
                <a:gd name="T54" fmla="*/ 675 w 680"/>
                <a:gd name="T55" fmla="*/ 79 h 168"/>
                <a:gd name="T56" fmla="*/ 680 w 680"/>
                <a:gd name="T57" fmla="*/ 86 h 168"/>
                <a:gd name="T58" fmla="*/ 671 w 680"/>
                <a:gd name="T59" fmla="*/ 168 h 168"/>
                <a:gd name="T60" fmla="*/ 666 w 680"/>
                <a:gd name="T61" fmla="*/ 165 h 168"/>
                <a:gd name="T62" fmla="*/ 657 w 680"/>
                <a:gd name="T63" fmla="*/ 158 h 168"/>
                <a:gd name="T64" fmla="*/ 643 w 680"/>
                <a:gd name="T65" fmla="*/ 149 h 168"/>
                <a:gd name="T66" fmla="*/ 624 w 680"/>
                <a:gd name="T67" fmla="*/ 137 h 168"/>
                <a:gd name="T68" fmla="*/ 603 w 680"/>
                <a:gd name="T69" fmla="*/ 126 h 168"/>
                <a:gd name="T70" fmla="*/ 582 w 680"/>
                <a:gd name="T71" fmla="*/ 114 h 168"/>
                <a:gd name="T72" fmla="*/ 561 w 680"/>
                <a:gd name="T73" fmla="*/ 107 h 168"/>
                <a:gd name="T74" fmla="*/ 542 w 680"/>
                <a:gd name="T75" fmla="*/ 102 h 168"/>
                <a:gd name="T76" fmla="*/ 521 w 680"/>
                <a:gd name="T77" fmla="*/ 102 h 168"/>
                <a:gd name="T78" fmla="*/ 498 w 680"/>
                <a:gd name="T79" fmla="*/ 102 h 168"/>
                <a:gd name="T80" fmla="*/ 474 w 680"/>
                <a:gd name="T81" fmla="*/ 105 h 168"/>
                <a:gd name="T82" fmla="*/ 451 w 680"/>
                <a:gd name="T83" fmla="*/ 107 h 168"/>
                <a:gd name="T84" fmla="*/ 425 w 680"/>
                <a:gd name="T85" fmla="*/ 109 h 168"/>
                <a:gd name="T86" fmla="*/ 400 w 680"/>
                <a:gd name="T87" fmla="*/ 114 h 168"/>
                <a:gd name="T88" fmla="*/ 369 w 680"/>
                <a:gd name="T89" fmla="*/ 116 h 168"/>
                <a:gd name="T90" fmla="*/ 339 w 680"/>
                <a:gd name="T91" fmla="*/ 121 h 168"/>
                <a:gd name="T92" fmla="*/ 306 w 680"/>
                <a:gd name="T93" fmla="*/ 123 h 168"/>
                <a:gd name="T94" fmla="*/ 271 w 680"/>
                <a:gd name="T95" fmla="*/ 126 h 168"/>
                <a:gd name="T96" fmla="*/ 234 w 680"/>
                <a:gd name="T97" fmla="*/ 126 h 168"/>
                <a:gd name="T98" fmla="*/ 194 w 680"/>
                <a:gd name="T99" fmla="*/ 126 h 168"/>
                <a:gd name="T100" fmla="*/ 150 w 680"/>
                <a:gd name="T101" fmla="*/ 123 h 168"/>
                <a:gd name="T102" fmla="*/ 103 w 680"/>
                <a:gd name="T103" fmla="*/ 119 h 168"/>
                <a:gd name="T104" fmla="*/ 54 w 680"/>
                <a:gd name="T105" fmla="*/ 112 h 168"/>
                <a:gd name="T106" fmla="*/ 0 w 680"/>
                <a:gd name="T107" fmla="*/ 102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0" h="168">
                  <a:moveTo>
                    <a:pt x="0" y="102"/>
                  </a:moveTo>
                  <a:lnTo>
                    <a:pt x="5" y="102"/>
                  </a:lnTo>
                  <a:lnTo>
                    <a:pt x="14" y="100"/>
                  </a:lnTo>
                  <a:lnTo>
                    <a:pt x="30" y="98"/>
                  </a:lnTo>
                  <a:lnTo>
                    <a:pt x="51" y="93"/>
                  </a:lnTo>
                  <a:lnTo>
                    <a:pt x="77" y="88"/>
                  </a:lnTo>
                  <a:lnTo>
                    <a:pt x="105" y="81"/>
                  </a:lnTo>
                  <a:lnTo>
                    <a:pt x="138" y="77"/>
                  </a:lnTo>
                  <a:lnTo>
                    <a:pt x="171" y="70"/>
                  </a:lnTo>
                  <a:lnTo>
                    <a:pt x="203" y="63"/>
                  </a:lnTo>
                  <a:lnTo>
                    <a:pt x="236" y="56"/>
                  </a:lnTo>
                  <a:lnTo>
                    <a:pt x="269" y="49"/>
                  </a:lnTo>
                  <a:lnTo>
                    <a:pt x="297" y="42"/>
                  </a:lnTo>
                  <a:lnTo>
                    <a:pt x="325" y="35"/>
                  </a:lnTo>
                  <a:lnTo>
                    <a:pt x="348" y="28"/>
                  </a:lnTo>
                  <a:lnTo>
                    <a:pt x="367" y="23"/>
                  </a:lnTo>
                  <a:lnTo>
                    <a:pt x="381" y="18"/>
                  </a:lnTo>
                  <a:lnTo>
                    <a:pt x="430" y="4"/>
                  </a:lnTo>
                  <a:lnTo>
                    <a:pt x="472" y="0"/>
                  </a:lnTo>
                  <a:lnTo>
                    <a:pt x="507" y="4"/>
                  </a:lnTo>
                  <a:lnTo>
                    <a:pt x="537" y="11"/>
                  </a:lnTo>
                  <a:lnTo>
                    <a:pt x="561" y="23"/>
                  </a:lnTo>
                  <a:lnTo>
                    <a:pt x="582" y="35"/>
                  </a:lnTo>
                  <a:lnTo>
                    <a:pt x="601" y="44"/>
                  </a:lnTo>
                  <a:lnTo>
                    <a:pt x="617" y="46"/>
                  </a:lnTo>
                  <a:lnTo>
                    <a:pt x="643" y="53"/>
                  </a:lnTo>
                  <a:lnTo>
                    <a:pt x="661" y="65"/>
                  </a:lnTo>
                  <a:lnTo>
                    <a:pt x="675" y="79"/>
                  </a:lnTo>
                  <a:lnTo>
                    <a:pt x="680" y="86"/>
                  </a:lnTo>
                  <a:lnTo>
                    <a:pt x="671" y="168"/>
                  </a:lnTo>
                  <a:lnTo>
                    <a:pt x="666" y="165"/>
                  </a:lnTo>
                  <a:lnTo>
                    <a:pt x="657" y="158"/>
                  </a:lnTo>
                  <a:lnTo>
                    <a:pt x="643" y="149"/>
                  </a:lnTo>
                  <a:lnTo>
                    <a:pt x="624" y="137"/>
                  </a:lnTo>
                  <a:lnTo>
                    <a:pt x="603" y="126"/>
                  </a:lnTo>
                  <a:lnTo>
                    <a:pt x="582" y="114"/>
                  </a:lnTo>
                  <a:lnTo>
                    <a:pt x="561" y="107"/>
                  </a:lnTo>
                  <a:lnTo>
                    <a:pt x="542" y="102"/>
                  </a:lnTo>
                  <a:lnTo>
                    <a:pt x="521" y="102"/>
                  </a:lnTo>
                  <a:lnTo>
                    <a:pt x="498" y="102"/>
                  </a:lnTo>
                  <a:lnTo>
                    <a:pt x="474" y="105"/>
                  </a:lnTo>
                  <a:lnTo>
                    <a:pt x="451" y="107"/>
                  </a:lnTo>
                  <a:lnTo>
                    <a:pt x="425" y="109"/>
                  </a:lnTo>
                  <a:lnTo>
                    <a:pt x="400" y="114"/>
                  </a:lnTo>
                  <a:lnTo>
                    <a:pt x="369" y="116"/>
                  </a:lnTo>
                  <a:lnTo>
                    <a:pt x="339" y="121"/>
                  </a:lnTo>
                  <a:lnTo>
                    <a:pt x="306" y="123"/>
                  </a:lnTo>
                  <a:lnTo>
                    <a:pt x="271" y="126"/>
                  </a:lnTo>
                  <a:lnTo>
                    <a:pt x="234" y="126"/>
                  </a:lnTo>
                  <a:lnTo>
                    <a:pt x="194" y="126"/>
                  </a:lnTo>
                  <a:lnTo>
                    <a:pt x="150" y="123"/>
                  </a:lnTo>
                  <a:lnTo>
                    <a:pt x="103" y="119"/>
                  </a:lnTo>
                  <a:lnTo>
                    <a:pt x="54" y="112"/>
                  </a:lnTo>
                  <a:lnTo>
                    <a:pt x="0" y="10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55"/>
            <p:cNvSpPr>
              <a:spLocks/>
            </p:cNvSpPr>
            <p:nvPr/>
          </p:nvSpPr>
          <p:spPr bwMode="auto">
            <a:xfrm>
              <a:off x="1861" y="2108"/>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7" name="Freeform 56"/>
            <p:cNvSpPr>
              <a:spLocks/>
            </p:cNvSpPr>
            <p:nvPr/>
          </p:nvSpPr>
          <p:spPr bwMode="auto">
            <a:xfrm>
              <a:off x="1833" y="1984"/>
              <a:ext cx="140" cy="124"/>
            </a:xfrm>
            <a:custGeom>
              <a:avLst/>
              <a:gdLst>
                <a:gd name="T0" fmla="*/ 96 w 140"/>
                <a:gd name="T1" fmla="*/ 5 h 124"/>
                <a:gd name="T2" fmla="*/ 87 w 140"/>
                <a:gd name="T3" fmla="*/ 14 h 124"/>
                <a:gd name="T4" fmla="*/ 82 w 140"/>
                <a:gd name="T5" fmla="*/ 26 h 124"/>
                <a:gd name="T6" fmla="*/ 82 w 140"/>
                <a:gd name="T7" fmla="*/ 37 h 124"/>
                <a:gd name="T8" fmla="*/ 82 w 140"/>
                <a:gd name="T9" fmla="*/ 51 h 124"/>
                <a:gd name="T10" fmla="*/ 75 w 140"/>
                <a:gd name="T11" fmla="*/ 49 h 124"/>
                <a:gd name="T12" fmla="*/ 70 w 140"/>
                <a:gd name="T13" fmla="*/ 47 h 124"/>
                <a:gd name="T14" fmla="*/ 63 w 140"/>
                <a:gd name="T15" fmla="*/ 47 h 124"/>
                <a:gd name="T16" fmla="*/ 59 w 140"/>
                <a:gd name="T17" fmla="*/ 47 h 124"/>
                <a:gd name="T18" fmla="*/ 38 w 140"/>
                <a:gd name="T19" fmla="*/ 58 h 124"/>
                <a:gd name="T20" fmla="*/ 19 w 140"/>
                <a:gd name="T21" fmla="*/ 77 h 124"/>
                <a:gd name="T22" fmla="*/ 7 w 140"/>
                <a:gd name="T23" fmla="*/ 98 h 124"/>
                <a:gd name="T24" fmla="*/ 0 w 140"/>
                <a:gd name="T25" fmla="*/ 112 h 124"/>
                <a:gd name="T26" fmla="*/ 28 w 140"/>
                <a:gd name="T27" fmla="*/ 124 h 124"/>
                <a:gd name="T28" fmla="*/ 35 w 140"/>
                <a:gd name="T29" fmla="*/ 108 h 124"/>
                <a:gd name="T30" fmla="*/ 45 w 140"/>
                <a:gd name="T31" fmla="*/ 94 h 124"/>
                <a:gd name="T32" fmla="*/ 54 w 140"/>
                <a:gd name="T33" fmla="*/ 82 h 124"/>
                <a:gd name="T34" fmla="*/ 66 w 140"/>
                <a:gd name="T35" fmla="*/ 75 h 124"/>
                <a:gd name="T36" fmla="*/ 66 w 140"/>
                <a:gd name="T37" fmla="*/ 75 h 124"/>
                <a:gd name="T38" fmla="*/ 68 w 140"/>
                <a:gd name="T39" fmla="*/ 75 h 124"/>
                <a:gd name="T40" fmla="*/ 70 w 140"/>
                <a:gd name="T41" fmla="*/ 77 h 124"/>
                <a:gd name="T42" fmla="*/ 73 w 140"/>
                <a:gd name="T43" fmla="*/ 80 h 124"/>
                <a:gd name="T44" fmla="*/ 77 w 140"/>
                <a:gd name="T45" fmla="*/ 82 h 124"/>
                <a:gd name="T46" fmla="*/ 84 w 140"/>
                <a:gd name="T47" fmla="*/ 87 h 124"/>
                <a:gd name="T48" fmla="*/ 91 w 140"/>
                <a:gd name="T49" fmla="*/ 89 h 124"/>
                <a:gd name="T50" fmla="*/ 101 w 140"/>
                <a:gd name="T51" fmla="*/ 89 h 124"/>
                <a:gd name="T52" fmla="*/ 108 w 140"/>
                <a:gd name="T53" fmla="*/ 82 h 124"/>
                <a:gd name="T54" fmla="*/ 110 w 140"/>
                <a:gd name="T55" fmla="*/ 75 h 124"/>
                <a:gd name="T56" fmla="*/ 112 w 140"/>
                <a:gd name="T57" fmla="*/ 63 h 124"/>
                <a:gd name="T58" fmla="*/ 110 w 140"/>
                <a:gd name="T59" fmla="*/ 54 h 124"/>
                <a:gd name="T60" fmla="*/ 110 w 140"/>
                <a:gd name="T61" fmla="*/ 49 h 124"/>
                <a:gd name="T62" fmla="*/ 110 w 140"/>
                <a:gd name="T63" fmla="*/ 40 h 124"/>
                <a:gd name="T64" fmla="*/ 110 w 140"/>
                <a:gd name="T65" fmla="*/ 33 h 124"/>
                <a:gd name="T66" fmla="*/ 112 w 140"/>
                <a:gd name="T67" fmla="*/ 28 h 124"/>
                <a:gd name="T68" fmla="*/ 112 w 140"/>
                <a:gd name="T69" fmla="*/ 28 h 124"/>
                <a:gd name="T70" fmla="*/ 117 w 140"/>
                <a:gd name="T71" fmla="*/ 28 h 124"/>
                <a:gd name="T72" fmla="*/ 119 w 140"/>
                <a:gd name="T73" fmla="*/ 28 h 124"/>
                <a:gd name="T74" fmla="*/ 126 w 140"/>
                <a:gd name="T75" fmla="*/ 33 h 124"/>
                <a:gd name="T76" fmla="*/ 140 w 140"/>
                <a:gd name="T77" fmla="*/ 7 h 124"/>
                <a:gd name="T78" fmla="*/ 133 w 140"/>
                <a:gd name="T79" fmla="*/ 5 h 124"/>
                <a:gd name="T80" fmla="*/ 122 w 140"/>
                <a:gd name="T81" fmla="*/ 0 h 124"/>
                <a:gd name="T82" fmla="*/ 110 w 140"/>
                <a:gd name="T83" fmla="*/ 0 h 124"/>
                <a:gd name="T84" fmla="*/ 96 w 140"/>
                <a:gd name="T85" fmla="*/ 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24">
                  <a:moveTo>
                    <a:pt x="96" y="5"/>
                  </a:moveTo>
                  <a:lnTo>
                    <a:pt x="87" y="14"/>
                  </a:lnTo>
                  <a:lnTo>
                    <a:pt x="82" y="26"/>
                  </a:lnTo>
                  <a:lnTo>
                    <a:pt x="82" y="37"/>
                  </a:lnTo>
                  <a:lnTo>
                    <a:pt x="82" y="51"/>
                  </a:lnTo>
                  <a:lnTo>
                    <a:pt x="75" y="49"/>
                  </a:lnTo>
                  <a:lnTo>
                    <a:pt x="70" y="47"/>
                  </a:lnTo>
                  <a:lnTo>
                    <a:pt x="63" y="47"/>
                  </a:lnTo>
                  <a:lnTo>
                    <a:pt x="59" y="47"/>
                  </a:lnTo>
                  <a:lnTo>
                    <a:pt x="38" y="58"/>
                  </a:lnTo>
                  <a:lnTo>
                    <a:pt x="19" y="77"/>
                  </a:lnTo>
                  <a:lnTo>
                    <a:pt x="7" y="98"/>
                  </a:lnTo>
                  <a:lnTo>
                    <a:pt x="0" y="112"/>
                  </a:lnTo>
                  <a:lnTo>
                    <a:pt x="28" y="124"/>
                  </a:lnTo>
                  <a:lnTo>
                    <a:pt x="35" y="108"/>
                  </a:lnTo>
                  <a:lnTo>
                    <a:pt x="45" y="94"/>
                  </a:lnTo>
                  <a:lnTo>
                    <a:pt x="54" y="82"/>
                  </a:lnTo>
                  <a:lnTo>
                    <a:pt x="66" y="75"/>
                  </a:lnTo>
                  <a:lnTo>
                    <a:pt x="66" y="75"/>
                  </a:lnTo>
                  <a:lnTo>
                    <a:pt x="68" y="75"/>
                  </a:lnTo>
                  <a:lnTo>
                    <a:pt x="70" y="77"/>
                  </a:lnTo>
                  <a:lnTo>
                    <a:pt x="73" y="80"/>
                  </a:lnTo>
                  <a:lnTo>
                    <a:pt x="77" y="82"/>
                  </a:lnTo>
                  <a:lnTo>
                    <a:pt x="84" y="87"/>
                  </a:lnTo>
                  <a:lnTo>
                    <a:pt x="91" y="89"/>
                  </a:lnTo>
                  <a:lnTo>
                    <a:pt x="101" y="89"/>
                  </a:lnTo>
                  <a:lnTo>
                    <a:pt x="108" y="82"/>
                  </a:lnTo>
                  <a:lnTo>
                    <a:pt x="110" y="75"/>
                  </a:lnTo>
                  <a:lnTo>
                    <a:pt x="112" y="63"/>
                  </a:lnTo>
                  <a:lnTo>
                    <a:pt x="110" y="54"/>
                  </a:lnTo>
                  <a:lnTo>
                    <a:pt x="110" y="49"/>
                  </a:lnTo>
                  <a:lnTo>
                    <a:pt x="110" y="40"/>
                  </a:lnTo>
                  <a:lnTo>
                    <a:pt x="110" y="33"/>
                  </a:lnTo>
                  <a:lnTo>
                    <a:pt x="112" y="28"/>
                  </a:lnTo>
                  <a:lnTo>
                    <a:pt x="112" y="28"/>
                  </a:lnTo>
                  <a:lnTo>
                    <a:pt x="117" y="28"/>
                  </a:lnTo>
                  <a:lnTo>
                    <a:pt x="119" y="28"/>
                  </a:lnTo>
                  <a:lnTo>
                    <a:pt x="126" y="33"/>
                  </a:lnTo>
                  <a:lnTo>
                    <a:pt x="140" y="7"/>
                  </a:lnTo>
                  <a:lnTo>
                    <a:pt x="133" y="5"/>
                  </a:lnTo>
                  <a:lnTo>
                    <a:pt x="122" y="0"/>
                  </a:lnTo>
                  <a:lnTo>
                    <a:pt x="110" y="0"/>
                  </a:lnTo>
                  <a:lnTo>
                    <a:pt x="96"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8" name="Freeform 57"/>
            <p:cNvSpPr>
              <a:spLocks/>
            </p:cNvSpPr>
            <p:nvPr/>
          </p:nvSpPr>
          <p:spPr bwMode="auto">
            <a:xfrm>
              <a:off x="2015" y="2026"/>
              <a:ext cx="141" cy="124"/>
            </a:xfrm>
            <a:custGeom>
              <a:avLst/>
              <a:gdLst>
                <a:gd name="T0" fmla="*/ 96 w 141"/>
                <a:gd name="T1" fmla="*/ 5 h 124"/>
                <a:gd name="T2" fmla="*/ 89 w 141"/>
                <a:gd name="T3" fmla="*/ 14 h 124"/>
                <a:gd name="T4" fmla="*/ 85 w 141"/>
                <a:gd name="T5" fmla="*/ 26 h 124"/>
                <a:gd name="T6" fmla="*/ 82 w 141"/>
                <a:gd name="T7" fmla="*/ 38 h 124"/>
                <a:gd name="T8" fmla="*/ 82 w 141"/>
                <a:gd name="T9" fmla="*/ 52 h 124"/>
                <a:gd name="T10" fmla="*/ 75 w 141"/>
                <a:gd name="T11" fmla="*/ 49 h 124"/>
                <a:gd name="T12" fmla="*/ 71 w 141"/>
                <a:gd name="T13" fmla="*/ 47 h 124"/>
                <a:gd name="T14" fmla="*/ 64 w 141"/>
                <a:gd name="T15" fmla="*/ 47 h 124"/>
                <a:gd name="T16" fmla="*/ 59 w 141"/>
                <a:gd name="T17" fmla="*/ 47 h 124"/>
                <a:gd name="T18" fmla="*/ 36 w 141"/>
                <a:gd name="T19" fmla="*/ 59 h 124"/>
                <a:gd name="T20" fmla="*/ 19 w 141"/>
                <a:gd name="T21" fmla="*/ 80 h 124"/>
                <a:gd name="T22" fmla="*/ 7 w 141"/>
                <a:gd name="T23" fmla="*/ 101 h 124"/>
                <a:gd name="T24" fmla="*/ 0 w 141"/>
                <a:gd name="T25" fmla="*/ 115 h 124"/>
                <a:gd name="T26" fmla="*/ 26 w 141"/>
                <a:gd name="T27" fmla="*/ 124 h 124"/>
                <a:gd name="T28" fmla="*/ 36 w 141"/>
                <a:gd name="T29" fmla="*/ 108 h 124"/>
                <a:gd name="T30" fmla="*/ 45 w 141"/>
                <a:gd name="T31" fmla="*/ 94 h 124"/>
                <a:gd name="T32" fmla="*/ 54 w 141"/>
                <a:gd name="T33" fmla="*/ 82 h 124"/>
                <a:gd name="T34" fmla="*/ 66 w 141"/>
                <a:gd name="T35" fmla="*/ 75 h 124"/>
                <a:gd name="T36" fmla="*/ 68 w 141"/>
                <a:gd name="T37" fmla="*/ 75 h 124"/>
                <a:gd name="T38" fmla="*/ 71 w 141"/>
                <a:gd name="T39" fmla="*/ 75 h 124"/>
                <a:gd name="T40" fmla="*/ 73 w 141"/>
                <a:gd name="T41" fmla="*/ 75 h 124"/>
                <a:gd name="T42" fmla="*/ 75 w 141"/>
                <a:gd name="T43" fmla="*/ 80 h 124"/>
                <a:gd name="T44" fmla="*/ 80 w 141"/>
                <a:gd name="T45" fmla="*/ 84 h 124"/>
                <a:gd name="T46" fmla="*/ 85 w 141"/>
                <a:gd name="T47" fmla="*/ 87 h 124"/>
                <a:gd name="T48" fmla="*/ 92 w 141"/>
                <a:gd name="T49" fmla="*/ 89 h 124"/>
                <a:gd name="T50" fmla="*/ 101 w 141"/>
                <a:gd name="T51" fmla="*/ 87 h 124"/>
                <a:gd name="T52" fmla="*/ 108 w 141"/>
                <a:gd name="T53" fmla="*/ 82 h 124"/>
                <a:gd name="T54" fmla="*/ 113 w 141"/>
                <a:gd name="T55" fmla="*/ 75 h 124"/>
                <a:gd name="T56" fmla="*/ 113 w 141"/>
                <a:gd name="T57" fmla="*/ 66 h 124"/>
                <a:gd name="T58" fmla="*/ 110 w 141"/>
                <a:gd name="T59" fmla="*/ 56 h 124"/>
                <a:gd name="T60" fmla="*/ 110 w 141"/>
                <a:gd name="T61" fmla="*/ 49 h 124"/>
                <a:gd name="T62" fmla="*/ 110 w 141"/>
                <a:gd name="T63" fmla="*/ 40 h 124"/>
                <a:gd name="T64" fmla="*/ 110 w 141"/>
                <a:gd name="T65" fmla="*/ 30 h 124"/>
                <a:gd name="T66" fmla="*/ 113 w 141"/>
                <a:gd name="T67" fmla="*/ 26 h 124"/>
                <a:gd name="T68" fmla="*/ 113 w 141"/>
                <a:gd name="T69" fmla="*/ 26 h 124"/>
                <a:gd name="T70" fmla="*/ 115 w 141"/>
                <a:gd name="T71" fmla="*/ 26 h 124"/>
                <a:gd name="T72" fmla="*/ 120 w 141"/>
                <a:gd name="T73" fmla="*/ 28 h 124"/>
                <a:gd name="T74" fmla="*/ 129 w 141"/>
                <a:gd name="T75" fmla="*/ 33 h 124"/>
                <a:gd name="T76" fmla="*/ 141 w 141"/>
                <a:gd name="T77" fmla="*/ 9 h 124"/>
                <a:gd name="T78" fmla="*/ 131 w 141"/>
                <a:gd name="T79" fmla="*/ 5 h 124"/>
                <a:gd name="T80" fmla="*/ 122 w 141"/>
                <a:gd name="T81" fmla="*/ 2 h 124"/>
                <a:gd name="T82" fmla="*/ 108 w 141"/>
                <a:gd name="T83" fmla="*/ 0 h 124"/>
                <a:gd name="T84" fmla="*/ 96 w 141"/>
                <a:gd name="T85" fmla="*/ 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1" h="124">
                  <a:moveTo>
                    <a:pt x="96" y="5"/>
                  </a:moveTo>
                  <a:lnTo>
                    <a:pt x="89" y="14"/>
                  </a:lnTo>
                  <a:lnTo>
                    <a:pt x="85" y="26"/>
                  </a:lnTo>
                  <a:lnTo>
                    <a:pt x="82" y="38"/>
                  </a:lnTo>
                  <a:lnTo>
                    <a:pt x="82" y="52"/>
                  </a:lnTo>
                  <a:lnTo>
                    <a:pt x="75" y="49"/>
                  </a:lnTo>
                  <a:lnTo>
                    <a:pt x="71" y="47"/>
                  </a:lnTo>
                  <a:lnTo>
                    <a:pt x="64" y="47"/>
                  </a:lnTo>
                  <a:lnTo>
                    <a:pt x="59" y="47"/>
                  </a:lnTo>
                  <a:lnTo>
                    <a:pt x="36" y="59"/>
                  </a:lnTo>
                  <a:lnTo>
                    <a:pt x="19" y="80"/>
                  </a:lnTo>
                  <a:lnTo>
                    <a:pt x="7" y="101"/>
                  </a:lnTo>
                  <a:lnTo>
                    <a:pt x="0" y="115"/>
                  </a:lnTo>
                  <a:lnTo>
                    <a:pt x="26" y="124"/>
                  </a:lnTo>
                  <a:lnTo>
                    <a:pt x="36" y="108"/>
                  </a:lnTo>
                  <a:lnTo>
                    <a:pt x="45" y="94"/>
                  </a:lnTo>
                  <a:lnTo>
                    <a:pt x="54" y="82"/>
                  </a:lnTo>
                  <a:lnTo>
                    <a:pt x="66" y="75"/>
                  </a:lnTo>
                  <a:lnTo>
                    <a:pt x="68" y="75"/>
                  </a:lnTo>
                  <a:lnTo>
                    <a:pt x="71" y="75"/>
                  </a:lnTo>
                  <a:lnTo>
                    <a:pt x="73" y="75"/>
                  </a:lnTo>
                  <a:lnTo>
                    <a:pt x="75" y="80"/>
                  </a:lnTo>
                  <a:lnTo>
                    <a:pt x="80" y="84"/>
                  </a:lnTo>
                  <a:lnTo>
                    <a:pt x="85" y="87"/>
                  </a:lnTo>
                  <a:lnTo>
                    <a:pt x="92" y="89"/>
                  </a:lnTo>
                  <a:lnTo>
                    <a:pt x="101" y="87"/>
                  </a:lnTo>
                  <a:lnTo>
                    <a:pt x="108" y="82"/>
                  </a:lnTo>
                  <a:lnTo>
                    <a:pt x="113" y="75"/>
                  </a:lnTo>
                  <a:lnTo>
                    <a:pt x="113" y="66"/>
                  </a:lnTo>
                  <a:lnTo>
                    <a:pt x="110" y="56"/>
                  </a:lnTo>
                  <a:lnTo>
                    <a:pt x="110" y="49"/>
                  </a:lnTo>
                  <a:lnTo>
                    <a:pt x="110" y="40"/>
                  </a:lnTo>
                  <a:lnTo>
                    <a:pt x="110" y="30"/>
                  </a:lnTo>
                  <a:lnTo>
                    <a:pt x="113" y="26"/>
                  </a:lnTo>
                  <a:lnTo>
                    <a:pt x="113" y="26"/>
                  </a:lnTo>
                  <a:lnTo>
                    <a:pt x="115" y="26"/>
                  </a:lnTo>
                  <a:lnTo>
                    <a:pt x="120" y="28"/>
                  </a:lnTo>
                  <a:lnTo>
                    <a:pt x="129" y="33"/>
                  </a:lnTo>
                  <a:lnTo>
                    <a:pt x="141" y="9"/>
                  </a:lnTo>
                  <a:lnTo>
                    <a:pt x="131" y="5"/>
                  </a:lnTo>
                  <a:lnTo>
                    <a:pt x="122" y="2"/>
                  </a:lnTo>
                  <a:lnTo>
                    <a:pt x="108" y="0"/>
                  </a:lnTo>
                  <a:lnTo>
                    <a:pt x="96"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Freeform 58"/>
            <p:cNvSpPr>
              <a:spLocks/>
            </p:cNvSpPr>
            <p:nvPr/>
          </p:nvSpPr>
          <p:spPr bwMode="auto">
            <a:xfrm>
              <a:off x="2041" y="2150"/>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0" name="Freeform 59"/>
            <p:cNvSpPr>
              <a:spLocks/>
            </p:cNvSpPr>
            <p:nvPr/>
          </p:nvSpPr>
          <p:spPr bwMode="auto">
            <a:xfrm>
              <a:off x="4016" y="1722"/>
              <a:ext cx="119" cy="31"/>
            </a:xfrm>
            <a:custGeom>
              <a:avLst/>
              <a:gdLst>
                <a:gd name="T0" fmla="*/ 70 w 119"/>
                <a:gd name="T1" fmla="*/ 3 h 31"/>
                <a:gd name="T2" fmla="*/ 65 w 119"/>
                <a:gd name="T3" fmla="*/ 5 h 31"/>
                <a:gd name="T4" fmla="*/ 60 w 119"/>
                <a:gd name="T5" fmla="*/ 5 h 31"/>
                <a:gd name="T6" fmla="*/ 58 w 119"/>
                <a:gd name="T7" fmla="*/ 5 h 31"/>
                <a:gd name="T8" fmla="*/ 53 w 119"/>
                <a:gd name="T9" fmla="*/ 7 h 31"/>
                <a:gd name="T10" fmla="*/ 49 w 119"/>
                <a:gd name="T11" fmla="*/ 5 h 31"/>
                <a:gd name="T12" fmla="*/ 46 w 119"/>
                <a:gd name="T13" fmla="*/ 3 h 31"/>
                <a:gd name="T14" fmla="*/ 42 w 119"/>
                <a:gd name="T15" fmla="*/ 0 h 31"/>
                <a:gd name="T16" fmla="*/ 37 w 119"/>
                <a:gd name="T17" fmla="*/ 0 h 31"/>
                <a:gd name="T18" fmla="*/ 28 w 119"/>
                <a:gd name="T19" fmla="*/ 0 h 31"/>
                <a:gd name="T20" fmla="*/ 16 w 119"/>
                <a:gd name="T21" fmla="*/ 3 h 31"/>
                <a:gd name="T22" fmla="*/ 7 w 119"/>
                <a:gd name="T23" fmla="*/ 5 h 31"/>
                <a:gd name="T24" fmla="*/ 0 w 119"/>
                <a:gd name="T25" fmla="*/ 10 h 31"/>
                <a:gd name="T26" fmla="*/ 23 w 119"/>
                <a:gd name="T27" fmla="*/ 19 h 31"/>
                <a:gd name="T28" fmla="*/ 25 w 119"/>
                <a:gd name="T29" fmla="*/ 17 h 31"/>
                <a:gd name="T30" fmla="*/ 25 w 119"/>
                <a:gd name="T31" fmla="*/ 17 h 31"/>
                <a:gd name="T32" fmla="*/ 28 w 119"/>
                <a:gd name="T33" fmla="*/ 17 h 31"/>
                <a:gd name="T34" fmla="*/ 28 w 119"/>
                <a:gd name="T35" fmla="*/ 17 h 31"/>
                <a:gd name="T36" fmla="*/ 28 w 119"/>
                <a:gd name="T37" fmla="*/ 17 h 31"/>
                <a:gd name="T38" fmla="*/ 28 w 119"/>
                <a:gd name="T39" fmla="*/ 17 h 31"/>
                <a:gd name="T40" fmla="*/ 28 w 119"/>
                <a:gd name="T41" fmla="*/ 19 h 31"/>
                <a:gd name="T42" fmla="*/ 28 w 119"/>
                <a:gd name="T43" fmla="*/ 19 h 31"/>
                <a:gd name="T44" fmla="*/ 30 w 119"/>
                <a:gd name="T45" fmla="*/ 24 h 31"/>
                <a:gd name="T46" fmla="*/ 32 w 119"/>
                <a:gd name="T47" fmla="*/ 26 h 31"/>
                <a:gd name="T48" fmla="*/ 37 w 119"/>
                <a:gd name="T49" fmla="*/ 28 h 31"/>
                <a:gd name="T50" fmla="*/ 44 w 119"/>
                <a:gd name="T51" fmla="*/ 31 h 31"/>
                <a:gd name="T52" fmla="*/ 53 w 119"/>
                <a:gd name="T53" fmla="*/ 31 h 31"/>
                <a:gd name="T54" fmla="*/ 60 w 119"/>
                <a:gd name="T55" fmla="*/ 28 h 31"/>
                <a:gd name="T56" fmla="*/ 65 w 119"/>
                <a:gd name="T57" fmla="*/ 26 h 31"/>
                <a:gd name="T58" fmla="*/ 67 w 119"/>
                <a:gd name="T59" fmla="*/ 24 h 31"/>
                <a:gd name="T60" fmla="*/ 70 w 119"/>
                <a:gd name="T61" fmla="*/ 21 h 31"/>
                <a:gd name="T62" fmla="*/ 70 w 119"/>
                <a:gd name="T63" fmla="*/ 19 h 31"/>
                <a:gd name="T64" fmla="*/ 72 w 119"/>
                <a:gd name="T65" fmla="*/ 19 h 31"/>
                <a:gd name="T66" fmla="*/ 72 w 119"/>
                <a:gd name="T67" fmla="*/ 19 h 31"/>
                <a:gd name="T68" fmla="*/ 79 w 119"/>
                <a:gd name="T69" fmla="*/ 19 h 31"/>
                <a:gd name="T70" fmla="*/ 88 w 119"/>
                <a:gd name="T71" fmla="*/ 19 h 31"/>
                <a:gd name="T72" fmla="*/ 95 w 119"/>
                <a:gd name="T73" fmla="*/ 24 h 31"/>
                <a:gd name="T74" fmla="*/ 102 w 119"/>
                <a:gd name="T75" fmla="*/ 26 h 31"/>
                <a:gd name="T76" fmla="*/ 119 w 119"/>
                <a:gd name="T77" fmla="*/ 14 h 31"/>
                <a:gd name="T78" fmla="*/ 114 w 119"/>
                <a:gd name="T79" fmla="*/ 12 h 31"/>
                <a:gd name="T80" fmla="*/ 102 w 119"/>
                <a:gd name="T81" fmla="*/ 7 h 31"/>
                <a:gd name="T82" fmla="*/ 88 w 119"/>
                <a:gd name="T83" fmla="*/ 3 h 31"/>
                <a:gd name="T84" fmla="*/ 70 w 119"/>
                <a:gd name="T85"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9" h="31">
                  <a:moveTo>
                    <a:pt x="70" y="3"/>
                  </a:moveTo>
                  <a:lnTo>
                    <a:pt x="65" y="5"/>
                  </a:lnTo>
                  <a:lnTo>
                    <a:pt x="60" y="5"/>
                  </a:lnTo>
                  <a:lnTo>
                    <a:pt x="58" y="5"/>
                  </a:lnTo>
                  <a:lnTo>
                    <a:pt x="53" y="7"/>
                  </a:lnTo>
                  <a:lnTo>
                    <a:pt x="49" y="5"/>
                  </a:lnTo>
                  <a:lnTo>
                    <a:pt x="46" y="3"/>
                  </a:lnTo>
                  <a:lnTo>
                    <a:pt x="42" y="0"/>
                  </a:lnTo>
                  <a:lnTo>
                    <a:pt x="37" y="0"/>
                  </a:lnTo>
                  <a:lnTo>
                    <a:pt x="28" y="0"/>
                  </a:lnTo>
                  <a:lnTo>
                    <a:pt x="16" y="3"/>
                  </a:lnTo>
                  <a:lnTo>
                    <a:pt x="7" y="5"/>
                  </a:lnTo>
                  <a:lnTo>
                    <a:pt x="0" y="10"/>
                  </a:lnTo>
                  <a:lnTo>
                    <a:pt x="23" y="19"/>
                  </a:lnTo>
                  <a:lnTo>
                    <a:pt x="25" y="17"/>
                  </a:lnTo>
                  <a:lnTo>
                    <a:pt x="25" y="17"/>
                  </a:lnTo>
                  <a:lnTo>
                    <a:pt x="28" y="17"/>
                  </a:lnTo>
                  <a:lnTo>
                    <a:pt x="28" y="17"/>
                  </a:lnTo>
                  <a:lnTo>
                    <a:pt x="28" y="17"/>
                  </a:lnTo>
                  <a:lnTo>
                    <a:pt x="28" y="17"/>
                  </a:lnTo>
                  <a:lnTo>
                    <a:pt x="28" y="19"/>
                  </a:lnTo>
                  <a:lnTo>
                    <a:pt x="28" y="19"/>
                  </a:lnTo>
                  <a:lnTo>
                    <a:pt x="30" y="24"/>
                  </a:lnTo>
                  <a:lnTo>
                    <a:pt x="32" y="26"/>
                  </a:lnTo>
                  <a:lnTo>
                    <a:pt x="37" y="28"/>
                  </a:lnTo>
                  <a:lnTo>
                    <a:pt x="44" y="31"/>
                  </a:lnTo>
                  <a:lnTo>
                    <a:pt x="53" y="31"/>
                  </a:lnTo>
                  <a:lnTo>
                    <a:pt x="60" y="28"/>
                  </a:lnTo>
                  <a:lnTo>
                    <a:pt x="65" y="26"/>
                  </a:lnTo>
                  <a:lnTo>
                    <a:pt x="67" y="24"/>
                  </a:lnTo>
                  <a:lnTo>
                    <a:pt x="70" y="21"/>
                  </a:lnTo>
                  <a:lnTo>
                    <a:pt x="70" y="19"/>
                  </a:lnTo>
                  <a:lnTo>
                    <a:pt x="72" y="19"/>
                  </a:lnTo>
                  <a:lnTo>
                    <a:pt x="72" y="19"/>
                  </a:lnTo>
                  <a:lnTo>
                    <a:pt x="79" y="19"/>
                  </a:lnTo>
                  <a:lnTo>
                    <a:pt x="88" y="19"/>
                  </a:lnTo>
                  <a:lnTo>
                    <a:pt x="95" y="24"/>
                  </a:lnTo>
                  <a:lnTo>
                    <a:pt x="102" y="26"/>
                  </a:lnTo>
                  <a:lnTo>
                    <a:pt x="119" y="14"/>
                  </a:lnTo>
                  <a:lnTo>
                    <a:pt x="114" y="12"/>
                  </a:lnTo>
                  <a:lnTo>
                    <a:pt x="102" y="7"/>
                  </a:lnTo>
                  <a:lnTo>
                    <a:pt x="88" y="3"/>
                  </a:lnTo>
                  <a:lnTo>
                    <a:pt x="70"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1" name="Freeform 60"/>
            <p:cNvSpPr>
              <a:spLocks/>
            </p:cNvSpPr>
            <p:nvPr/>
          </p:nvSpPr>
          <p:spPr bwMode="auto">
            <a:xfrm>
              <a:off x="3903" y="1774"/>
              <a:ext cx="117" cy="30"/>
            </a:xfrm>
            <a:custGeom>
              <a:avLst/>
              <a:gdLst>
                <a:gd name="T0" fmla="*/ 68 w 117"/>
                <a:gd name="T1" fmla="*/ 4 h 30"/>
                <a:gd name="T2" fmla="*/ 64 w 117"/>
                <a:gd name="T3" fmla="*/ 4 h 30"/>
                <a:gd name="T4" fmla="*/ 61 w 117"/>
                <a:gd name="T5" fmla="*/ 4 h 30"/>
                <a:gd name="T6" fmla="*/ 57 w 117"/>
                <a:gd name="T7" fmla="*/ 4 h 30"/>
                <a:gd name="T8" fmla="*/ 52 w 117"/>
                <a:gd name="T9" fmla="*/ 7 h 30"/>
                <a:gd name="T10" fmla="*/ 50 w 117"/>
                <a:gd name="T11" fmla="*/ 4 h 30"/>
                <a:gd name="T12" fmla="*/ 47 w 117"/>
                <a:gd name="T13" fmla="*/ 2 h 30"/>
                <a:gd name="T14" fmla="*/ 43 w 117"/>
                <a:gd name="T15" fmla="*/ 0 h 30"/>
                <a:gd name="T16" fmla="*/ 36 w 117"/>
                <a:gd name="T17" fmla="*/ 0 h 30"/>
                <a:gd name="T18" fmla="*/ 26 w 117"/>
                <a:gd name="T19" fmla="*/ 0 h 30"/>
                <a:gd name="T20" fmla="*/ 14 w 117"/>
                <a:gd name="T21" fmla="*/ 2 h 30"/>
                <a:gd name="T22" fmla="*/ 7 w 117"/>
                <a:gd name="T23" fmla="*/ 4 h 30"/>
                <a:gd name="T24" fmla="*/ 0 w 117"/>
                <a:gd name="T25" fmla="*/ 7 h 30"/>
                <a:gd name="T26" fmla="*/ 21 w 117"/>
                <a:gd name="T27" fmla="*/ 18 h 30"/>
                <a:gd name="T28" fmla="*/ 24 w 117"/>
                <a:gd name="T29" fmla="*/ 18 h 30"/>
                <a:gd name="T30" fmla="*/ 26 w 117"/>
                <a:gd name="T31" fmla="*/ 16 h 30"/>
                <a:gd name="T32" fmla="*/ 26 w 117"/>
                <a:gd name="T33" fmla="*/ 16 h 30"/>
                <a:gd name="T34" fmla="*/ 29 w 117"/>
                <a:gd name="T35" fmla="*/ 16 h 30"/>
                <a:gd name="T36" fmla="*/ 29 w 117"/>
                <a:gd name="T37" fmla="*/ 16 h 30"/>
                <a:gd name="T38" fmla="*/ 29 w 117"/>
                <a:gd name="T39" fmla="*/ 16 h 30"/>
                <a:gd name="T40" fmla="*/ 29 w 117"/>
                <a:gd name="T41" fmla="*/ 18 h 30"/>
                <a:gd name="T42" fmla="*/ 29 w 117"/>
                <a:gd name="T43" fmla="*/ 18 h 30"/>
                <a:gd name="T44" fmla="*/ 31 w 117"/>
                <a:gd name="T45" fmla="*/ 21 h 30"/>
                <a:gd name="T46" fmla="*/ 33 w 117"/>
                <a:gd name="T47" fmla="*/ 25 h 30"/>
                <a:gd name="T48" fmla="*/ 38 w 117"/>
                <a:gd name="T49" fmla="*/ 28 h 30"/>
                <a:gd name="T50" fmla="*/ 45 w 117"/>
                <a:gd name="T51" fmla="*/ 30 h 30"/>
                <a:gd name="T52" fmla="*/ 54 w 117"/>
                <a:gd name="T53" fmla="*/ 30 h 30"/>
                <a:gd name="T54" fmla="*/ 61 w 117"/>
                <a:gd name="T55" fmla="*/ 25 h 30"/>
                <a:gd name="T56" fmla="*/ 64 w 117"/>
                <a:gd name="T57" fmla="*/ 23 h 30"/>
                <a:gd name="T58" fmla="*/ 66 w 117"/>
                <a:gd name="T59" fmla="*/ 23 h 30"/>
                <a:gd name="T60" fmla="*/ 68 w 117"/>
                <a:gd name="T61" fmla="*/ 21 h 30"/>
                <a:gd name="T62" fmla="*/ 71 w 117"/>
                <a:gd name="T63" fmla="*/ 18 h 30"/>
                <a:gd name="T64" fmla="*/ 73 w 117"/>
                <a:gd name="T65" fmla="*/ 18 h 30"/>
                <a:gd name="T66" fmla="*/ 73 w 117"/>
                <a:gd name="T67" fmla="*/ 18 h 30"/>
                <a:gd name="T68" fmla="*/ 80 w 117"/>
                <a:gd name="T69" fmla="*/ 18 h 30"/>
                <a:gd name="T70" fmla="*/ 87 w 117"/>
                <a:gd name="T71" fmla="*/ 21 h 30"/>
                <a:gd name="T72" fmla="*/ 94 w 117"/>
                <a:gd name="T73" fmla="*/ 23 h 30"/>
                <a:gd name="T74" fmla="*/ 99 w 117"/>
                <a:gd name="T75" fmla="*/ 23 h 30"/>
                <a:gd name="T76" fmla="*/ 117 w 117"/>
                <a:gd name="T77" fmla="*/ 11 h 30"/>
                <a:gd name="T78" fmla="*/ 113 w 117"/>
                <a:gd name="T79" fmla="*/ 9 h 30"/>
                <a:gd name="T80" fmla="*/ 101 w 117"/>
                <a:gd name="T81" fmla="*/ 7 h 30"/>
                <a:gd name="T82" fmla="*/ 85 w 117"/>
                <a:gd name="T83" fmla="*/ 4 h 30"/>
                <a:gd name="T84" fmla="*/ 68 w 117"/>
                <a:gd name="T85" fmla="*/ 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7" h="30">
                  <a:moveTo>
                    <a:pt x="68" y="4"/>
                  </a:moveTo>
                  <a:lnTo>
                    <a:pt x="64" y="4"/>
                  </a:lnTo>
                  <a:lnTo>
                    <a:pt x="61" y="4"/>
                  </a:lnTo>
                  <a:lnTo>
                    <a:pt x="57" y="4"/>
                  </a:lnTo>
                  <a:lnTo>
                    <a:pt x="52" y="7"/>
                  </a:lnTo>
                  <a:lnTo>
                    <a:pt x="50" y="4"/>
                  </a:lnTo>
                  <a:lnTo>
                    <a:pt x="47" y="2"/>
                  </a:lnTo>
                  <a:lnTo>
                    <a:pt x="43" y="0"/>
                  </a:lnTo>
                  <a:lnTo>
                    <a:pt x="36" y="0"/>
                  </a:lnTo>
                  <a:lnTo>
                    <a:pt x="26" y="0"/>
                  </a:lnTo>
                  <a:lnTo>
                    <a:pt x="14" y="2"/>
                  </a:lnTo>
                  <a:lnTo>
                    <a:pt x="7" y="4"/>
                  </a:lnTo>
                  <a:lnTo>
                    <a:pt x="0" y="7"/>
                  </a:lnTo>
                  <a:lnTo>
                    <a:pt x="21" y="18"/>
                  </a:lnTo>
                  <a:lnTo>
                    <a:pt x="24" y="18"/>
                  </a:lnTo>
                  <a:lnTo>
                    <a:pt x="26" y="16"/>
                  </a:lnTo>
                  <a:lnTo>
                    <a:pt x="26" y="16"/>
                  </a:lnTo>
                  <a:lnTo>
                    <a:pt x="29" y="16"/>
                  </a:lnTo>
                  <a:lnTo>
                    <a:pt x="29" y="16"/>
                  </a:lnTo>
                  <a:lnTo>
                    <a:pt x="29" y="16"/>
                  </a:lnTo>
                  <a:lnTo>
                    <a:pt x="29" y="18"/>
                  </a:lnTo>
                  <a:lnTo>
                    <a:pt x="29" y="18"/>
                  </a:lnTo>
                  <a:lnTo>
                    <a:pt x="31" y="21"/>
                  </a:lnTo>
                  <a:lnTo>
                    <a:pt x="33" y="25"/>
                  </a:lnTo>
                  <a:lnTo>
                    <a:pt x="38" y="28"/>
                  </a:lnTo>
                  <a:lnTo>
                    <a:pt x="45" y="30"/>
                  </a:lnTo>
                  <a:lnTo>
                    <a:pt x="54" y="30"/>
                  </a:lnTo>
                  <a:lnTo>
                    <a:pt x="61" y="25"/>
                  </a:lnTo>
                  <a:lnTo>
                    <a:pt x="64" y="23"/>
                  </a:lnTo>
                  <a:lnTo>
                    <a:pt x="66" y="23"/>
                  </a:lnTo>
                  <a:lnTo>
                    <a:pt x="68" y="21"/>
                  </a:lnTo>
                  <a:lnTo>
                    <a:pt x="71" y="18"/>
                  </a:lnTo>
                  <a:lnTo>
                    <a:pt x="73" y="18"/>
                  </a:lnTo>
                  <a:lnTo>
                    <a:pt x="73" y="18"/>
                  </a:lnTo>
                  <a:lnTo>
                    <a:pt x="80" y="18"/>
                  </a:lnTo>
                  <a:lnTo>
                    <a:pt x="87" y="21"/>
                  </a:lnTo>
                  <a:lnTo>
                    <a:pt x="94" y="23"/>
                  </a:lnTo>
                  <a:lnTo>
                    <a:pt x="99" y="23"/>
                  </a:lnTo>
                  <a:lnTo>
                    <a:pt x="117" y="11"/>
                  </a:lnTo>
                  <a:lnTo>
                    <a:pt x="113" y="9"/>
                  </a:lnTo>
                  <a:lnTo>
                    <a:pt x="101" y="7"/>
                  </a:lnTo>
                  <a:lnTo>
                    <a:pt x="85" y="4"/>
                  </a:lnTo>
                  <a:lnTo>
                    <a:pt x="68"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2" name="Rectangle 73"/>
            <p:cNvSpPr>
              <a:spLocks noChangeArrowheads="1"/>
            </p:cNvSpPr>
            <p:nvPr/>
          </p:nvSpPr>
          <p:spPr bwMode="auto">
            <a:xfrm>
              <a:off x="1805" y="2367"/>
              <a:ext cx="1"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3" name="Freeform 77"/>
            <p:cNvSpPr>
              <a:spLocks/>
            </p:cNvSpPr>
            <p:nvPr/>
          </p:nvSpPr>
          <p:spPr bwMode="auto">
            <a:xfrm>
              <a:off x="1936" y="2297"/>
              <a:ext cx="0" cy="0"/>
            </a:xfrm>
            <a:custGeom>
              <a:avLst/>
              <a:gdLst/>
              <a:ahLst/>
              <a:cxnLst>
                <a:cxn ang="0">
                  <a:pos x="0" y="0"/>
                </a:cxn>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4" name="Freeform 117"/>
            <p:cNvSpPr>
              <a:spLocks/>
            </p:cNvSpPr>
            <p:nvPr/>
          </p:nvSpPr>
          <p:spPr bwMode="auto">
            <a:xfrm>
              <a:off x="2036" y="3127"/>
              <a:ext cx="895" cy="161"/>
            </a:xfrm>
            <a:custGeom>
              <a:avLst/>
              <a:gdLst>
                <a:gd name="T0" fmla="*/ 152 w 895"/>
                <a:gd name="T1" fmla="*/ 54 h 161"/>
                <a:gd name="T2" fmla="*/ 166 w 895"/>
                <a:gd name="T3" fmla="*/ 38 h 161"/>
                <a:gd name="T4" fmla="*/ 211 w 895"/>
                <a:gd name="T5" fmla="*/ 19 h 161"/>
                <a:gd name="T6" fmla="*/ 295 w 895"/>
                <a:gd name="T7" fmla="*/ 3 h 161"/>
                <a:gd name="T8" fmla="*/ 421 w 895"/>
                <a:gd name="T9" fmla="*/ 5 h 161"/>
                <a:gd name="T10" fmla="*/ 522 w 895"/>
                <a:gd name="T11" fmla="*/ 33 h 161"/>
                <a:gd name="T12" fmla="*/ 594 w 895"/>
                <a:gd name="T13" fmla="*/ 68 h 161"/>
                <a:gd name="T14" fmla="*/ 655 w 895"/>
                <a:gd name="T15" fmla="*/ 91 h 161"/>
                <a:gd name="T16" fmla="*/ 713 w 895"/>
                <a:gd name="T17" fmla="*/ 91 h 161"/>
                <a:gd name="T18" fmla="*/ 758 w 895"/>
                <a:gd name="T19" fmla="*/ 94 h 161"/>
                <a:gd name="T20" fmla="*/ 795 w 895"/>
                <a:gd name="T21" fmla="*/ 96 h 161"/>
                <a:gd name="T22" fmla="*/ 837 w 895"/>
                <a:gd name="T23" fmla="*/ 91 h 161"/>
                <a:gd name="T24" fmla="*/ 884 w 895"/>
                <a:gd name="T25" fmla="*/ 80 h 161"/>
                <a:gd name="T26" fmla="*/ 893 w 895"/>
                <a:gd name="T27" fmla="*/ 103 h 161"/>
                <a:gd name="T28" fmla="*/ 853 w 895"/>
                <a:gd name="T29" fmla="*/ 140 h 161"/>
                <a:gd name="T30" fmla="*/ 772 w 895"/>
                <a:gd name="T31" fmla="*/ 161 h 161"/>
                <a:gd name="T32" fmla="*/ 680 w 895"/>
                <a:gd name="T33" fmla="*/ 154 h 161"/>
                <a:gd name="T34" fmla="*/ 620 w 895"/>
                <a:gd name="T35" fmla="*/ 140 h 161"/>
                <a:gd name="T36" fmla="*/ 561 w 895"/>
                <a:gd name="T37" fmla="*/ 126 h 161"/>
                <a:gd name="T38" fmla="*/ 508 w 895"/>
                <a:gd name="T39" fmla="*/ 110 h 161"/>
                <a:gd name="T40" fmla="*/ 456 w 895"/>
                <a:gd name="T41" fmla="*/ 98 h 161"/>
                <a:gd name="T42" fmla="*/ 412 w 895"/>
                <a:gd name="T43" fmla="*/ 87 h 161"/>
                <a:gd name="T44" fmla="*/ 374 w 895"/>
                <a:gd name="T45" fmla="*/ 82 h 161"/>
                <a:gd name="T46" fmla="*/ 342 w 895"/>
                <a:gd name="T47" fmla="*/ 82 h 161"/>
                <a:gd name="T48" fmla="*/ 300 w 895"/>
                <a:gd name="T49" fmla="*/ 89 h 161"/>
                <a:gd name="T50" fmla="*/ 213 w 895"/>
                <a:gd name="T51" fmla="*/ 94 h 161"/>
                <a:gd name="T52" fmla="*/ 117 w 895"/>
                <a:gd name="T53" fmla="*/ 91 h 161"/>
                <a:gd name="T54" fmla="*/ 38 w 895"/>
                <a:gd name="T55" fmla="*/ 87 h 161"/>
                <a:gd name="T56" fmla="*/ 0 w 895"/>
                <a:gd name="T57" fmla="*/ 80 h 161"/>
                <a:gd name="T58" fmla="*/ 31 w 895"/>
                <a:gd name="T59" fmla="*/ 70 h 161"/>
                <a:gd name="T60" fmla="*/ 94 w 895"/>
                <a:gd name="T61" fmla="*/ 63 h 161"/>
                <a:gd name="T62" fmla="*/ 143 w 895"/>
                <a:gd name="T63" fmla="*/ 5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95" h="161">
                  <a:moveTo>
                    <a:pt x="152" y="56"/>
                  </a:moveTo>
                  <a:lnTo>
                    <a:pt x="152" y="54"/>
                  </a:lnTo>
                  <a:lnTo>
                    <a:pt x="157" y="47"/>
                  </a:lnTo>
                  <a:lnTo>
                    <a:pt x="166" y="38"/>
                  </a:lnTo>
                  <a:lnTo>
                    <a:pt x="185" y="28"/>
                  </a:lnTo>
                  <a:lnTo>
                    <a:pt x="211" y="19"/>
                  </a:lnTo>
                  <a:lnTo>
                    <a:pt x="246" y="10"/>
                  </a:lnTo>
                  <a:lnTo>
                    <a:pt x="295" y="3"/>
                  </a:lnTo>
                  <a:lnTo>
                    <a:pt x="358" y="0"/>
                  </a:lnTo>
                  <a:lnTo>
                    <a:pt x="421" y="5"/>
                  </a:lnTo>
                  <a:lnTo>
                    <a:pt x="475" y="17"/>
                  </a:lnTo>
                  <a:lnTo>
                    <a:pt x="522" y="33"/>
                  </a:lnTo>
                  <a:lnTo>
                    <a:pt x="559" y="49"/>
                  </a:lnTo>
                  <a:lnTo>
                    <a:pt x="594" y="68"/>
                  </a:lnTo>
                  <a:lnTo>
                    <a:pt x="624" y="82"/>
                  </a:lnTo>
                  <a:lnTo>
                    <a:pt x="655" y="91"/>
                  </a:lnTo>
                  <a:lnTo>
                    <a:pt x="685" y="91"/>
                  </a:lnTo>
                  <a:lnTo>
                    <a:pt x="713" y="91"/>
                  </a:lnTo>
                  <a:lnTo>
                    <a:pt x="737" y="91"/>
                  </a:lnTo>
                  <a:lnTo>
                    <a:pt x="758" y="94"/>
                  </a:lnTo>
                  <a:lnTo>
                    <a:pt x="776" y="96"/>
                  </a:lnTo>
                  <a:lnTo>
                    <a:pt x="795" y="96"/>
                  </a:lnTo>
                  <a:lnTo>
                    <a:pt x="816" y="96"/>
                  </a:lnTo>
                  <a:lnTo>
                    <a:pt x="837" y="91"/>
                  </a:lnTo>
                  <a:lnTo>
                    <a:pt x="863" y="84"/>
                  </a:lnTo>
                  <a:lnTo>
                    <a:pt x="884" y="80"/>
                  </a:lnTo>
                  <a:lnTo>
                    <a:pt x="895" y="87"/>
                  </a:lnTo>
                  <a:lnTo>
                    <a:pt x="893" y="103"/>
                  </a:lnTo>
                  <a:lnTo>
                    <a:pt x="879" y="122"/>
                  </a:lnTo>
                  <a:lnTo>
                    <a:pt x="853" y="140"/>
                  </a:lnTo>
                  <a:lnTo>
                    <a:pt x="818" y="154"/>
                  </a:lnTo>
                  <a:lnTo>
                    <a:pt x="772" y="161"/>
                  </a:lnTo>
                  <a:lnTo>
                    <a:pt x="713" y="159"/>
                  </a:lnTo>
                  <a:lnTo>
                    <a:pt x="680" y="154"/>
                  </a:lnTo>
                  <a:lnTo>
                    <a:pt x="650" y="147"/>
                  </a:lnTo>
                  <a:lnTo>
                    <a:pt x="620" y="140"/>
                  </a:lnTo>
                  <a:lnTo>
                    <a:pt x="589" y="133"/>
                  </a:lnTo>
                  <a:lnTo>
                    <a:pt x="561" y="126"/>
                  </a:lnTo>
                  <a:lnTo>
                    <a:pt x="533" y="117"/>
                  </a:lnTo>
                  <a:lnTo>
                    <a:pt x="508" y="110"/>
                  </a:lnTo>
                  <a:lnTo>
                    <a:pt x="482" y="103"/>
                  </a:lnTo>
                  <a:lnTo>
                    <a:pt x="456" y="98"/>
                  </a:lnTo>
                  <a:lnTo>
                    <a:pt x="435" y="91"/>
                  </a:lnTo>
                  <a:lnTo>
                    <a:pt x="412" y="87"/>
                  </a:lnTo>
                  <a:lnTo>
                    <a:pt x="393" y="84"/>
                  </a:lnTo>
                  <a:lnTo>
                    <a:pt x="374" y="82"/>
                  </a:lnTo>
                  <a:lnTo>
                    <a:pt x="358" y="82"/>
                  </a:lnTo>
                  <a:lnTo>
                    <a:pt x="342" y="82"/>
                  </a:lnTo>
                  <a:lnTo>
                    <a:pt x="330" y="84"/>
                  </a:lnTo>
                  <a:lnTo>
                    <a:pt x="300" y="89"/>
                  </a:lnTo>
                  <a:lnTo>
                    <a:pt x="260" y="94"/>
                  </a:lnTo>
                  <a:lnTo>
                    <a:pt x="213" y="94"/>
                  </a:lnTo>
                  <a:lnTo>
                    <a:pt x="166" y="94"/>
                  </a:lnTo>
                  <a:lnTo>
                    <a:pt x="117" y="91"/>
                  </a:lnTo>
                  <a:lnTo>
                    <a:pt x="73" y="89"/>
                  </a:lnTo>
                  <a:lnTo>
                    <a:pt x="38" y="87"/>
                  </a:lnTo>
                  <a:lnTo>
                    <a:pt x="10" y="84"/>
                  </a:lnTo>
                  <a:lnTo>
                    <a:pt x="0" y="80"/>
                  </a:lnTo>
                  <a:lnTo>
                    <a:pt x="10" y="75"/>
                  </a:lnTo>
                  <a:lnTo>
                    <a:pt x="31" y="70"/>
                  </a:lnTo>
                  <a:lnTo>
                    <a:pt x="61" y="66"/>
                  </a:lnTo>
                  <a:lnTo>
                    <a:pt x="94" y="63"/>
                  </a:lnTo>
                  <a:lnTo>
                    <a:pt x="122" y="59"/>
                  </a:lnTo>
                  <a:lnTo>
                    <a:pt x="143" y="56"/>
                  </a:lnTo>
                  <a:lnTo>
                    <a:pt x="152"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5" name="Freeform 118"/>
            <p:cNvSpPr>
              <a:spLocks/>
            </p:cNvSpPr>
            <p:nvPr/>
          </p:nvSpPr>
          <p:spPr bwMode="auto">
            <a:xfrm>
              <a:off x="3562" y="3125"/>
              <a:ext cx="998" cy="182"/>
            </a:xfrm>
            <a:custGeom>
              <a:avLst/>
              <a:gdLst>
                <a:gd name="T0" fmla="*/ 419 w 998"/>
                <a:gd name="T1" fmla="*/ 84 h 182"/>
                <a:gd name="T2" fmla="*/ 498 w 998"/>
                <a:gd name="T3" fmla="*/ 107 h 182"/>
                <a:gd name="T4" fmla="*/ 552 w 998"/>
                <a:gd name="T5" fmla="*/ 114 h 182"/>
                <a:gd name="T6" fmla="*/ 610 w 998"/>
                <a:gd name="T7" fmla="*/ 110 h 182"/>
                <a:gd name="T8" fmla="*/ 678 w 998"/>
                <a:gd name="T9" fmla="*/ 96 h 182"/>
                <a:gd name="T10" fmla="*/ 725 w 998"/>
                <a:gd name="T11" fmla="*/ 65 h 182"/>
                <a:gd name="T12" fmla="*/ 767 w 998"/>
                <a:gd name="T13" fmla="*/ 30 h 182"/>
                <a:gd name="T14" fmla="*/ 816 w 998"/>
                <a:gd name="T15" fmla="*/ 5 h 182"/>
                <a:gd name="T16" fmla="*/ 870 w 998"/>
                <a:gd name="T17" fmla="*/ 0 h 182"/>
                <a:gd name="T18" fmla="*/ 923 w 998"/>
                <a:gd name="T19" fmla="*/ 2 h 182"/>
                <a:gd name="T20" fmla="*/ 968 w 998"/>
                <a:gd name="T21" fmla="*/ 7 h 182"/>
                <a:gd name="T22" fmla="*/ 993 w 998"/>
                <a:gd name="T23" fmla="*/ 9 h 182"/>
                <a:gd name="T24" fmla="*/ 991 w 998"/>
                <a:gd name="T25" fmla="*/ 131 h 182"/>
                <a:gd name="T26" fmla="*/ 968 w 998"/>
                <a:gd name="T27" fmla="*/ 121 h 182"/>
                <a:gd name="T28" fmla="*/ 912 w 998"/>
                <a:gd name="T29" fmla="*/ 103 h 182"/>
                <a:gd name="T30" fmla="*/ 853 w 998"/>
                <a:gd name="T31" fmla="*/ 91 h 182"/>
                <a:gd name="T32" fmla="*/ 811 w 998"/>
                <a:gd name="T33" fmla="*/ 103 h 182"/>
                <a:gd name="T34" fmla="*/ 769 w 998"/>
                <a:gd name="T35" fmla="*/ 133 h 182"/>
                <a:gd name="T36" fmla="*/ 701 w 998"/>
                <a:gd name="T37" fmla="*/ 159 h 182"/>
                <a:gd name="T38" fmla="*/ 620 w 998"/>
                <a:gd name="T39" fmla="*/ 180 h 182"/>
                <a:gd name="T40" fmla="*/ 542 w 998"/>
                <a:gd name="T41" fmla="*/ 182 h 182"/>
                <a:gd name="T42" fmla="*/ 496 w 998"/>
                <a:gd name="T43" fmla="*/ 175 h 182"/>
                <a:gd name="T44" fmla="*/ 435 w 998"/>
                <a:gd name="T45" fmla="*/ 163 h 182"/>
                <a:gd name="T46" fmla="*/ 360 w 998"/>
                <a:gd name="T47" fmla="*/ 147 h 182"/>
                <a:gd name="T48" fmla="*/ 281 w 998"/>
                <a:gd name="T49" fmla="*/ 131 h 182"/>
                <a:gd name="T50" fmla="*/ 199 w 998"/>
                <a:gd name="T51" fmla="*/ 117 h 182"/>
                <a:gd name="T52" fmla="*/ 122 w 998"/>
                <a:gd name="T53" fmla="*/ 105 h 182"/>
                <a:gd name="T54" fmla="*/ 54 w 998"/>
                <a:gd name="T55" fmla="*/ 100 h 182"/>
                <a:gd name="T56" fmla="*/ 0 w 998"/>
                <a:gd name="T57" fmla="*/ 103 h 182"/>
                <a:gd name="T58" fmla="*/ 54 w 998"/>
                <a:gd name="T59" fmla="*/ 84 h 182"/>
                <a:gd name="T60" fmla="*/ 129 w 998"/>
                <a:gd name="T61" fmla="*/ 58 h 182"/>
                <a:gd name="T62" fmla="*/ 227 w 998"/>
                <a:gd name="T63" fmla="*/ 44 h 182"/>
                <a:gd name="T64" fmla="*/ 355 w 998"/>
                <a:gd name="T65" fmla="*/ 65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8" h="182">
                  <a:moveTo>
                    <a:pt x="355" y="65"/>
                  </a:moveTo>
                  <a:lnTo>
                    <a:pt x="419" y="84"/>
                  </a:lnTo>
                  <a:lnTo>
                    <a:pt x="465" y="98"/>
                  </a:lnTo>
                  <a:lnTo>
                    <a:pt x="498" y="107"/>
                  </a:lnTo>
                  <a:lnTo>
                    <a:pt x="526" y="112"/>
                  </a:lnTo>
                  <a:lnTo>
                    <a:pt x="552" y="114"/>
                  </a:lnTo>
                  <a:lnTo>
                    <a:pt x="577" y="112"/>
                  </a:lnTo>
                  <a:lnTo>
                    <a:pt x="610" y="110"/>
                  </a:lnTo>
                  <a:lnTo>
                    <a:pt x="652" y="103"/>
                  </a:lnTo>
                  <a:lnTo>
                    <a:pt x="678" y="96"/>
                  </a:lnTo>
                  <a:lnTo>
                    <a:pt x="701" y="82"/>
                  </a:lnTo>
                  <a:lnTo>
                    <a:pt x="725" y="65"/>
                  </a:lnTo>
                  <a:lnTo>
                    <a:pt x="746" y="47"/>
                  </a:lnTo>
                  <a:lnTo>
                    <a:pt x="767" y="30"/>
                  </a:lnTo>
                  <a:lnTo>
                    <a:pt x="790" y="14"/>
                  </a:lnTo>
                  <a:lnTo>
                    <a:pt x="816" y="5"/>
                  </a:lnTo>
                  <a:lnTo>
                    <a:pt x="842" y="0"/>
                  </a:lnTo>
                  <a:lnTo>
                    <a:pt x="870" y="0"/>
                  </a:lnTo>
                  <a:lnTo>
                    <a:pt x="898" y="2"/>
                  </a:lnTo>
                  <a:lnTo>
                    <a:pt x="923" y="2"/>
                  </a:lnTo>
                  <a:lnTo>
                    <a:pt x="949" y="5"/>
                  </a:lnTo>
                  <a:lnTo>
                    <a:pt x="968" y="7"/>
                  </a:lnTo>
                  <a:lnTo>
                    <a:pt x="984" y="7"/>
                  </a:lnTo>
                  <a:lnTo>
                    <a:pt x="993" y="9"/>
                  </a:lnTo>
                  <a:lnTo>
                    <a:pt x="998" y="9"/>
                  </a:lnTo>
                  <a:lnTo>
                    <a:pt x="991" y="131"/>
                  </a:lnTo>
                  <a:lnTo>
                    <a:pt x="984" y="128"/>
                  </a:lnTo>
                  <a:lnTo>
                    <a:pt x="968" y="121"/>
                  </a:lnTo>
                  <a:lnTo>
                    <a:pt x="942" y="112"/>
                  </a:lnTo>
                  <a:lnTo>
                    <a:pt x="912" y="103"/>
                  </a:lnTo>
                  <a:lnTo>
                    <a:pt x="881" y="96"/>
                  </a:lnTo>
                  <a:lnTo>
                    <a:pt x="853" y="91"/>
                  </a:lnTo>
                  <a:lnTo>
                    <a:pt x="827" y="93"/>
                  </a:lnTo>
                  <a:lnTo>
                    <a:pt x="811" y="103"/>
                  </a:lnTo>
                  <a:lnTo>
                    <a:pt x="795" y="117"/>
                  </a:lnTo>
                  <a:lnTo>
                    <a:pt x="769" y="133"/>
                  </a:lnTo>
                  <a:lnTo>
                    <a:pt x="739" y="147"/>
                  </a:lnTo>
                  <a:lnTo>
                    <a:pt x="701" y="159"/>
                  </a:lnTo>
                  <a:lnTo>
                    <a:pt x="659" y="171"/>
                  </a:lnTo>
                  <a:lnTo>
                    <a:pt x="620" y="180"/>
                  </a:lnTo>
                  <a:lnTo>
                    <a:pt x="580" y="182"/>
                  </a:lnTo>
                  <a:lnTo>
                    <a:pt x="542" y="182"/>
                  </a:lnTo>
                  <a:lnTo>
                    <a:pt x="521" y="180"/>
                  </a:lnTo>
                  <a:lnTo>
                    <a:pt x="496" y="175"/>
                  </a:lnTo>
                  <a:lnTo>
                    <a:pt x="468" y="171"/>
                  </a:lnTo>
                  <a:lnTo>
                    <a:pt x="435" y="163"/>
                  </a:lnTo>
                  <a:lnTo>
                    <a:pt x="398" y="156"/>
                  </a:lnTo>
                  <a:lnTo>
                    <a:pt x="360" y="147"/>
                  </a:lnTo>
                  <a:lnTo>
                    <a:pt x="320" y="140"/>
                  </a:lnTo>
                  <a:lnTo>
                    <a:pt x="281" y="131"/>
                  </a:lnTo>
                  <a:lnTo>
                    <a:pt x="241" y="124"/>
                  </a:lnTo>
                  <a:lnTo>
                    <a:pt x="199" y="117"/>
                  </a:lnTo>
                  <a:lnTo>
                    <a:pt x="162" y="112"/>
                  </a:lnTo>
                  <a:lnTo>
                    <a:pt x="122" y="105"/>
                  </a:lnTo>
                  <a:lnTo>
                    <a:pt x="87" y="103"/>
                  </a:lnTo>
                  <a:lnTo>
                    <a:pt x="54" y="100"/>
                  </a:lnTo>
                  <a:lnTo>
                    <a:pt x="26" y="100"/>
                  </a:lnTo>
                  <a:lnTo>
                    <a:pt x="0" y="103"/>
                  </a:lnTo>
                  <a:lnTo>
                    <a:pt x="26" y="96"/>
                  </a:lnTo>
                  <a:lnTo>
                    <a:pt x="54" y="84"/>
                  </a:lnTo>
                  <a:lnTo>
                    <a:pt x="89" y="72"/>
                  </a:lnTo>
                  <a:lnTo>
                    <a:pt x="129" y="58"/>
                  </a:lnTo>
                  <a:lnTo>
                    <a:pt x="176" y="49"/>
                  </a:lnTo>
                  <a:lnTo>
                    <a:pt x="227" y="44"/>
                  </a:lnTo>
                  <a:lnTo>
                    <a:pt x="288" y="49"/>
                  </a:lnTo>
                  <a:lnTo>
                    <a:pt x="355" y="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6" name="Group 4"/>
          <p:cNvGrpSpPr>
            <a:grpSpLocks noChangeAspect="1"/>
          </p:cNvGrpSpPr>
          <p:nvPr/>
        </p:nvGrpSpPr>
        <p:grpSpPr bwMode="auto">
          <a:xfrm>
            <a:off x="5025860" y="2971825"/>
            <a:ext cx="6802295" cy="2157339"/>
            <a:chOff x="2139" y="2023"/>
            <a:chExt cx="1518" cy="642"/>
          </a:xfrm>
        </p:grpSpPr>
        <p:sp>
          <p:nvSpPr>
            <p:cNvPr id="67" name="Freeform 7"/>
            <p:cNvSpPr>
              <a:spLocks/>
            </p:cNvSpPr>
            <p:nvPr/>
          </p:nvSpPr>
          <p:spPr bwMode="auto">
            <a:xfrm>
              <a:off x="2139" y="2381"/>
              <a:ext cx="534" cy="284"/>
            </a:xfrm>
            <a:custGeom>
              <a:avLst/>
              <a:gdLst>
                <a:gd name="T0" fmla="*/ 266 w 534"/>
                <a:gd name="T1" fmla="*/ 0 h 284"/>
                <a:gd name="T2" fmla="*/ 266 w 534"/>
                <a:gd name="T3" fmla="*/ 0 h 284"/>
                <a:gd name="T4" fmla="*/ 240 w 534"/>
                <a:gd name="T5" fmla="*/ 0 h 284"/>
                <a:gd name="T6" fmla="*/ 214 w 534"/>
                <a:gd name="T7" fmla="*/ 4 h 284"/>
                <a:gd name="T8" fmla="*/ 188 w 534"/>
                <a:gd name="T9" fmla="*/ 8 h 284"/>
                <a:gd name="T10" fmla="*/ 164 w 534"/>
                <a:gd name="T11" fmla="*/ 16 h 284"/>
                <a:gd name="T12" fmla="*/ 140 w 534"/>
                <a:gd name="T13" fmla="*/ 24 h 284"/>
                <a:gd name="T14" fmla="*/ 118 w 534"/>
                <a:gd name="T15" fmla="*/ 34 h 284"/>
                <a:gd name="T16" fmla="*/ 98 w 534"/>
                <a:gd name="T17" fmla="*/ 48 h 284"/>
                <a:gd name="T18" fmla="*/ 78 w 534"/>
                <a:gd name="T19" fmla="*/ 60 h 284"/>
                <a:gd name="T20" fmla="*/ 62 w 534"/>
                <a:gd name="T21" fmla="*/ 76 h 284"/>
                <a:gd name="T22" fmla="*/ 46 w 534"/>
                <a:gd name="T23" fmla="*/ 92 h 284"/>
                <a:gd name="T24" fmla="*/ 32 w 534"/>
                <a:gd name="T25" fmla="*/ 110 h 284"/>
                <a:gd name="T26" fmla="*/ 22 w 534"/>
                <a:gd name="T27" fmla="*/ 128 h 284"/>
                <a:gd name="T28" fmla="*/ 12 w 534"/>
                <a:gd name="T29" fmla="*/ 146 h 284"/>
                <a:gd name="T30" fmla="*/ 6 w 534"/>
                <a:gd name="T31" fmla="*/ 166 h 284"/>
                <a:gd name="T32" fmla="*/ 2 w 534"/>
                <a:gd name="T33" fmla="*/ 188 h 284"/>
                <a:gd name="T34" fmla="*/ 0 w 534"/>
                <a:gd name="T35" fmla="*/ 210 h 284"/>
                <a:gd name="T36" fmla="*/ 0 w 534"/>
                <a:gd name="T37" fmla="*/ 210 h 284"/>
                <a:gd name="T38" fmla="*/ 2 w 534"/>
                <a:gd name="T39" fmla="*/ 226 h 284"/>
                <a:gd name="T40" fmla="*/ 4 w 534"/>
                <a:gd name="T41" fmla="*/ 242 h 284"/>
                <a:gd name="T42" fmla="*/ 8 w 534"/>
                <a:gd name="T43" fmla="*/ 256 h 284"/>
                <a:gd name="T44" fmla="*/ 12 w 534"/>
                <a:gd name="T45" fmla="*/ 272 h 284"/>
                <a:gd name="T46" fmla="*/ 12 w 534"/>
                <a:gd name="T47" fmla="*/ 272 h 284"/>
                <a:gd name="T48" fmla="*/ 70 w 534"/>
                <a:gd name="T49" fmla="*/ 278 h 284"/>
                <a:gd name="T50" fmla="*/ 136 w 534"/>
                <a:gd name="T51" fmla="*/ 280 h 284"/>
                <a:gd name="T52" fmla="*/ 208 w 534"/>
                <a:gd name="T53" fmla="*/ 284 h 284"/>
                <a:gd name="T54" fmla="*/ 286 w 534"/>
                <a:gd name="T55" fmla="*/ 284 h 284"/>
                <a:gd name="T56" fmla="*/ 286 w 534"/>
                <a:gd name="T57" fmla="*/ 284 h 284"/>
                <a:gd name="T58" fmla="*/ 412 w 534"/>
                <a:gd name="T59" fmla="*/ 282 h 284"/>
                <a:gd name="T60" fmla="*/ 468 w 534"/>
                <a:gd name="T61" fmla="*/ 280 h 284"/>
                <a:gd name="T62" fmla="*/ 520 w 534"/>
                <a:gd name="T63" fmla="*/ 276 h 284"/>
                <a:gd name="T64" fmla="*/ 520 w 534"/>
                <a:gd name="T65" fmla="*/ 276 h 284"/>
                <a:gd name="T66" fmla="*/ 526 w 534"/>
                <a:gd name="T67" fmla="*/ 260 h 284"/>
                <a:gd name="T68" fmla="*/ 530 w 534"/>
                <a:gd name="T69" fmla="*/ 244 h 284"/>
                <a:gd name="T70" fmla="*/ 532 w 534"/>
                <a:gd name="T71" fmla="*/ 226 h 284"/>
                <a:gd name="T72" fmla="*/ 534 w 534"/>
                <a:gd name="T73" fmla="*/ 210 h 284"/>
                <a:gd name="T74" fmla="*/ 534 w 534"/>
                <a:gd name="T75" fmla="*/ 210 h 284"/>
                <a:gd name="T76" fmla="*/ 532 w 534"/>
                <a:gd name="T77" fmla="*/ 188 h 284"/>
                <a:gd name="T78" fmla="*/ 528 w 534"/>
                <a:gd name="T79" fmla="*/ 166 h 284"/>
                <a:gd name="T80" fmla="*/ 522 w 534"/>
                <a:gd name="T81" fmla="*/ 146 h 284"/>
                <a:gd name="T82" fmla="*/ 512 w 534"/>
                <a:gd name="T83" fmla="*/ 128 h 284"/>
                <a:gd name="T84" fmla="*/ 502 w 534"/>
                <a:gd name="T85" fmla="*/ 110 h 284"/>
                <a:gd name="T86" fmla="*/ 488 w 534"/>
                <a:gd name="T87" fmla="*/ 92 h 284"/>
                <a:gd name="T88" fmla="*/ 472 w 534"/>
                <a:gd name="T89" fmla="*/ 76 h 284"/>
                <a:gd name="T90" fmla="*/ 456 w 534"/>
                <a:gd name="T91" fmla="*/ 60 h 284"/>
                <a:gd name="T92" fmla="*/ 436 w 534"/>
                <a:gd name="T93" fmla="*/ 48 h 284"/>
                <a:gd name="T94" fmla="*/ 416 w 534"/>
                <a:gd name="T95" fmla="*/ 34 h 284"/>
                <a:gd name="T96" fmla="*/ 394 w 534"/>
                <a:gd name="T97" fmla="*/ 24 h 284"/>
                <a:gd name="T98" fmla="*/ 370 w 534"/>
                <a:gd name="T99" fmla="*/ 16 h 284"/>
                <a:gd name="T100" fmla="*/ 346 w 534"/>
                <a:gd name="T101" fmla="*/ 8 h 284"/>
                <a:gd name="T102" fmla="*/ 320 w 534"/>
                <a:gd name="T103" fmla="*/ 4 h 284"/>
                <a:gd name="T104" fmla="*/ 294 w 534"/>
                <a:gd name="T105" fmla="*/ 0 h 284"/>
                <a:gd name="T106" fmla="*/ 266 w 534"/>
                <a:gd name="T107" fmla="*/ 0 h 284"/>
                <a:gd name="T108" fmla="*/ 266 w 534"/>
                <a:gd name="T109"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34" h="284">
                  <a:moveTo>
                    <a:pt x="266" y="0"/>
                  </a:moveTo>
                  <a:lnTo>
                    <a:pt x="266" y="0"/>
                  </a:lnTo>
                  <a:lnTo>
                    <a:pt x="240" y="0"/>
                  </a:lnTo>
                  <a:lnTo>
                    <a:pt x="214" y="4"/>
                  </a:lnTo>
                  <a:lnTo>
                    <a:pt x="188" y="8"/>
                  </a:lnTo>
                  <a:lnTo>
                    <a:pt x="164" y="16"/>
                  </a:lnTo>
                  <a:lnTo>
                    <a:pt x="140" y="24"/>
                  </a:lnTo>
                  <a:lnTo>
                    <a:pt x="118" y="34"/>
                  </a:lnTo>
                  <a:lnTo>
                    <a:pt x="98" y="48"/>
                  </a:lnTo>
                  <a:lnTo>
                    <a:pt x="78" y="60"/>
                  </a:lnTo>
                  <a:lnTo>
                    <a:pt x="62" y="76"/>
                  </a:lnTo>
                  <a:lnTo>
                    <a:pt x="46" y="92"/>
                  </a:lnTo>
                  <a:lnTo>
                    <a:pt x="32" y="110"/>
                  </a:lnTo>
                  <a:lnTo>
                    <a:pt x="22" y="128"/>
                  </a:lnTo>
                  <a:lnTo>
                    <a:pt x="12" y="146"/>
                  </a:lnTo>
                  <a:lnTo>
                    <a:pt x="6" y="166"/>
                  </a:lnTo>
                  <a:lnTo>
                    <a:pt x="2" y="188"/>
                  </a:lnTo>
                  <a:lnTo>
                    <a:pt x="0" y="210"/>
                  </a:lnTo>
                  <a:lnTo>
                    <a:pt x="0" y="210"/>
                  </a:lnTo>
                  <a:lnTo>
                    <a:pt x="2" y="226"/>
                  </a:lnTo>
                  <a:lnTo>
                    <a:pt x="4" y="242"/>
                  </a:lnTo>
                  <a:lnTo>
                    <a:pt x="8" y="256"/>
                  </a:lnTo>
                  <a:lnTo>
                    <a:pt x="12" y="272"/>
                  </a:lnTo>
                  <a:lnTo>
                    <a:pt x="12" y="272"/>
                  </a:lnTo>
                  <a:lnTo>
                    <a:pt x="70" y="278"/>
                  </a:lnTo>
                  <a:lnTo>
                    <a:pt x="136" y="280"/>
                  </a:lnTo>
                  <a:lnTo>
                    <a:pt x="208" y="284"/>
                  </a:lnTo>
                  <a:lnTo>
                    <a:pt x="286" y="284"/>
                  </a:lnTo>
                  <a:lnTo>
                    <a:pt x="286" y="284"/>
                  </a:lnTo>
                  <a:lnTo>
                    <a:pt x="412" y="282"/>
                  </a:lnTo>
                  <a:lnTo>
                    <a:pt x="468" y="280"/>
                  </a:lnTo>
                  <a:lnTo>
                    <a:pt x="520" y="276"/>
                  </a:lnTo>
                  <a:lnTo>
                    <a:pt x="520" y="276"/>
                  </a:lnTo>
                  <a:lnTo>
                    <a:pt x="526" y="260"/>
                  </a:lnTo>
                  <a:lnTo>
                    <a:pt x="530" y="244"/>
                  </a:lnTo>
                  <a:lnTo>
                    <a:pt x="532" y="226"/>
                  </a:lnTo>
                  <a:lnTo>
                    <a:pt x="534" y="210"/>
                  </a:lnTo>
                  <a:lnTo>
                    <a:pt x="534" y="210"/>
                  </a:lnTo>
                  <a:lnTo>
                    <a:pt x="532" y="188"/>
                  </a:lnTo>
                  <a:lnTo>
                    <a:pt x="528" y="166"/>
                  </a:lnTo>
                  <a:lnTo>
                    <a:pt x="522" y="146"/>
                  </a:lnTo>
                  <a:lnTo>
                    <a:pt x="512" y="128"/>
                  </a:lnTo>
                  <a:lnTo>
                    <a:pt x="502" y="110"/>
                  </a:lnTo>
                  <a:lnTo>
                    <a:pt x="488" y="92"/>
                  </a:lnTo>
                  <a:lnTo>
                    <a:pt x="472" y="76"/>
                  </a:lnTo>
                  <a:lnTo>
                    <a:pt x="456" y="60"/>
                  </a:lnTo>
                  <a:lnTo>
                    <a:pt x="436" y="48"/>
                  </a:lnTo>
                  <a:lnTo>
                    <a:pt x="416" y="34"/>
                  </a:lnTo>
                  <a:lnTo>
                    <a:pt x="394" y="24"/>
                  </a:lnTo>
                  <a:lnTo>
                    <a:pt x="370" y="16"/>
                  </a:lnTo>
                  <a:lnTo>
                    <a:pt x="346" y="8"/>
                  </a:lnTo>
                  <a:lnTo>
                    <a:pt x="320" y="4"/>
                  </a:lnTo>
                  <a:lnTo>
                    <a:pt x="294" y="0"/>
                  </a:lnTo>
                  <a:lnTo>
                    <a:pt x="266" y="0"/>
                  </a:lnTo>
                  <a:lnTo>
                    <a:pt x="266" y="0"/>
                  </a:ln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9"/>
            <p:cNvSpPr>
              <a:spLocks/>
            </p:cNvSpPr>
            <p:nvPr/>
          </p:nvSpPr>
          <p:spPr bwMode="auto">
            <a:xfrm>
              <a:off x="3589" y="2023"/>
              <a:ext cx="68" cy="108"/>
            </a:xfrm>
            <a:custGeom>
              <a:avLst/>
              <a:gdLst>
                <a:gd name="T0" fmla="*/ 62 w 68"/>
                <a:gd name="T1" fmla="*/ 6 h 108"/>
                <a:gd name="T2" fmla="*/ 62 w 68"/>
                <a:gd name="T3" fmla="*/ 6 h 108"/>
                <a:gd name="T4" fmla="*/ 58 w 68"/>
                <a:gd name="T5" fmla="*/ 2 h 108"/>
                <a:gd name="T6" fmla="*/ 52 w 68"/>
                <a:gd name="T7" fmla="*/ 0 h 108"/>
                <a:gd name="T8" fmla="*/ 46 w 68"/>
                <a:gd name="T9" fmla="*/ 0 h 108"/>
                <a:gd name="T10" fmla="*/ 40 w 68"/>
                <a:gd name="T11" fmla="*/ 2 h 108"/>
                <a:gd name="T12" fmla="*/ 34 w 68"/>
                <a:gd name="T13" fmla="*/ 6 h 108"/>
                <a:gd name="T14" fmla="*/ 28 w 68"/>
                <a:gd name="T15" fmla="*/ 12 h 108"/>
                <a:gd name="T16" fmla="*/ 22 w 68"/>
                <a:gd name="T17" fmla="*/ 20 h 108"/>
                <a:gd name="T18" fmla="*/ 16 w 68"/>
                <a:gd name="T19" fmla="*/ 30 h 108"/>
                <a:gd name="T20" fmla="*/ 16 w 68"/>
                <a:gd name="T21" fmla="*/ 30 h 108"/>
                <a:gd name="T22" fmla="*/ 8 w 68"/>
                <a:gd name="T23" fmla="*/ 46 h 108"/>
                <a:gd name="T24" fmla="*/ 4 w 68"/>
                <a:gd name="T25" fmla="*/ 64 h 108"/>
                <a:gd name="T26" fmla="*/ 0 w 68"/>
                <a:gd name="T27" fmla="*/ 80 h 108"/>
                <a:gd name="T28" fmla="*/ 0 w 68"/>
                <a:gd name="T29" fmla="*/ 94 h 108"/>
                <a:gd name="T30" fmla="*/ 0 w 68"/>
                <a:gd name="T31" fmla="*/ 94 h 108"/>
                <a:gd name="T32" fmla="*/ 12 w 68"/>
                <a:gd name="T33" fmla="*/ 96 h 108"/>
                <a:gd name="T34" fmla="*/ 12 w 68"/>
                <a:gd name="T35" fmla="*/ 96 h 108"/>
                <a:gd name="T36" fmla="*/ 26 w 68"/>
                <a:gd name="T37" fmla="*/ 102 h 108"/>
                <a:gd name="T38" fmla="*/ 36 w 68"/>
                <a:gd name="T39" fmla="*/ 108 h 108"/>
                <a:gd name="T40" fmla="*/ 36 w 68"/>
                <a:gd name="T41" fmla="*/ 108 h 108"/>
                <a:gd name="T42" fmla="*/ 44 w 68"/>
                <a:gd name="T43" fmla="*/ 98 h 108"/>
                <a:gd name="T44" fmla="*/ 52 w 68"/>
                <a:gd name="T45" fmla="*/ 86 h 108"/>
                <a:gd name="T46" fmla="*/ 52 w 68"/>
                <a:gd name="T47" fmla="*/ 86 h 108"/>
                <a:gd name="T48" fmla="*/ 62 w 68"/>
                <a:gd name="T49" fmla="*/ 64 h 108"/>
                <a:gd name="T50" fmla="*/ 66 w 68"/>
                <a:gd name="T51" fmla="*/ 40 h 108"/>
                <a:gd name="T52" fmla="*/ 68 w 68"/>
                <a:gd name="T53" fmla="*/ 30 h 108"/>
                <a:gd name="T54" fmla="*/ 66 w 68"/>
                <a:gd name="T55" fmla="*/ 20 h 108"/>
                <a:gd name="T56" fmla="*/ 66 w 68"/>
                <a:gd name="T57" fmla="*/ 12 h 108"/>
                <a:gd name="T58" fmla="*/ 62 w 68"/>
                <a:gd name="T59" fmla="*/ 6 h 108"/>
                <a:gd name="T60" fmla="*/ 62 w 68"/>
                <a:gd name="T61" fmla="*/ 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8">
                  <a:moveTo>
                    <a:pt x="62" y="6"/>
                  </a:moveTo>
                  <a:lnTo>
                    <a:pt x="62" y="6"/>
                  </a:lnTo>
                  <a:lnTo>
                    <a:pt x="58" y="2"/>
                  </a:lnTo>
                  <a:lnTo>
                    <a:pt x="52" y="0"/>
                  </a:lnTo>
                  <a:lnTo>
                    <a:pt x="46" y="0"/>
                  </a:lnTo>
                  <a:lnTo>
                    <a:pt x="40" y="2"/>
                  </a:lnTo>
                  <a:lnTo>
                    <a:pt x="34" y="6"/>
                  </a:lnTo>
                  <a:lnTo>
                    <a:pt x="28" y="12"/>
                  </a:lnTo>
                  <a:lnTo>
                    <a:pt x="22" y="20"/>
                  </a:lnTo>
                  <a:lnTo>
                    <a:pt x="16" y="30"/>
                  </a:lnTo>
                  <a:lnTo>
                    <a:pt x="16" y="30"/>
                  </a:lnTo>
                  <a:lnTo>
                    <a:pt x="8" y="46"/>
                  </a:lnTo>
                  <a:lnTo>
                    <a:pt x="4" y="64"/>
                  </a:lnTo>
                  <a:lnTo>
                    <a:pt x="0" y="80"/>
                  </a:lnTo>
                  <a:lnTo>
                    <a:pt x="0" y="94"/>
                  </a:lnTo>
                  <a:lnTo>
                    <a:pt x="0" y="94"/>
                  </a:lnTo>
                  <a:lnTo>
                    <a:pt x="12" y="96"/>
                  </a:lnTo>
                  <a:lnTo>
                    <a:pt x="12" y="96"/>
                  </a:lnTo>
                  <a:lnTo>
                    <a:pt x="26" y="102"/>
                  </a:lnTo>
                  <a:lnTo>
                    <a:pt x="36" y="108"/>
                  </a:lnTo>
                  <a:lnTo>
                    <a:pt x="36" y="108"/>
                  </a:lnTo>
                  <a:lnTo>
                    <a:pt x="44" y="98"/>
                  </a:lnTo>
                  <a:lnTo>
                    <a:pt x="52" y="86"/>
                  </a:lnTo>
                  <a:lnTo>
                    <a:pt x="52" y="86"/>
                  </a:lnTo>
                  <a:lnTo>
                    <a:pt x="62" y="64"/>
                  </a:lnTo>
                  <a:lnTo>
                    <a:pt x="66" y="40"/>
                  </a:lnTo>
                  <a:lnTo>
                    <a:pt x="68" y="30"/>
                  </a:lnTo>
                  <a:lnTo>
                    <a:pt x="66" y="20"/>
                  </a:lnTo>
                  <a:lnTo>
                    <a:pt x="66" y="12"/>
                  </a:lnTo>
                  <a:lnTo>
                    <a:pt x="62" y="6"/>
                  </a:lnTo>
                  <a:lnTo>
                    <a:pt x="6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9" name="Freeform 15"/>
            <p:cNvSpPr>
              <a:spLocks/>
            </p:cNvSpPr>
            <p:nvPr/>
          </p:nvSpPr>
          <p:spPr bwMode="auto">
            <a:xfrm>
              <a:off x="2255" y="2465"/>
              <a:ext cx="94" cy="110"/>
            </a:xfrm>
            <a:custGeom>
              <a:avLst/>
              <a:gdLst>
                <a:gd name="T0" fmla="*/ 30 w 94"/>
                <a:gd name="T1" fmla="*/ 108 h 110"/>
                <a:gd name="T2" fmla="*/ 30 w 94"/>
                <a:gd name="T3" fmla="*/ 108 h 110"/>
                <a:gd name="T4" fmla="*/ 54 w 94"/>
                <a:gd name="T5" fmla="*/ 108 h 110"/>
                <a:gd name="T6" fmla="*/ 76 w 94"/>
                <a:gd name="T7" fmla="*/ 110 h 110"/>
                <a:gd name="T8" fmla="*/ 76 w 94"/>
                <a:gd name="T9" fmla="*/ 110 h 110"/>
                <a:gd name="T10" fmla="*/ 84 w 94"/>
                <a:gd name="T11" fmla="*/ 100 h 110"/>
                <a:gd name="T12" fmla="*/ 90 w 94"/>
                <a:gd name="T13" fmla="*/ 84 h 110"/>
                <a:gd name="T14" fmla="*/ 90 w 94"/>
                <a:gd name="T15" fmla="*/ 84 h 110"/>
                <a:gd name="T16" fmla="*/ 92 w 94"/>
                <a:gd name="T17" fmla="*/ 72 h 110"/>
                <a:gd name="T18" fmla="*/ 94 w 94"/>
                <a:gd name="T19" fmla="*/ 60 h 110"/>
                <a:gd name="T20" fmla="*/ 94 w 94"/>
                <a:gd name="T21" fmla="*/ 48 h 110"/>
                <a:gd name="T22" fmla="*/ 90 w 94"/>
                <a:gd name="T23" fmla="*/ 36 h 110"/>
                <a:gd name="T24" fmla="*/ 86 w 94"/>
                <a:gd name="T25" fmla="*/ 26 h 110"/>
                <a:gd name="T26" fmla="*/ 82 w 94"/>
                <a:gd name="T27" fmla="*/ 16 h 110"/>
                <a:gd name="T28" fmla="*/ 74 w 94"/>
                <a:gd name="T29" fmla="*/ 10 h 110"/>
                <a:gd name="T30" fmla="*/ 66 w 94"/>
                <a:gd name="T31" fmla="*/ 4 h 110"/>
                <a:gd name="T32" fmla="*/ 66 w 94"/>
                <a:gd name="T33" fmla="*/ 4 h 110"/>
                <a:gd name="T34" fmla="*/ 56 w 94"/>
                <a:gd name="T35" fmla="*/ 2 h 110"/>
                <a:gd name="T36" fmla="*/ 48 w 94"/>
                <a:gd name="T37" fmla="*/ 0 h 110"/>
                <a:gd name="T38" fmla="*/ 38 w 94"/>
                <a:gd name="T39" fmla="*/ 2 h 110"/>
                <a:gd name="T40" fmla="*/ 30 w 94"/>
                <a:gd name="T41" fmla="*/ 8 h 110"/>
                <a:gd name="T42" fmla="*/ 22 w 94"/>
                <a:gd name="T43" fmla="*/ 14 h 110"/>
                <a:gd name="T44" fmla="*/ 14 w 94"/>
                <a:gd name="T45" fmla="*/ 22 h 110"/>
                <a:gd name="T46" fmla="*/ 8 w 94"/>
                <a:gd name="T47" fmla="*/ 32 h 110"/>
                <a:gd name="T48" fmla="*/ 4 w 94"/>
                <a:gd name="T49" fmla="*/ 44 h 110"/>
                <a:gd name="T50" fmla="*/ 4 w 94"/>
                <a:gd name="T51" fmla="*/ 44 h 110"/>
                <a:gd name="T52" fmla="*/ 0 w 94"/>
                <a:gd name="T53" fmla="*/ 62 h 110"/>
                <a:gd name="T54" fmla="*/ 0 w 94"/>
                <a:gd name="T55" fmla="*/ 78 h 110"/>
                <a:gd name="T56" fmla="*/ 4 w 94"/>
                <a:gd name="T57" fmla="*/ 94 h 110"/>
                <a:gd name="T58" fmla="*/ 12 w 94"/>
                <a:gd name="T59" fmla="*/ 108 h 110"/>
                <a:gd name="T60" fmla="*/ 12 w 94"/>
                <a:gd name="T61" fmla="*/ 108 h 110"/>
                <a:gd name="T62" fmla="*/ 30 w 94"/>
                <a:gd name="T63" fmla="*/ 108 h 110"/>
                <a:gd name="T64" fmla="*/ 30 w 94"/>
                <a:gd name="T65"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0">
                  <a:moveTo>
                    <a:pt x="30" y="108"/>
                  </a:moveTo>
                  <a:lnTo>
                    <a:pt x="30" y="108"/>
                  </a:lnTo>
                  <a:lnTo>
                    <a:pt x="54" y="108"/>
                  </a:lnTo>
                  <a:lnTo>
                    <a:pt x="76" y="110"/>
                  </a:lnTo>
                  <a:lnTo>
                    <a:pt x="76" y="110"/>
                  </a:lnTo>
                  <a:lnTo>
                    <a:pt x="84" y="100"/>
                  </a:lnTo>
                  <a:lnTo>
                    <a:pt x="90" y="84"/>
                  </a:lnTo>
                  <a:lnTo>
                    <a:pt x="90" y="84"/>
                  </a:lnTo>
                  <a:lnTo>
                    <a:pt x="92" y="72"/>
                  </a:lnTo>
                  <a:lnTo>
                    <a:pt x="94" y="60"/>
                  </a:lnTo>
                  <a:lnTo>
                    <a:pt x="94"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0" name="Freeform 16"/>
            <p:cNvSpPr>
              <a:spLocks/>
            </p:cNvSpPr>
            <p:nvPr/>
          </p:nvSpPr>
          <p:spPr bwMode="auto">
            <a:xfrm>
              <a:off x="2307" y="2479"/>
              <a:ext cx="42" cy="58"/>
            </a:xfrm>
            <a:custGeom>
              <a:avLst/>
              <a:gdLst>
                <a:gd name="T0" fmla="*/ 42 w 42"/>
                <a:gd name="T1" fmla="*/ 28 h 58"/>
                <a:gd name="T2" fmla="*/ 42 w 42"/>
                <a:gd name="T3" fmla="*/ 28 h 58"/>
                <a:gd name="T4" fmla="*/ 42 w 42"/>
                <a:gd name="T5" fmla="*/ 40 h 58"/>
                <a:gd name="T6" fmla="*/ 36 w 42"/>
                <a:gd name="T7" fmla="*/ 50 h 58"/>
                <a:gd name="T8" fmla="*/ 30 w 42"/>
                <a:gd name="T9" fmla="*/ 56 h 58"/>
                <a:gd name="T10" fmla="*/ 22 w 42"/>
                <a:gd name="T11" fmla="*/ 58 h 58"/>
                <a:gd name="T12" fmla="*/ 22 w 42"/>
                <a:gd name="T13" fmla="*/ 58 h 58"/>
                <a:gd name="T14" fmla="*/ 14 w 42"/>
                <a:gd name="T15" fmla="*/ 56 h 58"/>
                <a:gd name="T16" fmla="*/ 6 w 42"/>
                <a:gd name="T17" fmla="*/ 50 h 58"/>
                <a:gd name="T18" fmla="*/ 2 w 42"/>
                <a:gd name="T19" fmla="*/ 40 h 58"/>
                <a:gd name="T20" fmla="*/ 0 w 42"/>
                <a:gd name="T21" fmla="*/ 28 h 58"/>
                <a:gd name="T22" fmla="*/ 0 w 42"/>
                <a:gd name="T23" fmla="*/ 28 h 58"/>
                <a:gd name="T24" fmla="*/ 2 w 42"/>
                <a:gd name="T25" fmla="*/ 18 h 58"/>
                <a:gd name="T26" fmla="*/ 6 w 42"/>
                <a:gd name="T27" fmla="*/ 8 h 58"/>
                <a:gd name="T28" fmla="*/ 14 w 42"/>
                <a:gd name="T29" fmla="*/ 2 h 58"/>
                <a:gd name="T30" fmla="*/ 22 w 42"/>
                <a:gd name="T31" fmla="*/ 0 h 58"/>
                <a:gd name="T32" fmla="*/ 22 w 42"/>
                <a:gd name="T33" fmla="*/ 0 h 58"/>
                <a:gd name="T34" fmla="*/ 30 w 42"/>
                <a:gd name="T35" fmla="*/ 2 h 58"/>
                <a:gd name="T36" fmla="*/ 36 w 42"/>
                <a:gd name="T37" fmla="*/ 8 h 58"/>
                <a:gd name="T38" fmla="*/ 42 w 42"/>
                <a:gd name="T39" fmla="*/ 18 h 58"/>
                <a:gd name="T40" fmla="*/ 42 w 42"/>
                <a:gd name="T41" fmla="*/ 28 h 58"/>
                <a:gd name="T42" fmla="*/ 42 w 42"/>
                <a:gd name="T43" fmla="*/ 2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58">
                  <a:moveTo>
                    <a:pt x="42" y="28"/>
                  </a:moveTo>
                  <a:lnTo>
                    <a:pt x="42" y="28"/>
                  </a:lnTo>
                  <a:lnTo>
                    <a:pt x="42" y="40"/>
                  </a:lnTo>
                  <a:lnTo>
                    <a:pt x="36" y="50"/>
                  </a:lnTo>
                  <a:lnTo>
                    <a:pt x="30" y="56"/>
                  </a:lnTo>
                  <a:lnTo>
                    <a:pt x="22" y="58"/>
                  </a:lnTo>
                  <a:lnTo>
                    <a:pt x="22" y="58"/>
                  </a:lnTo>
                  <a:lnTo>
                    <a:pt x="14" y="56"/>
                  </a:lnTo>
                  <a:lnTo>
                    <a:pt x="6" y="50"/>
                  </a:lnTo>
                  <a:lnTo>
                    <a:pt x="2" y="40"/>
                  </a:lnTo>
                  <a:lnTo>
                    <a:pt x="0" y="28"/>
                  </a:lnTo>
                  <a:lnTo>
                    <a:pt x="0" y="28"/>
                  </a:lnTo>
                  <a:lnTo>
                    <a:pt x="2" y="18"/>
                  </a:lnTo>
                  <a:lnTo>
                    <a:pt x="6" y="8"/>
                  </a:lnTo>
                  <a:lnTo>
                    <a:pt x="14" y="2"/>
                  </a:lnTo>
                  <a:lnTo>
                    <a:pt x="22" y="0"/>
                  </a:lnTo>
                  <a:lnTo>
                    <a:pt x="22" y="0"/>
                  </a:lnTo>
                  <a:lnTo>
                    <a:pt x="30" y="2"/>
                  </a:lnTo>
                  <a:lnTo>
                    <a:pt x="36" y="8"/>
                  </a:lnTo>
                  <a:lnTo>
                    <a:pt x="42" y="18"/>
                  </a:lnTo>
                  <a:lnTo>
                    <a:pt x="42" y="28"/>
                  </a:lnTo>
                  <a:lnTo>
                    <a:pt x="42"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1" name="Freeform 17"/>
            <p:cNvSpPr>
              <a:spLocks/>
            </p:cNvSpPr>
            <p:nvPr/>
          </p:nvSpPr>
          <p:spPr bwMode="auto">
            <a:xfrm>
              <a:off x="2437" y="2469"/>
              <a:ext cx="94" cy="112"/>
            </a:xfrm>
            <a:custGeom>
              <a:avLst/>
              <a:gdLst>
                <a:gd name="T0" fmla="*/ 30 w 94"/>
                <a:gd name="T1" fmla="*/ 108 h 112"/>
                <a:gd name="T2" fmla="*/ 30 w 94"/>
                <a:gd name="T3" fmla="*/ 108 h 112"/>
                <a:gd name="T4" fmla="*/ 54 w 94"/>
                <a:gd name="T5" fmla="*/ 108 h 112"/>
                <a:gd name="T6" fmla="*/ 74 w 94"/>
                <a:gd name="T7" fmla="*/ 112 h 112"/>
                <a:gd name="T8" fmla="*/ 74 w 94"/>
                <a:gd name="T9" fmla="*/ 112 h 112"/>
                <a:gd name="T10" fmla="*/ 84 w 94"/>
                <a:gd name="T11" fmla="*/ 100 h 112"/>
                <a:gd name="T12" fmla="*/ 90 w 94"/>
                <a:gd name="T13" fmla="*/ 84 h 112"/>
                <a:gd name="T14" fmla="*/ 90 w 94"/>
                <a:gd name="T15" fmla="*/ 84 h 112"/>
                <a:gd name="T16" fmla="*/ 92 w 94"/>
                <a:gd name="T17" fmla="*/ 72 h 112"/>
                <a:gd name="T18" fmla="*/ 94 w 94"/>
                <a:gd name="T19" fmla="*/ 60 h 112"/>
                <a:gd name="T20" fmla="*/ 92 w 94"/>
                <a:gd name="T21" fmla="*/ 48 h 112"/>
                <a:gd name="T22" fmla="*/ 90 w 94"/>
                <a:gd name="T23" fmla="*/ 36 h 112"/>
                <a:gd name="T24" fmla="*/ 86 w 94"/>
                <a:gd name="T25" fmla="*/ 26 h 112"/>
                <a:gd name="T26" fmla="*/ 82 w 94"/>
                <a:gd name="T27" fmla="*/ 16 h 112"/>
                <a:gd name="T28" fmla="*/ 74 w 94"/>
                <a:gd name="T29" fmla="*/ 10 h 112"/>
                <a:gd name="T30" fmla="*/ 66 w 94"/>
                <a:gd name="T31" fmla="*/ 4 h 112"/>
                <a:gd name="T32" fmla="*/ 66 w 94"/>
                <a:gd name="T33" fmla="*/ 4 h 112"/>
                <a:gd name="T34" fmla="*/ 56 w 94"/>
                <a:gd name="T35" fmla="*/ 2 h 112"/>
                <a:gd name="T36" fmla="*/ 48 w 94"/>
                <a:gd name="T37" fmla="*/ 0 h 112"/>
                <a:gd name="T38" fmla="*/ 38 w 94"/>
                <a:gd name="T39" fmla="*/ 2 h 112"/>
                <a:gd name="T40" fmla="*/ 30 w 94"/>
                <a:gd name="T41" fmla="*/ 8 h 112"/>
                <a:gd name="T42" fmla="*/ 22 w 94"/>
                <a:gd name="T43" fmla="*/ 14 h 112"/>
                <a:gd name="T44" fmla="*/ 14 w 94"/>
                <a:gd name="T45" fmla="*/ 22 h 112"/>
                <a:gd name="T46" fmla="*/ 8 w 94"/>
                <a:gd name="T47" fmla="*/ 32 h 112"/>
                <a:gd name="T48" fmla="*/ 4 w 94"/>
                <a:gd name="T49" fmla="*/ 44 h 112"/>
                <a:gd name="T50" fmla="*/ 4 w 94"/>
                <a:gd name="T51" fmla="*/ 44 h 112"/>
                <a:gd name="T52" fmla="*/ 0 w 94"/>
                <a:gd name="T53" fmla="*/ 62 h 112"/>
                <a:gd name="T54" fmla="*/ 0 w 94"/>
                <a:gd name="T55" fmla="*/ 78 h 112"/>
                <a:gd name="T56" fmla="*/ 4 w 94"/>
                <a:gd name="T57" fmla="*/ 94 h 112"/>
                <a:gd name="T58" fmla="*/ 12 w 94"/>
                <a:gd name="T59" fmla="*/ 108 h 112"/>
                <a:gd name="T60" fmla="*/ 12 w 94"/>
                <a:gd name="T61" fmla="*/ 108 h 112"/>
                <a:gd name="T62" fmla="*/ 30 w 94"/>
                <a:gd name="T63" fmla="*/ 108 h 112"/>
                <a:gd name="T64" fmla="*/ 30 w 94"/>
                <a:gd name="T6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2">
                  <a:moveTo>
                    <a:pt x="30" y="108"/>
                  </a:moveTo>
                  <a:lnTo>
                    <a:pt x="30" y="108"/>
                  </a:lnTo>
                  <a:lnTo>
                    <a:pt x="54" y="108"/>
                  </a:lnTo>
                  <a:lnTo>
                    <a:pt x="74" y="112"/>
                  </a:lnTo>
                  <a:lnTo>
                    <a:pt x="74" y="112"/>
                  </a:lnTo>
                  <a:lnTo>
                    <a:pt x="84" y="100"/>
                  </a:lnTo>
                  <a:lnTo>
                    <a:pt x="90" y="84"/>
                  </a:lnTo>
                  <a:lnTo>
                    <a:pt x="90" y="84"/>
                  </a:lnTo>
                  <a:lnTo>
                    <a:pt x="92" y="72"/>
                  </a:lnTo>
                  <a:lnTo>
                    <a:pt x="94" y="60"/>
                  </a:lnTo>
                  <a:lnTo>
                    <a:pt x="92"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2" name="Freeform 18"/>
            <p:cNvSpPr>
              <a:spLocks/>
            </p:cNvSpPr>
            <p:nvPr/>
          </p:nvSpPr>
          <p:spPr bwMode="auto">
            <a:xfrm>
              <a:off x="2489" y="2483"/>
              <a:ext cx="42" cy="58"/>
            </a:xfrm>
            <a:custGeom>
              <a:avLst/>
              <a:gdLst>
                <a:gd name="T0" fmla="*/ 42 w 42"/>
                <a:gd name="T1" fmla="*/ 30 h 58"/>
                <a:gd name="T2" fmla="*/ 42 w 42"/>
                <a:gd name="T3" fmla="*/ 30 h 58"/>
                <a:gd name="T4" fmla="*/ 42 w 42"/>
                <a:gd name="T5" fmla="*/ 40 h 58"/>
                <a:gd name="T6" fmla="*/ 36 w 42"/>
                <a:gd name="T7" fmla="*/ 50 h 58"/>
                <a:gd name="T8" fmla="*/ 30 w 42"/>
                <a:gd name="T9" fmla="*/ 56 h 58"/>
                <a:gd name="T10" fmla="*/ 22 w 42"/>
                <a:gd name="T11" fmla="*/ 58 h 58"/>
                <a:gd name="T12" fmla="*/ 22 w 42"/>
                <a:gd name="T13" fmla="*/ 58 h 58"/>
                <a:gd name="T14" fmla="*/ 14 w 42"/>
                <a:gd name="T15" fmla="*/ 56 h 58"/>
                <a:gd name="T16" fmla="*/ 6 w 42"/>
                <a:gd name="T17" fmla="*/ 50 h 58"/>
                <a:gd name="T18" fmla="*/ 2 w 42"/>
                <a:gd name="T19" fmla="*/ 40 h 58"/>
                <a:gd name="T20" fmla="*/ 0 w 42"/>
                <a:gd name="T21" fmla="*/ 30 h 58"/>
                <a:gd name="T22" fmla="*/ 0 w 42"/>
                <a:gd name="T23" fmla="*/ 30 h 58"/>
                <a:gd name="T24" fmla="*/ 2 w 42"/>
                <a:gd name="T25" fmla="*/ 18 h 58"/>
                <a:gd name="T26" fmla="*/ 6 w 42"/>
                <a:gd name="T27" fmla="*/ 8 h 58"/>
                <a:gd name="T28" fmla="*/ 14 w 42"/>
                <a:gd name="T29" fmla="*/ 2 h 58"/>
                <a:gd name="T30" fmla="*/ 22 w 42"/>
                <a:gd name="T31" fmla="*/ 0 h 58"/>
                <a:gd name="T32" fmla="*/ 22 w 42"/>
                <a:gd name="T33" fmla="*/ 0 h 58"/>
                <a:gd name="T34" fmla="*/ 30 w 42"/>
                <a:gd name="T35" fmla="*/ 2 h 58"/>
                <a:gd name="T36" fmla="*/ 36 w 42"/>
                <a:gd name="T37" fmla="*/ 8 h 58"/>
                <a:gd name="T38" fmla="*/ 42 w 42"/>
                <a:gd name="T39" fmla="*/ 18 h 58"/>
                <a:gd name="T40" fmla="*/ 42 w 42"/>
                <a:gd name="T41" fmla="*/ 30 h 58"/>
                <a:gd name="T42" fmla="*/ 42 w 42"/>
                <a:gd name="T43" fmla="*/ 3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58">
                  <a:moveTo>
                    <a:pt x="42" y="30"/>
                  </a:moveTo>
                  <a:lnTo>
                    <a:pt x="42" y="30"/>
                  </a:lnTo>
                  <a:lnTo>
                    <a:pt x="42" y="40"/>
                  </a:lnTo>
                  <a:lnTo>
                    <a:pt x="36" y="50"/>
                  </a:lnTo>
                  <a:lnTo>
                    <a:pt x="30" y="56"/>
                  </a:lnTo>
                  <a:lnTo>
                    <a:pt x="22" y="58"/>
                  </a:lnTo>
                  <a:lnTo>
                    <a:pt x="22" y="58"/>
                  </a:lnTo>
                  <a:lnTo>
                    <a:pt x="14" y="56"/>
                  </a:lnTo>
                  <a:lnTo>
                    <a:pt x="6" y="50"/>
                  </a:lnTo>
                  <a:lnTo>
                    <a:pt x="2" y="40"/>
                  </a:lnTo>
                  <a:lnTo>
                    <a:pt x="0" y="30"/>
                  </a:lnTo>
                  <a:lnTo>
                    <a:pt x="0" y="30"/>
                  </a:lnTo>
                  <a:lnTo>
                    <a:pt x="2" y="18"/>
                  </a:lnTo>
                  <a:lnTo>
                    <a:pt x="6" y="8"/>
                  </a:lnTo>
                  <a:lnTo>
                    <a:pt x="14" y="2"/>
                  </a:lnTo>
                  <a:lnTo>
                    <a:pt x="22" y="0"/>
                  </a:lnTo>
                  <a:lnTo>
                    <a:pt x="22" y="0"/>
                  </a:lnTo>
                  <a:lnTo>
                    <a:pt x="30" y="2"/>
                  </a:lnTo>
                  <a:lnTo>
                    <a:pt x="36" y="8"/>
                  </a:lnTo>
                  <a:lnTo>
                    <a:pt x="42" y="18"/>
                  </a:lnTo>
                  <a:lnTo>
                    <a:pt x="42" y="30"/>
                  </a:lnTo>
                  <a:lnTo>
                    <a:pt x="4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3" name="Freeform 21"/>
            <p:cNvSpPr>
              <a:spLocks/>
            </p:cNvSpPr>
            <p:nvPr/>
          </p:nvSpPr>
          <p:spPr bwMode="auto">
            <a:xfrm>
              <a:off x="2387" y="2281"/>
              <a:ext cx="20" cy="48"/>
            </a:xfrm>
            <a:custGeom>
              <a:avLst/>
              <a:gdLst>
                <a:gd name="T0" fmla="*/ 20 w 20"/>
                <a:gd name="T1" fmla="*/ 0 h 48"/>
                <a:gd name="T2" fmla="*/ 20 w 20"/>
                <a:gd name="T3" fmla="*/ 0 h 48"/>
                <a:gd name="T4" fmla="*/ 20 w 20"/>
                <a:gd name="T5" fmla="*/ 48 h 48"/>
                <a:gd name="T6" fmla="*/ 4 w 20"/>
                <a:gd name="T7" fmla="*/ 48 h 48"/>
                <a:gd name="T8" fmla="*/ 4 w 20"/>
                <a:gd name="T9" fmla="*/ 48 h 48"/>
                <a:gd name="T10" fmla="*/ 2 w 20"/>
                <a:gd name="T11" fmla="*/ 24 h 48"/>
                <a:gd name="T12" fmla="*/ 0 w 20"/>
                <a:gd name="T13" fmla="*/ 0 h 48"/>
                <a:gd name="T14" fmla="*/ 20 w 20"/>
                <a:gd name="T15" fmla="*/ 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48">
                  <a:moveTo>
                    <a:pt x="20" y="0"/>
                  </a:moveTo>
                  <a:lnTo>
                    <a:pt x="20" y="0"/>
                  </a:lnTo>
                  <a:lnTo>
                    <a:pt x="20" y="48"/>
                  </a:lnTo>
                  <a:lnTo>
                    <a:pt x="4" y="48"/>
                  </a:lnTo>
                  <a:lnTo>
                    <a:pt x="4" y="48"/>
                  </a:lnTo>
                  <a:lnTo>
                    <a:pt x="2" y="24"/>
                  </a:lnTo>
                  <a:lnTo>
                    <a:pt x="0" y="0"/>
                  </a:lnTo>
                  <a:lnTo>
                    <a:pt x="2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4" name="Freeform 22"/>
            <p:cNvSpPr>
              <a:spLocks/>
            </p:cNvSpPr>
            <p:nvPr/>
          </p:nvSpPr>
          <p:spPr bwMode="auto">
            <a:xfrm>
              <a:off x="2509" y="2325"/>
              <a:ext cx="44" cy="48"/>
            </a:xfrm>
            <a:custGeom>
              <a:avLst/>
              <a:gdLst>
                <a:gd name="T0" fmla="*/ 44 w 44"/>
                <a:gd name="T1" fmla="*/ 10 h 48"/>
                <a:gd name="T2" fmla="*/ 44 w 44"/>
                <a:gd name="T3" fmla="*/ 10 h 48"/>
                <a:gd name="T4" fmla="*/ 28 w 44"/>
                <a:gd name="T5" fmla="*/ 28 h 48"/>
                <a:gd name="T6" fmla="*/ 12 w 44"/>
                <a:gd name="T7" fmla="*/ 48 h 48"/>
                <a:gd name="T8" fmla="*/ 0 w 44"/>
                <a:gd name="T9" fmla="*/ 40 h 48"/>
                <a:gd name="T10" fmla="*/ 0 w 44"/>
                <a:gd name="T11" fmla="*/ 40 h 48"/>
                <a:gd name="T12" fmla="*/ 28 w 44"/>
                <a:gd name="T13" fmla="*/ 0 h 48"/>
                <a:gd name="T14" fmla="*/ 44 w 44"/>
                <a:gd name="T15" fmla="*/ 10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 h="48">
                  <a:moveTo>
                    <a:pt x="44" y="10"/>
                  </a:moveTo>
                  <a:lnTo>
                    <a:pt x="44" y="10"/>
                  </a:lnTo>
                  <a:lnTo>
                    <a:pt x="28" y="28"/>
                  </a:lnTo>
                  <a:lnTo>
                    <a:pt x="12" y="48"/>
                  </a:lnTo>
                  <a:lnTo>
                    <a:pt x="0" y="40"/>
                  </a:lnTo>
                  <a:lnTo>
                    <a:pt x="0" y="40"/>
                  </a:lnTo>
                  <a:lnTo>
                    <a:pt x="28" y="0"/>
                  </a:lnTo>
                  <a:lnTo>
                    <a:pt x="44" y="1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5" name="Freeform 23"/>
            <p:cNvSpPr>
              <a:spLocks/>
            </p:cNvSpPr>
            <p:nvPr/>
          </p:nvSpPr>
          <p:spPr bwMode="auto">
            <a:xfrm>
              <a:off x="2455" y="2281"/>
              <a:ext cx="38" cy="64"/>
            </a:xfrm>
            <a:custGeom>
              <a:avLst/>
              <a:gdLst>
                <a:gd name="T0" fmla="*/ 38 w 38"/>
                <a:gd name="T1" fmla="*/ 6 h 64"/>
                <a:gd name="T2" fmla="*/ 38 w 38"/>
                <a:gd name="T3" fmla="*/ 6 h 64"/>
                <a:gd name="T4" fmla="*/ 14 w 38"/>
                <a:gd name="T5" fmla="*/ 64 h 64"/>
                <a:gd name="T6" fmla="*/ 0 w 38"/>
                <a:gd name="T7" fmla="*/ 58 h 64"/>
                <a:gd name="T8" fmla="*/ 0 w 38"/>
                <a:gd name="T9" fmla="*/ 58 h 64"/>
                <a:gd name="T10" fmla="*/ 4 w 38"/>
                <a:gd name="T11" fmla="*/ 46 h 64"/>
                <a:gd name="T12" fmla="*/ 8 w 38"/>
                <a:gd name="T13" fmla="*/ 28 h 64"/>
                <a:gd name="T14" fmla="*/ 12 w 38"/>
                <a:gd name="T15" fmla="*/ 12 h 64"/>
                <a:gd name="T16" fmla="*/ 16 w 38"/>
                <a:gd name="T17" fmla="*/ 0 h 64"/>
                <a:gd name="T18" fmla="*/ 38 w 38"/>
                <a:gd name="T19" fmla="*/ 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64">
                  <a:moveTo>
                    <a:pt x="38" y="6"/>
                  </a:moveTo>
                  <a:lnTo>
                    <a:pt x="38" y="6"/>
                  </a:lnTo>
                  <a:lnTo>
                    <a:pt x="14" y="64"/>
                  </a:lnTo>
                  <a:lnTo>
                    <a:pt x="0" y="58"/>
                  </a:lnTo>
                  <a:lnTo>
                    <a:pt x="0" y="58"/>
                  </a:lnTo>
                  <a:lnTo>
                    <a:pt x="4" y="46"/>
                  </a:lnTo>
                  <a:lnTo>
                    <a:pt x="8" y="28"/>
                  </a:lnTo>
                  <a:lnTo>
                    <a:pt x="12" y="12"/>
                  </a:lnTo>
                  <a:lnTo>
                    <a:pt x="16" y="0"/>
                  </a:lnTo>
                  <a:lnTo>
                    <a:pt x="38" y="6"/>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7574482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Elbow Connector 15"/>
          <p:cNvCxnSpPr>
            <a:stCxn id="35" idx="3"/>
            <a:endCxn id="45" idx="1"/>
          </p:cNvCxnSpPr>
          <p:nvPr/>
        </p:nvCxnSpPr>
        <p:spPr>
          <a:xfrm>
            <a:off x="3730841" y="3519450"/>
            <a:ext cx="2800446" cy="334791"/>
          </a:xfrm>
          <a:prstGeom prst="bentConnector3">
            <a:avLst>
              <a:gd name="adj1" fmla="val 25312"/>
            </a:avLst>
          </a:prstGeom>
          <a:ln w="38100">
            <a:tailEnd type="arrow"/>
          </a:ln>
        </p:spPr>
        <p:style>
          <a:lnRef idx="2">
            <a:schemeClr val="dk1"/>
          </a:lnRef>
          <a:fillRef idx="0">
            <a:schemeClr val="dk1"/>
          </a:fillRef>
          <a:effectRef idx="1">
            <a:schemeClr val="dk1"/>
          </a:effectRef>
          <a:fontRef idx="minor">
            <a:schemeClr val="tx1"/>
          </a:fontRef>
        </p:style>
      </p:cxnSp>
      <p:sp>
        <p:nvSpPr>
          <p:cNvPr id="7" name="Title 1"/>
          <p:cNvSpPr txBox="1">
            <a:spLocks/>
          </p:cNvSpPr>
          <p:nvPr/>
        </p:nvSpPr>
        <p:spPr>
          <a:xfrm>
            <a:off x="655638" y="245372"/>
            <a:ext cx="10571003" cy="1499290"/>
          </a:xfrm>
          <a:prstGeom prst="rect">
            <a:avLst/>
          </a:prstGeom>
        </p:spPr>
        <p:txBody>
          <a:bodyPr vert="horz" lIns="124346" tIns="62173" rIns="124346" bIns="6217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a:latin typeface="+mn-lt"/>
              </a:rPr>
              <a:t>Who am </a:t>
            </a:r>
            <a:r>
              <a:rPr lang="en-US" sz="6000" b="1" dirty="0">
                <a:latin typeface="+mn-lt"/>
              </a:rPr>
              <a:t>I</a:t>
            </a:r>
            <a:r>
              <a:rPr lang="en-US" sz="6000" dirty="0">
                <a:latin typeface="+mn-lt"/>
              </a:rPr>
              <a:t>?</a:t>
            </a:r>
          </a:p>
        </p:txBody>
      </p:sp>
      <p:cxnSp>
        <p:nvCxnSpPr>
          <p:cNvPr id="24" name="Elbow Connector 23"/>
          <p:cNvCxnSpPr>
            <a:stCxn id="35" idx="3"/>
            <a:endCxn id="34" idx="1"/>
          </p:cNvCxnSpPr>
          <p:nvPr/>
        </p:nvCxnSpPr>
        <p:spPr>
          <a:xfrm flipV="1">
            <a:off x="3730841" y="2625436"/>
            <a:ext cx="1420596" cy="894015"/>
          </a:xfrm>
          <a:prstGeom prst="bentConnector3">
            <a:avLst/>
          </a:prstGeom>
          <a:ln w="38100">
            <a:tailEnd type="arrow"/>
          </a:ln>
        </p:spPr>
        <p:style>
          <a:lnRef idx="2">
            <a:schemeClr val="dk1"/>
          </a:lnRef>
          <a:fillRef idx="0">
            <a:schemeClr val="dk1"/>
          </a:fillRef>
          <a:effectRef idx="1">
            <a:schemeClr val="dk1"/>
          </a:effectRef>
          <a:fontRef idx="minor">
            <a:schemeClr val="tx1"/>
          </a:fontRef>
        </p:style>
      </p:cxnSp>
      <p:cxnSp>
        <p:nvCxnSpPr>
          <p:cNvPr id="32" name="Elbow Connector 31"/>
          <p:cNvCxnSpPr>
            <a:stCxn id="35" idx="3"/>
            <a:endCxn id="37" idx="1"/>
          </p:cNvCxnSpPr>
          <p:nvPr/>
        </p:nvCxnSpPr>
        <p:spPr>
          <a:xfrm>
            <a:off x="3730841" y="3519450"/>
            <a:ext cx="1029488" cy="1520207"/>
          </a:xfrm>
          <a:prstGeom prst="bentConnector3">
            <a:avLst>
              <a:gd name="adj1" fmla="val 68414"/>
            </a:avLst>
          </a:prstGeom>
          <a:ln w="38100">
            <a:solidFill>
              <a:schemeClr val="tx1"/>
            </a:solidFill>
            <a:tailEnd type="arrow"/>
          </a:ln>
        </p:spPr>
        <p:style>
          <a:lnRef idx="2">
            <a:schemeClr val="dk1"/>
          </a:lnRef>
          <a:fillRef idx="0">
            <a:schemeClr val="dk1"/>
          </a:fillRef>
          <a:effectRef idx="1">
            <a:schemeClr val="dk1"/>
          </a:effectRef>
          <a:fontRef idx="minor">
            <a:schemeClr val="tx1"/>
          </a:fontRef>
        </p:style>
      </p:cxnSp>
      <p:cxnSp>
        <p:nvCxnSpPr>
          <p:cNvPr id="17" name="Elbow Connector 16"/>
          <p:cNvCxnSpPr>
            <a:stCxn id="35" idx="3"/>
            <a:endCxn id="18" idx="1"/>
          </p:cNvCxnSpPr>
          <p:nvPr/>
        </p:nvCxnSpPr>
        <p:spPr>
          <a:xfrm>
            <a:off x="3730841" y="3519450"/>
            <a:ext cx="1191996" cy="2358016"/>
          </a:xfrm>
          <a:prstGeom prst="bentConnector3">
            <a:avLst>
              <a:gd name="adj1" fmla="val 59132"/>
            </a:avLst>
          </a:prstGeom>
          <a:ln w="38100">
            <a:solidFill>
              <a:schemeClr val="tx1"/>
            </a:solidFill>
            <a:tailEnd type="arrow"/>
          </a:ln>
        </p:spPr>
        <p:style>
          <a:lnRef idx="2">
            <a:schemeClr val="dk1"/>
          </a:lnRef>
          <a:fillRef idx="0">
            <a:schemeClr val="dk1"/>
          </a:fillRef>
          <a:effectRef idx="1">
            <a:schemeClr val="dk1"/>
          </a:effectRef>
          <a:fontRef idx="minor">
            <a:schemeClr val="tx1"/>
          </a:fontRef>
        </p:style>
      </p:cxnSp>
      <p:pic>
        <p:nvPicPr>
          <p:cNvPr id="34" name="Picture 2" descr="http://www.portalsolutions.net/_layouts/images/psweb/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1438" y="1884271"/>
            <a:ext cx="3615975" cy="1482329"/>
          </a:xfrm>
          <a:prstGeom prst="rect">
            <a:avLst/>
          </a:prstGeom>
          <a:noFill/>
          <a:ln w="38100">
            <a:solidFill>
              <a:schemeClr val="tx1"/>
            </a:solidFill>
          </a:ln>
          <a:extLst>
            <a:ext uri="{909E8E84-426E-40DD-AFC4-6F175D3DCCD1}">
              <a14:hiddenFill xmlns:a14="http://schemas.microsoft.com/office/drawing/2010/main">
                <a:solidFill>
                  <a:srgbClr val="FFFFFF"/>
                </a:solidFill>
              </a14:hiddenFill>
            </a:ext>
          </a:extLst>
        </p:spPr>
      </p:pic>
      <p:pic>
        <p:nvPicPr>
          <p:cNvPr id="35"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641579" y="2228073"/>
            <a:ext cx="3089263" cy="25827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nvGrpSpPr>
          <p:cNvPr id="44" name="Group 43"/>
          <p:cNvGrpSpPr/>
          <p:nvPr/>
        </p:nvGrpSpPr>
        <p:grpSpPr>
          <a:xfrm>
            <a:off x="6531287" y="1750496"/>
            <a:ext cx="4472250" cy="4207491"/>
            <a:chOff x="1422207" y="-1131548"/>
            <a:chExt cx="3314833" cy="2869519"/>
          </a:xfrm>
        </p:grpSpPr>
        <p:sp>
          <p:nvSpPr>
            <p:cNvPr id="45" name="Rectangle 44"/>
            <p:cNvSpPr/>
            <p:nvPr/>
          </p:nvSpPr>
          <p:spPr>
            <a:xfrm>
              <a:off x="1422207" y="-1131548"/>
              <a:ext cx="3314833" cy="2869519"/>
            </a:xfrm>
            <a:prstGeom prst="rect">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pic>
          <p:nvPicPr>
            <p:cNvPr id="46" name="Picture 3"/>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foregroundMark x1="51200" y1="75694" x2="55600" y2="84259"/>
                          <a14:foregroundMark x1="71600" y1="81944" x2="76200" y2="84722"/>
                          <a14:foregroundMark x1="79800" y1="87037" x2="81800" y2="87037"/>
                          <a14:foregroundMark x1="74600" y1="86806" x2="75200" y2="87037"/>
                          <a14:foregroundMark x1="84600" y1="88194" x2="85000" y2="87963"/>
                          <a14:foregroundMark x1="98600" y1="6250" x2="99800" y2="12963"/>
                          <a14:foregroundMark x1="71000" y1="4167" x2="72800" y2="5556"/>
                          <a14:foregroundMark x1="76800" y1="1389" x2="79200" y2="1389"/>
                          <a14:foregroundMark x1="17800" y1="76620" x2="18400" y2="76620"/>
                          <a14:foregroundMark x1="15400" y1="74074" x2="15400" y2="74074"/>
                          <a14:foregroundMark x1="14000" y1="80556" x2="14000" y2="80556"/>
                          <a14:foregroundMark x1="18400" y1="81019" x2="18400" y2="81019"/>
                          <a14:foregroundMark x1="23400" y1="80787" x2="23400" y2="80787"/>
                          <a14:foregroundMark x1="23000" y1="79630" x2="23000" y2="79630"/>
                        </a14:backgroundRemoval>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425107" y="-1106148"/>
              <a:ext cx="3291804" cy="2844119"/>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7" name="Group 46"/>
          <p:cNvGrpSpPr/>
          <p:nvPr/>
        </p:nvGrpSpPr>
        <p:grpSpPr>
          <a:xfrm>
            <a:off x="9749725" y="3854241"/>
            <a:ext cx="962764" cy="623446"/>
            <a:chOff x="3763320" y="180830"/>
            <a:chExt cx="962764" cy="623445"/>
          </a:xfrm>
        </p:grpSpPr>
        <p:sp>
          <p:nvSpPr>
            <p:cNvPr id="48" name="TextBox 47"/>
            <p:cNvSpPr txBox="1"/>
            <p:nvPr/>
          </p:nvSpPr>
          <p:spPr>
            <a:xfrm>
              <a:off x="3763320" y="427591"/>
              <a:ext cx="962764" cy="376684"/>
            </a:xfrm>
            <a:prstGeom prst="rect">
              <a:avLst/>
            </a:prstGeom>
            <a:noFill/>
          </p:spPr>
          <p:txBody>
            <a:bodyPr wrap="none" rtlCol="0">
              <a:spAutoFit/>
            </a:bodyPr>
            <a:lstStyle/>
            <a:p>
              <a:r>
                <a:rPr lang="en-US" b="1" dirty="0" smtClean="0"/>
                <a:t>Boston</a:t>
              </a:r>
              <a:endParaRPr lang="en-US" b="1" dirty="0"/>
            </a:p>
          </p:txBody>
        </p:sp>
        <p:pic>
          <p:nvPicPr>
            <p:cNvPr id="49" name="Picture 4" descr="C:\Users\rharbridge\AppData\Local\Microsoft\Windows\Temporary Internet Files\Content.IE5\QMC0D600\MC900012898[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22324" y="180830"/>
              <a:ext cx="206261" cy="3229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51" name="Group 50"/>
          <p:cNvGrpSpPr/>
          <p:nvPr/>
        </p:nvGrpSpPr>
        <p:grpSpPr>
          <a:xfrm>
            <a:off x="9473862" y="4177202"/>
            <a:ext cx="1519250" cy="623446"/>
            <a:chOff x="3763320" y="180830"/>
            <a:chExt cx="1519250" cy="623445"/>
          </a:xfrm>
        </p:grpSpPr>
        <p:sp>
          <p:nvSpPr>
            <p:cNvPr id="52" name="TextBox 51"/>
            <p:cNvSpPr txBox="1"/>
            <p:nvPr/>
          </p:nvSpPr>
          <p:spPr>
            <a:xfrm>
              <a:off x="3763320" y="427591"/>
              <a:ext cx="1519250" cy="376684"/>
            </a:xfrm>
            <a:prstGeom prst="rect">
              <a:avLst/>
            </a:prstGeom>
            <a:noFill/>
          </p:spPr>
          <p:txBody>
            <a:bodyPr wrap="none" rtlCol="0">
              <a:spAutoFit/>
            </a:bodyPr>
            <a:lstStyle/>
            <a:p>
              <a:r>
                <a:rPr lang="en-US" b="1" dirty="0" smtClean="0"/>
                <a:t>Washington</a:t>
              </a:r>
              <a:endParaRPr lang="en-US" b="1" dirty="0"/>
            </a:p>
          </p:txBody>
        </p:sp>
        <p:pic>
          <p:nvPicPr>
            <p:cNvPr id="53" name="Picture 4" descr="C:\Users\rharbridge\AppData\Local\Microsoft\Windows\Temporary Internet Files\Content.IE5\QMC0D600\MC900012898[1].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22324" y="180830"/>
              <a:ext cx="206261" cy="3229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31" name="Group 1030"/>
          <p:cNvGrpSpPr/>
          <p:nvPr/>
        </p:nvGrpSpPr>
        <p:grpSpPr>
          <a:xfrm>
            <a:off x="4760330" y="4411081"/>
            <a:ext cx="6324600" cy="1257153"/>
            <a:chOff x="7742237" y="335109"/>
            <a:chExt cx="6324600" cy="1257153"/>
          </a:xfrm>
        </p:grpSpPr>
        <p:sp>
          <p:nvSpPr>
            <p:cNvPr id="37" name="Rectangle 36"/>
            <p:cNvSpPr/>
            <p:nvPr/>
          </p:nvSpPr>
          <p:spPr>
            <a:xfrm>
              <a:off x="7742237" y="335109"/>
              <a:ext cx="6324600" cy="1257153"/>
            </a:xfrm>
            <a:prstGeom prst="rect">
              <a:avLst/>
            </a:prstGeom>
            <a:ln w="38100">
              <a:solidFill>
                <a:schemeClr val="tx1"/>
              </a:solidFill>
            </a:ln>
          </p:spPr>
          <p:style>
            <a:lnRef idx="2">
              <a:schemeClr val="dk1"/>
            </a:lnRef>
            <a:fillRef idx="1">
              <a:schemeClr val="lt1"/>
            </a:fillRef>
            <a:effectRef idx="0">
              <a:schemeClr val="dk1"/>
            </a:effectRef>
            <a:fontRef idx="minor">
              <a:schemeClr val="dk1"/>
            </a:fontRef>
          </p:style>
          <p:txBody>
            <a:bodyPr lIns="124358" tIns="62179" rIns="124358" bIns="62179" rtlCol="0" anchor="ctr"/>
            <a:lstStyle/>
            <a:p>
              <a:pPr algn="ctr"/>
              <a:endParaRPr lang="en-US" dirty="0"/>
            </a:p>
          </p:txBody>
        </p:sp>
        <p:sp>
          <p:nvSpPr>
            <p:cNvPr id="38" name="Rectangle 37"/>
            <p:cNvSpPr/>
            <p:nvPr/>
          </p:nvSpPr>
          <p:spPr>
            <a:xfrm>
              <a:off x="7894637" y="448838"/>
              <a:ext cx="1418131" cy="1048902"/>
            </a:xfrm>
            <a:prstGeom prst="rect">
              <a:avLst/>
            </a:prstGeom>
            <a:noFill/>
          </p:spPr>
          <p:txBody>
            <a:bodyPr wrap="none" lIns="124358" tIns="62179" rIns="124358" bIns="62179">
              <a:spAutoFit/>
            </a:bodyPr>
            <a:lstStyle/>
            <a:p>
              <a:pPr algn="ctr"/>
              <a:r>
                <a:rPr lang="en-US" sz="6000" b="1" dirty="0">
                  <a:ln w="31550" cmpd="sng">
                    <a:solidFill>
                      <a:schemeClr val="tx1"/>
                    </a:solidFill>
                    <a:prstDash val="solid"/>
                  </a:ln>
                  <a:effectLst>
                    <a:outerShdw blurRad="50800" dist="40000" dir="5400000" algn="tl" rotWithShape="0">
                      <a:srgbClr val="000000">
                        <a:shade val="5000"/>
                        <a:satMod val="120000"/>
                        <a:alpha val="33000"/>
                      </a:srgbClr>
                    </a:outerShdw>
                  </a:effectLst>
                  <a:latin typeface="Lucida Bright" pitchFamily="18" charset="0"/>
                </a:rPr>
                <a:t>We</a:t>
              </a:r>
            </a:p>
          </p:txBody>
        </p:sp>
        <p:pic>
          <p:nvPicPr>
            <p:cNvPr id="1024" name="Picture 2" descr="http://assets.mavention.nl/PublishingImages/Nieuws/sharepoint-2013-logo.jpg?Width=295&amp;Height=295"/>
            <p:cNvPicPr>
              <a:picLocks noChangeAspect="1" noChangeArrowheads="1"/>
            </p:cNvPicPr>
            <p:nvPr/>
          </p:nvPicPr>
          <p:blipFill rotWithShape="1">
            <a:blip r:embed="rId7">
              <a:extLst>
                <a:ext uri="{28A0092B-C50C-407E-A947-70E740481C1C}">
                  <a14:useLocalDpi xmlns:a14="http://schemas.microsoft.com/office/drawing/2010/main" val="0"/>
                </a:ext>
              </a:extLst>
            </a:blip>
            <a:srcRect t="16344" r="9579" b="54685"/>
            <a:stretch/>
          </p:blipFill>
          <p:spPr bwMode="auto">
            <a:xfrm>
              <a:off x="10479293" y="415777"/>
              <a:ext cx="3381673" cy="1083486"/>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p:cNvPicPr>
              <a:picLocks noChangeAspect="1" noChangeArrowheads="1"/>
            </p:cNvPicPr>
            <p:nvPr/>
          </p:nvPicPr>
          <p:blipFill rotWithShape="1">
            <a:blip r:embed="rId8" cstate="email">
              <a:extLst>
                <a:ext uri="{28A0092B-C50C-407E-A947-70E740481C1C}">
                  <a14:useLocalDpi xmlns:a14="http://schemas.microsoft.com/office/drawing/2010/main" val="0"/>
                </a:ext>
              </a:extLst>
            </a:blip>
            <a:srcRect t="8288" b="15154"/>
            <a:stretch/>
          </p:blipFill>
          <p:spPr bwMode="auto">
            <a:xfrm>
              <a:off x="9342437" y="448838"/>
              <a:ext cx="1400582" cy="105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6" name="Picture 1" descr="http://ecx.images-amazon.com/images/I/51sf12oOyAL._SS500_.jpg">
            <a:hlinkClick r:id="rId9"/>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37725" y="2264488"/>
            <a:ext cx="4472272" cy="4042359"/>
          </a:xfrm>
          <a:prstGeom prst="rect">
            <a:avLst/>
          </a:prstGeom>
          <a:ln w="38100" cap="sq">
            <a:solidFill>
              <a:schemeClr val="tx1"/>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cxnSp>
        <p:nvCxnSpPr>
          <p:cNvPr id="5" name="Elbow Connector 4"/>
          <p:cNvCxnSpPr>
            <a:stCxn id="35" idx="3"/>
            <a:endCxn id="26" idx="1"/>
          </p:cNvCxnSpPr>
          <p:nvPr/>
        </p:nvCxnSpPr>
        <p:spPr>
          <a:xfrm>
            <a:off x="3730841" y="3519451"/>
            <a:ext cx="3506883" cy="766217"/>
          </a:xfrm>
          <a:prstGeom prst="bentConnector3">
            <a:avLst>
              <a:gd name="adj1" fmla="val 19942"/>
            </a:avLst>
          </a:prstGeom>
          <a:ln w="38100">
            <a:solidFill>
              <a:schemeClr val="tx1"/>
            </a:solidFill>
            <a:tailEnd type="arrow"/>
          </a:ln>
        </p:spPr>
        <p:style>
          <a:lnRef idx="2">
            <a:schemeClr val="dk1"/>
          </a:lnRef>
          <a:fillRef idx="0">
            <a:schemeClr val="dk1"/>
          </a:fillRef>
          <a:effectRef idx="1">
            <a:schemeClr val="dk1"/>
          </a:effectRef>
          <a:fontRef idx="minor">
            <a:schemeClr val="tx1"/>
          </a:fontRef>
        </p:style>
      </p:cxnSp>
      <p:grpSp>
        <p:nvGrpSpPr>
          <p:cNvPr id="1037" name="Group 1036"/>
          <p:cNvGrpSpPr/>
          <p:nvPr/>
        </p:nvGrpSpPr>
        <p:grpSpPr>
          <a:xfrm>
            <a:off x="4922837" y="5173662"/>
            <a:ext cx="7019309" cy="1407608"/>
            <a:chOff x="-894112" y="5880067"/>
            <a:chExt cx="7019309" cy="1407608"/>
          </a:xfrm>
        </p:grpSpPr>
        <p:sp>
          <p:nvSpPr>
            <p:cNvPr id="18" name="Rectangle 17"/>
            <p:cNvSpPr/>
            <p:nvPr/>
          </p:nvSpPr>
          <p:spPr>
            <a:xfrm>
              <a:off x="-894112" y="5880067"/>
              <a:ext cx="7019309" cy="1407608"/>
            </a:xfrm>
            <a:prstGeom prst="rect">
              <a:avLst/>
            </a:prstGeom>
            <a:ln w="38100">
              <a:solidFill>
                <a:schemeClr val="tx1"/>
              </a:solidFill>
            </a:ln>
          </p:spPr>
          <p:style>
            <a:lnRef idx="2">
              <a:schemeClr val="dk1"/>
            </a:lnRef>
            <a:fillRef idx="1">
              <a:schemeClr val="lt1"/>
            </a:fillRef>
            <a:effectRef idx="0">
              <a:schemeClr val="dk1"/>
            </a:effectRef>
            <a:fontRef idx="minor">
              <a:schemeClr val="dk1"/>
            </a:fontRef>
          </p:style>
          <p:txBody>
            <a:bodyPr lIns="124358" tIns="62179" rIns="124358" bIns="62179" rtlCol="0" anchor="ctr"/>
            <a:lstStyle/>
            <a:p>
              <a:pPr algn="ctr"/>
              <a:endParaRPr lang="en-US"/>
            </a:p>
          </p:txBody>
        </p:sp>
        <p:pic>
          <p:nvPicPr>
            <p:cNvPr id="20"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47665" y="6060011"/>
              <a:ext cx="2150094" cy="505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C:\Users\RHARBR~1\AppData\Local\Temp\Rar$DR80.952\MCITP(rgb)_1349.png"/>
            <p:cNvPicPr>
              <a:picLocks noChangeAspect="1" noChangeArrowheads="1"/>
            </p:cNvPicPr>
            <p:nvPr/>
          </p:nvPicPr>
          <p:blipFill rotWithShape="1">
            <a:blip r:embed="rId12">
              <a:extLst>
                <a:ext uri="{28A0092B-C50C-407E-A947-70E740481C1C}">
                  <a14:useLocalDpi xmlns:a14="http://schemas.microsoft.com/office/drawing/2010/main" val="0"/>
                </a:ext>
              </a:extLst>
            </a:blip>
            <a:srcRect/>
            <a:stretch/>
          </p:blipFill>
          <p:spPr bwMode="auto">
            <a:xfrm>
              <a:off x="1555640" y="6817432"/>
              <a:ext cx="764651" cy="143389"/>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RHARBR~1\AppData\Local\Temp\Rar$DR80.952\MCITP(rgb)_1349.png"/>
            <p:cNvPicPr>
              <a:picLocks noChangeAspect="1" noChangeArrowheads="1"/>
            </p:cNvPicPr>
            <p:nvPr/>
          </p:nvPicPr>
          <p:blipFill rotWithShape="1">
            <a:blip r:embed="rId13">
              <a:extLst>
                <a:ext uri="{28A0092B-C50C-407E-A947-70E740481C1C}">
                  <a14:useLocalDpi xmlns:a14="http://schemas.microsoft.com/office/drawing/2010/main" val="0"/>
                </a:ext>
              </a:extLst>
            </a:blip>
            <a:srcRect/>
            <a:stretch/>
          </p:blipFill>
          <p:spPr bwMode="auto">
            <a:xfrm>
              <a:off x="-739431" y="6686374"/>
              <a:ext cx="1020845" cy="39811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30843" y="6651608"/>
              <a:ext cx="2318232" cy="597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40935" y="6698730"/>
              <a:ext cx="1017543" cy="524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2" descr="C:\Users\RHARBR~1\AppData\Local\Temp\Rar$DR80.952\MCITP(rgb)_1349.png"/>
            <p:cNvPicPr>
              <a:picLocks noChangeAspect="1" noChangeArrowheads="1"/>
            </p:cNvPicPr>
            <p:nvPr/>
          </p:nvPicPr>
          <p:blipFill rotWithShape="1">
            <a:blip r:embed="rId16">
              <a:extLst>
                <a:ext uri="{28A0092B-C50C-407E-A947-70E740481C1C}">
                  <a14:useLocalDpi xmlns:a14="http://schemas.microsoft.com/office/drawing/2010/main" val="0"/>
                </a:ext>
              </a:extLst>
            </a:blip>
            <a:srcRect/>
            <a:stretch/>
          </p:blipFill>
          <p:spPr bwMode="auto">
            <a:xfrm>
              <a:off x="2384305" y="6821199"/>
              <a:ext cx="324287" cy="18027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Richard\AppData\Local\Temp\Rar$DR37.544\MCTS(rgb)_526_530_525_529_1347_1342.png"/>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57320" y="6060009"/>
              <a:ext cx="4556827" cy="530817"/>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3665803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0" presetClass="entr" presetSubtype="0" fill="hold"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nodeType="click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additive="base">
                                        <p:cTn id="23" dur="500" fill="hold"/>
                                        <p:tgtEl>
                                          <p:spTgt spid="47"/>
                                        </p:tgtEl>
                                        <p:attrNameLst>
                                          <p:attrName>ppt_x</p:attrName>
                                        </p:attrNameLst>
                                      </p:cBhvr>
                                      <p:tavLst>
                                        <p:tav tm="0">
                                          <p:val>
                                            <p:strVal val="#ppt_x"/>
                                          </p:val>
                                        </p:tav>
                                        <p:tav tm="100000">
                                          <p:val>
                                            <p:strVal val="#ppt_x"/>
                                          </p:val>
                                        </p:tav>
                                      </p:tavLst>
                                    </p:anim>
                                    <p:anim calcmode="lin" valueType="num">
                                      <p:cBhvr additive="base">
                                        <p:cTn id="24" dur="500" fill="hold"/>
                                        <p:tgtEl>
                                          <p:spTgt spid="47"/>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51"/>
                                        </p:tgtEl>
                                        <p:attrNameLst>
                                          <p:attrName>style.visibility</p:attrName>
                                        </p:attrNameLst>
                                      </p:cBhvr>
                                      <p:to>
                                        <p:strVal val="visible"/>
                                      </p:to>
                                    </p:set>
                                    <p:anim calcmode="lin" valueType="num">
                                      <p:cBhvr additive="base">
                                        <p:cTn id="27" dur="500" fill="hold"/>
                                        <p:tgtEl>
                                          <p:spTgt spid="51"/>
                                        </p:tgtEl>
                                        <p:attrNameLst>
                                          <p:attrName>ppt_x</p:attrName>
                                        </p:attrNameLst>
                                      </p:cBhvr>
                                      <p:tavLst>
                                        <p:tav tm="0">
                                          <p:val>
                                            <p:strVal val="#ppt_x"/>
                                          </p:val>
                                        </p:tav>
                                        <p:tav tm="100000">
                                          <p:val>
                                            <p:strVal val="#ppt_x"/>
                                          </p:val>
                                        </p:tav>
                                      </p:tavLst>
                                    </p:anim>
                                    <p:anim calcmode="lin" valueType="num">
                                      <p:cBhvr additive="base">
                                        <p:cTn id="28" dur="500" fill="hold"/>
                                        <p:tgtEl>
                                          <p:spTgt spid="51"/>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10" presetClass="entr" presetSubtype="0" fill="hold" nodeType="withEffect">
                                  <p:stCondLst>
                                    <p:cond delay="0"/>
                                  </p:stCondLst>
                                  <p:childTnLst>
                                    <p:set>
                                      <p:cBhvr>
                                        <p:cTn id="35" dur="1" fill="hold">
                                          <p:stCondLst>
                                            <p:cond delay="0"/>
                                          </p:stCondLst>
                                        </p:cTn>
                                        <p:tgtEl>
                                          <p:spTgt spid="1031"/>
                                        </p:tgtEl>
                                        <p:attrNameLst>
                                          <p:attrName>style.visibility</p:attrName>
                                        </p:attrNameLst>
                                      </p:cBhvr>
                                      <p:to>
                                        <p:strVal val="visible"/>
                                      </p:to>
                                    </p:set>
                                    <p:animEffect transition="in" filter="fade">
                                      <p:cBhvr>
                                        <p:cTn id="36" dur="500"/>
                                        <p:tgtEl>
                                          <p:spTgt spid="1031"/>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500"/>
                                        <p:tgtEl>
                                          <p:spTgt spid="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childTnLst>
                                </p:cTn>
                              </p:par>
                              <p:par>
                                <p:cTn id="50" presetID="10" presetClass="entr" presetSubtype="0" fill="hold" nodeType="withEffect">
                                  <p:stCondLst>
                                    <p:cond delay="0"/>
                                  </p:stCondLst>
                                  <p:childTnLst>
                                    <p:set>
                                      <p:cBhvr>
                                        <p:cTn id="51" dur="1" fill="hold">
                                          <p:stCondLst>
                                            <p:cond delay="0"/>
                                          </p:stCondLst>
                                        </p:cTn>
                                        <p:tgtEl>
                                          <p:spTgt spid="1037"/>
                                        </p:tgtEl>
                                        <p:attrNameLst>
                                          <p:attrName>style.visibility</p:attrName>
                                        </p:attrNameLst>
                                      </p:cBhvr>
                                      <p:to>
                                        <p:strVal val="visible"/>
                                      </p:to>
                                    </p:set>
                                    <p:animEffect transition="in" filter="fade">
                                      <p:cBhvr>
                                        <p:cTn id="52" dur="500"/>
                                        <p:tgtEl>
                                          <p:spTgt spid="10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itle 1"/>
          <p:cNvSpPr txBox="1">
            <a:spLocks/>
          </p:cNvSpPr>
          <p:nvPr/>
        </p:nvSpPr>
        <p:spPr>
          <a:xfrm>
            <a:off x="649893" y="678419"/>
            <a:ext cx="10766199" cy="1499290"/>
          </a:xfrm>
          <a:prstGeom prst="rect">
            <a:avLst/>
          </a:prstGeom>
        </p:spPr>
        <p:txBody>
          <a:bodyPr lIns="124346" tIns="62173" rIns="124346" bIns="62173"/>
          <a:lstStyle/>
          <a:p>
            <a:pPr defTabSz="1243462">
              <a:spcBef>
                <a:spcPct val="0"/>
              </a:spcBef>
              <a:defRPr/>
            </a:pPr>
            <a:r>
              <a:rPr lang="en-US" sz="6000" b="1" dirty="0">
                <a:ea typeface="+mj-ea"/>
                <a:cs typeface="+mj-cs"/>
              </a:rPr>
              <a:t>People</a:t>
            </a:r>
            <a:r>
              <a:rPr lang="en-US" sz="6000" dirty="0">
                <a:ea typeface="+mj-ea"/>
                <a:cs typeface="+mj-cs"/>
              </a:rPr>
              <a:t> Are Having More Trouble </a:t>
            </a:r>
            <a:r>
              <a:rPr lang="en-US" sz="6000" b="1" dirty="0">
                <a:ea typeface="+mj-ea"/>
                <a:cs typeface="+mj-cs"/>
              </a:rPr>
              <a:t>Finding What They Need</a:t>
            </a:r>
          </a:p>
        </p:txBody>
      </p:sp>
      <p:sp>
        <p:nvSpPr>
          <p:cNvPr id="3" name="Rectangle 2"/>
          <p:cNvSpPr/>
          <p:nvPr/>
        </p:nvSpPr>
        <p:spPr>
          <a:xfrm>
            <a:off x="781600" y="68263"/>
            <a:ext cx="1230627" cy="710348"/>
          </a:xfrm>
          <a:prstGeom prst="rect">
            <a:avLst/>
          </a:prstGeom>
        </p:spPr>
        <p:txBody>
          <a:bodyPr wrap="square" lIns="124346" tIns="62173" rIns="124346" bIns="62173">
            <a:spAutoFit/>
          </a:bodyPr>
          <a:lstStyle/>
          <a:p>
            <a:r>
              <a:rPr lang="en-US" sz="3800" dirty="0"/>
              <a:t>And</a:t>
            </a:r>
          </a:p>
        </p:txBody>
      </p:sp>
      <p:grpSp>
        <p:nvGrpSpPr>
          <p:cNvPr id="27" name="Group 4"/>
          <p:cNvGrpSpPr>
            <a:grpSpLocks noChangeAspect="1"/>
          </p:cNvGrpSpPr>
          <p:nvPr/>
        </p:nvGrpSpPr>
        <p:grpSpPr bwMode="auto">
          <a:xfrm>
            <a:off x="-1744560" y="3469740"/>
            <a:ext cx="4788907" cy="1758346"/>
            <a:chOff x="-808" y="2143"/>
            <a:chExt cx="2218" cy="1086"/>
          </a:xfrm>
        </p:grpSpPr>
        <p:sp>
          <p:nvSpPr>
            <p:cNvPr id="33" name="AutoShape 3"/>
            <p:cNvSpPr>
              <a:spLocks noChangeAspect="1" noChangeArrowheads="1" noTextEdit="1"/>
            </p:cNvSpPr>
            <p:nvPr/>
          </p:nvSpPr>
          <p:spPr bwMode="auto">
            <a:xfrm>
              <a:off x="-808" y="2143"/>
              <a:ext cx="2218" cy="1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33"/>
            <p:cNvSpPr>
              <a:spLocks/>
            </p:cNvSpPr>
            <p:nvPr/>
          </p:nvSpPr>
          <p:spPr bwMode="auto">
            <a:xfrm>
              <a:off x="-60" y="3147"/>
              <a:ext cx="1214" cy="82"/>
            </a:xfrm>
            <a:custGeom>
              <a:avLst/>
              <a:gdLst>
                <a:gd name="T0" fmla="*/ 1214 w 1214"/>
                <a:gd name="T1" fmla="*/ 42 h 82"/>
                <a:gd name="T2" fmla="*/ 1214 w 1214"/>
                <a:gd name="T3" fmla="*/ 42 h 82"/>
                <a:gd name="T4" fmla="*/ 1214 w 1214"/>
                <a:gd name="T5" fmla="*/ 38 h 82"/>
                <a:gd name="T6" fmla="*/ 1212 w 1214"/>
                <a:gd name="T7" fmla="*/ 36 h 82"/>
                <a:gd name="T8" fmla="*/ 1202 w 1214"/>
                <a:gd name="T9" fmla="*/ 32 h 82"/>
                <a:gd name="T10" fmla="*/ 1186 w 1214"/>
                <a:gd name="T11" fmla="*/ 28 h 82"/>
                <a:gd name="T12" fmla="*/ 1166 w 1214"/>
                <a:gd name="T13" fmla="*/ 26 h 82"/>
                <a:gd name="T14" fmla="*/ 1110 w 1214"/>
                <a:gd name="T15" fmla="*/ 18 h 82"/>
                <a:gd name="T16" fmla="*/ 1036 w 1214"/>
                <a:gd name="T17" fmla="*/ 12 h 82"/>
                <a:gd name="T18" fmla="*/ 946 w 1214"/>
                <a:gd name="T19" fmla="*/ 8 h 82"/>
                <a:gd name="T20" fmla="*/ 844 w 1214"/>
                <a:gd name="T21" fmla="*/ 4 h 82"/>
                <a:gd name="T22" fmla="*/ 730 w 1214"/>
                <a:gd name="T23" fmla="*/ 2 h 82"/>
                <a:gd name="T24" fmla="*/ 606 w 1214"/>
                <a:gd name="T25" fmla="*/ 0 h 82"/>
                <a:gd name="T26" fmla="*/ 606 w 1214"/>
                <a:gd name="T27" fmla="*/ 0 h 82"/>
                <a:gd name="T28" fmla="*/ 484 w 1214"/>
                <a:gd name="T29" fmla="*/ 2 h 82"/>
                <a:gd name="T30" fmla="*/ 370 w 1214"/>
                <a:gd name="T31" fmla="*/ 4 h 82"/>
                <a:gd name="T32" fmla="*/ 266 w 1214"/>
                <a:gd name="T33" fmla="*/ 8 h 82"/>
                <a:gd name="T34" fmla="*/ 178 w 1214"/>
                <a:gd name="T35" fmla="*/ 12 h 82"/>
                <a:gd name="T36" fmla="*/ 102 w 1214"/>
                <a:gd name="T37" fmla="*/ 18 h 82"/>
                <a:gd name="T38" fmla="*/ 46 w 1214"/>
                <a:gd name="T39" fmla="*/ 26 h 82"/>
                <a:gd name="T40" fmla="*/ 26 w 1214"/>
                <a:gd name="T41" fmla="*/ 28 h 82"/>
                <a:gd name="T42" fmla="*/ 12 w 1214"/>
                <a:gd name="T43" fmla="*/ 32 h 82"/>
                <a:gd name="T44" fmla="*/ 2 w 1214"/>
                <a:gd name="T45" fmla="*/ 36 h 82"/>
                <a:gd name="T46" fmla="*/ 0 w 1214"/>
                <a:gd name="T47" fmla="*/ 38 h 82"/>
                <a:gd name="T48" fmla="*/ 0 w 1214"/>
                <a:gd name="T49" fmla="*/ 42 h 82"/>
                <a:gd name="T50" fmla="*/ 0 w 1214"/>
                <a:gd name="T51" fmla="*/ 42 h 82"/>
                <a:gd name="T52" fmla="*/ 0 w 1214"/>
                <a:gd name="T53" fmla="*/ 44 h 82"/>
                <a:gd name="T54" fmla="*/ 2 w 1214"/>
                <a:gd name="T55" fmla="*/ 46 h 82"/>
                <a:gd name="T56" fmla="*/ 12 w 1214"/>
                <a:gd name="T57" fmla="*/ 50 h 82"/>
                <a:gd name="T58" fmla="*/ 26 w 1214"/>
                <a:gd name="T59" fmla="*/ 54 h 82"/>
                <a:gd name="T60" fmla="*/ 46 w 1214"/>
                <a:gd name="T61" fmla="*/ 56 h 82"/>
                <a:gd name="T62" fmla="*/ 102 w 1214"/>
                <a:gd name="T63" fmla="*/ 64 h 82"/>
                <a:gd name="T64" fmla="*/ 178 w 1214"/>
                <a:gd name="T65" fmla="*/ 70 h 82"/>
                <a:gd name="T66" fmla="*/ 266 w 1214"/>
                <a:gd name="T67" fmla="*/ 74 h 82"/>
                <a:gd name="T68" fmla="*/ 370 w 1214"/>
                <a:gd name="T69" fmla="*/ 78 h 82"/>
                <a:gd name="T70" fmla="*/ 484 w 1214"/>
                <a:gd name="T71" fmla="*/ 82 h 82"/>
                <a:gd name="T72" fmla="*/ 606 w 1214"/>
                <a:gd name="T73" fmla="*/ 82 h 82"/>
                <a:gd name="T74" fmla="*/ 606 w 1214"/>
                <a:gd name="T75" fmla="*/ 82 h 82"/>
                <a:gd name="T76" fmla="*/ 730 w 1214"/>
                <a:gd name="T77" fmla="*/ 82 h 82"/>
                <a:gd name="T78" fmla="*/ 844 w 1214"/>
                <a:gd name="T79" fmla="*/ 78 h 82"/>
                <a:gd name="T80" fmla="*/ 946 w 1214"/>
                <a:gd name="T81" fmla="*/ 74 h 82"/>
                <a:gd name="T82" fmla="*/ 1036 w 1214"/>
                <a:gd name="T83" fmla="*/ 70 h 82"/>
                <a:gd name="T84" fmla="*/ 1110 w 1214"/>
                <a:gd name="T85" fmla="*/ 64 h 82"/>
                <a:gd name="T86" fmla="*/ 1166 w 1214"/>
                <a:gd name="T87" fmla="*/ 56 h 82"/>
                <a:gd name="T88" fmla="*/ 1186 w 1214"/>
                <a:gd name="T89" fmla="*/ 54 h 82"/>
                <a:gd name="T90" fmla="*/ 1202 w 1214"/>
                <a:gd name="T91" fmla="*/ 50 h 82"/>
                <a:gd name="T92" fmla="*/ 1212 w 1214"/>
                <a:gd name="T93" fmla="*/ 46 h 82"/>
                <a:gd name="T94" fmla="*/ 1214 w 1214"/>
                <a:gd name="T95" fmla="*/ 44 h 82"/>
                <a:gd name="T96" fmla="*/ 1214 w 1214"/>
                <a:gd name="T97" fmla="*/ 42 h 82"/>
                <a:gd name="T98" fmla="*/ 1214 w 1214"/>
                <a:gd name="T99"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4" h="82">
                  <a:moveTo>
                    <a:pt x="1214" y="42"/>
                  </a:moveTo>
                  <a:lnTo>
                    <a:pt x="1214" y="42"/>
                  </a:lnTo>
                  <a:lnTo>
                    <a:pt x="1214" y="38"/>
                  </a:lnTo>
                  <a:lnTo>
                    <a:pt x="1212" y="36"/>
                  </a:lnTo>
                  <a:lnTo>
                    <a:pt x="1202" y="32"/>
                  </a:lnTo>
                  <a:lnTo>
                    <a:pt x="1186" y="28"/>
                  </a:lnTo>
                  <a:lnTo>
                    <a:pt x="1166" y="26"/>
                  </a:lnTo>
                  <a:lnTo>
                    <a:pt x="1110" y="18"/>
                  </a:lnTo>
                  <a:lnTo>
                    <a:pt x="1036" y="12"/>
                  </a:lnTo>
                  <a:lnTo>
                    <a:pt x="946" y="8"/>
                  </a:lnTo>
                  <a:lnTo>
                    <a:pt x="844" y="4"/>
                  </a:lnTo>
                  <a:lnTo>
                    <a:pt x="730" y="2"/>
                  </a:lnTo>
                  <a:lnTo>
                    <a:pt x="606" y="0"/>
                  </a:lnTo>
                  <a:lnTo>
                    <a:pt x="606" y="0"/>
                  </a:lnTo>
                  <a:lnTo>
                    <a:pt x="484" y="2"/>
                  </a:lnTo>
                  <a:lnTo>
                    <a:pt x="370" y="4"/>
                  </a:lnTo>
                  <a:lnTo>
                    <a:pt x="266" y="8"/>
                  </a:lnTo>
                  <a:lnTo>
                    <a:pt x="178" y="12"/>
                  </a:lnTo>
                  <a:lnTo>
                    <a:pt x="102" y="18"/>
                  </a:lnTo>
                  <a:lnTo>
                    <a:pt x="46" y="26"/>
                  </a:lnTo>
                  <a:lnTo>
                    <a:pt x="26" y="28"/>
                  </a:lnTo>
                  <a:lnTo>
                    <a:pt x="12" y="32"/>
                  </a:lnTo>
                  <a:lnTo>
                    <a:pt x="2" y="36"/>
                  </a:lnTo>
                  <a:lnTo>
                    <a:pt x="0" y="38"/>
                  </a:lnTo>
                  <a:lnTo>
                    <a:pt x="0" y="42"/>
                  </a:lnTo>
                  <a:lnTo>
                    <a:pt x="0" y="42"/>
                  </a:lnTo>
                  <a:lnTo>
                    <a:pt x="0" y="44"/>
                  </a:lnTo>
                  <a:lnTo>
                    <a:pt x="2" y="46"/>
                  </a:lnTo>
                  <a:lnTo>
                    <a:pt x="12" y="50"/>
                  </a:lnTo>
                  <a:lnTo>
                    <a:pt x="26" y="54"/>
                  </a:lnTo>
                  <a:lnTo>
                    <a:pt x="46" y="56"/>
                  </a:lnTo>
                  <a:lnTo>
                    <a:pt x="102" y="64"/>
                  </a:lnTo>
                  <a:lnTo>
                    <a:pt x="178" y="70"/>
                  </a:lnTo>
                  <a:lnTo>
                    <a:pt x="266" y="74"/>
                  </a:lnTo>
                  <a:lnTo>
                    <a:pt x="370" y="78"/>
                  </a:lnTo>
                  <a:lnTo>
                    <a:pt x="484" y="82"/>
                  </a:lnTo>
                  <a:lnTo>
                    <a:pt x="606" y="82"/>
                  </a:lnTo>
                  <a:lnTo>
                    <a:pt x="606" y="82"/>
                  </a:lnTo>
                  <a:lnTo>
                    <a:pt x="730" y="82"/>
                  </a:lnTo>
                  <a:lnTo>
                    <a:pt x="844" y="78"/>
                  </a:lnTo>
                  <a:lnTo>
                    <a:pt x="946" y="74"/>
                  </a:lnTo>
                  <a:lnTo>
                    <a:pt x="1036" y="70"/>
                  </a:lnTo>
                  <a:lnTo>
                    <a:pt x="1110" y="64"/>
                  </a:lnTo>
                  <a:lnTo>
                    <a:pt x="1166" y="56"/>
                  </a:lnTo>
                  <a:lnTo>
                    <a:pt x="1186" y="54"/>
                  </a:lnTo>
                  <a:lnTo>
                    <a:pt x="1202" y="50"/>
                  </a:lnTo>
                  <a:lnTo>
                    <a:pt x="1212" y="46"/>
                  </a:lnTo>
                  <a:lnTo>
                    <a:pt x="1214" y="44"/>
                  </a:lnTo>
                  <a:lnTo>
                    <a:pt x="1214" y="42"/>
                  </a:lnTo>
                  <a:lnTo>
                    <a:pt x="1214" y="4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34"/>
            <p:cNvSpPr>
              <a:spLocks/>
            </p:cNvSpPr>
            <p:nvPr/>
          </p:nvSpPr>
          <p:spPr bwMode="auto">
            <a:xfrm>
              <a:off x="408" y="2171"/>
              <a:ext cx="730" cy="614"/>
            </a:xfrm>
            <a:custGeom>
              <a:avLst/>
              <a:gdLst>
                <a:gd name="T0" fmla="*/ 492 w 730"/>
                <a:gd name="T1" fmla="*/ 484 h 614"/>
                <a:gd name="T2" fmla="*/ 536 w 730"/>
                <a:gd name="T3" fmla="*/ 450 h 614"/>
                <a:gd name="T4" fmla="*/ 600 w 730"/>
                <a:gd name="T5" fmla="*/ 414 h 614"/>
                <a:gd name="T6" fmla="*/ 638 w 730"/>
                <a:gd name="T7" fmla="*/ 400 h 614"/>
                <a:gd name="T8" fmla="*/ 676 w 730"/>
                <a:gd name="T9" fmla="*/ 394 h 614"/>
                <a:gd name="T10" fmla="*/ 714 w 730"/>
                <a:gd name="T11" fmla="*/ 398 h 614"/>
                <a:gd name="T12" fmla="*/ 722 w 730"/>
                <a:gd name="T13" fmla="*/ 376 h 614"/>
                <a:gd name="T14" fmla="*/ 730 w 730"/>
                <a:gd name="T15" fmla="*/ 330 h 614"/>
                <a:gd name="T16" fmla="*/ 730 w 730"/>
                <a:gd name="T17" fmla="*/ 308 h 614"/>
                <a:gd name="T18" fmla="*/ 722 w 730"/>
                <a:gd name="T19" fmla="*/ 246 h 614"/>
                <a:gd name="T20" fmla="*/ 702 w 730"/>
                <a:gd name="T21" fmla="*/ 188 h 614"/>
                <a:gd name="T22" fmla="*/ 668 w 730"/>
                <a:gd name="T23" fmla="*/ 136 h 614"/>
                <a:gd name="T24" fmla="*/ 624 w 730"/>
                <a:gd name="T25" fmla="*/ 90 h 614"/>
                <a:gd name="T26" fmla="*/ 570 w 730"/>
                <a:gd name="T27" fmla="*/ 54 h 614"/>
                <a:gd name="T28" fmla="*/ 508 w 730"/>
                <a:gd name="T29" fmla="*/ 24 h 614"/>
                <a:gd name="T30" fmla="*/ 438 w 730"/>
                <a:gd name="T31" fmla="*/ 8 h 614"/>
                <a:gd name="T32" fmla="*/ 366 w 730"/>
                <a:gd name="T33" fmla="*/ 0 h 614"/>
                <a:gd name="T34" fmla="*/ 328 w 730"/>
                <a:gd name="T35" fmla="*/ 2 h 614"/>
                <a:gd name="T36" fmla="*/ 256 w 730"/>
                <a:gd name="T37" fmla="*/ 14 h 614"/>
                <a:gd name="T38" fmla="*/ 190 w 730"/>
                <a:gd name="T39" fmla="*/ 38 h 614"/>
                <a:gd name="T40" fmla="*/ 132 w 730"/>
                <a:gd name="T41" fmla="*/ 70 h 614"/>
                <a:gd name="T42" fmla="*/ 84 w 730"/>
                <a:gd name="T43" fmla="*/ 112 h 614"/>
                <a:gd name="T44" fmla="*/ 44 w 730"/>
                <a:gd name="T45" fmla="*/ 162 h 614"/>
                <a:gd name="T46" fmla="*/ 16 w 730"/>
                <a:gd name="T47" fmla="*/ 216 h 614"/>
                <a:gd name="T48" fmla="*/ 2 w 730"/>
                <a:gd name="T49" fmla="*/ 276 h 614"/>
                <a:gd name="T50" fmla="*/ 0 w 730"/>
                <a:gd name="T51" fmla="*/ 308 h 614"/>
                <a:gd name="T52" fmla="*/ 8 w 730"/>
                <a:gd name="T53" fmla="*/ 368 h 614"/>
                <a:gd name="T54" fmla="*/ 28 w 730"/>
                <a:gd name="T55" fmla="*/ 426 h 614"/>
                <a:gd name="T56" fmla="*/ 62 w 730"/>
                <a:gd name="T57" fmla="*/ 478 h 614"/>
                <a:gd name="T58" fmla="*/ 106 w 730"/>
                <a:gd name="T59" fmla="*/ 524 h 614"/>
                <a:gd name="T60" fmla="*/ 160 w 730"/>
                <a:gd name="T61" fmla="*/ 562 h 614"/>
                <a:gd name="T62" fmla="*/ 222 w 730"/>
                <a:gd name="T63" fmla="*/ 590 h 614"/>
                <a:gd name="T64" fmla="*/ 292 w 730"/>
                <a:gd name="T65" fmla="*/ 608 h 614"/>
                <a:gd name="T66" fmla="*/ 366 w 730"/>
                <a:gd name="T67" fmla="*/ 614 h 614"/>
                <a:gd name="T68" fmla="*/ 390 w 730"/>
                <a:gd name="T69" fmla="*/ 612 h 614"/>
                <a:gd name="T70" fmla="*/ 438 w 730"/>
                <a:gd name="T71" fmla="*/ 608 h 614"/>
                <a:gd name="T72" fmla="*/ 484 w 730"/>
                <a:gd name="T73" fmla="*/ 596 h 614"/>
                <a:gd name="T74" fmla="*/ 528 w 730"/>
                <a:gd name="T75" fmla="*/ 582 h 614"/>
                <a:gd name="T76" fmla="*/ 568 w 730"/>
                <a:gd name="T77" fmla="*/ 562 h 614"/>
                <a:gd name="T78" fmla="*/ 604 w 730"/>
                <a:gd name="T79" fmla="*/ 538 h 614"/>
                <a:gd name="T80" fmla="*/ 638 w 730"/>
                <a:gd name="T81" fmla="*/ 510 h 614"/>
                <a:gd name="T82" fmla="*/ 666 w 730"/>
                <a:gd name="T83" fmla="*/ 480 h 614"/>
                <a:gd name="T84" fmla="*/ 678 w 730"/>
                <a:gd name="T85" fmla="*/ 464 h 614"/>
                <a:gd name="T86" fmla="*/ 596 w 730"/>
                <a:gd name="T87" fmla="*/ 468 h 614"/>
                <a:gd name="T88" fmla="*/ 492 w 730"/>
                <a:gd name="T89" fmla="*/ 48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30" h="614">
                  <a:moveTo>
                    <a:pt x="492" y="484"/>
                  </a:moveTo>
                  <a:lnTo>
                    <a:pt x="492" y="484"/>
                  </a:lnTo>
                  <a:lnTo>
                    <a:pt x="514" y="466"/>
                  </a:lnTo>
                  <a:lnTo>
                    <a:pt x="536" y="450"/>
                  </a:lnTo>
                  <a:lnTo>
                    <a:pt x="566" y="430"/>
                  </a:lnTo>
                  <a:lnTo>
                    <a:pt x="600" y="414"/>
                  </a:lnTo>
                  <a:lnTo>
                    <a:pt x="620" y="406"/>
                  </a:lnTo>
                  <a:lnTo>
                    <a:pt x="638" y="400"/>
                  </a:lnTo>
                  <a:lnTo>
                    <a:pt x="658" y="396"/>
                  </a:lnTo>
                  <a:lnTo>
                    <a:pt x="676" y="394"/>
                  </a:lnTo>
                  <a:lnTo>
                    <a:pt x="696" y="394"/>
                  </a:lnTo>
                  <a:lnTo>
                    <a:pt x="714" y="398"/>
                  </a:lnTo>
                  <a:lnTo>
                    <a:pt x="714" y="398"/>
                  </a:lnTo>
                  <a:lnTo>
                    <a:pt x="722" y="376"/>
                  </a:lnTo>
                  <a:lnTo>
                    <a:pt x="726" y="354"/>
                  </a:lnTo>
                  <a:lnTo>
                    <a:pt x="730" y="330"/>
                  </a:lnTo>
                  <a:lnTo>
                    <a:pt x="730" y="308"/>
                  </a:lnTo>
                  <a:lnTo>
                    <a:pt x="730" y="308"/>
                  </a:lnTo>
                  <a:lnTo>
                    <a:pt x="728" y="276"/>
                  </a:lnTo>
                  <a:lnTo>
                    <a:pt x="722" y="246"/>
                  </a:lnTo>
                  <a:lnTo>
                    <a:pt x="714" y="216"/>
                  </a:lnTo>
                  <a:lnTo>
                    <a:pt x="702" y="188"/>
                  </a:lnTo>
                  <a:lnTo>
                    <a:pt x="686" y="162"/>
                  </a:lnTo>
                  <a:lnTo>
                    <a:pt x="668" y="136"/>
                  </a:lnTo>
                  <a:lnTo>
                    <a:pt x="646" y="112"/>
                  </a:lnTo>
                  <a:lnTo>
                    <a:pt x="624" y="90"/>
                  </a:lnTo>
                  <a:lnTo>
                    <a:pt x="598" y="70"/>
                  </a:lnTo>
                  <a:lnTo>
                    <a:pt x="570" y="54"/>
                  </a:lnTo>
                  <a:lnTo>
                    <a:pt x="540" y="38"/>
                  </a:lnTo>
                  <a:lnTo>
                    <a:pt x="508" y="24"/>
                  </a:lnTo>
                  <a:lnTo>
                    <a:pt x="474" y="14"/>
                  </a:lnTo>
                  <a:lnTo>
                    <a:pt x="438" y="8"/>
                  </a:lnTo>
                  <a:lnTo>
                    <a:pt x="402" y="2"/>
                  </a:lnTo>
                  <a:lnTo>
                    <a:pt x="366" y="0"/>
                  </a:lnTo>
                  <a:lnTo>
                    <a:pt x="366" y="0"/>
                  </a:lnTo>
                  <a:lnTo>
                    <a:pt x="328" y="2"/>
                  </a:lnTo>
                  <a:lnTo>
                    <a:pt x="292" y="8"/>
                  </a:lnTo>
                  <a:lnTo>
                    <a:pt x="256" y="14"/>
                  </a:lnTo>
                  <a:lnTo>
                    <a:pt x="222" y="24"/>
                  </a:lnTo>
                  <a:lnTo>
                    <a:pt x="190" y="38"/>
                  </a:lnTo>
                  <a:lnTo>
                    <a:pt x="160" y="54"/>
                  </a:lnTo>
                  <a:lnTo>
                    <a:pt x="132" y="70"/>
                  </a:lnTo>
                  <a:lnTo>
                    <a:pt x="106" y="90"/>
                  </a:lnTo>
                  <a:lnTo>
                    <a:pt x="84" y="112"/>
                  </a:lnTo>
                  <a:lnTo>
                    <a:pt x="62" y="136"/>
                  </a:lnTo>
                  <a:lnTo>
                    <a:pt x="44" y="162"/>
                  </a:lnTo>
                  <a:lnTo>
                    <a:pt x="28" y="188"/>
                  </a:lnTo>
                  <a:lnTo>
                    <a:pt x="16" y="216"/>
                  </a:lnTo>
                  <a:lnTo>
                    <a:pt x="8" y="246"/>
                  </a:lnTo>
                  <a:lnTo>
                    <a:pt x="2" y="276"/>
                  </a:lnTo>
                  <a:lnTo>
                    <a:pt x="0" y="308"/>
                  </a:lnTo>
                  <a:lnTo>
                    <a:pt x="0" y="308"/>
                  </a:lnTo>
                  <a:lnTo>
                    <a:pt x="2" y="338"/>
                  </a:lnTo>
                  <a:lnTo>
                    <a:pt x="8" y="368"/>
                  </a:lnTo>
                  <a:lnTo>
                    <a:pt x="16" y="398"/>
                  </a:lnTo>
                  <a:lnTo>
                    <a:pt x="28" y="426"/>
                  </a:lnTo>
                  <a:lnTo>
                    <a:pt x="44" y="454"/>
                  </a:lnTo>
                  <a:lnTo>
                    <a:pt x="62" y="478"/>
                  </a:lnTo>
                  <a:lnTo>
                    <a:pt x="84" y="502"/>
                  </a:lnTo>
                  <a:lnTo>
                    <a:pt x="106" y="524"/>
                  </a:lnTo>
                  <a:lnTo>
                    <a:pt x="132" y="544"/>
                  </a:lnTo>
                  <a:lnTo>
                    <a:pt x="160" y="562"/>
                  </a:lnTo>
                  <a:lnTo>
                    <a:pt x="190" y="576"/>
                  </a:lnTo>
                  <a:lnTo>
                    <a:pt x="222" y="590"/>
                  </a:lnTo>
                  <a:lnTo>
                    <a:pt x="256" y="600"/>
                  </a:lnTo>
                  <a:lnTo>
                    <a:pt x="292" y="608"/>
                  </a:lnTo>
                  <a:lnTo>
                    <a:pt x="328" y="612"/>
                  </a:lnTo>
                  <a:lnTo>
                    <a:pt x="366" y="614"/>
                  </a:lnTo>
                  <a:lnTo>
                    <a:pt x="366" y="614"/>
                  </a:lnTo>
                  <a:lnTo>
                    <a:pt x="390" y="612"/>
                  </a:lnTo>
                  <a:lnTo>
                    <a:pt x="414" y="610"/>
                  </a:lnTo>
                  <a:lnTo>
                    <a:pt x="438" y="608"/>
                  </a:lnTo>
                  <a:lnTo>
                    <a:pt x="462" y="602"/>
                  </a:lnTo>
                  <a:lnTo>
                    <a:pt x="484" y="596"/>
                  </a:lnTo>
                  <a:lnTo>
                    <a:pt x="506" y="590"/>
                  </a:lnTo>
                  <a:lnTo>
                    <a:pt x="528" y="582"/>
                  </a:lnTo>
                  <a:lnTo>
                    <a:pt x="548" y="572"/>
                  </a:lnTo>
                  <a:lnTo>
                    <a:pt x="568" y="562"/>
                  </a:lnTo>
                  <a:lnTo>
                    <a:pt x="586" y="550"/>
                  </a:lnTo>
                  <a:lnTo>
                    <a:pt x="604" y="538"/>
                  </a:lnTo>
                  <a:lnTo>
                    <a:pt x="622" y="524"/>
                  </a:lnTo>
                  <a:lnTo>
                    <a:pt x="638" y="510"/>
                  </a:lnTo>
                  <a:lnTo>
                    <a:pt x="652" y="496"/>
                  </a:lnTo>
                  <a:lnTo>
                    <a:pt x="666" y="480"/>
                  </a:lnTo>
                  <a:lnTo>
                    <a:pt x="678" y="464"/>
                  </a:lnTo>
                  <a:lnTo>
                    <a:pt x="678" y="464"/>
                  </a:lnTo>
                  <a:lnTo>
                    <a:pt x="640" y="464"/>
                  </a:lnTo>
                  <a:lnTo>
                    <a:pt x="596" y="468"/>
                  </a:lnTo>
                  <a:lnTo>
                    <a:pt x="546" y="474"/>
                  </a:lnTo>
                  <a:lnTo>
                    <a:pt x="492" y="484"/>
                  </a:lnTo>
                  <a:lnTo>
                    <a:pt x="492" y="4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5"/>
            <p:cNvSpPr>
              <a:spLocks/>
            </p:cNvSpPr>
            <p:nvPr/>
          </p:nvSpPr>
          <p:spPr bwMode="auto">
            <a:xfrm>
              <a:off x="1016" y="2329"/>
              <a:ext cx="72" cy="130"/>
            </a:xfrm>
            <a:custGeom>
              <a:avLst/>
              <a:gdLst>
                <a:gd name="T0" fmla="*/ 22 w 72"/>
                <a:gd name="T1" fmla="*/ 130 h 130"/>
                <a:gd name="T2" fmla="*/ 22 w 72"/>
                <a:gd name="T3" fmla="*/ 130 h 130"/>
                <a:gd name="T4" fmla="*/ 34 w 72"/>
                <a:gd name="T5" fmla="*/ 126 h 130"/>
                <a:gd name="T6" fmla="*/ 34 w 72"/>
                <a:gd name="T7" fmla="*/ 126 h 130"/>
                <a:gd name="T8" fmla="*/ 52 w 72"/>
                <a:gd name="T9" fmla="*/ 122 h 130"/>
                <a:gd name="T10" fmla="*/ 68 w 72"/>
                <a:gd name="T11" fmla="*/ 124 h 130"/>
                <a:gd name="T12" fmla="*/ 68 w 72"/>
                <a:gd name="T13" fmla="*/ 124 h 130"/>
                <a:gd name="T14" fmla="*/ 70 w 72"/>
                <a:gd name="T15" fmla="*/ 108 h 130"/>
                <a:gd name="T16" fmla="*/ 72 w 72"/>
                <a:gd name="T17" fmla="*/ 90 h 130"/>
                <a:gd name="T18" fmla="*/ 72 w 72"/>
                <a:gd name="T19" fmla="*/ 90 h 130"/>
                <a:gd name="T20" fmla="*/ 70 w 72"/>
                <a:gd name="T21" fmla="*/ 76 h 130"/>
                <a:gd name="T22" fmla="*/ 68 w 72"/>
                <a:gd name="T23" fmla="*/ 62 h 130"/>
                <a:gd name="T24" fmla="*/ 64 w 72"/>
                <a:gd name="T25" fmla="*/ 48 h 130"/>
                <a:gd name="T26" fmla="*/ 58 w 72"/>
                <a:gd name="T27" fmla="*/ 36 h 130"/>
                <a:gd name="T28" fmla="*/ 54 w 72"/>
                <a:gd name="T29" fmla="*/ 24 h 130"/>
                <a:gd name="T30" fmla="*/ 46 w 72"/>
                <a:gd name="T31" fmla="*/ 14 h 130"/>
                <a:gd name="T32" fmla="*/ 40 w 72"/>
                <a:gd name="T33" fmla="*/ 6 h 130"/>
                <a:gd name="T34" fmla="*/ 32 w 72"/>
                <a:gd name="T35" fmla="*/ 2 h 130"/>
                <a:gd name="T36" fmla="*/ 32 w 72"/>
                <a:gd name="T37" fmla="*/ 2 h 130"/>
                <a:gd name="T38" fmla="*/ 26 w 72"/>
                <a:gd name="T39" fmla="*/ 0 h 130"/>
                <a:gd name="T40" fmla="*/ 18 w 72"/>
                <a:gd name="T41" fmla="*/ 0 h 130"/>
                <a:gd name="T42" fmla="*/ 14 w 72"/>
                <a:gd name="T43" fmla="*/ 4 h 130"/>
                <a:gd name="T44" fmla="*/ 8 w 72"/>
                <a:gd name="T45" fmla="*/ 10 h 130"/>
                <a:gd name="T46" fmla="*/ 4 w 72"/>
                <a:gd name="T47" fmla="*/ 18 h 130"/>
                <a:gd name="T48" fmla="*/ 2 w 72"/>
                <a:gd name="T49" fmla="*/ 30 h 130"/>
                <a:gd name="T50" fmla="*/ 0 w 72"/>
                <a:gd name="T51" fmla="*/ 42 h 130"/>
                <a:gd name="T52" fmla="*/ 0 w 72"/>
                <a:gd name="T53" fmla="*/ 56 h 130"/>
                <a:gd name="T54" fmla="*/ 0 w 72"/>
                <a:gd name="T55" fmla="*/ 56 h 130"/>
                <a:gd name="T56" fmla="*/ 2 w 72"/>
                <a:gd name="T57" fmla="*/ 76 h 130"/>
                <a:gd name="T58" fmla="*/ 6 w 72"/>
                <a:gd name="T59" fmla="*/ 96 h 130"/>
                <a:gd name="T60" fmla="*/ 14 w 72"/>
                <a:gd name="T61" fmla="*/ 114 h 130"/>
                <a:gd name="T62" fmla="*/ 22 w 72"/>
                <a:gd name="T63" fmla="*/ 130 h 130"/>
                <a:gd name="T64" fmla="*/ 22 w 72"/>
                <a:gd name="T65"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 h="130">
                  <a:moveTo>
                    <a:pt x="22" y="130"/>
                  </a:moveTo>
                  <a:lnTo>
                    <a:pt x="22" y="130"/>
                  </a:lnTo>
                  <a:lnTo>
                    <a:pt x="34" y="126"/>
                  </a:lnTo>
                  <a:lnTo>
                    <a:pt x="34" y="126"/>
                  </a:lnTo>
                  <a:lnTo>
                    <a:pt x="52" y="122"/>
                  </a:lnTo>
                  <a:lnTo>
                    <a:pt x="68" y="124"/>
                  </a:lnTo>
                  <a:lnTo>
                    <a:pt x="68" y="124"/>
                  </a:lnTo>
                  <a:lnTo>
                    <a:pt x="70" y="108"/>
                  </a:lnTo>
                  <a:lnTo>
                    <a:pt x="72" y="90"/>
                  </a:lnTo>
                  <a:lnTo>
                    <a:pt x="72" y="90"/>
                  </a:lnTo>
                  <a:lnTo>
                    <a:pt x="70" y="76"/>
                  </a:lnTo>
                  <a:lnTo>
                    <a:pt x="68" y="62"/>
                  </a:lnTo>
                  <a:lnTo>
                    <a:pt x="64" y="48"/>
                  </a:lnTo>
                  <a:lnTo>
                    <a:pt x="58" y="36"/>
                  </a:lnTo>
                  <a:lnTo>
                    <a:pt x="54" y="24"/>
                  </a:lnTo>
                  <a:lnTo>
                    <a:pt x="46" y="14"/>
                  </a:lnTo>
                  <a:lnTo>
                    <a:pt x="40" y="6"/>
                  </a:lnTo>
                  <a:lnTo>
                    <a:pt x="32" y="2"/>
                  </a:lnTo>
                  <a:lnTo>
                    <a:pt x="32" y="2"/>
                  </a:lnTo>
                  <a:lnTo>
                    <a:pt x="26" y="0"/>
                  </a:lnTo>
                  <a:lnTo>
                    <a:pt x="18" y="0"/>
                  </a:lnTo>
                  <a:lnTo>
                    <a:pt x="14" y="4"/>
                  </a:lnTo>
                  <a:lnTo>
                    <a:pt x="8" y="10"/>
                  </a:lnTo>
                  <a:lnTo>
                    <a:pt x="4" y="18"/>
                  </a:lnTo>
                  <a:lnTo>
                    <a:pt x="2" y="30"/>
                  </a:lnTo>
                  <a:lnTo>
                    <a:pt x="0" y="42"/>
                  </a:lnTo>
                  <a:lnTo>
                    <a:pt x="0" y="56"/>
                  </a:lnTo>
                  <a:lnTo>
                    <a:pt x="0" y="56"/>
                  </a:lnTo>
                  <a:lnTo>
                    <a:pt x="2" y="76"/>
                  </a:lnTo>
                  <a:lnTo>
                    <a:pt x="6" y="96"/>
                  </a:lnTo>
                  <a:lnTo>
                    <a:pt x="14" y="114"/>
                  </a:lnTo>
                  <a:lnTo>
                    <a:pt x="22" y="130"/>
                  </a:lnTo>
                  <a:lnTo>
                    <a:pt x="22" y="1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6"/>
            <p:cNvSpPr>
              <a:spLocks/>
            </p:cNvSpPr>
            <p:nvPr/>
          </p:nvSpPr>
          <p:spPr bwMode="auto">
            <a:xfrm>
              <a:off x="1046" y="2389"/>
              <a:ext cx="36" cy="88"/>
            </a:xfrm>
            <a:custGeom>
              <a:avLst/>
              <a:gdLst>
                <a:gd name="T0" fmla="*/ 4 w 36"/>
                <a:gd name="T1" fmla="*/ 48 h 88"/>
                <a:gd name="T2" fmla="*/ 4 w 36"/>
                <a:gd name="T3" fmla="*/ 48 h 88"/>
                <a:gd name="T4" fmla="*/ 2 w 36"/>
                <a:gd name="T5" fmla="*/ 30 h 88"/>
                <a:gd name="T6" fmla="*/ 0 w 36"/>
                <a:gd name="T7" fmla="*/ 16 h 88"/>
                <a:gd name="T8" fmla="*/ 4 w 36"/>
                <a:gd name="T9" fmla="*/ 4 h 88"/>
                <a:gd name="T10" fmla="*/ 6 w 36"/>
                <a:gd name="T11" fmla="*/ 2 h 88"/>
                <a:gd name="T12" fmla="*/ 8 w 36"/>
                <a:gd name="T13" fmla="*/ 0 h 88"/>
                <a:gd name="T14" fmla="*/ 8 w 36"/>
                <a:gd name="T15" fmla="*/ 0 h 88"/>
                <a:gd name="T16" fmla="*/ 10 w 36"/>
                <a:gd name="T17" fmla="*/ 0 h 88"/>
                <a:gd name="T18" fmla="*/ 14 w 36"/>
                <a:gd name="T19" fmla="*/ 2 h 88"/>
                <a:gd name="T20" fmla="*/ 22 w 36"/>
                <a:gd name="T21" fmla="*/ 10 h 88"/>
                <a:gd name="T22" fmla="*/ 28 w 36"/>
                <a:gd name="T23" fmla="*/ 24 h 88"/>
                <a:gd name="T24" fmla="*/ 34 w 36"/>
                <a:gd name="T25" fmla="*/ 40 h 88"/>
                <a:gd name="T26" fmla="*/ 34 w 36"/>
                <a:gd name="T27" fmla="*/ 40 h 88"/>
                <a:gd name="T28" fmla="*/ 36 w 36"/>
                <a:gd name="T29" fmla="*/ 58 h 88"/>
                <a:gd name="T30" fmla="*/ 36 w 36"/>
                <a:gd name="T31" fmla="*/ 74 h 88"/>
                <a:gd name="T32" fmla="*/ 34 w 36"/>
                <a:gd name="T33" fmla="*/ 84 h 88"/>
                <a:gd name="T34" fmla="*/ 32 w 36"/>
                <a:gd name="T35" fmla="*/ 88 h 88"/>
                <a:gd name="T36" fmla="*/ 30 w 36"/>
                <a:gd name="T37" fmla="*/ 88 h 88"/>
                <a:gd name="T38" fmla="*/ 30 w 36"/>
                <a:gd name="T39" fmla="*/ 88 h 88"/>
                <a:gd name="T40" fmla="*/ 26 w 36"/>
                <a:gd name="T41" fmla="*/ 88 h 88"/>
                <a:gd name="T42" fmla="*/ 24 w 36"/>
                <a:gd name="T43" fmla="*/ 86 h 88"/>
                <a:gd name="T44" fmla="*/ 16 w 36"/>
                <a:gd name="T45" fmla="*/ 78 h 88"/>
                <a:gd name="T46" fmla="*/ 10 w 36"/>
                <a:gd name="T47" fmla="*/ 64 h 88"/>
                <a:gd name="T48" fmla="*/ 4 w 36"/>
                <a:gd name="T49" fmla="*/ 48 h 88"/>
                <a:gd name="T50" fmla="*/ 4 w 36"/>
                <a:gd name="T51"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88">
                  <a:moveTo>
                    <a:pt x="4" y="48"/>
                  </a:moveTo>
                  <a:lnTo>
                    <a:pt x="4" y="48"/>
                  </a:lnTo>
                  <a:lnTo>
                    <a:pt x="2" y="30"/>
                  </a:lnTo>
                  <a:lnTo>
                    <a:pt x="0" y="16"/>
                  </a:lnTo>
                  <a:lnTo>
                    <a:pt x="4" y="4"/>
                  </a:lnTo>
                  <a:lnTo>
                    <a:pt x="6" y="2"/>
                  </a:lnTo>
                  <a:lnTo>
                    <a:pt x="8" y="0"/>
                  </a:lnTo>
                  <a:lnTo>
                    <a:pt x="8" y="0"/>
                  </a:lnTo>
                  <a:lnTo>
                    <a:pt x="10" y="0"/>
                  </a:lnTo>
                  <a:lnTo>
                    <a:pt x="14" y="2"/>
                  </a:lnTo>
                  <a:lnTo>
                    <a:pt x="22" y="10"/>
                  </a:lnTo>
                  <a:lnTo>
                    <a:pt x="28" y="24"/>
                  </a:lnTo>
                  <a:lnTo>
                    <a:pt x="34" y="40"/>
                  </a:lnTo>
                  <a:lnTo>
                    <a:pt x="34" y="40"/>
                  </a:lnTo>
                  <a:lnTo>
                    <a:pt x="36" y="58"/>
                  </a:lnTo>
                  <a:lnTo>
                    <a:pt x="36" y="74"/>
                  </a:lnTo>
                  <a:lnTo>
                    <a:pt x="34" y="84"/>
                  </a:lnTo>
                  <a:lnTo>
                    <a:pt x="32" y="88"/>
                  </a:lnTo>
                  <a:lnTo>
                    <a:pt x="30" y="88"/>
                  </a:lnTo>
                  <a:lnTo>
                    <a:pt x="30" y="88"/>
                  </a:lnTo>
                  <a:lnTo>
                    <a:pt x="26" y="88"/>
                  </a:lnTo>
                  <a:lnTo>
                    <a:pt x="24" y="86"/>
                  </a:lnTo>
                  <a:lnTo>
                    <a:pt x="16" y="78"/>
                  </a:lnTo>
                  <a:lnTo>
                    <a:pt x="10" y="64"/>
                  </a:lnTo>
                  <a:lnTo>
                    <a:pt x="4" y="48"/>
                  </a:lnTo>
                  <a:lnTo>
                    <a:pt x="4"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7"/>
            <p:cNvSpPr>
              <a:spLocks/>
            </p:cNvSpPr>
            <p:nvPr/>
          </p:nvSpPr>
          <p:spPr bwMode="auto">
            <a:xfrm>
              <a:off x="440" y="2727"/>
              <a:ext cx="548" cy="348"/>
            </a:xfrm>
            <a:custGeom>
              <a:avLst/>
              <a:gdLst>
                <a:gd name="T0" fmla="*/ 36 w 548"/>
                <a:gd name="T1" fmla="*/ 0 h 348"/>
                <a:gd name="T2" fmla="*/ 36 w 548"/>
                <a:gd name="T3" fmla="*/ 0 h 348"/>
                <a:gd name="T4" fmla="*/ 46 w 548"/>
                <a:gd name="T5" fmla="*/ 8 h 348"/>
                <a:gd name="T6" fmla="*/ 76 w 548"/>
                <a:gd name="T7" fmla="*/ 24 h 348"/>
                <a:gd name="T8" fmla="*/ 98 w 548"/>
                <a:gd name="T9" fmla="*/ 36 h 348"/>
                <a:gd name="T10" fmla="*/ 124 w 548"/>
                <a:gd name="T11" fmla="*/ 48 h 348"/>
                <a:gd name="T12" fmla="*/ 152 w 548"/>
                <a:gd name="T13" fmla="*/ 60 h 348"/>
                <a:gd name="T14" fmla="*/ 186 w 548"/>
                <a:gd name="T15" fmla="*/ 70 h 348"/>
                <a:gd name="T16" fmla="*/ 222 w 548"/>
                <a:gd name="T17" fmla="*/ 80 h 348"/>
                <a:gd name="T18" fmla="*/ 262 w 548"/>
                <a:gd name="T19" fmla="*/ 88 h 348"/>
                <a:gd name="T20" fmla="*/ 304 w 548"/>
                <a:gd name="T21" fmla="*/ 92 h 348"/>
                <a:gd name="T22" fmla="*/ 348 w 548"/>
                <a:gd name="T23" fmla="*/ 94 h 348"/>
                <a:gd name="T24" fmla="*/ 396 w 548"/>
                <a:gd name="T25" fmla="*/ 90 h 348"/>
                <a:gd name="T26" fmla="*/ 420 w 548"/>
                <a:gd name="T27" fmla="*/ 88 h 348"/>
                <a:gd name="T28" fmla="*/ 444 w 548"/>
                <a:gd name="T29" fmla="*/ 84 h 348"/>
                <a:gd name="T30" fmla="*/ 470 w 548"/>
                <a:gd name="T31" fmla="*/ 78 h 348"/>
                <a:gd name="T32" fmla="*/ 496 w 548"/>
                <a:gd name="T33" fmla="*/ 70 h 348"/>
                <a:gd name="T34" fmla="*/ 522 w 548"/>
                <a:gd name="T35" fmla="*/ 62 h 348"/>
                <a:gd name="T36" fmla="*/ 548 w 548"/>
                <a:gd name="T37" fmla="*/ 50 h 348"/>
                <a:gd name="T38" fmla="*/ 548 w 548"/>
                <a:gd name="T39" fmla="*/ 50 h 348"/>
                <a:gd name="T40" fmla="*/ 532 w 548"/>
                <a:gd name="T41" fmla="*/ 82 h 348"/>
                <a:gd name="T42" fmla="*/ 492 w 548"/>
                <a:gd name="T43" fmla="*/ 156 h 348"/>
                <a:gd name="T44" fmla="*/ 468 w 548"/>
                <a:gd name="T45" fmla="*/ 200 h 348"/>
                <a:gd name="T46" fmla="*/ 440 w 548"/>
                <a:gd name="T47" fmla="*/ 242 h 348"/>
                <a:gd name="T48" fmla="*/ 414 w 548"/>
                <a:gd name="T49" fmla="*/ 280 h 348"/>
                <a:gd name="T50" fmla="*/ 402 w 548"/>
                <a:gd name="T51" fmla="*/ 296 h 348"/>
                <a:gd name="T52" fmla="*/ 390 w 548"/>
                <a:gd name="T53" fmla="*/ 310 h 348"/>
                <a:gd name="T54" fmla="*/ 390 w 548"/>
                <a:gd name="T55" fmla="*/ 310 h 348"/>
                <a:gd name="T56" fmla="*/ 378 w 548"/>
                <a:gd name="T57" fmla="*/ 320 h 348"/>
                <a:gd name="T58" fmla="*/ 368 w 548"/>
                <a:gd name="T59" fmla="*/ 328 h 348"/>
                <a:gd name="T60" fmla="*/ 368 w 548"/>
                <a:gd name="T61" fmla="*/ 328 h 348"/>
                <a:gd name="T62" fmla="*/ 354 w 548"/>
                <a:gd name="T63" fmla="*/ 334 h 348"/>
                <a:gd name="T64" fmla="*/ 336 w 548"/>
                <a:gd name="T65" fmla="*/ 338 h 348"/>
                <a:gd name="T66" fmla="*/ 312 w 548"/>
                <a:gd name="T67" fmla="*/ 342 h 348"/>
                <a:gd name="T68" fmla="*/ 286 w 548"/>
                <a:gd name="T69" fmla="*/ 346 h 348"/>
                <a:gd name="T70" fmla="*/ 258 w 548"/>
                <a:gd name="T71" fmla="*/ 348 h 348"/>
                <a:gd name="T72" fmla="*/ 228 w 548"/>
                <a:gd name="T73" fmla="*/ 348 h 348"/>
                <a:gd name="T74" fmla="*/ 196 w 548"/>
                <a:gd name="T75" fmla="*/ 348 h 348"/>
                <a:gd name="T76" fmla="*/ 166 w 548"/>
                <a:gd name="T77" fmla="*/ 344 h 348"/>
                <a:gd name="T78" fmla="*/ 134 w 548"/>
                <a:gd name="T79" fmla="*/ 338 h 348"/>
                <a:gd name="T80" fmla="*/ 106 w 548"/>
                <a:gd name="T81" fmla="*/ 330 h 348"/>
                <a:gd name="T82" fmla="*/ 78 w 548"/>
                <a:gd name="T83" fmla="*/ 320 h 348"/>
                <a:gd name="T84" fmla="*/ 54 w 548"/>
                <a:gd name="T85" fmla="*/ 306 h 348"/>
                <a:gd name="T86" fmla="*/ 42 w 548"/>
                <a:gd name="T87" fmla="*/ 298 h 348"/>
                <a:gd name="T88" fmla="*/ 32 w 548"/>
                <a:gd name="T89" fmla="*/ 290 h 348"/>
                <a:gd name="T90" fmla="*/ 24 w 548"/>
                <a:gd name="T91" fmla="*/ 280 h 348"/>
                <a:gd name="T92" fmla="*/ 16 w 548"/>
                <a:gd name="T93" fmla="*/ 268 h 348"/>
                <a:gd name="T94" fmla="*/ 10 w 548"/>
                <a:gd name="T95" fmla="*/ 258 h 348"/>
                <a:gd name="T96" fmla="*/ 4 w 548"/>
                <a:gd name="T97" fmla="*/ 246 h 348"/>
                <a:gd name="T98" fmla="*/ 2 w 548"/>
                <a:gd name="T99" fmla="*/ 232 h 348"/>
                <a:gd name="T100" fmla="*/ 0 w 548"/>
                <a:gd name="T101" fmla="*/ 218 h 348"/>
                <a:gd name="T102" fmla="*/ 0 w 548"/>
                <a:gd name="T103" fmla="*/ 218 h 348"/>
                <a:gd name="T104" fmla="*/ 2 w 548"/>
                <a:gd name="T105" fmla="*/ 186 h 348"/>
                <a:gd name="T106" fmla="*/ 12 w 548"/>
                <a:gd name="T107" fmla="*/ 116 h 348"/>
                <a:gd name="T108" fmla="*/ 24 w 548"/>
                <a:gd name="T109" fmla="*/ 44 h 348"/>
                <a:gd name="T110" fmla="*/ 30 w 548"/>
                <a:gd name="T111" fmla="*/ 16 h 348"/>
                <a:gd name="T112" fmla="*/ 32 w 548"/>
                <a:gd name="T113" fmla="*/ 6 h 348"/>
                <a:gd name="T114" fmla="*/ 36 w 548"/>
                <a:gd name="T115" fmla="*/ 0 h 348"/>
                <a:gd name="T116" fmla="*/ 36 w 548"/>
                <a:gd name="T1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8" h="348">
                  <a:moveTo>
                    <a:pt x="36" y="0"/>
                  </a:moveTo>
                  <a:lnTo>
                    <a:pt x="36" y="0"/>
                  </a:lnTo>
                  <a:lnTo>
                    <a:pt x="46" y="8"/>
                  </a:lnTo>
                  <a:lnTo>
                    <a:pt x="76" y="24"/>
                  </a:lnTo>
                  <a:lnTo>
                    <a:pt x="98" y="36"/>
                  </a:lnTo>
                  <a:lnTo>
                    <a:pt x="124" y="48"/>
                  </a:lnTo>
                  <a:lnTo>
                    <a:pt x="152" y="60"/>
                  </a:lnTo>
                  <a:lnTo>
                    <a:pt x="186" y="70"/>
                  </a:lnTo>
                  <a:lnTo>
                    <a:pt x="222" y="80"/>
                  </a:lnTo>
                  <a:lnTo>
                    <a:pt x="262" y="88"/>
                  </a:lnTo>
                  <a:lnTo>
                    <a:pt x="304" y="92"/>
                  </a:lnTo>
                  <a:lnTo>
                    <a:pt x="348" y="94"/>
                  </a:lnTo>
                  <a:lnTo>
                    <a:pt x="396" y="90"/>
                  </a:lnTo>
                  <a:lnTo>
                    <a:pt x="420" y="88"/>
                  </a:lnTo>
                  <a:lnTo>
                    <a:pt x="444" y="84"/>
                  </a:lnTo>
                  <a:lnTo>
                    <a:pt x="470" y="78"/>
                  </a:lnTo>
                  <a:lnTo>
                    <a:pt x="496" y="70"/>
                  </a:lnTo>
                  <a:lnTo>
                    <a:pt x="522" y="62"/>
                  </a:lnTo>
                  <a:lnTo>
                    <a:pt x="548" y="50"/>
                  </a:lnTo>
                  <a:lnTo>
                    <a:pt x="548" y="50"/>
                  </a:lnTo>
                  <a:lnTo>
                    <a:pt x="532" y="82"/>
                  </a:lnTo>
                  <a:lnTo>
                    <a:pt x="492" y="156"/>
                  </a:lnTo>
                  <a:lnTo>
                    <a:pt x="468" y="200"/>
                  </a:lnTo>
                  <a:lnTo>
                    <a:pt x="440" y="242"/>
                  </a:lnTo>
                  <a:lnTo>
                    <a:pt x="414" y="280"/>
                  </a:lnTo>
                  <a:lnTo>
                    <a:pt x="402" y="296"/>
                  </a:lnTo>
                  <a:lnTo>
                    <a:pt x="390" y="310"/>
                  </a:lnTo>
                  <a:lnTo>
                    <a:pt x="390" y="310"/>
                  </a:lnTo>
                  <a:lnTo>
                    <a:pt x="378" y="320"/>
                  </a:lnTo>
                  <a:lnTo>
                    <a:pt x="368" y="328"/>
                  </a:lnTo>
                  <a:lnTo>
                    <a:pt x="368" y="328"/>
                  </a:lnTo>
                  <a:lnTo>
                    <a:pt x="354" y="334"/>
                  </a:lnTo>
                  <a:lnTo>
                    <a:pt x="336" y="338"/>
                  </a:lnTo>
                  <a:lnTo>
                    <a:pt x="312" y="342"/>
                  </a:lnTo>
                  <a:lnTo>
                    <a:pt x="286" y="346"/>
                  </a:lnTo>
                  <a:lnTo>
                    <a:pt x="258" y="348"/>
                  </a:lnTo>
                  <a:lnTo>
                    <a:pt x="228" y="348"/>
                  </a:lnTo>
                  <a:lnTo>
                    <a:pt x="196" y="348"/>
                  </a:lnTo>
                  <a:lnTo>
                    <a:pt x="166" y="344"/>
                  </a:lnTo>
                  <a:lnTo>
                    <a:pt x="134" y="338"/>
                  </a:lnTo>
                  <a:lnTo>
                    <a:pt x="106" y="330"/>
                  </a:lnTo>
                  <a:lnTo>
                    <a:pt x="78" y="320"/>
                  </a:lnTo>
                  <a:lnTo>
                    <a:pt x="54" y="306"/>
                  </a:lnTo>
                  <a:lnTo>
                    <a:pt x="42" y="298"/>
                  </a:lnTo>
                  <a:lnTo>
                    <a:pt x="32" y="290"/>
                  </a:lnTo>
                  <a:lnTo>
                    <a:pt x="24" y="280"/>
                  </a:lnTo>
                  <a:lnTo>
                    <a:pt x="16" y="268"/>
                  </a:lnTo>
                  <a:lnTo>
                    <a:pt x="10" y="258"/>
                  </a:lnTo>
                  <a:lnTo>
                    <a:pt x="4" y="246"/>
                  </a:lnTo>
                  <a:lnTo>
                    <a:pt x="2" y="232"/>
                  </a:lnTo>
                  <a:lnTo>
                    <a:pt x="0" y="218"/>
                  </a:lnTo>
                  <a:lnTo>
                    <a:pt x="0" y="218"/>
                  </a:lnTo>
                  <a:lnTo>
                    <a:pt x="2" y="186"/>
                  </a:lnTo>
                  <a:lnTo>
                    <a:pt x="12" y="116"/>
                  </a:lnTo>
                  <a:lnTo>
                    <a:pt x="24" y="44"/>
                  </a:lnTo>
                  <a:lnTo>
                    <a:pt x="30" y="16"/>
                  </a:lnTo>
                  <a:lnTo>
                    <a:pt x="32" y="6"/>
                  </a:lnTo>
                  <a:lnTo>
                    <a:pt x="36" y="0"/>
                  </a:lnTo>
                  <a:lnTo>
                    <a:pt x="3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8"/>
            <p:cNvSpPr>
              <a:spLocks/>
            </p:cNvSpPr>
            <p:nvPr/>
          </p:nvSpPr>
          <p:spPr bwMode="auto">
            <a:xfrm>
              <a:off x="768" y="2987"/>
              <a:ext cx="176" cy="220"/>
            </a:xfrm>
            <a:custGeom>
              <a:avLst/>
              <a:gdLst>
                <a:gd name="T0" fmla="*/ 2 w 176"/>
                <a:gd name="T1" fmla="*/ 0 h 220"/>
                <a:gd name="T2" fmla="*/ 40 w 176"/>
                <a:gd name="T3" fmla="*/ 6 h 220"/>
                <a:gd name="T4" fmla="*/ 80 w 176"/>
                <a:gd name="T5" fmla="*/ 20 h 220"/>
                <a:gd name="T6" fmla="*/ 116 w 176"/>
                <a:gd name="T7" fmla="*/ 44 h 220"/>
                <a:gd name="T8" fmla="*/ 138 w 176"/>
                <a:gd name="T9" fmla="*/ 74 h 220"/>
                <a:gd name="T10" fmla="*/ 144 w 176"/>
                <a:gd name="T11" fmla="*/ 90 h 220"/>
                <a:gd name="T12" fmla="*/ 140 w 176"/>
                <a:gd name="T13" fmla="*/ 120 h 220"/>
                <a:gd name="T14" fmla="*/ 128 w 176"/>
                <a:gd name="T15" fmla="*/ 146 h 220"/>
                <a:gd name="T16" fmla="*/ 100 w 176"/>
                <a:gd name="T17" fmla="*/ 184 h 220"/>
                <a:gd name="T18" fmla="*/ 118 w 176"/>
                <a:gd name="T19" fmla="*/ 184 h 220"/>
                <a:gd name="T20" fmla="*/ 158 w 176"/>
                <a:gd name="T21" fmla="*/ 190 h 220"/>
                <a:gd name="T22" fmla="*/ 172 w 176"/>
                <a:gd name="T23" fmla="*/ 198 h 220"/>
                <a:gd name="T24" fmla="*/ 176 w 176"/>
                <a:gd name="T25" fmla="*/ 206 h 220"/>
                <a:gd name="T26" fmla="*/ 176 w 176"/>
                <a:gd name="T27" fmla="*/ 212 h 220"/>
                <a:gd name="T28" fmla="*/ 148 w 176"/>
                <a:gd name="T29" fmla="*/ 220 h 220"/>
                <a:gd name="T30" fmla="*/ 114 w 176"/>
                <a:gd name="T31" fmla="*/ 220 h 220"/>
                <a:gd name="T32" fmla="*/ 52 w 176"/>
                <a:gd name="T33" fmla="*/ 208 h 220"/>
                <a:gd name="T34" fmla="*/ 32 w 176"/>
                <a:gd name="T35" fmla="*/ 202 h 220"/>
                <a:gd name="T36" fmla="*/ 20 w 176"/>
                <a:gd name="T37" fmla="*/ 194 h 220"/>
                <a:gd name="T38" fmla="*/ 20 w 176"/>
                <a:gd name="T39" fmla="*/ 190 h 220"/>
                <a:gd name="T40" fmla="*/ 24 w 176"/>
                <a:gd name="T41" fmla="*/ 182 h 220"/>
                <a:gd name="T42" fmla="*/ 50 w 176"/>
                <a:gd name="T43" fmla="*/ 162 h 220"/>
                <a:gd name="T44" fmla="*/ 70 w 176"/>
                <a:gd name="T45" fmla="*/ 148 h 220"/>
                <a:gd name="T46" fmla="*/ 92 w 176"/>
                <a:gd name="T47" fmla="*/ 126 h 220"/>
                <a:gd name="T48" fmla="*/ 98 w 176"/>
                <a:gd name="T49" fmla="*/ 108 h 220"/>
                <a:gd name="T50" fmla="*/ 90 w 176"/>
                <a:gd name="T51" fmla="*/ 92 h 220"/>
                <a:gd name="T52" fmla="*/ 66 w 176"/>
                <a:gd name="T53" fmla="*/ 76 h 220"/>
                <a:gd name="T54" fmla="*/ 30 w 176"/>
                <a:gd name="T55" fmla="*/ 60 h 220"/>
                <a:gd name="T56" fmla="*/ 20 w 176"/>
                <a:gd name="T57" fmla="*/ 52 h 220"/>
                <a:gd name="T58" fmla="*/ 18 w 176"/>
                <a:gd name="T59" fmla="*/ 48 h 220"/>
                <a:gd name="T60" fmla="*/ 18 w 176"/>
                <a:gd name="T61" fmla="*/ 44 h 220"/>
                <a:gd name="T62" fmla="*/ 22 w 176"/>
                <a:gd name="T63" fmla="*/ 44 h 220"/>
                <a:gd name="T64" fmla="*/ 16 w 176"/>
                <a:gd name="T65" fmla="*/ 40 h 220"/>
                <a:gd name="T66" fmla="*/ 2 w 176"/>
                <a:gd name="T67" fmla="*/ 28 h 220"/>
                <a:gd name="T68" fmla="*/ 2 w 176"/>
                <a:gd name="T69" fmla="*/ 14 h 220"/>
                <a:gd name="T70" fmla="*/ 2 w 176"/>
                <a:gd name="T7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220">
                  <a:moveTo>
                    <a:pt x="2" y="0"/>
                  </a:moveTo>
                  <a:lnTo>
                    <a:pt x="2" y="0"/>
                  </a:lnTo>
                  <a:lnTo>
                    <a:pt x="20" y="2"/>
                  </a:lnTo>
                  <a:lnTo>
                    <a:pt x="40" y="6"/>
                  </a:lnTo>
                  <a:lnTo>
                    <a:pt x="60" y="12"/>
                  </a:lnTo>
                  <a:lnTo>
                    <a:pt x="80" y="20"/>
                  </a:lnTo>
                  <a:lnTo>
                    <a:pt x="98" y="32"/>
                  </a:lnTo>
                  <a:lnTo>
                    <a:pt x="116" y="44"/>
                  </a:lnTo>
                  <a:lnTo>
                    <a:pt x="128" y="58"/>
                  </a:lnTo>
                  <a:lnTo>
                    <a:pt x="138" y="74"/>
                  </a:lnTo>
                  <a:lnTo>
                    <a:pt x="138" y="74"/>
                  </a:lnTo>
                  <a:lnTo>
                    <a:pt x="144" y="90"/>
                  </a:lnTo>
                  <a:lnTo>
                    <a:pt x="144" y="106"/>
                  </a:lnTo>
                  <a:lnTo>
                    <a:pt x="140" y="120"/>
                  </a:lnTo>
                  <a:lnTo>
                    <a:pt x="136" y="134"/>
                  </a:lnTo>
                  <a:lnTo>
                    <a:pt x="128" y="146"/>
                  </a:lnTo>
                  <a:lnTo>
                    <a:pt x="118" y="160"/>
                  </a:lnTo>
                  <a:lnTo>
                    <a:pt x="100" y="184"/>
                  </a:lnTo>
                  <a:lnTo>
                    <a:pt x="100" y="184"/>
                  </a:lnTo>
                  <a:lnTo>
                    <a:pt x="118" y="184"/>
                  </a:lnTo>
                  <a:lnTo>
                    <a:pt x="146" y="186"/>
                  </a:lnTo>
                  <a:lnTo>
                    <a:pt x="158" y="190"/>
                  </a:lnTo>
                  <a:lnTo>
                    <a:pt x="168" y="194"/>
                  </a:lnTo>
                  <a:lnTo>
                    <a:pt x="172" y="198"/>
                  </a:lnTo>
                  <a:lnTo>
                    <a:pt x="174" y="202"/>
                  </a:lnTo>
                  <a:lnTo>
                    <a:pt x="176" y="206"/>
                  </a:lnTo>
                  <a:lnTo>
                    <a:pt x="176" y="212"/>
                  </a:lnTo>
                  <a:lnTo>
                    <a:pt x="176" y="212"/>
                  </a:lnTo>
                  <a:lnTo>
                    <a:pt x="162" y="216"/>
                  </a:lnTo>
                  <a:lnTo>
                    <a:pt x="148" y="220"/>
                  </a:lnTo>
                  <a:lnTo>
                    <a:pt x="132" y="220"/>
                  </a:lnTo>
                  <a:lnTo>
                    <a:pt x="114" y="220"/>
                  </a:lnTo>
                  <a:lnTo>
                    <a:pt x="80" y="214"/>
                  </a:lnTo>
                  <a:lnTo>
                    <a:pt x="52" y="208"/>
                  </a:lnTo>
                  <a:lnTo>
                    <a:pt x="52" y="208"/>
                  </a:lnTo>
                  <a:lnTo>
                    <a:pt x="32" y="202"/>
                  </a:lnTo>
                  <a:lnTo>
                    <a:pt x="24" y="198"/>
                  </a:lnTo>
                  <a:lnTo>
                    <a:pt x="20" y="194"/>
                  </a:lnTo>
                  <a:lnTo>
                    <a:pt x="20" y="190"/>
                  </a:lnTo>
                  <a:lnTo>
                    <a:pt x="20" y="190"/>
                  </a:lnTo>
                  <a:lnTo>
                    <a:pt x="22" y="186"/>
                  </a:lnTo>
                  <a:lnTo>
                    <a:pt x="24" y="182"/>
                  </a:lnTo>
                  <a:lnTo>
                    <a:pt x="32" y="176"/>
                  </a:lnTo>
                  <a:lnTo>
                    <a:pt x="50" y="162"/>
                  </a:lnTo>
                  <a:lnTo>
                    <a:pt x="50" y="162"/>
                  </a:lnTo>
                  <a:lnTo>
                    <a:pt x="70" y="148"/>
                  </a:lnTo>
                  <a:lnTo>
                    <a:pt x="84" y="136"/>
                  </a:lnTo>
                  <a:lnTo>
                    <a:pt x="92" y="126"/>
                  </a:lnTo>
                  <a:lnTo>
                    <a:pt x="96" y="116"/>
                  </a:lnTo>
                  <a:lnTo>
                    <a:pt x="98" y="108"/>
                  </a:lnTo>
                  <a:lnTo>
                    <a:pt x="96" y="100"/>
                  </a:lnTo>
                  <a:lnTo>
                    <a:pt x="90" y="92"/>
                  </a:lnTo>
                  <a:lnTo>
                    <a:pt x="84" y="86"/>
                  </a:lnTo>
                  <a:lnTo>
                    <a:pt x="66" y="76"/>
                  </a:lnTo>
                  <a:lnTo>
                    <a:pt x="48" y="68"/>
                  </a:lnTo>
                  <a:lnTo>
                    <a:pt x="30" y="60"/>
                  </a:lnTo>
                  <a:lnTo>
                    <a:pt x="24" y="56"/>
                  </a:lnTo>
                  <a:lnTo>
                    <a:pt x="20" y="52"/>
                  </a:lnTo>
                  <a:lnTo>
                    <a:pt x="20" y="52"/>
                  </a:lnTo>
                  <a:lnTo>
                    <a:pt x="18" y="48"/>
                  </a:lnTo>
                  <a:lnTo>
                    <a:pt x="18" y="46"/>
                  </a:lnTo>
                  <a:lnTo>
                    <a:pt x="18" y="44"/>
                  </a:lnTo>
                  <a:lnTo>
                    <a:pt x="20" y="44"/>
                  </a:lnTo>
                  <a:lnTo>
                    <a:pt x="22" y="44"/>
                  </a:lnTo>
                  <a:lnTo>
                    <a:pt x="16" y="40"/>
                  </a:lnTo>
                  <a:lnTo>
                    <a:pt x="16" y="40"/>
                  </a:lnTo>
                  <a:lnTo>
                    <a:pt x="6" y="32"/>
                  </a:lnTo>
                  <a:lnTo>
                    <a:pt x="2" y="28"/>
                  </a:lnTo>
                  <a:lnTo>
                    <a:pt x="0" y="24"/>
                  </a:lnTo>
                  <a:lnTo>
                    <a:pt x="2" y="14"/>
                  </a:lnTo>
                  <a:lnTo>
                    <a:pt x="6"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9"/>
            <p:cNvSpPr>
              <a:spLocks/>
            </p:cNvSpPr>
            <p:nvPr/>
          </p:nvSpPr>
          <p:spPr bwMode="auto">
            <a:xfrm>
              <a:off x="456" y="2967"/>
              <a:ext cx="148" cy="248"/>
            </a:xfrm>
            <a:custGeom>
              <a:avLst/>
              <a:gdLst>
                <a:gd name="T0" fmla="*/ 28 w 148"/>
                <a:gd name="T1" fmla="*/ 0 h 248"/>
                <a:gd name="T2" fmla="*/ 62 w 148"/>
                <a:gd name="T3" fmla="*/ 16 h 248"/>
                <a:gd name="T4" fmla="*/ 98 w 148"/>
                <a:gd name="T5" fmla="*/ 40 h 248"/>
                <a:gd name="T6" fmla="*/ 128 w 148"/>
                <a:gd name="T7" fmla="*/ 70 h 248"/>
                <a:gd name="T8" fmla="*/ 142 w 148"/>
                <a:gd name="T9" fmla="*/ 104 h 248"/>
                <a:gd name="T10" fmla="*/ 144 w 148"/>
                <a:gd name="T11" fmla="*/ 122 h 248"/>
                <a:gd name="T12" fmla="*/ 134 w 148"/>
                <a:gd name="T13" fmla="*/ 150 h 248"/>
                <a:gd name="T14" fmla="*/ 114 w 148"/>
                <a:gd name="T15" fmla="*/ 172 h 248"/>
                <a:gd name="T16" fmla="*/ 78 w 148"/>
                <a:gd name="T17" fmla="*/ 202 h 248"/>
                <a:gd name="T18" fmla="*/ 98 w 148"/>
                <a:gd name="T19" fmla="*/ 208 h 248"/>
                <a:gd name="T20" fmla="*/ 136 w 148"/>
                <a:gd name="T21" fmla="*/ 222 h 248"/>
                <a:gd name="T22" fmla="*/ 146 w 148"/>
                <a:gd name="T23" fmla="*/ 232 h 248"/>
                <a:gd name="T24" fmla="*/ 148 w 148"/>
                <a:gd name="T25" fmla="*/ 242 h 248"/>
                <a:gd name="T26" fmla="*/ 146 w 148"/>
                <a:gd name="T27" fmla="*/ 246 h 248"/>
                <a:gd name="T28" fmla="*/ 118 w 148"/>
                <a:gd name="T29" fmla="*/ 248 h 248"/>
                <a:gd name="T30" fmla="*/ 86 w 148"/>
                <a:gd name="T31" fmla="*/ 240 h 248"/>
                <a:gd name="T32" fmla="*/ 28 w 148"/>
                <a:gd name="T33" fmla="*/ 214 h 248"/>
                <a:gd name="T34" fmla="*/ 10 w 148"/>
                <a:gd name="T35" fmla="*/ 204 h 248"/>
                <a:gd name="T36" fmla="*/ 0 w 148"/>
                <a:gd name="T37" fmla="*/ 194 h 248"/>
                <a:gd name="T38" fmla="*/ 0 w 148"/>
                <a:gd name="T39" fmla="*/ 188 h 248"/>
                <a:gd name="T40" fmla="*/ 6 w 148"/>
                <a:gd name="T41" fmla="*/ 184 h 248"/>
                <a:gd name="T42" fmla="*/ 36 w 148"/>
                <a:gd name="T43" fmla="*/ 170 h 248"/>
                <a:gd name="T44" fmla="*/ 58 w 148"/>
                <a:gd name="T45" fmla="*/ 162 h 248"/>
                <a:gd name="T46" fmla="*/ 86 w 148"/>
                <a:gd name="T47" fmla="*/ 144 h 248"/>
                <a:gd name="T48" fmla="*/ 96 w 148"/>
                <a:gd name="T49" fmla="*/ 128 h 248"/>
                <a:gd name="T50" fmla="*/ 92 w 148"/>
                <a:gd name="T51" fmla="*/ 112 h 248"/>
                <a:gd name="T52" fmla="*/ 72 w 148"/>
                <a:gd name="T53" fmla="*/ 90 h 248"/>
                <a:gd name="T54" fmla="*/ 40 w 148"/>
                <a:gd name="T55" fmla="*/ 66 h 248"/>
                <a:gd name="T56" fmla="*/ 32 w 148"/>
                <a:gd name="T57" fmla="*/ 56 h 248"/>
                <a:gd name="T58" fmla="*/ 32 w 148"/>
                <a:gd name="T59" fmla="*/ 50 h 248"/>
                <a:gd name="T60" fmla="*/ 32 w 148"/>
                <a:gd name="T61" fmla="*/ 48 h 248"/>
                <a:gd name="T62" fmla="*/ 36 w 148"/>
                <a:gd name="T63" fmla="*/ 48 h 248"/>
                <a:gd name="T64" fmla="*/ 32 w 148"/>
                <a:gd name="T65" fmla="*/ 42 h 248"/>
                <a:gd name="T66" fmla="*/ 22 w 148"/>
                <a:gd name="T67" fmla="*/ 28 h 248"/>
                <a:gd name="T68" fmla="*/ 24 w 148"/>
                <a:gd name="T69" fmla="*/ 16 h 248"/>
                <a:gd name="T70" fmla="*/ 28 w 148"/>
                <a:gd name="T71"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248">
                  <a:moveTo>
                    <a:pt x="28" y="0"/>
                  </a:moveTo>
                  <a:lnTo>
                    <a:pt x="28" y="0"/>
                  </a:lnTo>
                  <a:lnTo>
                    <a:pt x="44" y="6"/>
                  </a:lnTo>
                  <a:lnTo>
                    <a:pt x="62" y="16"/>
                  </a:lnTo>
                  <a:lnTo>
                    <a:pt x="80" y="26"/>
                  </a:lnTo>
                  <a:lnTo>
                    <a:pt x="98" y="40"/>
                  </a:lnTo>
                  <a:lnTo>
                    <a:pt x="114" y="54"/>
                  </a:lnTo>
                  <a:lnTo>
                    <a:pt x="128" y="70"/>
                  </a:lnTo>
                  <a:lnTo>
                    <a:pt x="136" y="86"/>
                  </a:lnTo>
                  <a:lnTo>
                    <a:pt x="142" y="104"/>
                  </a:lnTo>
                  <a:lnTo>
                    <a:pt x="142" y="104"/>
                  </a:lnTo>
                  <a:lnTo>
                    <a:pt x="144" y="122"/>
                  </a:lnTo>
                  <a:lnTo>
                    <a:pt x="140" y="136"/>
                  </a:lnTo>
                  <a:lnTo>
                    <a:pt x="134" y="150"/>
                  </a:lnTo>
                  <a:lnTo>
                    <a:pt x="126" y="162"/>
                  </a:lnTo>
                  <a:lnTo>
                    <a:pt x="114" y="172"/>
                  </a:lnTo>
                  <a:lnTo>
                    <a:pt x="104" y="182"/>
                  </a:lnTo>
                  <a:lnTo>
                    <a:pt x="78" y="202"/>
                  </a:lnTo>
                  <a:lnTo>
                    <a:pt x="78" y="202"/>
                  </a:lnTo>
                  <a:lnTo>
                    <a:pt x="98" y="208"/>
                  </a:lnTo>
                  <a:lnTo>
                    <a:pt x="124" y="216"/>
                  </a:lnTo>
                  <a:lnTo>
                    <a:pt x="136" y="222"/>
                  </a:lnTo>
                  <a:lnTo>
                    <a:pt x="144" y="228"/>
                  </a:lnTo>
                  <a:lnTo>
                    <a:pt x="146" y="232"/>
                  </a:lnTo>
                  <a:lnTo>
                    <a:pt x="148" y="236"/>
                  </a:lnTo>
                  <a:lnTo>
                    <a:pt x="148" y="242"/>
                  </a:lnTo>
                  <a:lnTo>
                    <a:pt x="146" y="246"/>
                  </a:lnTo>
                  <a:lnTo>
                    <a:pt x="146" y="246"/>
                  </a:lnTo>
                  <a:lnTo>
                    <a:pt x="132" y="248"/>
                  </a:lnTo>
                  <a:lnTo>
                    <a:pt x="118" y="248"/>
                  </a:lnTo>
                  <a:lnTo>
                    <a:pt x="102" y="246"/>
                  </a:lnTo>
                  <a:lnTo>
                    <a:pt x="86" y="240"/>
                  </a:lnTo>
                  <a:lnTo>
                    <a:pt x="54" y="228"/>
                  </a:lnTo>
                  <a:lnTo>
                    <a:pt x="28" y="214"/>
                  </a:lnTo>
                  <a:lnTo>
                    <a:pt x="28" y="214"/>
                  </a:lnTo>
                  <a:lnTo>
                    <a:pt x="10" y="204"/>
                  </a:lnTo>
                  <a:lnTo>
                    <a:pt x="2" y="198"/>
                  </a:lnTo>
                  <a:lnTo>
                    <a:pt x="0" y="194"/>
                  </a:lnTo>
                  <a:lnTo>
                    <a:pt x="0" y="188"/>
                  </a:lnTo>
                  <a:lnTo>
                    <a:pt x="0" y="188"/>
                  </a:lnTo>
                  <a:lnTo>
                    <a:pt x="2" y="186"/>
                  </a:lnTo>
                  <a:lnTo>
                    <a:pt x="6" y="184"/>
                  </a:lnTo>
                  <a:lnTo>
                    <a:pt x="16" y="178"/>
                  </a:lnTo>
                  <a:lnTo>
                    <a:pt x="36" y="170"/>
                  </a:lnTo>
                  <a:lnTo>
                    <a:pt x="36" y="170"/>
                  </a:lnTo>
                  <a:lnTo>
                    <a:pt x="58" y="162"/>
                  </a:lnTo>
                  <a:lnTo>
                    <a:pt x="74" y="152"/>
                  </a:lnTo>
                  <a:lnTo>
                    <a:pt x="86" y="144"/>
                  </a:lnTo>
                  <a:lnTo>
                    <a:pt x="92" y="136"/>
                  </a:lnTo>
                  <a:lnTo>
                    <a:pt x="96" y="128"/>
                  </a:lnTo>
                  <a:lnTo>
                    <a:pt x="94" y="120"/>
                  </a:lnTo>
                  <a:lnTo>
                    <a:pt x="92" y="112"/>
                  </a:lnTo>
                  <a:lnTo>
                    <a:pt x="86" y="104"/>
                  </a:lnTo>
                  <a:lnTo>
                    <a:pt x="72" y="90"/>
                  </a:lnTo>
                  <a:lnTo>
                    <a:pt x="56" y="78"/>
                  </a:lnTo>
                  <a:lnTo>
                    <a:pt x="40" y="66"/>
                  </a:lnTo>
                  <a:lnTo>
                    <a:pt x="36" y="60"/>
                  </a:lnTo>
                  <a:lnTo>
                    <a:pt x="32" y="56"/>
                  </a:lnTo>
                  <a:lnTo>
                    <a:pt x="32" y="56"/>
                  </a:lnTo>
                  <a:lnTo>
                    <a:pt x="32" y="50"/>
                  </a:lnTo>
                  <a:lnTo>
                    <a:pt x="32" y="48"/>
                  </a:lnTo>
                  <a:lnTo>
                    <a:pt x="32" y="48"/>
                  </a:lnTo>
                  <a:lnTo>
                    <a:pt x="34" y="48"/>
                  </a:lnTo>
                  <a:lnTo>
                    <a:pt x="36" y="48"/>
                  </a:lnTo>
                  <a:lnTo>
                    <a:pt x="32" y="42"/>
                  </a:lnTo>
                  <a:lnTo>
                    <a:pt x="32" y="42"/>
                  </a:lnTo>
                  <a:lnTo>
                    <a:pt x="22" y="32"/>
                  </a:lnTo>
                  <a:lnTo>
                    <a:pt x="22" y="28"/>
                  </a:lnTo>
                  <a:lnTo>
                    <a:pt x="20" y="24"/>
                  </a:lnTo>
                  <a:lnTo>
                    <a:pt x="24" y="16"/>
                  </a:lnTo>
                  <a:lnTo>
                    <a:pt x="32" y="2"/>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40"/>
            <p:cNvSpPr>
              <a:spLocks/>
            </p:cNvSpPr>
            <p:nvPr/>
          </p:nvSpPr>
          <p:spPr bwMode="auto">
            <a:xfrm>
              <a:off x="956" y="2713"/>
              <a:ext cx="196" cy="198"/>
            </a:xfrm>
            <a:custGeom>
              <a:avLst/>
              <a:gdLst>
                <a:gd name="T0" fmla="*/ 0 w 196"/>
                <a:gd name="T1" fmla="*/ 106 h 198"/>
                <a:gd name="T2" fmla="*/ 0 w 196"/>
                <a:gd name="T3" fmla="*/ 106 h 198"/>
                <a:gd name="T4" fmla="*/ 52 w 196"/>
                <a:gd name="T5" fmla="*/ 136 h 198"/>
                <a:gd name="T6" fmla="*/ 104 w 196"/>
                <a:gd name="T7" fmla="*/ 168 h 198"/>
                <a:gd name="T8" fmla="*/ 104 w 196"/>
                <a:gd name="T9" fmla="*/ 168 h 198"/>
                <a:gd name="T10" fmla="*/ 118 w 196"/>
                <a:gd name="T11" fmla="*/ 178 h 198"/>
                <a:gd name="T12" fmla="*/ 138 w 196"/>
                <a:gd name="T13" fmla="*/ 188 h 198"/>
                <a:gd name="T14" fmla="*/ 148 w 196"/>
                <a:gd name="T15" fmla="*/ 194 h 198"/>
                <a:gd name="T16" fmla="*/ 158 w 196"/>
                <a:gd name="T17" fmla="*/ 196 h 198"/>
                <a:gd name="T18" fmla="*/ 166 w 196"/>
                <a:gd name="T19" fmla="*/ 198 h 198"/>
                <a:gd name="T20" fmla="*/ 174 w 196"/>
                <a:gd name="T21" fmla="*/ 196 h 198"/>
                <a:gd name="T22" fmla="*/ 174 w 196"/>
                <a:gd name="T23" fmla="*/ 196 h 198"/>
                <a:gd name="T24" fmla="*/ 178 w 196"/>
                <a:gd name="T25" fmla="*/ 192 h 198"/>
                <a:gd name="T26" fmla="*/ 182 w 196"/>
                <a:gd name="T27" fmla="*/ 188 h 198"/>
                <a:gd name="T28" fmla="*/ 188 w 196"/>
                <a:gd name="T29" fmla="*/ 172 h 198"/>
                <a:gd name="T30" fmla="*/ 192 w 196"/>
                <a:gd name="T31" fmla="*/ 152 h 198"/>
                <a:gd name="T32" fmla="*/ 194 w 196"/>
                <a:gd name="T33" fmla="*/ 128 h 198"/>
                <a:gd name="T34" fmla="*/ 196 w 196"/>
                <a:gd name="T35" fmla="*/ 84 h 198"/>
                <a:gd name="T36" fmla="*/ 196 w 196"/>
                <a:gd name="T37" fmla="*/ 52 h 198"/>
                <a:gd name="T38" fmla="*/ 196 w 196"/>
                <a:gd name="T39" fmla="*/ 52 h 198"/>
                <a:gd name="T40" fmla="*/ 194 w 196"/>
                <a:gd name="T41" fmla="*/ 36 h 198"/>
                <a:gd name="T42" fmla="*/ 186 w 196"/>
                <a:gd name="T43" fmla="*/ 22 h 198"/>
                <a:gd name="T44" fmla="*/ 176 w 196"/>
                <a:gd name="T45" fmla="*/ 10 h 198"/>
                <a:gd name="T46" fmla="*/ 170 w 196"/>
                <a:gd name="T47" fmla="*/ 4 h 198"/>
                <a:gd name="T48" fmla="*/ 162 w 196"/>
                <a:gd name="T49" fmla="*/ 2 h 198"/>
                <a:gd name="T50" fmla="*/ 162 w 196"/>
                <a:gd name="T51" fmla="*/ 2 h 198"/>
                <a:gd name="T52" fmla="*/ 156 w 196"/>
                <a:gd name="T53" fmla="*/ 0 h 198"/>
                <a:gd name="T54" fmla="*/ 148 w 196"/>
                <a:gd name="T55" fmla="*/ 0 h 198"/>
                <a:gd name="T56" fmla="*/ 140 w 196"/>
                <a:gd name="T57" fmla="*/ 0 h 198"/>
                <a:gd name="T58" fmla="*/ 132 w 196"/>
                <a:gd name="T59" fmla="*/ 2 h 198"/>
                <a:gd name="T60" fmla="*/ 126 w 196"/>
                <a:gd name="T61" fmla="*/ 6 h 198"/>
                <a:gd name="T62" fmla="*/ 118 w 196"/>
                <a:gd name="T63" fmla="*/ 10 h 198"/>
                <a:gd name="T64" fmla="*/ 114 w 196"/>
                <a:gd name="T65" fmla="*/ 16 h 198"/>
                <a:gd name="T66" fmla="*/ 110 w 196"/>
                <a:gd name="T67" fmla="*/ 22 h 198"/>
                <a:gd name="T68" fmla="*/ 110 w 196"/>
                <a:gd name="T69" fmla="*/ 22 h 198"/>
                <a:gd name="T70" fmla="*/ 110 w 196"/>
                <a:gd name="T71" fmla="*/ 30 h 198"/>
                <a:gd name="T72" fmla="*/ 112 w 196"/>
                <a:gd name="T73" fmla="*/ 36 h 198"/>
                <a:gd name="T74" fmla="*/ 116 w 196"/>
                <a:gd name="T75" fmla="*/ 42 h 198"/>
                <a:gd name="T76" fmla="*/ 122 w 196"/>
                <a:gd name="T77" fmla="*/ 46 h 198"/>
                <a:gd name="T78" fmla="*/ 136 w 196"/>
                <a:gd name="T79" fmla="*/ 52 h 198"/>
                <a:gd name="T80" fmla="*/ 142 w 196"/>
                <a:gd name="T81" fmla="*/ 56 h 198"/>
                <a:gd name="T82" fmla="*/ 146 w 196"/>
                <a:gd name="T83" fmla="*/ 60 h 198"/>
                <a:gd name="T84" fmla="*/ 146 w 196"/>
                <a:gd name="T85" fmla="*/ 60 h 198"/>
                <a:gd name="T86" fmla="*/ 150 w 196"/>
                <a:gd name="T87" fmla="*/ 66 h 198"/>
                <a:gd name="T88" fmla="*/ 154 w 196"/>
                <a:gd name="T89" fmla="*/ 72 h 198"/>
                <a:gd name="T90" fmla="*/ 156 w 196"/>
                <a:gd name="T91" fmla="*/ 84 h 198"/>
                <a:gd name="T92" fmla="*/ 156 w 196"/>
                <a:gd name="T93" fmla="*/ 112 h 198"/>
                <a:gd name="T94" fmla="*/ 156 w 196"/>
                <a:gd name="T95" fmla="*/ 112 h 198"/>
                <a:gd name="T96" fmla="*/ 156 w 196"/>
                <a:gd name="T97" fmla="*/ 142 h 198"/>
                <a:gd name="T98" fmla="*/ 156 w 196"/>
                <a:gd name="T99" fmla="*/ 142 h 198"/>
                <a:gd name="T100" fmla="*/ 102 w 196"/>
                <a:gd name="T101" fmla="*/ 110 h 198"/>
                <a:gd name="T102" fmla="*/ 70 w 196"/>
                <a:gd name="T103" fmla="*/ 90 h 198"/>
                <a:gd name="T104" fmla="*/ 42 w 196"/>
                <a:gd name="T105" fmla="*/ 72 h 198"/>
                <a:gd name="T106" fmla="*/ 42 w 196"/>
                <a:gd name="T107" fmla="*/ 72 h 198"/>
                <a:gd name="T108" fmla="*/ 30 w 196"/>
                <a:gd name="T109" fmla="*/ 64 h 198"/>
                <a:gd name="T110" fmla="*/ 28 w 196"/>
                <a:gd name="T111" fmla="*/ 64 h 198"/>
                <a:gd name="T112" fmla="*/ 28 w 196"/>
                <a:gd name="T113" fmla="*/ 66 h 198"/>
                <a:gd name="T114" fmla="*/ 26 w 196"/>
                <a:gd name="T115" fmla="*/ 74 h 198"/>
                <a:gd name="T116" fmla="*/ 22 w 196"/>
                <a:gd name="T117" fmla="*/ 78 h 198"/>
                <a:gd name="T118" fmla="*/ 14 w 196"/>
                <a:gd name="T119" fmla="*/ 86 h 198"/>
                <a:gd name="T120" fmla="*/ 0 w 196"/>
                <a:gd name="T121" fmla="*/ 10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 h="198">
                  <a:moveTo>
                    <a:pt x="0" y="106"/>
                  </a:moveTo>
                  <a:lnTo>
                    <a:pt x="0" y="106"/>
                  </a:lnTo>
                  <a:lnTo>
                    <a:pt x="52" y="136"/>
                  </a:lnTo>
                  <a:lnTo>
                    <a:pt x="104" y="168"/>
                  </a:lnTo>
                  <a:lnTo>
                    <a:pt x="104" y="168"/>
                  </a:lnTo>
                  <a:lnTo>
                    <a:pt x="118" y="178"/>
                  </a:lnTo>
                  <a:lnTo>
                    <a:pt x="138" y="188"/>
                  </a:lnTo>
                  <a:lnTo>
                    <a:pt x="148" y="194"/>
                  </a:lnTo>
                  <a:lnTo>
                    <a:pt x="158" y="196"/>
                  </a:lnTo>
                  <a:lnTo>
                    <a:pt x="166" y="198"/>
                  </a:lnTo>
                  <a:lnTo>
                    <a:pt x="174" y="196"/>
                  </a:lnTo>
                  <a:lnTo>
                    <a:pt x="174" y="196"/>
                  </a:lnTo>
                  <a:lnTo>
                    <a:pt x="178" y="192"/>
                  </a:lnTo>
                  <a:lnTo>
                    <a:pt x="182" y="188"/>
                  </a:lnTo>
                  <a:lnTo>
                    <a:pt x="188" y="172"/>
                  </a:lnTo>
                  <a:lnTo>
                    <a:pt x="192" y="152"/>
                  </a:lnTo>
                  <a:lnTo>
                    <a:pt x="194" y="128"/>
                  </a:lnTo>
                  <a:lnTo>
                    <a:pt x="196" y="84"/>
                  </a:lnTo>
                  <a:lnTo>
                    <a:pt x="196" y="52"/>
                  </a:lnTo>
                  <a:lnTo>
                    <a:pt x="196" y="52"/>
                  </a:lnTo>
                  <a:lnTo>
                    <a:pt x="194" y="36"/>
                  </a:lnTo>
                  <a:lnTo>
                    <a:pt x="186" y="22"/>
                  </a:lnTo>
                  <a:lnTo>
                    <a:pt x="176" y="10"/>
                  </a:lnTo>
                  <a:lnTo>
                    <a:pt x="170" y="4"/>
                  </a:lnTo>
                  <a:lnTo>
                    <a:pt x="162" y="2"/>
                  </a:lnTo>
                  <a:lnTo>
                    <a:pt x="162" y="2"/>
                  </a:lnTo>
                  <a:lnTo>
                    <a:pt x="156" y="0"/>
                  </a:lnTo>
                  <a:lnTo>
                    <a:pt x="148" y="0"/>
                  </a:lnTo>
                  <a:lnTo>
                    <a:pt x="140" y="0"/>
                  </a:lnTo>
                  <a:lnTo>
                    <a:pt x="132" y="2"/>
                  </a:lnTo>
                  <a:lnTo>
                    <a:pt x="126" y="6"/>
                  </a:lnTo>
                  <a:lnTo>
                    <a:pt x="118" y="10"/>
                  </a:lnTo>
                  <a:lnTo>
                    <a:pt x="114" y="16"/>
                  </a:lnTo>
                  <a:lnTo>
                    <a:pt x="110" y="22"/>
                  </a:lnTo>
                  <a:lnTo>
                    <a:pt x="110" y="22"/>
                  </a:lnTo>
                  <a:lnTo>
                    <a:pt x="110" y="30"/>
                  </a:lnTo>
                  <a:lnTo>
                    <a:pt x="112" y="36"/>
                  </a:lnTo>
                  <a:lnTo>
                    <a:pt x="116" y="42"/>
                  </a:lnTo>
                  <a:lnTo>
                    <a:pt x="122" y="46"/>
                  </a:lnTo>
                  <a:lnTo>
                    <a:pt x="136" y="52"/>
                  </a:lnTo>
                  <a:lnTo>
                    <a:pt x="142" y="56"/>
                  </a:lnTo>
                  <a:lnTo>
                    <a:pt x="146" y="60"/>
                  </a:lnTo>
                  <a:lnTo>
                    <a:pt x="146" y="60"/>
                  </a:lnTo>
                  <a:lnTo>
                    <a:pt x="150" y="66"/>
                  </a:lnTo>
                  <a:lnTo>
                    <a:pt x="154" y="72"/>
                  </a:lnTo>
                  <a:lnTo>
                    <a:pt x="156" y="84"/>
                  </a:lnTo>
                  <a:lnTo>
                    <a:pt x="156" y="112"/>
                  </a:lnTo>
                  <a:lnTo>
                    <a:pt x="156" y="112"/>
                  </a:lnTo>
                  <a:lnTo>
                    <a:pt x="156" y="142"/>
                  </a:lnTo>
                  <a:lnTo>
                    <a:pt x="156" y="142"/>
                  </a:lnTo>
                  <a:lnTo>
                    <a:pt x="102" y="110"/>
                  </a:lnTo>
                  <a:lnTo>
                    <a:pt x="70" y="90"/>
                  </a:lnTo>
                  <a:lnTo>
                    <a:pt x="42" y="72"/>
                  </a:lnTo>
                  <a:lnTo>
                    <a:pt x="42" y="72"/>
                  </a:lnTo>
                  <a:lnTo>
                    <a:pt x="30" y="64"/>
                  </a:lnTo>
                  <a:lnTo>
                    <a:pt x="28" y="64"/>
                  </a:lnTo>
                  <a:lnTo>
                    <a:pt x="28" y="66"/>
                  </a:lnTo>
                  <a:lnTo>
                    <a:pt x="26" y="74"/>
                  </a:lnTo>
                  <a:lnTo>
                    <a:pt x="22" y="78"/>
                  </a:lnTo>
                  <a:lnTo>
                    <a:pt x="14" y="86"/>
                  </a:lnTo>
                  <a:lnTo>
                    <a:pt x="0" y="10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41"/>
            <p:cNvSpPr>
              <a:spLocks/>
            </p:cNvSpPr>
            <p:nvPr/>
          </p:nvSpPr>
          <p:spPr bwMode="auto">
            <a:xfrm>
              <a:off x="248" y="2727"/>
              <a:ext cx="228" cy="246"/>
            </a:xfrm>
            <a:custGeom>
              <a:avLst/>
              <a:gdLst>
                <a:gd name="T0" fmla="*/ 228 w 228"/>
                <a:gd name="T1" fmla="*/ 0 h 246"/>
                <a:gd name="T2" fmla="*/ 228 w 228"/>
                <a:gd name="T3" fmla="*/ 0 h 246"/>
                <a:gd name="T4" fmla="*/ 194 w 228"/>
                <a:gd name="T5" fmla="*/ 14 h 246"/>
                <a:gd name="T6" fmla="*/ 156 w 228"/>
                <a:gd name="T7" fmla="*/ 34 h 246"/>
                <a:gd name="T8" fmla="*/ 118 w 228"/>
                <a:gd name="T9" fmla="*/ 54 h 246"/>
                <a:gd name="T10" fmla="*/ 100 w 228"/>
                <a:gd name="T11" fmla="*/ 62 h 246"/>
                <a:gd name="T12" fmla="*/ 84 w 228"/>
                <a:gd name="T13" fmla="*/ 66 h 246"/>
                <a:gd name="T14" fmla="*/ 84 w 228"/>
                <a:gd name="T15" fmla="*/ 66 h 246"/>
                <a:gd name="T16" fmla="*/ 66 w 228"/>
                <a:gd name="T17" fmla="*/ 72 h 246"/>
                <a:gd name="T18" fmla="*/ 60 w 228"/>
                <a:gd name="T19" fmla="*/ 76 h 246"/>
                <a:gd name="T20" fmla="*/ 54 w 228"/>
                <a:gd name="T21" fmla="*/ 80 h 246"/>
                <a:gd name="T22" fmla="*/ 44 w 228"/>
                <a:gd name="T23" fmla="*/ 94 h 246"/>
                <a:gd name="T24" fmla="*/ 34 w 228"/>
                <a:gd name="T25" fmla="*/ 114 h 246"/>
                <a:gd name="T26" fmla="*/ 34 w 228"/>
                <a:gd name="T27" fmla="*/ 114 h 246"/>
                <a:gd name="T28" fmla="*/ 20 w 228"/>
                <a:gd name="T29" fmla="*/ 146 h 246"/>
                <a:gd name="T30" fmla="*/ 8 w 228"/>
                <a:gd name="T31" fmla="*/ 180 h 246"/>
                <a:gd name="T32" fmla="*/ 8 w 228"/>
                <a:gd name="T33" fmla="*/ 180 h 246"/>
                <a:gd name="T34" fmla="*/ 4 w 228"/>
                <a:gd name="T35" fmla="*/ 194 h 246"/>
                <a:gd name="T36" fmla="*/ 0 w 228"/>
                <a:gd name="T37" fmla="*/ 208 h 246"/>
                <a:gd name="T38" fmla="*/ 0 w 228"/>
                <a:gd name="T39" fmla="*/ 214 h 246"/>
                <a:gd name="T40" fmla="*/ 0 w 228"/>
                <a:gd name="T41" fmla="*/ 220 h 246"/>
                <a:gd name="T42" fmla="*/ 2 w 228"/>
                <a:gd name="T43" fmla="*/ 226 h 246"/>
                <a:gd name="T44" fmla="*/ 6 w 228"/>
                <a:gd name="T45" fmla="*/ 230 h 246"/>
                <a:gd name="T46" fmla="*/ 6 w 228"/>
                <a:gd name="T47" fmla="*/ 230 h 246"/>
                <a:gd name="T48" fmla="*/ 14 w 228"/>
                <a:gd name="T49" fmla="*/ 236 h 246"/>
                <a:gd name="T50" fmla="*/ 26 w 228"/>
                <a:gd name="T51" fmla="*/ 242 h 246"/>
                <a:gd name="T52" fmla="*/ 38 w 228"/>
                <a:gd name="T53" fmla="*/ 246 h 246"/>
                <a:gd name="T54" fmla="*/ 46 w 228"/>
                <a:gd name="T55" fmla="*/ 246 h 246"/>
                <a:gd name="T56" fmla="*/ 46 w 228"/>
                <a:gd name="T57" fmla="*/ 246 h 246"/>
                <a:gd name="T58" fmla="*/ 52 w 228"/>
                <a:gd name="T59" fmla="*/ 244 h 246"/>
                <a:gd name="T60" fmla="*/ 56 w 228"/>
                <a:gd name="T61" fmla="*/ 242 h 246"/>
                <a:gd name="T62" fmla="*/ 60 w 228"/>
                <a:gd name="T63" fmla="*/ 238 h 246"/>
                <a:gd name="T64" fmla="*/ 62 w 228"/>
                <a:gd name="T65" fmla="*/ 234 h 246"/>
                <a:gd name="T66" fmla="*/ 62 w 228"/>
                <a:gd name="T67" fmla="*/ 230 h 246"/>
                <a:gd name="T68" fmla="*/ 62 w 228"/>
                <a:gd name="T69" fmla="*/ 224 h 246"/>
                <a:gd name="T70" fmla="*/ 60 w 228"/>
                <a:gd name="T71" fmla="*/ 220 h 246"/>
                <a:gd name="T72" fmla="*/ 56 w 228"/>
                <a:gd name="T73" fmla="*/ 216 h 246"/>
                <a:gd name="T74" fmla="*/ 56 w 228"/>
                <a:gd name="T75" fmla="*/ 216 h 246"/>
                <a:gd name="T76" fmla="*/ 52 w 228"/>
                <a:gd name="T77" fmla="*/ 212 h 246"/>
                <a:gd name="T78" fmla="*/ 50 w 228"/>
                <a:gd name="T79" fmla="*/ 206 h 246"/>
                <a:gd name="T80" fmla="*/ 48 w 228"/>
                <a:gd name="T81" fmla="*/ 194 h 246"/>
                <a:gd name="T82" fmla="*/ 50 w 228"/>
                <a:gd name="T83" fmla="*/ 180 h 246"/>
                <a:gd name="T84" fmla="*/ 54 w 228"/>
                <a:gd name="T85" fmla="*/ 166 h 246"/>
                <a:gd name="T86" fmla="*/ 66 w 228"/>
                <a:gd name="T87" fmla="*/ 136 h 246"/>
                <a:gd name="T88" fmla="*/ 72 w 228"/>
                <a:gd name="T89" fmla="*/ 122 h 246"/>
                <a:gd name="T90" fmla="*/ 76 w 228"/>
                <a:gd name="T91" fmla="*/ 110 h 246"/>
                <a:gd name="T92" fmla="*/ 76 w 228"/>
                <a:gd name="T93" fmla="*/ 110 h 246"/>
                <a:gd name="T94" fmla="*/ 92 w 228"/>
                <a:gd name="T95" fmla="*/ 108 h 246"/>
                <a:gd name="T96" fmla="*/ 112 w 228"/>
                <a:gd name="T97" fmla="*/ 104 h 246"/>
                <a:gd name="T98" fmla="*/ 154 w 228"/>
                <a:gd name="T99" fmla="*/ 92 h 246"/>
                <a:gd name="T100" fmla="*/ 194 w 228"/>
                <a:gd name="T101" fmla="*/ 80 h 246"/>
                <a:gd name="T102" fmla="*/ 228 w 228"/>
                <a:gd name="T103" fmla="*/ 68 h 246"/>
                <a:gd name="T104" fmla="*/ 228 w 228"/>
                <a:gd name="T105" fmla="*/ 68 h 246"/>
                <a:gd name="T106" fmla="*/ 228 w 228"/>
                <a:gd name="T107" fmla="*/ 26 h 246"/>
                <a:gd name="T108" fmla="*/ 228 w 228"/>
                <a:gd name="T109"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246">
                  <a:moveTo>
                    <a:pt x="228" y="0"/>
                  </a:moveTo>
                  <a:lnTo>
                    <a:pt x="228" y="0"/>
                  </a:lnTo>
                  <a:lnTo>
                    <a:pt x="194" y="14"/>
                  </a:lnTo>
                  <a:lnTo>
                    <a:pt x="156" y="34"/>
                  </a:lnTo>
                  <a:lnTo>
                    <a:pt x="118" y="54"/>
                  </a:lnTo>
                  <a:lnTo>
                    <a:pt x="100" y="62"/>
                  </a:lnTo>
                  <a:lnTo>
                    <a:pt x="84" y="66"/>
                  </a:lnTo>
                  <a:lnTo>
                    <a:pt x="84" y="66"/>
                  </a:lnTo>
                  <a:lnTo>
                    <a:pt x="66" y="72"/>
                  </a:lnTo>
                  <a:lnTo>
                    <a:pt x="60" y="76"/>
                  </a:lnTo>
                  <a:lnTo>
                    <a:pt x="54" y="80"/>
                  </a:lnTo>
                  <a:lnTo>
                    <a:pt x="44" y="94"/>
                  </a:lnTo>
                  <a:lnTo>
                    <a:pt x="34" y="114"/>
                  </a:lnTo>
                  <a:lnTo>
                    <a:pt x="34" y="114"/>
                  </a:lnTo>
                  <a:lnTo>
                    <a:pt x="20" y="146"/>
                  </a:lnTo>
                  <a:lnTo>
                    <a:pt x="8" y="180"/>
                  </a:lnTo>
                  <a:lnTo>
                    <a:pt x="8" y="180"/>
                  </a:lnTo>
                  <a:lnTo>
                    <a:pt x="4" y="194"/>
                  </a:lnTo>
                  <a:lnTo>
                    <a:pt x="0" y="208"/>
                  </a:lnTo>
                  <a:lnTo>
                    <a:pt x="0" y="214"/>
                  </a:lnTo>
                  <a:lnTo>
                    <a:pt x="0" y="220"/>
                  </a:lnTo>
                  <a:lnTo>
                    <a:pt x="2" y="226"/>
                  </a:lnTo>
                  <a:lnTo>
                    <a:pt x="6" y="230"/>
                  </a:lnTo>
                  <a:lnTo>
                    <a:pt x="6" y="230"/>
                  </a:lnTo>
                  <a:lnTo>
                    <a:pt x="14" y="236"/>
                  </a:lnTo>
                  <a:lnTo>
                    <a:pt x="26" y="242"/>
                  </a:lnTo>
                  <a:lnTo>
                    <a:pt x="38" y="246"/>
                  </a:lnTo>
                  <a:lnTo>
                    <a:pt x="46" y="246"/>
                  </a:lnTo>
                  <a:lnTo>
                    <a:pt x="46" y="246"/>
                  </a:lnTo>
                  <a:lnTo>
                    <a:pt x="52" y="244"/>
                  </a:lnTo>
                  <a:lnTo>
                    <a:pt x="56" y="242"/>
                  </a:lnTo>
                  <a:lnTo>
                    <a:pt x="60" y="238"/>
                  </a:lnTo>
                  <a:lnTo>
                    <a:pt x="62" y="234"/>
                  </a:lnTo>
                  <a:lnTo>
                    <a:pt x="62" y="230"/>
                  </a:lnTo>
                  <a:lnTo>
                    <a:pt x="62" y="224"/>
                  </a:lnTo>
                  <a:lnTo>
                    <a:pt x="60" y="220"/>
                  </a:lnTo>
                  <a:lnTo>
                    <a:pt x="56" y="216"/>
                  </a:lnTo>
                  <a:lnTo>
                    <a:pt x="56" y="216"/>
                  </a:lnTo>
                  <a:lnTo>
                    <a:pt x="52" y="212"/>
                  </a:lnTo>
                  <a:lnTo>
                    <a:pt x="50" y="206"/>
                  </a:lnTo>
                  <a:lnTo>
                    <a:pt x="48" y="194"/>
                  </a:lnTo>
                  <a:lnTo>
                    <a:pt x="50" y="180"/>
                  </a:lnTo>
                  <a:lnTo>
                    <a:pt x="54" y="166"/>
                  </a:lnTo>
                  <a:lnTo>
                    <a:pt x="66" y="136"/>
                  </a:lnTo>
                  <a:lnTo>
                    <a:pt x="72" y="122"/>
                  </a:lnTo>
                  <a:lnTo>
                    <a:pt x="76" y="110"/>
                  </a:lnTo>
                  <a:lnTo>
                    <a:pt x="76" y="110"/>
                  </a:lnTo>
                  <a:lnTo>
                    <a:pt x="92" y="108"/>
                  </a:lnTo>
                  <a:lnTo>
                    <a:pt x="112" y="104"/>
                  </a:lnTo>
                  <a:lnTo>
                    <a:pt x="154" y="92"/>
                  </a:lnTo>
                  <a:lnTo>
                    <a:pt x="194" y="80"/>
                  </a:lnTo>
                  <a:lnTo>
                    <a:pt x="228" y="68"/>
                  </a:lnTo>
                  <a:lnTo>
                    <a:pt x="228" y="68"/>
                  </a:lnTo>
                  <a:lnTo>
                    <a:pt x="228" y="26"/>
                  </a:lnTo>
                  <a:lnTo>
                    <a:pt x="2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3" name="Group 4"/>
          <p:cNvGrpSpPr>
            <a:grpSpLocks noChangeAspect="1"/>
          </p:cNvGrpSpPr>
          <p:nvPr/>
        </p:nvGrpSpPr>
        <p:grpSpPr bwMode="auto">
          <a:xfrm>
            <a:off x="-2439793" y="4473585"/>
            <a:ext cx="4788907" cy="1758346"/>
            <a:chOff x="-808" y="2143"/>
            <a:chExt cx="2218" cy="1086"/>
          </a:xfrm>
        </p:grpSpPr>
        <p:sp>
          <p:nvSpPr>
            <p:cNvPr id="44" name="AutoShape 3"/>
            <p:cNvSpPr>
              <a:spLocks noChangeAspect="1" noChangeArrowheads="1" noTextEdit="1"/>
            </p:cNvSpPr>
            <p:nvPr/>
          </p:nvSpPr>
          <p:spPr bwMode="auto">
            <a:xfrm>
              <a:off x="-808" y="2143"/>
              <a:ext cx="2218" cy="10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4"/>
            <p:cNvSpPr>
              <a:spLocks/>
            </p:cNvSpPr>
            <p:nvPr/>
          </p:nvSpPr>
          <p:spPr bwMode="auto">
            <a:xfrm>
              <a:off x="-60" y="3147"/>
              <a:ext cx="1214" cy="82"/>
            </a:xfrm>
            <a:custGeom>
              <a:avLst/>
              <a:gdLst>
                <a:gd name="T0" fmla="*/ 1214 w 1214"/>
                <a:gd name="T1" fmla="*/ 42 h 82"/>
                <a:gd name="T2" fmla="*/ 1214 w 1214"/>
                <a:gd name="T3" fmla="*/ 42 h 82"/>
                <a:gd name="T4" fmla="*/ 1214 w 1214"/>
                <a:gd name="T5" fmla="*/ 38 h 82"/>
                <a:gd name="T6" fmla="*/ 1212 w 1214"/>
                <a:gd name="T7" fmla="*/ 36 h 82"/>
                <a:gd name="T8" fmla="*/ 1202 w 1214"/>
                <a:gd name="T9" fmla="*/ 32 h 82"/>
                <a:gd name="T10" fmla="*/ 1186 w 1214"/>
                <a:gd name="T11" fmla="*/ 28 h 82"/>
                <a:gd name="T12" fmla="*/ 1166 w 1214"/>
                <a:gd name="T13" fmla="*/ 26 h 82"/>
                <a:gd name="T14" fmla="*/ 1110 w 1214"/>
                <a:gd name="T15" fmla="*/ 18 h 82"/>
                <a:gd name="T16" fmla="*/ 1036 w 1214"/>
                <a:gd name="T17" fmla="*/ 12 h 82"/>
                <a:gd name="T18" fmla="*/ 946 w 1214"/>
                <a:gd name="T19" fmla="*/ 8 h 82"/>
                <a:gd name="T20" fmla="*/ 844 w 1214"/>
                <a:gd name="T21" fmla="*/ 4 h 82"/>
                <a:gd name="T22" fmla="*/ 730 w 1214"/>
                <a:gd name="T23" fmla="*/ 2 h 82"/>
                <a:gd name="T24" fmla="*/ 606 w 1214"/>
                <a:gd name="T25" fmla="*/ 0 h 82"/>
                <a:gd name="T26" fmla="*/ 606 w 1214"/>
                <a:gd name="T27" fmla="*/ 0 h 82"/>
                <a:gd name="T28" fmla="*/ 484 w 1214"/>
                <a:gd name="T29" fmla="*/ 2 h 82"/>
                <a:gd name="T30" fmla="*/ 370 w 1214"/>
                <a:gd name="T31" fmla="*/ 4 h 82"/>
                <a:gd name="T32" fmla="*/ 266 w 1214"/>
                <a:gd name="T33" fmla="*/ 8 h 82"/>
                <a:gd name="T34" fmla="*/ 178 w 1214"/>
                <a:gd name="T35" fmla="*/ 12 h 82"/>
                <a:gd name="T36" fmla="*/ 102 w 1214"/>
                <a:gd name="T37" fmla="*/ 18 h 82"/>
                <a:gd name="T38" fmla="*/ 46 w 1214"/>
                <a:gd name="T39" fmla="*/ 26 h 82"/>
                <a:gd name="T40" fmla="*/ 26 w 1214"/>
                <a:gd name="T41" fmla="*/ 28 h 82"/>
                <a:gd name="T42" fmla="*/ 12 w 1214"/>
                <a:gd name="T43" fmla="*/ 32 h 82"/>
                <a:gd name="T44" fmla="*/ 2 w 1214"/>
                <a:gd name="T45" fmla="*/ 36 h 82"/>
                <a:gd name="T46" fmla="*/ 0 w 1214"/>
                <a:gd name="T47" fmla="*/ 38 h 82"/>
                <a:gd name="T48" fmla="*/ 0 w 1214"/>
                <a:gd name="T49" fmla="*/ 42 h 82"/>
                <a:gd name="T50" fmla="*/ 0 w 1214"/>
                <a:gd name="T51" fmla="*/ 42 h 82"/>
                <a:gd name="T52" fmla="*/ 0 w 1214"/>
                <a:gd name="T53" fmla="*/ 44 h 82"/>
                <a:gd name="T54" fmla="*/ 2 w 1214"/>
                <a:gd name="T55" fmla="*/ 46 h 82"/>
                <a:gd name="T56" fmla="*/ 12 w 1214"/>
                <a:gd name="T57" fmla="*/ 50 h 82"/>
                <a:gd name="T58" fmla="*/ 26 w 1214"/>
                <a:gd name="T59" fmla="*/ 54 h 82"/>
                <a:gd name="T60" fmla="*/ 46 w 1214"/>
                <a:gd name="T61" fmla="*/ 56 h 82"/>
                <a:gd name="T62" fmla="*/ 102 w 1214"/>
                <a:gd name="T63" fmla="*/ 64 h 82"/>
                <a:gd name="T64" fmla="*/ 178 w 1214"/>
                <a:gd name="T65" fmla="*/ 70 h 82"/>
                <a:gd name="T66" fmla="*/ 266 w 1214"/>
                <a:gd name="T67" fmla="*/ 74 h 82"/>
                <a:gd name="T68" fmla="*/ 370 w 1214"/>
                <a:gd name="T69" fmla="*/ 78 h 82"/>
                <a:gd name="T70" fmla="*/ 484 w 1214"/>
                <a:gd name="T71" fmla="*/ 82 h 82"/>
                <a:gd name="T72" fmla="*/ 606 w 1214"/>
                <a:gd name="T73" fmla="*/ 82 h 82"/>
                <a:gd name="T74" fmla="*/ 606 w 1214"/>
                <a:gd name="T75" fmla="*/ 82 h 82"/>
                <a:gd name="T76" fmla="*/ 730 w 1214"/>
                <a:gd name="T77" fmla="*/ 82 h 82"/>
                <a:gd name="T78" fmla="*/ 844 w 1214"/>
                <a:gd name="T79" fmla="*/ 78 h 82"/>
                <a:gd name="T80" fmla="*/ 946 w 1214"/>
                <a:gd name="T81" fmla="*/ 74 h 82"/>
                <a:gd name="T82" fmla="*/ 1036 w 1214"/>
                <a:gd name="T83" fmla="*/ 70 h 82"/>
                <a:gd name="T84" fmla="*/ 1110 w 1214"/>
                <a:gd name="T85" fmla="*/ 64 h 82"/>
                <a:gd name="T86" fmla="*/ 1166 w 1214"/>
                <a:gd name="T87" fmla="*/ 56 h 82"/>
                <a:gd name="T88" fmla="*/ 1186 w 1214"/>
                <a:gd name="T89" fmla="*/ 54 h 82"/>
                <a:gd name="T90" fmla="*/ 1202 w 1214"/>
                <a:gd name="T91" fmla="*/ 50 h 82"/>
                <a:gd name="T92" fmla="*/ 1212 w 1214"/>
                <a:gd name="T93" fmla="*/ 46 h 82"/>
                <a:gd name="T94" fmla="*/ 1214 w 1214"/>
                <a:gd name="T95" fmla="*/ 44 h 82"/>
                <a:gd name="T96" fmla="*/ 1214 w 1214"/>
                <a:gd name="T97" fmla="*/ 42 h 82"/>
                <a:gd name="T98" fmla="*/ 1214 w 1214"/>
                <a:gd name="T99" fmla="*/ 4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14" h="82">
                  <a:moveTo>
                    <a:pt x="1214" y="42"/>
                  </a:moveTo>
                  <a:lnTo>
                    <a:pt x="1214" y="42"/>
                  </a:lnTo>
                  <a:lnTo>
                    <a:pt x="1214" y="38"/>
                  </a:lnTo>
                  <a:lnTo>
                    <a:pt x="1212" y="36"/>
                  </a:lnTo>
                  <a:lnTo>
                    <a:pt x="1202" y="32"/>
                  </a:lnTo>
                  <a:lnTo>
                    <a:pt x="1186" y="28"/>
                  </a:lnTo>
                  <a:lnTo>
                    <a:pt x="1166" y="26"/>
                  </a:lnTo>
                  <a:lnTo>
                    <a:pt x="1110" y="18"/>
                  </a:lnTo>
                  <a:lnTo>
                    <a:pt x="1036" y="12"/>
                  </a:lnTo>
                  <a:lnTo>
                    <a:pt x="946" y="8"/>
                  </a:lnTo>
                  <a:lnTo>
                    <a:pt x="844" y="4"/>
                  </a:lnTo>
                  <a:lnTo>
                    <a:pt x="730" y="2"/>
                  </a:lnTo>
                  <a:lnTo>
                    <a:pt x="606" y="0"/>
                  </a:lnTo>
                  <a:lnTo>
                    <a:pt x="606" y="0"/>
                  </a:lnTo>
                  <a:lnTo>
                    <a:pt x="484" y="2"/>
                  </a:lnTo>
                  <a:lnTo>
                    <a:pt x="370" y="4"/>
                  </a:lnTo>
                  <a:lnTo>
                    <a:pt x="266" y="8"/>
                  </a:lnTo>
                  <a:lnTo>
                    <a:pt x="178" y="12"/>
                  </a:lnTo>
                  <a:lnTo>
                    <a:pt x="102" y="18"/>
                  </a:lnTo>
                  <a:lnTo>
                    <a:pt x="46" y="26"/>
                  </a:lnTo>
                  <a:lnTo>
                    <a:pt x="26" y="28"/>
                  </a:lnTo>
                  <a:lnTo>
                    <a:pt x="12" y="32"/>
                  </a:lnTo>
                  <a:lnTo>
                    <a:pt x="2" y="36"/>
                  </a:lnTo>
                  <a:lnTo>
                    <a:pt x="0" y="38"/>
                  </a:lnTo>
                  <a:lnTo>
                    <a:pt x="0" y="42"/>
                  </a:lnTo>
                  <a:lnTo>
                    <a:pt x="0" y="42"/>
                  </a:lnTo>
                  <a:lnTo>
                    <a:pt x="0" y="44"/>
                  </a:lnTo>
                  <a:lnTo>
                    <a:pt x="2" y="46"/>
                  </a:lnTo>
                  <a:lnTo>
                    <a:pt x="12" y="50"/>
                  </a:lnTo>
                  <a:lnTo>
                    <a:pt x="26" y="54"/>
                  </a:lnTo>
                  <a:lnTo>
                    <a:pt x="46" y="56"/>
                  </a:lnTo>
                  <a:lnTo>
                    <a:pt x="102" y="64"/>
                  </a:lnTo>
                  <a:lnTo>
                    <a:pt x="178" y="70"/>
                  </a:lnTo>
                  <a:lnTo>
                    <a:pt x="266" y="74"/>
                  </a:lnTo>
                  <a:lnTo>
                    <a:pt x="370" y="78"/>
                  </a:lnTo>
                  <a:lnTo>
                    <a:pt x="484" y="82"/>
                  </a:lnTo>
                  <a:lnTo>
                    <a:pt x="606" y="82"/>
                  </a:lnTo>
                  <a:lnTo>
                    <a:pt x="606" y="82"/>
                  </a:lnTo>
                  <a:lnTo>
                    <a:pt x="730" y="82"/>
                  </a:lnTo>
                  <a:lnTo>
                    <a:pt x="844" y="78"/>
                  </a:lnTo>
                  <a:lnTo>
                    <a:pt x="946" y="74"/>
                  </a:lnTo>
                  <a:lnTo>
                    <a:pt x="1036" y="70"/>
                  </a:lnTo>
                  <a:lnTo>
                    <a:pt x="1110" y="64"/>
                  </a:lnTo>
                  <a:lnTo>
                    <a:pt x="1166" y="56"/>
                  </a:lnTo>
                  <a:lnTo>
                    <a:pt x="1186" y="54"/>
                  </a:lnTo>
                  <a:lnTo>
                    <a:pt x="1202" y="50"/>
                  </a:lnTo>
                  <a:lnTo>
                    <a:pt x="1212" y="46"/>
                  </a:lnTo>
                  <a:lnTo>
                    <a:pt x="1214" y="44"/>
                  </a:lnTo>
                  <a:lnTo>
                    <a:pt x="1214" y="42"/>
                  </a:lnTo>
                  <a:lnTo>
                    <a:pt x="1214" y="4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5"/>
            <p:cNvSpPr>
              <a:spLocks/>
            </p:cNvSpPr>
            <p:nvPr/>
          </p:nvSpPr>
          <p:spPr bwMode="auto">
            <a:xfrm>
              <a:off x="408" y="2171"/>
              <a:ext cx="730" cy="614"/>
            </a:xfrm>
            <a:custGeom>
              <a:avLst/>
              <a:gdLst>
                <a:gd name="T0" fmla="*/ 492 w 730"/>
                <a:gd name="T1" fmla="*/ 484 h 614"/>
                <a:gd name="T2" fmla="*/ 536 w 730"/>
                <a:gd name="T3" fmla="*/ 450 h 614"/>
                <a:gd name="T4" fmla="*/ 600 w 730"/>
                <a:gd name="T5" fmla="*/ 414 h 614"/>
                <a:gd name="T6" fmla="*/ 638 w 730"/>
                <a:gd name="T7" fmla="*/ 400 h 614"/>
                <a:gd name="T8" fmla="*/ 676 w 730"/>
                <a:gd name="T9" fmla="*/ 394 h 614"/>
                <a:gd name="T10" fmla="*/ 714 w 730"/>
                <a:gd name="T11" fmla="*/ 398 h 614"/>
                <a:gd name="T12" fmla="*/ 722 w 730"/>
                <a:gd name="T13" fmla="*/ 376 h 614"/>
                <a:gd name="T14" fmla="*/ 730 w 730"/>
                <a:gd name="T15" fmla="*/ 330 h 614"/>
                <a:gd name="T16" fmla="*/ 730 w 730"/>
                <a:gd name="T17" fmla="*/ 308 h 614"/>
                <a:gd name="T18" fmla="*/ 722 w 730"/>
                <a:gd name="T19" fmla="*/ 246 h 614"/>
                <a:gd name="T20" fmla="*/ 702 w 730"/>
                <a:gd name="T21" fmla="*/ 188 h 614"/>
                <a:gd name="T22" fmla="*/ 668 w 730"/>
                <a:gd name="T23" fmla="*/ 136 h 614"/>
                <a:gd name="T24" fmla="*/ 624 w 730"/>
                <a:gd name="T25" fmla="*/ 90 h 614"/>
                <a:gd name="T26" fmla="*/ 570 w 730"/>
                <a:gd name="T27" fmla="*/ 54 h 614"/>
                <a:gd name="T28" fmla="*/ 508 w 730"/>
                <a:gd name="T29" fmla="*/ 24 h 614"/>
                <a:gd name="T30" fmla="*/ 438 w 730"/>
                <a:gd name="T31" fmla="*/ 8 h 614"/>
                <a:gd name="T32" fmla="*/ 366 w 730"/>
                <a:gd name="T33" fmla="*/ 0 h 614"/>
                <a:gd name="T34" fmla="*/ 328 w 730"/>
                <a:gd name="T35" fmla="*/ 2 h 614"/>
                <a:gd name="T36" fmla="*/ 256 w 730"/>
                <a:gd name="T37" fmla="*/ 14 h 614"/>
                <a:gd name="T38" fmla="*/ 190 w 730"/>
                <a:gd name="T39" fmla="*/ 38 h 614"/>
                <a:gd name="T40" fmla="*/ 132 w 730"/>
                <a:gd name="T41" fmla="*/ 70 h 614"/>
                <a:gd name="T42" fmla="*/ 84 w 730"/>
                <a:gd name="T43" fmla="*/ 112 h 614"/>
                <a:gd name="T44" fmla="*/ 44 w 730"/>
                <a:gd name="T45" fmla="*/ 162 h 614"/>
                <a:gd name="T46" fmla="*/ 16 w 730"/>
                <a:gd name="T47" fmla="*/ 216 h 614"/>
                <a:gd name="T48" fmla="*/ 2 w 730"/>
                <a:gd name="T49" fmla="*/ 276 h 614"/>
                <a:gd name="T50" fmla="*/ 0 w 730"/>
                <a:gd name="T51" fmla="*/ 308 h 614"/>
                <a:gd name="T52" fmla="*/ 8 w 730"/>
                <a:gd name="T53" fmla="*/ 368 h 614"/>
                <a:gd name="T54" fmla="*/ 28 w 730"/>
                <a:gd name="T55" fmla="*/ 426 h 614"/>
                <a:gd name="T56" fmla="*/ 62 w 730"/>
                <a:gd name="T57" fmla="*/ 478 h 614"/>
                <a:gd name="T58" fmla="*/ 106 w 730"/>
                <a:gd name="T59" fmla="*/ 524 h 614"/>
                <a:gd name="T60" fmla="*/ 160 w 730"/>
                <a:gd name="T61" fmla="*/ 562 h 614"/>
                <a:gd name="T62" fmla="*/ 222 w 730"/>
                <a:gd name="T63" fmla="*/ 590 h 614"/>
                <a:gd name="T64" fmla="*/ 292 w 730"/>
                <a:gd name="T65" fmla="*/ 608 h 614"/>
                <a:gd name="T66" fmla="*/ 366 w 730"/>
                <a:gd name="T67" fmla="*/ 614 h 614"/>
                <a:gd name="T68" fmla="*/ 390 w 730"/>
                <a:gd name="T69" fmla="*/ 612 h 614"/>
                <a:gd name="T70" fmla="*/ 438 w 730"/>
                <a:gd name="T71" fmla="*/ 608 h 614"/>
                <a:gd name="T72" fmla="*/ 484 w 730"/>
                <a:gd name="T73" fmla="*/ 596 h 614"/>
                <a:gd name="T74" fmla="*/ 528 w 730"/>
                <a:gd name="T75" fmla="*/ 582 h 614"/>
                <a:gd name="T76" fmla="*/ 568 w 730"/>
                <a:gd name="T77" fmla="*/ 562 h 614"/>
                <a:gd name="T78" fmla="*/ 604 w 730"/>
                <a:gd name="T79" fmla="*/ 538 h 614"/>
                <a:gd name="T80" fmla="*/ 638 w 730"/>
                <a:gd name="T81" fmla="*/ 510 h 614"/>
                <a:gd name="T82" fmla="*/ 666 w 730"/>
                <a:gd name="T83" fmla="*/ 480 h 614"/>
                <a:gd name="T84" fmla="*/ 678 w 730"/>
                <a:gd name="T85" fmla="*/ 464 h 614"/>
                <a:gd name="T86" fmla="*/ 596 w 730"/>
                <a:gd name="T87" fmla="*/ 468 h 614"/>
                <a:gd name="T88" fmla="*/ 492 w 730"/>
                <a:gd name="T89" fmla="*/ 484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30" h="614">
                  <a:moveTo>
                    <a:pt x="492" y="484"/>
                  </a:moveTo>
                  <a:lnTo>
                    <a:pt x="492" y="484"/>
                  </a:lnTo>
                  <a:lnTo>
                    <a:pt x="514" y="466"/>
                  </a:lnTo>
                  <a:lnTo>
                    <a:pt x="536" y="450"/>
                  </a:lnTo>
                  <a:lnTo>
                    <a:pt x="566" y="430"/>
                  </a:lnTo>
                  <a:lnTo>
                    <a:pt x="600" y="414"/>
                  </a:lnTo>
                  <a:lnTo>
                    <a:pt x="620" y="406"/>
                  </a:lnTo>
                  <a:lnTo>
                    <a:pt x="638" y="400"/>
                  </a:lnTo>
                  <a:lnTo>
                    <a:pt x="658" y="396"/>
                  </a:lnTo>
                  <a:lnTo>
                    <a:pt x="676" y="394"/>
                  </a:lnTo>
                  <a:lnTo>
                    <a:pt x="696" y="394"/>
                  </a:lnTo>
                  <a:lnTo>
                    <a:pt x="714" y="398"/>
                  </a:lnTo>
                  <a:lnTo>
                    <a:pt x="714" y="398"/>
                  </a:lnTo>
                  <a:lnTo>
                    <a:pt x="722" y="376"/>
                  </a:lnTo>
                  <a:lnTo>
                    <a:pt x="726" y="354"/>
                  </a:lnTo>
                  <a:lnTo>
                    <a:pt x="730" y="330"/>
                  </a:lnTo>
                  <a:lnTo>
                    <a:pt x="730" y="308"/>
                  </a:lnTo>
                  <a:lnTo>
                    <a:pt x="730" y="308"/>
                  </a:lnTo>
                  <a:lnTo>
                    <a:pt x="728" y="276"/>
                  </a:lnTo>
                  <a:lnTo>
                    <a:pt x="722" y="246"/>
                  </a:lnTo>
                  <a:lnTo>
                    <a:pt x="714" y="216"/>
                  </a:lnTo>
                  <a:lnTo>
                    <a:pt x="702" y="188"/>
                  </a:lnTo>
                  <a:lnTo>
                    <a:pt x="686" y="162"/>
                  </a:lnTo>
                  <a:lnTo>
                    <a:pt x="668" y="136"/>
                  </a:lnTo>
                  <a:lnTo>
                    <a:pt x="646" y="112"/>
                  </a:lnTo>
                  <a:lnTo>
                    <a:pt x="624" y="90"/>
                  </a:lnTo>
                  <a:lnTo>
                    <a:pt x="598" y="70"/>
                  </a:lnTo>
                  <a:lnTo>
                    <a:pt x="570" y="54"/>
                  </a:lnTo>
                  <a:lnTo>
                    <a:pt x="540" y="38"/>
                  </a:lnTo>
                  <a:lnTo>
                    <a:pt x="508" y="24"/>
                  </a:lnTo>
                  <a:lnTo>
                    <a:pt x="474" y="14"/>
                  </a:lnTo>
                  <a:lnTo>
                    <a:pt x="438" y="8"/>
                  </a:lnTo>
                  <a:lnTo>
                    <a:pt x="402" y="2"/>
                  </a:lnTo>
                  <a:lnTo>
                    <a:pt x="366" y="0"/>
                  </a:lnTo>
                  <a:lnTo>
                    <a:pt x="366" y="0"/>
                  </a:lnTo>
                  <a:lnTo>
                    <a:pt x="328" y="2"/>
                  </a:lnTo>
                  <a:lnTo>
                    <a:pt x="292" y="8"/>
                  </a:lnTo>
                  <a:lnTo>
                    <a:pt x="256" y="14"/>
                  </a:lnTo>
                  <a:lnTo>
                    <a:pt x="222" y="24"/>
                  </a:lnTo>
                  <a:lnTo>
                    <a:pt x="190" y="38"/>
                  </a:lnTo>
                  <a:lnTo>
                    <a:pt x="160" y="54"/>
                  </a:lnTo>
                  <a:lnTo>
                    <a:pt x="132" y="70"/>
                  </a:lnTo>
                  <a:lnTo>
                    <a:pt x="106" y="90"/>
                  </a:lnTo>
                  <a:lnTo>
                    <a:pt x="84" y="112"/>
                  </a:lnTo>
                  <a:lnTo>
                    <a:pt x="62" y="136"/>
                  </a:lnTo>
                  <a:lnTo>
                    <a:pt x="44" y="162"/>
                  </a:lnTo>
                  <a:lnTo>
                    <a:pt x="28" y="188"/>
                  </a:lnTo>
                  <a:lnTo>
                    <a:pt x="16" y="216"/>
                  </a:lnTo>
                  <a:lnTo>
                    <a:pt x="8" y="246"/>
                  </a:lnTo>
                  <a:lnTo>
                    <a:pt x="2" y="276"/>
                  </a:lnTo>
                  <a:lnTo>
                    <a:pt x="0" y="308"/>
                  </a:lnTo>
                  <a:lnTo>
                    <a:pt x="0" y="308"/>
                  </a:lnTo>
                  <a:lnTo>
                    <a:pt x="2" y="338"/>
                  </a:lnTo>
                  <a:lnTo>
                    <a:pt x="8" y="368"/>
                  </a:lnTo>
                  <a:lnTo>
                    <a:pt x="16" y="398"/>
                  </a:lnTo>
                  <a:lnTo>
                    <a:pt x="28" y="426"/>
                  </a:lnTo>
                  <a:lnTo>
                    <a:pt x="44" y="454"/>
                  </a:lnTo>
                  <a:lnTo>
                    <a:pt x="62" y="478"/>
                  </a:lnTo>
                  <a:lnTo>
                    <a:pt x="84" y="502"/>
                  </a:lnTo>
                  <a:lnTo>
                    <a:pt x="106" y="524"/>
                  </a:lnTo>
                  <a:lnTo>
                    <a:pt x="132" y="544"/>
                  </a:lnTo>
                  <a:lnTo>
                    <a:pt x="160" y="562"/>
                  </a:lnTo>
                  <a:lnTo>
                    <a:pt x="190" y="576"/>
                  </a:lnTo>
                  <a:lnTo>
                    <a:pt x="222" y="590"/>
                  </a:lnTo>
                  <a:lnTo>
                    <a:pt x="256" y="600"/>
                  </a:lnTo>
                  <a:lnTo>
                    <a:pt x="292" y="608"/>
                  </a:lnTo>
                  <a:lnTo>
                    <a:pt x="328" y="612"/>
                  </a:lnTo>
                  <a:lnTo>
                    <a:pt x="366" y="614"/>
                  </a:lnTo>
                  <a:lnTo>
                    <a:pt x="366" y="614"/>
                  </a:lnTo>
                  <a:lnTo>
                    <a:pt x="390" y="612"/>
                  </a:lnTo>
                  <a:lnTo>
                    <a:pt x="414" y="610"/>
                  </a:lnTo>
                  <a:lnTo>
                    <a:pt x="438" y="608"/>
                  </a:lnTo>
                  <a:lnTo>
                    <a:pt x="462" y="602"/>
                  </a:lnTo>
                  <a:lnTo>
                    <a:pt x="484" y="596"/>
                  </a:lnTo>
                  <a:lnTo>
                    <a:pt x="506" y="590"/>
                  </a:lnTo>
                  <a:lnTo>
                    <a:pt x="528" y="582"/>
                  </a:lnTo>
                  <a:lnTo>
                    <a:pt x="548" y="572"/>
                  </a:lnTo>
                  <a:lnTo>
                    <a:pt x="568" y="562"/>
                  </a:lnTo>
                  <a:lnTo>
                    <a:pt x="586" y="550"/>
                  </a:lnTo>
                  <a:lnTo>
                    <a:pt x="604" y="538"/>
                  </a:lnTo>
                  <a:lnTo>
                    <a:pt x="622" y="524"/>
                  </a:lnTo>
                  <a:lnTo>
                    <a:pt x="638" y="510"/>
                  </a:lnTo>
                  <a:lnTo>
                    <a:pt x="652" y="496"/>
                  </a:lnTo>
                  <a:lnTo>
                    <a:pt x="666" y="480"/>
                  </a:lnTo>
                  <a:lnTo>
                    <a:pt x="678" y="464"/>
                  </a:lnTo>
                  <a:lnTo>
                    <a:pt x="678" y="464"/>
                  </a:lnTo>
                  <a:lnTo>
                    <a:pt x="640" y="464"/>
                  </a:lnTo>
                  <a:lnTo>
                    <a:pt x="596" y="468"/>
                  </a:lnTo>
                  <a:lnTo>
                    <a:pt x="546" y="474"/>
                  </a:lnTo>
                  <a:lnTo>
                    <a:pt x="492" y="484"/>
                  </a:lnTo>
                  <a:lnTo>
                    <a:pt x="492" y="4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6"/>
            <p:cNvSpPr>
              <a:spLocks/>
            </p:cNvSpPr>
            <p:nvPr/>
          </p:nvSpPr>
          <p:spPr bwMode="auto">
            <a:xfrm>
              <a:off x="1016" y="2329"/>
              <a:ext cx="72" cy="130"/>
            </a:xfrm>
            <a:custGeom>
              <a:avLst/>
              <a:gdLst>
                <a:gd name="T0" fmla="*/ 22 w 72"/>
                <a:gd name="T1" fmla="*/ 130 h 130"/>
                <a:gd name="T2" fmla="*/ 22 w 72"/>
                <a:gd name="T3" fmla="*/ 130 h 130"/>
                <a:gd name="T4" fmla="*/ 34 w 72"/>
                <a:gd name="T5" fmla="*/ 126 h 130"/>
                <a:gd name="T6" fmla="*/ 34 w 72"/>
                <a:gd name="T7" fmla="*/ 126 h 130"/>
                <a:gd name="T8" fmla="*/ 52 w 72"/>
                <a:gd name="T9" fmla="*/ 122 h 130"/>
                <a:gd name="T10" fmla="*/ 68 w 72"/>
                <a:gd name="T11" fmla="*/ 124 h 130"/>
                <a:gd name="T12" fmla="*/ 68 w 72"/>
                <a:gd name="T13" fmla="*/ 124 h 130"/>
                <a:gd name="T14" fmla="*/ 70 w 72"/>
                <a:gd name="T15" fmla="*/ 108 h 130"/>
                <a:gd name="T16" fmla="*/ 72 w 72"/>
                <a:gd name="T17" fmla="*/ 90 h 130"/>
                <a:gd name="T18" fmla="*/ 72 w 72"/>
                <a:gd name="T19" fmla="*/ 90 h 130"/>
                <a:gd name="T20" fmla="*/ 70 w 72"/>
                <a:gd name="T21" fmla="*/ 76 h 130"/>
                <a:gd name="T22" fmla="*/ 68 w 72"/>
                <a:gd name="T23" fmla="*/ 62 h 130"/>
                <a:gd name="T24" fmla="*/ 64 w 72"/>
                <a:gd name="T25" fmla="*/ 48 h 130"/>
                <a:gd name="T26" fmla="*/ 58 w 72"/>
                <a:gd name="T27" fmla="*/ 36 h 130"/>
                <a:gd name="T28" fmla="*/ 54 w 72"/>
                <a:gd name="T29" fmla="*/ 24 h 130"/>
                <a:gd name="T30" fmla="*/ 46 w 72"/>
                <a:gd name="T31" fmla="*/ 14 h 130"/>
                <a:gd name="T32" fmla="*/ 40 w 72"/>
                <a:gd name="T33" fmla="*/ 6 h 130"/>
                <a:gd name="T34" fmla="*/ 32 w 72"/>
                <a:gd name="T35" fmla="*/ 2 h 130"/>
                <a:gd name="T36" fmla="*/ 32 w 72"/>
                <a:gd name="T37" fmla="*/ 2 h 130"/>
                <a:gd name="T38" fmla="*/ 26 w 72"/>
                <a:gd name="T39" fmla="*/ 0 h 130"/>
                <a:gd name="T40" fmla="*/ 18 w 72"/>
                <a:gd name="T41" fmla="*/ 0 h 130"/>
                <a:gd name="T42" fmla="*/ 14 w 72"/>
                <a:gd name="T43" fmla="*/ 4 h 130"/>
                <a:gd name="T44" fmla="*/ 8 w 72"/>
                <a:gd name="T45" fmla="*/ 10 h 130"/>
                <a:gd name="T46" fmla="*/ 4 w 72"/>
                <a:gd name="T47" fmla="*/ 18 h 130"/>
                <a:gd name="T48" fmla="*/ 2 w 72"/>
                <a:gd name="T49" fmla="*/ 30 h 130"/>
                <a:gd name="T50" fmla="*/ 0 w 72"/>
                <a:gd name="T51" fmla="*/ 42 h 130"/>
                <a:gd name="T52" fmla="*/ 0 w 72"/>
                <a:gd name="T53" fmla="*/ 56 h 130"/>
                <a:gd name="T54" fmla="*/ 0 w 72"/>
                <a:gd name="T55" fmla="*/ 56 h 130"/>
                <a:gd name="T56" fmla="*/ 2 w 72"/>
                <a:gd name="T57" fmla="*/ 76 h 130"/>
                <a:gd name="T58" fmla="*/ 6 w 72"/>
                <a:gd name="T59" fmla="*/ 96 h 130"/>
                <a:gd name="T60" fmla="*/ 14 w 72"/>
                <a:gd name="T61" fmla="*/ 114 h 130"/>
                <a:gd name="T62" fmla="*/ 22 w 72"/>
                <a:gd name="T63" fmla="*/ 130 h 130"/>
                <a:gd name="T64" fmla="*/ 22 w 72"/>
                <a:gd name="T65"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 h="130">
                  <a:moveTo>
                    <a:pt x="22" y="130"/>
                  </a:moveTo>
                  <a:lnTo>
                    <a:pt x="22" y="130"/>
                  </a:lnTo>
                  <a:lnTo>
                    <a:pt x="34" y="126"/>
                  </a:lnTo>
                  <a:lnTo>
                    <a:pt x="34" y="126"/>
                  </a:lnTo>
                  <a:lnTo>
                    <a:pt x="52" y="122"/>
                  </a:lnTo>
                  <a:lnTo>
                    <a:pt x="68" y="124"/>
                  </a:lnTo>
                  <a:lnTo>
                    <a:pt x="68" y="124"/>
                  </a:lnTo>
                  <a:lnTo>
                    <a:pt x="70" y="108"/>
                  </a:lnTo>
                  <a:lnTo>
                    <a:pt x="72" y="90"/>
                  </a:lnTo>
                  <a:lnTo>
                    <a:pt x="72" y="90"/>
                  </a:lnTo>
                  <a:lnTo>
                    <a:pt x="70" y="76"/>
                  </a:lnTo>
                  <a:lnTo>
                    <a:pt x="68" y="62"/>
                  </a:lnTo>
                  <a:lnTo>
                    <a:pt x="64" y="48"/>
                  </a:lnTo>
                  <a:lnTo>
                    <a:pt x="58" y="36"/>
                  </a:lnTo>
                  <a:lnTo>
                    <a:pt x="54" y="24"/>
                  </a:lnTo>
                  <a:lnTo>
                    <a:pt x="46" y="14"/>
                  </a:lnTo>
                  <a:lnTo>
                    <a:pt x="40" y="6"/>
                  </a:lnTo>
                  <a:lnTo>
                    <a:pt x="32" y="2"/>
                  </a:lnTo>
                  <a:lnTo>
                    <a:pt x="32" y="2"/>
                  </a:lnTo>
                  <a:lnTo>
                    <a:pt x="26" y="0"/>
                  </a:lnTo>
                  <a:lnTo>
                    <a:pt x="18" y="0"/>
                  </a:lnTo>
                  <a:lnTo>
                    <a:pt x="14" y="4"/>
                  </a:lnTo>
                  <a:lnTo>
                    <a:pt x="8" y="10"/>
                  </a:lnTo>
                  <a:lnTo>
                    <a:pt x="4" y="18"/>
                  </a:lnTo>
                  <a:lnTo>
                    <a:pt x="2" y="30"/>
                  </a:lnTo>
                  <a:lnTo>
                    <a:pt x="0" y="42"/>
                  </a:lnTo>
                  <a:lnTo>
                    <a:pt x="0" y="56"/>
                  </a:lnTo>
                  <a:lnTo>
                    <a:pt x="0" y="56"/>
                  </a:lnTo>
                  <a:lnTo>
                    <a:pt x="2" y="76"/>
                  </a:lnTo>
                  <a:lnTo>
                    <a:pt x="6" y="96"/>
                  </a:lnTo>
                  <a:lnTo>
                    <a:pt x="14" y="114"/>
                  </a:lnTo>
                  <a:lnTo>
                    <a:pt x="22" y="130"/>
                  </a:lnTo>
                  <a:lnTo>
                    <a:pt x="22" y="1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7"/>
            <p:cNvSpPr>
              <a:spLocks/>
            </p:cNvSpPr>
            <p:nvPr/>
          </p:nvSpPr>
          <p:spPr bwMode="auto">
            <a:xfrm>
              <a:off x="1046" y="2389"/>
              <a:ext cx="36" cy="88"/>
            </a:xfrm>
            <a:custGeom>
              <a:avLst/>
              <a:gdLst>
                <a:gd name="T0" fmla="*/ 4 w 36"/>
                <a:gd name="T1" fmla="*/ 48 h 88"/>
                <a:gd name="T2" fmla="*/ 4 w 36"/>
                <a:gd name="T3" fmla="*/ 48 h 88"/>
                <a:gd name="T4" fmla="*/ 2 w 36"/>
                <a:gd name="T5" fmla="*/ 30 h 88"/>
                <a:gd name="T6" fmla="*/ 0 w 36"/>
                <a:gd name="T7" fmla="*/ 16 h 88"/>
                <a:gd name="T8" fmla="*/ 4 w 36"/>
                <a:gd name="T9" fmla="*/ 4 h 88"/>
                <a:gd name="T10" fmla="*/ 6 w 36"/>
                <a:gd name="T11" fmla="*/ 2 h 88"/>
                <a:gd name="T12" fmla="*/ 8 w 36"/>
                <a:gd name="T13" fmla="*/ 0 h 88"/>
                <a:gd name="T14" fmla="*/ 8 w 36"/>
                <a:gd name="T15" fmla="*/ 0 h 88"/>
                <a:gd name="T16" fmla="*/ 10 w 36"/>
                <a:gd name="T17" fmla="*/ 0 h 88"/>
                <a:gd name="T18" fmla="*/ 14 w 36"/>
                <a:gd name="T19" fmla="*/ 2 h 88"/>
                <a:gd name="T20" fmla="*/ 22 w 36"/>
                <a:gd name="T21" fmla="*/ 10 h 88"/>
                <a:gd name="T22" fmla="*/ 28 w 36"/>
                <a:gd name="T23" fmla="*/ 24 h 88"/>
                <a:gd name="T24" fmla="*/ 34 w 36"/>
                <a:gd name="T25" fmla="*/ 40 h 88"/>
                <a:gd name="T26" fmla="*/ 34 w 36"/>
                <a:gd name="T27" fmla="*/ 40 h 88"/>
                <a:gd name="T28" fmla="*/ 36 w 36"/>
                <a:gd name="T29" fmla="*/ 58 h 88"/>
                <a:gd name="T30" fmla="*/ 36 w 36"/>
                <a:gd name="T31" fmla="*/ 74 h 88"/>
                <a:gd name="T32" fmla="*/ 34 w 36"/>
                <a:gd name="T33" fmla="*/ 84 h 88"/>
                <a:gd name="T34" fmla="*/ 32 w 36"/>
                <a:gd name="T35" fmla="*/ 88 h 88"/>
                <a:gd name="T36" fmla="*/ 30 w 36"/>
                <a:gd name="T37" fmla="*/ 88 h 88"/>
                <a:gd name="T38" fmla="*/ 30 w 36"/>
                <a:gd name="T39" fmla="*/ 88 h 88"/>
                <a:gd name="T40" fmla="*/ 26 w 36"/>
                <a:gd name="T41" fmla="*/ 88 h 88"/>
                <a:gd name="T42" fmla="*/ 24 w 36"/>
                <a:gd name="T43" fmla="*/ 86 h 88"/>
                <a:gd name="T44" fmla="*/ 16 w 36"/>
                <a:gd name="T45" fmla="*/ 78 h 88"/>
                <a:gd name="T46" fmla="*/ 10 w 36"/>
                <a:gd name="T47" fmla="*/ 64 h 88"/>
                <a:gd name="T48" fmla="*/ 4 w 36"/>
                <a:gd name="T49" fmla="*/ 48 h 88"/>
                <a:gd name="T50" fmla="*/ 4 w 36"/>
                <a:gd name="T51"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88">
                  <a:moveTo>
                    <a:pt x="4" y="48"/>
                  </a:moveTo>
                  <a:lnTo>
                    <a:pt x="4" y="48"/>
                  </a:lnTo>
                  <a:lnTo>
                    <a:pt x="2" y="30"/>
                  </a:lnTo>
                  <a:lnTo>
                    <a:pt x="0" y="16"/>
                  </a:lnTo>
                  <a:lnTo>
                    <a:pt x="4" y="4"/>
                  </a:lnTo>
                  <a:lnTo>
                    <a:pt x="6" y="2"/>
                  </a:lnTo>
                  <a:lnTo>
                    <a:pt x="8" y="0"/>
                  </a:lnTo>
                  <a:lnTo>
                    <a:pt x="8" y="0"/>
                  </a:lnTo>
                  <a:lnTo>
                    <a:pt x="10" y="0"/>
                  </a:lnTo>
                  <a:lnTo>
                    <a:pt x="14" y="2"/>
                  </a:lnTo>
                  <a:lnTo>
                    <a:pt x="22" y="10"/>
                  </a:lnTo>
                  <a:lnTo>
                    <a:pt x="28" y="24"/>
                  </a:lnTo>
                  <a:lnTo>
                    <a:pt x="34" y="40"/>
                  </a:lnTo>
                  <a:lnTo>
                    <a:pt x="34" y="40"/>
                  </a:lnTo>
                  <a:lnTo>
                    <a:pt x="36" y="58"/>
                  </a:lnTo>
                  <a:lnTo>
                    <a:pt x="36" y="74"/>
                  </a:lnTo>
                  <a:lnTo>
                    <a:pt x="34" y="84"/>
                  </a:lnTo>
                  <a:lnTo>
                    <a:pt x="32" y="88"/>
                  </a:lnTo>
                  <a:lnTo>
                    <a:pt x="30" y="88"/>
                  </a:lnTo>
                  <a:lnTo>
                    <a:pt x="30" y="88"/>
                  </a:lnTo>
                  <a:lnTo>
                    <a:pt x="26" y="88"/>
                  </a:lnTo>
                  <a:lnTo>
                    <a:pt x="24" y="86"/>
                  </a:lnTo>
                  <a:lnTo>
                    <a:pt x="16" y="78"/>
                  </a:lnTo>
                  <a:lnTo>
                    <a:pt x="10" y="64"/>
                  </a:lnTo>
                  <a:lnTo>
                    <a:pt x="4" y="48"/>
                  </a:lnTo>
                  <a:lnTo>
                    <a:pt x="4" y="4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8"/>
            <p:cNvSpPr>
              <a:spLocks/>
            </p:cNvSpPr>
            <p:nvPr/>
          </p:nvSpPr>
          <p:spPr bwMode="auto">
            <a:xfrm>
              <a:off x="440" y="2727"/>
              <a:ext cx="548" cy="348"/>
            </a:xfrm>
            <a:custGeom>
              <a:avLst/>
              <a:gdLst>
                <a:gd name="T0" fmla="*/ 36 w 548"/>
                <a:gd name="T1" fmla="*/ 0 h 348"/>
                <a:gd name="T2" fmla="*/ 36 w 548"/>
                <a:gd name="T3" fmla="*/ 0 h 348"/>
                <a:gd name="T4" fmla="*/ 46 w 548"/>
                <a:gd name="T5" fmla="*/ 8 h 348"/>
                <a:gd name="T6" fmla="*/ 76 w 548"/>
                <a:gd name="T7" fmla="*/ 24 h 348"/>
                <a:gd name="T8" fmla="*/ 98 w 548"/>
                <a:gd name="T9" fmla="*/ 36 h 348"/>
                <a:gd name="T10" fmla="*/ 124 w 548"/>
                <a:gd name="T11" fmla="*/ 48 h 348"/>
                <a:gd name="T12" fmla="*/ 152 w 548"/>
                <a:gd name="T13" fmla="*/ 60 h 348"/>
                <a:gd name="T14" fmla="*/ 186 w 548"/>
                <a:gd name="T15" fmla="*/ 70 h 348"/>
                <a:gd name="T16" fmla="*/ 222 w 548"/>
                <a:gd name="T17" fmla="*/ 80 h 348"/>
                <a:gd name="T18" fmla="*/ 262 w 548"/>
                <a:gd name="T19" fmla="*/ 88 h 348"/>
                <a:gd name="T20" fmla="*/ 304 w 548"/>
                <a:gd name="T21" fmla="*/ 92 h 348"/>
                <a:gd name="T22" fmla="*/ 348 w 548"/>
                <a:gd name="T23" fmla="*/ 94 h 348"/>
                <a:gd name="T24" fmla="*/ 396 w 548"/>
                <a:gd name="T25" fmla="*/ 90 h 348"/>
                <a:gd name="T26" fmla="*/ 420 w 548"/>
                <a:gd name="T27" fmla="*/ 88 h 348"/>
                <a:gd name="T28" fmla="*/ 444 w 548"/>
                <a:gd name="T29" fmla="*/ 84 h 348"/>
                <a:gd name="T30" fmla="*/ 470 w 548"/>
                <a:gd name="T31" fmla="*/ 78 h 348"/>
                <a:gd name="T32" fmla="*/ 496 w 548"/>
                <a:gd name="T33" fmla="*/ 70 h 348"/>
                <a:gd name="T34" fmla="*/ 522 w 548"/>
                <a:gd name="T35" fmla="*/ 62 h 348"/>
                <a:gd name="T36" fmla="*/ 548 w 548"/>
                <a:gd name="T37" fmla="*/ 50 h 348"/>
                <a:gd name="T38" fmla="*/ 548 w 548"/>
                <a:gd name="T39" fmla="*/ 50 h 348"/>
                <a:gd name="T40" fmla="*/ 532 w 548"/>
                <a:gd name="T41" fmla="*/ 82 h 348"/>
                <a:gd name="T42" fmla="*/ 492 w 548"/>
                <a:gd name="T43" fmla="*/ 156 h 348"/>
                <a:gd name="T44" fmla="*/ 468 w 548"/>
                <a:gd name="T45" fmla="*/ 200 h 348"/>
                <a:gd name="T46" fmla="*/ 440 w 548"/>
                <a:gd name="T47" fmla="*/ 242 h 348"/>
                <a:gd name="T48" fmla="*/ 414 w 548"/>
                <a:gd name="T49" fmla="*/ 280 h 348"/>
                <a:gd name="T50" fmla="*/ 402 w 548"/>
                <a:gd name="T51" fmla="*/ 296 h 348"/>
                <a:gd name="T52" fmla="*/ 390 w 548"/>
                <a:gd name="T53" fmla="*/ 310 h 348"/>
                <a:gd name="T54" fmla="*/ 390 w 548"/>
                <a:gd name="T55" fmla="*/ 310 h 348"/>
                <a:gd name="T56" fmla="*/ 378 w 548"/>
                <a:gd name="T57" fmla="*/ 320 h 348"/>
                <a:gd name="T58" fmla="*/ 368 w 548"/>
                <a:gd name="T59" fmla="*/ 328 h 348"/>
                <a:gd name="T60" fmla="*/ 368 w 548"/>
                <a:gd name="T61" fmla="*/ 328 h 348"/>
                <a:gd name="T62" fmla="*/ 354 w 548"/>
                <a:gd name="T63" fmla="*/ 334 h 348"/>
                <a:gd name="T64" fmla="*/ 336 w 548"/>
                <a:gd name="T65" fmla="*/ 338 h 348"/>
                <a:gd name="T66" fmla="*/ 312 w 548"/>
                <a:gd name="T67" fmla="*/ 342 h 348"/>
                <a:gd name="T68" fmla="*/ 286 w 548"/>
                <a:gd name="T69" fmla="*/ 346 h 348"/>
                <a:gd name="T70" fmla="*/ 258 w 548"/>
                <a:gd name="T71" fmla="*/ 348 h 348"/>
                <a:gd name="T72" fmla="*/ 228 w 548"/>
                <a:gd name="T73" fmla="*/ 348 h 348"/>
                <a:gd name="T74" fmla="*/ 196 w 548"/>
                <a:gd name="T75" fmla="*/ 348 h 348"/>
                <a:gd name="T76" fmla="*/ 166 w 548"/>
                <a:gd name="T77" fmla="*/ 344 h 348"/>
                <a:gd name="T78" fmla="*/ 134 w 548"/>
                <a:gd name="T79" fmla="*/ 338 h 348"/>
                <a:gd name="T80" fmla="*/ 106 w 548"/>
                <a:gd name="T81" fmla="*/ 330 h 348"/>
                <a:gd name="T82" fmla="*/ 78 w 548"/>
                <a:gd name="T83" fmla="*/ 320 h 348"/>
                <a:gd name="T84" fmla="*/ 54 w 548"/>
                <a:gd name="T85" fmla="*/ 306 h 348"/>
                <a:gd name="T86" fmla="*/ 42 w 548"/>
                <a:gd name="T87" fmla="*/ 298 h 348"/>
                <a:gd name="T88" fmla="*/ 32 w 548"/>
                <a:gd name="T89" fmla="*/ 290 h 348"/>
                <a:gd name="T90" fmla="*/ 24 w 548"/>
                <a:gd name="T91" fmla="*/ 280 h 348"/>
                <a:gd name="T92" fmla="*/ 16 w 548"/>
                <a:gd name="T93" fmla="*/ 268 h 348"/>
                <a:gd name="T94" fmla="*/ 10 w 548"/>
                <a:gd name="T95" fmla="*/ 258 h 348"/>
                <a:gd name="T96" fmla="*/ 4 w 548"/>
                <a:gd name="T97" fmla="*/ 246 h 348"/>
                <a:gd name="T98" fmla="*/ 2 w 548"/>
                <a:gd name="T99" fmla="*/ 232 h 348"/>
                <a:gd name="T100" fmla="*/ 0 w 548"/>
                <a:gd name="T101" fmla="*/ 218 h 348"/>
                <a:gd name="T102" fmla="*/ 0 w 548"/>
                <a:gd name="T103" fmla="*/ 218 h 348"/>
                <a:gd name="T104" fmla="*/ 2 w 548"/>
                <a:gd name="T105" fmla="*/ 186 h 348"/>
                <a:gd name="T106" fmla="*/ 12 w 548"/>
                <a:gd name="T107" fmla="*/ 116 h 348"/>
                <a:gd name="T108" fmla="*/ 24 w 548"/>
                <a:gd name="T109" fmla="*/ 44 h 348"/>
                <a:gd name="T110" fmla="*/ 30 w 548"/>
                <a:gd name="T111" fmla="*/ 16 h 348"/>
                <a:gd name="T112" fmla="*/ 32 w 548"/>
                <a:gd name="T113" fmla="*/ 6 h 348"/>
                <a:gd name="T114" fmla="*/ 36 w 548"/>
                <a:gd name="T115" fmla="*/ 0 h 348"/>
                <a:gd name="T116" fmla="*/ 36 w 548"/>
                <a:gd name="T11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8" h="348">
                  <a:moveTo>
                    <a:pt x="36" y="0"/>
                  </a:moveTo>
                  <a:lnTo>
                    <a:pt x="36" y="0"/>
                  </a:lnTo>
                  <a:lnTo>
                    <a:pt x="46" y="8"/>
                  </a:lnTo>
                  <a:lnTo>
                    <a:pt x="76" y="24"/>
                  </a:lnTo>
                  <a:lnTo>
                    <a:pt x="98" y="36"/>
                  </a:lnTo>
                  <a:lnTo>
                    <a:pt x="124" y="48"/>
                  </a:lnTo>
                  <a:lnTo>
                    <a:pt x="152" y="60"/>
                  </a:lnTo>
                  <a:lnTo>
                    <a:pt x="186" y="70"/>
                  </a:lnTo>
                  <a:lnTo>
                    <a:pt x="222" y="80"/>
                  </a:lnTo>
                  <a:lnTo>
                    <a:pt x="262" y="88"/>
                  </a:lnTo>
                  <a:lnTo>
                    <a:pt x="304" y="92"/>
                  </a:lnTo>
                  <a:lnTo>
                    <a:pt x="348" y="94"/>
                  </a:lnTo>
                  <a:lnTo>
                    <a:pt x="396" y="90"/>
                  </a:lnTo>
                  <a:lnTo>
                    <a:pt x="420" y="88"/>
                  </a:lnTo>
                  <a:lnTo>
                    <a:pt x="444" y="84"/>
                  </a:lnTo>
                  <a:lnTo>
                    <a:pt x="470" y="78"/>
                  </a:lnTo>
                  <a:lnTo>
                    <a:pt x="496" y="70"/>
                  </a:lnTo>
                  <a:lnTo>
                    <a:pt x="522" y="62"/>
                  </a:lnTo>
                  <a:lnTo>
                    <a:pt x="548" y="50"/>
                  </a:lnTo>
                  <a:lnTo>
                    <a:pt x="548" y="50"/>
                  </a:lnTo>
                  <a:lnTo>
                    <a:pt x="532" y="82"/>
                  </a:lnTo>
                  <a:lnTo>
                    <a:pt x="492" y="156"/>
                  </a:lnTo>
                  <a:lnTo>
                    <a:pt x="468" y="200"/>
                  </a:lnTo>
                  <a:lnTo>
                    <a:pt x="440" y="242"/>
                  </a:lnTo>
                  <a:lnTo>
                    <a:pt x="414" y="280"/>
                  </a:lnTo>
                  <a:lnTo>
                    <a:pt x="402" y="296"/>
                  </a:lnTo>
                  <a:lnTo>
                    <a:pt x="390" y="310"/>
                  </a:lnTo>
                  <a:lnTo>
                    <a:pt x="390" y="310"/>
                  </a:lnTo>
                  <a:lnTo>
                    <a:pt x="378" y="320"/>
                  </a:lnTo>
                  <a:lnTo>
                    <a:pt x="368" y="328"/>
                  </a:lnTo>
                  <a:lnTo>
                    <a:pt x="368" y="328"/>
                  </a:lnTo>
                  <a:lnTo>
                    <a:pt x="354" y="334"/>
                  </a:lnTo>
                  <a:lnTo>
                    <a:pt x="336" y="338"/>
                  </a:lnTo>
                  <a:lnTo>
                    <a:pt x="312" y="342"/>
                  </a:lnTo>
                  <a:lnTo>
                    <a:pt x="286" y="346"/>
                  </a:lnTo>
                  <a:lnTo>
                    <a:pt x="258" y="348"/>
                  </a:lnTo>
                  <a:lnTo>
                    <a:pt x="228" y="348"/>
                  </a:lnTo>
                  <a:lnTo>
                    <a:pt x="196" y="348"/>
                  </a:lnTo>
                  <a:lnTo>
                    <a:pt x="166" y="344"/>
                  </a:lnTo>
                  <a:lnTo>
                    <a:pt x="134" y="338"/>
                  </a:lnTo>
                  <a:lnTo>
                    <a:pt x="106" y="330"/>
                  </a:lnTo>
                  <a:lnTo>
                    <a:pt x="78" y="320"/>
                  </a:lnTo>
                  <a:lnTo>
                    <a:pt x="54" y="306"/>
                  </a:lnTo>
                  <a:lnTo>
                    <a:pt x="42" y="298"/>
                  </a:lnTo>
                  <a:lnTo>
                    <a:pt x="32" y="290"/>
                  </a:lnTo>
                  <a:lnTo>
                    <a:pt x="24" y="280"/>
                  </a:lnTo>
                  <a:lnTo>
                    <a:pt x="16" y="268"/>
                  </a:lnTo>
                  <a:lnTo>
                    <a:pt x="10" y="258"/>
                  </a:lnTo>
                  <a:lnTo>
                    <a:pt x="4" y="246"/>
                  </a:lnTo>
                  <a:lnTo>
                    <a:pt x="2" y="232"/>
                  </a:lnTo>
                  <a:lnTo>
                    <a:pt x="0" y="218"/>
                  </a:lnTo>
                  <a:lnTo>
                    <a:pt x="0" y="218"/>
                  </a:lnTo>
                  <a:lnTo>
                    <a:pt x="2" y="186"/>
                  </a:lnTo>
                  <a:lnTo>
                    <a:pt x="12" y="116"/>
                  </a:lnTo>
                  <a:lnTo>
                    <a:pt x="24" y="44"/>
                  </a:lnTo>
                  <a:lnTo>
                    <a:pt x="30" y="16"/>
                  </a:lnTo>
                  <a:lnTo>
                    <a:pt x="32" y="6"/>
                  </a:lnTo>
                  <a:lnTo>
                    <a:pt x="36" y="0"/>
                  </a:lnTo>
                  <a:lnTo>
                    <a:pt x="3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9"/>
            <p:cNvSpPr>
              <a:spLocks/>
            </p:cNvSpPr>
            <p:nvPr/>
          </p:nvSpPr>
          <p:spPr bwMode="auto">
            <a:xfrm>
              <a:off x="768" y="2987"/>
              <a:ext cx="176" cy="220"/>
            </a:xfrm>
            <a:custGeom>
              <a:avLst/>
              <a:gdLst>
                <a:gd name="T0" fmla="*/ 2 w 176"/>
                <a:gd name="T1" fmla="*/ 0 h 220"/>
                <a:gd name="T2" fmla="*/ 40 w 176"/>
                <a:gd name="T3" fmla="*/ 6 h 220"/>
                <a:gd name="T4" fmla="*/ 80 w 176"/>
                <a:gd name="T5" fmla="*/ 20 h 220"/>
                <a:gd name="T6" fmla="*/ 116 w 176"/>
                <a:gd name="T7" fmla="*/ 44 h 220"/>
                <a:gd name="T8" fmla="*/ 138 w 176"/>
                <a:gd name="T9" fmla="*/ 74 h 220"/>
                <a:gd name="T10" fmla="*/ 144 w 176"/>
                <a:gd name="T11" fmla="*/ 90 h 220"/>
                <a:gd name="T12" fmla="*/ 140 w 176"/>
                <a:gd name="T13" fmla="*/ 120 h 220"/>
                <a:gd name="T14" fmla="*/ 128 w 176"/>
                <a:gd name="T15" fmla="*/ 146 h 220"/>
                <a:gd name="T16" fmla="*/ 100 w 176"/>
                <a:gd name="T17" fmla="*/ 184 h 220"/>
                <a:gd name="T18" fmla="*/ 118 w 176"/>
                <a:gd name="T19" fmla="*/ 184 h 220"/>
                <a:gd name="T20" fmla="*/ 158 w 176"/>
                <a:gd name="T21" fmla="*/ 190 h 220"/>
                <a:gd name="T22" fmla="*/ 172 w 176"/>
                <a:gd name="T23" fmla="*/ 198 h 220"/>
                <a:gd name="T24" fmla="*/ 176 w 176"/>
                <a:gd name="T25" fmla="*/ 206 h 220"/>
                <a:gd name="T26" fmla="*/ 176 w 176"/>
                <a:gd name="T27" fmla="*/ 212 h 220"/>
                <a:gd name="T28" fmla="*/ 148 w 176"/>
                <a:gd name="T29" fmla="*/ 220 h 220"/>
                <a:gd name="T30" fmla="*/ 114 w 176"/>
                <a:gd name="T31" fmla="*/ 220 h 220"/>
                <a:gd name="T32" fmla="*/ 52 w 176"/>
                <a:gd name="T33" fmla="*/ 208 h 220"/>
                <a:gd name="T34" fmla="*/ 32 w 176"/>
                <a:gd name="T35" fmla="*/ 202 h 220"/>
                <a:gd name="T36" fmla="*/ 20 w 176"/>
                <a:gd name="T37" fmla="*/ 194 h 220"/>
                <a:gd name="T38" fmla="*/ 20 w 176"/>
                <a:gd name="T39" fmla="*/ 190 h 220"/>
                <a:gd name="T40" fmla="*/ 24 w 176"/>
                <a:gd name="T41" fmla="*/ 182 h 220"/>
                <a:gd name="T42" fmla="*/ 50 w 176"/>
                <a:gd name="T43" fmla="*/ 162 h 220"/>
                <a:gd name="T44" fmla="*/ 70 w 176"/>
                <a:gd name="T45" fmla="*/ 148 h 220"/>
                <a:gd name="T46" fmla="*/ 92 w 176"/>
                <a:gd name="T47" fmla="*/ 126 h 220"/>
                <a:gd name="T48" fmla="*/ 98 w 176"/>
                <a:gd name="T49" fmla="*/ 108 h 220"/>
                <a:gd name="T50" fmla="*/ 90 w 176"/>
                <a:gd name="T51" fmla="*/ 92 h 220"/>
                <a:gd name="T52" fmla="*/ 66 w 176"/>
                <a:gd name="T53" fmla="*/ 76 h 220"/>
                <a:gd name="T54" fmla="*/ 30 w 176"/>
                <a:gd name="T55" fmla="*/ 60 h 220"/>
                <a:gd name="T56" fmla="*/ 20 w 176"/>
                <a:gd name="T57" fmla="*/ 52 h 220"/>
                <a:gd name="T58" fmla="*/ 18 w 176"/>
                <a:gd name="T59" fmla="*/ 48 h 220"/>
                <a:gd name="T60" fmla="*/ 18 w 176"/>
                <a:gd name="T61" fmla="*/ 44 h 220"/>
                <a:gd name="T62" fmla="*/ 22 w 176"/>
                <a:gd name="T63" fmla="*/ 44 h 220"/>
                <a:gd name="T64" fmla="*/ 16 w 176"/>
                <a:gd name="T65" fmla="*/ 40 h 220"/>
                <a:gd name="T66" fmla="*/ 2 w 176"/>
                <a:gd name="T67" fmla="*/ 28 h 220"/>
                <a:gd name="T68" fmla="*/ 2 w 176"/>
                <a:gd name="T69" fmla="*/ 14 h 220"/>
                <a:gd name="T70" fmla="*/ 2 w 176"/>
                <a:gd name="T7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220">
                  <a:moveTo>
                    <a:pt x="2" y="0"/>
                  </a:moveTo>
                  <a:lnTo>
                    <a:pt x="2" y="0"/>
                  </a:lnTo>
                  <a:lnTo>
                    <a:pt x="20" y="2"/>
                  </a:lnTo>
                  <a:lnTo>
                    <a:pt x="40" y="6"/>
                  </a:lnTo>
                  <a:lnTo>
                    <a:pt x="60" y="12"/>
                  </a:lnTo>
                  <a:lnTo>
                    <a:pt x="80" y="20"/>
                  </a:lnTo>
                  <a:lnTo>
                    <a:pt x="98" y="32"/>
                  </a:lnTo>
                  <a:lnTo>
                    <a:pt x="116" y="44"/>
                  </a:lnTo>
                  <a:lnTo>
                    <a:pt x="128" y="58"/>
                  </a:lnTo>
                  <a:lnTo>
                    <a:pt x="138" y="74"/>
                  </a:lnTo>
                  <a:lnTo>
                    <a:pt x="138" y="74"/>
                  </a:lnTo>
                  <a:lnTo>
                    <a:pt x="144" y="90"/>
                  </a:lnTo>
                  <a:lnTo>
                    <a:pt x="144" y="106"/>
                  </a:lnTo>
                  <a:lnTo>
                    <a:pt x="140" y="120"/>
                  </a:lnTo>
                  <a:lnTo>
                    <a:pt x="136" y="134"/>
                  </a:lnTo>
                  <a:lnTo>
                    <a:pt x="128" y="146"/>
                  </a:lnTo>
                  <a:lnTo>
                    <a:pt x="118" y="160"/>
                  </a:lnTo>
                  <a:lnTo>
                    <a:pt x="100" y="184"/>
                  </a:lnTo>
                  <a:lnTo>
                    <a:pt x="100" y="184"/>
                  </a:lnTo>
                  <a:lnTo>
                    <a:pt x="118" y="184"/>
                  </a:lnTo>
                  <a:lnTo>
                    <a:pt x="146" y="186"/>
                  </a:lnTo>
                  <a:lnTo>
                    <a:pt x="158" y="190"/>
                  </a:lnTo>
                  <a:lnTo>
                    <a:pt x="168" y="194"/>
                  </a:lnTo>
                  <a:lnTo>
                    <a:pt x="172" y="198"/>
                  </a:lnTo>
                  <a:lnTo>
                    <a:pt x="174" y="202"/>
                  </a:lnTo>
                  <a:lnTo>
                    <a:pt x="176" y="206"/>
                  </a:lnTo>
                  <a:lnTo>
                    <a:pt x="176" y="212"/>
                  </a:lnTo>
                  <a:lnTo>
                    <a:pt x="176" y="212"/>
                  </a:lnTo>
                  <a:lnTo>
                    <a:pt x="162" y="216"/>
                  </a:lnTo>
                  <a:lnTo>
                    <a:pt x="148" y="220"/>
                  </a:lnTo>
                  <a:lnTo>
                    <a:pt x="132" y="220"/>
                  </a:lnTo>
                  <a:lnTo>
                    <a:pt x="114" y="220"/>
                  </a:lnTo>
                  <a:lnTo>
                    <a:pt x="80" y="214"/>
                  </a:lnTo>
                  <a:lnTo>
                    <a:pt x="52" y="208"/>
                  </a:lnTo>
                  <a:lnTo>
                    <a:pt x="52" y="208"/>
                  </a:lnTo>
                  <a:lnTo>
                    <a:pt x="32" y="202"/>
                  </a:lnTo>
                  <a:lnTo>
                    <a:pt x="24" y="198"/>
                  </a:lnTo>
                  <a:lnTo>
                    <a:pt x="20" y="194"/>
                  </a:lnTo>
                  <a:lnTo>
                    <a:pt x="20" y="190"/>
                  </a:lnTo>
                  <a:lnTo>
                    <a:pt x="20" y="190"/>
                  </a:lnTo>
                  <a:lnTo>
                    <a:pt x="22" y="186"/>
                  </a:lnTo>
                  <a:lnTo>
                    <a:pt x="24" y="182"/>
                  </a:lnTo>
                  <a:lnTo>
                    <a:pt x="32" y="176"/>
                  </a:lnTo>
                  <a:lnTo>
                    <a:pt x="50" y="162"/>
                  </a:lnTo>
                  <a:lnTo>
                    <a:pt x="50" y="162"/>
                  </a:lnTo>
                  <a:lnTo>
                    <a:pt x="70" y="148"/>
                  </a:lnTo>
                  <a:lnTo>
                    <a:pt x="84" y="136"/>
                  </a:lnTo>
                  <a:lnTo>
                    <a:pt x="92" y="126"/>
                  </a:lnTo>
                  <a:lnTo>
                    <a:pt x="96" y="116"/>
                  </a:lnTo>
                  <a:lnTo>
                    <a:pt x="98" y="108"/>
                  </a:lnTo>
                  <a:lnTo>
                    <a:pt x="96" y="100"/>
                  </a:lnTo>
                  <a:lnTo>
                    <a:pt x="90" y="92"/>
                  </a:lnTo>
                  <a:lnTo>
                    <a:pt x="84" y="86"/>
                  </a:lnTo>
                  <a:lnTo>
                    <a:pt x="66" y="76"/>
                  </a:lnTo>
                  <a:lnTo>
                    <a:pt x="48" y="68"/>
                  </a:lnTo>
                  <a:lnTo>
                    <a:pt x="30" y="60"/>
                  </a:lnTo>
                  <a:lnTo>
                    <a:pt x="24" y="56"/>
                  </a:lnTo>
                  <a:lnTo>
                    <a:pt x="20" y="52"/>
                  </a:lnTo>
                  <a:lnTo>
                    <a:pt x="20" y="52"/>
                  </a:lnTo>
                  <a:lnTo>
                    <a:pt x="18" y="48"/>
                  </a:lnTo>
                  <a:lnTo>
                    <a:pt x="18" y="46"/>
                  </a:lnTo>
                  <a:lnTo>
                    <a:pt x="18" y="44"/>
                  </a:lnTo>
                  <a:lnTo>
                    <a:pt x="20" y="44"/>
                  </a:lnTo>
                  <a:lnTo>
                    <a:pt x="22" y="44"/>
                  </a:lnTo>
                  <a:lnTo>
                    <a:pt x="16" y="40"/>
                  </a:lnTo>
                  <a:lnTo>
                    <a:pt x="16" y="40"/>
                  </a:lnTo>
                  <a:lnTo>
                    <a:pt x="6" y="32"/>
                  </a:lnTo>
                  <a:lnTo>
                    <a:pt x="2" y="28"/>
                  </a:lnTo>
                  <a:lnTo>
                    <a:pt x="0" y="24"/>
                  </a:lnTo>
                  <a:lnTo>
                    <a:pt x="2" y="14"/>
                  </a:lnTo>
                  <a:lnTo>
                    <a:pt x="6"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50"/>
            <p:cNvSpPr>
              <a:spLocks/>
            </p:cNvSpPr>
            <p:nvPr/>
          </p:nvSpPr>
          <p:spPr bwMode="auto">
            <a:xfrm>
              <a:off x="456" y="2967"/>
              <a:ext cx="148" cy="248"/>
            </a:xfrm>
            <a:custGeom>
              <a:avLst/>
              <a:gdLst>
                <a:gd name="T0" fmla="*/ 28 w 148"/>
                <a:gd name="T1" fmla="*/ 0 h 248"/>
                <a:gd name="T2" fmla="*/ 62 w 148"/>
                <a:gd name="T3" fmla="*/ 16 h 248"/>
                <a:gd name="T4" fmla="*/ 98 w 148"/>
                <a:gd name="T5" fmla="*/ 40 h 248"/>
                <a:gd name="T6" fmla="*/ 128 w 148"/>
                <a:gd name="T7" fmla="*/ 70 h 248"/>
                <a:gd name="T8" fmla="*/ 142 w 148"/>
                <a:gd name="T9" fmla="*/ 104 h 248"/>
                <a:gd name="T10" fmla="*/ 144 w 148"/>
                <a:gd name="T11" fmla="*/ 122 h 248"/>
                <a:gd name="T12" fmla="*/ 134 w 148"/>
                <a:gd name="T13" fmla="*/ 150 h 248"/>
                <a:gd name="T14" fmla="*/ 114 w 148"/>
                <a:gd name="T15" fmla="*/ 172 h 248"/>
                <a:gd name="T16" fmla="*/ 78 w 148"/>
                <a:gd name="T17" fmla="*/ 202 h 248"/>
                <a:gd name="T18" fmla="*/ 98 w 148"/>
                <a:gd name="T19" fmla="*/ 208 h 248"/>
                <a:gd name="T20" fmla="*/ 136 w 148"/>
                <a:gd name="T21" fmla="*/ 222 h 248"/>
                <a:gd name="T22" fmla="*/ 146 w 148"/>
                <a:gd name="T23" fmla="*/ 232 h 248"/>
                <a:gd name="T24" fmla="*/ 148 w 148"/>
                <a:gd name="T25" fmla="*/ 242 h 248"/>
                <a:gd name="T26" fmla="*/ 146 w 148"/>
                <a:gd name="T27" fmla="*/ 246 h 248"/>
                <a:gd name="T28" fmla="*/ 118 w 148"/>
                <a:gd name="T29" fmla="*/ 248 h 248"/>
                <a:gd name="T30" fmla="*/ 86 w 148"/>
                <a:gd name="T31" fmla="*/ 240 h 248"/>
                <a:gd name="T32" fmla="*/ 28 w 148"/>
                <a:gd name="T33" fmla="*/ 214 h 248"/>
                <a:gd name="T34" fmla="*/ 10 w 148"/>
                <a:gd name="T35" fmla="*/ 204 h 248"/>
                <a:gd name="T36" fmla="*/ 0 w 148"/>
                <a:gd name="T37" fmla="*/ 194 h 248"/>
                <a:gd name="T38" fmla="*/ 0 w 148"/>
                <a:gd name="T39" fmla="*/ 188 h 248"/>
                <a:gd name="T40" fmla="*/ 6 w 148"/>
                <a:gd name="T41" fmla="*/ 184 h 248"/>
                <a:gd name="T42" fmla="*/ 36 w 148"/>
                <a:gd name="T43" fmla="*/ 170 h 248"/>
                <a:gd name="T44" fmla="*/ 58 w 148"/>
                <a:gd name="T45" fmla="*/ 162 h 248"/>
                <a:gd name="T46" fmla="*/ 86 w 148"/>
                <a:gd name="T47" fmla="*/ 144 h 248"/>
                <a:gd name="T48" fmla="*/ 96 w 148"/>
                <a:gd name="T49" fmla="*/ 128 h 248"/>
                <a:gd name="T50" fmla="*/ 92 w 148"/>
                <a:gd name="T51" fmla="*/ 112 h 248"/>
                <a:gd name="T52" fmla="*/ 72 w 148"/>
                <a:gd name="T53" fmla="*/ 90 h 248"/>
                <a:gd name="T54" fmla="*/ 40 w 148"/>
                <a:gd name="T55" fmla="*/ 66 h 248"/>
                <a:gd name="T56" fmla="*/ 32 w 148"/>
                <a:gd name="T57" fmla="*/ 56 h 248"/>
                <a:gd name="T58" fmla="*/ 32 w 148"/>
                <a:gd name="T59" fmla="*/ 50 h 248"/>
                <a:gd name="T60" fmla="*/ 32 w 148"/>
                <a:gd name="T61" fmla="*/ 48 h 248"/>
                <a:gd name="T62" fmla="*/ 36 w 148"/>
                <a:gd name="T63" fmla="*/ 48 h 248"/>
                <a:gd name="T64" fmla="*/ 32 w 148"/>
                <a:gd name="T65" fmla="*/ 42 h 248"/>
                <a:gd name="T66" fmla="*/ 22 w 148"/>
                <a:gd name="T67" fmla="*/ 28 h 248"/>
                <a:gd name="T68" fmla="*/ 24 w 148"/>
                <a:gd name="T69" fmla="*/ 16 h 248"/>
                <a:gd name="T70" fmla="*/ 28 w 148"/>
                <a:gd name="T71" fmla="*/ 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248">
                  <a:moveTo>
                    <a:pt x="28" y="0"/>
                  </a:moveTo>
                  <a:lnTo>
                    <a:pt x="28" y="0"/>
                  </a:lnTo>
                  <a:lnTo>
                    <a:pt x="44" y="6"/>
                  </a:lnTo>
                  <a:lnTo>
                    <a:pt x="62" y="16"/>
                  </a:lnTo>
                  <a:lnTo>
                    <a:pt x="80" y="26"/>
                  </a:lnTo>
                  <a:lnTo>
                    <a:pt x="98" y="40"/>
                  </a:lnTo>
                  <a:lnTo>
                    <a:pt x="114" y="54"/>
                  </a:lnTo>
                  <a:lnTo>
                    <a:pt x="128" y="70"/>
                  </a:lnTo>
                  <a:lnTo>
                    <a:pt x="136" y="86"/>
                  </a:lnTo>
                  <a:lnTo>
                    <a:pt x="142" y="104"/>
                  </a:lnTo>
                  <a:lnTo>
                    <a:pt x="142" y="104"/>
                  </a:lnTo>
                  <a:lnTo>
                    <a:pt x="144" y="122"/>
                  </a:lnTo>
                  <a:lnTo>
                    <a:pt x="140" y="136"/>
                  </a:lnTo>
                  <a:lnTo>
                    <a:pt x="134" y="150"/>
                  </a:lnTo>
                  <a:lnTo>
                    <a:pt x="126" y="162"/>
                  </a:lnTo>
                  <a:lnTo>
                    <a:pt x="114" y="172"/>
                  </a:lnTo>
                  <a:lnTo>
                    <a:pt x="104" y="182"/>
                  </a:lnTo>
                  <a:lnTo>
                    <a:pt x="78" y="202"/>
                  </a:lnTo>
                  <a:lnTo>
                    <a:pt x="78" y="202"/>
                  </a:lnTo>
                  <a:lnTo>
                    <a:pt x="98" y="208"/>
                  </a:lnTo>
                  <a:lnTo>
                    <a:pt x="124" y="216"/>
                  </a:lnTo>
                  <a:lnTo>
                    <a:pt x="136" y="222"/>
                  </a:lnTo>
                  <a:lnTo>
                    <a:pt x="144" y="228"/>
                  </a:lnTo>
                  <a:lnTo>
                    <a:pt x="146" y="232"/>
                  </a:lnTo>
                  <a:lnTo>
                    <a:pt x="148" y="236"/>
                  </a:lnTo>
                  <a:lnTo>
                    <a:pt x="148" y="242"/>
                  </a:lnTo>
                  <a:lnTo>
                    <a:pt x="146" y="246"/>
                  </a:lnTo>
                  <a:lnTo>
                    <a:pt x="146" y="246"/>
                  </a:lnTo>
                  <a:lnTo>
                    <a:pt x="132" y="248"/>
                  </a:lnTo>
                  <a:lnTo>
                    <a:pt x="118" y="248"/>
                  </a:lnTo>
                  <a:lnTo>
                    <a:pt x="102" y="246"/>
                  </a:lnTo>
                  <a:lnTo>
                    <a:pt x="86" y="240"/>
                  </a:lnTo>
                  <a:lnTo>
                    <a:pt x="54" y="228"/>
                  </a:lnTo>
                  <a:lnTo>
                    <a:pt x="28" y="214"/>
                  </a:lnTo>
                  <a:lnTo>
                    <a:pt x="28" y="214"/>
                  </a:lnTo>
                  <a:lnTo>
                    <a:pt x="10" y="204"/>
                  </a:lnTo>
                  <a:lnTo>
                    <a:pt x="2" y="198"/>
                  </a:lnTo>
                  <a:lnTo>
                    <a:pt x="0" y="194"/>
                  </a:lnTo>
                  <a:lnTo>
                    <a:pt x="0" y="188"/>
                  </a:lnTo>
                  <a:lnTo>
                    <a:pt x="0" y="188"/>
                  </a:lnTo>
                  <a:lnTo>
                    <a:pt x="2" y="186"/>
                  </a:lnTo>
                  <a:lnTo>
                    <a:pt x="6" y="184"/>
                  </a:lnTo>
                  <a:lnTo>
                    <a:pt x="16" y="178"/>
                  </a:lnTo>
                  <a:lnTo>
                    <a:pt x="36" y="170"/>
                  </a:lnTo>
                  <a:lnTo>
                    <a:pt x="36" y="170"/>
                  </a:lnTo>
                  <a:lnTo>
                    <a:pt x="58" y="162"/>
                  </a:lnTo>
                  <a:lnTo>
                    <a:pt x="74" y="152"/>
                  </a:lnTo>
                  <a:lnTo>
                    <a:pt x="86" y="144"/>
                  </a:lnTo>
                  <a:lnTo>
                    <a:pt x="92" y="136"/>
                  </a:lnTo>
                  <a:lnTo>
                    <a:pt x="96" y="128"/>
                  </a:lnTo>
                  <a:lnTo>
                    <a:pt x="94" y="120"/>
                  </a:lnTo>
                  <a:lnTo>
                    <a:pt x="92" y="112"/>
                  </a:lnTo>
                  <a:lnTo>
                    <a:pt x="86" y="104"/>
                  </a:lnTo>
                  <a:lnTo>
                    <a:pt x="72" y="90"/>
                  </a:lnTo>
                  <a:lnTo>
                    <a:pt x="56" y="78"/>
                  </a:lnTo>
                  <a:lnTo>
                    <a:pt x="40" y="66"/>
                  </a:lnTo>
                  <a:lnTo>
                    <a:pt x="36" y="60"/>
                  </a:lnTo>
                  <a:lnTo>
                    <a:pt x="32" y="56"/>
                  </a:lnTo>
                  <a:lnTo>
                    <a:pt x="32" y="56"/>
                  </a:lnTo>
                  <a:lnTo>
                    <a:pt x="32" y="50"/>
                  </a:lnTo>
                  <a:lnTo>
                    <a:pt x="32" y="48"/>
                  </a:lnTo>
                  <a:lnTo>
                    <a:pt x="32" y="48"/>
                  </a:lnTo>
                  <a:lnTo>
                    <a:pt x="34" y="48"/>
                  </a:lnTo>
                  <a:lnTo>
                    <a:pt x="36" y="48"/>
                  </a:lnTo>
                  <a:lnTo>
                    <a:pt x="32" y="42"/>
                  </a:lnTo>
                  <a:lnTo>
                    <a:pt x="32" y="42"/>
                  </a:lnTo>
                  <a:lnTo>
                    <a:pt x="22" y="32"/>
                  </a:lnTo>
                  <a:lnTo>
                    <a:pt x="22" y="28"/>
                  </a:lnTo>
                  <a:lnTo>
                    <a:pt x="20" y="24"/>
                  </a:lnTo>
                  <a:lnTo>
                    <a:pt x="24" y="16"/>
                  </a:lnTo>
                  <a:lnTo>
                    <a:pt x="32" y="2"/>
                  </a:lnTo>
                  <a:lnTo>
                    <a:pt x="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51"/>
            <p:cNvSpPr>
              <a:spLocks/>
            </p:cNvSpPr>
            <p:nvPr/>
          </p:nvSpPr>
          <p:spPr bwMode="auto">
            <a:xfrm>
              <a:off x="956" y="2713"/>
              <a:ext cx="196" cy="198"/>
            </a:xfrm>
            <a:custGeom>
              <a:avLst/>
              <a:gdLst>
                <a:gd name="T0" fmla="*/ 0 w 196"/>
                <a:gd name="T1" fmla="*/ 106 h 198"/>
                <a:gd name="T2" fmla="*/ 0 w 196"/>
                <a:gd name="T3" fmla="*/ 106 h 198"/>
                <a:gd name="T4" fmla="*/ 52 w 196"/>
                <a:gd name="T5" fmla="*/ 136 h 198"/>
                <a:gd name="T6" fmla="*/ 104 w 196"/>
                <a:gd name="T7" fmla="*/ 168 h 198"/>
                <a:gd name="T8" fmla="*/ 104 w 196"/>
                <a:gd name="T9" fmla="*/ 168 h 198"/>
                <a:gd name="T10" fmla="*/ 118 w 196"/>
                <a:gd name="T11" fmla="*/ 178 h 198"/>
                <a:gd name="T12" fmla="*/ 138 w 196"/>
                <a:gd name="T13" fmla="*/ 188 h 198"/>
                <a:gd name="T14" fmla="*/ 148 w 196"/>
                <a:gd name="T15" fmla="*/ 194 h 198"/>
                <a:gd name="T16" fmla="*/ 158 w 196"/>
                <a:gd name="T17" fmla="*/ 196 h 198"/>
                <a:gd name="T18" fmla="*/ 166 w 196"/>
                <a:gd name="T19" fmla="*/ 198 h 198"/>
                <a:gd name="T20" fmla="*/ 174 w 196"/>
                <a:gd name="T21" fmla="*/ 196 h 198"/>
                <a:gd name="T22" fmla="*/ 174 w 196"/>
                <a:gd name="T23" fmla="*/ 196 h 198"/>
                <a:gd name="T24" fmla="*/ 178 w 196"/>
                <a:gd name="T25" fmla="*/ 192 h 198"/>
                <a:gd name="T26" fmla="*/ 182 w 196"/>
                <a:gd name="T27" fmla="*/ 188 h 198"/>
                <a:gd name="T28" fmla="*/ 188 w 196"/>
                <a:gd name="T29" fmla="*/ 172 h 198"/>
                <a:gd name="T30" fmla="*/ 192 w 196"/>
                <a:gd name="T31" fmla="*/ 152 h 198"/>
                <a:gd name="T32" fmla="*/ 194 w 196"/>
                <a:gd name="T33" fmla="*/ 128 h 198"/>
                <a:gd name="T34" fmla="*/ 196 w 196"/>
                <a:gd name="T35" fmla="*/ 84 h 198"/>
                <a:gd name="T36" fmla="*/ 196 w 196"/>
                <a:gd name="T37" fmla="*/ 52 h 198"/>
                <a:gd name="T38" fmla="*/ 196 w 196"/>
                <a:gd name="T39" fmla="*/ 52 h 198"/>
                <a:gd name="T40" fmla="*/ 194 w 196"/>
                <a:gd name="T41" fmla="*/ 36 h 198"/>
                <a:gd name="T42" fmla="*/ 186 w 196"/>
                <a:gd name="T43" fmla="*/ 22 h 198"/>
                <a:gd name="T44" fmla="*/ 176 w 196"/>
                <a:gd name="T45" fmla="*/ 10 h 198"/>
                <a:gd name="T46" fmla="*/ 170 w 196"/>
                <a:gd name="T47" fmla="*/ 4 h 198"/>
                <a:gd name="T48" fmla="*/ 162 w 196"/>
                <a:gd name="T49" fmla="*/ 2 h 198"/>
                <a:gd name="T50" fmla="*/ 162 w 196"/>
                <a:gd name="T51" fmla="*/ 2 h 198"/>
                <a:gd name="T52" fmla="*/ 156 w 196"/>
                <a:gd name="T53" fmla="*/ 0 h 198"/>
                <a:gd name="T54" fmla="*/ 148 w 196"/>
                <a:gd name="T55" fmla="*/ 0 h 198"/>
                <a:gd name="T56" fmla="*/ 140 w 196"/>
                <a:gd name="T57" fmla="*/ 0 h 198"/>
                <a:gd name="T58" fmla="*/ 132 w 196"/>
                <a:gd name="T59" fmla="*/ 2 h 198"/>
                <a:gd name="T60" fmla="*/ 126 w 196"/>
                <a:gd name="T61" fmla="*/ 6 h 198"/>
                <a:gd name="T62" fmla="*/ 118 w 196"/>
                <a:gd name="T63" fmla="*/ 10 h 198"/>
                <a:gd name="T64" fmla="*/ 114 w 196"/>
                <a:gd name="T65" fmla="*/ 16 h 198"/>
                <a:gd name="T66" fmla="*/ 110 w 196"/>
                <a:gd name="T67" fmla="*/ 22 h 198"/>
                <a:gd name="T68" fmla="*/ 110 w 196"/>
                <a:gd name="T69" fmla="*/ 22 h 198"/>
                <a:gd name="T70" fmla="*/ 110 w 196"/>
                <a:gd name="T71" fmla="*/ 30 h 198"/>
                <a:gd name="T72" fmla="*/ 112 w 196"/>
                <a:gd name="T73" fmla="*/ 36 h 198"/>
                <a:gd name="T74" fmla="*/ 116 w 196"/>
                <a:gd name="T75" fmla="*/ 42 h 198"/>
                <a:gd name="T76" fmla="*/ 122 w 196"/>
                <a:gd name="T77" fmla="*/ 46 h 198"/>
                <a:gd name="T78" fmla="*/ 136 w 196"/>
                <a:gd name="T79" fmla="*/ 52 h 198"/>
                <a:gd name="T80" fmla="*/ 142 w 196"/>
                <a:gd name="T81" fmla="*/ 56 h 198"/>
                <a:gd name="T82" fmla="*/ 146 w 196"/>
                <a:gd name="T83" fmla="*/ 60 h 198"/>
                <a:gd name="T84" fmla="*/ 146 w 196"/>
                <a:gd name="T85" fmla="*/ 60 h 198"/>
                <a:gd name="T86" fmla="*/ 150 w 196"/>
                <a:gd name="T87" fmla="*/ 66 h 198"/>
                <a:gd name="T88" fmla="*/ 154 w 196"/>
                <a:gd name="T89" fmla="*/ 72 h 198"/>
                <a:gd name="T90" fmla="*/ 156 w 196"/>
                <a:gd name="T91" fmla="*/ 84 h 198"/>
                <a:gd name="T92" fmla="*/ 156 w 196"/>
                <a:gd name="T93" fmla="*/ 112 h 198"/>
                <a:gd name="T94" fmla="*/ 156 w 196"/>
                <a:gd name="T95" fmla="*/ 112 h 198"/>
                <a:gd name="T96" fmla="*/ 156 w 196"/>
                <a:gd name="T97" fmla="*/ 142 h 198"/>
                <a:gd name="T98" fmla="*/ 156 w 196"/>
                <a:gd name="T99" fmla="*/ 142 h 198"/>
                <a:gd name="T100" fmla="*/ 102 w 196"/>
                <a:gd name="T101" fmla="*/ 110 h 198"/>
                <a:gd name="T102" fmla="*/ 70 w 196"/>
                <a:gd name="T103" fmla="*/ 90 h 198"/>
                <a:gd name="T104" fmla="*/ 42 w 196"/>
                <a:gd name="T105" fmla="*/ 72 h 198"/>
                <a:gd name="T106" fmla="*/ 42 w 196"/>
                <a:gd name="T107" fmla="*/ 72 h 198"/>
                <a:gd name="T108" fmla="*/ 30 w 196"/>
                <a:gd name="T109" fmla="*/ 64 h 198"/>
                <a:gd name="T110" fmla="*/ 28 w 196"/>
                <a:gd name="T111" fmla="*/ 64 h 198"/>
                <a:gd name="T112" fmla="*/ 28 w 196"/>
                <a:gd name="T113" fmla="*/ 66 h 198"/>
                <a:gd name="T114" fmla="*/ 26 w 196"/>
                <a:gd name="T115" fmla="*/ 74 h 198"/>
                <a:gd name="T116" fmla="*/ 22 w 196"/>
                <a:gd name="T117" fmla="*/ 78 h 198"/>
                <a:gd name="T118" fmla="*/ 14 w 196"/>
                <a:gd name="T119" fmla="*/ 86 h 198"/>
                <a:gd name="T120" fmla="*/ 0 w 196"/>
                <a:gd name="T121" fmla="*/ 106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6" h="198">
                  <a:moveTo>
                    <a:pt x="0" y="106"/>
                  </a:moveTo>
                  <a:lnTo>
                    <a:pt x="0" y="106"/>
                  </a:lnTo>
                  <a:lnTo>
                    <a:pt x="52" y="136"/>
                  </a:lnTo>
                  <a:lnTo>
                    <a:pt x="104" y="168"/>
                  </a:lnTo>
                  <a:lnTo>
                    <a:pt x="104" y="168"/>
                  </a:lnTo>
                  <a:lnTo>
                    <a:pt x="118" y="178"/>
                  </a:lnTo>
                  <a:lnTo>
                    <a:pt x="138" y="188"/>
                  </a:lnTo>
                  <a:lnTo>
                    <a:pt x="148" y="194"/>
                  </a:lnTo>
                  <a:lnTo>
                    <a:pt x="158" y="196"/>
                  </a:lnTo>
                  <a:lnTo>
                    <a:pt x="166" y="198"/>
                  </a:lnTo>
                  <a:lnTo>
                    <a:pt x="174" y="196"/>
                  </a:lnTo>
                  <a:lnTo>
                    <a:pt x="174" y="196"/>
                  </a:lnTo>
                  <a:lnTo>
                    <a:pt x="178" y="192"/>
                  </a:lnTo>
                  <a:lnTo>
                    <a:pt x="182" y="188"/>
                  </a:lnTo>
                  <a:lnTo>
                    <a:pt x="188" y="172"/>
                  </a:lnTo>
                  <a:lnTo>
                    <a:pt x="192" y="152"/>
                  </a:lnTo>
                  <a:lnTo>
                    <a:pt x="194" y="128"/>
                  </a:lnTo>
                  <a:lnTo>
                    <a:pt x="196" y="84"/>
                  </a:lnTo>
                  <a:lnTo>
                    <a:pt x="196" y="52"/>
                  </a:lnTo>
                  <a:lnTo>
                    <a:pt x="196" y="52"/>
                  </a:lnTo>
                  <a:lnTo>
                    <a:pt x="194" y="36"/>
                  </a:lnTo>
                  <a:lnTo>
                    <a:pt x="186" y="22"/>
                  </a:lnTo>
                  <a:lnTo>
                    <a:pt x="176" y="10"/>
                  </a:lnTo>
                  <a:lnTo>
                    <a:pt x="170" y="4"/>
                  </a:lnTo>
                  <a:lnTo>
                    <a:pt x="162" y="2"/>
                  </a:lnTo>
                  <a:lnTo>
                    <a:pt x="162" y="2"/>
                  </a:lnTo>
                  <a:lnTo>
                    <a:pt x="156" y="0"/>
                  </a:lnTo>
                  <a:lnTo>
                    <a:pt x="148" y="0"/>
                  </a:lnTo>
                  <a:lnTo>
                    <a:pt x="140" y="0"/>
                  </a:lnTo>
                  <a:lnTo>
                    <a:pt x="132" y="2"/>
                  </a:lnTo>
                  <a:lnTo>
                    <a:pt x="126" y="6"/>
                  </a:lnTo>
                  <a:lnTo>
                    <a:pt x="118" y="10"/>
                  </a:lnTo>
                  <a:lnTo>
                    <a:pt x="114" y="16"/>
                  </a:lnTo>
                  <a:lnTo>
                    <a:pt x="110" y="22"/>
                  </a:lnTo>
                  <a:lnTo>
                    <a:pt x="110" y="22"/>
                  </a:lnTo>
                  <a:lnTo>
                    <a:pt x="110" y="30"/>
                  </a:lnTo>
                  <a:lnTo>
                    <a:pt x="112" y="36"/>
                  </a:lnTo>
                  <a:lnTo>
                    <a:pt x="116" y="42"/>
                  </a:lnTo>
                  <a:lnTo>
                    <a:pt x="122" y="46"/>
                  </a:lnTo>
                  <a:lnTo>
                    <a:pt x="136" y="52"/>
                  </a:lnTo>
                  <a:lnTo>
                    <a:pt x="142" y="56"/>
                  </a:lnTo>
                  <a:lnTo>
                    <a:pt x="146" y="60"/>
                  </a:lnTo>
                  <a:lnTo>
                    <a:pt x="146" y="60"/>
                  </a:lnTo>
                  <a:lnTo>
                    <a:pt x="150" y="66"/>
                  </a:lnTo>
                  <a:lnTo>
                    <a:pt x="154" y="72"/>
                  </a:lnTo>
                  <a:lnTo>
                    <a:pt x="156" y="84"/>
                  </a:lnTo>
                  <a:lnTo>
                    <a:pt x="156" y="112"/>
                  </a:lnTo>
                  <a:lnTo>
                    <a:pt x="156" y="112"/>
                  </a:lnTo>
                  <a:lnTo>
                    <a:pt x="156" y="142"/>
                  </a:lnTo>
                  <a:lnTo>
                    <a:pt x="156" y="142"/>
                  </a:lnTo>
                  <a:lnTo>
                    <a:pt x="102" y="110"/>
                  </a:lnTo>
                  <a:lnTo>
                    <a:pt x="70" y="90"/>
                  </a:lnTo>
                  <a:lnTo>
                    <a:pt x="42" y="72"/>
                  </a:lnTo>
                  <a:lnTo>
                    <a:pt x="42" y="72"/>
                  </a:lnTo>
                  <a:lnTo>
                    <a:pt x="30" y="64"/>
                  </a:lnTo>
                  <a:lnTo>
                    <a:pt x="28" y="64"/>
                  </a:lnTo>
                  <a:lnTo>
                    <a:pt x="28" y="66"/>
                  </a:lnTo>
                  <a:lnTo>
                    <a:pt x="26" y="74"/>
                  </a:lnTo>
                  <a:lnTo>
                    <a:pt x="22" y="78"/>
                  </a:lnTo>
                  <a:lnTo>
                    <a:pt x="14" y="86"/>
                  </a:lnTo>
                  <a:lnTo>
                    <a:pt x="0" y="10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52"/>
            <p:cNvSpPr>
              <a:spLocks/>
            </p:cNvSpPr>
            <p:nvPr/>
          </p:nvSpPr>
          <p:spPr bwMode="auto">
            <a:xfrm>
              <a:off x="248" y="2727"/>
              <a:ext cx="228" cy="246"/>
            </a:xfrm>
            <a:custGeom>
              <a:avLst/>
              <a:gdLst>
                <a:gd name="T0" fmla="*/ 228 w 228"/>
                <a:gd name="T1" fmla="*/ 0 h 246"/>
                <a:gd name="T2" fmla="*/ 228 w 228"/>
                <a:gd name="T3" fmla="*/ 0 h 246"/>
                <a:gd name="T4" fmla="*/ 194 w 228"/>
                <a:gd name="T5" fmla="*/ 14 h 246"/>
                <a:gd name="T6" fmla="*/ 156 w 228"/>
                <a:gd name="T7" fmla="*/ 34 h 246"/>
                <a:gd name="T8" fmla="*/ 118 w 228"/>
                <a:gd name="T9" fmla="*/ 54 h 246"/>
                <a:gd name="T10" fmla="*/ 100 w 228"/>
                <a:gd name="T11" fmla="*/ 62 h 246"/>
                <a:gd name="T12" fmla="*/ 84 w 228"/>
                <a:gd name="T13" fmla="*/ 66 h 246"/>
                <a:gd name="T14" fmla="*/ 84 w 228"/>
                <a:gd name="T15" fmla="*/ 66 h 246"/>
                <a:gd name="T16" fmla="*/ 66 w 228"/>
                <a:gd name="T17" fmla="*/ 72 h 246"/>
                <a:gd name="T18" fmla="*/ 60 w 228"/>
                <a:gd name="T19" fmla="*/ 76 h 246"/>
                <a:gd name="T20" fmla="*/ 54 w 228"/>
                <a:gd name="T21" fmla="*/ 80 h 246"/>
                <a:gd name="T22" fmla="*/ 44 w 228"/>
                <a:gd name="T23" fmla="*/ 94 h 246"/>
                <a:gd name="T24" fmla="*/ 34 w 228"/>
                <a:gd name="T25" fmla="*/ 114 h 246"/>
                <a:gd name="T26" fmla="*/ 34 w 228"/>
                <a:gd name="T27" fmla="*/ 114 h 246"/>
                <a:gd name="T28" fmla="*/ 20 w 228"/>
                <a:gd name="T29" fmla="*/ 146 h 246"/>
                <a:gd name="T30" fmla="*/ 8 w 228"/>
                <a:gd name="T31" fmla="*/ 180 h 246"/>
                <a:gd name="T32" fmla="*/ 8 w 228"/>
                <a:gd name="T33" fmla="*/ 180 h 246"/>
                <a:gd name="T34" fmla="*/ 4 w 228"/>
                <a:gd name="T35" fmla="*/ 194 h 246"/>
                <a:gd name="T36" fmla="*/ 0 w 228"/>
                <a:gd name="T37" fmla="*/ 208 h 246"/>
                <a:gd name="T38" fmla="*/ 0 w 228"/>
                <a:gd name="T39" fmla="*/ 214 h 246"/>
                <a:gd name="T40" fmla="*/ 0 w 228"/>
                <a:gd name="T41" fmla="*/ 220 h 246"/>
                <a:gd name="T42" fmla="*/ 2 w 228"/>
                <a:gd name="T43" fmla="*/ 226 h 246"/>
                <a:gd name="T44" fmla="*/ 6 w 228"/>
                <a:gd name="T45" fmla="*/ 230 h 246"/>
                <a:gd name="T46" fmla="*/ 6 w 228"/>
                <a:gd name="T47" fmla="*/ 230 h 246"/>
                <a:gd name="T48" fmla="*/ 14 w 228"/>
                <a:gd name="T49" fmla="*/ 236 h 246"/>
                <a:gd name="T50" fmla="*/ 26 w 228"/>
                <a:gd name="T51" fmla="*/ 242 h 246"/>
                <a:gd name="T52" fmla="*/ 38 w 228"/>
                <a:gd name="T53" fmla="*/ 246 h 246"/>
                <a:gd name="T54" fmla="*/ 46 w 228"/>
                <a:gd name="T55" fmla="*/ 246 h 246"/>
                <a:gd name="T56" fmla="*/ 46 w 228"/>
                <a:gd name="T57" fmla="*/ 246 h 246"/>
                <a:gd name="T58" fmla="*/ 52 w 228"/>
                <a:gd name="T59" fmla="*/ 244 h 246"/>
                <a:gd name="T60" fmla="*/ 56 w 228"/>
                <a:gd name="T61" fmla="*/ 242 h 246"/>
                <a:gd name="T62" fmla="*/ 60 w 228"/>
                <a:gd name="T63" fmla="*/ 238 h 246"/>
                <a:gd name="T64" fmla="*/ 62 w 228"/>
                <a:gd name="T65" fmla="*/ 234 h 246"/>
                <a:gd name="T66" fmla="*/ 62 w 228"/>
                <a:gd name="T67" fmla="*/ 230 h 246"/>
                <a:gd name="T68" fmla="*/ 62 w 228"/>
                <a:gd name="T69" fmla="*/ 224 h 246"/>
                <a:gd name="T70" fmla="*/ 60 w 228"/>
                <a:gd name="T71" fmla="*/ 220 h 246"/>
                <a:gd name="T72" fmla="*/ 56 w 228"/>
                <a:gd name="T73" fmla="*/ 216 h 246"/>
                <a:gd name="T74" fmla="*/ 56 w 228"/>
                <a:gd name="T75" fmla="*/ 216 h 246"/>
                <a:gd name="T76" fmla="*/ 52 w 228"/>
                <a:gd name="T77" fmla="*/ 212 h 246"/>
                <a:gd name="T78" fmla="*/ 50 w 228"/>
                <a:gd name="T79" fmla="*/ 206 h 246"/>
                <a:gd name="T80" fmla="*/ 48 w 228"/>
                <a:gd name="T81" fmla="*/ 194 h 246"/>
                <a:gd name="T82" fmla="*/ 50 w 228"/>
                <a:gd name="T83" fmla="*/ 180 h 246"/>
                <a:gd name="T84" fmla="*/ 54 w 228"/>
                <a:gd name="T85" fmla="*/ 166 h 246"/>
                <a:gd name="T86" fmla="*/ 66 w 228"/>
                <a:gd name="T87" fmla="*/ 136 h 246"/>
                <a:gd name="T88" fmla="*/ 72 w 228"/>
                <a:gd name="T89" fmla="*/ 122 h 246"/>
                <a:gd name="T90" fmla="*/ 76 w 228"/>
                <a:gd name="T91" fmla="*/ 110 h 246"/>
                <a:gd name="T92" fmla="*/ 76 w 228"/>
                <a:gd name="T93" fmla="*/ 110 h 246"/>
                <a:gd name="T94" fmla="*/ 92 w 228"/>
                <a:gd name="T95" fmla="*/ 108 h 246"/>
                <a:gd name="T96" fmla="*/ 112 w 228"/>
                <a:gd name="T97" fmla="*/ 104 h 246"/>
                <a:gd name="T98" fmla="*/ 154 w 228"/>
                <a:gd name="T99" fmla="*/ 92 h 246"/>
                <a:gd name="T100" fmla="*/ 194 w 228"/>
                <a:gd name="T101" fmla="*/ 80 h 246"/>
                <a:gd name="T102" fmla="*/ 228 w 228"/>
                <a:gd name="T103" fmla="*/ 68 h 246"/>
                <a:gd name="T104" fmla="*/ 228 w 228"/>
                <a:gd name="T105" fmla="*/ 68 h 246"/>
                <a:gd name="T106" fmla="*/ 228 w 228"/>
                <a:gd name="T107" fmla="*/ 26 h 246"/>
                <a:gd name="T108" fmla="*/ 228 w 228"/>
                <a:gd name="T109"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28" h="246">
                  <a:moveTo>
                    <a:pt x="228" y="0"/>
                  </a:moveTo>
                  <a:lnTo>
                    <a:pt x="228" y="0"/>
                  </a:lnTo>
                  <a:lnTo>
                    <a:pt x="194" y="14"/>
                  </a:lnTo>
                  <a:lnTo>
                    <a:pt x="156" y="34"/>
                  </a:lnTo>
                  <a:lnTo>
                    <a:pt x="118" y="54"/>
                  </a:lnTo>
                  <a:lnTo>
                    <a:pt x="100" y="62"/>
                  </a:lnTo>
                  <a:lnTo>
                    <a:pt x="84" y="66"/>
                  </a:lnTo>
                  <a:lnTo>
                    <a:pt x="84" y="66"/>
                  </a:lnTo>
                  <a:lnTo>
                    <a:pt x="66" y="72"/>
                  </a:lnTo>
                  <a:lnTo>
                    <a:pt x="60" y="76"/>
                  </a:lnTo>
                  <a:lnTo>
                    <a:pt x="54" y="80"/>
                  </a:lnTo>
                  <a:lnTo>
                    <a:pt x="44" y="94"/>
                  </a:lnTo>
                  <a:lnTo>
                    <a:pt x="34" y="114"/>
                  </a:lnTo>
                  <a:lnTo>
                    <a:pt x="34" y="114"/>
                  </a:lnTo>
                  <a:lnTo>
                    <a:pt x="20" y="146"/>
                  </a:lnTo>
                  <a:lnTo>
                    <a:pt x="8" y="180"/>
                  </a:lnTo>
                  <a:lnTo>
                    <a:pt x="8" y="180"/>
                  </a:lnTo>
                  <a:lnTo>
                    <a:pt x="4" y="194"/>
                  </a:lnTo>
                  <a:lnTo>
                    <a:pt x="0" y="208"/>
                  </a:lnTo>
                  <a:lnTo>
                    <a:pt x="0" y="214"/>
                  </a:lnTo>
                  <a:lnTo>
                    <a:pt x="0" y="220"/>
                  </a:lnTo>
                  <a:lnTo>
                    <a:pt x="2" y="226"/>
                  </a:lnTo>
                  <a:lnTo>
                    <a:pt x="6" y="230"/>
                  </a:lnTo>
                  <a:lnTo>
                    <a:pt x="6" y="230"/>
                  </a:lnTo>
                  <a:lnTo>
                    <a:pt x="14" y="236"/>
                  </a:lnTo>
                  <a:lnTo>
                    <a:pt x="26" y="242"/>
                  </a:lnTo>
                  <a:lnTo>
                    <a:pt x="38" y="246"/>
                  </a:lnTo>
                  <a:lnTo>
                    <a:pt x="46" y="246"/>
                  </a:lnTo>
                  <a:lnTo>
                    <a:pt x="46" y="246"/>
                  </a:lnTo>
                  <a:lnTo>
                    <a:pt x="52" y="244"/>
                  </a:lnTo>
                  <a:lnTo>
                    <a:pt x="56" y="242"/>
                  </a:lnTo>
                  <a:lnTo>
                    <a:pt x="60" y="238"/>
                  </a:lnTo>
                  <a:lnTo>
                    <a:pt x="62" y="234"/>
                  </a:lnTo>
                  <a:lnTo>
                    <a:pt x="62" y="230"/>
                  </a:lnTo>
                  <a:lnTo>
                    <a:pt x="62" y="224"/>
                  </a:lnTo>
                  <a:lnTo>
                    <a:pt x="60" y="220"/>
                  </a:lnTo>
                  <a:lnTo>
                    <a:pt x="56" y="216"/>
                  </a:lnTo>
                  <a:lnTo>
                    <a:pt x="56" y="216"/>
                  </a:lnTo>
                  <a:lnTo>
                    <a:pt x="52" y="212"/>
                  </a:lnTo>
                  <a:lnTo>
                    <a:pt x="50" y="206"/>
                  </a:lnTo>
                  <a:lnTo>
                    <a:pt x="48" y="194"/>
                  </a:lnTo>
                  <a:lnTo>
                    <a:pt x="50" y="180"/>
                  </a:lnTo>
                  <a:lnTo>
                    <a:pt x="54" y="166"/>
                  </a:lnTo>
                  <a:lnTo>
                    <a:pt x="66" y="136"/>
                  </a:lnTo>
                  <a:lnTo>
                    <a:pt x="72" y="122"/>
                  </a:lnTo>
                  <a:lnTo>
                    <a:pt x="76" y="110"/>
                  </a:lnTo>
                  <a:lnTo>
                    <a:pt x="76" y="110"/>
                  </a:lnTo>
                  <a:lnTo>
                    <a:pt x="92" y="108"/>
                  </a:lnTo>
                  <a:lnTo>
                    <a:pt x="112" y="104"/>
                  </a:lnTo>
                  <a:lnTo>
                    <a:pt x="154" y="92"/>
                  </a:lnTo>
                  <a:lnTo>
                    <a:pt x="194" y="80"/>
                  </a:lnTo>
                  <a:lnTo>
                    <a:pt x="228" y="68"/>
                  </a:lnTo>
                  <a:lnTo>
                    <a:pt x="228" y="68"/>
                  </a:lnTo>
                  <a:lnTo>
                    <a:pt x="228" y="26"/>
                  </a:lnTo>
                  <a:lnTo>
                    <a:pt x="22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57"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59772" y="2794967"/>
            <a:ext cx="12596249" cy="42761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5851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32"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circle(out)">
                                      <p:cBhvr>
                                        <p:cTn id="7" dur="36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21824" y="274108"/>
            <a:ext cx="1119282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a:latin typeface="+mn-lt"/>
              </a:rPr>
              <a:t>As A Result You Are </a:t>
            </a:r>
            <a:r>
              <a:rPr lang="en-US" sz="6000" b="1" dirty="0">
                <a:latin typeface="+mn-lt"/>
              </a:rPr>
              <a:t>No Longer </a:t>
            </a:r>
            <a:r>
              <a:rPr lang="en-US" sz="6000" dirty="0">
                <a:latin typeface="+mn-lt"/>
              </a:rPr>
              <a:t>Climbing Towards Success…</a:t>
            </a:r>
          </a:p>
        </p:txBody>
      </p:sp>
      <p:pic>
        <p:nvPicPr>
          <p:cNvPr id="23" name="Picture 6" descr="C:\Documents and Settings\rharbridge\Local Settings\Temporary Internet Files\Content.IE5\YN41EVNZ\MCj04418920000[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3154728" y="2405618"/>
            <a:ext cx="5887626" cy="4102572"/>
          </a:xfrm>
          <a:prstGeom prst="rect">
            <a:avLst/>
          </a:prstGeom>
          <a:noFill/>
        </p:spPr>
      </p:pic>
    </p:spTree>
    <p:extLst>
      <p:ext uri="{BB962C8B-B14F-4D97-AF65-F5344CB8AC3E}">
        <p14:creationId xmlns:p14="http://schemas.microsoft.com/office/powerpoint/2010/main" val="27667676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414"/>
          <a:stretch/>
        </p:blipFill>
        <p:spPr bwMode="auto">
          <a:xfrm>
            <a:off x="1" y="0"/>
            <a:ext cx="12458277"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85011" y="2658119"/>
            <a:ext cx="8737814" cy="1248945"/>
          </a:xfrm>
          <a:prstGeom prst="rect">
            <a:avLst/>
          </a:prstGeom>
          <a:solidFill>
            <a:srgbClr val="000000"/>
          </a:solidFill>
        </p:spPr>
        <p:txBody>
          <a:bodyPr wrap="square" lIns="124346" tIns="62173" rIns="124346" bIns="62173" rtlCol="0">
            <a:spAutoFit/>
          </a:bodyPr>
          <a:lstStyle/>
          <a:p>
            <a:pPr algn="ctr"/>
            <a:r>
              <a:rPr lang="en-US" sz="7300" dirty="0">
                <a:solidFill>
                  <a:schemeClr val="bg1"/>
                </a:solidFill>
              </a:rPr>
              <a:t>Don’t let this be you.</a:t>
            </a: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4028410352"/>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414"/>
          <a:stretch/>
        </p:blipFill>
        <p:spPr bwMode="auto">
          <a:xfrm>
            <a:off x="1" y="0"/>
            <a:ext cx="12458277"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103437" y="1373137"/>
            <a:ext cx="8310758" cy="3495725"/>
          </a:xfrm>
          <a:prstGeom prst="rect">
            <a:avLst/>
          </a:prstGeom>
          <a:solidFill>
            <a:srgbClr val="000000"/>
          </a:solidFill>
        </p:spPr>
        <p:txBody>
          <a:bodyPr wrap="square" lIns="124346" tIns="62173" rIns="124346" bIns="62173" rtlCol="0">
            <a:spAutoFit/>
          </a:bodyPr>
          <a:lstStyle/>
          <a:p>
            <a:pPr algn="ctr"/>
            <a:r>
              <a:rPr lang="en-US" sz="7300" dirty="0">
                <a:solidFill>
                  <a:schemeClr val="bg1"/>
                </a:solidFill>
              </a:rPr>
              <a:t>Don’t implement SharePoint without a good Strategy.</a:t>
            </a: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79433774"/>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031"/>
          <a:stretch/>
        </p:blipFill>
        <p:spPr bwMode="auto">
          <a:xfrm>
            <a:off x="4468573" y="2125278"/>
            <a:ext cx="3654665" cy="3655661"/>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18" name="Rectangle 17"/>
          <p:cNvSpPr>
            <a:spLocks/>
          </p:cNvSpPr>
          <p:nvPr/>
        </p:nvSpPr>
        <p:spPr bwMode="auto">
          <a:xfrm>
            <a:off x="4465637" y="2125278"/>
            <a:ext cx="3657600" cy="3657600"/>
          </a:xfrm>
          <a:prstGeom prst="rect">
            <a:avLst/>
          </a:prstGeom>
          <a:gradFill flip="none" rotWithShape="1">
            <a:gsLst>
              <a:gs pos="0">
                <a:srgbClr val="00A651"/>
              </a:gs>
              <a:gs pos="50000">
                <a:srgbClr val="25FF8D">
                  <a:alpha val="89804"/>
                </a:srgbClr>
              </a:gs>
              <a:gs pos="100000">
                <a:schemeClr val="accent3">
                  <a:lumMod val="40000"/>
                  <a:lumOff val="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919" t="29098" r="41978" b="8992"/>
          <a:stretch/>
        </p:blipFill>
        <p:spPr bwMode="auto">
          <a:xfrm>
            <a:off x="733426" y="2125280"/>
            <a:ext cx="3657600" cy="3655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Rectangle 15"/>
          <p:cNvSpPr/>
          <p:nvPr/>
        </p:nvSpPr>
        <p:spPr bwMode="auto">
          <a:xfrm>
            <a:off x="738860" y="2127602"/>
            <a:ext cx="3657600" cy="3655661"/>
          </a:xfrm>
          <a:prstGeom prst="rect">
            <a:avLst/>
          </a:prstGeom>
          <a:gradFill flip="none" rotWithShape="1">
            <a:gsLst>
              <a:gs pos="0">
                <a:srgbClr val="BA141A"/>
              </a:gs>
              <a:gs pos="50000">
                <a:srgbClr val="E83039">
                  <a:alpha val="89804"/>
                </a:srgbClr>
              </a:gs>
              <a:gs pos="100000">
                <a:schemeClr val="accent2">
                  <a:lumMod val="40000"/>
                  <a:lumOff val="60000"/>
                  <a:alpha val="20000"/>
                </a:schemeClr>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0128" r="4431"/>
          <a:stretch/>
        </p:blipFill>
        <p:spPr bwMode="auto">
          <a:xfrm>
            <a:off x="8199438" y="2125278"/>
            <a:ext cx="3656332" cy="3655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itle 33"/>
          <p:cNvSpPr>
            <a:spLocks noGrp="1"/>
          </p:cNvSpPr>
          <p:nvPr>
            <p:ph type="title"/>
          </p:nvPr>
        </p:nvSpPr>
        <p:spPr>
          <a:xfrm>
            <a:off x="744295" y="295275"/>
            <a:ext cx="11573898" cy="917575"/>
          </a:xfrm>
        </p:spPr>
        <p:txBody>
          <a:bodyPr/>
          <a:lstStyle/>
          <a:p>
            <a:r>
              <a:rPr lang="en-US" sz="4800" b="1" dirty="0">
                <a:latin typeface="+mn-lt"/>
              </a:rPr>
              <a:t>Keys </a:t>
            </a:r>
            <a:r>
              <a:rPr lang="en-US" sz="4800" dirty="0">
                <a:latin typeface="+mn-lt"/>
              </a:rPr>
              <a:t>To A Sustainable SharePoint Strategy</a:t>
            </a:r>
            <a:endParaRPr lang="en-US" sz="2800" dirty="0">
              <a:gradFill>
                <a:gsLst>
                  <a:gs pos="0">
                    <a:schemeClr val="accent6"/>
                  </a:gs>
                  <a:gs pos="86000">
                    <a:schemeClr val="accent6"/>
                  </a:gs>
                </a:gsLst>
                <a:lin ang="5400000" scaled="0"/>
              </a:gradFill>
              <a:latin typeface="+mn-lt"/>
            </a:endParaRPr>
          </a:p>
        </p:txBody>
      </p:sp>
      <p:sp>
        <p:nvSpPr>
          <p:cNvPr id="13" name="TextBox 12"/>
          <p:cNvSpPr txBox="1"/>
          <p:nvPr/>
        </p:nvSpPr>
        <p:spPr>
          <a:xfrm>
            <a:off x="744295" y="1212850"/>
            <a:ext cx="9285532" cy="912428"/>
          </a:xfrm>
          <a:prstGeom prst="rect">
            <a:avLst/>
          </a:prstGeom>
          <a:noFill/>
        </p:spPr>
        <p:txBody>
          <a:bodyPr wrap="square" lIns="182862" tIns="146289" rIns="182862" bIns="146289" rtlCol="0">
            <a:noAutofit/>
          </a:bodyPr>
          <a:lstStyle/>
          <a:p>
            <a:r>
              <a:rPr lang="en-US" sz="2400" dirty="0">
                <a:gradFill>
                  <a:gsLst>
                    <a:gs pos="1250">
                      <a:schemeClr val="tx1"/>
                    </a:gs>
                    <a:gs pos="99000">
                      <a:schemeClr val="tx1"/>
                    </a:gs>
                  </a:gsLst>
                  <a:lin ang="5400000" scaled="0"/>
                </a:gradFill>
              </a:rPr>
              <a:t>There are </a:t>
            </a:r>
            <a:r>
              <a:rPr lang="en-US" sz="2400" b="1" dirty="0">
                <a:gradFill>
                  <a:gsLst>
                    <a:gs pos="1250">
                      <a:schemeClr val="tx1"/>
                    </a:gs>
                    <a:gs pos="99000">
                      <a:schemeClr val="tx1"/>
                    </a:gs>
                  </a:gsLst>
                  <a:lin ang="5400000" scaled="0"/>
                </a:gradFill>
              </a:rPr>
              <a:t>three keys </a:t>
            </a:r>
            <a:r>
              <a:rPr lang="en-US" sz="2400" dirty="0">
                <a:gradFill>
                  <a:gsLst>
                    <a:gs pos="1250">
                      <a:schemeClr val="tx1"/>
                    </a:gs>
                    <a:gs pos="99000">
                      <a:schemeClr val="tx1"/>
                    </a:gs>
                  </a:gsLst>
                  <a:lin ang="5400000" scaled="0"/>
                </a:gradFill>
              </a:rPr>
              <a:t>to sustaining your strategy with SharePoint…</a:t>
            </a:r>
          </a:p>
        </p:txBody>
      </p:sp>
      <p:sp>
        <p:nvSpPr>
          <p:cNvPr id="39" name="Rectangle 38"/>
          <p:cNvSpPr/>
          <p:nvPr/>
        </p:nvSpPr>
        <p:spPr>
          <a:xfrm>
            <a:off x="820494" y="2201862"/>
            <a:ext cx="3494332" cy="1421928"/>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dirty="0">
                <a:solidFill>
                  <a:schemeClr val="bg1"/>
                </a:solidFill>
                <a:ea typeface="Segoe UI" pitchFamily="34" charset="0"/>
                <a:cs typeface="Segoe UI" pitchFamily="34" charset="0"/>
              </a:rPr>
              <a:t>1. Achieve </a:t>
            </a:r>
            <a:r>
              <a:rPr lang="en-US" sz="3200" b="1" dirty="0">
                <a:solidFill>
                  <a:schemeClr val="bg1"/>
                </a:solidFill>
                <a:ea typeface="Segoe UI" pitchFamily="34" charset="0"/>
                <a:cs typeface="Segoe UI" pitchFamily="34" charset="0"/>
              </a:rPr>
              <a:t>Shared Understanding </a:t>
            </a:r>
            <a:r>
              <a:rPr lang="en-US" sz="3200" dirty="0">
                <a:solidFill>
                  <a:schemeClr val="bg1"/>
                </a:solidFill>
                <a:ea typeface="Segoe UI" pitchFamily="34" charset="0"/>
                <a:cs typeface="Segoe UI" pitchFamily="34" charset="0"/>
              </a:rPr>
              <a:t>Of Objectives</a:t>
            </a:r>
          </a:p>
        </p:txBody>
      </p:sp>
      <p:sp>
        <p:nvSpPr>
          <p:cNvPr id="42" name="Rectangle 41"/>
          <p:cNvSpPr/>
          <p:nvPr/>
        </p:nvSpPr>
        <p:spPr>
          <a:xfrm>
            <a:off x="4585636" y="2201862"/>
            <a:ext cx="3494332" cy="1865126"/>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b="1" dirty="0">
                <a:solidFill>
                  <a:schemeClr val="bg1"/>
                </a:solidFill>
                <a:ea typeface="Segoe UI" pitchFamily="34" charset="0"/>
                <a:cs typeface="Segoe UI" pitchFamily="34" charset="0"/>
              </a:rPr>
              <a:t>2. Remain Focused </a:t>
            </a:r>
            <a:r>
              <a:rPr lang="en-US" sz="3200" dirty="0">
                <a:solidFill>
                  <a:schemeClr val="bg1"/>
                </a:solidFill>
                <a:ea typeface="Segoe UI" pitchFamily="34" charset="0"/>
                <a:cs typeface="Segoe UI" pitchFamily="34" charset="0"/>
              </a:rPr>
              <a:t>On Achieving Objectives</a:t>
            </a:r>
          </a:p>
        </p:txBody>
      </p:sp>
      <p:sp>
        <p:nvSpPr>
          <p:cNvPr id="44" name="Rectangle 43"/>
          <p:cNvSpPr>
            <a:spLocks/>
          </p:cNvSpPr>
          <p:nvPr/>
        </p:nvSpPr>
        <p:spPr bwMode="auto">
          <a:xfrm>
            <a:off x="8199437" y="2123338"/>
            <a:ext cx="3657600" cy="3657600"/>
          </a:xfrm>
          <a:prstGeom prst="rect">
            <a:avLst/>
          </a:prstGeom>
          <a:gradFill flip="none" rotWithShape="1">
            <a:gsLst>
              <a:gs pos="0">
                <a:schemeClr val="accent4">
                  <a:lumMod val="75000"/>
                </a:schemeClr>
              </a:gs>
              <a:gs pos="50000">
                <a:schemeClr val="accent4">
                  <a:alpha val="90000"/>
                </a:schemeClr>
              </a:gs>
              <a:gs pos="100000">
                <a:schemeClr val="accent4">
                  <a:lumMod val="40000"/>
                  <a:lumOff val="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p:cNvSpPr/>
          <p:nvPr/>
        </p:nvSpPr>
        <p:spPr>
          <a:xfrm>
            <a:off x="8319436" y="2199922"/>
            <a:ext cx="3494332" cy="1865126"/>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dirty="0">
                <a:solidFill>
                  <a:schemeClr val="bg1"/>
                </a:solidFill>
                <a:ea typeface="Segoe UI" pitchFamily="34" charset="0"/>
                <a:cs typeface="Segoe UI" pitchFamily="34" charset="0"/>
              </a:rPr>
              <a:t>3. </a:t>
            </a:r>
            <a:r>
              <a:rPr lang="en-US" sz="3200" b="1" dirty="0">
                <a:solidFill>
                  <a:schemeClr val="bg1"/>
                </a:solidFill>
                <a:ea typeface="Segoe UI" pitchFamily="34" charset="0"/>
                <a:cs typeface="Segoe UI" pitchFamily="34" charset="0"/>
              </a:rPr>
              <a:t>Plan</a:t>
            </a:r>
            <a:r>
              <a:rPr lang="en-US" sz="3200" dirty="0">
                <a:solidFill>
                  <a:schemeClr val="bg1"/>
                </a:solidFill>
                <a:ea typeface="Segoe UI" pitchFamily="34" charset="0"/>
                <a:cs typeface="Segoe UI" pitchFamily="34" charset="0"/>
              </a:rPr>
              <a:t> For SharePoint Challenges &amp; Risks</a:t>
            </a:r>
          </a:p>
        </p:txBody>
      </p:sp>
    </p:spTree>
    <p:extLst>
      <p:ext uri="{BB962C8B-B14F-4D97-AF65-F5344CB8AC3E}">
        <p14:creationId xmlns:p14="http://schemas.microsoft.com/office/powerpoint/2010/main" val="103056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031"/>
          <a:stretch/>
        </p:blipFill>
        <p:spPr bwMode="auto">
          <a:xfrm>
            <a:off x="4467305" y="2125278"/>
            <a:ext cx="3654665" cy="3655661"/>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24" name="Rectangle 23"/>
          <p:cNvSpPr>
            <a:spLocks/>
          </p:cNvSpPr>
          <p:nvPr/>
        </p:nvSpPr>
        <p:spPr bwMode="auto">
          <a:xfrm>
            <a:off x="4465637" y="2125661"/>
            <a:ext cx="3657600" cy="3657600"/>
          </a:xfrm>
          <a:prstGeom prst="rect">
            <a:avLst/>
          </a:prstGeom>
          <a:gradFill flip="none" rotWithShape="1">
            <a:gsLst>
              <a:gs pos="0">
                <a:srgbClr val="00A651"/>
              </a:gs>
              <a:gs pos="50000">
                <a:srgbClr val="25FF8D">
                  <a:alpha val="89804"/>
                </a:srgbClr>
              </a:gs>
              <a:gs pos="100000">
                <a:schemeClr val="accent3">
                  <a:lumMod val="40000"/>
                  <a:lumOff val="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a:spLocks/>
          </p:cNvSpPr>
          <p:nvPr/>
        </p:nvSpPr>
        <p:spPr bwMode="auto">
          <a:xfrm>
            <a:off x="4464369" y="2125278"/>
            <a:ext cx="3657600" cy="3657600"/>
          </a:xfrm>
          <a:prstGeom prst="rect">
            <a:avLst/>
          </a:prstGeom>
          <a:gradFill flip="none" rotWithShape="1">
            <a:gsLst>
              <a:gs pos="0">
                <a:schemeClr val="tx1">
                  <a:lumMod val="75000"/>
                  <a:lumOff val="25000"/>
                </a:schemeClr>
              </a:gs>
              <a:gs pos="50000">
                <a:schemeClr val="tx1">
                  <a:lumMod val="50000"/>
                  <a:lumOff val="50000"/>
                  <a:alpha val="90000"/>
                </a:schemeClr>
              </a:gs>
              <a:gs pos="100000">
                <a:schemeClr val="tx1">
                  <a:lumMod val="75000"/>
                  <a:lumOff val="25000"/>
                  <a:tint val="23500"/>
                  <a:satMod val="1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4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128" r="4431"/>
          <a:stretch/>
        </p:blipFill>
        <p:spPr bwMode="auto">
          <a:xfrm>
            <a:off x="8199438" y="2125278"/>
            <a:ext cx="3656332" cy="3655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Title 33"/>
          <p:cNvSpPr>
            <a:spLocks noGrp="1"/>
          </p:cNvSpPr>
          <p:nvPr>
            <p:ph type="title"/>
          </p:nvPr>
        </p:nvSpPr>
        <p:spPr>
          <a:xfrm>
            <a:off x="729471" y="295275"/>
            <a:ext cx="11584766" cy="917575"/>
          </a:xfrm>
        </p:spPr>
        <p:txBody>
          <a:bodyPr/>
          <a:lstStyle/>
          <a:p>
            <a:r>
              <a:rPr lang="en-US" sz="4800" b="1" dirty="0">
                <a:latin typeface="+mn-lt"/>
              </a:rPr>
              <a:t>Keys </a:t>
            </a:r>
            <a:r>
              <a:rPr lang="en-US" sz="4800" dirty="0">
                <a:latin typeface="+mn-lt"/>
              </a:rPr>
              <a:t>To A Sustainable SharePoint Strategy</a:t>
            </a:r>
            <a:endParaRPr lang="en-US" sz="2800" dirty="0">
              <a:gradFill>
                <a:gsLst>
                  <a:gs pos="0">
                    <a:schemeClr val="accent6"/>
                  </a:gs>
                  <a:gs pos="86000">
                    <a:schemeClr val="accent6"/>
                  </a:gs>
                </a:gsLst>
                <a:lin ang="5400000" scaled="0"/>
              </a:gradFill>
              <a:latin typeface="+mn-lt"/>
            </a:endParaRPr>
          </a:p>
        </p:txBody>
      </p:sp>
      <p:sp>
        <p:nvSpPr>
          <p:cNvPr id="13" name="TextBox 12"/>
          <p:cNvSpPr txBox="1"/>
          <p:nvPr/>
        </p:nvSpPr>
        <p:spPr>
          <a:xfrm>
            <a:off x="729472" y="1212850"/>
            <a:ext cx="9296400" cy="912428"/>
          </a:xfrm>
          <a:prstGeom prst="rect">
            <a:avLst/>
          </a:prstGeom>
          <a:noFill/>
        </p:spPr>
        <p:txBody>
          <a:bodyPr wrap="square" lIns="182862" tIns="146289" rIns="182862" bIns="146289" rtlCol="0">
            <a:noAutofit/>
          </a:bodyPr>
          <a:lstStyle/>
          <a:p>
            <a:r>
              <a:rPr lang="en-US" sz="2400" dirty="0">
                <a:gradFill>
                  <a:gsLst>
                    <a:gs pos="1250">
                      <a:schemeClr val="tx1"/>
                    </a:gs>
                    <a:gs pos="99000">
                      <a:schemeClr val="tx1"/>
                    </a:gs>
                  </a:gsLst>
                  <a:lin ang="5400000" scaled="0"/>
                </a:gradFill>
              </a:rPr>
              <a:t>There are </a:t>
            </a:r>
            <a:r>
              <a:rPr lang="en-US" sz="2400" b="1" dirty="0">
                <a:gradFill>
                  <a:gsLst>
                    <a:gs pos="1250">
                      <a:schemeClr val="tx1"/>
                    </a:gs>
                    <a:gs pos="99000">
                      <a:schemeClr val="tx1"/>
                    </a:gs>
                  </a:gsLst>
                  <a:lin ang="5400000" scaled="0"/>
                </a:gradFill>
              </a:rPr>
              <a:t>three keys </a:t>
            </a:r>
            <a:r>
              <a:rPr lang="en-US" sz="2400" dirty="0">
                <a:gradFill>
                  <a:gsLst>
                    <a:gs pos="1250">
                      <a:schemeClr val="tx1"/>
                    </a:gs>
                    <a:gs pos="99000">
                      <a:schemeClr val="tx1"/>
                    </a:gs>
                  </a:gsLst>
                  <a:lin ang="5400000" scaled="0"/>
                </a:gradFill>
              </a:rPr>
              <a:t>to sustaining your strategy with SharePoint…</a:t>
            </a:r>
          </a:p>
        </p:txBody>
      </p:sp>
      <p:sp>
        <p:nvSpPr>
          <p:cNvPr id="42" name="Rectangle 41"/>
          <p:cNvSpPr/>
          <p:nvPr/>
        </p:nvSpPr>
        <p:spPr>
          <a:xfrm>
            <a:off x="4584368" y="2201862"/>
            <a:ext cx="3494332" cy="1865126"/>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b="1" dirty="0">
                <a:solidFill>
                  <a:schemeClr val="bg1"/>
                </a:solidFill>
                <a:ea typeface="Segoe UI" pitchFamily="34" charset="0"/>
                <a:cs typeface="Segoe UI" pitchFamily="34" charset="0"/>
              </a:rPr>
              <a:t>2. Remain Focused </a:t>
            </a:r>
            <a:r>
              <a:rPr lang="en-US" sz="3200" dirty="0">
                <a:solidFill>
                  <a:schemeClr val="bg1"/>
                </a:solidFill>
                <a:ea typeface="Segoe UI" pitchFamily="34" charset="0"/>
                <a:cs typeface="Segoe UI" pitchFamily="34" charset="0"/>
              </a:rPr>
              <a:t>On Achieving Objectives</a:t>
            </a:r>
          </a:p>
        </p:txBody>
      </p:sp>
      <p:sp>
        <p:nvSpPr>
          <p:cNvPr id="44" name="Rectangle 43"/>
          <p:cNvSpPr>
            <a:spLocks/>
          </p:cNvSpPr>
          <p:nvPr/>
        </p:nvSpPr>
        <p:spPr bwMode="auto">
          <a:xfrm>
            <a:off x="8199437" y="2123338"/>
            <a:ext cx="3657600" cy="3657600"/>
          </a:xfrm>
          <a:prstGeom prst="rect">
            <a:avLst/>
          </a:prstGeom>
          <a:gradFill flip="none" rotWithShape="1">
            <a:gsLst>
              <a:gs pos="0">
                <a:schemeClr val="tx1">
                  <a:lumMod val="75000"/>
                  <a:lumOff val="25000"/>
                </a:schemeClr>
              </a:gs>
              <a:gs pos="50000">
                <a:schemeClr val="tx1">
                  <a:lumMod val="50000"/>
                  <a:lumOff val="50000"/>
                  <a:alpha val="90000"/>
                </a:schemeClr>
              </a:gs>
              <a:gs pos="100000">
                <a:schemeClr val="tx1">
                  <a:lumMod val="75000"/>
                  <a:lumOff val="25000"/>
                  <a:tint val="23500"/>
                  <a:satMod val="1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p:cNvSpPr/>
          <p:nvPr/>
        </p:nvSpPr>
        <p:spPr>
          <a:xfrm>
            <a:off x="8319436" y="2199922"/>
            <a:ext cx="3494332" cy="1865126"/>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dirty="0">
                <a:solidFill>
                  <a:schemeClr val="bg1"/>
                </a:solidFill>
                <a:ea typeface="Segoe UI" pitchFamily="34" charset="0"/>
                <a:cs typeface="Segoe UI" pitchFamily="34" charset="0"/>
              </a:rPr>
              <a:t>3. </a:t>
            </a:r>
            <a:r>
              <a:rPr lang="en-US" sz="3200" b="1" dirty="0">
                <a:solidFill>
                  <a:schemeClr val="bg1"/>
                </a:solidFill>
                <a:ea typeface="Segoe UI" pitchFamily="34" charset="0"/>
                <a:cs typeface="Segoe UI" pitchFamily="34" charset="0"/>
              </a:rPr>
              <a:t>Plan</a:t>
            </a:r>
            <a:r>
              <a:rPr lang="en-US" sz="3200" dirty="0">
                <a:solidFill>
                  <a:schemeClr val="bg1"/>
                </a:solidFill>
                <a:ea typeface="Segoe UI" pitchFamily="34" charset="0"/>
                <a:cs typeface="Segoe UI" pitchFamily="34" charset="0"/>
              </a:rPr>
              <a:t> For SharePoint Challenges &amp; Risks</a:t>
            </a:r>
          </a:p>
        </p:txBody>
      </p:sp>
      <p:pic>
        <p:nvPicPr>
          <p:cNvPr id="21"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9919" t="29098" r="41978" b="8992"/>
          <a:stretch/>
        </p:blipFill>
        <p:spPr bwMode="auto">
          <a:xfrm>
            <a:off x="729471" y="2125280"/>
            <a:ext cx="3657600" cy="3655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21"/>
          <p:cNvSpPr/>
          <p:nvPr/>
        </p:nvSpPr>
        <p:spPr bwMode="auto">
          <a:xfrm>
            <a:off x="729471" y="2125279"/>
            <a:ext cx="3657600" cy="3655661"/>
          </a:xfrm>
          <a:prstGeom prst="rect">
            <a:avLst/>
          </a:prstGeom>
          <a:gradFill flip="none" rotWithShape="1">
            <a:gsLst>
              <a:gs pos="0">
                <a:srgbClr val="BA141A"/>
              </a:gs>
              <a:gs pos="50000">
                <a:srgbClr val="E83039">
                  <a:alpha val="89804"/>
                </a:srgbClr>
              </a:gs>
              <a:gs pos="100000">
                <a:schemeClr val="accent2">
                  <a:lumMod val="40000"/>
                  <a:lumOff val="60000"/>
                  <a:alpha val="20000"/>
                </a:schemeClr>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 name="Rectangle 22"/>
          <p:cNvSpPr/>
          <p:nvPr/>
        </p:nvSpPr>
        <p:spPr>
          <a:xfrm>
            <a:off x="816540" y="2201862"/>
            <a:ext cx="3494332" cy="1421928"/>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dirty="0">
                <a:solidFill>
                  <a:schemeClr val="bg1"/>
                </a:solidFill>
                <a:ea typeface="Segoe UI" pitchFamily="34" charset="0"/>
                <a:cs typeface="Segoe UI" pitchFamily="34" charset="0"/>
              </a:rPr>
              <a:t>1. Achieve </a:t>
            </a:r>
            <a:r>
              <a:rPr lang="en-US" sz="3200" b="1" dirty="0">
                <a:solidFill>
                  <a:schemeClr val="bg1"/>
                </a:solidFill>
                <a:ea typeface="Segoe UI" pitchFamily="34" charset="0"/>
                <a:cs typeface="Segoe UI" pitchFamily="34" charset="0"/>
              </a:rPr>
              <a:t>Shared Understanding </a:t>
            </a:r>
            <a:r>
              <a:rPr lang="en-US" sz="3200" dirty="0">
                <a:solidFill>
                  <a:schemeClr val="bg1"/>
                </a:solidFill>
                <a:ea typeface="Segoe UI" pitchFamily="34" charset="0"/>
                <a:cs typeface="Segoe UI" pitchFamily="34" charset="0"/>
              </a:rPr>
              <a:t>Of Objectives</a:t>
            </a:r>
          </a:p>
        </p:txBody>
      </p:sp>
    </p:spTree>
    <p:extLst>
      <p:ext uri="{BB962C8B-B14F-4D97-AF65-F5344CB8AC3E}">
        <p14:creationId xmlns:p14="http://schemas.microsoft.com/office/powerpoint/2010/main" val="3205925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p:cNvSpPr txBox="1">
            <a:spLocks/>
          </p:cNvSpPr>
          <p:nvPr/>
        </p:nvSpPr>
        <p:spPr>
          <a:xfrm>
            <a:off x="953944" y="2538464"/>
            <a:ext cx="10571003" cy="1499290"/>
          </a:xfrm>
          <a:prstGeom prst="rect">
            <a:avLst/>
          </a:prstGeom>
        </p:spPr>
        <p:txBody>
          <a:bodyPr lIns="124346" tIns="62173" rIns="124346" bIns="62173"/>
          <a:lstStyle/>
          <a:p>
            <a:pPr algn="ctr" defTabSz="1243462">
              <a:spcBef>
                <a:spcPct val="0"/>
              </a:spcBef>
              <a:defRPr/>
            </a:pPr>
            <a:r>
              <a:rPr lang="en-US" sz="5400" b="1" dirty="0">
                <a:ea typeface="+mj-ea"/>
                <a:cs typeface="+mj-cs"/>
              </a:rPr>
              <a:t>1. Shared Understanding</a:t>
            </a:r>
            <a:br>
              <a:rPr lang="en-US" sz="5400" b="1" dirty="0">
                <a:ea typeface="+mj-ea"/>
                <a:cs typeface="+mj-cs"/>
              </a:rPr>
            </a:br>
            <a:r>
              <a:rPr lang="en-US" sz="5400" dirty="0">
                <a:ea typeface="+mj-ea"/>
                <a:cs typeface="+mj-cs"/>
              </a:rPr>
              <a:t>Of Objectives</a:t>
            </a:r>
          </a:p>
        </p:txBody>
      </p:sp>
    </p:spTree>
    <p:extLst>
      <p:ext uri="{BB962C8B-B14F-4D97-AF65-F5344CB8AC3E}">
        <p14:creationId xmlns:p14="http://schemas.microsoft.com/office/powerpoint/2010/main" val="14951824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8356" y="6338830"/>
            <a:ext cx="3744038" cy="408050"/>
          </a:xfrm>
          <a:prstGeom prst="rect">
            <a:avLst/>
          </a:prstGeom>
          <a:noFill/>
        </p:spPr>
        <p:txBody>
          <a:bodyPr wrap="none" lIns="124346" tIns="62173" rIns="124346" bIns="62173">
            <a:spAutoFit/>
          </a:bodyPr>
          <a:lstStyle/>
          <a:p>
            <a:r>
              <a:rPr lang="en-US" dirty="0"/>
              <a:t>Concept </a:t>
            </a:r>
            <a:r>
              <a:rPr lang="en-US" dirty="0" smtClean="0"/>
              <a:t>Courtesy of </a:t>
            </a:r>
            <a:r>
              <a:rPr lang="en-US" dirty="0" smtClean="0">
                <a:hlinkClick r:id="rId3"/>
              </a:rPr>
              <a:t>Andrew Jolly</a:t>
            </a:r>
            <a:endParaRPr lang="en-US" dirty="0"/>
          </a:p>
        </p:txBody>
      </p:sp>
      <p:grpSp>
        <p:nvGrpSpPr>
          <p:cNvPr id="7" name="Group 6"/>
          <p:cNvGrpSpPr/>
          <p:nvPr/>
        </p:nvGrpSpPr>
        <p:grpSpPr>
          <a:xfrm>
            <a:off x="401205" y="1172001"/>
            <a:ext cx="9193170" cy="5018174"/>
            <a:chOff x="546100" y="152400"/>
            <a:chExt cx="8178800" cy="5953472"/>
          </a:xfrm>
        </p:grpSpPr>
        <p:pic>
          <p:nvPicPr>
            <p:cNvPr id="20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9959" b="7976"/>
            <a:stretch/>
          </p:blipFill>
          <p:spPr bwMode="auto">
            <a:xfrm>
              <a:off x="546100" y="152400"/>
              <a:ext cx="8178800" cy="5953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val 4"/>
            <p:cNvSpPr/>
            <p:nvPr/>
          </p:nvSpPr>
          <p:spPr>
            <a:xfrm>
              <a:off x="1805626" y="2905009"/>
              <a:ext cx="491744" cy="507111"/>
            </a:xfrm>
            <a:prstGeom prst="ellipse">
              <a:avLst/>
            </a:prstGeom>
            <a:solidFill>
              <a:schemeClr val="bg1"/>
            </a:solidFill>
            <a:ln w="57150">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b="1" dirty="0"/>
                <a:t>1</a:t>
              </a:r>
            </a:p>
          </p:txBody>
        </p:sp>
        <p:sp>
          <p:nvSpPr>
            <p:cNvPr id="9" name="Oval 8"/>
            <p:cNvSpPr/>
            <p:nvPr/>
          </p:nvSpPr>
          <p:spPr>
            <a:xfrm>
              <a:off x="3930892" y="3112256"/>
              <a:ext cx="491744" cy="507111"/>
            </a:xfrm>
            <a:prstGeom prst="ellipse">
              <a:avLst/>
            </a:prstGeom>
            <a:solidFill>
              <a:schemeClr val="bg1"/>
            </a:solidFill>
            <a:ln w="57150">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b="1" dirty="0"/>
                <a:t>2</a:t>
              </a:r>
            </a:p>
          </p:txBody>
        </p:sp>
        <p:sp>
          <p:nvSpPr>
            <p:cNvPr id="10" name="Oval 9"/>
            <p:cNvSpPr/>
            <p:nvPr/>
          </p:nvSpPr>
          <p:spPr>
            <a:xfrm>
              <a:off x="5327392" y="2098034"/>
              <a:ext cx="491744" cy="507111"/>
            </a:xfrm>
            <a:prstGeom prst="ellipse">
              <a:avLst/>
            </a:prstGeom>
            <a:solidFill>
              <a:schemeClr val="bg1"/>
            </a:solidFill>
            <a:ln w="57150">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b="1" dirty="0"/>
                <a:t>3</a:t>
              </a:r>
            </a:p>
          </p:txBody>
        </p:sp>
        <p:sp>
          <p:nvSpPr>
            <p:cNvPr id="11" name="Oval 10"/>
            <p:cNvSpPr/>
            <p:nvPr/>
          </p:nvSpPr>
          <p:spPr>
            <a:xfrm>
              <a:off x="4143756" y="1426429"/>
              <a:ext cx="491744" cy="507111"/>
            </a:xfrm>
            <a:prstGeom prst="ellipse">
              <a:avLst/>
            </a:prstGeom>
            <a:solidFill>
              <a:schemeClr val="bg1"/>
            </a:solidFill>
            <a:ln w="57150">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b="1" dirty="0"/>
                <a:t>4</a:t>
              </a:r>
            </a:p>
          </p:txBody>
        </p:sp>
        <p:sp>
          <p:nvSpPr>
            <p:cNvPr id="12" name="Oval 11"/>
            <p:cNvSpPr/>
            <p:nvPr/>
          </p:nvSpPr>
          <p:spPr>
            <a:xfrm>
              <a:off x="7169908" y="2989528"/>
              <a:ext cx="491744" cy="507111"/>
            </a:xfrm>
            <a:prstGeom prst="ellipse">
              <a:avLst/>
            </a:prstGeom>
            <a:solidFill>
              <a:schemeClr val="bg1"/>
            </a:solidFill>
            <a:ln w="57150">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b="1" dirty="0"/>
                <a:t>5</a:t>
              </a:r>
            </a:p>
          </p:txBody>
        </p:sp>
        <p:sp>
          <p:nvSpPr>
            <p:cNvPr id="13" name="Oval 12"/>
            <p:cNvSpPr/>
            <p:nvPr/>
          </p:nvSpPr>
          <p:spPr>
            <a:xfrm>
              <a:off x="2038092" y="4103745"/>
              <a:ext cx="491744" cy="507111"/>
            </a:xfrm>
            <a:prstGeom prst="ellipse">
              <a:avLst/>
            </a:prstGeom>
            <a:solidFill>
              <a:schemeClr val="bg1"/>
            </a:solidFill>
            <a:ln w="57150">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b="1" dirty="0"/>
                <a:t>6</a:t>
              </a:r>
            </a:p>
          </p:txBody>
        </p:sp>
        <p:sp>
          <p:nvSpPr>
            <p:cNvPr id="14" name="Oval 13"/>
            <p:cNvSpPr/>
            <p:nvPr/>
          </p:nvSpPr>
          <p:spPr>
            <a:xfrm>
              <a:off x="3480810" y="4103744"/>
              <a:ext cx="491744" cy="507111"/>
            </a:xfrm>
            <a:prstGeom prst="ellipse">
              <a:avLst/>
            </a:prstGeom>
            <a:solidFill>
              <a:schemeClr val="bg1"/>
            </a:solidFill>
            <a:ln w="57150">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b="1" dirty="0"/>
                <a:t>7</a:t>
              </a:r>
            </a:p>
          </p:txBody>
        </p:sp>
        <p:sp>
          <p:nvSpPr>
            <p:cNvPr id="15" name="Oval 14"/>
            <p:cNvSpPr/>
            <p:nvPr/>
          </p:nvSpPr>
          <p:spPr>
            <a:xfrm>
              <a:off x="4955336" y="4160679"/>
              <a:ext cx="491744" cy="507111"/>
            </a:xfrm>
            <a:prstGeom prst="ellipse">
              <a:avLst/>
            </a:prstGeom>
            <a:solidFill>
              <a:schemeClr val="bg1"/>
            </a:solidFill>
            <a:ln w="57150">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b="1" dirty="0"/>
                <a:t>8</a:t>
              </a:r>
            </a:p>
          </p:txBody>
        </p:sp>
        <p:sp>
          <p:nvSpPr>
            <p:cNvPr id="16" name="Oval 15"/>
            <p:cNvSpPr/>
            <p:nvPr/>
          </p:nvSpPr>
          <p:spPr>
            <a:xfrm>
              <a:off x="6370824" y="4170112"/>
              <a:ext cx="491744" cy="507111"/>
            </a:xfrm>
            <a:prstGeom prst="ellipse">
              <a:avLst/>
            </a:prstGeom>
            <a:solidFill>
              <a:schemeClr val="bg1"/>
            </a:solidFill>
            <a:ln w="57150">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3600" b="1" dirty="0"/>
                <a:t>9</a:t>
              </a:r>
            </a:p>
          </p:txBody>
        </p:sp>
        <p:sp>
          <p:nvSpPr>
            <p:cNvPr id="18" name="Oval 17"/>
            <p:cNvSpPr/>
            <p:nvPr/>
          </p:nvSpPr>
          <p:spPr>
            <a:xfrm>
              <a:off x="5287256" y="4868456"/>
              <a:ext cx="604305" cy="664260"/>
            </a:xfrm>
            <a:prstGeom prst="ellipse">
              <a:avLst/>
            </a:prstGeom>
            <a:solidFill>
              <a:schemeClr val="bg1"/>
            </a:solidFill>
            <a:ln w="57150">
              <a:solidFill>
                <a:schemeClr val="tx1"/>
              </a:solidFill>
            </a:ln>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4400" b="1" dirty="0"/>
            </a:p>
          </p:txBody>
        </p:sp>
        <p:sp>
          <p:nvSpPr>
            <p:cNvPr id="6" name="TextBox 5"/>
            <p:cNvSpPr txBox="1"/>
            <p:nvPr/>
          </p:nvSpPr>
          <p:spPr>
            <a:xfrm>
              <a:off x="5307989" y="4838950"/>
              <a:ext cx="583572" cy="693767"/>
            </a:xfrm>
            <a:prstGeom prst="rect">
              <a:avLst/>
            </a:prstGeom>
            <a:noFill/>
          </p:spPr>
          <p:txBody>
            <a:bodyPr wrap="none" rtlCol="0">
              <a:spAutoFit/>
            </a:bodyPr>
            <a:lstStyle/>
            <a:p>
              <a:r>
                <a:rPr lang="en-US" sz="3200" b="1" dirty="0"/>
                <a:t>10</a:t>
              </a:r>
            </a:p>
          </p:txBody>
        </p:sp>
      </p:grpSp>
      <p:sp>
        <p:nvSpPr>
          <p:cNvPr id="19" name="TextBox 18"/>
          <p:cNvSpPr txBox="1"/>
          <p:nvPr/>
        </p:nvSpPr>
        <p:spPr>
          <a:xfrm>
            <a:off x="8848356" y="2145066"/>
            <a:ext cx="3297984" cy="3233182"/>
          </a:xfrm>
          <a:prstGeom prst="rect">
            <a:avLst/>
          </a:prstGeom>
        </p:spPr>
        <p:style>
          <a:lnRef idx="2">
            <a:schemeClr val="dk1"/>
          </a:lnRef>
          <a:fillRef idx="1">
            <a:schemeClr val="lt1"/>
          </a:fillRef>
          <a:effectRef idx="0">
            <a:schemeClr val="dk1"/>
          </a:effectRef>
          <a:fontRef idx="minor">
            <a:schemeClr val="dk1"/>
          </a:fontRef>
        </p:style>
        <p:txBody>
          <a:bodyPr wrap="none" lIns="124346" tIns="62173" rIns="124346" bIns="62173" rtlCol="0">
            <a:spAutoFit/>
          </a:bodyPr>
          <a:lstStyle/>
          <a:p>
            <a:r>
              <a:rPr lang="en-US" b="1" dirty="0" smtClean="0">
                <a:solidFill>
                  <a:srgbClr val="000000"/>
                </a:solidFill>
              </a:rPr>
              <a:t>Abundance Of Helpful Data</a:t>
            </a:r>
            <a:endParaRPr lang="en-US" dirty="0" smtClean="0">
              <a:solidFill>
                <a:srgbClr val="000000"/>
              </a:solidFill>
            </a:endParaRPr>
          </a:p>
          <a:p>
            <a:r>
              <a:rPr lang="en-US" dirty="0" smtClean="0">
                <a:solidFill>
                  <a:srgbClr val="000000"/>
                </a:solidFill>
              </a:rPr>
              <a:t>1. Area Map</a:t>
            </a:r>
          </a:p>
          <a:p>
            <a:r>
              <a:rPr lang="en-US" dirty="0" smtClean="0">
                <a:solidFill>
                  <a:srgbClr val="000000"/>
                </a:solidFill>
              </a:rPr>
              <a:t>2. Our Direction</a:t>
            </a:r>
          </a:p>
          <a:p>
            <a:r>
              <a:rPr lang="en-US" dirty="0" smtClean="0">
                <a:solidFill>
                  <a:srgbClr val="000000"/>
                </a:solidFill>
              </a:rPr>
              <a:t>3. Our Route</a:t>
            </a:r>
          </a:p>
          <a:p>
            <a:r>
              <a:rPr lang="en-US" dirty="0" smtClean="0">
                <a:solidFill>
                  <a:srgbClr val="000000"/>
                </a:solidFill>
              </a:rPr>
              <a:t>4. Points Of Interest</a:t>
            </a:r>
          </a:p>
          <a:p>
            <a:r>
              <a:rPr lang="en-US" dirty="0" smtClean="0">
                <a:solidFill>
                  <a:srgbClr val="000000"/>
                </a:solidFill>
              </a:rPr>
              <a:t>5. Our Route Risks</a:t>
            </a:r>
          </a:p>
          <a:p>
            <a:r>
              <a:rPr lang="en-US" dirty="0" smtClean="0">
                <a:solidFill>
                  <a:srgbClr val="000000"/>
                </a:solidFill>
              </a:rPr>
              <a:t>6. Upcoming Action</a:t>
            </a:r>
          </a:p>
          <a:p>
            <a:r>
              <a:rPr lang="en-US" dirty="0" smtClean="0">
                <a:solidFill>
                  <a:srgbClr val="000000"/>
                </a:solidFill>
              </a:rPr>
              <a:t>7. Distance/Time To Goal</a:t>
            </a:r>
          </a:p>
          <a:p>
            <a:r>
              <a:rPr lang="en-US" dirty="0" smtClean="0">
                <a:solidFill>
                  <a:srgbClr val="000000"/>
                </a:solidFill>
              </a:rPr>
              <a:t>8. Estimated Duration</a:t>
            </a:r>
          </a:p>
          <a:p>
            <a:r>
              <a:rPr lang="en-US" dirty="0" smtClean="0">
                <a:solidFill>
                  <a:srgbClr val="000000"/>
                </a:solidFill>
              </a:rPr>
              <a:t>9. Current Speed/Limit</a:t>
            </a:r>
          </a:p>
          <a:p>
            <a:r>
              <a:rPr lang="en-US" dirty="0" smtClean="0">
                <a:solidFill>
                  <a:srgbClr val="000000"/>
                </a:solidFill>
              </a:rPr>
              <a:t>10. Current Road</a:t>
            </a:r>
            <a:endParaRPr lang="en-US" dirty="0">
              <a:solidFill>
                <a:srgbClr val="000000"/>
              </a:solidFill>
            </a:endParaRPr>
          </a:p>
        </p:txBody>
      </p:sp>
      <p:sp>
        <p:nvSpPr>
          <p:cNvPr id="25" name="Title 1"/>
          <p:cNvSpPr txBox="1">
            <a:spLocks/>
          </p:cNvSpPr>
          <p:nvPr/>
        </p:nvSpPr>
        <p:spPr>
          <a:xfrm>
            <a:off x="690916" y="220662"/>
            <a:ext cx="11192828" cy="1165754"/>
          </a:xfrm>
          <a:prstGeom prst="rect">
            <a:avLst/>
          </a:prstGeom>
        </p:spPr>
        <p:txBody>
          <a:bodyPr lIns="124346" tIns="62173" rIns="124346" bIns="62173">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a:latin typeface="+mn-lt"/>
              </a:rPr>
              <a:t>The </a:t>
            </a:r>
            <a:r>
              <a:rPr lang="en-US" sz="6000" b="1" dirty="0">
                <a:latin typeface="+mn-lt"/>
              </a:rPr>
              <a:t>Destination</a:t>
            </a:r>
            <a:r>
              <a:rPr lang="en-US" sz="6000" dirty="0">
                <a:latin typeface="+mn-lt"/>
              </a:rPr>
              <a:t> Matters</a:t>
            </a:r>
          </a:p>
        </p:txBody>
      </p:sp>
      <p:sp>
        <p:nvSpPr>
          <p:cNvPr id="21" name="TextBox 20"/>
          <p:cNvSpPr txBox="1"/>
          <p:nvPr/>
        </p:nvSpPr>
        <p:spPr>
          <a:xfrm>
            <a:off x="4008438" y="2582862"/>
            <a:ext cx="4292421" cy="1787566"/>
          </a:xfrm>
          <a:prstGeom prst="rect">
            <a:avLst/>
          </a:prstGeom>
          <a:solidFill>
            <a:schemeClr val="bg1">
              <a:lumMod val="85000"/>
            </a:schemeClr>
          </a:solidFill>
          <a:ln w="38100">
            <a:solidFill>
              <a:srgbClr val="000000"/>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rtlCol="0">
            <a:spAutoFit/>
          </a:bodyPr>
          <a:lstStyle/>
          <a:p>
            <a:r>
              <a:rPr lang="en-US" sz="3600" dirty="0">
                <a:solidFill>
                  <a:srgbClr val="000000"/>
                </a:solidFill>
              </a:rPr>
              <a:t>What If We Haven’t </a:t>
            </a:r>
            <a:r>
              <a:rPr lang="en-US" sz="3600" b="1" dirty="0">
                <a:solidFill>
                  <a:srgbClr val="000000"/>
                </a:solidFill>
              </a:rPr>
              <a:t>Identified</a:t>
            </a:r>
            <a:r>
              <a:rPr lang="en-US" sz="3600" dirty="0">
                <a:solidFill>
                  <a:srgbClr val="000000"/>
                </a:solidFill>
              </a:rPr>
              <a:t> Our Destination/Goal?</a:t>
            </a:r>
          </a:p>
        </p:txBody>
      </p:sp>
    </p:spTree>
    <p:extLst>
      <p:ext uri="{BB962C8B-B14F-4D97-AF65-F5344CB8AC3E}">
        <p14:creationId xmlns:p14="http://schemas.microsoft.com/office/powerpoint/2010/main" val="40238957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9437" y="295275"/>
            <a:ext cx="11889564" cy="917575"/>
          </a:xfrm>
        </p:spPr>
        <p:txBody>
          <a:bodyPr/>
          <a:lstStyle/>
          <a:p>
            <a:r>
              <a:rPr lang="en-US" sz="6000" b="1" dirty="0">
                <a:latin typeface="+mn-lt"/>
              </a:rPr>
              <a:t>Abstract</a:t>
            </a:r>
            <a:r>
              <a:rPr lang="en-US" sz="6000" dirty="0">
                <a:latin typeface="+mn-lt"/>
              </a:rPr>
              <a:t> Objectives (Platitudes)</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345458" y="1968829"/>
            <a:ext cx="12091017" cy="32900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03237" y="2904816"/>
            <a:ext cx="11639071" cy="1125846"/>
          </a:xfrm>
          <a:prstGeom prst="rect">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6200000" scaled="1"/>
            <a:tileRect/>
          </a:gradFill>
          <a:ln>
            <a:solidFill>
              <a:srgbClr val="000000"/>
            </a:solidFill>
          </a:ln>
        </p:spPr>
        <p:style>
          <a:lnRef idx="1">
            <a:schemeClr val="accent6"/>
          </a:lnRef>
          <a:fillRef idx="2">
            <a:schemeClr val="accent6"/>
          </a:fillRef>
          <a:effectRef idx="1">
            <a:schemeClr val="accent6"/>
          </a:effectRef>
          <a:fontRef idx="minor">
            <a:schemeClr val="dk1"/>
          </a:fontRef>
        </p:style>
        <p:txBody>
          <a:bodyPr wrap="none" lIns="124346" tIns="62173" rIns="124346" bIns="62173" rtlCol="0">
            <a:spAutoFit/>
          </a:bodyPr>
          <a:lstStyle/>
          <a:p>
            <a:r>
              <a:rPr lang="en-US" sz="6500" dirty="0">
                <a:solidFill>
                  <a:srgbClr val="000000"/>
                </a:solidFill>
              </a:rPr>
              <a:t>These are not </a:t>
            </a:r>
            <a:r>
              <a:rPr lang="en-US" sz="6500" b="1" dirty="0">
                <a:solidFill>
                  <a:srgbClr val="000000"/>
                </a:solidFill>
              </a:rPr>
              <a:t>good </a:t>
            </a:r>
            <a:r>
              <a:rPr lang="en-US" sz="6500" dirty="0">
                <a:solidFill>
                  <a:srgbClr val="000000"/>
                </a:solidFill>
              </a:rPr>
              <a:t>objectives!</a:t>
            </a:r>
          </a:p>
        </p:txBody>
      </p:sp>
    </p:spTree>
    <p:extLst>
      <p:ext uri="{BB962C8B-B14F-4D97-AF65-F5344CB8AC3E}">
        <p14:creationId xmlns:p14="http://schemas.microsoft.com/office/powerpoint/2010/main" val="21171901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5122" name="Picture 2" descr="http://www.thepracticeofleadership.net/wp-content/uploads/iStock_000009376848Sma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1071" y="14719"/>
            <a:ext cx="6882655" cy="70002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845299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3627306" y="1554339"/>
            <a:ext cx="5181864" cy="3885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3470797"/>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750137" y="427444"/>
            <a:ext cx="15693647" cy="5453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endParaRPr lang="en-US"/>
          </a:p>
        </p:txBody>
      </p:sp>
    </p:spTree>
    <p:extLst>
      <p:ext uri="{BB962C8B-B14F-4D97-AF65-F5344CB8AC3E}">
        <p14:creationId xmlns:p14="http://schemas.microsoft.com/office/powerpoint/2010/main" val="3725332578"/>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362731" y="-116575"/>
            <a:ext cx="14215582" cy="7292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6948388"/>
      </p:ext>
    </p:extLst>
  </p:cSld>
  <p:clrMapOvr>
    <a:masterClrMapping/>
  </p:clrMapOvr>
  <p:transition spd="slow">
    <p:push/>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2053"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155312" y="2"/>
            <a:ext cx="13161650" cy="4089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61" name="Picture 1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7272" y="25906"/>
            <a:ext cx="13708387" cy="3932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92958" y="4081067"/>
            <a:ext cx="11797378" cy="2469375"/>
          </a:xfrm>
          <a:prstGeom prst="rect">
            <a:avLst/>
          </a:prstGeom>
          <a:solidFill>
            <a:schemeClr val="bg1">
              <a:lumMod val="85000"/>
            </a:schemeClr>
          </a:solidFill>
          <a:ln>
            <a:solidFill>
              <a:schemeClr val="tx1"/>
            </a:solidFill>
          </a:ln>
        </p:spPr>
        <p:style>
          <a:lnRef idx="1">
            <a:schemeClr val="accent5"/>
          </a:lnRef>
          <a:fillRef idx="2">
            <a:schemeClr val="accent5"/>
          </a:fillRef>
          <a:effectRef idx="1">
            <a:schemeClr val="accent5"/>
          </a:effectRef>
          <a:fontRef idx="minor">
            <a:schemeClr val="dk1"/>
          </a:fontRef>
        </p:style>
        <p:txBody>
          <a:bodyPr wrap="square" lIns="124346" tIns="62173" rIns="124346" bIns="62173" rtlCol="0">
            <a:spAutoFit/>
          </a:bodyPr>
          <a:lstStyle/>
          <a:p>
            <a:pPr>
              <a:spcBef>
                <a:spcPts val="816"/>
              </a:spcBef>
              <a:spcAft>
                <a:spcPts val="816"/>
              </a:spcAft>
            </a:pPr>
            <a:r>
              <a:rPr lang="en-US" sz="3800" dirty="0">
                <a:solidFill>
                  <a:srgbClr val="000000"/>
                </a:solidFill>
              </a:rPr>
              <a:t>We would like to </a:t>
            </a:r>
            <a:r>
              <a:rPr lang="en-US" sz="3800" b="1" dirty="0">
                <a:solidFill>
                  <a:srgbClr val="000000"/>
                </a:solidFill>
              </a:rPr>
              <a:t>automate and</a:t>
            </a:r>
            <a:r>
              <a:rPr lang="en-US" sz="3800" dirty="0">
                <a:solidFill>
                  <a:srgbClr val="000000"/>
                </a:solidFill>
              </a:rPr>
              <a:t> </a:t>
            </a:r>
            <a:r>
              <a:rPr lang="en-US" sz="3800" b="1" dirty="0">
                <a:solidFill>
                  <a:srgbClr val="000000"/>
                </a:solidFill>
              </a:rPr>
              <a:t>imp e</a:t>
            </a:r>
            <a:r>
              <a:rPr lang="en-US" sz="3800" dirty="0">
                <a:solidFill>
                  <a:srgbClr val="000000"/>
                </a:solidFill>
              </a:rPr>
              <a:t> our </a:t>
            </a:r>
            <a:br>
              <a:rPr lang="en-US" sz="3800" dirty="0">
                <a:solidFill>
                  <a:srgbClr val="000000"/>
                </a:solidFill>
              </a:rPr>
            </a:br>
            <a:r>
              <a:rPr lang="en-US" sz="3800" dirty="0">
                <a:solidFill>
                  <a:srgbClr val="000000"/>
                </a:solidFill>
              </a:rPr>
              <a:t>‘</a:t>
            </a:r>
            <a:r>
              <a:rPr lang="en-US" sz="3800" b="1" dirty="0">
                <a:solidFill>
                  <a:srgbClr val="000000"/>
                </a:solidFill>
              </a:rPr>
              <a:t>paper based    ‘legal’</a:t>
            </a:r>
            <a:r>
              <a:rPr lang="en-US" sz="3800" dirty="0">
                <a:solidFill>
                  <a:srgbClr val="000000"/>
                </a:solidFill>
              </a:rPr>
              <a:t>      </a:t>
            </a:r>
            <a:r>
              <a:rPr lang="en-US" sz="3800" b="1" dirty="0">
                <a:solidFill>
                  <a:srgbClr val="000000"/>
                </a:solidFill>
              </a:rPr>
              <a:t>‘contract </a:t>
            </a:r>
            <a:r>
              <a:rPr lang="en-US" sz="3800" b="1" dirty="0" err="1">
                <a:solidFill>
                  <a:srgbClr val="000000"/>
                </a:solidFill>
              </a:rPr>
              <a:t>mngmt</a:t>
            </a:r>
            <a:r>
              <a:rPr lang="en-US" sz="3800" b="1" dirty="0">
                <a:solidFill>
                  <a:srgbClr val="000000"/>
                </a:solidFill>
              </a:rPr>
              <a:t>’’</a:t>
            </a:r>
            <a:r>
              <a:rPr lang="en-US" sz="3800" dirty="0">
                <a:solidFill>
                  <a:srgbClr val="000000"/>
                </a:solidFill>
              </a:rPr>
              <a:t>                             ‘</a:t>
            </a:r>
            <a:r>
              <a:rPr lang="en-US" sz="3800" b="1" dirty="0">
                <a:solidFill>
                  <a:srgbClr val="000000"/>
                </a:solidFill>
              </a:rPr>
              <a:t>contract </a:t>
            </a:r>
            <a:r>
              <a:rPr lang="en-US" sz="3800" b="1" dirty="0" err="1">
                <a:solidFill>
                  <a:srgbClr val="000000"/>
                </a:solidFill>
              </a:rPr>
              <a:t>rvew</a:t>
            </a:r>
            <a:r>
              <a:rPr lang="en-US" sz="3800" dirty="0">
                <a:solidFill>
                  <a:srgbClr val="000000"/>
                </a:solidFill>
              </a:rPr>
              <a:t>    processes.  Specifically we would like to ‘</a:t>
            </a:r>
            <a:r>
              <a:rPr lang="en-US" sz="3800" b="1" dirty="0" err="1">
                <a:solidFill>
                  <a:srgbClr val="000000"/>
                </a:solidFill>
              </a:rPr>
              <a:t>imprv</a:t>
            </a:r>
            <a:r>
              <a:rPr lang="en-US" sz="3800" b="1" dirty="0">
                <a:solidFill>
                  <a:srgbClr val="000000"/>
                </a:solidFill>
              </a:rPr>
              <a:t> request </a:t>
            </a:r>
            <a:r>
              <a:rPr lang="en-US" sz="3800" b="1" dirty="0" err="1">
                <a:solidFill>
                  <a:srgbClr val="000000"/>
                </a:solidFill>
              </a:rPr>
              <a:t>rspnse</a:t>
            </a:r>
            <a:r>
              <a:rPr lang="en-US" sz="3800" b="1" dirty="0">
                <a:solidFill>
                  <a:srgbClr val="000000"/>
                </a:solidFill>
              </a:rPr>
              <a:t> e’ </a:t>
            </a:r>
            <a:r>
              <a:rPr lang="en-US" sz="3800" dirty="0">
                <a:solidFill>
                  <a:srgbClr val="000000"/>
                </a:solidFill>
              </a:rPr>
              <a:t>by…</a:t>
            </a:r>
          </a:p>
        </p:txBody>
      </p:sp>
      <p:pic>
        <p:nvPicPr>
          <p:cNvPr id="2056" name="Picture 8"/>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4160838" y="4196715"/>
            <a:ext cx="4594587" cy="5310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503238" y="4792662"/>
            <a:ext cx="2850026" cy="4663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8" name="Picture 10"/>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3755756" y="4792663"/>
            <a:ext cx="1548081" cy="4808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9" name="Picture 11"/>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6065838" y="4792662"/>
            <a:ext cx="4102309" cy="4952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0" name="Picture 12"/>
          <p:cNvPicPr>
            <a:picLocks noChangeAspect="1" noChangeArrowheads="1"/>
          </p:cNvPicPr>
          <p:nvPr/>
        </p:nvPicPr>
        <p:blipFill rotWithShape="1">
          <a:blip r:embed="rId8">
            <a:extLst>
              <a:ext uri="{28A0092B-C50C-407E-A947-70E740481C1C}">
                <a14:useLocalDpi xmlns:a14="http://schemas.microsoft.com/office/drawing/2010/main" val="0"/>
              </a:ext>
            </a:extLst>
          </a:blip>
          <a:srcRect/>
          <a:stretch/>
        </p:blipFill>
        <p:spPr bwMode="auto">
          <a:xfrm>
            <a:off x="503238" y="5403916"/>
            <a:ext cx="3264575" cy="42551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2" name="Picture 14"/>
          <p:cNvPicPr>
            <a:picLocks noChangeAspect="1" noChangeArrowheads="1"/>
          </p:cNvPicPr>
          <p:nvPr/>
        </p:nvPicPr>
        <p:blipFill rotWithShape="1">
          <a:blip r:embed="rId9">
            <a:extLst>
              <a:ext uri="{28A0092B-C50C-407E-A947-70E740481C1C}">
                <a14:useLocalDpi xmlns:a14="http://schemas.microsoft.com/office/drawing/2010/main" val="0"/>
              </a:ext>
            </a:extLst>
          </a:blip>
          <a:srcRect/>
          <a:stretch/>
        </p:blipFill>
        <p:spPr bwMode="auto">
          <a:xfrm>
            <a:off x="1969109" y="6011863"/>
            <a:ext cx="5406412" cy="4403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93013749"/>
      </p:ext>
    </p:extLst>
  </p:cSld>
  <p:clrMapOvr>
    <a:masterClrMapping/>
  </p:clrMapOvr>
  <p:transition spd="slow">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432366" cy="917575"/>
          </a:xfrm>
        </p:spPr>
        <p:txBody>
          <a:bodyPr/>
          <a:lstStyle/>
          <a:p>
            <a:r>
              <a:rPr lang="en-US" sz="6000" dirty="0">
                <a:latin typeface="+mn-lt"/>
              </a:rPr>
              <a:t>Legal Contract</a:t>
            </a:r>
            <a:r>
              <a:rPr lang="en-US" sz="6000" b="1" dirty="0">
                <a:latin typeface="+mn-lt"/>
              </a:rPr>
              <a:t> Solutions</a:t>
            </a:r>
          </a:p>
        </p:txBody>
      </p:sp>
      <p:sp>
        <p:nvSpPr>
          <p:cNvPr id="3" name="Title 1"/>
          <p:cNvSpPr txBox="1">
            <a:spLocks/>
          </p:cNvSpPr>
          <p:nvPr/>
        </p:nvSpPr>
        <p:spPr>
          <a:xfrm>
            <a:off x="758679" y="1384656"/>
            <a:ext cx="11555558" cy="3560407"/>
          </a:xfrm>
          <a:prstGeom prst="rect">
            <a:avLst/>
          </a:prstGeom>
        </p:spPr>
        <p:txBody>
          <a:bodyPr vert="horz" lIns="124346" tIns="62173" rIns="124346" bIns="6217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777164" indent="-777164" algn="l">
              <a:buFont typeface="Arial" pitchFamily="34" charset="0"/>
              <a:buChar char="•"/>
            </a:pPr>
            <a:r>
              <a:rPr lang="en-US" sz="4900" dirty="0">
                <a:latin typeface="+mn-lt"/>
              </a:rPr>
              <a:t>Contract Review Workflow</a:t>
            </a:r>
          </a:p>
          <a:p>
            <a:pPr marL="777164" indent="-777164" algn="l">
              <a:buFont typeface="Arial" pitchFamily="34" charset="0"/>
              <a:buChar char="•"/>
            </a:pPr>
            <a:r>
              <a:rPr lang="en-US" sz="4900" dirty="0">
                <a:latin typeface="+mn-lt"/>
              </a:rPr>
              <a:t>Request Contract Review Form</a:t>
            </a:r>
          </a:p>
          <a:p>
            <a:pPr marL="777164" indent="-777164" algn="l">
              <a:buFont typeface="Arial" pitchFamily="34" charset="0"/>
              <a:buChar char="•"/>
            </a:pPr>
            <a:r>
              <a:rPr lang="en-US" sz="4900" dirty="0">
                <a:latin typeface="+mn-lt"/>
              </a:rPr>
              <a:t>Integration with </a:t>
            </a:r>
            <a:r>
              <a:rPr lang="en-US" sz="4900" dirty="0" err="1">
                <a:latin typeface="+mn-lt"/>
              </a:rPr>
              <a:t>ClientDB</a:t>
            </a:r>
            <a:endParaRPr lang="en-US" sz="4900" dirty="0">
              <a:latin typeface="+mn-lt"/>
            </a:endParaRPr>
          </a:p>
          <a:p>
            <a:pPr marL="777164" indent="-777164" algn="l">
              <a:buFont typeface="Arial" pitchFamily="34" charset="0"/>
              <a:buChar char="•"/>
            </a:pPr>
            <a:r>
              <a:rPr lang="en-US" sz="4900" dirty="0">
                <a:latin typeface="+mn-lt"/>
              </a:rPr>
              <a:t>Client Contracts Site</a:t>
            </a:r>
          </a:p>
          <a:p>
            <a:pPr marL="777164" indent="-777164" algn="l">
              <a:buFont typeface="Arial" pitchFamily="34" charset="0"/>
              <a:buChar char="•"/>
            </a:pPr>
            <a:endParaRPr lang="en-US" sz="4900" dirty="0">
              <a:latin typeface="+mn-lt"/>
            </a:endParaRPr>
          </a:p>
        </p:txBody>
      </p:sp>
      <p:pic>
        <p:nvPicPr>
          <p:cNvPr id="133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884237" y="4526607"/>
            <a:ext cx="3925262" cy="22886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5139124" y="4526606"/>
            <a:ext cx="6678848" cy="2253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70703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500"/>
                                        <p:tgtEl>
                                          <p:spTgt spid="13314"/>
                                        </p:tgtEl>
                                      </p:cBhvr>
                                    </p:animEffect>
                                  </p:childTnLst>
                                </p:cTn>
                              </p:par>
                              <p:par>
                                <p:cTn id="8" presetID="10" presetClass="entr" presetSubtype="0" fill="hold" nodeType="withEffect">
                                  <p:stCondLst>
                                    <p:cond delay="0"/>
                                  </p:stCondLst>
                                  <p:childTnLst>
                                    <p:set>
                                      <p:cBhvr>
                                        <p:cTn id="9" dur="1" fill="hold">
                                          <p:stCondLst>
                                            <p:cond delay="0"/>
                                          </p:stCondLst>
                                        </p:cTn>
                                        <p:tgtEl>
                                          <p:spTgt spid="13315"/>
                                        </p:tgtEl>
                                        <p:attrNameLst>
                                          <p:attrName>style.visibility</p:attrName>
                                        </p:attrNameLst>
                                      </p:cBhvr>
                                      <p:to>
                                        <p:strVal val="visible"/>
                                      </p:to>
                                    </p:set>
                                    <p:animEffect transition="in" filter="fade">
                                      <p:cBhvr>
                                        <p:cTn id="10"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62785" y="2252289"/>
            <a:ext cx="5117091" cy="3604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noAutofit/>
          </a:bodyPr>
          <a:lstStyle/>
          <a:p>
            <a:r>
              <a:rPr lang="en-US" dirty="0" smtClean="0">
                <a:latin typeface="+mn-lt"/>
              </a:rPr>
              <a:t>Prioritizing Objectives Requires Understanding </a:t>
            </a:r>
            <a:r>
              <a:rPr lang="en-US" b="1" dirty="0" smtClean="0">
                <a:latin typeface="+mn-lt"/>
              </a:rPr>
              <a:t>Value</a:t>
            </a:r>
            <a:r>
              <a:rPr lang="en-US" dirty="0" smtClean="0">
                <a:latin typeface="+mn-lt"/>
              </a:rPr>
              <a:t> And </a:t>
            </a:r>
            <a:r>
              <a:rPr lang="en-US" b="1" dirty="0" smtClean="0">
                <a:latin typeface="+mn-lt"/>
              </a:rPr>
              <a:t>Difficulty</a:t>
            </a:r>
            <a:endParaRPr lang="en-US" b="1" dirty="0">
              <a:latin typeface="+mn-lt"/>
            </a:endParaRPr>
          </a:p>
        </p:txBody>
      </p:sp>
      <p:grpSp>
        <p:nvGrpSpPr>
          <p:cNvPr id="6" name="Group 5"/>
          <p:cNvGrpSpPr/>
          <p:nvPr/>
        </p:nvGrpSpPr>
        <p:grpSpPr>
          <a:xfrm>
            <a:off x="1231473" y="2654635"/>
            <a:ext cx="7064299" cy="3398960"/>
            <a:chOff x="304565" y="2361521"/>
            <a:chExt cx="5194072" cy="3332616"/>
          </a:xfrm>
        </p:grpSpPr>
        <p:pic>
          <p:nvPicPr>
            <p:cNvPr id="3" name="Picture 2" descr="C:\Documents and Settings\rharbridge\Local Settings\Temporary Internet Files\Content.IE5\QN5M7ZR0\MCj044145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1993" y="2361521"/>
              <a:ext cx="2744787" cy="2744787"/>
            </a:xfrm>
            <a:prstGeom prst="rect">
              <a:avLst/>
            </a:prstGeom>
            <a:noFill/>
          </p:spPr>
        </p:pic>
        <p:pic>
          <p:nvPicPr>
            <p:cNvPr id="4" name="Picture 2" descr="C:\Documents and Settings\rharbridge\Local Settings\Temporary Internet Files\Content.IE5\QN5M7ZR0\MCj044145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3850" y="2949350"/>
              <a:ext cx="2744787" cy="2744787"/>
            </a:xfrm>
            <a:prstGeom prst="rect">
              <a:avLst/>
            </a:prstGeom>
            <a:noFill/>
          </p:spPr>
        </p:pic>
        <p:pic>
          <p:nvPicPr>
            <p:cNvPr id="5" name="Picture 2" descr="C:\Documents and Settings\rharbridge\Local Settings\Temporary Internet Files\Content.IE5\QN5M7ZR0\MCj0441459000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565" y="2796949"/>
              <a:ext cx="2744787" cy="2744787"/>
            </a:xfrm>
            <a:prstGeom prst="rect">
              <a:avLst/>
            </a:prstGeom>
            <a:noFill/>
          </p:spPr>
        </p:pic>
      </p:grpSp>
    </p:spTree>
    <p:extLst>
      <p:ext uri="{BB962C8B-B14F-4D97-AF65-F5344CB8AC3E}">
        <p14:creationId xmlns:p14="http://schemas.microsoft.com/office/powerpoint/2010/main" val="1617510246"/>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731838" y="479256"/>
            <a:ext cx="11049000" cy="1400988"/>
          </a:xfrm>
          <a:prstGeom prst="rect">
            <a:avLst/>
          </a:prstGeom>
        </p:spPr>
        <p:txBody>
          <a:bodyPr vert="horz" lIns="124346" tIns="62173" rIns="124346" bIns="62173"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a:latin typeface="+mn-lt"/>
              </a:rPr>
              <a:t>The </a:t>
            </a:r>
            <a:r>
              <a:rPr lang="en-US" sz="6000" b="1" dirty="0">
                <a:latin typeface="+mn-lt"/>
              </a:rPr>
              <a:t>Simplest</a:t>
            </a:r>
            <a:r>
              <a:rPr lang="en-US" sz="6000" dirty="0">
                <a:latin typeface="+mn-lt"/>
              </a:rPr>
              <a:t> Prioritization </a:t>
            </a:r>
            <a:br>
              <a:rPr lang="en-US" sz="6000" dirty="0">
                <a:latin typeface="+mn-lt"/>
              </a:rPr>
            </a:br>
            <a:r>
              <a:rPr lang="en-US" sz="6000" dirty="0">
                <a:latin typeface="+mn-lt"/>
              </a:rPr>
              <a:t>Formula Ever…</a:t>
            </a:r>
          </a:p>
        </p:txBody>
      </p:sp>
      <p:sp>
        <p:nvSpPr>
          <p:cNvPr id="10" name="Title 1"/>
          <p:cNvSpPr txBox="1">
            <a:spLocks/>
          </p:cNvSpPr>
          <p:nvPr/>
        </p:nvSpPr>
        <p:spPr>
          <a:xfrm>
            <a:off x="2096833" y="2887999"/>
            <a:ext cx="7759173" cy="1165754"/>
          </a:xfrm>
          <a:prstGeom prst="rect">
            <a:avLst/>
          </a:prstGeom>
        </p:spPr>
        <p:txBody>
          <a:bodyPr vert="horz" lIns="124346" tIns="62173" rIns="124346" bIns="62173"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8800" b="1" dirty="0"/>
              <a:t>Estimated Value</a:t>
            </a:r>
          </a:p>
        </p:txBody>
      </p:sp>
      <p:sp>
        <p:nvSpPr>
          <p:cNvPr id="11" name="Title 1"/>
          <p:cNvSpPr txBox="1">
            <a:spLocks/>
          </p:cNvSpPr>
          <p:nvPr/>
        </p:nvSpPr>
        <p:spPr>
          <a:xfrm>
            <a:off x="1468196" y="4388908"/>
            <a:ext cx="9154627" cy="1165754"/>
          </a:xfrm>
          <a:prstGeom prst="rect">
            <a:avLst/>
          </a:prstGeom>
        </p:spPr>
        <p:txBody>
          <a:bodyPr vert="horz" lIns="124346" tIns="62173" rIns="124346" bIns="62173"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8800" b="1" dirty="0"/>
              <a:t>Estimated Difficulty</a:t>
            </a:r>
          </a:p>
        </p:txBody>
      </p:sp>
      <p:sp>
        <p:nvSpPr>
          <p:cNvPr id="13" name="Rectangle 12"/>
          <p:cNvSpPr/>
          <p:nvPr/>
        </p:nvSpPr>
        <p:spPr>
          <a:xfrm>
            <a:off x="1140010" y="4141995"/>
            <a:ext cx="9983726" cy="167578"/>
          </a:xfrm>
          <a:prstGeom prst="rect">
            <a:avLst/>
          </a:prstGeom>
        </p:spPr>
        <p:style>
          <a:lnRef idx="2">
            <a:schemeClr val="dk1">
              <a:shade val="50000"/>
            </a:schemeClr>
          </a:lnRef>
          <a:fillRef idx="1">
            <a:schemeClr val="dk1"/>
          </a:fillRef>
          <a:effectRef idx="0">
            <a:schemeClr val="dk1"/>
          </a:effectRef>
          <a:fontRef idx="minor">
            <a:schemeClr val="lt1"/>
          </a:fontRef>
        </p:style>
        <p:txBody>
          <a:bodyPr lIns="124346" tIns="62173" rIns="124346" bIns="62173" rtlCol="0" anchor="ctr"/>
          <a:lstStyle/>
          <a:p>
            <a:pPr algn="ctr"/>
            <a:endParaRPr lang="en-US" sz="2000" dirty="0"/>
          </a:p>
        </p:txBody>
      </p:sp>
    </p:spTree>
    <p:extLst>
      <p:ext uri="{BB962C8B-B14F-4D97-AF65-F5344CB8AC3E}">
        <p14:creationId xmlns:p14="http://schemas.microsoft.com/office/powerpoint/2010/main" val="425113190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7" y="295275"/>
            <a:ext cx="11201400" cy="917575"/>
          </a:xfrm>
        </p:spPr>
        <p:txBody>
          <a:bodyPr/>
          <a:lstStyle/>
          <a:p>
            <a:r>
              <a:rPr lang="en-US" sz="6000" b="1" dirty="0">
                <a:latin typeface="+mn-lt"/>
              </a:rPr>
              <a:t>Prioritization</a:t>
            </a:r>
            <a:r>
              <a:rPr lang="en-US" sz="6000" dirty="0">
                <a:latin typeface="+mn-lt"/>
              </a:rPr>
              <a:t> Example</a:t>
            </a:r>
          </a:p>
        </p:txBody>
      </p:sp>
      <p:sp>
        <p:nvSpPr>
          <p:cNvPr id="3" name="Rectangle 2"/>
          <p:cNvSpPr/>
          <p:nvPr/>
        </p:nvSpPr>
        <p:spPr>
          <a:xfrm>
            <a:off x="544098" y="1603983"/>
            <a:ext cx="12591931" cy="2762351"/>
          </a:xfrm>
          <a:prstGeom prst="rect">
            <a:avLst/>
          </a:prstGeom>
        </p:spPr>
        <p:txBody>
          <a:bodyPr wrap="square" lIns="124346" tIns="62173" rIns="124346" bIns="62173">
            <a:spAutoFit/>
          </a:bodyPr>
          <a:lstStyle/>
          <a:p>
            <a:pPr marL="621732" indent="-621732">
              <a:spcBef>
                <a:spcPts val="816"/>
              </a:spcBef>
              <a:spcAft>
                <a:spcPts val="816"/>
              </a:spcAft>
              <a:buFont typeface="Wingdings" pitchFamily="2" charset="2"/>
              <a:buChar char="§"/>
              <a:tabLst>
                <a:tab pos="628208" algn="l"/>
              </a:tabLst>
            </a:pPr>
            <a:r>
              <a:rPr lang="en-US" sz="3300" dirty="0">
                <a:solidFill>
                  <a:prstClr val="black"/>
                </a:solidFill>
              </a:rPr>
              <a:t>I have a difficult solution. It’s an </a:t>
            </a:r>
            <a:r>
              <a:rPr lang="en-US" sz="3300" b="1" dirty="0">
                <a:solidFill>
                  <a:prstClr val="black"/>
                </a:solidFill>
              </a:rPr>
              <a:t>8</a:t>
            </a:r>
            <a:r>
              <a:rPr lang="en-US" sz="3300" dirty="0">
                <a:solidFill>
                  <a:prstClr val="black"/>
                </a:solidFill>
              </a:rPr>
              <a:t> in difficulty (out of 10).</a:t>
            </a:r>
          </a:p>
          <a:p>
            <a:pPr marL="621732" indent="-621732">
              <a:spcBef>
                <a:spcPts val="816"/>
              </a:spcBef>
              <a:spcAft>
                <a:spcPts val="816"/>
              </a:spcAft>
              <a:buFont typeface="Wingdings" pitchFamily="2" charset="2"/>
              <a:buChar char="§"/>
              <a:tabLst>
                <a:tab pos="628208" algn="l"/>
              </a:tabLst>
            </a:pPr>
            <a:r>
              <a:rPr lang="en-US" sz="3300" dirty="0">
                <a:solidFill>
                  <a:prstClr val="black"/>
                </a:solidFill>
              </a:rPr>
              <a:t>I have an easy solution. It’s a </a:t>
            </a:r>
            <a:r>
              <a:rPr lang="en-US" sz="3300" b="1" dirty="0">
                <a:solidFill>
                  <a:prstClr val="black"/>
                </a:solidFill>
              </a:rPr>
              <a:t>2</a:t>
            </a:r>
            <a:r>
              <a:rPr lang="en-US" sz="3300" dirty="0">
                <a:solidFill>
                  <a:prstClr val="black"/>
                </a:solidFill>
              </a:rPr>
              <a:t> in difficulty (out of 10).</a:t>
            </a:r>
          </a:p>
          <a:p>
            <a:pPr marL="621732" indent="-621732">
              <a:spcBef>
                <a:spcPts val="816"/>
              </a:spcBef>
              <a:spcAft>
                <a:spcPts val="816"/>
              </a:spcAft>
              <a:buFont typeface="Wingdings" pitchFamily="2" charset="2"/>
              <a:buChar char="§"/>
              <a:tabLst>
                <a:tab pos="628208" algn="l"/>
              </a:tabLst>
            </a:pPr>
            <a:r>
              <a:rPr lang="en-US" sz="3300" dirty="0">
                <a:solidFill>
                  <a:prstClr val="black"/>
                </a:solidFill>
              </a:rPr>
              <a:t>The expected value of the difficult solution is 4 (out of 10).</a:t>
            </a:r>
          </a:p>
          <a:p>
            <a:pPr marL="621732" indent="-621732">
              <a:spcBef>
                <a:spcPts val="816"/>
              </a:spcBef>
              <a:spcAft>
                <a:spcPts val="816"/>
              </a:spcAft>
              <a:buFont typeface="Wingdings" pitchFamily="2" charset="2"/>
              <a:buChar char="§"/>
              <a:tabLst>
                <a:tab pos="628208" algn="l"/>
              </a:tabLst>
            </a:pPr>
            <a:r>
              <a:rPr lang="en-US" sz="3300" dirty="0">
                <a:solidFill>
                  <a:prstClr val="black"/>
                </a:solidFill>
              </a:rPr>
              <a:t>The expected value of the easy solution is 6 (out of 10).</a:t>
            </a: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82" y="5370562"/>
            <a:ext cx="9307545" cy="1250900"/>
          </a:xfrm>
          <a:prstGeom prst="rect">
            <a:avLst/>
          </a:prstGeom>
          <a:noFill/>
          <a:ln w="9525">
            <a:noFill/>
            <a:miter lim="800000"/>
            <a:headEnd/>
            <a:tailEnd/>
          </a:ln>
        </p:spPr>
      </p:pic>
      <p:sp>
        <p:nvSpPr>
          <p:cNvPr id="6" name="Title 1"/>
          <p:cNvSpPr txBox="1">
            <a:spLocks/>
          </p:cNvSpPr>
          <p:nvPr/>
        </p:nvSpPr>
        <p:spPr>
          <a:xfrm>
            <a:off x="4504503" y="4288477"/>
            <a:ext cx="3101577" cy="662620"/>
          </a:xfrm>
          <a:prstGeom prst="rect">
            <a:avLst/>
          </a:prstGeom>
        </p:spPr>
        <p:txBody>
          <a:bodyPr vert="horz" lIns="124346" tIns="62173" rIns="124346" bIns="62173"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dirty="0">
                <a:solidFill>
                  <a:srgbClr val="000000"/>
                </a:solidFill>
              </a:rPr>
              <a:t>Estimated Value</a:t>
            </a:r>
          </a:p>
        </p:txBody>
      </p:sp>
      <p:sp>
        <p:nvSpPr>
          <p:cNvPr id="7" name="Title 1"/>
          <p:cNvSpPr txBox="1">
            <a:spLocks/>
          </p:cNvSpPr>
          <p:nvPr/>
        </p:nvSpPr>
        <p:spPr>
          <a:xfrm>
            <a:off x="4260236" y="4739642"/>
            <a:ext cx="3659382" cy="662620"/>
          </a:xfrm>
          <a:prstGeom prst="rect">
            <a:avLst/>
          </a:prstGeom>
        </p:spPr>
        <p:txBody>
          <a:bodyPr vert="horz" lIns="124346" tIns="62173" rIns="124346" bIns="62173"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400" b="1" dirty="0">
                <a:solidFill>
                  <a:srgbClr val="000000"/>
                </a:solidFill>
              </a:rPr>
              <a:t>Estimated Difficulty</a:t>
            </a:r>
          </a:p>
        </p:txBody>
      </p:sp>
      <p:sp>
        <p:nvSpPr>
          <p:cNvPr id="8" name="Rectangle 7"/>
          <p:cNvSpPr/>
          <p:nvPr/>
        </p:nvSpPr>
        <p:spPr>
          <a:xfrm flipV="1">
            <a:off x="4890020" y="4830105"/>
            <a:ext cx="2355957" cy="46629"/>
          </a:xfrm>
          <a:prstGeom prst="rect">
            <a:avLst/>
          </a:prstGeom>
        </p:spPr>
        <p:style>
          <a:lnRef idx="2">
            <a:schemeClr val="dk1">
              <a:shade val="50000"/>
            </a:schemeClr>
          </a:lnRef>
          <a:fillRef idx="1">
            <a:schemeClr val="dk1"/>
          </a:fillRef>
          <a:effectRef idx="0">
            <a:schemeClr val="dk1"/>
          </a:effectRef>
          <a:fontRef idx="minor">
            <a:schemeClr val="lt1"/>
          </a:fontRef>
        </p:style>
        <p:txBody>
          <a:bodyPr lIns="124346" tIns="62173" rIns="124346" bIns="62173" rtlCol="0" anchor="ctr"/>
          <a:lstStyle/>
          <a:p>
            <a:pPr algn="ctr"/>
            <a:endParaRPr lang="en-US" sz="1100" dirty="0"/>
          </a:p>
        </p:txBody>
      </p:sp>
    </p:spTree>
    <p:extLst>
      <p:ext uri="{BB962C8B-B14F-4D97-AF65-F5344CB8AC3E}">
        <p14:creationId xmlns:p14="http://schemas.microsoft.com/office/powerpoint/2010/main" val="27647766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049000" cy="917575"/>
          </a:xfrm>
        </p:spPr>
        <p:txBody>
          <a:bodyPr>
            <a:noAutofit/>
          </a:bodyPr>
          <a:lstStyle/>
          <a:p>
            <a:r>
              <a:rPr lang="en-US" sz="4800" b="1" dirty="0">
                <a:latin typeface="+mn-lt"/>
              </a:rPr>
              <a:t>Prioritize</a:t>
            </a:r>
            <a:r>
              <a:rPr lang="en-US" sz="4800" dirty="0">
                <a:latin typeface="+mn-lt"/>
              </a:rPr>
              <a:t> and Plan </a:t>
            </a:r>
            <a:r>
              <a:rPr lang="en-US" sz="4800" b="1" dirty="0">
                <a:solidFill>
                  <a:srgbClr val="000000"/>
                </a:solidFill>
                <a:latin typeface="+mn-lt"/>
              </a:rPr>
              <a:t>S.M.A.R.T</a:t>
            </a:r>
            <a:r>
              <a:rPr lang="en-US" sz="4800" b="1" dirty="0">
                <a:latin typeface="+mn-lt"/>
              </a:rPr>
              <a:t>.</a:t>
            </a:r>
            <a:r>
              <a:rPr lang="en-US" sz="4800" dirty="0">
                <a:latin typeface="+mn-lt"/>
              </a:rPr>
              <a:t> Objectives</a:t>
            </a:r>
          </a:p>
        </p:txBody>
      </p:sp>
      <p:pic>
        <p:nvPicPr>
          <p:cNvPr id="409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588367" y="1280201"/>
            <a:ext cx="11421871" cy="5470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4582" r="14119" b="7774"/>
          <a:stretch/>
        </p:blipFill>
        <p:spPr bwMode="auto">
          <a:xfrm>
            <a:off x="588366" y="1280201"/>
            <a:ext cx="11455038" cy="5578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69092" y="2405693"/>
            <a:ext cx="12302610" cy="436863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087380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par>
                                <p:cTn id="8" presetID="53" presetClass="entr" presetSubtype="16"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 calcmode="lin" valueType="num">
                                      <p:cBhvr>
                                        <p:cTn id="10" dur="500" fill="hold"/>
                                        <p:tgtEl>
                                          <p:spTgt spid="4098"/>
                                        </p:tgtEl>
                                        <p:attrNameLst>
                                          <p:attrName>ppt_w</p:attrName>
                                        </p:attrNameLst>
                                      </p:cBhvr>
                                      <p:tavLst>
                                        <p:tav tm="0">
                                          <p:val>
                                            <p:fltVal val="0"/>
                                          </p:val>
                                        </p:tav>
                                        <p:tav tm="100000">
                                          <p:val>
                                            <p:strVal val="#ppt_w"/>
                                          </p:val>
                                        </p:tav>
                                      </p:tavLst>
                                    </p:anim>
                                    <p:anim calcmode="lin" valueType="num">
                                      <p:cBhvr>
                                        <p:cTn id="11" dur="500" fill="hold"/>
                                        <p:tgtEl>
                                          <p:spTgt spid="4098"/>
                                        </p:tgtEl>
                                        <p:attrNameLst>
                                          <p:attrName>ppt_h</p:attrName>
                                        </p:attrNameLst>
                                      </p:cBhvr>
                                      <p:tavLst>
                                        <p:tav tm="0">
                                          <p:val>
                                            <p:fltVal val="0"/>
                                          </p:val>
                                        </p:tav>
                                        <p:tav tm="100000">
                                          <p:val>
                                            <p:strVal val="#ppt_h"/>
                                          </p:val>
                                        </p:tav>
                                      </p:tavLst>
                                    </p:anim>
                                    <p:animEffect transition="in" filter="fade">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6414"/>
          <a:stretch/>
        </p:blipFill>
        <p:spPr bwMode="auto">
          <a:xfrm>
            <a:off x="1" y="0"/>
            <a:ext cx="12458277"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699958" y="1505320"/>
            <a:ext cx="9098077" cy="3515720"/>
          </a:xfrm>
          <a:prstGeom prst="rect">
            <a:avLst/>
          </a:prstGeom>
          <a:solidFill>
            <a:srgbClr val="000000"/>
          </a:solidFill>
        </p:spPr>
        <p:txBody>
          <a:bodyPr wrap="square" lIns="124346" tIns="62173" rIns="124346" bIns="62173" rtlCol="0">
            <a:spAutoFit/>
          </a:bodyPr>
          <a:lstStyle/>
          <a:p>
            <a:pPr algn="ctr"/>
            <a:r>
              <a:rPr lang="en-US" sz="7300" dirty="0">
                <a:solidFill>
                  <a:schemeClr val="bg1"/>
                </a:solidFill>
              </a:rPr>
              <a:t>Ensure everyone </a:t>
            </a:r>
            <a:r>
              <a:rPr lang="en-US" sz="7300" b="1" dirty="0">
                <a:solidFill>
                  <a:schemeClr val="bg1"/>
                </a:solidFill>
              </a:rPr>
              <a:t>understands</a:t>
            </a:r>
            <a:r>
              <a:rPr lang="en-US" sz="7300" dirty="0">
                <a:solidFill>
                  <a:schemeClr val="bg1"/>
                </a:solidFill>
              </a:rPr>
              <a:t> the objectives.</a:t>
            </a: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745278822"/>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031"/>
          <a:stretch/>
        </p:blipFill>
        <p:spPr bwMode="auto">
          <a:xfrm>
            <a:off x="4467305" y="2125278"/>
            <a:ext cx="3654665" cy="3655661"/>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30" name="Rectangle 29"/>
          <p:cNvSpPr>
            <a:spLocks/>
          </p:cNvSpPr>
          <p:nvPr/>
        </p:nvSpPr>
        <p:spPr bwMode="auto">
          <a:xfrm>
            <a:off x="4464369" y="2125278"/>
            <a:ext cx="3657600" cy="3657600"/>
          </a:xfrm>
          <a:prstGeom prst="rect">
            <a:avLst/>
          </a:prstGeom>
          <a:gradFill flip="none" rotWithShape="1">
            <a:gsLst>
              <a:gs pos="0">
                <a:schemeClr val="tx1">
                  <a:lumMod val="75000"/>
                  <a:lumOff val="25000"/>
                </a:schemeClr>
              </a:gs>
              <a:gs pos="50000">
                <a:schemeClr val="tx1">
                  <a:lumMod val="50000"/>
                  <a:lumOff val="50000"/>
                  <a:alpha val="90000"/>
                </a:schemeClr>
              </a:gs>
              <a:gs pos="100000">
                <a:schemeClr val="tx1">
                  <a:lumMod val="75000"/>
                  <a:lumOff val="25000"/>
                  <a:tint val="23500"/>
                  <a:satMod val="1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a:spLocks/>
          </p:cNvSpPr>
          <p:nvPr/>
        </p:nvSpPr>
        <p:spPr bwMode="auto">
          <a:xfrm>
            <a:off x="4465637" y="2121399"/>
            <a:ext cx="3657600" cy="3657600"/>
          </a:xfrm>
          <a:prstGeom prst="rect">
            <a:avLst/>
          </a:prstGeom>
          <a:gradFill flip="none" rotWithShape="1">
            <a:gsLst>
              <a:gs pos="0">
                <a:srgbClr val="00A651"/>
              </a:gs>
              <a:gs pos="50000">
                <a:srgbClr val="25FF8D">
                  <a:alpha val="89804"/>
                </a:srgbClr>
              </a:gs>
              <a:gs pos="100000">
                <a:schemeClr val="accent3">
                  <a:lumMod val="40000"/>
                  <a:lumOff val="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919" t="29098" r="41978" b="8992"/>
          <a:stretch/>
        </p:blipFill>
        <p:spPr bwMode="auto">
          <a:xfrm>
            <a:off x="729471" y="2125280"/>
            <a:ext cx="3657600" cy="3655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Rectangle 49"/>
          <p:cNvSpPr/>
          <p:nvPr/>
        </p:nvSpPr>
        <p:spPr bwMode="auto">
          <a:xfrm>
            <a:off x="729471" y="2123339"/>
            <a:ext cx="3657600" cy="3655661"/>
          </a:xfrm>
          <a:prstGeom prst="rect">
            <a:avLst/>
          </a:prstGeom>
          <a:gradFill flip="none" rotWithShape="1">
            <a:gsLst>
              <a:gs pos="0">
                <a:srgbClr val="BA141A"/>
              </a:gs>
              <a:gs pos="50000">
                <a:srgbClr val="E83039">
                  <a:alpha val="89804"/>
                </a:srgbClr>
              </a:gs>
              <a:gs pos="100000">
                <a:schemeClr val="accent2">
                  <a:lumMod val="40000"/>
                  <a:lumOff val="60000"/>
                  <a:alpha val="20000"/>
                </a:schemeClr>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4" name="Title 33"/>
          <p:cNvSpPr>
            <a:spLocks noGrp="1"/>
          </p:cNvSpPr>
          <p:nvPr>
            <p:ph type="title"/>
          </p:nvPr>
        </p:nvSpPr>
        <p:spPr>
          <a:xfrm>
            <a:off x="740339" y="295275"/>
            <a:ext cx="11573898" cy="917575"/>
          </a:xfrm>
        </p:spPr>
        <p:txBody>
          <a:bodyPr/>
          <a:lstStyle/>
          <a:p>
            <a:r>
              <a:rPr lang="en-US" sz="4800" b="1" dirty="0">
                <a:latin typeface="+mn-lt"/>
              </a:rPr>
              <a:t>Keys </a:t>
            </a:r>
            <a:r>
              <a:rPr lang="en-US" sz="4800" dirty="0">
                <a:latin typeface="+mn-lt"/>
              </a:rPr>
              <a:t>To A Sustainable SharePoint Strategy</a:t>
            </a:r>
            <a:endParaRPr lang="en-US" sz="2800" dirty="0">
              <a:gradFill>
                <a:gsLst>
                  <a:gs pos="0">
                    <a:schemeClr val="accent6"/>
                  </a:gs>
                  <a:gs pos="86000">
                    <a:schemeClr val="accent6"/>
                  </a:gs>
                </a:gsLst>
                <a:lin ang="5400000" scaled="0"/>
              </a:gradFill>
              <a:latin typeface="+mn-lt"/>
            </a:endParaRPr>
          </a:p>
        </p:txBody>
      </p:sp>
      <p:sp>
        <p:nvSpPr>
          <p:cNvPr id="13" name="TextBox 12"/>
          <p:cNvSpPr txBox="1"/>
          <p:nvPr/>
        </p:nvSpPr>
        <p:spPr>
          <a:xfrm>
            <a:off x="740340" y="1212850"/>
            <a:ext cx="9285532" cy="912428"/>
          </a:xfrm>
          <a:prstGeom prst="rect">
            <a:avLst/>
          </a:prstGeom>
          <a:noFill/>
        </p:spPr>
        <p:txBody>
          <a:bodyPr wrap="square" lIns="182862" tIns="146289" rIns="182862" bIns="146289" rtlCol="0">
            <a:noAutofit/>
          </a:bodyPr>
          <a:lstStyle/>
          <a:p>
            <a:r>
              <a:rPr lang="en-US" sz="2400" dirty="0">
                <a:gradFill>
                  <a:gsLst>
                    <a:gs pos="1250">
                      <a:schemeClr val="tx1"/>
                    </a:gs>
                    <a:gs pos="99000">
                      <a:schemeClr val="tx1"/>
                    </a:gs>
                  </a:gsLst>
                  <a:lin ang="5400000" scaled="0"/>
                </a:gradFill>
              </a:rPr>
              <a:t>There are </a:t>
            </a:r>
            <a:r>
              <a:rPr lang="en-US" sz="2400" b="1" dirty="0">
                <a:gradFill>
                  <a:gsLst>
                    <a:gs pos="1250">
                      <a:schemeClr val="tx1"/>
                    </a:gs>
                    <a:gs pos="99000">
                      <a:schemeClr val="tx1"/>
                    </a:gs>
                  </a:gsLst>
                  <a:lin ang="5400000" scaled="0"/>
                </a:gradFill>
              </a:rPr>
              <a:t>three keys </a:t>
            </a:r>
            <a:r>
              <a:rPr lang="en-US" sz="2400" dirty="0">
                <a:gradFill>
                  <a:gsLst>
                    <a:gs pos="1250">
                      <a:schemeClr val="tx1"/>
                    </a:gs>
                    <a:gs pos="99000">
                      <a:schemeClr val="tx1"/>
                    </a:gs>
                  </a:gsLst>
                  <a:lin ang="5400000" scaled="0"/>
                </a:gradFill>
              </a:rPr>
              <a:t>to sustaining your strategy with SharePoint…</a:t>
            </a:r>
          </a:p>
        </p:txBody>
      </p:sp>
      <p:sp>
        <p:nvSpPr>
          <p:cNvPr id="47" name="Rectangle 46"/>
          <p:cNvSpPr>
            <a:spLocks/>
          </p:cNvSpPr>
          <p:nvPr/>
        </p:nvSpPr>
        <p:spPr bwMode="auto">
          <a:xfrm>
            <a:off x="729471" y="2121399"/>
            <a:ext cx="3657600" cy="3657600"/>
          </a:xfrm>
          <a:prstGeom prst="rect">
            <a:avLst/>
          </a:prstGeom>
          <a:gradFill flip="none" rotWithShape="1">
            <a:gsLst>
              <a:gs pos="0">
                <a:schemeClr val="tx1">
                  <a:lumMod val="75000"/>
                  <a:lumOff val="25000"/>
                </a:schemeClr>
              </a:gs>
              <a:gs pos="50000">
                <a:schemeClr val="tx1">
                  <a:lumMod val="50000"/>
                  <a:lumOff val="50000"/>
                  <a:alpha val="90000"/>
                </a:schemeClr>
              </a:gs>
              <a:gs pos="100000">
                <a:schemeClr val="tx1">
                  <a:lumMod val="75000"/>
                  <a:lumOff val="25000"/>
                  <a:tint val="23500"/>
                  <a:satMod val="1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pic>
        <p:nvPicPr>
          <p:cNvPr id="2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0128" r="4431"/>
          <a:stretch/>
        </p:blipFill>
        <p:spPr bwMode="auto">
          <a:xfrm>
            <a:off x="8199438" y="2125278"/>
            <a:ext cx="3656332" cy="3655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Rectangle 32"/>
          <p:cNvSpPr/>
          <p:nvPr/>
        </p:nvSpPr>
        <p:spPr>
          <a:xfrm>
            <a:off x="4584368" y="2201862"/>
            <a:ext cx="3494332" cy="1865126"/>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b="1" dirty="0">
                <a:solidFill>
                  <a:schemeClr val="bg1"/>
                </a:solidFill>
                <a:ea typeface="Segoe UI" pitchFamily="34" charset="0"/>
                <a:cs typeface="Segoe UI" pitchFamily="34" charset="0"/>
              </a:rPr>
              <a:t>2. Remain Focused </a:t>
            </a:r>
            <a:r>
              <a:rPr lang="en-US" sz="3200" dirty="0">
                <a:solidFill>
                  <a:schemeClr val="bg1"/>
                </a:solidFill>
                <a:ea typeface="Segoe UI" pitchFamily="34" charset="0"/>
                <a:cs typeface="Segoe UI" pitchFamily="34" charset="0"/>
              </a:rPr>
              <a:t>On Achieving Objectives</a:t>
            </a:r>
          </a:p>
        </p:txBody>
      </p:sp>
      <p:sp>
        <p:nvSpPr>
          <p:cNvPr id="36" name="Rectangle 35"/>
          <p:cNvSpPr>
            <a:spLocks/>
          </p:cNvSpPr>
          <p:nvPr/>
        </p:nvSpPr>
        <p:spPr bwMode="auto">
          <a:xfrm>
            <a:off x="8199437" y="2123338"/>
            <a:ext cx="3657600" cy="3657600"/>
          </a:xfrm>
          <a:prstGeom prst="rect">
            <a:avLst/>
          </a:prstGeom>
          <a:gradFill flip="none" rotWithShape="1">
            <a:gsLst>
              <a:gs pos="0">
                <a:schemeClr val="tx1">
                  <a:lumMod val="75000"/>
                  <a:lumOff val="25000"/>
                </a:schemeClr>
              </a:gs>
              <a:gs pos="50000">
                <a:schemeClr val="tx1">
                  <a:lumMod val="50000"/>
                  <a:lumOff val="50000"/>
                  <a:alpha val="90000"/>
                </a:schemeClr>
              </a:gs>
              <a:gs pos="100000">
                <a:schemeClr val="tx1">
                  <a:lumMod val="75000"/>
                  <a:lumOff val="25000"/>
                  <a:tint val="23500"/>
                  <a:satMod val="1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a:xfrm>
            <a:off x="8319436" y="2199922"/>
            <a:ext cx="3494332" cy="1865126"/>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dirty="0">
                <a:solidFill>
                  <a:schemeClr val="bg1"/>
                </a:solidFill>
                <a:ea typeface="Segoe UI" pitchFamily="34" charset="0"/>
                <a:cs typeface="Segoe UI" pitchFamily="34" charset="0"/>
              </a:rPr>
              <a:t>3. </a:t>
            </a:r>
            <a:r>
              <a:rPr lang="en-US" sz="3200" b="1" dirty="0">
                <a:solidFill>
                  <a:schemeClr val="bg1"/>
                </a:solidFill>
                <a:ea typeface="Segoe UI" pitchFamily="34" charset="0"/>
                <a:cs typeface="Segoe UI" pitchFamily="34" charset="0"/>
              </a:rPr>
              <a:t>Plan</a:t>
            </a:r>
            <a:r>
              <a:rPr lang="en-US" sz="3200" dirty="0">
                <a:solidFill>
                  <a:schemeClr val="bg1"/>
                </a:solidFill>
                <a:ea typeface="Segoe UI" pitchFamily="34" charset="0"/>
                <a:cs typeface="Segoe UI" pitchFamily="34" charset="0"/>
              </a:rPr>
              <a:t> For SharePoint Challenges &amp; Risks</a:t>
            </a:r>
          </a:p>
        </p:txBody>
      </p:sp>
      <p:pic>
        <p:nvPicPr>
          <p:cNvPr id="40" name="Picture 3" descr="C:\Users\Richard\AppData\Local\Microsoft\Windows\Temporary Internet Files\Content.IE5\B6301PXB\MC90044131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8072" y="3493271"/>
            <a:ext cx="3275695" cy="3275695"/>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50"/>
          <p:cNvSpPr/>
          <p:nvPr/>
        </p:nvSpPr>
        <p:spPr>
          <a:xfrm>
            <a:off x="816540" y="2201862"/>
            <a:ext cx="3494332" cy="1421928"/>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dirty="0">
                <a:solidFill>
                  <a:schemeClr val="bg1"/>
                </a:solidFill>
                <a:ea typeface="Segoe UI" pitchFamily="34" charset="0"/>
                <a:cs typeface="Segoe UI" pitchFamily="34" charset="0"/>
              </a:rPr>
              <a:t>1. Achieve </a:t>
            </a:r>
            <a:r>
              <a:rPr lang="en-US" sz="3200" b="1" dirty="0">
                <a:solidFill>
                  <a:schemeClr val="bg1"/>
                </a:solidFill>
                <a:ea typeface="Segoe UI" pitchFamily="34" charset="0"/>
                <a:cs typeface="Segoe UI" pitchFamily="34" charset="0"/>
              </a:rPr>
              <a:t>Shared Understanding </a:t>
            </a:r>
            <a:r>
              <a:rPr lang="en-US" sz="3200" dirty="0">
                <a:solidFill>
                  <a:schemeClr val="bg1"/>
                </a:solidFill>
                <a:ea typeface="Segoe UI" pitchFamily="34" charset="0"/>
                <a:cs typeface="Segoe UI" pitchFamily="34" charset="0"/>
              </a:rPr>
              <a:t>Of Objectives</a:t>
            </a:r>
          </a:p>
        </p:txBody>
      </p:sp>
    </p:spTree>
    <p:extLst>
      <p:ext uri="{BB962C8B-B14F-4D97-AF65-F5344CB8AC3E}">
        <p14:creationId xmlns:p14="http://schemas.microsoft.com/office/powerpoint/2010/main" val="3205925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fade">
                                      <p:cBhvr>
                                        <p:cTn id="12" dur="500"/>
                                        <p:tgtEl>
                                          <p:spTgt spid="4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4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rotWithShape="1">
          <a:blip r:embed="rId2">
            <a:extLst>
              <a:ext uri="{28A0092B-C50C-407E-A947-70E740481C1C}">
                <a14:useLocalDpi xmlns:a14="http://schemas.microsoft.com/office/drawing/2010/main"/>
              </a:ext>
            </a:extLst>
          </a:blip>
          <a:srcRect l="4567" r="6645"/>
          <a:stretch/>
        </p:blipFill>
        <p:spPr bwMode="auto">
          <a:xfrm>
            <a:off x="1" y="-1010"/>
            <a:ext cx="12436475" cy="6995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rot="19223925">
            <a:off x="2724183" y="2601481"/>
            <a:ext cx="4454347" cy="1048902"/>
          </a:xfrm>
          <a:prstGeom prst="rect">
            <a:avLst/>
          </a:prstGeom>
          <a:noFill/>
        </p:spPr>
        <p:txBody>
          <a:bodyPr wrap="none" lIns="124346" tIns="62173" rIns="124346" bIns="62173" rtlCol="0">
            <a:spAutoFit/>
          </a:bodyPr>
          <a:lstStyle/>
          <a:p>
            <a:r>
              <a:rPr lang="en-US" sz="6000" dirty="0"/>
              <a:t>Information!</a:t>
            </a:r>
          </a:p>
        </p:txBody>
      </p:sp>
    </p:spTree>
    <p:extLst>
      <p:ext uri="{BB962C8B-B14F-4D97-AF65-F5344CB8AC3E}">
        <p14:creationId xmlns:p14="http://schemas.microsoft.com/office/powerpoint/2010/main" val="17439773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txBox="1">
            <a:spLocks/>
          </p:cNvSpPr>
          <p:nvPr/>
        </p:nvSpPr>
        <p:spPr>
          <a:xfrm>
            <a:off x="953944" y="2247027"/>
            <a:ext cx="10571003" cy="1499290"/>
          </a:xfrm>
          <a:prstGeom prst="rect">
            <a:avLst/>
          </a:prstGeom>
        </p:spPr>
        <p:txBody>
          <a:bodyPr lIns="124346" tIns="62173" rIns="124346" bIns="62173"/>
          <a:lstStyle/>
          <a:p>
            <a:pPr algn="ctr" defTabSz="1243462">
              <a:spcBef>
                <a:spcPct val="0"/>
              </a:spcBef>
              <a:defRPr/>
            </a:pPr>
            <a:r>
              <a:rPr lang="en-US" sz="6000" dirty="0">
                <a:ea typeface="+mj-ea"/>
                <a:cs typeface="+mj-cs"/>
              </a:rPr>
              <a:t>2. Remain Focused On </a:t>
            </a:r>
            <a:br>
              <a:rPr lang="en-US" sz="6000" dirty="0">
                <a:ea typeface="+mj-ea"/>
                <a:cs typeface="+mj-cs"/>
              </a:rPr>
            </a:br>
            <a:r>
              <a:rPr lang="en-US" sz="6000" b="1" dirty="0">
                <a:ea typeface="+mj-ea"/>
                <a:cs typeface="+mj-cs"/>
              </a:rPr>
              <a:t>Achieving Objectives</a:t>
            </a:r>
          </a:p>
        </p:txBody>
      </p:sp>
    </p:spTree>
    <p:extLst>
      <p:ext uri="{BB962C8B-B14F-4D97-AF65-F5344CB8AC3E}">
        <p14:creationId xmlns:p14="http://schemas.microsoft.com/office/powerpoint/2010/main" val="13136616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21824" y="280106"/>
            <a:ext cx="1119282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4800" b="1" dirty="0">
                <a:latin typeface="+mn-lt"/>
              </a:rPr>
              <a:t>Implemented</a:t>
            </a:r>
            <a:r>
              <a:rPr lang="en-US" sz="4800" dirty="0">
                <a:latin typeface="+mn-lt"/>
              </a:rPr>
              <a:t> Legal Contracts Solution!</a:t>
            </a:r>
          </a:p>
        </p:txBody>
      </p:sp>
      <p:sp>
        <p:nvSpPr>
          <p:cNvPr id="3" name="Title 1"/>
          <p:cNvSpPr txBox="1">
            <a:spLocks/>
          </p:cNvSpPr>
          <p:nvPr/>
        </p:nvSpPr>
        <p:spPr>
          <a:xfrm>
            <a:off x="621824" y="5303309"/>
            <a:ext cx="11192828" cy="1165754"/>
          </a:xfrm>
          <a:prstGeom prst="rect">
            <a:avLst/>
          </a:prstGeom>
        </p:spPr>
        <p:txBody>
          <a:bodyPr vert="horz" lIns="124346" tIns="62173" rIns="124346" bIns="62173"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900" dirty="0">
                <a:latin typeface="+mn-lt"/>
              </a:rPr>
              <a:t>Have we achieved our objective?</a:t>
            </a:r>
          </a:p>
        </p:txBody>
      </p:sp>
      <p:grpSp>
        <p:nvGrpSpPr>
          <p:cNvPr id="4" name="Group 3"/>
          <p:cNvGrpSpPr/>
          <p:nvPr/>
        </p:nvGrpSpPr>
        <p:grpSpPr>
          <a:xfrm>
            <a:off x="3537426" y="2245668"/>
            <a:ext cx="5267126" cy="3139861"/>
            <a:chOff x="6778209" y="3823820"/>
            <a:chExt cx="3872689" cy="3078575"/>
          </a:xfrm>
        </p:grpSpPr>
        <p:grpSp>
          <p:nvGrpSpPr>
            <p:cNvPr id="5" name="Group 4"/>
            <p:cNvGrpSpPr>
              <a:grpSpLocks noChangeAspect="1"/>
            </p:cNvGrpSpPr>
            <p:nvPr/>
          </p:nvGrpSpPr>
          <p:grpSpPr bwMode="auto">
            <a:xfrm>
              <a:off x="7515807" y="3823820"/>
              <a:ext cx="3135091" cy="2575859"/>
              <a:chOff x="4785" y="3121"/>
              <a:chExt cx="740" cy="608"/>
            </a:xfrm>
          </p:grpSpPr>
          <p:sp>
            <p:nvSpPr>
              <p:cNvPr id="11" name="Freeform 7"/>
              <p:cNvSpPr>
                <a:spLocks/>
              </p:cNvSpPr>
              <p:nvPr/>
            </p:nvSpPr>
            <p:spPr bwMode="auto">
              <a:xfrm>
                <a:off x="4785" y="3667"/>
                <a:ext cx="688" cy="62"/>
              </a:xfrm>
              <a:custGeom>
                <a:avLst/>
                <a:gdLst>
                  <a:gd name="T0" fmla="*/ 688 w 688"/>
                  <a:gd name="T1" fmla="*/ 30 h 62"/>
                  <a:gd name="T2" fmla="*/ 688 w 688"/>
                  <a:gd name="T3" fmla="*/ 30 h 62"/>
                  <a:gd name="T4" fmla="*/ 686 w 688"/>
                  <a:gd name="T5" fmla="*/ 28 h 62"/>
                  <a:gd name="T6" fmla="*/ 680 w 688"/>
                  <a:gd name="T7" fmla="*/ 24 h 62"/>
                  <a:gd name="T8" fmla="*/ 660 w 688"/>
                  <a:gd name="T9" fmla="*/ 18 h 62"/>
                  <a:gd name="T10" fmla="*/ 628 w 688"/>
                  <a:gd name="T11" fmla="*/ 14 h 62"/>
                  <a:gd name="T12" fmla="*/ 586 w 688"/>
                  <a:gd name="T13" fmla="*/ 8 h 62"/>
                  <a:gd name="T14" fmla="*/ 536 w 688"/>
                  <a:gd name="T15" fmla="*/ 4 h 62"/>
                  <a:gd name="T16" fmla="*/ 478 w 688"/>
                  <a:gd name="T17" fmla="*/ 2 h 62"/>
                  <a:gd name="T18" fmla="*/ 412 w 688"/>
                  <a:gd name="T19" fmla="*/ 0 h 62"/>
                  <a:gd name="T20" fmla="*/ 344 w 688"/>
                  <a:gd name="T21" fmla="*/ 0 h 62"/>
                  <a:gd name="T22" fmla="*/ 344 w 688"/>
                  <a:gd name="T23" fmla="*/ 0 h 62"/>
                  <a:gd name="T24" fmla="*/ 274 w 688"/>
                  <a:gd name="T25" fmla="*/ 0 h 62"/>
                  <a:gd name="T26" fmla="*/ 210 w 688"/>
                  <a:gd name="T27" fmla="*/ 2 h 62"/>
                  <a:gd name="T28" fmla="*/ 150 w 688"/>
                  <a:gd name="T29" fmla="*/ 4 h 62"/>
                  <a:gd name="T30" fmla="*/ 100 w 688"/>
                  <a:gd name="T31" fmla="*/ 8 h 62"/>
                  <a:gd name="T32" fmla="*/ 58 w 688"/>
                  <a:gd name="T33" fmla="*/ 14 h 62"/>
                  <a:gd name="T34" fmla="*/ 26 w 688"/>
                  <a:gd name="T35" fmla="*/ 18 h 62"/>
                  <a:gd name="T36" fmla="*/ 6 w 688"/>
                  <a:gd name="T37" fmla="*/ 24 h 62"/>
                  <a:gd name="T38" fmla="*/ 0 w 688"/>
                  <a:gd name="T39" fmla="*/ 28 h 62"/>
                  <a:gd name="T40" fmla="*/ 0 w 688"/>
                  <a:gd name="T41" fmla="*/ 30 h 62"/>
                  <a:gd name="T42" fmla="*/ 0 w 688"/>
                  <a:gd name="T43" fmla="*/ 30 h 62"/>
                  <a:gd name="T44" fmla="*/ 0 w 688"/>
                  <a:gd name="T45" fmla="*/ 34 h 62"/>
                  <a:gd name="T46" fmla="*/ 6 w 688"/>
                  <a:gd name="T47" fmla="*/ 38 h 62"/>
                  <a:gd name="T48" fmla="*/ 26 w 688"/>
                  <a:gd name="T49" fmla="*/ 42 h 62"/>
                  <a:gd name="T50" fmla="*/ 58 w 688"/>
                  <a:gd name="T51" fmla="*/ 48 h 62"/>
                  <a:gd name="T52" fmla="*/ 100 w 688"/>
                  <a:gd name="T53" fmla="*/ 52 h 62"/>
                  <a:gd name="T54" fmla="*/ 150 w 688"/>
                  <a:gd name="T55" fmla="*/ 56 h 62"/>
                  <a:gd name="T56" fmla="*/ 210 w 688"/>
                  <a:gd name="T57" fmla="*/ 60 h 62"/>
                  <a:gd name="T58" fmla="*/ 274 w 688"/>
                  <a:gd name="T59" fmla="*/ 62 h 62"/>
                  <a:gd name="T60" fmla="*/ 344 w 688"/>
                  <a:gd name="T61" fmla="*/ 62 h 62"/>
                  <a:gd name="T62" fmla="*/ 344 w 688"/>
                  <a:gd name="T63" fmla="*/ 62 h 62"/>
                  <a:gd name="T64" fmla="*/ 412 w 688"/>
                  <a:gd name="T65" fmla="*/ 62 h 62"/>
                  <a:gd name="T66" fmla="*/ 478 w 688"/>
                  <a:gd name="T67" fmla="*/ 60 h 62"/>
                  <a:gd name="T68" fmla="*/ 536 w 688"/>
                  <a:gd name="T69" fmla="*/ 56 h 62"/>
                  <a:gd name="T70" fmla="*/ 586 w 688"/>
                  <a:gd name="T71" fmla="*/ 52 h 62"/>
                  <a:gd name="T72" fmla="*/ 628 w 688"/>
                  <a:gd name="T73" fmla="*/ 48 h 62"/>
                  <a:gd name="T74" fmla="*/ 660 w 688"/>
                  <a:gd name="T75" fmla="*/ 42 h 62"/>
                  <a:gd name="T76" fmla="*/ 680 w 688"/>
                  <a:gd name="T77" fmla="*/ 38 h 62"/>
                  <a:gd name="T78" fmla="*/ 686 w 688"/>
                  <a:gd name="T79" fmla="*/ 34 h 62"/>
                  <a:gd name="T80" fmla="*/ 688 w 688"/>
                  <a:gd name="T81" fmla="*/ 30 h 62"/>
                  <a:gd name="T82" fmla="*/ 688 w 688"/>
                  <a:gd name="T83" fmla="*/ 3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88" h="62">
                    <a:moveTo>
                      <a:pt x="688" y="30"/>
                    </a:moveTo>
                    <a:lnTo>
                      <a:pt x="688" y="30"/>
                    </a:lnTo>
                    <a:lnTo>
                      <a:pt x="686" y="28"/>
                    </a:lnTo>
                    <a:lnTo>
                      <a:pt x="680" y="24"/>
                    </a:lnTo>
                    <a:lnTo>
                      <a:pt x="660" y="18"/>
                    </a:lnTo>
                    <a:lnTo>
                      <a:pt x="628" y="14"/>
                    </a:lnTo>
                    <a:lnTo>
                      <a:pt x="586" y="8"/>
                    </a:lnTo>
                    <a:lnTo>
                      <a:pt x="536" y="4"/>
                    </a:lnTo>
                    <a:lnTo>
                      <a:pt x="478" y="2"/>
                    </a:lnTo>
                    <a:lnTo>
                      <a:pt x="412" y="0"/>
                    </a:lnTo>
                    <a:lnTo>
                      <a:pt x="344" y="0"/>
                    </a:lnTo>
                    <a:lnTo>
                      <a:pt x="344" y="0"/>
                    </a:lnTo>
                    <a:lnTo>
                      <a:pt x="274" y="0"/>
                    </a:lnTo>
                    <a:lnTo>
                      <a:pt x="210" y="2"/>
                    </a:lnTo>
                    <a:lnTo>
                      <a:pt x="150" y="4"/>
                    </a:lnTo>
                    <a:lnTo>
                      <a:pt x="100" y="8"/>
                    </a:lnTo>
                    <a:lnTo>
                      <a:pt x="58" y="14"/>
                    </a:lnTo>
                    <a:lnTo>
                      <a:pt x="26" y="18"/>
                    </a:lnTo>
                    <a:lnTo>
                      <a:pt x="6" y="24"/>
                    </a:lnTo>
                    <a:lnTo>
                      <a:pt x="0" y="28"/>
                    </a:lnTo>
                    <a:lnTo>
                      <a:pt x="0" y="30"/>
                    </a:lnTo>
                    <a:lnTo>
                      <a:pt x="0" y="30"/>
                    </a:lnTo>
                    <a:lnTo>
                      <a:pt x="0" y="34"/>
                    </a:lnTo>
                    <a:lnTo>
                      <a:pt x="6" y="38"/>
                    </a:lnTo>
                    <a:lnTo>
                      <a:pt x="26" y="42"/>
                    </a:lnTo>
                    <a:lnTo>
                      <a:pt x="58" y="48"/>
                    </a:lnTo>
                    <a:lnTo>
                      <a:pt x="100" y="52"/>
                    </a:lnTo>
                    <a:lnTo>
                      <a:pt x="150" y="56"/>
                    </a:lnTo>
                    <a:lnTo>
                      <a:pt x="210" y="60"/>
                    </a:lnTo>
                    <a:lnTo>
                      <a:pt x="274" y="62"/>
                    </a:lnTo>
                    <a:lnTo>
                      <a:pt x="344" y="62"/>
                    </a:lnTo>
                    <a:lnTo>
                      <a:pt x="344" y="62"/>
                    </a:lnTo>
                    <a:lnTo>
                      <a:pt x="412" y="62"/>
                    </a:lnTo>
                    <a:lnTo>
                      <a:pt x="478" y="60"/>
                    </a:lnTo>
                    <a:lnTo>
                      <a:pt x="536" y="56"/>
                    </a:lnTo>
                    <a:lnTo>
                      <a:pt x="586" y="52"/>
                    </a:lnTo>
                    <a:lnTo>
                      <a:pt x="628" y="48"/>
                    </a:lnTo>
                    <a:lnTo>
                      <a:pt x="660" y="42"/>
                    </a:lnTo>
                    <a:lnTo>
                      <a:pt x="680" y="38"/>
                    </a:lnTo>
                    <a:lnTo>
                      <a:pt x="686" y="34"/>
                    </a:lnTo>
                    <a:lnTo>
                      <a:pt x="688" y="30"/>
                    </a:lnTo>
                    <a:lnTo>
                      <a:pt x="688" y="3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1"/>
              <p:cNvSpPr>
                <a:spLocks/>
              </p:cNvSpPr>
              <p:nvPr/>
            </p:nvSpPr>
            <p:spPr bwMode="auto">
              <a:xfrm>
                <a:off x="5023" y="3349"/>
                <a:ext cx="356" cy="212"/>
              </a:xfrm>
              <a:custGeom>
                <a:avLst/>
                <a:gdLst>
                  <a:gd name="T0" fmla="*/ 172 w 356"/>
                  <a:gd name="T1" fmla="*/ 80 h 212"/>
                  <a:gd name="T2" fmla="*/ 172 w 356"/>
                  <a:gd name="T3" fmla="*/ 80 h 212"/>
                  <a:gd name="T4" fmla="*/ 146 w 356"/>
                  <a:gd name="T5" fmla="*/ 74 h 212"/>
                  <a:gd name="T6" fmla="*/ 122 w 356"/>
                  <a:gd name="T7" fmla="*/ 68 h 212"/>
                  <a:gd name="T8" fmla="*/ 98 w 356"/>
                  <a:gd name="T9" fmla="*/ 60 h 212"/>
                  <a:gd name="T10" fmla="*/ 76 w 356"/>
                  <a:gd name="T11" fmla="*/ 50 h 212"/>
                  <a:gd name="T12" fmla="*/ 54 w 356"/>
                  <a:gd name="T13" fmla="*/ 40 h 212"/>
                  <a:gd name="T14" fmla="*/ 34 w 356"/>
                  <a:gd name="T15" fmla="*/ 28 h 212"/>
                  <a:gd name="T16" fmla="*/ 16 w 356"/>
                  <a:gd name="T17" fmla="*/ 14 h 212"/>
                  <a:gd name="T18" fmla="*/ 0 w 356"/>
                  <a:gd name="T19" fmla="*/ 0 h 212"/>
                  <a:gd name="T20" fmla="*/ 2 w 356"/>
                  <a:gd name="T21" fmla="*/ 130 h 212"/>
                  <a:gd name="T22" fmla="*/ 2 w 356"/>
                  <a:gd name="T23" fmla="*/ 130 h 212"/>
                  <a:gd name="T24" fmla="*/ 2 w 356"/>
                  <a:gd name="T25" fmla="*/ 130 h 212"/>
                  <a:gd name="T26" fmla="*/ 2 w 356"/>
                  <a:gd name="T27" fmla="*/ 130 h 212"/>
                  <a:gd name="T28" fmla="*/ 2 w 356"/>
                  <a:gd name="T29" fmla="*/ 136 h 212"/>
                  <a:gd name="T30" fmla="*/ 6 w 356"/>
                  <a:gd name="T31" fmla="*/ 140 h 212"/>
                  <a:gd name="T32" fmla="*/ 14 w 356"/>
                  <a:gd name="T33" fmla="*/ 152 h 212"/>
                  <a:gd name="T34" fmla="*/ 30 w 356"/>
                  <a:gd name="T35" fmla="*/ 164 h 212"/>
                  <a:gd name="T36" fmla="*/ 48 w 356"/>
                  <a:gd name="T37" fmla="*/ 174 h 212"/>
                  <a:gd name="T38" fmla="*/ 72 w 356"/>
                  <a:gd name="T39" fmla="*/ 184 h 212"/>
                  <a:gd name="T40" fmla="*/ 98 w 356"/>
                  <a:gd name="T41" fmla="*/ 194 h 212"/>
                  <a:gd name="T42" fmla="*/ 126 w 356"/>
                  <a:gd name="T43" fmla="*/ 200 h 212"/>
                  <a:gd name="T44" fmla="*/ 156 w 356"/>
                  <a:gd name="T45" fmla="*/ 206 h 212"/>
                  <a:gd name="T46" fmla="*/ 156 w 356"/>
                  <a:gd name="T47" fmla="*/ 206 h 212"/>
                  <a:gd name="T48" fmla="*/ 186 w 356"/>
                  <a:gd name="T49" fmla="*/ 210 h 212"/>
                  <a:gd name="T50" fmla="*/ 214 w 356"/>
                  <a:gd name="T51" fmla="*/ 212 h 212"/>
                  <a:gd name="T52" fmla="*/ 240 w 356"/>
                  <a:gd name="T53" fmla="*/ 212 h 212"/>
                  <a:gd name="T54" fmla="*/ 264 w 356"/>
                  <a:gd name="T55" fmla="*/ 208 h 212"/>
                  <a:gd name="T56" fmla="*/ 282 w 356"/>
                  <a:gd name="T57" fmla="*/ 204 h 212"/>
                  <a:gd name="T58" fmla="*/ 298 w 356"/>
                  <a:gd name="T59" fmla="*/ 198 h 212"/>
                  <a:gd name="T60" fmla="*/ 310 w 356"/>
                  <a:gd name="T61" fmla="*/ 188 h 212"/>
                  <a:gd name="T62" fmla="*/ 312 w 356"/>
                  <a:gd name="T63" fmla="*/ 184 h 212"/>
                  <a:gd name="T64" fmla="*/ 316 w 356"/>
                  <a:gd name="T65" fmla="*/ 178 h 212"/>
                  <a:gd name="T66" fmla="*/ 356 w 356"/>
                  <a:gd name="T67" fmla="*/ 48 h 212"/>
                  <a:gd name="T68" fmla="*/ 356 w 356"/>
                  <a:gd name="T69" fmla="*/ 48 h 212"/>
                  <a:gd name="T70" fmla="*/ 336 w 356"/>
                  <a:gd name="T71" fmla="*/ 58 h 212"/>
                  <a:gd name="T72" fmla="*/ 316 w 356"/>
                  <a:gd name="T73" fmla="*/ 66 h 212"/>
                  <a:gd name="T74" fmla="*/ 294 w 356"/>
                  <a:gd name="T75" fmla="*/ 72 h 212"/>
                  <a:gd name="T76" fmla="*/ 272 w 356"/>
                  <a:gd name="T77" fmla="*/ 78 h 212"/>
                  <a:gd name="T78" fmla="*/ 248 w 356"/>
                  <a:gd name="T79" fmla="*/ 82 h 212"/>
                  <a:gd name="T80" fmla="*/ 222 w 356"/>
                  <a:gd name="T81" fmla="*/ 82 h 212"/>
                  <a:gd name="T82" fmla="*/ 198 w 356"/>
                  <a:gd name="T83" fmla="*/ 82 h 212"/>
                  <a:gd name="T84" fmla="*/ 172 w 356"/>
                  <a:gd name="T85" fmla="*/ 80 h 212"/>
                  <a:gd name="T86" fmla="*/ 172 w 356"/>
                  <a:gd name="T87" fmla="*/ 8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6" h="212">
                    <a:moveTo>
                      <a:pt x="172" y="80"/>
                    </a:moveTo>
                    <a:lnTo>
                      <a:pt x="172" y="80"/>
                    </a:lnTo>
                    <a:lnTo>
                      <a:pt x="146" y="74"/>
                    </a:lnTo>
                    <a:lnTo>
                      <a:pt x="122" y="68"/>
                    </a:lnTo>
                    <a:lnTo>
                      <a:pt x="98" y="60"/>
                    </a:lnTo>
                    <a:lnTo>
                      <a:pt x="76" y="50"/>
                    </a:lnTo>
                    <a:lnTo>
                      <a:pt x="54" y="40"/>
                    </a:lnTo>
                    <a:lnTo>
                      <a:pt x="34" y="28"/>
                    </a:lnTo>
                    <a:lnTo>
                      <a:pt x="16" y="14"/>
                    </a:lnTo>
                    <a:lnTo>
                      <a:pt x="0" y="0"/>
                    </a:lnTo>
                    <a:lnTo>
                      <a:pt x="2" y="130"/>
                    </a:lnTo>
                    <a:lnTo>
                      <a:pt x="2" y="130"/>
                    </a:lnTo>
                    <a:lnTo>
                      <a:pt x="2" y="130"/>
                    </a:lnTo>
                    <a:lnTo>
                      <a:pt x="2" y="130"/>
                    </a:lnTo>
                    <a:lnTo>
                      <a:pt x="2" y="136"/>
                    </a:lnTo>
                    <a:lnTo>
                      <a:pt x="6" y="140"/>
                    </a:lnTo>
                    <a:lnTo>
                      <a:pt x="14" y="152"/>
                    </a:lnTo>
                    <a:lnTo>
                      <a:pt x="30" y="164"/>
                    </a:lnTo>
                    <a:lnTo>
                      <a:pt x="48" y="174"/>
                    </a:lnTo>
                    <a:lnTo>
                      <a:pt x="72" y="184"/>
                    </a:lnTo>
                    <a:lnTo>
                      <a:pt x="98" y="194"/>
                    </a:lnTo>
                    <a:lnTo>
                      <a:pt x="126" y="200"/>
                    </a:lnTo>
                    <a:lnTo>
                      <a:pt x="156" y="206"/>
                    </a:lnTo>
                    <a:lnTo>
                      <a:pt x="156" y="206"/>
                    </a:lnTo>
                    <a:lnTo>
                      <a:pt x="186" y="210"/>
                    </a:lnTo>
                    <a:lnTo>
                      <a:pt x="214" y="212"/>
                    </a:lnTo>
                    <a:lnTo>
                      <a:pt x="240" y="212"/>
                    </a:lnTo>
                    <a:lnTo>
                      <a:pt x="264" y="208"/>
                    </a:lnTo>
                    <a:lnTo>
                      <a:pt x="282" y="204"/>
                    </a:lnTo>
                    <a:lnTo>
                      <a:pt x="298" y="198"/>
                    </a:lnTo>
                    <a:lnTo>
                      <a:pt x="310" y="188"/>
                    </a:lnTo>
                    <a:lnTo>
                      <a:pt x="312" y="184"/>
                    </a:lnTo>
                    <a:lnTo>
                      <a:pt x="316" y="178"/>
                    </a:lnTo>
                    <a:lnTo>
                      <a:pt x="356" y="48"/>
                    </a:lnTo>
                    <a:lnTo>
                      <a:pt x="356" y="48"/>
                    </a:lnTo>
                    <a:lnTo>
                      <a:pt x="336" y="58"/>
                    </a:lnTo>
                    <a:lnTo>
                      <a:pt x="316" y="66"/>
                    </a:lnTo>
                    <a:lnTo>
                      <a:pt x="294" y="72"/>
                    </a:lnTo>
                    <a:lnTo>
                      <a:pt x="272" y="78"/>
                    </a:lnTo>
                    <a:lnTo>
                      <a:pt x="248" y="82"/>
                    </a:lnTo>
                    <a:lnTo>
                      <a:pt x="222" y="82"/>
                    </a:lnTo>
                    <a:lnTo>
                      <a:pt x="198" y="82"/>
                    </a:lnTo>
                    <a:lnTo>
                      <a:pt x="172" y="80"/>
                    </a:lnTo>
                    <a:lnTo>
                      <a:pt x="172"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p:nvSpPr>
            <p:spPr bwMode="auto">
              <a:xfrm>
                <a:off x="5233" y="3493"/>
                <a:ext cx="134" cy="222"/>
              </a:xfrm>
              <a:custGeom>
                <a:avLst/>
                <a:gdLst>
                  <a:gd name="T0" fmla="*/ 28 w 134"/>
                  <a:gd name="T1" fmla="*/ 6 h 222"/>
                  <a:gd name="T2" fmla="*/ 28 w 134"/>
                  <a:gd name="T3" fmla="*/ 6 h 222"/>
                  <a:gd name="T4" fmla="*/ 36 w 134"/>
                  <a:gd name="T5" fmla="*/ 16 h 222"/>
                  <a:gd name="T6" fmla="*/ 46 w 134"/>
                  <a:gd name="T7" fmla="*/ 28 h 222"/>
                  <a:gd name="T8" fmla="*/ 56 w 134"/>
                  <a:gd name="T9" fmla="*/ 46 h 222"/>
                  <a:gd name="T10" fmla="*/ 66 w 134"/>
                  <a:gd name="T11" fmla="*/ 68 h 222"/>
                  <a:gd name="T12" fmla="*/ 74 w 134"/>
                  <a:gd name="T13" fmla="*/ 98 h 222"/>
                  <a:gd name="T14" fmla="*/ 82 w 134"/>
                  <a:gd name="T15" fmla="*/ 132 h 222"/>
                  <a:gd name="T16" fmla="*/ 82 w 134"/>
                  <a:gd name="T17" fmla="*/ 152 h 222"/>
                  <a:gd name="T18" fmla="*/ 84 w 134"/>
                  <a:gd name="T19" fmla="*/ 172 h 222"/>
                  <a:gd name="T20" fmla="*/ 84 w 134"/>
                  <a:gd name="T21" fmla="*/ 172 h 222"/>
                  <a:gd name="T22" fmla="*/ 94 w 134"/>
                  <a:gd name="T23" fmla="*/ 176 h 222"/>
                  <a:gd name="T24" fmla="*/ 112 w 134"/>
                  <a:gd name="T25" fmla="*/ 184 h 222"/>
                  <a:gd name="T26" fmla="*/ 122 w 134"/>
                  <a:gd name="T27" fmla="*/ 190 h 222"/>
                  <a:gd name="T28" fmla="*/ 130 w 134"/>
                  <a:gd name="T29" fmla="*/ 198 h 222"/>
                  <a:gd name="T30" fmla="*/ 134 w 134"/>
                  <a:gd name="T31" fmla="*/ 202 h 222"/>
                  <a:gd name="T32" fmla="*/ 134 w 134"/>
                  <a:gd name="T33" fmla="*/ 206 h 222"/>
                  <a:gd name="T34" fmla="*/ 134 w 134"/>
                  <a:gd name="T35" fmla="*/ 212 h 222"/>
                  <a:gd name="T36" fmla="*/ 132 w 134"/>
                  <a:gd name="T37" fmla="*/ 218 h 222"/>
                  <a:gd name="T38" fmla="*/ 132 w 134"/>
                  <a:gd name="T39" fmla="*/ 218 h 222"/>
                  <a:gd name="T40" fmla="*/ 128 w 134"/>
                  <a:gd name="T41" fmla="*/ 220 h 222"/>
                  <a:gd name="T42" fmla="*/ 120 w 134"/>
                  <a:gd name="T43" fmla="*/ 222 h 222"/>
                  <a:gd name="T44" fmla="*/ 110 w 134"/>
                  <a:gd name="T45" fmla="*/ 222 h 222"/>
                  <a:gd name="T46" fmla="*/ 56 w 134"/>
                  <a:gd name="T47" fmla="*/ 196 h 222"/>
                  <a:gd name="T48" fmla="*/ 56 w 134"/>
                  <a:gd name="T49" fmla="*/ 196 h 222"/>
                  <a:gd name="T50" fmla="*/ 52 w 134"/>
                  <a:gd name="T51" fmla="*/ 192 h 222"/>
                  <a:gd name="T52" fmla="*/ 50 w 134"/>
                  <a:gd name="T53" fmla="*/ 186 h 222"/>
                  <a:gd name="T54" fmla="*/ 50 w 134"/>
                  <a:gd name="T55" fmla="*/ 182 h 222"/>
                  <a:gd name="T56" fmla="*/ 52 w 134"/>
                  <a:gd name="T57" fmla="*/ 180 h 222"/>
                  <a:gd name="T58" fmla="*/ 60 w 134"/>
                  <a:gd name="T59" fmla="*/ 168 h 222"/>
                  <a:gd name="T60" fmla="*/ 60 w 134"/>
                  <a:gd name="T61" fmla="*/ 168 h 222"/>
                  <a:gd name="T62" fmla="*/ 62 w 134"/>
                  <a:gd name="T63" fmla="*/ 154 h 222"/>
                  <a:gd name="T64" fmla="*/ 62 w 134"/>
                  <a:gd name="T65" fmla="*/ 136 h 222"/>
                  <a:gd name="T66" fmla="*/ 58 w 134"/>
                  <a:gd name="T67" fmla="*/ 116 h 222"/>
                  <a:gd name="T68" fmla="*/ 52 w 134"/>
                  <a:gd name="T69" fmla="*/ 94 h 222"/>
                  <a:gd name="T70" fmla="*/ 48 w 134"/>
                  <a:gd name="T71" fmla="*/ 82 h 222"/>
                  <a:gd name="T72" fmla="*/ 42 w 134"/>
                  <a:gd name="T73" fmla="*/ 70 h 222"/>
                  <a:gd name="T74" fmla="*/ 34 w 134"/>
                  <a:gd name="T75" fmla="*/ 58 h 222"/>
                  <a:gd name="T76" fmla="*/ 26 w 134"/>
                  <a:gd name="T77" fmla="*/ 46 h 222"/>
                  <a:gd name="T78" fmla="*/ 14 w 134"/>
                  <a:gd name="T79" fmla="*/ 34 h 222"/>
                  <a:gd name="T80" fmla="*/ 2 w 134"/>
                  <a:gd name="T81" fmla="*/ 24 h 222"/>
                  <a:gd name="T82" fmla="*/ 2 w 134"/>
                  <a:gd name="T83" fmla="*/ 24 h 222"/>
                  <a:gd name="T84" fmla="*/ 0 w 134"/>
                  <a:gd name="T85" fmla="*/ 18 h 222"/>
                  <a:gd name="T86" fmla="*/ 0 w 134"/>
                  <a:gd name="T87" fmla="*/ 12 h 222"/>
                  <a:gd name="T88" fmla="*/ 2 w 134"/>
                  <a:gd name="T89" fmla="*/ 8 h 222"/>
                  <a:gd name="T90" fmla="*/ 4 w 134"/>
                  <a:gd name="T91" fmla="*/ 4 h 222"/>
                  <a:gd name="T92" fmla="*/ 10 w 134"/>
                  <a:gd name="T93" fmla="*/ 0 h 222"/>
                  <a:gd name="T94" fmla="*/ 18 w 134"/>
                  <a:gd name="T95" fmla="*/ 2 h 222"/>
                  <a:gd name="T96" fmla="*/ 28 w 134"/>
                  <a:gd name="T97" fmla="*/ 6 h 222"/>
                  <a:gd name="T98" fmla="*/ 28 w 134"/>
                  <a:gd name="T99" fmla="*/ 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2">
                    <a:moveTo>
                      <a:pt x="28" y="6"/>
                    </a:moveTo>
                    <a:lnTo>
                      <a:pt x="28" y="6"/>
                    </a:lnTo>
                    <a:lnTo>
                      <a:pt x="36" y="16"/>
                    </a:lnTo>
                    <a:lnTo>
                      <a:pt x="46" y="28"/>
                    </a:lnTo>
                    <a:lnTo>
                      <a:pt x="56" y="46"/>
                    </a:lnTo>
                    <a:lnTo>
                      <a:pt x="66" y="68"/>
                    </a:lnTo>
                    <a:lnTo>
                      <a:pt x="74" y="98"/>
                    </a:lnTo>
                    <a:lnTo>
                      <a:pt x="82" y="132"/>
                    </a:lnTo>
                    <a:lnTo>
                      <a:pt x="82" y="152"/>
                    </a:lnTo>
                    <a:lnTo>
                      <a:pt x="84" y="172"/>
                    </a:lnTo>
                    <a:lnTo>
                      <a:pt x="84" y="172"/>
                    </a:lnTo>
                    <a:lnTo>
                      <a:pt x="94" y="176"/>
                    </a:lnTo>
                    <a:lnTo>
                      <a:pt x="112" y="184"/>
                    </a:lnTo>
                    <a:lnTo>
                      <a:pt x="122" y="190"/>
                    </a:lnTo>
                    <a:lnTo>
                      <a:pt x="130" y="198"/>
                    </a:lnTo>
                    <a:lnTo>
                      <a:pt x="134" y="202"/>
                    </a:lnTo>
                    <a:lnTo>
                      <a:pt x="134" y="206"/>
                    </a:lnTo>
                    <a:lnTo>
                      <a:pt x="134" y="212"/>
                    </a:lnTo>
                    <a:lnTo>
                      <a:pt x="132" y="218"/>
                    </a:lnTo>
                    <a:lnTo>
                      <a:pt x="132" y="218"/>
                    </a:lnTo>
                    <a:lnTo>
                      <a:pt x="128" y="220"/>
                    </a:lnTo>
                    <a:lnTo>
                      <a:pt x="120" y="222"/>
                    </a:lnTo>
                    <a:lnTo>
                      <a:pt x="110" y="222"/>
                    </a:lnTo>
                    <a:lnTo>
                      <a:pt x="56" y="196"/>
                    </a:lnTo>
                    <a:lnTo>
                      <a:pt x="56" y="196"/>
                    </a:lnTo>
                    <a:lnTo>
                      <a:pt x="52" y="192"/>
                    </a:lnTo>
                    <a:lnTo>
                      <a:pt x="50" y="186"/>
                    </a:lnTo>
                    <a:lnTo>
                      <a:pt x="50" y="182"/>
                    </a:lnTo>
                    <a:lnTo>
                      <a:pt x="52" y="180"/>
                    </a:lnTo>
                    <a:lnTo>
                      <a:pt x="60" y="168"/>
                    </a:lnTo>
                    <a:lnTo>
                      <a:pt x="60" y="168"/>
                    </a:lnTo>
                    <a:lnTo>
                      <a:pt x="62" y="154"/>
                    </a:lnTo>
                    <a:lnTo>
                      <a:pt x="62" y="136"/>
                    </a:lnTo>
                    <a:lnTo>
                      <a:pt x="58" y="116"/>
                    </a:lnTo>
                    <a:lnTo>
                      <a:pt x="52" y="94"/>
                    </a:lnTo>
                    <a:lnTo>
                      <a:pt x="48" y="82"/>
                    </a:lnTo>
                    <a:lnTo>
                      <a:pt x="42" y="70"/>
                    </a:lnTo>
                    <a:lnTo>
                      <a:pt x="34" y="58"/>
                    </a:lnTo>
                    <a:lnTo>
                      <a:pt x="26" y="46"/>
                    </a:lnTo>
                    <a:lnTo>
                      <a:pt x="14" y="34"/>
                    </a:lnTo>
                    <a:lnTo>
                      <a:pt x="2" y="24"/>
                    </a:lnTo>
                    <a:lnTo>
                      <a:pt x="2" y="24"/>
                    </a:lnTo>
                    <a:lnTo>
                      <a:pt x="0" y="18"/>
                    </a:lnTo>
                    <a:lnTo>
                      <a:pt x="0" y="12"/>
                    </a:lnTo>
                    <a:lnTo>
                      <a:pt x="2" y="8"/>
                    </a:lnTo>
                    <a:lnTo>
                      <a:pt x="4" y="4"/>
                    </a:lnTo>
                    <a:lnTo>
                      <a:pt x="10" y="0"/>
                    </a:lnTo>
                    <a:lnTo>
                      <a:pt x="18" y="2"/>
                    </a:lnTo>
                    <a:lnTo>
                      <a:pt x="28" y="6"/>
                    </a:lnTo>
                    <a:lnTo>
                      <a:pt x="28"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3"/>
              <p:cNvSpPr>
                <a:spLocks/>
              </p:cNvSpPr>
              <p:nvPr/>
            </p:nvSpPr>
            <p:spPr bwMode="auto">
              <a:xfrm>
                <a:off x="4961" y="3475"/>
                <a:ext cx="134" cy="220"/>
              </a:xfrm>
              <a:custGeom>
                <a:avLst/>
                <a:gdLst>
                  <a:gd name="T0" fmla="*/ 106 w 134"/>
                  <a:gd name="T1" fmla="*/ 4 h 220"/>
                  <a:gd name="T2" fmla="*/ 106 w 134"/>
                  <a:gd name="T3" fmla="*/ 4 h 220"/>
                  <a:gd name="T4" fmla="*/ 98 w 134"/>
                  <a:gd name="T5" fmla="*/ 14 h 220"/>
                  <a:gd name="T6" fmla="*/ 88 w 134"/>
                  <a:gd name="T7" fmla="*/ 26 h 220"/>
                  <a:gd name="T8" fmla="*/ 78 w 134"/>
                  <a:gd name="T9" fmla="*/ 44 h 220"/>
                  <a:gd name="T10" fmla="*/ 68 w 134"/>
                  <a:gd name="T11" fmla="*/ 68 h 220"/>
                  <a:gd name="T12" fmla="*/ 60 w 134"/>
                  <a:gd name="T13" fmla="*/ 96 h 220"/>
                  <a:gd name="T14" fmla="*/ 54 w 134"/>
                  <a:gd name="T15" fmla="*/ 130 h 220"/>
                  <a:gd name="T16" fmla="*/ 52 w 134"/>
                  <a:gd name="T17" fmla="*/ 150 h 220"/>
                  <a:gd name="T18" fmla="*/ 52 w 134"/>
                  <a:gd name="T19" fmla="*/ 172 h 220"/>
                  <a:gd name="T20" fmla="*/ 52 w 134"/>
                  <a:gd name="T21" fmla="*/ 172 h 220"/>
                  <a:gd name="T22" fmla="*/ 42 w 134"/>
                  <a:gd name="T23" fmla="*/ 174 h 220"/>
                  <a:gd name="T24" fmla="*/ 22 w 134"/>
                  <a:gd name="T25" fmla="*/ 182 h 220"/>
                  <a:gd name="T26" fmla="*/ 12 w 134"/>
                  <a:gd name="T27" fmla="*/ 188 h 220"/>
                  <a:gd name="T28" fmla="*/ 4 w 134"/>
                  <a:gd name="T29" fmla="*/ 196 h 220"/>
                  <a:gd name="T30" fmla="*/ 2 w 134"/>
                  <a:gd name="T31" fmla="*/ 200 h 220"/>
                  <a:gd name="T32" fmla="*/ 0 w 134"/>
                  <a:gd name="T33" fmla="*/ 204 h 220"/>
                  <a:gd name="T34" fmla="*/ 0 w 134"/>
                  <a:gd name="T35" fmla="*/ 210 h 220"/>
                  <a:gd name="T36" fmla="*/ 2 w 134"/>
                  <a:gd name="T37" fmla="*/ 216 h 220"/>
                  <a:gd name="T38" fmla="*/ 2 w 134"/>
                  <a:gd name="T39" fmla="*/ 216 h 220"/>
                  <a:gd name="T40" fmla="*/ 8 w 134"/>
                  <a:gd name="T41" fmla="*/ 218 h 220"/>
                  <a:gd name="T42" fmla="*/ 14 w 134"/>
                  <a:gd name="T43" fmla="*/ 220 h 220"/>
                  <a:gd name="T44" fmla="*/ 26 w 134"/>
                  <a:gd name="T45" fmla="*/ 220 h 220"/>
                  <a:gd name="T46" fmla="*/ 78 w 134"/>
                  <a:gd name="T47" fmla="*/ 196 h 220"/>
                  <a:gd name="T48" fmla="*/ 78 w 134"/>
                  <a:gd name="T49" fmla="*/ 196 h 220"/>
                  <a:gd name="T50" fmla="*/ 84 w 134"/>
                  <a:gd name="T51" fmla="*/ 190 h 220"/>
                  <a:gd name="T52" fmla="*/ 86 w 134"/>
                  <a:gd name="T53" fmla="*/ 184 h 220"/>
                  <a:gd name="T54" fmla="*/ 84 w 134"/>
                  <a:gd name="T55" fmla="*/ 182 h 220"/>
                  <a:gd name="T56" fmla="*/ 84 w 134"/>
                  <a:gd name="T57" fmla="*/ 178 h 220"/>
                  <a:gd name="T58" fmla="*/ 74 w 134"/>
                  <a:gd name="T59" fmla="*/ 166 h 220"/>
                  <a:gd name="T60" fmla="*/ 74 w 134"/>
                  <a:gd name="T61" fmla="*/ 166 h 220"/>
                  <a:gd name="T62" fmla="*/ 72 w 134"/>
                  <a:gd name="T63" fmla="*/ 152 h 220"/>
                  <a:gd name="T64" fmla="*/ 74 w 134"/>
                  <a:gd name="T65" fmla="*/ 136 h 220"/>
                  <a:gd name="T66" fmla="*/ 76 w 134"/>
                  <a:gd name="T67" fmla="*/ 114 h 220"/>
                  <a:gd name="T68" fmla="*/ 82 w 134"/>
                  <a:gd name="T69" fmla="*/ 92 h 220"/>
                  <a:gd name="T70" fmla="*/ 86 w 134"/>
                  <a:gd name="T71" fmla="*/ 80 h 220"/>
                  <a:gd name="T72" fmla="*/ 92 w 134"/>
                  <a:gd name="T73" fmla="*/ 68 h 220"/>
                  <a:gd name="T74" fmla="*/ 100 w 134"/>
                  <a:gd name="T75" fmla="*/ 56 h 220"/>
                  <a:gd name="T76" fmla="*/ 110 w 134"/>
                  <a:gd name="T77" fmla="*/ 44 h 220"/>
                  <a:gd name="T78" fmla="*/ 120 w 134"/>
                  <a:gd name="T79" fmla="*/ 32 h 220"/>
                  <a:gd name="T80" fmla="*/ 134 w 134"/>
                  <a:gd name="T81" fmla="*/ 22 h 220"/>
                  <a:gd name="T82" fmla="*/ 134 w 134"/>
                  <a:gd name="T83" fmla="*/ 22 h 220"/>
                  <a:gd name="T84" fmla="*/ 134 w 134"/>
                  <a:gd name="T85" fmla="*/ 16 h 220"/>
                  <a:gd name="T86" fmla="*/ 134 w 134"/>
                  <a:gd name="T87" fmla="*/ 12 h 220"/>
                  <a:gd name="T88" fmla="*/ 132 w 134"/>
                  <a:gd name="T89" fmla="*/ 6 h 220"/>
                  <a:gd name="T90" fmla="*/ 130 w 134"/>
                  <a:gd name="T91" fmla="*/ 2 h 220"/>
                  <a:gd name="T92" fmla="*/ 124 w 134"/>
                  <a:gd name="T93" fmla="*/ 0 h 220"/>
                  <a:gd name="T94" fmla="*/ 118 w 134"/>
                  <a:gd name="T95" fmla="*/ 0 h 220"/>
                  <a:gd name="T96" fmla="*/ 106 w 134"/>
                  <a:gd name="T97" fmla="*/ 4 h 220"/>
                  <a:gd name="T98" fmla="*/ 106 w 134"/>
                  <a:gd name="T99" fmla="*/ 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34" h="220">
                    <a:moveTo>
                      <a:pt x="106" y="4"/>
                    </a:moveTo>
                    <a:lnTo>
                      <a:pt x="106" y="4"/>
                    </a:lnTo>
                    <a:lnTo>
                      <a:pt x="98" y="14"/>
                    </a:lnTo>
                    <a:lnTo>
                      <a:pt x="88" y="26"/>
                    </a:lnTo>
                    <a:lnTo>
                      <a:pt x="78" y="44"/>
                    </a:lnTo>
                    <a:lnTo>
                      <a:pt x="68" y="68"/>
                    </a:lnTo>
                    <a:lnTo>
                      <a:pt x="60" y="96"/>
                    </a:lnTo>
                    <a:lnTo>
                      <a:pt x="54" y="130"/>
                    </a:lnTo>
                    <a:lnTo>
                      <a:pt x="52" y="150"/>
                    </a:lnTo>
                    <a:lnTo>
                      <a:pt x="52" y="172"/>
                    </a:lnTo>
                    <a:lnTo>
                      <a:pt x="52" y="172"/>
                    </a:lnTo>
                    <a:lnTo>
                      <a:pt x="42" y="174"/>
                    </a:lnTo>
                    <a:lnTo>
                      <a:pt x="22" y="182"/>
                    </a:lnTo>
                    <a:lnTo>
                      <a:pt x="12" y="188"/>
                    </a:lnTo>
                    <a:lnTo>
                      <a:pt x="4" y="196"/>
                    </a:lnTo>
                    <a:lnTo>
                      <a:pt x="2" y="200"/>
                    </a:lnTo>
                    <a:lnTo>
                      <a:pt x="0" y="204"/>
                    </a:lnTo>
                    <a:lnTo>
                      <a:pt x="0" y="210"/>
                    </a:lnTo>
                    <a:lnTo>
                      <a:pt x="2" y="216"/>
                    </a:lnTo>
                    <a:lnTo>
                      <a:pt x="2" y="216"/>
                    </a:lnTo>
                    <a:lnTo>
                      <a:pt x="8" y="218"/>
                    </a:lnTo>
                    <a:lnTo>
                      <a:pt x="14" y="220"/>
                    </a:lnTo>
                    <a:lnTo>
                      <a:pt x="26" y="220"/>
                    </a:lnTo>
                    <a:lnTo>
                      <a:pt x="78" y="196"/>
                    </a:lnTo>
                    <a:lnTo>
                      <a:pt x="78" y="196"/>
                    </a:lnTo>
                    <a:lnTo>
                      <a:pt x="84" y="190"/>
                    </a:lnTo>
                    <a:lnTo>
                      <a:pt x="86" y="184"/>
                    </a:lnTo>
                    <a:lnTo>
                      <a:pt x="84" y="182"/>
                    </a:lnTo>
                    <a:lnTo>
                      <a:pt x="84" y="178"/>
                    </a:lnTo>
                    <a:lnTo>
                      <a:pt x="74" y="166"/>
                    </a:lnTo>
                    <a:lnTo>
                      <a:pt x="74" y="166"/>
                    </a:lnTo>
                    <a:lnTo>
                      <a:pt x="72" y="152"/>
                    </a:lnTo>
                    <a:lnTo>
                      <a:pt x="74" y="136"/>
                    </a:lnTo>
                    <a:lnTo>
                      <a:pt x="76" y="114"/>
                    </a:lnTo>
                    <a:lnTo>
                      <a:pt x="82" y="92"/>
                    </a:lnTo>
                    <a:lnTo>
                      <a:pt x="86" y="80"/>
                    </a:lnTo>
                    <a:lnTo>
                      <a:pt x="92" y="68"/>
                    </a:lnTo>
                    <a:lnTo>
                      <a:pt x="100" y="56"/>
                    </a:lnTo>
                    <a:lnTo>
                      <a:pt x="110" y="44"/>
                    </a:lnTo>
                    <a:lnTo>
                      <a:pt x="120" y="32"/>
                    </a:lnTo>
                    <a:lnTo>
                      <a:pt x="134" y="22"/>
                    </a:lnTo>
                    <a:lnTo>
                      <a:pt x="134" y="22"/>
                    </a:lnTo>
                    <a:lnTo>
                      <a:pt x="134" y="16"/>
                    </a:lnTo>
                    <a:lnTo>
                      <a:pt x="134" y="12"/>
                    </a:lnTo>
                    <a:lnTo>
                      <a:pt x="132" y="6"/>
                    </a:lnTo>
                    <a:lnTo>
                      <a:pt x="130" y="2"/>
                    </a:lnTo>
                    <a:lnTo>
                      <a:pt x="124" y="0"/>
                    </a:lnTo>
                    <a:lnTo>
                      <a:pt x="118" y="0"/>
                    </a:lnTo>
                    <a:lnTo>
                      <a:pt x="106" y="4"/>
                    </a:lnTo>
                    <a:lnTo>
                      <a:pt x="106"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4"/>
              <p:cNvSpPr>
                <a:spLocks/>
              </p:cNvSpPr>
              <p:nvPr/>
            </p:nvSpPr>
            <p:spPr bwMode="auto">
              <a:xfrm>
                <a:off x="4979" y="3121"/>
                <a:ext cx="456" cy="294"/>
              </a:xfrm>
              <a:custGeom>
                <a:avLst/>
                <a:gdLst>
                  <a:gd name="T0" fmla="*/ 454 w 456"/>
                  <a:gd name="T1" fmla="*/ 196 h 294"/>
                  <a:gd name="T2" fmla="*/ 454 w 456"/>
                  <a:gd name="T3" fmla="*/ 168 h 294"/>
                  <a:gd name="T4" fmla="*/ 448 w 456"/>
                  <a:gd name="T5" fmla="*/ 138 h 294"/>
                  <a:gd name="T6" fmla="*/ 432 w 456"/>
                  <a:gd name="T7" fmla="*/ 110 h 294"/>
                  <a:gd name="T8" fmla="*/ 408 w 456"/>
                  <a:gd name="T9" fmla="*/ 84 h 294"/>
                  <a:gd name="T10" fmla="*/ 380 w 456"/>
                  <a:gd name="T11" fmla="*/ 60 h 294"/>
                  <a:gd name="T12" fmla="*/ 344 w 456"/>
                  <a:gd name="T13" fmla="*/ 38 h 294"/>
                  <a:gd name="T14" fmla="*/ 304 w 456"/>
                  <a:gd name="T15" fmla="*/ 22 h 294"/>
                  <a:gd name="T16" fmla="*/ 258 w 456"/>
                  <a:gd name="T17" fmla="*/ 8 h 294"/>
                  <a:gd name="T18" fmla="*/ 236 w 456"/>
                  <a:gd name="T19" fmla="*/ 4 h 294"/>
                  <a:gd name="T20" fmla="*/ 190 w 456"/>
                  <a:gd name="T21" fmla="*/ 0 h 294"/>
                  <a:gd name="T22" fmla="*/ 148 w 456"/>
                  <a:gd name="T23" fmla="*/ 2 h 294"/>
                  <a:gd name="T24" fmla="*/ 108 w 456"/>
                  <a:gd name="T25" fmla="*/ 8 h 294"/>
                  <a:gd name="T26" fmla="*/ 74 w 456"/>
                  <a:gd name="T27" fmla="*/ 20 h 294"/>
                  <a:gd name="T28" fmla="*/ 44 w 456"/>
                  <a:gd name="T29" fmla="*/ 38 h 294"/>
                  <a:gd name="T30" fmla="*/ 22 w 456"/>
                  <a:gd name="T31" fmla="*/ 58 h 294"/>
                  <a:gd name="T32" fmla="*/ 6 w 456"/>
                  <a:gd name="T33" fmla="*/ 84 h 294"/>
                  <a:gd name="T34" fmla="*/ 2 w 456"/>
                  <a:gd name="T35" fmla="*/ 96 h 294"/>
                  <a:gd name="T36" fmla="*/ 0 w 456"/>
                  <a:gd name="T37" fmla="*/ 126 h 294"/>
                  <a:gd name="T38" fmla="*/ 8 w 456"/>
                  <a:gd name="T39" fmla="*/ 154 h 294"/>
                  <a:gd name="T40" fmla="*/ 24 w 456"/>
                  <a:gd name="T41" fmla="*/ 182 h 294"/>
                  <a:gd name="T42" fmla="*/ 46 w 456"/>
                  <a:gd name="T43" fmla="*/ 210 h 294"/>
                  <a:gd name="T44" fmla="*/ 76 w 456"/>
                  <a:gd name="T45" fmla="*/ 234 h 294"/>
                  <a:gd name="T46" fmla="*/ 112 w 456"/>
                  <a:gd name="T47" fmla="*/ 254 h 294"/>
                  <a:gd name="T48" fmla="*/ 152 w 456"/>
                  <a:gd name="T49" fmla="*/ 272 h 294"/>
                  <a:gd name="T50" fmla="*/ 198 w 456"/>
                  <a:gd name="T51" fmla="*/ 284 h 294"/>
                  <a:gd name="T52" fmla="*/ 220 w 456"/>
                  <a:gd name="T53" fmla="*/ 290 h 294"/>
                  <a:gd name="T54" fmla="*/ 266 w 456"/>
                  <a:gd name="T55" fmla="*/ 294 h 294"/>
                  <a:gd name="T56" fmla="*/ 308 w 456"/>
                  <a:gd name="T57" fmla="*/ 292 h 294"/>
                  <a:gd name="T58" fmla="*/ 348 w 456"/>
                  <a:gd name="T59" fmla="*/ 284 h 294"/>
                  <a:gd name="T60" fmla="*/ 382 w 456"/>
                  <a:gd name="T61" fmla="*/ 272 h 294"/>
                  <a:gd name="T62" fmla="*/ 412 w 456"/>
                  <a:gd name="T63" fmla="*/ 256 h 294"/>
                  <a:gd name="T64" fmla="*/ 434 w 456"/>
                  <a:gd name="T65" fmla="*/ 236 h 294"/>
                  <a:gd name="T66" fmla="*/ 450 w 456"/>
                  <a:gd name="T67" fmla="*/ 210 h 294"/>
                  <a:gd name="T68" fmla="*/ 454 w 456"/>
                  <a:gd name="T69" fmla="*/ 196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6" h="294">
                    <a:moveTo>
                      <a:pt x="454" y="196"/>
                    </a:moveTo>
                    <a:lnTo>
                      <a:pt x="454" y="196"/>
                    </a:lnTo>
                    <a:lnTo>
                      <a:pt x="456" y="182"/>
                    </a:lnTo>
                    <a:lnTo>
                      <a:pt x="454" y="168"/>
                    </a:lnTo>
                    <a:lnTo>
                      <a:pt x="452" y="152"/>
                    </a:lnTo>
                    <a:lnTo>
                      <a:pt x="448" y="138"/>
                    </a:lnTo>
                    <a:lnTo>
                      <a:pt x="440" y="124"/>
                    </a:lnTo>
                    <a:lnTo>
                      <a:pt x="432" y="110"/>
                    </a:lnTo>
                    <a:lnTo>
                      <a:pt x="422" y="96"/>
                    </a:lnTo>
                    <a:lnTo>
                      <a:pt x="408" y="84"/>
                    </a:lnTo>
                    <a:lnTo>
                      <a:pt x="394" y="72"/>
                    </a:lnTo>
                    <a:lnTo>
                      <a:pt x="380" y="60"/>
                    </a:lnTo>
                    <a:lnTo>
                      <a:pt x="362" y="48"/>
                    </a:lnTo>
                    <a:lnTo>
                      <a:pt x="344" y="38"/>
                    </a:lnTo>
                    <a:lnTo>
                      <a:pt x="324" y="30"/>
                    </a:lnTo>
                    <a:lnTo>
                      <a:pt x="304" y="22"/>
                    </a:lnTo>
                    <a:lnTo>
                      <a:pt x="282" y="14"/>
                    </a:lnTo>
                    <a:lnTo>
                      <a:pt x="258" y="8"/>
                    </a:lnTo>
                    <a:lnTo>
                      <a:pt x="258" y="8"/>
                    </a:lnTo>
                    <a:lnTo>
                      <a:pt x="236" y="4"/>
                    </a:lnTo>
                    <a:lnTo>
                      <a:pt x="212" y="2"/>
                    </a:lnTo>
                    <a:lnTo>
                      <a:pt x="190" y="0"/>
                    </a:lnTo>
                    <a:lnTo>
                      <a:pt x="168" y="0"/>
                    </a:lnTo>
                    <a:lnTo>
                      <a:pt x="148" y="2"/>
                    </a:lnTo>
                    <a:lnTo>
                      <a:pt x="128" y="4"/>
                    </a:lnTo>
                    <a:lnTo>
                      <a:pt x="108" y="8"/>
                    </a:lnTo>
                    <a:lnTo>
                      <a:pt x="90" y="14"/>
                    </a:lnTo>
                    <a:lnTo>
                      <a:pt x="74" y="20"/>
                    </a:lnTo>
                    <a:lnTo>
                      <a:pt x="58" y="28"/>
                    </a:lnTo>
                    <a:lnTo>
                      <a:pt x="44" y="38"/>
                    </a:lnTo>
                    <a:lnTo>
                      <a:pt x="32" y="48"/>
                    </a:lnTo>
                    <a:lnTo>
                      <a:pt x="22" y="58"/>
                    </a:lnTo>
                    <a:lnTo>
                      <a:pt x="14" y="70"/>
                    </a:lnTo>
                    <a:lnTo>
                      <a:pt x="6" y="84"/>
                    </a:lnTo>
                    <a:lnTo>
                      <a:pt x="2" y="96"/>
                    </a:lnTo>
                    <a:lnTo>
                      <a:pt x="2" y="96"/>
                    </a:lnTo>
                    <a:lnTo>
                      <a:pt x="0" y="112"/>
                    </a:lnTo>
                    <a:lnTo>
                      <a:pt x="0" y="126"/>
                    </a:lnTo>
                    <a:lnTo>
                      <a:pt x="4" y="140"/>
                    </a:lnTo>
                    <a:lnTo>
                      <a:pt x="8" y="154"/>
                    </a:lnTo>
                    <a:lnTo>
                      <a:pt x="16" y="168"/>
                    </a:lnTo>
                    <a:lnTo>
                      <a:pt x="24" y="182"/>
                    </a:lnTo>
                    <a:lnTo>
                      <a:pt x="34" y="196"/>
                    </a:lnTo>
                    <a:lnTo>
                      <a:pt x="46" y="210"/>
                    </a:lnTo>
                    <a:lnTo>
                      <a:pt x="62" y="222"/>
                    </a:lnTo>
                    <a:lnTo>
                      <a:pt x="76" y="234"/>
                    </a:lnTo>
                    <a:lnTo>
                      <a:pt x="94" y="244"/>
                    </a:lnTo>
                    <a:lnTo>
                      <a:pt x="112" y="254"/>
                    </a:lnTo>
                    <a:lnTo>
                      <a:pt x="132" y="264"/>
                    </a:lnTo>
                    <a:lnTo>
                      <a:pt x="152" y="272"/>
                    </a:lnTo>
                    <a:lnTo>
                      <a:pt x="174" y="280"/>
                    </a:lnTo>
                    <a:lnTo>
                      <a:pt x="198" y="284"/>
                    </a:lnTo>
                    <a:lnTo>
                      <a:pt x="198" y="284"/>
                    </a:lnTo>
                    <a:lnTo>
                      <a:pt x="220" y="290"/>
                    </a:lnTo>
                    <a:lnTo>
                      <a:pt x="244" y="292"/>
                    </a:lnTo>
                    <a:lnTo>
                      <a:pt x="266" y="294"/>
                    </a:lnTo>
                    <a:lnTo>
                      <a:pt x="288" y="294"/>
                    </a:lnTo>
                    <a:lnTo>
                      <a:pt x="308" y="292"/>
                    </a:lnTo>
                    <a:lnTo>
                      <a:pt x="328" y="288"/>
                    </a:lnTo>
                    <a:lnTo>
                      <a:pt x="348" y="284"/>
                    </a:lnTo>
                    <a:lnTo>
                      <a:pt x="366" y="280"/>
                    </a:lnTo>
                    <a:lnTo>
                      <a:pt x="382" y="272"/>
                    </a:lnTo>
                    <a:lnTo>
                      <a:pt x="398" y="266"/>
                    </a:lnTo>
                    <a:lnTo>
                      <a:pt x="412" y="256"/>
                    </a:lnTo>
                    <a:lnTo>
                      <a:pt x="424" y="246"/>
                    </a:lnTo>
                    <a:lnTo>
                      <a:pt x="434" y="236"/>
                    </a:lnTo>
                    <a:lnTo>
                      <a:pt x="442" y="224"/>
                    </a:lnTo>
                    <a:lnTo>
                      <a:pt x="450" y="210"/>
                    </a:lnTo>
                    <a:lnTo>
                      <a:pt x="454" y="196"/>
                    </a:lnTo>
                    <a:lnTo>
                      <a:pt x="454" y="19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5"/>
              <p:cNvSpPr>
                <a:spLocks/>
              </p:cNvSpPr>
              <p:nvPr/>
            </p:nvSpPr>
            <p:spPr bwMode="auto">
              <a:xfrm>
                <a:off x="5073" y="3177"/>
                <a:ext cx="66" cy="58"/>
              </a:xfrm>
              <a:custGeom>
                <a:avLst/>
                <a:gdLst>
                  <a:gd name="T0" fmla="*/ 30 w 66"/>
                  <a:gd name="T1" fmla="*/ 52 h 58"/>
                  <a:gd name="T2" fmla="*/ 30 w 66"/>
                  <a:gd name="T3" fmla="*/ 52 h 58"/>
                  <a:gd name="T4" fmla="*/ 50 w 66"/>
                  <a:gd name="T5" fmla="*/ 58 h 58"/>
                  <a:gd name="T6" fmla="*/ 50 w 66"/>
                  <a:gd name="T7" fmla="*/ 58 h 58"/>
                  <a:gd name="T8" fmla="*/ 56 w 66"/>
                  <a:gd name="T9" fmla="*/ 54 h 58"/>
                  <a:gd name="T10" fmla="*/ 56 w 66"/>
                  <a:gd name="T11" fmla="*/ 54 h 58"/>
                  <a:gd name="T12" fmla="*/ 60 w 66"/>
                  <a:gd name="T13" fmla="*/ 48 h 58"/>
                  <a:gd name="T14" fmla="*/ 62 w 66"/>
                  <a:gd name="T15" fmla="*/ 42 h 58"/>
                  <a:gd name="T16" fmla="*/ 66 w 66"/>
                  <a:gd name="T17" fmla="*/ 28 h 58"/>
                  <a:gd name="T18" fmla="*/ 64 w 66"/>
                  <a:gd name="T19" fmla="*/ 22 h 58"/>
                  <a:gd name="T20" fmla="*/ 62 w 66"/>
                  <a:gd name="T21" fmla="*/ 16 h 58"/>
                  <a:gd name="T22" fmla="*/ 60 w 66"/>
                  <a:gd name="T23" fmla="*/ 12 h 58"/>
                  <a:gd name="T24" fmla="*/ 56 w 66"/>
                  <a:gd name="T25" fmla="*/ 6 h 58"/>
                  <a:gd name="T26" fmla="*/ 56 w 66"/>
                  <a:gd name="T27" fmla="*/ 6 h 58"/>
                  <a:gd name="T28" fmla="*/ 50 w 66"/>
                  <a:gd name="T29" fmla="*/ 4 h 58"/>
                  <a:gd name="T30" fmla="*/ 46 w 66"/>
                  <a:gd name="T31" fmla="*/ 0 h 58"/>
                  <a:gd name="T32" fmla="*/ 38 w 66"/>
                  <a:gd name="T33" fmla="*/ 0 h 58"/>
                  <a:gd name="T34" fmla="*/ 32 w 66"/>
                  <a:gd name="T35" fmla="*/ 0 h 58"/>
                  <a:gd name="T36" fmla="*/ 20 w 66"/>
                  <a:gd name="T37" fmla="*/ 4 h 58"/>
                  <a:gd name="T38" fmla="*/ 14 w 66"/>
                  <a:gd name="T39" fmla="*/ 8 h 58"/>
                  <a:gd name="T40" fmla="*/ 10 w 66"/>
                  <a:gd name="T41" fmla="*/ 12 h 58"/>
                  <a:gd name="T42" fmla="*/ 10 w 66"/>
                  <a:gd name="T43" fmla="*/ 12 h 58"/>
                  <a:gd name="T44" fmla="*/ 4 w 66"/>
                  <a:gd name="T45" fmla="*/ 20 h 58"/>
                  <a:gd name="T46" fmla="*/ 0 w 66"/>
                  <a:gd name="T47" fmla="*/ 30 h 58"/>
                  <a:gd name="T48" fmla="*/ 0 w 66"/>
                  <a:gd name="T49" fmla="*/ 40 h 58"/>
                  <a:gd name="T50" fmla="*/ 2 w 66"/>
                  <a:gd name="T51" fmla="*/ 48 h 58"/>
                  <a:gd name="T52" fmla="*/ 2 w 66"/>
                  <a:gd name="T53" fmla="*/ 48 h 58"/>
                  <a:gd name="T54" fmla="*/ 16 w 66"/>
                  <a:gd name="T55" fmla="*/ 48 h 58"/>
                  <a:gd name="T56" fmla="*/ 30 w 66"/>
                  <a:gd name="T57" fmla="*/ 52 h 58"/>
                  <a:gd name="T58" fmla="*/ 30 w 66"/>
                  <a:gd name="T59" fmla="*/ 5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 h="58">
                    <a:moveTo>
                      <a:pt x="30" y="52"/>
                    </a:moveTo>
                    <a:lnTo>
                      <a:pt x="30" y="52"/>
                    </a:lnTo>
                    <a:lnTo>
                      <a:pt x="50" y="58"/>
                    </a:lnTo>
                    <a:lnTo>
                      <a:pt x="50" y="58"/>
                    </a:lnTo>
                    <a:lnTo>
                      <a:pt x="56" y="54"/>
                    </a:lnTo>
                    <a:lnTo>
                      <a:pt x="56" y="54"/>
                    </a:lnTo>
                    <a:lnTo>
                      <a:pt x="60" y="48"/>
                    </a:lnTo>
                    <a:lnTo>
                      <a:pt x="62" y="42"/>
                    </a:lnTo>
                    <a:lnTo>
                      <a:pt x="66" y="28"/>
                    </a:lnTo>
                    <a:lnTo>
                      <a:pt x="64" y="22"/>
                    </a:lnTo>
                    <a:lnTo>
                      <a:pt x="62" y="16"/>
                    </a:lnTo>
                    <a:lnTo>
                      <a:pt x="60" y="12"/>
                    </a:lnTo>
                    <a:lnTo>
                      <a:pt x="56" y="6"/>
                    </a:lnTo>
                    <a:lnTo>
                      <a:pt x="56" y="6"/>
                    </a:lnTo>
                    <a:lnTo>
                      <a:pt x="50" y="4"/>
                    </a:lnTo>
                    <a:lnTo>
                      <a:pt x="46" y="0"/>
                    </a:lnTo>
                    <a:lnTo>
                      <a:pt x="38" y="0"/>
                    </a:lnTo>
                    <a:lnTo>
                      <a:pt x="32" y="0"/>
                    </a:lnTo>
                    <a:lnTo>
                      <a:pt x="20" y="4"/>
                    </a:lnTo>
                    <a:lnTo>
                      <a:pt x="14" y="8"/>
                    </a:lnTo>
                    <a:lnTo>
                      <a:pt x="10" y="12"/>
                    </a:lnTo>
                    <a:lnTo>
                      <a:pt x="10" y="12"/>
                    </a:lnTo>
                    <a:lnTo>
                      <a:pt x="4" y="20"/>
                    </a:lnTo>
                    <a:lnTo>
                      <a:pt x="0" y="30"/>
                    </a:lnTo>
                    <a:lnTo>
                      <a:pt x="0" y="40"/>
                    </a:lnTo>
                    <a:lnTo>
                      <a:pt x="2" y="48"/>
                    </a:lnTo>
                    <a:lnTo>
                      <a:pt x="2" y="48"/>
                    </a:lnTo>
                    <a:lnTo>
                      <a:pt x="16" y="48"/>
                    </a:lnTo>
                    <a:lnTo>
                      <a:pt x="30" y="52"/>
                    </a:lnTo>
                    <a:lnTo>
                      <a:pt x="30"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16"/>
              <p:cNvSpPr>
                <a:spLocks/>
              </p:cNvSpPr>
              <p:nvPr/>
            </p:nvSpPr>
            <p:spPr bwMode="auto">
              <a:xfrm>
                <a:off x="5241" y="3213"/>
                <a:ext cx="62" cy="62"/>
              </a:xfrm>
              <a:custGeom>
                <a:avLst/>
                <a:gdLst>
                  <a:gd name="T0" fmla="*/ 8 w 62"/>
                  <a:gd name="T1" fmla="*/ 56 h 62"/>
                  <a:gd name="T2" fmla="*/ 8 w 62"/>
                  <a:gd name="T3" fmla="*/ 56 h 62"/>
                  <a:gd name="T4" fmla="*/ 22 w 62"/>
                  <a:gd name="T5" fmla="*/ 56 h 62"/>
                  <a:gd name="T6" fmla="*/ 38 w 62"/>
                  <a:gd name="T7" fmla="*/ 60 h 62"/>
                  <a:gd name="T8" fmla="*/ 38 w 62"/>
                  <a:gd name="T9" fmla="*/ 60 h 62"/>
                  <a:gd name="T10" fmla="*/ 50 w 62"/>
                  <a:gd name="T11" fmla="*/ 62 h 62"/>
                  <a:gd name="T12" fmla="*/ 50 w 62"/>
                  <a:gd name="T13" fmla="*/ 62 h 62"/>
                  <a:gd name="T14" fmla="*/ 56 w 62"/>
                  <a:gd name="T15" fmla="*/ 56 h 62"/>
                  <a:gd name="T16" fmla="*/ 60 w 62"/>
                  <a:gd name="T17" fmla="*/ 48 h 62"/>
                  <a:gd name="T18" fmla="*/ 62 w 62"/>
                  <a:gd name="T19" fmla="*/ 38 h 62"/>
                  <a:gd name="T20" fmla="*/ 60 w 62"/>
                  <a:gd name="T21" fmla="*/ 28 h 62"/>
                  <a:gd name="T22" fmla="*/ 60 w 62"/>
                  <a:gd name="T23" fmla="*/ 28 h 62"/>
                  <a:gd name="T24" fmla="*/ 58 w 62"/>
                  <a:gd name="T25" fmla="*/ 22 h 62"/>
                  <a:gd name="T26" fmla="*/ 56 w 62"/>
                  <a:gd name="T27" fmla="*/ 16 h 62"/>
                  <a:gd name="T28" fmla="*/ 48 w 62"/>
                  <a:gd name="T29" fmla="*/ 6 h 62"/>
                  <a:gd name="T30" fmla="*/ 42 w 62"/>
                  <a:gd name="T31" fmla="*/ 2 h 62"/>
                  <a:gd name="T32" fmla="*/ 36 w 62"/>
                  <a:gd name="T33" fmla="*/ 0 h 62"/>
                  <a:gd name="T34" fmla="*/ 30 w 62"/>
                  <a:gd name="T35" fmla="*/ 0 h 62"/>
                  <a:gd name="T36" fmla="*/ 24 w 62"/>
                  <a:gd name="T37" fmla="*/ 0 h 62"/>
                  <a:gd name="T38" fmla="*/ 24 w 62"/>
                  <a:gd name="T39" fmla="*/ 0 h 62"/>
                  <a:gd name="T40" fmla="*/ 18 w 62"/>
                  <a:gd name="T41" fmla="*/ 2 h 62"/>
                  <a:gd name="T42" fmla="*/ 14 w 62"/>
                  <a:gd name="T43" fmla="*/ 4 h 62"/>
                  <a:gd name="T44" fmla="*/ 8 w 62"/>
                  <a:gd name="T45" fmla="*/ 8 h 62"/>
                  <a:gd name="T46" fmla="*/ 4 w 62"/>
                  <a:gd name="T47" fmla="*/ 14 h 62"/>
                  <a:gd name="T48" fmla="*/ 0 w 62"/>
                  <a:gd name="T49" fmla="*/ 26 h 62"/>
                  <a:gd name="T50" fmla="*/ 0 w 62"/>
                  <a:gd name="T51" fmla="*/ 32 h 62"/>
                  <a:gd name="T52" fmla="*/ 0 w 62"/>
                  <a:gd name="T53" fmla="*/ 40 h 62"/>
                  <a:gd name="T54" fmla="*/ 0 w 62"/>
                  <a:gd name="T55" fmla="*/ 40 h 62"/>
                  <a:gd name="T56" fmla="*/ 2 w 62"/>
                  <a:gd name="T57" fmla="*/ 48 h 62"/>
                  <a:gd name="T58" fmla="*/ 8 w 62"/>
                  <a:gd name="T59" fmla="*/ 56 h 62"/>
                  <a:gd name="T60" fmla="*/ 8 w 62"/>
                  <a:gd name="T61"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2" h="62">
                    <a:moveTo>
                      <a:pt x="8" y="56"/>
                    </a:moveTo>
                    <a:lnTo>
                      <a:pt x="8" y="56"/>
                    </a:lnTo>
                    <a:lnTo>
                      <a:pt x="22" y="56"/>
                    </a:lnTo>
                    <a:lnTo>
                      <a:pt x="38" y="60"/>
                    </a:lnTo>
                    <a:lnTo>
                      <a:pt x="38" y="60"/>
                    </a:lnTo>
                    <a:lnTo>
                      <a:pt x="50" y="62"/>
                    </a:lnTo>
                    <a:lnTo>
                      <a:pt x="50" y="62"/>
                    </a:lnTo>
                    <a:lnTo>
                      <a:pt x="56" y="56"/>
                    </a:lnTo>
                    <a:lnTo>
                      <a:pt x="60" y="48"/>
                    </a:lnTo>
                    <a:lnTo>
                      <a:pt x="62" y="38"/>
                    </a:lnTo>
                    <a:lnTo>
                      <a:pt x="60" y="28"/>
                    </a:lnTo>
                    <a:lnTo>
                      <a:pt x="60" y="28"/>
                    </a:lnTo>
                    <a:lnTo>
                      <a:pt x="58" y="22"/>
                    </a:lnTo>
                    <a:lnTo>
                      <a:pt x="56" y="16"/>
                    </a:lnTo>
                    <a:lnTo>
                      <a:pt x="48" y="6"/>
                    </a:lnTo>
                    <a:lnTo>
                      <a:pt x="42" y="2"/>
                    </a:lnTo>
                    <a:lnTo>
                      <a:pt x="36" y="0"/>
                    </a:lnTo>
                    <a:lnTo>
                      <a:pt x="30" y="0"/>
                    </a:lnTo>
                    <a:lnTo>
                      <a:pt x="24" y="0"/>
                    </a:lnTo>
                    <a:lnTo>
                      <a:pt x="24" y="0"/>
                    </a:lnTo>
                    <a:lnTo>
                      <a:pt x="18" y="2"/>
                    </a:lnTo>
                    <a:lnTo>
                      <a:pt x="14" y="4"/>
                    </a:lnTo>
                    <a:lnTo>
                      <a:pt x="8" y="8"/>
                    </a:lnTo>
                    <a:lnTo>
                      <a:pt x="4" y="14"/>
                    </a:lnTo>
                    <a:lnTo>
                      <a:pt x="0" y="26"/>
                    </a:lnTo>
                    <a:lnTo>
                      <a:pt x="0" y="32"/>
                    </a:lnTo>
                    <a:lnTo>
                      <a:pt x="0" y="40"/>
                    </a:lnTo>
                    <a:lnTo>
                      <a:pt x="0" y="40"/>
                    </a:lnTo>
                    <a:lnTo>
                      <a:pt x="2" y="48"/>
                    </a:lnTo>
                    <a:lnTo>
                      <a:pt x="8" y="56"/>
                    </a:lnTo>
                    <a:lnTo>
                      <a:pt x="8"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7"/>
              <p:cNvSpPr>
                <a:spLocks/>
              </p:cNvSpPr>
              <p:nvPr/>
            </p:nvSpPr>
            <p:spPr bwMode="auto">
              <a:xfrm>
                <a:off x="5093" y="3205"/>
                <a:ext cx="24" cy="34"/>
              </a:xfrm>
              <a:custGeom>
                <a:avLst/>
                <a:gdLst>
                  <a:gd name="T0" fmla="*/ 24 w 24"/>
                  <a:gd name="T1" fmla="*/ 20 h 34"/>
                  <a:gd name="T2" fmla="*/ 24 w 24"/>
                  <a:gd name="T3" fmla="*/ 20 h 34"/>
                  <a:gd name="T4" fmla="*/ 24 w 24"/>
                  <a:gd name="T5" fmla="*/ 12 h 34"/>
                  <a:gd name="T6" fmla="*/ 24 w 24"/>
                  <a:gd name="T7" fmla="*/ 6 h 34"/>
                  <a:gd name="T8" fmla="*/ 20 w 24"/>
                  <a:gd name="T9" fmla="*/ 2 h 34"/>
                  <a:gd name="T10" fmla="*/ 16 w 24"/>
                  <a:gd name="T11" fmla="*/ 0 h 34"/>
                  <a:gd name="T12" fmla="*/ 16 w 24"/>
                  <a:gd name="T13" fmla="*/ 0 h 34"/>
                  <a:gd name="T14" fmla="*/ 12 w 24"/>
                  <a:gd name="T15" fmla="*/ 0 h 34"/>
                  <a:gd name="T16" fmla="*/ 8 w 24"/>
                  <a:gd name="T17" fmla="*/ 2 h 34"/>
                  <a:gd name="T18" fmla="*/ 4 w 24"/>
                  <a:gd name="T19" fmla="*/ 8 h 34"/>
                  <a:gd name="T20" fmla="*/ 2 w 24"/>
                  <a:gd name="T21" fmla="*/ 14 h 34"/>
                  <a:gd name="T22" fmla="*/ 2 w 24"/>
                  <a:gd name="T23" fmla="*/ 14 h 34"/>
                  <a:gd name="T24" fmla="*/ 0 w 24"/>
                  <a:gd name="T25" fmla="*/ 20 h 34"/>
                  <a:gd name="T26" fmla="*/ 2 w 24"/>
                  <a:gd name="T27" fmla="*/ 26 h 34"/>
                  <a:gd name="T28" fmla="*/ 4 w 24"/>
                  <a:gd name="T29" fmla="*/ 32 h 34"/>
                  <a:gd name="T30" fmla="*/ 8 w 24"/>
                  <a:gd name="T31" fmla="*/ 34 h 34"/>
                  <a:gd name="T32" fmla="*/ 8 w 24"/>
                  <a:gd name="T33" fmla="*/ 34 h 34"/>
                  <a:gd name="T34" fmla="*/ 14 w 24"/>
                  <a:gd name="T35" fmla="*/ 34 h 34"/>
                  <a:gd name="T36" fmla="*/ 18 w 24"/>
                  <a:gd name="T37" fmla="*/ 30 h 34"/>
                  <a:gd name="T38" fmla="*/ 22 w 24"/>
                  <a:gd name="T39" fmla="*/ 26 h 34"/>
                  <a:gd name="T40" fmla="*/ 24 w 24"/>
                  <a:gd name="T41" fmla="*/ 20 h 34"/>
                  <a:gd name="T42" fmla="*/ 24 w 24"/>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 h="34">
                    <a:moveTo>
                      <a:pt x="24" y="20"/>
                    </a:moveTo>
                    <a:lnTo>
                      <a:pt x="24" y="20"/>
                    </a:lnTo>
                    <a:lnTo>
                      <a:pt x="24" y="12"/>
                    </a:lnTo>
                    <a:lnTo>
                      <a:pt x="24" y="6"/>
                    </a:lnTo>
                    <a:lnTo>
                      <a:pt x="20" y="2"/>
                    </a:lnTo>
                    <a:lnTo>
                      <a:pt x="16" y="0"/>
                    </a:lnTo>
                    <a:lnTo>
                      <a:pt x="16" y="0"/>
                    </a:lnTo>
                    <a:lnTo>
                      <a:pt x="12" y="0"/>
                    </a:lnTo>
                    <a:lnTo>
                      <a:pt x="8" y="2"/>
                    </a:lnTo>
                    <a:lnTo>
                      <a:pt x="4" y="8"/>
                    </a:lnTo>
                    <a:lnTo>
                      <a:pt x="2" y="14"/>
                    </a:lnTo>
                    <a:lnTo>
                      <a:pt x="2" y="14"/>
                    </a:lnTo>
                    <a:lnTo>
                      <a:pt x="0" y="20"/>
                    </a:lnTo>
                    <a:lnTo>
                      <a:pt x="2" y="26"/>
                    </a:lnTo>
                    <a:lnTo>
                      <a:pt x="4" y="32"/>
                    </a:lnTo>
                    <a:lnTo>
                      <a:pt x="8" y="34"/>
                    </a:lnTo>
                    <a:lnTo>
                      <a:pt x="8" y="34"/>
                    </a:lnTo>
                    <a:lnTo>
                      <a:pt x="14" y="34"/>
                    </a:lnTo>
                    <a:lnTo>
                      <a:pt x="18" y="30"/>
                    </a:lnTo>
                    <a:lnTo>
                      <a:pt x="22" y="26"/>
                    </a:lnTo>
                    <a:lnTo>
                      <a:pt x="24" y="20"/>
                    </a:lnTo>
                    <a:lnTo>
                      <a:pt x="2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8"/>
              <p:cNvSpPr>
                <a:spLocks/>
              </p:cNvSpPr>
              <p:nvPr/>
            </p:nvSpPr>
            <p:spPr bwMode="auto">
              <a:xfrm>
                <a:off x="5259" y="3245"/>
                <a:ext cx="22" cy="34"/>
              </a:xfrm>
              <a:custGeom>
                <a:avLst/>
                <a:gdLst>
                  <a:gd name="T0" fmla="*/ 22 w 22"/>
                  <a:gd name="T1" fmla="*/ 20 h 34"/>
                  <a:gd name="T2" fmla="*/ 22 w 22"/>
                  <a:gd name="T3" fmla="*/ 20 h 34"/>
                  <a:gd name="T4" fmla="*/ 22 w 22"/>
                  <a:gd name="T5" fmla="*/ 14 h 34"/>
                  <a:gd name="T6" fmla="*/ 22 w 22"/>
                  <a:gd name="T7" fmla="*/ 8 h 34"/>
                  <a:gd name="T8" fmla="*/ 18 w 22"/>
                  <a:gd name="T9" fmla="*/ 4 h 34"/>
                  <a:gd name="T10" fmla="*/ 14 w 22"/>
                  <a:gd name="T11" fmla="*/ 0 h 34"/>
                  <a:gd name="T12" fmla="*/ 14 w 22"/>
                  <a:gd name="T13" fmla="*/ 0 h 34"/>
                  <a:gd name="T14" fmla="*/ 10 w 22"/>
                  <a:gd name="T15" fmla="*/ 2 h 34"/>
                  <a:gd name="T16" fmla="*/ 6 w 22"/>
                  <a:gd name="T17" fmla="*/ 4 h 34"/>
                  <a:gd name="T18" fmla="*/ 2 w 22"/>
                  <a:gd name="T19" fmla="*/ 8 h 34"/>
                  <a:gd name="T20" fmla="*/ 0 w 22"/>
                  <a:gd name="T21" fmla="*/ 16 h 34"/>
                  <a:gd name="T22" fmla="*/ 0 w 22"/>
                  <a:gd name="T23" fmla="*/ 16 h 34"/>
                  <a:gd name="T24" fmla="*/ 0 w 22"/>
                  <a:gd name="T25" fmla="*/ 22 h 34"/>
                  <a:gd name="T26" fmla="*/ 0 w 22"/>
                  <a:gd name="T27" fmla="*/ 28 h 34"/>
                  <a:gd name="T28" fmla="*/ 4 w 22"/>
                  <a:gd name="T29" fmla="*/ 32 h 34"/>
                  <a:gd name="T30" fmla="*/ 8 w 22"/>
                  <a:gd name="T31" fmla="*/ 34 h 34"/>
                  <a:gd name="T32" fmla="*/ 8 w 22"/>
                  <a:gd name="T33" fmla="*/ 34 h 34"/>
                  <a:gd name="T34" fmla="*/ 12 w 22"/>
                  <a:gd name="T35" fmla="*/ 34 h 34"/>
                  <a:gd name="T36" fmla="*/ 16 w 22"/>
                  <a:gd name="T37" fmla="*/ 32 h 34"/>
                  <a:gd name="T38" fmla="*/ 20 w 22"/>
                  <a:gd name="T39" fmla="*/ 26 h 34"/>
                  <a:gd name="T40" fmla="*/ 22 w 22"/>
                  <a:gd name="T41" fmla="*/ 20 h 34"/>
                  <a:gd name="T42" fmla="*/ 22 w 22"/>
                  <a:gd name="T43"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2" h="34">
                    <a:moveTo>
                      <a:pt x="22" y="20"/>
                    </a:moveTo>
                    <a:lnTo>
                      <a:pt x="22" y="20"/>
                    </a:lnTo>
                    <a:lnTo>
                      <a:pt x="22" y="14"/>
                    </a:lnTo>
                    <a:lnTo>
                      <a:pt x="22" y="8"/>
                    </a:lnTo>
                    <a:lnTo>
                      <a:pt x="18" y="4"/>
                    </a:lnTo>
                    <a:lnTo>
                      <a:pt x="14" y="0"/>
                    </a:lnTo>
                    <a:lnTo>
                      <a:pt x="14" y="0"/>
                    </a:lnTo>
                    <a:lnTo>
                      <a:pt x="10" y="2"/>
                    </a:lnTo>
                    <a:lnTo>
                      <a:pt x="6" y="4"/>
                    </a:lnTo>
                    <a:lnTo>
                      <a:pt x="2" y="8"/>
                    </a:lnTo>
                    <a:lnTo>
                      <a:pt x="0" y="16"/>
                    </a:lnTo>
                    <a:lnTo>
                      <a:pt x="0" y="16"/>
                    </a:lnTo>
                    <a:lnTo>
                      <a:pt x="0" y="22"/>
                    </a:lnTo>
                    <a:lnTo>
                      <a:pt x="0" y="28"/>
                    </a:lnTo>
                    <a:lnTo>
                      <a:pt x="4" y="32"/>
                    </a:lnTo>
                    <a:lnTo>
                      <a:pt x="8" y="34"/>
                    </a:lnTo>
                    <a:lnTo>
                      <a:pt x="8" y="34"/>
                    </a:lnTo>
                    <a:lnTo>
                      <a:pt x="12" y="34"/>
                    </a:lnTo>
                    <a:lnTo>
                      <a:pt x="16" y="32"/>
                    </a:lnTo>
                    <a:lnTo>
                      <a:pt x="20" y="26"/>
                    </a:lnTo>
                    <a:lnTo>
                      <a:pt x="22" y="20"/>
                    </a:lnTo>
                    <a:lnTo>
                      <a:pt x="22"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9"/>
              <p:cNvSpPr>
                <a:spLocks/>
              </p:cNvSpPr>
              <p:nvPr/>
            </p:nvSpPr>
            <p:spPr bwMode="auto">
              <a:xfrm>
                <a:off x="5067" y="3275"/>
                <a:ext cx="222" cy="86"/>
              </a:xfrm>
              <a:custGeom>
                <a:avLst/>
                <a:gdLst>
                  <a:gd name="T0" fmla="*/ 0 w 222"/>
                  <a:gd name="T1" fmla="*/ 0 h 86"/>
                  <a:gd name="T2" fmla="*/ 0 w 222"/>
                  <a:gd name="T3" fmla="*/ 0 h 86"/>
                  <a:gd name="T4" fmla="*/ 4 w 222"/>
                  <a:gd name="T5" fmla="*/ 6 h 86"/>
                  <a:gd name="T6" fmla="*/ 16 w 222"/>
                  <a:gd name="T7" fmla="*/ 22 h 86"/>
                  <a:gd name="T8" fmla="*/ 36 w 222"/>
                  <a:gd name="T9" fmla="*/ 44 h 86"/>
                  <a:gd name="T10" fmla="*/ 48 w 222"/>
                  <a:gd name="T11" fmla="*/ 54 h 86"/>
                  <a:gd name="T12" fmla="*/ 62 w 222"/>
                  <a:gd name="T13" fmla="*/ 64 h 86"/>
                  <a:gd name="T14" fmla="*/ 78 w 222"/>
                  <a:gd name="T15" fmla="*/ 74 h 86"/>
                  <a:gd name="T16" fmla="*/ 96 w 222"/>
                  <a:gd name="T17" fmla="*/ 80 h 86"/>
                  <a:gd name="T18" fmla="*/ 114 w 222"/>
                  <a:gd name="T19" fmla="*/ 84 h 86"/>
                  <a:gd name="T20" fmla="*/ 134 w 222"/>
                  <a:gd name="T21" fmla="*/ 86 h 86"/>
                  <a:gd name="T22" fmla="*/ 154 w 222"/>
                  <a:gd name="T23" fmla="*/ 84 h 86"/>
                  <a:gd name="T24" fmla="*/ 176 w 222"/>
                  <a:gd name="T25" fmla="*/ 78 h 86"/>
                  <a:gd name="T26" fmla="*/ 198 w 222"/>
                  <a:gd name="T27" fmla="*/ 66 h 86"/>
                  <a:gd name="T28" fmla="*/ 222 w 222"/>
                  <a:gd name="T29" fmla="*/ 50 h 86"/>
                  <a:gd name="T30" fmla="*/ 222 w 222"/>
                  <a:gd name="T31" fmla="*/ 50 h 86"/>
                  <a:gd name="T32" fmla="*/ 204 w 222"/>
                  <a:gd name="T33" fmla="*/ 52 h 86"/>
                  <a:gd name="T34" fmla="*/ 184 w 222"/>
                  <a:gd name="T35" fmla="*/ 54 h 86"/>
                  <a:gd name="T36" fmla="*/ 156 w 222"/>
                  <a:gd name="T37" fmla="*/ 54 h 86"/>
                  <a:gd name="T38" fmla="*/ 122 w 222"/>
                  <a:gd name="T39" fmla="*/ 50 h 86"/>
                  <a:gd name="T40" fmla="*/ 104 w 222"/>
                  <a:gd name="T41" fmla="*/ 46 h 86"/>
                  <a:gd name="T42" fmla="*/ 84 w 222"/>
                  <a:gd name="T43" fmla="*/ 40 h 86"/>
                  <a:gd name="T44" fmla="*/ 64 w 222"/>
                  <a:gd name="T45" fmla="*/ 34 h 86"/>
                  <a:gd name="T46" fmla="*/ 42 w 222"/>
                  <a:gd name="T47" fmla="*/ 24 h 86"/>
                  <a:gd name="T48" fmla="*/ 22 w 222"/>
                  <a:gd name="T49" fmla="*/ 14 h 86"/>
                  <a:gd name="T50" fmla="*/ 0 w 222"/>
                  <a:gd name="T51" fmla="*/ 0 h 86"/>
                  <a:gd name="T52" fmla="*/ 0 w 222"/>
                  <a:gd name="T53"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2" h="86">
                    <a:moveTo>
                      <a:pt x="0" y="0"/>
                    </a:moveTo>
                    <a:lnTo>
                      <a:pt x="0" y="0"/>
                    </a:lnTo>
                    <a:lnTo>
                      <a:pt x="4" y="6"/>
                    </a:lnTo>
                    <a:lnTo>
                      <a:pt x="16" y="22"/>
                    </a:lnTo>
                    <a:lnTo>
                      <a:pt x="36" y="44"/>
                    </a:lnTo>
                    <a:lnTo>
                      <a:pt x="48" y="54"/>
                    </a:lnTo>
                    <a:lnTo>
                      <a:pt x="62" y="64"/>
                    </a:lnTo>
                    <a:lnTo>
                      <a:pt x="78" y="74"/>
                    </a:lnTo>
                    <a:lnTo>
                      <a:pt x="96" y="80"/>
                    </a:lnTo>
                    <a:lnTo>
                      <a:pt x="114" y="84"/>
                    </a:lnTo>
                    <a:lnTo>
                      <a:pt x="134" y="86"/>
                    </a:lnTo>
                    <a:lnTo>
                      <a:pt x="154" y="84"/>
                    </a:lnTo>
                    <a:lnTo>
                      <a:pt x="176" y="78"/>
                    </a:lnTo>
                    <a:lnTo>
                      <a:pt x="198" y="66"/>
                    </a:lnTo>
                    <a:lnTo>
                      <a:pt x="222" y="50"/>
                    </a:lnTo>
                    <a:lnTo>
                      <a:pt x="222" y="50"/>
                    </a:lnTo>
                    <a:lnTo>
                      <a:pt x="204" y="52"/>
                    </a:lnTo>
                    <a:lnTo>
                      <a:pt x="184" y="54"/>
                    </a:lnTo>
                    <a:lnTo>
                      <a:pt x="156" y="54"/>
                    </a:lnTo>
                    <a:lnTo>
                      <a:pt x="122" y="50"/>
                    </a:lnTo>
                    <a:lnTo>
                      <a:pt x="104" y="46"/>
                    </a:lnTo>
                    <a:lnTo>
                      <a:pt x="84" y="40"/>
                    </a:lnTo>
                    <a:lnTo>
                      <a:pt x="64" y="34"/>
                    </a:lnTo>
                    <a:lnTo>
                      <a:pt x="42" y="24"/>
                    </a:lnTo>
                    <a:lnTo>
                      <a:pt x="22" y="14"/>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20"/>
              <p:cNvSpPr>
                <a:spLocks/>
              </p:cNvSpPr>
              <p:nvPr/>
            </p:nvSpPr>
            <p:spPr bwMode="auto">
              <a:xfrm>
                <a:off x="4895" y="3197"/>
                <a:ext cx="26" cy="34"/>
              </a:xfrm>
              <a:custGeom>
                <a:avLst/>
                <a:gdLst>
                  <a:gd name="T0" fmla="*/ 0 w 26"/>
                  <a:gd name="T1" fmla="*/ 20 h 34"/>
                  <a:gd name="T2" fmla="*/ 0 w 26"/>
                  <a:gd name="T3" fmla="*/ 20 h 34"/>
                  <a:gd name="T4" fmla="*/ 8 w 26"/>
                  <a:gd name="T5" fmla="*/ 16 h 34"/>
                  <a:gd name="T6" fmla="*/ 14 w 26"/>
                  <a:gd name="T7" fmla="*/ 12 h 34"/>
                  <a:gd name="T8" fmla="*/ 20 w 26"/>
                  <a:gd name="T9" fmla="*/ 2 h 34"/>
                  <a:gd name="T10" fmla="*/ 20 w 26"/>
                  <a:gd name="T11" fmla="*/ 2 h 34"/>
                  <a:gd name="T12" fmla="*/ 22 w 26"/>
                  <a:gd name="T13" fmla="*/ 0 h 34"/>
                  <a:gd name="T14" fmla="*/ 26 w 26"/>
                  <a:gd name="T15" fmla="*/ 0 h 34"/>
                  <a:gd name="T16" fmla="*/ 26 w 26"/>
                  <a:gd name="T17" fmla="*/ 2 h 34"/>
                  <a:gd name="T18" fmla="*/ 26 w 26"/>
                  <a:gd name="T19" fmla="*/ 6 h 34"/>
                  <a:gd name="T20" fmla="*/ 22 w 26"/>
                  <a:gd name="T21" fmla="*/ 20 h 34"/>
                  <a:gd name="T22" fmla="*/ 16 w 26"/>
                  <a:gd name="T23" fmla="*/ 34 h 34"/>
                  <a:gd name="T24" fmla="*/ 0 w 26"/>
                  <a:gd name="T25" fmla="*/ 2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4">
                    <a:moveTo>
                      <a:pt x="0" y="20"/>
                    </a:moveTo>
                    <a:lnTo>
                      <a:pt x="0" y="20"/>
                    </a:lnTo>
                    <a:lnTo>
                      <a:pt x="8" y="16"/>
                    </a:lnTo>
                    <a:lnTo>
                      <a:pt x="14" y="12"/>
                    </a:lnTo>
                    <a:lnTo>
                      <a:pt x="20" y="2"/>
                    </a:lnTo>
                    <a:lnTo>
                      <a:pt x="20" y="2"/>
                    </a:lnTo>
                    <a:lnTo>
                      <a:pt x="22" y="0"/>
                    </a:lnTo>
                    <a:lnTo>
                      <a:pt x="26" y="0"/>
                    </a:lnTo>
                    <a:lnTo>
                      <a:pt x="26" y="2"/>
                    </a:lnTo>
                    <a:lnTo>
                      <a:pt x="26" y="6"/>
                    </a:lnTo>
                    <a:lnTo>
                      <a:pt x="22" y="20"/>
                    </a:lnTo>
                    <a:lnTo>
                      <a:pt x="16" y="34"/>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21"/>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 name="T90" fmla="*/ 140 w 182"/>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lnTo>
                      <a:pt x="14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22"/>
              <p:cNvSpPr>
                <a:spLocks/>
              </p:cNvSpPr>
              <p:nvPr/>
            </p:nvSpPr>
            <p:spPr bwMode="auto">
              <a:xfrm>
                <a:off x="5343" y="3239"/>
                <a:ext cx="182" cy="210"/>
              </a:xfrm>
              <a:custGeom>
                <a:avLst/>
                <a:gdLst>
                  <a:gd name="T0" fmla="*/ 140 w 182"/>
                  <a:gd name="T1" fmla="*/ 30 h 210"/>
                  <a:gd name="T2" fmla="*/ 140 w 182"/>
                  <a:gd name="T3" fmla="*/ 30 h 210"/>
                  <a:gd name="T4" fmla="*/ 136 w 182"/>
                  <a:gd name="T5" fmla="*/ 46 h 210"/>
                  <a:gd name="T6" fmla="*/ 130 w 182"/>
                  <a:gd name="T7" fmla="*/ 62 h 210"/>
                  <a:gd name="T8" fmla="*/ 122 w 182"/>
                  <a:gd name="T9" fmla="*/ 82 h 210"/>
                  <a:gd name="T10" fmla="*/ 108 w 182"/>
                  <a:gd name="T11" fmla="*/ 104 h 210"/>
                  <a:gd name="T12" fmla="*/ 100 w 182"/>
                  <a:gd name="T13" fmla="*/ 116 h 210"/>
                  <a:gd name="T14" fmla="*/ 90 w 182"/>
                  <a:gd name="T15" fmla="*/ 126 h 210"/>
                  <a:gd name="T16" fmla="*/ 78 w 182"/>
                  <a:gd name="T17" fmla="*/ 136 h 210"/>
                  <a:gd name="T18" fmla="*/ 66 w 182"/>
                  <a:gd name="T19" fmla="*/ 144 h 210"/>
                  <a:gd name="T20" fmla="*/ 50 w 182"/>
                  <a:gd name="T21" fmla="*/ 152 h 210"/>
                  <a:gd name="T22" fmla="*/ 34 w 182"/>
                  <a:gd name="T23" fmla="*/ 160 h 210"/>
                  <a:gd name="T24" fmla="*/ 34 w 182"/>
                  <a:gd name="T25" fmla="*/ 160 h 210"/>
                  <a:gd name="T26" fmla="*/ 26 w 182"/>
                  <a:gd name="T27" fmla="*/ 168 h 210"/>
                  <a:gd name="T28" fmla="*/ 10 w 182"/>
                  <a:gd name="T29" fmla="*/ 188 h 210"/>
                  <a:gd name="T30" fmla="*/ 4 w 182"/>
                  <a:gd name="T31" fmla="*/ 198 h 210"/>
                  <a:gd name="T32" fmla="*/ 0 w 182"/>
                  <a:gd name="T33" fmla="*/ 206 h 210"/>
                  <a:gd name="T34" fmla="*/ 2 w 182"/>
                  <a:gd name="T35" fmla="*/ 208 h 210"/>
                  <a:gd name="T36" fmla="*/ 4 w 182"/>
                  <a:gd name="T37" fmla="*/ 210 h 210"/>
                  <a:gd name="T38" fmla="*/ 8 w 182"/>
                  <a:gd name="T39" fmla="*/ 210 h 210"/>
                  <a:gd name="T40" fmla="*/ 16 w 182"/>
                  <a:gd name="T41" fmla="*/ 210 h 210"/>
                  <a:gd name="T42" fmla="*/ 16 w 182"/>
                  <a:gd name="T43" fmla="*/ 210 h 210"/>
                  <a:gd name="T44" fmla="*/ 34 w 182"/>
                  <a:gd name="T45" fmla="*/ 200 h 210"/>
                  <a:gd name="T46" fmla="*/ 54 w 182"/>
                  <a:gd name="T47" fmla="*/ 186 h 210"/>
                  <a:gd name="T48" fmla="*/ 76 w 182"/>
                  <a:gd name="T49" fmla="*/ 166 h 210"/>
                  <a:gd name="T50" fmla="*/ 102 w 182"/>
                  <a:gd name="T51" fmla="*/ 142 h 210"/>
                  <a:gd name="T52" fmla="*/ 114 w 182"/>
                  <a:gd name="T53" fmla="*/ 128 h 210"/>
                  <a:gd name="T54" fmla="*/ 126 w 182"/>
                  <a:gd name="T55" fmla="*/ 112 h 210"/>
                  <a:gd name="T56" fmla="*/ 138 w 182"/>
                  <a:gd name="T57" fmla="*/ 94 h 210"/>
                  <a:gd name="T58" fmla="*/ 148 w 182"/>
                  <a:gd name="T59" fmla="*/ 76 h 210"/>
                  <a:gd name="T60" fmla="*/ 156 w 182"/>
                  <a:gd name="T61" fmla="*/ 54 h 210"/>
                  <a:gd name="T62" fmla="*/ 164 w 182"/>
                  <a:gd name="T63" fmla="*/ 32 h 210"/>
                  <a:gd name="T64" fmla="*/ 164 w 182"/>
                  <a:gd name="T65" fmla="*/ 32 h 210"/>
                  <a:gd name="T66" fmla="*/ 174 w 182"/>
                  <a:gd name="T67" fmla="*/ 24 h 210"/>
                  <a:gd name="T68" fmla="*/ 180 w 182"/>
                  <a:gd name="T69" fmla="*/ 14 h 210"/>
                  <a:gd name="T70" fmla="*/ 182 w 182"/>
                  <a:gd name="T71" fmla="*/ 10 h 210"/>
                  <a:gd name="T72" fmla="*/ 182 w 182"/>
                  <a:gd name="T73" fmla="*/ 8 h 210"/>
                  <a:gd name="T74" fmla="*/ 182 w 182"/>
                  <a:gd name="T75" fmla="*/ 8 h 210"/>
                  <a:gd name="T76" fmla="*/ 176 w 182"/>
                  <a:gd name="T77" fmla="*/ 0 h 210"/>
                  <a:gd name="T78" fmla="*/ 176 w 182"/>
                  <a:gd name="T79" fmla="*/ 0 h 210"/>
                  <a:gd name="T80" fmla="*/ 174 w 182"/>
                  <a:gd name="T81" fmla="*/ 0 h 210"/>
                  <a:gd name="T82" fmla="*/ 170 w 182"/>
                  <a:gd name="T83" fmla="*/ 2 h 210"/>
                  <a:gd name="T84" fmla="*/ 162 w 182"/>
                  <a:gd name="T85" fmla="*/ 8 h 210"/>
                  <a:gd name="T86" fmla="*/ 154 w 182"/>
                  <a:gd name="T87" fmla="*/ 16 h 210"/>
                  <a:gd name="T88" fmla="*/ 148 w 182"/>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2" h="210">
                    <a:moveTo>
                      <a:pt x="140" y="30"/>
                    </a:moveTo>
                    <a:lnTo>
                      <a:pt x="140" y="30"/>
                    </a:lnTo>
                    <a:lnTo>
                      <a:pt x="136" y="46"/>
                    </a:lnTo>
                    <a:lnTo>
                      <a:pt x="130" y="62"/>
                    </a:lnTo>
                    <a:lnTo>
                      <a:pt x="122" y="82"/>
                    </a:lnTo>
                    <a:lnTo>
                      <a:pt x="108" y="104"/>
                    </a:lnTo>
                    <a:lnTo>
                      <a:pt x="100" y="116"/>
                    </a:lnTo>
                    <a:lnTo>
                      <a:pt x="90" y="126"/>
                    </a:lnTo>
                    <a:lnTo>
                      <a:pt x="78" y="136"/>
                    </a:lnTo>
                    <a:lnTo>
                      <a:pt x="66" y="144"/>
                    </a:lnTo>
                    <a:lnTo>
                      <a:pt x="50" y="152"/>
                    </a:lnTo>
                    <a:lnTo>
                      <a:pt x="34" y="160"/>
                    </a:lnTo>
                    <a:lnTo>
                      <a:pt x="34" y="160"/>
                    </a:lnTo>
                    <a:lnTo>
                      <a:pt x="26" y="168"/>
                    </a:lnTo>
                    <a:lnTo>
                      <a:pt x="10" y="188"/>
                    </a:lnTo>
                    <a:lnTo>
                      <a:pt x="4" y="198"/>
                    </a:lnTo>
                    <a:lnTo>
                      <a:pt x="0" y="206"/>
                    </a:lnTo>
                    <a:lnTo>
                      <a:pt x="2" y="208"/>
                    </a:lnTo>
                    <a:lnTo>
                      <a:pt x="4" y="210"/>
                    </a:lnTo>
                    <a:lnTo>
                      <a:pt x="8" y="210"/>
                    </a:lnTo>
                    <a:lnTo>
                      <a:pt x="16" y="210"/>
                    </a:lnTo>
                    <a:lnTo>
                      <a:pt x="16" y="210"/>
                    </a:lnTo>
                    <a:lnTo>
                      <a:pt x="34" y="200"/>
                    </a:lnTo>
                    <a:lnTo>
                      <a:pt x="54" y="186"/>
                    </a:lnTo>
                    <a:lnTo>
                      <a:pt x="76" y="166"/>
                    </a:lnTo>
                    <a:lnTo>
                      <a:pt x="102" y="142"/>
                    </a:lnTo>
                    <a:lnTo>
                      <a:pt x="114" y="128"/>
                    </a:lnTo>
                    <a:lnTo>
                      <a:pt x="126" y="112"/>
                    </a:lnTo>
                    <a:lnTo>
                      <a:pt x="138" y="94"/>
                    </a:lnTo>
                    <a:lnTo>
                      <a:pt x="148" y="76"/>
                    </a:lnTo>
                    <a:lnTo>
                      <a:pt x="156" y="54"/>
                    </a:lnTo>
                    <a:lnTo>
                      <a:pt x="164" y="32"/>
                    </a:lnTo>
                    <a:lnTo>
                      <a:pt x="164" y="32"/>
                    </a:lnTo>
                    <a:lnTo>
                      <a:pt x="174" y="24"/>
                    </a:lnTo>
                    <a:lnTo>
                      <a:pt x="180" y="14"/>
                    </a:lnTo>
                    <a:lnTo>
                      <a:pt x="182" y="10"/>
                    </a:lnTo>
                    <a:lnTo>
                      <a:pt x="182" y="8"/>
                    </a:lnTo>
                    <a:lnTo>
                      <a:pt x="182" y="8"/>
                    </a:lnTo>
                    <a:lnTo>
                      <a:pt x="176" y="0"/>
                    </a:lnTo>
                    <a:lnTo>
                      <a:pt x="176" y="0"/>
                    </a:lnTo>
                    <a:lnTo>
                      <a:pt x="174" y="0"/>
                    </a:lnTo>
                    <a:lnTo>
                      <a:pt x="170" y="2"/>
                    </a:lnTo>
                    <a:lnTo>
                      <a:pt x="162" y="8"/>
                    </a:lnTo>
                    <a:lnTo>
                      <a:pt x="154" y="16"/>
                    </a:lnTo>
                    <a:lnTo>
                      <a:pt x="148"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30"/>
              <p:cNvSpPr>
                <a:spLocks/>
              </p:cNvSpPr>
              <p:nvPr/>
            </p:nvSpPr>
            <p:spPr bwMode="auto">
              <a:xfrm>
                <a:off x="4875" y="3189"/>
                <a:ext cx="180" cy="210"/>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 name="T90" fmla="*/ 42 w 180"/>
                  <a:gd name="T91" fmla="*/ 3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lnTo>
                      <a:pt x="4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31"/>
              <p:cNvSpPr>
                <a:spLocks/>
              </p:cNvSpPr>
              <p:nvPr/>
            </p:nvSpPr>
            <p:spPr bwMode="auto">
              <a:xfrm>
                <a:off x="4875" y="3189"/>
                <a:ext cx="180" cy="210"/>
              </a:xfrm>
              <a:custGeom>
                <a:avLst/>
                <a:gdLst>
                  <a:gd name="T0" fmla="*/ 42 w 180"/>
                  <a:gd name="T1" fmla="*/ 30 h 210"/>
                  <a:gd name="T2" fmla="*/ 42 w 180"/>
                  <a:gd name="T3" fmla="*/ 30 h 210"/>
                  <a:gd name="T4" fmla="*/ 46 w 180"/>
                  <a:gd name="T5" fmla="*/ 46 h 210"/>
                  <a:gd name="T6" fmla="*/ 50 w 180"/>
                  <a:gd name="T7" fmla="*/ 62 h 210"/>
                  <a:gd name="T8" fmla="*/ 60 w 180"/>
                  <a:gd name="T9" fmla="*/ 84 h 210"/>
                  <a:gd name="T10" fmla="*/ 72 w 180"/>
                  <a:gd name="T11" fmla="*/ 104 h 210"/>
                  <a:gd name="T12" fmla="*/ 82 w 180"/>
                  <a:gd name="T13" fmla="*/ 116 h 210"/>
                  <a:gd name="T14" fmla="*/ 92 w 180"/>
                  <a:gd name="T15" fmla="*/ 126 h 210"/>
                  <a:gd name="T16" fmla="*/ 102 w 180"/>
                  <a:gd name="T17" fmla="*/ 136 h 210"/>
                  <a:gd name="T18" fmla="*/ 116 w 180"/>
                  <a:gd name="T19" fmla="*/ 144 h 210"/>
                  <a:gd name="T20" fmla="*/ 130 w 180"/>
                  <a:gd name="T21" fmla="*/ 152 h 210"/>
                  <a:gd name="T22" fmla="*/ 148 w 180"/>
                  <a:gd name="T23" fmla="*/ 160 h 210"/>
                  <a:gd name="T24" fmla="*/ 148 w 180"/>
                  <a:gd name="T25" fmla="*/ 160 h 210"/>
                  <a:gd name="T26" fmla="*/ 156 w 180"/>
                  <a:gd name="T27" fmla="*/ 168 h 210"/>
                  <a:gd name="T28" fmla="*/ 172 w 180"/>
                  <a:gd name="T29" fmla="*/ 188 h 210"/>
                  <a:gd name="T30" fmla="*/ 178 w 180"/>
                  <a:gd name="T31" fmla="*/ 198 h 210"/>
                  <a:gd name="T32" fmla="*/ 180 w 180"/>
                  <a:gd name="T33" fmla="*/ 206 h 210"/>
                  <a:gd name="T34" fmla="*/ 180 w 180"/>
                  <a:gd name="T35" fmla="*/ 208 h 210"/>
                  <a:gd name="T36" fmla="*/ 176 w 180"/>
                  <a:gd name="T37" fmla="*/ 210 h 210"/>
                  <a:gd name="T38" fmla="*/ 172 w 180"/>
                  <a:gd name="T39" fmla="*/ 210 h 210"/>
                  <a:gd name="T40" fmla="*/ 166 w 180"/>
                  <a:gd name="T41" fmla="*/ 210 h 210"/>
                  <a:gd name="T42" fmla="*/ 166 w 180"/>
                  <a:gd name="T43" fmla="*/ 210 h 210"/>
                  <a:gd name="T44" fmla="*/ 148 w 180"/>
                  <a:gd name="T45" fmla="*/ 200 h 210"/>
                  <a:gd name="T46" fmla="*/ 128 w 180"/>
                  <a:gd name="T47" fmla="*/ 186 h 210"/>
                  <a:gd name="T48" fmla="*/ 104 w 180"/>
                  <a:gd name="T49" fmla="*/ 166 h 210"/>
                  <a:gd name="T50" fmla="*/ 80 w 180"/>
                  <a:gd name="T51" fmla="*/ 142 h 210"/>
                  <a:gd name="T52" fmla="*/ 66 w 180"/>
                  <a:gd name="T53" fmla="*/ 128 h 210"/>
                  <a:gd name="T54" fmla="*/ 54 w 180"/>
                  <a:gd name="T55" fmla="*/ 112 h 210"/>
                  <a:gd name="T56" fmla="*/ 44 w 180"/>
                  <a:gd name="T57" fmla="*/ 94 h 210"/>
                  <a:gd name="T58" fmla="*/ 34 w 180"/>
                  <a:gd name="T59" fmla="*/ 76 h 210"/>
                  <a:gd name="T60" fmla="*/ 24 w 180"/>
                  <a:gd name="T61" fmla="*/ 56 h 210"/>
                  <a:gd name="T62" fmla="*/ 16 w 180"/>
                  <a:gd name="T63" fmla="*/ 34 h 210"/>
                  <a:gd name="T64" fmla="*/ 16 w 180"/>
                  <a:gd name="T65" fmla="*/ 34 h 210"/>
                  <a:gd name="T66" fmla="*/ 6 w 180"/>
                  <a:gd name="T67" fmla="*/ 24 h 210"/>
                  <a:gd name="T68" fmla="*/ 0 w 180"/>
                  <a:gd name="T69" fmla="*/ 16 h 210"/>
                  <a:gd name="T70" fmla="*/ 0 w 180"/>
                  <a:gd name="T71" fmla="*/ 12 h 210"/>
                  <a:gd name="T72" fmla="*/ 0 w 180"/>
                  <a:gd name="T73" fmla="*/ 8 h 210"/>
                  <a:gd name="T74" fmla="*/ 0 w 180"/>
                  <a:gd name="T75" fmla="*/ 8 h 210"/>
                  <a:gd name="T76" fmla="*/ 6 w 180"/>
                  <a:gd name="T77" fmla="*/ 0 h 210"/>
                  <a:gd name="T78" fmla="*/ 6 w 180"/>
                  <a:gd name="T79" fmla="*/ 0 h 210"/>
                  <a:gd name="T80" fmla="*/ 8 w 180"/>
                  <a:gd name="T81" fmla="*/ 0 h 210"/>
                  <a:gd name="T82" fmla="*/ 10 w 180"/>
                  <a:gd name="T83" fmla="*/ 2 h 210"/>
                  <a:gd name="T84" fmla="*/ 20 w 180"/>
                  <a:gd name="T85" fmla="*/ 10 h 210"/>
                  <a:gd name="T86" fmla="*/ 28 w 180"/>
                  <a:gd name="T87" fmla="*/ 16 h 210"/>
                  <a:gd name="T88" fmla="*/ 32 w 180"/>
                  <a:gd name="T89" fmla="*/ 1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0" h="210">
                    <a:moveTo>
                      <a:pt x="42" y="30"/>
                    </a:moveTo>
                    <a:lnTo>
                      <a:pt x="42" y="30"/>
                    </a:lnTo>
                    <a:lnTo>
                      <a:pt x="46" y="46"/>
                    </a:lnTo>
                    <a:lnTo>
                      <a:pt x="50" y="62"/>
                    </a:lnTo>
                    <a:lnTo>
                      <a:pt x="60" y="84"/>
                    </a:lnTo>
                    <a:lnTo>
                      <a:pt x="72" y="104"/>
                    </a:lnTo>
                    <a:lnTo>
                      <a:pt x="82" y="116"/>
                    </a:lnTo>
                    <a:lnTo>
                      <a:pt x="92" y="126"/>
                    </a:lnTo>
                    <a:lnTo>
                      <a:pt x="102" y="136"/>
                    </a:lnTo>
                    <a:lnTo>
                      <a:pt x="116" y="144"/>
                    </a:lnTo>
                    <a:lnTo>
                      <a:pt x="130" y="152"/>
                    </a:lnTo>
                    <a:lnTo>
                      <a:pt x="148" y="160"/>
                    </a:lnTo>
                    <a:lnTo>
                      <a:pt x="148" y="160"/>
                    </a:lnTo>
                    <a:lnTo>
                      <a:pt x="156" y="168"/>
                    </a:lnTo>
                    <a:lnTo>
                      <a:pt x="172" y="188"/>
                    </a:lnTo>
                    <a:lnTo>
                      <a:pt x="178" y="198"/>
                    </a:lnTo>
                    <a:lnTo>
                      <a:pt x="180" y="206"/>
                    </a:lnTo>
                    <a:lnTo>
                      <a:pt x="180" y="208"/>
                    </a:lnTo>
                    <a:lnTo>
                      <a:pt x="176" y="210"/>
                    </a:lnTo>
                    <a:lnTo>
                      <a:pt x="172" y="210"/>
                    </a:lnTo>
                    <a:lnTo>
                      <a:pt x="166" y="210"/>
                    </a:lnTo>
                    <a:lnTo>
                      <a:pt x="166" y="210"/>
                    </a:lnTo>
                    <a:lnTo>
                      <a:pt x="148" y="200"/>
                    </a:lnTo>
                    <a:lnTo>
                      <a:pt x="128" y="186"/>
                    </a:lnTo>
                    <a:lnTo>
                      <a:pt x="104" y="166"/>
                    </a:lnTo>
                    <a:lnTo>
                      <a:pt x="80" y="142"/>
                    </a:lnTo>
                    <a:lnTo>
                      <a:pt x="66" y="128"/>
                    </a:lnTo>
                    <a:lnTo>
                      <a:pt x="54" y="112"/>
                    </a:lnTo>
                    <a:lnTo>
                      <a:pt x="44" y="94"/>
                    </a:lnTo>
                    <a:lnTo>
                      <a:pt x="34" y="76"/>
                    </a:lnTo>
                    <a:lnTo>
                      <a:pt x="24" y="56"/>
                    </a:lnTo>
                    <a:lnTo>
                      <a:pt x="16" y="34"/>
                    </a:lnTo>
                    <a:lnTo>
                      <a:pt x="16" y="34"/>
                    </a:lnTo>
                    <a:lnTo>
                      <a:pt x="6" y="24"/>
                    </a:lnTo>
                    <a:lnTo>
                      <a:pt x="0" y="16"/>
                    </a:lnTo>
                    <a:lnTo>
                      <a:pt x="0" y="12"/>
                    </a:lnTo>
                    <a:lnTo>
                      <a:pt x="0" y="8"/>
                    </a:lnTo>
                    <a:lnTo>
                      <a:pt x="0" y="8"/>
                    </a:lnTo>
                    <a:lnTo>
                      <a:pt x="6" y="0"/>
                    </a:lnTo>
                    <a:lnTo>
                      <a:pt x="6" y="0"/>
                    </a:lnTo>
                    <a:lnTo>
                      <a:pt x="8" y="0"/>
                    </a:lnTo>
                    <a:lnTo>
                      <a:pt x="10" y="2"/>
                    </a:lnTo>
                    <a:lnTo>
                      <a:pt x="20" y="10"/>
                    </a:lnTo>
                    <a:lnTo>
                      <a:pt x="28" y="16"/>
                    </a:lnTo>
                    <a:lnTo>
                      <a:pt x="32" y="1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32"/>
              <p:cNvSpPr>
                <a:spLocks/>
              </p:cNvSpPr>
              <p:nvPr/>
            </p:nvSpPr>
            <p:spPr bwMode="auto">
              <a:xfrm>
                <a:off x="5095" y="3391"/>
                <a:ext cx="56" cy="16"/>
              </a:xfrm>
              <a:custGeom>
                <a:avLst/>
                <a:gdLst>
                  <a:gd name="T0" fmla="*/ 32 w 56"/>
                  <a:gd name="T1" fmla="*/ 0 h 16"/>
                  <a:gd name="T2" fmla="*/ 56 w 56"/>
                  <a:gd name="T3" fmla="*/ 8 h 16"/>
                  <a:gd name="T4" fmla="*/ 22 w 56"/>
                  <a:gd name="T5" fmla="*/ 16 h 16"/>
                  <a:gd name="T6" fmla="*/ 0 w 56"/>
                  <a:gd name="T7" fmla="*/ 8 h 16"/>
                  <a:gd name="T8" fmla="*/ 30 w 56"/>
                  <a:gd name="T9" fmla="*/ 0 h 16"/>
                  <a:gd name="T10" fmla="*/ 32 w 56"/>
                  <a:gd name="T11" fmla="*/ 0 h 16"/>
                </a:gdLst>
                <a:ahLst/>
                <a:cxnLst>
                  <a:cxn ang="0">
                    <a:pos x="T0" y="T1"/>
                  </a:cxn>
                  <a:cxn ang="0">
                    <a:pos x="T2" y="T3"/>
                  </a:cxn>
                  <a:cxn ang="0">
                    <a:pos x="T4" y="T5"/>
                  </a:cxn>
                  <a:cxn ang="0">
                    <a:pos x="T6" y="T7"/>
                  </a:cxn>
                  <a:cxn ang="0">
                    <a:pos x="T8" y="T9"/>
                  </a:cxn>
                  <a:cxn ang="0">
                    <a:pos x="T10" y="T11"/>
                  </a:cxn>
                </a:cxnLst>
                <a:rect l="0" t="0" r="r" b="b"/>
                <a:pathLst>
                  <a:path w="56" h="16">
                    <a:moveTo>
                      <a:pt x="32" y="0"/>
                    </a:moveTo>
                    <a:lnTo>
                      <a:pt x="56" y="8"/>
                    </a:lnTo>
                    <a:lnTo>
                      <a:pt x="22" y="16"/>
                    </a:lnTo>
                    <a:lnTo>
                      <a:pt x="0" y="8"/>
                    </a:lnTo>
                    <a:lnTo>
                      <a:pt x="30" y="0"/>
                    </a:lnTo>
                    <a:lnTo>
                      <a:pt x="3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4"/>
            <p:cNvGrpSpPr>
              <a:grpSpLocks noChangeAspect="1"/>
            </p:cNvGrpSpPr>
            <p:nvPr/>
          </p:nvGrpSpPr>
          <p:grpSpPr bwMode="auto">
            <a:xfrm>
              <a:off x="6778209" y="4525907"/>
              <a:ext cx="3000375" cy="2376488"/>
              <a:chOff x="4048" y="3038"/>
              <a:chExt cx="1890" cy="1497"/>
            </a:xfrm>
          </p:grpSpPr>
          <p:sp>
            <p:nvSpPr>
              <p:cNvPr id="7" name="Freeform 5"/>
              <p:cNvSpPr>
                <a:spLocks/>
              </p:cNvSpPr>
              <p:nvPr/>
            </p:nvSpPr>
            <p:spPr bwMode="auto">
              <a:xfrm>
                <a:off x="4513" y="4094"/>
                <a:ext cx="1425" cy="441"/>
              </a:xfrm>
              <a:custGeom>
                <a:avLst/>
                <a:gdLst>
                  <a:gd name="T0" fmla="*/ 1425 w 1425"/>
                  <a:gd name="T1" fmla="*/ 134 h 441"/>
                  <a:gd name="T2" fmla="*/ 315 w 1425"/>
                  <a:gd name="T3" fmla="*/ 0 h 441"/>
                  <a:gd name="T4" fmla="*/ 0 w 1425"/>
                  <a:gd name="T5" fmla="*/ 209 h 441"/>
                  <a:gd name="T6" fmla="*/ 1090 w 1425"/>
                  <a:gd name="T7" fmla="*/ 441 h 441"/>
                  <a:gd name="T8" fmla="*/ 1425 w 1425"/>
                  <a:gd name="T9" fmla="*/ 134 h 441"/>
                </a:gdLst>
                <a:ahLst/>
                <a:cxnLst>
                  <a:cxn ang="0">
                    <a:pos x="T0" y="T1"/>
                  </a:cxn>
                  <a:cxn ang="0">
                    <a:pos x="T2" y="T3"/>
                  </a:cxn>
                  <a:cxn ang="0">
                    <a:pos x="T4" y="T5"/>
                  </a:cxn>
                  <a:cxn ang="0">
                    <a:pos x="T6" y="T7"/>
                  </a:cxn>
                  <a:cxn ang="0">
                    <a:pos x="T8" y="T9"/>
                  </a:cxn>
                </a:cxnLst>
                <a:rect l="0" t="0" r="r" b="b"/>
                <a:pathLst>
                  <a:path w="1425" h="441">
                    <a:moveTo>
                      <a:pt x="1425" y="134"/>
                    </a:moveTo>
                    <a:lnTo>
                      <a:pt x="315" y="0"/>
                    </a:lnTo>
                    <a:lnTo>
                      <a:pt x="0" y="209"/>
                    </a:lnTo>
                    <a:lnTo>
                      <a:pt x="1090" y="441"/>
                    </a:lnTo>
                    <a:lnTo>
                      <a:pt x="1425" y="1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18"/>
              <p:cNvSpPr>
                <a:spLocks/>
              </p:cNvSpPr>
              <p:nvPr/>
            </p:nvSpPr>
            <p:spPr bwMode="auto">
              <a:xfrm>
                <a:off x="4387" y="3531"/>
                <a:ext cx="992" cy="843"/>
              </a:xfrm>
              <a:custGeom>
                <a:avLst/>
                <a:gdLst>
                  <a:gd name="T0" fmla="*/ 240 w 992"/>
                  <a:gd name="T1" fmla="*/ 0 h 843"/>
                  <a:gd name="T2" fmla="*/ 0 w 992"/>
                  <a:gd name="T3" fmla="*/ 75 h 843"/>
                  <a:gd name="T4" fmla="*/ 126 w 992"/>
                  <a:gd name="T5" fmla="*/ 772 h 843"/>
                  <a:gd name="T6" fmla="*/ 748 w 992"/>
                  <a:gd name="T7" fmla="*/ 843 h 843"/>
                  <a:gd name="T8" fmla="*/ 929 w 992"/>
                  <a:gd name="T9" fmla="*/ 661 h 843"/>
                  <a:gd name="T10" fmla="*/ 992 w 992"/>
                  <a:gd name="T11" fmla="*/ 31 h 843"/>
                  <a:gd name="T12" fmla="*/ 240 w 992"/>
                  <a:gd name="T13" fmla="*/ 0 h 843"/>
                </a:gdLst>
                <a:ahLst/>
                <a:cxnLst>
                  <a:cxn ang="0">
                    <a:pos x="T0" y="T1"/>
                  </a:cxn>
                  <a:cxn ang="0">
                    <a:pos x="T2" y="T3"/>
                  </a:cxn>
                  <a:cxn ang="0">
                    <a:pos x="T4" y="T5"/>
                  </a:cxn>
                  <a:cxn ang="0">
                    <a:pos x="T6" y="T7"/>
                  </a:cxn>
                  <a:cxn ang="0">
                    <a:pos x="T8" y="T9"/>
                  </a:cxn>
                  <a:cxn ang="0">
                    <a:pos x="T10" y="T11"/>
                  </a:cxn>
                  <a:cxn ang="0">
                    <a:pos x="T12" y="T13"/>
                  </a:cxn>
                </a:cxnLst>
                <a:rect l="0" t="0" r="r" b="b"/>
                <a:pathLst>
                  <a:path w="992" h="843">
                    <a:moveTo>
                      <a:pt x="240" y="0"/>
                    </a:moveTo>
                    <a:lnTo>
                      <a:pt x="0" y="75"/>
                    </a:lnTo>
                    <a:lnTo>
                      <a:pt x="126" y="772"/>
                    </a:lnTo>
                    <a:lnTo>
                      <a:pt x="748" y="843"/>
                    </a:lnTo>
                    <a:lnTo>
                      <a:pt x="929" y="661"/>
                    </a:lnTo>
                    <a:lnTo>
                      <a:pt x="992" y="31"/>
                    </a:lnTo>
                    <a:lnTo>
                      <a:pt x="24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19"/>
              <p:cNvSpPr>
                <a:spLocks/>
              </p:cNvSpPr>
              <p:nvPr/>
            </p:nvSpPr>
            <p:spPr bwMode="auto">
              <a:xfrm>
                <a:off x="4048" y="3038"/>
                <a:ext cx="673" cy="611"/>
              </a:xfrm>
              <a:custGeom>
                <a:avLst/>
                <a:gdLst>
                  <a:gd name="T0" fmla="*/ 354 w 673"/>
                  <a:gd name="T1" fmla="*/ 611 h 611"/>
                  <a:gd name="T2" fmla="*/ 0 w 673"/>
                  <a:gd name="T3" fmla="*/ 138 h 611"/>
                  <a:gd name="T4" fmla="*/ 469 w 673"/>
                  <a:gd name="T5" fmla="*/ 0 h 611"/>
                  <a:gd name="T6" fmla="*/ 673 w 673"/>
                  <a:gd name="T7" fmla="*/ 512 h 611"/>
                  <a:gd name="T8" fmla="*/ 354 w 673"/>
                  <a:gd name="T9" fmla="*/ 611 h 611"/>
                </a:gdLst>
                <a:ahLst/>
                <a:cxnLst>
                  <a:cxn ang="0">
                    <a:pos x="T0" y="T1"/>
                  </a:cxn>
                  <a:cxn ang="0">
                    <a:pos x="T2" y="T3"/>
                  </a:cxn>
                  <a:cxn ang="0">
                    <a:pos x="T4" y="T5"/>
                  </a:cxn>
                  <a:cxn ang="0">
                    <a:pos x="T6" y="T7"/>
                  </a:cxn>
                  <a:cxn ang="0">
                    <a:pos x="T8" y="T9"/>
                  </a:cxn>
                </a:cxnLst>
                <a:rect l="0" t="0" r="r" b="b"/>
                <a:pathLst>
                  <a:path w="673" h="611">
                    <a:moveTo>
                      <a:pt x="354" y="611"/>
                    </a:moveTo>
                    <a:lnTo>
                      <a:pt x="0" y="138"/>
                    </a:lnTo>
                    <a:lnTo>
                      <a:pt x="469" y="0"/>
                    </a:lnTo>
                    <a:lnTo>
                      <a:pt x="673" y="512"/>
                    </a:lnTo>
                    <a:lnTo>
                      <a:pt x="354" y="61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20"/>
              <p:cNvSpPr>
                <a:spLocks/>
              </p:cNvSpPr>
              <p:nvPr/>
            </p:nvSpPr>
            <p:spPr bwMode="auto">
              <a:xfrm>
                <a:off x="4457" y="3590"/>
                <a:ext cx="843" cy="138"/>
              </a:xfrm>
              <a:custGeom>
                <a:avLst/>
                <a:gdLst>
                  <a:gd name="T0" fmla="*/ 0 w 843"/>
                  <a:gd name="T1" fmla="*/ 79 h 138"/>
                  <a:gd name="T2" fmla="*/ 178 w 843"/>
                  <a:gd name="T3" fmla="*/ 0 h 138"/>
                  <a:gd name="T4" fmla="*/ 843 w 843"/>
                  <a:gd name="T5" fmla="*/ 12 h 138"/>
                  <a:gd name="T6" fmla="*/ 591 w 843"/>
                  <a:gd name="T7" fmla="*/ 138 h 138"/>
                  <a:gd name="T8" fmla="*/ 0 w 843"/>
                  <a:gd name="T9" fmla="*/ 79 h 138"/>
                </a:gdLst>
                <a:ahLst/>
                <a:cxnLst>
                  <a:cxn ang="0">
                    <a:pos x="T0" y="T1"/>
                  </a:cxn>
                  <a:cxn ang="0">
                    <a:pos x="T2" y="T3"/>
                  </a:cxn>
                  <a:cxn ang="0">
                    <a:pos x="T4" y="T5"/>
                  </a:cxn>
                  <a:cxn ang="0">
                    <a:pos x="T6" y="T7"/>
                  </a:cxn>
                  <a:cxn ang="0">
                    <a:pos x="T8" y="T9"/>
                  </a:cxn>
                </a:cxnLst>
                <a:rect l="0" t="0" r="r" b="b"/>
                <a:pathLst>
                  <a:path w="843" h="138">
                    <a:moveTo>
                      <a:pt x="0" y="79"/>
                    </a:moveTo>
                    <a:lnTo>
                      <a:pt x="178" y="0"/>
                    </a:lnTo>
                    <a:lnTo>
                      <a:pt x="843" y="12"/>
                    </a:lnTo>
                    <a:lnTo>
                      <a:pt x="591" y="138"/>
                    </a:lnTo>
                    <a:lnTo>
                      <a:pt x="0" y="7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7" name="TextBox 26"/>
          <p:cNvSpPr txBox="1"/>
          <p:nvPr/>
        </p:nvSpPr>
        <p:spPr>
          <a:xfrm>
            <a:off x="621825" y="343306"/>
            <a:ext cx="11071992" cy="1248957"/>
          </a:xfrm>
          <a:prstGeom prst="rect">
            <a:avLst/>
          </a:prstGeom>
          <a:solidFill>
            <a:schemeClr val="bg1">
              <a:lumMod val="95000"/>
            </a:schemeClr>
          </a:solidFill>
          <a:ln>
            <a:solidFill>
              <a:srgbClr val="000000"/>
            </a:solidFill>
          </a:ln>
        </p:spPr>
        <p:style>
          <a:lnRef idx="1">
            <a:schemeClr val="accent6"/>
          </a:lnRef>
          <a:fillRef idx="2">
            <a:schemeClr val="accent6"/>
          </a:fillRef>
          <a:effectRef idx="1">
            <a:schemeClr val="accent6"/>
          </a:effectRef>
          <a:fontRef idx="minor">
            <a:schemeClr val="dk1"/>
          </a:fontRef>
        </p:style>
        <p:txBody>
          <a:bodyPr wrap="none" lIns="124346" tIns="62173" rIns="124346" bIns="62173" rtlCol="0">
            <a:spAutoFit/>
          </a:bodyPr>
          <a:lstStyle/>
          <a:p>
            <a:r>
              <a:rPr lang="en-US" sz="7300" b="1" dirty="0"/>
              <a:t>Implemented</a:t>
            </a:r>
            <a:r>
              <a:rPr lang="en-US" sz="7300" dirty="0"/>
              <a:t> SharePoint!</a:t>
            </a:r>
          </a:p>
        </p:txBody>
      </p:sp>
    </p:spTree>
    <p:extLst>
      <p:ext uri="{BB962C8B-B14F-4D97-AF65-F5344CB8AC3E}">
        <p14:creationId xmlns:p14="http://schemas.microsoft.com/office/powerpoint/2010/main" val="22821544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432366" cy="917575"/>
          </a:xfrm>
        </p:spPr>
        <p:txBody>
          <a:bodyPr>
            <a:noAutofit/>
          </a:bodyPr>
          <a:lstStyle/>
          <a:p>
            <a:r>
              <a:rPr lang="en-US" sz="4800" dirty="0">
                <a:latin typeface="+mn-lt"/>
              </a:rPr>
              <a:t>A Lesson Courtesy Of </a:t>
            </a:r>
            <a:r>
              <a:rPr lang="en-US" sz="4800" b="1" dirty="0">
                <a:latin typeface="+mn-lt"/>
              </a:rPr>
              <a:t>The Mars Rover</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9237" y="1254806"/>
            <a:ext cx="6251654" cy="50030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1537531" y="4335462"/>
            <a:ext cx="9344629" cy="2341564"/>
          </a:xfrm>
          <a:prstGeom prst="rect">
            <a:avLst/>
          </a:prstGeom>
          <a:solidFill>
            <a:schemeClr val="bg1">
              <a:lumMod val="95000"/>
            </a:schemeClr>
          </a:solidFill>
          <a:ln>
            <a:solidFill>
              <a:srgbClr val="000000"/>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a:spAutoFit/>
          </a:bodyPr>
          <a:lstStyle/>
          <a:p>
            <a:r>
              <a:rPr lang="en-US" sz="3600" dirty="0">
                <a:solidFill>
                  <a:srgbClr val="000000"/>
                </a:solidFill>
              </a:rPr>
              <a:t>Primary among the mission's scientific goals is to </a:t>
            </a:r>
            <a:r>
              <a:rPr lang="en-US" sz="3600" b="1" dirty="0">
                <a:solidFill>
                  <a:srgbClr val="000000"/>
                </a:solidFill>
              </a:rPr>
              <a:t>search for and characterize </a:t>
            </a:r>
            <a:r>
              <a:rPr lang="en-US" sz="3600" dirty="0">
                <a:solidFill>
                  <a:srgbClr val="000000"/>
                </a:solidFill>
              </a:rPr>
              <a:t>a wide </a:t>
            </a:r>
            <a:r>
              <a:rPr lang="en-US" sz="3600" b="1" dirty="0">
                <a:solidFill>
                  <a:srgbClr val="000000"/>
                </a:solidFill>
              </a:rPr>
              <a:t>range of rocks and soils </a:t>
            </a:r>
            <a:r>
              <a:rPr lang="en-US" sz="3600" dirty="0">
                <a:solidFill>
                  <a:srgbClr val="000000"/>
                </a:solidFill>
              </a:rPr>
              <a:t>that hold clues to past water activity on Mars.</a:t>
            </a:r>
          </a:p>
        </p:txBody>
      </p:sp>
    </p:spTree>
    <p:extLst>
      <p:ext uri="{BB962C8B-B14F-4D97-AF65-F5344CB8AC3E}">
        <p14:creationId xmlns:p14="http://schemas.microsoft.com/office/powerpoint/2010/main" val="18749548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432366" cy="917575"/>
          </a:xfrm>
        </p:spPr>
        <p:txBody>
          <a:bodyPr/>
          <a:lstStyle/>
          <a:p>
            <a:r>
              <a:rPr lang="en-US" dirty="0" smtClean="0">
                <a:latin typeface="+mn-lt"/>
              </a:rPr>
              <a:t>Have We </a:t>
            </a:r>
            <a:r>
              <a:rPr lang="en-US" b="1" dirty="0" smtClean="0">
                <a:latin typeface="+mn-lt"/>
              </a:rPr>
              <a:t>Achieved</a:t>
            </a:r>
            <a:r>
              <a:rPr lang="en-US" dirty="0" smtClean="0">
                <a:latin typeface="+mn-lt"/>
              </a:rPr>
              <a:t> Our Goal?</a:t>
            </a:r>
            <a:endParaRPr lang="en-US" dirty="0">
              <a:latin typeface="+mn-lt"/>
            </a:endParaRPr>
          </a:p>
        </p:txBody>
      </p:sp>
      <p:sp>
        <p:nvSpPr>
          <p:cNvPr id="6" name="Rectangle 5"/>
          <p:cNvSpPr/>
          <p:nvPr/>
        </p:nvSpPr>
        <p:spPr>
          <a:xfrm>
            <a:off x="198438" y="6585246"/>
            <a:ext cx="2977413" cy="345269"/>
          </a:xfrm>
          <a:prstGeom prst="rect">
            <a:avLst/>
          </a:prstGeom>
          <a:noFill/>
        </p:spPr>
        <p:txBody>
          <a:bodyPr wrap="none" lIns="124346" tIns="62173" rIns="124346" bIns="62173">
            <a:spAutoFit/>
          </a:bodyPr>
          <a:lstStyle/>
          <a:p>
            <a:r>
              <a:rPr lang="en-US" sz="1400" dirty="0">
                <a:solidFill>
                  <a:schemeClr val="tx1">
                    <a:lumMod val="65000"/>
                    <a:lumOff val="35000"/>
                  </a:schemeClr>
                </a:solidFill>
              </a:rPr>
              <a:t>Concept Courtesy of </a:t>
            </a:r>
            <a:r>
              <a:rPr lang="en-US" sz="1400" dirty="0">
                <a:solidFill>
                  <a:schemeClr val="tx1">
                    <a:lumMod val="65000"/>
                    <a:lumOff val="35000"/>
                  </a:schemeClr>
                </a:solidFill>
                <a:hlinkClick r:id="rId2"/>
              </a:rPr>
              <a:t>Andrew Jolly</a:t>
            </a:r>
            <a:endParaRPr lang="en-US" sz="1400" dirty="0">
              <a:solidFill>
                <a:schemeClr val="tx1">
                  <a:lumMod val="65000"/>
                  <a:lumOff val="35000"/>
                </a:schemeClr>
              </a:solidFill>
            </a:endParaRPr>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5946" y="1322815"/>
            <a:ext cx="4240493" cy="43683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28314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432366" cy="917575"/>
          </a:xfrm>
        </p:spPr>
        <p:txBody>
          <a:bodyPr/>
          <a:lstStyle/>
          <a:p>
            <a:r>
              <a:rPr lang="en-US" dirty="0" smtClean="0">
                <a:latin typeface="+mn-lt"/>
              </a:rPr>
              <a:t>Have We </a:t>
            </a:r>
            <a:r>
              <a:rPr lang="en-US" b="1" dirty="0" smtClean="0">
                <a:latin typeface="+mn-lt"/>
              </a:rPr>
              <a:t>Achieved</a:t>
            </a:r>
            <a:r>
              <a:rPr lang="en-US" dirty="0" smtClean="0">
                <a:latin typeface="+mn-lt"/>
              </a:rPr>
              <a:t> Our Goal?</a:t>
            </a:r>
            <a:endParaRPr lang="en-US" dirty="0">
              <a:latin typeface="+mn-lt"/>
            </a:endParaRPr>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2107293" y="1360048"/>
            <a:ext cx="8049163" cy="44298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98438" y="6585246"/>
            <a:ext cx="2977413" cy="345269"/>
          </a:xfrm>
          <a:prstGeom prst="rect">
            <a:avLst/>
          </a:prstGeom>
          <a:noFill/>
        </p:spPr>
        <p:txBody>
          <a:bodyPr wrap="none" lIns="124346" tIns="62173" rIns="124346" bIns="62173">
            <a:spAutoFit/>
          </a:bodyPr>
          <a:lstStyle/>
          <a:p>
            <a:r>
              <a:rPr lang="en-US" sz="1400" dirty="0">
                <a:solidFill>
                  <a:schemeClr val="tx1">
                    <a:lumMod val="65000"/>
                    <a:lumOff val="35000"/>
                  </a:schemeClr>
                </a:solidFill>
              </a:rPr>
              <a:t>Concept Courtesy of </a:t>
            </a:r>
            <a:r>
              <a:rPr lang="en-US" sz="1400" dirty="0">
                <a:solidFill>
                  <a:schemeClr val="tx1">
                    <a:lumMod val="65000"/>
                    <a:lumOff val="35000"/>
                  </a:schemeClr>
                </a:solidFill>
                <a:hlinkClick r:id="rId3"/>
              </a:rPr>
              <a:t>Andrew Jolly</a:t>
            </a:r>
            <a:endParaRPr lang="en-US" sz="1400" dirty="0">
              <a:solidFill>
                <a:schemeClr val="tx1">
                  <a:lumMod val="65000"/>
                  <a:lumOff val="35000"/>
                </a:schemeClr>
              </a:solidFill>
            </a:endParaRPr>
          </a:p>
        </p:txBody>
      </p:sp>
    </p:spTree>
    <p:extLst>
      <p:ext uri="{BB962C8B-B14F-4D97-AF65-F5344CB8AC3E}">
        <p14:creationId xmlns:p14="http://schemas.microsoft.com/office/powerpoint/2010/main" val="39132514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432366" cy="917575"/>
          </a:xfrm>
        </p:spPr>
        <p:txBody>
          <a:bodyPr/>
          <a:lstStyle/>
          <a:p>
            <a:r>
              <a:rPr lang="en-US" sz="6000" dirty="0">
                <a:latin typeface="+mn-lt"/>
              </a:rPr>
              <a:t>Have We </a:t>
            </a:r>
            <a:r>
              <a:rPr lang="en-US" sz="6000" b="1" dirty="0">
                <a:latin typeface="+mn-lt"/>
              </a:rPr>
              <a:t>Achieved</a:t>
            </a:r>
            <a:r>
              <a:rPr lang="en-US" sz="6000" dirty="0">
                <a:latin typeface="+mn-lt"/>
              </a:rPr>
              <a:t> Our Goal?</a:t>
            </a:r>
          </a:p>
        </p:txBody>
      </p:sp>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107293" y="1295283"/>
            <a:ext cx="7980071" cy="44039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5955" y="1871684"/>
            <a:ext cx="6410278" cy="30957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198438" y="6585246"/>
            <a:ext cx="2977413" cy="345269"/>
          </a:xfrm>
          <a:prstGeom prst="rect">
            <a:avLst/>
          </a:prstGeom>
          <a:noFill/>
        </p:spPr>
        <p:txBody>
          <a:bodyPr wrap="none" lIns="124346" tIns="62173" rIns="124346" bIns="62173">
            <a:spAutoFit/>
          </a:bodyPr>
          <a:lstStyle/>
          <a:p>
            <a:r>
              <a:rPr lang="en-US" sz="1400" dirty="0">
                <a:solidFill>
                  <a:schemeClr val="tx1">
                    <a:lumMod val="65000"/>
                    <a:lumOff val="35000"/>
                  </a:schemeClr>
                </a:solidFill>
              </a:rPr>
              <a:t>Concept Courtesy of </a:t>
            </a:r>
            <a:r>
              <a:rPr lang="en-US" sz="1400" dirty="0">
                <a:solidFill>
                  <a:schemeClr val="tx1">
                    <a:lumMod val="65000"/>
                    <a:lumOff val="35000"/>
                  </a:schemeClr>
                </a:solidFill>
                <a:hlinkClick r:id="rId5"/>
              </a:rPr>
              <a:t>Andrew Jolly</a:t>
            </a:r>
            <a:endParaRPr lang="en-US" sz="1400" dirty="0">
              <a:solidFill>
                <a:schemeClr val="tx1">
                  <a:lumMod val="65000"/>
                  <a:lumOff val="35000"/>
                </a:schemeClr>
              </a:solidFill>
            </a:endParaRPr>
          </a:p>
        </p:txBody>
      </p:sp>
    </p:spTree>
    <p:extLst>
      <p:ext uri="{BB962C8B-B14F-4D97-AF65-F5344CB8AC3E}">
        <p14:creationId xmlns:p14="http://schemas.microsoft.com/office/powerpoint/2010/main" val="22679374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fade">
                                      <p:cBhvr>
                                        <p:cTn id="7" dur="5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432366" cy="917575"/>
          </a:xfrm>
        </p:spPr>
        <p:txBody>
          <a:bodyPr/>
          <a:lstStyle/>
          <a:p>
            <a:r>
              <a:rPr lang="en-US" dirty="0" smtClean="0">
                <a:latin typeface="+mn-lt"/>
              </a:rPr>
              <a:t>Have We </a:t>
            </a:r>
            <a:r>
              <a:rPr lang="en-US" b="1" dirty="0" smtClean="0">
                <a:latin typeface="+mn-lt"/>
              </a:rPr>
              <a:t>Achieved</a:t>
            </a:r>
            <a:r>
              <a:rPr lang="en-US" dirty="0" smtClean="0">
                <a:latin typeface="+mn-lt"/>
              </a:rPr>
              <a:t> Our Goal?</a:t>
            </a:r>
            <a:endParaRPr lang="en-US" dirty="0">
              <a:latin typeface="+mn-lt"/>
            </a:endParaRPr>
          </a:p>
        </p:txBody>
      </p:sp>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210929" y="1437765"/>
            <a:ext cx="7945526" cy="43910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98438" y="6585246"/>
            <a:ext cx="2977413" cy="345269"/>
          </a:xfrm>
          <a:prstGeom prst="rect">
            <a:avLst/>
          </a:prstGeom>
          <a:noFill/>
        </p:spPr>
        <p:txBody>
          <a:bodyPr wrap="none" lIns="124346" tIns="62173" rIns="124346" bIns="62173">
            <a:spAutoFit/>
          </a:bodyPr>
          <a:lstStyle/>
          <a:p>
            <a:r>
              <a:rPr lang="en-US" sz="1400" dirty="0">
                <a:solidFill>
                  <a:schemeClr val="tx1">
                    <a:lumMod val="65000"/>
                    <a:lumOff val="35000"/>
                  </a:schemeClr>
                </a:solidFill>
              </a:rPr>
              <a:t>Concept Courtesy of </a:t>
            </a:r>
            <a:r>
              <a:rPr lang="en-US" sz="1400" dirty="0">
                <a:solidFill>
                  <a:schemeClr val="tx1">
                    <a:lumMod val="65000"/>
                    <a:lumOff val="35000"/>
                  </a:schemeClr>
                </a:solidFill>
                <a:hlinkClick r:id="rId4"/>
              </a:rPr>
              <a:t>Andrew Jolly</a:t>
            </a:r>
            <a:endParaRPr lang="en-US" sz="1400" dirty="0">
              <a:solidFill>
                <a:schemeClr val="tx1">
                  <a:lumMod val="65000"/>
                  <a:lumOff val="35000"/>
                </a:schemeClr>
              </a:solidFill>
            </a:endParaRPr>
          </a:p>
        </p:txBody>
      </p:sp>
    </p:spTree>
    <p:extLst>
      <p:ext uri="{BB962C8B-B14F-4D97-AF65-F5344CB8AC3E}">
        <p14:creationId xmlns:p14="http://schemas.microsoft.com/office/powerpoint/2010/main" val="20617050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432366" cy="917575"/>
          </a:xfrm>
        </p:spPr>
        <p:txBody>
          <a:bodyPr/>
          <a:lstStyle/>
          <a:p>
            <a:r>
              <a:rPr lang="en-US" dirty="0" smtClean="0">
                <a:latin typeface="+mn-lt"/>
              </a:rPr>
              <a:t>Have We </a:t>
            </a:r>
            <a:r>
              <a:rPr lang="en-US" b="1" dirty="0" smtClean="0">
                <a:latin typeface="+mn-lt"/>
              </a:rPr>
              <a:t>Achieved</a:t>
            </a:r>
            <a:r>
              <a:rPr lang="en-US" dirty="0" smtClean="0">
                <a:latin typeface="+mn-lt"/>
              </a:rPr>
              <a:t> Our Goal?</a:t>
            </a:r>
            <a:endParaRPr lang="en-US" dirty="0">
              <a:latin typeface="+mn-lt"/>
            </a:endParaRPr>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159111" y="1437765"/>
            <a:ext cx="7980071" cy="42544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0538" y="1805540"/>
            <a:ext cx="4873028" cy="27209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49147" y="1647518"/>
            <a:ext cx="4629132" cy="248517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3220" y="3166015"/>
            <a:ext cx="5225047" cy="28938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198438" y="6585246"/>
            <a:ext cx="2977413" cy="345269"/>
          </a:xfrm>
          <a:prstGeom prst="rect">
            <a:avLst/>
          </a:prstGeom>
          <a:noFill/>
        </p:spPr>
        <p:txBody>
          <a:bodyPr wrap="none" lIns="124346" tIns="62173" rIns="124346" bIns="62173">
            <a:spAutoFit/>
          </a:bodyPr>
          <a:lstStyle/>
          <a:p>
            <a:r>
              <a:rPr lang="en-US" sz="1400" dirty="0">
                <a:solidFill>
                  <a:schemeClr val="tx1">
                    <a:lumMod val="65000"/>
                    <a:lumOff val="35000"/>
                  </a:schemeClr>
                </a:solidFill>
              </a:rPr>
              <a:t>Concept Courtesy of </a:t>
            </a:r>
            <a:r>
              <a:rPr lang="en-US" sz="1400" dirty="0">
                <a:solidFill>
                  <a:schemeClr val="tx1">
                    <a:lumMod val="65000"/>
                    <a:lumOff val="35000"/>
                  </a:schemeClr>
                </a:solidFill>
                <a:hlinkClick r:id="rId7"/>
              </a:rPr>
              <a:t>Andrew Jolly</a:t>
            </a:r>
            <a:endParaRPr lang="en-US" sz="1400" dirty="0">
              <a:solidFill>
                <a:schemeClr val="tx1">
                  <a:lumMod val="65000"/>
                  <a:lumOff val="35000"/>
                </a:schemeClr>
              </a:solidFill>
            </a:endParaRPr>
          </a:p>
        </p:txBody>
      </p:sp>
    </p:spTree>
    <p:extLst>
      <p:ext uri="{BB962C8B-B14F-4D97-AF65-F5344CB8AC3E}">
        <p14:creationId xmlns:p14="http://schemas.microsoft.com/office/powerpoint/2010/main" val="12366288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1"/>
                                        </p:tgtEl>
                                        <p:attrNameLst>
                                          <p:attrName>style.visibility</p:attrName>
                                        </p:attrNameLst>
                                      </p:cBhvr>
                                      <p:to>
                                        <p:strVal val="visible"/>
                                      </p:to>
                                    </p:set>
                                    <p:animEffect transition="in" filter="fade">
                                      <p:cBhvr>
                                        <p:cTn id="12" dur="500"/>
                                        <p:tgtEl>
                                          <p:spTgt spid="717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172"/>
                                        </p:tgtEl>
                                        <p:attrNameLst>
                                          <p:attrName>style.visibility</p:attrName>
                                        </p:attrNameLst>
                                      </p:cBhvr>
                                      <p:to>
                                        <p:strVal val="visible"/>
                                      </p:to>
                                    </p:set>
                                    <p:animEffect transition="in" filter="fade">
                                      <p:cBhvr>
                                        <p:cTn id="17"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432366" cy="917575"/>
          </a:xfrm>
        </p:spPr>
        <p:txBody>
          <a:bodyPr>
            <a:noAutofit/>
          </a:bodyPr>
          <a:lstStyle/>
          <a:p>
            <a:r>
              <a:rPr lang="en-US" b="1" dirty="0" smtClean="0">
                <a:latin typeface="+mn-lt"/>
              </a:rPr>
              <a:t>Launch</a:t>
            </a:r>
            <a:r>
              <a:rPr lang="en-US" dirty="0" smtClean="0">
                <a:latin typeface="+mn-lt"/>
              </a:rPr>
              <a:t> People Think…</a:t>
            </a:r>
            <a:endParaRPr lang="en-US" dirty="0">
              <a:latin typeface="+mn-lt"/>
            </a:endParaRPr>
          </a:p>
        </p:txBody>
      </p:sp>
      <p:graphicFrame>
        <p:nvGraphicFramePr>
          <p:cNvPr id="3" name="Diagram 2"/>
          <p:cNvGraphicFramePr/>
          <p:nvPr>
            <p:extLst>
              <p:ext uri="{D42A27DB-BD31-4B8C-83A1-F6EECF244321}">
                <p14:modId xmlns:p14="http://schemas.microsoft.com/office/powerpoint/2010/main" val="3621459442"/>
              </p:ext>
            </p:extLst>
          </p:nvPr>
        </p:nvGraphicFramePr>
        <p:xfrm>
          <a:off x="3368213" y="1424811"/>
          <a:ext cx="5216410" cy="41449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loud Callout 3"/>
          <p:cNvSpPr/>
          <p:nvPr/>
        </p:nvSpPr>
        <p:spPr>
          <a:xfrm>
            <a:off x="6719152" y="1455320"/>
            <a:ext cx="3575487" cy="797368"/>
          </a:xfrm>
          <a:prstGeom prst="cloudCallout">
            <a:avLst>
              <a:gd name="adj1" fmla="val -31467"/>
              <a:gd name="adj2" fmla="val 127843"/>
            </a:avLst>
          </a:prstGeom>
          <a:solidFill>
            <a:schemeClr val="bg1">
              <a:lumMod val="95000"/>
            </a:schemeClr>
          </a:solidFill>
        </p:spPr>
        <p:style>
          <a:lnRef idx="1">
            <a:schemeClr val="dk1"/>
          </a:lnRef>
          <a:fillRef idx="2">
            <a:schemeClr val="dk1"/>
          </a:fillRef>
          <a:effectRef idx="1">
            <a:schemeClr val="dk1"/>
          </a:effectRef>
          <a:fontRef idx="minor">
            <a:schemeClr val="dk1"/>
          </a:fontRef>
        </p:style>
        <p:txBody>
          <a:bodyPr lIns="124346" tIns="62173" rIns="124346" bIns="62173" rtlCol="0" anchor="ctr"/>
          <a:lstStyle/>
          <a:p>
            <a:pPr algn="ctr"/>
            <a:endParaRPr lang="en-US"/>
          </a:p>
        </p:txBody>
      </p:sp>
      <p:sp>
        <p:nvSpPr>
          <p:cNvPr id="5" name="TextBox 4"/>
          <p:cNvSpPr txBox="1"/>
          <p:nvPr/>
        </p:nvSpPr>
        <p:spPr>
          <a:xfrm>
            <a:off x="7066567" y="1502002"/>
            <a:ext cx="3142962" cy="633404"/>
          </a:xfrm>
          <a:prstGeom prst="rect">
            <a:avLst/>
          </a:prstGeom>
          <a:noFill/>
        </p:spPr>
        <p:txBody>
          <a:bodyPr wrap="none" lIns="124346" tIns="62173" rIns="124346" bIns="62173" rtlCol="0">
            <a:spAutoFit/>
          </a:bodyPr>
          <a:lstStyle/>
          <a:p>
            <a:r>
              <a:rPr lang="en-US" sz="3300" dirty="0"/>
              <a:t>Don’t </a:t>
            </a:r>
            <a:r>
              <a:rPr lang="en-US" sz="3300" b="1" dirty="0"/>
              <a:t>blow up!</a:t>
            </a:r>
          </a:p>
        </p:txBody>
      </p:sp>
    </p:spTree>
    <p:extLst>
      <p:ext uri="{BB962C8B-B14F-4D97-AF65-F5344CB8AC3E}">
        <p14:creationId xmlns:p14="http://schemas.microsoft.com/office/powerpoint/2010/main" val="1064385983"/>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414"/>
          <a:stretch/>
        </p:blipFill>
        <p:spPr bwMode="auto">
          <a:xfrm>
            <a:off x="1" y="0"/>
            <a:ext cx="12458277"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885011" y="2496521"/>
            <a:ext cx="8737814" cy="2372341"/>
          </a:xfrm>
          <a:prstGeom prst="rect">
            <a:avLst/>
          </a:prstGeom>
          <a:solidFill>
            <a:srgbClr val="000000"/>
          </a:solidFill>
        </p:spPr>
        <p:txBody>
          <a:bodyPr wrap="square" lIns="124346" tIns="62173" rIns="124346" bIns="62173" rtlCol="0">
            <a:spAutoFit/>
          </a:bodyPr>
          <a:lstStyle/>
          <a:p>
            <a:pPr algn="ctr"/>
            <a:r>
              <a:rPr lang="en-US" sz="7300" dirty="0">
                <a:solidFill>
                  <a:schemeClr val="bg1"/>
                </a:solidFill>
              </a:rPr>
              <a:t>Don’t focus on a </a:t>
            </a:r>
            <a:r>
              <a:rPr lang="en-US" sz="7300" b="1" dirty="0">
                <a:solidFill>
                  <a:schemeClr val="bg1"/>
                </a:solidFill>
              </a:rPr>
              <a:t>successful launch</a:t>
            </a:r>
            <a:r>
              <a:rPr lang="en-US" sz="7300" dirty="0">
                <a:solidFill>
                  <a:schemeClr val="bg1"/>
                </a:solidFill>
              </a:rPr>
              <a:t>.</a:t>
            </a: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7915127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40989" y="1806631"/>
            <a:ext cx="10571003" cy="1499290"/>
          </a:xfrm>
          <a:prstGeom prst="rect">
            <a:avLst/>
          </a:prstGeom>
        </p:spPr>
        <p:txBody>
          <a:bodyPr lIns="124346" tIns="62173" rIns="124346" bIns="62173"/>
          <a:lstStyle/>
          <a:p>
            <a:pPr algn="ctr" defTabSz="1243462">
              <a:spcBef>
                <a:spcPct val="0"/>
              </a:spcBef>
              <a:defRPr/>
            </a:pPr>
            <a:r>
              <a:rPr lang="en-US" sz="6000" dirty="0">
                <a:ea typeface="+mj-ea"/>
                <a:cs typeface="+mj-cs"/>
              </a:rPr>
              <a:t>Why Does A </a:t>
            </a:r>
            <a:br>
              <a:rPr lang="en-US" sz="6000" dirty="0">
                <a:ea typeface="+mj-ea"/>
                <a:cs typeface="+mj-cs"/>
              </a:rPr>
            </a:br>
            <a:r>
              <a:rPr lang="en-US" sz="6000" b="1" dirty="0">
                <a:ea typeface="+mj-ea"/>
                <a:cs typeface="+mj-cs"/>
              </a:rPr>
              <a:t>Sustainable </a:t>
            </a:r>
          </a:p>
          <a:p>
            <a:pPr algn="ctr" defTabSz="1243462">
              <a:spcBef>
                <a:spcPct val="0"/>
              </a:spcBef>
              <a:defRPr/>
            </a:pPr>
            <a:r>
              <a:rPr lang="en-US" sz="6000" dirty="0">
                <a:ea typeface="+mj-ea"/>
                <a:cs typeface="+mj-cs"/>
              </a:rPr>
              <a:t>Strategy Matter</a:t>
            </a:r>
            <a:r>
              <a:rPr lang="en-US" sz="6000" b="1" dirty="0">
                <a:ea typeface="+mj-ea"/>
                <a:cs typeface="+mj-cs"/>
              </a:rPr>
              <a:t>?</a:t>
            </a: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7944255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1781313276"/>
              </p:ext>
            </p:extLst>
          </p:nvPr>
        </p:nvGraphicFramePr>
        <p:xfrm>
          <a:off x="673643" y="1709773"/>
          <a:ext cx="10985552" cy="41449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1" name="Cloud Callout 20"/>
          <p:cNvSpPr/>
          <p:nvPr/>
        </p:nvSpPr>
        <p:spPr>
          <a:xfrm>
            <a:off x="8912807" y="4776556"/>
            <a:ext cx="3558214" cy="1316808"/>
          </a:xfrm>
          <a:prstGeom prst="cloudCallout">
            <a:avLst>
              <a:gd name="adj1" fmla="val -12138"/>
              <a:gd name="adj2" fmla="val -77543"/>
            </a:avLst>
          </a:prstGeom>
          <a:solidFill>
            <a:schemeClr val="bg1">
              <a:lumMod val="85000"/>
            </a:schemeClr>
          </a:solidFill>
        </p:spPr>
        <p:style>
          <a:lnRef idx="1">
            <a:schemeClr val="dk1"/>
          </a:lnRef>
          <a:fillRef idx="2">
            <a:schemeClr val="dk1"/>
          </a:fillRef>
          <a:effectRef idx="1">
            <a:schemeClr val="dk1"/>
          </a:effectRef>
          <a:fontRef idx="minor">
            <a:schemeClr val="dk1"/>
          </a:fontRef>
        </p:style>
        <p:txBody>
          <a:bodyPr lIns="124346" tIns="62173" rIns="124346" bIns="62173" rtlCol="0" anchor="ctr"/>
          <a:lstStyle/>
          <a:p>
            <a:pPr algn="ctr"/>
            <a:endParaRPr lang="en-US"/>
          </a:p>
        </p:txBody>
      </p:sp>
      <p:sp>
        <p:nvSpPr>
          <p:cNvPr id="20" name="Cloud Callout 19"/>
          <p:cNvSpPr/>
          <p:nvPr/>
        </p:nvSpPr>
        <p:spPr>
          <a:xfrm>
            <a:off x="8380473" y="1001524"/>
            <a:ext cx="4162365" cy="1428939"/>
          </a:xfrm>
          <a:prstGeom prst="cloudCallout">
            <a:avLst>
              <a:gd name="adj1" fmla="val -14818"/>
              <a:gd name="adj2" fmla="val 88174"/>
            </a:avLst>
          </a:prstGeom>
          <a:solidFill>
            <a:schemeClr val="bg1">
              <a:lumMod val="85000"/>
            </a:schemeClr>
          </a:solidFill>
        </p:spPr>
        <p:style>
          <a:lnRef idx="1">
            <a:schemeClr val="dk1"/>
          </a:lnRef>
          <a:fillRef idx="2">
            <a:schemeClr val="dk1"/>
          </a:fillRef>
          <a:effectRef idx="1">
            <a:schemeClr val="dk1"/>
          </a:effectRef>
          <a:fontRef idx="minor">
            <a:schemeClr val="dk1"/>
          </a:fontRef>
        </p:style>
        <p:txBody>
          <a:bodyPr lIns="124346" tIns="62173" rIns="124346" bIns="62173" rtlCol="0" anchor="ctr"/>
          <a:lstStyle/>
          <a:p>
            <a:pPr algn="ctr"/>
            <a:endParaRPr lang="en-US"/>
          </a:p>
        </p:txBody>
      </p:sp>
      <p:sp>
        <p:nvSpPr>
          <p:cNvPr id="15" name="Cloud Callout 14"/>
          <p:cNvSpPr/>
          <p:nvPr/>
        </p:nvSpPr>
        <p:spPr>
          <a:xfrm>
            <a:off x="4214583" y="1569620"/>
            <a:ext cx="3575487" cy="797368"/>
          </a:xfrm>
          <a:prstGeom prst="cloudCallout">
            <a:avLst>
              <a:gd name="adj1" fmla="val -36781"/>
              <a:gd name="adj2" fmla="val 142463"/>
            </a:avLst>
          </a:prstGeom>
          <a:solidFill>
            <a:schemeClr val="bg1">
              <a:lumMod val="85000"/>
            </a:schemeClr>
          </a:solidFill>
        </p:spPr>
        <p:style>
          <a:lnRef idx="1">
            <a:schemeClr val="dk1"/>
          </a:lnRef>
          <a:fillRef idx="2">
            <a:schemeClr val="dk1"/>
          </a:fillRef>
          <a:effectRef idx="1">
            <a:schemeClr val="dk1"/>
          </a:effectRef>
          <a:fontRef idx="minor">
            <a:schemeClr val="dk1"/>
          </a:fontRef>
        </p:style>
        <p:txBody>
          <a:bodyPr lIns="124346" tIns="62173" rIns="124346" bIns="62173" rtlCol="0" anchor="ctr"/>
          <a:lstStyle/>
          <a:p>
            <a:pPr algn="ctr"/>
            <a:endParaRPr lang="en-US"/>
          </a:p>
        </p:txBody>
      </p:sp>
      <p:sp>
        <p:nvSpPr>
          <p:cNvPr id="14" name="Cloud Callout 13"/>
          <p:cNvSpPr/>
          <p:nvPr/>
        </p:nvSpPr>
        <p:spPr>
          <a:xfrm>
            <a:off x="427037" y="5326062"/>
            <a:ext cx="3066406" cy="1211575"/>
          </a:xfrm>
          <a:prstGeom prst="cloudCallout">
            <a:avLst>
              <a:gd name="adj1" fmla="val 1454"/>
              <a:gd name="adj2" fmla="val -124614"/>
            </a:avLst>
          </a:prstGeom>
          <a:solidFill>
            <a:schemeClr val="bg1">
              <a:lumMod val="85000"/>
            </a:schemeClr>
          </a:solidFill>
        </p:spPr>
        <p:style>
          <a:lnRef idx="1">
            <a:schemeClr val="dk1"/>
          </a:lnRef>
          <a:fillRef idx="2">
            <a:schemeClr val="dk1"/>
          </a:fillRef>
          <a:effectRef idx="1">
            <a:schemeClr val="dk1"/>
          </a:effectRef>
          <a:fontRef idx="minor">
            <a:schemeClr val="dk1"/>
          </a:fontRef>
        </p:style>
        <p:txBody>
          <a:bodyPr lIns="124346" tIns="62173" rIns="124346" bIns="62173" rtlCol="0" anchor="ctr"/>
          <a:lstStyle/>
          <a:p>
            <a:pPr algn="ctr"/>
            <a:endParaRPr lang="en-US"/>
          </a:p>
        </p:txBody>
      </p:sp>
      <p:sp>
        <p:nvSpPr>
          <p:cNvPr id="13" name="Cloud Callout 12"/>
          <p:cNvSpPr/>
          <p:nvPr/>
        </p:nvSpPr>
        <p:spPr>
          <a:xfrm>
            <a:off x="2" y="1355604"/>
            <a:ext cx="2713036" cy="1286772"/>
          </a:xfrm>
          <a:prstGeom prst="cloudCallout">
            <a:avLst>
              <a:gd name="adj1" fmla="val 13971"/>
              <a:gd name="adj2" fmla="val 91451"/>
            </a:avLst>
          </a:prstGeom>
          <a:solidFill>
            <a:schemeClr val="bg1">
              <a:lumMod val="85000"/>
            </a:schemeClr>
          </a:solidFill>
        </p:spPr>
        <p:style>
          <a:lnRef idx="1">
            <a:schemeClr val="dk1"/>
          </a:lnRef>
          <a:fillRef idx="2">
            <a:schemeClr val="dk1"/>
          </a:fillRef>
          <a:effectRef idx="1">
            <a:schemeClr val="dk1"/>
          </a:effectRef>
          <a:fontRef idx="minor">
            <a:schemeClr val="dk1"/>
          </a:fontRef>
        </p:style>
        <p:txBody>
          <a:bodyPr lIns="124346" tIns="62173" rIns="124346" bIns="62173" rtlCol="0" anchor="ctr"/>
          <a:lstStyle/>
          <a:p>
            <a:pPr algn="ctr"/>
            <a:endParaRPr lang="en-US"/>
          </a:p>
        </p:txBody>
      </p:sp>
      <p:sp>
        <p:nvSpPr>
          <p:cNvPr id="2" name="Title 1"/>
          <p:cNvSpPr>
            <a:spLocks noGrp="1"/>
          </p:cNvSpPr>
          <p:nvPr>
            <p:ph type="title"/>
          </p:nvPr>
        </p:nvSpPr>
        <p:spPr>
          <a:xfrm>
            <a:off x="731838" y="295275"/>
            <a:ext cx="11432366" cy="917575"/>
          </a:xfrm>
        </p:spPr>
        <p:txBody>
          <a:bodyPr>
            <a:noAutofit/>
          </a:bodyPr>
          <a:lstStyle/>
          <a:p>
            <a:r>
              <a:rPr lang="en-US" b="1" dirty="0" smtClean="0">
                <a:latin typeface="+mn-lt"/>
              </a:rPr>
              <a:t>Post Launch </a:t>
            </a:r>
            <a:r>
              <a:rPr lang="en-US" dirty="0" smtClean="0">
                <a:latin typeface="+mn-lt"/>
              </a:rPr>
              <a:t>People Think…</a:t>
            </a:r>
            <a:endParaRPr lang="en-US" dirty="0">
              <a:latin typeface="+mn-lt"/>
            </a:endParaRPr>
          </a:p>
        </p:txBody>
      </p:sp>
      <p:sp>
        <p:nvSpPr>
          <p:cNvPr id="4" name="TextBox 3"/>
          <p:cNvSpPr txBox="1"/>
          <p:nvPr/>
        </p:nvSpPr>
        <p:spPr>
          <a:xfrm>
            <a:off x="8809038" y="1195183"/>
            <a:ext cx="3804484" cy="956569"/>
          </a:xfrm>
          <a:prstGeom prst="rect">
            <a:avLst/>
          </a:prstGeom>
          <a:noFill/>
        </p:spPr>
        <p:txBody>
          <a:bodyPr wrap="square" lIns="124346" tIns="62173" rIns="124346" bIns="62173" rtlCol="0">
            <a:spAutoFit/>
          </a:bodyPr>
          <a:lstStyle/>
          <a:p>
            <a:r>
              <a:rPr lang="en-US" sz="2700" dirty="0">
                <a:solidFill>
                  <a:srgbClr val="000000"/>
                </a:solidFill>
              </a:rPr>
              <a:t>Have we succeeded in </a:t>
            </a:r>
            <a:r>
              <a:rPr lang="en-US" sz="2700" b="1" dirty="0">
                <a:solidFill>
                  <a:srgbClr val="000000"/>
                </a:solidFill>
              </a:rPr>
              <a:t>gaining adoption?</a:t>
            </a:r>
          </a:p>
        </p:txBody>
      </p:sp>
      <p:sp>
        <p:nvSpPr>
          <p:cNvPr id="7" name="TextBox 6"/>
          <p:cNvSpPr txBox="1"/>
          <p:nvPr/>
        </p:nvSpPr>
        <p:spPr>
          <a:xfrm>
            <a:off x="9258662" y="4947320"/>
            <a:ext cx="3131775" cy="956569"/>
          </a:xfrm>
          <a:prstGeom prst="rect">
            <a:avLst/>
          </a:prstGeom>
          <a:noFill/>
        </p:spPr>
        <p:txBody>
          <a:bodyPr wrap="square" lIns="124346" tIns="62173" rIns="124346" bIns="62173" rtlCol="0">
            <a:spAutoFit/>
          </a:bodyPr>
          <a:lstStyle/>
          <a:p>
            <a:r>
              <a:rPr lang="en-US" sz="2700" dirty="0">
                <a:solidFill>
                  <a:srgbClr val="000000"/>
                </a:solidFill>
              </a:rPr>
              <a:t>Have we </a:t>
            </a:r>
            <a:r>
              <a:rPr lang="en-US" sz="2700" b="1" dirty="0">
                <a:solidFill>
                  <a:srgbClr val="000000"/>
                </a:solidFill>
              </a:rPr>
              <a:t>achieved</a:t>
            </a:r>
            <a:r>
              <a:rPr lang="en-US" sz="2700" dirty="0">
                <a:solidFill>
                  <a:srgbClr val="000000"/>
                </a:solidFill>
              </a:rPr>
              <a:t> our </a:t>
            </a:r>
            <a:r>
              <a:rPr lang="en-US" sz="2700" b="1" dirty="0">
                <a:solidFill>
                  <a:srgbClr val="000000"/>
                </a:solidFill>
              </a:rPr>
              <a:t>objectives?</a:t>
            </a:r>
          </a:p>
        </p:txBody>
      </p:sp>
      <p:sp>
        <p:nvSpPr>
          <p:cNvPr id="8" name="TextBox 7"/>
          <p:cNvSpPr txBox="1"/>
          <p:nvPr/>
        </p:nvSpPr>
        <p:spPr>
          <a:xfrm>
            <a:off x="227399" y="1541386"/>
            <a:ext cx="2225351" cy="962638"/>
          </a:xfrm>
          <a:prstGeom prst="rect">
            <a:avLst/>
          </a:prstGeom>
          <a:noFill/>
        </p:spPr>
        <p:txBody>
          <a:bodyPr wrap="square" lIns="124346" tIns="62173" rIns="124346" bIns="62173" rtlCol="0">
            <a:spAutoFit/>
          </a:bodyPr>
          <a:lstStyle/>
          <a:p>
            <a:r>
              <a:rPr lang="en-US" sz="2700" dirty="0">
                <a:solidFill>
                  <a:srgbClr val="000000"/>
                </a:solidFill>
              </a:rPr>
              <a:t>What are our </a:t>
            </a:r>
            <a:r>
              <a:rPr lang="en-US" sz="2700" b="1" dirty="0">
                <a:solidFill>
                  <a:srgbClr val="000000"/>
                </a:solidFill>
              </a:rPr>
              <a:t>objectives?</a:t>
            </a:r>
          </a:p>
        </p:txBody>
      </p:sp>
      <p:sp>
        <p:nvSpPr>
          <p:cNvPr id="9" name="TextBox 8"/>
          <p:cNvSpPr txBox="1"/>
          <p:nvPr/>
        </p:nvSpPr>
        <p:spPr>
          <a:xfrm>
            <a:off x="799003" y="5436293"/>
            <a:ext cx="2828434" cy="956569"/>
          </a:xfrm>
          <a:prstGeom prst="rect">
            <a:avLst/>
          </a:prstGeom>
          <a:noFill/>
        </p:spPr>
        <p:txBody>
          <a:bodyPr wrap="square" lIns="124346" tIns="62173" rIns="124346" bIns="62173" rtlCol="0">
            <a:spAutoFit/>
          </a:bodyPr>
          <a:lstStyle/>
          <a:p>
            <a:r>
              <a:rPr lang="en-US" sz="2700" dirty="0">
                <a:solidFill>
                  <a:srgbClr val="000000"/>
                </a:solidFill>
              </a:rPr>
              <a:t>How will we </a:t>
            </a:r>
            <a:r>
              <a:rPr lang="en-US" sz="2700" b="1" dirty="0">
                <a:solidFill>
                  <a:srgbClr val="000000"/>
                </a:solidFill>
              </a:rPr>
              <a:t>achieve</a:t>
            </a:r>
            <a:r>
              <a:rPr lang="en-US" sz="2700" dirty="0">
                <a:solidFill>
                  <a:srgbClr val="000000"/>
                </a:solidFill>
              </a:rPr>
              <a:t> them?</a:t>
            </a:r>
          </a:p>
        </p:txBody>
      </p:sp>
      <p:sp>
        <p:nvSpPr>
          <p:cNvPr id="10" name="TextBox 9"/>
          <p:cNvSpPr txBox="1"/>
          <p:nvPr/>
        </p:nvSpPr>
        <p:spPr>
          <a:xfrm>
            <a:off x="4561999" y="1603348"/>
            <a:ext cx="3142962" cy="633404"/>
          </a:xfrm>
          <a:prstGeom prst="rect">
            <a:avLst/>
          </a:prstGeom>
          <a:noFill/>
        </p:spPr>
        <p:txBody>
          <a:bodyPr wrap="none" lIns="124346" tIns="62173" rIns="124346" bIns="62173" rtlCol="0">
            <a:spAutoFit/>
          </a:bodyPr>
          <a:lstStyle/>
          <a:p>
            <a:r>
              <a:rPr lang="en-US" sz="3300" dirty="0">
                <a:solidFill>
                  <a:srgbClr val="000000"/>
                </a:solidFill>
              </a:rPr>
              <a:t>Don’t </a:t>
            </a:r>
            <a:r>
              <a:rPr lang="en-US" sz="3300" b="1" dirty="0">
                <a:solidFill>
                  <a:srgbClr val="000000"/>
                </a:solidFill>
              </a:rPr>
              <a:t>blow up!</a:t>
            </a:r>
          </a:p>
        </p:txBody>
      </p:sp>
      <p:sp>
        <p:nvSpPr>
          <p:cNvPr id="16" name="Cloud Callout 15"/>
          <p:cNvSpPr/>
          <p:nvPr/>
        </p:nvSpPr>
        <p:spPr>
          <a:xfrm>
            <a:off x="6002328" y="5480452"/>
            <a:ext cx="3256335" cy="1630648"/>
          </a:xfrm>
          <a:prstGeom prst="cloudCallout">
            <a:avLst>
              <a:gd name="adj1" fmla="val -451"/>
              <a:gd name="adj2" fmla="val -152814"/>
            </a:avLst>
          </a:prstGeom>
          <a:solidFill>
            <a:schemeClr val="bg1">
              <a:lumMod val="85000"/>
            </a:schemeClr>
          </a:solidFill>
        </p:spPr>
        <p:style>
          <a:lnRef idx="1">
            <a:schemeClr val="dk1"/>
          </a:lnRef>
          <a:fillRef idx="2">
            <a:schemeClr val="dk1"/>
          </a:fillRef>
          <a:effectRef idx="1">
            <a:schemeClr val="dk1"/>
          </a:effectRef>
          <a:fontRef idx="minor">
            <a:schemeClr val="dk1"/>
          </a:fontRef>
        </p:style>
        <p:txBody>
          <a:bodyPr lIns="124346" tIns="62173" rIns="124346" bIns="62173" rtlCol="0" anchor="ctr"/>
          <a:lstStyle/>
          <a:p>
            <a:pPr algn="ctr"/>
            <a:endParaRPr lang="en-US"/>
          </a:p>
        </p:txBody>
      </p:sp>
      <p:sp>
        <p:nvSpPr>
          <p:cNvPr id="17" name="Cloud Callout 16"/>
          <p:cNvSpPr/>
          <p:nvPr/>
        </p:nvSpPr>
        <p:spPr>
          <a:xfrm>
            <a:off x="3493444" y="4992627"/>
            <a:ext cx="3363893" cy="1191408"/>
          </a:xfrm>
          <a:prstGeom prst="cloudCallout">
            <a:avLst>
              <a:gd name="adj1" fmla="val 54177"/>
              <a:gd name="adj2" fmla="val -92657"/>
            </a:avLst>
          </a:prstGeom>
          <a:solidFill>
            <a:schemeClr val="bg1">
              <a:lumMod val="85000"/>
            </a:schemeClr>
          </a:solidFill>
        </p:spPr>
        <p:style>
          <a:lnRef idx="1">
            <a:schemeClr val="dk1"/>
          </a:lnRef>
          <a:fillRef idx="2">
            <a:schemeClr val="dk1"/>
          </a:fillRef>
          <a:effectRef idx="1">
            <a:schemeClr val="dk1"/>
          </a:effectRef>
          <a:fontRef idx="minor">
            <a:schemeClr val="dk1"/>
          </a:fontRef>
        </p:style>
        <p:txBody>
          <a:bodyPr lIns="124346" tIns="62173" rIns="124346" bIns="62173" rtlCol="0" anchor="ctr"/>
          <a:lstStyle/>
          <a:p>
            <a:pPr algn="ctr"/>
            <a:endParaRPr lang="en-US"/>
          </a:p>
        </p:txBody>
      </p:sp>
      <p:sp>
        <p:nvSpPr>
          <p:cNvPr id="18" name="TextBox 17"/>
          <p:cNvSpPr txBox="1"/>
          <p:nvPr/>
        </p:nvSpPr>
        <p:spPr>
          <a:xfrm>
            <a:off x="3856038" y="5106354"/>
            <a:ext cx="2731204" cy="956569"/>
          </a:xfrm>
          <a:prstGeom prst="rect">
            <a:avLst/>
          </a:prstGeom>
          <a:noFill/>
        </p:spPr>
        <p:txBody>
          <a:bodyPr wrap="square" lIns="124346" tIns="62173" rIns="124346" bIns="62173" rtlCol="0">
            <a:spAutoFit/>
          </a:bodyPr>
          <a:lstStyle/>
          <a:p>
            <a:r>
              <a:rPr lang="en-US" sz="2700" dirty="0">
                <a:solidFill>
                  <a:srgbClr val="000000"/>
                </a:solidFill>
              </a:rPr>
              <a:t>What </a:t>
            </a:r>
            <a:r>
              <a:rPr lang="en-US" sz="2700" b="1" dirty="0">
                <a:solidFill>
                  <a:srgbClr val="000000"/>
                </a:solidFill>
              </a:rPr>
              <a:t>feedback</a:t>
            </a:r>
            <a:r>
              <a:rPr lang="en-US" sz="2700" dirty="0">
                <a:solidFill>
                  <a:srgbClr val="000000"/>
                </a:solidFill>
              </a:rPr>
              <a:t> are we getting?</a:t>
            </a:r>
            <a:endParaRPr lang="en-US" sz="2700" b="1" dirty="0">
              <a:solidFill>
                <a:srgbClr val="000000"/>
              </a:solidFill>
            </a:endParaRPr>
          </a:p>
        </p:txBody>
      </p:sp>
      <p:sp>
        <p:nvSpPr>
          <p:cNvPr id="19" name="TextBox 18"/>
          <p:cNvSpPr txBox="1"/>
          <p:nvPr/>
        </p:nvSpPr>
        <p:spPr>
          <a:xfrm>
            <a:off x="6472719" y="5584570"/>
            <a:ext cx="2418795" cy="1381176"/>
          </a:xfrm>
          <a:prstGeom prst="rect">
            <a:avLst/>
          </a:prstGeom>
          <a:noFill/>
        </p:spPr>
        <p:txBody>
          <a:bodyPr wrap="square" lIns="124346" tIns="62173" rIns="124346" bIns="62173" rtlCol="0">
            <a:spAutoFit/>
          </a:bodyPr>
          <a:lstStyle/>
          <a:p>
            <a:pPr algn="ctr"/>
            <a:r>
              <a:rPr lang="en-US" sz="2700" dirty="0">
                <a:solidFill>
                  <a:srgbClr val="000000"/>
                </a:solidFill>
              </a:rPr>
              <a:t>How should we </a:t>
            </a:r>
            <a:r>
              <a:rPr lang="en-US" sz="2700" b="1" dirty="0">
                <a:solidFill>
                  <a:srgbClr val="000000"/>
                </a:solidFill>
              </a:rPr>
              <a:t>adjust our trajectory?</a:t>
            </a:r>
          </a:p>
        </p:txBody>
      </p:sp>
    </p:spTree>
    <p:extLst>
      <p:ext uri="{BB962C8B-B14F-4D97-AF65-F5344CB8AC3E}">
        <p14:creationId xmlns:p14="http://schemas.microsoft.com/office/powerpoint/2010/main" val="2570010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500"/>
                                        <p:tgtEl>
                                          <p:spTgt spid="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0" grpId="0" animBg="1"/>
      <p:bldP spid="14" grpId="0" animBg="1"/>
      <p:bldP spid="13" grpId="0" animBg="1"/>
      <p:bldP spid="4" grpId="0"/>
      <p:bldP spid="7" grpId="0"/>
      <p:bldP spid="8" grpId="0"/>
      <p:bldP spid="9" grpId="0"/>
      <p:bldP spid="16" grpId="0" animBg="1"/>
      <p:bldP spid="17" grpId="0" animBg="1"/>
      <p:bldP spid="18" grpId="0"/>
      <p:bldP spid="1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414"/>
          <a:stretch/>
        </p:blipFill>
        <p:spPr bwMode="auto">
          <a:xfrm>
            <a:off x="1" y="0"/>
            <a:ext cx="12458277"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341437" y="1439863"/>
            <a:ext cx="9928480" cy="3495725"/>
          </a:xfrm>
          <a:prstGeom prst="rect">
            <a:avLst/>
          </a:prstGeom>
          <a:solidFill>
            <a:srgbClr val="000000"/>
          </a:solidFill>
        </p:spPr>
        <p:txBody>
          <a:bodyPr wrap="square" lIns="124346" tIns="62173" rIns="124346" bIns="62173" rtlCol="0">
            <a:spAutoFit/>
          </a:bodyPr>
          <a:lstStyle/>
          <a:p>
            <a:pPr algn="ctr"/>
            <a:r>
              <a:rPr lang="en-US" sz="7300" dirty="0">
                <a:solidFill>
                  <a:schemeClr val="bg1"/>
                </a:solidFill>
              </a:rPr>
              <a:t>Be focused on a </a:t>
            </a:r>
            <a:r>
              <a:rPr lang="en-US" sz="7300" b="1" dirty="0">
                <a:solidFill>
                  <a:schemeClr val="bg1"/>
                </a:solidFill>
              </a:rPr>
              <a:t>successful landing </a:t>
            </a:r>
            <a:r>
              <a:rPr lang="en-US" sz="7300" dirty="0">
                <a:solidFill>
                  <a:schemeClr val="bg1"/>
                </a:solidFill>
              </a:rPr>
              <a:t>(again and again).</a:t>
            </a: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2321232081"/>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432366" cy="917575"/>
          </a:xfrm>
        </p:spPr>
        <p:txBody>
          <a:bodyPr>
            <a:noAutofit/>
          </a:bodyPr>
          <a:lstStyle/>
          <a:p>
            <a:r>
              <a:rPr lang="en-US" dirty="0" smtClean="0">
                <a:latin typeface="+mn-lt"/>
              </a:rPr>
              <a:t>Back to our friend the </a:t>
            </a:r>
            <a:r>
              <a:rPr lang="en-US" b="1" dirty="0" smtClean="0">
                <a:latin typeface="+mn-lt"/>
              </a:rPr>
              <a:t>Mars Rover</a:t>
            </a:r>
            <a:r>
              <a:rPr lang="en-US" dirty="0" smtClean="0">
                <a:latin typeface="+mn-lt"/>
              </a:rPr>
              <a:t>…</a:t>
            </a:r>
            <a:endParaRPr lang="en-US" b="1" dirty="0">
              <a:latin typeface="+mn-lt"/>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6837" y="1254806"/>
            <a:ext cx="6327854" cy="50030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5766407"/>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432366" cy="917575"/>
          </a:xfrm>
        </p:spPr>
        <p:txBody>
          <a:bodyPr/>
          <a:lstStyle/>
          <a:p>
            <a:r>
              <a:rPr lang="en-US" dirty="0" smtClean="0">
                <a:latin typeface="+mn-lt"/>
              </a:rPr>
              <a:t>Have We </a:t>
            </a:r>
            <a:r>
              <a:rPr lang="en-US" b="1" dirty="0" smtClean="0">
                <a:latin typeface="+mn-lt"/>
              </a:rPr>
              <a:t>Achieved</a:t>
            </a:r>
            <a:r>
              <a:rPr lang="en-US" dirty="0" smtClean="0">
                <a:latin typeface="+mn-lt"/>
              </a:rPr>
              <a:t> Our Goal?</a:t>
            </a:r>
            <a:endParaRPr lang="en-US" dirty="0">
              <a:latin typeface="+mn-lt"/>
            </a:endParaRPr>
          </a:p>
        </p:txBody>
      </p:sp>
      <p:pic>
        <p:nvPicPr>
          <p:cNvPr id="1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2791" y="1328784"/>
            <a:ext cx="7893620" cy="126379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5360764" y="3308520"/>
            <a:ext cx="1114101" cy="46629"/>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cxnSp>
        <p:nvCxnSpPr>
          <p:cNvPr id="5" name="Straight Arrow Connector 4"/>
          <p:cNvCxnSpPr>
            <a:stCxn id="9" idx="1"/>
            <a:endCxn id="3" idx="0"/>
          </p:cNvCxnSpPr>
          <p:nvPr/>
        </p:nvCxnSpPr>
        <p:spPr>
          <a:xfrm>
            <a:off x="850681" y="2786059"/>
            <a:ext cx="5067134" cy="522461"/>
          </a:xfrm>
          <a:prstGeom prst="straightConnector1">
            <a:avLst/>
          </a:prstGeom>
          <a:ln w="57150">
            <a:solidFill>
              <a:srgbClr val="0070C0"/>
            </a:solidFill>
            <a:tailEnd type="arrow"/>
          </a:ln>
        </p:spPr>
        <p:style>
          <a:lnRef idx="3">
            <a:schemeClr val="dk1"/>
          </a:lnRef>
          <a:fillRef idx="0">
            <a:schemeClr val="dk1"/>
          </a:fillRef>
          <a:effectRef idx="2">
            <a:schemeClr val="dk1"/>
          </a:effectRef>
          <a:fontRef idx="minor">
            <a:schemeClr val="tx1"/>
          </a:fontRef>
        </p:style>
      </p:cxnSp>
      <p:sp>
        <p:nvSpPr>
          <p:cNvPr id="9" name="TextBox 8"/>
          <p:cNvSpPr txBox="1"/>
          <p:nvPr/>
        </p:nvSpPr>
        <p:spPr>
          <a:xfrm>
            <a:off x="850682" y="1707609"/>
            <a:ext cx="2674757" cy="2156898"/>
          </a:xfrm>
          <a:prstGeom prst="rect">
            <a:avLst/>
          </a:prstGeom>
          <a:solidFill>
            <a:schemeClr val="bg1">
              <a:lumMod val="85000"/>
            </a:schemeClr>
          </a:solidFill>
          <a:ln w="38100">
            <a:solidFill>
              <a:schemeClr val="tx1"/>
            </a:solidFill>
          </a:ln>
        </p:spPr>
        <p:style>
          <a:lnRef idx="1">
            <a:schemeClr val="accent6"/>
          </a:lnRef>
          <a:fillRef idx="2">
            <a:schemeClr val="accent6"/>
          </a:fillRef>
          <a:effectRef idx="1">
            <a:schemeClr val="accent6"/>
          </a:effectRef>
          <a:fontRef idx="minor">
            <a:schemeClr val="dk1"/>
          </a:fontRef>
        </p:style>
        <p:txBody>
          <a:bodyPr wrap="none" lIns="124346" tIns="62173" rIns="124346" bIns="62173" rtlCol="0">
            <a:spAutoFit/>
          </a:bodyPr>
          <a:lstStyle/>
          <a:p>
            <a:r>
              <a:rPr lang="en-US" sz="4400" dirty="0">
                <a:solidFill>
                  <a:srgbClr val="000000"/>
                </a:solidFill>
              </a:rPr>
              <a:t>Achieved </a:t>
            </a:r>
            <a:br>
              <a:rPr lang="en-US" sz="4400" dirty="0">
                <a:solidFill>
                  <a:srgbClr val="000000"/>
                </a:solidFill>
              </a:rPr>
            </a:br>
            <a:r>
              <a:rPr lang="en-US" sz="4400" dirty="0">
                <a:solidFill>
                  <a:srgbClr val="000000"/>
                </a:solidFill>
              </a:rPr>
              <a:t>Primary </a:t>
            </a:r>
            <a:br>
              <a:rPr lang="en-US" sz="4400" dirty="0">
                <a:solidFill>
                  <a:srgbClr val="000000"/>
                </a:solidFill>
              </a:rPr>
            </a:br>
            <a:r>
              <a:rPr lang="en-US" sz="4400" dirty="0">
                <a:solidFill>
                  <a:srgbClr val="000000"/>
                </a:solidFill>
              </a:rPr>
              <a:t>Objective</a:t>
            </a:r>
          </a:p>
        </p:txBody>
      </p:sp>
    </p:spTree>
    <p:extLst>
      <p:ext uri="{BB962C8B-B14F-4D97-AF65-F5344CB8AC3E}">
        <p14:creationId xmlns:p14="http://schemas.microsoft.com/office/powerpoint/2010/main" val="3722271567"/>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432366" cy="917575"/>
          </a:xfrm>
        </p:spPr>
        <p:txBody>
          <a:bodyPr/>
          <a:lstStyle/>
          <a:p>
            <a:r>
              <a:rPr lang="en-US" dirty="0" smtClean="0">
                <a:latin typeface="+mn-lt"/>
              </a:rPr>
              <a:t>How Important Was </a:t>
            </a:r>
            <a:r>
              <a:rPr lang="en-US" b="1" dirty="0" smtClean="0">
                <a:latin typeface="+mn-lt"/>
              </a:rPr>
              <a:t>Launch</a:t>
            </a:r>
            <a:r>
              <a:rPr lang="en-US" dirty="0" smtClean="0">
                <a:latin typeface="+mn-lt"/>
              </a:rPr>
              <a:t>?</a:t>
            </a:r>
            <a:endParaRPr lang="en-US" dirty="0">
              <a:latin typeface="+mn-lt"/>
            </a:endParaRPr>
          </a:p>
        </p:txBody>
      </p:sp>
      <p:pic>
        <p:nvPicPr>
          <p:cNvPr id="9"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8893" y="1222172"/>
            <a:ext cx="3178167" cy="508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1638893" y="1453020"/>
            <a:ext cx="3178167" cy="230849"/>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4" name="TextBox 3"/>
          <p:cNvSpPr txBox="1"/>
          <p:nvPr/>
        </p:nvSpPr>
        <p:spPr>
          <a:xfrm>
            <a:off x="5320050" y="1568444"/>
            <a:ext cx="1037886" cy="408050"/>
          </a:xfrm>
          <a:prstGeom prst="rect">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6200000" scaled="1"/>
            <a:tileRect/>
          </a:gradFill>
          <a:ln w="38100">
            <a:solidFill>
              <a:srgbClr val="C00000"/>
            </a:solidFill>
          </a:ln>
        </p:spPr>
        <p:style>
          <a:lnRef idx="1">
            <a:schemeClr val="accent6"/>
          </a:lnRef>
          <a:fillRef idx="2">
            <a:schemeClr val="accent6"/>
          </a:fillRef>
          <a:effectRef idx="1">
            <a:schemeClr val="accent6"/>
          </a:effectRef>
          <a:fontRef idx="minor">
            <a:schemeClr val="dk1"/>
          </a:fontRef>
        </p:style>
        <p:txBody>
          <a:bodyPr wrap="none" lIns="124346" tIns="62173" rIns="124346" bIns="62173" rtlCol="0">
            <a:spAutoFit/>
          </a:bodyPr>
          <a:lstStyle/>
          <a:p>
            <a:r>
              <a:rPr lang="en-US" b="1" dirty="0" smtClean="0">
                <a:solidFill>
                  <a:srgbClr val="000000"/>
                </a:solidFill>
              </a:rPr>
              <a:t>Launch</a:t>
            </a:r>
            <a:endParaRPr lang="en-US" b="1" dirty="0">
              <a:solidFill>
                <a:srgbClr val="000000"/>
              </a:solidFill>
            </a:endParaRPr>
          </a:p>
        </p:txBody>
      </p:sp>
      <p:cxnSp>
        <p:nvCxnSpPr>
          <p:cNvPr id="10" name="Straight Connector 9"/>
          <p:cNvCxnSpPr>
            <a:stCxn id="3" idx="3"/>
            <a:endCxn id="4" idx="1"/>
          </p:cNvCxnSpPr>
          <p:nvPr/>
        </p:nvCxnSpPr>
        <p:spPr>
          <a:xfrm>
            <a:off x="4817060" y="1568444"/>
            <a:ext cx="502990" cy="20402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320047" y="2071255"/>
            <a:ext cx="6511877" cy="1649066"/>
          </a:xfrm>
          <a:prstGeom prst="rect">
            <a:avLst/>
          </a:prstGeom>
          <a:noFill/>
        </p:spPr>
        <p:txBody>
          <a:bodyPr wrap="square" lIns="124346" tIns="62173" rIns="124346" bIns="62173" rtlCol="0">
            <a:spAutoFit/>
          </a:bodyPr>
          <a:lstStyle/>
          <a:p>
            <a:r>
              <a:rPr lang="en-US" sz="3300" dirty="0">
                <a:solidFill>
                  <a:srgbClr val="000000"/>
                </a:solidFill>
              </a:rPr>
              <a:t>How many people understood how much was involved in planning for launch?</a:t>
            </a:r>
          </a:p>
        </p:txBody>
      </p:sp>
      <p:sp>
        <p:nvSpPr>
          <p:cNvPr id="11" name="TextBox 10"/>
          <p:cNvSpPr txBox="1"/>
          <p:nvPr/>
        </p:nvSpPr>
        <p:spPr>
          <a:xfrm>
            <a:off x="5320047" y="4337228"/>
            <a:ext cx="6994189" cy="1141235"/>
          </a:xfrm>
          <a:prstGeom prst="rect">
            <a:avLst/>
          </a:prstGeom>
          <a:noFill/>
        </p:spPr>
        <p:txBody>
          <a:bodyPr wrap="square" lIns="124346" tIns="62173" rIns="124346" bIns="62173" rtlCol="0">
            <a:spAutoFit/>
          </a:bodyPr>
          <a:lstStyle/>
          <a:p>
            <a:r>
              <a:rPr lang="en-US" sz="3300" dirty="0">
                <a:solidFill>
                  <a:srgbClr val="000000"/>
                </a:solidFill>
              </a:rPr>
              <a:t>How many people understood how much was involved after launch?</a:t>
            </a:r>
          </a:p>
        </p:txBody>
      </p:sp>
      <p:sp>
        <p:nvSpPr>
          <p:cNvPr id="12" name="Rectangle 11"/>
          <p:cNvSpPr/>
          <p:nvPr/>
        </p:nvSpPr>
        <p:spPr>
          <a:xfrm>
            <a:off x="1638893" y="1741555"/>
            <a:ext cx="3178167" cy="4449895"/>
          </a:xfrm>
          <a:prstGeom prst="rect">
            <a:avLst/>
          </a:prstGeom>
          <a:noFill/>
          <a:ln w="38100">
            <a:solidFill>
              <a:srgbClr val="339966"/>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13" name="TextBox 12"/>
          <p:cNvSpPr txBox="1"/>
          <p:nvPr/>
        </p:nvSpPr>
        <p:spPr>
          <a:xfrm>
            <a:off x="5303838" y="3856692"/>
            <a:ext cx="1578802" cy="408050"/>
          </a:xfrm>
          <a:prstGeom prst="rect">
            <a:avLst/>
          </a:prstGeom>
          <a:gradFill flip="none" rotWithShape="1">
            <a:gsLst>
              <a:gs pos="0">
                <a:srgbClr val="339966">
                  <a:tint val="66000"/>
                  <a:satMod val="160000"/>
                </a:srgbClr>
              </a:gs>
              <a:gs pos="50000">
                <a:srgbClr val="339966">
                  <a:tint val="44500"/>
                  <a:satMod val="160000"/>
                </a:srgbClr>
              </a:gs>
              <a:gs pos="100000">
                <a:srgbClr val="339966">
                  <a:tint val="23500"/>
                  <a:satMod val="160000"/>
                </a:srgbClr>
              </a:gs>
            </a:gsLst>
            <a:lin ang="16200000" scaled="1"/>
            <a:tileRect/>
          </a:gradFill>
          <a:ln w="38100">
            <a:solidFill>
              <a:srgbClr val="339966"/>
            </a:solidFill>
          </a:ln>
        </p:spPr>
        <p:style>
          <a:lnRef idx="1">
            <a:schemeClr val="accent6"/>
          </a:lnRef>
          <a:fillRef idx="2">
            <a:schemeClr val="accent6"/>
          </a:fillRef>
          <a:effectRef idx="1">
            <a:schemeClr val="accent6"/>
          </a:effectRef>
          <a:fontRef idx="minor">
            <a:schemeClr val="dk1"/>
          </a:fontRef>
        </p:style>
        <p:txBody>
          <a:bodyPr wrap="none" lIns="124346" tIns="62173" rIns="124346" bIns="62173" rtlCol="0">
            <a:spAutoFit/>
          </a:bodyPr>
          <a:lstStyle/>
          <a:p>
            <a:r>
              <a:rPr lang="en-US" b="1" dirty="0" smtClean="0">
                <a:solidFill>
                  <a:srgbClr val="000000"/>
                </a:solidFill>
              </a:rPr>
              <a:t>Post Launch</a:t>
            </a:r>
            <a:endParaRPr lang="en-US" b="1" dirty="0">
              <a:solidFill>
                <a:srgbClr val="000000"/>
              </a:solidFill>
            </a:endParaRPr>
          </a:p>
        </p:txBody>
      </p:sp>
      <p:cxnSp>
        <p:nvCxnSpPr>
          <p:cNvPr id="14" name="Straight Connector 13"/>
          <p:cNvCxnSpPr>
            <a:stCxn id="9" idx="3"/>
            <a:endCxn id="13" idx="1"/>
          </p:cNvCxnSpPr>
          <p:nvPr/>
        </p:nvCxnSpPr>
        <p:spPr>
          <a:xfrm>
            <a:off x="4817060" y="3766341"/>
            <a:ext cx="486777" cy="294377"/>
          </a:xfrm>
          <a:prstGeom prst="line">
            <a:avLst/>
          </a:prstGeom>
          <a:ln w="38100">
            <a:solidFill>
              <a:srgbClr val="33996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8185745"/>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031"/>
          <a:stretch/>
        </p:blipFill>
        <p:spPr bwMode="auto">
          <a:xfrm>
            <a:off x="4467305" y="2125278"/>
            <a:ext cx="3654665" cy="3655661"/>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25" name="Rectangle 24"/>
          <p:cNvSpPr>
            <a:spLocks/>
          </p:cNvSpPr>
          <p:nvPr/>
        </p:nvSpPr>
        <p:spPr bwMode="auto">
          <a:xfrm>
            <a:off x="4465637" y="2121399"/>
            <a:ext cx="3657600" cy="3657600"/>
          </a:xfrm>
          <a:prstGeom prst="rect">
            <a:avLst/>
          </a:prstGeom>
          <a:gradFill flip="none" rotWithShape="1">
            <a:gsLst>
              <a:gs pos="0">
                <a:srgbClr val="00A651"/>
              </a:gs>
              <a:gs pos="50000">
                <a:srgbClr val="25FF8D">
                  <a:alpha val="89804"/>
                </a:srgbClr>
              </a:gs>
              <a:gs pos="100000">
                <a:schemeClr val="accent3">
                  <a:lumMod val="40000"/>
                  <a:lumOff val="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a:spLocks/>
          </p:cNvSpPr>
          <p:nvPr/>
        </p:nvSpPr>
        <p:spPr bwMode="auto">
          <a:xfrm>
            <a:off x="4465637" y="2125661"/>
            <a:ext cx="3657600" cy="3657600"/>
          </a:xfrm>
          <a:prstGeom prst="rect">
            <a:avLst/>
          </a:prstGeom>
          <a:gradFill flip="none" rotWithShape="1">
            <a:gsLst>
              <a:gs pos="0">
                <a:schemeClr val="tx1">
                  <a:lumMod val="75000"/>
                  <a:lumOff val="25000"/>
                </a:schemeClr>
              </a:gs>
              <a:gs pos="50000">
                <a:schemeClr val="tx1">
                  <a:lumMod val="50000"/>
                  <a:lumOff val="50000"/>
                  <a:alpha val="90000"/>
                </a:schemeClr>
              </a:gs>
              <a:gs pos="100000">
                <a:schemeClr val="tx1">
                  <a:lumMod val="75000"/>
                  <a:lumOff val="25000"/>
                  <a:tint val="23500"/>
                  <a:satMod val="1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4" name="Title 33"/>
          <p:cNvSpPr>
            <a:spLocks noGrp="1"/>
          </p:cNvSpPr>
          <p:nvPr>
            <p:ph type="title"/>
          </p:nvPr>
        </p:nvSpPr>
        <p:spPr>
          <a:xfrm>
            <a:off x="740339" y="295275"/>
            <a:ext cx="11573898" cy="917575"/>
          </a:xfrm>
        </p:spPr>
        <p:txBody>
          <a:bodyPr/>
          <a:lstStyle/>
          <a:p>
            <a:r>
              <a:rPr lang="en-US" sz="4800" b="1" dirty="0">
                <a:latin typeface="+mn-lt"/>
              </a:rPr>
              <a:t>Keys </a:t>
            </a:r>
            <a:r>
              <a:rPr lang="en-US" sz="4800" dirty="0">
                <a:latin typeface="+mn-lt"/>
              </a:rPr>
              <a:t>To A Sustainable SharePoint Strategy</a:t>
            </a:r>
            <a:endParaRPr lang="en-US" sz="2800" dirty="0">
              <a:gradFill>
                <a:gsLst>
                  <a:gs pos="0">
                    <a:schemeClr val="accent6"/>
                  </a:gs>
                  <a:gs pos="86000">
                    <a:schemeClr val="accent6"/>
                  </a:gs>
                </a:gsLst>
                <a:lin ang="5400000" scaled="0"/>
              </a:gradFill>
              <a:latin typeface="+mn-lt"/>
            </a:endParaRPr>
          </a:p>
        </p:txBody>
      </p:sp>
      <p:sp>
        <p:nvSpPr>
          <p:cNvPr id="13" name="TextBox 12"/>
          <p:cNvSpPr txBox="1"/>
          <p:nvPr/>
        </p:nvSpPr>
        <p:spPr>
          <a:xfrm>
            <a:off x="740340" y="1212850"/>
            <a:ext cx="9285532" cy="912428"/>
          </a:xfrm>
          <a:prstGeom prst="rect">
            <a:avLst/>
          </a:prstGeom>
          <a:noFill/>
        </p:spPr>
        <p:txBody>
          <a:bodyPr wrap="square" lIns="182862" tIns="146289" rIns="182862" bIns="146289" rtlCol="0">
            <a:noAutofit/>
          </a:bodyPr>
          <a:lstStyle/>
          <a:p>
            <a:r>
              <a:rPr lang="en-US" sz="2400" dirty="0">
                <a:gradFill>
                  <a:gsLst>
                    <a:gs pos="1250">
                      <a:schemeClr val="tx1"/>
                    </a:gs>
                    <a:gs pos="99000">
                      <a:schemeClr val="tx1"/>
                    </a:gs>
                  </a:gsLst>
                  <a:lin ang="5400000" scaled="0"/>
                </a:gradFill>
              </a:rPr>
              <a:t>There are </a:t>
            </a:r>
            <a:r>
              <a:rPr lang="en-US" sz="2400" b="1" dirty="0">
                <a:gradFill>
                  <a:gsLst>
                    <a:gs pos="1250">
                      <a:schemeClr val="tx1"/>
                    </a:gs>
                    <a:gs pos="99000">
                      <a:schemeClr val="tx1"/>
                    </a:gs>
                  </a:gsLst>
                  <a:lin ang="5400000" scaled="0"/>
                </a:gradFill>
              </a:rPr>
              <a:t>three keys </a:t>
            </a:r>
            <a:r>
              <a:rPr lang="en-US" sz="2400" dirty="0">
                <a:gradFill>
                  <a:gsLst>
                    <a:gs pos="1250">
                      <a:schemeClr val="tx1"/>
                    </a:gs>
                    <a:gs pos="99000">
                      <a:schemeClr val="tx1"/>
                    </a:gs>
                  </a:gsLst>
                  <a:lin ang="5400000" scaled="0"/>
                </a:gradFill>
              </a:rPr>
              <a:t>to sustaining your strategy with SharePoint…</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9919" t="29098" r="41978" b="8992"/>
          <a:stretch/>
        </p:blipFill>
        <p:spPr bwMode="auto">
          <a:xfrm>
            <a:off x="729471" y="2125280"/>
            <a:ext cx="3657600" cy="3655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bwMode="auto">
          <a:xfrm>
            <a:off x="729471" y="2125279"/>
            <a:ext cx="3657600" cy="3655661"/>
          </a:xfrm>
          <a:prstGeom prst="rect">
            <a:avLst/>
          </a:prstGeom>
          <a:gradFill flip="none" rotWithShape="1">
            <a:gsLst>
              <a:gs pos="0">
                <a:schemeClr val="accent2">
                  <a:lumMod val="75000"/>
                </a:schemeClr>
              </a:gs>
              <a:gs pos="50000">
                <a:schemeClr val="accent2">
                  <a:alpha val="60000"/>
                </a:schemeClr>
              </a:gs>
              <a:gs pos="100000">
                <a:schemeClr val="accent2">
                  <a:lumMod val="40000"/>
                  <a:lumOff val="60000"/>
                  <a:alpha val="20000"/>
                </a:schemeClr>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7" name="Rectangle 46"/>
          <p:cNvSpPr>
            <a:spLocks/>
          </p:cNvSpPr>
          <p:nvPr/>
        </p:nvSpPr>
        <p:spPr bwMode="auto">
          <a:xfrm>
            <a:off x="729471" y="2125661"/>
            <a:ext cx="3657600" cy="3657600"/>
          </a:xfrm>
          <a:prstGeom prst="rect">
            <a:avLst/>
          </a:prstGeom>
          <a:gradFill flip="none" rotWithShape="1">
            <a:gsLst>
              <a:gs pos="0">
                <a:schemeClr val="tx1">
                  <a:lumMod val="75000"/>
                  <a:lumOff val="25000"/>
                </a:schemeClr>
              </a:gs>
              <a:gs pos="50000">
                <a:schemeClr val="tx1">
                  <a:lumMod val="50000"/>
                  <a:lumOff val="50000"/>
                  <a:alpha val="90000"/>
                </a:schemeClr>
              </a:gs>
              <a:gs pos="100000">
                <a:schemeClr val="tx1">
                  <a:lumMod val="75000"/>
                  <a:lumOff val="25000"/>
                  <a:tint val="23500"/>
                  <a:satMod val="1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a:xfrm>
            <a:off x="816540" y="2201862"/>
            <a:ext cx="3494332" cy="1421928"/>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dirty="0">
                <a:solidFill>
                  <a:schemeClr val="bg1"/>
                </a:solidFill>
                <a:ea typeface="Segoe UI" pitchFamily="34" charset="0"/>
                <a:cs typeface="Segoe UI" pitchFamily="34" charset="0"/>
              </a:rPr>
              <a:t>1. Achieve </a:t>
            </a:r>
            <a:r>
              <a:rPr lang="en-US" sz="3200" b="1" dirty="0">
                <a:solidFill>
                  <a:schemeClr val="bg1"/>
                </a:solidFill>
                <a:ea typeface="Segoe UI" pitchFamily="34" charset="0"/>
                <a:cs typeface="Segoe UI" pitchFamily="34" charset="0"/>
              </a:rPr>
              <a:t>Shared Understanding </a:t>
            </a:r>
            <a:r>
              <a:rPr lang="en-US" sz="3200" dirty="0">
                <a:solidFill>
                  <a:schemeClr val="bg1"/>
                </a:solidFill>
                <a:ea typeface="Segoe UI" pitchFamily="34" charset="0"/>
                <a:cs typeface="Segoe UI" pitchFamily="34" charset="0"/>
              </a:rPr>
              <a:t>Of Objectives</a:t>
            </a:r>
          </a:p>
        </p:txBody>
      </p:sp>
      <p:pic>
        <p:nvPicPr>
          <p:cNvPr id="2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0128" r="4431"/>
          <a:stretch/>
        </p:blipFill>
        <p:spPr bwMode="auto">
          <a:xfrm>
            <a:off x="8199438" y="2125278"/>
            <a:ext cx="3656332" cy="3655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 name="Rectangle 32"/>
          <p:cNvSpPr/>
          <p:nvPr/>
        </p:nvSpPr>
        <p:spPr>
          <a:xfrm>
            <a:off x="4584368" y="2201862"/>
            <a:ext cx="3494332" cy="1865126"/>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b="1" dirty="0">
                <a:solidFill>
                  <a:schemeClr val="bg1"/>
                </a:solidFill>
                <a:ea typeface="Segoe UI" pitchFamily="34" charset="0"/>
                <a:cs typeface="Segoe UI" pitchFamily="34" charset="0"/>
              </a:rPr>
              <a:t>2. Remain Focused </a:t>
            </a:r>
            <a:r>
              <a:rPr lang="en-US" sz="3200" dirty="0">
                <a:solidFill>
                  <a:schemeClr val="bg1"/>
                </a:solidFill>
                <a:ea typeface="Segoe UI" pitchFamily="34" charset="0"/>
                <a:cs typeface="Segoe UI" pitchFamily="34" charset="0"/>
              </a:rPr>
              <a:t>On Achieving Objectives</a:t>
            </a:r>
          </a:p>
        </p:txBody>
      </p:sp>
      <p:sp>
        <p:nvSpPr>
          <p:cNvPr id="36" name="Rectangle 35"/>
          <p:cNvSpPr>
            <a:spLocks/>
          </p:cNvSpPr>
          <p:nvPr/>
        </p:nvSpPr>
        <p:spPr bwMode="auto">
          <a:xfrm>
            <a:off x="8199437" y="2123338"/>
            <a:ext cx="3657600" cy="3657600"/>
          </a:xfrm>
          <a:prstGeom prst="rect">
            <a:avLst/>
          </a:prstGeom>
          <a:gradFill flip="none" rotWithShape="1">
            <a:gsLst>
              <a:gs pos="0">
                <a:schemeClr val="tx1">
                  <a:lumMod val="75000"/>
                  <a:lumOff val="25000"/>
                </a:schemeClr>
              </a:gs>
              <a:gs pos="50000">
                <a:schemeClr val="tx1">
                  <a:lumMod val="50000"/>
                  <a:lumOff val="50000"/>
                  <a:alpha val="90000"/>
                </a:schemeClr>
              </a:gs>
              <a:gs pos="100000">
                <a:schemeClr val="tx1">
                  <a:lumMod val="75000"/>
                  <a:lumOff val="25000"/>
                  <a:tint val="23500"/>
                  <a:satMod val="1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a:spLocks/>
          </p:cNvSpPr>
          <p:nvPr/>
        </p:nvSpPr>
        <p:spPr bwMode="auto">
          <a:xfrm>
            <a:off x="8199437" y="2125661"/>
            <a:ext cx="3657600" cy="3657600"/>
          </a:xfrm>
          <a:prstGeom prst="rect">
            <a:avLst/>
          </a:prstGeom>
          <a:gradFill flip="none" rotWithShape="1">
            <a:gsLst>
              <a:gs pos="0">
                <a:schemeClr val="accent4">
                  <a:lumMod val="75000"/>
                </a:schemeClr>
              </a:gs>
              <a:gs pos="50000">
                <a:schemeClr val="accent4">
                  <a:alpha val="90000"/>
                </a:schemeClr>
              </a:gs>
              <a:gs pos="100000">
                <a:schemeClr val="accent4">
                  <a:lumMod val="40000"/>
                  <a:lumOff val="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a:xfrm>
            <a:off x="8319436" y="2199922"/>
            <a:ext cx="3494332" cy="1865126"/>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dirty="0">
                <a:solidFill>
                  <a:schemeClr val="bg1"/>
                </a:solidFill>
                <a:ea typeface="Segoe UI" pitchFamily="34" charset="0"/>
                <a:cs typeface="Segoe UI" pitchFamily="34" charset="0"/>
              </a:rPr>
              <a:t>3. </a:t>
            </a:r>
            <a:r>
              <a:rPr lang="en-US" sz="3200" b="1" dirty="0">
                <a:solidFill>
                  <a:schemeClr val="bg1"/>
                </a:solidFill>
                <a:ea typeface="Segoe UI" pitchFamily="34" charset="0"/>
                <a:cs typeface="Segoe UI" pitchFamily="34" charset="0"/>
              </a:rPr>
              <a:t>Plan</a:t>
            </a:r>
            <a:r>
              <a:rPr lang="en-US" sz="3200" dirty="0">
                <a:solidFill>
                  <a:schemeClr val="bg1"/>
                </a:solidFill>
                <a:ea typeface="Segoe UI" pitchFamily="34" charset="0"/>
                <a:cs typeface="Segoe UI" pitchFamily="34" charset="0"/>
              </a:rPr>
              <a:t> For SharePoint Challenges &amp; Risks</a:t>
            </a:r>
          </a:p>
        </p:txBody>
      </p:sp>
      <p:pic>
        <p:nvPicPr>
          <p:cNvPr id="40" name="Picture 3" descr="C:\Users\Richard\AppData\Local\Microsoft\Windows\Temporary Internet Files\Content.IE5\B6301PXB\MC90044131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8072" y="3493271"/>
            <a:ext cx="3275695" cy="327569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 descr="C:\Users\Richard\AppData\Local\Microsoft\Windows\Temporary Internet Files\Content.IE5\B6301PXB\MC90044131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5143" y="3493270"/>
            <a:ext cx="3275695" cy="3275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4460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1"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1"/>
          <p:cNvSpPr txBox="1">
            <a:spLocks/>
          </p:cNvSpPr>
          <p:nvPr/>
        </p:nvSpPr>
        <p:spPr>
          <a:xfrm>
            <a:off x="953944" y="2247027"/>
            <a:ext cx="10571003" cy="1499290"/>
          </a:xfrm>
          <a:prstGeom prst="rect">
            <a:avLst/>
          </a:prstGeom>
        </p:spPr>
        <p:txBody>
          <a:bodyPr lIns="124346" tIns="62173" rIns="124346" bIns="62173"/>
          <a:lstStyle/>
          <a:p>
            <a:pPr algn="ctr" defTabSz="1243462">
              <a:spcBef>
                <a:spcPct val="0"/>
              </a:spcBef>
              <a:defRPr/>
            </a:pPr>
            <a:r>
              <a:rPr lang="en-US" sz="6000" b="1" dirty="0">
                <a:ea typeface="+mj-ea"/>
                <a:cs typeface="+mj-cs"/>
              </a:rPr>
              <a:t>3. Plan</a:t>
            </a:r>
            <a:r>
              <a:rPr lang="en-US" sz="6000" dirty="0">
                <a:ea typeface="+mj-ea"/>
                <a:cs typeface="+mj-cs"/>
              </a:rPr>
              <a:t> For SharePoint </a:t>
            </a:r>
            <a:br>
              <a:rPr lang="en-US" sz="6000" dirty="0">
                <a:ea typeface="+mj-ea"/>
                <a:cs typeface="+mj-cs"/>
              </a:rPr>
            </a:br>
            <a:r>
              <a:rPr lang="en-US" sz="6000" b="1" dirty="0">
                <a:ea typeface="+mj-ea"/>
                <a:cs typeface="+mj-cs"/>
              </a:rPr>
              <a:t>Challenges</a:t>
            </a:r>
            <a:r>
              <a:rPr lang="en-US" sz="6000" dirty="0">
                <a:ea typeface="+mj-ea"/>
                <a:cs typeface="+mj-cs"/>
              </a:rPr>
              <a:t> And </a:t>
            </a:r>
            <a:r>
              <a:rPr lang="en-US" sz="6000" b="1" dirty="0">
                <a:ea typeface="+mj-ea"/>
                <a:cs typeface="+mj-cs"/>
              </a:rPr>
              <a:t>Risks</a:t>
            </a:r>
          </a:p>
        </p:txBody>
      </p:sp>
    </p:spTree>
    <p:extLst>
      <p:ext uri="{BB962C8B-B14F-4D97-AF65-F5344CB8AC3E}">
        <p14:creationId xmlns:p14="http://schemas.microsoft.com/office/powerpoint/2010/main" val="9684161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436475"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07273" y="-233152"/>
            <a:ext cx="12786251" cy="2427716"/>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5" name="Title 1"/>
          <p:cNvSpPr txBox="1">
            <a:spLocks/>
          </p:cNvSpPr>
          <p:nvPr/>
        </p:nvSpPr>
        <p:spPr>
          <a:xfrm>
            <a:off x="621824" y="134769"/>
            <a:ext cx="1119282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6000" dirty="0">
                <a:solidFill>
                  <a:srgbClr val="000000"/>
                </a:solidFill>
                <a:latin typeface="+mn-lt"/>
              </a:rPr>
              <a:t>Strategy Is A </a:t>
            </a:r>
            <a:r>
              <a:rPr lang="en-US" sz="6000" b="1" dirty="0">
                <a:solidFill>
                  <a:srgbClr val="000000"/>
                </a:solidFill>
                <a:latin typeface="+mn-lt"/>
              </a:rPr>
              <a:t>Plan Of Action </a:t>
            </a:r>
            <a:r>
              <a:rPr lang="en-US" sz="6000" dirty="0">
                <a:solidFill>
                  <a:srgbClr val="000000"/>
                </a:solidFill>
                <a:latin typeface="+mn-lt"/>
              </a:rPr>
              <a:t/>
            </a:r>
            <a:br>
              <a:rPr lang="en-US" sz="6000" dirty="0">
                <a:solidFill>
                  <a:srgbClr val="000000"/>
                </a:solidFill>
                <a:latin typeface="+mn-lt"/>
              </a:rPr>
            </a:br>
            <a:r>
              <a:rPr lang="en-US" sz="6000" dirty="0">
                <a:solidFill>
                  <a:srgbClr val="000000"/>
                </a:solidFill>
                <a:latin typeface="+mn-lt"/>
              </a:rPr>
              <a:t>Designed To Achieve Objectives</a:t>
            </a:r>
            <a:endParaRPr lang="en-US" sz="6000" b="1" dirty="0">
              <a:solidFill>
                <a:srgbClr val="000000"/>
              </a:solidFill>
              <a:latin typeface="+mn-lt"/>
            </a:endParaRPr>
          </a:p>
        </p:txBody>
      </p:sp>
      <p:sp>
        <p:nvSpPr>
          <p:cNvPr id="3" name="TextBox 2"/>
          <p:cNvSpPr txBox="1"/>
          <p:nvPr/>
        </p:nvSpPr>
        <p:spPr>
          <a:xfrm>
            <a:off x="2082617" y="2357040"/>
            <a:ext cx="8271245" cy="4188223"/>
          </a:xfrm>
          <a:prstGeom prst="rect">
            <a:avLst/>
          </a:prstGeom>
          <a:solidFill>
            <a:schemeClr val="bg1">
              <a:lumMod val="85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rtlCol="0">
            <a:spAutoFit/>
          </a:bodyPr>
          <a:lstStyle/>
          <a:p>
            <a:pPr defTabSz="1243462">
              <a:defRPr/>
            </a:pPr>
            <a:r>
              <a:rPr lang="en-US" sz="4400" dirty="0">
                <a:solidFill>
                  <a:srgbClr val="000000"/>
                </a:solidFill>
              </a:rPr>
              <a:t>A strategy must specify what </a:t>
            </a:r>
            <a:r>
              <a:rPr lang="en-US" sz="4400" b="1" dirty="0">
                <a:solidFill>
                  <a:srgbClr val="000000"/>
                </a:solidFill>
              </a:rPr>
              <a:t>action</a:t>
            </a:r>
            <a:r>
              <a:rPr lang="en-US" sz="4400" dirty="0">
                <a:solidFill>
                  <a:srgbClr val="000000"/>
                </a:solidFill>
              </a:rPr>
              <a:t> will happen</a:t>
            </a:r>
            <a:r>
              <a:rPr lang="en-US" sz="4400" b="1" dirty="0">
                <a:solidFill>
                  <a:srgbClr val="000000"/>
                </a:solidFill>
              </a:rPr>
              <a:t> in each contingent state… </a:t>
            </a:r>
            <a:r>
              <a:rPr lang="en-US" sz="4400" dirty="0">
                <a:solidFill>
                  <a:srgbClr val="000000"/>
                </a:solidFill>
              </a:rPr>
              <a:t>e.g. if the opponent does A, then take action B, whereas if the opponent does C, take action D.</a:t>
            </a:r>
          </a:p>
        </p:txBody>
      </p:sp>
    </p:spTree>
    <p:extLst>
      <p:ext uri="{BB962C8B-B14F-4D97-AF65-F5344CB8AC3E}">
        <p14:creationId xmlns:p14="http://schemas.microsoft.com/office/powerpoint/2010/main" val="1752658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12436475" cy="7460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07273" y="-233151"/>
            <a:ext cx="13576485" cy="2344461"/>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5" name="Title 1"/>
          <p:cNvSpPr txBox="1">
            <a:spLocks/>
          </p:cNvSpPr>
          <p:nvPr/>
        </p:nvSpPr>
        <p:spPr>
          <a:xfrm>
            <a:off x="621824" y="134769"/>
            <a:ext cx="1119282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6000" dirty="0">
                <a:solidFill>
                  <a:srgbClr val="000000"/>
                </a:solidFill>
                <a:latin typeface="+mn-lt"/>
              </a:rPr>
              <a:t>Sustainable Strategies Prepare For </a:t>
            </a:r>
            <a:r>
              <a:rPr lang="en-US" sz="6000" b="1" dirty="0">
                <a:solidFill>
                  <a:srgbClr val="000000"/>
                </a:solidFill>
                <a:latin typeface="+mn-lt"/>
              </a:rPr>
              <a:t>Challenges</a:t>
            </a:r>
            <a:r>
              <a:rPr lang="en-US" sz="6000" dirty="0">
                <a:solidFill>
                  <a:srgbClr val="000000"/>
                </a:solidFill>
                <a:latin typeface="+mn-lt"/>
              </a:rPr>
              <a:t> And </a:t>
            </a:r>
            <a:r>
              <a:rPr lang="en-US" sz="6000" b="1" dirty="0">
                <a:solidFill>
                  <a:srgbClr val="000000"/>
                </a:solidFill>
                <a:latin typeface="+mn-lt"/>
              </a:rPr>
              <a:t>Risks</a:t>
            </a:r>
          </a:p>
        </p:txBody>
      </p:sp>
    </p:spTree>
    <p:extLst>
      <p:ext uri="{BB962C8B-B14F-4D97-AF65-F5344CB8AC3E}">
        <p14:creationId xmlns:p14="http://schemas.microsoft.com/office/powerpoint/2010/main" val="2449084792"/>
      </p:ext>
    </p:extLst>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55943" y="296862"/>
            <a:ext cx="11041435" cy="1499290"/>
          </a:xfrm>
          <a:prstGeom prst="rect">
            <a:avLst/>
          </a:prstGeom>
        </p:spPr>
        <p:txBody>
          <a:bodyPr lIns="124346" tIns="62173" rIns="124346" bIns="62173"/>
          <a:lstStyle/>
          <a:p>
            <a:pPr defTabSz="1243462">
              <a:spcBef>
                <a:spcPct val="0"/>
              </a:spcBef>
              <a:defRPr/>
            </a:pPr>
            <a:r>
              <a:rPr lang="en-US" sz="6000" dirty="0">
                <a:solidFill>
                  <a:srgbClr val="000000"/>
                </a:solidFill>
              </a:rPr>
              <a:t>You Need A </a:t>
            </a:r>
            <a:r>
              <a:rPr lang="en-US" sz="6000" b="1" dirty="0">
                <a:solidFill>
                  <a:srgbClr val="000000"/>
                </a:solidFill>
              </a:rPr>
              <a:t>Comprehensive</a:t>
            </a:r>
            <a:r>
              <a:rPr lang="en-US" sz="6000" dirty="0">
                <a:solidFill>
                  <a:srgbClr val="000000"/>
                </a:solidFill>
              </a:rPr>
              <a:t> Strategy.</a:t>
            </a:r>
          </a:p>
        </p:txBody>
      </p:sp>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356513" y="2418269"/>
            <a:ext cx="11529649" cy="4488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6627559"/>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ponyvillegazette.com/files/2012/01/i_love_lucy_chocolate_factory_scene_parodied_in_my_little_pon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1"/>
            <a:ext cx="12436474" cy="7056995"/>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endParaRPr lang="en-US"/>
          </a:p>
        </p:txBody>
      </p:sp>
      <p:sp>
        <p:nvSpPr>
          <p:cNvPr id="4" name="Rectangle 3"/>
          <p:cNvSpPr/>
          <p:nvPr/>
        </p:nvSpPr>
        <p:spPr>
          <a:xfrm>
            <a:off x="-207273" y="-233150"/>
            <a:ext cx="12889888" cy="2282613"/>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5" name="Title 1"/>
          <p:cNvSpPr txBox="1">
            <a:spLocks/>
          </p:cNvSpPr>
          <p:nvPr/>
        </p:nvSpPr>
        <p:spPr>
          <a:xfrm>
            <a:off x="621824" y="134769"/>
            <a:ext cx="1119282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a:solidFill>
                  <a:srgbClr val="000000"/>
                </a:solidFill>
                <a:latin typeface="+mn-lt"/>
              </a:rPr>
              <a:t>If You Aren’t </a:t>
            </a:r>
            <a:r>
              <a:rPr lang="en-US" sz="4800" b="1" dirty="0">
                <a:solidFill>
                  <a:srgbClr val="000000"/>
                </a:solidFill>
                <a:latin typeface="+mn-lt"/>
              </a:rPr>
              <a:t>Working Toward The Future </a:t>
            </a:r>
            <a:r>
              <a:rPr lang="en-US" sz="4800" dirty="0">
                <a:solidFill>
                  <a:srgbClr val="000000"/>
                </a:solidFill>
                <a:latin typeface="+mn-lt"/>
              </a:rPr>
              <a:t>You Will </a:t>
            </a:r>
            <a:r>
              <a:rPr lang="en-US" sz="4800" b="1" dirty="0">
                <a:solidFill>
                  <a:srgbClr val="000000"/>
                </a:solidFill>
                <a:latin typeface="+mn-lt"/>
              </a:rPr>
              <a:t>Fall Behind</a:t>
            </a:r>
          </a:p>
        </p:txBody>
      </p:sp>
    </p:spTree>
    <p:extLst>
      <p:ext uri="{BB962C8B-B14F-4D97-AF65-F5344CB8AC3E}">
        <p14:creationId xmlns:p14="http://schemas.microsoft.com/office/powerpoint/2010/main" val="880763296"/>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C:\Users\rharbridge\Pictures\BusinessPlan.jpg"/>
          <p:cNvPicPr>
            <a:picLocks noChangeAspect="1" noChangeArrowheads="1"/>
          </p:cNvPicPr>
          <p:nvPr/>
        </p:nvPicPr>
        <p:blipFill rotWithShape="1">
          <a:blip r:embed="rId3">
            <a:extLst>
              <a:ext uri="{28A0092B-C50C-407E-A947-70E740481C1C}">
                <a14:useLocalDpi xmlns:a14="http://schemas.microsoft.com/office/drawing/2010/main" val="0"/>
              </a:ext>
            </a:extLst>
          </a:blip>
          <a:srcRect b="-4762"/>
          <a:stretch/>
        </p:blipFill>
        <p:spPr bwMode="auto">
          <a:xfrm>
            <a:off x="2" y="1"/>
            <a:ext cx="12436475" cy="732759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829101" y="2681235"/>
            <a:ext cx="10907825" cy="3827560"/>
          </a:xfrm>
          <a:prstGeom prst="rect">
            <a:avLst/>
          </a:prstGeom>
        </p:spPr>
        <p:style>
          <a:lnRef idx="2">
            <a:schemeClr val="accent6"/>
          </a:lnRef>
          <a:fillRef idx="1">
            <a:schemeClr val="lt1"/>
          </a:fillRef>
          <a:effectRef idx="0">
            <a:schemeClr val="accent6"/>
          </a:effectRef>
          <a:fontRef idx="minor">
            <a:schemeClr val="dk1"/>
          </a:fontRef>
        </p:style>
        <p:txBody>
          <a:bodyPr lIns="124346" tIns="62173" rIns="124346" bIns="62173" rtlCol="0" anchor="ctr"/>
          <a:lstStyle/>
          <a:p>
            <a:pPr algn="ctr"/>
            <a:endParaRPr lang="en-US"/>
          </a:p>
        </p:txBody>
      </p:sp>
      <p:pic>
        <p:nvPicPr>
          <p:cNvPr id="60"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4286835" y="3243428"/>
            <a:ext cx="7233149" cy="2857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207274" y="-233151"/>
            <a:ext cx="12789111" cy="1942924"/>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2" name="Title 1"/>
          <p:cNvSpPr>
            <a:spLocks noGrp="1"/>
          </p:cNvSpPr>
          <p:nvPr>
            <p:ph type="title"/>
          </p:nvPr>
        </p:nvSpPr>
        <p:spPr/>
        <p:txBody>
          <a:bodyPr/>
          <a:lstStyle/>
          <a:p>
            <a:pPr algn="ctr"/>
            <a:r>
              <a:rPr lang="en-US" sz="6000" dirty="0">
                <a:solidFill>
                  <a:srgbClr val="000000"/>
                </a:solidFill>
                <a:latin typeface="+mn-lt"/>
              </a:rPr>
              <a:t>Do you have a </a:t>
            </a:r>
            <a:r>
              <a:rPr lang="en-US" sz="6000" b="1" dirty="0">
                <a:solidFill>
                  <a:srgbClr val="000000"/>
                </a:solidFill>
                <a:latin typeface="+mn-lt"/>
              </a:rPr>
              <a:t>Business</a:t>
            </a:r>
            <a:r>
              <a:rPr lang="en-US" sz="6000" dirty="0">
                <a:solidFill>
                  <a:srgbClr val="000000"/>
                </a:solidFill>
                <a:latin typeface="+mn-lt"/>
              </a:rPr>
              <a:t> Strategy?</a:t>
            </a:r>
          </a:p>
        </p:txBody>
      </p:sp>
      <p:grpSp>
        <p:nvGrpSpPr>
          <p:cNvPr id="35" name="Group 5"/>
          <p:cNvGrpSpPr>
            <a:grpSpLocks noChangeAspect="1"/>
          </p:cNvGrpSpPr>
          <p:nvPr/>
        </p:nvGrpSpPr>
        <p:grpSpPr bwMode="auto">
          <a:xfrm>
            <a:off x="1594423" y="3918231"/>
            <a:ext cx="4804021" cy="1973687"/>
            <a:chOff x="344" y="2512"/>
            <a:chExt cx="2225" cy="1219"/>
          </a:xfrm>
        </p:grpSpPr>
        <p:sp>
          <p:nvSpPr>
            <p:cNvPr id="36" name="AutoShape 4"/>
            <p:cNvSpPr>
              <a:spLocks noChangeAspect="1" noChangeArrowheads="1" noTextEdit="1"/>
            </p:cNvSpPr>
            <p:nvPr/>
          </p:nvSpPr>
          <p:spPr bwMode="auto">
            <a:xfrm>
              <a:off x="344" y="2512"/>
              <a:ext cx="2225" cy="1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7"/>
            <p:cNvSpPr>
              <a:spLocks/>
            </p:cNvSpPr>
            <p:nvPr/>
          </p:nvSpPr>
          <p:spPr bwMode="auto">
            <a:xfrm>
              <a:off x="439" y="3551"/>
              <a:ext cx="927" cy="123"/>
            </a:xfrm>
            <a:custGeom>
              <a:avLst/>
              <a:gdLst>
                <a:gd name="T0" fmla="*/ 927 w 927"/>
                <a:gd name="T1" fmla="*/ 63 h 123"/>
                <a:gd name="T2" fmla="*/ 927 w 927"/>
                <a:gd name="T3" fmla="*/ 63 h 123"/>
                <a:gd name="T4" fmla="*/ 924 w 927"/>
                <a:gd name="T5" fmla="*/ 57 h 123"/>
                <a:gd name="T6" fmla="*/ 918 w 927"/>
                <a:gd name="T7" fmla="*/ 50 h 123"/>
                <a:gd name="T8" fmla="*/ 889 w 927"/>
                <a:gd name="T9" fmla="*/ 38 h 123"/>
                <a:gd name="T10" fmla="*/ 848 w 927"/>
                <a:gd name="T11" fmla="*/ 28 h 123"/>
                <a:gd name="T12" fmla="*/ 791 w 927"/>
                <a:gd name="T13" fmla="*/ 19 h 123"/>
                <a:gd name="T14" fmla="*/ 722 w 927"/>
                <a:gd name="T15" fmla="*/ 12 h 123"/>
                <a:gd name="T16" fmla="*/ 642 w 927"/>
                <a:gd name="T17" fmla="*/ 6 h 123"/>
                <a:gd name="T18" fmla="*/ 557 w 927"/>
                <a:gd name="T19" fmla="*/ 3 h 123"/>
                <a:gd name="T20" fmla="*/ 462 w 927"/>
                <a:gd name="T21" fmla="*/ 0 h 123"/>
                <a:gd name="T22" fmla="*/ 462 w 927"/>
                <a:gd name="T23" fmla="*/ 0 h 123"/>
                <a:gd name="T24" fmla="*/ 370 w 927"/>
                <a:gd name="T25" fmla="*/ 3 h 123"/>
                <a:gd name="T26" fmla="*/ 282 w 927"/>
                <a:gd name="T27" fmla="*/ 6 h 123"/>
                <a:gd name="T28" fmla="*/ 203 w 927"/>
                <a:gd name="T29" fmla="*/ 12 h 123"/>
                <a:gd name="T30" fmla="*/ 136 w 927"/>
                <a:gd name="T31" fmla="*/ 19 h 123"/>
                <a:gd name="T32" fmla="*/ 79 w 927"/>
                <a:gd name="T33" fmla="*/ 28 h 123"/>
                <a:gd name="T34" fmla="*/ 35 w 927"/>
                <a:gd name="T35" fmla="*/ 38 h 123"/>
                <a:gd name="T36" fmla="*/ 9 w 927"/>
                <a:gd name="T37" fmla="*/ 50 h 123"/>
                <a:gd name="T38" fmla="*/ 0 w 927"/>
                <a:gd name="T39" fmla="*/ 57 h 123"/>
                <a:gd name="T40" fmla="*/ 0 w 927"/>
                <a:gd name="T41" fmla="*/ 63 h 123"/>
                <a:gd name="T42" fmla="*/ 0 w 927"/>
                <a:gd name="T43" fmla="*/ 63 h 123"/>
                <a:gd name="T44" fmla="*/ 0 w 927"/>
                <a:gd name="T45" fmla="*/ 69 h 123"/>
                <a:gd name="T46" fmla="*/ 9 w 927"/>
                <a:gd name="T47" fmla="*/ 76 h 123"/>
                <a:gd name="T48" fmla="*/ 35 w 927"/>
                <a:gd name="T49" fmla="*/ 85 h 123"/>
                <a:gd name="T50" fmla="*/ 79 w 927"/>
                <a:gd name="T51" fmla="*/ 95 h 123"/>
                <a:gd name="T52" fmla="*/ 136 w 927"/>
                <a:gd name="T53" fmla="*/ 104 h 123"/>
                <a:gd name="T54" fmla="*/ 203 w 927"/>
                <a:gd name="T55" fmla="*/ 114 h 123"/>
                <a:gd name="T56" fmla="*/ 282 w 927"/>
                <a:gd name="T57" fmla="*/ 117 h 123"/>
                <a:gd name="T58" fmla="*/ 370 w 927"/>
                <a:gd name="T59" fmla="*/ 123 h 123"/>
                <a:gd name="T60" fmla="*/ 462 w 927"/>
                <a:gd name="T61" fmla="*/ 123 h 123"/>
                <a:gd name="T62" fmla="*/ 462 w 927"/>
                <a:gd name="T63" fmla="*/ 123 h 123"/>
                <a:gd name="T64" fmla="*/ 557 w 927"/>
                <a:gd name="T65" fmla="*/ 123 h 123"/>
                <a:gd name="T66" fmla="*/ 642 w 927"/>
                <a:gd name="T67" fmla="*/ 117 h 123"/>
                <a:gd name="T68" fmla="*/ 722 w 927"/>
                <a:gd name="T69" fmla="*/ 114 h 123"/>
                <a:gd name="T70" fmla="*/ 791 w 927"/>
                <a:gd name="T71" fmla="*/ 104 h 123"/>
                <a:gd name="T72" fmla="*/ 848 w 927"/>
                <a:gd name="T73" fmla="*/ 95 h 123"/>
                <a:gd name="T74" fmla="*/ 889 w 927"/>
                <a:gd name="T75" fmla="*/ 85 h 123"/>
                <a:gd name="T76" fmla="*/ 918 w 927"/>
                <a:gd name="T77" fmla="*/ 76 h 123"/>
                <a:gd name="T78" fmla="*/ 924 w 927"/>
                <a:gd name="T79" fmla="*/ 69 h 123"/>
                <a:gd name="T80" fmla="*/ 927 w 927"/>
                <a:gd name="T81" fmla="*/ 63 h 123"/>
                <a:gd name="T82" fmla="*/ 927 w 927"/>
                <a:gd name="T83" fmla="*/ 6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7" h="123">
                  <a:moveTo>
                    <a:pt x="927" y="63"/>
                  </a:moveTo>
                  <a:lnTo>
                    <a:pt x="927" y="63"/>
                  </a:lnTo>
                  <a:lnTo>
                    <a:pt x="924" y="57"/>
                  </a:lnTo>
                  <a:lnTo>
                    <a:pt x="918" y="50"/>
                  </a:lnTo>
                  <a:lnTo>
                    <a:pt x="889" y="38"/>
                  </a:lnTo>
                  <a:lnTo>
                    <a:pt x="848" y="28"/>
                  </a:lnTo>
                  <a:lnTo>
                    <a:pt x="791" y="19"/>
                  </a:lnTo>
                  <a:lnTo>
                    <a:pt x="722" y="12"/>
                  </a:lnTo>
                  <a:lnTo>
                    <a:pt x="642" y="6"/>
                  </a:lnTo>
                  <a:lnTo>
                    <a:pt x="557" y="3"/>
                  </a:lnTo>
                  <a:lnTo>
                    <a:pt x="462" y="0"/>
                  </a:lnTo>
                  <a:lnTo>
                    <a:pt x="462" y="0"/>
                  </a:lnTo>
                  <a:lnTo>
                    <a:pt x="370" y="3"/>
                  </a:lnTo>
                  <a:lnTo>
                    <a:pt x="282" y="6"/>
                  </a:lnTo>
                  <a:lnTo>
                    <a:pt x="203" y="12"/>
                  </a:lnTo>
                  <a:lnTo>
                    <a:pt x="136" y="19"/>
                  </a:lnTo>
                  <a:lnTo>
                    <a:pt x="79" y="28"/>
                  </a:lnTo>
                  <a:lnTo>
                    <a:pt x="35" y="38"/>
                  </a:lnTo>
                  <a:lnTo>
                    <a:pt x="9" y="50"/>
                  </a:lnTo>
                  <a:lnTo>
                    <a:pt x="0" y="57"/>
                  </a:lnTo>
                  <a:lnTo>
                    <a:pt x="0" y="63"/>
                  </a:lnTo>
                  <a:lnTo>
                    <a:pt x="0" y="63"/>
                  </a:lnTo>
                  <a:lnTo>
                    <a:pt x="0" y="69"/>
                  </a:lnTo>
                  <a:lnTo>
                    <a:pt x="9" y="76"/>
                  </a:lnTo>
                  <a:lnTo>
                    <a:pt x="35" y="85"/>
                  </a:lnTo>
                  <a:lnTo>
                    <a:pt x="79" y="95"/>
                  </a:lnTo>
                  <a:lnTo>
                    <a:pt x="136" y="104"/>
                  </a:lnTo>
                  <a:lnTo>
                    <a:pt x="203" y="114"/>
                  </a:lnTo>
                  <a:lnTo>
                    <a:pt x="282" y="117"/>
                  </a:lnTo>
                  <a:lnTo>
                    <a:pt x="370" y="123"/>
                  </a:lnTo>
                  <a:lnTo>
                    <a:pt x="462" y="123"/>
                  </a:lnTo>
                  <a:lnTo>
                    <a:pt x="462" y="123"/>
                  </a:lnTo>
                  <a:lnTo>
                    <a:pt x="557" y="123"/>
                  </a:lnTo>
                  <a:lnTo>
                    <a:pt x="642" y="117"/>
                  </a:lnTo>
                  <a:lnTo>
                    <a:pt x="722" y="114"/>
                  </a:lnTo>
                  <a:lnTo>
                    <a:pt x="791" y="104"/>
                  </a:lnTo>
                  <a:lnTo>
                    <a:pt x="848" y="95"/>
                  </a:lnTo>
                  <a:lnTo>
                    <a:pt x="889" y="85"/>
                  </a:lnTo>
                  <a:lnTo>
                    <a:pt x="918" y="76"/>
                  </a:lnTo>
                  <a:lnTo>
                    <a:pt x="924" y="69"/>
                  </a:lnTo>
                  <a:lnTo>
                    <a:pt x="927" y="63"/>
                  </a:lnTo>
                  <a:lnTo>
                    <a:pt x="927" y="63"/>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9"/>
            <p:cNvSpPr>
              <a:spLocks/>
            </p:cNvSpPr>
            <p:nvPr/>
          </p:nvSpPr>
          <p:spPr bwMode="auto">
            <a:xfrm>
              <a:off x="423" y="3133"/>
              <a:ext cx="152" cy="205"/>
            </a:xfrm>
            <a:custGeom>
              <a:avLst/>
              <a:gdLst>
                <a:gd name="T0" fmla="*/ 89 w 152"/>
                <a:gd name="T1" fmla="*/ 0 h 205"/>
                <a:gd name="T2" fmla="*/ 89 w 152"/>
                <a:gd name="T3" fmla="*/ 0 h 205"/>
                <a:gd name="T4" fmla="*/ 67 w 152"/>
                <a:gd name="T5" fmla="*/ 12 h 205"/>
                <a:gd name="T6" fmla="*/ 48 w 152"/>
                <a:gd name="T7" fmla="*/ 31 h 205"/>
                <a:gd name="T8" fmla="*/ 25 w 152"/>
                <a:gd name="T9" fmla="*/ 53 h 205"/>
                <a:gd name="T10" fmla="*/ 16 w 152"/>
                <a:gd name="T11" fmla="*/ 69 h 205"/>
                <a:gd name="T12" fmla="*/ 10 w 152"/>
                <a:gd name="T13" fmla="*/ 82 h 205"/>
                <a:gd name="T14" fmla="*/ 3 w 152"/>
                <a:gd name="T15" fmla="*/ 101 h 205"/>
                <a:gd name="T16" fmla="*/ 0 w 152"/>
                <a:gd name="T17" fmla="*/ 120 h 205"/>
                <a:gd name="T18" fmla="*/ 0 w 152"/>
                <a:gd name="T19" fmla="*/ 139 h 205"/>
                <a:gd name="T20" fmla="*/ 0 w 152"/>
                <a:gd name="T21" fmla="*/ 161 h 205"/>
                <a:gd name="T22" fmla="*/ 6 w 152"/>
                <a:gd name="T23" fmla="*/ 183 h 205"/>
                <a:gd name="T24" fmla="*/ 19 w 152"/>
                <a:gd name="T25" fmla="*/ 205 h 205"/>
                <a:gd name="T26" fmla="*/ 48 w 152"/>
                <a:gd name="T27" fmla="*/ 190 h 205"/>
                <a:gd name="T28" fmla="*/ 48 w 152"/>
                <a:gd name="T29" fmla="*/ 190 h 205"/>
                <a:gd name="T30" fmla="*/ 41 w 152"/>
                <a:gd name="T31" fmla="*/ 171 h 205"/>
                <a:gd name="T32" fmla="*/ 41 w 152"/>
                <a:gd name="T33" fmla="*/ 148 h 205"/>
                <a:gd name="T34" fmla="*/ 38 w 152"/>
                <a:gd name="T35" fmla="*/ 126 h 205"/>
                <a:gd name="T36" fmla="*/ 44 w 152"/>
                <a:gd name="T37" fmla="*/ 101 h 205"/>
                <a:gd name="T38" fmla="*/ 48 w 152"/>
                <a:gd name="T39" fmla="*/ 88 h 205"/>
                <a:gd name="T40" fmla="*/ 57 w 152"/>
                <a:gd name="T41" fmla="*/ 79 h 205"/>
                <a:gd name="T42" fmla="*/ 67 w 152"/>
                <a:gd name="T43" fmla="*/ 69 h 205"/>
                <a:gd name="T44" fmla="*/ 76 w 152"/>
                <a:gd name="T45" fmla="*/ 60 h 205"/>
                <a:gd name="T46" fmla="*/ 92 w 152"/>
                <a:gd name="T47" fmla="*/ 53 h 205"/>
                <a:gd name="T48" fmla="*/ 111 w 152"/>
                <a:gd name="T49" fmla="*/ 50 h 205"/>
                <a:gd name="T50" fmla="*/ 111 w 152"/>
                <a:gd name="T51" fmla="*/ 50 h 205"/>
                <a:gd name="T52" fmla="*/ 139 w 152"/>
                <a:gd name="T53" fmla="*/ 41 h 205"/>
                <a:gd name="T54" fmla="*/ 146 w 152"/>
                <a:gd name="T55" fmla="*/ 38 h 205"/>
                <a:gd name="T56" fmla="*/ 152 w 152"/>
                <a:gd name="T57" fmla="*/ 34 h 205"/>
                <a:gd name="T58" fmla="*/ 152 w 152"/>
                <a:gd name="T59" fmla="*/ 31 h 205"/>
                <a:gd name="T60" fmla="*/ 149 w 152"/>
                <a:gd name="T61" fmla="*/ 25 h 205"/>
                <a:gd name="T62" fmla="*/ 139 w 152"/>
                <a:gd name="T63" fmla="*/ 19 h 205"/>
                <a:gd name="T64" fmla="*/ 105 w 152"/>
                <a:gd name="T65" fmla="*/ 6 h 205"/>
                <a:gd name="T66" fmla="*/ 89 w 152"/>
                <a:gd name="T67" fmla="*/ 0 h 205"/>
                <a:gd name="T68" fmla="*/ 89 w 152"/>
                <a:gd name="T6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2" h="205">
                  <a:moveTo>
                    <a:pt x="89" y="0"/>
                  </a:moveTo>
                  <a:lnTo>
                    <a:pt x="89" y="0"/>
                  </a:lnTo>
                  <a:lnTo>
                    <a:pt x="67" y="12"/>
                  </a:lnTo>
                  <a:lnTo>
                    <a:pt x="48" y="31"/>
                  </a:lnTo>
                  <a:lnTo>
                    <a:pt x="25" y="53"/>
                  </a:lnTo>
                  <a:lnTo>
                    <a:pt x="16" y="69"/>
                  </a:lnTo>
                  <a:lnTo>
                    <a:pt x="10" y="82"/>
                  </a:lnTo>
                  <a:lnTo>
                    <a:pt x="3" y="101"/>
                  </a:lnTo>
                  <a:lnTo>
                    <a:pt x="0" y="120"/>
                  </a:lnTo>
                  <a:lnTo>
                    <a:pt x="0" y="139"/>
                  </a:lnTo>
                  <a:lnTo>
                    <a:pt x="0" y="161"/>
                  </a:lnTo>
                  <a:lnTo>
                    <a:pt x="6" y="183"/>
                  </a:lnTo>
                  <a:lnTo>
                    <a:pt x="19" y="205"/>
                  </a:lnTo>
                  <a:lnTo>
                    <a:pt x="48" y="190"/>
                  </a:lnTo>
                  <a:lnTo>
                    <a:pt x="48" y="190"/>
                  </a:lnTo>
                  <a:lnTo>
                    <a:pt x="41" y="171"/>
                  </a:lnTo>
                  <a:lnTo>
                    <a:pt x="41" y="148"/>
                  </a:lnTo>
                  <a:lnTo>
                    <a:pt x="38" y="126"/>
                  </a:lnTo>
                  <a:lnTo>
                    <a:pt x="44" y="101"/>
                  </a:lnTo>
                  <a:lnTo>
                    <a:pt x="48" y="88"/>
                  </a:lnTo>
                  <a:lnTo>
                    <a:pt x="57" y="79"/>
                  </a:lnTo>
                  <a:lnTo>
                    <a:pt x="67" y="69"/>
                  </a:lnTo>
                  <a:lnTo>
                    <a:pt x="76" y="60"/>
                  </a:lnTo>
                  <a:lnTo>
                    <a:pt x="92" y="53"/>
                  </a:lnTo>
                  <a:lnTo>
                    <a:pt x="111" y="50"/>
                  </a:lnTo>
                  <a:lnTo>
                    <a:pt x="111" y="50"/>
                  </a:lnTo>
                  <a:lnTo>
                    <a:pt x="139" y="41"/>
                  </a:lnTo>
                  <a:lnTo>
                    <a:pt x="146" y="38"/>
                  </a:lnTo>
                  <a:lnTo>
                    <a:pt x="152" y="34"/>
                  </a:lnTo>
                  <a:lnTo>
                    <a:pt x="152" y="31"/>
                  </a:lnTo>
                  <a:lnTo>
                    <a:pt x="149" y="25"/>
                  </a:lnTo>
                  <a:lnTo>
                    <a:pt x="139" y="19"/>
                  </a:lnTo>
                  <a:lnTo>
                    <a:pt x="105" y="6"/>
                  </a:lnTo>
                  <a:lnTo>
                    <a:pt x="89" y="0"/>
                  </a:lnTo>
                  <a:lnTo>
                    <a:pt x="8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0"/>
            <p:cNvSpPr>
              <a:spLocks/>
            </p:cNvSpPr>
            <p:nvPr/>
          </p:nvSpPr>
          <p:spPr bwMode="auto">
            <a:xfrm>
              <a:off x="1123" y="3047"/>
              <a:ext cx="174" cy="108"/>
            </a:xfrm>
            <a:custGeom>
              <a:avLst/>
              <a:gdLst>
                <a:gd name="T0" fmla="*/ 3 w 174"/>
                <a:gd name="T1" fmla="*/ 0 h 108"/>
                <a:gd name="T2" fmla="*/ 174 w 174"/>
                <a:gd name="T3" fmla="*/ 79 h 108"/>
                <a:gd name="T4" fmla="*/ 139 w 174"/>
                <a:gd name="T5" fmla="*/ 108 h 108"/>
                <a:gd name="T6" fmla="*/ 0 w 174"/>
                <a:gd name="T7" fmla="*/ 41 h 108"/>
                <a:gd name="T8" fmla="*/ 3 w 174"/>
                <a:gd name="T9" fmla="*/ 0 h 108"/>
              </a:gdLst>
              <a:ahLst/>
              <a:cxnLst>
                <a:cxn ang="0">
                  <a:pos x="T0" y="T1"/>
                </a:cxn>
                <a:cxn ang="0">
                  <a:pos x="T2" y="T3"/>
                </a:cxn>
                <a:cxn ang="0">
                  <a:pos x="T4" y="T5"/>
                </a:cxn>
                <a:cxn ang="0">
                  <a:pos x="T6" y="T7"/>
                </a:cxn>
                <a:cxn ang="0">
                  <a:pos x="T8" y="T9"/>
                </a:cxn>
              </a:cxnLst>
              <a:rect l="0" t="0" r="r" b="b"/>
              <a:pathLst>
                <a:path w="174" h="108">
                  <a:moveTo>
                    <a:pt x="3" y="0"/>
                  </a:moveTo>
                  <a:lnTo>
                    <a:pt x="174" y="79"/>
                  </a:lnTo>
                  <a:lnTo>
                    <a:pt x="139" y="108"/>
                  </a:lnTo>
                  <a:lnTo>
                    <a:pt x="0" y="41"/>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0" name="Freeform 11"/>
            <p:cNvSpPr>
              <a:spLocks/>
            </p:cNvSpPr>
            <p:nvPr/>
          </p:nvSpPr>
          <p:spPr bwMode="auto">
            <a:xfrm>
              <a:off x="474" y="2974"/>
              <a:ext cx="677" cy="402"/>
            </a:xfrm>
            <a:custGeom>
              <a:avLst/>
              <a:gdLst>
                <a:gd name="T0" fmla="*/ 677 w 677"/>
                <a:gd name="T1" fmla="*/ 0 h 402"/>
                <a:gd name="T2" fmla="*/ 677 w 677"/>
                <a:gd name="T3" fmla="*/ 0 h 402"/>
                <a:gd name="T4" fmla="*/ 645 w 677"/>
                <a:gd name="T5" fmla="*/ 26 h 402"/>
                <a:gd name="T6" fmla="*/ 611 w 677"/>
                <a:gd name="T7" fmla="*/ 51 h 402"/>
                <a:gd name="T8" fmla="*/ 573 w 677"/>
                <a:gd name="T9" fmla="*/ 76 h 402"/>
                <a:gd name="T10" fmla="*/ 531 w 677"/>
                <a:gd name="T11" fmla="*/ 95 h 402"/>
                <a:gd name="T12" fmla="*/ 487 w 677"/>
                <a:gd name="T13" fmla="*/ 114 h 402"/>
                <a:gd name="T14" fmla="*/ 440 w 677"/>
                <a:gd name="T15" fmla="*/ 130 h 402"/>
                <a:gd name="T16" fmla="*/ 392 w 677"/>
                <a:gd name="T17" fmla="*/ 143 h 402"/>
                <a:gd name="T18" fmla="*/ 345 w 677"/>
                <a:gd name="T19" fmla="*/ 152 h 402"/>
                <a:gd name="T20" fmla="*/ 345 w 677"/>
                <a:gd name="T21" fmla="*/ 152 h 402"/>
                <a:gd name="T22" fmla="*/ 297 w 677"/>
                <a:gd name="T23" fmla="*/ 155 h 402"/>
                <a:gd name="T24" fmla="*/ 250 w 677"/>
                <a:gd name="T25" fmla="*/ 159 h 402"/>
                <a:gd name="T26" fmla="*/ 202 w 677"/>
                <a:gd name="T27" fmla="*/ 155 h 402"/>
                <a:gd name="T28" fmla="*/ 158 w 677"/>
                <a:gd name="T29" fmla="*/ 149 h 402"/>
                <a:gd name="T30" fmla="*/ 114 w 677"/>
                <a:gd name="T31" fmla="*/ 140 h 402"/>
                <a:gd name="T32" fmla="*/ 73 w 677"/>
                <a:gd name="T33" fmla="*/ 127 h 402"/>
                <a:gd name="T34" fmla="*/ 35 w 677"/>
                <a:gd name="T35" fmla="*/ 111 h 402"/>
                <a:gd name="T36" fmla="*/ 0 w 677"/>
                <a:gd name="T37" fmla="*/ 92 h 402"/>
                <a:gd name="T38" fmla="*/ 66 w 677"/>
                <a:gd name="T39" fmla="*/ 339 h 402"/>
                <a:gd name="T40" fmla="*/ 66 w 677"/>
                <a:gd name="T41" fmla="*/ 339 h 402"/>
                <a:gd name="T42" fmla="*/ 69 w 677"/>
                <a:gd name="T43" fmla="*/ 349 h 402"/>
                <a:gd name="T44" fmla="*/ 76 w 677"/>
                <a:gd name="T45" fmla="*/ 358 h 402"/>
                <a:gd name="T46" fmla="*/ 85 w 677"/>
                <a:gd name="T47" fmla="*/ 368 h 402"/>
                <a:gd name="T48" fmla="*/ 98 w 677"/>
                <a:gd name="T49" fmla="*/ 374 h 402"/>
                <a:gd name="T50" fmla="*/ 126 w 677"/>
                <a:gd name="T51" fmla="*/ 387 h 402"/>
                <a:gd name="T52" fmla="*/ 164 w 677"/>
                <a:gd name="T53" fmla="*/ 396 h 402"/>
                <a:gd name="T54" fmla="*/ 205 w 677"/>
                <a:gd name="T55" fmla="*/ 402 h 402"/>
                <a:gd name="T56" fmla="*/ 256 w 677"/>
                <a:gd name="T57" fmla="*/ 402 h 402"/>
                <a:gd name="T58" fmla="*/ 307 w 677"/>
                <a:gd name="T59" fmla="*/ 399 h 402"/>
                <a:gd name="T60" fmla="*/ 364 w 677"/>
                <a:gd name="T61" fmla="*/ 393 h 402"/>
                <a:gd name="T62" fmla="*/ 364 w 677"/>
                <a:gd name="T63" fmla="*/ 393 h 402"/>
                <a:gd name="T64" fmla="*/ 424 w 677"/>
                <a:gd name="T65" fmla="*/ 380 h 402"/>
                <a:gd name="T66" fmla="*/ 478 w 677"/>
                <a:gd name="T67" fmla="*/ 368 h 402"/>
                <a:gd name="T68" fmla="*/ 528 w 677"/>
                <a:gd name="T69" fmla="*/ 349 h 402"/>
                <a:gd name="T70" fmla="*/ 573 w 677"/>
                <a:gd name="T71" fmla="*/ 330 h 402"/>
                <a:gd name="T72" fmla="*/ 611 w 677"/>
                <a:gd name="T73" fmla="*/ 311 h 402"/>
                <a:gd name="T74" fmla="*/ 636 w 677"/>
                <a:gd name="T75" fmla="*/ 288 h 402"/>
                <a:gd name="T76" fmla="*/ 649 w 677"/>
                <a:gd name="T77" fmla="*/ 279 h 402"/>
                <a:gd name="T78" fmla="*/ 655 w 677"/>
                <a:gd name="T79" fmla="*/ 266 h 402"/>
                <a:gd name="T80" fmla="*/ 661 w 677"/>
                <a:gd name="T81" fmla="*/ 257 h 402"/>
                <a:gd name="T82" fmla="*/ 664 w 677"/>
                <a:gd name="T83" fmla="*/ 247 h 402"/>
                <a:gd name="T84" fmla="*/ 677 w 677"/>
                <a:gd name="T85"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77" h="402">
                  <a:moveTo>
                    <a:pt x="677" y="0"/>
                  </a:moveTo>
                  <a:lnTo>
                    <a:pt x="677" y="0"/>
                  </a:lnTo>
                  <a:lnTo>
                    <a:pt x="645" y="26"/>
                  </a:lnTo>
                  <a:lnTo>
                    <a:pt x="611" y="51"/>
                  </a:lnTo>
                  <a:lnTo>
                    <a:pt x="573" y="76"/>
                  </a:lnTo>
                  <a:lnTo>
                    <a:pt x="531" y="95"/>
                  </a:lnTo>
                  <a:lnTo>
                    <a:pt x="487" y="114"/>
                  </a:lnTo>
                  <a:lnTo>
                    <a:pt x="440" y="130"/>
                  </a:lnTo>
                  <a:lnTo>
                    <a:pt x="392" y="143"/>
                  </a:lnTo>
                  <a:lnTo>
                    <a:pt x="345" y="152"/>
                  </a:lnTo>
                  <a:lnTo>
                    <a:pt x="345" y="152"/>
                  </a:lnTo>
                  <a:lnTo>
                    <a:pt x="297" y="155"/>
                  </a:lnTo>
                  <a:lnTo>
                    <a:pt x="250" y="159"/>
                  </a:lnTo>
                  <a:lnTo>
                    <a:pt x="202" y="155"/>
                  </a:lnTo>
                  <a:lnTo>
                    <a:pt x="158" y="149"/>
                  </a:lnTo>
                  <a:lnTo>
                    <a:pt x="114" y="140"/>
                  </a:lnTo>
                  <a:lnTo>
                    <a:pt x="73" y="127"/>
                  </a:lnTo>
                  <a:lnTo>
                    <a:pt x="35" y="111"/>
                  </a:lnTo>
                  <a:lnTo>
                    <a:pt x="0" y="92"/>
                  </a:lnTo>
                  <a:lnTo>
                    <a:pt x="66" y="339"/>
                  </a:lnTo>
                  <a:lnTo>
                    <a:pt x="66" y="339"/>
                  </a:lnTo>
                  <a:lnTo>
                    <a:pt x="69" y="349"/>
                  </a:lnTo>
                  <a:lnTo>
                    <a:pt x="76" y="358"/>
                  </a:lnTo>
                  <a:lnTo>
                    <a:pt x="85" y="368"/>
                  </a:lnTo>
                  <a:lnTo>
                    <a:pt x="98" y="374"/>
                  </a:lnTo>
                  <a:lnTo>
                    <a:pt x="126" y="387"/>
                  </a:lnTo>
                  <a:lnTo>
                    <a:pt x="164" y="396"/>
                  </a:lnTo>
                  <a:lnTo>
                    <a:pt x="205" y="402"/>
                  </a:lnTo>
                  <a:lnTo>
                    <a:pt x="256" y="402"/>
                  </a:lnTo>
                  <a:lnTo>
                    <a:pt x="307" y="399"/>
                  </a:lnTo>
                  <a:lnTo>
                    <a:pt x="364" y="393"/>
                  </a:lnTo>
                  <a:lnTo>
                    <a:pt x="364" y="393"/>
                  </a:lnTo>
                  <a:lnTo>
                    <a:pt x="424" y="380"/>
                  </a:lnTo>
                  <a:lnTo>
                    <a:pt x="478" y="368"/>
                  </a:lnTo>
                  <a:lnTo>
                    <a:pt x="528" y="349"/>
                  </a:lnTo>
                  <a:lnTo>
                    <a:pt x="573" y="330"/>
                  </a:lnTo>
                  <a:lnTo>
                    <a:pt x="611" y="311"/>
                  </a:lnTo>
                  <a:lnTo>
                    <a:pt x="636" y="288"/>
                  </a:lnTo>
                  <a:lnTo>
                    <a:pt x="649" y="279"/>
                  </a:lnTo>
                  <a:lnTo>
                    <a:pt x="655" y="266"/>
                  </a:lnTo>
                  <a:lnTo>
                    <a:pt x="661" y="257"/>
                  </a:lnTo>
                  <a:lnTo>
                    <a:pt x="664" y="247"/>
                  </a:lnTo>
                  <a:lnTo>
                    <a:pt x="67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1" name="Freeform 12"/>
            <p:cNvSpPr>
              <a:spLocks/>
            </p:cNvSpPr>
            <p:nvPr/>
          </p:nvSpPr>
          <p:spPr bwMode="auto">
            <a:xfrm>
              <a:off x="499" y="3250"/>
              <a:ext cx="253" cy="418"/>
            </a:xfrm>
            <a:custGeom>
              <a:avLst/>
              <a:gdLst>
                <a:gd name="T0" fmla="*/ 199 w 253"/>
                <a:gd name="T1" fmla="*/ 9 h 418"/>
                <a:gd name="T2" fmla="*/ 199 w 253"/>
                <a:gd name="T3" fmla="*/ 9 h 418"/>
                <a:gd name="T4" fmla="*/ 184 w 253"/>
                <a:gd name="T5" fmla="*/ 28 h 418"/>
                <a:gd name="T6" fmla="*/ 168 w 253"/>
                <a:gd name="T7" fmla="*/ 50 h 418"/>
                <a:gd name="T8" fmla="*/ 149 w 253"/>
                <a:gd name="T9" fmla="*/ 85 h 418"/>
                <a:gd name="T10" fmla="*/ 130 w 253"/>
                <a:gd name="T11" fmla="*/ 126 h 418"/>
                <a:gd name="T12" fmla="*/ 111 w 253"/>
                <a:gd name="T13" fmla="*/ 183 h 418"/>
                <a:gd name="T14" fmla="*/ 105 w 253"/>
                <a:gd name="T15" fmla="*/ 215 h 418"/>
                <a:gd name="T16" fmla="*/ 101 w 253"/>
                <a:gd name="T17" fmla="*/ 247 h 418"/>
                <a:gd name="T18" fmla="*/ 98 w 253"/>
                <a:gd name="T19" fmla="*/ 285 h 418"/>
                <a:gd name="T20" fmla="*/ 95 w 253"/>
                <a:gd name="T21" fmla="*/ 326 h 418"/>
                <a:gd name="T22" fmla="*/ 95 w 253"/>
                <a:gd name="T23" fmla="*/ 326 h 418"/>
                <a:gd name="T24" fmla="*/ 76 w 253"/>
                <a:gd name="T25" fmla="*/ 329 h 418"/>
                <a:gd name="T26" fmla="*/ 60 w 253"/>
                <a:gd name="T27" fmla="*/ 335 h 418"/>
                <a:gd name="T28" fmla="*/ 41 w 253"/>
                <a:gd name="T29" fmla="*/ 345 h 418"/>
                <a:gd name="T30" fmla="*/ 22 w 253"/>
                <a:gd name="T31" fmla="*/ 358 h 418"/>
                <a:gd name="T32" fmla="*/ 6 w 253"/>
                <a:gd name="T33" fmla="*/ 370 h 418"/>
                <a:gd name="T34" fmla="*/ 3 w 253"/>
                <a:gd name="T35" fmla="*/ 380 h 418"/>
                <a:gd name="T36" fmla="*/ 0 w 253"/>
                <a:gd name="T37" fmla="*/ 389 h 418"/>
                <a:gd name="T38" fmla="*/ 0 w 253"/>
                <a:gd name="T39" fmla="*/ 399 h 418"/>
                <a:gd name="T40" fmla="*/ 3 w 253"/>
                <a:gd name="T41" fmla="*/ 408 h 418"/>
                <a:gd name="T42" fmla="*/ 3 w 253"/>
                <a:gd name="T43" fmla="*/ 408 h 418"/>
                <a:gd name="T44" fmla="*/ 13 w 253"/>
                <a:gd name="T45" fmla="*/ 415 h 418"/>
                <a:gd name="T46" fmla="*/ 29 w 253"/>
                <a:gd name="T47" fmla="*/ 418 h 418"/>
                <a:gd name="T48" fmla="*/ 48 w 253"/>
                <a:gd name="T49" fmla="*/ 418 h 418"/>
                <a:gd name="T50" fmla="*/ 149 w 253"/>
                <a:gd name="T51" fmla="*/ 370 h 418"/>
                <a:gd name="T52" fmla="*/ 149 w 253"/>
                <a:gd name="T53" fmla="*/ 370 h 418"/>
                <a:gd name="T54" fmla="*/ 152 w 253"/>
                <a:gd name="T55" fmla="*/ 367 h 418"/>
                <a:gd name="T56" fmla="*/ 155 w 253"/>
                <a:gd name="T57" fmla="*/ 361 h 418"/>
                <a:gd name="T58" fmla="*/ 162 w 253"/>
                <a:gd name="T59" fmla="*/ 351 h 418"/>
                <a:gd name="T60" fmla="*/ 158 w 253"/>
                <a:gd name="T61" fmla="*/ 345 h 418"/>
                <a:gd name="T62" fmla="*/ 155 w 253"/>
                <a:gd name="T63" fmla="*/ 339 h 418"/>
                <a:gd name="T64" fmla="*/ 139 w 253"/>
                <a:gd name="T65" fmla="*/ 316 h 418"/>
                <a:gd name="T66" fmla="*/ 139 w 253"/>
                <a:gd name="T67" fmla="*/ 316 h 418"/>
                <a:gd name="T68" fmla="*/ 136 w 253"/>
                <a:gd name="T69" fmla="*/ 288 h 418"/>
                <a:gd name="T70" fmla="*/ 136 w 253"/>
                <a:gd name="T71" fmla="*/ 256 h 418"/>
                <a:gd name="T72" fmla="*/ 143 w 253"/>
                <a:gd name="T73" fmla="*/ 218 h 418"/>
                <a:gd name="T74" fmla="*/ 155 w 253"/>
                <a:gd name="T75" fmla="*/ 174 h 418"/>
                <a:gd name="T76" fmla="*/ 162 w 253"/>
                <a:gd name="T77" fmla="*/ 152 h 418"/>
                <a:gd name="T78" fmla="*/ 174 w 253"/>
                <a:gd name="T79" fmla="*/ 130 h 418"/>
                <a:gd name="T80" fmla="*/ 190 w 253"/>
                <a:gd name="T81" fmla="*/ 107 h 418"/>
                <a:gd name="T82" fmla="*/ 206 w 253"/>
                <a:gd name="T83" fmla="*/ 85 h 418"/>
                <a:gd name="T84" fmla="*/ 228 w 253"/>
                <a:gd name="T85" fmla="*/ 63 h 418"/>
                <a:gd name="T86" fmla="*/ 250 w 253"/>
                <a:gd name="T87" fmla="*/ 41 h 418"/>
                <a:gd name="T88" fmla="*/ 250 w 253"/>
                <a:gd name="T89" fmla="*/ 41 h 418"/>
                <a:gd name="T90" fmla="*/ 253 w 253"/>
                <a:gd name="T91" fmla="*/ 31 h 418"/>
                <a:gd name="T92" fmla="*/ 253 w 253"/>
                <a:gd name="T93" fmla="*/ 22 h 418"/>
                <a:gd name="T94" fmla="*/ 250 w 253"/>
                <a:gd name="T95" fmla="*/ 12 h 418"/>
                <a:gd name="T96" fmla="*/ 244 w 253"/>
                <a:gd name="T97" fmla="*/ 3 h 418"/>
                <a:gd name="T98" fmla="*/ 234 w 253"/>
                <a:gd name="T99" fmla="*/ 0 h 418"/>
                <a:gd name="T100" fmla="*/ 222 w 253"/>
                <a:gd name="T101" fmla="*/ 0 h 418"/>
                <a:gd name="T102" fmla="*/ 199 w 253"/>
                <a:gd name="T103" fmla="*/ 9 h 418"/>
                <a:gd name="T104" fmla="*/ 199 w 253"/>
                <a:gd name="T105" fmla="*/ 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3" h="418">
                  <a:moveTo>
                    <a:pt x="199" y="9"/>
                  </a:moveTo>
                  <a:lnTo>
                    <a:pt x="199" y="9"/>
                  </a:lnTo>
                  <a:lnTo>
                    <a:pt x="184" y="28"/>
                  </a:lnTo>
                  <a:lnTo>
                    <a:pt x="168" y="50"/>
                  </a:lnTo>
                  <a:lnTo>
                    <a:pt x="149" y="85"/>
                  </a:lnTo>
                  <a:lnTo>
                    <a:pt x="130" y="126"/>
                  </a:lnTo>
                  <a:lnTo>
                    <a:pt x="111" y="183"/>
                  </a:lnTo>
                  <a:lnTo>
                    <a:pt x="105" y="215"/>
                  </a:lnTo>
                  <a:lnTo>
                    <a:pt x="101" y="247"/>
                  </a:lnTo>
                  <a:lnTo>
                    <a:pt x="98" y="285"/>
                  </a:lnTo>
                  <a:lnTo>
                    <a:pt x="95" y="326"/>
                  </a:lnTo>
                  <a:lnTo>
                    <a:pt x="95" y="326"/>
                  </a:lnTo>
                  <a:lnTo>
                    <a:pt x="76" y="329"/>
                  </a:lnTo>
                  <a:lnTo>
                    <a:pt x="60" y="335"/>
                  </a:lnTo>
                  <a:lnTo>
                    <a:pt x="41" y="345"/>
                  </a:lnTo>
                  <a:lnTo>
                    <a:pt x="22" y="358"/>
                  </a:lnTo>
                  <a:lnTo>
                    <a:pt x="6" y="370"/>
                  </a:lnTo>
                  <a:lnTo>
                    <a:pt x="3" y="380"/>
                  </a:lnTo>
                  <a:lnTo>
                    <a:pt x="0" y="389"/>
                  </a:lnTo>
                  <a:lnTo>
                    <a:pt x="0" y="399"/>
                  </a:lnTo>
                  <a:lnTo>
                    <a:pt x="3" y="408"/>
                  </a:lnTo>
                  <a:lnTo>
                    <a:pt x="3" y="408"/>
                  </a:lnTo>
                  <a:lnTo>
                    <a:pt x="13" y="415"/>
                  </a:lnTo>
                  <a:lnTo>
                    <a:pt x="29" y="418"/>
                  </a:lnTo>
                  <a:lnTo>
                    <a:pt x="48" y="418"/>
                  </a:lnTo>
                  <a:lnTo>
                    <a:pt x="149" y="370"/>
                  </a:lnTo>
                  <a:lnTo>
                    <a:pt x="149" y="370"/>
                  </a:lnTo>
                  <a:lnTo>
                    <a:pt x="152" y="367"/>
                  </a:lnTo>
                  <a:lnTo>
                    <a:pt x="155" y="361"/>
                  </a:lnTo>
                  <a:lnTo>
                    <a:pt x="162" y="351"/>
                  </a:lnTo>
                  <a:lnTo>
                    <a:pt x="158" y="345"/>
                  </a:lnTo>
                  <a:lnTo>
                    <a:pt x="155" y="339"/>
                  </a:lnTo>
                  <a:lnTo>
                    <a:pt x="139" y="316"/>
                  </a:lnTo>
                  <a:lnTo>
                    <a:pt x="139" y="316"/>
                  </a:lnTo>
                  <a:lnTo>
                    <a:pt x="136" y="288"/>
                  </a:lnTo>
                  <a:lnTo>
                    <a:pt x="136" y="256"/>
                  </a:lnTo>
                  <a:lnTo>
                    <a:pt x="143" y="218"/>
                  </a:lnTo>
                  <a:lnTo>
                    <a:pt x="155" y="174"/>
                  </a:lnTo>
                  <a:lnTo>
                    <a:pt x="162" y="152"/>
                  </a:lnTo>
                  <a:lnTo>
                    <a:pt x="174" y="130"/>
                  </a:lnTo>
                  <a:lnTo>
                    <a:pt x="190" y="107"/>
                  </a:lnTo>
                  <a:lnTo>
                    <a:pt x="206" y="85"/>
                  </a:lnTo>
                  <a:lnTo>
                    <a:pt x="228" y="63"/>
                  </a:lnTo>
                  <a:lnTo>
                    <a:pt x="250" y="41"/>
                  </a:lnTo>
                  <a:lnTo>
                    <a:pt x="250" y="41"/>
                  </a:lnTo>
                  <a:lnTo>
                    <a:pt x="253" y="31"/>
                  </a:lnTo>
                  <a:lnTo>
                    <a:pt x="253" y="22"/>
                  </a:lnTo>
                  <a:lnTo>
                    <a:pt x="250" y="12"/>
                  </a:lnTo>
                  <a:lnTo>
                    <a:pt x="244" y="3"/>
                  </a:lnTo>
                  <a:lnTo>
                    <a:pt x="234" y="0"/>
                  </a:lnTo>
                  <a:lnTo>
                    <a:pt x="222" y="0"/>
                  </a:lnTo>
                  <a:lnTo>
                    <a:pt x="199" y="9"/>
                  </a:lnTo>
                  <a:lnTo>
                    <a:pt x="199"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2" name="Freeform 13"/>
            <p:cNvSpPr>
              <a:spLocks/>
            </p:cNvSpPr>
            <p:nvPr/>
          </p:nvSpPr>
          <p:spPr bwMode="auto">
            <a:xfrm>
              <a:off x="1015" y="3212"/>
              <a:ext cx="253" cy="421"/>
            </a:xfrm>
            <a:custGeom>
              <a:avLst/>
              <a:gdLst>
                <a:gd name="T0" fmla="*/ 51 w 253"/>
                <a:gd name="T1" fmla="*/ 12 h 421"/>
                <a:gd name="T2" fmla="*/ 51 w 253"/>
                <a:gd name="T3" fmla="*/ 12 h 421"/>
                <a:gd name="T4" fmla="*/ 66 w 253"/>
                <a:gd name="T5" fmla="*/ 28 h 421"/>
                <a:gd name="T6" fmla="*/ 85 w 253"/>
                <a:gd name="T7" fmla="*/ 54 h 421"/>
                <a:gd name="T8" fmla="*/ 104 w 253"/>
                <a:gd name="T9" fmla="*/ 85 h 421"/>
                <a:gd name="T10" fmla="*/ 123 w 253"/>
                <a:gd name="T11" fmla="*/ 130 h 421"/>
                <a:gd name="T12" fmla="*/ 139 w 253"/>
                <a:gd name="T13" fmla="*/ 183 h 421"/>
                <a:gd name="T14" fmla="*/ 146 w 253"/>
                <a:gd name="T15" fmla="*/ 215 h 421"/>
                <a:gd name="T16" fmla="*/ 152 w 253"/>
                <a:gd name="T17" fmla="*/ 250 h 421"/>
                <a:gd name="T18" fmla="*/ 155 w 253"/>
                <a:gd name="T19" fmla="*/ 285 h 421"/>
                <a:gd name="T20" fmla="*/ 155 w 253"/>
                <a:gd name="T21" fmla="*/ 326 h 421"/>
                <a:gd name="T22" fmla="*/ 155 w 253"/>
                <a:gd name="T23" fmla="*/ 326 h 421"/>
                <a:gd name="T24" fmla="*/ 174 w 253"/>
                <a:gd name="T25" fmla="*/ 332 h 421"/>
                <a:gd name="T26" fmla="*/ 193 w 253"/>
                <a:gd name="T27" fmla="*/ 339 h 421"/>
                <a:gd name="T28" fmla="*/ 212 w 253"/>
                <a:gd name="T29" fmla="*/ 345 h 421"/>
                <a:gd name="T30" fmla="*/ 231 w 253"/>
                <a:gd name="T31" fmla="*/ 358 h 421"/>
                <a:gd name="T32" fmla="*/ 244 w 253"/>
                <a:gd name="T33" fmla="*/ 373 h 421"/>
                <a:gd name="T34" fmla="*/ 250 w 253"/>
                <a:gd name="T35" fmla="*/ 380 h 421"/>
                <a:gd name="T36" fmla="*/ 253 w 253"/>
                <a:gd name="T37" fmla="*/ 389 h 421"/>
                <a:gd name="T38" fmla="*/ 253 w 253"/>
                <a:gd name="T39" fmla="*/ 399 h 421"/>
                <a:gd name="T40" fmla="*/ 250 w 253"/>
                <a:gd name="T41" fmla="*/ 411 h 421"/>
                <a:gd name="T42" fmla="*/ 250 w 253"/>
                <a:gd name="T43" fmla="*/ 411 h 421"/>
                <a:gd name="T44" fmla="*/ 237 w 253"/>
                <a:gd name="T45" fmla="*/ 418 h 421"/>
                <a:gd name="T46" fmla="*/ 225 w 253"/>
                <a:gd name="T47" fmla="*/ 421 h 421"/>
                <a:gd name="T48" fmla="*/ 206 w 253"/>
                <a:gd name="T49" fmla="*/ 421 h 421"/>
                <a:gd name="T50" fmla="*/ 104 w 253"/>
                <a:gd name="T51" fmla="*/ 370 h 421"/>
                <a:gd name="T52" fmla="*/ 104 w 253"/>
                <a:gd name="T53" fmla="*/ 370 h 421"/>
                <a:gd name="T54" fmla="*/ 101 w 253"/>
                <a:gd name="T55" fmla="*/ 370 h 421"/>
                <a:gd name="T56" fmla="*/ 95 w 253"/>
                <a:gd name="T57" fmla="*/ 361 h 421"/>
                <a:gd name="T58" fmla="*/ 92 w 253"/>
                <a:gd name="T59" fmla="*/ 351 h 421"/>
                <a:gd name="T60" fmla="*/ 92 w 253"/>
                <a:gd name="T61" fmla="*/ 345 h 421"/>
                <a:gd name="T62" fmla="*/ 95 w 253"/>
                <a:gd name="T63" fmla="*/ 339 h 421"/>
                <a:gd name="T64" fmla="*/ 114 w 253"/>
                <a:gd name="T65" fmla="*/ 316 h 421"/>
                <a:gd name="T66" fmla="*/ 114 w 253"/>
                <a:gd name="T67" fmla="*/ 316 h 421"/>
                <a:gd name="T68" fmla="*/ 114 w 253"/>
                <a:gd name="T69" fmla="*/ 288 h 421"/>
                <a:gd name="T70" fmla="*/ 114 w 253"/>
                <a:gd name="T71" fmla="*/ 259 h 421"/>
                <a:gd name="T72" fmla="*/ 111 w 253"/>
                <a:gd name="T73" fmla="*/ 218 h 421"/>
                <a:gd name="T74" fmla="*/ 98 w 253"/>
                <a:gd name="T75" fmla="*/ 174 h 421"/>
                <a:gd name="T76" fmla="*/ 89 w 253"/>
                <a:gd name="T77" fmla="*/ 152 h 421"/>
                <a:gd name="T78" fmla="*/ 76 w 253"/>
                <a:gd name="T79" fmla="*/ 130 h 421"/>
                <a:gd name="T80" fmla="*/ 63 w 253"/>
                <a:gd name="T81" fmla="*/ 107 h 421"/>
                <a:gd name="T82" fmla="*/ 44 w 253"/>
                <a:gd name="T83" fmla="*/ 85 h 421"/>
                <a:gd name="T84" fmla="*/ 25 w 253"/>
                <a:gd name="T85" fmla="*/ 63 h 421"/>
                <a:gd name="T86" fmla="*/ 0 w 253"/>
                <a:gd name="T87" fmla="*/ 44 h 421"/>
                <a:gd name="T88" fmla="*/ 0 w 253"/>
                <a:gd name="T89" fmla="*/ 44 h 421"/>
                <a:gd name="T90" fmla="*/ 0 w 253"/>
                <a:gd name="T91" fmla="*/ 31 h 421"/>
                <a:gd name="T92" fmla="*/ 0 w 253"/>
                <a:gd name="T93" fmla="*/ 22 h 421"/>
                <a:gd name="T94" fmla="*/ 3 w 253"/>
                <a:gd name="T95" fmla="*/ 12 h 421"/>
                <a:gd name="T96" fmla="*/ 6 w 253"/>
                <a:gd name="T97" fmla="*/ 3 h 421"/>
                <a:gd name="T98" fmla="*/ 16 w 253"/>
                <a:gd name="T99" fmla="*/ 0 h 421"/>
                <a:gd name="T100" fmla="*/ 32 w 253"/>
                <a:gd name="T101" fmla="*/ 3 h 421"/>
                <a:gd name="T102" fmla="*/ 51 w 253"/>
                <a:gd name="T103" fmla="*/ 12 h 421"/>
                <a:gd name="T104" fmla="*/ 51 w 253"/>
                <a:gd name="T105" fmla="*/ 12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3" h="421">
                  <a:moveTo>
                    <a:pt x="51" y="12"/>
                  </a:moveTo>
                  <a:lnTo>
                    <a:pt x="51" y="12"/>
                  </a:lnTo>
                  <a:lnTo>
                    <a:pt x="66" y="28"/>
                  </a:lnTo>
                  <a:lnTo>
                    <a:pt x="85" y="54"/>
                  </a:lnTo>
                  <a:lnTo>
                    <a:pt x="104" y="85"/>
                  </a:lnTo>
                  <a:lnTo>
                    <a:pt x="123" y="130"/>
                  </a:lnTo>
                  <a:lnTo>
                    <a:pt x="139" y="183"/>
                  </a:lnTo>
                  <a:lnTo>
                    <a:pt x="146" y="215"/>
                  </a:lnTo>
                  <a:lnTo>
                    <a:pt x="152" y="250"/>
                  </a:lnTo>
                  <a:lnTo>
                    <a:pt x="155" y="285"/>
                  </a:lnTo>
                  <a:lnTo>
                    <a:pt x="155" y="326"/>
                  </a:lnTo>
                  <a:lnTo>
                    <a:pt x="155" y="326"/>
                  </a:lnTo>
                  <a:lnTo>
                    <a:pt x="174" y="332"/>
                  </a:lnTo>
                  <a:lnTo>
                    <a:pt x="193" y="339"/>
                  </a:lnTo>
                  <a:lnTo>
                    <a:pt x="212" y="345"/>
                  </a:lnTo>
                  <a:lnTo>
                    <a:pt x="231" y="358"/>
                  </a:lnTo>
                  <a:lnTo>
                    <a:pt x="244" y="373"/>
                  </a:lnTo>
                  <a:lnTo>
                    <a:pt x="250" y="380"/>
                  </a:lnTo>
                  <a:lnTo>
                    <a:pt x="253" y="389"/>
                  </a:lnTo>
                  <a:lnTo>
                    <a:pt x="253" y="399"/>
                  </a:lnTo>
                  <a:lnTo>
                    <a:pt x="250" y="411"/>
                  </a:lnTo>
                  <a:lnTo>
                    <a:pt x="250" y="411"/>
                  </a:lnTo>
                  <a:lnTo>
                    <a:pt x="237" y="418"/>
                  </a:lnTo>
                  <a:lnTo>
                    <a:pt x="225" y="421"/>
                  </a:lnTo>
                  <a:lnTo>
                    <a:pt x="206" y="421"/>
                  </a:lnTo>
                  <a:lnTo>
                    <a:pt x="104" y="370"/>
                  </a:lnTo>
                  <a:lnTo>
                    <a:pt x="104" y="370"/>
                  </a:lnTo>
                  <a:lnTo>
                    <a:pt x="101" y="370"/>
                  </a:lnTo>
                  <a:lnTo>
                    <a:pt x="95" y="361"/>
                  </a:lnTo>
                  <a:lnTo>
                    <a:pt x="92" y="351"/>
                  </a:lnTo>
                  <a:lnTo>
                    <a:pt x="92" y="345"/>
                  </a:lnTo>
                  <a:lnTo>
                    <a:pt x="95" y="339"/>
                  </a:lnTo>
                  <a:lnTo>
                    <a:pt x="114" y="316"/>
                  </a:lnTo>
                  <a:lnTo>
                    <a:pt x="114" y="316"/>
                  </a:lnTo>
                  <a:lnTo>
                    <a:pt x="114" y="288"/>
                  </a:lnTo>
                  <a:lnTo>
                    <a:pt x="114" y="259"/>
                  </a:lnTo>
                  <a:lnTo>
                    <a:pt x="111" y="218"/>
                  </a:lnTo>
                  <a:lnTo>
                    <a:pt x="98" y="174"/>
                  </a:lnTo>
                  <a:lnTo>
                    <a:pt x="89" y="152"/>
                  </a:lnTo>
                  <a:lnTo>
                    <a:pt x="76" y="130"/>
                  </a:lnTo>
                  <a:lnTo>
                    <a:pt x="63" y="107"/>
                  </a:lnTo>
                  <a:lnTo>
                    <a:pt x="44" y="85"/>
                  </a:lnTo>
                  <a:lnTo>
                    <a:pt x="25" y="63"/>
                  </a:lnTo>
                  <a:lnTo>
                    <a:pt x="0" y="44"/>
                  </a:lnTo>
                  <a:lnTo>
                    <a:pt x="0" y="44"/>
                  </a:lnTo>
                  <a:lnTo>
                    <a:pt x="0" y="31"/>
                  </a:lnTo>
                  <a:lnTo>
                    <a:pt x="0" y="22"/>
                  </a:lnTo>
                  <a:lnTo>
                    <a:pt x="3" y="12"/>
                  </a:lnTo>
                  <a:lnTo>
                    <a:pt x="6" y="3"/>
                  </a:lnTo>
                  <a:lnTo>
                    <a:pt x="16" y="0"/>
                  </a:lnTo>
                  <a:lnTo>
                    <a:pt x="32" y="3"/>
                  </a:lnTo>
                  <a:lnTo>
                    <a:pt x="51" y="12"/>
                  </a:lnTo>
                  <a:lnTo>
                    <a:pt x="51"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3" name="Freeform 14"/>
            <p:cNvSpPr>
              <a:spLocks/>
            </p:cNvSpPr>
            <p:nvPr/>
          </p:nvSpPr>
          <p:spPr bwMode="auto">
            <a:xfrm>
              <a:off x="372" y="2544"/>
              <a:ext cx="861" cy="554"/>
            </a:xfrm>
            <a:custGeom>
              <a:avLst/>
              <a:gdLst>
                <a:gd name="T0" fmla="*/ 4 w 861"/>
                <a:gd name="T1" fmla="*/ 370 h 554"/>
                <a:gd name="T2" fmla="*/ 0 w 861"/>
                <a:gd name="T3" fmla="*/ 316 h 554"/>
                <a:gd name="T4" fmla="*/ 13 w 861"/>
                <a:gd name="T5" fmla="*/ 262 h 554"/>
                <a:gd name="T6" fmla="*/ 45 w 861"/>
                <a:gd name="T7" fmla="*/ 209 h 554"/>
                <a:gd name="T8" fmla="*/ 89 w 861"/>
                <a:gd name="T9" fmla="*/ 158 h 554"/>
                <a:gd name="T10" fmla="*/ 143 w 861"/>
                <a:gd name="T11" fmla="*/ 114 h 554"/>
                <a:gd name="T12" fmla="*/ 209 w 861"/>
                <a:gd name="T13" fmla="*/ 72 h 554"/>
                <a:gd name="T14" fmla="*/ 289 w 861"/>
                <a:gd name="T15" fmla="*/ 38 h 554"/>
                <a:gd name="T16" fmla="*/ 374 w 861"/>
                <a:gd name="T17" fmla="*/ 15 h 554"/>
                <a:gd name="T18" fmla="*/ 415 w 861"/>
                <a:gd name="T19" fmla="*/ 6 h 554"/>
                <a:gd name="T20" fmla="*/ 501 w 861"/>
                <a:gd name="T21" fmla="*/ 0 h 554"/>
                <a:gd name="T22" fmla="*/ 583 w 861"/>
                <a:gd name="T23" fmla="*/ 3 h 554"/>
                <a:gd name="T24" fmla="*/ 656 w 861"/>
                <a:gd name="T25" fmla="*/ 15 h 554"/>
                <a:gd name="T26" fmla="*/ 722 w 861"/>
                <a:gd name="T27" fmla="*/ 38 h 554"/>
                <a:gd name="T28" fmla="*/ 779 w 861"/>
                <a:gd name="T29" fmla="*/ 69 h 554"/>
                <a:gd name="T30" fmla="*/ 820 w 861"/>
                <a:gd name="T31" fmla="*/ 110 h 554"/>
                <a:gd name="T32" fmla="*/ 849 w 861"/>
                <a:gd name="T33" fmla="*/ 155 h 554"/>
                <a:gd name="T34" fmla="*/ 858 w 861"/>
                <a:gd name="T35" fmla="*/ 183 h 554"/>
                <a:gd name="T36" fmla="*/ 861 w 861"/>
                <a:gd name="T37" fmla="*/ 237 h 554"/>
                <a:gd name="T38" fmla="*/ 846 w 861"/>
                <a:gd name="T39" fmla="*/ 291 h 554"/>
                <a:gd name="T40" fmla="*/ 817 w 861"/>
                <a:gd name="T41" fmla="*/ 345 h 554"/>
                <a:gd name="T42" fmla="*/ 773 w 861"/>
                <a:gd name="T43" fmla="*/ 395 h 554"/>
                <a:gd name="T44" fmla="*/ 716 w 861"/>
                <a:gd name="T45" fmla="*/ 440 h 554"/>
                <a:gd name="T46" fmla="*/ 649 w 861"/>
                <a:gd name="T47" fmla="*/ 481 h 554"/>
                <a:gd name="T48" fmla="*/ 573 w 861"/>
                <a:gd name="T49" fmla="*/ 516 h 554"/>
                <a:gd name="T50" fmla="*/ 488 w 861"/>
                <a:gd name="T51" fmla="*/ 538 h 554"/>
                <a:gd name="T52" fmla="*/ 444 w 861"/>
                <a:gd name="T53" fmla="*/ 547 h 554"/>
                <a:gd name="T54" fmla="*/ 358 w 861"/>
                <a:gd name="T55" fmla="*/ 554 h 554"/>
                <a:gd name="T56" fmla="*/ 279 w 861"/>
                <a:gd name="T57" fmla="*/ 551 h 554"/>
                <a:gd name="T58" fmla="*/ 203 w 861"/>
                <a:gd name="T59" fmla="*/ 538 h 554"/>
                <a:gd name="T60" fmla="*/ 137 w 861"/>
                <a:gd name="T61" fmla="*/ 516 h 554"/>
                <a:gd name="T62" fmla="*/ 83 w 861"/>
                <a:gd name="T63" fmla="*/ 484 h 554"/>
                <a:gd name="T64" fmla="*/ 38 w 861"/>
                <a:gd name="T65" fmla="*/ 443 h 554"/>
                <a:gd name="T66" fmla="*/ 10 w 861"/>
                <a:gd name="T67" fmla="*/ 399 h 554"/>
                <a:gd name="T68" fmla="*/ 4 w 861"/>
                <a:gd name="T69" fmla="*/ 37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61" h="554">
                  <a:moveTo>
                    <a:pt x="4" y="370"/>
                  </a:moveTo>
                  <a:lnTo>
                    <a:pt x="4" y="370"/>
                  </a:lnTo>
                  <a:lnTo>
                    <a:pt x="0" y="345"/>
                  </a:lnTo>
                  <a:lnTo>
                    <a:pt x="0" y="316"/>
                  </a:lnTo>
                  <a:lnTo>
                    <a:pt x="7" y="288"/>
                  </a:lnTo>
                  <a:lnTo>
                    <a:pt x="13" y="262"/>
                  </a:lnTo>
                  <a:lnTo>
                    <a:pt x="26" y="234"/>
                  </a:lnTo>
                  <a:lnTo>
                    <a:pt x="45" y="209"/>
                  </a:lnTo>
                  <a:lnTo>
                    <a:pt x="64" y="183"/>
                  </a:lnTo>
                  <a:lnTo>
                    <a:pt x="89" y="158"/>
                  </a:lnTo>
                  <a:lnTo>
                    <a:pt x="114" y="136"/>
                  </a:lnTo>
                  <a:lnTo>
                    <a:pt x="143" y="114"/>
                  </a:lnTo>
                  <a:lnTo>
                    <a:pt x="175" y="91"/>
                  </a:lnTo>
                  <a:lnTo>
                    <a:pt x="209" y="72"/>
                  </a:lnTo>
                  <a:lnTo>
                    <a:pt x="247" y="53"/>
                  </a:lnTo>
                  <a:lnTo>
                    <a:pt x="289" y="38"/>
                  </a:lnTo>
                  <a:lnTo>
                    <a:pt x="330" y="25"/>
                  </a:lnTo>
                  <a:lnTo>
                    <a:pt x="374" y="15"/>
                  </a:lnTo>
                  <a:lnTo>
                    <a:pt x="374" y="15"/>
                  </a:lnTo>
                  <a:lnTo>
                    <a:pt x="415" y="6"/>
                  </a:lnTo>
                  <a:lnTo>
                    <a:pt x="459" y="0"/>
                  </a:lnTo>
                  <a:lnTo>
                    <a:pt x="501" y="0"/>
                  </a:lnTo>
                  <a:lnTo>
                    <a:pt x="542" y="0"/>
                  </a:lnTo>
                  <a:lnTo>
                    <a:pt x="583" y="3"/>
                  </a:lnTo>
                  <a:lnTo>
                    <a:pt x="621" y="6"/>
                  </a:lnTo>
                  <a:lnTo>
                    <a:pt x="656" y="15"/>
                  </a:lnTo>
                  <a:lnTo>
                    <a:pt x="690" y="25"/>
                  </a:lnTo>
                  <a:lnTo>
                    <a:pt x="722" y="38"/>
                  </a:lnTo>
                  <a:lnTo>
                    <a:pt x="751" y="53"/>
                  </a:lnTo>
                  <a:lnTo>
                    <a:pt x="779" y="69"/>
                  </a:lnTo>
                  <a:lnTo>
                    <a:pt x="801" y="88"/>
                  </a:lnTo>
                  <a:lnTo>
                    <a:pt x="820" y="110"/>
                  </a:lnTo>
                  <a:lnTo>
                    <a:pt x="836" y="133"/>
                  </a:lnTo>
                  <a:lnTo>
                    <a:pt x="849" y="155"/>
                  </a:lnTo>
                  <a:lnTo>
                    <a:pt x="858" y="183"/>
                  </a:lnTo>
                  <a:lnTo>
                    <a:pt x="858" y="183"/>
                  </a:lnTo>
                  <a:lnTo>
                    <a:pt x="861" y="209"/>
                  </a:lnTo>
                  <a:lnTo>
                    <a:pt x="861" y="237"/>
                  </a:lnTo>
                  <a:lnTo>
                    <a:pt x="855" y="266"/>
                  </a:lnTo>
                  <a:lnTo>
                    <a:pt x="846" y="291"/>
                  </a:lnTo>
                  <a:lnTo>
                    <a:pt x="833" y="319"/>
                  </a:lnTo>
                  <a:lnTo>
                    <a:pt x="817" y="345"/>
                  </a:lnTo>
                  <a:lnTo>
                    <a:pt x="795" y="370"/>
                  </a:lnTo>
                  <a:lnTo>
                    <a:pt x="773" y="395"/>
                  </a:lnTo>
                  <a:lnTo>
                    <a:pt x="747" y="418"/>
                  </a:lnTo>
                  <a:lnTo>
                    <a:pt x="716" y="440"/>
                  </a:lnTo>
                  <a:lnTo>
                    <a:pt x="684" y="462"/>
                  </a:lnTo>
                  <a:lnTo>
                    <a:pt x="649" y="481"/>
                  </a:lnTo>
                  <a:lnTo>
                    <a:pt x="611" y="500"/>
                  </a:lnTo>
                  <a:lnTo>
                    <a:pt x="573" y="516"/>
                  </a:lnTo>
                  <a:lnTo>
                    <a:pt x="532" y="528"/>
                  </a:lnTo>
                  <a:lnTo>
                    <a:pt x="488" y="538"/>
                  </a:lnTo>
                  <a:lnTo>
                    <a:pt x="488" y="538"/>
                  </a:lnTo>
                  <a:lnTo>
                    <a:pt x="444" y="547"/>
                  </a:lnTo>
                  <a:lnTo>
                    <a:pt x="399" y="554"/>
                  </a:lnTo>
                  <a:lnTo>
                    <a:pt x="358" y="554"/>
                  </a:lnTo>
                  <a:lnTo>
                    <a:pt x="317" y="554"/>
                  </a:lnTo>
                  <a:lnTo>
                    <a:pt x="279" y="551"/>
                  </a:lnTo>
                  <a:lnTo>
                    <a:pt x="238" y="547"/>
                  </a:lnTo>
                  <a:lnTo>
                    <a:pt x="203" y="538"/>
                  </a:lnTo>
                  <a:lnTo>
                    <a:pt x="168" y="528"/>
                  </a:lnTo>
                  <a:lnTo>
                    <a:pt x="137" y="516"/>
                  </a:lnTo>
                  <a:lnTo>
                    <a:pt x="108" y="500"/>
                  </a:lnTo>
                  <a:lnTo>
                    <a:pt x="83" y="484"/>
                  </a:lnTo>
                  <a:lnTo>
                    <a:pt x="61" y="465"/>
                  </a:lnTo>
                  <a:lnTo>
                    <a:pt x="38" y="443"/>
                  </a:lnTo>
                  <a:lnTo>
                    <a:pt x="23" y="421"/>
                  </a:lnTo>
                  <a:lnTo>
                    <a:pt x="10" y="399"/>
                  </a:lnTo>
                  <a:lnTo>
                    <a:pt x="4" y="370"/>
                  </a:lnTo>
                  <a:lnTo>
                    <a:pt x="4" y="3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4" name="Freeform 15"/>
            <p:cNvSpPr>
              <a:spLocks/>
            </p:cNvSpPr>
            <p:nvPr/>
          </p:nvSpPr>
          <p:spPr bwMode="auto">
            <a:xfrm>
              <a:off x="1031" y="2629"/>
              <a:ext cx="123" cy="111"/>
            </a:xfrm>
            <a:custGeom>
              <a:avLst/>
              <a:gdLst>
                <a:gd name="T0" fmla="*/ 28 w 123"/>
                <a:gd name="T1" fmla="*/ 111 h 111"/>
                <a:gd name="T2" fmla="*/ 28 w 123"/>
                <a:gd name="T3" fmla="*/ 111 h 111"/>
                <a:gd name="T4" fmla="*/ 66 w 123"/>
                <a:gd name="T5" fmla="*/ 98 h 111"/>
                <a:gd name="T6" fmla="*/ 66 w 123"/>
                <a:gd name="T7" fmla="*/ 98 h 111"/>
                <a:gd name="T8" fmla="*/ 95 w 123"/>
                <a:gd name="T9" fmla="*/ 92 h 111"/>
                <a:gd name="T10" fmla="*/ 120 w 123"/>
                <a:gd name="T11" fmla="*/ 92 h 111"/>
                <a:gd name="T12" fmla="*/ 120 w 123"/>
                <a:gd name="T13" fmla="*/ 92 h 111"/>
                <a:gd name="T14" fmla="*/ 123 w 123"/>
                <a:gd name="T15" fmla="*/ 76 h 111"/>
                <a:gd name="T16" fmla="*/ 123 w 123"/>
                <a:gd name="T17" fmla="*/ 57 h 111"/>
                <a:gd name="T18" fmla="*/ 117 w 123"/>
                <a:gd name="T19" fmla="*/ 41 h 111"/>
                <a:gd name="T20" fmla="*/ 104 w 123"/>
                <a:gd name="T21" fmla="*/ 22 h 111"/>
                <a:gd name="T22" fmla="*/ 104 w 123"/>
                <a:gd name="T23" fmla="*/ 22 h 111"/>
                <a:gd name="T24" fmla="*/ 95 w 123"/>
                <a:gd name="T25" fmla="*/ 16 h 111"/>
                <a:gd name="T26" fmla="*/ 85 w 123"/>
                <a:gd name="T27" fmla="*/ 6 h 111"/>
                <a:gd name="T28" fmla="*/ 73 w 123"/>
                <a:gd name="T29" fmla="*/ 3 h 111"/>
                <a:gd name="T30" fmla="*/ 63 w 123"/>
                <a:gd name="T31" fmla="*/ 0 h 111"/>
                <a:gd name="T32" fmla="*/ 50 w 123"/>
                <a:gd name="T33" fmla="*/ 0 h 111"/>
                <a:gd name="T34" fmla="*/ 38 w 123"/>
                <a:gd name="T35" fmla="*/ 0 h 111"/>
                <a:gd name="T36" fmla="*/ 28 w 123"/>
                <a:gd name="T37" fmla="*/ 6 h 111"/>
                <a:gd name="T38" fmla="*/ 19 w 123"/>
                <a:gd name="T39" fmla="*/ 13 h 111"/>
                <a:gd name="T40" fmla="*/ 19 w 123"/>
                <a:gd name="T41" fmla="*/ 13 h 111"/>
                <a:gd name="T42" fmla="*/ 9 w 123"/>
                <a:gd name="T43" fmla="*/ 22 h 111"/>
                <a:gd name="T44" fmla="*/ 3 w 123"/>
                <a:gd name="T45" fmla="*/ 32 h 111"/>
                <a:gd name="T46" fmla="*/ 0 w 123"/>
                <a:gd name="T47" fmla="*/ 44 h 111"/>
                <a:gd name="T48" fmla="*/ 0 w 123"/>
                <a:gd name="T49" fmla="*/ 54 h 111"/>
                <a:gd name="T50" fmla="*/ 0 w 123"/>
                <a:gd name="T51" fmla="*/ 67 h 111"/>
                <a:gd name="T52" fmla="*/ 6 w 123"/>
                <a:gd name="T53" fmla="*/ 79 h 111"/>
                <a:gd name="T54" fmla="*/ 9 w 123"/>
                <a:gd name="T55" fmla="*/ 92 h 111"/>
                <a:gd name="T56" fmla="*/ 19 w 123"/>
                <a:gd name="T57" fmla="*/ 101 h 111"/>
                <a:gd name="T58" fmla="*/ 19 w 123"/>
                <a:gd name="T59" fmla="*/ 101 h 111"/>
                <a:gd name="T60" fmla="*/ 28 w 123"/>
                <a:gd name="T61" fmla="*/ 111 h 111"/>
                <a:gd name="T62" fmla="*/ 28 w 123"/>
                <a:gd name="T63"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3" h="111">
                  <a:moveTo>
                    <a:pt x="28" y="111"/>
                  </a:moveTo>
                  <a:lnTo>
                    <a:pt x="28" y="111"/>
                  </a:lnTo>
                  <a:lnTo>
                    <a:pt x="66" y="98"/>
                  </a:lnTo>
                  <a:lnTo>
                    <a:pt x="66" y="98"/>
                  </a:lnTo>
                  <a:lnTo>
                    <a:pt x="95" y="92"/>
                  </a:lnTo>
                  <a:lnTo>
                    <a:pt x="120" y="92"/>
                  </a:lnTo>
                  <a:lnTo>
                    <a:pt x="120" y="92"/>
                  </a:lnTo>
                  <a:lnTo>
                    <a:pt x="123" y="76"/>
                  </a:lnTo>
                  <a:lnTo>
                    <a:pt x="123" y="57"/>
                  </a:lnTo>
                  <a:lnTo>
                    <a:pt x="117" y="41"/>
                  </a:lnTo>
                  <a:lnTo>
                    <a:pt x="104" y="22"/>
                  </a:lnTo>
                  <a:lnTo>
                    <a:pt x="104" y="22"/>
                  </a:lnTo>
                  <a:lnTo>
                    <a:pt x="95" y="16"/>
                  </a:lnTo>
                  <a:lnTo>
                    <a:pt x="85" y="6"/>
                  </a:lnTo>
                  <a:lnTo>
                    <a:pt x="73" y="3"/>
                  </a:lnTo>
                  <a:lnTo>
                    <a:pt x="63" y="0"/>
                  </a:lnTo>
                  <a:lnTo>
                    <a:pt x="50" y="0"/>
                  </a:lnTo>
                  <a:lnTo>
                    <a:pt x="38" y="0"/>
                  </a:lnTo>
                  <a:lnTo>
                    <a:pt x="28" y="6"/>
                  </a:lnTo>
                  <a:lnTo>
                    <a:pt x="19" y="13"/>
                  </a:lnTo>
                  <a:lnTo>
                    <a:pt x="19" y="13"/>
                  </a:lnTo>
                  <a:lnTo>
                    <a:pt x="9" y="22"/>
                  </a:lnTo>
                  <a:lnTo>
                    <a:pt x="3" y="32"/>
                  </a:lnTo>
                  <a:lnTo>
                    <a:pt x="0" y="44"/>
                  </a:lnTo>
                  <a:lnTo>
                    <a:pt x="0" y="54"/>
                  </a:lnTo>
                  <a:lnTo>
                    <a:pt x="0" y="67"/>
                  </a:lnTo>
                  <a:lnTo>
                    <a:pt x="6" y="79"/>
                  </a:lnTo>
                  <a:lnTo>
                    <a:pt x="9" y="92"/>
                  </a:lnTo>
                  <a:lnTo>
                    <a:pt x="19" y="101"/>
                  </a:lnTo>
                  <a:lnTo>
                    <a:pt x="19" y="101"/>
                  </a:lnTo>
                  <a:lnTo>
                    <a:pt x="28" y="111"/>
                  </a:lnTo>
                  <a:lnTo>
                    <a:pt x="28" y="1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6"/>
            <p:cNvSpPr>
              <a:spLocks/>
            </p:cNvSpPr>
            <p:nvPr/>
          </p:nvSpPr>
          <p:spPr bwMode="auto">
            <a:xfrm>
              <a:off x="721" y="2696"/>
              <a:ext cx="117" cy="120"/>
            </a:xfrm>
            <a:custGeom>
              <a:avLst/>
              <a:gdLst>
                <a:gd name="T0" fmla="*/ 22 w 117"/>
                <a:gd name="T1" fmla="*/ 120 h 120"/>
                <a:gd name="T2" fmla="*/ 22 w 117"/>
                <a:gd name="T3" fmla="*/ 120 h 120"/>
                <a:gd name="T4" fmla="*/ 44 w 117"/>
                <a:gd name="T5" fmla="*/ 114 h 120"/>
                <a:gd name="T6" fmla="*/ 44 w 117"/>
                <a:gd name="T7" fmla="*/ 114 h 120"/>
                <a:gd name="T8" fmla="*/ 76 w 117"/>
                <a:gd name="T9" fmla="*/ 110 h 120"/>
                <a:gd name="T10" fmla="*/ 101 w 117"/>
                <a:gd name="T11" fmla="*/ 107 h 120"/>
                <a:gd name="T12" fmla="*/ 101 w 117"/>
                <a:gd name="T13" fmla="*/ 107 h 120"/>
                <a:gd name="T14" fmla="*/ 110 w 117"/>
                <a:gd name="T15" fmla="*/ 95 h 120"/>
                <a:gd name="T16" fmla="*/ 114 w 117"/>
                <a:gd name="T17" fmla="*/ 76 h 120"/>
                <a:gd name="T18" fmla="*/ 114 w 117"/>
                <a:gd name="T19" fmla="*/ 76 h 120"/>
                <a:gd name="T20" fmla="*/ 117 w 117"/>
                <a:gd name="T21" fmla="*/ 63 h 120"/>
                <a:gd name="T22" fmla="*/ 114 w 117"/>
                <a:gd name="T23" fmla="*/ 50 h 120"/>
                <a:gd name="T24" fmla="*/ 110 w 117"/>
                <a:gd name="T25" fmla="*/ 38 h 120"/>
                <a:gd name="T26" fmla="*/ 107 w 117"/>
                <a:gd name="T27" fmla="*/ 28 h 120"/>
                <a:gd name="T28" fmla="*/ 98 w 117"/>
                <a:gd name="T29" fmla="*/ 19 h 120"/>
                <a:gd name="T30" fmla="*/ 91 w 117"/>
                <a:gd name="T31" fmla="*/ 9 h 120"/>
                <a:gd name="T32" fmla="*/ 82 w 117"/>
                <a:gd name="T33" fmla="*/ 3 h 120"/>
                <a:gd name="T34" fmla="*/ 69 w 117"/>
                <a:gd name="T35" fmla="*/ 0 h 120"/>
                <a:gd name="T36" fmla="*/ 69 w 117"/>
                <a:gd name="T37" fmla="*/ 0 h 120"/>
                <a:gd name="T38" fmla="*/ 57 w 117"/>
                <a:gd name="T39" fmla="*/ 0 h 120"/>
                <a:gd name="T40" fmla="*/ 47 w 117"/>
                <a:gd name="T41" fmla="*/ 3 h 120"/>
                <a:gd name="T42" fmla="*/ 34 w 117"/>
                <a:gd name="T43" fmla="*/ 6 h 120"/>
                <a:gd name="T44" fmla="*/ 25 w 117"/>
                <a:gd name="T45" fmla="*/ 12 h 120"/>
                <a:gd name="T46" fmla="*/ 15 w 117"/>
                <a:gd name="T47" fmla="*/ 22 h 120"/>
                <a:gd name="T48" fmla="*/ 9 w 117"/>
                <a:gd name="T49" fmla="*/ 31 h 120"/>
                <a:gd name="T50" fmla="*/ 3 w 117"/>
                <a:gd name="T51" fmla="*/ 44 h 120"/>
                <a:gd name="T52" fmla="*/ 0 w 117"/>
                <a:gd name="T53" fmla="*/ 57 h 120"/>
                <a:gd name="T54" fmla="*/ 0 w 117"/>
                <a:gd name="T55" fmla="*/ 57 h 120"/>
                <a:gd name="T56" fmla="*/ 0 w 117"/>
                <a:gd name="T57" fmla="*/ 76 h 120"/>
                <a:gd name="T58" fmla="*/ 3 w 117"/>
                <a:gd name="T59" fmla="*/ 91 h 120"/>
                <a:gd name="T60" fmla="*/ 9 w 117"/>
                <a:gd name="T61" fmla="*/ 107 h 120"/>
                <a:gd name="T62" fmla="*/ 22 w 117"/>
                <a:gd name="T63" fmla="*/ 120 h 120"/>
                <a:gd name="T64" fmla="*/ 22 w 117"/>
                <a:gd name="T65" fmla="*/ 12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7" h="120">
                  <a:moveTo>
                    <a:pt x="22" y="120"/>
                  </a:moveTo>
                  <a:lnTo>
                    <a:pt x="22" y="120"/>
                  </a:lnTo>
                  <a:lnTo>
                    <a:pt x="44" y="114"/>
                  </a:lnTo>
                  <a:lnTo>
                    <a:pt x="44" y="114"/>
                  </a:lnTo>
                  <a:lnTo>
                    <a:pt x="76" y="110"/>
                  </a:lnTo>
                  <a:lnTo>
                    <a:pt x="101" y="107"/>
                  </a:lnTo>
                  <a:lnTo>
                    <a:pt x="101" y="107"/>
                  </a:lnTo>
                  <a:lnTo>
                    <a:pt x="110" y="95"/>
                  </a:lnTo>
                  <a:lnTo>
                    <a:pt x="114" y="76"/>
                  </a:lnTo>
                  <a:lnTo>
                    <a:pt x="114" y="76"/>
                  </a:lnTo>
                  <a:lnTo>
                    <a:pt x="117" y="63"/>
                  </a:lnTo>
                  <a:lnTo>
                    <a:pt x="114" y="50"/>
                  </a:lnTo>
                  <a:lnTo>
                    <a:pt x="110" y="38"/>
                  </a:lnTo>
                  <a:lnTo>
                    <a:pt x="107" y="28"/>
                  </a:lnTo>
                  <a:lnTo>
                    <a:pt x="98" y="19"/>
                  </a:lnTo>
                  <a:lnTo>
                    <a:pt x="91" y="9"/>
                  </a:lnTo>
                  <a:lnTo>
                    <a:pt x="82" y="3"/>
                  </a:lnTo>
                  <a:lnTo>
                    <a:pt x="69" y="0"/>
                  </a:lnTo>
                  <a:lnTo>
                    <a:pt x="69" y="0"/>
                  </a:lnTo>
                  <a:lnTo>
                    <a:pt x="57" y="0"/>
                  </a:lnTo>
                  <a:lnTo>
                    <a:pt x="47" y="3"/>
                  </a:lnTo>
                  <a:lnTo>
                    <a:pt x="34" y="6"/>
                  </a:lnTo>
                  <a:lnTo>
                    <a:pt x="25" y="12"/>
                  </a:lnTo>
                  <a:lnTo>
                    <a:pt x="15" y="22"/>
                  </a:lnTo>
                  <a:lnTo>
                    <a:pt x="9" y="31"/>
                  </a:lnTo>
                  <a:lnTo>
                    <a:pt x="3" y="44"/>
                  </a:lnTo>
                  <a:lnTo>
                    <a:pt x="0" y="57"/>
                  </a:lnTo>
                  <a:lnTo>
                    <a:pt x="0" y="57"/>
                  </a:lnTo>
                  <a:lnTo>
                    <a:pt x="0" y="76"/>
                  </a:lnTo>
                  <a:lnTo>
                    <a:pt x="3" y="91"/>
                  </a:lnTo>
                  <a:lnTo>
                    <a:pt x="9" y="107"/>
                  </a:lnTo>
                  <a:lnTo>
                    <a:pt x="22" y="120"/>
                  </a:lnTo>
                  <a:lnTo>
                    <a:pt x="22" y="1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7"/>
            <p:cNvSpPr>
              <a:spLocks/>
            </p:cNvSpPr>
            <p:nvPr/>
          </p:nvSpPr>
          <p:spPr bwMode="auto">
            <a:xfrm>
              <a:off x="1110" y="2683"/>
              <a:ext cx="44" cy="63"/>
            </a:xfrm>
            <a:custGeom>
              <a:avLst/>
              <a:gdLst>
                <a:gd name="T0" fmla="*/ 0 w 44"/>
                <a:gd name="T1" fmla="*/ 35 h 63"/>
                <a:gd name="T2" fmla="*/ 0 w 44"/>
                <a:gd name="T3" fmla="*/ 35 h 63"/>
                <a:gd name="T4" fmla="*/ 0 w 44"/>
                <a:gd name="T5" fmla="*/ 22 h 63"/>
                <a:gd name="T6" fmla="*/ 3 w 44"/>
                <a:gd name="T7" fmla="*/ 13 h 63"/>
                <a:gd name="T8" fmla="*/ 6 w 44"/>
                <a:gd name="T9" fmla="*/ 3 h 63"/>
                <a:gd name="T10" fmla="*/ 16 w 44"/>
                <a:gd name="T11" fmla="*/ 0 h 63"/>
                <a:gd name="T12" fmla="*/ 16 w 44"/>
                <a:gd name="T13" fmla="*/ 0 h 63"/>
                <a:gd name="T14" fmla="*/ 25 w 44"/>
                <a:gd name="T15" fmla="*/ 0 h 63"/>
                <a:gd name="T16" fmla="*/ 32 w 44"/>
                <a:gd name="T17" fmla="*/ 6 h 63"/>
                <a:gd name="T18" fmla="*/ 38 w 44"/>
                <a:gd name="T19" fmla="*/ 13 h 63"/>
                <a:gd name="T20" fmla="*/ 44 w 44"/>
                <a:gd name="T21" fmla="*/ 25 h 63"/>
                <a:gd name="T22" fmla="*/ 44 w 44"/>
                <a:gd name="T23" fmla="*/ 25 h 63"/>
                <a:gd name="T24" fmla="*/ 44 w 44"/>
                <a:gd name="T25" fmla="*/ 38 h 63"/>
                <a:gd name="T26" fmla="*/ 41 w 44"/>
                <a:gd name="T27" fmla="*/ 51 h 63"/>
                <a:gd name="T28" fmla="*/ 38 w 44"/>
                <a:gd name="T29" fmla="*/ 57 h 63"/>
                <a:gd name="T30" fmla="*/ 28 w 44"/>
                <a:gd name="T31" fmla="*/ 63 h 63"/>
                <a:gd name="T32" fmla="*/ 28 w 44"/>
                <a:gd name="T33" fmla="*/ 63 h 63"/>
                <a:gd name="T34" fmla="*/ 19 w 44"/>
                <a:gd name="T35" fmla="*/ 63 h 63"/>
                <a:gd name="T36" fmla="*/ 13 w 44"/>
                <a:gd name="T37" fmla="*/ 57 h 63"/>
                <a:gd name="T38" fmla="*/ 6 w 44"/>
                <a:gd name="T39" fmla="*/ 47 h 63"/>
                <a:gd name="T40" fmla="*/ 0 w 44"/>
                <a:gd name="T41" fmla="*/ 35 h 63"/>
                <a:gd name="T42" fmla="*/ 0 w 44"/>
                <a:gd name="T43"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63">
                  <a:moveTo>
                    <a:pt x="0" y="35"/>
                  </a:moveTo>
                  <a:lnTo>
                    <a:pt x="0" y="35"/>
                  </a:lnTo>
                  <a:lnTo>
                    <a:pt x="0" y="22"/>
                  </a:lnTo>
                  <a:lnTo>
                    <a:pt x="3" y="13"/>
                  </a:lnTo>
                  <a:lnTo>
                    <a:pt x="6" y="3"/>
                  </a:lnTo>
                  <a:lnTo>
                    <a:pt x="16" y="0"/>
                  </a:lnTo>
                  <a:lnTo>
                    <a:pt x="16" y="0"/>
                  </a:lnTo>
                  <a:lnTo>
                    <a:pt x="25" y="0"/>
                  </a:lnTo>
                  <a:lnTo>
                    <a:pt x="32" y="6"/>
                  </a:lnTo>
                  <a:lnTo>
                    <a:pt x="38" y="13"/>
                  </a:lnTo>
                  <a:lnTo>
                    <a:pt x="44" y="25"/>
                  </a:lnTo>
                  <a:lnTo>
                    <a:pt x="44" y="25"/>
                  </a:lnTo>
                  <a:lnTo>
                    <a:pt x="44" y="38"/>
                  </a:lnTo>
                  <a:lnTo>
                    <a:pt x="41" y="51"/>
                  </a:lnTo>
                  <a:lnTo>
                    <a:pt x="38" y="57"/>
                  </a:lnTo>
                  <a:lnTo>
                    <a:pt x="28" y="63"/>
                  </a:lnTo>
                  <a:lnTo>
                    <a:pt x="28" y="63"/>
                  </a:lnTo>
                  <a:lnTo>
                    <a:pt x="19" y="63"/>
                  </a:lnTo>
                  <a:lnTo>
                    <a:pt x="13" y="57"/>
                  </a:lnTo>
                  <a:lnTo>
                    <a:pt x="6" y="47"/>
                  </a:lnTo>
                  <a:lnTo>
                    <a:pt x="0" y="35"/>
                  </a:lnTo>
                  <a:lnTo>
                    <a:pt x="0" y="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18"/>
            <p:cNvSpPr>
              <a:spLocks/>
            </p:cNvSpPr>
            <p:nvPr/>
          </p:nvSpPr>
          <p:spPr bwMode="auto">
            <a:xfrm>
              <a:off x="800" y="2759"/>
              <a:ext cx="44" cy="63"/>
            </a:xfrm>
            <a:custGeom>
              <a:avLst/>
              <a:gdLst>
                <a:gd name="T0" fmla="*/ 0 w 44"/>
                <a:gd name="T1" fmla="*/ 38 h 63"/>
                <a:gd name="T2" fmla="*/ 0 w 44"/>
                <a:gd name="T3" fmla="*/ 38 h 63"/>
                <a:gd name="T4" fmla="*/ 0 w 44"/>
                <a:gd name="T5" fmla="*/ 25 h 63"/>
                <a:gd name="T6" fmla="*/ 0 w 44"/>
                <a:gd name="T7" fmla="*/ 13 h 63"/>
                <a:gd name="T8" fmla="*/ 6 w 44"/>
                <a:gd name="T9" fmla="*/ 6 h 63"/>
                <a:gd name="T10" fmla="*/ 12 w 44"/>
                <a:gd name="T11" fmla="*/ 0 h 63"/>
                <a:gd name="T12" fmla="*/ 12 w 44"/>
                <a:gd name="T13" fmla="*/ 0 h 63"/>
                <a:gd name="T14" fmla="*/ 22 w 44"/>
                <a:gd name="T15" fmla="*/ 0 h 63"/>
                <a:gd name="T16" fmla="*/ 31 w 44"/>
                <a:gd name="T17" fmla="*/ 6 h 63"/>
                <a:gd name="T18" fmla="*/ 38 w 44"/>
                <a:gd name="T19" fmla="*/ 16 h 63"/>
                <a:gd name="T20" fmla="*/ 41 w 44"/>
                <a:gd name="T21" fmla="*/ 28 h 63"/>
                <a:gd name="T22" fmla="*/ 41 w 44"/>
                <a:gd name="T23" fmla="*/ 28 h 63"/>
                <a:gd name="T24" fmla="*/ 44 w 44"/>
                <a:gd name="T25" fmla="*/ 41 h 63"/>
                <a:gd name="T26" fmla="*/ 41 w 44"/>
                <a:gd name="T27" fmla="*/ 51 h 63"/>
                <a:gd name="T28" fmla="*/ 35 w 44"/>
                <a:gd name="T29" fmla="*/ 60 h 63"/>
                <a:gd name="T30" fmla="*/ 28 w 44"/>
                <a:gd name="T31" fmla="*/ 63 h 63"/>
                <a:gd name="T32" fmla="*/ 28 w 44"/>
                <a:gd name="T33" fmla="*/ 63 h 63"/>
                <a:gd name="T34" fmla="*/ 19 w 44"/>
                <a:gd name="T35" fmla="*/ 63 h 63"/>
                <a:gd name="T36" fmla="*/ 9 w 44"/>
                <a:gd name="T37" fmla="*/ 60 h 63"/>
                <a:gd name="T38" fmla="*/ 3 w 44"/>
                <a:gd name="T39" fmla="*/ 51 h 63"/>
                <a:gd name="T40" fmla="*/ 0 w 44"/>
                <a:gd name="T41" fmla="*/ 38 h 63"/>
                <a:gd name="T42" fmla="*/ 0 w 44"/>
                <a:gd name="T43"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 h="63">
                  <a:moveTo>
                    <a:pt x="0" y="38"/>
                  </a:moveTo>
                  <a:lnTo>
                    <a:pt x="0" y="38"/>
                  </a:lnTo>
                  <a:lnTo>
                    <a:pt x="0" y="25"/>
                  </a:lnTo>
                  <a:lnTo>
                    <a:pt x="0" y="13"/>
                  </a:lnTo>
                  <a:lnTo>
                    <a:pt x="6" y="6"/>
                  </a:lnTo>
                  <a:lnTo>
                    <a:pt x="12" y="0"/>
                  </a:lnTo>
                  <a:lnTo>
                    <a:pt x="12" y="0"/>
                  </a:lnTo>
                  <a:lnTo>
                    <a:pt x="22" y="0"/>
                  </a:lnTo>
                  <a:lnTo>
                    <a:pt x="31" y="6"/>
                  </a:lnTo>
                  <a:lnTo>
                    <a:pt x="38" y="16"/>
                  </a:lnTo>
                  <a:lnTo>
                    <a:pt x="41" y="28"/>
                  </a:lnTo>
                  <a:lnTo>
                    <a:pt x="41" y="28"/>
                  </a:lnTo>
                  <a:lnTo>
                    <a:pt x="44" y="41"/>
                  </a:lnTo>
                  <a:lnTo>
                    <a:pt x="41" y="51"/>
                  </a:lnTo>
                  <a:lnTo>
                    <a:pt x="35" y="60"/>
                  </a:lnTo>
                  <a:lnTo>
                    <a:pt x="28" y="63"/>
                  </a:lnTo>
                  <a:lnTo>
                    <a:pt x="28" y="63"/>
                  </a:lnTo>
                  <a:lnTo>
                    <a:pt x="19" y="63"/>
                  </a:lnTo>
                  <a:lnTo>
                    <a:pt x="9" y="60"/>
                  </a:lnTo>
                  <a:lnTo>
                    <a:pt x="3" y="51"/>
                  </a:lnTo>
                  <a:lnTo>
                    <a:pt x="0" y="38"/>
                  </a:lnTo>
                  <a:lnTo>
                    <a:pt x="0" y="3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8" name="Freeform 19"/>
            <p:cNvSpPr>
              <a:spLocks/>
            </p:cNvSpPr>
            <p:nvPr/>
          </p:nvSpPr>
          <p:spPr bwMode="auto">
            <a:xfrm>
              <a:off x="825" y="2816"/>
              <a:ext cx="329" cy="161"/>
            </a:xfrm>
            <a:custGeom>
              <a:avLst/>
              <a:gdLst>
                <a:gd name="T0" fmla="*/ 329 w 329"/>
                <a:gd name="T1" fmla="*/ 0 h 161"/>
                <a:gd name="T2" fmla="*/ 329 w 329"/>
                <a:gd name="T3" fmla="*/ 0 h 161"/>
                <a:gd name="T4" fmla="*/ 323 w 329"/>
                <a:gd name="T5" fmla="*/ 9 h 161"/>
                <a:gd name="T6" fmla="*/ 304 w 329"/>
                <a:gd name="T7" fmla="*/ 41 h 161"/>
                <a:gd name="T8" fmla="*/ 272 w 329"/>
                <a:gd name="T9" fmla="*/ 79 h 161"/>
                <a:gd name="T10" fmla="*/ 253 w 329"/>
                <a:gd name="T11" fmla="*/ 98 h 161"/>
                <a:gd name="T12" fmla="*/ 231 w 329"/>
                <a:gd name="T13" fmla="*/ 117 h 161"/>
                <a:gd name="T14" fmla="*/ 209 w 329"/>
                <a:gd name="T15" fmla="*/ 133 h 161"/>
                <a:gd name="T16" fmla="*/ 184 w 329"/>
                <a:gd name="T17" fmla="*/ 146 h 161"/>
                <a:gd name="T18" fmla="*/ 155 w 329"/>
                <a:gd name="T19" fmla="*/ 155 h 161"/>
                <a:gd name="T20" fmla="*/ 127 w 329"/>
                <a:gd name="T21" fmla="*/ 161 h 161"/>
                <a:gd name="T22" fmla="*/ 95 w 329"/>
                <a:gd name="T23" fmla="*/ 158 h 161"/>
                <a:gd name="T24" fmla="*/ 63 w 329"/>
                <a:gd name="T25" fmla="*/ 149 h 161"/>
                <a:gd name="T26" fmla="*/ 48 w 329"/>
                <a:gd name="T27" fmla="*/ 139 h 161"/>
                <a:gd name="T28" fmla="*/ 32 w 329"/>
                <a:gd name="T29" fmla="*/ 130 h 161"/>
                <a:gd name="T30" fmla="*/ 0 w 329"/>
                <a:gd name="T31" fmla="*/ 101 h 161"/>
                <a:gd name="T32" fmla="*/ 0 w 329"/>
                <a:gd name="T33" fmla="*/ 101 h 161"/>
                <a:gd name="T34" fmla="*/ 25 w 329"/>
                <a:gd name="T35" fmla="*/ 104 h 161"/>
                <a:gd name="T36" fmla="*/ 57 w 329"/>
                <a:gd name="T37" fmla="*/ 108 h 161"/>
                <a:gd name="T38" fmla="*/ 95 w 329"/>
                <a:gd name="T39" fmla="*/ 104 h 161"/>
                <a:gd name="T40" fmla="*/ 146 w 329"/>
                <a:gd name="T41" fmla="*/ 95 h 161"/>
                <a:gd name="T42" fmla="*/ 174 w 329"/>
                <a:gd name="T43" fmla="*/ 89 h 161"/>
                <a:gd name="T44" fmla="*/ 203 w 329"/>
                <a:gd name="T45" fmla="*/ 76 h 161"/>
                <a:gd name="T46" fmla="*/ 231 w 329"/>
                <a:gd name="T47" fmla="*/ 63 h 161"/>
                <a:gd name="T48" fmla="*/ 263 w 329"/>
                <a:gd name="T49" fmla="*/ 44 h 161"/>
                <a:gd name="T50" fmla="*/ 298 w 329"/>
                <a:gd name="T51" fmla="*/ 25 h 161"/>
                <a:gd name="T52" fmla="*/ 329 w 329"/>
                <a:gd name="T53" fmla="*/ 0 h 161"/>
                <a:gd name="T54" fmla="*/ 329 w 329"/>
                <a:gd name="T55"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9" h="161">
                  <a:moveTo>
                    <a:pt x="329" y="0"/>
                  </a:moveTo>
                  <a:lnTo>
                    <a:pt x="329" y="0"/>
                  </a:lnTo>
                  <a:lnTo>
                    <a:pt x="323" y="9"/>
                  </a:lnTo>
                  <a:lnTo>
                    <a:pt x="304" y="41"/>
                  </a:lnTo>
                  <a:lnTo>
                    <a:pt x="272" y="79"/>
                  </a:lnTo>
                  <a:lnTo>
                    <a:pt x="253" y="98"/>
                  </a:lnTo>
                  <a:lnTo>
                    <a:pt x="231" y="117"/>
                  </a:lnTo>
                  <a:lnTo>
                    <a:pt x="209" y="133"/>
                  </a:lnTo>
                  <a:lnTo>
                    <a:pt x="184" y="146"/>
                  </a:lnTo>
                  <a:lnTo>
                    <a:pt x="155" y="155"/>
                  </a:lnTo>
                  <a:lnTo>
                    <a:pt x="127" y="161"/>
                  </a:lnTo>
                  <a:lnTo>
                    <a:pt x="95" y="158"/>
                  </a:lnTo>
                  <a:lnTo>
                    <a:pt x="63" y="149"/>
                  </a:lnTo>
                  <a:lnTo>
                    <a:pt x="48" y="139"/>
                  </a:lnTo>
                  <a:lnTo>
                    <a:pt x="32" y="130"/>
                  </a:lnTo>
                  <a:lnTo>
                    <a:pt x="0" y="101"/>
                  </a:lnTo>
                  <a:lnTo>
                    <a:pt x="0" y="101"/>
                  </a:lnTo>
                  <a:lnTo>
                    <a:pt x="25" y="104"/>
                  </a:lnTo>
                  <a:lnTo>
                    <a:pt x="57" y="108"/>
                  </a:lnTo>
                  <a:lnTo>
                    <a:pt x="95" y="104"/>
                  </a:lnTo>
                  <a:lnTo>
                    <a:pt x="146" y="95"/>
                  </a:lnTo>
                  <a:lnTo>
                    <a:pt x="174" y="89"/>
                  </a:lnTo>
                  <a:lnTo>
                    <a:pt x="203" y="76"/>
                  </a:lnTo>
                  <a:lnTo>
                    <a:pt x="231" y="63"/>
                  </a:lnTo>
                  <a:lnTo>
                    <a:pt x="263" y="44"/>
                  </a:lnTo>
                  <a:lnTo>
                    <a:pt x="298" y="25"/>
                  </a:lnTo>
                  <a:lnTo>
                    <a:pt x="329" y="0"/>
                  </a:lnTo>
                  <a:lnTo>
                    <a:pt x="32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20"/>
            <p:cNvSpPr>
              <a:spLocks/>
            </p:cNvSpPr>
            <p:nvPr/>
          </p:nvSpPr>
          <p:spPr bwMode="auto">
            <a:xfrm>
              <a:off x="556" y="3041"/>
              <a:ext cx="1203" cy="313"/>
            </a:xfrm>
            <a:custGeom>
              <a:avLst/>
              <a:gdLst>
                <a:gd name="T0" fmla="*/ 0 w 1203"/>
                <a:gd name="T1" fmla="*/ 161 h 313"/>
                <a:gd name="T2" fmla="*/ 931 w 1203"/>
                <a:gd name="T3" fmla="*/ 0 h 313"/>
                <a:gd name="T4" fmla="*/ 1203 w 1203"/>
                <a:gd name="T5" fmla="*/ 44 h 313"/>
                <a:gd name="T6" fmla="*/ 962 w 1203"/>
                <a:gd name="T7" fmla="*/ 152 h 313"/>
                <a:gd name="T8" fmla="*/ 29 w 1203"/>
                <a:gd name="T9" fmla="*/ 313 h 313"/>
                <a:gd name="T10" fmla="*/ 0 w 1203"/>
                <a:gd name="T11" fmla="*/ 161 h 313"/>
              </a:gdLst>
              <a:ahLst/>
              <a:cxnLst>
                <a:cxn ang="0">
                  <a:pos x="T0" y="T1"/>
                </a:cxn>
                <a:cxn ang="0">
                  <a:pos x="T2" y="T3"/>
                </a:cxn>
                <a:cxn ang="0">
                  <a:pos x="T4" y="T5"/>
                </a:cxn>
                <a:cxn ang="0">
                  <a:pos x="T6" y="T7"/>
                </a:cxn>
                <a:cxn ang="0">
                  <a:pos x="T8" y="T9"/>
                </a:cxn>
                <a:cxn ang="0">
                  <a:pos x="T10" y="T11"/>
                </a:cxn>
              </a:cxnLst>
              <a:rect l="0" t="0" r="r" b="b"/>
              <a:pathLst>
                <a:path w="1203" h="313">
                  <a:moveTo>
                    <a:pt x="0" y="161"/>
                  </a:moveTo>
                  <a:lnTo>
                    <a:pt x="931" y="0"/>
                  </a:lnTo>
                  <a:lnTo>
                    <a:pt x="1203" y="44"/>
                  </a:lnTo>
                  <a:lnTo>
                    <a:pt x="962" y="152"/>
                  </a:lnTo>
                  <a:lnTo>
                    <a:pt x="29" y="313"/>
                  </a:lnTo>
                  <a:lnTo>
                    <a:pt x="0" y="161"/>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21"/>
            <p:cNvSpPr>
              <a:spLocks/>
            </p:cNvSpPr>
            <p:nvPr/>
          </p:nvSpPr>
          <p:spPr bwMode="auto">
            <a:xfrm>
              <a:off x="1506" y="3063"/>
              <a:ext cx="170" cy="104"/>
            </a:xfrm>
            <a:custGeom>
              <a:avLst/>
              <a:gdLst>
                <a:gd name="T0" fmla="*/ 9 w 170"/>
                <a:gd name="T1" fmla="*/ 0 h 104"/>
                <a:gd name="T2" fmla="*/ 0 w 170"/>
                <a:gd name="T3" fmla="*/ 32 h 104"/>
                <a:gd name="T4" fmla="*/ 22 w 170"/>
                <a:gd name="T5" fmla="*/ 66 h 104"/>
                <a:gd name="T6" fmla="*/ 19 w 170"/>
                <a:gd name="T7" fmla="*/ 104 h 104"/>
                <a:gd name="T8" fmla="*/ 170 w 170"/>
                <a:gd name="T9" fmla="*/ 38 h 104"/>
                <a:gd name="T10" fmla="*/ 161 w 170"/>
                <a:gd name="T11" fmla="*/ 22 h 104"/>
                <a:gd name="T12" fmla="*/ 9 w 170"/>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170" h="104">
                  <a:moveTo>
                    <a:pt x="9" y="0"/>
                  </a:moveTo>
                  <a:lnTo>
                    <a:pt x="0" y="32"/>
                  </a:lnTo>
                  <a:lnTo>
                    <a:pt x="22" y="66"/>
                  </a:lnTo>
                  <a:lnTo>
                    <a:pt x="19" y="104"/>
                  </a:lnTo>
                  <a:lnTo>
                    <a:pt x="170" y="38"/>
                  </a:lnTo>
                  <a:lnTo>
                    <a:pt x="161" y="22"/>
                  </a:lnTo>
                  <a:lnTo>
                    <a:pt x="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22"/>
            <p:cNvSpPr>
              <a:spLocks/>
            </p:cNvSpPr>
            <p:nvPr/>
          </p:nvSpPr>
          <p:spPr bwMode="auto">
            <a:xfrm>
              <a:off x="347" y="3228"/>
              <a:ext cx="146" cy="158"/>
            </a:xfrm>
            <a:custGeom>
              <a:avLst/>
              <a:gdLst>
                <a:gd name="T0" fmla="*/ 10 w 146"/>
                <a:gd name="T1" fmla="*/ 123 h 158"/>
                <a:gd name="T2" fmla="*/ 10 w 146"/>
                <a:gd name="T3" fmla="*/ 123 h 158"/>
                <a:gd name="T4" fmla="*/ 16 w 146"/>
                <a:gd name="T5" fmla="*/ 139 h 158"/>
                <a:gd name="T6" fmla="*/ 29 w 146"/>
                <a:gd name="T7" fmla="*/ 152 h 158"/>
                <a:gd name="T8" fmla="*/ 44 w 146"/>
                <a:gd name="T9" fmla="*/ 158 h 158"/>
                <a:gd name="T10" fmla="*/ 60 w 146"/>
                <a:gd name="T11" fmla="*/ 158 h 158"/>
                <a:gd name="T12" fmla="*/ 111 w 146"/>
                <a:gd name="T13" fmla="*/ 148 h 158"/>
                <a:gd name="T14" fmla="*/ 111 w 146"/>
                <a:gd name="T15" fmla="*/ 148 h 158"/>
                <a:gd name="T16" fmla="*/ 127 w 146"/>
                <a:gd name="T17" fmla="*/ 142 h 158"/>
                <a:gd name="T18" fmla="*/ 139 w 146"/>
                <a:gd name="T19" fmla="*/ 129 h 158"/>
                <a:gd name="T20" fmla="*/ 146 w 146"/>
                <a:gd name="T21" fmla="*/ 117 h 158"/>
                <a:gd name="T22" fmla="*/ 146 w 146"/>
                <a:gd name="T23" fmla="*/ 98 h 158"/>
                <a:gd name="T24" fmla="*/ 136 w 146"/>
                <a:gd name="T25" fmla="*/ 34 h 158"/>
                <a:gd name="T26" fmla="*/ 136 w 146"/>
                <a:gd name="T27" fmla="*/ 34 h 158"/>
                <a:gd name="T28" fmla="*/ 130 w 146"/>
                <a:gd name="T29" fmla="*/ 19 h 158"/>
                <a:gd name="T30" fmla="*/ 117 w 146"/>
                <a:gd name="T31" fmla="*/ 6 h 158"/>
                <a:gd name="T32" fmla="*/ 101 w 146"/>
                <a:gd name="T33" fmla="*/ 0 h 158"/>
                <a:gd name="T34" fmla="*/ 86 w 146"/>
                <a:gd name="T35" fmla="*/ 0 h 158"/>
                <a:gd name="T36" fmla="*/ 35 w 146"/>
                <a:gd name="T37" fmla="*/ 9 h 158"/>
                <a:gd name="T38" fmla="*/ 35 w 146"/>
                <a:gd name="T39" fmla="*/ 9 h 158"/>
                <a:gd name="T40" fmla="*/ 19 w 146"/>
                <a:gd name="T41" fmla="*/ 15 h 158"/>
                <a:gd name="T42" fmla="*/ 6 w 146"/>
                <a:gd name="T43" fmla="*/ 28 h 158"/>
                <a:gd name="T44" fmla="*/ 0 w 146"/>
                <a:gd name="T45" fmla="*/ 41 h 158"/>
                <a:gd name="T46" fmla="*/ 0 w 146"/>
                <a:gd name="T47" fmla="*/ 60 h 158"/>
                <a:gd name="T48" fmla="*/ 10 w 146"/>
                <a:gd name="T49" fmla="*/ 12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6" h="158">
                  <a:moveTo>
                    <a:pt x="10" y="123"/>
                  </a:moveTo>
                  <a:lnTo>
                    <a:pt x="10" y="123"/>
                  </a:lnTo>
                  <a:lnTo>
                    <a:pt x="16" y="139"/>
                  </a:lnTo>
                  <a:lnTo>
                    <a:pt x="29" y="152"/>
                  </a:lnTo>
                  <a:lnTo>
                    <a:pt x="44" y="158"/>
                  </a:lnTo>
                  <a:lnTo>
                    <a:pt x="60" y="158"/>
                  </a:lnTo>
                  <a:lnTo>
                    <a:pt x="111" y="148"/>
                  </a:lnTo>
                  <a:lnTo>
                    <a:pt x="111" y="148"/>
                  </a:lnTo>
                  <a:lnTo>
                    <a:pt x="127" y="142"/>
                  </a:lnTo>
                  <a:lnTo>
                    <a:pt x="139" y="129"/>
                  </a:lnTo>
                  <a:lnTo>
                    <a:pt x="146" y="117"/>
                  </a:lnTo>
                  <a:lnTo>
                    <a:pt x="146" y="98"/>
                  </a:lnTo>
                  <a:lnTo>
                    <a:pt x="136" y="34"/>
                  </a:lnTo>
                  <a:lnTo>
                    <a:pt x="136" y="34"/>
                  </a:lnTo>
                  <a:lnTo>
                    <a:pt x="130" y="19"/>
                  </a:lnTo>
                  <a:lnTo>
                    <a:pt x="117" y="6"/>
                  </a:lnTo>
                  <a:lnTo>
                    <a:pt x="101" y="0"/>
                  </a:lnTo>
                  <a:lnTo>
                    <a:pt x="86" y="0"/>
                  </a:lnTo>
                  <a:lnTo>
                    <a:pt x="35" y="9"/>
                  </a:lnTo>
                  <a:lnTo>
                    <a:pt x="35" y="9"/>
                  </a:lnTo>
                  <a:lnTo>
                    <a:pt x="19" y="15"/>
                  </a:lnTo>
                  <a:lnTo>
                    <a:pt x="6" y="28"/>
                  </a:lnTo>
                  <a:lnTo>
                    <a:pt x="0" y="41"/>
                  </a:lnTo>
                  <a:lnTo>
                    <a:pt x="0" y="60"/>
                  </a:lnTo>
                  <a:lnTo>
                    <a:pt x="10" y="123"/>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2" name="Freeform 23"/>
            <p:cNvSpPr>
              <a:spLocks/>
            </p:cNvSpPr>
            <p:nvPr/>
          </p:nvSpPr>
          <p:spPr bwMode="auto">
            <a:xfrm>
              <a:off x="363" y="3247"/>
              <a:ext cx="114" cy="120"/>
            </a:xfrm>
            <a:custGeom>
              <a:avLst/>
              <a:gdLst>
                <a:gd name="T0" fmla="*/ 9 w 114"/>
                <a:gd name="T1" fmla="*/ 91 h 120"/>
                <a:gd name="T2" fmla="*/ 9 w 114"/>
                <a:gd name="T3" fmla="*/ 91 h 120"/>
                <a:gd name="T4" fmla="*/ 13 w 114"/>
                <a:gd name="T5" fmla="*/ 104 h 120"/>
                <a:gd name="T6" fmla="*/ 22 w 114"/>
                <a:gd name="T7" fmla="*/ 114 h 120"/>
                <a:gd name="T8" fmla="*/ 35 w 114"/>
                <a:gd name="T9" fmla="*/ 120 h 120"/>
                <a:gd name="T10" fmla="*/ 47 w 114"/>
                <a:gd name="T11" fmla="*/ 120 h 120"/>
                <a:gd name="T12" fmla="*/ 85 w 114"/>
                <a:gd name="T13" fmla="*/ 114 h 120"/>
                <a:gd name="T14" fmla="*/ 85 w 114"/>
                <a:gd name="T15" fmla="*/ 114 h 120"/>
                <a:gd name="T16" fmla="*/ 98 w 114"/>
                <a:gd name="T17" fmla="*/ 107 h 120"/>
                <a:gd name="T18" fmla="*/ 108 w 114"/>
                <a:gd name="T19" fmla="*/ 101 h 120"/>
                <a:gd name="T20" fmla="*/ 111 w 114"/>
                <a:gd name="T21" fmla="*/ 88 h 120"/>
                <a:gd name="T22" fmla="*/ 114 w 114"/>
                <a:gd name="T23" fmla="*/ 76 h 120"/>
                <a:gd name="T24" fmla="*/ 104 w 114"/>
                <a:gd name="T25" fmla="*/ 28 h 120"/>
                <a:gd name="T26" fmla="*/ 104 w 114"/>
                <a:gd name="T27" fmla="*/ 28 h 120"/>
                <a:gd name="T28" fmla="*/ 98 w 114"/>
                <a:gd name="T29" fmla="*/ 15 h 120"/>
                <a:gd name="T30" fmla="*/ 92 w 114"/>
                <a:gd name="T31" fmla="*/ 6 h 120"/>
                <a:gd name="T32" fmla="*/ 79 w 114"/>
                <a:gd name="T33" fmla="*/ 0 h 120"/>
                <a:gd name="T34" fmla="*/ 66 w 114"/>
                <a:gd name="T35" fmla="*/ 0 h 120"/>
                <a:gd name="T36" fmla="*/ 28 w 114"/>
                <a:gd name="T37" fmla="*/ 6 h 120"/>
                <a:gd name="T38" fmla="*/ 28 w 114"/>
                <a:gd name="T39" fmla="*/ 6 h 120"/>
                <a:gd name="T40" fmla="*/ 16 w 114"/>
                <a:gd name="T41" fmla="*/ 12 h 120"/>
                <a:gd name="T42" fmla="*/ 6 w 114"/>
                <a:gd name="T43" fmla="*/ 22 h 120"/>
                <a:gd name="T44" fmla="*/ 0 w 114"/>
                <a:gd name="T45" fmla="*/ 31 h 120"/>
                <a:gd name="T46" fmla="*/ 0 w 114"/>
                <a:gd name="T47" fmla="*/ 44 h 120"/>
                <a:gd name="T48" fmla="*/ 9 w 114"/>
                <a:gd name="T49" fmla="*/ 9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120">
                  <a:moveTo>
                    <a:pt x="9" y="91"/>
                  </a:moveTo>
                  <a:lnTo>
                    <a:pt x="9" y="91"/>
                  </a:lnTo>
                  <a:lnTo>
                    <a:pt x="13" y="104"/>
                  </a:lnTo>
                  <a:lnTo>
                    <a:pt x="22" y="114"/>
                  </a:lnTo>
                  <a:lnTo>
                    <a:pt x="35" y="120"/>
                  </a:lnTo>
                  <a:lnTo>
                    <a:pt x="47" y="120"/>
                  </a:lnTo>
                  <a:lnTo>
                    <a:pt x="85" y="114"/>
                  </a:lnTo>
                  <a:lnTo>
                    <a:pt x="85" y="114"/>
                  </a:lnTo>
                  <a:lnTo>
                    <a:pt x="98" y="107"/>
                  </a:lnTo>
                  <a:lnTo>
                    <a:pt x="108" y="101"/>
                  </a:lnTo>
                  <a:lnTo>
                    <a:pt x="111" y="88"/>
                  </a:lnTo>
                  <a:lnTo>
                    <a:pt x="114" y="76"/>
                  </a:lnTo>
                  <a:lnTo>
                    <a:pt x="104" y="28"/>
                  </a:lnTo>
                  <a:lnTo>
                    <a:pt x="104" y="28"/>
                  </a:lnTo>
                  <a:lnTo>
                    <a:pt x="98" y="15"/>
                  </a:lnTo>
                  <a:lnTo>
                    <a:pt x="92" y="6"/>
                  </a:lnTo>
                  <a:lnTo>
                    <a:pt x="79" y="0"/>
                  </a:lnTo>
                  <a:lnTo>
                    <a:pt x="66" y="0"/>
                  </a:lnTo>
                  <a:lnTo>
                    <a:pt x="28" y="6"/>
                  </a:lnTo>
                  <a:lnTo>
                    <a:pt x="28" y="6"/>
                  </a:lnTo>
                  <a:lnTo>
                    <a:pt x="16" y="12"/>
                  </a:lnTo>
                  <a:lnTo>
                    <a:pt x="6" y="22"/>
                  </a:lnTo>
                  <a:lnTo>
                    <a:pt x="0" y="31"/>
                  </a:lnTo>
                  <a:lnTo>
                    <a:pt x="0" y="44"/>
                  </a:lnTo>
                  <a:lnTo>
                    <a:pt x="9" y="9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3" name="Freeform 24"/>
            <p:cNvSpPr>
              <a:spLocks/>
            </p:cNvSpPr>
            <p:nvPr/>
          </p:nvSpPr>
          <p:spPr bwMode="auto">
            <a:xfrm>
              <a:off x="420" y="3202"/>
              <a:ext cx="168" cy="178"/>
            </a:xfrm>
            <a:custGeom>
              <a:avLst/>
              <a:gdLst>
                <a:gd name="T0" fmla="*/ 28 w 168"/>
                <a:gd name="T1" fmla="*/ 178 h 178"/>
                <a:gd name="T2" fmla="*/ 168 w 168"/>
                <a:gd name="T3" fmla="*/ 152 h 178"/>
                <a:gd name="T4" fmla="*/ 142 w 168"/>
                <a:gd name="T5" fmla="*/ 0 h 178"/>
                <a:gd name="T6" fmla="*/ 0 w 168"/>
                <a:gd name="T7" fmla="*/ 26 h 178"/>
                <a:gd name="T8" fmla="*/ 28 w 168"/>
                <a:gd name="T9" fmla="*/ 178 h 178"/>
              </a:gdLst>
              <a:ahLst/>
              <a:cxnLst>
                <a:cxn ang="0">
                  <a:pos x="T0" y="T1"/>
                </a:cxn>
                <a:cxn ang="0">
                  <a:pos x="T2" y="T3"/>
                </a:cxn>
                <a:cxn ang="0">
                  <a:pos x="T4" y="T5"/>
                </a:cxn>
                <a:cxn ang="0">
                  <a:pos x="T6" y="T7"/>
                </a:cxn>
                <a:cxn ang="0">
                  <a:pos x="T8" y="T9"/>
                </a:cxn>
              </a:cxnLst>
              <a:rect l="0" t="0" r="r" b="b"/>
              <a:pathLst>
                <a:path w="168" h="178">
                  <a:moveTo>
                    <a:pt x="28" y="178"/>
                  </a:moveTo>
                  <a:lnTo>
                    <a:pt x="168" y="152"/>
                  </a:lnTo>
                  <a:lnTo>
                    <a:pt x="142" y="0"/>
                  </a:lnTo>
                  <a:lnTo>
                    <a:pt x="0" y="26"/>
                  </a:lnTo>
                  <a:lnTo>
                    <a:pt x="28" y="178"/>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25"/>
            <p:cNvSpPr>
              <a:spLocks/>
            </p:cNvSpPr>
            <p:nvPr/>
          </p:nvSpPr>
          <p:spPr bwMode="auto">
            <a:xfrm>
              <a:off x="448" y="3231"/>
              <a:ext cx="118" cy="120"/>
            </a:xfrm>
            <a:custGeom>
              <a:avLst/>
              <a:gdLst>
                <a:gd name="T0" fmla="*/ 118 w 118"/>
                <a:gd name="T1" fmla="*/ 101 h 120"/>
                <a:gd name="T2" fmla="*/ 16 w 118"/>
                <a:gd name="T3" fmla="*/ 120 h 120"/>
                <a:gd name="T4" fmla="*/ 0 w 118"/>
                <a:gd name="T5" fmla="*/ 16 h 120"/>
                <a:gd name="T6" fmla="*/ 99 w 118"/>
                <a:gd name="T7" fmla="*/ 0 h 120"/>
                <a:gd name="T8" fmla="*/ 118 w 118"/>
                <a:gd name="T9" fmla="*/ 101 h 120"/>
              </a:gdLst>
              <a:ahLst/>
              <a:cxnLst>
                <a:cxn ang="0">
                  <a:pos x="T0" y="T1"/>
                </a:cxn>
                <a:cxn ang="0">
                  <a:pos x="T2" y="T3"/>
                </a:cxn>
                <a:cxn ang="0">
                  <a:pos x="T4" y="T5"/>
                </a:cxn>
                <a:cxn ang="0">
                  <a:pos x="T6" y="T7"/>
                </a:cxn>
                <a:cxn ang="0">
                  <a:pos x="T8" y="T9"/>
                </a:cxn>
              </a:cxnLst>
              <a:rect l="0" t="0" r="r" b="b"/>
              <a:pathLst>
                <a:path w="118" h="120">
                  <a:moveTo>
                    <a:pt x="118" y="101"/>
                  </a:moveTo>
                  <a:lnTo>
                    <a:pt x="16" y="120"/>
                  </a:lnTo>
                  <a:lnTo>
                    <a:pt x="0" y="16"/>
                  </a:lnTo>
                  <a:lnTo>
                    <a:pt x="99" y="0"/>
                  </a:lnTo>
                  <a:lnTo>
                    <a:pt x="118" y="10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26"/>
            <p:cNvSpPr>
              <a:spLocks/>
            </p:cNvSpPr>
            <p:nvPr/>
          </p:nvSpPr>
          <p:spPr bwMode="auto">
            <a:xfrm>
              <a:off x="448" y="3332"/>
              <a:ext cx="95" cy="63"/>
            </a:xfrm>
            <a:custGeom>
              <a:avLst/>
              <a:gdLst>
                <a:gd name="T0" fmla="*/ 10 w 95"/>
                <a:gd name="T1" fmla="*/ 57 h 63"/>
                <a:gd name="T2" fmla="*/ 10 w 95"/>
                <a:gd name="T3" fmla="*/ 57 h 63"/>
                <a:gd name="T4" fmla="*/ 16 w 95"/>
                <a:gd name="T5" fmla="*/ 60 h 63"/>
                <a:gd name="T6" fmla="*/ 32 w 95"/>
                <a:gd name="T7" fmla="*/ 63 h 63"/>
                <a:gd name="T8" fmla="*/ 45 w 95"/>
                <a:gd name="T9" fmla="*/ 63 h 63"/>
                <a:gd name="T10" fmla="*/ 57 w 95"/>
                <a:gd name="T11" fmla="*/ 60 h 63"/>
                <a:gd name="T12" fmla="*/ 70 w 95"/>
                <a:gd name="T13" fmla="*/ 54 h 63"/>
                <a:gd name="T14" fmla="*/ 83 w 95"/>
                <a:gd name="T15" fmla="*/ 41 h 63"/>
                <a:gd name="T16" fmla="*/ 83 w 95"/>
                <a:gd name="T17" fmla="*/ 41 h 63"/>
                <a:gd name="T18" fmla="*/ 92 w 95"/>
                <a:gd name="T19" fmla="*/ 29 h 63"/>
                <a:gd name="T20" fmla="*/ 95 w 95"/>
                <a:gd name="T21" fmla="*/ 16 h 63"/>
                <a:gd name="T22" fmla="*/ 95 w 95"/>
                <a:gd name="T23" fmla="*/ 10 h 63"/>
                <a:gd name="T24" fmla="*/ 92 w 95"/>
                <a:gd name="T25" fmla="*/ 3 h 63"/>
                <a:gd name="T26" fmla="*/ 86 w 95"/>
                <a:gd name="T27" fmla="*/ 0 h 63"/>
                <a:gd name="T28" fmla="*/ 80 w 95"/>
                <a:gd name="T29" fmla="*/ 0 h 63"/>
                <a:gd name="T30" fmla="*/ 70 w 95"/>
                <a:gd name="T31" fmla="*/ 0 h 63"/>
                <a:gd name="T32" fmla="*/ 57 w 95"/>
                <a:gd name="T33" fmla="*/ 3 h 63"/>
                <a:gd name="T34" fmla="*/ 57 w 95"/>
                <a:gd name="T35" fmla="*/ 3 h 63"/>
                <a:gd name="T36" fmla="*/ 35 w 95"/>
                <a:gd name="T37" fmla="*/ 6 h 63"/>
                <a:gd name="T38" fmla="*/ 19 w 95"/>
                <a:gd name="T39" fmla="*/ 10 h 63"/>
                <a:gd name="T40" fmla="*/ 13 w 95"/>
                <a:gd name="T41" fmla="*/ 13 h 63"/>
                <a:gd name="T42" fmla="*/ 10 w 95"/>
                <a:gd name="T43" fmla="*/ 16 h 63"/>
                <a:gd name="T44" fmla="*/ 10 w 95"/>
                <a:gd name="T45" fmla="*/ 16 h 63"/>
                <a:gd name="T46" fmla="*/ 7 w 95"/>
                <a:gd name="T47" fmla="*/ 19 h 63"/>
                <a:gd name="T48" fmla="*/ 0 w 95"/>
                <a:gd name="T49" fmla="*/ 35 h 63"/>
                <a:gd name="T50" fmla="*/ 0 w 95"/>
                <a:gd name="T51" fmla="*/ 41 h 63"/>
                <a:gd name="T52" fmla="*/ 0 w 95"/>
                <a:gd name="T53" fmla="*/ 48 h 63"/>
                <a:gd name="T54" fmla="*/ 4 w 95"/>
                <a:gd name="T55" fmla="*/ 54 h 63"/>
                <a:gd name="T56" fmla="*/ 10 w 95"/>
                <a:gd name="T57" fmla="*/ 57 h 63"/>
                <a:gd name="T58" fmla="*/ 10 w 95"/>
                <a:gd name="T59" fmla="*/ 5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 h="63">
                  <a:moveTo>
                    <a:pt x="10" y="57"/>
                  </a:moveTo>
                  <a:lnTo>
                    <a:pt x="10" y="57"/>
                  </a:lnTo>
                  <a:lnTo>
                    <a:pt x="16" y="60"/>
                  </a:lnTo>
                  <a:lnTo>
                    <a:pt x="32" y="63"/>
                  </a:lnTo>
                  <a:lnTo>
                    <a:pt x="45" y="63"/>
                  </a:lnTo>
                  <a:lnTo>
                    <a:pt x="57" y="60"/>
                  </a:lnTo>
                  <a:lnTo>
                    <a:pt x="70" y="54"/>
                  </a:lnTo>
                  <a:lnTo>
                    <a:pt x="83" y="41"/>
                  </a:lnTo>
                  <a:lnTo>
                    <a:pt x="83" y="41"/>
                  </a:lnTo>
                  <a:lnTo>
                    <a:pt x="92" y="29"/>
                  </a:lnTo>
                  <a:lnTo>
                    <a:pt x="95" y="16"/>
                  </a:lnTo>
                  <a:lnTo>
                    <a:pt x="95" y="10"/>
                  </a:lnTo>
                  <a:lnTo>
                    <a:pt x="92" y="3"/>
                  </a:lnTo>
                  <a:lnTo>
                    <a:pt x="86" y="0"/>
                  </a:lnTo>
                  <a:lnTo>
                    <a:pt x="80" y="0"/>
                  </a:lnTo>
                  <a:lnTo>
                    <a:pt x="70" y="0"/>
                  </a:lnTo>
                  <a:lnTo>
                    <a:pt x="57" y="3"/>
                  </a:lnTo>
                  <a:lnTo>
                    <a:pt x="57" y="3"/>
                  </a:lnTo>
                  <a:lnTo>
                    <a:pt x="35" y="6"/>
                  </a:lnTo>
                  <a:lnTo>
                    <a:pt x="19" y="10"/>
                  </a:lnTo>
                  <a:lnTo>
                    <a:pt x="13" y="13"/>
                  </a:lnTo>
                  <a:lnTo>
                    <a:pt x="10" y="16"/>
                  </a:lnTo>
                  <a:lnTo>
                    <a:pt x="10" y="16"/>
                  </a:lnTo>
                  <a:lnTo>
                    <a:pt x="7" y="19"/>
                  </a:lnTo>
                  <a:lnTo>
                    <a:pt x="0" y="35"/>
                  </a:lnTo>
                  <a:lnTo>
                    <a:pt x="0" y="41"/>
                  </a:lnTo>
                  <a:lnTo>
                    <a:pt x="0" y="48"/>
                  </a:lnTo>
                  <a:lnTo>
                    <a:pt x="4" y="54"/>
                  </a:lnTo>
                  <a:lnTo>
                    <a:pt x="10" y="57"/>
                  </a:lnTo>
                  <a:lnTo>
                    <a:pt x="10"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6" name="Freeform 27"/>
            <p:cNvSpPr>
              <a:spLocks/>
            </p:cNvSpPr>
            <p:nvPr/>
          </p:nvSpPr>
          <p:spPr bwMode="auto">
            <a:xfrm>
              <a:off x="1373" y="3180"/>
              <a:ext cx="95" cy="54"/>
            </a:xfrm>
            <a:custGeom>
              <a:avLst/>
              <a:gdLst>
                <a:gd name="T0" fmla="*/ 9 w 95"/>
                <a:gd name="T1" fmla="*/ 10 h 54"/>
                <a:gd name="T2" fmla="*/ 9 w 95"/>
                <a:gd name="T3" fmla="*/ 10 h 54"/>
                <a:gd name="T4" fmla="*/ 6 w 95"/>
                <a:gd name="T5" fmla="*/ 16 h 54"/>
                <a:gd name="T6" fmla="*/ 0 w 95"/>
                <a:gd name="T7" fmla="*/ 29 h 54"/>
                <a:gd name="T8" fmla="*/ 0 w 95"/>
                <a:gd name="T9" fmla="*/ 38 h 54"/>
                <a:gd name="T10" fmla="*/ 0 w 95"/>
                <a:gd name="T11" fmla="*/ 44 h 54"/>
                <a:gd name="T12" fmla="*/ 6 w 95"/>
                <a:gd name="T13" fmla="*/ 51 h 54"/>
                <a:gd name="T14" fmla="*/ 15 w 95"/>
                <a:gd name="T15" fmla="*/ 54 h 54"/>
                <a:gd name="T16" fmla="*/ 15 w 95"/>
                <a:gd name="T17" fmla="*/ 54 h 54"/>
                <a:gd name="T18" fmla="*/ 47 w 95"/>
                <a:gd name="T19" fmla="*/ 51 h 54"/>
                <a:gd name="T20" fmla="*/ 69 w 95"/>
                <a:gd name="T21" fmla="*/ 48 h 54"/>
                <a:gd name="T22" fmla="*/ 88 w 95"/>
                <a:gd name="T23" fmla="*/ 41 h 54"/>
                <a:gd name="T24" fmla="*/ 88 w 95"/>
                <a:gd name="T25" fmla="*/ 41 h 54"/>
                <a:gd name="T26" fmla="*/ 91 w 95"/>
                <a:gd name="T27" fmla="*/ 35 h 54"/>
                <a:gd name="T28" fmla="*/ 95 w 95"/>
                <a:gd name="T29" fmla="*/ 19 h 54"/>
                <a:gd name="T30" fmla="*/ 95 w 95"/>
                <a:gd name="T31" fmla="*/ 13 h 54"/>
                <a:gd name="T32" fmla="*/ 91 w 95"/>
                <a:gd name="T33" fmla="*/ 6 h 54"/>
                <a:gd name="T34" fmla="*/ 85 w 95"/>
                <a:gd name="T35" fmla="*/ 3 h 54"/>
                <a:gd name="T36" fmla="*/ 76 w 95"/>
                <a:gd name="T37" fmla="*/ 3 h 54"/>
                <a:gd name="T38" fmla="*/ 76 w 95"/>
                <a:gd name="T39" fmla="*/ 3 h 54"/>
                <a:gd name="T40" fmla="*/ 47 w 95"/>
                <a:gd name="T41" fmla="*/ 0 h 54"/>
                <a:gd name="T42" fmla="*/ 25 w 95"/>
                <a:gd name="T43" fmla="*/ 0 h 54"/>
                <a:gd name="T44" fmla="*/ 15 w 95"/>
                <a:gd name="T45" fmla="*/ 3 h 54"/>
                <a:gd name="T46" fmla="*/ 9 w 95"/>
                <a:gd name="T47" fmla="*/ 10 h 54"/>
                <a:gd name="T48" fmla="*/ 9 w 95"/>
                <a:gd name="T49"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5" h="54">
                  <a:moveTo>
                    <a:pt x="9" y="10"/>
                  </a:moveTo>
                  <a:lnTo>
                    <a:pt x="9" y="10"/>
                  </a:lnTo>
                  <a:lnTo>
                    <a:pt x="6" y="16"/>
                  </a:lnTo>
                  <a:lnTo>
                    <a:pt x="0" y="29"/>
                  </a:lnTo>
                  <a:lnTo>
                    <a:pt x="0" y="38"/>
                  </a:lnTo>
                  <a:lnTo>
                    <a:pt x="0" y="44"/>
                  </a:lnTo>
                  <a:lnTo>
                    <a:pt x="6" y="51"/>
                  </a:lnTo>
                  <a:lnTo>
                    <a:pt x="15" y="54"/>
                  </a:lnTo>
                  <a:lnTo>
                    <a:pt x="15" y="54"/>
                  </a:lnTo>
                  <a:lnTo>
                    <a:pt x="47" y="51"/>
                  </a:lnTo>
                  <a:lnTo>
                    <a:pt x="69" y="48"/>
                  </a:lnTo>
                  <a:lnTo>
                    <a:pt x="88" y="41"/>
                  </a:lnTo>
                  <a:lnTo>
                    <a:pt x="88" y="41"/>
                  </a:lnTo>
                  <a:lnTo>
                    <a:pt x="91" y="35"/>
                  </a:lnTo>
                  <a:lnTo>
                    <a:pt x="95" y="19"/>
                  </a:lnTo>
                  <a:lnTo>
                    <a:pt x="95" y="13"/>
                  </a:lnTo>
                  <a:lnTo>
                    <a:pt x="91" y="6"/>
                  </a:lnTo>
                  <a:lnTo>
                    <a:pt x="85" y="3"/>
                  </a:lnTo>
                  <a:lnTo>
                    <a:pt x="76" y="3"/>
                  </a:lnTo>
                  <a:lnTo>
                    <a:pt x="76" y="3"/>
                  </a:lnTo>
                  <a:lnTo>
                    <a:pt x="47" y="0"/>
                  </a:lnTo>
                  <a:lnTo>
                    <a:pt x="25" y="0"/>
                  </a:lnTo>
                  <a:lnTo>
                    <a:pt x="15" y="3"/>
                  </a:lnTo>
                  <a:lnTo>
                    <a:pt x="9" y="10"/>
                  </a:lnTo>
                  <a:lnTo>
                    <a:pt x="9"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7" name="Group 56"/>
          <p:cNvGrpSpPr/>
          <p:nvPr/>
        </p:nvGrpSpPr>
        <p:grpSpPr>
          <a:xfrm>
            <a:off x="4577831" y="3012983"/>
            <a:ext cx="6942151" cy="3283111"/>
            <a:chOff x="5576888" y="2238374"/>
            <a:chExt cx="1858963" cy="1935163"/>
          </a:xfrm>
        </p:grpSpPr>
        <p:sp>
          <p:nvSpPr>
            <p:cNvPr id="58" name="Freeform 8"/>
            <p:cNvSpPr>
              <a:spLocks noEditPoints="1"/>
            </p:cNvSpPr>
            <p:nvPr/>
          </p:nvSpPr>
          <p:spPr bwMode="auto">
            <a:xfrm>
              <a:off x="5576888" y="2238374"/>
              <a:ext cx="1763713" cy="1935163"/>
            </a:xfrm>
            <a:custGeom>
              <a:avLst/>
              <a:gdLst>
                <a:gd name="T0" fmla="*/ 0 w 1111"/>
                <a:gd name="T1" fmla="*/ 1083 h 1219"/>
                <a:gd name="T2" fmla="*/ 0 w 1111"/>
                <a:gd name="T3" fmla="*/ 130 h 1219"/>
                <a:gd name="T4" fmla="*/ 1111 w 1111"/>
                <a:gd name="T5" fmla="*/ 0 h 1219"/>
                <a:gd name="T6" fmla="*/ 1101 w 1111"/>
                <a:gd name="T7" fmla="*/ 1200 h 1219"/>
                <a:gd name="T8" fmla="*/ 1101 w 1111"/>
                <a:gd name="T9" fmla="*/ 1219 h 1219"/>
                <a:gd name="T10" fmla="*/ 0 w 1111"/>
                <a:gd name="T11" fmla="*/ 1083 h 1219"/>
                <a:gd name="T12" fmla="*/ 0 w 1111"/>
                <a:gd name="T13" fmla="*/ 1083 h 1219"/>
                <a:gd name="T14" fmla="*/ 1089 w 1111"/>
                <a:gd name="T15" fmla="*/ 1197 h 1219"/>
                <a:gd name="T16" fmla="*/ 1089 w 1111"/>
                <a:gd name="T17" fmla="*/ 1178 h 1219"/>
                <a:gd name="T18" fmla="*/ 1089 w 1111"/>
                <a:gd name="T19" fmla="*/ 1197 h 1219"/>
                <a:gd name="T20" fmla="*/ 1089 w 1111"/>
                <a:gd name="T21" fmla="*/ 1197 h 1219"/>
                <a:gd name="T22" fmla="*/ 28 w 1111"/>
                <a:gd name="T23" fmla="*/ 1054 h 1219"/>
                <a:gd name="T24" fmla="*/ 1073 w 1111"/>
                <a:gd name="T25" fmla="*/ 1178 h 1219"/>
                <a:gd name="T26" fmla="*/ 1082 w 1111"/>
                <a:gd name="T27" fmla="*/ 41 h 1219"/>
                <a:gd name="T28" fmla="*/ 28 w 1111"/>
                <a:gd name="T29" fmla="*/ 155 h 1219"/>
                <a:gd name="T30" fmla="*/ 28 w 1111"/>
                <a:gd name="T31" fmla="*/ 1054 h 1219"/>
                <a:gd name="T32" fmla="*/ 28 w 1111"/>
                <a:gd name="T33" fmla="*/ 105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1" h="1219">
                  <a:moveTo>
                    <a:pt x="0" y="1083"/>
                  </a:moveTo>
                  <a:lnTo>
                    <a:pt x="0" y="130"/>
                  </a:lnTo>
                  <a:lnTo>
                    <a:pt x="1111" y="0"/>
                  </a:lnTo>
                  <a:lnTo>
                    <a:pt x="1101" y="1200"/>
                  </a:lnTo>
                  <a:lnTo>
                    <a:pt x="1101" y="1219"/>
                  </a:lnTo>
                  <a:lnTo>
                    <a:pt x="0" y="1083"/>
                  </a:lnTo>
                  <a:lnTo>
                    <a:pt x="0" y="1083"/>
                  </a:lnTo>
                  <a:close/>
                  <a:moveTo>
                    <a:pt x="1089" y="1197"/>
                  </a:moveTo>
                  <a:lnTo>
                    <a:pt x="1089" y="1178"/>
                  </a:lnTo>
                  <a:lnTo>
                    <a:pt x="1089" y="1197"/>
                  </a:lnTo>
                  <a:lnTo>
                    <a:pt x="1089" y="1197"/>
                  </a:lnTo>
                  <a:close/>
                  <a:moveTo>
                    <a:pt x="28" y="1054"/>
                  </a:moveTo>
                  <a:lnTo>
                    <a:pt x="1073" y="1178"/>
                  </a:lnTo>
                  <a:lnTo>
                    <a:pt x="1082" y="41"/>
                  </a:lnTo>
                  <a:lnTo>
                    <a:pt x="28" y="155"/>
                  </a:lnTo>
                  <a:lnTo>
                    <a:pt x="28" y="1054"/>
                  </a:lnTo>
                  <a:lnTo>
                    <a:pt x="28" y="1054"/>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9" name="Rectangle 28"/>
            <p:cNvSpPr>
              <a:spLocks noChangeArrowheads="1"/>
            </p:cNvSpPr>
            <p:nvPr/>
          </p:nvSpPr>
          <p:spPr bwMode="auto">
            <a:xfrm>
              <a:off x="7324726" y="2238374"/>
              <a:ext cx="111125" cy="1930400"/>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33354622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500"/>
                                        <p:tgtEl>
                                          <p:spTgt spid="35"/>
                                        </p:tgtEl>
                                      </p:cBhvr>
                                    </p:animEffect>
                                  </p:childTnLst>
                                </p:cTn>
                              </p:par>
                              <p:par>
                                <p:cTn id="11" presetID="10" presetClass="entr" presetSubtype="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par>
                                <p:cTn id="14" presetID="10" presetClass="entr" presetSubtype="0" fill="hold"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 y="3"/>
            <a:ext cx="12436474" cy="6994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1"/>
          <p:cNvSpPr txBox="1">
            <a:spLocks/>
          </p:cNvSpPr>
          <p:nvPr/>
        </p:nvSpPr>
        <p:spPr>
          <a:xfrm>
            <a:off x="1081974" y="895030"/>
            <a:ext cx="10571003" cy="1499290"/>
          </a:xfrm>
          <a:prstGeom prst="rect">
            <a:avLst/>
          </a:prstGeom>
        </p:spPr>
        <p:txBody>
          <a:bodyPr lIns="124346" tIns="62173" rIns="124346" bIns="62173"/>
          <a:lstStyle/>
          <a:p>
            <a:pPr algn="ctr" defTabSz="1243462">
              <a:spcBef>
                <a:spcPct val="0"/>
              </a:spcBef>
              <a:defRPr/>
            </a:pPr>
            <a:endParaRPr lang="en-US" sz="6000" dirty="0">
              <a:latin typeface="+mj-lt"/>
              <a:ea typeface="+mj-ea"/>
              <a:cs typeface="+mj-cs"/>
            </a:endParaRPr>
          </a:p>
        </p:txBody>
      </p:sp>
      <p:sp>
        <p:nvSpPr>
          <p:cNvPr id="10" name="Rectangle 9"/>
          <p:cNvSpPr/>
          <p:nvPr/>
        </p:nvSpPr>
        <p:spPr>
          <a:xfrm>
            <a:off x="-207274" y="-233151"/>
            <a:ext cx="12825115" cy="2234363"/>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5" name="Title 1"/>
          <p:cNvSpPr txBox="1">
            <a:spLocks/>
          </p:cNvSpPr>
          <p:nvPr/>
        </p:nvSpPr>
        <p:spPr>
          <a:xfrm>
            <a:off x="708702" y="6843"/>
            <a:ext cx="11078136"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 </a:t>
            </a:r>
            <a:r>
              <a:rPr lang="en-US" sz="6000" b="1" dirty="0">
                <a:solidFill>
                  <a:srgbClr val="000000"/>
                </a:solidFill>
              </a:rPr>
              <a:t>Technology </a:t>
            </a:r>
            <a:r>
              <a:rPr lang="en-US" sz="6000" dirty="0">
                <a:solidFill>
                  <a:srgbClr val="000000"/>
                </a:solidFill>
              </a:rPr>
              <a:t>Strategy?</a:t>
            </a:r>
          </a:p>
        </p:txBody>
      </p:sp>
      <p:pic>
        <p:nvPicPr>
          <p:cNvPr id="23" name="Picture 2">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41" y="2117789"/>
            <a:ext cx="11659195" cy="3885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8321486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 y="-20288"/>
            <a:ext cx="12436475" cy="70148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a:xfrm>
            <a:off x="-207274" y="-233151"/>
            <a:ext cx="12876933" cy="2137217"/>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2" name="TextBox 1"/>
          <p:cNvSpPr txBox="1"/>
          <p:nvPr/>
        </p:nvSpPr>
        <p:spPr>
          <a:xfrm>
            <a:off x="209037" y="1973263"/>
            <a:ext cx="4156060" cy="879625"/>
          </a:xfrm>
          <a:prstGeom prst="rect">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16200000" scaled="1"/>
            <a:tileRect/>
          </a:gradFill>
          <a:ln>
            <a:solidFill>
              <a:schemeClr val="accent3"/>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rtlCol="0">
            <a:spAutoFit/>
          </a:bodyPr>
          <a:lstStyle/>
          <a:p>
            <a:r>
              <a:rPr lang="en-US" sz="4900" b="1" dirty="0"/>
              <a:t>Visible Costs</a:t>
            </a:r>
          </a:p>
        </p:txBody>
      </p:sp>
      <p:sp>
        <p:nvSpPr>
          <p:cNvPr id="6" name="TextBox 5"/>
          <p:cNvSpPr txBox="1"/>
          <p:nvPr/>
        </p:nvSpPr>
        <p:spPr>
          <a:xfrm>
            <a:off x="209037" y="3040063"/>
            <a:ext cx="4156060" cy="879625"/>
          </a:xfrm>
          <a:prstGeom prst="rect">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wrap="none" lIns="124346" tIns="62173" rIns="124346" bIns="62173" rtlCol="0">
            <a:spAutoFit/>
          </a:bodyPr>
          <a:lstStyle/>
          <a:p>
            <a:r>
              <a:rPr lang="en-US" sz="4900" b="1" dirty="0"/>
              <a:t>Hidden Costs</a:t>
            </a:r>
          </a:p>
        </p:txBody>
      </p:sp>
      <p:sp>
        <p:nvSpPr>
          <p:cNvPr id="8" name="TextBox 7"/>
          <p:cNvSpPr txBox="1"/>
          <p:nvPr/>
        </p:nvSpPr>
        <p:spPr>
          <a:xfrm>
            <a:off x="8014616" y="3040063"/>
            <a:ext cx="3930037" cy="3634225"/>
          </a:xfrm>
          <a:prstGeom prst="rect">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5400000" scaled="1"/>
            <a:tileRect/>
          </a:gradFill>
        </p:spPr>
        <p:style>
          <a:lnRef idx="1">
            <a:schemeClr val="accent6"/>
          </a:lnRef>
          <a:fillRef idx="2">
            <a:schemeClr val="accent6"/>
          </a:fillRef>
          <a:effectRef idx="1">
            <a:schemeClr val="accent6"/>
          </a:effectRef>
          <a:fontRef idx="minor">
            <a:schemeClr val="dk1"/>
          </a:fontRef>
        </p:style>
        <p:txBody>
          <a:bodyPr wrap="none" lIns="124346" tIns="62173" rIns="124346" bIns="62173" rtlCol="0">
            <a:spAutoFit/>
          </a:bodyPr>
          <a:lstStyle/>
          <a:p>
            <a:r>
              <a:rPr lang="en-US" sz="3800" b="1" dirty="0"/>
              <a:t>Implementation</a:t>
            </a:r>
          </a:p>
          <a:p>
            <a:r>
              <a:rPr lang="en-US" sz="3800" b="1" dirty="0"/>
              <a:t>Hardware</a:t>
            </a:r>
          </a:p>
          <a:p>
            <a:r>
              <a:rPr lang="en-US" sz="3800" b="1" dirty="0"/>
              <a:t>Customization</a:t>
            </a:r>
          </a:p>
          <a:p>
            <a:r>
              <a:rPr lang="en-US" sz="3800" b="1" dirty="0"/>
              <a:t>IT Personnel</a:t>
            </a:r>
          </a:p>
          <a:p>
            <a:r>
              <a:rPr lang="en-US" sz="3800" b="1" dirty="0"/>
              <a:t>Maintenance</a:t>
            </a:r>
          </a:p>
          <a:p>
            <a:r>
              <a:rPr lang="en-US" sz="3800" b="1" dirty="0"/>
              <a:t>Training</a:t>
            </a:r>
          </a:p>
        </p:txBody>
      </p:sp>
      <p:sp>
        <p:nvSpPr>
          <p:cNvPr id="10" name="Title 1"/>
          <p:cNvSpPr txBox="1">
            <a:spLocks/>
          </p:cNvSpPr>
          <p:nvPr/>
        </p:nvSpPr>
        <p:spPr>
          <a:xfrm>
            <a:off x="190000" y="-16289"/>
            <a:ext cx="12108293"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 </a:t>
            </a:r>
            <a:r>
              <a:rPr lang="en-US" sz="6000" b="1" dirty="0">
                <a:solidFill>
                  <a:srgbClr val="000000"/>
                </a:solidFill>
              </a:rPr>
              <a:t>Cost Management </a:t>
            </a:r>
            <a:r>
              <a:rPr lang="en-US" sz="6000" dirty="0">
                <a:solidFill>
                  <a:srgbClr val="000000"/>
                </a:solidFill>
              </a:rPr>
              <a:t>Strategy?</a:t>
            </a:r>
          </a:p>
        </p:txBody>
      </p:sp>
      <p:sp>
        <p:nvSpPr>
          <p:cNvPr id="7" name="TextBox 6"/>
          <p:cNvSpPr txBox="1"/>
          <p:nvPr/>
        </p:nvSpPr>
        <p:spPr>
          <a:xfrm>
            <a:off x="8014617" y="1973262"/>
            <a:ext cx="4311552" cy="710348"/>
          </a:xfrm>
          <a:prstGeom prst="rect">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16200000" scaled="1"/>
            <a:tileRect/>
          </a:gradFill>
          <a:ln>
            <a:solidFill>
              <a:schemeClr val="accent3"/>
            </a:solidFill>
          </a:ln>
        </p:spPr>
        <p:style>
          <a:lnRef idx="1">
            <a:schemeClr val="accent6"/>
          </a:lnRef>
          <a:fillRef idx="2">
            <a:schemeClr val="accent6"/>
          </a:fillRef>
          <a:effectRef idx="1">
            <a:schemeClr val="accent6"/>
          </a:effectRef>
          <a:fontRef idx="minor">
            <a:schemeClr val="dk1"/>
          </a:fontRef>
        </p:style>
        <p:txBody>
          <a:bodyPr wrap="none" lIns="124346" tIns="62173" rIns="124346" bIns="62173" rtlCol="0">
            <a:spAutoFit/>
          </a:bodyPr>
          <a:lstStyle/>
          <a:p>
            <a:r>
              <a:rPr lang="en-US" sz="3800" b="1" dirty="0"/>
              <a:t>Software Licenses</a:t>
            </a:r>
          </a:p>
        </p:txBody>
      </p:sp>
    </p:spTree>
    <p:extLst>
      <p:ext uri="{BB962C8B-B14F-4D97-AF65-F5344CB8AC3E}">
        <p14:creationId xmlns:p14="http://schemas.microsoft.com/office/powerpoint/2010/main" val="11448711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P spid="7"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C:\Documents and Settings\rharbridge\Local Settings\Temporary Internet Files\Content.IE5\GQ4TCE65\MPj04305870000[1].jpg"/>
          <p:cNvPicPr>
            <a:picLocks noChangeAspect="1" noChangeArrowheads="1"/>
          </p:cNvPicPr>
          <p:nvPr/>
        </p:nvPicPr>
        <p:blipFill rotWithShape="1">
          <a:blip r:embed="rId3">
            <a:duotone>
              <a:prstClr val="black"/>
              <a:srgbClr val="990000">
                <a:tint val="45000"/>
                <a:satMod val="400000"/>
              </a:srgbClr>
            </a:duotone>
            <a:extLst>
              <a:ext uri="{28A0092B-C50C-407E-A947-70E740481C1C}">
                <a14:useLocalDpi xmlns:a14="http://schemas.microsoft.com/office/drawing/2010/main" val="0"/>
              </a:ext>
            </a:extLst>
          </a:blip>
          <a:srcRect/>
          <a:stretch/>
        </p:blipFill>
        <p:spPr bwMode="auto">
          <a:xfrm>
            <a:off x="-17763" y="-70565"/>
            <a:ext cx="12557876" cy="7184143"/>
          </a:xfrm>
          <a:prstGeom prst="rect">
            <a:avLst/>
          </a:prstGeom>
          <a:ln>
            <a:noFill/>
          </a:ln>
          <a:effectLst/>
        </p:spPr>
      </p:pic>
      <p:pic>
        <p:nvPicPr>
          <p:cNvPr id="8" name="Picture 6" descr="C:\Documents and Settings\rharbridge\Local Settings\Temporary Internet Files\Content.IE5\7TSLBMO1\MPj04305840000[1].jpg"/>
          <p:cNvPicPr>
            <a:picLocks noChangeAspect="1" noChangeArrowheads="1"/>
          </p:cNvPicPr>
          <p:nvPr/>
        </p:nvPicPr>
        <p:blipFill rotWithShape="1">
          <a:blip r:embed="rId4">
            <a:duotone>
              <a:prstClr val="black"/>
              <a:srgbClr val="92D050">
                <a:tint val="45000"/>
                <a:satMod val="400000"/>
              </a:srgbClr>
            </a:duotone>
            <a:extLst>
              <a:ext uri="{28A0092B-C50C-407E-A947-70E740481C1C}">
                <a14:useLocalDpi xmlns:a14="http://schemas.microsoft.com/office/drawing/2010/main" val="0"/>
              </a:ext>
            </a:extLst>
          </a:blip>
          <a:srcRect/>
          <a:stretch/>
        </p:blipFill>
        <p:spPr bwMode="auto">
          <a:xfrm>
            <a:off x="-95491" y="-87189"/>
            <a:ext cx="12635604" cy="7081716"/>
          </a:xfrm>
          <a:prstGeom prst="rect">
            <a:avLst/>
          </a:prstGeom>
          <a:noFill/>
          <a:effectLst/>
        </p:spPr>
      </p:pic>
      <p:sp>
        <p:nvSpPr>
          <p:cNvPr id="9" name="Rectangle 8"/>
          <p:cNvSpPr/>
          <p:nvPr/>
        </p:nvSpPr>
        <p:spPr>
          <a:xfrm>
            <a:off x="-414549" y="-388586"/>
            <a:ext cx="13576485" cy="2514247"/>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rgbClr val="000000"/>
              </a:solidFill>
            </a:endParaRPr>
          </a:p>
        </p:txBody>
      </p:sp>
      <p:sp>
        <p:nvSpPr>
          <p:cNvPr id="5" name="Title 1"/>
          <p:cNvSpPr txBox="1">
            <a:spLocks/>
          </p:cNvSpPr>
          <p:nvPr/>
        </p:nvSpPr>
        <p:spPr>
          <a:xfrm>
            <a:off x="129546" y="68262"/>
            <a:ext cx="12332838"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 </a:t>
            </a:r>
            <a:r>
              <a:rPr lang="en-US" sz="6000" b="1" dirty="0">
                <a:solidFill>
                  <a:srgbClr val="000000"/>
                </a:solidFill>
              </a:rPr>
              <a:t>Governance </a:t>
            </a:r>
            <a:r>
              <a:rPr lang="en-US" sz="6000" dirty="0">
                <a:solidFill>
                  <a:srgbClr val="000000"/>
                </a:solidFill>
              </a:rPr>
              <a:t>Strategy?</a:t>
            </a:r>
          </a:p>
        </p:txBody>
      </p:sp>
      <p:sp>
        <p:nvSpPr>
          <p:cNvPr id="10" name="TextBox 9"/>
          <p:cNvSpPr txBox="1"/>
          <p:nvPr/>
        </p:nvSpPr>
        <p:spPr>
          <a:xfrm>
            <a:off x="9723437" y="5232942"/>
            <a:ext cx="2590800" cy="1649066"/>
          </a:xfrm>
          <a:prstGeom prst="rect">
            <a:avLst/>
          </a:prstGeom>
          <a:solidFill>
            <a:schemeClr val="bg1">
              <a:lumMod val="85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rtlCol="0">
            <a:spAutoFit/>
          </a:bodyPr>
          <a:lstStyle/>
          <a:p>
            <a:pPr algn="ctr"/>
            <a:r>
              <a:rPr lang="en-US" sz="3300" b="1" dirty="0">
                <a:solidFill>
                  <a:srgbClr val="000000"/>
                </a:solidFill>
                <a:hlinkClick r:id="rId5"/>
              </a:rPr>
              <a:t>SharePoint Standards Online</a:t>
            </a:r>
            <a:endParaRPr lang="en-US" sz="3300" b="1" dirty="0">
              <a:solidFill>
                <a:srgbClr val="000000"/>
              </a:solidFill>
            </a:endParaRPr>
          </a:p>
        </p:txBody>
      </p:sp>
      <p:sp>
        <p:nvSpPr>
          <p:cNvPr id="2" name="TextBox 1"/>
          <p:cNvSpPr txBox="1"/>
          <p:nvPr/>
        </p:nvSpPr>
        <p:spPr>
          <a:xfrm>
            <a:off x="6978246" y="5103414"/>
            <a:ext cx="251240" cy="408050"/>
          </a:xfrm>
          <a:prstGeom prst="rect">
            <a:avLst/>
          </a:prstGeom>
          <a:noFill/>
        </p:spPr>
        <p:txBody>
          <a:bodyPr wrap="none" lIns="124346" tIns="62173" rIns="124346" bIns="62173" rtlCol="0">
            <a:spAutoFit/>
          </a:bodyPr>
          <a:lstStyle/>
          <a:p>
            <a:endParaRPr lang="en-US" dirty="0">
              <a:solidFill>
                <a:srgbClr val="000000"/>
              </a:solidFill>
            </a:endParaRPr>
          </a:p>
        </p:txBody>
      </p:sp>
      <p:sp>
        <p:nvSpPr>
          <p:cNvPr id="3" name="Rectangle 2"/>
          <p:cNvSpPr/>
          <p:nvPr/>
        </p:nvSpPr>
        <p:spPr>
          <a:xfrm>
            <a:off x="6904038" y="5249862"/>
            <a:ext cx="2677297" cy="1632146"/>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r>
              <a:rPr lang="en-US" sz="3300" b="1" dirty="0">
                <a:solidFill>
                  <a:srgbClr val="000000"/>
                </a:solidFill>
                <a:hlinkClick r:id="rId6"/>
              </a:rPr>
              <a:t>SharePoint Governance Documents</a:t>
            </a:r>
            <a:endParaRPr lang="en-US" sz="3300" b="1" dirty="0">
              <a:solidFill>
                <a:srgbClr val="000000"/>
              </a:solidFill>
            </a:endParaRPr>
          </a:p>
        </p:txBody>
      </p:sp>
      <p:sp>
        <p:nvSpPr>
          <p:cNvPr id="11" name="Rectangle 10"/>
          <p:cNvSpPr/>
          <p:nvPr/>
        </p:nvSpPr>
        <p:spPr>
          <a:xfrm>
            <a:off x="4074340" y="5254214"/>
            <a:ext cx="2677297" cy="1632146"/>
          </a:xfrm>
          <a:prstGeom prst="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r>
              <a:rPr lang="en-US" sz="3300" b="1" dirty="0" smtClean="0">
                <a:solidFill>
                  <a:srgbClr val="000000"/>
                </a:solidFill>
                <a:hlinkClick r:id="rId7"/>
              </a:rPr>
              <a:t>Intro To Governance w/ How To</a:t>
            </a:r>
            <a:endParaRPr lang="en-US" sz="3300" b="1" dirty="0">
              <a:solidFill>
                <a:srgbClr val="000000"/>
              </a:solidFill>
            </a:endParaRPr>
          </a:p>
        </p:txBody>
      </p:sp>
    </p:spTree>
    <p:extLst>
      <p:ext uri="{BB962C8B-B14F-4D97-AF65-F5344CB8AC3E}">
        <p14:creationId xmlns:p14="http://schemas.microsoft.com/office/powerpoint/2010/main" val="16144937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 grpId="0" animBg="1"/>
      <p:bldP spid="11"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olegshilo.files.wordpress.com/2009/07/business-process.jpg"/>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414548" y="-2390"/>
            <a:ext cx="12876933" cy="699691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414548" y="-388585"/>
            <a:ext cx="12876933" cy="2506372"/>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5" name="Title 1"/>
          <p:cNvSpPr txBox="1">
            <a:spLocks/>
          </p:cNvSpPr>
          <p:nvPr/>
        </p:nvSpPr>
        <p:spPr>
          <a:xfrm>
            <a:off x="129546" y="144462"/>
            <a:ext cx="12332838"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 </a:t>
            </a:r>
            <a:r>
              <a:rPr lang="en-US" sz="6000" b="1" dirty="0">
                <a:solidFill>
                  <a:srgbClr val="000000"/>
                </a:solidFill>
              </a:rPr>
              <a:t>Business Process </a:t>
            </a:r>
            <a:r>
              <a:rPr lang="en-US" sz="6000" dirty="0">
                <a:solidFill>
                  <a:srgbClr val="000000"/>
                </a:solidFill>
              </a:rPr>
              <a:t>Strategy?</a:t>
            </a:r>
          </a:p>
        </p:txBody>
      </p:sp>
      <p:pic>
        <p:nvPicPr>
          <p:cNvPr id="6148" name="Picture 4" descr="http://userthought.com/images/email_notificati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7954" y="2117788"/>
            <a:ext cx="3994929" cy="3802485"/>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www.infendo.com/wp-content/uploads/2011/05/question-mark.jpg"/>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07048" y="4021533"/>
            <a:ext cx="1165834" cy="1255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880466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50"/>
                                        </p:tgtEl>
                                        <p:attrNameLst>
                                          <p:attrName>style.visibility</p:attrName>
                                        </p:attrNameLst>
                                      </p:cBhvr>
                                      <p:to>
                                        <p:strVal val="visible"/>
                                      </p:to>
                                    </p:set>
                                    <p:animEffect transition="in" filter="fade">
                                      <p:cBhvr>
                                        <p:cTn id="7" dur="500"/>
                                        <p:tgtEl>
                                          <p:spTgt spid="6150"/>
                                        </p:tgtEl>
                                      </p:cBhvr>
                                    </p:animEffect>
                                  </p:childTnLst>
                                </p:cTn>
                              </p:par>
                              <p:par>
                                <p:cTn id="8" presetID="10" presetClass="entr" presetSubtype="0" fill="hold" nodeType="withEffect">
                                  <p:stCondLst>
                                    <p:cond delay="0"/>
                                  </p:stCondLst>
                                  <p:childTnLst>
                                    <p:set>
                                      <p:cBhvr>
                                        <p:cTn id="9" dur="1" fill="hold">
                                          <p:stCondLst>
                                            <p:cond delay="0"/>
                                          </p:stCondLst>
                                        </p:cTn>
                                        <p:tgtEl>
                                          <p:spTgt spid="6148"/>
                                        </p:tgtEl>
                                        <p:attrNameLst>
                                          <p:attrName>style.visibility</p:attrName>
                                        </p:attrNameLst>
                                      </p:cBhvr>
                                      <p:to>
                                        <p:strVal val="visible"/>
                                      </p:to>
                                    </p:set>
                                    <p:animEffect transition="in" filter="fade">
                                      <p:cBhvr>
                                        <p:cTn id="10"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 y="3"/>
            <a:ext cx="12436474" cy="6997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1"/>
          <p:cNvSpPr txBox="1">
            <a:spLocks/>
          </p:cNvSpPr>
          <p:nvPr/>
        </p:nvSpPr>
        <p:spPr>
          <a:xfrm>
            <a:off x="1081974" y="895030"/>
            <a:ext cx="10571003" cy="1499290"/>
          </a:xfrm>
          <a:prstGeom prst="rect">
            <a:avLst/>
          </a:prstGeom>
        </p:spPr>
        <p:txBody>
          <a:bodyPr lIns="124346" tIns="62173" rIns="124346" bIns="62173"/>
          <a:lstStyle/>
          <a:p>
            <a:pPr algn="ctr" defTabSz="1243462">
              <a:spcBef>
                <a:spcPct val="0"/>
              </a:spcBef>
              <a:defRPr/>
            </a:pPr>
            <a:endParaRPr lang="en-US" sz="6000" dirty="0">
              <a:latin typeface="+mj-lt"/>
              <a:ea typeface="+mj-ea"/>
              <a:cs typeface="+mj-cs"/>
            </a:endParaRPr>
          </a:p>
        </p:txBody>
      </p:sp>
      <p:sp>
        <p:nvSpPr>
          <p:cNvPr id="16" name="Rectangle 15"/>
          <p:cNvSpPr/>
          <p:nvPr/>
        </p:nvSpPr>
        <p:spPr>
          <a:xfrm>
            <a:off x="-414549" y="-388585"/>
            <a:ext cx="13576485" cy="2506372"/>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6" name="Title 1"/>
          <p:cNvSpPr txBox="1">
            <a:spLocks/>
          </p:cNvSpPr>
          <p:nvPr/>
        </p:nvSpPr>
        <p:spPr>
          <a:xfrm>
            <a:off x="2" y="68262"/>
            <a:ext cx="12436474"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an </a:t>
            </a:r>
            <a:r>
              <a:rPr lang="en-US" sz="6000" b="1" dirty="0">
                <a:solidFill>
                  <a:srgbClr val="000000"/>
                </a:solidFill>
              </a:rPr>
              <a:t>Infrastructure</a:t>
            </a:r>
            <a:r>
              <a:rPr lang="en-US" sz="6000" dirty="0">
                <a:solidFill>
                  <a:srgbClr val="000000"/>
                </a:solidFill>
              </a:rPr>
              <a:t> Strategy?</a:t>
            </a:r>
          </a:p>
        </p:txBody>
      </p:sp>
      <p:pic>
        <p:nvPicPr>
          <p:cNvPr id="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429" y="2182551"/>
            <a:ext cx="10643408" cy="1599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3"/>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67972" y="3226678"/>
            <a:ext cx="8574466" cy="34904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5251446" y="5587206"/>
            <a:ext cx="6891390" cy="1110457"/>
          </a:xfrm>
          <a:prstGeom prst="rect">
            <a:avLst/>
          </a:prstGeom>
          <a:solidFill>
            <a:schemeClr val="bg1">
              <a:lumMod val="85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rtlCol="0">
            <a:spAutoFit/>
          </a:bodyPr>
          <a:lstStyle/>
          <a:p>
            <a:r>
              <a:rPr lang="en-US" sz="3200" dirty="0">
                <a:solidFill>
                  <a:srgbClr val="000000"/>
                </a:solidFill>
              </a:rPr>
              <a:t>Do You Have Documentation For </a:t>
            </a:r>
            <a:r>
              <a:rPr lang="en-US" sz="3200" b="1" dirty="0">
                <a:solidFill>
                  <a:srgbClr val="000000"/>
                </a:solidFill>
              </a:rPr>
              <a:t>Deviating</a:t>
            </a:r>
            <a:r>
              <a:rPr lang="en-US" sz="3200" dirty="0">
                <a:solidFill>
                  <a:srgbClr val="000000"/>
                </a:solidFill>
              </a:rPr>
              <a:t> From </a:t>
            </a:r>
            <a:r>
              <a:rPr lang="en-US" sz="3200" b="1" dirty="0">
                <a:solidFill>
                  <a:srgbClr val="000000"/>
                </a:solidFill>
              </a:rPr>
              <a:t>Default Settings?</a:t>
            </a:r>
          </a:p>
        </p:txBody>
      </p:sp>
    </p:spTree>
    <p:extLst>
      <p:ext uri="{BB962C8B-B14F-4D97-AF65-F5344CB8AC3E}">
        <p14:creationId xmlns:p14="http://schemas.microsoft.com/office/powerpoint/2010/main" val="395716057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 y="-272009"/>
            <a:ext cx="12436475" cy="7383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6" name="Picture 2" descr="C:\Users\rharbridge\Pictures\diasterrecovery_thumb_32430F9B.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8661" y="2020643"/>
            <a:ext cx="6451421" cy="4946460"/>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a:spLocks/>
          </p:cNvSpPr>
          <p:nvPr/>
        </p:nvSpPr>
        <p:spPr>
          <a:xfrm>
            <a:off x="1081974" y="895030"/>
            <a:ext cx="10571003" cy="1499290"/>
          </a:xfrm>
          <a:prstGeom prst="rect">
            <a:avLst/>
          </a:prstGeom>
        </p:spPr>
        <p:txBody>
          <a:bodyPr lIns="124346" tIns="62173" rIns="124346" bIns="62173"/>
          <a:lstStyle/>
          <a:p>
            <a:pPr algn="ctr" defTabSz="1243462">
              <a:spcBef>
                <a:spcPct val="0"/>
              </a:spcBef>
              <a:defRPr/>
            </a:pPr>
            <a:endParaRPr lang="en-US" sz="6000" dirty="0">
              <a:latin typeface="+mj-lt"/>
              <a:ea typeface="+mj-ea"/>
              <a:cs typeface="+mj-cs"/>
            </a:endParaRPr>
          </a:p>
        </p:txBody>
      </p:sp>
      <p:sp>
        <p:nvSpPr>
          <p:cNvPr id="7" name="Rectangle 6"/>
          <p:cNvSpPr/>
          <p:nvPr/>
        </p:nvSpPr>
        <p:spPr>
          <a:xfrm>
            <a:off x="-414549" y="-388585"/>
            <a:ext cx="13576485" cy="2506372"/>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6" name="Title 1"/>
          <p:cNvSpPr txBox="1">
            <a:spLocks/>
          </p:cNvSpPr>
          <p:nvPr/>
        </p:nvSpPr>
        <p:spPr>
          <a:xfrm>
            <a:off x="548668" y="-7938"/>
            <a:ext cx="11343712"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 </a:t>
            </a:r>
            <a:r>
              <a:rPr lang="en-US" sz="6000" b="1" dirty="0">
                <a:solidFill>
                  <a:srgbClr val="000000"/>
                </a:solidFill>
              </a:rPr>
              <a:t>Backup and Recovery </a:t>
            </a:r>
            <a:r>
              <a:rPr lang="en-US" sz="6000" dirty="0">
                <a:solidFill>
                  <a:srgbClr val="000000"/>
                </a:solidFill>
              </a:rPr>
              <a:t>Strategy?</a:t>
            </a:r>
          </a:p>
        </p:txBody>
      </p:sp>
    </p:spTree>
    <p:extLst>
      <p:ext uri="{BB962C8B-B14F-4D97-AF65-F5344CB8AC3E}">
        <p14:creationId xmlns:p14="http://schemas.microsoft.com/office/powerpoint/2010/main" val="3971656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fade">
                                      <p:cBhvr>
                                        <p:cTn id="7"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7733"/>
          <a:stretch/>
        </p:blipFill>
        <p:spPr bwMode="auto">
          <a:xfrm>
            <a:off x="-1" y="0"/>
            <a:ext cx="12436476"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a:xfrm>
            <a:off x="-414548" y="-388583"/>
            <a:ext cx="13110119" cy="2514246"/>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3" name="Title 1"/>
          <p:cNvSpPr txBox="1">
            <a:spLocks/>
          </p:cNvSpPr>
          <p:nvPr/>
        </p:nvSpPr>
        <p:spPr>
          <a:xfrm>
            <a:off x="1081974" y="895030"/>
            <a:ext cx="10571003" cy="1499290"/>
          </a:xfrm>
          <a:prstGeom prst="rect">
            <a:avLst/>
          </a:prstGeom>
        </p:spPr>
        <p:txBody>
          <a:bodyPr lIns="124346" tIns="62173" rIns="124346" bIns="62173"/>
          <a:lstStyle/>
          <a:p>
            <a:pPr algn="ctr" defTabSz="1243462">
              <a:spcBef>
                <a:spcPct val="0"/>
              </a:spcBef>
              <a:defRPr/>
            </a:pPr>
            <a:endParaRPr lang="en-US" sz="6000" dirty="0">
              <a:latin typeface="+mj-lt"/>
              <a:ea typeface="+mj-ea"/>
              <a:cs typeface="+mj-cs"/>
            </a:endParaRPr>
          </a:p>
        </p:txBody>
      </p:sp>
      <p:sp>
        <p:nvSpPr>
          <p:cNvPr id="6" name="Title 1"/>
          <p:cNvSpPr txBox="1">
            <a:spLocks/>
          </p:cNvSpPr>
          <p:nvPr/>
        </p:nvSpPr>
        <p:spPr>
          <a:xfrm>
            <a:off x="-1" y="92972"/>
            <a:ext cx="12436476"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 </a:t>
            </a:r>
            <a:r>
              <a:rPr lang="en-US" sz="6000" b="1" dirty="0">
                <a:solidFill>
                  <a:srgbClr val="000000"/>
                </a:solidFill>
              </a:rPr>
              <a:t>Performance </a:t>
            </a:r>
            <a:r>
              <a:rPr lang="en-US" sz="6000" dirty="0">
                <a:solidFill>
                  <a:srgbClr val="000000"/>
                </a:solidFill>
              </a:rPr>
              <a:t>Strategy?</a:t>
            </a:r>
          </a:p>
        </p:txBody>
      </p:sp>
      <p:sp>
        <p:nvSpPr>
          <p:cNvPr id="2" name="TextBox 1"/>
          <p:cNvSpPr txBox="1"/>
          <p:nvPr/>
        </p:nvSpPr>
        <p:spPr>
          <a:xfrm>
            <a:off x="551794" y="2049463"/>
            <a:ext cx="11293407" cy="3141783"/>
          </a:xfrm>
          <a:prstGeom prst="rect">
            <a:avLst/>
          </a:prstGeom>
          <a:solidFill>
            <a:schemeClr val="bg1">
              <a:lumMod val="85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rtlCol="0">
            <a:spAutoFit/>
          </a:bodyPr>
          <a:lstStyle/>
          <a:p>
            <a:r>
              <a:rPr lang="en-US" sz="3200" dirty="0">
                <a:solidFill>
                  <a:srgbClr val="000000"/>
                </a:solidFill>
              </a:rPr>
              <a:t>If we can save </a:t>
            </a:r>
            <a:r>
              <a:rPr lang="en-US" sz="3200" b="1" dirty="0">
                <a:solidFill>
                  <a:srgbClr val="000000"/>
                </a:solidFill>
              </a:rPr>
              <a:t>2 seconds </a:t>
            </a:r>
            <a:r>
              <a:rPr lang="en-US" sz="3200" dirty="0">
                <a:solidFill>
                  <a:srgbClr val="000000"/>
                </a:solidFill>
              </a:rPr>
              <a:t>of loading time does it matter?</a:t>
            </a:r>
            <a:r>
              <a:rPr lang="en-US" sz="3200" u="sng" dirty="0">
                <a:solidFill>
                  <a:srgbClr val="000000"/>
                </a:solidFill>
              </a:rPr>
              <a:t/>
            </a:r>
            <a:br>
              <a:rPr lang="en-US" sz="3200" u="sng" dirty="0">
                <a:solidFill>
                  <a:srgbClr val="000000"/>
                </a:solidFill>
              </a:rPr>
            </a:br>
            <a:r>
              <a:rPr lang="en-US" sz="3200" dirty="0">
                <a:solidFill>
                  <a:srgbClr val="000000"/>
                </a:solidFill>
              </a:rPr>
              <a:t/>
            </a:r>
            <a:br>
              <a:rPr lang="en-US" sz="3200" dirty="0">
                <a:solidFill>
                  <a:srgbClr val="000000"/>
                </a:solidFill>
              </a:rPr>
            </a:br>
            <a:r>
              <a:rPr lang="en-US" sz="3200" dirty="0">
                <a:solidFill>
                  <a:srgbClr val="000000"/>
                </a:solidFill>
              </a:rPr>
              <a:t>Let’s say you are a law firm and you have </a:t>
            </a:r>
            <a:r>
              <a:rPr lang="en-US" sz="3200" b="1" dirty="0">
                <a:solidFill>
                  <a:srgbClr val="000000"/>
                </a:solidFill>
              </a:rPr>
              <a:t>300 attorneys</a:t>
            </a:r>
            <a:r>
              <a:rPr lang="en-US" sz="3200" dirty="0">
                <a:solidFill>
                  <a:srgbClr val="000000"/>
                </a:solidFill>
              </a:rPr>
              <a:t>. The typical Attorney bills at </a:t>
            </a:r>
            <a:r>
              <a:rPr lang="en-US" sz="3200" b="1" dirty="0">
                <a:solidFill>
                  <a:srgbClr val="000000"/>
                </a:solidFill>
              </a:rPr>
              <a:t>$300.00 per hour</a:t>
            </a:r>
            <a:r>
              <a:rPr lang="en-US" sz="3200" dirty="0">
                <a:solidFill>
                  <a:srgbClr val="000000"/>
                </a:solidFill>
              </a:rPr>
              <a:t>. Attorneys visit this page roughly </a:t>
            </a:r>
            <a:r>
              <a:rPr lang="en-US" sz="3200" b="1" dirty="0">
                <a:solidFill>
                  <a:srgbClr val="000000"/>
                </a:solidFill>
              </a:rPr>
              <a:t>50 times per day </a:t>
            </a:r>
            <a:r>
              <a:rPr lang="en-US" sz="3200" dirty="0">
                <a:solidFill>
                  <a:srgbClr val="000000"/>
                </a:solidFill>
              </a:rPr>
              <a:t>and we assume a Calendar year of </a:t>
            </a:r>
            <a:r>
              <a:rPr lang="en-US" sz="3200" b="1" dirty="0">
                <a:solidFill>
                  <a:srgbClr val="000000"/>
                </a:solidFill>
              </a:rPr>
              <a:t>280 billable days</a:t>
            </a:r>
            <a:r>
              <a:rPr lang="en-US" sz="3200" dirty="0">
                <a:solidFill>
                  <a:srgbClr val="000000"/>
                </a:solidFill>
              </a:rPr>
              <a:t> </a:t>
            </a:r>
            <a:r>
              <a:rPr lang="en-US" sz="2800" dirty="0">
                <a:solidFill>
                  <a:srgbClr val="000000"/>
                </a:solidFill>
              </a:rPr>
              <a:t>(</a:t>
            </a:r>
            <a:r>
              <a:rPr lang="en-US" sz="2800" i="1" dirty="0">
                <a:solidFill>
                  <a:srgbClr val="000000"/>
                </a:solidFill>
              </a:rPr>
              <a:t>because we all work too much</a:t>
            </a:r>
            <a:r>
              <a:rPr lang="en-US" sz="2800" dirty="0">
                <a:solidFill>
                  <a:srgbClr val="000000"/>
                </a:solidFill>
              </a:rPr>
              <a:t>)</a:t>
            </a:r>
            <a:r>
              <a:rPr lang="en-US" sz="3200" dirty="0">
                <a:solidFill>
                  <a:srgbClr val="000000"/>
                </a:solidFill>
              </a:rPr>
              <a:t>…</a:t>
            </a:r>
          </a:p>
        </p:txBody>
      </p:sp>
      <p:sp>
        <p:nvSpPr>
          <p:cNvPr id="4" name="Rectangle 3"/>
          <p:cNvSpPr/>
          <p:nvPr/>
        </p:nvSpPr>
        <p:spPr>
          <a:xfrm>
            <a:off x="46038" y="5138697"/>
            <a:ext cx="12276185" cy="1787566"/>
          </a:xfrm>
          <a:prstGeom prst="rect">
            <a:avLst/>
          </a:prstGeom>
          <a:gradFill flip="none" rotWithShape="1">
            <a:gsLst>
              <a:gs pos="0">
                <a:srgbClr val="FF0000">
                  <a:tint val="66000"/>
                  <a:satMod val="160000"/>
                </a:srgbClr>
              </a:gs>
              <a:gs pos="50000">
                <a:srgbClr val="FF0000">
                  <a:tint val="44500"/>
                  <a:satMod val="160000"/>
                </a:srgbClr>
              </a:gs>
              <a:gs pos="100000">
                <a:srgbClr val="FF0000">
                  <a:tint val="23500"/>
                  <a:satMod val="160000"/>
                </a:srgbClr>
              </a:gs>
            </a:gsLst>
            <a:lin ang="16200000" scaled="1"/>
            <a:tileRect/>
          </a:gra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a:spAutoFit/>
          </a:bodyPr>
          <a:lstStyle/>
          <a:p>
            <a:pPr algn="ctr"/>
            <a:r>
              <a:rPr lang="en-US" sz="3600" dirty="0">
                <a:solidFill>
                  <a:srgbClr val="000000"/>
                </a:solidFill>
              </a:rPr>
              <a:t>That is roughly </a:t>
            </a:r>
            <a:r>
              <a:rPr lang="en-US" sz="4400" b="1" dirty="0">
                <a:solidFill>
                  <a:srgbClr val="000000"/>
                </a:solidFill>
              </a:rPr>
              <a:t>$700,000.00 </a:t>
            </a:r>
            <a:r>
              <a:rPr lang="en-US" sz="3600" dirty="0">
                <a:solidFill>
                  <a:srgbClr val="000000"/>
                </a:solidFill>
              </a:rPr>
              <a:t>worth in billable time saved </a:t>
            </a:r>
            <a:r>
              <a:rPr lang="en-US" sz="3600" b="1" dirty="0">
                <a:solidFill>
                  <a:srgbClr val="000000"/>
                </a:solidFill>
              </a:rPr>
              <a:t>per year</a:t>
            </a:r>
            <a:r>
              <a:rPr lang="en-US" sz="3600" dirty="0">
                <a:solidFill>
                  <a:srgbClr val="000000"/>
                </a:solidFill>
              </a:rPr>
              <a:t> to deliver more value to clients. </a:t>
            </a:r>
            <a:br>
              <a:rPr lang="en-US" sz="3600" dirty="0">
                <a:solidFill>
                  <a:srgbClr val="000000"/>
                </a:solidFill>
              </a:rPr>
            </a:br>
            <a:r>
              <a:rPr lang="en-US" sz="2800" dirty="0">
                <a:solidFill>
                  <a:srgbClr val="000000"/>
                </a:solidFill>
              </a:rPr>
              <a:t>($25.00 per second for 28,000 seconds per year).</a:t>
            </a:r>
          </a:p>
        </p:txBody>
      </p:sp>
    </p:spTree>
    <p:extLst>
      <p:ext uri="{BB962C8B-B14F-4D97-AF65-F5344CB8AC3E}">
        <p14:creationId xmlns:p14="http://schemas.microsoft.com/office/powerpoint/2010/main" val="251632331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rharbridge\Pictures\537104_41065708.jpg"/>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 y="-12256"/>
            <a:ext cx="12436475" cy="700678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14548" y="-388584"/>
            <a:ext cx="13110119" cy="2346468"/>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3" name="Title 1"/>
          <p:cNvSpPr txBox="1">
            <a:spLocks/>
          </p:cNvSpPr>
          <p:nvPr/>
        </p:nvSpPr>
        <p:spPr>
          <a:xfrm>
            <a:off x="1081974" y="895030"/>
            <a:ext cx="10571003" cy="1499290"/>
          </a:xfrm>
          <a:prstGeom prst="rect">
            <a:avLst/>
          </a:prstGeom>
        </p:spPr>
        <p:txBody>
          <a:bodyPr lIns="124346" tIns="62173" rIns="124346" bIns="62173"/>
          <a:lstStyle/>
          <a:p>
            <a:pPr algn="ctr" defTabSz="1243462">
              <a:spcBef>
                <a:spcPct val="0"/>
              </a:spcBef>
              <a:defRPr/>
            </a:pPr>
            <a:endParaRPr lang="en-US" sz="6000" dirty="0">
              <a:latin typeface="+mj-lt"/>
              <a:ea typeface="+mj-ea"/>
              <a:cs typeface="+mj-cs"/>
            </a:endParaRPr>
          </a:p>
        </p:txBody>
      </p:sp>
      <p:sp>
        <p:nvSpPr>
          <p:cNvPr id="4" name="Title 1"/>
          <p:cNvSpPr txBox="1">
            <a:spLocks/>
          </p:cNvSpPr>
          <p:nvPr/>
        </p:nvSpPr>
        <p:spPr>
          <a:xfrm>
            <a:off x="900609" y="-7938"/>
            <a:ext cx="10571003"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 </a:t>
            </a:r>
            <a:r>
              <a:rPr lang="en-US" sz="6000" b="1" dirty="0">
                <a:solidFill>
                  <a:srgbClr val="000000"/>
                </a:solidFill>
              </a:rPr>
              <a:t>Support </a:t>
            </a:r>
            <a:r>
              <a:rPr lang="en-US" sz="6000" dirty="0">
                <a:solidFill>
                  <a:srgbClr val="000000"/>
                </a:solidFill>
              </a:rPr>
              <a:t>Strategy?</a:t>
            </a:r>
          </a:p>
        </p:txBody>
      </p:sp>
      <p:sp>
        <p:nvSpPr>
          <p:cNvPr id="73" name="Rounded Rectangle 72"/>
          <p:cNvSpPr/>
          <p:nvPr/>
        </p:nvSpPr>
        <p:spPr>
          <a:xfrm>
            <a:off x="2402612" y="2140400"/>
            <a:ext cx="7831572" cy="4100063"/>
          </a:xfrm>
          <a:prstGeom prst="roundRect">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grpSp>
        <p:nvGrpSpPr>
          <p:cNvPr id="74" name="Group 73"/>
          <p:cNvGrpSpPr/>
          <p:nvPr/>
        </p:nvGrpSpPr>
        <p:grpSpPr>
          <a:xfrm>
            <a:off x="5818533" y="2350146"/>
            <a:ext cx="4040240" cy="3288880"/>
            <a:chOff x="5576888" y="2238374"/>
            <a:chExt cx="1858963" cy="1935163"/>
          </a:xfrm>
        </p:grpSpPr>
        <p:sp>
          <p:nvSpPr>
            <p:cNvPr id="75" name="Freeform 8"/>
            <p:cNvSpPr>
              <a:spLocks noEditPoints="1"/>
            </p:cNvSpPr>
            <p:nvPr/>
          </p:nvSpPr>
          <p:spPr bwMode="auto">
            <a:xfrm>
              <a:off x="5576888" y="2238374"/>
              <a:ext cx="1763713" cy="1935163"/>
            </a:xfrm>
            <a:custGeom>
              <a:avLst/>
              <a:gdLst>
                <a:gd name="T0" fmla="*/ 0 w 1111"/>
                <a:gd name="T1" fmla="*/ 1083 h 1219"/>
                <a:gd name="T2" fmla="*/ 0 w 1111"/>
                <a:gd name="T3" fmla="*/ 130 h 1219"/>
                <a:gd name="T4" fmla="*/ 1111 w 1111"/>
                <a:gd name="T5" fmla="*/ 0 h 1219"/>
                <a:gd name="T6" fmla="*/ 1101 w 1111"/>
                <a:gd name="T7" fmla="*/ 1200 h 1219"/>
                <a:gd name="T8" fmla="*/ 1101 w 1111"/>
                <a:gd name="T9" fmla="*/ 1219 h 1219"/>
                <a:gd name="T10" fmla="*/ 0 w 1111"/>
                <a:gd name="T11" fmla="*/ 1083 h 1219"/>
                <a:gd name="T12" fmla="*/ 0 w 1111"/>
                <a:gd name="T13" fmla="*/ 1083 h 1219"/>
                <a:gd name="T14" fmla="*/ 1089 w 1111"/>
                <a:gd name="T15" fmla="*/ 1197 h 1219"/>
                <a:gd name="T16" fmla="*/ 1089 w 1111"/>
                <a:gd name="T17" fmla="*/ 1178 h 1219"/>
                <a:gd name="T18" fmla="*/ 1089 w 1111"/>
                <a:gd name="T19" fmla="*/ 1197 h 1219"/>
                <a:gd name="T20" fmla="*/ 1089 w 1111"/>
                <a:gd name="T21" fmla="*/ 1197 h 1219"/>
                <a:gd name="T22" fmla="*/ 28 w 1111"/>
                <a:gd name="T23" fmla="*/ 1054 h 1219"/>
                <a:gd name="T24" fmla="*/ 1073 w 1111"/>
                <a:gd name="T25" fmla="*/ 1178 h 1219"/>
                <a:gd name="T26" fmla="*/ 1082 w 1111"/>
                <a:gd name="T27" fmla="*/ 41 h 1219"/>
                <a:gd name="T28" fmla="*/ 28 w 1111"/>
                <a:gd name="T29" fmla="*/ 155 h 1219"/>
                <a:gd name="T30" fmla="*/ 28 w 1111"/>
                <a:gd name="T31" fmla="*/ 1054 h 1219"/>
                <a:gd name="T32" fmla="*/ 28 w 1111"/>
                <a:gd name="T33" fmla="*/ 105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1" h="1219">
                  <a:moveTo>
                    <a:pt x="0" y="1083"/>
                  </a:moveTo>
                  <a:lnTo>
                    <a:pt x="0" y="130"/>
                  </a:lnTo>
                  <a:lnTo>
                    <a:pt x="1111" y="0"/>
                  </a:lnTo>
                  <a:lnTo>
                    <a:pt x="1101" y="1200"/>
                  </a:lnTo>
                  <a:lnTo>
                    <a:pt x="1101" y="1219"/>
                  </a:lnTo>
                  <a:lnTo>
                    <a:pt x="0" y="1083"/>
                  </a:lnTo>
                  <a:lnTo>
                    <a:pt x="0" y="1083"/>
                  </a:lnTo>
                  <a:close/>
                  <a:moveTo>
                    <a:pt x="1089" y="1197"/>
                  </a:moveTo>
                  <a:lnTo>
                    <a:pt x="1089" y="1178"/>
                  </a:lnTo>
                  <a:lnTo>
                    <a:pt x="1089" y="1197"/>
                  </a:lnTo>
                  <a:lnTo>
                    <a:pt x="1089" y="1197"/>
                  </a:lnTo>
                  <a:close/>
                  <a:moveTo>
                    <a:pt x="28" y="1054"/>
                  </a:moveTo>
                  <a:lnTo>
                    <a:pt x="1073" y="1178"/>
                  </a:lnTo>
                  <a:lnTo>
                    <a:pt x="1082" y="41"/>
                  </a:lnTo>
                  <a:lnTo>
                    <a:pt x="28" y="155"/>
                  </a:lnTo>
                  <a:lnTo>
                    <a:pt x="28" y="1054"/>
                  </a:lnTo>
                  <a:lnTo>
                    <a:pt x="28" y="1054"/>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Rectangle 28"/>
            <p:cNvSpPr>
              <a:spLocks noChangeArrowheads="1"/>
            </p:cNvSpPr>
            <p:nvPr/>
          </p:nvSpPr>
          <p:spPr bwMode="auto">
            <a:xfrm>
              <a:off x="7324726" y="2238374"/>
              <a:ext cx="111125" cy="1930400"/>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77" name="Group 5"/>
          <p:cNvGrpSpPr>
            <a:grpSpLocks noChangeAspect="1"/>
          </p:cNvGrpSpPr>
          <p:nvPr/>
        </p:nvGrpSpPr>
        <p:grpSpPr bwMode="auto">
          <a:xfrm>
            <a:off x="2561495" y="3455023"/>
            <a:ext cx="3648329" cy="2270908"/>
            <a:chOff x="-381" y="2618"/>
            <a:chExt cx="1118" cy="928"/>
          </a:xfrm>
        </p:grpSpPr>
        <p:sp>
          <p:nvSpPr>
            <p:cNvPr id="78" name="Freeform 6"/>
            <p:cNvSpPr>
              <a:spLocks/>
            </p:cNvSpPr>
            <p:nvPr/>
          </p:nvSpPr>
          <p:spPr bwMode="auto">
            <a:xfrm>
              <a:off x="-263" y="3466"/>
              <a:ext cx="822" cy="80"/>
            </a:xfrm>
            <a:custGeom>
              <a:avLst/>
              <a:gdLst>
                <a:gd name="T0" fmla="*/ 822 w 822"/>
                <a:gd name="T1" fmla="*/ 40 h 80"/>
                <a:gd name="T2" fmla="*/ 822 w 822"/>
                <a:gd name="T3" fmla="*/ 40 h 80"/>
                <a:gd name="T4" fmla="*/ 820 w 822"/>
                <a:gd name="T5" fmla="*/ 36 h 80"/>
                <a:gd name="T6" fmla="*/ 814 w 822"/>
                <a:gd name="T7" fmla="*/ 32 h 80"/>
                <a:gd name="T8" fmla="*/ 804 w 822"/>
                <a:gd name="T9" fmla="*/ 28 h 80"/>
                <a:gd name="T10" fmla="*/ 790 w 822"/>
                <a:gd name="T11" fmla="*/ 24 h 80"/>
                <a:gd name="T12" fmla="*/ 752 w 822"/>
                <a:gd name="T13" fmla="*/ 18 h 80"/>
                <a:gd name="T14" fmla="*/ 702 w 822"/>
                <a:gd name="T15" fmla="*/ 12 h 80"/>
                <a:gd name="T16" fmla="*/ 642 w 822"/>
                <a:gd name="T17" fmla="*/ 6 h 80"/>
                <a:gd name="T18" fmla="*/ 572 w 822"/>
                <a:gd name="T19" fmla="*/ 2 h 80"/>
                <a:gd name="T20" fmla="*/ 494 w 822"/>
                <a:gd name="T21" fmla="*/ 0 h 80"/>
                <a:gd name="T22" fmla="*/ 412 w 822"/>
                <a:gd name="T23" fmla="*/ 0 h 80"/>
                <a:gd name="T24" fmla="*/ 412 w 822"/>
                <a:gd name="T25" fmla="*/ 0 h 80"/>
                <a:gd name="T26" fmla="*/ 328 w 822"/>
                <a:gd name="T27" fmla="*/ 0 h 80"/>
                <a:gd name="T28" fmla="*/ 252 w 822"/>
                <a:gd name="T29" fmla="*/ 2 h 80"/>
                <a:gd name="T30" fmla="*/ 182 w 822"/>
                <a:gd name="T31" fmla="*/ 6 h 80"/>
                <a:gd name="T32" fmla="*/ 120 w 822"/>
                <a:gd name="T33" fmla="*/ 12 h 80"/>
                <a:gd name="T34" fmla="*/ 70 w 822"/>
                <a:gd name="T35" fmla="*/ 18 h 80"/>
                <a:gd name="T36" fmla="*/ 32 w 822"/>
                <a:gd name="T37" fmla="*/ 24 h 80"/>
                <a:gd name="T38" fmla="*/ 18 w 822"/>
                <a:gd name="T39" fmla="*/ 28 h 80"/>
                <a:gd name="T40" fmla="*/ 8 w 822"/>
                <a:gd name="T41" fmla="*/ 32 h 80"/>
                <a:gd name="T42" fmla="*/ 2 w 822"/>
                <a:gd name="T43" fmla="*/ 36 h 80"/>
                <a:gd name="T44" fmla="*/ 0 w 822"/>
                <a:gd name="T45" fmla="*/ 40 h 80"/>
                <a:gd name="T46" fmla="*/ 0 w 822"/>
                <a:gd name="T47" fmla="*/ 40 h 80"/>
                <a:gd name="T48" fmla="*/ 2 w 822"/>
                <a:gd name="T49" fmla="*/ 44 h 80"/>
                <a:gd name="T50" fmla="*/ 8 w 822"/>
                <a:gd name="T51" fmla="*/ 48 h 80"/>
                <a:gd name="T52" fmla="*/ 18 w 822"/>
                <a:gd name="T53" fmla="*/ 52 h 80"/>
                <a:gd name="T54" fmla="*/ 32 w 822"/>
                <a:gd name="T55" fmla="*/ 56 h 80"/>
                <a:gd name="T56" fmla="*/ 70 w 822"/>
                <a:gd name="T57" fmla="*/ 62 h 80"/>
                <a:gd name="T58" fmla="*/ 120 w 822"/>
                <a:gd name="T59" fmla="*/ 68 h 80"/>
                <a:gd name="T60" fmla="*/ 182 w 822"/>
                <a:gd name="T61" fmla="*/ 74 h 80"/>
                <a:gd name="T62" fmla="*/ 252 w 822"/>
                <a:gd name="T63" fmla="*/ 78 h 80"/>
                <a:gd name="T64" fmla="*/ 328 w 822"/>
                <a:gd name="T65" fmla="*/ 80 h 80"/>
                <a:gd name="T66" fmla="*/ 412 w 822"/>
                <a:gd name="T67" fmla="*/ 80 h 80"/>
                <a:gd name="T68" fmla="*/ 412 w 822"/>
                <a:gd name="T69" fmla="*/ 80 h 80"/>
                <a:gd name="T70" fmla="*/ 494 w 822"/>
                <a:gd name="T71" fmla="*/ 80 h 80"/>
                <a:gd name="T72" fmla="*/ 572 w 822"/>
                <a:gd name="T73" fmla="*/ 78 h 80"/>
                <a:gd name="T74" fmla="*/ 642 w 822"/>
                <a:gd name="T75" fmla="*/ 74 h 80"/>
                <a:gd name="T76" fmla="*/ 702 w 822"/>
                <a:gd name="T77" fmla="*/ 68 h 80"/>
                <a:gd name="T78" fmla="*/ 752 w 822"/>
                <a:gd name="T79" fmla="*/ 62 h 80"/>
                <a:gd name="T80" fmla="*/ 790 w 822"/>
                <a:gd name="T81" fmla="*/ 56 h 80"/>
                <a:gd name="T82" fmla="*/ 804 w 822"/>
                <a:gd name="T83" fmla="*/ 52 h 80"/>
                <a:gd name="T84" fmla="*/ 814 w 822"/>
                <a:gd name="T85" fmla="*/ 48 h 80"/>
                <a:gd name="T86" fmla="*/ 820 w 822"/>
                <a:gd name="T87" fmla="*/ 44 h 80"/>
                <a:gd name="T88" fmla="*/ 822 w 822"/>
                <a:gd name="T89" fmla="*/ 40 h 80"/>
                <a:gd name="T90" fmla="*/ 822 w 822"/>
                <a:gd name="T9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2" h="80">
                  <a:moveTo>
                    <a:pt x="822" y="40"/>
                  </a:moveTo>
                  <a:lnTo>
                    <a:pt x="822" y="40"/>
                  </a:lnTo>
                  <a:lnTo>
                    <a:pt x="820" y="36"/>
                  </a:lnTo>
                  <a:lnTo>
                    <a:pt x="814" y="32"/>
                  </a:lnTo>
                  <a:lnTo>
                    <a:pt x="804" y="28"/>
                  </a:lnTo>
                  <a:lnTo>
                    <a:pt x="790" y="24"/>
                  </a:lnTo>
                  <a:lnTo>
                    <a:pt x="752" y="18"/>
                  </a:lnTo>
                  <a:lnTo>
                    <a:pt x="702" y="12"/>
                  </a:lnTo>
                  <a:lnTo>
                    <a:pt x="642" y="6"/>
                  </a:lnTo>
                  <a:lnTo>
                    <a:pt x="572" y="2"/>
                  </a:lnTo>
                  <a:lnTo>
                    <a:pt x="494" y="0"/>
                  </a:lnTo>
                  <a:lnTo>
                    <a:pt x="412" y="0"/>
                  </a:lnTo>
                  <a:lnTo>
                    <a:pt x="412" y="0"/>
                  </a:lnTo>
                  <a:lnTo>
                    <a:pt x="328" y="0"/>
                  </a:lnTo>
                  <a:lnTo>
                    <a:pt x="252" y="2"/>
                  </a:lnTo>
                  <a:lnTo>
                    <a:pt x="182" y="6"/>
                  </a:lnTo>
                  <a:lnTo>
                    <a:pt x="120" y="12"/>
                  </a:lnTo>
                  <a:lnTo>
                    <a:pt x="70" y="18"/>
                  </a:lnTo>
                  <a:lnTo>
                    <a:pt x="32" y="24"/>
                  </a:lnTo>
                  <a:lnTo>
                    <a:pt x="18" y="28"/>
                  </a:lnTo>
                  <a:lnTo>
                    <a:pt x="8" y="32"/>
                  </a:lnTo>
                  <a:lnTo>
                    <a:pt x="2" y="36"/>
                  </a:lnTo>
                  <a:lnTo>
                    <a:pt x="0" y="40"/>
                  </a:lnTo>
                  <a:lnTo>
                    <a:pt x="0" y="40"/>
                  </a:lnTo>
                  <a:lnTo>
                    <a:pt x="2" y="44"/>
                  </a:lnTo>
                  <a:lnTo>
                    <a:pt x="8" y="48"/>
                  </a:lnTo>
                  <a:lnTo>
                    <a:pt x="18" y="52"/>
                  </a:lnTo>
                  <a:lnTo>
                    <a:pt x="32" y="56"/>
                  </a:lnTo>
                  <a:lnTo>
                    <a:pt x="70" y="62"/>
                  </a:lnTo>
                  <a:lnTo>
                    <a:pt x="120" y="68"/>
                  </a:lnTo>
                  <a:lnTo>
                    <a:pt x="182" y="74"/>
                  </a:lnTo>
                  <a:lnTo>
                    <a:pt x="252" y="78"/>
                  </a:lnTo>
                  <a:lnTo>
                    <a:pt x="328" y="80"/>
                  </a:lnTo>
                  <a:lnTo>
                    <a:pt x="412" y="80"/>
                  </a:lnTo>
                  <a:lnTo>
                    <a:pt x="412" y="80"/>
                  </a:lnTo>
                  <a:lnTo>
                    <a:pt x="494" y="80"/>
                  </a:lnTo>
                  <a:lnTo>
                    <a:pt x="572" y="78"/>
                  </a:lnTo>
                  <a:lnTo>
                    <a:pt x="642" y="74"/>
                  </a:lnTo>
                  <a:lnTo>
                    <a:pt x="702" y="68"/>
                  </a:lnTo>
                  <a:lnTo>
                    <a:pt x="752" y="62"/>
                  </a:lnTo>
                  <a:lnTo>
                    <a:pt x="790" y="56"/>
                  </a:lnTo>
                  <a:lnTo>
                    <a:pt x="804" y="52"/>
                  </a:lnTo>
                  <a:lnTo>
                    <a:pt x="814" y="48"/>
                  </a:lnTo>
                  <a:lnTo>
                    <a:pt x="820" y="44"/>
                  </a:lnTo>
                  <a:lnTo>
                    <a:pt x="822" y="40"/>
                  </a:lnTo>
                  <a:lnTo>
                    <a:pt x="822" y="4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9" name="Freeform 7"/>
            <p:cNvSpPr>
              <a:spLocks/>
            </p:cNvSpPr>
            <p:nvPr/>
          </p:nvSpPr>
          <p:spPr bwMode="auto">
            <a:xfrm>
              <a:off x="-229" y="2974"/>
              <a:ext cx="558" cy="332"/>
            </a:xfrm>
            <a:custGeom>
              <a:avLst/>
              <a:gdLst>
                <a:gd name="T0" fmla="*/ 558 w 558"/>
                <a:gd name="T1" fmla="*/ 0 h 332"/>
                <a:gd name="T2" fmla="*/ 558 w 558"/>
                <a:gd name="T3" fmla="*/ 0 h 332"/>
                <a:gd name="T4" fmla="*/ 532 w 558"/>
                <a:gd name="T5" fmla="*/ 22 h 332"/>
                <a:gd name="T6" fmla="*/ 504 w 558"/>
                <a:gd name="T7" fmla="*/ 44 h 332"/>
                <a:gd name="T8" fmla="*/ 472 w 558"/>
                <a:gd name="T9" fmla="*/ 62 h 332"/>
                <a:gd name="T10" fmla="*/ 438 w 558"/>
                <a:gd name="T11" fmla="*/ 80 h 332"/>
                <a:gd name="T12" fmla="*/ 402 w 558"/>
                <a:gd name="T13" fmla="*/ 94 h 332"/>
                <a:gd name="T14" fmla="*/ 364 w 558"/>
                <a:gd name="T15" fmla="*/ 106 h 332"/>
                <a:gd name="T16" fmla="*/ 324 w 558"/>
                <a:gd name="T17" fmla="*/ 118 h 332"/>
                <a:gd name="T18" fmla="*/ 284 w 558"/>
                <a:gd name="T19" fmla="*/ 124 h 332"/>
                <a:gd name="T20" fmla="*/ 284 w 558"/>
                <a:gd name="T21" fmla="*/ 124 h 332"/>
                <a:gd name="T22" fmla="*/ 244 w 558"/>
                <a:gd name="T23" fmla="*/ 128 h 332"/>
                <a:gd name="T24" fmla="*/ 204 w 558"/>
                <a:gd name="T25" fmla="*/ 130 h 332"/>
                <a:gd name="T26" fmla="*/ 166 w 558"/>
                <a:gd name="T27" fmla="*/ 128 h 332"/>
                <a:gd name="T28" fmla="*/ 130 w 558"/>
                <a:gd name="T29" fmla="*/ 122 h 332"/>
                <a:gd name="T30" fmla="*/ 94 w 558"/>
                <a:gd name="T31" fmla="*/ 114 h 332"/>
                <a:gd name="T32" fmla="*/ 60 w 558"/>
                <a:gd name="T33" fmla="*/ 104 h 332"/>
                <a:gd name="T34" fmla="*/ 30 w 558"/>
                <a:gd name="T35" fmla="*/ 90 h 332"/>
                <a:gd name="T36" fmla="*/ 0 w 558"/>
                <a:gd name="T37" fmla="*/ 76 h 332"/>
                <a:gd name="T38" fmla="*/ 56 w 558"/>
                <a:gd name="T39" fmla="*/ 280 h 332"/>
                <a:gd name="T40" fmla="*/ 56 w 558"/>
                <a:gd name="T41" fmla="*/ 280 h 332"/>
                <a:gd name="T42" fmla="*/ 58 w 558"/>
                <a:gd name="T43" fmla="*/ 288 h 332"/>
                <a:gd name="T44" fmla="*/ 64 w 558"/>
                <a:gd name="T45" fmla="*/ 296 h 332"/>
                <a:gd name="T46" fmla="*/ 70 w 558"/>
                <a:gd name="T47" fmla="*/ 302 h 332"/>
                <a:gd name="T48" fmla="*/ 80 w 558"/>
                <a:gd name="T49" fmla="*/ 308 h 332"/>
                <a:gd name="T50" fmla="*/ 92 w 558"/>
                <a:gd name="T51" fmla="*/ 314 h 332"/>
                <a:gd name="T52" fmla="*/ 104 w 558"/>
                <a:gd name="T53" fmla="*/ 320 h 332"/>
                <a:gd name="T54" fmla="*/ 134 w 558"/>
                <a:gd name="T55" fmla="*/ 326 h 332"/>
                <a:gd name="T56" fmla="*/ 170 w 558"/>
                <a:gd name="T57" fmla="*/ 332 h 332"/>
                <a:gd name="T58" fmla="*/ 210 w 558"/>
                <a:gd name="T59" fmla="*/ 332 h 332"/>
                <a:gd name="T60" fmla="*/ 254 w 558"/>
                <a:gd name="T61" fmla="*/ 330 h 332"/>
                <a:gd name="T62" fmla="*/ 300 w 558"/>
                <a:gd name="T63" fmla="*/ 324 h 332"/>
                <a:gd name="T64" fmla="*/ 300 w 558"/>
                <a:gd name="T65" fmla="*/ 324 h 332"/>
                <a:gd name="T66" fmla="*/ 348 w 558"/>
                <a:gd name="T67" fmla="*/ 314 h 332"/>
                <a:gd name="T68" fmla="*/ 394 w 558"/>
                <a:gd name="T69" fmla="*/ 302 h 332"/>
                <a:gd name="T70" fmla="*/ 436 w 558"/>
                <a:gd name="T71" fmla="*/ 288 h 332"/>
                <a:gd name="T72" fmla="*/ 472 w 558"/>
                <a:gd name="T73" fmla="*/ 272 h 332"/>
                <a:gd name="T74" fmla="*/ 502 w 558"/>
                <a:gd name="T75" fmla="*/ 256 h 332"/>
                <a:gd name="T76" fmla="*/ 514 w 558"/>
                <a:gd name="T77" fmla="*/ 246 h 332"/>
                <a:gd name="T78" fmla="*/ 526 w 558"/>
                <a:gd name="T79" fmla="*/ 238 h 332"/>
                <a:gd name="T80" fmla="*/ 534 w 558"/>
                <a:gd name="T81" fmla="*/ 230 h 332"/>
                <a:gd name="T82" fmla="*/ 540 w 558"/>
                <a:gd name="T83" fmla="*/ 220 h 332"/>
                <a:gd name="T84" fmla="*/ 546 w 558"/>
                <a:gd name="T85" fmla="*/ 212 h 332"/>
                <a:gd name="T86" fmla="*/ 548 w 558"/>
                <a:gd name="T87" fmla="*/ 204 h 332"/>
                <a:gd name="T88" fmla="*/ 558 w 558"/>
                <a:gd name="T89"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8" h="332">
                  <a:moveTo>
                    <a:pt x="558" y="0"/>
                  </a:moveTo>
                  <a:lnTo>
                    <a:pt x="558" y="0"/>
                  </a:lnTo>
                  <a:lnTo>
                    <a:pt x="532" y="22"/>
                  </a:lnTo>
                  <a:lnTo>
                    <a:pt x="504" y="44"/>
                  </a:lnTo>
                  <a:lnTo>
                    <a:pt x="472" y="62"/>
                  </a:lnTo>
                  <a:lnTo>
                    <a:pt x="438" y="80"/>
                  </a:lnTo>
                  <a:lnTo>
                    <a:pt x="402" y="94"/>
                  </a:lnTo>
                  <a:lnTo>
                    <a:pt x="364" y="106"/>
                  </a:lnTo>
                  <a:lnTo>
                    <a:pt x="324" y="118"/>
                  </a:lnTo>
                  <a:lnTo>
                    <a:pt x="284" y="124"/>
                  </a:lnTo>
                  <a:lnTo>
                    <a:pt x="284" y="124"/>
                  </a:lnTo>
                  <a:lnTo>
                    <a:pt x="244" y="128"/>
                  </a:lnTo>
                  <a:lnTo>
                    <a:pt x="204" y="130"/>
                  </a:lnTo>
                  <a:lnTo>
                    <a:pt x="166" y="128"/>
                  </a:lnTo>
                  <a:lnTo>
                    <a:pt x="130" y="122"/>
                  </a:lnTo>
                  <a:lnTo>
                    <a:pt x="94" y="114"/>
                  </a:lnTo>
                  <a:lnTo>
                    <a:pt x="60" y="104"/>
                  </a:lnTo>
                  <a:lnTo>
                    <a:pt x="30" y="90"/>
                  </a:lnTo>
                  <a:lnTo>
                    <a:pt x="0" y="76"/>
                  </a:lnTo>
                  <a:lnTo>
                    <a:pt x="56" y="280"/>
                  </a:lnTo>
                  <a:lnTo>
                    <a:pt x="56" y="280"/>
                  </a:lnTo>
                  <a:lnTo>
                    <a:pt x="58" y="288"/>
                  </a:lnTo>
                  <a:lnTo>
                    <a:pt x="64" y="296"/>
                  </a:lnTo>
                  <a:lnTo>
                    <a:pt x="70" y="302"/>
                  </a:lnTo>
                  <a:lnTo>
                    <a:pt x="80" y="308"/>
                  </a:lnTo>
                  <a:lnTo>
                    <a:pt x="92" y="314"/>
                  </a:lnTo>
                  <a:lnTo>
                    <a:pt x="104" y="320"/>
                  </a:lnTo>
                  <a:lnTo>
                    <a:pt x="134" y="326"/>
                  </a:lnTo>
                  <a:lnTo>
                    <a:pt x="170" y="332"/>
                  </a:lnTo>
                  <a:lnTo>
                    <a:pt x="210" y="332"/>
                  </a:lnTo>
                  <a:lnTo>
                    <a:pt x="254" y="330"/>
                  </a:lnTo>
                  <a:lnTo>
                    <a:pt x="300" y="324"/>
                  </a:lnTo>
                  <a:lnTo>
                    <a:pt x="300" y="324"/>
                  </a:lnTo>
                  <a:lnTo>
                    <a:pt x="348" y="314"/>
                  </a:lnTo>
                  <a:lnTo>
                    <a:pt x="394" y="302"/>
                  </a:lnTo>
                  <a:lnTo>
                    <a:pt x="436" y="288"/>
                  </a:lnTo>
                  <a:lnTo>
                    <a:pt x="472" y="272"/>
                  </a:lnTo>
                  <a:lnTo>
                    <a:pt x="502" y="256"/>
                  </a:lnTo>
                  <a:lnTo>
                    <a:pt x="514" y="246"/>
                  </a:lnTo>
                  <a:lnTo>
                    <a:pt x="526" y="238"/>
                  </a:lnTo>
                  <a:lnTo>
                    <a:pt x="534" y="230"/>
                  </a:lnTo>
                  <a:lnTo>
                    <a:pt x="540" y="220"/>
                  </a:lnTo>
                  <a:lnTo>
                    <a:pt x="546" y="212"/>
                  </a:lnTo>
                  <a:lnTo>
                    <a:pt x="548" y="204"/>
                  </a:lnTo>
                  <a:lnTo>
                    <a:pt x="5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0" name="Freeform 8"/>
            <p:cNvSpPr>
              <a:spLocks/>
            </p:cNvSpPr>
            <p:nvPr/>
          </p:nvSpPr>
          <p:spPr bwMode="auto">
            <a:xfrm>
              <a:off x="-381" y="3086"/>
              <a:ext cx="202" cy="254"/>
            </a:xfrm>
            <a:custGeom>
              <a:avLst/>
              <a:gdLst>
                <a:gd name="T0" fmla="*/ 170 w 202"/>
                <a:gd name="T1" fmla="*/ 4 h 254"/>
                <a:gd name="T2" fmla="*/ 170 w 202"/>
                <a:gd name="T3" fmla="*/ 4 h 254"/>
                <a:gd name="T4" fmla="*/ 156 w 202"/>
                <a:gd name="T5" fmla="*/ 12 h 254"/>
                <a:gd name="T6" fmla="*/ 138 w 202"/>
                <a:gd name="T7" fmla="*/ 24 h 254"/>
                <a:gd name="T8" fmla="*/ 118 w 202"/>
                <a:gd name="T9" fmla="*/ 42 h 254"/>
                <a:gd name="T10" fmla="*/ 96 w 202"/>
                <a:gd name="T11" fmla="*/ 68 h 254"/>
                <a:gd name="T12" fmla="*/ 84 w 202"/>
                <a:gd name="T13" fmla="*/ 84 h 254"/>
                <a:gd name="T14" fmla="*/ 72 w 202"/>
                <a:gd name="T15" fmla="*/ 100 h 254"/>
                <a:gd name="T16" fmla="*/ 60 w 202"/>
                <a:gd name="T17" fmla="*/ 120 h 254"/>
                <a:gd name="T18" fmla="*/ 48 w 202"/>
                <a:gd name="T19" fmla="*/ 142 h 254"/>
                <a:gd name="T20" fmla="*/ 38 w 202"/>
                <a:gd name="T21" fmla="*/ 166 h 254"/>
                <a:gd name="T22" fmla="*/ 28 w 202"/>
                <a:gd name="T23" fmla="*/ 192 h 254"/>
                <a:gd name="T24" fmla="*/ 28 w 202"/>
                <a:gd name="T25" fmla="*/ 192 h 254"/>
                <a:gd name="T26" fmla="*/ 20 w 202"/>
                <a:gd name="T27" fmla="*/ 200 h 254"/>
                <a:gd name="T28" fmla="*/ 14 w 202"/>
                <a:gd name="T29" fmla="*/ 206 h 254"/>
                <a:gd name="T30" fmla="*/ 6 w 202"/>
                <a:gd name="T31" fmla="*/ 214 h 254"/>
                <a:gd name="T32" fmla="*/ 2 w 202"/>
                <a:gd name="T33" fmla="*/ 224 h 254"/>
                <a:gd name="T34" fmla="*/ 0 w 202"/>
                <a:gd name="T35" fmla="*/ 234 h 254"/>
                <a:gd name="T36" fmla="*/ 0 w 202"/>
                <a:gd name="T37" fmla="*/ 238 h 254"/>
                <a:gd name="T38" fmla="*/ 2 w 202"/>
                <a:gd name="T39" fmla="*/ 244 h 254"/>
                <a:gd name="T40" fmla="*/ 6 w 202"/>
                <a:gd name="T41" fmla="*/ 248 h 254"/>
                <a:gd name="T42" fmla="*/ 12 w 202"/>
                <a:gd name="T43" fmla="*/ 252 h 254"/>
                <a:gd name="T44" fmla="*/ 12 w 202"/>
                <a:gd name="T45" fmla="*/ 252 h 254"/>
                <a:gd name="T46" fmla="*/ 16 w 202"/>
                <a:gd name="T47" fmla="*/ 254 h 254"/>
                <a:gd name="T48" fmla="*/ 28 w 202"/>
                <a:gd name="T49" fmla="*/ 254 h 254"/>
                <a:gd name="T50" fmla="*/ 34 w 202"/>
                <a:gd name="T51" fmla="*/ 252 h 254"/>
                <a:gd name="T52" fmla="*/ 40 w 202"/>
                <a:gd name="T53" fmla="*/ 248 h 254"/>
                <a:gd name="T54" fmla="*/ 46 w 202"/>
                <a:gd name="T55" fmla="*/ 242 h 254"/>
                <a:gd name="T56" fmla="*/ 50 w 202"/>
                <a:gd name="T57" fmla="*/ 234 h 254"/>
                <a:gd name="T58" fmla="*/ 54 w 202"/>
                <a:gd name="T59" fmla="*/ 220 h 254"/>
                <a:gd name="T60" fmla="*/ 54 w 202"/>
                <a:gd name="T61" fmla="*/ 220 h 254"/>
                <a:gd name="T62" fmla="*/ 56 w 202"/>
                <a:gd name="T63" fmla="*/ 220 h 254"/>
                <a:gd name="T64" fmla="*/ 60 w 202"/>
                <a:gd name="T65" fmla="*/ 222 h 254"/>
                <a:gd name="T66" fmla="*/ 62 w 202"/>
                <a:gd name="T67" fmla="*/ 220 h 254"/>
                <a:gd name="T68" fmla="*/ 64 w 202"/>
                <a:gd name="T69" fmla="*/ 220 h 254"/>
                <a:gd name="T70" fmla="*/ 66 w 202"/>
                <a:gd name="T71" fmla="*/ 216 h 254"/>
                <a:gd name="T72" fmla="*/ 64 w 202"/>
                <a:gd name="T73" fmla="*/ 212 h 254"/>
                <a:gd name="T74" fmla="*/ 58 w 202"/>
                <a:gd name="T75" fmla="*/ 196 h 254"/>
                <a:gd name="T76" fmla="*/ 58 w 202"/>
                <a:gd name="T77" fmla="*/ 196 h 254"/>
                <a:gd name="T78" fmla="*/ 62 w 202"/>
                <a:gd name="T79" fmla="*/ 176 h 254"/>
                <a:gd name="T80" fmla="*/ 70 w 202"/>
                <a:gd name="T81" fmla="*/ 156 h 254"/>
                <a:gd name="T82" fmla="*/ 84 w 202"/>
                <a:gd name="T83" fmla="*/ 130 h 254"/>
                <a:gd name="T84" fmla="*/ 102 w 202"/>
                <a:gd name="T85" fmla="*/ 104 h 254"/>
                <a:gd name="T86" fmla="*/ 112 w 202"/>
                <a:gd name="T87" fmla="*/ 90 h 254"/>
                <a:gd name="T88" fmla="*/ 126 w 202"/>
                <a:gd name="T89" fmla="*/ 78 h 254"/>
                <a:gd name="T90" fmla="*/ 140 w 202"/>
                <a:gd name="T91" fmla="*/ 64 h 254"/>
                <a:gd name="T92" fmla="*/ 156 w 202"/>
                <a:gd name="T93" fmla="*/ 54 h 254"/>
                <a:gd name="T94" fmla="*/ 176 w 202"/>
                <a:gd name="T95" fmla="*/ 42 h 254"/>
                <a:gd name="T96" fmla="*/ 196 w 202"/>
                <a:gd name="T97" fmla="*/ 34 h 254"/>
                <a:gd name="T98" fmla="*/ 196 w 202"/>
                <a:gd name="T99" fmla="*/ 34 h 254"/>
                <a:gd name="T100" fmla="*/ 200 w 202"/>
                <a:gd name="T101" fmla="*/ 28 h 254"/>
                <a:gd name="T102" fmla="*/ 202 w 202"/>
                <a:gd name="T103" fmla="*/ 20 h 254"/>
                <a:gd name="T104" fmla="*/ 202 w 202"/>
                <a:gd name="T105" fmla="*/ 14 h 254"/>
                <a:gd name="T106" fmla="*/ 200 w 202"/>
                <a:gd name="T107" fmla="*/ 8 h 254"/>
                <a:gd name="T108" fmla="*/ 198 w 202"/>
                <a:gd name="T109" fmla="*/ 4 h 254"/>
                <a:gd name="T110" fmla="*/ 196 w 202"/>
                <a:gd name="T111" fmla="*/ 2 h 254"/>
                <a:gd name="T112" fmla="*/ 186 w 202"/>
                <a:gd name="T113" fmla="*/ 0 h 254"/>
                <a:gd name="T114" fmla="*/ 170 w 202"/>
                <a:gd name="T115" fmla="*/ 4 h 254"/>
                <a:gd name="T116" fmla="*/ 170 w 202"/>
                <a:gd name="T117" fmla="*/ 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2" h="254">
                  <a:moveTo>
                    <a:pt x="170" y="4"/>
                  </a:moveTo>
                  <a:lnTo>
                    <a:pt x="170" y="4"/>
                  </a:lnTo>
                  <a:lnTo>
                    <a:pt x="156" y="12"/>
                  </a:lnTo>
                  <a:lnTo>
                    <a:pt x="138" y="24"/>
                  </a:lnTo>
                  <a:lnTo>
                    <a:pt x="118" y="42"/>
                  </a:lnTo>
                  <a:lnTo>
                    <a:pt x="96" y="68"/>
                  </a:lnTo>
                  <a:lnTo>
                    <a:pt x="84" y="84"/>
                  </a:lnTo>
                  <a:lnTo>
                    <a:pt x="72" y="100"/>
                  </a:lnTo>
                  <a:lnTo>
                    <a:pt x="60" y="120"/>
                  </a:lnTo>
                  <a:lnTo>
                    <a:pt x="48" y="142"/>
                  </a:lnTo>
                  <a:lnTo>
                    <a:pt x="38" y="166"/>
                  </a:lnTo>
                  <a:lnTo>
                    <a:pt x="28" y="192"/>
                  </a:lnTo>
                  <a:lnTo>
                    <a:pt x="28" y="192"/>
                  </a:lnTo>
                  <a:lnTo>
                    <a:pt x="20" y="200"/>
                  </a:lnTo>
                  <a:lnTo>
                    <a:pt x="14" y="206"/>
                  </a:lnTo>
                  <a:lnTo>
                    <a:pt x="6" y="214"/>
                  </a:lnTo>
                  <a:lnTo>
                    <a:pt x="2" y="224"/>
                  </a:lnTo>
                  <a:lnTo>
                    <a:pt x="0" y="234"/>
                  </a:lnTo>
                  <a:lnTo>
                    <a:pt x="0" y="238"/>
                  </a:lnTo>
                  <a:lnTo>
                    <a:pt x="2" y="244"/>
                  </a:lnTo>
                  <a:lnTo>
                    <a:pt x="6" y="248"/>
                  </a:lnTo>
                  <a:lnTo>
                    <a:pt x="12" y="252"/>
                  </a:lnTo>
                  <a:lnTo>
                    <a:pt x="12" y="252"/>
                  </a:lnTo>
                  <a:lnTo>
                    <a:pt x="16" y="254"/>
                  </a:lnTo>
                  <a:lnTo>
                    <a:pt x="28" y="254"/>
                  </a:lnTo>
                  <a:lnTo>
                    <a:pt x="34" y="252"/>
                  </a:lnTo>
                  <a:lnTo>
                    <a:pt x="40" y="248"/>
                  </a:lnTo>
                  <a:lnTo>
                    <a:pt x="46" y="242"/>
                  </a:lnTo>
                  <a:lnTo>
                    <a:pt x="50" y="234"/>
                  </a:lnTo>
                  <a:lnTo>
                    <a:pt x="54" y="220"/>
                  </a:lnTo>
                  <a:lnTo>
                    <a:pt x="54" y="220"/>
                  </a:lnTo>
                  <a:lnTo>
                    <a:pt x="56" y="220"/>
                  </a:lnTo>
                  <a:lnTo>
                    <a:pt x="60" y="222"/>
                  </a:lnTo>
                  <a:lnTo>
                    <a:pt x="62" y="220"/>
                  </a:lnTo>
                  <a:lnTo>
                    <a:pt x="64" y="220"/>
                  </a:lnTo>
                  <a:lnTo>
                    <a:pt x="66" y="216"/>
                  </a:lnTo>
                  <a:lnTo>
                    <a:pt x="64" y="212"/>
                  </a:lnTo>
                  <a:lnTo>
                    <a:pt x="58" y="196"/>
                  </a:lnTo>
                  <a:lnTo>
                    <a:pt x="58" y="196"/>
                  </a:lnTo>
                  <a:lnTo>
                    <a:pt x="62" y="176"/>
                  </a:lnTo>
                  <a:lnTo>
                    <a:pt x="70" y="156"/>
                  </a:lnTo>
                  <a:lnTo>
                    <a:pt x="84" y="130"/>
                  </a:lnTo>
                  <a:lnTo>
                    <a:pt x="102" y="104"/>
                  </a:lnTo>
                  <a:lnTo>
                    <a:pt x="112" y="90"/>
                  </a:lnTo>
                  <a:lnTo>
                    <a:pt x="126" y="78"/>
                  </a:lnTo>
                  <a:lnTo>
                    <a:pt x="140" y="64"/>
                  </a:lnTo>
                  <a:lnTo>
                    <a:pt x="156" y="54"/>
                  </a:lnTo>
                  <a:lnTo>
                    <a:pt x="176" y="42"/>
                  </a:lnTo>
                  <a:lnTo>
                    <a:pt x="196" y="34"/>
                  </a:lnTo>
                  <a:lnTo>
                    <a:pt x="196" y="34"/>
                  </a:lnTo>
                  <a:lnTo>
                    <a:pt x="200" y="28"/>
                  </a:lnTo>
                  <a:lnTo>
                    <a:pt x="202" y="20"/>
                  </a:lnTo>
                  <a:lnTo>
                    <a:pt x="202" y="14"/>
                  </a:lnTo>
                  <a:lnTo>
                    <a:pt x="200" y="8"/>
                  </a:lnTo>
                  <a:lnTo>
                    <a:pt x="198" y="4"/>
                  </a:lnTo>
                  <a:lnTo>
                    <a:pt x="196" y="2"/>
                  </a:lnTo>
                  <a:lnTo>
                    <a:pt x="186" y="0"/>
                  </a:lnTo>
                  <a:lnTo>
                    <a:pt x="170" y="4"/>
                  </a:lnTo>
                  <a:lnTo>
                    <a:pt x="17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1" name="Freeform 11"/>
            <p:cNvSpPr>
              <a:spLocks/>
            </p:cNvSpPr>
            <p:nvPr/>
          </p:nvSpPr>
          <p:spPr bwMode="auto">
            <a:xfrm>
              <a:off x="-209" y="3200"/>
              <a:ext cx="208" cy="346"/>
            </a:xfrm>
            <a:custGeom>
              <a:avLst/>
              <a:gdLst>
                <a:gd name="T0" fmla="*/ 166 w 208"/>
                <a:gd name="T1" fmla="*/ 10 h 346"/>
                <a:gd name="T2" fmla="*/ 166 w 208"/>
                <a:gd name="T3" fmla="*/ 10 h 346"/>
                <a:gd name="T4" fmla="*/ 152 w 208"/>
                <a:gd name="T5" fmla="*/ 24 h 346"/>
                <a:gd name="T6" fmla="*/ 138 w 208"/>
                <a:gd name="T7" fmla="*/ 44 h 346"/>
                <a:gd name="T8" fmla="*/ 122 w 208"/>
                <a:gd name="T9" fmla="*/ 70 h 346"/>
                <a:gd name="T10" fmla="*/ 114 w 208"/>
                <a:gd name="T11" fmla="*/ 88 h 346"/>
                <a:gd name="T12" fmla="*/ 106 w 208"/>
                <a:gd name="T13" fmla="*/ 106 h 346"/>
                <a:gd name="T14" fmla="*/ 100 w 208"/>
                <a:gd name="T15" fmla="*/ 128 h 346"/>
                <a:gd name="T16" fmla="*/ 92 w 208"/>
                <a:gd name="T17" fmla="*/ 152 h 346"/>
                <a:gd name="T18" fmla="*/ 88 w 208"/>
                <a:gd name="T19" fmla="*/ 178 h 346"/>
                <a:gd name="T20" fmla="*/ 84 w 208"/>
                <a:gd name="T21" fmla="*/ 206 h 346"/>
                <a:gd name="T22" fmla="*/ 80 w 208"/>
                <a:gd name="T23" fmla="*/ 236 h 346"/>
                <a:gd name="T24" fmla="*/ 80 w 208"/>
                <a:gd name="T25" fmla="*/ 270 h 346"/>
                <a:gd name="T26" fmla="*/ 80 w 208"/>
                <a:gd name="T27" fmla="*/ 270 h 346"/>
                <a:gd name="T28" fmla="*/ 64 w 208"/>
                <a:gd name="T29" fmla="*/ 274 h 346"/>
                <a:gd name="T30" fmla="*/ 50 w 208"/>
                <a:gd name="T31" fmla="*/ 278 h 346"/>
                <a:gd name="T32" fmla="*/ 34 w 208"/>
                <a:gd name="T33" fmla="*/ 286 h 346"/>
                <a:gd name="T34" fmla="*/ 18 w 208"/>
                <a:gd name="T35" fmla="*/ 296 h 346"/>
                <a:gd name="T36" fmla="*/ 12 w 208"/>
                <a:gd name="T37" fmla="*/ 302 h 346"/>
                <a:gd name="T38" fmla="*/ 6 w 208"/>
                <a:gd name="T39" fmla="*/ 308 h 346"/>
                <a:gd name="T40" fmla="*/ 2 w 208"/>
                <a:gd name="T41" fmla="*/ 314 h 346"/>
                <a:gd name="T42" fmla="*/ 0 w 208"/>
                <a:gd name="T43" fmla="*/ 322 h 346"/>
                <a:gd name="T44" fmla="*/ 0 w 208"/>
                <a:gd name="T45" fmla="*/ 330 h 346"/>
                <a:gd name="T46" fmla="*/ 2 w 208"/>
                <a:gd name="T47" fmla="*/ 340 h 346"/>
                <a:gd name="T48" fmla="*/ 2 w 208"/>
                <a:gd name="T49" fmla="*/ 340 h 346"/>
                <a:gd name="T50" fmla="*/ 4 w 208"/>
                <a:gd name="T51" fmla="*/ 340 h 346"/>
                <a:gd name="T52" fmla="*/ 12 w 208"/>
                <a:gd name="T53" fmla="*/ 344 h 346"/>
                <a:gd name="T54" fmla="*/ 24 w 208"/>
                <a:gd name="T55" fmla="*/ 346 h 346"/>
                <a:gd name="T56" fmla="*/ 40 w 208"/>
                <a:gd name="T57" fmla="*/ 346 h 346"/>
                <a:gd name="T58" fmla="*/ 122 w 208"/>
                <a:gd name="T59" fmla="*/ 308 h 346"/>
                <a:gd name="T60" fmla="*/ 122 w 208"/>
                <a:gd name="T61" fmla="*/ 308 h 346"/>
                <a:gd name="T62" fmla="*/ 126 w 208"/>
                <a:gd name="T63" fmla="*/ 304 h 346"/>
                <a:gd name="T64" fmla="*/ 130 w 208"/>
                <a:gd name="T65" fmla="*/ 298 h 346"/>
                <a:gd name="T66" fmla="*/ 132 w 208"/>
                <a:gd name="T67" fmla="*/ 294 h 346"/>
                <a:gd name="T68" fmla="*/ 132 w 208"/>
                <a:gd name="T69" fmla="*/ 290 h 346"/>
                <a:gd name="T70" fmla="*/ 132 w 208"/>
                <a:gd name="T71" fmla="*/ 284 h 346"/>
                <a:gd name="T72" fmla="*/ 130 w 208"/>
                <a:gd name="T73" fmla="*/ 280 h 346"/>
                <a:gd name="T74" fmla="*/ 114 w 208"/>
                <a:gd name="T75" fmla="*/ 262 h 346"/>
                <a:gd name="T76" fmla="*/ 114 w 208"/>
                <a:gd name="T77" fmla="*/ 262 h 346"/>
                <a:gd name="T78" fmla="*/ 114 w 208"/>
                <a:gd name="T79" fmla="*/ 240 h 346"/>
                <a:gd name="T80" fmla="*/ 114 w 208"/>
                <a:gd name="T81" fmla="*/ 214 h 346"/>
                <a:gd name="T82" fmla="*/ 118 w 208"/>
                <a:gd name="T83" fmla="*/ 182 h 346"/>
                <a:gd name="T84" fmla="*/ 122 w 208"/>
                <a:gd name="T85" fmla="*/ 164 h 346"/>
                <a:gd name="T86" fmla="*/ 128 w 208"/>
                <a:gd name="T87" fmla="*/ 146 h 346"/>
                <a:gd name="T88" fmla="*/ 136 w 208"/>
                <a:gd name="T89" fmla="*/ 126 h 346"/>
                <a:gd name="T90" fmla="*/ 144 w 208"/>
                <a:gd name="T91" fmla="*/ 108 h 346"/>
                <a:gd name="T92" fmla="*/ 156 w 208"/>
                <a:gd name="T93" fmla="*/ 88 h 346"/>
                <a:gd name="T94" fmla="*/ 170 w 208"/>
                <a:gd name="T95" fmla="*/ 70 h 346"/>
                <a:gd name="T96" fmla="*/ 188 w 208"/>
                <a:gd name="T97" fmla="*/ 52 h 346"/>
                <a:gd name="T98" fmla="*/ 208 w 208"/>
                <a:gd name="T99" fmla="*/ 36 h 346"/>
                <a:gd name="T100" fmla="*/ 208 w 208"/>
                <a:gd name="T101" fmla="*/ 36 h 346"/>
                <a:gd name="T102" fmla="*/ 208 w 208"/>
                <a:gd name="T103" fmla="*/ 28 h 346"/>
                <a:gd name="T104" fmla="*/ 208 w 208"/>
                <a:gd name="T105" fmla="*/ 20 h 346"/>
                <a:gd name="T106" fmla="*/ 206 w 208"/>
                <a:gd name="T107" fmla="*/ 12 h 346"/>
                <a:gd name="T108" fmla="*/ 202 w 208"/>
                <a:gd name="T109" fmla="*/ 4 h 346"/>
                <a:gd name="T110" fmla="*/ 198 w 208"/>
                <a:gd name="T111" fmla="*/ 2 h 346"/>
                <a:gd name="T112" fmla="*/ 194 w 208"/>
                <a:gd name="T113" fmla="*/ 0 h 346"/>
                <a:gd name="T114" fmla="*/ 190 w 208"/>
                <a:gd name="T115" fmla="*/ 0 h 346"/>
                <a:gd name="T116" fmla="*/ 182 w 208"/>
                <a:gd name="T117" fmla="*/ 2 h 346"/>
                <a:gd name="T118" fmla="*/ 166 w 208"/>
                <a:gd name="T119" fmla="*/ 10 h 346"/>
                <a:gd name="T120" fmla="*/ 166 w 208"/>
                <a:gd name="T121" fmla="*/ 1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8" h="346">
                  <a:moveTo>
                    <a:pt x="166" y="10"/>
                  </a:moveTo>
                  <a:lnTo>
                    <a:pt x="166" y="10"/>
                  </a:lnTo>
                  <a:lnTo>
                    <a:pt x="152" y="24"/>
                  </a:lnTo>
                  <a:lnTo>
                    <a:pt x="138" y="44"/>
                  </a:lnTo>
                  <a:lnTo>
                    <a:pt x="122" y="70"/>
                  </a:lnTo>
                  <a:lnTo>
                    <a:pt x="114" y="88"/>
                  </a:lnTo>
                  <a:lnTo>
                    <a:pt x="106" y="106"/>
                  </a:lnTo>
                  <a:lnTo>
                    <a:pt x="100" y="128"/>
                  </a:lnTo>
                  <a:lnTo>
                    <a:pt x="92" y="152"/>
                  </a:lnTo>
                  <a:lnTo>
                    <a:pt x="88" y="178"/>
                  </a:lnTo>
                  <a:lnTo>
                    <a:pt x="84" y="206"/>
                  </a:lnTo>
                  <a:lnTo>
                    <a:pt x="80" y="236"/>
                  </a:lnTo>
                  <a:lnTo>
                    <a:pt x="80" y="270"/>
                  </a:lnTo>
                  <a:lnTo>
                    <a:pt x="80" y="270"/>
                  </a:lnTo>
                  <a:lnTo>
                    <a:pt x="64" y="274"/>
                  </a:lnTo>
                  <a:lnTo>
                    <a:pt x="50" y="278"/>
                  </a:lnTo>
                  <a:lnTo>
                    <a:pt x="34" y="286"/>
                  </a:lnTo>
                  <a:lnTo>
                    <a:pt x="18" y="296"/>
                  </a:lnTo>
                  <a:lnTo>
                    <a:pt x="12" y="302"/>
                  </a:lnTo>
                  <a:lnTo>
                    <a:pt x="6" y="308"/>
                  </a:lnTo>
                  <a:lnTo>
                    <a:pt x="2" y="314"/>
                  </a:lnTo>
                  <a:lnTo>
                    <a:pt x="0" y="322"/>
                  </a:lnTo>
                  <a:lnTo>
                    <a:pt x="0" y="330"/>
                  </a:lnTo>
                  <a:lnTo>
                    <a:pt x="2" y="340"/>
                  </a:lnTo>
                  <a:lnTo>
                    <a:pt x="2" y="340"/>
                  </a:lnTo>
                  <a:lnTo>
                    <a:pt x="4" y="340"/>
                  </a:lnTo>
                  <a:lnTo>
                    <a:pt x="12" y="344"/>
                  </a:lnTo>
                  <a:lnTo>
                    <a:pt x="24" y="346"/>
                  </a:lnTo>
                  <a:lnTo>
                    <a:pt x="40" y="346"/>
                  </a:lnTo>
                  <a:lnTo>
                    <a:pt x="122" y="308"/>
                  </a:lnTo>
                  <a:lnTo>
                    <a:pt x="122" y="308"/>
                  </a:lnTo>
                  <a:lnTo>
                    <a:pt x="126" y="304"/>
                  </a:lnTo>
                  <a:lnTo>
                    <a:pt x="130" y="298"/>
                  </a:lnTo>
                  <a:lnTo>
                    <a:pt x="132" y="294"/>
                  </a:lnTo>
                  <a:lnTo>
                    <a:pt x="132" y="290"/>
                  </a:lnTo>
                  <a:lnTo>
                    <a:pt x="132" y="284"/>
                  </a:lnTo>
                  <a:lnTo>
                    <a:pt x="130" y="280"/>
                  </a:lnTo>
                  <a:lnTo>
                    <a:pt x="114" y="262"/>
                  </a:lnTo>
                  <a:lnTo>
                    <a:pt x="114" y="262"/>
                  </a:lnTo>
                  <a:lnTo>
                    <a:pt x="114" y="240"/>
                  </a:lnTo>
                  <a:lnTo>
                    <a:pt x="114" y="214"/>
                  </a:lnTo>
                  <a:lnTo>
                    <a:pt x="118" y="182"/>
                  </a:lnTo>
                  <a:lnTo>
                    <a:pt x="122" y="164"/>
                  </a:lnTo>
                  <a:lnTo>
                    <a:pt x="128" y="146"/>
                  </a:lnTo>
                  <a:lnTo>
                    <a:pt x="136" y="126"/>
                  </a:lnTo>
                  <a:lnTo>
                    <a:pt x="144" y="108"/>
                  </a:lnTo>
                  <a:lnTo>
                    <a:pt x="156" y="88"/>
                  </a:lnTo>
                  <a:lnTo>
                    <a:pt x="170" y="70"/>
                  </a:lnTo>
                  <a:lnTo>
                    <a:pt x="188" y="52"/>
                  </a:lnTo>
                  <a:lnTo>
                    <a:pt x="208" y="36"/>
                  </a:lnTo>
                  <a:lnTo>
                    <a:pt x="208" y="36"/>
                  </a:lnTo>
                  <a:lnTo>
                    <a:pt x="208" y="28"/>
                  </a:lnTo>
                  <a:lnTo>
                    <a:pt x="208" y="20"/>
                  </a:lnTo>
                  <a:lnTo>
                    <a:pt x="206" y="12"/>
                  </a:lnTo>
                  <a:lnTo>
                    <a:pt x="202" y="4"/>
                  </a:lnTo>
                  <a:lnTo>
                    <a:pt x="198" y="2"/>
                  </a:lnTo>
                  <a:lnTo>
                    <a:pt x="194" y="0"/>
                  </a:lnTo>
                  <a:lnTo>
                    <a:pt x="190" y="0"/>
                  </a:lnTo>
                  <a:lnTo>
                    <a:pt x="182" y="2"/>
                  </a:lnTo>
                  <a:lnTo>
                    <a:pt x="166" y="10"/>
                  </a:lnTo>
                  <a:lnTo>
                    <a:pt x="166"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2" name="Freeform 12"/>
            <p:cNvSpPr>
              <a:spLocks/>
            </p:cNvSpPr>
            <p:nvPr/>
          </p:nvSpPr>
          <p:spPr bwMode="auto">
            <a:xfrm>
              <a:off x="217" y="3170"/>
              <a:ext cx="208" cy="346"/>
            </a:xfrm>
            <a:custGeom>
              <a:avLst/>
              <a:gdLst>
                <a:gd name="T0" fmla="*/ 42 w 208"/>
                <a:gd name="T1" fmla="*/ 10 h 346"/>
                <a:gd name="T2" fmla="*/ 42 w 208"/>
                <a:gd name="T3" fmla="*/ 10 h 346"/>
                <a:gd name="T4" fmla="*/ 56 w 208"/>
                <a:gd name="T5" fmla="*/ 24 h 346"/>
                <a:gd name="T6" fmla="*/ 70 w 208"/>
                <a:gd name="T7" fmla="*/ 42 h 346"/>
                <a:gd name="T8" fmla="*/ 86 w 208"/>
                <a:gd name="T9" fmla="*/ 70 h 346"/>
                <a:gd name="T10" fmla="*/ 94 w 208"/>
                <a:gd name="T11" fmla="*/ 88 h 346"/>
                <a:gd name="T12" fmla="*/ 102 w 208"/>
                <a:gd name="T13" fmla="*/ 106 h 346"/>
                <a:gd name="T14" fmla="*/ 108 w 208"/>
                <a:gd name="T15" fmla="*/ 128 h 346"/>
                <a:gd name="T16" fmla="*/ 116 w 208"/>
                <a:gd name="T17" fmla="*/ 150 h 346"/>
                <a:gd name="T18" fmla="*/ 120 w 208"/>
                <a:gd name="T19" fmla="*/ 176 h 346"/>
                <a:gd name="T20" fmla="*/ 126 w 208"/>
                <a:gd name="T21" fmla="*/ 204 h 346"/>
                <a:gd name="T22" fmla="*/ 128 w 208"/>
                <a:gd name="T23" fmla="*/ 236 h 346"/>
                <a:gd name="T24" fmla="*/ 128 w 208"/>
                <a:gd name="T25" fmla="*/ 268 h 346"/>
                <a:gd name="T26" fmla="*/ 128 w 208"/>
                <a:gd name="T27" fmla="*/ 268 h 346"/>
                <a:gd name="T28" fmla="*/ 144 w 208"/>
                <a:gd name="T29" fmla="*/ 272 h 346"/>
                <a:gd name="T30" fmla="*/ 158 w 208"/>
                <a:gd name="T31" fmla="*/ 278 h 346"/>
                <a:gd name="T32" fmla="*/ 174 w 208"/>
                <a:gd name="T33" fmla="*/ 286 h 346"/>
                <a:gd name="T34" fmla="*/ 190 w 208"/>
                <a:gd name="T35" fmla="*/ 294 h 346"/>
                <a:gd name="T36" fmla="*/ 196 w 208"/>
                <a:gd name="T37" fmla="*/ 300 h 346"/>
                <a:gd name="T38" fmla="*/ 202 w 208"/>
                <a:gd name="T39" fmla="*/ 306 h 346"/>
                <a:gd name="T40" fmla="*/ 206 w 208"/>
                <a:gd name="T41" fmla="*/ 314 h 346"/>
                <a:gd name="T42" fmla="*/ 208 w 208"/>
                <a:gd name="T43" fmla="*/ 322 h 346"/>
                <a:gd name="T44" fmla="*/ 208 w 208"/>
                <a:gd name="T45" fmla="*/ 330 h 346"/>
                <a:gd name="T46" fmla="*/ 206 w 208"/>
                <a:gd name="T47" fmla="*/ 338 h 346"/>
                <a:gd name="T48" fmla="*/ 206 w 208"/>
                <a:gd name="T49" fmla="*/ 338 h 346"/>
                <a:gd name="T50" fmla="*/ 204 w 208"/>
                <a:gd name="T51" fmla="*/ 340 h 346"/>
                <a:gd name="T52" fmla="*/ 196 w 208"/>
                <a:gd name="T53" fmla="*/ 344 h 346"/>
                <a:gd name="T54" fmla="*/ 186 w 208"/>
                <a:gd name="T55" fmla="*/ 346 h 346"/>
                <a:gd name="T56" fmla="*/ 170 w 208"/>
                <a:gd name="T57" fmla="*/ 346 h 346"/>
                <a:gd name="T58" fmla="*/ 86 w 208"/>
                <a:gd name="T59" fmla="*/ 306 h 346"/>
                <a:gd name="T60" fmla="*/ 86 w 208"/>
                <a:gd name="T61" fmla="*/ 306 h 346"/>
                <a:gd name="T62" fmla="*/ 82 w 208"/>
                <a:gd name="T63" fmla="*/ 304 h 346"/>
                <a:gd name="T64" fmla="*/ 78 w 208"/>
                <a:gd name="T65" fmla="*/ 298 h 346"/>
                <a:gd name="T66" fmla="*/ 76 w 208"/>
                <a:gd name="T67" fmla="*/ 294 h 346"/>
                <a:gd name="T68" fmla="*/ 76 w 208"/>
                <a:gd name="T69" fmla="*/ 290 h 346"/>
                <a:gd name="T70" fmla="*/ 76 w 208"/>
                <a:gd name="T71" fmla="*/ 284 h 346"/>
                <a:gd name="T72" fmla="*/ 78 w 208"/>
                <a:gd name="T73" fmla="*/ 278 h 346"/>
                <a:gd name="T74" fmla="*/ 94 w 208"/>
                <a:gd name="T75" fmla="*/ 262 h 346"/>
                <a:gd name="T76" fmla="*/ 94 w 208"/>
                <a:gd name="T77" fmla="*/ 262 h 346"/>
                <a:gd name="T78" fmla="*/ 96 w 208"/>
                <a:gd name="T79" fmla="*/ 238 h 346"/>
                <a:gd name="T80" fmla="*/ 94 w 208"/>
                <a:gd name="T81" fmla="*/ 212 h 346"/>
                <a:gd name="T82" fmla="*/ 90 w 208"/>
                <a:gd name="T83" fmla="*/ 180 h 346"/>
                <a:gd name="T84" fmla="*/ 86 w 208"/>
                <a:gd name="T85" fmla="*/ 162 h 346"/>
                <a:gd name="T86" fmla="*/ 80 w 208"/>
                <a:gd name="T87" fmla="*/ 144 h 346"/>
                <a:gd name="T88" fmla="*/ 74 w 208"/>
                <a:gd name="T89" fmla="*/ 126 h 346"/>
                <a:gd name="T90" fmla="*/ 64 w 208"/>
                <a:gd name="T91" fmla="*/ 106 h 346"/>
                <a:gd name="T92" fmla="*/ 52 w 208"/>
                <a:gd name="T93" fmla="*/ 88 h 346"/>
                <a:gd name="T94" fmla="*/ 38 w 208"/>
                <a:gd name="T95" fmla="*/ 70 h 346"/>
                <a:gd name="T96" fmla="*/ 20 w 208"/>
                <a:gd name="T97" fmla="*/ 52 h 346"/>
                <a:gd name="T98" fmla="*/ 0 w 208"/>
                <a:gd name="T99" fmla="*/ 36 h 346"/>
                <a:gd name="T100" fmla="*/ 0 w 208"/>
                <a:gd name="T101" fmla="*/ 36 h 346"/>
                <a:gd name="T102" fmla="*/ 0 w 208"/>
                <a:gd name="T103" fmla="*/ 26 h 346"/>
                <a:gd name="T104" fmla="*/ 0 w 208"/>
                <a:gd name="T105" fmla="*/ 18 h 346"/>
                <a:gd name="T106" fmla="*/ 2 w 208"/>
                <a:gd name="T107" fmla="*/ 10 h 346"/>
                <a:gd name="T108" fmla="*/ 6 w 208"/>
                <a:gd name="T109" fmla="*/ 4 h 346"/>
                <a:gd name="T110" fmla="*/ 10 w 208"/>
                <a:gd name="T111" fmla="*/ 2 h 346"/>
                <a:gd name="T112" fmla="*/ 14 w 208"/>
                <a:gd name="T113" fmla="*/ 0 h 346"/>
                <a:gd name="T114" fmla="*/ 18 w 208"/>
                <a:gd name="T115" fmla="*/ 0 h 346"/>
                <a:gd name="T116" fmla="*/ 26 w 208"/>
                <a:gd name="T117" fmla="*/ 2 h 346"/>
                <a:gd name="T118" fmla="*/ 42 w 208"/>
                <a:gd name="T119" fmla="*/ 10 h 346"/>
                <a:gd name="T120" fmla="*/ 42 w 208"/>
                <a:gd name="T121" fmla="*/ 1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8" h="346">
                  <a:moveTo>
                    <a:pt x="42" y="10"/>
                  </a:moveTo>
                  <a:lnTo>
                    <a:pt x="42" y="10"/>
                  </a:lnTo>
                  <a:lnTo>
                    <a:pt x="56" y="24"/>
                  </a:lnTo>
                  <a:lnTo>
                    <a:pt x="70" y="42"/>
                  </a:lnTo>
                  <a:lnTo>
                    <a:pt x="86" y="70"/>
                  </a:lnTo>
                  <a:lnTo>
                    <a:pt x="94" y="88"/>
                  </a:lnTo>
                  <a:lnTo>
                    <a:pt x="102" y="106"/>
                  </a:lnTo>
                  <a:lnTo>
                    <a:pt x="108" y="128"/>
                  </a:lnTo>
                  <a:lnTo>
                    <a:pt x="116" y="150"/>
                  </a:lnTo>
                  <a:lnTo>
                    <a:pt x="120" y="176"/>
                  </a:lnTo>
                  <a:lnTo>
                    <a:pt x="126" y="204"/>
                  </a:lnTo>
                  <a:lnTo>
                    <a:pt x="128" y="236"/>
                  </a:lnTo>
                  <a:lnTo>
                    <a:pt x="128" y="268"/>
                  </a:lnTo>
                  <a:lnTo>
                    <a:pt x="128" y="268"/>
                  </a:lnTo>
                  <a:lnTo>
                    <a:pt x="144" y="272"/>
                  </a:lnTo>
                  <a:lnTo>
                    <a:pt x="158" y="278"/>
                  </a:lnTo>
                  <a:lnTo>
                    <a:pt x="174" y="286"/>
                  </a:lnTo>
                  <a:lnTo>
                    <a:pt x="190" y="294"/>
                  </a:lnTo>
                  <a:lnTo>
                    <a:pt x="196" y="300"/>
                  </a:lnTo>
                  <a:lnTo>
                    <a:pt x="202" y="306"/>
                  </a:lnTo>
                  <a:lnTo>
                    <a:pt x="206" y="314"/>
                  </a:lnTo>
                  <a:lnTo>
                    <a:pt x="208" y="322"/>
                  </a:lnTo>
                  <a:lnTo>
                    <a:pt x="208" y="330"/>
                  </a:lnTo>
                  <a:lnTo>
                    <a:pt x="206" y="338"/>
                  </a:lnTo>
                  <a:lnTo>
                    <a:pt x="206" y="338"/>
                  </a:lnTo>
                  <a:lnTo>
                    <a:pt x="204" y="340"/>
                  </a:lnTo>
                  <a:lnTo>
                    <a:pt x="196" y="344"/>
                  </a:lnTo>
                  <a:lnTo>
                    <a:pt x="186" y="346"/>
                  </a:lnTo>
                  <a:lnTo>
                    <a:pt x="170" y="346"/>
                  </a:lnTo>
                  <a:lnTo>
                    <a:pt x="86" y="306"/>
                  </a:lnTo>
                  <a:lnTo>
                    <a:pt x="86" y="306"/>
                  </a:lnTo>
                  <a:lnTo>
                    <a:pt x="82" y="304"/>
                  </a:lnTo>
                  <a:lnTo>
                    <a:pt x="78" y="298"/>
                  </a:lnTo>
                  <a:lnTo>
                    <a:pt x="76" y="294"/>
                  </a:lnTo>
                  <a:lnTo>
                    <a:pt x="76" y="290"/>
                  </a:lnTo>
                  <a:lnTo>
                    <a:pt x="76" y="284"/>
                  </a:lnTo>
                  <a:lnTo>
                    <a:pt x="78" y="278"/>
                  </a:lnTo>
                  <a:lnTo>
                    <a:pt x="94" y="262"/>
                  </a:lnTo>
                  <a:lnTo>
                    <a:pt x="94" y="262"/>
                  </a:lnTo>
                  <a:lnTo>
                    <a:pt x="96" y="238"/>
                  </a:lnTo>
                  <a:lnTo>
                    <a:pt x="94" y="212"/>
                  </a:lnTo>
                  <a:lnTo>
                    <a:pt x="90" y="180"/>
                  </a:lnTo>
                  <a:lnTo>
                    <a:pt x="86" y="162"/>
                  </a:lnTo>
                  <a:lnTo>
                    <a:pt x="80" y="144"/>
                  </a:lnTo>
                  <a:lnTo>
                    <a:pt x="74" y="126"/>
                  </a:lnTo>
                  <a:lnTo>
                    <a:pt x="64" y="106"/>
                  </a:lnTo>
                  <a:lnTo>
                    <a:pt x="52" y="88"/>
                  </a:lnTo>
                  <a:lnTo>
                    <a:pt x="38" y="70"/>
                  </a:lnTo>
                  <a:lnTo>
                    <a:pt x="20" y="52"/>
                  </a:lnTo>
                  <a:lnTo>
                    <a:pt x="0" y="36"/>
                  </a:lnTo>
                  <a:lnTo>
                    <a:pt x="0" y="36"/>
                  </a:lnTo>
                  <a:lnTo>
                    <a:pt x="0" y="26"/>
                  </a:lnTo>
                  <a:lnTo>
                    <a:pt x="0" y="18"/>
                  </a:lnTo>
                  <a:lnTo>
                    <a:pt x="2" y="10"/>
                  </a:lnTo>
                  <a:lnTo>
                    <a:pt x="6" y="4"/>
                  </a:lnTo>
                  <a:lnTo>
                    <a:pt x="10" y="2"/>
                  </a:lnTo>
                  <a:lnTo>
                    <a:pt x="14" y="0"/>
                  </a:lnTo>
                  <a:lnTo>
                    <a:pt x="18" y="0"/>
                  </a:lnTo>
                  <a:lnTo>
                    <a:pt x="26" y="2"/>
                  </a:lnTo>
                  <a:lnTo>
                    <a:pt x="42" y="10"/>
                  </a:lnTo>
                  <a:lnTo>
                    <a:pt x="42"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13"/>
            <p:cNvSpPr>
              <a:spLocks/>
            </p:cNvSpPr>
            <p:nvPr/>
          </p:nvSpPr>
          <p:spPr bwMode="auto">
            <a:xfrm>
              <a:off x="-313" y="2618"/>
              <a:ext cx="710" cy="458"/>
            </a:xfrm>
            <a:custGeom>
              <a:avLst/>
              <a:gdLst>
                <a:gd name="T0" fmla="*/ 2 w 710"/>
                <a:gd name="T1" fmla="*/ 308 h 458"/>
                <a:gd name="T2" fmla="*/ 0 w 710"/>
                <a:gd name="T3" fmla="*/ 262 h 458"/>
                <a:gd name="T4" fmla="*/ 12 w 710"/>
                <a:gd name="T5" fmla="*/ 218 h 458"/>
                <a:gd name="T6" fmla="*/ 36 w 710"/>
                <a:gd name="T7" fmla="*/ 174 h 458"/>
                <a:gd name="T8" fmla="*/ 72 w 710"/>
                <a:gd name="T9" fmla="*/ 132 h 458"/>
                <a:gd name="T10" fmla="*/ 118 w 710"/>
                <a:gd name="T11" fmla="*/ 94 h 458"/>
                <a:gd name="T12" fmla="*/ 174 w 710"/>
                <a:gd name="T13" fmla="*/ 60 h 458"/>
                <a:gd name="T14" fmla="*/ 238 w 710"/>
                <a:gd name="T15" fmla="*/ 34 h 458"/>
                <a:gd name="T16" fmla="*/ 308 w 710"/>
                <a:gd name="T17" fmla="*/ 14 h 458"/>
                <a:gd name="T18" fmla="*/ 344 w 710"/>
                <a:gd name="T19" fmla="*/ 6 h 458"/>
                <a:gd name="T20" fmla="*/ 414 w 710"/>
                <a:gd name="T21" fmla="*/ 0 h 458"/>
                <a:gd name="T22" fmla="*/ 480 w 710"/>
                <a:gd name="T23" fmla="*/ 2 h 458"/>
                <a:gd name="T24" fmla="*/ 542 w 710"/>
                <a:gd name="T25" fmla="*/ 14 h 458"/>
                <a:gd name="T26" fmla="*/ 596 w 710"/>
                <a:gd name="T27" fmla="*/ 32 h 458"/>
                <a:gd name="T28" fmla="*/ 642 w 710"/>
                <a:gd name="T29" fmla="*/ 58 h 458"/>
                <a:gd name="T30" fmla="*/ 676 w 710"/>
                <a:gd name="T31" fmla="*/ 92 h 458"/>
                <a:gd name="T32" fmla="*/ 700 w 710"/>
                <a:gd name="T33" fmla="*/ 130 h 458"/>
                <a:gd name="T34" fmla="*/ 706 w 710"/>
                <a:gd name="T35" fmla="*/ 152 h 458"/>
                <a:gd name="T36" fmla="*/ 708 w 710"/>
                <a:gd name="T37" fmla="*/ 198 h 458"/>
                <a:gd name="T38" fmla="*/ 698 w 710"/>
                <a:gd name="T39" fmla="*/ 242 h 458"/>
                <a:gd name="T40" fmla="*/ 674 w 710"/>
                <a:gd name="T41" fmla="*/ 286 h 458"/>
                <a:gd name="T42" fmla="*/ 638 w 710"/>
                <a:gd name="T43" fmla="*/ 328 h 458"/>
                <a:gd name="T44" fmla="*/ 590 w 710"/>
                <a:gd name="T45" fmla="*/ 366 h 458"/>
                <a:gd name="T46" fmla="*/ 536 w 710"/>
                <a:gd name="T47" fmla="*/ 398 h 458"/>
                <a:gd name="T48" fmla="*/ 472 w 710"/>
                <a:gd name="T49" fmla="*/ 426 h 458"/>
                <a:gd name="T50" fmla="*/ 402 w 710"/>
                <a:gd name="T51" fmla="*/ 446 h 458"/>
                <a:gd name="T52" fmla="*/ 366 w 710"/>
                <a:gd name="T53" fmla="*/ 452 h 458"/>
                <a:gd name="T54" fmla="*/ 296 w 710"/>
                <a:gd name="T55" fmla="*/ 458 h 458"/>
                <a:gd name="T56" fmla="*/ 228 w 710"/>
                <a:gd name="T57" fmla="*/ 456 h 458"/>
                <a:gd name="T58" fmla="*/ 168 w 710"/>
                <a:gd name="T59" fmla="*/ 446 h 458"/>
                <a:gd name="T60" fmla="*/ 114 w 710"/>
                <a:gd name="T61" fmla="*/ 426 h 458"/>
                <a:gd name="T62" fmla="*/ 68 w 710"/>
                <a:gd name="T63" fmla="*/ 400 h 458"/>
                <a:gd name="T64" fmla="*/ 32 w 710"/>
                <a:gd name="T65" fmla="*/ 368 h 458"/>
                <a:gd name="T66" fmla="*/ 10 w 710"/>
                <a:gd name="T67" fmla="*/ 328 h 458"/>
                <a:gd name="T68" fmla="*/ 2 w 710"/>
                <a:gd name="T69" fmla="*/ 30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0" h="458">
                  <a:moveTo>
                    <a:pt x="2" y="308"/>
                  </a:moveTo>
                  <a:lnTo>
                    <a:pt x="2" y="308"/>
                  </a:lnTo>
                  <a:lnTo>
                    <a:pt x="0" y="284"/>
                  </a:lnTo>
                  <a:lnTo>
                    <a:pt x="0" y="262"/>
                  </a:lnTo>
                  <a:lnTo>
                    <a:pt x="4" y="240"/>
                  </a:lnTo>
                  <a:lnTo>
                    <a:pt x="12" y="218"/>
                  </a:lnTo>
                  <a:lnTo>
                    <a:pt x="22" y="194"/>
                  </a:lnTo>
                  <a:lnTo>
                    <a:pt x="36" y="174"/>
                  </a:lnTo>
                  <a:lnTo>
                    <a:pt x="52" y="152"/>
                  </a:lnTo>
                  <a:lnTo>
                    <a:pt x="72" y="132"/>
                  </a:lnTo>
                  <a:lnTo>
                    <a:pt x="94" y="112"/>
                  </a:lnTo>
                  <a:lnTo>
                    <a:pt x="118" y="94"/>
                  </a:lnTo>
                  <a:lnTo>
                    <a:pt x="146" y="76"/>
                  </a:lnTo>
                  <a:lnTo>
                    <a:pt x="174" y="60"/>
                  </a:lnTo>
                  <a:lnTo>
                    <a:pt x="204" y="46"/>
                  </a:lnTo>
                  <a:lnTo>
                    <a:pt x="238" y="34"/>
                  </a:lnTo>
                  <a:lnTo>
                    <a:pt x="272" y="22"/>
                  </a:lnTo>
                  <a:lnTo>
                    <a:pt x="308" y="14"/>
                  </a:lnTo>
                  <a:lnTo>
                    <a:pt x="308" y="14"/>
                  </a:lnTo>
                  <a:lnTo>
                    <a:pt x="344" y="6"/>
                  </a:lnTo>
                  <a:lnTo>
                    <a:pt x="378" y="2"/>
                  </a:lnTo>
                  <a:lnTo>
                    <a:pt x="414" y="0"/>
                  </a:lnTo>
                  <a:lnTo>
                    <a:pt x="448" y="0"/>
                  </a:lnTo>
                  <a:lnTo>
                    <a:pt x="480" y="2"/>
                  </a:lnTo>
                  <a:lnTo>
                    <a:pt x="512" y="8"/>
                  </a:lnTo>
                  <a:lnTo>
                    <a:pt x="542" y="14"/>
                  </a:lnTo>
                  <a:lnTo>
                    <a:pt x="570" y="22"/>
                  </a:lnTo>
                  <a:lnTo>
                    <a:pt x="596" y="32"/>
                  </a:lnTo>
                  <a:lnTo>
                    <a:pt x="620" y="44"/>
                  </a:lnTo>
                  <a:lnTo>
                    <a:pt x="642" y="58"/>
                  </a:lnTo>
                  <a:lnTo>
                    <a:pt x="660" y="74"/>
                  </a:lnTo>
                  <a:lnTo>
                    <a:pt x="676" y="92"/>
                  </a:lnTo>
                  <a:lnTo>
                    <a:pt x="690" y="110"/>
                  </a:lnTo>
                  <a:lnTo>
                    <a:pt x="700" y="130"/>
                  </a:lnTo>
                  <a:lnTo>
                    <a:pt x="706" y="152"/>
                  </a:lnTo>
                  <a:lnTo>
                    <a:pt x="706" y="152"/>
                  </a:lnTo>
                  <a:lnTo>
                    <a:pt x="710" y="174"/>
                  </a:lnTo>
                  <a:lnTo>
                    <a:pt x="708" y="198"/>
                  </a:lnTo>
                  <a:lnTo>
                    <a:pt x="704" y="220"/>
                  </a:lnTo>
                  <a:lnTo>
                    <a:pt x="698" y="242"/>
                  </a:lnTo>
                  <a:lnTo>
                    <a:pt x="686" y="264"/>
                  </a:lnTo>
                  <a:lnTo>
                    <a:pt x="674" y="286"/>
                  </a:lnTo>
                  <a:lnTo>
                    <a:pt x="656" y="308"/>
                  </a:lnTo>
                  <a:lnTo>
                    <a:pt x="638" y="328"/>
                  </a:lnTo>
                  <a:lnTo>
                    <a:pt x="616" y="346"/>
                  </a:lnTo>
                  <a:lnTo>
                    <a:pt x="590" y="366"/>
                  </a:lnTo>
                  <a:lnTo>
                    <a:pt x="564" y="382"/>
                  </a:lnTo>
                  <a:lnTo>
                    <a:pt x="536" y="398"/>
                  </a:lnTo>
                  <a:lnTo>
                    <a:pt x="504" y="412"/>
                  </a:lnTo>
                  <a:lnTo>
                    <a:pt x="472" y="426"/>
                  </a:lnTo>
                  <a:lnTo>
                    <a:pt x="438" y="436"/>
                  </a:lnTo>
                  <a:lnTo>
                    <a:pt x="402" y="446"/>
                  </a:lnTo>
                  <a:lnTo>
                    <a:pt x="402" y="446"/>
                  </a:lnTo>
                  <a:lnTo>
                    <a:pt x="366" y="452"/>
                  </a:lnTo>
                  <a:lnTo>
                    <a:pt x="330" y="456"/>
                  </a:lnTo>
                  <a:lnTo>
                    <a:pt x="296" y="458"/>
                  </a:lnTo>
                  <a:lnTo>
                    <a:pt x="262" y="458"/>
                  </a:lnTo>
                  <a:lnTo>
                    <a:pt x="228" y="456"/>
                  </a:lnTo>
                  <a:lnTo>
                    <a:pt x="198" y="452"/>
                  </a:lnTo>
                  <a:lnTo>
                    <a:pt x="168" y="446"/>
                  </a:lnTo>
                  <a:lnTo>
                    <a:pt x="140" y="438"/>
                  </a:lnTo>
                  <a:lnTo>
                    <a:pt x="114" y="426"/>
                  </a:lnTo>
                  <a:lnTo>
                    <a:pt x="90" y="414"/>
                  </a:lnTo>
                  <a:lnTo>
                    <a:pt x="68" y="400"/>
                  </a:lnTo>
                  <a:lnTo>
                    <a:pt x="48" y="386"/>
                  </a:lnTo>
                  <a:lnTo>
                    <a:pt x="32" y="368"/>
                  </a:lnTo>
                  <a:lnTo>
                    <a:pt x="20" y="350"/>
                  </a:lnTo>
                  <a:lnTo>
                    <a:pt x="10" y="328"/>
                  </a:lnTo>
                  <a:lnTo>
                    <a:pt x="2" y="308"/>
                  </a:lnTo>
                  <a:lnTo>
                    <a:pt x="2" y="3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14"/>
            <p:cNvSpPr>
              <a:spLocks/>
            </p:cNvSpPr>
            <p:nvPr/>
          </p:nvSpPr>
          <p:spPr bwMode="auto">
            <a:xfrm>
              <a:off x="149" y="2706"/>
              <a:ext cx="102" cy="90"/>
            </a:xfrm>
            <a:custGeom>
              <a:avLst/>
              <a:gdLst>
                <a:gd name="T0" fmla="*/ 22 w 102"/>
                <a:gd name="T1" fmla="*/ 90 h 90"/>
                <a:gd name="T2" fmla="*/ 22 w 102"/>
                <a:gd name="T3" fmla="*/ 90 h 90"/>
                <a:gd name="T4" fmla="*/ 38 w 102"/>
                <a:gd name="T5" fmla="*/ 84 h 90"/>
                <a:gd name="T6" fmla="*/ 54 w 102"/>
                <a:gd name="T7" fmla="*/ 80 h 90"/>
                <a:gd name="T8" fmla="*/ 54 w 102"/>
                <a:gd name="T9" fmla="*/ 80 h 90"/>
                <a:gd name="T10" fmla="*/ 78 w 102"/>
                <a:gd name="T11" fmla="*/ 76 h 90"/>
                <a:gd name="T12" fmla="*/ 98 w 102"/>
                <a:gd name="T13" fmla="*/ 76 h 90"/>
                <a:gd name="T14" fmla="*/ 98 w 102"/>
                <a:gd name="T15" fmla="*/ 76 h 90"/>
                <a:gd name="T16" fmla="*/ 102 w 102"/>
                <a:gd name="T17" fmla="*/ 62 h 90"/>
                <a:gd name="T18" fmla="*/ 100 w 102"/>
                <a:gd name="T19" fmla="*/ 48 h 90"/>
                <a:gd name="T20" fmla="*/ 96 w 102"/>
                <a:gd name="T21" fmla="*/ 32 h 90"/>
                <a:gd name="T22" fmla="*/ 86 w 102"/>
                <a:gd name="T23" fmla="*/ 20 h 90"/>
                <a:gd name="T24" fmla="*/ 86 w 102"/>
                <a:gd name="T25" fmla="*/ 20 h 90"/>
                <a:gd name="T26" fmla="*/ 78 w 102"/>
                <a:gd name="T27" fmla="*/ 12 h 90"/>
                <a:gd name="T28" fmla="*/ 70 w 102"/>
                <a:gd name="T29" fmla="*/ 6 h 90"/>
                <a:gd name="T30" fmla="*/ 60 w 102"/>
                <a:gd name="T31" fmla="*/ 2 h 90"/>
                <a:gd name="T32" fmla="*/ 50 w 102"/>
                <a:gd name="T33" fmla="*/ 0 h 90"/>
                <a:gd name="T34" fmla="*/ 40 w 102"/>
                <a:gd name="T35" fmla="*/ 0 h 90"/>
                <a:gd name="T36" fmla="*/ 32 w 102"/>
                <a:gd name="T37" fmla="*/ 2 h 90"/>
                <a:gd name="T38" fmla="*/ 22 w 102"/>
                <a:gd name="T39" fmla="*/ 4 h 90"/>
                <a:gd name="T40" fmla="*/ 14 w 102"/>
                <a:gd name="T41" fmla="*/ 10 h 90"/>
                <a:gd name="T42" fmla="*/ 14 w 102"/>
                <a:gd name="T43" fmla="*/ 10 h 90"/>
                <a:gd name="T44" fmla="*/ 8 w 102"/>
                <a:gd name="T45" fmla="*/ 18 h 90"/>
                <a:gd name="T46" fmla="*/ 4 w 102"/>
                <a:gd name="T47" fmla="*/ 26 h 90"/>
                <a:gd name="T48" fmla="*/ 0 w 102"/>
                <a:gd name="T49" fmla="*/ 36 h 90"/>
                <a:gd name="T50" fmla="*/ 0 w 102"/>
                <a:gd name="T51" fmla="*/ 46 h 90"/>
                <a:gd name="T52" fmla="*/ 0 w 102"/>
                <a:gd name="T53" fmla="*/ 56 h 90"/>
                <a:gd name="T54" fmla="*/ 4 w 102"/>
                <a:gd name="T55" fmla="*/ 64 h 90"/>
                <a:gd name="T56" fmla="*/ 8 w 102"/>
                <a:gd name="T57" fmla="*/ 74 h 90"/>
                <a:gd name="T58" fmla="*/ 16 w 102"/>
                <a:gd name="T59" fmla="*/ 84 h 90"/>
                <a:gd name="T60" fmla="*/ 16 w 102"/>
                <a:gd name="T61" fmla="*/ 84 h 90"/>
                <a:gd name="T62" fmla="*/ 22 w 102"/>
                <a:gd name="T63" fmla="*/ 90 h 90"/>
                <a:gd name="T64" fmla="*/ 22 w 102"/>
                <a:gd name="T6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90">
                  <a:moveTo>
                    <a:pt x="22" y="90"/>
                  </a:moveTo>
                  <a:lnTo>
                    <a:pt x="22" y="90"/>
                  </a:lnTo>
                  <a:lnTo>
                    <a:pt x="38" y="84"/>
                  </a:lnTo>
                  <a:lnTo>
                    <a:pt x="54" y="80"/>
                  </a:lnTo>
                  <a:lnTo>
                    <a:pt x="54" y="80"/>
                  </a:lnTo>
                  <a:lnTo>
                    <a:pt x="78" y="76"/>
                  </a:lnTo>
                  <a:lnTo>
                    <a:pt x="98" y="76"/>
                  </a:lnTo>
                  <a:lnTo>
                    <a:pt x="98" y="76"/>
                  </a:lnTo>
                  <a:lnTo>
                    <a:pt x="102" y="62"/>
                  </a:lnTo>
                  <a:lnTo>
                    <a:pt x="100" y="48"/>
                  </a:lnTo>
                  <a:lnTo>
                    <a:pt x="96" y="32"/>
                  </a:lnTo>
                  <a:lnTo>
                    <a:pt x="86" y="20"/>
                  </a:lnTo>
                  <a:lnTo>
                    <a:pt x="86" y="20"/>
                  </a:lnTo>
                  <a:lnTo>
                    <a:pt x="78" y="12"/>
                  </a:lnTo>
                  <a:lnTo>
                    <a:pt x="70" y="6"/>
                  </a:lnTo>
                  <a:lnTo>
                    <a:pt x="60" y="2"/>
                  </a:lnTo>
                  <a:lnTo>
                    <a:pt x="50" y="0"/>
                  </a:lnTo>
                  <a:lnTo>
                    <a:pt x="40" y="0"/>
                  </a:lnTo>
                  <a:lnTo>
                    <a:pt x="32" y="2"/>
                  </a:lnTo>
                  <a:lnTo>
                    <a:pt x="22" y="4"/>
                  </a:lnTo>
                  <a:lnTo>
                    <a:pt x="14" y="10"/>
                  </a:lnTo>
                  <a:lnTo>
                    <a:pt x="14" y="10"/>
                  </a:lnTo>
                  <a:lnTo>
                    <a:pt x="8" y="18"/>
                  </a:lnTo>
                  <a:lnTo>
                    <a:pt x="4" y="26"/>
                  </a:lnTo>
                  <a:lnTo>
                    <a:pt x="0" y="36"/>
                  </a:lnTo>
                  <a:lnTo>
                    <a:pt x="0" y="46"/>
                  </a:lnTo>
                  <a:lnTo>
                    <a:pt x="0" y="56"/>
                  </a:lnTo>
                  <a:lnTo>
                    <a:pt x="4" y="64"/>
                  </a:lnTo>
                  <a:lnTo>
                    <a:pt x="8" y="74"/>
                  </a:lnTo>
                  <a:lnTo>
                    <a:pt x="16" y="84"/>
                  </a:lnTo>
                  <a:lnTo>
                    <a:pt x="16" y="84"/>
                  </a:lnTo>
                  <a:lnTo>
                    <a:pt x="22" y="90"/>
                  </a:lnTo>
                  <a:lnTo>
                    <a:pt x="22" y="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15"/>
            <p:cNvSpPr>
              <a:spLocks/>
            </p:cNvSpPr>
            <p:nvPr/>
          </p:nvSpPr>
          <p:spPr bwMode="auto">
            <a:xfrm>
              <a:off x="-107" y="2762"/>
              <a:ext cx="96" cy="98"/>
            </a:xfrm>
            <a:custGeom>
              <a:avLst/>
              <a:gdLst>
                <a:gd name="T0" fmla="*/ 18 w 96"/>
                <a:gd name="T1" fmla="*/ 98 h 98"/>
                <a:gd name="T2" fmla="*/ 18 w 96"/>
                <a:gd name="T3" fmla="*/ 98 h 98"/>
                <a:gd name="T4" fmla="*/ 36 w 96"/>
                <a:gd name="T5" fmla="*/ 94 h 98"/>
                <a:gd name="T6" fmla="*/ 36 w 96"/>
                <a:gd name="T7" fmla="*/ 94 h 98"/>
                <a:gd name="T8" fmla="*/ 62 w 96"/>
                <a:gd name="T9" fmla="*/ 90 h 98"/>
                <a:gd name="T10" fmla="*/ 84 w 96"/>
                <a:gd name="T11" fmla="*/ 88 h 98"/>
                <a:gd name="T12" fmla="*/ 84 w 96"/>
                <a:gd name="T13" fmla="*/ 88 h 98"/>
                <a:gd name="T14" fmla="*/ 90 w 96"/>
                <a:gd name="T15" fmla="*/ 76 h 98"/>
                <a:gd name="T16" fmla="*/ 94 w 96"/>
                <a:gd name="T17" fmla="*/ 62 h 98"/>
                <a:gd name="T18" fmla="*/ 94 w 96"/>
                <a:gd name="T19" fmla="*/ 62 h 98"/>
                <a:gd name="T20" fmla="*/ 96 w 96"/>
                <a:gd name="T21" fmla="*/ 52 h 98"/>
                <a:gd name="T22" fmla="*/ 94 w 96"/>
                <a:gd name="T23" fmla="*/ 40 h 98"/>
                <a:gd name="T24" fmla="*/ 92 w 96"/>
                <a:gd name="T25" fmla="*/ 30 h 98"/>
                <a:gd name="T26" fmla="*/ 88 w 96"/>
                <a:gd name="T27" fmla="*/ 22 h 98"/>
                <a:gd name="T28" fmla="*/ 82 w 96"/>
                <a:gd name="T29" fmla="*/ 14 h 98"/>
                <a:gd name="T30" fmla="*/ 74 w 96"/>
                <a:gd name="T31" fmla="*/ 8 h 98"/>
                <a:gd name="T32" fmla="*/ 66 w 96"/>
                <a:gd name="T33" fmla="*/ 2 h 98"/>
                <a:gd name="T34" fmla="*/ 58 w 96"/>
                <a:gd name="T35" fmla="*/ 0 h 98"/>
                <a:gd name="T36" fmla="*/ 58 w 96"/>
                <a:gd name="T37" fmla="*/ 0 h 98"/>
                <a:gd name="T38" fmla="*/ 48 w 96"/>
                <a:gd name="T39" fmla="*/ 0 h 98"/>
                <a:gd name="T40" fmla="*/ 38 w 96"/>
                <a:gd name="T41" fmla="*/ 0 h 98"/>
                <a:gd name="T42" fmla="*/ 30 w 96"/>
                <a:gd name="T43" fmla="*/ 4 h 98"/>
                <a:gd name="T44" fmla="*/ 22 w 96"/>
                <a:gd name="T45" fmla="*/ 10 h 98"/>
                <a:gd name="T46" fmla="*/ 14 w 96"/>
                <a:gd name="T47" fmla="*/ 16 h 98"/>
                <a:gd name="T48" fmla="*/ 8 w 96"/>
                <a:gd name="T49" fmla="*/ 26 h 98"/>
                <a:gd name="T50" fmla="*/ 4 w 96"/>
                <a:gd name="T51" fmla="*/ 34 h 98"/>
                <a:gd name="T52" fmla="*/ 0 w 96"/>
                <a:gd name="T53" fmla="*/ 46 h 98"/>
                <a:gd name="T54" fmla="*/ 0 w 96"/>
                <a:gd name="T55" fmla="*/ 46 h 98"/>
                <a:gd name="T56" fmla="*/ 0 w 96"/>
                <a:gd name="T57" fmla="*/ 60 h 98"/>
                <a:gd name="T58" fmla="*/ 2 w 96"/>
                <a:gd name="T59" fmla="*/ 76 h 98"/>
                <a:gd name="T60" fmla="*/ 8 w 96"/>
                <a:gd name="T61" fmla="*/ 88 h 98"/>
                <a:gd name="T62" fmla="*/ 18 w 96"/>
                <a:gd name="T63" fmla="*/ 98 h 98"/>
                <a:gd name="T64" fmla="*/ 18 w 96"/>
                <a:gd name="T65"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98">
                  <a:moveTo>
                    <a:pt x="18" y="98"/>
                  </a:moveTo>
                  <a:lnTo>
                    <a:pt x="18" y="98"/>
                  </a:lnTo>
                  <a:lnTo>
                    <a:pt x="36" y="94"/>
                  </a:lnTo>
                  <a:lnTo>
                    <a:pt x="36" y="94"/>
                  </a:lnTo>
                  <a:lnTo>
                    <a:pt x="62" y="90"/>
                  </a:lnTo>
                  <a:lnTo>
                    <a:pt x="84" y="88"/>
                  </a:lnTo>
                  <a:lnTo>
                    <a:pt x="84" y="88"/>
                  </a:lnTo>
                  <a:lnTo>
                    <a:pt x="90" y="76"/>
                  </a:lnTo>
                  <a:lnTo>
                    <a:pt x="94" y="62"/>
                  </a:lnTo>
                  <a:lnTo>
                    <a:pt x="94" y="62"/>
                  </a:lnTo>
                  <a:lnTo>
                    <a:pt x="96" y="52"/>
                  </a:lnTo>
                  <a:lnTo>
                    <a:pt x="94" y="40"/>
                  </a:lnTo>
                  <a:lnTo>
                    <a:pt x="92" y="30"/>
                  </a:lnTo>
                  <a:lnTo>
                    <a:pt x="88" y="22"/>
                  </a:lnTo>
                  <a:lnTo>
                    <a:pt x="82" y="14"/>
                  </a:lnTo>
                  <a:lnTo>
                    <a:pt x="74" y="8"/>
                  </a:lnTo>
                  <a:lnTo>
                    <a:pt x="66" y="2"/>
                  </a:lnTo>
                  <a:lnTo>
                    <a:pt x="58" y="0"/>
                  </a:lnTo>
                  <a:lnTo>
                    <a:pt x="58" y="0"/>
                  </a:lnTo>
                  <a:lnTo>
                    <a:pt x="48" y="0"/>
                  </a:lnTo>
                  <a:lnTo>
                    <a:pt x="38" y="0"/>
                  </a:lnTo>
                  <a:lnTo>
                    <a:pt x="30" y="4"/>
                  </a:lnTo>
                  <a:lnTo>
                    <a:pt x="22" y="10"/>
                  </a:lnTo>
                  <a:lnTo>
                    <a:pt x="14" y="16"/>
                  </a:lnTo>
                  <a:lnTo>
                    <a:pt x="8" y="26"/>
                  </a:lnTo>
                  <a:lnTo>
                    <a:pt x="4" y="34"/>
                  </a:lnTo>
                  <a:lnTo>
                    <a:pt x="0" y="46"/>
                  </a:lnTo>
                  <a:lnTo>
                    <a:pt x="0" y="46"/>
                  </a:lnTo>
                  <a:lnTo>
                    <a:pt x="0" y="60"/>
                  </a:lnTo>
                  <a:lnTo>
                    <a:pt x="2" y="76"/>
                  </a:lnTo>
                  <a:lnTo>
                    <a:pt x="8" y="88"/>
                  </a:lnTo>
                  <a:lnTo>
                    <a:pt x="18" y="98"/>
                  </a:lnTo>
                  <a:lnTo>
                    <a:pt x="18"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6" name="Freeform 16"/>
            <p:cNvSpPr>
              <a:spLocks/>
            </p:cNvSpPr>
            <p:nvPr/>
          </p:nvSpPr>
          <p:spPr bwMode="auto">
            <a:xfrm>
              <a:off x="213" y="2750"/>
              <a:ext cx="38" cy="52"/>
            </a:xfrm>
            <a:custGeom>
              <a:avLst/>
              <a:gdLst>
                <a:gd name="T0" fmla="*/ 2 w 38"/>
                <a:gd name="T1" fmla="*/ 30 h 52"/>
                <a:gd name="T2" fmla="*/ 2 w 38"/>
                <a:gd name="T3" fmla="*/ 30 h 52"/>
                <a:gd name="T4" fmla="*/ 0 w 38"/>
                <a:gd name="T5" fmla="*/ 20 h 52"/>
                <a:gd name="T6" fmla="*/ 2 w 38"/>
                <a:gd name="T7" fmla="*/ 10 h 52"/>
                <a:gd name="T8" fmla="*/ 8 w 38"/>
                <a:gd name="T9" fmla="*/ 2 h 52"/>
                <a:gd name="T10" fmla="*/ 14 w 38"/>
                <a:gd name="T11" fmla="*/ 0 h 52"/>
                <a:gd name="T12" fmla="*/ 14 w 38"/>
                <a:gd name="T13" fmla="*/ 0 h 52"/>
                <a:gd name="T14" fmla="*/ 20 w 38"/>
                <a:gd name="T15" fmla="*/ 0 h 52"/>
                <a:gd name="T16" fmla="*/ 28 w 38"/>
                <a:gd name="T17" fmla="*/ 4 h 52"/>
                <a:gd name="T18" fmla="*/ 32 w 38"/>
                <a:gd name="T19" fmla="*/ 12 h 52"/>
                <a:gd name="T20" fmla="*/ 36 w 38"/>
                <a:gd name="T21" fmla="*/ 22 h 52"/>
                <a:gd name="T22" fmla="*/ 36 w 38"/>
                <a:gd name="T23" fmla="*/ 22 h 52"/>
                <a:gd name="T24" fmla="*/ 38 w 38"/>
                <a:gd name="T25" fmla="*/ 32 h 52"/>
                <a:gd name="T26" fmla="*/ 36 w 38"/>
                <a:gd name="T27" fmla="*/ 42 h 52"/>
                <a:gd name="T28" fmla="*/ 32 w 38"/>
                <a:gd name="T29" fmla="*/ 48 h 52"/>
                <a:gd name="T30" fmla="*/ 26 w 38"/>
                <a:gd name="T31" fmla="*/ 52 h 52"/>
                <a:gd name="T32" fmla="*/ 26 w 38"/>
                <a:gd name="T33" fmla="*/ 52 h 52"/>
                <a:gd name="T34" fmla="*/ 18 w 38"/>
                <a:gd name="T35" fmla="*/ 52 h 52"/>
                <a:gd name="T36" fmla="*/ 12 w 38"/>
                <a:gd name="T37" fmla="*/ 48 h 52"/>
                <a:gd name="T38" fmla="*/ 6 w 38"/>
                <a:gd name="T39" fmla="*/ 40 h 52"/>
                <a:gd name="T40" fmla="*/ 2 w 38"/>
                <a:gd name="T41" fmla="*/ 30 h 52"/>
                <a:gd name="T42" fmla="*/ 2 w 38"/>
                <a:gd name="T43"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2">
                  <a:moveTo>
                    <a:pt x="2" y="30"/>
                  </a:moveTo>
                  <a:lnTo>
                    <a:pt x="2" y="30"/>
                  </a:lnTo>
                  <a:lnTo>
                    <a:pt x="0" y="20"/>
                  </a:lnTo>
                  <a:lnTo>
                    <a:pt x="2" y="10"/>
                  </a:lnTo>
                  <a:lnTo>
                    <a:pt x="8" y="2"/>
                  </a:lnTo>
                  <a:lnTo>
                    <a:pt x="14" y="0"/>
                  </a:lnTo>
                  <a:lnTo>
                    <a:pt x="14" y="0"/>
                  </a:lnTo>
                  <a:lnTo>
                    <a:pt x="20" y="0"/>
                  </a:lnTo>
                  <a:lnTo>
                    <a:pt x="28" y="4"/>
                  </a:lnTo>
                  <a:lnTo>
                    <a:pt x="32" y="12"/>
                  </a:lnTo>
                  <a:lnTo>
                    <a:pt x="36" y="22"/>
                  </a:lnTo>
                  <a:lnTo>
                    <a:pt x="36" y="22"/>
                  </a:lnTo>
                  <a:lnTo>
                    <a:pt x="38" y="32"/>
                  </a:lnTo>
                  <a:lnTo>
                    <a:pt x="36" y="42"/>
                  </a:lnTo>
                  <a:lnTo>
                    <a:pt x="32" y="48"/>
                  </a:lnTo>
                  <a:lnTo>
                    <a:pt x="26" y="52"/>
                  </a:lnTo>
                  <a:lnTo>
                    <a:pt x="26" y="52"/>
                  </a:lnTo>
                  <a:lnTo>
                    <a:pt x="18" y="52"/>
                  </a:lnTo>
                  <a:lnTo>
                    <a:pt x="12" y="48"/>
                  </a:lnTo>
                  <a:lnTo>
                    <a:pt x="6" y="40"/>
                  </a:lnTo>
                  <a:lnTo>
                    <a:pt x="2" y="30"/>
                  </a:lnTo>
                  <a:lnTo>
                    <a:pt x="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7" name="Freeform 17"/>
            <p:cNvSpPr>
              <a:spLocks/>
            </p:cNvSpPr>
            <p:nvPr/>
          </p:nvSpPr>
          <p:spPr bwMode="auto">
            <a:xfrm>
              <a:off x="-51" y="2814"/>
              <a:ext cx="36" cy="52"/>
            </a:xfrm>
            <a:custGeom>
              <a:avLst/>
              <a:gdLst>
                <a:gd name="T0" fmla="*/ 0 w 36"/>
                <a:gd name="T1" fmla="*/ 30 h 52"/>
                <a:gd name="T2" fmla="*/ 0 w 36"/>
                <a:gd name="T3" fmla="*/ 30 h 52"/>
                <a:gd name="T4" fmla="*/ 0 w 36"/>
                <a:gd name="T5" fmla="*/ 20 h 52"/>
                <a:gd name="T6" fmla="*/ 2 w 36"/>
                <a:gd name="T7" fmla="*/ 10 h 52"/>
                <a:gd name="T8" fmla="*/ 6 w 36"/>
                <a:gd name="T9" fmla="*/ 4 h 52"/>
                <a:gd name="T10" fmla="*/ 12 w 36"/>
                <a:gd name="T11" fmla="*/ 0 h 52"/>
                <a:gd name="T12" fmla="*/ 12 w 36"/>
                <a:gd name="T13" fmla="*/ 0 h 52"/>
                <a:gd name="T14" fmla="*/ 20 w 36"/>
                <a:gd name="T15" fmla="*/ 0 h 52"/>
                <a:gd name="T16" fmla="*/ 26 w 36"/>
                <a:gd name="T17" fmla="*/ 4 h 52"/>
                <a:gd name="T18" fmla="*/ 32 w 36"/>
                <a:gd name="T19" fmla="*/ 12 h 52"/>
                <a:gd name="T20" fmla="*/ 36 w 36"/>
                <a:gd name="T21" fmla="*/ 22 h 52"/>
                <a:gd name="T22" fmla="*/ 36 w 36"/>
                <a:gd name="T23" fmla="*/ 22 h 52"/>
                <a:gd name="T24" fmla="*/ 36 w 36"/>
                <a:gd name="T25" fmla="*/ 32 h 52"/>
                <a:gd name="T26" fmla="*/ 34 w 36"/>
                <a:gd name="T27" fmla="*/ 42 h 52"/>
                <a:gd name="T28" fmla="*/ 30 w 36"/>
                <a:gd name="T29" fmla="*/ 48 h 52"/>
                <a:gd name="T30" fmla="*/ 24 w 36"/>
                <a:gd name="T31" fmla="*/ 52 h 52"/>
                <a:gd name="T32" fmla="*/ 24 w 36"/>
                <a:gd name="T33" fmla="*/ 52 h 52"/>
                <a:gd name="T34" fmla="*/ 16 w 36"/>
                <a:gd name="T35" fmla="*/ 52 h 52"/>
                <a:gd name="T36" fmla="*/ 10 w 36"/>
                <a:gd name="T37" fmla="*/ 48 h 52"/>
                <a:gd name="T38" fmla="*/ 4 w 36"/>
                <a:gd name="T39" fmla="*/ 40 h 52"/>
                <a:gd name="T40" fmla="*/ 0 w 36"/>
                <a:gd name="T41" fmla="*/ 30 h 52"/>
                <a:gd name="T42" fmla="*/ 0 w 36"/>
                <a:gd name="T43"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2">
                  <a:moveTo>
                    <a:pt x="0" y="30"/>
                  </a:moveTo>
                  <a:lnTo>
                    <a:pt x="0" y="30"/>
                  </a:lnTo>
                  <a:lnTo>
                    <a:pt x="0" y="20"/>
                  </a:lnTo>
                  <a:lnTo>
                    <a:pt x="2" y="10"/>
                  </a:lnTo>
                  <a:lnTo>
                    <a:pt x="6" y="4"/>
                  </a:lnTo>
                  <a:lnTo>
                    <a:pt x="12" y="0"/>
                  </a:lnTo>
                  <a:lnTo>
                    <a:pt x="12" y="0"/>
                  </a:lnTo>
                  <a:lnTo>
                    <a:pt x="20" y="0"/>
                  </a:lnTo>
                  <a:lnTo>
                    <a:pt x="26" y="4"/>
                  </a:lnTo>
                  <a:lnTo>
                    <a:pt x="32" y="12"/>
                  </a:lnTo>
                  <a:lnTo>
                    <a:pt x="36" y="22"/>
                  </a:lnTo>
                  <a:lnTo>
                    <a:pt x="36" y="22"/>
                  </a:lnTo>
                  <a:lnTo>
                    <a:pt x="36" y="32"/>
                  </a:lnTo>
                  <a:lnTo>
                    <a:pt x="34" y="42"/>
                  </a:lnTo>
                  <a:lnTo>
                    <a:pt x="30" y="48"/>
                  </a:lnTo>
                  <a:lnTo>
                    <a:pt x="24" y="52"/>
                  </a:lnTo>
                  <a:lnTo>
                    <a:pt x="24" y="52"/>
                  </a:lnTo>
                  <a:lnTo>
                    <a:pt x="16" y="52"/>
                  </a:lnTo>
                  <a:lnTo>
                    <a:pt x="10" y="48"/>
                  </a:lnTo>
                  <a:lnTo>
                    <a:pt x="4" y="40"/>
                  </a:lnTo>
                  <a:lnTo>
                    <a:pt x="0" y="30"/>
                  </a:lnTo>
                  <a:lnTo>
                    <a:pt x="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Freeform 18"/>
            <p:cNvSpPr>
              <a:spLocks/>
            </p:cNvSpPr>
            <p:nvPr/>
          </p:nvSpPr>
          <p:spPr bwMode="auto">
            <a:xfrm>
              <a:off x="-87" y="2860"/>
              <a:ext cx="348" cy="134"/>
            </a:xfrm>
            <a:custGeom>
              <a:avLst/>
              <a:gdLst>
                <a:gd name="T0" fmla="*/ 348 w 348"/>
                <a:gd name="T1" fmla="*/ 0 h 134"/>
                <a:gd name="T2" fmla="*/ 348 w 348"/>
                <a:gd name="T3" fmla="*/ 0 h 134"/>
                <a:gd name="T4" fmla="*/ 342 w 348"/>
                <a:gd name="T5" fmla="*/ 10 h 134"/>
                <a:gd name="T6" fmla="*/ 322 w 348"/>
                <a:gd name="T7" fmla="*/ 34 h 134"/>
                <a:gd name="T8" fmla="*/ 308 w 348"/>
                <a:gd name="T9" fmla="*/ 50 h 134"/>
                <a:gd name="T10" fmla="*/ 290 w 348"/>
                <a:gd name="T11" fmla="*/ 68 h 134"/>
                <a:gd name="T12" fmla="*/ 272 w 348"/>
                <a:gd name="T13" fmla="*/ 84 h 134"/>
                <a:gd name="T14" fmla="*/ 248 w 348"/>
                <a:gd name="T15" fmla="*/ 100 h 134"/>
                <a:gd name="T16" fmla="*/ 224 w 348"/>
                <a:gd name="T17" fmla="*/ 114 h 134"/>
                <a:gd name="T18" fmla="*/ 198 w 348"/>
                <a:gd name="T19" fmla="*/ 124 h 134"/>
                <a:gd name="T20" fmla="*/ 184 w 348"/>
                <a:gd name="T21" fmla="*/ 128 h 134"/>
                <a:gd name="T22" fmla="*/ 170 w 348"/>
                <a:gd name="T23" fmla="*/ 132 h 134"/>
                <a:gd name="T24" fmla="*/ 154 w 348"/>
                <a:gd name="T25" fmla="*/ 134 h 134"/>
                <a:gd name="T26" fmla="*/ 138 w 348"/>
                <a:gd name="T27" fmla="*/ 134 h 134"/>
                <a:gd name="T28" fmla="*/ 122 w 348"/>
                <a:gd name="T29" fmla="*/ 132 h 134"/>
                <a:gd name="T30" fmla="*/ 106 w 348"/>
                <a:gd name="T31" fmla="*/ 130 h 134"/>
                <a:gd name="T32" fmla="*/ 90 w 348"/>
                <a:gd name="T33" fmla="*/ 126 h 134"/>
                <a:gd name="T34" fmla="*/ 72 w 348"/>
                <a:gd name="T35" fmla="*/ 120 h 134"/>
                <a:gd name="T36" fmla="*/ 54 w 348"/>
                <a:gd name="T37" fmla="*/ 112 h 134"/>
                <a:gd name="T38" fmla="*/ 36 w 348"/>
                <a:gd name="T39" fmla="*/ 102 h 134"/>
                <a:gd name="T40" fmla="*/ 18 w 348"/>
                <a:gd name="T41" fmla="*/ 90 h 134"/>
                <a:gd name="T42" fmla="*/ 0 w 348"/>
                <a:gd name="T43" fmla="*/ 76 h 134"/>
                <a:gd name="T44" fmla="*/ 0 w 348"/>
                <a:gd name="T45" fmla="*/ 76 h 134"/>
                <a:gd name="T46" fmla="*/ 8 w 348"/>
                <a:gd name="T47" fmla="*/ 78 h 134"/>
                <a:gd name="T48" fmla="*/ 28 w 348"/>
                <a:gd name="T49" fmla="*/ 82 h 134"/>
                <a:gd name="T50" fmla="*/ 62 w 348"/>
                <a:gd name="T51" fmla="*/ 84 h 134"/>
                <a:gd name="T52" fmla="*/ 104 w 348"/>
                <a:gd name="T53" fmla="*/ 84 h 134"/>
                <a:gd name="T54" fmla="*/ 130 w 348"/>
                <a:gd name="T55" fmla="*/ 80 h 134"/>
                <a:gd name="T56" fmla="*/ 156 w 348"/>
                <a:gd name="T57" fmla="*/ 76 h 134"/>
                <a:gd name="T58" fmla="*/ 186 w 348"/>
                <a:gd name="T59" fmla="*/ 70 h 134"/>
                <a:gd name="T60" fmla="*/ 216 w 348"/>
                <a:gd name="T61" fmla="*/ 62 h 134"/>
                <a:gd name="T62" fmla="*/ 248 w 348"/>
                <a:gd name="T63" fmla="*/ 52 h 134"/>
                <a:gd name="T64" fmla="*/ 280 w 348"/>
                <a:gd name="T65" fmla="*/ 38 h 134"/>
                <a:gd name="T66" fmla="*/ 314 w 348"/>
                <a:gd name="T67" fmla="*/ 20 h 134"/>
                <a:gd name="T68" fmla="*/ 348 w 348"/>
                <a:gd name="T69" fmla="*/ 0 h 134"/>
                <a:gd name="T70" fmla="*/ 348 w 348"/>
                <a:gd name="T7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8" h="134">
                  <a:moveTo>
                    <a:pt x="348" y="0"/>
                  </a:moveTo>
                  <a:lnTo>
                    <a:pt x="348" y="0"/>
                  </a:lnTo>
                  <a:lnTo>
                    <a:pt x="342" y="10"/>
                  </a:lnTo>
                  <a:lnTo>
                    <a:pt x="322" y="34"/>
                  </a:lnTo>
                  <a:lnTo>
                    <a:pt x="308" y="50"/>
                  </a:lnTo>
                  <a:lnTo>
                    <a:pt x="290" y="68"/>
                  </a:lnTo>
                  <a:lnTo>
                    <a:pt x="272" y="84"/>
                  </a:lnTo>
                  <a:lnTo>
                    <a:pt x="248" y="100"/>
                  </a:lnTo>
                  <a:lnTo>
                    <a:pt x="224" y="114"/>
                  </a:lnTo>
                  <a:lnTo>
                    <a:pt x="198" y="124"/>
                  </a:lnTo>
                  <a:lnTo>
                    <a:pt x="184" y="128"/>
                  </a:lnTo>
                  <a:lnTo>
                    <a:pt x="170" y="132"/>
                  </a:lnTo>
                  <a:lnTo>
                    <a:pt x="154" y="134"/>
                  </a:lnTo>
                  <a:lnTo>
                    <a:pt x="138" y="134"/>
                  </a:lnTo>
                  <a:lnTo>
                    <a:pt x="122" y="132"/>
                  </a:lnTo>
                  <a:lnTo>
                    <a:pt x="106" y="130"/>
                  </a:lnTo>
                  <a:lnTo>
                    <a:pt x="90" y="126"/>
                  </a:lnTo>
                  <a:lnTo>
                    <a:pt x="72" y="120"/>
                  </a:lnTo>
                  <a:lnTo>
                    <a:pt x="54" y="112"/>
                  </a:lnTo>
                  <a:lnTo>
                    <a:pt x="36" y="102"/>
                  </a:lnTo>
                  <a:lnTo>
                    <a:pt x="18" y="90"/>
                  </a:lnTo>
                  <a:lnTo>
                    <a:pt x="0" y="76"/>
                  </a:lnTo>
                  <a:lnTo>
                    <a:pt x="0" y="76"/>
                  </a:lnTo>
                  <a:lnTo>
                    <a:pt x="8" y="78"/>
                  </a:lnTo>
                  <a:lnTo>
                    <a:pt x="28" y="82"/>
                  </a:lnTo>
                  <a:lnTo>
                    <a:pt x="62" y="84"/>
                  </a:lnTo>
                  <a:lnTo>
                    <a:pt x="104" y="84"/>
                  </a:lnTo>
                  <a:lnTo>
                    <a:pt x="130" y="80"/>
                  </a:lnTo>
                  <a:lnTo>
                    <a:pt x="156" y="76"/>
                  </a:lnTo>
                  <a:lnTo>
                    <a:pt x="186" y="70"/>
                  </a:lnTo>
                  <a:lnTo>
                    <a:pt x="216" y="62"/>
                  </a:lnTo>
                  <a:lnTo>
                    <a:pt x="248" y="52"/>
                  </a:lnTo>
                  <a:lnTo>
                    <a:pt x="280" y="38"/>
                  </a:lnTo>
                  <a:lnTo>
                    <a:pt x="314" y="20"/>
                  </a:lnTo>
                  <a:lnTo>
                    <a:pt x="348" y="0"/>
                  </a:lnTo>
                  <a:lnTo>
                    <a:pt x="3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9" name="Freeform 19"/>
            <p:cNvSpPr>
              <a:spLocks/>
            </p:cNvSpPr>
            <p:nvPr/>
          </p:nvSpPr>
          <p:spPr bwMode="auto">
            <a:xfrm>
              <a:off x="271" y="2960"/>
              <a:ext cx="464" cy="108"/>
            </a:xfrm>
            <a:custGeom>
              <a:avLst/>
              <a:gdLst>
                <a:gd name="T0" fmla="*/ 382 w 464"/>
                <a:gd name="T1" fmla="*/ 6 h 108"/>
                <a:gd name="T2" fmla="*/ 382 w 464"/>
                <a:gd name="T3" fmla="*/ 6 h 108"/>
                <a:gd name="T4" fmla="*/ 376 w 464"/>
                <a:gd name="T5" fmla="*/ 10 h 108"/>
                <a:gd name="T6" fmla="*/ 356 w 464"/>
                <a:gd name="T7" fmla="*/ 20 h 108"/>
                <a:gd name="T8" fmla="*/ 326 w 464"/>
                <a:gd name="T9" fmla="*/ 34 h 108"/>
                <a:gd name="T10" fmla="*/ 284 w 464"/>
                <a:gd name="T11" fmla="*/ 48 h 108"/>
                <a:gd name="T12" fmla="*/ 260 w 464"/>
                <a:gd name="T13" fmla="*/ 56 h 108"/>
                <a:gd name="T14" fmla="*/ 236 w 464"/>
                <a:gd name="T15" fmla="*/ 60 h 108"/>
                <a:gd name="T16" fmla="*/ 208 w 464"/>
                <a:gd name="T17" fmla="*/ 64 h 108"/>
                <a:gd name="T18" fmla="*/ 178 w 464"/>
                <a:gd name="T19" fmla="*/ 66 h 108"/>
                <a:gd name="T20" fmla="*/ 148 w 464"/>
                <a:gd name="T21" fmla="*/ 66 h 108"/>
                <a:gd name="T22" fmla="*/ 116 w 464"/>
                <a:gd name="T23" fmla="*/ 62 h 108"/>
                <a:gd name="T24" fmla="*/ 84 w 464"/>
                <a:gd name="T25" fmla="*/ 58 h 108"/>
                <a:gd name="T26" fmla="*/ 50 w 464"/>
                <a:gd name="T27" fmla="*/ 48 h 108"/>
                <a:gd name="T28" fmla="*/ 50 w 464"/>
                <a:gd name="T29" fmla="*/ 48 h 108"/>
                <a:gd name="T30" fmla="*/ 36 w 464"/>
                <a:gd name="T31" fmla="*/ 52 h 108"/>
                <a:gd name="T32" fmla="*/ 24 w 464"/>
                <a:gd name="T33" fmla="*/ 58 h 108"/>
                <a:gd name="T34" fmla="*/ 12 w 464"/>
                <a:gd name="T35" fmla="*/ 64 h 108"/>
                <a:gd name="T36" fmla="*/ 4 w 464"/>
                <a:gd name="T37" fmla="*/ 72 h 108"/>
                <a:gd name="T38" fmla="*/ 2 w 464"/>
                <a:gd name="T39" fmla="*/ 76 h 108"/>
                <a:gd name="T40" fmla="*/ 0 w 464"/>
                <a:gd name="T41" fmla="*/ 80 h 108"/>
                <a:gd name="T42" fmla="*/ 2 w 464"/>
                <a:gd name="T43" fmla="*/ 86 h 108"/>
                <a:gd name="T44" fmla="*/ 6 w 464"/>
                <a:gd name="T45" fmla="*/ 90 h 108"/>
                <a:gd name="T46" fmla="*/ 14 w 464"/>
                <a:gd name="T47" fmla="*/ 96 h 108"/>
                <a:gd name="T48" fmla="*/ 24 w 464"/>
                <a:gd name="T49" fmla="*/ 102 h 108"/>
                <a:gd name="T50" fmla="*/ 24 w 464"/>
                <a:gd name="T51" fmla="*/ 102 h 108"/>
                <a:gd name="T52" fmla="*/ 34 w 464"/>
                <a:gd name="T53" fmla="*/ 102 h 108"/>
                <a:gd name="T54" fmla="*/ 60 w 464"/>
                <a:gd name="T55" fmla="*/ 106 h 108"/>
                <a:gd name="T56" fmla="*/ 100 w 464"/>
                <a:gd name="T57" fmla="*/ 108 h 108"/>
                <a:gd name="T58" fmla="*/ 152 w 464"/>
                <a:gd name="T59" fmla="*/ 108 h 108"/>
                <a:gd name="T60" fmla="*/ 182 w 464"/>
                <a:gd name="T61" fmla="*/ 106 h 108"/>
                <a:gd name="T62" fmla="*/ 212 w 464"/>
                <a:gd name="T63" fmla="*/ 102 h 108"/>
                <a:gd name="T64" fmla="*/ 244 w 464"/>
                <a:gd name="T65" fmla="*/ 98 h 108"/>
                <a:gd name="T66" fmla="*/ 278 w 464"/>
                <a:gd name="T67" fmla="*/ 90 h 108"/>
                <a:gd name="T68" fmla="*/ 312 w 464"/>
                <a:gd name="T69" fmla="*/ 80 h 108"/>
                <a:gd name="T70" fmla="*/ 346 w 464"/>
                <a:gd name="T71" fmla="*/ 68 h 108"/>
                <a:gd name="T72" fmla="*/ 380 w 464"/>
                <a:gd name="T73" fmla="*/ 52 h 108"/>
                <a:gd name="T74" fmla="*/ 412 w 464"/>
                <a:gd name="T75" fmla="*/ 34 h 108"/>
                <a:gd name="T76" fmla="*/ 412 w 464"/>
                <a:gd name="T77" fmla="*/ 34 h 108"/>
                <a:gd name="T78" fmla="*/ 436 w 464"/>
                <a:gd name="T79" fmla="*/ 32 h 108"/>
                <a:gd name="T80" fmla="*/ 454 w 464"/>
                <a:gd name="T81" fmla="*/ 28 h 108"/>
                <a:gd name="T82" fmla="*/ 460 w 464"/>
                <a:gd name="T83" fmla="*/ 24 h 108"/>
                <a:gd name="T84" fmla="*/ 464 w 464"/>
                <a:gd name="T85" fmla="*/ 20 h 108"/>
                <a:gd name="T86" fmla="*/ 464 w 464"/>
                <a:gd name="T87" fmla="*/ 20 h 108"/>
                <a:gd name="T88" fmla="*/ 464 w 464"/>
                <a:gd name="T89" fmla="*/ 14 h 108"/>
                <a:gd name="T90" fmla="*/ 462 w 464"/>
                <a:gd name="T91" fmla="*/ 6 h 108"/>
                <a:gd name="T92" fmla="*/ 462 w 464"/>
                <a:gd name="T93" fmla="*/ 6 h 108"/>
                <a:gd name="T94" fmla="*/ 460 w 464"/>
                <a:gd name="T95" fmla="*/ 4 h 108"/>
                <a:gd name="T96" fmla="*/ 454 w 464"/>
                <a:gd name="T97" fmla="*/ 2 h 108"/>
                <a:gd name="T98" fmla="*/ 436 w 464"/>
                <a:gd name="T99" fmla="*/ 2 h 108"/>
                <a:gd name="T100" fmla="*/ 416 w 464"/>
                <a:gd name="T101" fmla="*/ 2 h 108"/>
                <a:gd name="T102" fmla="*/ 410 w 464"/>
                <a:gd name="T103" fmla="*/ 2 h 108"/>
                <a:gd name="T104" fmla="*/ 408 w 464"/>
                <a:gd name="T105" fmla="*/ 0 h 108"/>
                <a:gd name="T106" fmla="*/ 382 w 464"/>
                <a:gd name="T107" fmla="*/ 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4" h="108">
                  <a:moveTo>
                    <a:pt x="382" y="6"/>
                  </a:moveTo>
                  <a:lnTo>
                    <a:pt x="382" y="6"/>
                  </a:lnTo>
                  <a:lnTo>
                    <a:pt x="376" y="10"/>
                  </a:lnTo>
                  <a:lnTo>
                    <a:pt x="356" y="20"/>
                  </a:lnTo>
                  <a:lnTo>
                    <a:pt x="326" y="34"/>
                  </a:lnTo>
                  <a:lnTo>
                    <a:pt x="284" y="48"/>
                  </a:lnTo>
                  <a:lnTo>
                    <a:pt x="260" y="56"/>
                  </a:lnTo>
                  <a:lnTo>
                    <a:pt x="236" y="60"/>
                  </a:lnTo>
                  <a:lnTo>
                    <a:pt x="208" y="64"/>
                  </a:lnTo>
                  <a:lnTo>
                    <a:pt x="178" y="66"/>
                  </a:lnTo>
                  <a:lnTo>
                    <a:pt x="148" y="66"/>
                  </a:lnTo>
                  <a:lnTo>
                    <a:pt x="116" y="62"/>
                  </a:lnTo>
                  <a:lnTo>
                    <a:pt x="84" y="58"/>
                  </a:lnTo>
                  <a:lnTo>
                    <a:pt x="50" y="48"/>
                  </a:lnTo>
                  <a:lnTo>
                    <a:pt x="50" y="48"/>
                  </a:lnTo>
                  <a:lnTo>
                    <a:pt x="36" y="52"/>
                  </a:lnTo>
                  <a:lnTo>
                    <a:pt x="24" y="58"/>
                  </a:lnTo>
                  <a:lnTo>
                    <a:pt x="12" y="64"/>
                  </a:lnTo>
                  <a:lnTo>
                    <a:pt x="4" y="72"/>
                  </a:lnTo>
                  <a:lnTo>
                    <a:pt x="2" y="76"/>
                  </a:lnTo>
                  <a:lnTo>
                    <a:pt x="0" y="80"/>
                  </a:lnTo>
                  <a:lnTo>
                    <a:pt x="2" y="86"/>
                  </a:lnTo>
                  <a:lnTo>
                    <a:pt x="6" y="90"/>
                  </a:lnTo>
                  <a:lnTo>
                    <a:pt x="14" y="96"/>
                  </a:lnTo>
                  <a:lnTo>
                    <a:pt x="24" y="102"/>
                  </a:lnTo>
                  <a:lnTo>
                    <a:pt x="24" y="102"/>
                  </a:lnTo>
                  <a:lnTo>
                    <a:pt x="34" y="102"/>
                  </a:lnTo>
                  <a:lnTo>
                    <a:pt x="60" y="106"/>
                  </a:lnTo>
                  <a:lnTo>
                    <a:pt x="100" y="108"/>
                  </a:lnTo>
                  <a:lnTo>
                    <a:pt x="152" y="108"/>
                  </a:lnTo>
                  <a:lnTo>
                    <a:pt x="182" y="106"/>
                  </a:lnTo>
                  <a:lnTo>
                    <a:pt x="212" y="102"/>
                  </a:lnTo>
                  <a:lnTo>
                    <a:pt x="244" y="98"/>
                  </a:lnTo>
                  <a:lnTo>
                    <a:pt x="278" y="90"/>
                  </a:lnTo>
                  <a:lnTo>
                    <a:pt x="312" y="80"/>
                  </a:lnTo>
                  <a:lnTo>
                    <a:pt x="346" y="68"/>
                  </a:lnTo>
                  <a:lnTo>
                    <a:pt x="380" y="52"/>
                  </a:lnTo>
                  <a:lnTo>
                    <a:pt x="412" y="34"/>
                  </a:lnTo>
                  <a:lnTo>
                    <a:pt x="412" y="34"/>
                  </a:lnTo>
                  <a:lnTo>
                    <a:pt x="436" y="32"/>
                  </a:lnTo>
                  <a:lnTo>
                    <a:pt x="454" y="28"/>
                  </a:lnTo>
                  <a:lnTo>
                    <a:pt x="460" y="24"/>
                  </a:lnTo>
                  <a:lnTo>
                    <a:pt x="464" y="20"/>
                  </a:lnTo>
                  <a:lnTo>
                    <a:pt x="464" y="20"/>
                  </a:lnTo>
                  <a:lnTo>
                    <a:pt x="464" y="14"/>
                  </a:lnTo>
                  <a:lnTo>
                    <a:pt x="462" y="6"/>
                  </a:lnTo>
                  <a:lnTo>
                    <a:pt x="462" y="6"/>
                  </a:lnTo>
                  <a:lnTo>
                    <a:pt x="460" y="4"/>
                  </a:lnTo>
                  <a:lnTo>
                    <a:pt x="454" y="2"/>
                  </a:lnTo>
                  <a:lnTo>
                    <a:pt x="436" y="2"/>
                  </a:lnTo>
                  <a:lnTo>
                    <a:pt x="416" y="2"/>
                  </a:lnTo>
                  <a:lnTo>
                    <a:pt x="410" y="2"/>
                  </a:lnTo>
                  <a:lnTo>
                    <a:pt x="408" y="0"/>
                  </a:lnTo>
                  <a:lnTo>
                    <a:pt x="38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20"/>
            <p:cNvSpPr>
              <a:spLocks/>
            </p:cNvSpPr>
            <p:nvPr/>
          </p:nvSpPr>
          <p:spPr bwMode="auto">
            <a:xfrm>
              <a:off x="271" y="2960"/>
              <a:ext cx="464" cy="108"/>
            </a:xfrm>
            <a:custGeom>
              <a:avLst/>
              <a:gdLst>
                <a:gd name="T0" fmla="*/ 382 w 464"/>
                <a:gd name="T1" fmla="*/ 6 h 108"/>
                <a:gd name="T2" fmla="*/ 382 w 464"/>
                <a:gd name="T3" fmla="*/ 6 h 108"/>
                <a:gd name="T4" fmla="*/ 376 w 464"/>
                <a:gd name="T5" fmla="*/ 10 h 108"/>
                <a:gd name="T6" fmla="*/ 356 w 464"/>
                <a:gd name="T7" fmla="*/ 20 h 108"/>
                <a:gd name="T8" fmla="*/ 326 w 464"/>
                <a:gd name="T9" fmla="*/ 34 h 108"/>
                <a:gd name="T10" fmla="*/ 284 w 464"/>
                <a:gd name="T11" fmla="*/ 48 h 108"/>
                <a:gd name="T12" fmla="*/ 260 w 464"/>
                <a:gd name="T13" fmla="*/ 56 h 108"/>
                <a:gd name="T14" fmla="*/ 236 w 464"/>
                <a:gd name="T15" fmla="*/ 60 h 108"/>
                <a:gd name="T16" fmla="*/ 208 w 464"/>
                <a:gd name="T17" fmla="*/ 64 h 108"/>
                <a:gd name="T18" fmla="*/ 178 w 464"/>
                <a:gd name="T19" fmla="*/ 66 h 108"/>
                <a:gd name="T20" fmla="*/ 148 w 464"/>
                <a:gd name="T21" fmla="*/ 66 h 108"/>
                <a:gd name="T22" fmla="*/ 116 w 464"/>
                <a:gd name="T23" fmla="*/ 62 h 108"/>
                <a:gd name="T24" fmla="*/ 84 w 464"/>
                <a:gd name="T25" fmla="*/ 58 h 108"/>
                <a:gd name="T26" fmla="*/ 50 w 464"/>
                <a:gd name="T27" fmla="*/ 48 h 108"/>
                <a:gd name="T28" fmla="*/ 50 w 464"/>
                <a:gd name="T29" fmla="*/ 48 h 108"/>
                <a:gd name="T30" fmla="*/ 36 w 464"/>
                <a:gd name="T31" fmla="*/ 52 h 108"/>
                <a:gd name="T32" fmla="*/ 24 w 464"/>
                <a:gd name="T33" fmla="*/ 58 h 108"/>
                <a:gd name="T34" fmla="*/ 12 w 464"/>
                <a:gd name="T35" fmla="*/ 64 h 108"/>
                <a:gd name="T36" fmla="*/ 4 w 464"/>
                <a:gd name="T37" fmla="*/ 72 h 108"/>
                <a:gd name="T38" fmla="*/ 2 w 464"/>
                <a:gd name="T39" fmla="*/ 76 h 108"/>
                <a:gd name="T40" fmla="*/ 0 w 464"/>
                <a:gd name="T41" fmla="*/ 80 h 108"/>
                <a:gd name="T42" fmla="*/ 2 w 464"/>
                <a:gd name="T43" fmla="*/ 86 h 108"/>
                <a:gd name="T44" fmla="*/ 6 w 464"/>
                <a:gd name="T45" fmla="*/ 90 h 108"/>
                <a:gd name="T46" fmla="*/ 14 w 464"/>
                <a:gd name="T47" fmla="*/ 96 h 108"/>
                <a:gd name="T48" fmla="*/ 24 w 464"/>
                <a:gd name="T49" fmla="*/ 102 h 108"/>
                <a:gd name="T50" fmla="*/ 24 w 464"/>
                <a:gd name="T51" fmla="*/ 102 h 108"/>
                <a:gd name="T52" fmla="*/ 34 w 464"/>
                <a:gd name="T53" fmla="*/ 102 h 108"/>
                <a:gd name="T54" fmla="*/ 60 w 464"/>
                <a:gd name="T55" fmla="*/ 106 h 108"/>
                <a:gd name="T56" fmla="*/ 100 w 464"/>
                <a:gd name="T57" fmla="*/ 108 h 108"/>
                <a:gd name="T58" fmla="*/ 152 w 464"/>
                <a:gd name="T59" fmla="*/ 108 h 108"/>
                <a:gd name="T60" fmla="*/ 182 w 464"/>
                <a:gd name="T61" fmla="*/ 106 h 108"/>
                <a:gd name="T62" fmla="*/ 212 w 464"/>
                <a:gd name="T63" fmla="*/ 102 h 108"/>
                <a:gd name="T64" fmla="*/ 244 w 464"/>
                <a:gd name="T65" fmla="*/ 98 h 108"/>
                <a:gd name="T66" fmla="*/ 278 w 464"/>
                <a:gd name="T67" fmla="*/ 90 h 108"/>
                <a:gd name="T68" fmla="*/ 312 w 464"/>
                <a:gd name="T69" fmla="*/ 80 h 108"/>
                <a:gd name="T70" fmla="*/ 346 w 464"/>
                <a:gd name="T71" fmla="*/ 68 h 108"/>
                <a:gd name="T72" fmla="*/ 380 w 464"/>
                <a:gd name="T73" fmla="*/ 52 h 108"/>
                <a:gd name="T74" fmla="*/ 412 w 464"/>
                <a:gd name="T75" fmla="*/ 34 h 108"/>
                <a:gd name="T76" fmla="*/ 412 w 464"/>
                <a:gd name="T77" fmla="*/ 34 h 108"/>
                <a:gd name="T78" fmla="*/ 436 w 464"/>
                <a:gd name="T79" fmla="*/ 32 h 108"/>
                <a:gd name="T80" fmla="*/ 454 w 464"/>
                <a:gd name="T81" fmla="*/ 28 h 108"/>
                <a:gd name="T82" fmla="*/ 460 w 464"/>
                <a:gd name="T83" fmla="*/ 24 h 108"/>
                <a:gd name="T84" fmla="*/ 464 w 464"/>
                <a:gd name="T85" fmla="*/ 20 h 108"/>
                <a:gd name="T86" fmla="*/ 464 w 464"/>
                <a:gd name="T87" fmla="*/ 20 h 108"/>
                <a:gd name="T88" fmla="*/ 464 w 464"/>
                <a:gd name="T89" fmla="*/ 14 h 108"/>
                <a:gd name="T90" fmla="*/ 462 w 464"/>
                <a:gd name="T91" fmla="*/ 6 h 108"/>
                <a:gd name="T92" fmla="*/ 462 w 464"/>
                <a:gd name="T93" fmla="*/ 6 h 108"/>
                <a:gd name="T94" fmla="*/ 460 w 464"/>
                <a:gd name="T95" fmla="*/ 4 h 108"/>
                <a:gd name="T96" fmla="*/ 454 w 464"/>
                <a:gd name="T97" fmla="*/ 2 h 108"/>
                <a:gd name="T98" fmla="*/ 436 w 464"/>
                <a:gd name="T99" fmla="*/ 2 h 108"/>
                <a:gd name="T100" fmla="*/ 416 w 464"/>
                <a:gd name="T101" fmla="*/ 2 h 108"/>
                <a:gd name="T102" fmla="*/ 410 w 464"/>
                <a:gd name="T103" fmla="*/ 2 h 108"/>
                <a:gd name="T104" fmla="*/ 408 w 464"/>
                <a:gd name="T10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4" h="108">
                  <a:moveTo>
                    <a:pt x="382" y="6"/>
                  </a:moveTo>
                  <a:lnTo>
                    <a:pt x="382" y="6"/>
                  </a:lnTo>
                  <a:lnTo>
                    <a:pt x="376" y="10"/>
                  </a:lnTo>
                  <a:lnTo>
                    <a:pt x="356" y="20"/>
                  </a:lnTo>
                  <a:lnTo>
                    <a:pt x="326" y="34"/>
                  </a:lnTo>
                  <a:lnTo>
                    <a:pt x="284" y="48"/>
                  </a:lnTo>
                  <a:lnTo>
                    <a:pt x="260" y="56"/>
                  </a:lnTo>
                  <a:lnTo>
                    <a:pt x="236" y="60"/>
                  </a:lnTo>
                  <a:lnTo>
                    <a:pt x="208" y="64"/>
                  </a:lnTo>
                  <a:lnTo>
                    <a:pt x="178" y="66"/>
                  </a:lnTo>
                  <a:lnTo>
                    <a:pt x="148" y="66"/>
                  </a:lnTo>
                  <a:lnTo>
                    <a:pt x="116" y="62"/>
                  </a:lnTo>
                  <a:lnTo>
                    <a:pt x="84" y="58"/>
                  </a:lnTo>
                  <a:lnTo>
                    <a:pt x="50" y="48"/>
                  </a:lnTo>
                  <a:lnTo>
                    <a:pt x="50" y="48"/>
                  </a:lnTo>
                  <a:lnTo>
                    <a:pt x="36" y="52"/>
                  </a:lnTo>
                  <a:lnTo>
                    <a:pt x="24" y="58"/>
                  </a:lnTo>
                  <a:lnTo>
                    <a:pt x="12" y="64"/>
                  </a:lnTo>
                  <a:lnTo>
                    <a:pt x="4" y="72"/>
                  </a:lnTo>
                  <a:lnTo>
                    <a:pt x="2" y="76"/>
                  </a:lnTo>
                  <a:lnTo>
                    <a:pt x="0" y="80"/>
                  </a:lnTo>
                  <a:lnTo>
                    <a:pt x="2" y="86"/>
                  </a:lnTo>
                  <a:lnTo>
                    <a:pt x="6" y="90"/>
                  </a:lnTo>
                  <a:lnTo>
                    <a:pt x="14" y="96"/>
                  </a:lnTo>
                  <a:lnTo>
                    <a:pt x="24" y="102"/>
                  </a:lnTo>
                  <a:lnTo>
                    <a:pt x="24" y="102"/>
                  </a:lnTo>
                  <a:lnTo>
                    <a:pt x="34" y="102"/>
                  </a:lnTo>
                  <a:lnTo>
                    <a:pt x="60" y="106"/>
                  </a:lnTo>
                  <a:lnTo>
                    <a:pt x="100" y="108"/>
                  </a:lnTo>
                  <a:lnTo>
                    <a:pt x="152" y="108"/>
                  </a:lnTo>
                  <a:lnTo>
                    <a:pt x="182" y="106"/>
                  </a:lnTo>
                  <a:lnTo>
                    <a:pt x="212" y="102"/>
                  </a:lnTo>
                  <a:lnTo>
                    <a:pt x="244" y="98"/>
                  </a:lnTo>
                  <a:lnTo>
                    <a:pt x="278" y="90"/>
                  </a:lnTo>
                  <a:lnTo>
                    <a:pt x="312" y="80"/>
                  </a:lnTo>
                  <a:lnTo>
                    <a:pt x="346" y="68"/>
                  </a:lnTo>
                  <a:lnTo>
                    <a:pt x="380" y="52"/>
                  </a:lnTo>
                  <a:lnTo>
                    <a:pt x="412" y="34"/>
                  </a:lnTo>
                  <a:lnTo>
                    <a:pt x="412" y="34"/>
                  </a:lnTo>
                  <a:lnTo>
                    <a:pt x="436" y="32"/>
                  </a:lnTo>
                  <a:lnTo>
                    <a:pt x="454" y="28"/>
                  </a:lnTo>
                  <a:lnTo>
                    <a:pt x="460" y="24"/>
                  </a:lnTo>
                  <a:lnTo>
                    <a:pt x="464" y="20"/>
                  </a:lnTo>
                  <a:lnTo>
                    <a:pt x="464" y="20"/>
                  </a:lnTo>
                  <a:lnTo>
                    <a:pt x="464" y="14"/>
                  </a:lnTo>
                  <a:lnTo>
                    <a:pt x="462" y="6"/>
                  </a:lnTo>
                  <a:lnTo>
                    <a:pt x="462" y="6"/>
                  </a:lnTo>
                  <a:lnTo>
                    <a:pt x="460" y="4"/>
                  </a:lnTo>
                  <a:lnTo>
                    <a:pt x="454" y="2"/>
                  </a:lnTo>
                  <a:lnTo>
                    <a:pt x="436" y="2"/>
                  </a:lnTo>
                  <a:lnTo>
                    <a:pt x="416" y="2"/>
                  </a:lnTo>
                  <a:lnTo>
                    <a:pt x="410" y="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35"/>
            <p:cNvSpPr>
              <a:spLocks/>
            </p:cNvSpPr>
            <p:nvPr/>
          </p:nvSpPr>
          <p:spPr bwMode="auto">
            <a:xfrm>
              <a:off x="649" y="2944"/>
              <a:ext cx="88" cy="68"/>
            </a:xfrm>
            <a:custGeom>
              <a:avLst/>
              <a:gdLst>
                <a:gd name="T0" fmla="*/ 88 w 88"/>
                <a:gd name="T1" fmla="*/ 34 h 68"/>
                <a:gd name="T2" fmla="*/ 88 w 88"/>
                <a:gd name="T3" fmla="*/ 34 h 68"/>
                <a:gd name="T4" fmla="*/ 88 w 88"/>
                <a:gd name="T5" fmla="*/ 40 h 68"/>
                <a:gd name="T6" fmla="*/ 84 w 88"/>
                <a:gd name="T7" fmla="*/ 48 h 68"/>
                <a:gd name="T8" fmla="*/ 80 w 88"/>
                <a:gd name="T9" fmla="*/ 54 h 68"/>
                <a:gd name="T10" fmla="*/ 76 w 88"/>
                <a:gd name="T11" fmla="*/ 58 h 68"/>
                <a:gd name="T12" fmla="*/ 68 w 88"/>
                <a:gd name="T13" fmla="*/ 62 h 68"/>
                <a:gd name="T14" fmla="*/ 62 w 88"/>
                <a:gd name="T15" fmla="*/ 66 h 68"/>
                <a:gd name="T16" fmla="*/ 52 w 88"/>
                <a:gd name="T17" fmla="*/ 68 h 68"/>
                <a:gd name="T18" fmla="*/ 44 w 88"/>
                <a:gd name="T19" fmla="*/ 68 h 68"/>
                <a:gd name="T20" fmla="*/ 44 w 88"/>
                <a:gd name="T21" fmla="*/ 68 h 68"/>
                <a:gd name="T22" fmla="*/ 36 w 88"/>
                <a:gd name="T23" fmla="*/ 68 h 68"/>
                <a:gd name="T24" fmla="*/ 26 w 88"/>
                <a:gd name="T25" fmla="*/ 66 h 68"/>
                <a:gd name="T26" fmla="*/ 20 w 88"/>
                <a:gd name="T27" fmla="*/ 62 h 68"/>
                <a:gd name="T28" fmla="*/ 12 w 88"/>
                <a:gd name="T29" fmla="*/ 58 h 68"/>
                <a:gd name="T30" fmla="*/ 8 w 88"/>
                <a:gd name="T31" fmla="*/ 54 h 68"/>
                <a:gd name="T32" fmla="*/ 4 w 88"/>
                <a:gd name="T33" fmla="*/ 48 h 68"/>
                <a:gd name="T34" fmla="*/ 0 w 88"/>
                <a:gd name="T35" fmla="*/ 40 h 68"/>
                <a:gd name="T36" fmla="*/ 0 w 88"/>
                <a:gd name="T37" fmla="*/ 34 h 68"/>
                <a:gd name="T38" fmla="*/ 0 w 88"/>
                <a:gd name="T39" fmla="*/ 34 h 68"/>
                <a:gd name="T40" fmla="*/ 0 w 88"/>
                <a:gd name="T41" fmla="*/ 28 h 68"/>
                <a:gd name="T42" fmla="*/ 4 w 88"/>
                <a:gd name="T43" fmla="*/ 20 h 68"/>
                <a:gd name="T44" fmla="*/ 8 w 88"/>
                <a:gd name="T45" fmla="*/ 14 h 68"/>
                <a:gd name="T46" fmla="*/ 12 w 88"/>
                <a:gd name="T47" fmla="*/ 10 h 68"/>
                <a:gd name="T48" fmla="*/ 20 w 88"/>
                <a:gd name="T49" fmla="*/ 6 h 68"/>
                <a:gd name="T50" fmla="*/ 26 w 88"/>
                <a:gd name="T51" fmla="*/ 2 h 68"/>
                <a:gd name="T52" fmla="*/ 36 w 88"/>
                <a:gd name="T53" fmla="*/ 0 h 68"/>
                <a:gd name="T54" fmla="*/ 44 w 88"/>
                <a:gd name="T55" fmla="*/ 0 h 68"/>
                <a:gd name="T56" fmla="*/ 44 w 88"/>
                <a:gd name="T57" fmla="*/ 0 h 68"/>
                <a:gd name="T58" fmla="*/ 52 w 88"/>
                <a:gd name="T59" fmla="*/ 0 h 68"/>
                <a:gd name="T60" fmla="*/ 62 w 88"/>
                <a:gd name="T61" fmla="*/ 2 h 68"/>
                <a:gd name="T62" fmla="*/ 68 w 88"/>
                <a:gd name="T63" fmla="*/ 6 h 68"/>
                <a:gd name="T64" fmla="*/ 76 w 88"/>
                <a:gd name="T65" fmla="*/ 10 h 68"/>
                <a:gd name="T66" fmla="*/ 80 w 88"/>
                <a:gd name="T67" fmla="*/ 14 h 68"/>
                <a:gd name="T68" fmla="*/ 84 w 88"/>
                <a:gd name="T69" fmla="*/ 20 h 68"/>
                <a:gd name="T70" fmla="*/ 88 w 88"/>
                <a:gd name="T71" fmla="*/ 28 h 68"/>
                <a:gd name="T72" fmla="*/ 88 w 88"/>
                <a:gd name="T73" fmla="*/ 34 h 68"/>
                <a:gd name="T74" fmla="*/ 88 w 88"/>
                <a:gd name="T75"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68">
                  <a:moveTo>
                    <a:pt x="88" y="34"/>
                  </a:moveTo>
                  <a:lnTo>
                    <a:pt x="88" y="34"/>
                  </a:lnTo>
                  <a:lnTo>
                    <a:pt x="88" y="40"/>
                  </a:lnTo>
                  <a:lnTo>
                    <a:pt x="84" y="48"/>
                  </a:lnTo>
                  <a:lnTo>
                    <a:pt x="80" y="54"/>
                  </a:lnTo>
                  <a:lnTo>
                    <a:pt x="76" y="58"/>
                  </a:lnTo>
                  <a:lnTo>
                    <a:pt x="68" y="62"/>
                  </a:lnTo>
                  <a:lnTo>
                    <a:pt x="62" y="66"/>
                  </a:lnTo>
                  <a:lnTo>
                    <a:pt x="52" y="68"/>
                  </a:lnTo>
                  <a:lnTo>
                    <a:pt x="44" y="68"/>
                  </a:lnTo>
                  <a:lnTo>
                    <a:pt x="44" y="68"/>
                  </a:lnTo>
                  <a:lnTo>
                    <a:pt x="36" y="68"/>
                  </a:lnTo>
                  <a:lnTo>
                    <a:pt x="26" y="66"/>
                  </a:lnTo>
                  <a:lnTo>
                    <a:pt x="20" y="62"/>
                  </a:lnTo>
                  <a:lnTo>
                    <a:pt x="12" y="58"/>
                  </a:lnTo>
                  <a:lnTo>
                    <a:pt x="8" y="54"/>
                  </a:lnTo>
                  <a:lnTo>
                    <a:pt x="4" y="48"/>
                  </a:lnTo>
                  <a:lnTo>
                    <a:pt x="0" y="40"/>
                  </a:lnTo>
                  <a:lnTo>
                    <a:pt x="0" y="34"/>
                  </a:lnTo>
                  <a:lnTo>
                    <a:pt x="0" y="34"/>
                  </a:lnTo>
                  <a:lnTo>
                    <a:pt x="0" y="28"/>
                  </a:lnTo>
                  <a:lnTo>
                    <a:pt x="4" y="20"/>
                  </a:lnTo>
                  <a:lnTo>
                    <a:pt x="8" y="14"/>
                  </a:lnTo>
                  <a:lnTo>
                    <a:pt x="12" y="10"/>
                  </a:lnTo>
                  <a:lnTo>
                    <a:pt x="20" y="6"/>
                  </a:lnTo>
                  <a:lnTo>
                    <a:pt x="26" y="2"/>
                  </a:lnTo>
                  <a:lnTo>
                    <a:pt x="36" y="0"/>
                  </a:lnTo>
                  <a:lnTo>
                    <a:pt x="44" y="0"/>
                  </a:lnTo>
                  <a:lnTo>
                    <a:pt x="44" y="0"/>
                  </a:lnTo>
                  <a:lnTo>
                    <a:pt x="52" y="0"/>
                  </a:lnTo>
                  <a:lnTo>
                    <a:pt x="62" y="2"/>
                  </a:lnTo>
                  <a:lnTo>
                    <a:pt x="68" y="6"/>
                  </a:lnTo>
                  <a:lnTo>
                    <a:pt x="76" y="10"/>
                  </a:lnTo>
                  <a:lnTo>
                    <a:pt x="80" y="14"/>
                  </a:lnTo>
                  <a:lnTo>
                    <a:pt x="84" y="20"/>
                  </a:lnTo>
                  <a:lnTo>
                    <a:pt x="88" y="28"/>
                  </a:lnTo>
                  <a:lnTo>
                    <a:pt x="88" y="34"/>
                  </a:lnTo>
                  <a:lnTo>
                    <a:pt x="88"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92" name="Group 5"/>
          <p:cNvGrpSpPr>
            <a:grpSpLocks noChangeAspect="1"/>
          </p:cNvGrpSpPr>
          <p:nvPr/>
        </p:nvGrpSpPr>
        <p:grpSpPr bwMode="auto">
          <a:xfrm>
            <a:off x="5971622" y="2737450"/>
            <a:ext cx="3407076" cy="2553326"/>
            <a:chOff x="2379" y="1706"/>
            <a:chExt cx="1578" cy="1577"/>
          </a:xfrm>
        </p:grpSpPr>
        <p:sp>
          <p:nvSpPr>
            <p:cNvPr id="93" name="AutoShape 4"/>
            <p:cNvSpPr>
              <a:spLocks noChangeAspect="1" noChangeArrowheads="1" noTextEdit="1"/>
            </p:cNvSpPr>
            <p:nvPr/>
          </p:nvSpPr>
          <p:spPr bwMode="auto">
            <a:xfrm>
              <a:off x="2379" y="1706"/>
              <a:ext cx="1578" cy="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6"/>
            <p:cNvSpPr>
              <a:spLocks/>
            </p:cNvSpPr>
            <p:nvPr/>
          </p:nvSpPr>
          <p:spPr bwMode="auto">
            <a:xfrm>
              <a:off x="2379" y="1706"/>
              <a:ext cx="1577" cy="1576"/>
            </a:xfrm>
            <a:custGeom>
              <a:avLst/>
              <a:gdLst>
                <a:gd name="T0" fmla="*/ 2620 w 3154"/>
                <a:gd name="T1" fmla="*/ 3098 h 3152"/>
                <a:gd name="T2" fmla="*/ 2559 w 3154"/>
                <a:gd name="T3" fmla="*/ 3119 h 3152"/>
                <a:gd name="T4" fmla="*/ 2497 w 3154"/>
                <a:gd name="T5" fmla="*/ 3133 h 3152"/>
                <a:gd name="T6" fmla="*/ 2436 w 3154"/>
                <a:gd name="T7" fmla="*/ 3144 h 3152"/>
                <a:gd name="T8" fmla="*/ 2377 w 3154"/>
                <a:gd name="T9" fmla="*/ 3151 h 3152"/>
                <a:gd name="T10" fmla="*/ 2321 w 3154"/>
                <a:gd name="T11" fmla="*/ 3152 h 3152"/>
                <a:gd name="T12" fmla="*/ 2276 w 3154"/>
                <a:gd name="T13" fmla="*/ 3152 h 3152"/>
                <a:gd name="T14" fmla="*/ 2231 w 3154"/>
                <a:gd name="T15" fmla="*/ 3151 h 3152"/>
                <a:gd name="T16" fmla="*/ 2173 w 3154"/>
                <a:gd name="T17" fmla="*/ 3144 h 3152"/>
                <a:gd name="T18" fmla="*/ 2112 w 3154"/>
                <a:gd name="T19" fmla="*/ 3133 h 3152"/>
                <a:gd name="T20" fmla="*/ 2056 w 3154"/>
                <a:gd name="T21" fmla="*/ 3120 h 3152"/>
                <a:gd name="T22" fmla="*/ 2006 w 3154"/>
                <a:gd name="T23" fmla="*/ 3106 h 3152"/>
                <a:gd name="T24" fmla="*/ 1961 w 3154"/>
                <a:gd name="T25" fmla="*/ 3088 h 3152"/>
                <a:gd name="T26" fmla="*/ 1927 w 3154"/>
                <a:gd name="T27" fmla="*/ 3072 h 3152"/>
                <a:gd name="T28" fmla="*/ 1905 w 3154"/>
                <a:gd name="T29" fmla="*/ 3059 h 3152"/>
                <a:gd name="T30" fmla="*/ 1881 w 3154"/>
                <a:gd name="T31" fmla="*/ 3048 h 3152"/>
                <a:gd name="T32" fmla="*/ 1802 w 3154"/>
                <a:gd name="T33" fmla="*/ 2998 h 3152"/>
                <a:gd name="T34" fmla="*/ 1706 w 3154"/>
                <a:gd name="T35" fmla="*/ 2920 h 3152"/>
                <a:gd name="T36" fmla="*/ 1619 w 3154"/>
                <a:gd name="T37" fmla="*/ 2825 h 3152"/>
                <a:gd name="T38" fmla="*/ 1564 w 3154"/>
                <a:gd name="T39" fmla="*/ 2746 h 3152"/>
                <a:gd name="T40" fmla="*/ 1486 w 3154"/>
                <a:gd name="T41" fmla="*/ 2587 h 3152"/>
                <a:gd name="T42" fmla="*/ 1442 w 3154"/>
                <a:gd name="T43" fmla="*/ 2417 h 3152"/>
                <a:gd name="T44" fmla="*/ 1242 w 3154"/>
                <a:gd name="T45" fmla="*/ 2300 h 3152"/>
                <a:gd name="T46" fmla="*/ 1439 w 3154"/>
                <a:gd name="T47" fmla="*/ 2204 h 3152"/>
                <a:gd name="T48" fmla="*/ 1447 w 3154"/>
                <a:gd name="T49" fmla="*/ 2144 h 3152"/>
                <a:gd name="T50" fmla="*/ 1454 w 3154"/>
                <a:gd name="T51" fmla="*/ 2114 h 3152"/>
                <a:gd name="T52" fmla="*/ 289 w 3154"/>
                <a:gd name="T53" fmla="*/ 2103 h 3152"/>
                <a:gd name="T54" fmla="*/ 304 w 3154"/>
                <a:gd name="T55" fmla="*/ 2024 h 3152"/>
                <a:gd name="T56" fmla="*/ 524 w 3154"/>
                <a:gd name="T57" fmla="*/ 2024 h 3152"/>
                <a:gd name="T58" fmla="*/ 996 w 3154"/>
                <a:gd name="T59" fmla="*/ 618 h 3152"/>
                <a:gd name="T60" fmla="*/ 1248 w 3154"/>
                <a:gd name="T61" fmla="*/ 1369 h 3152"/>
                <a:gd name="T62" fmla="*/ 1478 w 3154"/>
                <a:gd name="T63" fmla="*/ 2024 h 3152"/>
                <a:gd name="T64" fmla="*/ 1545 w 3154"/>
                <a:gd name="T65" fmla="*/ 1870 h 3152"/>
                <a:gd name="T66" fmla="*/ 1641 w 3154"/>
                <a:gd name="T67" fmla="*/ 1735 h 3152"/>
                <a:gd name="T68" fmla="*/ 1719 w 3154"/>
                <a:gd name="T69" fmla="*/ 2 h 3152"/>
                <a:gd name="T70" fmla="*/ 1955 w 3154"/>
                <a:gd name="T71" fmla="*/ 1504 h 3152"/>
                <a:gd name="T72" fmla="*/ 2011 w 3154"/>
                <a:gd name="T73" fmla="*/ 1481 h 3152"/>
                <a:gd name="T74" fmla="*/ 2069 w 3154"/>
                <a:gd name="T75" fmla="*/ 1464 h 3152"/>
                <a:gd name="T76" fmla="*/ 2126 w 3154"/>
                <a:gd name="T77" fmla="*/ 1451 h 3152"/>
                <a:gd name="T78" fmla="*/ 2186 w 3154"/>
                <a:gd name="T79" fmla="*/ 1441 h 3152"/>
                <a:gd name="T80" fmla="*/ 2245 w 3154"/>
                <a:gd name="T81" fmla="*/ 1437 h 3152"/>
                <a:gd name="T82" fmla="*/ 2342 w 3154"/>
                <a:gd name="T83" fmla="*/ 1437 h 3152"/>
                <a:gd name="T84" fmla="*/ 2461 w 3154"/>
                <a:gd name="T85" fmla="*/ 1449 h 3152"/>
                <a:gd name="T86" fmla="*/ 2573 w 3154"/>
                <a:gd name="T87" fmla="*/ 1478 h 3152"/>
                <a:gd name="T88" fmla="*/ 2679 w 3154"/>
                <a:gd name="T89" fmla="*/ 1522 h 3152"/>
                <a:gd name="T90" fmla="*/ 2779 w 3154"/>
                <a:gd name="T91" fmla="*/ 1581 h 3152"/>
                <a:gd name="T92" fmla="*/ 2872 w 3154"/>
                <a:gd name="T93" fmla="*/ 1656 h 3152"/>
                <a:gd name="T94" fmla="*/ 2965 w 3154"/>
                <a:gd name="T95" fmla="*/ 1753 h 3152"/>
                <a:gd name="T96" fmla="*/ 3023 w 3154"/>
                <a:gd name="T97" fmla="*/ 1836 h 3152"/>
                <a:gd name="T98" fmla="*/ 3092 w 3154"/>
                <a:gd name="T99" fmla="*/ 1968 h 3152"/>
                <a:gd name="T100" fmla="*/ 3135 w 3154"/>
                <a:gd name="T101" fmla="*/ 2112 h 3152"/>
                <a:gd name="T102" fmla="*/ 3150 w 3154"/>
                <a:gd name="T103" fmla="*/ 2205 h 3152"/>
                <a:gd name="T104" fmla="*/ 3154 w 3154"/>
                <a:gd name="T105" fmla="*/ 2326 h 3152"/>
                <a:gd name="T106" fmla="*/ 3143 w 3154"/>
                <a:gd name="T107" fmla="*/ 2428 h 3152"/>
                <a:gd name="T108" fmla="*/ 3098 w 3154"/>
                <a:gd name="T109" fmla="*/ 2602 h 3152"/>
                <a:gd name="T110" fmla="*/ 3034 w 3154"/>
                <a:gd name="T111" fmla="*/ 2741 h 3152"/>
                <a:gd name="T112" fmla="*/ 2965 w 3154"/>
                <a:gd name="T113" fmla="*/ 2844 h 3152"/>
                <a:gd name="T114" fmla="*/ 2912 w 3154"/>
                <a:gd name="T115" fmla="*/ 2907 h 3152"/>
                <a:gd name="T116" fmla="*/ 2891 w 3154"/>
                <a:gd name="T117" fmla="*/ 2929 h 3152"/>
                <a:gd name="T118" fmla="*/ 2807 w 3154"/>
                <a:gd name="T119" fmla="*/ 2998 h 3152"/>
                <a:gd name="T120" fmla="*/ 2719 w 3154"/>
                <a:gd name="T121" fmla="*/ 3053 h 3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4" h="3152">
                  <a:moveTo>
                    <a:pt x="2660" y="3082"/>
                  </a:moveTo>
                  <a:lnTo>
                    <a:pt x="2639" y="3090"/>
                  </a:lnTo>
                  <a:lnTo>
                    <a:pt x="2620" y="3098"/>
                  </a:lnTo>
                  <a:lnTo>
                    <a:pt x="2599" y="3106"/>
                  </a:lnTo>
                  <a:lnTo>
                    <a:pt x="2578" y="3112"/>
                  </a:lnTo>
                  <a:lnTo>
                    <a:pt x="2559" y="3119"/>
                  </a:lnTo>
                  <a:lnTo>
                    <a:pt x="2538" y="3124"/>
                  </a:lnTo>
                  <a:lnTo>
                    <a:pt x="2517" y="3128"/>
                  </a:lnTo>
                  <a:lnTo>
                    <a:pt x="2497" y="3133"/>
                  </a:lnTo>
                  <a:lnTo>
                    <a:pt x="2477" y="3138"/>
                  </a:lnTo>
                  <a:lnTo>
                    <a:pt x="2456" y="3141"/>
                  </a:lnTo>
                  <a:lnTo>
                    <a:pt x="2436" y="3144"/>
                  </a:lnTo>
                  <a:lnTo>
                    <a:pt x="2416" y="3146"/>
                  </a:lnTo>
                  <a:lnTo>
                    <a:pt x="2396" y="3149"/>
                  </a:lnTo>
                  <a:lnTo>
                    <a:pt x="2377" y="3151"/>
                  </a:lnTo>
                  <a:lnTo>
                    <a:pt x="2356" y="3151"/>
                  </a:lnTo>
                  <a:lnTo>
                    <a:pt x="2337" y="3152"/>
                  </a:lnTo>
                  <a:lnTo>
                    <a:pt x="2321" y="3152"/>
                  </a:lnTo>
                  <a:lnTo>
                    <a:pt x="2306" y="3152"/>
                  </a:lnTo>
                  <a:lnTo>
                    <a:pt x="2290" y="3152"/>
                  </a:lnTo>
                  <a:lnTo>
                    <a:pt x="2276" y="3152"/>
                  </a:lnTo>
                  <a:lnTo>
                    <a:pt x="2260" y="3152"/>
                  </a:lnTo>
                  <a:lnTo>
                    <a:pt x="2245" y="3151"/>
                  </a:lnTo>
                  <a:lnTo>
                    <a:pt x="2231" y="3151"/>
                  </a:lnTo>
                  <a:lnTo>
                    <a:pt x="2216" y="3149"/>
                  </a:lnTo>
                  <a:lnTo>
                    <a:pt x="2194" y="3148"/>
                  </a:lnTo>
                  <a:lnTo>
                    <a:pt x="2173" y="3144"/>
                  </a:lnTo>
                  <a:lnTo>
                    <a:pt x="2152" y="3141"/>
                  </a:lnTo>
                  <a:lnTo>
                    <a:pt x="2131" y="3138"/>
                  </a:lnTo>
                  <a:lnTo>
                    <a:pt x="2112" y="3133"/>
                  </a:lnTo>
                  <a:lnTo>
                    <a:pt x="2093" y="3130"/>
                  </a:lnTo>
                  <a:lnTo>
                    <a:pt x="2073" y="3125"/>
                  </a:lnTo>
                  <a:lnTo>
                    <a:pt x="2056" y="3120"/>
                  </a:lnTo>
                  <a:lnTo>
                    <a:pt x="2038" y="3115"/>
                  </a:lnTo>
                  <a:lnTo>
                    <a:pt x="2022" y="3111"/>
                  </a:lnTo>
                  <a:lnTo>
                    <a:pt x="2006" y="3106"/>
                  </a:lnTo>
                  <a:lnTo>
                    <a:pt x="1990" y="3099"/>
                  </a:lnTo>
                  <a:lnTo>
                    <a:pt x="1976" y="3093"/>
                  </a:lnTo>
                  <a:lnTo>
                    <a:pt x="1961" y="3088"/>
                  </a:lnTo>
                  <a:lnTo>
                    <a:pt x="1948" y="3082"/>
                  </a:lnTo>
                  <a:lnTo>
                    <a:pt x="1935" y="3075"/>
                  </a:lnTo>
                  <a:lnTo>
                    <a:pt x="1927" y="3072"/>
                  </a:lnTo>
                  <a:lnTo>
                    <a:pt x="1919" y="3067"/>
                  </a:lnTo>
                  <a:lnTo>
                    <a:pt x="1911" y="3064"/>
                  </a:lnTo>
                  <a:lnTo>
                    <a:pt x="1905" y="3059"/>
                  </a:lnTo>
                  <a:lnTo>
                    <a:pt x="1897" y="3056"/>
                  </a:lnTo>
                  <a:lnTo>
                    <a:pt x="1889" y="3051"/>
                  </a:lnTo>
                  <a:lnTo>
                    <a:pt x="1881" y="3048"/>
                  </a:lnTo>
                  <a:lnTo>
                    <a:pt x="1873" y="3043"/>
                  </a:lnTo>
                  <a:lnTo>
                    <a:pt x="1837" y="3022"/>
                  </a:lnTo>
                  <a:lnTo>
                    <a:pt x="1802" y="2998"/>
                  </a:lnTo>
                  <a:lnTo>
                    <a:pt x="1768" y="2974"/>
                  </a:lnTo>
                  <a:lnTo>
                    <a:pt x="1736" y="2947"/>
                  </a:lnTo>
                  <a:lnTo>
                    <a:pt x="1706" y="2920"/>
                  </a:lnTo>
                  <a:lnTo>
                    <a:pt x="1675" y="2889"/>
                  </a:lnTo>
                  <a:lnTo>
                    <a:pt x="1646" y="2859"/>
                  </a:lnTo>
                  <a:lnTo>
                    <a:pt x="1619" y="2825"/>
                  </a:lnTo>
                  <a:lnTo>
                    <a:pt x="1617" y="2825"/>
                  </a:lnTo>
                  <a:lnTo>
                    <a:pt x="1563" y="2748"/>
                  </a:lnTo>
                  <a:lnTo>
                    <a:pt x="1564" y="2746"/>
                  </a:lnTo>
                  <a:lnTo>
                    <a:pt x="1534" y="2695"/>
                  </a:lnTo>
                  <a:lnTo>
                    <a:pt x="1508" y="2642"/>
                  </a:lnTo>
                  <a:lnTo>
                    <a:pt x="1486" y="2587"/>
                  </a:lnTo>
                  <a:lnTo>
                    <a:pt x="1468" y="2531"/>
                  </a:lnTo>
                  <a:lnTo>
                    <a:pt x="1454" y="2475"/>
                  </a:lnTo>
                  <a:lnTo>
                    <a:pt x="1442" y="2417"/>
                  </a:lnTo>
                  <a:lnTo>
                    <a:pt x="1436" y="2359"/>
                  </a:lnTo>
                  <a:lnTo>
                    <a:pt x="1434" y="2300"/>
                  </a:lnTo>
                  <a:lnTo>
                    <a:pt x="1242" y="2300"/>
                  </a:lnTo>
                  <a:lnTo>
                    <a:pt x="1242" y="2225"/>
                  </a:lnTo>
                  <a:lnTo>
                    <a:pt x="1437" y="2225"/>
                  </a:lnTo>
                  <a:lnTo>
                    <a:pt x="1439" y="2204"/>
                  </a:lnTo>
                  <a:lnTo>
                    <a:pt x="1441" y="2185"/>
                  </a:lnTo>
                  <a:lnTo>
                    <a:pt x="1444" y="2164"/>
                  </a:lnTo>
                  <a:lnTo>
                    <a:pt x="1447" y="2144"/>
                  </a:lnTo>
                  <a:lnTo>
                    <a:pt x="1449" y="2133"/>
                  </a:lnTo>
                  <a:lnTo>
                    <a:pt x="1452" y="2124"/>
                  </a:lnTo>
                  <a:lnTo>
                    <a:pt x="1454" y="2114"/>
                  </a:lnTo>
                  <a:lnTo>
                    <a:pt x="1455" y="2103"/>
                  </a:lnTo>
                  <a:lnTo>
                    <a:pt x="798" y="2103"/>
                  </a:lnTo>
                  <a:lnTo>
                    <a:pt x="289" y="2103"/>
                  </a:lnTo>
                  <a:lnTo>
                    <a:pt x="0" y="2103"/>
                  </a:lnTo>
                  <a:lnTo>
                    <a:pt x="29" y="2024"/>
                  </a:lnTo>
                  <a:lnTo>
                    <a:pt x="304" y="2024"/>
                  </a:lnTo>
                  <a:lnTo>
                    <a:pt x="305" y="705"/>
                  </a:lnTo>
                  <a:lnTo>
                    <a:pt x="524" y="705"/>
                  </a:lnTo>
                  <a:lnTo>
                    <a:pt x="524" y="2024"/>
                  </a:lnTo>
                  <a:lnTo>
                    <a:pt x="776" y="2024"/>
                  </a:lnTo>
                  <a:lnTo>
                    <a:pt x="776" y="618"/>
                  </a:lnTo>
                  <a:lnTo>
                    <a:pt x="996" y="618"/>
                  </a:lnTo>
                  <a:lnTo>
                    <a:pt x="996" y="2024"/>
                  </a:lnTo>
                  <a:lnTo>
                    <a:pt x="1248" y="2024"/>
                  </a:lnTo>
                  <a:lnTo>
                    <a:pt x="1248" y="1369"/>
                  </a:lnTo>
                  <a:lnTo>
                    <a:pt x="1468" y="1369"/>
                  </a:lnTo>
                  <a:lnTo>
                    <a:pt x="1468" y="2024"/>
                  </a:lnTo>
                  <a:lnTo>
                    <a:pt x="1478" y="2024"/>
                  </a:lnTo>
                  <a:lnTo>
                    <a:pt x="1497" y="1971"/>
                  </a:lnTo>
                  <a:lnTo>
                    <a:pt x="1519" y="1920"/>
                  </a:lnTo>
                  <a:lnTo>
                    <a:pt x="1545" y="1870"/>
                  </a:lnTo>
                  <a:lnTo>
                    <a:pt x="1574" y="1823"/>
                  </a:lnTo>
                  <a:lnTo>
                    <a:pt x="1606" y="1778"/>
                  </a:lnTo>
                  <a:lnTo>
                    <a:pt x="1641" y="1735"/>
                  </a:lnTo>
                  <a:lnTo>
                    <a:pt x="1678" y="1693"/>
                  </a:lnTo>
                  <a:lnTo>
                    <a:pt x="1719" y="1655"/>
                  </a:lnTo>
                  <a:lnTo>
                    <a:pt x="1719" y="2"/>
                  </a:lnTo>
                  <a:lnTo>
                    <a:pt x="1937" y="0"/>
                  </a:lnTo>
                  <a:lnTo>
                    <a:pt x="1937" y="1512"/>
                  </a:lnTo>
                  <a:lnTo>
                    <a:pt x="1955" y="1504"/>
                  </a:lnTo>
                  <a:lnTo>
                    <a:pt x="1974" y="1496"/>
                  </a:lnTo>
                  <a:lnTo>
                    <a:pt x="1993" y="1490"/>
                  </a:lnTo>
                  <a:lnTo>
                    <a:pt x="2011" y="1481"/>
                  </a:lnTo>
                  <a:lnTo>
                    <a:pt x="2030" y="1475"/>
                  </a:lnTo>
                  <a:lnTo>
                    <a:pt x="2049" y="1470"/>
                  </a:lnTo>
                  <a:lnTo>
                    <a:pt x="2069" y="1464"/>
                  </a:lnTo>
                  <a:lnTo>
                    <a:pt x="2088" y="1459"/>
                  </a:lnTo>
                  <a:lnTo>
                    <a:pt x="2107" y="1454"/>
                  </a:lnTo>
                  <a:lnTo>
                    <a:pt x="2126" y="1451"/>
                  </a:lnTo>
                  <a:lnTo>
                    <a:pt x="2146" y="1448"/>
                  </a:lnTo>
                  <a:lnTo>
                    <a:pt x="2165" y="1445"/>
                  </a:lnTo>
                  <a:lnTo>
                    <a:pt x="2186" y="1441"/>
                  </a:lnTo>
                  <a:lnTo>
                    <a:pt x="2205" y="1440"/>
                  </a:lnTo>
                  <a:lnTo>
                    <a:pt x="2224" y="1438"/>
                  </a:lnTo>
                  <a:lnTo>
                    <a:pt x="2245" y="1437"/>
                  </a:lnTo>
                  <a:lnTo>
                    <a:pt x="2245" y="1435"/>
                  </a:lnTo>
                  <a:lnTo>
                    <a:pt x="2342" y="1435"/>
                  </a:lnTo>
                  <a:lnTo>
                    <a:pt x="2342" y="1437"/>
                  </a:lnTo>
                  <a:lnTo>
                    <a:pt x="2382" y="1440"/>
                  </a:lnTo>
                  <a:lnTo>
                    <a:pt x="2422" y="1443"/>
                  </a:lnTo>
                  <a:lnTo>
                    <a:pt x="2461" y="1449"/>
                  </a:lnTo>
                  <a:lnTo>
                    <a:pt x="2499" y="1457"/>
                  </a:lnTo>
                  <a:lnTo>
                    <a:pt x="2536" y="1467"/>
                  </a:lnTo>
                  <a:lnTo>
                    <a:pt x="2573" y="1478"/>
                  </a:lnTo>
                  <a:lnTo>
                    <a:pt x="2610" y="1491"/>
                  </a:lnTo>
                  <a:lnTo>
                    <a:pt x="2645" y="1506"/>
                  </a:lnTo>
                  <a:lnTo>
                    <a:pt x="2679" y="1522"/>
                  </a:lnTo>
                  <a:lnTo>
                    <a:pt x="2713" y="1541"/>
                  </a:lnTo>
                  <a:lnTo>
                    <a:pt x="2746" y="1560"/>
                  </a:lnTo>
                  <a:lnTo>
                    <a:pt x="2779" y="1581"/>
                  </a:lnTo>
                  <a:lnTo>
                    <a:pt x="2811" y="1605"/>
                  </a:lnTo>
                  <a:lnTo>
                    <a:pt x="2841" y="1629"/>
                  </a:lnTo>
                  <a:lnTo>
                    <a:pt x="2872" y="1656"/>
                  </a:lnTo>
                  <a:lnTo>
                    <a:pt x="2901" y="1684"/>
                  </a:lnTo>
                  <a:lnTo>
                    <a:pt x="2901" y="1682"/>
                  </a:lnTo>
                  <a:lnTo>
                    <a:pt x="2965" y="1753"/>
                  </a:lnTo>
                  <a:lnTo>
                    <a:pt x="2963" y="1754"/>
                  </a:lnTo>
                  <a:lnTo>
                    <a:pt x="2995" y="1794"/>
                  </a:lnTo>
                  <a:lnTo>
                    <a:pt x="3023" y="1836"/>
                  </a:lnTo>
                  <a:lnTo>
                    <a:pt x="3048" y="1880"/>
                  </a:lnTo>
                  <a:lnTo>
                    <a:pt x="3071" y="1923"/>
                  </a:lnTo>
                  <a:lnTo>
                    <a:pt x="3092" y="1968"/>
                  </a:lnTo>
                  <a:lnTo>
                    <a:pt x="3108" y="2014"/>
                  </a:lnTo>
                  <a:lnTo>
                    <a:pt x="3122" y="2063"/>
                  </a:lnTo>
                  <a:lnTo>
                    <a:pt x="3135" y="2112"/>
                  </a:lnTo>
                  <a:lnTo>
                    <a:pt x="3137" y="2112"/>
                  </a:lnTo>
                  <a:lnTo>
                    <a:pt x="3151" y="2205"/>
                  </a:lnTo>
                  <a:lnTo>
                    <a:pt x="3150" y="2205"/>
                  </a:lnTo>
                  <a:lnTo>
                    <a:pt x="3153" y="2246"/>
                  </a:lnTo>
                  <a:lnTo>
                    <a:pt x="3154" y="2286"/>
                  </a:lnTo>
                  <a:lnTo>
                    <a:pt x="3154" y="2326"/>
                  </a:lnTo>
                  <a:lnTo>
                    <a:pt x="3153" y="2364"/>
                  </a:lnTo>
                  <a:lnTo>
                    <a:pt x="3151" y="2364"/>
                  </a:lnTo>
                  <a:lnTo>
                    <a:pt x="3143" y="2428"/>
                  </a:lnTo>
                  <a:lnTo>
                    <a:pt x="3132" y="2489"/>
                  </a:lnTo>
                  <a:lnTo>
                    <a:pt x="3116" y="2547"/>
                  </a:lnTo>
                  <a:lnTo>
                    <a:pt x="3098" y="2602"/>
                  </a:lnTo>
                  <a:lnTo>
                    <a:pt x="3079" y="2652"/>
                  </a:lnTo>
                  <a:lnTo>
                    <a:pt x="3056" y="2698"/>
                  </a:lnTo>
                  <a:lnTo>
                    <a:pt x="3034" y="2741"/>
                  </a:lnTo>
                  <a:lnTo>
                    <a:pt x="3010" y="2780"/>
                  </a:lnTo>
                  <a:lnTo>
                    <a:pt x="2987" y="2814"/>
                  </a:lnTo>
                  <a:lnTo>
                    <a:pt x="2965" y="2844"/>
                  </a:lnTo>
                  <a:lnTo>
                    <a:pt x="2946" y="2870"/>
                  </a:lnTo>
                  <a:lnTo>
                    <a:pt x="2928" y="2891"/>
                  </a:lnTo>
                  <a:lnTo>
                    <a:pt x="2912" y="2907"/>
                  </a:lnTo>
                  <a:lnTo>
                    <a:pt x="2901" y="2920"/>
                  </a:lnTo>
                  <a:lnTo>
                    <a:pt x="2894" y="2926"/>
                  </a:lnTo>
                  <a:lnTo>
                    <a:pt x="2891" y="2929"/>
                  </a:lnTo>
                  <a:lnTo>
                    <a:pt x="2864" y="2955"/>
                  </a:lnTo>
                  <a:lnTo>
                    <a:pt x="2836" y="2977"/>
                  </a:lnTo>
                  <a:lnTo>
                    <a:pt x="2807" y="2998"/>
                  </a:lnTo>
                  <a:lnTo>
                    <a:pt x="2779" y="3019"/>
                  </a:lnTo>
                  <a:lnTo>
                    <a:pt x="2750" y="3037"/>
                  </a:lnTo>
                  <a:lnTo>
                    <a:pt x="2719" y="3053"/>
                  </a:lnTo>
                  <a:lnTo>
                    <a:pt x="2690" y="3069"/>
                  </a:lnTo>
                  <a:lnTo>
                    <a:pt x="2660" y="3082"/>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7"/>
            <p:cNvSpPr>
              <a:spLocks/>
            </p:cNvSpPr>
            <p:nvPr/>
          </p:nvSpPr>
          <p:spPr bwMode="auto">
            <a:xfrm>
              <a:off x="3568" y="2817"/>
              <a:ext cx="341" cy="326"/>
            </a:xfrm>
            <a:custGeom>
              <a:avLst/>
              <a:gdLst>
                <a:gd name="T0" fmla="*/ 412 w 681"/>
                <a:gd name="T1" fmla="*/ 654 h 654"/>
                <a:gd name="T2" fmla="*/ 0 w 681"/>
                <a:gd name="T3" fmla="*/ 106 h 654"/>
                <a:gd name="T4" fmla="*/ 676 w 681"/>
                <a:gd name="T5" fmla="*/ 0 h 654"/>
                <a:gd name="T6" fmla="*/ 679 w 681"/>
                <a:gd name="T7" fmla="*/ 47 h 654"/>
                <a:gd name="T8" fmla="*/ 681 w 681"/>
                <a:gd name="T9" fmla="*/ 95 h 654"/>
                <a:gd name="T10" fmla="*/ 677 w 681"/>
                <a:gd name="T11" fmla="*/ 140 h 654"/>
                <a:gd name="T12" fmla="*/ 673 w 681"/>
                <a:gd name="T13" fmla="*/ 187 h 654"/>
                <a:gd name="T14" fmla="*/ 665 w 681"/>
                <a:gd name="T15" fmla="*/ 232 h 654"/>
                <a:gd name="T16" fmla="*/ 655 w 681"/>
                <a:gd name="T17" fmla="*/ 275 h 654"/>
                <a:gd name="T18" fmla="*/ 642 w 681"/>
                <a:gd name="T19" fmla="*/ 318 h 654"/>
                <a:gd name="T20" fmla="*/ 626 w 681"/>
                <a:gd name="T21" fmla="*/ 360 h 654"/>
                <a:gd name="T22" fmla="*/ 608 w 681"/>
                <a:gd name="T23" fmla="*/ 402 h 654"/>
                <a:gd name="T24" fmla="*/ 587 w 681"/>
                <a:gd name="T25" fmla="*/ 442 h 654"/>
                <a:gd name="T26" fmla="*/ 565 w 681"/>
                <a:gd name="T27" fmla="*/ 480 h 654"/>
                <a:gd name="T28" fmla="*/ 539 w 681"/>
                <a:gd name="T29" fmla="*/ 517 h 654"/>
                <a:gd name="T30" fmla="*/ 510 w 681"/>
                <a:gd name="T31" fmla="*/ 554 h 654"/>
                <a:gd name="T32" fmla="*/ 480 w 681"/>
                <a:gd name="T33" fmla="*/ 588 h 654"/>
                <a:gd name="T34" fmla="*/ 448 w 681"/>
                <a:gd name="T35" fmla="*/ 622 h 654"/>
                <a:gd name="T36" fmla="*/ 412 w 681"/>
                <a:gd name="T37" fmla="*/ 654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1" h="654">
                  <a:moveTo>
                    <a:pt x="412" y="654"/>
                  </a:moveTo>
                  <a:lnTo>
                    <a:pt x="0" y="106"/>
                  </a:lnTo>
                  <a:lnTo>
                    <a:pt x="676" y="0"/>
                  </a:lnTo>
                  <a:lnTo>
                    <a:pt x="679" y="47"/>
                  </a:lnTo>
                  <a:lnTo>
                    <a:pt x="681" y="95"/>
                  </a:lnTo>
                  <a:lnTo>
                    <a:pt x="677" y="140"/>
                  </a:lnTo>
                  <a:lnTo>
                    <a:pt x="673" y="187"/>
                  </a:lnTo>
                  <a:lnTo>
                    <a:pt x="665" y="232"/>
                  </a:lnTo>
                  <a:lnTo>
                    <a:pt x="655" y="275"/>
                  </a:lnTo>
                  <a:lnTo>
                    <a:pt x="642" y="318"/>
                  </a:lnTo>
                  <a:lnTo>
                    <a:pt x="626" y="360"/>
                  </a:lnTo>
                  <a:lnTo>
                    <a:pt x="608" y="402"/>
                  </a:lnTo>
                  <a:lnTo>
                    <a:pt x="587" y="442"/>
                  </a:lnTo>
                  <a:lnTo>
                    <a:pt x="565" y="480"/>
                  </a:lnTo>
                  <a:lnTo>
                    <a:pt x="539" y="517"/>
                  </a:lnTo>
                  <a:lnTo>
                    <a:pt x="510" y="554"/>
                  </a:lnTo>
                  <a:lnTo>
                    <a:pt x="480" y="588"/>
                  </a:lnTo>
                  <a:lnTo>
                    <a:pt x="448" y="622"/>
                  </a:lnTo>
                  <a:lnTo>
                    <a:pt x="412" y="654"/>
                  </a:lnTo>
                  <a:close/>
                </a:path>
              </a:pathLst>
            </a:custGeom>
            <a:solidFill>
              <a:srgbClr val="00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8"/>
            <p:cNvSpPr>
              <a:spLocks/>
            </p:cNvSpPr>
            <p:nvPr/>
          </p:nvSpPr>
          <p:spPr bwMode="auto">
            <a:xfrm>
              <a:off x="3550" y="2472"/>
              <a:ext cx="244" cy="327"/>
            </a:xfrm>
            <a:custGeom>
              <a:avLst/>
              <a:gdLst>
                <a:gd name="T0" fmla="*/ 0 w 488"/>
                <a:gd name="T1" fmla="*/ 0 h 655"/>
                <a:gd name="T2" fmla="*/ 35 w 488"/>
                <a:gd name="T3" fmla="*/ 3 h 655"/>
                <a:gd name="T4" fmla="*/ 69 w 488"/>
                <a:gd name="T5" fmla="*/ 7 h 655"/>
                <a:gd name="T6" fmla="*/ 104 w 488"/>
                <a:gd name="T7" fmla="*/ 13 h 655"/>
                <a:gd name="T8" fmla="*/ 136 w 488"/>
                <a:gd name="T9" fmla="*/ 20 h 655"/>
                <a:gd name="T10" fmla="*/ 170 w 488"/>
                <a:gd name="T11" fmla="*/ 29 h 655"/>
                <a:gd name="T12" fmla="*/ 202 w 488"/>
                <a:gd name="T13" fmla="*/ 39 h 655"/>
                <a:gd name="T14" fmla="*/ 234 w 488"/>
                <a:gd name="T15" fmla="*/ 50 h 655"/>
                <a:gd name="T16" fmla="*/ 265 w 488"/>
                <a:gd name="T17" fmla="*/ 63 h 655"/>
                <a:gd name="T18" fmla="*/ 295 w 488"/>
                <a:gd name="T19" fmla="*/ 77 h 655"/>
                <a:gd name="T20" fmla="*/ 324 w 488"/>
                <a:gd name="T21" fmla="*/ 92 h 655"/>
                <a:gd name="T22" fmla="*/ 353 w 488"/>
                <a:gd name="T23" fmla="*/ 109 h 655"/>
                <a:gd name="T24" fmla="*/ 382 w 488"/>
                <a:gd name="T25" fmla="*/ 127 h 655"/>
                <a:gd name="T26" fmla="*/ 409 w 488"/>
                <a:gd name="T27" fmla="*/ 148 h 655"/>
                <a:gd name="T28" fmla="*/ 437 w 488"/>
                <a:gd name="T29" fmla="*/ 169 h 655"/>
                <a:gd name="T30" fmla="*/ 462 w 488"/>
                <a:gd name="T31" fmla="*/ 191 h 655"/>
                <a:gd name="T32" fmla="*/ 488 w 488"/>
                <a:gd name="T33" fmla="*/ 215 h 655"/>
                <a:gd name="T34" fmla="*/ 0 w 488"/>
                <a:gd name="T35" fmla="*/ 655 h 655"/>
                <a:gd name="T36" fmla="*/ 0 w 488"/>
                <a:gd name="T37" fmla="*/ 0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8" h="655">
                  <a:moveTo>
                    <a:pt x="0" y="0"/>
                  </a:moveTo>
                  <a:lnTo>
                    <a:pt x="35" y="3"/>
                  </a:lnTo>
                  <a:lnTo>
                    <a:pt x="69" y="7"/>
                  </a:lnTo>
                  <a:lnTo>
                    <a:pt x="104" y="13"/>
                  </a:lnTo>
                  <a:lnTo>
                    <a:pt x="136" y="20"/>
                  </a:lnTo>
                  <a:lnTo>
                    <a:pt x="170" y="29"/>
                  </a:lnTo>
                  <a:lnTo>
                    <a:pt x="202" y="39"/>
                  </a:lnTo>
                  <a:lnTo>
                    <a:pt x="234" y="50"/>
                  </a:lnTo>
                  <a:lnTo>
                    <a:pt x="265" y="63"/>
                  </a:lnTo>
                  <a:lnTo>
                    <a:pt x="295" y="77"/>
                  </a:lnTo>
                  <a:lnTo>
                    <a:pt x="324" y="92"/>
                  </a:lnTo>
                  <a:lnTo>
                    <a:pt x="353" y="109"/>
                  </a:lnTo>
                  <a:lnTo>
                    <a:pt x="382" y="127"/>
                  </a:lnTo>
                  <a:lnTo>
                    <a:pt x="409" y="148"/>
                  </a:lnTo>
                  <a:lnTo>
                    <a:pt x="437" y="169"/>
                  </a:lnTo>
                  <a:lnTo>
                    <a:pt x="462" y="191"/>
                  </a:lnTo>
                  <a:lnTo>
                    <a:pt x="488" y="215"/>
                  </a:lnTo>
                  <a:lnTo>
                    <a:pt x="0" y="655"/>
                  </a:lnTo>
                  <a:lnTo>
                    <a:pt x="0" y="0"/>
                  </a:lnTo>
                  <a:close/>
                </a:path>
              </a:pathLst>
            </a:custGeom>
            <a:solidFill>
              <a:srgbClr val="5A8B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9"/>
            <p:cNvSpPr>
              <a:spLocks/>
            </p:cNvSpPr>
            <p:nvPr/>
          </p:nvSpPr>
          <p:spPr bwMode="auto">
            <a:xfrm>
              <a:off x="3601" y="2615"/>
              <a:ext cx="298" cy="202"/>
            </a:xfrm>
            <a:custGeom>
              <a:avLst/>
              <a:gdLst>
                <a:gd name="T0" fmla="*/ 449 w 596"/>
                <a:gd name="T1" fmla="*/ 0 h 402"/>
                <a:gd name="T2" fmla="*/ 476 w 596"/>
                <a:gd name="T3" fmla="*/ 35 h 402"/>
                <a:gd name="T4" fmla="*/ 500 w 596"/>
                <a:gd name="T5" fmla="*/ 70 h 402"/>
                <a:gd name="T6" fmla="*/ 522 w 596"/>
                <a:gd name="T7" fmla="*/ 107 h 402"/>
                <a:gd name="T8" fmla="*/ 542 w 596"/>
                <a:gd name="T9" fmla="*/ 144 h 402"/>
                <a:gd name="T10" fmla="*/ 558 w 596"/>
                <a:gd name="T11" fmla="*/ 184 h 402"/>
                <a:gd name="T12" fmla="*/ 572 w 596"/>
                <a:gd name="T13" fmla="*/ 224 h 402"/>
                <a:gd name="T14" fmla="*/ 585 w 596"/>
                <a:gd name="T15" fmla="*/ 264 h 402"/>
                <a:gd name="T16" fmla="*/ 596 w 596"/>
                <a:gd name="T17" fmla="*/ 308 h 402"/>
                <a:gd name="T18" fmla="*/ 0 w 596"/>
                <a:gd name="T19" fmla="*/ 402 h 402"/>
                <a:gd name="T20" fmla="*/ 449 w 596"/>
                <a:gd name="T2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402">
                  <a:moveTo>
                    <a:pt x="449" y="0"/>
                  </a:moveTo>
                  <a:lnTo>
                    <a:pt x="476" y="35"/>
                  </a:lnTo>
                  <a:lnTo>
                    <a:pt x="500" y="70"/>
                  </a:lnTo>
                  <a:lnTo>
                    <a:pt x="522" y="107"/>
                  </a:lnTo>
                  <a:lnTo>
                    <a:pt x="542" y="144"/>
                  </a:lnTo>
                  <a:lnTo>
                    <a:pt x="558" y="184"/>
                  </a:lnTo>
                  <a:lnTo>
                    <a:pt x="572" y="224"/>
                  </a:lnTo>
                  <a:lnTo>
                    <a:pt x="585" y="264"/>
                  </a:lnTo>
                  <a:lnTo>
                    <a:pt x="596" y="308"/>
                  </a:lnTo>
                  <a:lnTo>
                    <a:pt x="0" y="402"/>
                  </a:lnTo>
                  <a:lnTo>
                    <a:pt x="449" y="0"/>
                  </a:lnTo>
                  <a:close/>
                </a:path>
              </a:pathLst>
            </a:custGeom>
            <a:solidFill>
              <a:srgbClr val="84C0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10"/>
            <p:cNvSpPr>
              <a:spLocks/>
            </p:cNvSpPr>
            <p:nvPr/>
          </p:nvSpPr>
          <p:spPr bwMode="auto">
            <a:xfrm>
              <a:off x="3144" y="2472"/>
              <a:ext cx="361" cy="580"/>
            </a:xfrm>
            <a:custGeom>
              <a:avLst/>
              <a:gdLst>
                <a:gd name="T0" fmla="*/ 13 w 723"/>
                <a:gd name="T1" fmla="*/ 629 h 1161"/>
                <a:gd name="T2" fmla="*/ 21 w 723"/>
                <a:gd name="T3" fmla="*/ 593 h 1161"/>
                <a:gd name="T4" fmla="*/ 29 w 723"/>
                <a:gd name="T5" fmla="*/ 556 h 1161"/>
                <a:gd name="T6" fmla="*/ 40 w 723"/>
                <a:gd name="T7" fmla="*/ 519 h 1161"/>
                <a:gd name="T8" fmla="*/ 53 w 723"/>
                <a:gd name="T9" fmla="*/ 483 h 1161"/>
                <a:gd name="T10" fmla="*/ 67 w 723"/>
                <a:gd name="T11" fmla="*/ 450 h 1161"/>
                <a:gd name="T12" fmla="*/ 84 w 723"/>
                <a:gd name="T13" fmla="*/ 416 h 1161"/>
                <a:gd name="T14" fmla="*/ 101 w 723"/>
                <a:gd name="T15" fmla="*/ 382 h 1161"/>
                <a:gd name="T16" fmla="*/ 120 w 723"/>
                <a:gd name="T17" fmla="*/ 350 h 1161"/>
                <a:gd name="T18" fmla="*/ 141 w 723"/>
                <a:gd name="T19" fmla="*/ 320 h 1161"/>
                <a:gd name="T20" fmla="*/ 164 w 723"/>
                <a:gd name="T21" fmla="*/ 291 h 1161"/>
                <a:gd name="T22" fmla="*/ 186 w 723"/>
                <a:gd name="T23" fmla="*/ 262 h 1161"/>
                <a:gd name="T24" fmla="*/ 212 w 723"/>
                <a:gd name="T25" fmla="*/ 233 h 1161"/>
                <a:gd name="T26" fmla="*/ 239 w 723"/>
                <a:gd name="T27" fmla="*/ 207 h 1161"/>
                <a:gd name="T28" fmla="*/ 267 w 723"/>
                <a:gd name="T29" fmla="*/ 182 h 1161"/>
                <a:gd name="T30" fmla="*/ 297 w 723"/>
                <a:gd name="T31" fmla="*/ 158 h 1161"/>
                <a:gd name="T32" fmla="*/ 328 w 723"/>
                <a:gd name="T33" fmla="*/ 135 h 1161"/>
                <a:gd name="T34" fmla="*/ 350 w 723"/>
                <a:gd name="T35" fmla="*/ 121 h 1161"/>
                <a:gd name="T36" fmla="*/ 371 w 723"/>
                <a:gd name="T37" fmla="*/ 106 h 1161"/>
                <a:gd name="T38" fmla="*/ 395 w 723"/>
                <a:gd name="T39" fmla="*/ 93 h 1161"/>
                <a:gd name="T40" fmla="*/ 418 w 723"/>
                <a:gd name="T41" fmla="*/ 82 h 1161"/>
                <a:gd name="T42" fmla="*/ 440 w 723"/>
                <a:gd name="T43" fmla="*/ 71 h 1161"/>
                <a:gd name="T44" fmla="*/ 464 w 723"/>
                <a:gd name="T45" fmla="*/ 60 h 1161"/>
                <a:gd name="T46" fmla="*/ 488 w 723"/>
                <a:gd name="T47" fmla="*/ 50 h 1161"/>
                <a:gd name="T48" fmla="*/ 512 w 723"/>
                <a:gd name="T49" fmla="*/ 40 h 1161"/>
                <a:gd name="T50" fmla="*/ 536 w 723"/>
                <a:gd name="T51" fmla="*/ 34 h 1161"/>
                <a:gd name="T52" fmla="*/ 562 w 723"/>
                <a:gd name="T53" fmla="*/ 26 h 1161"/>
                <a:gd name="T54" fmla="*/ 586 w 723"/>
                <a:gd name="T55" fmla="*/ 20 h 1161"/>
                <a:gd name="T56" fmla="*/ 612 w 723"/>
                <a:gd name="T57" fmla="*/ 15 h 1161"/>
                <a:gd name="T58" fmla="*/ 638 w 723"/>
                <a:gd name="T59" fmla="*/ 10 h 1161"/>
                <a:gd name="T60" fmla="*/ 663 w 723"/>
                <a:gd name="T61" fmla="*/ 5 h 1161"/>
                <a:gd name="T62" fmla="*/ 691 w 723"/>
                <a:gd name="T63" fmla="*/ 2 h 1161"/>
                <a:gd name="T64" fmla="*/ 716 w 723"/>
                <a:gd name="T65" fmla="*/ 0 h 1161"/>
                <a:gd name="T66" fmla="*/ 723 w 723"/>
                <a:gd name="T67" fmla="*/ 723 h 1161"/>
                <a:gd name="T68" fmla="*/ 112 w 723"/>
                <a:gd name="T69" fmla="*/ 1161 h 1161"/>
                <a:gd name="T70" fmla="*/ 79 w 723"/>
                <a:gd name="T71" fmla="*/ 1100 h 1161"/>
                <a:gd name="T72" fmla="*/ 51 w 723"/>
                <a:gd name="T73" fmla="*/ 1037 h 1161"/>
                <a:gd name="T74" fmla="*/ 29 w 723"/>
                <a:gd name="T75" fmla="*/ 971 h 1161"/>
                <a:gd name="T76" fmla="*/ 14 w 723"/>
                <a:gd name="T77" fmla="*/ 906 h 1161"/>
                <a:gd name="T78" fmla="*/ 5 w 723"/>
                <a:gd name="T79" fmla="*/ 838 h 1161"/>
                <a:gd name="T80" fmla="*/ 0 w 723"/>
                <a:gd name="T81" fmla="*/ 769 h 1161"/>
                <a:gd name="T82" fmla="*/ 3 w 723"/>
                <a:gd name="T83" fmla="*/ 698 h 1161"/>
                <a:gd name="T84" fmla="*/ 13 w 723"/>
                <a:gd name="T85" fmla="*/ 629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1161">
                  <a:moveTo>
                    <a:pt x="13" y="629"/>
                  </a:moveTo>
                  <a:lnTo>
                    <a:pt x="21" y="593"/>
                  </a:lnTo>
                  <a:lnTo>
                    <a:pt x="29" y="556"/>
                  </a:lnTo>
                  <a:lnTo>
                    <a:pt x="40" y="519"/>
                  </a:lnTo>
                  <a:lnTo>
                    <a:pt x="53" y="483"/>
                  </a:lnTo>
                  <a:lnTo>
                    <a:pt x="67" y="450"/>
                  </a:lnTo>
                  <a:lnTo>
                    <a:pt x="84" y="416"/>
                  </a:lnTo>
                  <a:lnTo>
                    <a:pt x="101" y="382"/>
                  </a:lnTo>
                  <a:lnTo>
                    <a:pt x="120" y="350"/>
                  </a:lnTo>
                  <a:lnTo>
                    <a:pt x="141" y="320"/>
                  </a:lnTo>
                  <a:lnTo>
                    <a:pt x="164" y="291"/>
                  </a:lnTo>
                  <a:lnTo>
                    <a:pt x="186" y="262"/>
                  </a:lnTo>
                  <a:lnTo>
                    <a:pt x="212" y="233"/>
                  </a:lnTo>
                  <a:lnTo>
                    <a:pt x="239" y="207"/>
                  </a:lnTo>
                  <a:lnTo>
                    <a:pt x="267" y="182"/>
                  </a:lnTo>
                  <a:lnTo>
                    <a:pt x="297" y="158"/>
                  </a:lnTo>
                  <a:lnTo>
                    <a:pt x="328" y="135"/>
                  </a:lnTo>
                  <a:lnTo>
                    <a:pt x="350" y="121"/>
                  </a:lnTo>
                  <a:lnTo>
                    <a:pt x="371" y="106"/>
                  </a:lnTo>
                  <a:lnTo>
                    <a:pt x="395" y="93"/>
                  </a:lnTo>
                  <a:lnTo>
                    <a:pt x="418" y="82"/>
                  </a:lnTo>
                  <a:lnTo>
                    <a:pt x="440" y="71"/>
                  </a:lnTo>
                  <a:lnTo>
                    <a:pt x="464" y="60"/>
                  </a:lnTo>
                  <a:lnTo>
                    <a:pt x="488" y="50"/>
                  </a:lnTo>
                  <a:lnTo>
                    <a:pt x="512" y="40"/>
                  </a:lnTo>
                  <a:lnTo>
                    <a:pt x="536" y="34"/>
                  </a:lnTo>
                  <a:lnTo>
                    <a:pt x="562" y="26"/>
                  </a:lnTo>
                  <a:lnTo>
                    <a:pt x="586" y="20"/>
                  </a:lnTo>
                  <a:lnTo>
                    <a:pt x="612" y="15"/>
                  </a:lnTo>
                  <a:lnTo>
                    <a:pt x="638" y="10"/>
                  </a:lnTo>
                  <a:lnTo>
                    <a:pt x="663" y="5"/>
                  </a:lnTo>
                  <a:lnTo>
                    <a:pt x="691" y="2"/>
                  </a:lnTo>
                  <a:lnTo>
                    <a:pt x="716" y="0"/>
                  </a:lnTo>
                  <a:lnTo>
                    <a:pt x="723" y="723"/>
                  </a:lnTo>
                  <a:lnTo>
                    <a:pt x="112" y="1161"/>
                  </a:lnTo>
                  <a:lnTo>
                    <a:pt x="79" y="1100"/>
                  </a:lnTo>
                  <a:lnTo>
                    <a:pt x="51" y="1037"/>
                  </a:lnTo>
                  <a:lnTo>
                    <a:pt x="29" y="971"/>
                  </a:lnTo>
                  <a:lnTo>
                    <a:pt x="14" y="906"/>
                  </a:lnTo>
                  <a:lnTo>
                    <a:pt x="5" y="838"/>
                  </a:lnTo>
                  <a:lnTo>
                    <a:pt x="0" y="769"/>
                  </a:lnTo>
                  <a:lnTo>
                    <a:pt x="3" y="698"/>
                  </a:lnTo>
                  <a:lnTo>
                    <a:pt x="13" y="62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Freeform 11"/>
            <p:cNvSpPr>
              <a:spLocks/>
            </p:cNvSpPr>
            <p:nvPr/>
          </p:nvSpPr>
          <p:spPr bwMode="auto">
            <a:xfrm>
              <a:off x="3227" y="2879"/>
              <a:ext cx="509" cy="356"/>
            </a:xfrm>
            <a:custGeom>
              <a:avLst/>
              <a:gdLst>
                <a:gd name="T0" fmla="*/ 840 w 1018"/>
                <a:gd name="T1" fmla="*/ 672 h 711"/>
                <a:gd name="T2" fmla="*/ 813 w 1018"/>
                <a:gd name="T3" fmla="*/ 680 h 711"/>
                <a:gd name="T4" fmla="*/ 787 w 1018"/>
                <a:gd name="T5" fmla="*/ 687 h 711"/>
                <a:gd name="T6" fmla="*/ 760 w 1018"/>
                <a:gd name="T7" fmla="*/ 693 h 711"/>
                <a:gd name="T8" fmla="*/ 734 w 1018"/>
                <a:gd name="T9" fmla="*/ 698 h 711"/>
                <a:gd name="T10" fmla="*/ 707 w 1018"/>
                <a:gd name="T11" fmla="*/ 703 h 711"/>
                <a:gd name="T12" fmla="*/ 681 w 1018"/>
                <a:gd name="T13" fmla="*/ 706 h 711"/>
                <a:gd name="T14" fmla="*/ 654 w 1018"/>
                <a:gd name="T15" fmla="*/ 709 h 711"/>
                <a:gd name="T16" fmla="*/ 626 w 1018"/>
                <a:gd name="T17" fmla="*/ 711 h 711"/>
                <a:gd name="T18" fmla="*/ 614 w 1018"/>
                <a:gd name="T19" fmla="*/ 711 h 711"/>
                <a:gd name="T20" fmla="*/ 602 w 1018"/>
                <a:gd name="T21" fmla="*/ 711 h 711"/>
                <a:gd name="T22" fmla="*/ 589 w 1018"/>
                <a:gd name="T23" fmla="*/ 711 h 711"/>
                <a:gd name="T24" fmla="*/ 578 w 1018"/>
                <a:gd name="T25" fmla="*/ 711 h 711"/>
                <a:gd name="T26" fmla="*/ 565 w 1018"/>
                <a:gd name="T27" fmla="*/ 711 h 711"/>
                <a:gd name="T28" fmla="*/ 554 w 1018"/>
                <a:gd name="T29" fmla="*/ 709 h 711"/>
                <a:gd name="T30" fmla="*/ 541 w 1018"/>
                <a:gd name="T31" fmla="*/ 709 h 711"/>
                <a:gd name="T32" fmla="*/ 528 w 1018"/>
                <a:gd name="T33" fmla="*/ 707 h 711"/>
                <a:gd name="T34" fmla="*/ 492 w 1018"/>
                <a:gd name="T35" fmla="*/ 703 h 711"/>
                <a:gd name="T36" fmla="*/ 453 w 1018"/>
                <a:gd name="T37" fmla="*/ 698 h 711"/>
                <a:gd name="T38" fmla="*/ 416 w 1018"/>
                <a:gd name="T39" fmla="*/ 690 h 711"/>
                <a:gd name="T40" fmla="*/ 381 w 1018"/>
                <a:gd name="T41" fmla="*/ 679 h 711"/>
                <a:gd name="T42" fmla="*/ 344 w 1018"/>
                <a:gd name="T43" fmla="*/ 667 h 711"/>
                <a:gd name="T44" fmla="*/ 308 w 1018"/>
                <a:gd name="T45" fmla="*/ 655 h 711"/>
                <a:gd name="T46" fmla="*/ 273 w 1018"/>
                <a:gd name="T47" fmla="*/ 638 h 711"/>
                <a:gd name="T48" fmla="*/ 239 w 1018"/>
                <a:gd name="T49" fmla="*/ 622 h 711"/>
                <a:gd name="T50" fmla="*/ 206 w 1018"/>
                <a:gd name="T51" fmla="*/ 603 h 711"/>
                <a:gd name="T52" fmla="*/ 174 w 1018"/>
                <a:gd name="T53" fmla="*/ 582 h 711"/>
                <a:gd name="T54" fmla="*/ 141 w 1018"/>
                <a:gd name="T55" fmla="*/ 560 h 711"/>
                <a:gd name="T56" fmla="*/ 111 w 1018"/>
                <a:gd name="T57" fmla="*/ 536 h 711"/>
                <a:gd name="T58" fmla="*/ 82 w 1018"/>
                <a:gd name="T59" fmla="*/ 510 h 711"/>
                <a:gd name="T60" fmla="*/ 53 w 1018"/>
                <a:gd name="T61" fmla="*/ 483 h 711"/>
                <a:gd name="T62" fmla="*/ 26 w 1018"/>
                <a:gd name="T63" fmla="*/ 454 h 711"/>
                <a:gd name="T64" fmla="*/ 0 w 1018"/>
                <a:gd name="T65" fmla="*/ 423 h 711"/>
                <a:gd name="T66" fmla="*/ 583 w 1018"/>
                <a:gd name="T67" fmla="*/ 0 h 711"/>
                <a:gd name="T68" fmla="*/ 1018 w 1018"/>
                <a:gd name="T69" fmla="*/ 584 h 711"/>
                <a:gd name="T70" fmla="*/ 997 w 1018"/>
                <a:gd name="T71" fmla="*/ 598 h 711"/>
                <a:gd name="T72" fmla="*/ 975 w 1018"/>
                <a:gd name="T73" fmla="*/ 611 h 711"/>
                <a:gd name="T74" fmla="*/ 954 w 1018"/>
                <a:gd name="T75" fmla="*/ 624 h 711"/>
                <a:gd name="T76" fmla="*/ 932 w 1018"/>
                <a:gd name="T77" fmla="*/ 635 h 711"/>
                <a:gd name="T78" fmla="*/ 909 w 1018"/>
                <a:gd name="T79" fmla="*/ 645 h 711"/>
                <a:gd name="T80" fmla="*/ 885 w 1018"/>
                <a:gd name="T81" fmla="*/ 655 h 711"/>
                <a:gd name="T82" fmla="*/ 863 w 1018"/>
                <a:gd name="T83" fmla="*/ 664 h 711"/>
                <a:gd name="T84" fmla="*/ 840 w 1018"/>
                <a:gd name="T85" fmla="*/ 67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8" h="711">
                  <a:moveTo>
                    <a:pt x="840" y="672"/>
                  </a:moveTo>
                  <a:lnTo>
                    <a:pt x="813" y="680"/>
                  </a:lnTo>
                  <a:lnTo>
                    <a:pt x="787" y="687"/>
                  </a:lnTo>
                  <a:lnTo>
                    <a:pt x="760" y="693"/>
                  </a:lnTo>
                  <a:lnTo>
                    <a:pt x="734" y="698"/>
                  </a:lnTo>
                  <a:lnTo>
                    <a:pt x="707" y="703"/>
                  </a:lnTo>
                  <a:lnTo>
                    <a:pt x="681" y="706"/>
                  </a:lnTo>
                  <a:lnTo>
                    <a:pt x="654" y="709"/>
                  </a:lnTo>
                  <a:lnTo>
                    <a:pt x="626" y="711"/>
                  </a:lnTo>
                  <a:lnTo>
                    <a:pt x="614" y="711"/>
                  </a:lnTo>
                  <a:lnTo>
                    <a:pt x="602" y="711"/>
                  </a:lnTo>
                  <a:lnTo>
                    <a:pt x="589" y="711"/>
                  </a:lnTo>
                  <a:lnTo>
                    <a:pt x="578" y="711"/>
                  </a:lnTo>
                  <a:lnTo>
                    <a:pt x="565" y="711"/>
                  </a:lnTo>
                  <a:lnTo>
                    <a:pt x="554" y="709"/>
                  </a:lnTo>
                  <a:lnTo>
                    <a:pt x="541" y="709"/>
                  </a:lnTo>
                  <a:lnTo>
                    <a:pt x="528" y="707"/>
                  </a:lnTo>
                  <a:lnTo>
                    <a:pt x="492" y="703"/>
                  </a:lnTo>
                  <a:lnTo>
                    <a:pt x="453" y="698"/>
                  </a:lnTo>
                  <a:lnTo>
                    <a:pt x="416" y="690"/>
                  </a:lnTo>
                  <a:lnTo>
                    <a:pt x="381" y="679"/>
                  </a:lnTo>
                  <a:lnTo>
                    <a:pt x="344" y="667"/>
                  </a:lnTo>
                  <a:lnTo>
                    <a:pt x="308" y="655"/>
                  </a:lnTo>
                  <a:lnTo>
                    <a:pt x="273" y="638"/>
                  </a:lnTo>
                  <a:lnTo>
                    <a:pt x="239" y="622"/>
                  </a:lnTo>
                  <a:lnTo>
                    <a:pt x="206" y="603"/>
                  </a:lnTo>
                  <a:lnTo>
                    <a:pt x="174" y="582"/>
                  </a:lnTo>
                  <a:lnTo>
                    <a:pt x="141" y="560"/>
                  </a:lnTo>
                  <a:lnTo>
                    <a:pt x="111" y="536"/>
                  </a:lnTo>
                  <a:lnTo>
                    <a:pt x="82" y="510"/>
                  </a:lnTo>
                  <a:lnTo>
                    <a:pt x="53" y="483"/>
                  </a:lnTo>
                  <a:lnTo>
                    <a:pt x="26" y="454"/>
                  </a:lnTo>
                  <a:lnTo>
                    <a:pt x="0" y="423"/>
                  </a:lnTo>
                  <a:lnTo>
                    <a:pt x="583" y="0"/>
                  </a:lnTo>
                  <a:lnTo>
                    <a:pt x="1018" y="584"/>
                  </a:lnTo>
                  <a:lnTo>
                    <a:pt x="997" y="598"/>
                  </a:lnTo>
                  <a:lnTo>
                    <a:pt x="975" y="611"/>
                  </a:lnTo>
                  <a:lnTo>
                    <a:pt x="954" y="624"/>
                  </a:lnTo>
                  <a:lnTo>
                    <a:pt x="932" y="635"/>
                  </a:lnTo>
                  <a:lnTo>
                    <a:pt x="909" y="645"/>
                  </a:lnTo>
                  <a:lnTo>
                    <a:pt x="885" y="655"/>
                  </a:lnTo>
                  <a:lnTo>
                    <a:pt x="863" y="664"/>
                  </a:lnTo>
                  <a:lnTo>
                    <a:pt x="840" y="672"/>
                  </a:lnTo>
                  <a:close/>
                </a:path>
              </a:pathLst>
            </a:custGeom>
            <a:solidFill>
              <a:srgbClr val="69A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12"/>
            <p:cNvSpPr>
              <a:spLocks noChangeArrowheads="1"/>
            </p:cNvSpPr>
            <p:nvPr/>
          </p:nvSpPr>
          <p:spPr bwMode="auto">
            <a:xfrm>
              <a:off x="2389" y="2369"/>
              <a:ext cx="78" cy="29"/>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13"/>
            <p:cNvSpPr>
              <a:spLocks noChangeArrowheads="1"/>
            </p:cNvSpPr>
            <p:nvPr/>
          </p:nvSpPr>
          <p:spPr bwMode="auto">
            <a:xfrm>
              <a:off x="2389" y="2549"/>
              <a:ext cx="78" cy="29"/>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Rectangle 14"/>
            <p:cNvSpPr>
              <a:spLocks noChangeArrowheads="1"/>
            </p:cNvSpPr>
            <p:nvPr/>
          </p:nvSpPr>
          <p:spPr bwMode="auto">
            <a:xfrm>
              <a:off x="2389" y="2178"/>
              <a:ext cx="78" cy="28"/>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Rectangle 15"/>
            <p:cNvSpPr>
              <a:spLocks noChangeArrowheads="1"/>
            </p:cNvSpPr>
            <p:nvPr/>
          </p:nvSpPr>
          <p:spPr bwMode="auto">
            <a:xfrm>
              <a:off x="2389" y="1986"/>
              <a:ext cx="78" cy="28"/>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4" name="Rectangle 16"/>
            <p:cNvSpPr>
              <a:spLocks noChangeArrowheads="1"/>
            </p:cNvSpPr>
            <p:nvPr/>
          </p:nvSpPr>
          <p:spPr bwMode="auto">
            <a:xfrm>
              <a:off x="2389" y="1794"/>
              <a:ext cx="78" cy="28"/>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5" name="Freeform 17"/>
            <p:cNvSpPr>
              <a:spLocks/>
            </p:cNvSpPr>
            <p:nvPr/>
          </p:nvSpPr>
          <p:spPr bwMode="auto">
            <a:xfrm>
              <a:off x="2531" y="2818"/>
              <a:ext cx="110" cy="38"/>
            </a:xfrm>
            <a:custGeom>
              <a:avLst/>
              <a:gdLst>
                <a:gd name="T0" fmla="*/ 220 w 220"/>
                <a:gd name="T1" fmla="*/ 75 h 75"/>
                <a:gd name="T2" fmla="*/ 0 w 220"/>
                <a:gd name="T3" fmla="*/ 75 h 75"/>
                <a:gd name="T4" fmla="*/ 0 w 220"/>
                <a:gd name="T5" fmla="*/ 0 h 75"/>
                <a:gd name="T6" fmla="*/ 106 w 220"/>
                <a:gd name="T7" fmla="*/ 0 h 75"/>
                <a:gd name="T8" fmla="*/ 220 w 220"/>
                <a:gd name="T9" fmla="*/ 0 h 75"/>
                <a:gd name="T10" fmla="*/ 220 w 220"/>
                <a:gd name="T11" fmla="*/ 75 h 75"/>
              </a:gdLst>
              <a:ahLst/>
              <a:cxnLst>
                <a:cxn ang="0">
                  <a:pos x="T0" y="T1"/>
                </a:cxn>
                <a:cxn ang="0">
                  <a:pos x="T2" y="T3"/>
                </a:cxn>
                <a:cxn ang="0">
                  <a:pos x="T4" y="T5"/>
                </a:cxn>
                <a:cxn ang="0">
                  <a:pos x="T6" y="T7"/>
                </a:cxn>
                <a:cxn ang="0">
                  <a:pos x="T8" y="T9"/>
                </a:cxn>
                <a:cxn ang="0">
                  <a:pos x="T10" y="T11"/>
                </a:cxn>
              </a:cxnLst>
              <a:rect l="0" t="0" r="r" b="b"/>
              <a:pathLst>
                <a:path w="220" h="75">
                  <a:moveTo>
                    <a:pt x="220" y="75"/>
                  </a:moveTo>
                  <a:lnTo>
                    <a:pt x="0" y="75"/>
                  </a:lnTo>
                  <a:lnTo>
                    <a:pt x="0" y="0"/>
                  </a:lnTo>
                  <a:lnTo>
                    <a:pt x="106" y="0"/>
                  </a:lnTo>
                  <a:lnTo>
                    <a:pt x="220" y="0"/>
                  </a:lnTo>
                  <a:lnTo>
                    <a:pt x="220" y="75"/>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18"/>
            <p:cNvSpPr>
              <a:spLocks/>
            </p:cNvSpPr>
            <p:nvPr/>
          </p:nvSpPr>
          <p:spPr bwMode="auto">
            <a:xfrm>
              <a:off x="2765" y="2818"/>
              <a:ext cx="110" cy="38"/>
            </a:xfrm>
            <a:custGeom>
              <a:avLst/>
              <a:gdLst>
                <a:gd name="T0" fmla="*/ 220 w 220"/>
                <a:gd name="T1" fmla="*/ 75 h 75"/>
                <a:gd name="T2" fmla="*/ 0 w 220"/>
                <a:gd name="T3" fmla="*/ 75 h 75"/>
                <a:gd name="T4" fmla="*/ 0 w 220"/>
                <a:gd name="T5" fmla="*/ 0 h 75"/>
                <a:gd name="T6" fmla="*/ 107 w 220"/>
                <a:gd name="T7" fmla="*/ 0 h 75"/>
                <a:gd name="T8" fmla="*/ 220 w 220"/>
                <a:gd name="T9" fmla="*/ 0 h 75"/>
                <a:gd name="T10" fmla="*/ 220 w 220"/>
                <a:gd name="T11" fmla="*/ 75 h 75"/>
              </a:gdLst>
              <a:ahLst/>
              <a:cxnLst>
                <a:cxn ang="0">
                  <a:pos x="T0" y="T1"/>
                </a:cxn>
                <a:cxn ang="0">
                  <a:pos x="T2" y="T3"/>
                </a:cxn>
                <a:cxn ang="0">
                  <a:pos x="T4" y="T5"/>
                </a:cxn>
                <a:cxn ang="0">
                  <a:pos x="T6" y="T7"/>
                </a:cxn>
                <a:cxn ang="0">
                  <a:pos x="T8" y="T9"/>
                </a:cxn>
                <a:cxn ang="0">
                  <a:pos x="T10" y="T11"/>
                </a:cxn>
              </a:cxnLst>
              <a:rect l="0" t="0" r="r" b="b"/>
              <a:pathLst>
                <a:path w="220" h="75">
                  <a:moveTo>
                    <a:pt x="220" y="75"/>
                  </a:moveTo>
                  <a:lnTo>
                    <a:pt x="0" y="75"/>
                  </a:lnTo>
                  <a:lnTo>
                    <a:pt x="0" y="0"/>
                  </a:lnTo>
                  <a:lnTo>
                    <a:pt x="107" y="0"/>
                  </a:lnTo>
                  <a:lnTo>
                    <a:pt x="220" y="0"/>
                  </a:lnTo>
                  <a:lnTo>
                    <a:pt x="220" y="75"/>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07" name="TextBox 106"/>
          <p:cNvSpPr txBox="1"/>
          <p:nvPr/>
        </p:nvSpPr>
        <p:spPr>
          <a:xfrm>
            <a:off x="9339881" y="5249862"/>
            <a:ext cx="2974357" cy="1649066"/>
          </a:xfrm>
          <a:prstGeom prst="rect">
            <a:avLst/>
          </a:prstGeom>
          <a:solidFill>
            <a:schemeClr val="bg1">
              <a:lumMod val="85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rtlCol="0">
            <a:spAutoFit/>
          </a:bodyPr>
          <a:lstStyle/>
          <a:p>
            <a:pPr algn="ctr"/>
            <a:r>
              <a:rPr lang="en-US" sz="3300" b="1" dirty="0">
                <a:solidFill>
                  <a:srgbClr val="000000"/>
                </a:solidFill>
                <a:hlinkClick r:id="rId4"/>
              </a:rPr>
              <a:t>SharePoint Standards Online</a:t>
            </a:r>
            <a:endParaRPr lang="en-US" sz="3300" b="1" dirty="0">
              <a:solidFill>
                <a:srgbClr val="000000"/>
              </a:solidFill>
            </a:endParaRPr>
          </a:p>
        </p:txBody>
      </p:sp>
    </p:spTree>
    <p:extLst>
      <p:ext uri="{BB962C8B-B14F-4D97-AF65-F5344CB8AC3E}">
        <p14:creationId xmlns:p14="http://schemas.microsoft.com/office/powerpoint/2010/main" val="179597199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fade">
                                      <p:cBhvr>
                                        <p:cTn id="7" dur="500"/>
                                        <p:tgtEl>
                                          <p:spTgt spid="73"/>
                                        </p:tgtEl>
                                      </p:cBhvr>
                                    </p:animEffect>
                                  </p:childTnLst>
                                </p:cTn>
                              </p:par>
                              <p:par>
                                <p:cTn id="8" presetID="10" presetClass="entr" presetSubtype="0" fill="hold" nodeType="withEffect">
                                  <p:stCondLst>
                                    <p:cond delay="0"/>
                                  </p:stCondLst>
                                  <p:childTnLst>
                                    <p:set>
                                      <p:cBhvr>
                                        <p:cTn id="9" dur="1" fill="hold">
                                          <p:stCondLst>
                                            <p:cond delay="0"/>
                                          </p:stCondLst>
                                        </p:cTn>
                                        <p:tgtEl>
                                          <p:spTgt spid="74"/>
                                        </p:tgtEl>
                                        <p:attrNameLst>
                                          <p:attrName>style.visibility</p:attrName>
                                        </p:attrNameLst>
                                      </p:cBhvr>
                                      <p:to>
                                        <p:strVal val="visible"/>
                                      </p:to>
                                    </p:set>
                                    <p:animEffect transition="in" filter="fade">
                                      <p:cBhvr>
                                        <p:cTn id="10" dur="500"/>
                                        <p:tgtEl>
                                          <p:spTgt spid="74"/>
                                        </p:tgtEl>
                                      </p:cBhvr>
                                    </p:animEffect>
                                  </p:childTnLst>
                                </p:cTn>
                              </p:par>
                              <p:par>
                                <p:cTn id="11" presetID="10" presetClass="entr" presetSubtype="0" fill="hold" nodeType="with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fade">
                                      <p:cBhvr>
                                        <p:cTn id="13" dur="500"/>
                                        <p:tgtEl>
                                          <p:spTgt spid="77"/>
                                        </p:tgtEl>
                                      </p:cBhvr>
                                    </p:animEffect>
                                  </p:childTnLst>
                                </p:cTn>
                              </p:par>
                              <p:par>
                                <p:cTn id="14" presetID="10" presetClass="entr" presetSubtype="0" fill="hold" nodeType="withEffect">
                                  <p:stCondLst>
                                    <p:cond delay="0"/>
                                  </p:stCondLst>
                                  <p:childTnLst>
                                    <p:set>
                                      <p:cBhvr>
                                        <p:cTn id="15" dur="1" fill="hold">
                                          <p:stCondLst>
                                            <p:cond delay="0"/>
                                          </p:stCondLst>
                                        </p:cTn>
                                        <p:tgtEl>
                                          <p:spTgt spid="92"/>
                                        </p:tgtEl>
                                        <p:attrNameLst>
                                          <p:attrName>style.visibility</p:attrName>
                                        </p:attrNameLst>
                                      </p:cBhvr>
                                      <p:to>
                                        <p:strVal val="visible"/>
                                      </p:to>
                                    </p:set>
                                    <p:animEffect transition="in" filter="fade">
                                      <p:cBhvr>
                                        <p:cTn id="16"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 y="2"/>
            <a:ext cx="12436475" cy="6994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1"/>
          <p:cNvSpPr txBox="1">
            <a:spLocks/>
          </p:cNvSpPr>
          <p:nvPr/>
        </p:nvSpPr>
        <p:spPr>
          <a:xfrm>
            <a:off x="1081974" y="895030"/>
            <a:ext cx="10571003" cy="1499290"/>
          </a:xfrm>
          <a:prstGeom prst="rect">
            <a:avLst/>
          </a:prstGeom>
        </p:spPr>
        <p:txBody>
          <a:bodyPr lIns="124346" tIns="62173" rIns="124346" bIns="62173"/>
          <a:lstStyle/>
          <a:p>
            <a:pPr algn="ctr" defTabSz="1243462">
              <a:spcBef>
                <a:spcPct val="0"/>
              </a:spcBef>
              <a:defRPr/>
            </a:pPr>
            <a:endParaRPr lang="en-US" sz="6000" dirty="0">
              <a:latin typeface="+mj-lt"/>
              <a:ea typeface="+mj-ea"/>
              <a:cs typeface="+mj-cs"/>
            </a:endParaRPr>
          </a:p>
        </p:txBody>
      </p:sp>
      <p:sp>
        <p:nvSpPr>
          <p:cNvPr id="7" name="Rectangle 6"/>
          <p:cNvSpPr/>
          <p:nvPr/>
        </p:nvSpPr>
        <p:spPr>
          <a:xfrm>
            <a:off x="-414548" y="-388583"/>
            <a:ext cx="13110119" cy="2782904"/>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6" name="Title 1"/>
          <p:cNvSpPr txBox="1">
            <a:spLocks/>
          </p:cNvSpPr>
          <p:nvPr/>
        </p:nvSpPr>
        <p:spPr>
          <a:xfrm>
            <a:off x="129547" y="220662"/>
            <a:ext cx="12203291"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 </a:t>
            </a:r>
            <a:r>
              <a:rPr lang="en-US" sz="6000" b="1" dirty="0">
                <a:solidFill>
                  <a:srgbClr val="000000"/>
                </a:solidFill>
              </a:rPr>
              <a:t>Development </a:t>
            </a:r>
            <a:r>
              <a:rPr lang="en-US" sz="6000" dirty="0">
                <a:solidFill>
                  <a:srgbClr val="000000"/>
                </a:solidFill>
              </a:rPr>
              <a:t>Strategy?</a:t>
            </a:r>
          </a:p>
        </p:txBody>
      </p:sp>
      <p:pic>
        <p:nvPicPr>
          <p:cNvPr id="1026" name="Picture 2" descr="http://www.photosinbox.com/download/blank-yellow-caution-sign.jpg"/>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3173859" y="2871991"/>
            <a:ext cx="6387236" cy="30636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337537" y="4106862"/>
            <a:ext cx="6157301" cy="1972232"/>
          </a:xfrm>
          <a:prstGeom prst="rect">
            <a:avLst/>
          </a:prstGeom>
          <a:noFill/>
        </p:spPr>
        <p:txBody>
          <a:bodyPr wrap="square" lIns="124346" tIns="62173" rIns="124346" bIns="62173" rtlCol="0">
            <a:spAutoFit/>
          </a:bodyPr>
          <a:lstStyle/>
          <a:p>
            <a:pPr algn="ctr"/>
            <a:r>
              <a:rPr lang="en-US" sz="6000" dirty="0">
                <a:solidFill>
                  <a:srgbClr val="000000"/>
                </a:solidFill>
              </a:rPr>
              <a:t>Customizations Ahead</a:t>
            </a:r>
          </a:p>
        </p:txBody>
      </p:sp>
    </p:spTree>
    <p:extLst>
      <p:ext uri="{BB962C8B-B14F-4D97-AF65-F5344CB8AC3E}">
        <p14:creationId xmlns:p14="http://schemas.microsoft.com/office/powerpoint/2010/main" val="310205898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53944" y="2247027"/>
            <a:ext cx="10571003" cy="1499290"/>
          </a:xfrm>
          <a:prstGeom prst="rect">
            <a:avLst/>
          </a:prstGeom>
        </p:spPr>
        <p:txBody>
          <a:bodyPr lIns="124346" tIns="62173" rIns="124346" bIns="62173"/>
          <a:lstStyle/>
          <a:p>
            <a:pPr algn="ctr" defTabSz="1243462">
              <a:spcBef>
                <a:spcPct val="0"/>
              </a:spcBef>
              <a:defRPr/>
            </a:pPr>
            <a:r>
              <a:rPr lang="en-US" sz="6000" dirty="0">
                <a:ea typeface="+mj-ea"/>
                <a:cs typeface="+mj-cs"/>
              </a:rPr>
              <a:t>How Do You </a:t>
            </a:r>
            <a:r>
              <a:rPr lang="en-US" sz="6000" b="1" dirty="0">
                <a:ea typeface="+mj-ea"/>
                <a:cs typeface="+mj-cs"/>
              </a:rPr>
              <a:t>Sustain </a:t>
            </a:r>
            <a:br>
              <a:rPr lang="en-US" sz="6000" b="1" dirty="0">
                <a:ea typeface="+mj-ea"/>
                <a:cs typeface="+mj-cs"/>
              </a:rPr>
            </a:br>
            <a:r>
              <a:rPr lang="en-US" sz="6000" dirty="0">
                <a:ea typeface="+mj-ea"/>
                <a:cs typeface="+mj-cs"/>
              </a:rPr>
              <a:t>A SharePoint Strategy?</a:t>
            </a:r>
          </a:p>
        </p:txBody>
      </p:sp>
      <p:sp>
        <p:nvSpPr>
          <p:cNvPr id="4" name="Title 3"/>
          <p:cNvSpPr>
            <a:spLocks noGrp="1"/>
          </p:cNvSpPr>
          <p:nvPr>
            <p:ph type="title"/>
          </p:nvPr>
        </p:nvSpPr>
        <p:spPr/>
        <p:txBody>
          <a:bodyPr/>
          <a:lstStyle/>
          <a:p>
            <a:endParaRPr lang="en-US"/>
          </a:p>
        </p:txBody>
      </p:sp>
    </p:spTree>
    <p:extLst>
      <p:ext uri="{BB962C8B-B14F-4D97-AF65-F5344CB8AC3E}">
        <p14:creationId xmlns:p14="http://schemas.microsoft.com/office/powerpoint/2010/main" val="6063319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000"/>
          <a:stretch/>
        </p:blipFill>
        <p:spPr bwMode="auto">
          <a:xfrm>
            <a:off x="-129547" y="0"/>
            <a:ext cx="12566022"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1"/>
          <p:cNvSpPr txBox="1">
            <a:spLocks/>
          </p:cNvSpPr>
          <p:nvPr/>
        </p:nvSpPr>
        <p:spPr>
          <a:xfrm>
            <a:off x="1081974" y="895030"/>
            <a:ext cx="10571003" cy="1499290"/>
          </a:xfrm>
          <a:prstGeom prst="rect">
            <a:avLst/>
          </a:prstGeom>
        </p:spPr>
        <p:txBody>
          <a:bodyPr lIns="124346" tIns="62173" rIns="124346" bIns="62173"/>
          <a:lstStyle/>
          <a:p>
            <a:pPr algn="ctr" defTabSz="1243462">
              <a:spcBef>
                <a:spcPct val="0"/>
              </a:spcBef>
              <a:defRPr/>
            </a:pPr>
            <a:endParaRPr lang="en-US" sz="6000" dirty="0">
              <a:latin typeface="+mj-lt"/>
              <a:ea typeface="+mj-ea"/>
              <a:cs typeface="+mj-cs"/>
            </a:endParaRPr>
          </a:p>
        </p:txBody>
      </p:sp>
      <p:sp>
        <p:nvSpPr>
          <p:cNvPr id="6" name="Rectangle 5"/>
          <p:cNvSpPr/>
          <p:nvPr/>
        </p:nvSpPr>
        <p:spPr>
          <a:xfrm>
            <a:off x="-414548" y="-236538"/>
            <a:ext cx="13110119" cy="2438400"/>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4" name="Title 1"/>
          <p:cNvSpPr txBox="1">
            <a:spLocks/>
          </p:cNvSpPr>
          <p:nvPr/>
        </p:nvSpPr>
        <p:spPr>
          <a:xfrm>
            <a:off x="108210" y="169172"/>
            <a:ext cx="12535541"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an </a:t>
            </a:r>
            <a:r>
              <a:rPr lang="en-US" sz="6000" b="1" dirty="0">
                <a:solidFill>
                  <a:srgbClr val="000000"/>
                </a:solidFill>
              </a:rPr>
              <a:t>Integration </a:t>
            </a:r>
            <a:r>
              <a:rPr lang="en-US" sz="6000" dirty="0">
                <a:solidFill>
                  <a:srgbClr val="000000"/>
                </a:solidFill>
              </a:rPr>
              <a:t>Strategy?</a:t>
            </a:r>
          </a:p>
        </p:txBody>
      </p:sp>
      <p:sp>
        <p:nvSpPr>
          <p:cNvPr id="7" name="TextBox 6"/>
          <p:cNvSpPr txBox="1"/>
          <p:nvPr/>
        </p:nvSpPr>
        <p:spPr>
          <a:xfrm>
            <a:off x="2713052" y="2437161"/>
            <a:ext cx="6431642" cy="1649066"/>
          </a:xfrm>
          <a:prstGeom prst="rect">
            <a:avLst/>
          </a:prstGeom>
          <a:solidFill>
            <a:schemeClr val="bg1">
              <a:lumMod val="85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rtlCol="0">
            <a:spAutoFit/>
          </a:bodyPr>
          <a:lstStyle/>
          <a:p>
            <a:pPr algn="ctr"/>
            <a:r>
              <a:rPr lang="en-US" sz="3300" dirty="0"/>
              <a:t>When I Say “SharePoint Integration” You Probably Think Of This...</a:t>
            </a:r>
          </a:p>
        </p:txBody>
      </p:sp>
      <p:pic>
        <p:nvPicPr>
          <p:cNvPr id="8"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3092652" y="3535157"/>
            <a:ext cx="5643522" cy="16380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9"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4444224" y="2365412"/>
            <a:ext cx="3101063" cy="9000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8182598" y="3446303"/>
            <a:ext cx="3171734" cy="82392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2"/>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905941" y="4358920"/>
            <a:ext cx="2365756" cy="11404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10"/>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22360" y="5575362"/>
            <a:ext cx="5969988" cy="7723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12"/>
          <p:cNvPicPr>
            <a:picLocks noChangeAspect="1"/>
          </p:cNvPicPr>
          <p:nvPr/>
        </p:nvPicPr>
        <p:blipFill rotWithShape="1">
          <a:blip r:embed="rId8">
            <a:extLst>
              <a:ext uri="{28A0092B-C50C-407E-A947-70E740481C1C}">
                <a14:useLocalDpi xmlns:a14="http://schemas.microsoft.com/office/drawing/2010/main" val="0"/>
              </a:ext>
            </a:extLst>
          </a:blip>
          <a:srcRect l="-1"/>
          <a:stretch/>
        </p:blipFill>
        <p:spPr>
          <a:xfrm>
            <a:off x="3993651" y="3491788"/>
            <a:ext cx="3841523" cy="777915"/>
          </a:xfrm>
          <a:prstGeom prst="rect">
            <a:avLst/>
          </a:prstGeom>
          <a:ln>
            <a:noFill/>
          </a:ln>
          <a:effectLst>
            <a:outerShdw blurRad="292100" dist="139700" dir="2700000" algn="tl" rotWithShape="0">
              <a:srgbClr val="333333">
                <a:alpha val="65000"/>
              </a:srgbClr>
            </a:outerShdw>
          </a:effectLst>
        </p:spPr>
      </p:pic>
      <p:pic>
        <p:nvPicPr>
          <p:cNvPr id="14" name="Picture 5"/>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594448" y="4655309"/>
            <a:ext cx="2673750" cy="7797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7"/>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747011" y="3466585"/>
            <a:ext cx="2912526" cy="8923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8"/>
          <p:cNvPicPr>
            <a:picLocks noChangeAspect="1" noChangeArrowheads="1"/>
          </p:cNvPicPr>
          <p:nvPr/>
        </p:nvPicPr>
        <p:blipFill rotWithShape="1">
          <a:blip r:embed="rId11" cstate="email">
            <a:extLst>
              <a:ext uri="{28A0092B-C50C-407E-A947-70E740481C1C}">
                <a14:useLocalDpi xmlns:a14="http://schemas.microsoft.com/office/drawing/2010/main" val="0"/>
              </a:ext>
            </a:extLst>
          </a:blip>
          <a:srcRect/>
          <a:stretch/>
        </p:blipFill>
        <p:spPr bwMode="auto">
          <a:xfrm>
            <a:off x="3792752" y="4328559"/>
            <a:ext cx="2664239" cy="116677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9"/>
          <p:cNvPicPr>
            <a:picLocks noChangeAspect="1" noChangeArrowheads="1"/>
          </p:cNvPicPr>
          <p:nvPr/>
        </p:nvPicPr>
        <p:blipFill rotWithShape="1">
          <a:blip r:embed="rId12" cstate="email">
            <a:extLst>
              <a:ext uri="{28A0092B-C50C-407E-A947-70E740481C1C}">
                <a14:useLocalDpi xmlns:a14="http://schemas.microsoft.com/office/drawing/2010/main" val="0"/>
              </a:ext>
            </a:extLst>
          </a:blip>
          <a:srcRect/>
          <a:stretch/>
        </p:blipFill>
        <p:spPr bwMode="auto">
          <a:xfrm>
            <a:off x="7139743" y="5570881"/>
            <a:ext cx="4872514" cy="7858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11"/>
          <p:cNvPicPr>
            <a:picLocks noChangeAspect="1" noChangeArrowheads="1"/>
          </p:cNvPicPr>
          <p:nvPr/>
        </p:nvPicPr>
        <p:blipFill>
          <a:blip r:embed="rId13" cstate="email">
            <a:extLst>
              <a:ext uri="{28A0092B-C50C-407E-A947-70E740481C1C}">
                <a14:useLocalDpi xmlns:a14="http://schemas.microsoft.com/office/drawing/2010/main" val="0"/>
              </a:ext>
            </a:extLst>
          </a:blip>
          <a:srcRect/>
          <a:stretch>
            <a:fillRect/>
          </a:stretch>
        </p:blipFill>
        <p:spPr bwMode="auto">
          <a:xfrm>
            <a:off x="9768468" y="4362542"/>
            <a:ext cx="1846171" cy="113322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5405368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8"/>
                                        </p:tgtEl>
                                      </p:cBhvr>
                                    </p:animEffect>
                                    <p:set>
                                      <p:cBhvr>
                                        <p:cTn id="10" dur="1" fill="hold">
                                          <p:stCondLst>
                                            <p:cond delay="499"/>
                                          </p:stCondLst>
                                        </p:cTn>
                                        <p:tgtEl>
                                          <p:spTgt spid="8"/>
                                        </p:tgtEl>
                                        <p:attrNameLst>
                                          <p:attrName>style.visibility</p:attrName>
                                        </p:attrNameLst>
                                      </p:cBhvr>
                                      <p:to>
                                        <p:strVal val="hidden"/>
                                      </p:to>
                                    </p:se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nodeType="with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500"/>
                                        <p:tgtEl>
                                          <p:spTgt spid="17"/>
                                        </p:tgtEl>
                                      </p:cBhvr>
                                    </p:animEffect>
                                  </p:childTnLst>
                                </p:cTn>
                              </p:par>
                              <p:par>
                                <p:cTn id="40" presetID="10" presetClass="entr" presetSubtype="0"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rharbridge\Pictures\optimis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436475" cy="6994525"/>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a:spLocks/>
          </p:cNvSpPr>
          <p:nvPr/>
        </p:nvSpPr>
        <p:spPr>
          <a:xfrm>
            <a:off x="1081974" y="895030"/>
            <a:ext cx="10571003" cy="1499290"/>
          </a:xfrm>
          <a:prstGeom prst="rect">
            <a:avLst/>
          </a:prstGeom>
        </p:spPr>
        <p:txBody>
          <a:bodyPr lIns="124346" tIns="62173" rIns="124346" bIns="62173"/>
          <a:lstStyle/>
          <a:p>
            <a:pPr algn="ctr" defTabSz="1243462">
              <a:spcBef>
                <a:spcPct val="0"/>
              </a:spcBef>
              <a:defRPr/>
            </a:pPr>
            <a:endParaRPr lang="en-US" sz="6000" dirty="0">
              <a:latin typeface="+mj-lt"/>
              <a:ea typeface="+mj-ea"/>
              <a:cs typeface="+mj-cs"/>
            </a:endParaRPr>
          </a:p>
        </p:txBody>
      </p:sp>
      <p:sp>
        <p:nvSpPr>
          <p:cNvPr id="6" name="Rectangle 5"/>
          <p:cNvSpPr/>
          <p:nvPr/>
        </p:nvSpPr>
        <p:spPr>
          <a:xfrm>
            <a:off x="-414548" y="-388584"/>
            <a:ext cx="13110119" cy="2361846"/>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4" name="Title 1"/>
          <p:cNvSpPr txBox="1">
            <a:spLocks/>
          </p:cNvSpPr>
          <p:nvPr/>
        </p:nvSpPr>
        <p:spPr>
          <a:xfrm>
            <a:off x="207277" y="68262"/>
            <a:ext cx="11901014"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an</a:t>
            </a:r>
            <a:r>
              <a:rPr lang="en-US" sz="6000" b="1" dirty="0">
                <a:solidFill>
                  <a:srgbClr val="000000"/>
                </a:solidFill>
              </a:rPr>
              <a:t> Adoption </a:t>
            </a:r>
            <a:r>
              <a:rPr lang="en-US" sz="6000" dirty="0">
                <a:solidFill>
                  <a:srgbClr val="000000"/>
                </a:solidFill>
              </a:rPr>
              <a:t>Strategy?</a:t>
            </a:r>
          </a:p>
        </p:txBody>
      </p:sp>
      <p:sp>
        <p:nvSpPr>
          <p:cNvPr id="11" name="TextBox 10"/>
          <p:cNvSpPr txBox="1"/>
          <p:nvPr/>
        </p:nvSpPr>
        <p:spPr>
          <a:xfrm>
            <a:off x="9949180" y="5249862"/>
            <a:ext cx="2278647" cy="1649066"/>
          </a:xfrm>
          <a:prstGeom prst="rect">
            <a:avLst/>
          </a:prstGeom>
          <a:solidFill>
            <a:schemeClr val="bg1">
              <a:lumMod val="85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rtlCol="0">
            <a:spAutoFit/>
          </a:bodyPr>
          <a:lstStyle/>
          <a:p>
            <a:pPr algn="ctr"/>
            <a:r>
              <a:rPr lang="en-US" sz="3300" b="1" dirty="0">
                <a:solidFill>
                  <a:srgbClr val="000000"/>
                </a:solidFill>
                <a:hlinkClick r:id="rId4"/>
              </a:rPr>
              <a:t>Adoption Activities Listing</a:t>
            </a:r>
            <a:endParaRPr lang="en-US" sz="3300" b="1" dirty="0">
              <a:solidFill>
                <a:srgbClr val="000000"/>
              </a:solidFill>
            </a:endParaRPr>
          </a:p>
        </p:txBody>
      </p:sp>
      <p:pic>
        <p:nvPicPr>
          <p:cNvPr id="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60637" y="2041524"/>
            <a:ext cx="6767515" cy="50749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14745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5627" y="511"/>
            <a:ext cx="12472103" cy="6994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414548" y="-388584"/>
            <a:ext cx="13110119" cy="2033257"/>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2" name="Title 1"/>
          <p:cNvSpPr>
            <a:spLocks noGrp="1"/>
          </p:cNvSpPr>
          <p:nvPr>
            <p:ph type="title"/>
          </p:nvPr>
        </p:nvSpPr>
        <p:spPr/>
        <p:txBody>
          <a:bodyPr/>
          <a:lstStyle/>
          <a:p>
            <a:pPr algn="ctr"/>
            <a:r>
              <a:rPr lang="en-US" sz="6000" dirty="0">
                <a:solidFill>
                  <a:srgbClr val="000000"/>
                </a:solidFill>
                <a:latin typeface="+mn-lt"/>
              </a:rPr>
              <a:t>Do you have a </a:t>
            </a:r>
            <a:r>
              <a:rPr lang="en-US" sz="6000" b="1" dirty="0">
                <a:solidFill>
                  <a:srgbClr val="000000"/>
                </a:solidFill>
                <a:latin typeface="+mn-lt"/>
              </a:rPr>
              <a:t>Staffing </a:t>
            </a:r>
            <a:r>
              <a:rPr lang="en-US" sz="6000" dirty="0">
                <a:solidFill>
                  <a:srgbClr val="000000"/>
                </a:solidFill>
                <a:latin typeface="+mn-lt"/>
              </a:rPr>
              <a:t>Strategy?</a:t>
            </a:r>
          </a:p>
        </p:txBody>
      </p:sp>
      <p:sp>
        <p:nvSpPr>
          <p:cNvPr id="119" name="TextBox 118"/>
          <p:cNvSpPr txBox="1"/>
          <p:nvPr/>
        </p:nvSpPr>
        <p:spPr>
          <a:xfrm>
            <a:off x="9883681" y="5249862"/>
            <a:ext cx="2430556" cy="1649066"/>
          </a:xfrm>
          <a:prstGeom prst="rect">
            <a:avLst/>
          </a:prstGeom>
          <a:solidFill>
            <a:schemeClr val="bg2"/>
          </a:solidFill>
        </p:spPr>
        <p:style>
          <a:lnRef idx="1">
            <a:schemeClr val="dk1"/>
          </a:lnRef>
          <a:fillRef idx="2">
            <a:schemeClr val="dk1"/>
          </a:fillRef>
          <a:effectRef idx="1">
            <a:schemeClr val="dk1"/>
          </a:effectRef>
          <a:fontRef idx="minor">
            <a:schemeClr val="dk1"/>
          </a:fontRef>
        </p:style>
        <p:txBody>
          <a:bodyPr wrap="square" lIns="124346" tIns="62173" rIns="124346" bIns="62173" rtlCol="0">
            <a:spAutoFit/>
          </a:bodyPr>
          <a:lstStyle/>
          <a:p>
            <a:r>
              <a:rPr lang="en-US" sz="3300" b="1" dirty="0">
                <a:solidFill>
                  <a:schemeClr val="accent4"/>
                </a:solidFill>
                <a:hlinkClick r:id="rId4"/>
              </a:rPr>
              <a:t>Building A SharePoint Team</a:t>
            </a:r>
            <a:endParaRPr lang="en-US" sz="3300" b="1" dirty="0">
              <a:solidFill>
                <a:schemeClr val="accent4"/>
              </a:solidFill>
            </a:endParaRPr>
          </a:p>
        </p:txBody>
      </p:sp>
      <p:pic>
        <p:nvPicPr>
          <p:cNvPr id="1026" name="Picture 2" descr="SharePoint Job Trends grap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98637" y="1744663"/>
            <a:ext cx="7962807" cy="44237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637355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mobileinfos.com/wp-content/uploads/2011/07/mobilephones.jpg"/>
          <p:cNvPicPr>
            <a:picLocks noChangeAspect="1" noChangeArrowheads="1"/>
          </p:cNvPicPr>
          <p:nvPr/>
        </p:nvPicPr>
        <p:blipFill rotWithShape="1">
          <a:blip r:embed="rId3">
            <a:extLst>
              <a:ext uri="{28A0092B-C50C-407E-A947-70E740481C1C}">
                <a14:useLocalDpi xmlns:a14="http://schemas.microsoft.com/office/drawing/2010/main" val="0"/>
              </a:ext>
            </a:extLst>
          </a:blip>
          <a:srcRect r="9259"/>
          <a:stretch/>
        </p:blipFill>
        <p:spPr bwMode="auto">
          <a:xfrm>
            <a:off x="1" y="0"/>
            <a:ext cx="12695570" cy="6994525"/>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http://www.ftp-sgpartners.net/tdceu/uploads/uploaded/flexible-mobile-screen.jpg"/>
          <p:cNvPicPr>
            <a:picLocks noChangeAspect="1" noChangeArrowheads="1"/>
          </p:cNvPicPr>
          <p:nvPr/>
        </p:nvPicPr>
        <p:blipFill rotWithShape="1">
          <a:blip r:embed="rId4">
            <a:extLst>
              <a:ext uri="{28A0092B-C50C-407E-A947-70E740481C1C}">
                <a14:useLocalDpi xmlns:a14="http://schemas.microsoft.com/office/drawing/2010/main" val="0"/>
              </a:ext>
            </a:extLst>
          </a:blip>
          <a:srcRect r="2649"/>
          <a:stretch/>
        </p:blipFill>
        <p:spPr bwMode="auto">
          <a:xfrm>
            <a:off x="1" y="-1"/>
            <a:ext cx="12695570" cy="7179566"/>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14548" y="-388585"/>
            <a:ext cx="13110119" cy="2033257"/>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2" name="Title 1"/>
          <p:cNvSpPr>
            <a:spLocks noGrp="1"/>
          </p:cNvSpPr>
          <p:nvPr>
            <p:ph type="title"/>
          </p:nvPr>
        </p:nvSpPr>
        <p:spPr/>
        <p:txBody>
          <a:bodyPr/>
          <a:lstStyle/>
          <a:p>
            <a:pPr algn="ctr"/>
            <a:r>
              <a:rPr lang="en-US" sz="6000" dirty="0">
                <a:solidFill>
                  <a:srgbClr val="000000"/>
                </a:solidFill>
                <a:latin typeface="+mn-lt"/>
              </a:rPr>
              <a:t>Do you have a </a:t>
            </a:r>
            <a:r>
              <a:rPr lang="en-US" sz="6000" b="1" dirty="0">
                <a:solidFill>
                  <a:srgbClr val="000000"/>
                </a:solidFill>
                <a:latin typeface="+mn-lt"/>
              </a:rPr>
              <a:t>Mobile</a:t>
            </a:r>
            <a:r>
              <a:rPr lang="en-US" sz="6000" dirty="0">
                <a:solidFill>
                  <a:srgbClr val="000000"/>
                </a:solidFill>
                <a:latin typeface="+mn-lt"/>
              </a:rPr>
              <a:t> Strategy?</a:t>
            </a:r>
          </a:p>
        </p:txBody>
      </p:sp>
    </p:spTree>
    <p:extLst>
      <p:ext uri="{BB962C8B-B14F-4D97-AF65-F5344CB8AC3E}">
        <p14:creationId xmlns:p14="http://schemas.microsoft.com/office/powerpoint/2010/main" val="15557056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32"/>
                                        </p:tgtEl>
                                        <p:attrNameLst>
                                          <p:attrName>style.visibility</p:attrName>
                                        </p:attrNameLst>
                                      </p:cBhvr>
                                      <p:to>
                                        <p:strVal val="visible"/>
                                      </p:to>
                                    </p:set>
                                    <p:animEffect transition="in" filter="fade">
                                      <p:cBhvr>
                                        <p:cTn id="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14548" y="-388584"/>
            <a:ext cx="13110119" cy="2033257"/>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1" y="233151"/>
            <a:ext cx="12436475" cy="6761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1"/>
          <p:cNvSpPr txBox="1">
            <a:spLocks/>
          </p:cNvSpPr>
          <p:nvPr/>
        </p:nvSpPr>
        <p:spPr>
          <a:xfrm>
            <a:off x="1081974" y="895030"/>
            <a:ext cx="10571003" cy="1499290"/>
          </a:xfrm>
          <a:prstGeom prst="rect">
            <a:avLst/>
          </a:prstGeom>
        </p:spPr>
        <p:txBody>
          <a:bodyPr lIns="124346" tIns="62173" rIns="124346" bIns="62173"/>
          <a:lstStyle/>
          <a:p>
            <a:pPr algn="ctr" defTabSz="1243462">
              <a:spcBef>
                <a:spcPct val="0"/>
              </a:spcBef>
              <a:defRPr/>
            </a:pPr>
            <a:endParaRPr lang="en-US" sz="6000" dirty="0">
              <a:latin typeface="+mj-lt"/>
              <a:ea typeface="+mj-ea"/>
              <a:cs typeface="+mj-cs"/>
            </a:endParaRPr>
          </a:p>
        </p:txBody>
      </p:sp>
      <p:sp>
        <p:nvSpPr>
          <p:cNvPr id="6" name="Title 1"/>
          <p:cNvSpPr txBox="1">
            <a:spLocks/>
          </p:cNvSpPr>
          <p:nvPr/>
        </p:nvSpPr>
        <p:spPr>
          <a:xfrm>
            <a:off x="755943" y="296862"/>
            <a:ext cx="11041435"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 </a:t>
            </a:r>
            <a:r>
              <a:rPr lang="en-US" sz="6000" b="1" dirty="0">
                <a:solidFill>
                  <a:srgbClr val="000000"/>
                </a:solidFill>
              </a:rPr>
              <a:t>Search </a:t>
            </a:r>
            <a:r>
              <a:rPr lang="en-US" sz="6000" dirty="0">
                <a:solidFill>
                  <a:srgbClr val="000000"/>
                </a:solidFill>
              </a:rPr>
              <a:t>Strategy?</a:t>
            </a:r>
          </a:p>
        </p:txBody>
      </p:sp>
      <p:pic>
        <p:nvPicPr>
          <p:cNvPr id="8"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755942" y="1509853"/>
            <a:ext cx="7748296" cy="17689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602"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1724271" y="2363654"/>
            <a:ext cx="9599366" cy="31405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476117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25602"/>
                                        </p:tgtEl>
                                        <p:attrNameLst>
                                          <p:attrName>style.visibility</p:attrName>
                                        </p:attrNameLst>
                                      </p:cBhvr>
                                      <p:to>
                                        <p:strVal val="visible"/>
                                      </p:to>
                                    </p:set>
                                    <p:animEffect transition="in" filter="fade">
                                      <p:cBhvr>
                                        <p:cTn id="10" dur="5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sp>
        <p:nvSpPr>
          <p:cNvPr id="3" name="Title 1"/>
          <p:cNvSpPr txBox="1">
            <a:spLocks/>
          </p:cNvSpPr>
          <p:nvPr/>
        </p:nvSpPr>
        <p:spPr>
          <a:xfrm>
            <a:off x="1081974" y="895030"/>
            <a:ext cx="10571003" cy="1499290"/>
          </a:xfrm>
          <a:prstGeom prst="rect">
            <a:avLst/>
          </a:prstGeom>
        </p:spPr>
        <p:txBody>
          <a:bodyPr lIns="124346" tIns="62173" rIns="124346" bIns="62173"/>
          <a:lstStyle/>
          <a:p>
            <a:pPr algn="ctr" defTabSz="1243462">
              <a:spcBef>
                <a:spcPct val="0"/>
              </a:spcBef>
              <a:defRPr/>
            </a:pPr>
            <a:endParaRPr lang="en-US" sz="6000" dirty="0">
              <a:latin typeface="+mj-lt"/>
              <a:ea typeface="+mj-ea"/>
              <a:cs typeface="+mj-cs"/>
            </a:endParaRPr>
          </a:p>
        </p:txBody>
      </p:sp>
      <p:sp>
        <p:nvSpPr>
          <p:cNvPr id="7" name="Rectangle 6"/>
          <p:cNvSpPr/>
          <p:nvPr/>
        </p:nvSpPr>
        <p:spPr>
          <a:xfrm>
            <a:off x="-414548" y="-388584"/>
            <a:ext cx="13110119" cy="2033257"/>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6" name="Title 1"/>
          <p:cNvSpPr txBox="1">
            <a:spLocks/>
          </p:cNvSpPr>
          <p:nvPr/>
        </p:nvSpPr>
        <p:spPr>
          <a:xfrm>
            <a:off x="704124" y="373062"/>
            <a:ext cx="11041435"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a:t>
            </a:r>
            <a:r>
              <a:rPr lang="en-US" sz="6000" b="1" dirty="0">
                <a:solidFill>
                  <a:srgbClr val="000000"/>
                </a:solidFill>
              </a:rPr>
              <a:t> Social </a:t>
            </a:r>
            <a:r>
              <a:rPr lang="en-US" sz="6000" dirty="0">
                <a:solidFill>
                  <a:srgbClr val="000000"/>
                </a:solidFill>
              </a:rPr>
              <a:t>Strategy?</a:t>
            </a:r>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6237" y="1644673"/>
            <a:ext cx="8816942" cy="40435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8919985" y="5556428"/>
            <a:ext cx="3394253" cy="1141235"/>
          </a:xfrm>
          <a:prstGeom prst="rect">
            <a:avLst/>
          </a:prstGeom>
          <a:solidFill>
            <a:schemeClr val="bg1">
              <a:lumMod val="85000"/>
            </a:schemeClr>
          </a:solidFill>
          <a:ln>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rtlCol="0">
            <a:spAutoFit/>
          </a:bodyPr>
          <a:lstStyle/>
          <a:p>
            <a:r>
              <a:rPr lang="en-US" sz="3300" b="1" dirty="0">
                <a:solidFill>
                  <a:srgbClr val="000000"/>
                </a:solidFill>
                <a:hlinkClick r:id="rId5"/>
              </a:rPr>
              <a:t>Eight Key Considerations</a:t>
            </a:r>
            <a:endParaRPr lang="en-US" sz="3300" b="1" dirty="0">
              <a:solidFill>
                <a:srgbClr val="000000"/>
              </a:solidFill>
            </a:endParaRPr>
          </a:p>
        </p:txBody>
      </p:sp>
    </p:spTree>
    <p:extLst>
      <p:ext uri="{BB962C8B-B14F-4D97-AF65-F5344CB8AC3E}">
        <p14:creationId xmlns:p14="http://schemas.microsoft.com/office/powerpoint/2010/main" val="205730165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920" y="-689"/>
            <a:ext cx="12437397" cy="71062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itle 1"/>
          <p:cNvSpPr txBox="1">
            <a:spLocks/>
          </p:cNvSpPr>
          <p:nvPr/>
        </p:nvSpPr>
        <p:spPr>
          <a:xfrm>
            <a:off x="1081974" y="895030"/>
            <a:ext cx="10571003" cy="1499290"/>
          </a:xfrm>
          <a:prstGeom prst="rect">
            <a:avLst/>
          </a:prstGeom>
        </p:spPr>
        <p:txBody>
          <a:bodyPr lIns="124346" tIns="62173" rIns="124346" bIns="62173"/>
          <a:lstStyle/>
          <a:p>
            <a:pPr algn="ctr" defTabSz="1243462">
              <a:spcBef>
                <a:spcPct val="0"/>
              </a:spcBef>
              <a:defRPr/>
            </a:pPr>
            <a:endParaRPr lang="en-US" sz="6000" dirty="0">
              <a:solidFill>
                <a:srgbClr val="000000"/>
              </a:solidFill>
              <a:latin typeface="+mj-lt"/>
              <a:ea typeface="+mj-ea"/>
              <a:cs typeface="+mj-cs"/>
            </a:endParaRPr>
          </a:p>
        </p:txBody>
      </p:sp>
      <p:sp>
        <p:nvSpPr>
          <p:cNvPr id="2" name="Rectangle 1"/>
          <p:cNvSpPr/>
          <p:nvPr/>
        </p:nvSpPr>
        <p:spPr>
          <a:xfrm>
            <a:off x="1880622" y="1876379"/>
            <a:ext cx="8877915" cy="1381176"/>
          </a:xfrm>
          <a:prstGeom prst="rect">
            <a:avLst/>
          </a:prstGeom>
          <a:solidFill>
            <a:schemeClr val="bg1">
              <a:lumMod val="85000"/>
            </a:schemeClr>
          </a:solidFill>
          <a:ln>
            <a:solidFill>
              <a:schemeClr val="tx1"/>
            </a:solidFill>
          </a:ln>
        </p:spPr>
        <p:style>
          <a:lnRef idx="1">
            <a:schemeClr val="accent3"/>
          </a:lnRef>
          <a:fillRef idx="2">
            <a:schemeClr val="accent3"/>
          </a:fillRef>
          <a:effectRef idx="1">
            <a:schemeClr val="accent3"/>
          </a:effectRef>
          <a:fontRef idx="minor">
            <a:schemeClr val="dk1"/>
          </a:fontRef>
        </p:style>
        <p:txBody>
          <a:bodyPr wrap="square" lIns="124346" tIns="62173" rIns="124346" bIns="62173">
            <a:spAutoFit/>
          </a:bodyPr>
          <a:lstStyle/>
          <a:p>
            <a:pPr defTabSz="1243462">
              <a:spcBef>
                <a:spcPct val="0"/>
              </a:spcBef>
              <a:defRPr/>
            </a:pPr>
            <a:r>
              <a:rPr lang="en-US" sz="2700" b="1" dirty="0">
                <a:solidFill>
                  <a:srgbClr val="000000"/>
                </a:solidFill>
              </a:rPr>
              <a:t>70+ Cloud Evaluation Questions</a:t>
            </a:r>
            <a:r>
              <a:rPr lang="en-US" sz="2700" dirty="0">
                <a:solidFill>
                  <a:srgbClr val="000000"/>
                </a:solidFill>
              </a:rPr>
              <a:t>: </a:t>
            </a:r>
            <a:r>
              <a:rPr lang="en-US" sz="2700" dirty="0">
                <a:solidFill>
                  <a:srgbClr val="000000"/>
                </a:solidFill>
                <a:hlinkClick r:id="rId3"/>
              </a:rPr>
              <a:t>https://www.nothingbutsharepoint.com/sites/itpro/Pages/Evaluating-Cloud-Providers-Tools-and-Questions.aspx</a:t>
            </a:r>
            <a:r>
              <a:rPr lang="en-US" sz="2700" dirty="0">
                <a:solidFill>
                  <a:srgbClr val="000000"/>
                </a:solidFill>
              </a:rPr>
              <a:t> </a:t>
            </a:r>
          </a:p>
        </p:txBody>
      </p:sp>
      <p:sp>
        <p:nvSpPr>
          <p:cNvPr id="7" name="Rectangle 6"/>
          <p:cNvSpPr/>
          <p:nvPr/>
        </p:nvSpPr>
        <p:spPr>
          <a:xfrm>
            <a:off x="-414548" y="-388584"/>
            <a:ext cx="13110119" cy="2033257"/>
          </a:xfrm>
          <a:prstGeom prst="rect">
            <a:avLst/>
          </a:prstGeom>
          <a:solidFill>
            <a:srgbClr val="F8F8F8">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rgbClr val="000000"/>
              </a:solidFill>
            </a:endParaRPr>
          </a:p>
        </p:txBody>
      </p:sp>
      <p:sp>
        <p:nvSpPr>
          <p:cNvPr id="6" name="Title 1"/>
          <p:cNvSpPr txBox="1">
            <a:spLocks/>
          </p:cNvSpPr>
          <p:nvPr/>
        </p:nvSpPr>
        <p:spPr>
          <a:xfrm>
            <a:off x="859580" y="296862"/>
            <a:ext cx="11041435" cy="1499290"/>
          </a:xfrm>
          <a:prstGeom prst="rect">
            <a:avLst/>
          </a:prstGeom>
        </p:spPr>
        <p:txBody>
          <a:bodyPr lIns="124346" tIns="62173" rIns="124346" bIns="62173"/>
          <a:lstStyle/>
          <a:p>
            <a:pPr algn="ctr" defTabSz="1243462">
              <a:spcBef>
                <a:spcPct val="0"/>
              </a:spcBef>
              <a:defRPr/>
            </a:pPr>
            <a:r>
              <a:rPr lang="en-US" sz="6000" dirty="0">
                <a:solidFill>
                  <a:srgbClr val="000000"/>
                </a:solidFill>
              </a:rPr>
              <a:t>Do you have a </a:t>
            </a:r>
            <a:r>
              <a:rPr lang="en-US" sz="6000" b="1" dirty="0">
                <a:solidFill>
                  <a:srgbClr val="000000"/>
                </a:solidFill>
              </a:rPr>
              <a:t>Cloud </a:t>
            </a:r>
            <a:r>
              <a:rPr lang="en-US" sz="6000" dirty="0">
                <a:solidFill>
                  <a:srgbClr val="000000"/>
                </a:solidFill>
              </a:rPr>
              <a:t>Strategy?</a:t>
            </a:r>
          </a:p>
        </p:txBody>
      </p:sp>
      <p:pic>
        <p:nvPicPr>
          <p:cNvPr id="717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356950" y="3138554"/>
            <a:ext cx="11885776" cy="29259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103437" y="6316663"/>
            <a:ext cx="8382000" cy="369324"/>
          </a:xfrm>
          <a:prstGeom prst="rect">
            <a:avLst/>
          </a:prstGeom>
          <a:solidFill>
            <a:schemeClr val="bg2"/>
          </a:solidFill>
        </p:spPr>
        <p:style>
          <a:lnRef idx="1">
            <a:schemeClr val="dk1"/>
          </a:lnRef>
          <a:fillRef idx="2">
            <a:schemeClr val="dk1"/>
          </a:fillRef>
          <a:effectRef idx="1">
            <a:schemeClr val="dk1"/>
          </a:effectRef>
          <a:fontRef idx="minor">
            <a:schemeClr val="dk1"/>
          </a:fontRef>
        </p:style>
        <p:txBody>
          <a:bodyPr wrap="square" lIns="91431" tIns="45716" rIns="91431" bIns="45716" rtlCol="0">
            <a:spAutoFit/>
          </a:bodyPr>
          <a:lstStyle/>
          <a:p>
            <a:r>
              <a:rPr lang="en-US" dirty="0" err="1">
                <a:hlinkClick r:id="rId5"/>
              </a:rPr>
              <a:t>FPWeb</a:t>
            </a:r>
            <a:r>
              <a:rPr lang="en-US" dirty="0">
                <a:hlinkClick r:id="rId5"/>
              </a:rPr>
              <a:t> Whitepaper: On Premise vs. Cloud - SharePoint Hosting ROI </a:t>
            </a:r>
            <a:r>
              <a:rPr lang="en-US" dirty="0" smtClean="0">
                <a:hlinkClick r:id="rId5"/>
              </a:rPr>
              <a:t>Comparison</a:t>
            </a:r>
            <a:endParaRPr lang="en-US" dirty="0" smtClean="0"/>
          </a:p>
        </p:txBody>
      </p:sp>
    </p:spTree>
    <p:extLst>
      <p:ext uri="{BB962C8B-B14F-4D97-AF65-F5344CB8AC3E}">
        <p14:creationId xmlns:p14="http://schemas.microsoft.com/office/powerpoint/2010/main" val="23845173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Effect transition="in" filter="fade">
                                      <p:cBhvr>
                                        <p:cTn id="10"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55943" y="296862"/>
            <a:ext cx="11041435" cy="1499290"/>
          </a:xfrm>
          <a:prstGeom prst="rect">
            <a:avLst/>
          </a:prstGeom>
        </p:spPr>
        <p:txBody>
          <a:bodyPr lIns="124346" tIns="62173" rIns="124346" bIns="62173"/>
          <a:lstStyle/>
          <a:p>
            <a:pPr defTabSz="1243462">
              <a:spcBef>
                <a:spcPct val="0"/>
              </a:spcBef>
              <a:defRPr/>
            </a:pPr>
            <a:r>
              <a:rPr lang="en-US" sz="6000" dirty="0">
                <a:solidFill>
                  <a:srgbClr val="000000"/>
                </a:solidFill>
              </a:rPr>
              <a:t>You Need A </a:t>
            </a:r>
            <a:r>
              <a:rPr lang="en-US" sz="6000" b="1" dirty="0">
                <a:solidFill>
                  <a:srgbClr val="000000"/>
                </a:solidFill>
              </a:rPr>
              <a:t>Comprehensive</a:t>
            </a:r>
            <a:r>
              <a:rPr lang="en-US" sz="6000" dirty="0">
                <a:solidFill>
                  <a:srgbClr val="000000"/>
                </a:solidFill>
              </a:rPr>
              <a:t> Strategy.</a:t>
            </a:r>
          </a:p>
        </p:txBody>
      </p:sp>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356513" y="2405652"/>
            <a:ext cx="11529649" cy="4488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2278787"/>
      </p:ext>
    </p:extLst>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6414"/>
          <a:stretch/>
        </p:blipFill>
        <p:spPr bwMode="auto">
          <a:xfrm>
            <a:off x="1" y="0"/>
            <a:ext cx="12458277"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1699958" y="2134460"/>
            <a:ext cx="9098077" cy="2844265"/>
          </a:xfrm>
          <a:prstGeom prst="rect">
            <a:avLst/>
          </a:prstGeom>
          <a:solidFill>
            <a:srgbClr val="000000"/>
          </a:solidFill>
        </p:spPr>
        <p:txBody>
          <a:bodyPr wrap="square" lIns="124346" tIns="62173" rIns="124346" bIns="62173" rtlCol="0">
            <a:spAutoFit/>
          </a:bodyPr>
          <a:lstStyle/>
          <a:p>
            <a:pPr algn="ctr">
              <a:spcBef>
                <a:spcPts val="1632"/>
              </a:spcBef>
            </a:pPr>
            <a:r>
              <a:rPr lang="en-US" sz="6600" dirty="0">
                <a:solidFill>
                  <a:schemeClr val="bg1"/>
                </a:solidFill>
              </a:rPr>
              <a:t>It’s a lot to think about.</a:t>
            </a:r>
          </a:p>
          <a:p>
            <a:pPr algn="ctr">
              <a:spcBef>
                <a:spcPts val="1632"/>
              </a:spcBef>
            </a:pPr>
            <a:endParaRPr lang="en-US" sz="1100" dirty="0">
              <a:solidFill>
                <a:schemeClr val="bg1"/>
              </a:solidFill>
            </a:endParaRPr>
          </a:p>
          <a:p>
            <a:pPr algn="ctr">
              <a:spcBef>
                <a:spcPts val="1632"/>
              </a:spcBef>
            </a:pPr>
            <a:r>
              <a:rPr lang="en-US" sz="6600" b="1" dirty="0">
                <a:solidFill>
                  <a:schemeClr val="bg1"/>
                </a:solidFill>
              </a:rPr>
              <a:t>Think about it.</a:t>
            </a: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082688598"/>
      </p:ext>
    </p:extLst>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33"/>
          <p:cNvSpPr>
            <a:spLocks noGrp="1"/>
          </p:cNvSpPr>
          <p:nvPr>
            <p:ph type="title"/>
          </p:nvPr>
        </p:nvSpPr>
        <p:spPr>
          <a:xfrm>
            <a:off x="729471" y="295275"/>
            <a:ext cx="11584766" cy="917575"/>
          </a:xfrm>
        </p:spPr>
        <p:txBody>
          <a:bodyPr/>
          <a:lstStyle/>
          <a:p>
            <a:r>
              <a:rPr lang="en-US" sz="4800" b="1" dirty="0">
                <a:latin typeface="+mn-lt"/>
              </a:rPr>
              <a:t>Keys </a:t>
            </a:r>
            <a:r>
              <a:rPr lang="en-US" sz="4800" dirty="0">
                <a:latin typeface="+mn-lt"/>
              </a:rPr>
              <a:t>To A Sustainable SharePoint Strategy</a:t>
            </a:r>
            <a:endParaRPr lang="en-US" sz="2800" dirty="0">
              <a:gradFill>
                <a:gsLst>
                  <a:gs pos="0">
                    <a:schemeClr val="accent6"/>
                  </a:gs>
                  <a:gs pos="86000">
                    <a:schemeClr val="accent6"/>
                  </a:gs>
                </a:gsLst>
                <a:lin ang="5400000" scaled="0"/>
              </a:gradFill>
              <a:latin typeface="+mn-lt"/>
            </a:endParaRPr>
          </a:p>
        </p:txBody>
      </p:sp>
      <p:sp>
        <p:nvSpPr>
          <p:cNvPr id="13" name="TextBox 12"/>
          <p:cNvSpPr txBox="1"/>
          <p:nvPr/>
        </p:nvSpPr>
        <p:spPr>
          <a:xfrm>
            <a:off x="729472" y="1212850"/>
            <a:ext cx="9296400" cy="912428"/>
          </a:xfrm>
          <a:prstGeom prst="rect">
            <a:avLst/>
          </a:prstGeom>
          <a:noFill/>
        </p:spPr>
        <p:txBody>
          <a:bodyPr wrap="square" lIns="182862" tIns="146289" rIns="182862" bIns="146289" rtlCol="0">
            <a:noAutofit/>
          </a:bodyPr>
          <a:lstStyle/>
          <a:p>
            <a:r>
              <a:rPr lang="en-US" sz="2400" dirty="0">
                <a:gradFill>
                  <a:gsLst>
                    <a:gs pos="1250">
                      <a:schemeClr val="tx1"/>
                    </a:gs>
                    <a:gs pos="99000">
                      <a:schemeClr val="tx1"/>
                    </a:gs>
                  </a:gsLst>
                  <a:lin ang="5400000" scaled="0"/>
                </a:gradFill>
              </a:rPr>
              <a:t>There are </a:t>
            </a:r>
            <a:r>
              <a:rPr lang="en-US" sz="2400" b="1" dirty="0">
                <a:gradFill>
                  <a:gsLst>
                    <a:gs pos="1250">
                      <a:schemeClr val="tx1"/>
                    </a:gs>
                    <a:gs pos="99000">
                      <a:schemeClr val="tx1"/>
                    </a:gs>
                  </a:gsLst>
                  <a:lin ang="5400000" scaled="0"/>
                </a:gradFill>
              </a:rPr>
              <a:t>three keys </a:t>
            </a:r>
            <a:r>
              <a:rPr lang="en-US" sz="2400" dirty="0">
                <a:gradFill>
                  <a:gsLst>
                    <a:gs pos="1250">
                      <a:schemeClr val="tx1"/>
                    </a:gs>
                    <a:gs pos="99000">
                      <a:schemeClr val="tx1"/>
                    </a:gs>
                  </a:gsLst>
                  <a:lin ang="5400000" scaled="0"/>
                </a:gradFill>
              </a:rPr>
              <a:t>to sustaining your strategy with SharePoint…</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919" t="29098" r="41978" b="8992"/>
          <a:stretch/>
        </p:blipFill>
        <p:spPr bwMode="auto">
          <a:xfrm>
            <a:off x="729471" y="2125280"/>
            <a:ext cx="3657600" cy="3655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p:nvSpPr>
        <p:spPr bwMode="auto">
          <a:xfrm>
            <a:off x="729471" y="2125279"/>
            <a:ext cx="3657600" cy="3655661"/>
          </a:xfrm>
          <a:prstGeom prst="rect">
            <a:avLst/>
          </a:prstGeom>
          <a:gradFill flip="none" rotWithShape="1">
            <a:gsLst>
              <a:gs pos="0">
                <a:schemeClr val="accent2">
                  <a:lumMod val="75000"/>
                </a:schemeClr>
              </a:gs>
              <a:gs pos="50000">
                <a:schemeClr val="accent2">
                  <a:alpha val="60000"/>
                </a:schemeClr>
              </a:gs>
              <a:gs pos="100000">
                <a:schemeClr val="accent2">
                  <a:lumMod val="40000"/>
                  <a:lumOff val="60000"/>
                  <a:alpha val="20000"/>
                </a:schemeClr>
              </a:gs>
            </a:gsLst>
            <a:lin ang="54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7" name="Rectangle 46"/>
          <p:cNvSpPr>
            <a:spLocks/>
          </p:cNvSpPr>
          <p:nvPr/>
        </p:nvSpPr>
        <p:spPr bwMode="auto">
          <a:xfrm>
            <a:off x="729471" y="2125661"/>
            <a:ext cx="3657600" cy="3657600"/>
          </a:xfrm>
          <a:prstGeom prst="rect">
            <a:avLst/>
          </a:prstGeom>
          <a:gradFill flip="none" rotWithShape="1">
            <a:gsLst>
              <a:gs pos="0">
                <a:schemeClr val="tx1">
                  <a:lumMod val="75000"/>
                  <a:lumOff val="25000"/>
                </a:schemeClr>
              </a:gs>
              <a:gs pos="50000">
                <a:schemeClr val="tx1">
                  <a:lumMod val="50000"/>
                  <a:lumOff val="50000"/>
                  <a:alpha val="90000"/>
                </a:schemeClr>
              </a:gs>
              <a:gs pos="100000">
                <a:schemeClr val="tx1">
                  <a:lumMod val="75000"/>
                  <a:lumOff val="25000"/>
                  <a:tint val="23500"/>
                  <a:satMod val="1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a:xfrm>
            <a:off x="816540" y="2201862"/>
            <a:ext cx="3494332" cy="1421928"/>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dirty="0">
                <a:solidFill>
                  <a:schemeClr val="bg1"/>
                </a:solidFill>
                <a:ea typeface="Segoe UI" pitchFamily="34" charset="0"/>
                <a:cs typeface="Segoe UI" pitchFamily="34" charset="0"/>
              </a:rPr>
              <a:t>1. Achieve </a:t>
            </a:r>
            <a:r>
              <a:rPr lang="en-US" sz="3200" b="1" dirty="0">
                <a:solidFill>
                  <a:schemeClr val="bg1"/>
                </a:solidFill>
                <a:ea typeface="Segoe UI" pitchFamily="34" charset="0"/>
                <a:cs typeface="Segoe UI" pitchFamily="34" charset="0"/>
              </a:rPr>
              <a:t>Shared Understanding </a:t>
            </a:r>
            <a:r>
              <a:rPr lang="en-US" sz="3200" dirty="0">
                <a:solidFill>
                  <a:schemeClr val="bg1"/>
                </a:solidFill>
                <a:ea typeface="Segoe UI" pitchFamily="34" charset="0"/>
                <a:cs typeface="Segoe UI" pitchFamily="34" charset="0"/>
              </a:rPr>
              <a:t>Of Objectives</a:t>
            </a:r>
          </a:p>
        </p:txBody>
      </p:sp>
      <p:pic>
        <p:nvPicPr>
          <p:cNvPr id="2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0128" r="4431"/>
          <a:stretch/>
        </p:blipFill>
        <p:spPr bwMode="auto">
          <a:xfrm>
            <a:off x="8199438" y="2125278"/>
            <a:ext cx="3656332" cy="3655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9031"/>
          <a:stretch/>
        </p:blipFill>
        <p:spPr bwMode="auto">
          <a:xfrm>
            <a:off x="4467305" y="2125278"/>
            <a:ext cx="3654665" cy="3655661"/>
          </a:xfrm>
          <a:prstGeom prst="rect">
            <a:avLst/>
          </a:prstGeom>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Lst>
        </p:spPr>
      </p:pic>
      <p:sp>
        <p:nvSpPr>
          <p:cNvPr id="30" name="Rectangle 29"/>
          <p:cNvSpPr>
            <a:spLocks/>
          </p:cNvSpPr>
          <p:nvPr/>
        </p:nvSpPr>
        <p:spPr bwMode="auto">
          <a:xfrm>
            <a:off x="4464369" y="2125278"/>
            <a:ext cx="3657600" cy="3657600"/>
          </a:xfrm>
          <a:prstGeom prst="rect">
            <a:avLst/>
          </a:prstGeom>
          <a:gradFill flip="none" rotWithShape="1">
            <a:gsLst>
              <a:gs pos="0">
                <a:schemeClr val="tx1">
                  <a:lumMod val="75000"/>
                  <a:lumOff val="25000"/>
                </a:schemeClr>
              </a:gs>
              <a:gs pos="50000">
                <a:schemeClr val="tx1">
                  <a:lumMod val="50000"/>
                  <a:lumOff val="50000"/>
                  <a:alpha val="90000"/>
                </a:schemeClr>
              </a:gs>
              <a:gs pos="100000">
                <a:schemeClr val="tx1">
                  <a:lumMod val="75000"/>
                  <a:lumOff val="25000"/>
                  <a:tint val="23500"/>
                  <a:satMod val="1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a:spLocks/>
          </p:cNvSpPr>
          <p:nvPr/>
        </p:nvSpPr>
        <p:spPr bwMode="auto">
          <a:xfrm>
            <a:off x="4465637" y="2123338"/>
            <a:ext cx="3657600" cy="3657600"/>
          </a:xfrm>
          <a:prstGeom prst="rect">
            <a:avLst/>
          </a:prstGeom>
          <a:gradFill flip="none" rotWithShape="1">
            <a:gsLst>
              <a:gs pos="0">
                <a:schemeClr val="accent3">
                  <a:lumMod val="75000"/>
                </a:schemeClr>
              </a:gs>
              <a:gs pos="50000">
                <a:schemeClr val="accent3">
                  <a:alpha val="90000"/>
                </a:schemeClr>
              </a:gs>
              <a:gs pos="100000">
                <a:schemeClr val="accent3">
                  <a:lumMod val="40000"/>
                  <a:lumOff val="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a:spLocks/>
          </p:cNvSpPr>
          <p:nvPr/>
        </p:nvSpPr>
        <p:spPr bwMode="auto">
          <a:xfrm>
            <a:off x="4465637" y="2125661"/>
            <a:ext cx="3657600" cy="3657600"/>
          </a:xfrm>
          <a:prstGeom prst="rect">
            <a:avLst/>
          </a:prstGeom>
          <a:gradFill flip="none" rotWithShape="1">
            <a:gsLst>
              <a:gs pos="0">
                <a:schemeClr val="tx1">
                  <a:lumMod val="75000"/>
                  <a:lumOff val="25000"/>
                </a:schemeClr>
              </a:gs>
              <a:gs pos="50000">
                <a:schemeClr val="tx1">
                  <a:lumMod val="50000"/>
                  <a:lumOff val="50000"/>
                  <a:alpha val="90000"/>
                </a:schemeClr>
              </a:gs>
              <a:gs pos="100000">
                <a:schemeClr val="tx1">
                  <a:lumMod val="75000"/>
                  <a:lumOff val="25000"/>
                  <a:tint val="23500"/>
                  <a:satMod val="1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a:xfrm>
            <a:off x="4584368" y="2201862"/>
            <a:ext cx="3494332" cy="1865126"/>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b="1" dirty="0">
                <a:solidFill>
                  <a:schemeClr val="bg1"/>
                </a:solidFill>
                <a:ea typeface="Segoe UI" pitchFamily="34" charset="0"/>
                <a:cs typeface="Segoe UI" pitchFamily="34" charset="0"/>
              </a:rPr>
              <a:t>2. Remain Focused </a:t>
            </a:r>
            <a:r>
              <a:rPr lang="en-US" sz="3200" dirty="0">
                <a:solidFill>
                  <a:schemeClr val="bg1"/>
                </a:solidFill>
                <a:ea typeface="Segoe UI" pitchFamily="34" charset="0"/>
                <a:cs typeface="Segoe UI" pitchFamily="34" charset="0"/>
              </a:rPr>
              <a:t>On Achieving Objectives</a:t>
            </a:r>
          </a:p>
        </p:txBody>
      </p:sp>
      <p:sp>
        <p:nvSpPr>
          <p:cNvPr id="36" name="Rectangle 35"/>
          <p:cNvSpPr>
            <a:spLocks/>
          </p:cNvSpPr>
          <p:nvPr/>
        </p:nvSpPr>
        <p:spPr bwMode="auto">
          <a:xfrm>
            <a:off x="8199437" y="2123338"/>
            <a:ext cx="3657600" cy="3657600"/>
          </a:xfrm>
          <a:prstGeom prst="rect">
            <a:avLst/>
          </a:prstGeom>
          <a:gradFill flip="none" rotWithShape="1">
            <a:gsLst>
              <a:gs pos="0">
                <a:schemeClr val="tx1">
                  <a:lumMod val="75000"/>
                  <a:lumOff val="25000"/>
                </a:schemeClr>
              </a:gs>
              <a:gs pos="50000">
                <a:schemeClr val="tx1">
                  <a:lumMod val="50000"/>
                  <a:lumOff val="50000"/>
                  <a:alpha val="90000"/>
                </a:schemeClr>
              </a:gs>
              <a:gs pos="100000">
                <a:schemeClr val="tx1">
                  <a:lumMod val="75000"/>
                  <a:lumOff val="25000"/>
                  <a:tint val="23500"/>
                  <a:satMod val="1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1" name="Rectangle 20"/>
          <p:cNvSpPr>
            <a:spLocks/>
          </p:cNvSpPr>
          <p:nvPr/>
        </p:nvSpPr>
        <p:spPr bwMode="auto">
          <a:xfrm>
            <a:off x="8199437" y="2125661"/>
            <a:ext cx="3657600" cy="3657600"/>
          </a:xfrm>
          <a:prstGeom prst="rect">
            <a:avLst/>
          </a:prstGeom>
          <a:gradFill flip="none" rotWithShape="1">
            <a:gsLst>
              <a:gs pos="0">
                <a:schemeClr val="accent4">
                  <a:lumMod val="75000"/>
                </a:schemeClr>
              </a:gs>
              <a:gs pos="50000">
                <a:schemeClr val="accent4">
                  <a:alpha val="90000"/>
                </a:schemeClr>
              </a:gs>
              <a:gs pos="100000">
                <a:schemeClr val="accent4">
                  <a:lumMod val="40000"/>
                  <a:lumOff val="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a:spLocks/>
          </p:cNvSpPr>
          <p:nvPr/>
        </p:nvSpPr>
        <p:spPr bwMode="auto">
          <a:xfrm>
            <a:off x="8199437" y="2123338"/>
            <a:ext cx="3657600" cy="3657600"/>
          </a:xfrm>
          <a:prstGeom prst="rect">
            <a:avLst/>
          </a:prstGeom>
          <a:gradFill flip="none" rotWithShape="1">
            <a:gsLst>
              <a:gs pos="0">
                <a:schemeClr val="tx1">
                  <a:lumMod val="75000"/>
                  <a:lumOff val="25000"/>
                </a:schemeClr>
              </a:gs>
              <a:gs pos="50000">
                <a:schemeClr val="tx1">
                  <a:lumMod val="50000"/>
                  <a:lumOff val="50000"/>
                  <a:alpha val="90000"/>
                </a:schemeClr>
              </a:gs>
              <a:gs pos="100000">
                <a:schemeClr val="tx1">
                  <a:lumMod val="75000"/>
                  <a:lumOff val="25000"/>
                  <a:tint val="23500"/>
                  <a:satMod val="160000"/>
                  <a:alpha val="20000"/>
                </a:schemeClr>
              </a:gs>
            </a:gsLst>
            <a:lin ang="54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38" tIns="146289" rIns="186538"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2000" dirty="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a:xfrm>
            <a:off x="8319436" y="2199922"/>
            <a:ext cx="3494332" cy="1865126"/>
          </a:xfrm>
          <a:prstGeom prst="rect">
            <a:avLst/>
          </a:prstGeom>
        </p:spPr>
        <p:txBody>
          <a:bodyPr wrap="square" lIns="91431" tIns="45716" rIns="91431" bIns="45716">
            <a:spAutoFit/>
          </a:bodyPr>
          <a:lstStyle/>
          <a:p>
            <a:pPr defTabSz="932381" fontAlgn="base">
              <a:lnSpc>
                <a:spcPct val="90000"/>
              </a:lnSpc>
              <a:spcBef>
                <a:spcPct val="0"/>
              </a:spcBef>
              <a:spcAft>
                <a:spcPct val="0"/>
              </a:spcAft>
            </a:pPr>
            <a:r>
              <a:rPr lang="en-US" sz="3200" dirty="0">
                <a:solidFill>
                  <a:schemeClr val="bg1"/>
                </a:solidFill>
                <a:ea typeface="Segoe UI" pitchFamily="34" charset="0"/>
                <a:cs typeface="Segoe UI" pitchFamily="34" charset="0"/>
              </a:rPr>
              <a:t>3. </a:t>
            </a:r>
            <a:r>
              <a:rPr lang="en-US" sz="3200" b="1" dirty="0">
                <a:solidFill>
                  <a:schemeClr val="bg1"/>
                </a:solidFill>
                <a:ea typeface="Segoe UI" pitchFamily="34" charset="0"/>
                <a:cs typeface="Segoe UI" pitchFamily="34" charset="0"/>
              </a:rPr>
              <a:t>Plan</a:t>
            </a:r>
            <a:r>
              <a:rPr lang="en-US" sz="3200" dirty="0">
                <a:solidFill>
                  <a:schemeClr val="bg1"/>
                </a:solidFill>
                <a:ea typeface="Segoe UI" pitchFamily="34" charset="0"/>
                <a:cs typeface="Segoe UI" pitchFamily="34" charset="0"/>
              </a:rPr>
              <a:t> For SharePoint Challenges &amp; Risks</a:t>
            </a:r>
          </a:p>
        </p:txBody>
      </p:sp>
      <p:pic>
        <p:nvPicPr>
          <p:cNvPr id="40" name="Picture 3" descr="C:\Users\Richard\AppData\Local\Microsoft\Windows\Temporary Internet Files\Content.IE5\B6301PXB\MC90044131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8072" y="3493271"/>
            <a:ext cx="3275695" cy="327569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3" descr="C:\Users\Richard\AppData\Local\Microsoft\Windows\Temporary Internet Files\Content.IE5\B6301PXB\MC90044131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5143" y="3493270"/>
            <a:ext cx="3275695" cy="3275695"/>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3" descr="C:\Users\Richard\AppData\Local\Microsoft\Windows\Temporary Internet Files\Content.IE5\B6301PXB\MC900441310[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90390" y="3493269"/>
            <a:ext cx="3275695" cy="32756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2038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12436475" cy="699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07273" y="-233151"/>
            <a:ext cx="13576485" cy="2266744"/>
          </a:xfrm>
          <a:prstGeom prst="rect">
            <a:avLst/>
          </a:prstGeom>
          <a:solidFill>
            <a:srgbClr val="F8F8F8">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solidFill>
                <a:schemeClr val="tx1"/>
              </a:solidFill>
            </a:endParaRPr>
          </a:p>
        </p:txBody>
      </p:sp>
      <p:sp>
        <p:nvSpPr>
          <p:cNvPr id="6" name="Title 1"/>
          <p:cNvSpPr txBox="1">
            <a:spLocks/>
          </p:cNvSpPr>
          <p:nvPr/>
        </p:nvSpPr>
        <p:spPr>
          <a:xfrm>
            <a:off x="655638" y="134769"/>
            <a:ext cx="11381633"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a:solidFill>
                  <a:srgbClr val="000000"/>
                </a:solidFill>
                <a:latin typeface="+mn-lt"/>
              </a:rPr>
              <a:t>You Need Agreement On What You Are </a:t>
            </a:r>
            <a:r>
              <a:rPr lang="en-US" sz="4800" b="1" dirty="0">
                <a:solidFill>
                  <a:srgbClr val="000000"/>
                </a:solidFill>
                <a:latin typeface="+mn-lt"/>
              </a:rPr>
              <a:t>Working Towards</a:t>
            </a:r>
          </a:p>
        </p:txBody>
      </p:sp>
      <p:sp>
        <p:nvSpPr>
          <p:cNvPr id="3" name="TextBox 2"/>
          <p:cNvSpPr txBox="1"/>
          <p:nvPr/>
        </p:nvSpPr>
        <p:spPr>
          <a:xfrm>
            <a:off x="1036638" y="2201862"/>
            <a:ext cx="6934199" cy="1479789"/>
          </a:xfrm>
          <a:prstGeom prst="rect">
            <a:avLst/>
          </a:prstGeom>
          <a:solidFill>
            <a:schemeClr val="tx1">
              <a:lumMod val="20000"/>
              <a:lumOff val="80000"/>
            </a:schemeClr>
          </a:solidFill>
          <a:ln w="38100">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rtlCol="0">
            <a:spAutoFit/>
          </a:bodyPr>
          <a:lstStyle/>
          <a:p>
            <a:r>
              <a:rPr lang="en-US" sz="4400" dirty="0">
                <a:solidFill>
                  <a:schemeClr val="tx1"/>
                </a:solidFill>
              </a:rPr>
              <a:t>What are our </a:t>
            </a:r>
            <a:r>
              <a:rPr lang="en-US" sz="4400" b="1" dirty="0">
                <a:solidFill>
                  <a:schemeClr val="tx1"/>
                </a:solidFill>
              </a:rPr>
              <a:t>winning</a:t>
            </a:r>
            <a:r>
              <a:rPr lang="en-US" sz="4400" dirty="0">
                <a:solidFill>
                  <a:schemeClr val="tx1"/>
                </a:solidFill>
              </a:rPr>
              <a:t> </a:t>
            </a:r>
            <a:r>
              <a:rPr lang="en-US" sz="4400" b="1" dirty="0">
                <a:solidFill>
                  <a:schemeClr val="tx1"/>
                </a:solidFill>
              </a:rPr>
              <a:t>conditions</a:t>
            </a:r>
            <a:r>
              <a:rPr lang="en-US" sz="4400" dirty="0">
                <a:solidFill>
                  <a:schemeClr val="tx1"/>
                </a:solidFill>
              </a:rPr>
              <a:t> for SharePoint?</a:t>
            </a:r>
          </a:p>
        </p:txBody>
      </p:sp>
      <p:sp>
        <p:nvSpPr>
          <p:cNvPr id="8" name="TextBox 7"/>
          <p:cNvSpPr txBox="1"/>
          <p:nvPr/>
        </p:nvSpPr>
        <p:spPr>
          <a:xfrm>
            <a:off x="3551237" y="3802063"/>
            <a:ext cx="6400800" cy="1479789"/>
          </a:xfrm>
          <a:prstGeom prst="rect">
            <a:avLst/>
          </a:prstGeom>
          <a:solidFill>
            <a:schemeClr val="tx1">
              <a:lumMod val="20000"/>
              <a:lumOff val="80000"/>
            </a:schemeClr>
          </a:solidFill>
          <a:ln w="38100">
            <a:solidFill>
              <a:schemeClr val="tx1"/>
            </a:solidFill>
          </a:ln>
        </p:spPr>
        <p:style>
          <a:lnRef idx="1">
            <a:schemeClr val="accent6"/>
          </a:lnRef>
          <a:fillRef idx="2">
            <a:schemeClr val="accent6"/>
          </a:fillRef>
          <a:effectRef idx="1">
            <a:schemeClr val="accent6"/>
          </a:effectRef>
          <a:fontRef idx="minor">
            <a:schemeClr val="dk1"/>
          </a:fontRef>
        </p:style>
        <p:txBody>
          <a:bodyPr wrap="square" lIns="124346" tIns="62173" rIns="124346" bIns="62173" rtlCol="0">
            <a:spAutoFit/>
          </a:bodyPr>
          <a:lstStyle/>
          <a:p>
            <a:r>
              <a:rPr lang="en-US" sz="4400" dirty="0">
                <a:solidFill>
                  <a:schemeClr val="tx1"/>
                </a:solidFill>
              </a:rPr>
              <a:t>What are our </a:t>
            </a:r>
            <a:r>
              <a:rPr lang="en-US" sz="4400" b="1" dirty="0">
                <a:solidFill>
                  <a:schemeClr val="tx1"/>
                </a:solidFill>
              </a:rPr>
              <a:t>objectives </a:t>
            </a:r>
            <a:r>
              <a:rPr lang="en-US" sz="4400" dirty="0">
                <a:solidFill>
                  <a:schemeClr val="tx1"/>
                </a:solidFill>
              </a:rPr>
              <a:t>for SharePoint?</a:t>
            </a:r>
          </a:p>
        </p:txBody>
      </p:sp>
    </p:spTree>
    <p:extLst>
      <p:ext uri="{BB962C8B-B14F-4D97-AF65-F5344CB8AC3E}">
        <p14:creationId xmlns:p14="http://schemas.microsoft.com/office/powerpoint/2010/main" val="21102999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953944" y="2091593"/>
            <a:ext cx="10571003" cy="1499290"/>
          </a:xfrm>
          <a:prstGeom prst="rect">
            <a:avLst/>
          </a:prstGeom>
        </p:spPr>
        <p:txBody>
          <a:bodyPr lIns="124346" tIns="62173" rIns="124346" bIns="62173"/>
          <a:lstStyle/>
          <a:p>
            <a:pPr algn="ctr" defTabSz="1243462">
              <a:spcBef>
                <a:spcPct val="0"/>
              </a:spcBef>
              <a:defRPr/>
            </a:pPr>
            <a:r>
              <a:rPr lang="en-US" sz="6000" b="1" dirty="0">
                <a:ea typeface="+mj-ea"/>
                <a:cs typeface="+mj-cs"/>
              </a:rPr>
              <a:t>Why</a:t>
            </a:r>
            <a:r>
              <a:rPr lang="en-US" sz="6000" dirty="0">
                <a:ea typeface="+mj-ea"/>
                <a:cs typeface="+mj-cs"/>
              </a:rPr>
              <a:t> Are We </a:t>
            </a:r>
            <a:br>
              <a:rPr lang="en-US" sz="6000" dirty="0">
                <a:ea typeface="+mj-ea"/>
                <a:cs typeface="+mj-cs"/>
              </a:rPr>
            </a:br>
            <a:r>
              <a:rPr lang="en-US" sz="6000" dirty="0">
                <a:ea typeface="+mj-ea"/>
                <a:cs typeface="+mj-cs"/>
              </a:rPr>
              <a:t>Here Today?</a:t>
            </a:r>
          </a:p>
          <a:p>
            <a:pPr algn="ctr" defTabSz="1243462">
              <a:spcBef>
                <a:spcPct val="0"/>
              </a:spcBef>
              <a:defRPr/>
            </a:pPr>
            <a:r>
              <a:rPr lang="en-US" sz="6500" b="1" dirty="0">
                <a:solidFill>
                  <a:srgbClr val="FF0000"/>
                </a:solidFill>
                <a:ea typeface="+mj-ea"/>
                <a:cs typeface="+mj-cs"/>
              </a:rPr>
              <a:t>Do Over</a:t>
            </a:r>
          </a:p>
        </p:txBody>
      </p:sp>
      <p:sp>
        <p:nvSpPr>
          <p:cNvPr id="4" name="Title 3"/>
          <p:cNvSpPr>
            <a:spLocks noGrp="1"/>
          </p:cNvSpPr>
          <p:nvPr>
            <p:ph type="title"/>
          </p:nvPr>
        </p:nvSpPr>
        <p:spPr/>
        <p:txBody>
          <a:bodyPr/>
          <a:lstStyle/>
          <a:p>
            <a:endParaRPr lang="en-US"/>
          </a:p>
        </p:txBody>
      </p:sp>
      <p:sp>
        <p:nvSpPr>
          <p:cNvPr id="5" name="Text Placeholder 4"/>
          <p:cNvSpPr>
            <a:spLocks noGrp="1"/>
          </p:cNvSpPr>
          <p:nvPr>
            <p:ph type="body" sz="quarter" idx="10"/>
          </p:nvPr>
        </p:nvSpPr>
        <p:spPr>
          <a:xfrm>
            <a:off x="274638" y="1212851"/>
            <a:ext cx="11887200" cy="735512"/>
          </a:xfrm>
        </p:spPr>
        <p:txBody>
          <a:bodyPr/>
          <a:lstStyle/>
          <a:p>
            <a:endParaRPr lang="en-US"/>
          </a:p>
        </p:txBody>
      </p:sp>
    </p:spTree>
    <p:extLst>
      <p:ext uri="{BB962C8B-B14F-4D97-AF65-F5344CB8AC3E}">
        <p14:creationId xmlns:p14="http://schemas.microsoft.com/office/powerpoint/2010/main" val="1754516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5478462"/>
            <a:ext cx="11566456"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dirty="0" smtClean="0">
                <a:solidFill>
                  <a:srgbClr val="000000"/>
                </a:solidFill>
                <a:latin typeface="+mn-lt"/>
              </a:rPr>
              <a:t>Let’s Try That Again </a:t>
            </a:r>
            <a:r>
              <a:rPr lang="en-US" b="1" dirty="0" smtClean="0">
                <a:solidFill>
                  <a:srgbClr val="000000"/>
                </a:solidFill>
                <a:latin typeface="+mn-lt"/>
              </a:rPr>
              <a:t>With</a:t>
            </a:r>
            <a:r>
              <a:rPr lang="en-US" dirty="0" smtClean="0">
                <a:solidFill>
                  <a:srgbClr val="000000"/>
                </a:solidFill>
                <a:latin typeface="+mn-lt"/>
              </a:rPr>
              <a:t> A Strategy</a:t>
            </a:r>
            <a:endParaRPr lang="en-US" dirty="0">
              <a:solidFill>
                <a:srgbClr val="000000"/>
              </a:solidFill>
              <a:latin typeface="+mn-lt"/>
            </a:endParaRPr>
          </a:p>
        </p:txBody>
      </p:sp>
      <p:sp>
        <p:nvSpPr>
          <p:cNvPr id="3" name="Title 1"/>
          <p:cNvSpPr txBox="1">
            <a:spLocks/>
          </p:cNvSpPr>
          <p:nvPr/>
        </p:nvSpPr>
        <p:spPr>
          <a:xfrm>
            <a:off x="731837" y="220662"/>
            <a:ext cx="11082815"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a:solidFill>
                  <a:srgbClr val="000000"/>
                </a:solidFill>
                <a:latin typeface="+mn-lt"/>
              </a:rPr>
              <a:t>Remember What Happened </a:t>
            </a:r>
            <a:r>
              <a:rPr lang="en-US" sz="6000" b="1" dirty="0">
                <a:solidFill>
                  <a:srgbClr val="000000"/>
                </a:solidFill>
                <a:latin typeface="+mn-lt"/>
              </a:rPr>
              <a:t>Without</a:t>
            </a:r>
            <a:r>
              <a:rPr lang="en-US" sz="6000" dirty="0">
                <a:solidFill>
                  <a:srgbClr val="000000"/>
                </a:solidFill>
                <a:latin typeface="+mn-lt"/>
              </a:rPr>
              <a:t> A Strategy?</a:t>
            </a:r>
          </a:p>
        </p:txBody>
      </p:sp>
      <p:pic>
        <p:nvPicPr>
          <p:cNvPr id="4" name="Picture 6" descr="C:\Documents and Settings\rharbridge\Local Settings\Temporary Internet Files\Content.IE5\YN41EVNZ\MCj04418920000[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4191906" y="2269335"/>
            <a:ext cx="3865893" cy="3144452"/>
          </a:xfrm>
          <a:prstGeom prst="rect">
            <a:avLst/>
          </a:prstGeom>
          <a:noFill/>
        </p:spPr>
      </p:pic>
    </p:spTree>
    <p:extLst>
      <p:ext uri="{BB962C8B-B14F-4D97-AF65-F5344CB8AC3E}">
        <p14:creationId xmlns:p14="http://schemas.microsoft.com/office/powerpoint/2010/main" val="257342916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296862"/>
            <a:ext cx="11353800" cy="1499290"/>
          </a:xfrm>
          <a:prstGeom prst="rect">
            <a:avLst/>
          </a:prstGeom>
        </p:spPr>
        <p:txBody>
          <a:bodyPr lIns="124346" tIns="62173" rIns="124346" bIns="62173"/>
          <a:lstStyle/>
          <a:p>
            <a:pPr defTabSz="1243462">
              <a:spcBef>
                <a:spcPct val="0"/>
              </a:spcBef>
              <a:defRPr/>
            </a:pPr>
            <a:r>
              <a:rPr lang="en-US" sz="6000" dirty="0">
                <a:solidFill>
                  <a:srgbClr val="000000"/>
                </a:solidFill>
                <a:ea typeface="+mj-ea"/>
                <a:cs typeface="+mj-cs"/>
              </a:rPr>
              <a:t>When You I</a:t>
            </a:r>
            <a:r>
              <a:rPr lang="en-US" sz="6000" dirty="0" err="1">
                <a:solidFill>
                  <a:srgbClr val="000000"/>
                </a:solidFill>
                <a:ea typeface="+mj-ea"/>
                <a:cs typeface="+mj-cs"/>
              </a:rPr>
              <a:t>mplement</a:t>
            </a:r>
            <a:r>
              <a:rPr lang="en-US" sz="6000" dirty="0">
                <a:solidFill>
                  <a:srgbClr val="000000"/>
                </a:solidFill>
                <a:ea typeface="+mj-ea"/>
                <a:cs typeface="+mj-cs"/>
              </a:rPr>
              <a:t> SharePoint </a:t>
            </a:r>
            <a:r>
              <a:rPr lang="en-US" sz="6000" b="1" dirty="0">
                <a:solidFill>
                  <a:srgbClr val="000000"/>
                </a:solidFill>
                <a:ea typeface="+mj-ea"/>
                <a:cs typeface="+mj-cs"/>
              </a:rPr>
              <a:t>W</a:t>
            </a:r>
            <a:r>
              <a:rPr lang="en-US" sz="6000" b="1" dirty="0" err="1">
                <a:solidFill>
                  <a:srgbClr val="000000"/>
                </a:solidFill>
                <a:ea typeface="+mj-ea"/>
                <a:cs typeface="+mj-cs"/>
              </a:rPr>
              <a:t>ith</a:t>
            </a:r>
            <a:r>
              <a:rPr lang="en-US" sz="6000" b="1" dirty="0">
                <a:solidFill>
                  <a:srgbClr val="000000"/>
                </a:solidFill>
                <a:ea typeface="+mj-ea"/>
                <a:cs typeface="+mj-cs"/>
              </a:rPr>
              <a:t> A G</a:t>
            </a:r>
            <a:r>
              <a:rPr lang="en-US" sz="6000" b="1" dirty="0" err="1">
                <a:solidFill>
                  <a:srgbClr val="000000"/>
                </a:solidFill>
                <a:ea typeface="+mj-ea"/>
                <a:cs typeface="+mj-cs"/>
              </a:rPr>
              <a:t>ood</a:t>
            </a:r>
            <a:r>
              <a:rPr lang="en-US" sz="6000" b="1" dirty="0">
                <a:solidFill>
                  <a:srgbClr val="000000"/>
                </a:solidFill>
                <a:ea typeface="+mj-ea"/>
                <a:cs typeface="+mj-cs"/>
              </a:rPr>
              <a:t> Strategy…</a:t>
            </a:r>
          </a:p>
        </p:txBody>
      </p:sp>
      <p:grpSp>
        <p:nvGrpSpPr>
          <p:cNvPr id="3" name="Group 6"/>
          <p:cNvGrpSpPr>
            <a:grpSpLocks noChangeAspect="1"/>
          </p:cNvGrpSpPr>
          <p:nvPr/>
        </p:nvGrpSpPr>
        <p:grpSpPr bwMode="auto">
          <a:xfrm>
            <a:off x="4651425" y="2887662"/>
            <a:ext cx="2937315" cy="3110308"/>
            <a:chOff x="2400" y="2328"/>
            <a:chExt cx="883" cy="1124"/>
          </a:xfrm>
        </p:grpSpPr>
        <p:sp>
          <p:nvSpPr>
            <p:cNvPr id="4" name="AutoShape 5"/>
            <p:cNvSpPr>
              <a:spLocks noChangeAspect="1" noChangeArrowheads="1" noTextEdit="1"/>
            </p:cNvSpPr>
            <p:nvPr/>
          </p:nvSpPr>
          <p:spPr bwMode="auto">
            <a:xfrm>
              <a:off x="2477" y="2328"/>
              <a:ext cx="806" cy="11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7" name="Freeform 9"/>
          <p:cNvSpPr>
            <a:spLocks/>
          </p:cNvSpPr>
          <p:nvPr/>
        </p:nvSpPr>
        <p:spPr bwMode="auto">
          <a:xfrm flipH="1">
            <a:off x="5136918" y="4692826"/>
            <a:ext cx="578814" cy="603245"/>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124346" tIns="62173" rIns="124346" bIns="62173" numCol="1" anchor="t" anchorCtr="0" compatLnSpc="1">
            <a:prstTxWarp prst="textNoShape">
              <a:avLst/>
            </a:prstTxWarp>
          </a:bodyPr>
          <a:lstStyle/>
          <a:p>
            <a:endParaRPr lang="en-US" dirty="0"/>
          </a:p>
        </p:txBody>
      </p:sp>
      <p:sp>
        <p:nvSpPr>
          <p:cNvPr id="18" name="Freeform 9"/>
          <p:cNvSpPr>
            <a:spLocks/>
          </p:cNvSpPr>
          <p:nvPr/>
        </p:nvSpPr>
        <p:spPr bwMode="auto">
          <a:xfrm flipH="1" flipV="1">
            <a:off x="5070591" y="4207870"/>
            <a:ext cx="578814" cy="603245"/>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124346" tIns="62173" rIns="124346" bIns="62173" numCol="1" anchor="t" anchorCtr="0" compatLnSpc="1">
            <a:prstTxWarp prst="textNoShape">
              <a:avLst/>
            </a:prstTxWarp>
          </a:bodyPr>
          <a:lstStyle/>
          <a:p>
            <a:endParaRPr lang="en-US" dirty="0"/>
          </a:p>
        </p:txBody>
      </p:sp>
      <p:grpSp>
        <p:nvGrpSpPr>
          <p:cNvPr id="19" name="Group 6"/>
          <p:cNvGrpSpPr>
            <a:grpSpLocks noChangeAspect="1"/>
          </p:cNvGrpSpPr>
          <p:nvPr/>
        </p:nvGrpSpPr>
        <p:grpSpPr bwMode="auto">
          <a:xfrm>
            <a:off x="4651425" y="2887662"/>
            <a:ext cx="2937315" cy="3110308"/>
            <a:chOff x="2400" y="2328"/>
            <a:chExt cx="883" cy="1124"/>
          </a:xfrm>
        </p:grpSpPr>
        <p:sp>
          <p:nvSpPr>
            <p:cNvPr id="20" name="AutoShape 5"/>
            <p:cNvSpPr>
              <a:spLocks noChangeAspect="1" noChangeArrowheads="1" noTextEdit="1"/>
            </p:cNvSpPr>
            <p:nvPr/>
          </p:nvSpPr>
          <p:spPr bwMode="auto">
            <a:xfrm>
              <a:off x="2477" y="2328"/>
              <a:ext cx="806" cy="112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 name="Freeform 7"/>
            <p:cNvSpPr>
              <a:spLocks/>
            </p:cNvSpPr>
            <p:nvPr/>
          </p:nvSpPr>
          <p:spPr bwMode="auto">
            <a:xfrm>
              <a:off x="2477" y="3382"/>
              <a:ext cx="770" cy="70"/>
            </a:xfrm>
            <a:custGeom>
              <a:avLst/>
              <a:gdLst/>
              <a:ahLst/>
              <a:cxnLst>
                <a:cxn ang="0">
                  <a:pos x="770" y="36"/>
                </a:cxn>
                <a:cxn ang="0">
                  <a:pos x="770" y="36"/>
                </a:cxn>
                <a:cxn ang="0">
                  <a:pos x="768" y="32"/>
                </a:cxn>
                <a:cxn ang="0">
                  <a:pos x="762" y="28"/>
                </a:cxn>
                <a:cxn ang="0">
                  <a:pos x="740" y="22"/>
                </a:cxn>
                <a:cxn ang="0">
                  <a:pos x="704" y="16"/>
                </a:cxn>
                <a:cxn ang="0">
                  <a:pos x="658" y="10"/>
                </a:cxn>
                <a:cxn ang="0">
                  <a:pos x="600" y="6"/>
                </a:cxn>
                <a:cxn ang="0">
                  <a:pos x="536" y="4"/>
                </a:cxn>
                <a:cxn ang="0">
                  <a:pos x="464" y="2"/>
                </a:cxn>
                <a:cxn ang="0">
                  <a:pos x="386" y="0"/>
                </a:cxn>
                <a:cxn ang="0">
                  <a:pos x="386" y="0"/>
                </a:cxn>
                <a:cxn ang="0">
                  <a:pos x="308" y="2"/>
                </a:cxn>
                <a:cxn ang="0">
                  <a:pos x="236" y="4"/>
                </a:cxn>
                <a:cxn ang="0">
                  <a:pos x="170" y="6"/>
                </a:cxn>
                <a:cxn ang="0">
                  <a:pos x="114" y="10"/>
                </a:cxn>
                <a:cxn ang="0">
                  <a:pos x="66" y="16"/>
                </a:cxn>
                <a:cxn ang="0">
                  <a:pos x="30" y="22"/>
                </a:cxn>
                <a:cxn ang="0">
                  <a:pos x="8" y="28"/>
                </a:cxn>
                <a:cxn ang="0">
                  <a:pos x="2" y="32"/>
                </a:cxn>
                <a:cxn ang="0">
                  <a:pos x="0" y="36"/>
                </a:cxn>
                <a:cxn ang="0">
                  <a:pos x="0" y="36"/>
                </a:cxn>
                <a:cxn ang="0">
                  <a:pos x="2" y="40"/>
                </a:cxn>
                <a:cxn ang="0">
                  <a:pos x="8" y="42"/>
                </a:cxn>
                <a:cxn ang="0">
                  <a:pos x="30" y="50"/>
                </a:cxn>
                <a:cxn ang="0">
                  <a:pos x="66" y="56"/>
                </a:cxn>
                <a:cxn ang="0">
                  <a:pos x="114" y="60"/>
                </a:cxn>
                <a:cxn ang="0">
                  <a:pos x="170" y="64"/>
                </a:cxn>
                <a:cxn ang="0">
                  <a:pos x="236" y="68"/>
                </a:cxn>
                <a:cxn ang="0">
                  <a:pos x="308" y="70"/>
                </a:cxn>
                <a:cxn ang="0">
                  <a:pos x="386" y="70"/>
                </a:cxn>
                <a:cxn ang="0">
                  <a:pos x="386" y="70"/>
                </a:cxn>
                <a:cxn ang="0">
                  <a:pos x="464" y="70"/>
                </a:cxn>
                <a:cxn ang="0">
                  <a:pos x="536" y="68"/>
                </a:cxn>
                <a:cxn ang="0">
                  <a:pos x="600" y="64"/>
                </a:cxn>
                <a:cxn ang="0">
                  <a:pos x="658" y="60"/>
                </a:cxn>
                <a:cxn ang="0">
                  <a:pos x="704" y="56"/>
                </a:cxn>
                <a:cxn ang="0">
                  <a:pos x="740" y="50"/>
                </a:cxn>
                <a:cxn ang="0">
                  <a:pos x="762" y="42"/>
                </a:cxn>
                <a:cxn ang="0">
                  <a:pos x="768" y="40"/>
                </a:cxn>
                <a:cxn ang="0">
                  <a:pos x="770" y="36"/>
                </a:cxn>
                <a:cxn ang="0">
                  <a:pos x="770" y="36"/>
                </a:cxn>
              </a:cxnLst>
              <a:rect l="0" t="0" r="r" b="b"/>
              <a:pathLst>
                <a:path w="770" h="70">
                  <a:moveTo>
                    <a:pt x="770" y="36"/>
                  </a:moveTo>
                  <a:lnTo>
                    <a:pt x="770" y="36"/>
                  </a:lnTo>
                  <a:lnTo>
                    <a:pt x="768" y="32"/>
                  </a:lnTo>
                  <a:lnTo>
                    <a:pt x="762" y="28"/>
                  </a:lnTo>
                  <a:lnTo>
                    <a:pt x="740" y="22"/>
                  </a:lnTo>
                  <a:lnTo>
                    <a:pt x="704" y="16"/>
                  </a:lnTo>
                  <a:lnTo>
                    <a:pt x="658" y="10"/>
                  </a:lnTo>
                  <a:lnTo>
                    <a:pt x="600" y="6"/>
                  </a:lnTo>
                  <a:lnTo>
                    <a:pt x="536" y="4"/>
                  </a:lnTo>
                  <a:lnTo>
                    <a:pt x="464" y="2"/>
                  </a:lnTo>
                  <a:lnTo>
                    <a:pt x="386" y="0"/>
                  </a:lnTo>
                  <a:lnTo>
                    <a:pt x="386" y="0"/>
                  </a:lnTo>
                  <a:lnTo>
                    <a:pt x="308" y="2"/>
                  </a:lnTo>
                  <a:lnTo>
                    <a:pt x="236" y="4"/>
                  </a:lnTo>
                  <a:lnTo>
                    <a:pt x="170" y="6"/>
                  </a:lnTo>
                  <a:lnTo>
                    <a:pt x="114" y="10"/>
                  </a:lnTo>
                  <a:lnTo>
                    <a:pt x="66" y="16"/>
                  </a:lnTo>
                  <a:lnTo>
                    <a:pt x="30" y="22"/>
                  </a:lnTo>
                  <a:lnTo>
                    <a:pt x="8" y="28"/>
                  </a:lnTo>
                  <a:lnTo>
                    <a:pt x="2" y="32"/>
                  </a:lnTo>
                  <a:lnTo>
                    <a:pt x="0" y="36"/>
                  </a:lnTo>
                  <a:lnTo>
                    <a:pt x="0" y="36"/>
                  </a:lnTo>
                  <a:lnTo>
                    <a:pt x="2" y="40"/>
                  </a:lnTo>
                  <a:lnTo>
                    <a:pt x="8" y="42"/>
                  </a:lnTo>
                  <a:lnTo>
                    <a:pt x="30" y="50"/>
                  </a:lnTo>
                  <a:lnTo>
                    <a:pt x="66" y="56"/>
                  </a:lnTo>
                  <a:lnTo>
                    <a:pt x="114" y="60"/>
                  </a:lnTo>
                  <a:lnTo>
                    <a:pt x="170" y="64"/>
                  </a:lnTo>
                  <a:lnTo>
                    <a:pt x="236" y="68"/>
                  </a:lnTo>
                  <a:lnTo>
                    <a:pt x="308" y="70"/>
                  </a:lnTo>
                  <a:lnTo>
                    <a:pt x="386" y="70"/>
                  </a:lnTo>
                  <a:lnTo>
                    <a:pt x="386" y="70"/>
                  </a:lnTo>
                  <a:lnTo>
                    <a:pt x="464" y="70"/>
                  </a:lnTo>
                  <a:lnTo>
                    <a:pt x="536" y="68"/>
                  </a:lnTo>
                  <a:lnTo>
                    <a:pt x="600" y="64"/>
                  </a:lnTo>
                  <a:lnTo>
                    <a:pt x="658" y="60"/>
                  </a:lnTo>
                  <a:lnTo>
                    <a:pt x="704" y="56"/>
                  </a:lnTo>
                  <a:lnTo>
                    <a:pt x="740" y="50"/>
                  </a:lnTo>
                  <a:lnTo>
                    <a:pt x="762" y="42"/>
                  </a:lnTo>
                  <a:lnTo>
                    <a:pt x="768" y="40"/>
                  </a:lnTo>
                  <a:lnTo>
                    <a:pt x="770" y="36"/>
                  </a:lnTo>
                  <a:lnTo>
                    <a:pt x="770" y="3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8"/>
            <p:cNvSpPr>
              <a:spLocks/>
            </p:cNvSpPr>
            <p:nvPr/>
          </p:nvSpPr>
          <p:spPr bwMode="auto">
            <a:xfrm>
              <a:off x="2671" y="2952"/>
              <a:ext cx="478" cy="286"/>
            </a:xfrm>
            <a:custGeom>
              <a:avLst/>
              <a:gdLst/>
              <a:ahLst/>
              <a:cxnLst>
                <a:cxn ang="0">
                  <a:pos x="232" y="108"/>
                </a:cxn>
                <a:cxn ang="0">
                  <a:pos x="232" y="108"/>
                </a:cxn>
                <a:cxn ang="0">
                  <a:pos x="198" y="102"/>
                </a:cxn>
                <a:cxn ang="0">
                  <a:pos x="164" y="92"/>
                </a:cxn>
                <a:cxn ang="0">
                  <a:pos x="132" y="82"/>
                </a:cxn>
                <a:cxn ang="0">
                  <a:pos x="102" y="68"/>
                </a:cxn>
                <a:cxn ang="0">
                  <a:pos x="74" y="54"/>
                </a:cxn>
                <a:cxn ang="0">
                  <a:pos x="46" y="38"/>
                </a:cxn>
                <a:cxn ang="0">
                  <a:pos x="22" y="20"/>
                </a:cxn>
                <a:cxn ang="0">
                  <a:pos x="0" y="0"/>
                </a:cxn>
                <a:cxn ang="0">
                  <a:pos x="4" y="176"/>
                </a:cxn>
                <a:cxn ang="0">
                  <a:pos x="4" y="176"/>
                </a:cxn>
                <a:cxn ang="0">
                  <a:pos x="4" y="176"/>
                </a:cxn>
                <a:cxn ang="0">
                  <a:pos x="4" y="176"/>
                </a:cxn>
                <a:cxn ang="0">
                  <a:pos x="4" y="182"/>
                </a:cxn>
                <a:cxn ang="0">
                  <a:pos x="8" y="190"/>
                </a:cxn>
                <a:cxn ang="0">
                  <a:pos x="14" y="198"/>
                </a:cxn>
                <a:cxn ang="0">
                  <a:pos x="20" y="206"/>
                </a:cxn>
                <a:cxn ang="0">
                  <a:pos x="40" y="220"/>
                </a:cxn>
                <a:cxn ang="0">
                  <a:pos x="66" y="236"/>
                </a:cxn>
                <a:cxn ang="0">
                  <a:pos x="96" y="248"/>
                </a:cxn>
                <a:cxn ang="0">
                  <a:pos x="132" y="260"/>
                </a:cxn>
                <a:cxn ang="0">
                  <a:pos x="170" y="272"/>
                </a:cxn>
                <a:cxn ang="0">
                  <a:pos x="212" y="280"/>
                </a:cxn>
                <a:cxn ang="0">
                  <a:pos x="212" y="280"/>
                </a:cxn>
                <a:cxn ang="0">
                  <a:pos x="252" y="284"/>
                </a:cxn>
                <a:cxn ang="0">
                  <a:pos x="288" y="286"/>
                </a:cxn>
                <a:cxn ang="0">
                  <a:pos x="324" y="286"/>
                </a:cxn>
                <a:cxn ang="0">
                  <a:pos x="354" y="282"/>
                </a:cxn>
                <a:cxn ang="0">
                  <a:pos x="380" y="276"/>
                </a:cxn>
                <a:cxn ang="0">
                  <a:pos x="402" y="266"/>
                </a:cxn>
                <a:cxn ang="0">
                  <a:pos x="410" y="262"/>
                </a:cxn>
                <a:cxn ang="0">
                  <a:pos x="416" y="256"/>
                </a:cxn>
                <a:cxn ang="0">
                  <a:pos x="422" y="248"/>
                </a:cxn>
                <a:cxn ang="0">
                  <a:pos x="424" y="242"/>
                </a:cxn>
                <a:cxn ang="0">
                  <a:pos x="478" y="66"/>
                </a:cxn>
                <a:cxn ang="0">
                  <a:pos x="478" y="66"/>
                </a:cxn>
                <a:cxn ang="0">
                  <a:pos x="452" y="78"/>
                </a:cxn>
                <a:cxn ang="0">
                  <a:pos x="424" y="90"/>
                </a:cxn>
                <a:cxn ang="0">
                  <a:pos x="396" y="100"/>
                </a:cxn>
                <a:cxn ang="0">
                  <a:pos x="366" y="106"/>
                </a:cxn>
                <a:cxn ang="0">
                  <a:pos x="334" y="110"/>
                </a:cxn>
                <a:cxn ang="0">
                  <a:pos x="300" y="112"/>
                </a:cxn>
                <a:cxn ang="0">
                  <a:pos x="266" y="112"/>
                </a:cxn>
                <a:cxn ang="0">
                  <a:pos x="232" y="108"/>
                </a:cxn>
                <a:cxn ang="0">
                  <a:pos x="232" y="108"/>
                </a:cxn>
              </a:cxnLst>
              <a:rect l="0" t="0" r="r" b="b"/>
              <a:pathLst>
                <a:path w="478" h="286">
                  <a:moveTo>
                    <a:pt x="232" y="108"/>
                  </a:moveTo>
                  <a:lnTo>
                    <a:pt x="232" y="108"/>
                  </a:lnTo>
                  <a:lnTo>
                    <a:pt x="198" y="102"/>
                  </a:lnTo>
                  <a:lnTo>
                    <a:pt x="164" y="92"/>
                  </a:lnTo>
                  <a:lnTo>
                    <a:pt x="132" y="82"/>
                  </a:lnTo>
                  <a:lnTo>
                    <a:pt x="102" y="68"/>
                  </a:lnTo>
                  <a:lnTo>
                    <a:pt x="74" y="54"/>
                  </a:lnTo>
                  <a:lnTo>
                    <a:pt x="46" y="38"/>
                  </a:lnTo>
                  <a:lnTo>
                    <a:pt x="22" y="20"/>
                  </a:lnTo>
                  <a:lnTo>
                    <a:pt x="0" y="0"/>
                  </a:lnTo>
                  <a:lnTo>
                    <a:pt x="4" y="176"/>
                  </a:lnTo>
                  <a:lnTo>
                    <a:pt x="4" y="176"/>
                  </a:lnTo>
                  <a:lnTo>
                    <a:pt x="4" y="176"/>
                  </a:lnTo>
                  <a:lnTo>
                    <a:pt x="4" y="176"/>
                  </a:lnTo>
                  <a:lnTo>
                    <a:pt x="4" y="182"/>
                  </a:lnTo>
                  <a:lnTo>
                    <a:pt x="8" y="190"/>
                  </a:lnTo>
                  <a:lnTo>
                    <a:pt x="14" y="198"/>
                  </a:lnTo>
                  <a:lnTo>
                    <a:pt x="20" y="206"/>
                  </a:lnTo>
                  <a:lnTo>
                    <a:pt x="40" y="220"/>
                  </a:lnTo>
                  <a:lnTo>
                    <a:pt x="66" y="236"/>
                  </a:lnTo>
                  <a:lnTo>
                    <a:pt x="96" y="248"/>
                  </a:lnTo>
                  <a:lnTo>
                    <a:pt x="132" y="260"/>
                  </a:lnTo>
                  <a:lnTo>
                    <a:pt x="170" y="272"/>
                  </a:lnTo>
                  <a:lnTo>
                    <a:pt x="212" y="280"/>
                  </a:lnTo>
                  <a:lnTo>
                    <a:pt x="212" y="280"/>
                  </a:lnTo>
                  <a:lnTo>
                    <a:pt x="252" y="284"/>
                  </a:lnTo>
                  <a:lnTo>
                    <a:pt x="288" y="286"/>
                  </a:lnTo>
                  <a:lnTo>
                    <a:pt x="324" y="286"/>
                  </a:lnTo>
                  <a:lnTo>
                    <a:pt x="354" y="282"/>
                  </a:lnTo>
                  <a:lnTo>
                    <a:pt x="380" y="276"/>
                  </a:lnTo>
                  <a:lnTo>
                    <a:pt x="402" y="266"/>
                  </a:lnTo>
                  <a:lnTo>
                    <a:pt x="410" y="262"/>
                  </a:lnTo>
                  <a:lnTo>
                    <a:pt x="416" y="256"/>
                  </a:lnTo>
                  <a:lnTo>
                    <a:pt x="422" y="248"/>
                  </a:lnTo>
                  <a:lnTo>
                    <a:pt x="424" y="242"/>
                  </a:lnTo>
                  <a:lnTo>
                    <a:pt x="478" y="66"/>
                  </a:lnTo>
                  <a:lnTo>
                    <a:pt x="478" y="66"/>
                  </a:lnTo>
                  <a:lnTo>
                    <a:pt x="452" y="78"/>
                  </a:lnTo>
                  <a:lnTo>
                    <a:pt x="424" y="90"/>
                  </a:lnTo>
                  <a:lnTo>
                    <a:pt x="396" y="100"/>
                  </a:lnTo>
                  <a:lnTo>
                    <a:pt x="366" y="106"/>
                  </a:lnTo>
                  <a:lnTo>
                    <a:pt x="334" y="110"/>
                  </a:lnTo>
                  <a:lnTo>
                    <a:pt x="300" y="112"/>
                  </a:lnTo>
                  <a:lnTo>
                    <a:pt x="266" y="112"/>
                  </a:lnTo>
                  <a:lnTo>
                    <a:pt x="232" y="108"/>
                  </a:lnTo>
                  <a:lnTo>
                    <a:pt x="232" y="10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3" name="Freeform 9"/>
            <p:cNvSpPr>
              <a:spLocks/>
            </p:cNvSpPr>
            <p:nvPr/>
          </p:nvSpPr>
          <p:spPr bwMode="auto">
            <a:xfrm>
              <a:off x="3109" y="3050"/>
              <a:ext cx="174" cy="218"/>
            </a:xfrm>
            <a:custGeom>
              <a:avLst/>
              <a:gdLst/>
              <a:ahLst/>
              <a:cxnLst>
                <a:cxn ang="0">
                  <a:pos x="28" y="2"/>
                </a:cxn>
                <a:cxn ang="0">
                  <a:pos x="28" y="2"/>
                </a:cxn>
                <a:cxn ang="0">
                  <a:pos x="40" y="10"/>
                </a:cxn>
                <a:cxn ang="0">
                  <a:pos x="54" y="20"/>
                </a:cxn>
                <a:cxn ang="0">
                  <a:pos x="72" y="36"/>
                </a:cxn>
                <a:cxn ang="0">
                  <a:pos x="92" y="58"/>
                </a:cxn>
                <a:cxn ang="0">
                  <a:pos x="112" y="86"/>
                </a:cxn>
                <a:cxn ang="0">
                  <a:pos x="122" y="102"/>
                </a:cxn>
                <a:cxn ang="0">
                  <a:pos x="132" y="122"/>
                </a:cxn>
                <a:cxn ang="0">
                  <a:pos x="142" y="142"/>
                </a:cxn>
                <a:cxn ang="0">
                  <a:pos x="150" y="166"/>
                </a:cxn>
                <a:cxn ang="0">
                  <a:pos x="150" y="166"/>
                </a:cxn>
                <a:cxn ang="0">
                  <a:pos x="156" y="170"/>
                </a:cxn>
                <a:cxn ang="0">
                  <a:pos x="168" y="184"/>
                </a:cxn>
                <a:cxn ang="0">
                  <a:pos x="172" y="192"/>
                </a:cxn>
                <a:cxn ang="0">
                  <a:pos x="174" y="200"/>
                </a:cxn>
                <a:cxn ang="0">
                  <a:pos x="172" y="204"/>
                </a:cxn>
                <a:cxn ang="0">
                  <a:pos x="172" y="208"/>
                </a:cxn>
                <a:cxn ang="0">
                  <a:pos x="168" y="212"/>
                </a:cxn>
                <a:cxn ang="0">
                  <a:pos x="164" y="216"/>
                </a:cxn>
                <a:cxn ang="0">
                  <a:pos x="164" y="216"/>
                </a:cxn>
                <a:cxn ang="0">
                  <a:pos x="160" y="216"/>
                </a:cxn>
                <a:cxn ang="0">
                  <a:pos x="150" y="218"/>
                </a:cxn>
                <a:cxn ang="0">
                  <a:pos x="144" y="216"/>
                </a:cxn>
                <a:cxn ang="0">
                  <a:pos x="138" y="212"/>
                </a:cxn>
                <a:cxn ang="0">
                  <a:pos x="134" y="208"/>
                </a:cxn>
                <a:cxn ang="0">
                  <a:pos x="130" y="200"/>
                </a:cxn>
                <a:cxn ang="0">
                  <a:pos x="128" y="188"/>
                </a:cxn>
                <a:cxn ang="0">
                  <a:pos x="128" y="188"/>
                </a:cxn>
                <a:cxn ang="0">
                  <a:pos x="122" y="190"/>
                </a:cxn>
                <a:cxn ang="0">
                  <a:pos x="118" y="188"/>
                </a:cxn>
                <a:cxn ang="0">
                  <a:pos x="118" y="186"/>
                </a:cxn>
                <a:cxn ang="0">
                  <a:pos x="118" y="182"/>
                </a:cxn>
                <a:cxn ang="0">
                  <a:pos x="124" y="168"/>
                </a:cxn>
                <a:cxn ang="0">
                  <a:pos x="124" y="168"/>
                </a:cxn>
                <a:cxn ang="0">
                  <a:pos x="120" y="150"/>
                </a:cxn>
                <a:cxn ang="0">
                  <a:pos x="112" y="132"/>
                </a:cxn>
                <a:cxn ang="0">
                  <a:pos x="102" y="112"/>
                </a:cxn>
                <a:cxn ang="0">
                  <a:pos x="86" y="88"/>
                </a:cxn>
                <a:cxn ang="0">
                  <a:pos x="76" y="76"/>
                </a:cxn>
                <a:cxn ang="0">
                  <a:pos x="66" y="66"/>
                </a:cxn>
                <a:cxn ang="0">
                  <a:pos x="52" y="54"/>
                </a:cxn>
                <a:cxn ang="0">
                  <a:pos x="38" y="44"/>
                </a:cxn>
                <a:cxn ang="0">
                  <a:pos x="22" y="36"/>
                </a:cxn>
                <a:cxn ang="0">
                  <a:pos x="4" y="28"/>
                </a:cxn>
                <a:cxn ang="0">
                  <a:pos x="4" y="28"/>
                </a:cxn>
                <a:cxn ang="0">
                  <a:pos x="2" y="22"/>
                </a:cxn>
                <a:cxn ang="0">
                  <a:pos x="0" y="16"/>
                </a:cxn>
                <a:cxn ang="0">
                  <a:pos x="0" y="10"/>
                </a:cxn>
                <a:cxn ang="0">
                  <a:pos x="0" y="6"/>
                </a:cxn>
                <a:cxn ang="0">
                  <a:pos x="6" y="2"/>
                </a:cxn>
                <a:cxn ang="0">
                  <a:pos x="14" y="0"/>
                </a:cxn>
                <a:cxn ang="0">
                  <a:pos x="28" y="2"/>
                </a:cxn>
                <a:cxn ang="0">
                  <a:pos x="28" y="2"/>
                </a:cxn>
              </a:cxnLst>
              <a:rect l="0" t="0" r="r" b="b"/>
              <a:pathLst>
                <a:path w="174" h="218">
                  <a:moveTo>
                    <a:pt x="28" y="2"/>
                  </a:moveTo>
                  <a:lnTo>
                    <a:pt x="28" y="2"/>
                  </a:lnTo>
                  <a:lnTo>
                    <a:pt x="40" y="10"/>
                  </a:lnTo>
                  <a:lnTo>
                    <a:pt x="54" y="20"/>
                  </a:lnTo>
                  <a:lnTo>
                    <a:pt x="72" y="36"/>
                  </a:lnTo>
                  <a:lnTo>
                    <a:pt x="92" y="58"/>
                  </a:lnTo>
                  <a:lnTo>
                    <a:pt x="112" y="86"/>
                  </a:lnTo>
                  <a:lnTo>
                    <a:pt x="122" y="102"/>
                  </a:lnTo>
                  <a:lnTo>
                    <a:pt x="132" y="122"/>
                  </a:lnTo>
                  <a:lnTo>
                    <a:pt x="142" y="142"/>
                  </a:lnTo>
                  <a:lnTo>
                    <a:pt x="150" y="166"/>
                  </a:lnTo>
                  <a:lnTo>
                    <a:pt x="150" y="166"/>
                  </a:lnTo>
                  <a:lnTo>
                    <a:pt x="156" y="170"/>
                  </a:lnTo>
                  <a:lnTo>
                    <a:pt x="168" y="184"/>
                  </a:lnTo>
                  <a:lnTo>
                    <a:pt x="172" y="192"/>
                  </a:lnTo>
                  <a:lnTo>
                    <a:pt x="174" y="200"/>
                  </a:lnTo>
                  <a:lnTo>
                    <a:pt x="172" y="204"/>
                  </a:lnTo>
                  <a:lnTo>
                    <a:pt x="172" y="208"/>
                  </a:lnTo>
                  <a:lnTo>
                    <a:pt x="168" y="212"/>
                  </a:lnTo>
                  <a:lnTo>
                    <a:pt x="164" y="216"/>
                  </a:lnTo>
                  <a:lnTo>
                    <a:pt x="164" y="216"/>
                  </a:lnTo>
                  <a:lnTo>
                    <a:pt x="160" y="216"/>
                  </a:lnTo>
                  <a:lnTo>
                    <a:pt x="150" y="218"/>
                  </a:lnTo>
                  <a:lnTo>
                    <a:pt x="144" y="216"/>
                  </a:lnTo>
                  <a:lnTo>
                    <a:pt x="138" y="212"/>
                  </a:lnTo>
                  <a:lnTo>
                    <a:pt x="134" y="208"/>
                  </a:lnTo>
                  <a:lnTo>
                    <a:pt x="130" y="200"/>
                  </a:lnTo>
                  <a:lnTo>
                    <a:pt x="128" y="188"/>
                  </a:lnTo>
                  <a:lnTo>
                    <a:pt x="128" y="188"/>
                  </a:lnTo>
                  <a:lnTo>
                    <a:pt x="122" y="190"/>
                  </a:lnTo>
                  <a:lnTo>
                    <a:pt x="118" y="188"/>
                  </a:lnTo>
                  <a:lnTo>
                    <a:pt x="118" y="186"/>
                  </a:lnTo>
                  <a:lnTo>
                    <a:pt x="118" y="182"/>
                  </a:lnTo>
                  <a:lnTo>
                    <a:pt x="124" y="168"/>
                  </a:lnTo>
                  <a:lnTo>
                    <a:pt x="124" y="168"/>
                  </a:lnTo>
                  <a:lnTo>
                    <a:pt x="120" y="150"/>
                  </a:lnTo>
                  <a:lnTo>
                    <a:pt x="112" y="132"/>
                  </a:lnTo>
                  <a:lnTo>
                    <a:pt x="102" y="112"/>
                  </a:lnTo>
                  <a:lnTo>
                    <a:pt x="86" y="88"/>
                  </a:lnTo>
                  <a:lnTo>
                    <a:pt x="76" y="76"/>
                  </a:lnTo>
                  <a:lnTo>
                    <a:pt x="66" y="66"/>
                  </a:lnTo>
                  <a:lnTo>
                    <a:pt x="52" y="54"/>
                  </a:lnTo>
                  <a:lnTo>
                    <a:pt x="38" y="44"/>
                  </a:lnTo>
                  <a:lnTo>
                    <a:pt x="22" y="36"/>
                  </a:lnTo>
                  <a:lnTo>
                    <a:pt x="4" y="28"/>
                  </a:lnTo>
                  <a:lnTo>
                    <a:pt x="4" y="28"/>
                  </a:lnTo>
                  <a:lnTo>
                    <a:pt x="2" y="22"/>
                  </a:lnTo>
                  <a:lnTo>
                    <a:pt x="0" y="16"/>
                  </a:lnTo>
                  <a:lnTo>
                    <a:pt x="0" y="10"/>
                  </a:lnTo>
                  <a:lnTo>
                    <a:pt x="0" y="6"/>
                  </a:lnTo>
                  <a:lnTo>
                    <a:pt x="6" y="2"/>
                  </a:lnTo>
                  <a:lnTo>
                    <a:pt x="14" y="0"/>
                  </a:lnTo>
                  <a:lnTo>
                    <a:pt x="28" y="2"/>
                  </a:lnTo>
                  <a:lnTo>
                    <a:pt x="28" y="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4" name="Freeform 10"/>
            <p:cNvSpPr>
              <a:spLocks/>
            </p:cNvSpPr>
            <p:nvPr/>
          </p:nvSpPr>
          <p:spPr bwMode="auto">
            <a:xfrm>
              <a:off x="2955" y="3148"/>
              <a:ext cx="180" cy="298"/>
            </a:xfrm>
            <a:custGeom>
              <a:avLst/>
              <a:gdLst/>
              <a:ahLst/>
              <a:cxnLst>
                <a:cxn ang="0">
                  <a:pos x="36" y="8"/>
                </a:cxn>
                <a:cxn ang="0">
                  <a:pos x="36" y="8"/>
                </a:cxn>
                <a:cxn ang="0">
                  <a:pos x="48" y="20"/>
                </a:cxn>
                <a:cxn ang="0">
                  <a:pos x="60" y="36"/>
                </a:cxn>
                <a:cxn ang="0">
                  <a:pos x="74" y="60"/>
                </a:cxn>
                <a:cxn ang="0">
                  <a:pos x="88" y="90"/>
                </a:cxn>
                <a:cxn ang="0">
                  <a:pos x="94" y="110"/>
                </a:cxn>
                <a:cxn ang="0">
                  <a:pos x="100" y="130"/>
                </a:cxn>
                <a:cxn ang="0">
                  <a:pos x="104" y="152"/>
                </a:cxn>
                <a:cxn ang="0">
                  <a:pos x="108" y="176"/>
                </a:cxn>
                <a:cxn ang="0">
                  <a:pos x="110" y="202"/>
                </a:cxn>
                <a:cxn ang="0">
                  <a:pos x="112" y="230"/>
                </a:cxn>
                <a:cxn ang="0">
                  <a:pos x="112" y="230"/>
                </a:cxn>
                <a:cxn ang="0">
                  <a:pos x="124" y="234"/>
                </a:cxn>
                <a:cxn ang="0">
                  <a:pos x="136" y="238"/>
                </a:cxn>
                <a:cxn ang="0">
                  <a:pos x="150" y="244"/>
                </a:cxn>
                <a:cxn ang="0">
                  <a:pos x="164" y="254"/>
                </a:cxn>
                <a:cxn ang="0">
                  <a:pos x="174" y="264"/>
                </a:cxn>
                <a:cxn ang="0">
                  <a:pos x="178" y="270"/>
                </a:cxn>
                <a:cxn ang="0">
                  <a:pos x="180" y="276"/>
                </a:cxn>
                <a:cxn ang="0">
                  <a:pos x="180" y="284"/>
                </a:cxn>
                <a:cxn ang="0">
                  <a:pos x="178" y="290"/>
                </a:cxn>
                <a:cxn ang="0">
                  <a:pos x="178" y="290"/>
                </a:cxn>
                <a:cxn ang="0">
                  <a:pos x="170" y="294"/>
                </a:cxn>
                <a:cxn ang="0">
                  <a:pos x="160" y="298"/>
                </a:cxn>
                <a:cxn ang="0">
                  <a:pos x="146" y="298"/>
                </a:cxn>
                <a:cxn ang="0">
                  <a:pos x="74" y="264"/>
                </a:cxn>
                <a:cxn ang="0">
                  <a:pos x="74" y="264"/>
                </a:cxn>
                <a:cxn ang="0">
                  <a:pos x="72" y="262"/>
                </a:cxn>
                <a:cxn ang="0">
                  <a:pos x="68" y="256"/>
                </a:cxn>
                <a:cxn ang="0">
                  <a:pos x="66" y="248"/>
                </a:cxn>
                <a:cxn ang="0">
                  <a:pos x="66" y="244"/>
                </a:cxn>
                <a:cxn ang="0">
                  <a:pos x="68" y="240"/>
                </a:cxn>
                <a:cxn ang="0">
                  <a:pos x="80" y="224"/>
                </a:cxn>
                <a:cxn ang="0">
                  <a:pos x="80" y="224"/>
                </a:cxn>
                <a:cxn ang="0">
                  <a:pos x="82" y="204"/>
                </a:cxn>
                <a:cxn ang="0">
                  <a:pos x="82" y="182"/>
                </a:cxn>
                <a:cxn ang="0">
                  <a:pos x="78" y="156"/>
                </a:cxn>
                <a:cxn ang="0">
                  <a:pos x="74" y="140"/>
                </a:cxn>
                <a:cxn ang="0">
                  <a:pos x="70" y="124"/>
                </a:cxn>
                <a:cxn ang="0">
                  <a:pos x="64" y="108"/>
                </a:cxn>
                <a:cxn ang="0">
                  <a:pos x="56" y="92"/>
                </a:cxn>
                <a:cxn ang="0">
                  <a:pos x="46" y="76"/>
                </a:cxn>
                <a:cxn ang="0">
                  <a:pos x="32" y="60"/>
                </a:cxn>
                <a:cxn ang="0">
                  <a:pos x="18" y="44"/>
                </a:cxn>
                <a:cxn ang="0">
                  <a:pos x="0" y="30"/>
                </a:cxn>
                <a:cxn ang="0">
                  <a:pos x="0" y="30"/>
                </a:cxn>
                <a:cxn ang="0">
                  <a:pos x="0" y="22"/>
                </a:cxn>
                <a:cxn ang="0">
                  <a:pos x="0" y="16"/>
                </a:cxn>
                <a:cxn ang="0">
                  <a:pos x="2" y="8"/>
                </a:cxn>
                <a:cxn ang="0">
                  <a:pos x="6" y="2"/>
                </a:cxn>
                <a:cxn ang="0">
                  <a:pos x="8" y="0"/>
                </a:cxn>
                <a:cxn ang="0">
                  <a:pos x="12" y="0"/>
                </a:cxn>
                <a:cxn ang="0">
                  <a:pos x="22" y="0"/>
                </a:cxn>
                <a:cxn ang="0">
                  <a:pos x="36" y="8"/>
                </a:cxn>
                <a:cxn ang="0">
                  <a:pos x="36" y="8"/>
                </a:cxn>
              </a:cxnLst>
              <a:rect l="0" t="0" r="r" b="b"/>
              <a:pathLst>
                <a:path w="180" h="298">
                  <a:moveTo>
                    <a:pt x="36" y="8"/>
                  </a:moveTo>
                  <a:lnTo>
                    <a:pt x="36" y="8"/>
                  </a:lnTo>
                  <a:lnTo>
                    <a:pt x="48" y="20"/>
                  </a:lnTo>
                  <a:lnTo>
                    <a:pt x="60" y="36"/>
                  </a:lnTo>
                  <a:lnTo>
                    <a:pt x="74" y="60"/>
                  </a:lnTo>
                  <a:lnTo>
                    <a:pt x="88" y="90"/>
                  </a:lnTo>
                  <a:lnTo>
                    <a:pt x="94" y="110"/>
                  </a:lnTo>
                  <a:lnTo>
                    <a:pt x="100" y="130"/>
                  </a:lnTo>
                  <a:lnTo>
                    <a:pt x="104" y="152"/>
                  </a:lnTo>
                  <a:lnTo>
                    <a:pt x="108" y="176"/>
                  </a:lnTo>
                  <a:lnTo>
                    <a:pt x="110" y="202"/>
                  </a:lnTo>
                  <a:lnTo>
                    <a:pt x="112" y="230"/>
                  </a:lnTo>
                  <a:lnTo>
                    <a:pt x="112" y="230"/>
                  </a:lnTo>
                  <a:lnTo>
                    <a:pt x="124" y="234"/>
                  </a:lnTo>
                  <a:lnTo>
                    <a:pt x="136" y="238"/>
                  </a:lnTo>
                  <a:lnTo>
                    <a:pt x="150" y="244"/>
                  </a:lnTo>
                  <a:lnTo>
                    <a:pt x="164" y="254"/>
                  </a:lnTo>
                  <a:lnTo>
                    <a:pt x="174" y="264"/>
                  </a:lnTo>
                  <a:lnTo>
                    <a:pt x="178" y="270"/>
                  </a:lnTo>
                  <a:lnTo>
                    <a:pt x="180" y="276"/>
                  </a:lnTo>
                  <a:lnTo>
                    <a:pt x="180" y="284"/>
                  </a:lnTo>
                  <a:lnTo>
                    <a:pt x="178" y="290"/>
                  </a:lnTo>
                  <a:lnTo>
                    <a:pt x="178" y="290"/>
                  </a:lnTo>
                  <a:lnTo>
                    <a:pt x="170" y="294"/>
                  </a:lnTo>
                  <a:lnTo>
                    <a:pt x="160" y="298"/>
                  </a:lnTo>
                  <a:lnTo>
                    <a:pt x="146" y="298"/>
                  </a:lnTo>
                  <a:lnTo>
                    <a:pt x="74" y="264"/>
                  </a:lnTo>
                  <a:lnTo>
                    <a:pt x="74" y="264"/>
                  </a:lnTo>
                  <a:lnTo>
                    <a:pt x="72" y="262"/>
                  </a:lnTo>
                  <a:lnTo>
                    <a:pt x="68" y="256"/>
                  </a:lnTo>
                  <a:lnTo>
                    <a:pt x="66" y="248"/>
                  </a:lnTo>
                  <a:lnTo>
                    <a:pt x="66" y="244"/>
                  </a:lnTo>
                  <a:lnTo>
                    <a:pt x="68" y="240"/>
                  </a:lnTo>
                  <a:lnTo>
                    <a:pt x="80" y="224"/>
                  </a:lnTo>
                  <a:lnTo>
                    <a:pt x="80" y="224"/>
                  </a:lnTo>
                  <a:lnTo>
                    <a:pt x="82" y="204"/>
                  </a:lnTo>
                  <a:lnTo>
                    <a:pt x="82" y="182"/>
                  </a:lnTo>
                  <a:lnTo>
                    <a:pt x="78" y="156"/>
                  </a:lnTo>
                  <a:lnTo>
                    <a:pt x="74" y="140"/>
                  </a:lnTo>
                  <a:lnTo>
                    <a:pt x="70" y="124"/>
                  </a:lnTo>
                  <a:lnTo>
                    <a:pt x="64" y="108"/>
                  </a:lnTo>
                  <a:lnTo>
                    <a:pt x="56" y="92"/>
                  </a:lnTo>
                  <a:lnTo>
                    <a:pt x="46" y="76"/>
                  </a:lnTo>
                  <a:lnTo>
                    <a:pt x="32" y="60"/>
                  </a:lnTo>
                  <a:lnTo>
                    <a:pt x="18" y="44"/>
                  </a:lnTo>
                  <a:lnTo>
                    <a:pt x="0" y="30"/>
                  </a:lnTo>
                  <a:lnTo>
                    <a:pt x="0" y="30"/>
                  </a:lnTo>
                  <a:lnTo>
                    <a:pt x="0" y="22"/>
                  </a:lnTo>
                  <a:lnTo>
                    <a:pt x="0" y="16"/>
                  </a:lnTo>
                  <a:lnTo>
                    <a:pt x="2" y="8"/>
                  </a:lnTo>
                  <a:lnTo>
                    <a:pt x="6" y="2"/>
                  </a:lnTo>
                  <a:lnTo>
                    <a:pt x="8" y="0"/>
                  </a:lnTo>
                  <a:lnTo>
                    <a:pt x="12" y="0"/>
                  </a:lnTo>
                  <a:lnTo>
                    <a:pt x="22" y="0"/>
                  </a:lnTo>
                  <a:lnTo>
                    <a:pt x="36" y="8"/>
                  </a:lnTo>
                  <a:lnTo>
                    <a:pt x="36"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Freeform 11"/>
            <p:cNvSpPr>
              <a:spLocks/>
            </p:cNvSpPr>
            <p:nvPr/>
          </p:nvSpPr>
          <p:spPr bwMode="auto">
            <a:xfrm>
              <a:off x="2589" y="3122"/>
              <a:ext cx="180" cy="296"/>
            </a:xfrm>
            <a:custGeom>
              <a:avLst/>
              <a:gdLst/>
              <a:ahLst/>
              <a:cxnLst>
                <a:cxn ang="0">
                  <a:pos x="142" y="8"/>
                </a:cxn>
                <a:cxn ang="0">
                  <a:pos x="142" y="8"/>
                </a:cxn>
                <a:cxn ang="0">
                  <a:pos x="132" y="20"/>
                </a:cxn>
                <a:cxn ang="0">
                  <a:pos x="120" y="36"/>
                </a:cxn>
                <a:cxn ang="0">
                  <a:pos x="106" y="60"/>
                </a:cxn>
                <a:cxn ang="0">
                  <a:pos x="92" y="90"/>
                </a:cxn>
                <a:cxn ang="0">
                  <a:pos x="86" y="108"/>
                </a:cxn>
                <a:cxn ang="0">
                  <a:pos x="80" y="130"/>
                </a:cxn>
                <a:cxn ang="0">
                  <a:pos x="76" y="152"/>
                </a:cxn>
                <a:cxn ang="0">
                  <a:pos x="72" y="176"/>
                </a:cxn>
                <a:cxn ang="0">
                  <a:pos x="70" y="202"/>
                </a:cxn>
                <a:cxn ang="0">
                  <a:pos x="68" y="230"/>
                </a:cxn>
                <a:cxn ang="0">
                  <a:pos x="68" y="230"/>
                </a:cxn>
                <a:cxn ang="0">
                  <a:pos x="56" y="234"/>
                </a:cxn>
                <a:cxn ang="0">
                  <a:pos x="42" y="238"/>
                </a:cxn>
                <a:cxn ang="0">
                  <a:pos x="28" y="244"/>
                </a:cxn>
                <a:cxn ang="0">
                  <a:pos x="16" y="252"/>
                </a:cxn>
                <a:cxn ang="0">
                  <a:pos x="6" y="264"/>
                </a:cxn>
                <a:cxn ang="0">
                  <a:pos x="2" y="270"/>
                </a:cxn>
                <a:cxn ang="0">
                  <a:pos x="0" y="276"/>
                </a:cxn>
                <a:cxn ang="0">
                  <a:pos x="0" y="282"/>
                </a:cxn>
                <a:cxn ang="0">
                  <a:pos x="2" y="290"/>
                </a:cxn>
                <a:cxn ang="0">
                  <a:pos x="2" y="290"/>
                </a:cxn>
                <a:cxn ang="0">
                  <a:pos x="10" y="294"/>
                </a:cxn>
                <a:cxn ang="0">
                  <a:pos x="20" y="296"/>
                </a:cxn>
                <a:cxn ang="0">
                  <a:pos x="34" y="296"/>
                </a:cxn>
                <a:cxn ang="0">
                  <a:pos x="106" y="262"/>
                </a:cxn>
                <a:cxn ang="0">
                  <a:pos x="106" y="262"/>
                </a:cxn>
                <a:cxn ang="0">
                  <a:pos x="108" y="262"/>
                </a:cxn>
                <a:cxn ang="0">
                  <a:pos x="112" y="256"/>
                </a:cxn>
                <a:cxn ang="0">
                  <a:pos x="114" y="248"/>
                </a:cxn>
                <a:cxn ang="0">
                  <a:pos x="114" y="244"/>
                </a:cxn>
                <a:cxn ang="0">
                  <a:pos x="112" y="240"/>
                </a:cxn>
                <a:cxn ang="0">
                  <a:pos x="98" y="224"/>
                </a:cxn>
                <a:cxn ang="0">
                  <a:pos x="98" y="224"/>
                </a:cxn>
                <a:cxn ang="0">
                  <a:pos x="98" y="204"/>
                </a:cxn>
                <a:cxn ang="0">
                  <a:pos x="98" y="182"/>
                </a:cxn>
                <a:cxn ang="0">
                  <a:pos x="102" y="154"/>
                </a:cxn>
                <a:cxn ang="0">
                  <a:pos x="104" y="140"/>
                </a:cxn>
                <a:cxn ang="0">
                  <a:pos x="110" y="124"/>
                </a:cxn>
                <a:cxn ang="0">
                  <a:pos x="116" y="108"/>
                </a:cxn>
                <a:cxn ang="0">
                  <a:pos x="124" y="92"/>
                </a:cxn>
                <a:cxn ang="0">
                  <a:pos x="134" y="76"/>
                </a:cxn>
                <a:cxn ang="0">
                  <a:pos x="146" y="60"/>
                </a:cxn>
                <a:cxn ang="0">
                  <a:pos x="162" y="44"/>
                </a:cxn>
                <a:cxn ang="0">
                  <a:pos x="178" y="30"/>
                </a:cxn>
                <a:cxn ang="0">
                  <a:pos x="178" y="30"/>
                </a:cxn>
                <a:cxn ang="0">
                  <a:pos x="180" y="22"/>
                </a:cxn>
                <a:cxn ang="0">
                  <a:pos x="180" y="16"/>
                </a:cxn>
                <a:cxn ang="0">
                  <a:pos x="178" y="8"/>
                </a:cxn>
                <a:cxn ang="0">
                  <a:pos x="174" y="2"/>
                </a:cxn>
                <a:cxn ang="0">
                  <a:pos x="172" y="0"/>
                </a:cxn>
                <a:cxn ang="0">
                  <a:pos x="168" y="0"/>
                </a:cxn>
                <a:cxn ang="0">
                  <a:pos x="158" y="0"/>
                </a:cxn>
                <a:cxn ang="0">
                  <a:pos x="142" y="8"/>
                </a:cxn>
                <a:cxn ang="0">
                  <a:pos x="142" y="8"/>
                </a:cxn>
              </a:cxnLst>
              <a:rect l="0" t="0" r="r" b="b"/>
              <a:pathLst>
                <a:path w="180" h="296">
                  <a:moveTo>
                    <a:pt x="142" y="8"/>
                  </a:moveTo>
                  <a:lnTo>
                    <a:pt x="142" y="8"/>
                  </a:lnTo>
                  <a:lnTo>
                    <a:pt x="132" y="20"/>
                  </a:lnTo>
                  <a:lnTo>
                    <a:pt x="120" y="36"/>
                  </a:lnTo>
                  <a:lnTo>
                    <a:pt x="106" y="60"/>
                  </a:lnTo>
                  <a:lnTo>
                    <a:pt x="92" y="90"/>
                  </a:lnTo>
                  <a:lnTo>
                    <a:pt x="86" y="108"/>
                  </a:lnTo>
                  <a:lnTo>
                    <a:pt x="80" y="130"/>
                  </a:lnTo>
                  <a:lnTo>
                    <a:pt x="76" y="152"/>
                  </a:lnTo>
                  <a:lnTo>
                    <a:pt x="72" y="176"/>
                  </a:lnTo>
                  <a:lnTo>
                    <a:pt x="70" y="202"/>
                  </a:lnTo>
                  <a:lnTo>
                    <a:pt x="68" y="230"/>
                  </a:lnTo>
                  <a:lnTo>
                    <a:pt x="68" y="230"/>
                  </a:lnTo>
                  <a:lnTo>
                    <a:pt x="56" y="234"/>
                  </a:lnTo>
                  <a:lnTo>
                    <a:pt x="42" y="238"/>
                  </a:lnTo>
                  <a:lnTo>
                    <a:pt x="28" y="244"/>
                  </a:lnTo>
                  <a:lnTo>
                    <a:pt x="16" y="252"/>
                  </a:lnTo>
                  <a:lnTo>
                    <a:pt x="6" y="264"/>
                  </a:lnTo>
                  <a:lnTo>
                    <a:pt x="2" y="270"/>
                  </a:lnTo>
                  <a:lnTo>
                    <a:pt x="0" y="276"/>
                  </a:lnTo>
                  <a:lnTo>
                    <a:pt x="0" y="282"/>
                  </a:lnTo>
                  <a:lnTo>
                    <a:pt x="2" y="290"/>
                  </a:lnTo>
                  <a:lnTo>
                    <a:pt x="2" y="290"/>
                  </a:lnTo>
                  <a:lnTo>
                    <a:pt x="10" y="294"/>
                  </a:lnTo>
                  <a:lnTo>
                    <a:pt x="20" y="296"/>
                  </a:lnTo>
                  <a:lnTo>
                    <a:pt x="34" y="296"/>
                  </a:lnTo>
                  <a:lnTo>
                    <a:pt x="106" y="262"/>
                  </a:lnTo>
                  <a:lnTo>
                    <a:pt x="106" y="262"/>
                  </a:lnTo>
                  <a:lnTo>
                    <a:pt x="108" y="262"/>
                  </a:lnTo>
                  <a:lnTo>
                    <a:pt x="112" y="256"/>
                  </a:lnTo>
                  <a:lnTo>
                    <a:pt x="114" y="248"/>
                  </a:lnTo>
                  <a:lnTo>
                    <a:pt x="114" y="244"/>
                  </a:lnTo>
                  <a:lnTo>
                    <a:pt x="112" y="240"/>
                  </a:lnTo>
                  <a:lnTo>
                    <a:pt x="98" y="224"/>
                  </a:lnTo>
                  <a:lnTo>
                    <a:pt x="98" y="224"/>
                  </a:lnTo>
                  <a:lnTo>
                    <a:pt x="98" y="204"/>
                  </a:lnTo>
                  <a:lnTo>
                    <a:pt x="98" y="182"/>
                  </a:lnTo>
                  <a:lnTo>
                    <a:pt x="102" y="154"/>
                  </a:lnTo>
                  <a:lnTo>
                    <a:pt x="104" y="140"/>
                  </a:lnTo>
                  <a:lnTo>
                    <a:pt x="110" y="124"/>
                  </a:lnTo>
                  <a:lnTo>
                    <a:pt x="116" y="108"/>
                  </a:lnTo>
                  <a:lnTo>
                    <a:pt x="124" y="92"/>
                  </a:lnTo>
                  <a:lnTo>
                    <a:pt x="134" y="76"/>
                  </a:lnTo>
                  <a:lnTo>
                    <a:pt x="146" y="60"/>
                  </a:lnTo>
                  <a:lnTo>
                    <a:pt x="162" y="44"/>
                  </a:lnTo>
                  <a:lnTo>
                    <a:pt x="178" y="30"/>
                  </a:lnTo>
                  <a:lnTo>
                    <a:pt x="178" y="30"/>
                  </a:lnTo>
                  <a:lnTo>
                    <a:pt x="180" y="22"/>
                  </a:lnTo>
                  <a:lnTo>
                    <a:pt x="180" y="16"/>
                  </a:lnTo>
                  <a:lnTo>
                    <a:pt x="178" y="8"/>
                  </a:lnTo>
                  <a:lnTo>
                    <a:pt x="174" y="2"/>
                  </a:lnTo>
                  <a:lnTo>
                    <a:pt x="172" y="0"/>
                  </a:lnTo>
                  <a:lnTo>
                    <a:pt x="168" y="0"/>
                  </a:lnTo>
                  <a:lnTo>
                    <a:pt x="158" y="0"/>
                  </a:lnTo>
                  <a:lnTo>
                    <a:pt x="142" y="8"/>
                  </a:lnTo>
                  <a:lnTo>
                    <a:pt x="142" y="8"/>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6" name="Freeform 13"/>
            <p:cNvSpPr>
              <a:spLocks/>
            </p:cNvSpPr>
            <p:nvPr/>
          </p:nvSpPr>
          <p:spPr bwMode="auto">
            <a:xfrm rot="4268582">
              <a:off x="2485" y="2622"/>
              <a:ext cx="230" cy="400"/>
            </a:xfrm>
            <a:custGeom>
              <a:avLst/>
              <a:gdLst/>
              <a:ahLst/>
              <a:cxnLst>
                <a:cxn ang="0">
                  <a:pos x="36" y="62"/>
                </a:cxn>
                <a:cxn ang="0">
                  <a:pos x="36" y="62"/>
                </a:cxn>
                <a:cxn ang="0">
                  <a:pos x="34" y="68"/>
                </a:cxn>
                <a:cxn ang="0">
                  <a:pos x="32" y="88"/>
                </a:cxn>
                <a:cxn ang="0">
                  <a:pos x="30" y="102"/>
                </a:cxn>
                <a:cxn ang="0">
                  <a:pos x="32" y="118"/>
                </a:cxn>
                <a:cxn ang="0">
                  <a:pos x="32" y="136"/>
                </a:cxn>
                <a:cxn ang="0">
                  <a:pos x="36" y="156"/>
                </a:cxn>
                <a:cxn ang="0">
                  <a:pos x="42" y="176"/>
                </a:cxn>
                <a:cxn ang="0">
                  <a:pos x="50" y="198"/>
                </a:cxn>
                <a:cxn ang="0">
                  <a:pos x="62" y="220"/>
                </a:cxn>
                <a:cxn ang="0">
                  <a:pos x="78" y="244"/>
                </a:cxn>
                <a:cxn ang="0">
                  <a:pos x="98" y="266"/>
                </a:cxn>
                <a:cxn ang="0">
                  <a:pos x="122" y="288"/>
                </a:cxn>
                <a:cxn ang="0">
                  <a:pos x="152" y="310"/>
                </a:cxn>
                <a:cxn ang="0">
                  <a:pos x="186" y="330"/>
                </a:cxn>
                <a:cxn ang="0">
                  <a:pos x="186" y="330"/>
                </a:cxn>
                <a:cxn ang="0">
                  <a:pos x="198" y="344"/>
                </a:cxn>
                <a:cxn ang="0">
                  <a:pos x="220" y="370"/>
                </a:cxn>
                <a:cxn ang="0">
                  <a:pos x="228" y="382"/>
                </a:cxn>
                <a:cxn ang="0">
                  <a:pos x="230" y="388"/>
                </a:cxn>
                <a:cxn ang="0">
                  <a:pos x="230" y="394"/>
                </a:cxn>
                <a:cxn ang="0">
                  <a:pos x="228" y="396"/>
                </a:cxn>
                <a:cxn ang="0">
                  <a:pos x="226" y="400"/>
                </a:cxn>
                <a:cxn ang="0">
                  <a:pos x="220" y="400"/>
                </a:cxn>
                <a:cxn ang="0">
                  <a:pos x="210" y="398"/>
                </a:cxn>
                <a:cxn ang="0">
                  <a:pos x="210" y="398"/>
                </a:cxn>
                <a:cxn ang="0">
                  <a:pos x="202" y="394"/>
                </a:cxn>
                <a:cxn ang="0">
                  <a:pos x="176" y="378"/>
                </a:cxn>
                <a:cxn ang="0">
                  <a:pos x="142" y="352"/>
                </a:cxn>
                <a:cxn ang="0">
                  <a:pos x="122" y="336"/>
                </a:cxn>
                <a:cxn ang="0">
                  <a:pos x="102" y="316"/>
                </a:cxn>
                <a:cxn ang="0">
                  <a:pos x="82" y="294"/>
                </a:cxn>
                <a:cxn ang="0">
                  <a:pos x="62" y="270"/>
                </a:cxn>
                <a:cxn ang="0">
                  <a:pos x="46" y="242"/>
                </a:cxn>
                <a:cxn ang="0">
                  <a:pos x="30" y="212"/>
                </a:cxn>
                <a:cxn ang="0">
                  <a:pos x="18" y="180"/>
                </a:cxn>
                <a:cxn ang="0">
                  <a:pos x="8" y="144"/>
                </a:cxn>
                <a:cxn ang="0">
                  <a:pos x="4" y="126"/>
                </a:cxn>
                <a:cxn ang="0">
                  <a:pos x="4" y="106"/>
                </a:cxn>
                <a:cxn ang="0">
                  <a:pos x="2" y="86"/>
                </a:cxn>
                <a:cxn ang="0">
                  <a:pos x="2" y="66"/>
                </a:cxn>
                <a:cxn ang="0">
                  <a:pos x="2" y="66"/>
                </a:cxn>
                <a:cxn ang="0">
                  <a:pos x="0" y="62"/>
                </a:cxn>
                <a:cxn ang="0">
                  <a:pos x="0" y="56"/>
                </a:cxn>
                <a:cxn ang="0">
                  <a:pos x="2" y="50"/>
                </a:cxn>
                <a:cxn ang="0">
                  <a:pos x="2" y="50"/>
                </a:cxn>
                <a:cxn ang="0">
                  <a:pos x="4" y="46"/>
                </a:cxn>
                <a:cxn ang="0">
                  <a:pos x="10" y="40"/>
                </a:cxn>
                <a:cxn ang="0">
                  <a:pos x="10" y="40"/>
                </a:cxn>
                <a:cxn ang="0">
                  <a:pos x="14" y="36"/>
                </a:cxn>
                <a:cxn ang="0">
                  <a:pos x="20" y="34"/>
                </a:cxn>
                <a:cxn ang="0">
                  <a:pos x="20" y="34"/>
                </a:cxn>
                <a:cxn ang="0">
                  <a:pos x="20" y="26"/>
                </a:cxn>
                <a:cxn ang="0">
                  <a:pos x="22" y="12"/>
                </a:cxn>
                <a:cxn ang="0">
                  <a:pos x="22" y="12"/>
                </a:cxn>
                <a:cxn ang="0">
                  <a:pos x="26" y="2"/>
                </a:cxn>
                <a:cxn ang="0">
                  <a:pos x="28" y="0"/>
                </a:cxn>
                <a:cxn ang="0">
                  <a:pos x="30" y="0"/>
                </a:cxn>
                <a:cxn ang="0">
                  <a:pos x="32" y="2"/>
                </a:cxn>
                <a:cxn ang="0">
                  <a:pos x="34" y="6"/>
                </a:cxn>
                <a:cxn ang="0">
                  <a:pos x="34" y="18"/>
                </a:cxn>
                <a:cxn ang="0">
                  <a:pos x="34" y="34"/>
                </a:cxn>
              </a:cxnLst>
              <a:rect l="0" t="0" r="r" b="b"/>
              <a:pathLst>
                <a:path w="230" h="400">
                  <a:moveTo>
                    <a:pt x="36" y="62"/>
                  </a:moveTo>
                  <a:lnTo>
                    <a:pt x="36" y="62"/>
                  </a:lnTo>
                  <a:lnTo>
                    <a:pt x="34" y="68"/>
                  </a:lnTo>
                  <a:lnTo>
                    <a:pt x="32" y="88"/>
                  </a:lnTo>
                  <a:lnTo>
                    <a:pt x="30" y="102"/>
                  </a:lnTo>
                  <a:lnTo>
                    <a:pt x="32" y="118"/>
                  </a:lnTo>
                  <a:lnTo>
                    <a:pt x="32" y="136"/>
                  </a:lnTo>
                  <a:lnTo>
                    <a:pt x="36" y="156"/>
                  </a:lnTo>
                  <a:lnTo>
                    <a:pt x="42" y="176"/>
                  </a:lnTo>
                  <a:lnTo>
                    <a:pt x="50" y="198"/>
                  </a:lnTo>
                  <a:lnTo>
                    <a:pt x="62" y="220"/>
                  </a:lnTo>
                  <a:lnTo>
                    <a:pt x="78" y="244"/>
                  </a:lnTo>
                  <a:lnTo>
                    <a:pt x="98" y="266"/>
                  </a:lnTo>
                  <a:lnTo>
                    <a:pt x="122" y="288"/>
                  </a:lnTo>
                  <a:lnTo>
                    <a:pt x="152" y="310"/>
                  </a:lnTo>
                  <a:lnTo>
                    <a:pt x="186" y="330"/>
                  </a:lnTo>
                  <a:lnTo>
                    <a:pt x="186" y="330"/>
                  </a:lnTo>
                  <a:lnTo>
                    <a:pt x="198" y="344"/>
                  </a:lnTo>
                  <a:lnTo>
                    <a:pt x="220" y="370"/>
                  </a:lnTo>
                  <a:lnTo>
                    <a:pt x="228" y="382"/>
                  </a:lnTo>
                  <a:lnTo>
                    <a:pt x="230" y="388"/>
                  </a:lnTo>
                  <a:lnTo>
                    <a:pt x="230" y="394"/>
                  </a:lnTo>
                  <a:lnTo>
                    <a:pt x="228" y="396"/>
                  </a:lnTo>
                  <a:lnTo>
                    <a:pt x="226" y="400"/>
                  </a:lnTo>
                  <a:lnTo>
                    <a:pt x="220" y="400"/>
                  </a:lnTo>
                  <a:lnTo>
                    <a:pt x="210" y="398"/>
                  </a:lnTo>
                  <a:lnTo>
                    <a:pt x="210" y="398"/>
                  </a:lnTo>
                  <a:lnTo>
                    <a:pt x="202" y="394"/>
                  </a:lnTo>
                  <a:lnTo>
                    <a:pt x="176" y="378"/>
                  </a:lnTo>
                  <a:lnTo>
                    <a:pt x="142" y="352"/>
                  </a:lnTo>
                  <a:lnTo>
                    <a:pt x="122" y="336"/>
                  </a:lnTo>
                  <a:lnTo>
                    <a:pt x="102" y="316"/>
                  </a:lnTo>
                  <a:lnTo>
                    <a:pt x="82" y="294"/>
                  </a:lnTo>
                  <a:lnTo>
                    <a:pt x="62" y="270"/>
                  </a:lnTo>
                  <a:lnTo>
                    <a:pt x="46" y="242"/>
                  </a:lnTo>
                  <a:lnTo>
                    <a:pt x="30" y="212"/>
                  </a:lnTo>
                  <a:lnTo>
                    <a:pt x="18" y="180"/>
                  </a:lnTo>
                  <a:lnTo>
                    <a:pt x="8" y="144"/>
                  </a:lnTo>
                  <a:lnTo>
                    <a:pt x="4" y="126"/>
                  </a:lnTo>
                  <a:lnTo>
                    <a:pt x="4" y="106"/>
                  </a:lnTo>
                  <a:lnTo>
                    <a:pt x="2" y="86"/>
                  </a:lnTo>
                  <a:lnTo>
                    <a:pt x="2" y="66"/>
                  </a:lnTo>
                  <a:lnTo>
                    <a:pt x="2" y="66"/>
                  </a:lnTo>
                  <a:lnTo>
                    <a:pt x="0" y="62"/>
                  </a:lnTo>
                  <a:lnTo>
                    <a:pt x="0" y="56"/>
                  </a:lnTo>
                  <a:lnTo>
                    <a:pt x="2" y="50"/>
                  </a:lnTo>
                  <a:lnTo>
                    <a:pt x="2" y="50"/>
                  </a:lnTo>
                  <a:lnTo>
                    <a:pt x="4" y="46"/>
                  </a:lnTo>
                  <a:lnTo>
                    <a:pt x="10" y="40"/>
                  </a:lnTo>
                  <a:lnTo>
                    <a:pt x="10" y="40"/>
                  </a:lnTo>
                  <a:lnTo>
                    <a:pt x="14" y="36"/>
                  </a:lnTo>
                  <a:lnTo>
                    <a:pt x="20" y="34"/>
                  </a:lnTo>
                  <a:lnTo>
                    <a:pt x="20" y="34"/>
                  </a:lnTo>
                  <a:lnTo>
                    <a:pt x="20" y="26"/>
                  </a:lnTo>
                  <a:lnTo>
                    <a:pt x="22" y="12"/>
                  </a:lnTo>
                  <a:lnTo>
                    <a:pt x="22" y="12"/>
                  </a:lnTo>
                  <a:lnTo>
                    <a:pt x="26" y="2"/>
                  </a:lnTo>
                  <a:lnTo>
                    <a:pt x="28" y="0"/>
                  </a:lnTo>
                  <a:lnTo>
                    <a:pt x="30" y="0"/>
                  </a:lnTo>
                  <a:lnTo>
                    <a:pt x="32" y="2"/>
                  </a:lnTo>
                  <a:lnTo>
                    <a:pt x="34" y="6"/>
                  </a:lnTo>
                  <a:lnTo>
                    <a:pt x="34" y="18"/>
                  </a:lnTo>
                  <a:lnTo>
                    <a:pt x="34" y="34"/>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14"/>
            <p:cNvSpPr>
              <a:spLocks/>
            </p:cNvSpPr>
            <p:nvPr/>
          </p:nvSpPr>
          <p:spPr bwMode="auto">
            <a:xfrm>
              <a:off x="2613" y="2646"/>
              <a:ext cx="612" cy="396"/>
            </a:xfrm>
            <a:custGeom>
              <a:avLst/>
              <a:gdLst/>
              <a:ahLst/>
              <a:cxnLst>
                <a:cxn ang="0">
                  <a:pos x="608" y="264"/>
                </a:cxn>
                <a:cxn ang="0">
                  <a:pos x="610" y="226"/>
                </a:cxn>
                <a:cxn ang="0">
                  <a:pos x="600" y="188"/>
                </a:cxn>
                <a:cxn ang="0">
                  <a:pos x="580" y="150"/>
                </a:cxn>
                <a:cxn ang="0">
                  <a:pos x="548" y="114"/>
                </a:cxn>
                <a:cxn ang="0">
                  <a:pos x="510" y="82"/>
                </a:cxn>
                <a:cxn ang="0">
                  <a:pos x="462" y="52"/>
                </a:cxn>
                <a:cxn ang="0">
                  <a:pos x="408" y="30"/>
                </a:cxn>
                <a:cxn ang="0">
                  <a:pos x="346" y="12"/>
                </a:cxn>
                <a:cxn ang="0">
                  <a:pos x="316" y="6"/>
                </a:cxn>
                <a:cxn ang="0">
                  <a:pos x="256" y="0"/>
                </a:cxn>
                <a:cxn ang="0">
                  <a:pos x="198" y="4"/>
                </a:cxn>
                <a:cxn ang="0">
                  <a:pos x="144" y="12"/>
                </a:cxn>
                <a:cxn ang="0">
                  <a:pos x="98" y="28"/>
                </a:cxn>
                <a:cxn ang="0">
                  <a:pos x="60" y="50"/>
                </a:cxn>
                <a:cxn ang="0">
                  <a:pos x="30" y="80"/>
                </a:cxn>
                <a:cxn ang="0">
                  <a:pos x="10" y="112"/>
                </a:cxn>
                <a:cxn ang="0">
                  <a:pos x="4" y="132"/>
                </a:cxn>
                <a:cxn ang="0">
                  <a:pos x="2" y="170"/>
                </a:cxn>
                <a:cxn ang="0">
                  <a:pos x="12" y="208"/>
                </a:cxn>
                <a:cxn ang="0">
                  <a:pos x="32" y="246"/>
                </a:cxn>
                <a:cxn ang="0">
                  <a:pos x="64" y="282"/>
                </a:cxn>
                <a:cxn ang="0">
                  <a:pos x="102" y="314"/>
                </a:cxn>
                <a:cxn ang="0">
                  <a:pos x="150" y="344"/>
                </a:cxn>
                <a:cxn ang="0">
                  <a:pos x="204" y="366"/>
                </a:cxn>
                <a:cxn ang="0">
                  <a:pos x="266" y="384"/>
                </a:cxn>
                <a:cxn ang="0">
                  <a:pos x="296" y="390"/>
                </a:cxn>
                <a:cxn ang="0">
                  <a:pos x="356" y="396"/>
                </a:cxn>
                <a:cxn ang="0">
                  <a:pos x="414" y="394"/>
                </a:cxn>
                <a:cxn ang="0">
                  <a:pos x="466" y="384"/>
                </a:cxn>
                <a:cxn ang="0">
                  <a:pos x="514" y="368"/>
                </a:cxn>
                <a:cxn ang="0">
                  <a:pos x="552" y="346"/>
                </a:cxn>
                <a:cxn ang="0">
                  <a:pos x="582" y="316"/>
                </a:cxn>
                <a:cxn ang="0">
                  <a:pos x="602" y="284"/>
                </a:cxn>
                <a:cxn ang="0">
                  <a:pos x="608" y="264"/>
                </a:cxn>
              </a:cxnLst>
              <a:rect l="0" t="0" r="r" b="b"/>
              <a:pathLst>
                <a:path w="612" h="396">
                  <a:moveTo>
                    <a:pt x="608" y="264"/>
                  </a:moveTo>
                  <a:lnTo>
                    <a:pt x="608" y="264"/>
                  </a:lnTo>
                  <a:lnTo>
                    <a:pt x="612" y="246"/>
                  </a:lnTo>
                  <a:lnTo>
                    <a:pt x="610" y="226"/>
                  </a:lnTo>
                  <a:lnTo>
                    <a:pt x="608" y="206"/>
                  </a:lnTo>
                  <a:lnTo>
                    <a:pt x="600" y="188"/>
                  </a:lnTo>
                  <a:lnTo>
                    <a:pt x="592" y="168"/>
                  </a:lnTo>
                  <a:lnTo>
                    <a:pt x="580" y="150"/>
                  </a:lnTo>
                  <a:lnTo>
                    <a:pt x="566" y="132"/>
                  </a:lnTo>
                  <a:lnTo>
                    <a:pt x="548" y="114"/>
                  </a:lnTo>
                  <a:lnTo>
                    <a:pt x="530" y="98"/>
                  </a:lnTo>
                  <a:lnTo>
                    <a:pt x="510" y="82"/>
                  </a:lnTo>
                  <a:lnTo>
                    <a:pt x="486" y="66"/>
                  </a:lnTo>
                  <a:lnTo>
                    <a:pt x="462" y="52"/>
                  </a:lnTo>
                  <a:lnTo>
                    <a:pt x="436" y="40"/>
                  </a:lnTo>
                  <a:lnTo>
                    <a:pt x="408" y="30"/>
                  </a:lnTo>
                  <a:lnTo>
                    <a:pt x="378" y="20"/>
                  </a:lnTo>
                  <a:lnTo>
                    <a:pt x="346" y="12"/>
                  </a:lnTo>
                  <a:lnTo>
                    <a:pt x="346" y="12"/>
                  </a:lnTo>
                  <a:lnTo>
                    <a:pt x="316" y="6"/>
                  </a:lnTo>
                  <a:lnTo>
                    <a:pt x="286" y="2"/>
                  </a:lnTo>
                  <a:lnTo>
                    <a:pt x="256" y="0"/>
                  </a:lnTo>
                  <a:lnTo>
                    <a:pt x="226" y="2"/>
                  </a:lnTo>
                  <a:lnTo>
                    <a:pt x="198" y="4"/>
                  </a:lnTo>
                  <a:lnTo>
                    <a:pt x="170" y="6"/>
                  </a:lnTo>
                  <a:lnTo>
                    <a:pt x="144" y="12"/>
                  </a:lnTo>
                  <a:lnTo>
                    <a:pt x="120" y="20"/>
                  </a:lnTo>
                  <a:lnTo>
                    <a:pt x="98" y="28"/>
                  </a:lnTo>
                  <a:lnTo>
                    <a:pt x="78" y="38"/>
                  </a:lnTo>
                  <a:lnTo>
                    <a:pt x="60" y="50"/>
                  </a:lnTo>
                  <a:lnTo>
                    <a:pt x="42" y="64"/>
                  </a:lnTo>
                  <a:lnTo>
                    <a:pt x="30" y="80"/>
                  </a:lnTo>
                  <a:lnTo>
                    <a:pt x="18" y="96"/>
                  </a:lnTo>
                  <a:lnTo>
                    <a:pt x="10" y="112"/>
                  </a:lnTo>
                  <a:lnTo>
                    <a:pt x="4" y="132"/>
                  </a:lnTo>
                  <a:lnTo>
                    <a:pt x="4" y="132"/>
                  </a:lnTo>
                  <a:lnTo>
                    <a:pt x="0" y="150"/>
                  </a:lnTo>
                  <a:lnTo>
                    <a:pt x="2" y="170"/>
                  </a:lnTo>
                  <a:lnTo>
                    <a:pt x="4" y="190"/>
                  </a:lnTo>
                  <a:lnTo>
                    <a:pt x="12" y="208"/>
                  </a:lnTo>
                  <a:lnTo>
                    <a:pt x="20" y="228"/>
                  </a:lnTo>
                  <a:lnTo>
                    <a:pt x="32" y="246"/>
                  </a:lnTo>
                  <a:lnTo>
                    <a:pt x="46" y="264"/>
                  </a:lnTo>
                  <a:lnTo>
                    <a:pt x="64" y="282"/>
                  </a:lnTo>
                  <a:lnTo>
                    <a:pt x="82" y="298"/>
                  </a:lnTo>
                  <a:lnTo>
                    <a:pt x="102" y="314"/>
                  </a:lnTo>
                  <a:lnTo>
                    <a:pt x="126" y="330"/>
                  </a:lnTo>
                  <a:lnTo>
                    <a:pt x="150" y="344"/>
                  </a:lnTo>
                  <a:lnTo>
                    <a:pt x="176" y="356"/>
                  </a:lnTo>
                  <a:lnTo>
                    <a:pt x="204" y="366"/>
                  </a:lnTo>
                  <a:lnTo>
                    <a:pt x="234" y="376"/>
                  </a:lnTo>
                  <a:lnTo>
                    <a:pt x="266" y="384"/>
                  </a:lnTo>
                  <a:lnTo>
                    <a:pt x="266" y="384"/>
                  </a:lnTo>
                  <a:lnTo>
                    <a:pt x="296" y="390"/>
                  </a:lnTo>
                  <a:lnTo>
                    <a:pt x="326" y="394"/>
                  </a:lnTo>
                  <a:lnTo>
                    <a:pt x="356" y="396"/>
                  </a:lnTo>
                  <a:lnTo>
                    <a:pt x="386" y="396"/>
                  </a:lnTo>
                  <a:lnTo>
                    <a:pt x="414" y="394"/>
                  </a:lnTo>
                  <a:lnTo>
                    <a:pt x="442" y="390"/>
                  </a:lnTo>
                  <a:lnTo>
                    <a:pt x="466" y="384"/>
                  </a:lnTo>
                  <a:lnTo>
                    <a:pt x="492" y="376"/>
                  </a:lnTo>
                  <a:lnTo>
                    <a:pt x="514" y="368"/>
                  </a:lnTo>
                  <a:lnTo>
                    <a:pt x="534" y="358"/>
                  </a:lnTo>
                  <a:lnTo>
                    <a:pt x="552" y="346"/>
                  </a:lnTo>
                  <a:lnTo>
                    <a:pt x="568" y="332"/>
                  </a:lnTo>
                  <a:lnTo>
                    <a:pt x="582" y="316"/>
                  </a:lnTo>
                  <a:lnTo>
                    <a:pt x="594" y="300"/>
                  </a:lnTo>
                  <a:lnTo>
                    <a:pt x="602" y="284"/>
                  </a:lnTo>
                  <a:lnTo>
                    <a:pt x="608" y="264"/>
                  </a:lnTo>
                  <a:lnTo>
                    <a:pt x="608" y="264"/>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8" name="Freeform 15"/>
            <p:cNvSpPr>
              <a:spLocks/>
            </p:cNvSpPr>
            <p:nvPr/>
          </p:nvSpPr>
          <p:spPr bwMode="auto">
            <a:xfrm>
              <a:off x="2739" y="2722"/>
              <a:ext cx="88" cy="78"/>
            </a:xfrm>
            <a:custGeom>
              <a:avLst/>
              <a:gdLst/>
              <a:ahLst/>
              <a:cxnLst>
                <a:cxn ang="0">
                  <a:pos x="40" y="70"/>
                </a:cxn>
                <a:cxn ang="0">
                  <a:pos x="40" y="70"/>
                </a:cxn>
                <a:cxn ang="0">
                  <a:pos x="56" y="74"/>
                </a:cxn>
                <a:cxn ang="0">
                  <a:pos x="68" y="78"/>
                </a:cxn>
                <a:cxn ang="0">
                  <a:pos x="68" y="78"/>
                </a:cxn>
                <a:cxn ang="0">
                  <a:pos x="74" y="72"/>
                </a:cxn>
                <a:cxn ang="0">
                  <a:pos x="74" y="72"/>
                </a:cxn>
                <a:cxn ang="0">
                  <a:pos x="80" y="64"/>
                </a:cxn>
                <a:cxn ang="0">
                  <a:pos x="84" y="56"/>
                </a:cxn>
                <a:cxn ang="0">
                  <a:pos x="86" y="48"/>
                </a:cxn>
                <a:cxn ang="0">
                  <a:pos x="88" y="40"/>
                </a:cxn>
                <a:cxn ang="0">
                  <a:pos x="86" y="30"/>
                </a:cxn>
                <a:cxn ang="0">
                  <a:pos x="84" y="22"/>
                </a:cxn>
                <a:cxn ang="0">
                  <a:pos x="80" y="16"/>
                </a:cxn>
                <a:cxn ang="0">
                  <a:pos x="76" y="10"/>
                </a:cxn>
                <a:cxn ang="0">
                  <a:pos x="76" y="10"/>
                </a:cxn>
                <a:cxn ang="0">
                  <a:pos x="68" y="4"/>
                </a:cxn>
                <a:cxn ang="0">
                  <a:pos x="60" y="2"/>
                </a:cxn>
                <a:cxn ang="0">
                  <a:pos x="52" y="0"/>
                </a:cxn>
                <a:cxn ang="0">
                  <a:pos x="44" y="0"/>
                </a:cxn>
                <a:cxn ang="0">
                  <a:pos x="36" y="2"/>
                </a:cxn>
                <a:cxn ang="0">
                  <a:pos x="28" y="6"/>
                </a:cxn>
                <a:cxn ang="0">
                  <a:pos x="20" y="10"/>
                </a:cxn>
                <a:cxn ang="0">
                  <a:pos x="12" y="18"/>
                </a:cxn>
                <a:cxn ang="0">
                  <a:pos x="12" y="18"/>
                </a:cxn>
                <a:cxn ang="0">
                  <a:pos x="6" y="28"/>
                </a:cxn>
                <a:cxn ang="0">
                  <a:pos x="0" y="40"/>
                </a:cxn>
                <a:cxn ang="0">
                  <a:pos x="0" y="54"/>
                </a:cxn>
                <a:cxn ang="0">
                  <a:pos x="2" y="66"/>
                </a:cxn>
                <a:cxn ang="0">
                  <a:pos x="2" y="66"/>
                </a:cxn>
                <a:cxn ang="0">
                  <a:pos x="20" y="66"/>
                </a:cxn>
                <a:cxn ang="0">
                  <a:pos x="40" y="70"/>
                </a:cxn>
                <a:cxn ang="0">
                  <a:pos x="40" y="70"/>
                </a:cxn>
              </a:cxnLst>
              <a:rect l="0" t="0" r="r" b="b"/>
              <a:pathLst>
                <a:path w="88" h="78">
                  <a:moveTo>
                    <a:pt x="40" y="70"/>
                  </a:moveTo>
                  <a:lnTo>
                    <a:pt x="40" y="70"/>
                  </a:lnTo>
                  <a:lnTo>
                    <a:pt x="56" y="74"/>
                  </a:lnTo>
                  <a:lnTo>
                    <a:pt x="68" y="78"/>
                  </a:lnTo>
                  <a:lnTo>
                    <a:pt x="68" y="78"/>
                  </a:lnTo>
                  <a:lnTo>
                    <a:pt x="74" y="72"/>
                  </a:lnTo>
                  <a:lnTo>
                    <a:pt x="74" y="72"/>
                  </a:lnTo>
                  <a:lnTo>
                    <a:pt x="80" y="64"/>
                  </a:lnTo>
                  <a:lnTo>
                    <a:pt x="84" y="56"/>
                  </a:lnTo>
                  <a:lnTo>
                    <a:pt x="86" y="48"/>
                  </a:lnTo>
                  <a:lnTo>
                    <a:pt x="88" y="40"/>
                  </a:lnTo>
                  <a:lnTo>
                    <a:pt x="86" y="30"/>
                  </a:lnTo>
                  <a:lnTo>
                    <a:pt x="84" y="22"/>
                  </a:lnTo>
                  <a:lnTo>
                    <a:pt x="80" y="16"/>
                  </a:lnTo>
                  <a:lnTo>
                    <a:pt x="76" y="10"/>
                  </a:lnTo>
                  <a:lnTo>
                    <a:pt x="76" y="10"/>
                  </a:lnTo>
                  <a:lnTo>
                    <a:pt x="68" y="4"/>
                  </a:lnTo>
                  <a:lnTo>
                    <a:pt x="60" y="2"/>
                  </a:lnTo>
                  <a:lnTo>
                    <a:pt x="52" y="0"/>
                  </a:lnTo>
                  <a:lnTo>
                    <a:pt x="44" y="0"/>
                  </a:lnTo>
                  <a:lnTo>
                    <a:pt x="36" y="2"/>
                  </a:lnTo>
                  <a:lnTo>
                    <a:pt x="28" y="6"/>
                  </a:lnTo>
                  <a:lnTo>
                    <a:pt x="20" y="10"/>
                  </a:lnTo>
                  <a:lnTo>
                    <a:pt x="12" y="18"/>
                  </a:lnTo>
                  <a:lnTo>
                    <a:pt x="12" y="18"/>
                  </a:lnTo>
                  <a:lnTo>
                    <a:pt x="6" y="28"/>
                  </a:lnTo>
                  <a:lnTo>
                    <a:pt x="0" y="40"/>
                  </a:lnTo>
                  <a:lnTo>
                    <a:pt x="0" y="54"/>
                  </a:lnTo>
                  <a:lnTo>
                    <a:pt x="2" y="66"/>
                  </a:lnTo>
                  <a:lnTo>
                    <a:pt x="2" y="66"/>
                  </a:lnTo>
                  <a:lnTo>
                    <a:pt x="20" y="66"/>
                  </a:lnTo>
                  <a:lnTo>
                    <a:pt x="40" y="70"/>
                  </a:lnTo>
                  <a:lnTo>
                    <a:pt x="40" y="7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29" name="Freeform 16"/>
            <p:cNvSpPr>
              <a:spLocks/>
            </p:cNvSpPr>
            <p:nvPr/>
          </p:nvSpPr>
          <p:spPr bwMode="auto">
            <a:xfrm>
              <a:off x="2965" y="2770"/>
              <a:ext cx="82" cy="84"/>
            </a:xfrm>
            <a:custGeom>
              <a:avLst/>
              <a:gdLst/>
              <a:ahLst/>
              <a:cxnLst>
                <a:cxn ang="0">
                  <a:pos x="10" y="76"/>
                </a:cxn>
                <a:cxn ang="0">
                  <a:pos x="10" y="76"/>
                </a:cxn>
                <a:cxn ang="0">
                  <a:pos x="28" y="78"/>
                </a:cxn>
                <a:cxn ang="0">
                  <a:pos x="50" y="80"/>
                </a:cxn>
                <a:cxn ang="0">
                  <a:pos x="50" y="80"/>
                </a:cxn>
                <a:cxn ang="0">
                  <a:pos x="66" y="84"/>
                </a:cxn>
                <a:cxn ang="0">
                  <a:pos x="66" y="84"/>
                </a:cxn>
                <a:cxn ang="0">
                  <a:pos x="74" y="76"/>
                </a:cxn>
                <a:cxn ang="0">
                  <a:pos x="80" y="66"/>
                </a:cxn>
                <a:cxn ang="0">
                  <a:pos x="82" y="52"/>
                </a:cxn>
                <a:cxn ang="0">
                  <a:pos x="82" y="40"/>
                </a:cxn>
                <a:cxn ang="0">
                  <a:pos x="82" y="40"/>
                </a:cxn>
                <a:cxn ang="0">
                  <a:pos x="78" y="30"/>
                </a:cxn>
                <a:cxn ang="0">
                  <a:pos x="74" y="22"/>
                </a:cxn>
                <a:cxn ang="0">
                  <a:pos x="70" y="14"/>
                </a:cxn>
                <a:cxn ang="0">
                  <a:pos x="64" y="8"/>
                </a:cxn>
                <a:cxn ang="0">
                  <a:pos x="56" y="4"/>
                </a:cxn>
                <a:cxn ang="0">
                  <a:pos x="48" y="2"/>
                </a:cxn>
                <a:cxn ang="0">
                  <a:pos x="40" y="0"/>
                </a:cxn>
                <a:cxn ang="0">
                  <a:pos x="32" y="0"/>
                </a:cxn>
                <a:cxn ang="0">
                  <a:pos x="32" y="0"/>
                </a:cxn>
                <a:cxn ang="0">
                  <a:pos x="24" y="2"/>
                </a:cxn>
                <a:cxn ang="0">
                  <a:pos x="18" y="6"/>
                </a:cxn>
                <a:cxn ang="0">
                  <a:pos x="12" y="12"/>
                </a:cxn>
                <a:cxn ang="0">
                  <a:pos x="6" y="20"/>
                </a:cxn>
                <a:cxn ang="0">
                  <a:pos x="2" y="26"/>
                </a:cxn>
                <a:cxn ang="0">
                  <a:pos x="0" y="36"/>
                </a:cxn>
                <a:cxn ang="0">
                  <a:pos x="0" y="44"/>
                </a:cxn>
                <a:cxn ang="0">
                  <a:pos x="0" y="54"/>
                </a:cxn>
                <a:cxn ang="0">
                  <a:pos x="0" y="54"/>
                </a:cxn>
                <a:cxn ang="0">
                  <a:pos x="4" y="66"/>
                </a:cxn>
                <a:cxn ang="0">
                  <a:pos x="10" y="76"/>
                </a:cxn>
                <a:cxn ang="0">
                  <a:pos x="10" y="76"/>
                </a:cxn>
              </a:cxnLst>
              <a:rect l="0" t="0" r="r" b="b"/>
              <a:pathLst>
                <a:path w="82" h="84">
                  <a:moveTo>
                    <a:pt x="10" y="76"/>
                  </a:moveTo>
                  <a:lnTo>
                    <a:pt x="10" y="76"/>
                  </a:lnTo>
                  <a:lnTo>
                    <a:pt x="28" y="78"/>
                  </a:lnTo>
                  <a:lnTo>
                    <a:pt x="50" y="80"/>
                  </a:lnTo>
                  <a:lnTo>
                    <a:pt x="50" y="80"/>
                  </a:lnTo>
                  <a:lnTo>
                    <a:pt x="66" y="84"/>
                  </a:lnTo>
                  <a:lnTo>
                    <a:pt x="66" y="84"/>
                  </a:lnTo>
                  <a:lnTo>
                    <a:pt x="74" y="76"/>
                  </a:lnTo>
                  <a:lnTo>
                    <a:pt x="80" y="66"/>
                  </a:lnTo>
                  <a:lnTo>
                    <a:pt x="82" y="52"/>
                  </a:lnTo>
                  <a:lnTo>
                    <a:pt x="82" y="40"/>
                  </a:lnTo>
                  <a:lnTo>
                    <a:pt x="82" y="40"/>
                  </a:lnTo>
                  <a:lnTo>
                    <a:pt x="78" y="30"/>
                  </a:lnTo>
                  <a:lnTo>
                    <a:pt x="74" y="22"/>
                  </a:lnTo>
                  <a:lnTo>
                    <a:pt x="70" y="14"/>
                  </a:lnTo>
                  <a:lnTo>
                    <a:pt x="64" y="8"/>
                  </a:lnTo>
                  <a:lnTo>
                    <a:pt x="56" y="4"/>
                  </a:lnTo>
                  <a:lnTo>
                    <a:pt x="48" y="2"/>
                  </a:lnTo>
                  <a:lnTo>
                    <a:pt x="40" y="0"/>
                  </a:lnTo>
                  <a:lnTo>
                    <a:pt x="32" y="0"/>
                  </a:lnTo>
                  <a:lnTo>
                    <a:pt x="32" y="0"/>
                  </a:lnTo>
                  <a:lnTo>
                    <a:pt x="24" y="2"/>
                  </a:lnTo>
                  <a:lnTo>
                    <a:pt x="18" y="6"/>
                  </a:lnTo>
                  <a:lnTo>
                    <a:pt x="12" y="12"/>
                  </a:lnTo>
                  <a:lnTo>
                    <a:pt x="6" y="20"/>
                  </a:lnTo>
                  <a:lnTo>
                    <a:pt x="2" y="26"/>
                  </a:lnTo>
                  <a:lnTo>
                    <a:pt x="0" y="36"/>
                  </a:lnTo>
                  <a:lnTo>
                    <a:pt x="0" y="44"/>
                  </a:lnTo>
                  <a:lnTo>
                    <a:pt x="0" y="54"/>
                  </a:lnTo>
                  <a:lnTo>
                    <a:pt x="0" y="54"/>
                  </a:lnTo>
                  <a:lnTo>
                    <a:pt x="4" y="66"/>
                  </a:lnTo>
                  <a:lnTo>
                    <a:pt x="10" y="76"/>
                  </a:lnTo>
                  <a:lnTo>
                    <a:pt x="10" y="7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0" name="Freeform 17"/>
            <p:cNvSpPr>
              <a:spLocks/>
            </p:cNvSpPr>
            <p:nvPr/>
          </p:nvSpPr>
          <p:spPr bwMode="auto">
            <a:xfrm>
              <a:off x="2767" y="2760"/>
              <a:ext cx="32" cy="46"/>
            </a:xfrm>
            <a:custGeom>
              <a:avLst/>
              <a:gdLst/>
              <a:ahLst/>
              <a:cxnLst>
                <a:cxn ang="0">
                  <a:pos x="32" y="26"/>
                </a:cxn>
                <a:cxn ang="0">
                  <a:pos x="32" y="26"/>
                </a:cxn>
                <a:cxn ang="0">
                  <a:pos x="32" y="16"/>
                </a:cxn>
                <a:cxn ang="0">
                  <a:pos x="30" y="8"/>
                </a:cxn>
                <a:cxn ang="0">
                  <a:pos x="26" y="2"/>
                </a:cxn>
                <a:cxn ang="0">
                  <a:pos x="22" y="0"/>
                </a:cxn>
                <a:cxn ang="0">
                  <a:pos x="22" y="0"/>
                </a:cxn>
                <a:cxn ang="0">
                  <a:pos x="14" y="0"/>
                </a:cxn>
                <a:cxn ang="0">
                  <a:pos x="8" y="4"/>
                </a:cxn>
                <a:cxn ang="0">
                  <a:pos x="4" y="10"/>
                </a:cxn>
                <a:cxn ang="0">
                  <a:pos x="2" y="18"/>
                </a:cxn>
                <a:cxn ang="0">
                  <a:pos x="2" y="18"/>
                </a:cxn>
                <a:cxn ang="0">
                  <a:pos x="0" y="28"/>
                </a:cxn>
                <a:cxn ang="0">
                  <a:pos x="2" y="36"/>
                </a:cxn>
                <a:cxn ang="0">
                  <a:pos x="6" y="42"/>
                </a:cxn>
                <a:cxn ang="0">
                  <a:pos x="12" y="46"/>
                </a:cxn>
                <a:cxn ang="0">
                  <a:pos x="12" y="46"/>
                </a:cxn>
                <a:cxn ang="0">
                  <a:pos x="18" y="44"/>
                </a:cxn>
                <a:cxn ang="0">
                  <a:pos x="24" y="40"/>
                </a:cxn>
                <a:cxn ang="0">
                  <a:pos x="28" y="34"/>
                </a:cxn>
                <a:cxn ang="0">
                  <a:pos x="32" y="26"/>
                </a:cxn>
                <a:cxn ang="0">
                  <a:pos x="32" y="26"/>
                </a:cxn>
              </a:cxnLst>
              <a:rect l="0" t="0" r="r" b="b"/>
              <a:pathLst>
                <a:path w="32" h="46">
                  <a:moveTo>
                    <a:pt x="32" y="26"/>
                  </a:moveTo>
                  <a:lnTo>
                    <a:pt x="32" y="26"/>
                  </a:lnTo>
                  <a:lnTo>
                    <a:pt x="32" y="16"/>
                  </a:lnTo>
                  <a:lnTo>
                    <a:pt x="30" y="8"/>
                  </a:lnTo>
                  <a:lnTo>
                    <a:pt x="26" y="2"/>
                  </a:lnTo>
                  <a:lnTo>
                    <a:pt x="22" y="0"/>
                  </a:lnTo>
                  <a:lnTo>
                    <a:pt x="22" y="0"/>
                  </a:lnTo>
                  <a:lnTo>
                    <a:pt x="14" y="0"/>
                  </a:lnTo>
                  <a:lnTo>
                    <a:pt x="8" y="4"/>
                  </a:lnTo>
                  <a:lnTo>
                    <a:pt x="4" y="10"/>
                  </a:lnTo>
                  <a:lnTo>
                    <a:pt x="2" y="18"/>
                  </a:lnTo>
                  <a:lnTo>
                    <a:pt x="2" y="18"/>
                  </a:lnTo>
                  <a:lnTo>
                    <a:pt x="0" y="28"/>
                  </a:lnTo>
                  <a:lnTo>
                    <a:pt x="2" y="36"/>
                  </a:lnTo>
                  <a:lnTo>
                    <a:pt x="6" y="42"/>
                  </a:lnTo>
                  <a:lnTo>
                    <a:pt x="12" y="46"/>
                  </a:lnTo>
                  <a:lnTo>
                    <a:pt x="12" y="46"/>
                  </a:lnTo>
                  <a:lnTo>
                    <a:pt x="18" y="44"/>
                  </a:lnTo>
                  <a:lnTo>
                    <a:pt x="24" y="40"/>
                  </a:lnTo>
                  <a:lnTo>
                    <a:pt x="28" y="34"/>
                  </a:lnTo>
                  <a:lnTo>
                    <a:pt x="32" y="26"/>
                  </a:lnTo>
                  <a:lnTo>
                    <a:pt x="32"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1" name="Freeform 18"/>
            <p:cNvSpPr>
              <a:spLocks/>
            </p:cNvSpPr>
            <p:nvPr/>
          </p:nvSpPr>
          <p:spPr bwMode="auto">
            <a:xfrm>
              <a:off x="2989" y="2814"/>
              <a:ext cx="30" cy="46"/>
            </a:xfrm>
            <a:custGeom>
              <a:avLst/>
              <a:gdLst/>
              <a:ahLst/>
              <a:cxnLst>
                <a:cxn ang="0">
                  <a:pos x="30" y="26"/>
                </a:cxn>
                <a:cxn ang="0">
                  <a:pos x="30" y="26"/>
                </a:cxn>
                <a:cxn ang="0">
                  <a:pos x="30" y="18"/>
                </a:cxn>
                <a:cxn ang="0">
                  <a:pos x="30" y="10"/>
                </a:cxn>
                <a:cxn ang="0">
                  <a:pos x="26" y="4"/>
                </a:cxn>
                <a:cxn ang="0">
                  <a:pos x="20" y="0"/>
                </a:cxn>
                <a:cxn ang="0">
                  <a:pos x="20" y="0"/>
                </a:cxn>
                <a:cxn ang="0">
                  <a:pos x="14" y="2"/>
                </a:cxn>
                <a:cxn ang="0">
                  <a:pos x="8" y="6"/>
                </a:cxn>
                <a:cxn ang="0">
                  <a:pos x="4" y="12"/>
                </a:cxn>
                <a:cxn ang="0">
                  <a:pos x="0" y="20"/>
                </a:cxn>
                <a:cxn ang="0">
                  <a:pos x="0" y="20"/>
                </a:cxn>
                <a:cxn ang="0">
                  <a:pos x="0" y="30"/>
                </a:cxn>
                <a:cxn ang="0">
                  <a:pos x="0" y="38"/>
                </a:cxn>
                <a:cxn ang="0">
                  <a:pos x="4" y="44"/>
                </a:cxn>
                <a:cxn ang="0">
                  <a:pos x="10" y="46"/>
                </a:cxn>
                <a:cxn ang="0">
                  <a:pos x="10" y="46"/>
                </a:cxn>
                <a:cxn ang="0">
                  <a:pos x="16" y="46"/>
                </a:cxn>
                <a:cxn ang="0">
                  <a:pos x="22" y="42"/>
                </a:cxn>
                <a:cxn ang="0">
                  <a:pos x="26" y="36"/>
                </a:cxn>
                <a:cxn ang="0">
                  <a:pos x="30" y="26"/>
                </a:cxn>
                <a:cxn ang="0">
                  <a:pos x="30" y="26"/>
                </a:cxn>
              </a:cxnLst>
              <a:rect l="0" t="0" r="r" b="b"/>
              <a:pathLst>
                <a:path w="30" h="46">
                  <a:moveTo>
                    <a:pt x="30" y="26"/>
                  </a:moveTo>
                  <a:lnTo>
                    <a:pt x="30" y="26"/>
                  </a:lnTo>
                  <a:lnTo>
                    <a:pt x="30" y="18"/>
                  </a:lnTo>
                  <a:lnTo>
                    <a:pt x="30" y="10"/>
                  </a:lnTo>
                  <a:lnTo>
                    <a:pt x="26" y="4"/>
                  </a:lnTo>
                  <a:lnTo>
                    <a:pt x="20" y="0"/>
                  </a:lnTo>
                  <a:lnTo>
                    <a:pt x="20" y="0"/>
                  </a:lnTo>
                  <a:lnTo>
                    <a:pt x="14" y="2"/>
                  </a:lnTo>
                  <a:lnTo>
                    <a:pt x="8" y="6"/>
                  </a:lnTo>
                  <a:lnTo>
                    <a:pt x="4" y="12"/>
                  </a:lnTo>
                  <a:lnTo>
                    <a:pt x="0" y="20"/>
                  </a:lnTo>
                  <a:lnTo>
                    <a:pt x="0" y="20"/>
                  </a:lnTo>
                  <a:lnTo>
                    <a:pt x="0" y="30"/>
                  </a:lnTo>
                  <a:lnTo>
                    <a:pt x="0" y="38"/>
                  </a:lnTo>
                  <a:lnTo>
                    <a:pt x="4" y="44"/>
                  </a:lnTo>
                  <a:lnTo>
                    <a:pt x="10" y="46"/>
                  </a:lnTo>
                  <a:lnTo>
                    <a:pt x="10" y="46"/>
                  </a:lnTo>
                  <a:lnTo>
                    <a:pt x="16" y="46"/>
                  </a:lnTo>
                  <a:lnTo>
                    <a:pt x="22" y="42"/>
                  </a:lnTo>
                  <a:lnTo>
                    <a:pt x="26" y="36"/>
                  </a:lnTo>
                  <a:lnTo>
                    <a:pt x="30" y="26"/>
                  </a:lnTo>
                  <a:lnTo>
                    <a:pt x="30" y="26"/>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32" name="Freeform 19"/>
            <p:cNvSpPr>
              <a:spLocks/>
            </p:cNvSpPr>
            <p:nvPr/>
          </p:nvSpPr>
          <p:spPr bwMode="auto">
            <a:xfrm>
              <a:off x="2729" y="2854"/>
              <a:ext cx="300" cy="116"/>
            </a:xfrm>
            <a:custGeom>
              <a:avLst/>
              <a:gdLst/>
              <a:ahLst/>
              <a:cxnLst>
                <a:cxn ang="0">
                  <a:pos x="0" y="0"/>
                </a:cxn>
                <a:cxn ang="0">
                  <a:pos x="0" y="0"/>
                </a:cxn>
                <a:cxn ang="0">
                  <a:pos x="6" y="8"/>
                </a:cxn>
                <a:cxn ang="0">
                  <a:pos x="24" y="30"/>
                </a:cxn>
                <a:cxn ang="0">
                  <a:pos x="36" y="44"/>
                </a:cxn>
                <a:cxn ang="0">
                  <a:pos x="50" y="58"/>
                </a:cxn>
                <a:cxn ang="0">
                  <a:pos x="68" y="72"/>
                </a:cxn>
                <a:cxn ang="0">
                  <a:pos x="86" y="86"/>
                </a:cxn>
                <a:cxn ang="0">
                  <a:pos x="108" y="98"/>
                </a:cxn>
                <a:cxn ang="0">
                  <a:pos x="130" y="108"/>
                </a:cxn>
                <a:cxn ang="0">
                  <a:pos x="156" y="114"/>
                </a:cxn>
                <a:cxn ang="0">
                  <a:pos x="182" y="116"/>
                </a:cxn>
                <a:cxn ang="0">
                  <a:pos x="196" y="114"/>
                </a:cxn>
                <a:cxn ang="0">
                  <a:pos x="210" y="112"/>
                </a:cxn>
                <a:cxn ang="0">
                  <a:pos x="224" y="110"/>
                </a:cxn>
                <a:cxn ang="0">
                  <a:pos x="238" y="104"/>
                </a:cxn>
                <a:cxn ang="0">
                  <a:pos x="254" y="98"/>
                </a:cxn>
                <a:cxn ang="0">
                  <a:pos x="270" y="88"/>
                </a:cxn>
                <a:cxn ang="0">
                  <a:pos x="284" y="78"/>
                </a:cxn>
                <a:cxn ang="0">
                  <a:pos x="300" y="66"/>
                </a:cxn>
                <a:cxn ang="0">
                  <a:pos x="300" y="66"/>
                </a:cxn>
                <a:cxn ang="0">
                  <a:pos x="294" y="68"/>
                </a:cxn>
                <a:cxn ang="0">
                  <a:pos x="276" y="70"/>
                </a:cxn>
                <a:cxn ang="0">
                  <a:pos x="248" y="72"/>
                </a:cxn>
                <a:cxn ang="0">
                  <a:pos x="210" y="72"/>
                </a:cxn>
                <a:cxn ang="0">
                  <a:pos x="190" y="70"/>
                </a:cxn>
                <a:cxn ang="0">
                  <a:pos x="166" y="66"/>
                </a:cxn>
                <a:cxn ang="0">
                  <a:pos x="142" y="62"/>
                </a:cxn>
                <a:cxn ang="0">
                  <a:pos x="116" y="54"/>
                </a:cxn>
                <a:cxn ang="0">
                  <a:pos x="88" y="46"/>
                </a:cxn>
                <a:cxn ang="0">
                  <a:pos x="60" y="32"/>
                </a:cxn>
                <a:cxn ang="0">
                  <a:pos x="30" y="18"/>
                </a:cxn>
                <a:cxn ang="0">
                  <a:pos x="0" y="0"/>
                </a:cxn>
                <a:cxn ang="0">
                  <a:pos x="0" y="0"/>
                </a:cxn>
              </a:cxnLst>
              <a:rect l="0" t="0" r="r" b="b"/>
              <a:pathLst>
                <a:path w="300" h="116">
                  <a:moveTo>
                    <a:pt x="0" y="0"/>
                  </a:moveTo>
                  <a:lnTo>
                    <a:pt x="0" y="0"/>
                  </a:lnTo>
                  <a:lnTo>
                    <a:pt x="6" y="8"/>
                  </a:lnTo>
                  <a:lnTo>
                    <a:pt x="24" y="30"/>
                  </a:lnTo>
                  <a:lnTo>
                    <a:pt x="36" y="44"/>
                  </a:lnTo>
                  <a:lnTo>
                    <a:pt x="50" y="58"/>
                  </a:lnTo>
                  <a:lnTo>
                    <a:pt x="68" y="72"/>
                  </a:lnTo>
                  <a:lnTo>
                    <a:pt x="86" y="86"/>
                  </a:lnTo>
                  <a:lnTo>
                    <a:pt x="108" y="98"/>
                  </a:lnTo>
                  <a:lnTo>
                    <a:pt x="130" y="108"/>
                  </a:lnTo>
                  <a:lnTo>
                    <a:pt x="156" y="114"/>
                  </a:lnTo>
                  <a:lnTo>
                    <a:pt x="182" y="116"/>
                  </a:lnTo>
                  <a:lnTo>
                    <a:pt x="196" y="114"/>
                  </a:lnTo>
                  <a:lnTo>
                    <a:pt x="210" y="112"/>
                  </a:lnTo>
                  <a:lnTo>
                    <a:pt x="224" y="110"/>
                  </a:lnTo>
                  <a:lnTo>
                    <a:pt x="238" y="104"/>
                  </a:lnTo>
                  <a:lnTo>
                    <a:pt x="254" y="98"/>
                  </a:lnTo>
                  <a:lnTo>
                    <a:pt x="270" y="88"/>
                  </a:lnTo>
                  <a:lnTo>
                    <a:pt x="284" y="78"/>
                  </a:lnTo>
                  <a:lnTo>
                    <a:pt x="300" y="66"/>
                  </a:lnTo>
                  <a:lnTo>
                    <a:pt x="300" y="66"/>
                  </a:lnTo>
                  <a:lnTo>
                    <a:pt x="294" y="68"/>
                  </a:lnTo>
                  <a:lnTo>
                    <a:pt x="276" y="70"/>
                  </a:lnTo>
                  <a:lnTo>
                    <a:pt x="248" y="72"/>
                  </a:lnTo>
                  <a:lnTo>
                    <a:pt x="210" y="72"/>
                  </a:lnTo>
                  <a:lnTo>
                    <a:pt x="190" y="70"/>
                  </a:lnTo>
                  <a:lnTo>
                    <a:pt x="166" y="66"/>
                  </a:lnTo>
                  <a:lnTo>
                    <a:pt x="142" y="62"/>
                  </a:lnTo>
                  <a:lnTo>
                    <a:pt x="116" y="54"/>
                  </a:lnTo>
                  <a:lnTo>
                    <a:pt x="88" y="46"/>
                  </a:lnTo>
                  <a:lnTo>
                    <a:pt x="60" y="32"/>
                  </a:lnTo>
                  <a:lnTo>
                    <a:pt x="30" y="18"/>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33" name="Oval Callout 32"/>
          <p:cNvSpPr/>
          <p:nvPr/>
        </p:nvSpPr>
        <p:spPr>
          <a:xfrm flipH="1" flipV="1">
            <a:off x="7478465" y="3040062"/>
            <a:ext cx="2625971" cy="1954386"/>
          </a:xfrm>
          <a:prstGeom prst="wedgeEllipseCallout">
            <a:avLst>
              <a:gd name="adj1" fmla="val 81620"/>
              <a:gd name="adj2" fmla="val -21649"/>
            </a:avLst>
          </a:prstGeom>
          <a:solidFill>
            <a:schemeClr val="bg1">
              <a:lumMod val="8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sp>
        <p:nvSpPr>
          <p:cNvPr id="34" name="TextBox 33"/>
          <p:cNvSpPr txBox="1"/>
          <p:nvPr/>
        </p:nvSpPr>
        <p:spPr>
          <a:xfrm>
            <a:off x="7822544" y="3287730"/>
            <a:ext cx="2489368" cy="1479789"/>
          </a:xfrm>
          <a:prstGeom prst="rect">
            <a:avLst/>
          </a:prstGeom>
          <a:noFill/>
        </p:spPr>
        <p:txBody>
          <a:bodyPr wrap="square" lIns="124346" tIns="62173" rIns="124346" bIns="62173" rtlCol="0">
            <a:spAutoFit/>
          </a:bodyPr>
          <a:lstStyle/>
          <a:p>
            <a:r>
              <a:rPr lang="en-US" sz="4400" b="1" dirty="0">
                <a:solidFill>
                  <a:srgbClr val="000000"/>
                </a:solidFill>
              </a:rPr>
              <a:t>Hi Again!</a:t>
            </a:r>
          </a:p>
        </p:txBody>
      </p:sp>
    </p:spTree>
    <p:extLst>
      <p:ext uri="{BB962C8B-B14F-4D97-AF65-F5344CB8AC3E}">
        <p14:creationId xmlns:p14="http://schemas.microsoft.com/office/powerpoint/2010/main" val="12147833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33" grpId="0" animBg="1"/>
      <p:bldP spid="34"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838" y="295275"/>
            <a:ext cx="11432366" cy="917575"/>
          </a:xfrm>
        </p:spPr>
        <p:txBody>
          <a:bodyPr>
            <a:noAutofit/>
          </a:bodyPr>
          <a:lstStyle/>
          <a:p>
            <a:r>
              <a:rPr lang="en-US" sz="4800" dirty="0">
                <a:solidFill>
                  <a:srgbClr val="000000"/>
                </a:solidFill>
                <a:latin typeface="+mn-lt"/>
              </a:rPr>
              <a:t>You Have </a:t>
            </a:r>
            <a:r>
              <a:rPr lang="en-US" sz="4800" b="1" dirty="0">
                <a:solidFill>
                  <a:srgbClr val="000000"/>
                </a:solidFill>
                <a:latin typeface="+mn-lt"/>
              </a:rPr>
              <a:t>Prioritized</a:t>
            </a:r>
            <a:r>
              <a:rPr lang="en-US" sz="4800" dirty="0">
                <a:solidFill>
                  <a:srgbClr val="000000"/>
                </a:solidFill>
                <a:latin typeface="+mn-lt"/>
              </a:rPr>
              <a:t> </a:t>
            </a:r>
            <a:r>
              <a:rPr lang="en-US" sz="4800" b="1" dirty="0">
                <a:solidFill>
                  <a:srgbClr val="000000"/>
                </a:solidFill>
                <a:latin typeface="+mn-lt"/>
              </a:rPr>
              <a:t>S.M.A.R.T. </a:t>
            </a:r>
            <a:r>
              <a:rPr lang="en-US" sz="4800" dirty="0">
                <a:solidFill>
                  <a:srgbClr val="000000"/>
                </a:solidFill>
                <a:latin typeface="+mn-lt"/>
              </a:rPr>
              <a:t>Objectives</a:t>
            </a:r>
          </a:p>
        </p:txBody>
      </p:sp>
      <p:pic>
        <p:nvPicPr>
          <p:cNvPr id="409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588367" y="1280201"/>
            <a:ext cx="11421871" cy="5470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4582" r="14119" b="7774"/>
          <a:stretch/>
        </p:blipFill>
        <p:spPr bwMode="auto">
          <a:xfrm>
            <a:off x="588366" y="1280201"/>
            <a:ext cx="11455038" cy="5578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a:stretch/>
        </p:blipFill>
        <p:spPr bwMode="auto">
          <a:xfrm>
            <a:off x="69092" y="2394678"/>
            <a:ext cx="12302610" cy="4368635"/>
          </a:xfrm>
          <a:prstGeom prst="rect">
            <a:avLst/>
          </a:prstGeom>
          <a:noFill/>
          <a:ln w="381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712315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fade">
                                      <p:cBhvr>
                                        <p:cTn id="7" dur="500"/>
                                        <p:tgtEl>
                                          <p:spTgt spid="4100"/>
                                        </p:tgtEl>
                                      </p:cBhvr>
                                    </p:animEffect>
                                  </p:childTnLst>
                                </p:cTn>
                              </p:par>
                              <p:par>
                                <p:cTn id="8" presetID="53" presetClass="entr" presetSubtype="16"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 calcmode="lin" valueType="num">
                                      <p:cBhvr>
                                        <p:cTn id="10" dur="500" fill="hold"/>
                                        <p:tgtEl>
                                          <p:spTgt spid="4098"/>
                                        </p:tgtEl>
                                        <p:attrNameLst>
                                          <p:attrName>ppt_w</p:attrName>
                                        </p:attrNameLst>
                                      </p:cBhvr>
                                      <p:tavLst>
                                        <p:tav tm="0">
                                          <p:val>
                                            <p:fltVal val="0"/>
                                          </p:val>
                                        </p:tav>
                                        <p:tav tm="100000">
                                          <p:val>
                                            <p:strVal val="#ppt_w"/>
                                          </p:val>
                                        </p:tav>
                                      </p:tavLst>
                                    </p:anim>
                                    <p:anim calcmode="lin" valueType="num">
                                      <p:cBhvr>
                                        <p:cTn id="11" dur="500" fill="hold"/>
                                        <p:tgtEl>
                                          <p:spTgt spid="4098"/>
                                        </p:tgtEl>
                                        <p:attrNameLst>
                                          <p:attrName>ppt_h</p:attrName>
                                        </p:attrNameLst>
                                      </p:cBhvr>
                                      <p:tavLst>
                                        <p:tav tm="0">
                                          <p:val>
                                            <p:fltVal val="0"/>
                                          </p:val>
                                        </p:tav>
                                        <p:tav tm="100000">
                                          <p:val>
                                            <p:strVal val="#ppt_h"/>
                                          </p:val>
                                        </p:tav>
                                      </p:tavLst>
                                    </p:anim>
                                    <p:animEffect transition="in" filter="fade">
                                      <p:cBhvr>
                                        <p:cTn id="12"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p:cNvSpPr/>
          <p:nvPr/>
        </p:nvSpPr>
        <p:spPr>
          <a:xfrm>
            <a:off x="455812" y="4940410"/>
            <a:ext cx="11761202" cy="1343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pic>
        <p:nvPicPr>
          <p:cNvPr id="3096" name="Picture 24"/>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932923" y="3250304"/>
            <a:ext cx="1945223" cy="1161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txBox="1">
            <a:spLocks/>
          </p:cNvSpPr>
          <p:nvPr/>
        </p:nvSpPr>
        <p:spPr>
          <a:xfrm>
            <a:off x="732920" y="296862"/>
            <a:ext cx="10660727" cy="1499290"/>
          </a:xfrm>
          <a:prstGeom prst="rect">
            <a:avLst/>
          </a:prstGeom>
        </p:spPr>
        <p:txBody>
          <a:bodyPr lIns="124346" tIns="62173" rIns="124346" bIns="62173"/>
          <a:lstStyle/>
          <a:p>
            <a:pPr defTabSz="1243462">
              <a:spcBef>
                <a:spcPct val="0"/>
              </a:spcBef>
              <a:defRPr/>
            </a:pPr>
            <a:r>
              <a:rPr lang="en-US" sz="6000" dirty="0">
                <a:ea typeface="+mj-ea"/>
                <a:cs typeface="+mj-cs"/>
              </a:rPr>
              <a:t>SharePoint Is </a:t>
            </a:r>
            <a:r>
              <a:rPr lang="en-US" sz="6000" b="1" dirty="0">
                <a:ea typeface="+mj-ea"/>
                <a:cs typeface="+mj-cs"/>
              </a:rPr>
              <a:t>Part</a:t>
            </a:r>
            <a:r>
              <a:rPr lang="en-US" sz="6000" dirty="0">
                <a:ea typeface="+mj-ea"/>
                <a:cs typeface="+mj-cs"/>
              </a:rPr>
              <a:t> Of Your O</a:t>
            </a:r>
            <a:r>
              <a:rPr lang="en-US" sz="6000" dirty="0" err="1">
                <a:ea typeface="+mj-ea"/>
                <a:cs typeface="+mj-cs"/>
              </a:rPr>
              <a:t>verall</a:t>
            </a:r>
            <a:r>
              <a:rPr lang="en-US" sz="6000" dirty="0">
                <a:ea typeface="+mj-ea"/>
                <a:cs typeface="+mj-cs"/>
              </a:rPr>
              <a:t> </a:t>
            </a:r>
            <a:r>
              <a:rPr lang="en-US" sz="6000" b="1" dirty="0">
                <a:ea typeface="+mj-ea"/>
                <a:cs typeface="+mj-cs"/>
              </a:rPr>
              <a:t>Enterprise Technology Plan</a:t>
            </a:r>
          </a:p>
        </p:txBody>
      </p:sp>
      <p:grpSp>
        <p:nvGrpSpPr>
          <p:cNvPr id="4" name="Group 4"/>
          <p:cNvGrpSpPr>
            <a:grpSpLocks noChangeAspect="1"/>
          </p:cNvGrpSpPr>
          <p:nvPr/>
        </p:nvGrpSpPr>
        <p:grpSpPr bwMode="auto">
          <a:xfrm>
            <a:off x="1459791" y="3218814"/>
            <a:ext cx="6331012" cy="1790404"/>
            <a:chOff x="1024" y="1995"/>
            <a:chExt cx="2360" cy="890"/>
          </a:xfrm>
        </p:grpSpPr>
        <p:sp>
          <p:nvSpPr>
            <p:cNvPr id="5" name="AutoShape 3"/>
            <p:cNvSpPr>
              <a:spLocks noChangeAspect="1" noChangeArrowheads="1" noTextEdit="1"/>
            </p:cNvSpPr>
            <p:nvPr/>
          </p:nvSpPr>
          <p:spPr bwMode="auto">
            <a:xfrm>
              <a:off x="1024" y="1995"/>
              <a:ext cx="2360"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5"/>
            <p:cNvSpPr>
              <a:spLocks/>
            </p:cNvSpPr>
            <p:nvPr/>
          </p:nvSpPr>
          <p:spPr bwMode="auto">
            <a:xfrm>
              <a:off x="1856" y="2811"/>
              <a:ext cx="796" cy="68"/>
            </a:xfrm>
            <a:custGeom>
              <a:avLst/>
              <a:gdLst>
                <a:gd name="T0" fmla="*/ 796 w 796"/>
                <a:gd name="T1" fmla="*/ 34 h 68"/>
                <a:gd name="T2" fmla="*/ 796 w 796"/>
                <a:gd name="T3" fmla="*/ 34 h 68"/>
                <a:gd name="T4" fmla="*/ 794 w 796"/>
                <a:gd name="T5" fmla="*/ 30 h 68"/>
                <a:gd name="T6" fmla="*/ 788 w 796"/>
                <a:gd name="T7" fmla="*/ 28 h 68"/>
                <a:gd name="T8" fmla="*/ 764 w 796"/>
                <a:gd name="T9" fmla="*/ 22 h 68"/>
                <a:gd name="T10" fmla="*/ 728 w 796"/>
                <a:gd name="T11" fmla="*/ 16 h 68"/>
                <a:gd name="T12" fmla="*/ 678 w 796"/>
                <a:gd name="T13" fmla="*/ 10 h 68"/>
                <a:gd name="T14" fmla="*/ 620 w 796"/>
                <a:gd name="T15" fmla="*/ 6 h 68"/>
                <a:gd name="T16" fmla="*/ 552 w 796"/>
                <a:gd name="T17" fmla="*/ 4 h 68"/>
                <a:gd name="T18" fmla="*/ 478 w 796"/>
                <a:gd name="T19" fmla="*/ 2 h 68"/>
                <a:gd name="T20" fmla="*/ 398 w 796"/>
                <a:gd name="T21" fmla="*/ 0 h 68"/>
                <a:gd name="T22" fmla="*/ 398 w 796"/>
                <a:gd name="T23" fmla="*/ 0 h 68"/>
                <a:gd name="T24" fmla="*/ 318 w 796"/>
                <a:gd name="T25" fmla="*/ 2 h 68"/>
                <a:gd name="T26" fmla="*/ 244 w 796"/>
                <a:gd name="T27" fmla="*/ 4 h 68"/>
                <a:gd name="T28" fmla="*/ 176 w 796"/>
                <a:gd name="T29" fmla="*/ 6 h 68"/>
                <a:gd name="T30" fmla="*/ 118 w 796"/>
                <a:gd name="T31" fmla="*/ 10 h 68"/>
                <a:gd name="T32" fmla="*/ 68 w 796"/>
                <a:gd name="T33" fmla="*/ 16 h 68"/>
                <a:gd name="T34" fmla="*/ 32 w 796"/>
                <a:gd name="T35" fmla="*/ 22 h 68"/>
                <a:gd name="T36" fmla="*/ 8 w 796"/>
                <a:gd name="T37" fmla="*/ 28 h 68"/>
                <a:gd name="T38" fmla="*/ 2 w 796"/>
                <a:gd name="T39" fmla="*/ 30 h 68"/>
                <a:gd name="T40" fmla="*/ 0 w 796"/>
                <a:gd name="T41" fmla="*/ 34 h 68"/>
                <a:gd name="T42" fmla="*/ 0 w 796"/>
                <a:gd name="T43" fmla="*/ 34 h 68"/>
                <a:gd name="T44" fmla="*/ 2 w 796"/>
                <a:gd name="T45" fmla="*/ 38 h 68"/>
                <a:gd name="T46" fmla="*/ 8 w 796"/>
                <a:gd name="T47" fmla="*/ 42 h 68"/>
                <a:gd name="T48" fmla="*/ 32 w 796"/>
                <a:gd name="T49" fmla="*/ 48 h 68"/>
                <a:gd name="T50" fmla="*/ 68 w 796"/>
                <a:gd name="T51" fmla="*/ 54 h 68"/>
                <a:gd name="T52" fmla="*/ 118 w 796"/>
                <a:gd name="T53" fmla="*/ 58 h 68"/>
                <a:gd name="T54" fmla="*/ 176 w 796"/>
                <a:gd name="T55" fmla="*/ 62 h 68"/>
                <a:gd name="T56" fmla="*/ 244 w 796"/>
                <a:gd name="T57" fmla="*/ 66 h 68"/>
                <a:gd name="T58" fmla="*/ 318 w 796"/>
                <a:gd name="T59" fmla="*/ 68 h 68"/>
                <a:gd name="T60" fmla="*/ 398 w 796"/>
                <a:gd name="T61" fmla="*/ 68 h 68"/>
                <a:gd name="T62" fmla="*/ 398 w 796"/>
                <a:gd name="T63" fmla="*/ 68 h 68"/>
                <a:gd name="T64" fmla="*/ 478 w 796"/>
                <a:gd name="T65" fmla="*/ 68 h 68"/>
                <a:gd name="T66" fmla="*/ 552 w 796"/>
                <a:gd name="T67" fmla="*/ 66 h 68"/>
                <a:gd name="T68" fmla="*/ 620 w 796"/>
                <a:gd name="T69" fmla="*/ 62 h 68"/>
                <a:gd name="T70" fmla="*/ 678 w 796"/>
                <a:gd name="T71" fmla="*/ 58 h 68"/>
                <a:gd name="T72" fmla="*/ 728 w 796"/>
                <a:gd name="T73" fmla="*/ 54 h 68"/>
                <a:gd name="T74" fmla="*/ 764 w 796"/>
                <a:gd name="T75" fmla="*/ 48 h 68"/>
                <a:gd name="T76" fmla="*/ 788 w 796"/>
                <a:gd name="T77" fmla="*/ 42 h 68"/>
                <a:gd name="T78" fmla="*/ 794 w 796"/>
                <a:gd name="T79" fmla="*/ 38 h 68"/>
                <a:gd name="T80" fmla="*/ 796 w 796"/>
                <a:gd name="T81" fmla="*/ 34 h 68"/>
                <a:gd name="T82" fmla="*/ 796 w 796"/>
                <a:gd name="T83"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96" h="68">
                  <a:moveTo>
                    <a:pt x="796" y="34"/>
                  </a:moveTo>
                  <a:lnTo>
                    <a:pt x="796" y="34"/>
                  </a:lnTo>
                  <a:lnTo>
                    <a:pt x="794" y="30"/>
                  </a:lnTo>
                  <a:lnTo>
                    <a:pt x="788" y="28"/>
                  </a:lnTo>
                  <a:lnTo>
                    <a:pt x="764" y="22"/>
                  </a:lnTo>
                  <a:lnTo>
                    <a:pt x="728" y="16"/>
                  </a:lnTo>
                  <a:lnTo>
                    <a:pt x="678" y="10"/>
                  </a:lnTo>
                  <a:lnTo>
                    <a:pt x="620" y="6"/>
                  </a:lnTo>
                  <a:lnTo>
                    <a:pt x="552" y="4"/>
                  </a:lnTo>
                  <a:lnTo>
                    <a:pt x="478" y="2"/>
                  </a:lnTo>
                  <a:lnTo>
                    <a:pt x="398" y="0"/>
                  </a:lnTo>
                  <a:lnTo>
                    <a:pt x="398" y="0"/>
                  </a:lnTo>
                  <a:lnTo>
                    <a:pt x="318" y="2"/>
                  </a:lnTo>
                  <a:lnTo>
                    <a:pt x="244" y="4"/>
                  </a:lnTo>
                  <a:lnTo>
                    <a:pt x="176" y="6"/>
                  </a:lnTo>
                  <a:lnTo>
                    <a:pt x="118" y="10"/>
                  </a:lnTo>
                  <a:lnTo>
                    <a:pt x="68" y="16"/>
                  </a:lnTo>
                  <a:lnTo>
                    <a:pt x="32" y="22"/>
                  </a:lnTo>
                  <a:lnTo>
                    <a:pt x="8" y="28"/>
                  </a:lnTo>
                  <a:lnTo>
                    <a:pt x="2" y="30"/>
                  </a:lnTo>
                  <a:lnTo>
                    <a:pt x="0" y="34"/>
                  </a:lnTo>
                  <a:lnTo>
                    <a:pt x="0" y="34"/>
                  </a:lnTo>
                  <a:lnTo>
                    <a:pt x="2" y="38"/>
                  </a:lnTo>
                  <a:lnTo>
                    <a:pt x="8" y="42"/>
                  </a:lnTo>
                  <a:lnTo>
                    <a:pt x="32" y="48"/>
                  </a:lnTo>
                  <a:lnTo>
                    <a:pt x="68" y="54"/>
                  </a:lnTo>
                  <a:lnTo>
                    <a:pt x="118" y="58"/>
                  </a:lnTo>
                  <a:lnTo>
                    <a:pt x="176" y="62"/>
                  </a:lnTo>
                  <a:lnTo>
                    <a:pt x="244" y="66"/>
                  </a:lnTo>
                  <a:lnTo>
                    <a:pt x="318" y="68"/>
                  </a:lnTo>
                  <a:lnTo>
                    <a:pt x="398" y="68"/>
                  </a:lnTo>
                  <a:lnTo>
                    <a:pt x="398" y="68"/>
                  </a:lnTo>
                  <a:lnTo>
                    <a:pt x="478" y="68"/>
                  </a:lnTo>
                  <a:lnTo>
                    <a:pt x="552" y="66"/>
                  </a:lnTo>
                  <a:lnTo>
                    <a:pt x="620" y="62"/>
                  </a:lnTo>
                  <a:lnTo>
                    <a:pt x="678" y="58"/>
                  </a:lnTo>
                  <a:lnTo>
                    <a:pt x="728" y="54"/>
                  </a:lnTo>
                  <a:lnTo>
                    <a:pt x="764" y="48"/>
                  </a:lnTo>
                  <a:lnTo>
                    <a:pt x="788" y="42"/>
                  </a:lnTo>
                  <a:lnTo>
                    <a:pt x="794" y="38"/>
                  </a:lnTo>
                  <a:lnTo>
                    <a:pt x="796" y="34"/>
                  </a:lnTo>
                  <a:lnTo>
                    <a:pt x="796" y="3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8"/>
            <p:cNvSpPr>
              <a:spLocks/>
            </p:cNvSpPr>
            <p:nvPr/>
          </p:nvSpPr>
          <p:spPr bwMode="auto">
            <a:xfrm>
              <a:off x="2098" y="1995"/>
              <a:ext cx="576" cy="522"/>
            </a:xfrm>
            <a:custGeom>
              <a:avLst/>
              <a:gdLst>
                <a:gd name="T0" fmla="*/ 348 w 576"/>
                <a:gd name="T1" fmla="*/ 412 h 522"/>
                <a:gd name="T2" fmla="*/ 382 w 576"/>
                <a:gd name="T3" fmla="*/ 410 h 522"/>
                <a:gd name="T4" fmla="*/ 432 w 576"/>
                <a:gd name="T5" fmla="*/ 412 h 522"/>
                <a:gd name="T6" fmla="*/ 488 w 576"/>
                <a:gd name="T7" fmla="*/ 428 h 522"/>
                <a:gd name="T8" fmla="*/ 514 w 576"/>
                <a:gd name="T9" fmla="*/ 442 h 522"/>
                <a:gd name="T10" fmla="*/ 528 w 576"/>
                <a:gd name="T11" fmla="*/ 426 h 522"/>
                <a:gd name="T12" fmla="*/ 548 w 576"/>
                <a:gd name="T13" fmla="*/ 394 h 522"/>
                <a:gd name="T14" fmla="*/ 558 w 576"/>
                <a:gd name="T15" fmla="*/ 376 h 522"/>
                <a:gd name="T16" fmla="*/ 572 w 576"/>
                <a:gd name="T17" fmla="*/ 326 h 522"/>
                <a:gd name="T18" fmla="*/ 576 w 576"/>
                <a:gd name="T19" fmla="*/ 276 h 522"/>
                <a:gd name="T20" fmla="*/ 568 w 576"/>
                <a:gd name="T21" fmla="*/ 224 h 522"/>
                <a:gd name="T22" fmla="*/ 548 w 576"/>
                <a:gd name="T23" fmla="*/ 176 h 522"/>
                <a:gd name="T24" fmla="*/ 522 w 576"/>
                <a:gd name="T25" fmla="*/ 130 h 522"/>
                <a:gd name="T26" fmla="*/ 484 w 576"/>
                <a:gd name="T27" fmla="*/ 88 h 522"/>
                <a:gd name="T28" fmla="*/ 440 w 576"/>
                <a:gd name="T29" fmla="*/ 54 h 522"/>
                <a:gd name="T30" fmla="*/ 386 w 576"/>
                <a:gd name="T31" fmla="*/ 26 h 522"/>
                <a:gd name="T32" fmla="*/ 358 w 576"/>
                <a:gd name="T33" fmla="*/ 16 h 522"/>
                <a:gd name="T34" fmla="*/ 302 w 576"/>
                <a:gd name="T35" fmla="*/ 2 h 522"/>
                <a:gd name="T36" fmla="*/ 246 w 576"/>
                <a:gd name="T37" fmla="*/ 0 h 522"/>
                <a:gd name="T38" fmla="*/ 192 w 576"/>
                <a:gd name="T39" fmla="*/ 6 h 522"/>
                <a:gd name="T40" fmla="*/ 142 w 576"/>
                <a:gd name="T41" fmla="*/ 22 h 522"/>
                <a:gd name="T42" fmla="*/ 98 w 576"/>
                <a:gd name="T43" fmla="*/ 48 h 522"/>
                <a:gd name="T44" fmla="*/ 58 w 576"/>
                <a:gd name="T45" fmla="*/ 82 h 522"/>
                <a:gd name="T46" fmla="*/ 28 w 576"/>
                <a:gd name="T47" fmla="*/ 122 h 522"/>
                <a:gd name="T48" fmla="*/ 16 w 576"/>
                <a:gd name="T49" fmla="*/ 146 h 522"/>
                <a:gd name="T50" fmla="*/ 2 w 576"/>
                <a:gd name="T51" fmla="*/ 196 h 522"/>
                <a:gd name="T52" fmla="*/ 0 w 576"/>
                <a:gd name="T53" fmla="*/ 248 h 522"/>
                <a:gd name="T54" fmla="*/ 8 w 576"/>
                <a:gd name="T55" fmla="*/ 298 h 522"/>
                <a:gd name="T56" fmla="*/ 26 w 576"/>
                <a:gd name="T57" fmla="*/ 346 h 522"/>
                <a:gd name="T58" fmla="*/ 54 w 576"/>
                <a:gd name="T59" fmla="*/ 392 h 522"/>
                <a:gd name="T60" fmla="*/ 90 w 576"/>
                <a:gd name="T61" fmla="*/ 434 h 522"/>
                <a:gd name="T62" fmla="*/ 134 w 576"/>
                <a:gd name="T63" fmla="*/ 468 h 522"/>
                <a:gd name="T64" fmla="*/ 188 w 576"/>
                <a:gd name="T65" fmla="*/ 496 h 522"/>
                <a:gd name="T66" fmla="*/ 206 w 576"/>
                <a:gd name="T67" fmla="*/ 504 h 522"/>
                <a:gd name="T68" fmla="*/ 246 w 576"/>
                <a:gd name="T69" fmla="*/ 516 h 522"/>
                <a:gd name="T70" fmla="*/ 286 w 576"/>
                <a:gd name="T71" fmla="*/ 522 h 522"/>
                <a:gd name="T72" fmla="*/ 326 w 576"/>
                <a:gd name="T73" fmla="*/ 522 h 522"/>
                <a:gd name="T74" fmla="*/ 364 w 576"/>
                <a:gd name="T75" fmla="*/ 520 h 522"/>
                <a:gd name="T76" fmla="*/ 400 w 576"/>
                <a:gd name="T77" fmla="*/ 510 h 522"/>
                <a:gd name="T78" fmla="*/ 434 w 576"/>
                <a:gd name="T79" fmla="*/ 498 h 522"/>
                <a:gd name="T80" fmla="*/ 466 w 576"/>
                <a:gd name="T81" fmla="*/ 482 h 522"/>
                <a:gd name="T82" fmla="*/ 480 w 576"/>
                <a:gd name="T83" fmla="*/ 472 h 522"/>
                <a:gd name="T84" fmla="*/ 422 w 576"/>
                <a:gd name="T85" fmla="*/ 442 h 522"/>
                <a:gd name="T86" fmla="*/ 348 w 576"/>
                <a:gd name="T87" fmla="*/ 412 h 522"/>
                <a:gd name="connsiteX0" fmla="*/ 6042 w 10000"/>
                <a:gd name="connsiteY0" fmla="*/ 7893 h 10000"/>
                <a:gd name="connsiteX1" fmla="*/ 6042 w 10000"/>
                <a:gd name="connsiteY1" fmla="*/ 7893 h 10000"/>
                <a:gd name="connsiteX2" fmla="*/ 6319 w 10000"/>
                <a:gd name="connsiteY2" fmla="*/ 7893 h 10000"/>
                <a:gd name="connsiteX3" fmla="*/ 6632 w 10000"/>
                <a:gd name="connsiteY3" fmla="*/ 7854 h 10000"/>
                <a:gd name="connsiteX4" fmla="*/ 7049 w 10000"/>
                <a:gd name="connsiteY4" fmla="*/ 7854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319 w 10000"/>
                <a:gd name="connsiteY2" fmla="*/ 7893 h 10000"/>
                <a:gd name="connsiteX3" fmla="*/ 6632 w 10000"/>
                <a:gd name="connsiteY3" fmla="*/ 7854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319 w 10000"/>
                <a:gd name="connsiteY2" fmla="*/ 7893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042 w 10000"/>
                <a:gd name="connsiteY0" fmla="*/ 789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042 w 10000"/>
                <a:gd name="connsiteY88" fmla="*/ 7893 h 10000"/>
                <a:gd name="connsiteX0" fmla="*/ 6493 w 10000"/>
                <a:gd name="connsiteY0" fmla="*/ 743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042 w 10000"/>
                <a:gd name="connsiteY87" fmla="*/ 7893 h 10000"/>
                <a:gd name="connsiteX88" fmla="*/ 6493 w 10000"/>
                <a:gd name="connsiteY88" fmla="*/ 7433 h 10000"/>
                <a:gd name="connsiteX0" fmla="*/ 6493 w 10000"/>
                <a:gd name="connsiteY0" fmla="*/ 7433 h 10000"/>
                <a:gd name="connsiteX1" fmla="*/ 6042 w 10000"/>
                <a:gd name="connsiteY1" fmla="*/ 7893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701 w 10000"/>
                <a:gd name="connsiteY86" fmla="*/ 8199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7986 w 10000"/>
                <a:gd name="connsiteY6" fmla="*/ 8008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084 w 10000"/>
                <a:gd name="connsiteY4" fmla="*/ 7241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632 w 10000"/>
                <a:gd name="connsiteY87" fmla="*/ 7893 h 10000"/>
                <a:gd name="connsiteX88" fmla="*/ 6493 w 10000"/>
                <a:gd name="connsiteY88" fmla="*/ 7433 h 10000"/>
                <a:gd name="connsiteX0" fmla="*/ 6493 w 10000"/>
                <a:gd name="connsiteY0" fmla="*/ 7433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493 w 10000"/>
                <a:gd name="connsiteY88" fmla="*/ 7433 h 10000"/>
                <a:gd name="connsiteX0" fmla="*/ 6649 w 10000"/>
                <a:gd name="connsiteY0" fmla="*/ 7146 h 10000"/>
                <a:gd name="connsiteX1" fmla="*/ 6459 w 10000"/>
                <a:gd name="connsiteY1" fmla="*/ 7280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649 w 10000"/>
                <a:gd name="connsiteY88" fmla="*/ 7146 h 10000"/>
                <a:gd name="connsiteX0" fmla="*/ 6649 w 10000"/>
                <a:gd name="connsiteY0" fmla="*/ 7146 h 10000"/>
                <a:gd name="connsiteX1" fmla="*/ 6615 w 10000"/>
                <a:gd name="connsiteY1" fmla="*/ 6878 h 10000"/>
                <a:gd name="connsiteX2" fmla="*/ 6631 w 10000"/>
                <a:gd name="connsiteY2" fmla="*/ 6629 h 10000"/>
                <a:gd name="connsiteX3" fmla="*/ 6875 w 10000"/>
                <a:gd name="connsiteY3" fmla="*/ 6896 h 10000"/>
                <a:gd name="connsiteX4" fmla="*/ 7136 w 10000"/>
                <a:gd name="connsiteY4" fmla="*/ 7155 h 10000"/>
                <a:gd name="connsiteX5" fmla="*/ 7500 w 10000"/>
                <a:gd name="connsiteY5" fmla="*/ 7433 h 10000"/>
                <a:gd name="connsiteX6" fmla="*/ 8038 w 10000"/>
                <a:gd name="connsiteY6" fmla="*/ 7893 h 10000"/>
                <a:gd name="connsiteX7" fmla="*/ 8472 w 10000"/>
                <a:gd name="connsiteY7" fmla="*/ 8199 h 10000"/>
                <a:gd name="connsiteX8" fmla="*/ 8715 w 10000"/>
                <a:gd name="connsiteY8" fmla="*/ 8314 h 10000"/>
                <a:gd name="connsiteX9" fmla="*/ 8924 w 10000"/>
                <a:gd name="connsiteY9" fmla="*/ 8467 h 10000"/>
                <a:gd name="connsiteX10" fmla="*/ 8924 w 10000"/>
                <a:gd name="connsiteY10" fmla="*/ 8467 h 10000"/>
                <a:gd name="connsiteX11" fmla="*/ 9167 w 10000"/>
                <a:gd name="connsiteY11" fmla="*/ 8161 h 10000"/>
                <a:gd name="connsiteX12" fmla="*/ 9340 w 10000"/>
                <a:gd name="connsiteY12" fmla="*/ 7854 h 10000"/>
                <a:gd name="connsiteX13" fmla="*/ 9514 w 10000"/>
                <a:gd name="connsiteY13" fmla="*/ 7548 h 10000"/>
                <a:gd name="connsiteX14" fmla="*/ 9688 w 10000"/>
                <a:gd name="connsiteY14" fmla="*/ 7203 h 10000"/>
                <a:gd name="connsiteX15" fmla="*/ 9688 w 10000"/>
                <a:gd name="connsiteY15" fmla="*/ 7203 h 10000"/>
                <a:gd name="connsiteX16" fmla="*/ 9826 w 10000"/>
                <a:gd name="connsiteY16" fmla="*/ 6705 h 10000"/>
                <a:gd name="connsiteX17" fmla="*/ 9931 w 10000"/>
                <a:gd name="connsiteY17" fmla="*/ 6245 h 10000"/>
                <a:gd name="connsiteX18" fmla="*/ 9965 w 10000"/>
                <a:gd name="connsiteY18" fmla="*/ 5747 h 10000"/>
                <a:gd name="connsiteX19" fmla="*/ 10000 w 10000"/>
                <a:gd name="connsiteY19" fmla="*/ 5287 h 10000"/>
                <a:gd name="connsiteX20" fmla="*/ 9931 w 10000"/>
                <a:gd name="connsiteY20" fmla="*/ 4789 h 10000"/>
                <a:gd name="connsiteX21" fmla="*/ 9861 w 10000"/>
                <a:gd name="connsiteY21" fmla="*/ 4291 h 10000"/>
                <a:gd name="connsiteX22" fmla="*/ 9722 w 10000"/>
                <a:gd name="connsiteY22" fmla="*/ 3831 h 10000"/>
                <a:gd name="connsiteX23" fmla="*/ 9514 w 10000"/>
                <a:gd name="connsiteY23" fmla="*/ 3372 h 10000"/>
                <a:gd name="connsiteX24" fmla="*/ 9306 w 10000"/>
                <a:gd name="connsiteY24" fmla="*/ 2912 h 10000"/>
                <a:gd name="connsiteX25" fmla="*/ 9063 w 10000"/>
                <a:gd name="connsiteY25" fmla="*/ 2490 h 10000"/>
                <a:gd name="connsiteX26" fmla="*/ 8750 w 10000"/>
                <a:gd name="connsiteY26" fmla="*/ 2069 h 10000"/>
                <a:gd name="connsiteX27" fmla="*/ 8403 w 10000"/>
                <a:gd name="connsiteY27" fmla="*/ 1686 h 10000"/>
                <a:gd name="connsiteX28" fmla="*/ 8021 w 10000"/>
                <a:gd name="connsiteY28" fmla="*/ 1341 h 10000"/>
                <a:gd name="connsiteX29" fmla="*/ 7639 w 10000"/>
                <a:gd name="connsiteY29" fmla="*/ 1034 h 10000"/>
                <a:gd name="connsiteX30" fmla="*/ 7188 w 10000"/>
                <a:gd name="connsiteY30" fmla="*/ 728 h 10000"/>
                <a:gd name="connsiteX31" fmla="*/ 6701 w 10000"/>
                <a:gd name="connsiteY31" fmla="*/ 498 h 10000"/>
                <a:gd name="connsiteX32" fmla="*/ 6701 w 10000"/>
                <a:gd name="connsiteY32" fmla="*/ 498 h 10000"/>
                <a:gd name="connsiteX33" fmla="*/ 6215 w 10000"/>
                <a:gd name="connsiteY33" fmla="*/ 307 h 10000"/>
                <a:gd name="connsiteX34" fmla="*/ 5729 w 10000"/>
                <a:gd name="connsiteY34" fmla="*/ 153 h 10000"/>
                <a:gd name="connsiteX35" fmla="*/ 5243 w 10000"/>
                <a:gd name="connsiteY35" fmla="*/ 38 h 10000"/>
                <a:gd name="connsiteX36" fmla="*/ 4757 w 10000"/>
                <a:gd name="connsiteY36" fmla="*/ 0 h 10000"/>
                <a:gd name="connsiteX37" fmla="*/ 4271 w 10000"/>
                <a:gd name="connsiteY37" fmla="*/ 0 h 10000"/>
                <a:gd name="connsiteX38" fmla="*/ 3785 w 10000"/>
                <a:gd name="connsiteY38" fmla="*/ 38 h 10000"/>
                <a:gd name="connsiteX39" fmla="*/ 3333 w 10000"/>
                <a:gd name="connsiteY39" fmla="*/ 115 h 10000"/>
                <a:gd name="connsiteX40" fmla="*/ 2882 w 10000"/>
                <a:gd name="connsiteY40" fmla="*/ 268 h 10000"/>
                <a:gd name="connsiteX41" fmla="*/ 2465 w 10000"/>
                <a:gd name="connsiteY41" fmla="*/ 421 h 10000"/>
                <a:gd name="connsiteX42" fmla="*/ 2049 w 10000"/>
                <a:gd name="connsiteY42" fmla="*/ 651 h 10000"/>
                <a:gd name="connsiteX43" fmla="*/ 1701 w 10000"/>
                <a:gd name="connsiteY43" fmla="*/ 920 h 10000"/>
                <a:gd name="connsiteX44" fmla="*/ 1354 w 10000"/>
                <a:gd name="connsiteY44" fmla="*/ 1226 h 10000"/>
                <a:gd name="connsiteX45" fmla="*/ 1007 w 10000"/>
                <a:gd name="connsiteY45" fmla="*/ 1571 h 10000"/>
                <a:gd name="connsiteX46" fmla="*/ 729 w 10000"/>
                <a:gd name="connsiteY46" fmla="*/ 1954 h 10000"/>
                <a:gd name="connsiteX47" fmla="*/ 486 w 10000"/>
                <a:gd name="connsiteY47" fmla="*/ 2337 h 10000"/>
                <a:gd name="connsiteX48" fmla="*/ 278 w 10000"/>
                <a:gd name="connsiteY48" fmla="*/ 2797 h 10000"/>
                <a:gd name="connsiteX49" fmla="*/ 278 w 10000"/>
                <a:gd name="connsiteY49" fmla="*/ 2797 h 10000"/>
                <a:gd name="connsiteX50" fmla="*/ 139 w 10000"/>
                <a:gd name="connsiteY50" fmla="*/ 3295 h 10000"/>
                <a:gd name="connsiteX51" fmla="*/ 35 w 10000"/>
                <a:gd name="connsiteY51" fmla="*/ 3755 h 10000"/>
                <a:gd name="connsiteX52" fmla="*/ 0 w 10000"/>
                <a:gd name="connsiteY52" fmla="*/ 4253 h 10000"/>
                <a:gd name="connsiteX53" fmla="*/ 0 w 10000"/>
                <a:gd name="connsiteY53" fmla="*/ 4751 h 10000"/>
                <a:gd name="connsiteX54" fmla="*/ 35 w 10000"/>
                <a:gd name="connsiteY54" fmla="*/ 5211 h 10000"/>
                <a:gd name="connsiteX55" fmla="*/ 139 w 10000"/>
                <a:gd name="connsiteY55" fmla="*/ 5709 h 10000"/>
                <a:gd name="connsiteX56" fmla="*/ 278 w 10000"/>
                <a:gd name="connsiteY56" fmla="*/ 6169 h 10000"/>
                <a:gd name="connsiteX57" fmla="*/ 451 w 10000"/>
                <a:gd name="connsiteY57" fmla="*/ 6628 h 10000"/>
                <a:gd name="connsiteX58" fmla="*/ 660 w 10000"/>
                <a:gd name="connsiteY58" fmla="*/ 7088 h 10000"/>
                <a:gd name="connsiteX59" fmla="*/ 938 w 10000"/>
                <a:gd name="connsiteY59" fmla="*/ 7510 h 10000"/>
                <a:gd name="connsiteX60" fmla="*/ 1215 w 10000"/>
                <a:gd name="connsiteY60" fmla="*/ 7931 h 10000"/>
                <a:gd name="connsiteX61" fmla="*/ 1563 w 10000"/>
                <a:gd name="connsiteY61" fmla="*/ 8314 h 10000"/>
                <a:gd name="connsiteX62" fmla="*/ 1944 w 10000"/>
                <a:gd name="connsiteY62" fmla="*/ 8659 h 10000"/>
                <a:gd name="connsiteX63" fmla="*/ 2326 w 10000"/>
                <a:gd name="connsiteY63" fmla="*/ 8966 h 10000"/>
                <a:gd name="connsiteX64" fmla="*/ 2778 w 10000"/>
                <a:gd name="connsiteY64" fmla="*/ 9272 h 10000"/>
                <a:gd name="connsiteX65" fmla="*/ 3264 w 10000"/>
                <a:gd name="connsiteY65" fmla="*/ 9502 h 10000"/>
                <a:gd name="connsiteX66" fmla="*/ 3264 w 10000"/>
                <a:gd name="connsiteY66" fmla="*/ 9502 h 10000"/>
                <a:gd name="connsiteX67" fmla="*/ 3576 w 10000"/>
                <a:gd name="connsiteY67" fmla="*/ 9655 h 10000"/>
                <a:gd name="connsiteX68" fmla="*/ 3924 w 10000"/>
                <a:gd name="connsiteY68" fmla="*/ 9770 h 10000"/>
                <a:gd name="connsiteX69" fmla="*/ 4271 w 10000"/>
                <a:gd name="connsiteY69" fmla="*/ 9885 h 10000"/>
                <a:gd name="connsiteX70" fmla="*/ 4618 w 10000"/>
                <a:gd name="connsiteY70" fmla="*/ 9962 h 10000"/>
                <a:gd name="connsiteX71" fmla="*/ 4965 w 10000"/>
                <a:gd name="connsiteY71" fmla="*/ 10000 h 10000"/>
                <a:gd name="connsiteX72" fmla="*/ 5313 w 10000"/>
                <a:gd name="connsiteY72" fmla="*/ 10000 h 10000"/>
                <a:gd name="connsiteX73" fmla="*/ 5660 w 10000"/>
                <a:gd name="connsiteY73" fmla="*/ 10000 h 10000"/>
                <a:gd name="connsiteX74" fmla="*/ 5972 w 10000"/>
                <a:gd name="connsiteY74" fmla="*/ 10000 h 10000"/>
                <a:gd name="connsiteX75" fmla="*/ 6319 w 10000"/>
                <a:gd name="connsiteY75" fmla="*/ 9962 h 10000"/>
                <a:gd name="connsiteX76" fmla="*/ 6632 w 10000"/>
                <a:gd name="connsiteY76" fmla="*/ 9885 h 10000"/>
                <a:gd name="connsiteX77" fmla="*/ 6944 w 10000"/>
                <a:gd name="connsiteY77" fmla="*/ 9770 h 10000"/>
                <a:gd name="connsiteX78" fmla="*/ 7257 w 10000"/>
                <a:gd name="connsiteY78" fmla="*/ 9693 h 10000"/>
                <a:gd name="connsiteX79" fmla="*/ 7535 w 10000"/>
                <a:gd name="connsiteY79" fmla="*/ 9540 h 10000"/>
                <a:gd name="connsiteX80" fmla="*/ 7813 w 10000"/>
                <a:gd name="connsiteY80" fmla="*/ 9387 h 10000"/>
                <a:gd name="connsiteX81" fmla="*/ 8090 w 10000"/>
                <a:gd name="connsiteY81" fmla="*/ 9234 h 10000"/>
                <a:gd name="connsiteX82" fmla="*/ 8333 w 10000"/>
                <a:gd name="connsiteY82" fmla="*/ 9042 h 10000"/>
                <a:gd name="connsiteX83" fmla="*/ 8333 w 10000"/>
                <a:gd name="connsiteY83" fmla="*/ 9042 h 10000"/>
                <a:gd name="connsiteX84" fmla="*/ 7882 w 10000"/>
                <a:gd name="connsiteY84" fmla="*/ 8736 h 10000"/>
                <a:gd name="connsiteX85" fmla="*/ 7326 w 10000"/>
                <a:gd name="connsiteY85" fmla="*/ 8467 h 10000"/>
                <a:gd name="connsiteX86" fmla="*/ 6909 w 10000"/>
                <a:gd name="connsiteY86" fmla="*/ 8055 h 10000"/>
                <a:gd name="connsiteX87" fmla="*/ 6710 w 10000"/>
                <a:gd name="connsiteY87" fmla="*/ 7606 h 10000"/>
                <a:gd name="connsiteX88" fmla="*/ 6649 w 10000"/>
                <a:gd name="connsiteY88" fmla="*/ 7146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10000" h="10000">
                  <a:moveTo>
                    <a:pt x="6649" y="7146"/>
                  </a:moveTo>
                  <a:cubicBezTo>
                    <a:pt x="6638" y="7095"/>
                    <a:pt x="6626" y="6929"/>
                    <a:pt x="6615" y="6878"/>
                  </a:cubicBezTo>
                  <a:cubicBezTo>
                    <a:pt x="6672" y="6661"/>
                    <a:pt x="6574" y="6846"/>
                    <a:pt x="6631" y="6629"/>
                  </a:cubicBezTo>
                  <a:lnTo>
                    <a:pt x="6875" y="6896"/>
                  </a:lnTo>
                  <a:lnTo>
                    <a:pt x="7136" y="7155"/>
                  </a:lnTo>
                  <a:lnTo>
                    <a:pt x="7500" y="7433"/>
                  </a:lnTo>
                  <a:lnTo>
                    <a:pt x="8038" y="7893"/>
                  </a:lnTo>
                  <a:lnTo>
                    <a:pt x="8472" y="8199"/>
                  </a:lnTo>
                  <a:lnTo>
                    <a:pt x="8715" y="8314"/>
                  </a:lnTo>
                  <a:lnTo>
                    <a:pt x="8924" y="8467"/>
                  </a:lnTo>
                  <a:lnTo>
                    <a:pt x="8924" y="8467"/>
                  </a:lnTo>
                  <a:lnTo>
                    <a:pt x="9167" y="8161"/>
                  </a:lnTo>
                  <a:cubicBezTo>
                    <a:pt x="9225" y="8059"/>
                    <a:pt x="9282" y="7956"/>
                    <a:pt x="9340" y="7854"/>
                  </a:cubicBezTo>
                  <a:lnTo>
                    <a:pt x="9514" y="7548"/>
                  </a:lnTo>
                  <a:lnTo>
                    <a:pt x="9688" y="7203"/>
                  </a:lnTo>
                  <a:lnTo>
                    <a:pt x="9688" y="7203"/>
                  </a:lnTo>
                  <a:lnTo>
                    <a:pt x="9826" y="6705"/>
                  </a:lnTo>
                  <a:lnTo>
                    <a:pt x="9931" y="6245"/>
                  </a:lnTo>
                  <a:cubicBezTo>
                    <a:pt x="9942" y="6079"/>
                    <a:pt x="9954" y="5913"/>
                    <a:pt x="9965" y="5747"/>
                  </a:cubicBezTo>
                  <a:cubicBezTo>
                    <a:pt x="9977" y="5594"/>
                    <a:pt x="9988" y="5440"/>
                    <a:pt x="10000" y="5287"/>
                  </a:cubicBezTo>
                  <a:lnTo>
                    <a:pt x="9931" y="4789"/>
                  </a:lnTo>
                  <a:cubicBezTo>
                    <a:pt x="9908" y="4623"/>
                    <a:pt x="9884" y="4457"/>
                    <a:pt x="9861" y="4291"/>
                  </a:cubicBezTo>
                  <a:cubicBezTo>
                    <a:pt x="9815" y="4138"/>
                    <a:pt x="9768" y="3984"/>
                    <a:pt x="9722" y="3831"/>
                  </a:cubicBezTo>
                  <a:cubicBezTo>
                    <a:pt x="9653" y="3678"/>
                    <a:pt x="9583" y="3525"/>
                    <a:pt x="9514" y="3372"/>
                  </a:cubicBezTo>
                  <a:lnTo>
                    <a:pt x="9306" y="2912"/>
                  </a:lnTo>
                  <a:lnTo>
                    <a:pt x="9063" y="2490"/>
                  </a:lnTo>
                  <a:lnTo>
                    <a:pt x="8750" y="2069"/>
                  </a:lnTo>
                  <a:lnTo>
                    <a:pt x="8403" y="1686"/>
                  </a:lnTo>
                  <a:lnTo>
                    <a:pt x="8021" y="1341"/>
                  </a:lnTo>
                  <a:lnTo>
                    <a:pt x="7639" y="1034"/>
                  </a:lnTo>
                  <a:lnTo>
                    <a:pt x="7188" y="728"/>
                  </a:lnTo>
                  <a:lnTo>
                    <a:pt x="6701" y="498"/>
                  </a:lnTo>
                  <a:lnTo>
                    <a:pt x="6701" y="498"/>
                  </a:lnTo>
                  <a:lnTo>
                    <a:pt x="6215" y="307"/>
                  </a:lnTo>
                  <a:lnTo>
                    <a:pt x="5729" y="153"/>
                  </a:lnTo>
                  <a:lnTo>
                    <a:pt x="5243" y="38"/>
                  </a:lnTo>
                  <a:lnTo>
                    <a:pt x="4757" y="0"/>
                  </a:lnTo>
                  <a:lnTo>
                    <a:pt x="4271" y="0"/>
                  </a:lnTo>
                  <a:lnTo>
                    <a:pt x="3785" y="38"/>
                  </a:lnTo>
                  <a:lnTo>
                    <a:pt x="3333" y="115"/>
                  </a:lnTo>
                  <a:lnTo>
                    <a:pt x="2882" y="268"/>
                  </a:lnTo>
                  <a:lnTo>
                    <a:pt x="2465" y="421"/>
                  </a:lnTo>
                  <a:lnTo>
                    <a:pt x="2049" y="651"/>
                  </a:lnTo>
                  <a:lnTo>
                    <a:pt x="1701" y="920"/>
                  </a:lnTo>
                  <a:lnTo>
                    <a:pt x="1354" y="1226"/>
                  </a:lnTo>
                  <a:lnTo>
                    <a:pt x="1007" y="1571"/>
                  </a:lnTo>
                  <a:lnTo>
                    <a:pt x="729" y="1954"/>
                  </a:lnTo>
                  <a:lnTo>
                    <a:pt x="486" y="2337"/>
                  </a:lnTo>
                  <a:lnTo>
                    <a:pt x="278" y="2797"/>
                  </a:lnTo>
                  <a:lnTo>
                    <a:pt x="278" y="2797"/>
                  </a:lnTo>
                  <a:cubicBezTo>
                    <a:pt x="232" y="2963"/>
                    <a:pt x="185" y="3129"/>
                    <a:pt x="139" y="3295"/>
                  </a:cubicBezTo>
                  <a:cubicBezTo>
                    <a:pt x="104" y="3448"/>
                    <a:pt x="70" y="3602"/>
                    <a:pt x="35" y="3755"/>
                  </a:cubicBezTo>
                  <a:cubicBezTo>
                    <a:pt x="23" y="3921"/>
                    <a:pt x="12" y="4087"/>
                    <a:pt x="0" y="4253"/>
                  </a:cubicBezTo>
                  <a:lnTo>
                    <a:pt x="0" y="4751"/>
                  </a:lnTo>
                  <a:cubicBezTo>
                    <a:pt x="12" y="4904"/>
                    <a:pt x="23" y="5058"/>
                    <a:pt x="35" y="5211"/>
                  </a:cubicBezTo>
                  <a:cubicBezTo>
                    <a:pt x="70" y="5377"/>
                    <a:pt x="104" y="5543"/>
                    <a:pt x="139" y="5709"/>
                  </a:cubicBezTo>
                  <a:cubicBezTo>
                    <a:pt x="185" y="5862"/>
                    <a:pt x="232" y="6016"/>
                    <a:pt x="278" y="6169"/>
                  </a:cubicBezTo>
                  <a:cubicBezTo>
                    <a:pt x="336" y="6322"/>
                    <a:pt x="393" y="6475"/>
                    <a:pt x="451" y="6628"/>
                  </a:cubicBezTo>
                  <a:cubicBezTo>
                    <a:pt x="521" y="6781"/>
                    <a:pt x="590" y="6935"/>
                    <a:pt x="660" y="7088"/>
                  </a:cubicBezTo>
                  <a:lnTo>
                    <a:pt x="938" y="7510"/>
                  </a:lnTo>
                  <a:lnTo>
                    <a:pt x="1215" y="7931"/>
                  </a:lnTo>
                  <a:lnTo>
                    <a:pt x="1563" y="8314"/>
                  </a:lnTo>
                  <a:lnTo>
                    <a:pt x="1944" y="8659"/>
                  </a:lnTo>
                  <a:lnTo>
                    <a:pt x="2326" y="8966"/>
                  </a:lnTo>
                  <a:lnTo>
                    <a:pt x="2778" y="9272"/>
                  </a:lnTo>
                  <a:lnTo>
                    <a:pt x="3264" y="9502"/>
                  </a:lnTo>
                  <a:lnTo>
                    <a:pt x="3264" y="9502"/>
                  </a:lnTo>
                  <a:lnTo>
                    <a:pt x="3576" y="9655"/>
                  </a:lnTo>
                  <a:lnTo>
                    <a:pt x="3924" y="9770"/>
                  </a:lnTo>
                  <a:lnTo>
                    <a:pt x="4271" y="9885"/>
                  </a:lnTo>
                  <a:lnTo>
                    <a:pt x="4618" y="9962"/>
                  </a:lnTo>
                  <a:lnTo>
                    <a:pt x="4965" y="10000"/>
                  </a:lnTo>
                  <a:lnTo>
                    <a:pt x="5313" y="10000"/>
                  </a:lnTo>
                  <a:lnTo>
                    <a:pt x="5660" y="10000"/>
                  </a:lnTo>
                  <a:lnTo>
                    <a:pt x="5972" y="10000"/>
                  </a:lnTo>
                  <a:lnTo>
                    <a:pt x="6319" y="9962"/>
                  </a:lnTo>
                  <a:lnTo>
                    <a:pt x="6632" y="9885"/>
                  </a:lnTo>
                  <a:lnTo>
                    <a:pt x="6944" y="9770"/>
                  </a:lnTo>
                  <a:lnTo>
                    <a:pt x="7257" y="9693"/>
                  </a:lnTo>
                  <a:lnTo>
                    <a:pt x="7535" y="9540"/>
                  </a:lnTo>
                  <a:lnTo>
                    <a:pt x="7813" y="9387"/>
                  </a:lnTo>
                  <a:lnTo>
                    <a:pt x="8090" y="9234"/>
                  </a:lnTo>
                  <a:lnTo>
                    <a:pt x="8333" y="9042"/>
                  </a:lnTo>
                  <a:lnTo>
                    <a:pt x="8333" y="9042"/>
                  </a:lnTo>
                  <a:lnTo>
                    <a:pt x="7882" y="8736"/>
                  </a:lnTo>
                  <a:lnTo>
                    <a:pt x="7326" y="8467"/>
                  </a:lnTo>
                  <a:lnTo>
                    <a:pt x="6909" y="8055"/>
                  </a:lnTo>
                  <a:cubicBezTo>
                    <a:pt x="6843" y="7905"/>
                    <a:pt x="6776" y="7756"/>
                    <a:pt x="6710" y="7606"/>
                  </a:cubicBezTo>
                  <a:cubicBezTo>
                    <a:pt x="6664" y="7453"/>
                    <a:pt x="6695" y="7299"/>
                    <a:pt x="6649" y="71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9"/>
            <p:cNvSpPr>
              <a:spLocks/>
            </p:cNvSpPr>
            <p:nvPr/>
          </p:nvSpPr>
          <p:spPr bwMode="auto">
            <a:xfrm>
              <a:off x="2574" y="2243"/>
              <a:ext cx="68" cy="108"/>
            </a:xfrm>
            <a:custGeom>
              <a:avLst/>
              <a:gdLst>
                <a:gd name="T0" fmla="*/ 62 w 68"/>
                <a:gd name="T1" fmla="*/ 6 h 108"/>
                <a:gd name="T2" fmla="*/ 62 w 68"/>
                <a:gd name="T3" fmla="*/ 6 h 108"/>
                <a:gd name="T4" fmla="*/ 58 w 68"/>
                <a:gd name="T5" fmla="*/ 2 h 108"/>
                <a:gd name="T6" fmla="*/ 52 w 68"/>
                <a:gd name="T7" fmla="*/ 0 h 108"/>
                <a:gd name="T8" fmla="*/ 46 w 68"/>
                <a:gd name="T9" fmla="*/ 0 h 108"/>
                <a:gd name="T10" fmla="*/ 40 w 68"/>
                <a:gd name="T11" fmla="*/ 2 h 108"/>
                <a:gd name="T12" fmla="*/ 34 w 68"/>
                <a:gd name="T13" fmla="*/ 6 h 108"/>
                <a:gd name="T14" fmla="*/ 28 w 68"/>
                <a:gd name="T15" fmla="*/ 12 h 108"/>
                <a:gd name="T16" fmla="*/ 22 w 68"/>
                <a:gd name="T17" fmla="*/ 20 h 108"/>
                <a:gd name="T18" fmla="*/ 16 w 68"/>
                <a:gd name="T19" fmla="*/ 30 h 108"/>
                <a:gd name="T20" fmla="*/ 16 w 68"/>
                <a:gd name="T21" fmla="*/ 30 h 108"/>
                <a:gd name="T22" fmla="*/ 8 w 68"/>
                <a:gd name="T23" fmla="*/ 46 h 108"/>
                <a:gd name="T24" fmla="*/ 4 w 68"/>
                <a:gd name="T25" fmla="*/ 64 h 108"/>
                <a:gd name="T26" fmla="*/ 0 w 68"/>
                <a:gd name="T27" fmla="*/ 80 h 108"/>
                <a:gd name="T28" fmla="*/ 0 w 68"/>
                <a:gd name="T29" fmla="*/ 94 h 108"/>
                <a:gd name="T30" fmla="*/ 0 w 68"/>
                <a:gd name="T31" fmla="*/ 94 h 108"/>
                <a:gd name="T32" fmla="*/ 12 w 68"/>
                <a:gd name="T33" fmla="*/ 96 h 108"/>
                <a:gd name="T34" fmla="*/ 12 w 68"/>
                <a:gd name="T35" fmla="*/ 96 h 108"/>
                <a:gd name="T36" fmla="*/ 26 w 68"/>
                <a:gd name="T37" fmla="*/ 102 h 108"/>
                <a:gd name="T38" fmla="*/ 36 w 68"/>
                <a:gd name="T39" fmla="*/ 108 h 108"/>
                <a:gd name="T40" fmla="*/ 36 w 68"/>
                <a:gd name="T41" fmla="*/ 108 h 108"/>
                <a:gd name="T42" fmla="*/ 44 w 68"/>
                <a:gd name="T43" fmla="*/ 98 h 108"/>
                <a:gd name="T44" fmla="*/ 52 w 68"/>
                <a:gd name="T45" fmla="*/ 86 h 108"/>
                <a:gd name="T46" fmla="*/ 52 w 68"/>
                <a:gd name="T47" fmla="*/ 86 h 108"/>
                <a:gd name="T48" fmla="*/ 62 w 68"/>
                <a:gd name="T49" fmla="*/ 64 h 108"/>
                <a:gd name="T50" fmla="*/ 66 w 68"/>
                <a:gd name="T51" fmla="*/ 40 h 108"/>
                <a:gd name="T52" fmla="*/ 68 w 68"/>
                <a:gd name="T53" fmla="*/ 30 h 108"/>
                <a:gd name="T54" fmla="*/ 66 w 68"/>
                <a:gd name="T55" fmla="*/ 20 h 108"/>
                <a:gd name="T56" fmla="*/ 66 w 68"/>
                <a:gd name="T57" fmla="*/ 12 h 108"/>
                <a:gd name="T58" fmla="*/ 62 w 68"/>
                <a:gd name="T59" fmla="*/ 6 h 108"/>
                <a:gd name="T60" fmla="*/ 62 w 68"/>
                <a:gd name="T61" fmla="*/ 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8">
                  <a:moveTo>
                    <a:pt x="62" y="6"/>
                  </a:moveTo>
                  <a:lnTo>
                    <a:pt x="62" y="6"/>
                  </a:lnTo>
                  <a:lnTo>
                    <a:pt x="58" y="2"/>
                  </a:lnTo>
                  <a:lnTo>
                    <a:pt x="52" y="0"/>
                  </a:lnTo>
                  <a:lnTo>
                    <a:pt x="46" y="0"/>
                  </a:lnTo>
                  <a:lnTo>
                    <a:pt x="40" y="2"/>
                  </a:lnTo>
                  <a:lnTo>
                    <a:pt x="34" y="6"/>
                  </a:lnTo>
                  <a:lnTo>
                    <a:pt x="28" y="12"/>
                  </a:lnTo>
                  <a:lnTo>
                    <a:pt x="22" y="20"/>
                  </a:lnTo>
                  <a:lnTo>
                    <a:pt x="16" y="30"/>
                  </a:lnTo>
                  <a:lnTo>
                    <a:pt x="16" y="30"/>
                  </a:lnTo>
                  <a:lnTo>
                    <a:pt x="8" y="46"/>
                  </a:lnTo>
                  <a:lnTo>
                    <a:pt x="4" y="64"/>
                  </a:lnTo>
                  <a:lnTo>
                    <a:pt x="0" y="80"/>
                  </a:lnTo>
                  <a:lnTo>
                    <a:pt x="0" y="94"/>
                  </a:lnTo>
                  <a:lnTo>
                    <a:pt x="0" y="94"/>
                  </a:lnTo>
                  <a:lnTo>
                    <a:pt x="12" y="96"/>
                  </a:lnTo>
                  <a:lnTo>
                    <a:pt x="12" y="96"/>
                  </a:lnTo>
                  <a:lnTo>
                    <a:pt x="26" y="102"/>
                  </a:lnTo>
                  <a:lnTo>
                    <a:pt x="36" y="108"/>
                  </a:lnTo>
                  <a:lnTo>
                    <a:pt x="36" y="108"/>
                  </a:lnTo>
                  <a:lnTo>
                    <a:pt x="44" y="98"/>
                  </a:lnTo>
                  <a:lnTo>
                    <a:pt x="52" y="86"/>
                  </a:lnTo>
                  <a:lnTo>
                    <a:pt x="52" y="86"/>
                  </a:lnTo>
                  <a:lnTo>
                    <a:pt x="62" y="64"/>
                  </a:lnTo>
                  <a:lnTo>
                    <a:pt x="66" y="40"/>
                  </a:lnTo>
                  <a:lnTo>
                    <a:pt x="68" y="30"/>
                  </a:lnTo>
                  <a:lnTo>
                    <a:pt x="66" y="20"/>
                  </a:lnTo>
                  <a:lnTo>
                    <a:pt x="66" y="12"/>
                  </a:lnTo>
                  <a:lnTo>
                    <a:pt x="62" y="6"/>
                  </a:lnTo>
                  <a:lnTo>
                    <a:pt x="62"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0"/>
            <p:cNvSpPr>
              <a:spLocks/>
            </p:cNvSpPr>
            <p:nvPr/>
          </p:nvSpPr>
          <p:spPr bwMode="auto">
            <a:xfrm>
              <a:off x="2592" y="2299"/>
              <a:ext cx="26" cy="60"/>
            </a:xfrm>
            <a:custGeom>
              <a:avLst/>
              <a:gdLst>
                <a:gd name="T0" fmla="*/ 2 w 26"/>
                <a:gd name="T1" fmla="*/ 28 h 60"/>
                <a:gd name="T2" fmla="*/ 2 w 26"/>
                <a:gd name="T3" fmla="*/ 28 h 60"/>
                <a:gd name="T4" fmla="*/ 6 w 26"/>
                <a:gd name="T5" fmla="*/ 16 h 60"/>
                <a:gd name="T6" fmla="*/ 12 w 26"/>
                <a:gd name="T7" fmla="*/ 8 h 60"/>
                <a:gd name="T8" fmla="*/ 16 w 26"/>
                <a:gd name="T9" fmla="*/ 2 h 60"/>
                <a:gd name="T10" fmla="*/ 22 w 26"/>
                <a:gd name="T11" fmla="*/ 0 h 60"/>
                <a:gd name="T12" fmla="*/ 22 w 26"/>
                <a:gd name="T13" fmla="*/ 0 h 60"/>
                <a:gd name="T14" fmla="*/ 24 w 26"/>
                <a:gd name="T15" fmla="*/ 4 h 60"/>
                <a:gd name="T16" fmla="*/ 26 w 26"/>
                <a:gd name="T17" fmla="*/ 12 h 60"/>
                <a:gd name="T18" fmla="*/ 26 w 26"/>
                <a:gd name="T19" fmla="*/ 22 h 60"/>
                <a:gd name="T20" fmla="*/ 22 w 26"/>
                <a:gd name="T21" fmla="*/ 34 h 60"/>
                <a:gd name="T22" fmla="*/ 22 w 26"/>
                <a:gd name="T23" fmla="*/ 34 h 60"/>
                <a:gd name="T24" fmla="*/ 18 w 26"/>
                <a:gd name="T25" fmla="*/ 44 h 60"/>
                <a:gd name="T26" fmla="*/ 14 w 26"/>
                <a:gd name="T27" fmla="*/ 54 h 60"/>
                <a:gd name="T28" fmla="*/ 8 w 26"/>
                <a:gd name="T29" fmla="*/ 60 h 60"/>
                <a:gd name="T30" fmla="*/ 4 w 26"/>
                <a:gd name="T31" fmla="*/ 60 h 60"/>
                <a:gd name="T32" fmla="*/ 4 w 26"/>
                <a:gd name="T33" fmla="*/ 60 h 60"/>
                <a:gd name="T34" fmla="*/ 0 w 26"/>
                <a:gd name="T35" fmla="*/ 56 h 60"/>
                <a:gd name="T36" fmla="*/ 0 w 26"/>
                <a:gd name="T37" fmla="*/ 50 h 60"/>
                <a:gd name="T38" fmla="*/ 0 w 26"/>
                <a:gd name="T39" fmla="*/ 40 h 60"/>
                <a:gd name="T40" fmla="*/ 2 w 26"/>
                <a:gd name="T41" fmla="*/ 28 h 60"/>
                <a:gd name="T42" fmla="*/ 2 w 26"/>
                <a:gd name="T43" fmla="*/ 2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60">
                  <a:moveTo>
                    <a:pt x="2" y="28"/>
                  </a:moveTo>
                  <a:lnTo>
                    <a:pt x="2" y="28"/>
                  </a:lnTo>
                  <a:lnTo>
                    <a:pt x="6" y="16"/>
                  </a:lnTo>
                  <a:lnTo>
                    <a:pt x="12" y="8"/>
                  </a:lnTo>
                  <a:lnTo>
                    <a:pt x="16" y="2"/>
                  </a:lnTo>
                  <a:lnTo>
                    <a:pt x="22" y="0"/>
                  </a:lnTo>
                  <a:lnTo>
                    <a:pt x="22" y="0"/>
                  </a:lnTo>
                  <a:lnTo>
                    <a:pt x="24" y="4"/>
                  </a:lnTo>
                  <a:lnTo>
                    <a:pt x="26" y="12"/>
                  </a:lnTo>
                  <a:lnTo>
                    <a:pt x="26" y="22"/>
                  </a:lnTo>
                  <a:lnTo>
                    <a:pt x="22" y="34"/>
                  </a:lnTo>
                  <a:lnTo>
                    <a:pt x="22" y="34"/>
                  </a:lnTo>
                  <a:lnTo>
                    <a:pt x="18" y="44"/>
                  </a:lnTo>
                  <a:lnTo>
                    <a:pt x="14" y="54"/>
                  </a:lnTo>
                  <a:lnTo>
                    <a:pt x="8" y="60"/>
                  </a:lnTo>
                  <a:lnTo>
                    <a:pt x="4" y="60"/>
                  </a:lnTo>
                  <a:lnTo>
                    <a:pt x="4" y="60"/>
                  </a:lnTo>
                  <a:lnTo>
                    <a:pt x="0" y="56"/>
                  </a:lnTo>
                  <a:lnTo>
                    <a:pt x="0" y="50"/>
                  </a:lnTo>
                  <a:lnTo>
                    <a:pt x="0" y="40"/>
                  </a:lnTo>
                  <a:lnTo>
                    <a:pt x="2" y="28"/>
                  </a:lnTo>
                  <a:lnTo>
                    <a:pt x="2" y="2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1"/>
            <p:cNvSpPr>
              <a:spLocks/>
            </p:cNvSpPr>
            <p:nvPr/>
          </p:nvSpPr>
          <p:spPr bwMode="auto">
            <a:xfrm>
              <a:off x="2264" y="2685"/>
              <a:ext cx="278" cy="184"/>
            </a:xfrm>
            <a:custGeom>
              <a:avLst/>
              <a:gdLst>
                <a:gd name="T0" fmla="*/ 88 w 278"/>
                <a:gd name="T1" fmla="*/ 0 h 184"/>
                <a:gd name="T2" fmla="*/ 88 w 278"/>
                <a:gd name="T3" fmla="*/ 0 h 184"/>
                <a:gd name="T4" fmla="*/ 124 w 278"/>
                <a:gd name="T5" fmla="*/ 6 h 184"/>
                <a:gd name="T6" fmla="*/ 158 w 278"/>
                <a:gd name="T7" fmla="*/ 12 h 184"/>
                <a:gd name="T8" fmla="*/ 198 w 278"/>
                <a:gd name="T9" fmla="*/ 22 h 184"/>
                <a:gd name="T10" fmla="*/ 234 w 278"/>
                <a:gd name="T11" fmla="*/ 34 h 184"/>
                <a:gd name="T12" fmla="*/ 250 w 278"/>
                <a:gd name="T13" fmla="*/ 40 h 184"/>
                <a:gd name="T14" fmla="*/ 264 w 278"/>
                <a:gd name="T15" fmla="*/ 46 h 184"/>
                <a:gd name="T16" fmla="*/ 272 w 278"/>
                <a:gd name="T17" fmla="*/ 54 h 184"/>
                <a:gd name="T18" fmla="*/ 278 w 278"/>
                <a:gd name="T19" fmla="*/ 62 h 184"/>
                <a:gd name="T20" fmla="*/ 278 w 278"/>
                <a:gd name="T21" fmla="*/ 66 h 184"/>
                <a:gd name="T22" fmla="*/ 278 w 278"/>
                <a:gd name="T23" fmla="*/ 72 h 184"/>
                <a:gd name="T24" fmla="*/ 276 w 278"/>
                <a:gd name="T25" fmla="*/ 76 h 184"/>
                <a:gd name="T26" fmla="*/ 272 w 278"/>
                <a:gd name="T27" fmla="*/ 80 h 184"/>
                <a:gd name="T28" fmla="*/ 272 w 278"/>
                <a:gd name="T29" fmla="*/ 80 h 184"/>
                <a:gd name="T30" fmla="*/ 240 w 278"/>
                <a:gd name="T31" fmla="*/ 112 h 184"/>
                <a:gd name="T32" fmla="*/ 216 w 278"/>
                <a:gd name="T33" fmla="*/ 134 h 184"/>
                <a:gd name="T34" fmla="*/ 194 w 278"/>
                <a:gd name="T35" fmla="*/ 150 h 184"/>
                <a:gd name="T36" fmla="*/ 194 w 278"/>
                <a:gd name="T37" fmla="*/ 150 h 184"/>
                <a:gd name="T38" fmla="*/ 200 w 278"/>
                <a:gd name="T39" fmla="*/ 148 h 184"/>
                <a:gd name="T40" fmla="*/ 214 w 278"/>
                <a:gd name="T41" fmla="*/ 148 h 184"/>
                <a:gd name="T42" fmla="*/ 222 w 278"/>
                <a:gd name="T43" fmla="*/ 148 h 184"/>
                <a:gd name="T44" fmla="*/ 230 w 278"/>
                <a:gd name="T45" fmla="*/ 150 h 184"/>
                <a:gd name="T46" fmla="*/ 240 w 278"/>
                <a:gd name="T47" fmla="*/ 154 h 184"/>
                <a:gd name="T48" fmla="*/ 246 w 278"/>
                <a:gd name="T49" fmla="*/ 160 h 184"/>
                <a:gd name="T50" fmla="*/ 246 w 278"/>
                <a:gd name="T51" fmla="*/ 160 h 184"/>
                <a:gd name="T52" fmla="*/ 246 w 278"/>
                <a:gd name="T53" fmla="*/ 166 h 184"/>
                <a:gd name="T54" fmla="*/ 244 w 278"/>
                <a:gd name="T55" fmla="*/ 170 h 184"/>
                <a:gd name="T56" fmla="*/ 238 w 278"/>
                <a:gd name="T57" fmla="*/ 176 h 184"/>
                <a:gd name="T58" fmla="*/ 226 w 278"/>
                <a:gd name="T59" fmla="*/ 182 h 184"/>
                <a:gd name="T60" fmla="*/ 208 w 278"/>
                <a:gd name="T61" fmla="*/ 184 h 184"/>
                <a:gd name="T62" fmla="*/ 182 w 278"/>
                <a:gd name="T63" fmla="*/ 182 h 184"/>
                <a:gd name="T64" fmla="*/ 144 w 278"/>
                <a:gd name="T65" fmla="*/ 174 h 184"/>
                <a:gd name="T66" fmla="*/ 218 w 278"/>
                <a:gd name="T67" fmla="*/ 80 h 184"/>
                <a:gd name="T68" fmla="*/ 0 w 278"/>
                <a:gd name="T69" fmla="*/ 24 h 184"/>
                <a:gd name="T70" fmla="*/ 88 w 278"/>
                <a:gd name="T71"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8" h="184">
                  <a:moveTo>
                    <a:pt x="88" y="0"/>
                  </a:moveTo>
                  <a:lnTo>
                    <a:pt x="88" y="0"/>
                  </a:lnTo>
                  <a:lnTo>
                    <a:pt x="124" y="6"/>
                  </a:lnTo>
                  <a:lnTo>
                    <a:pt x="158" y="12"/>
                  </a:lnTo>
                  <a:lnTo>
                    <a:pt x="198" y="22"/>
                  </a:lnTo>
                  <a:lnTo>
                    <a:pt x="234" y="34"/>
                  </a:lnTo>
                  <a:lnTo>
                    <a:pt x="250" y="40"/>
                  </a:lnTo>
                  <a:lnTo>
                    <a:pt x="264" y="46"/>
                  </a:lnTo>
                  <a:lnTo>
                    <a:pt x="272" y="54"/>
                  </a:lnTo>
                  <a:lnTo>
                    <a:pt x="278" y="62"/>
                  </a:lnTo>
                  <a:lnTo>
                    <a:pt x="278" y="66"/>
                  </a:lnTo>
                  <a:lnTo>
                    <a:pt x="278" y="72"/>
                  </a:lnTo>
                  <a:lnTo>
                    <a:pt x="276" y="76"/>
                  </a:lnTo>
                  <a:lnTo>
                    <a:pt x="272" y="80"/>
                  </a:lnTo>
                  <a:lnTo>
                    <a:pt x="272" y="80"/>
                  </a:lnTo>
                  <a:lnTo>
                    <a:pt x="240" y="112"/>
                  </a:lnTo>
                  <a:lnTo>
                    <a:pt x="216" y="134"/>
                  </a:lnTo>
                  <a:lnTo>
                    <a:pt x="194" y="150"/>
                  </a:lnTo>
                  <a:lnTo>
                    <a:pt x="194" y="150"/>
                  </a:lnTo>
                  <a:lnTo>
                    <a:pt x="200" y="148"/>
                  </a:lnTo>
                  <a:lnTo>
                    <a:pt x="214" y="148"/>
                  </a:lnTo>
                  <a:lnTo>
                    <a:pt x="222" y="148"/>
                  </a:lnTo>
                  <a:lnTo>
                    <a:pt x="230" y="150"/>
                  </a:lnTo>
                  <a:lnTo>
                    <a:pt x="240" y="154"/>
                  </a:lnTo>
                  <a:lnTo>
                    <a:pt x="246" y="160"/>
                  </a:lnTo>
                  <a:lnTo>
                    <a:pt x="246" y="160"/>
                  </a:lnTo>
                  <a:lnTo>
                    <a:pt x="246" y="166"/>
                  </a:lnTo>
                  <a:lnTo>
                    <a:pt x="244" y="170"/>
                  </a:lnTo>
                  <a:lnTo>
                    <a:pt x="238" y="176"/>
                  </a:lnTo>
                  <a:lnTo>
                    <a:pt x="226" y="182"/>
                  </a:lnTo>
                  <a:lnTo>
                    <a:pt x="208" y="184"/>
                  </a:lnTo>
                  <a:lnTo>
                    <a:pt x="182" y="182"/>
                  </a:lnTo>
                  <a:lnTo>
                    <a:pt x="144" y="174"/>
                  </a:lnTo>
                  <a:lnTo>
                    <a:pt x="218" y="80"/>
                  </a:lnTo>
                  <a:lnTo>
                    <a:pt x="0" y="24"/>
                  </a:lnTo>
                  <a:lnTo>
                    <a:pt x="8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2"/>
            <p:cNvSpPr>
              <a:spLocks/>
            </p:cNvSpPr>
            <p:nvPr/>
          </p:nvSpPr>
          <p:spPr bwMode="auto">
            <a:xfrm>
              <a:off x="2148" y="2593"/>
              <a:ext cx="164" cy="288"/>
            </a:xfrm>
            <a:custGeom>
              <a:avLst/>
              <a:gdLst>
                <a:gd name="T0" fmla="*/ 58 w 164"/>
                <a:gd name="T1" fmla="*/ 0 h 288"/>
                <a:gd name="T2" fmla="*/ 58 w 164"/>
                <a:gd name="T3" fmla="*/ 0 h 288"/>
                <a:gd name="T4" fmla="*/ 80 w 164"/>
                <a:gd name="T5" fmla="*/ 24 h 288"/>
                <a:gd name="T6" fmla="*/ 102 w 164"/>
                <a:gd name="T7" fmla="*/ 50 h 288"/>
                <a:gd name="T8" fmla="*/ 124 w 164"/>
                <a:gd name="T9" fmla="*/ 82 h 288"/>
                <a:gd name="T10" fmla="*/ 146 w 164"/>
                <a:gd name="T11" fmla="*/ 116 h 288"/>
                <a:gd name="T12" fmla="*/ 154 w 164"/>
                <a:gd name="T13" fmla="*/ 132 h 288"/>
                <a:gd name="T14" fmla="*/ 160 w 164"/>
                <a:gd name="T15" fmla="*/ 148 h 288"/>
                <a:gd name="T16" fmla="*/ 164 w 164"/>
                <a:gd name="T17" fmla="*/ 164 h 288"/>
                <a:gd name="T18" fmla="*/ 164 w 164"/>
                <a:gd name="T19" fmla="*/ 178 h 288"/>
                <a:gd name="T20" fmla="*/ 162 w 164"/>
                <a:gd name="T21" fmla="*/ 190 h 288"/>
                <a:gd name="T22" fmla="*/ 158 w 164"/>
                <a:gd name="T23" fmla="*/ 196 h 288"/>
                <a:gd name="T24" fmla="*/ 156 w 164"/>
                <a:gd name="T25" fmla="*/ 202 h 288"/>
                <a:gd name="T26" fmla="*/ 156 w 164"/>
                <a:gd name="T27" fmla="*/ 202 h 288"/>
                <a:gd name="T28" fmla="*/ 138 w 164"/>
                <a:gd name="T29" fmla="*/ 218 h 288"/>
                <a:gd name="T30" fmla="*/ 122 w 164"/>
                <a:gd name="T31" fmla="*/ 232 h 288"/>
                <a:gd name="T32" fmla="*/ 110 w 164"/>
                <a:gd name="T33" fmla="*/ 240 h 288"/>
                <a:gd name="T34" fmla="*/ 98 w 164"/>
                <a:gd name="T35" fmla="*/ 248 h 288"/>
                <a:gd name="T36" fmla="*/ 82 w 164"/>
                <a:gd name="T37" fmla="*/ 254 h 288"/>
                <a:gd name="T38" fmla="*/ 78 w 164"/>
                <a:gd name="T39" fmla="*/ 254 h 288"/>
                <a:gd name="T40" fmla="*/ 78 w 164"/>
                <a:gd name="T41" fmla="*/ 254 h 288"/>
                <a:gd name="T42" fmla="*/ 82 w 164"/>
                <a:gd name="T43" fmla="*/ 254 h 288"/>
                <a:gd name="T44" fmla="*/ 96 w 164"/>
                <a:gd name="T45" fmla="*/ 254 h 288"/>
                <a:gd name="T46" fmla="*/ 106 w 164"/>
                <a:gd name="T47" fmla="*/ 254 h 288"/>
                <a:gd name="T48" fmla="*/ 114 w 164"/>
                <a:gd name="T49" fmla="*/ 256 h 288"/>
                <a:gd name="T50" fmla="*/ 122 w 164"/>
                <a:gd name="T51" fmla="*/ 258 h 288"/>
                <a:gd name="T52" fmla="*/ 130 w 164"/>
                <a:gd name="T53" fmla="*/ 264 h 288"/>
                <a:gd name="T54" fmla="*/ 130 w 164"/>
                <a:gd name="T55" fmla="*/ 264 h 288"/>
                <a:gd name="T56" fmla="*/ 130 w 164"/>
                <a:gd name="T57" fmla="*/ 270 h 288"/>
                <a:gd name="T58" fmla="*/ 128 w 164"/>
                <a:gd name="T59" fmla="*/ 276 h 288"/>
                <a:gd name="T60" fmla="*/ 120 w 164"/>
                <a:gd name="T61" fmla="*/ 282 h 288"/>
                <a:gd name="T62" fmla="*/ 110 w 164"/>
                <a:gd name="T63" fmla="*/ 286 h 288"/>
                <a:gd name="T64" fmla="*/ 92 w 164"/>
                <a:gd name="T65" fmla="*/ 288 h 288"/>
                <a:gd name="T66" fmla="*/ 64 w 164"/>
                <a:gd name="T67" fmla="*/ 286 h 288"/>
                <a:gd name="T68" fmla="*/ 28 w 164"/>
                <a:gd name="T69" fmla="*/ 278 h 288"/>
                <a:gd name="T70" fmla="*/ 102 w 164"/>
                <a:gd name="T71" fmla="*/ 202 h 288"/>
                <a:gd name="T72" fmla="*/ 0 w 164"/>
                <a:gd name="T73" fmla="*/ 50 h 288"/>
                <a:gd name="T74" fmla="*/ 58 w 164"/>
                <a:gd name="T75" fmla="*/ 0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4" h="288">
                  <a:moveTo>
                    <a:pt x="58" y="0"/>
                  </a:moveTo>
                  <a:lnTo>
                    <a:pt x="58" y="0"/>
                  </a:lnTo>
                  <a:lnTo>
                    <a:pt x="80" y="24"/>
                  </a:lnTo>
                  <a:lnTo>
                    <a:pt x="102" y="50"/>
                  </a:lnTo>
                  <a:lnTo>
                    <a:pt x="124" y="82"/>
                  </a:lnTo>
                  <a:lnTo>
                    <a:pt x="146" y="116"/>
                  </a:lnTo>
                  <a:lnTo>
                    <a:pt x="154" y="132"/>
                  </a:lnTo>
                  <a:lnTo>
                    <a:pt x="160" y="148"/>
                  </a:lnTo>
                  <a:lnTo>
                    <a:pt x="164" y="164"/>
                  </a:lnTo>
                  <a:lnTo>
                    <a:pt x="164" y="178"/>
                  </a:lnTo>
                  <a:lnTo>
                    <a:pt x="162" y="190"/>
                  </a:lnTo>
                  <a:lnTo>
                    <a:pt x="158" y="196"/>
                  </a:lnTo>
                  <a:lnTo>
                    <a:pt x="156" y="202"/>
                  </a:lnTo>
                  <a:lnTo>
                    <a:pt x="156" y="202"/>
                  </a:lnTo>
                  <a:lnTo>
                    <a:pt x="138" y="218"/>
                  </a:lnTo>
                  <a:lnTo>
                    <a:pt x="122" y="232"/>
                  </a:lnTo>
                  <a:lnTo>
                    <a:pt x="110" y="240"/>
                  </a:lnTo>
                  <a:lnTo>
                    <a:pt x="98" y="248"/>
                  </a:lnTo>
                  <a:lnTo>
                    <a:pt x="82" y="254"/>
                  </a:lnTo>
                  <a:lnTo>
                    <a:pt x="78" y="254"/>
                  </a:lnTo>
                  <a:lnTo>
                    <a:pt x="78" y="254"/>
                  </a:lnTo>
                  <a:lnTo>
                    <a:pt x="82" y="254"/>
                  </a:lnTo>
                  <a:lnTo>
                    <a:pt x="96" y="254"/>
                  </a:lnTo>
                  <a:lnTo>
                    <a:pt x="106" y="254"/>
                  </a:lnTo>
                  <a:lnTo>
                    <a:pt x="114" y="256"/>
                  </a:lnTo>
                  <a:lnTo>
                    <a:pt x="122" y="258"/>
                  </a:lnTo>
                  <a:lnTo>
                    <a:pt x="130" y="264"/>
                  </a:lnTo>
                  <a:lnTo>
                    <a:pt x="130" y="264"/>
                  </a:lnTo>
                  <a:lnTo>
                    <a:pt x="130" y="270"/>
                  </a:lnTo>
                  <a:lnTo>
                    <a:pt x="128" y="276"/>
                  </a:lnTo>
                  <a:lnTo>
                    <a:pt x="120" y="282"/>
                  </a:lnTo>
                  <a:lnTo>
                    <a:pt x="110" y="286"/>
                  </a:lnTo>
                  <a:lnTo>
                    <a:pt x="92" y="288"/>
                  </a:lnTo>
                  <a:lnTo>
                    <a:pt x="64" y="286"/>
                  </a:lnTo>
                  <a:lnTo>
                    <a:pt x="28" y="278"/>
                  </a:lnTo>
                  <a:lnTo>
                    <a:pt x="102" y="202"/>
                  </a:lnTo>
                  <a:lnTo>
                    <a:pt x="0" y="50"/>
                  </a:lnTo>
                  <a:lnTo>
                    <a:pt x="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13"/>
            <p:cNvSpPr>
              <a:spLocks/>
            </p:cNvSpPr>
            <p:nvPr/>
          </p:nvSpPr>
          <p:spPr bwMode="auto">
            <a:xfrm>
              <a:off x="2138" y="2461"/>
              <a:ext cx="452" cy="284"/>
            </a:xfrm>
            <a:custGeom>
              <a:avLst/>
              <a:gdLst>
                <a:gd name="T0" fmla="*/ 24 w 452"/>
                <a:gd name="T1" fmla="*/ 0 h 284"/>
                <a:gd name="T2" fmla="*/ 24 w 452"/>
                <a:gd name="T3" fmla="*/ 0 h 284"/>
                <a:gd name="T4" fmla="*/ 32 w 452"/>
                <a:gd name="T5" fmla="*/ 6 h 284"/>
                <a:gd name="T6" fmla="*/ 58 w 452"/>
                <a:gd name="T7" fmla="*/ 20 h 284"/>
                <a:gd name="T8" fmla="*/ 96 w 452"/>
                <a:gd name="T9" fmla="*/ 40 h 284"/>
                <a:gd name="T10" fmla="*/ 122 w 452"/>
                <a:gd name="T11" fmla="*/ 50 h 284"/>
                <a:gd name="T12" fmla="*/ 148 w 452"/>
                <a:gd name="T13" fmla="*/ 60 h 284"/>
                <a:gd name="T14" fmla="*/ 180 w 452"/>
                <a:gd name="T15" fmla="*/ 68 h 284"/>
                <a:gd name="T16" fmla="*/ 212 w 452"/>
                <a:gd name="T17" fmla="*/ 74 h 284"/>
                <a:gd name="T18" fmla="*/ 248 w 452"/>
                <a:gd name="T19" fmla="*/ 78 h 284"/>
                <a:gd name="T20" fmla="*/ 284 w 452"/>
                <a:gd name="T21" fmla="*/ 80 h 284"/>
                <a:gd name="T22" fmla="*/ 324 w 452"/>
                <a:gd name="T23" fmla="*/ 78 h 284"/>
                <a:gd name="T24" fmla="*/ 366 w 452"/>
                <a:gd name="T25" fmla="*/ 72 h 284"/>
                <a:gd name="T26" fmla="*/ 408 w 452"/>
                <a:gd name="T27" fmla="*/ 62 h 284"/>
                <a:gd name="T28" fmla="*/ 430 w 452"/>
                <a:gd name="T29" fmla="*/ 54 h 284"/>
                <a:gd name="T30" fmla="*/ 452 w 452"/>
                <a:gd name="T31" fmla="*/ 46 h 284"/>
                <a:gd name="T32" fmla="*/ 452 w 452"/>
                <a:gd name="T33" fmla="*/ 46 h 284"/>
                <a:gd name="T34" fmla="*/ 444 w 452"/>
                <a:gd name="T35" fmla="*/ 74 h 284"/>
                <a:gd name="T36" fmla="*/ 436 w 452"/>
                <a:gd name="T37" fmla="*/ 106 h 284"/>
                <a:gd name="T38" fmla="*/ 422 w 452"/>
                <a:gd name="T39" fmla="*/ 140 h 284"/>
                <a:gd name="T40" fmla="*/ 414 w 452"/>
                <a:gd name="T41" fmla="*/ 160 h 284"/>
                <a:gd name="T42" fmla="*/ 404 w 452"/>
                <a:gd name="T43" fmla="*/ 178 h 284"/>
                <a:gd name="T44" fmla="*/ 392 w 452"/>
                <a:gd name="T45" fmla="*/ 196 h 284"/>
                <a:gd name="T46" fmla="*/ 380 w 452"/>
                <a:gd name="T47" fmla="*/ 212 h 284"/>
                <a:gd name="T48" fmla="*/ 368 w 452"/>
                <a:gd name="T49" fmla="*/ 228 h 284"/>
                <a:gd name="T50" fmla="*/ 352 w 452"/>
                <a:gd name="T51" fmla="*/ 240 h 284"/>
                <a:gd name="T52" fmla="*/ 336 w 452"/>
                <a:gd name="T53" fmla="*/ 252 h 284"/>
                <a:gd name="T54" fmla="*/ 318 w 452"/>
                <a:gd name="T55" fmla="*/ 258 h 284"/>
                <a:gd name="T56" fmla="*/ 318 w 452"/>
                <a:gd name="T57" fmla="*/ 258 h 284"/>
                <a:gd name="T58" fmla="*/ 314 w 452"/>
                <a:gd name="T59" fmla="*/ 262 h 284"/>
                <a:gd name="T60" fmla="*/ 308 w 452"/>
                <a:gd name="T61" fmla="*/ 266 h 284"/>
                <a:gd name="T62" fmla="*/ 306 w 452"/>
                <a:gd name="T63" fmla="*/ 270 h 284"/>
                <a:gd name="T64" fmla="*/ 302 w 452"/>
                <a:gd name="T65" fmla="*/ 272 h 284"/>
                <a:gd name="T66" fmla="*/ 302 w 452"/>
                <a:gd name="T67" fmla="*/ 272 h 284"/>
                <a:gd name="T68" fmla="*/ 290 w 452"/>
                <a:gd name="T69" fmla="*/ 278 h 284"/>
                <a:gd name="T70" fmla="*/ 274 w 452"/>
                <a:gd name="T71" fmla="*/ 280 h 284"/>
                <a:gd name="T72" fmla="*/ 256 w 452"/>
                <a:gd name="T73" fmla="*/ 282 h 284"/>
                <a:gd name="T74" fmla="*/ 234 w 452"/>
                <a:gd name="T75" fmla="*/ 284 h 284"/>
                <a:gd name="T76" fmla="*/ 210 w 452"/>
                <a:gd name="T77" fmla="*/ 282 h 284"/>
                <a:gd name="T78" fmla="*/ 186 w 452"/>
                <a:gd name="T79" fmla="*/ 280 h 284"/>
                <a:gd name="T80" fmla="*/ 160 w 452"/>
                <a:gd name="T81" fmla="*/ 276 h 284"/>
                <a:gd name="T82" fmla="*/ 134 w 452"/>
                <a:gd name="T83" fmla="*/ 270 h 284"/>
                <a:gd name="T84" fmla="*/ 110 w 452"/>
                <a:gd name="T85" fmla="*/ 262 h 284"/>
                <a:gd name="T86" fmla="*/ 86 w 452"/>
                <a:gd name="T87" fmla="*/ 252 h 284"/>
                <a:gd name="T88" fmla="*/ 64 w 452"/>
                <a:gd name="T89" fmla="*/ 240 h 284"/>
                <a:gd name="T90" fmla="*/ 44 w 452"/>
                <a:gd name="T91" fmla="*/ 226 h 284"/>
                <a:gd name="T92" fmla="*/ 26 w 452"/>
                <a:gd name="T93" fmla="*/ 210 h 284"/>
                <a:gd name="T94" fmla="*/ 14 w 452"/>
                <a:gd name="T95" fmla="*/ 192 h 284"/>
                <a:gd name="T96" fmla="*/ 8 w 452"/>
                <a:gd name="T97" fmla="*/ 182 h 284"/>
                <a:gd name="T98" fmla="*/ 4 w 452"/>
                <a:gd name="T99" fmla="*/ 172 h 284"/>
                <a:gd name="T100" fmla="*/ 2 w 452"/>
                <a:gd name="T101" fmla="*/ 160 h 284"/>
                <a:gd name="T102" fmla="*/ 0 w 452"/>
                <a:gd name="T103" fmla="*/ 148 h 284"/>
                <a:gd name="T104" fmla="*/ 0 w 452"/>
                <a:gd name="T105" fmla="*/ 148 h 284"/>
                <a:gd name="T106" fmla="*/ 6 w 452"/>
                <a:gd name="T107" fmla="*/ 80 h 284"/>
                <a:gd name="T108" fmla="*/ 14 w 452"/>
                <a:gd name="T109" fmla="*/ 30 h 284"/>
                <a:gd name="T110" fmla="*/ 18 w 452"/>
                <a:gd name="T111" fmla="*/ 12 h 284"/>
                <a:gd name="T112" fmla="*/ 24 w 452"/>
                <a:gd name="T113" fmla="*/ 0 h 284"/>
                <a:gd name="T114" fmla="*/ 24 w 452"/>
                <a:gd name="T115" fmla="*/ 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52" h="284">
                  <a:moveTo>
                    <a:pt x="24" y="0"/>
                  </a:moveTo>
                  <a:lnTo>
                    <a:pt x="24" y="0"/>
                  </a:lnTo>
                  <a:lnTo>
                    <a:pt x="32" y="6"/>
                  </a:lnTo>
                  <a:lnTo>
                    <a:pt x="58" y="20"/>
                  </a:lnTo>
                  <a:lnTo>
                    <a:pt x="96" y="40"/>
                  </a:lnTo>
                  <a:lnTo>
                    <a:pt x="122" y="50"/>
                  </a:lnTo>
                  <a:lnTo>
                    <a:pt x="148" y="60"/>
                  </a:lnTo>
                  <a:lnTo>
                    <a:pt x="180" y="68"/>
                  </a:lnTo>
                  <a:lnTo>
                    <a:pt x="212" y="74"/>
                  </a:lnTo>
                  <a:lnTo>
                    <a:pt x="248" y="78"/>
                  </a:lnTo>
                  <a:lnTo>
                    <a:pt x="284" y="80"/>
                  </a:lnTo>
                  <a:lnTo>
                    <a:pt x="324" y="78"/>
                  </a:lnTo>
                  <a:lnTo>
                    <a:pt x="366" y="72"/>
                  </a:lnTo>
                  <a:lnTo>
                    <a:pt x="408" y="62"/>
                  </a:lnTo>
                  <a:lnTo>
                    <a:pt x="430" y="54"/>
                  </a:lnTo>
                  <a:lnTo>
                    <a:pt x="452" y="46"/>
                  </a:lnTo>
                  <a:lnTo>
                    <a:pt x="452" y="46"/>
                  </a:lnTo>
                  <a:lnTo>
                    <a:pt x="444" y="74"/>
                  </a:lnTo>
                  <a:lnTo>
                    <a:pt x="436" y="106"/>
                  </a:lnTo>
                  <a:lnTo>
                    <a:pt x="422" y="140"/>
                  </a:lnTo>
                  <a:lnTo>
                    <a:pt x="414" y="160"/>
                  </a:lnTo>
                  <a:lnTo>
                    <a:pt x="404" y="178"/>
                  </a:lnTo>
                  <a:lnTo>
                    <a:pt x="392" y="196"/>
                  </a:lnTo>
                  <a:lnTo>
                    <a:pt x="380" y="212"/>
                  </a:lnTo>
                  <a:lnTo>
                    <a:pt x="368" y="228"/>
                  </a:lnTo>
                  <a:lnTo>
                    <a:pt x="352" y="240"/>
                  </a:lnTo>
                  <a:lnTo>
                    <a:pt x="336" y="252"/>
                  </a:lnTo>
                  <a:lnTo>
                    <a:pt x="318" y="258"/>
                  </a:lnTo>
                  <a:lnTo>
                    <a:pt x="318" y="258"/>
                  </a:lnTo>
                  <a:lnTo>
                    <a:pt x="314" y="262"/>
                  </a:lnTo>
                  <a:lnTo>
                    <a:pt x="308" y="266"/>
                  </a:lnTo>
                  <a:lnTo>
                    <a:pt x="306" y="270"/>
                  </a:lnTo>
                  <a:lnTo>
                    <a:pt x="302" y="272"/>
                  </a:lnTo>
                  <a:lnTo>
                    <a:pt x="302" y="272"/>
                  </a:lnTo>
                  <a:lnTo>
                    <a:pt x="290" y="278"/>
                  </a:lnTo>
                  <a:lnTo>
                    <a:pt x="274" y="280"/>
                  </a:lnTo>
                  <a:lnTo>
                    <a:pt x="256" y="282"/>
                  </a:lnTo>
                  <a:lnTo>
                    <a:pt x="234" y="284"/>
                  </a:lnTo>
                  <a:lnTo>
                    <a:pt x="210" y="282"/>
                  </a:lnTo>
                  <a:lnTo>
                    <a:pt x="186" y="280"/>
                  </a:lnTo>
                  <a:lnTo>
                    <a:pt x="160" y="276"/>
                  </a:lnTo>
                  <a:lnTo>
                    <a:pt x="134" y="270"/>
                  </a:lnTo>
                  <a:lnTo>
                    <a:pt x="110" y="262"/>
                  </a:lnTo>
                  <a:lnTo>
                    <a:pt x="86" y="252"/>
                  </a:lnTo>
                  <a:lnTo>
                    <a:pt x="64" y="240"/>
                  </a:lnTo>
                  <a:lnTo>
                    <a:pt x="44" y="226"/>
                  </a:lnTo>
                  <a:lnTo>
                    <a:pt x="26" y="210"/>
                  </a:lnTo>
                  <a:lnTo>
                    <a:pt x="14" y="192"/>
                  </a:lnTo>
                  <a:lnTo>
                    <a:pt x="8" y="182"/>
                  </a:lnTo>
                  <a:lnTo>
                    <a:pt x="4" y="172"/>
                  </a:lnTo>
                  <a:lnTo>
                    <a:pt x="2" y="160"/>
                  </a:lnTo>
                  <a:lnTo>
                    <a:pt x="0" y="148"/>
                  </a:lnTo>
                  <a:lnTo>
                    <a:pt x="0" y="148"/>
                  </a:lnTo>
                  <a:lnTo>
                    <a:pt x="6" y="80"/>
                  </a:lnTo>
                  <a:lnTo>
                    <a:pt x="14" y="30"/>
                  </a:lnTo>
                  <a:lnTo>
                    <a:pt x="18" y="12"/>
                  </a:lnTo>
                  <a:lnTo>
                    <a:pt x="24" y="0"/>
                  </a:lnTo>
                  <a:lnTo>
                    <a:pt x="2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15"/>
            <p:cNvSpPr>
              <a:spLocks/>
            </p:cNvSpPr>
            <p:nvPr/>
          </p:nvSpPr>
          <p:spPr bwMode="auto">
            <a:xfrm>
              <a:off x="1240" y="2685"/>
              <a:ext cx="94" cy="110"/>
            </a:xfrm>
            <a:custGeom>
              <a:avLst/>
              <a:gdLst>
                <a:gd name="T0" fmla="*/ 30 w 94"/>
                <a:gd name="T1" fmla="*/ 108 h 110"/>
                <a:gd name="T2" fmla="*/ 30 w 94"/>
                <a:gd name="T3" fmla="*/ 108 h 110"/>
                <a:gd name="T4" fmla="*/ 54 w 94"/>
                <a:gd name="T5" fmla="*/ 108 h 110"/>
                <a:gd name="T6" fmla="*/ 76 w 94"/>
                <a:gd name="T7" fmla="*/ 110 h 110"/>
                <a:gd name="T8" fmla="*/ 76 w 94"/>
                <a:gd name="T9" fmla="*/ 110 h 110"/>
                <a:gd name="T10" fmla="*/ 84 w 94"/>
                <a:gd name="T11" fmla="*/ 100 h 110"/>
                <a:gd name="T12" fmla="*/ 90 w 94"/>
                <a:gd name="T13" fmla="*/ 84 h 110"/>
                <a:gd name="T14" fmla="*/ 90 w 94"/>
                <a:gd name="T15" fmla="*/ 84 h 110"/>
                <a:gd name="T16" fmla="*/ 92 w 94"/>
                <a:gd name="T17" fmla="*/ 72 h 110"/>
                <a:gd name="T18" fmla="*/ 94 w 94"/>
                <a:gd name="T19" fmla="*/ 60 h 110"/>
                <a:gd name="T20" fmla="*/ 94 w 94"/>
                <a:gd name="T21" fmla="*/ 48 h 110"/>
                <a:gd name="T22" fmla="*/ 90 w 94"/>
                <a:gd name="T23" fmla="*/ 36 h 110"/>
                <a:gd name="T24" fmla="*/ 86 w 94"/>
                <a:gd name="T25" fmla="*/ 26 h 110"/>
                <a:gd name="T26" fmla="*/ 82 w 94"/>
                <a:gd name="T27" fmla="*/ 16 h 110"/>
                <a:gd name="T28" fmla="*/ 74 w 94"/>
                <a:gd name="T29" fmla="*/ 10 h 110"/>
                <a:gd name="T30" fmla="*/ 66 w 94"/>
                <a:gd name="T31" fmla="*/ 4 h 110"/>
                <a:gd name="T32" fmla="*/ 66 w 94"/>
                <a:gd name="T33" fmla="*/ 4 h 110"/>
                <a:gd name="T34" fmla="*/ 56 w 94"/>
                <a:gd name="T35" fmla="*/ 2 h 110"/>
                <a:gd name="T36" fmla="*/ 48 w 94"/>
                <a:gd name="T37" fmla="*/ 0 h 110"/>
                <a:gd name="T38" fmla="*/ 38 w 94"/>
                <a:gd name="T39" fmla="*/ 2 h 110"/>
                <a:gd name="T40" fmla="*/ 30 w 94"/>
                <a:gd name="T41" fmla="*/ 8 h 110"/>
                <a:gd name="T42" fmla="*/ 22 w 94"/>
                <a:gd name="T43" fmla="*/ 14 h 110"/>
                <a:gd name="T44" fmla="*/ 14 w 94"/>
                <a:gd name="T45" fmla="*/ 22 h 110"/>
                <a:gd name="T46" fmla="*/ 8 w 94"/>
                <a:gd name="T47" fmla="*/ 32 h 110"/>
                <a:gd name="T48" fmla="*/ 4 w 94"/>
                <a:gd name="T49" fmla="*/ 44 h 110"/>
                <a:gd name="T50" fmla="*/ 4 w 94"/>
                <a:gd name="T51" fmla="*/ 44 h 110"/>
                <a:gd name="T52" fmla="*/ 0 w 94"/>
                <a:gd name="T53" fmla="*/ 62 h 110"/>
                <a:gd name="T54" fmla="*/ 0 w 94"/>
                <a:gd name="T55" fmla="*/ 78 h 110"/>
                <a:gd name="T56" fmla="*/ 4 w 94"/>
                <a:gd name="T57" fmla="*/ 94 h 110"/>
                <a:gd name="T58" fmla="*/ 12 w 94"/>
                <a:gd name="T59" fmla="*/ 108 h 110"/>
                <a:gd name="T60" fmla="*/ 12 w 94"/>
                <a:gd name="T61" fmla="*/ 108 h 110"/>
                <a:gd name="T62" fmla="*/ 30 w 94"/>
                <a:gd name="T63" fmla="*/ 108 h 110"/>
                <a:gd name="T64" fmla="*/ 30 w 94"/>
                <a:gd name="T65"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0">
                  <a:moveTo>
                    <a:pt x="30" y="108"/>
                  </a:moveTo>
                  <a:lnTo>
                    <a:pt x="30" y="108"/>
                  </a:lnTo>
                  <a:lnTo>
                    <a:pt x="54" y="108"/>
                  </a:lnTo>
                  <a:lnTo>
                    <a:pt x="76" y="110"/>
                  </a:lnTo>
                  <a:lnTo>
                    <a:pt x="76" y="110"/>
                  </a:lnTo>
                  <a:lnTo>
                    <a:pt x="84" y="100"/>
                  </a:lnTo>
                  <a:lnTo>
                    <a:pt x="90" y="84"/>
                  </a:lnTo>
                  <a:lnTo>
                    <a:pt x="90" y="84"/>
                  </a:lnTo>
                  <a:lnTo>
                    <a:pt x="92" y="72"/>
                  </a:lnTo>
                  <a:lnTo>
                    <a:pt x="94" y="60"/>
                  </a:lnTo>
                  <a:lnTo>
                    <a:pt x="94"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17"/>
            <p:cNvSpPr>
              <a:spLocks/>
            </p:cNvSpPr>
            <p:nvPr/>
          </p:nvSpPr>
          <p:spPr bwMode="auto">
            <a:xfrm>
              <a:off x="1422" y="2689"/>
              <a:ext cx="94" cy="112"/>
            </a:xfrm>
            <a:custGeom>
              <a:avLst/>
              <a:gdLst>
                <a:gd name="T0" fmla="*/ 30 w 94"/>
                <a:gd name="T1" fmla="*/ 108 h 112"/>
                <a:gd name="T2" fmla="*/ 30 w 94"/>
                <a:gd name="T3" fmla="*/ 108 h 112"/>
                <a:gd name="T4" fmla="*/ 54 w 94"/>
                <a:gd name="T5" fmla="*/ 108 h 112"/>
                <a:gd name="T6" fmla="*/ 74 w 94"/>
                <a:gd name="T7" fmla="*/ 112 h 112"/>
                <a:gd name="T8" fmla="*/ 74 w 94"/>
                <a:gd name="T9" fmla="*/ 112 h 112"/>
                <a:gd name="T10" fmla="*/ 84 w 94"/>
                <a:gd name="T11" fmla="*/ 100 h 112"/>
                <a:gd name="T12" fmla="*/ 90 w 94"/>
                <a:gd name="T13" fmla="*/ 84 h 112"/>
                <a:gd name="T14" fmla="*/ 90 w 94"/>
                <a:gd name="T15" fmla="*/ 84 h 112"/>
                <a:gd name="T16" fmla="*/ 92 w 94"/>
                <a:gd name="T17" fmla="*/ 72 h 112"/>
                <a:gd name="T18" fmla="*/ 94 w 94"/>
                <a:gd name="T19" fmla="*/ 60 h 112"/>
                <a:gd name="T20" fmla="*/ 92 w 94"/>
                <a:gd name="T21" fmla="*/ 48 h 112"/>
                <a:gd name="T22" fmla="*/ 90 w 94"/>
                <a:gd name="T23" fmla="*/ 36 h 112"/>
                <a:gd name="T24" fmla="*/ 86 w 94"/>
                <a:gd name="T25" fmla="*/ 26 h 112"/>
                <a:gd name="T26" fmla="*/ 82 w 94"/>
                <a:gd name="T27" fmla="*/ 16 h 112"/>
                <a:gd name="T28" fmla="*/ 74 w 94"/>
                <a:gd name="T29" fmla="*/ 10 h 112"/>
                <a:gd name="T30" fmla="*/ 66 w 94"/>
                <a:gd name="T31" fmla="*/ 4 h 112"/>
                <a:gd name="T32" fmla="*/ 66 w 94"/>
                <a:gd name="T33" fmla="*/ 4 h 112"/>
                <a:gd name="T34" fmla="*/ 56 w 94"/>
                <a:gd name="T35" fmla="*/ 2 h 112"/>
                <a:gd name="T36" fmla="*/ 48 w 94"/>
                <a:gd name="T37" fmla="*/ 0 h 112"/>
                <a:gd name="T38" fmla="*/ 38 w 94"/>
                <a:gd name="T39" fmla="*/ 2 h 112"/>
                <a:gd name="T40" fmla="*/ 30 w 94"/>
                <a:gd name="T41" fmla="*/ 8 h 112"/>
                <a:gd name="T42" fmla="*/ 22 w 94"/>
                <a:gd name="T43" fmla="*/ 14 h 112"/>
                <a:gd name="T44" fmla="*/ 14 w 94"/>
                <a:gd name="T45" fmla="*/ 22 h 112"/>
                <a:gd name="T46" fmla="*/ 8 w 94"/>
                <a:gd name="T47" fmla="*/ 32 h 112"/>
                <a:gd name="T48" fmla="*/ 4 w 94"/>
                <a:gd name="T49" fmla="*/ 44 h 112"/>
                <a:gd name="T50" fmla="*/ 4 w 94"/>
                <a:gd name="T51" fmla="*/ 44 h 112"/>
                <a:gd name="T52" fmla="*/ 0 w 94"/>
                <a:gd name="T53" fmla="*/ 62 h 112"/>
                <a:gd name="T54" fmla="*/ 0 w 94"/>
                <a:gd name="T55" fmla="*/ 78 h 112"/>
                <a:gd name="T56" fmla="*/ 4 w 94"/>
                <a:gd name="T57" fmla="*/ 94 h 112"/>
                <a:gd name="T58" fmla="*/ 12 w 94"/>
                <a:gd name="T59" fmla="*/ 108 h 112"/>
                <a:gd name="T60" fmla="*/ 12 w 94"/>
                <a:gd name="T61" fmla="*/ 108 h 112"/>
                <a:gd name="T62" fmla="*/ 30 w 94"/>
                <a:gd name="T63" fmla="*/ 108 h 112"/>
                <a:gd name="T64" fmla="*/ 30 w 94"/>
                <a:gd name="T6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112">
                  <a:moveTo>
                    <a:pt x="30" y="108"/>
                  </a:moveTo>
                  <a:lnTo>
                    <a:pt x="30" y="108"/>
                  </a:lnTo>
                  <a:lnTo>
                    <a:pt x="54" y="108"/>
                  </a:lnTo>
                  <a:lnTo>
                    <a:pt x="74" y="112"/>
                  </a:lnTo>
                  <a:lnTo>
                    <a:pt x="74" y="112"/>
                  </a:lnTo>
                  <a:lnTo>
                    <a:pt x="84" y="100"/>
                  </a:lnTo>
                  <a:lnTo>
                    <a:pt x="90" y="84"/>
                  </a:lnTo>
                  <a:lnTo>
                    <a:pt x="90" y="84"/>
                  </a:lnTo>
                  <a:lnTo>
                    <a:pt x="92" y="72"/>
                  </a:lnTo>
                  <a:lnTo>
                    <a:pt x="94" y="60"/>
                  </a:lnTo>
                  <a:lnTo>
                    <a:pt x="92" y="48"/>
                  </a:lnTo>
                  <a:lnTo>
                    <a:pt x="90" y="36"/>
                  </a:lnTo>
                  <a:lnTo>
                    <a:pt x="86" y="26"/>
                  </a:lnTo>
                  <a:lnTo>
                    <a:pt x="82" y="16"/>
                  </a:lnTo>
                  <a:lnTo>
                    <a:pt x="74" y="10"/>
                  </a:lnTo>
                  <a:lnTo>
                    <a:pt x="66" y="4"/>
                  </a:lnTo>
                  <a:lnTo>
                    <a:pt x="66" y="4"/>
                  </a:lnTo>
                  <a:lnTo>
                    <a:pt x="56" y="2"/>
                  </a:lnTo>
                  <a:lnTo>
                    <a:pt x="48" y="0"/>
                  </a:lnTo>
                  <a:lnTo>
                    <a:pt x="38" y="2"/>
                  </a:lnTo>
                  <a:lnTo>
                    <a:pt x="30" y="8"/>
                  </a:lnTo>
                  <a:lnTo>
                    <a:pt x="22" y="14"/>
                  </a:lnTo>
                  <a:lnTo>
                    <a:pt x="14" y="22"/>
                  </a:lnTo>
                  <a:lnTo>
                    <a:pt x="8" y="32"/>
                  </a:lnTo>
                  <a:lnTo>
                    <a:pt x="4" y="44"/>
                  </a:lnTo>
                  <a:lnTo>
                    <a:pt x="4" y="44"/>
                  </a:lnTo>
                  <a:lnTo>
                    <a:pt x="0" y="62"/>
                  </a:lnTo>
                  <a:lnTo>
                    <a:pt x="0" y="78"/>
                  </a:lnTo>
                  <a:lnTo>
                    <a:pt x="4" y="94"/>
                  </a:lnTo>
                  <a:lnTo>
                    <a:pt x="12" y="108"/>
                  </a:lnTo>
                  <a:lnTo>
                    <a:pt x="12" y="108"/>
                  </a:lnTo>
                  <a:lnTo>
                    <a:pt x="30" y="108"/>
                  </a:lnTo>
                  <a:lnTo>
                    <a:pt x="30"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9"/>
            <p:cNvSpPr>
              <a:spLocks/>
            </p:cNvSpPr>
            <p:nvPr/>
          </p:nvSpPr>
          <p:spPr bwMode="auto">
            <a:xfrm>
              <a:off x="2540" y="2457"/>
              <a:ext cx="134" cy="136"/>
            </a:xfrm>
            <a:custGeom>
              <a:avLst/>
              <a:gdLst>
                <a:gd name="T0" fmla="*/ 28 w 134"/>
                <a:gd name="T1" fmla="*/ 78 h 136"/>
                <a:gd name="T2" fmla="*/ 28 w 134"/>
                <a:gd name="T3" fmla="*/ 78 h 136"/>
                <a:gd name="T4" fmla="*/ 40 w 134"/>
                <a:gd name="T5" fmla="*/ 90 h 136"/>
                <a:gd name="T6" fmla="*/ 52 w 134"/>
                <a:gd name="T7" fmla="*/ 98 h 136"/>
                <a:gd name="T8" fmla="*/ 58 w 134"/>
                <a:gd name="T9" fmla="*/ 100 h 136"/>
                <a:gd name="T10" fmla="*/ 66 w 134"/>
                <a:gd name="T11" fmla="*/ 102 h 136"/>
                <a:gd name="T12" fmla="*/ 74 w 134"/>
                <a:gd name="T13" fmla="*/ 104 h 136"/>
                <a:gd name="T14" fmla="*/ 82 w 134"/>
                <a:gd name="T15" fmla="*/ 102 h 136"/>
                <a:gd name="T16" fmla="*/ 82 w 134"/>
                <a:gd name="T17" fmla="*/ 102 h 136"/>
                <a:gd name="T18" fmla="*/ 90 w 134"/>
                <a:gd name="T19" fmla="*/ 100 h 136"/>
                <a:gd name="T20" fmla="*/ 96 w 134"/>
                <a:gd name="T21" fmla="*/ 96 h 136"/>
                <a:gd name="T22" fmla="*/ 102 w 134"/>
                <a:gd name="T23" fmla="*/ 92 h 136"/>
                <a:gd name="T24" fmla="*/ 106 w 134"/>
                <a:gd name="T25" fmla="*/ 86 h 136"/>
                <a:gd name="T26" fmla="*/ 108 w 134"/>
                <a:gd name="T27" fmla="*/ 80 h 136"/>
                <a:gd name="T28" fmla="*/ 108 w 134"/>
                <a:gd name="T29" fmla="*/ 74 h 136"/>
                <a:gd name="T30" fmla="*/ 106 w 134"/>
                <a:gd name="T31" fmla="*/ 66 h 136"/>
                <a:gd name="T32" fmla="*/ 104 w 134"/>
                <a:gd name="T33" fmla="*/ 58 h 136"/>
                <a:gd name="T34" fmla="*/ 104 w 134"/>
                <a:gd name="T35" fmla="*/ 58 h 136"/>
                <a:gd name="T36" fmla="*/ 100 w 134"/>
                <a:gd name="T37" fmla="*/ 54 h 136"/>
                <a:gd name="T38" fmla="*/ 94 w 134"/>
                <a:gd name="T39" fmla="*/ 50 h 136"/>
                <a:gd name="T40" fmla="*/ 82 w 134"/>
                <a:gd name="T41" fmla="*/ 40 h 136"/>
                <a:gd name="T42" fmla="*/ 78 w 134"/>
                <a:gd name="T43" fmla="*/ 36 h 136"/>
                <a:gd name="T44" fmla="*/ 74 w 134"/>
                <a:gd name="T45" fmla="*/ 30 h 136"/>
                <a:gd name="T46" fmla="*/ 72 w 134"/>
                <a:gd name="T47" fmla="*/ 24 h 136"/>
                <a:gd name="T48" fmla="*/ 74 w 134"/>
                <a:gd name="T49" fmla="*/ 16 h 136"/>
                <a:gd name="T50" fmla="*/ 74 w 134"/>
                <a:gd name="T51" fmla="*/ 16 h 136"/>
                <a:gd name="T52" fmla="*/ 78 w 134"/>
                <a:gd name="T53" fmla="*/ 10 h 136"/>
                <a:gd name="T54" fmla="*/ 82 w 134"/>
                <a:gd name="T55" fmla="*/ 4 h 136"/>
                <a:gd name="T56" fmla="*/ 88 w 134"/>
                <a:gd name="T57" fmla="*/ 2 h 136"/>
                <a:gd name="T58" fmla="*/ 96 w 134"/>
                <a:gd name="T59" fmla="*/ 0 h 136"/>
                <a:gd name="T60" fmla="*/ 102 w 134"/>
                <a:gd name="T61" fmla="*/ 0 h 136"/>
                <a:gd name="T62" fmla="*/ 108 w 134"/>
                <a:gd name="T63" fmla="*/ 0 h 136"/>
                <a:gd name="T64" fmla="*/ 114 w 134"/>
                <a:gd name="T65" fmla="*/ 4 h 136"/>
                <a:gd name="T66" fmla="*/ 118 w 134"/>
                <a:gd name="T67" fmla="*/ 6 h 136"/>
                <a:gd name="T68" fmla="*/ 118 w 134"/>
                <a:gd name="T69" fmla="*/ 6 h 136"/>
                <a:gd name="T70" fmla="*/ 124 w 134"/>
                <a:gd name="T71" fmla="*/ 12 h 136"/>
                <a:gd name="T72" fmla="*/ 126 w 134"/>
                <a:gd name="T73" fmla="*/ 20 h 136"/>
                <a:gd name="T74" fmla="*/ 132 w 134"/>
                <a:gd name="T75" fmla="*/ 38 h 136"/>
                <a:gd name="T76" fmla="*/ 134 w 134"/>
                <a:gd name="T77" fmla="*/ 56 h 136"/>
                <a:gd name="T78" fmla="*/ 134 w 134"/>
                <a:gd name="T79" fmla="*/ 74 h 136"/>
                <a:gd name="T80" fmla="*/ 134 w 134"/>
                <a:gd name="T81" fmla="*/ 74 h 136"/>
                <a:gd name="T82" fmla="*/ 134 w 134"/>
                <a:gd name="T83" fmla="*/ 90 h 136"/>
                <a:gd name="T84" fmla="*/ 132 w 134"/>
                <a:gd name="T85" fmla="*/ 102 h 136"/>
                <a:gd name="T86" fmla="*/ 126 w 134"/>
                <a:gd name="T87" fmla="*/ 112 h 136"/>
                <a:gd name="T88" fmla="*/ 116 w 134"/>
                <a:gd name="T89" fmla="*/ 124 h 136"/>
                <a:gd name="T90" fmla="*/ 116 w 134"/>
                <a:gd name="T91" fmla="*/ 124 h 136"/>
                <a:gd name="T92" fmla="*/ 110 w 134"/>
                <a:gd name="T93" fmla="*/ 128 h 136"/>
                <a:gd name="T94" fmla="*/ 102 w 134"/>
                <a:gd name="T95" fmla="*/ 132 h 136"/>
                <a:gd name="T96" fmla="*/ 86 w 134"/>
                <a:gd name="T97" fmla="*/ 136 h 136"/>
                <a:gd name="T98" fmla="*/ 66 w 134"/>
                <a:gd name="T99" fmla="*/ 136 h 136"/>
                <a:gd name="T100" fmla="*/ 48 w 134"/>
                <a:gd name="T101" fmla="*/ 134 h 136"/>
                <a:gd name="T102" fmla="*/ 30 w 134"/>
                <a:gd name="T103" fmla="*/ 130 h 136"/>
                <a:gd name="T104" fmla="*/ 14 w 134"/>
                <a:gd name="T105" fmla="*/ 124 h 136"/>
                <a:gd name="T106" fmla="*/ 4 w 134"/>
                <a:gd name="T107" fmla="*/ 118 h 136"/>
                <a:gd name="T108" fmla="*/ 2 w 134"/>
                <a:gd name="T109" fmla="*/ 116 h 136"/>
                <a:gd name="T110" fmla="*/ 0 w 134"/>
                <a:gd name="T111" fmla="*/ 112 h 136"/>
                <a:gd name="T112" fmla="*/ 0 w 134"/>
                <a:gd name="T113" fmla="*/ 112 h 136"/>
                <a:gd name="T114" fmla="*/ 0 w 134"/>
                <a:gd name="T115" fmla="*/ 108 h 136"/>
                <a:gd name="T116" fmla="*/ 2 w 134"/>
                <a:gd name="T117" fmla="*/ 104 h 136"/>
                <a:gd name="T118" fmla="*/ 8 w 134"/>
                <a:gd name="T119" fmla="*/ 96 h 136"/>
                <a:gd name="T120" fmla="*/ 16 w 134"/>
                <a:gd name="T121" fmla="*/ 90 h 136"/>
                <a:gd name="T122" fmla="*/ 26 w 134"/>
                <a:gd name="T123" fmla="*/ 88 h 136"/>
                <a:gd name="T124" fmla="*/ 28 w 134"/>
                <a:gd name="T125" fmla="*/ 7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136">
                  <a:moveTo>
                    <a:pt x="28" y="78"/>
                  </a:moveTo>
                  <a:lnTo>
                    <a:pt x="28" y="78"/>
                  </a:lnTo>
                  <a:lnTo>
                    <a:pt x="40" y="90"/>
                  </a:lnTo>
                  <a:lnTo>
                    <a:pt x="52" y="98"/>
                  </a:lnTo>
                  <a:lnTo>
                    <a:pt x="58" y="100"/>
                  </a:lnTo>
                  <a:lnTo>
                    <a:pt x="66" y="102"/>
                  </a:lnTo>
                  <a:lnTo>
                    <a:pt x="74" y="104"/>
                  </a:lnTo>
                  <a:lnTo>
                    <a:pt x="82" y="102"/>
                  </a:lnTo>
                  <a:lnTo>
                    <a:pt x="82" y="102"/>
                  </a:lnTo>
                  <a:lnTo>
                    <a:pt x="90" y="100"/>
                  </a:lnTo>
                  <a:lnTo>
                    <a:pt x="96" y="96"/>
                  </a:lnTo>
                  <a:lnTo>
                    <a:pt x="102" y="92"/>
                  </a:lnTo>
                  <a:lnTo>
                    <a:pt x="106" y="86"/>
                  </a:lnTo>
                  <a:lnTo>
                    <a:pt x="108" y="80"/>
                  </a:lnTo>
                  <a:lnTo>
                    <a:pt x="108" y="74"/>
                  </a:lnTo>
                  <a:lnTo>
                    <a:pt x="106" y="66"/>
                  </a:lnTo>
                  <a:lnTo>
                    <a:pt x="104" y="58"/>
                  </a:lnTo>
                  <a:lnTo>
                    <a:pt x="104" y="58"/>
                  </a:lnTo>
                  <a:lnTo>
                    <a:pt x="100" y="54"/>
                  </a:lnTo>
                  <a:lnTo>
                    <a:pt x="94" y="50"/>
                  </a:lnTo>
                  <a:lnTo>
                    <a:pt x="82" y="40"/>
                  </a:lnTo>
                  <a:lnTo>
                    <a:pt x="78" y="36"/>
                  </a:lnTo>
                  <a:lnTo>
                    <a:pt x="74" y="30"/>
                  </a:lnTo>
                  <a:lnTo>
                    <a:pt x="72" y="24"/>
                  </a:lnTo>
                  <a:lnTo>
                    <a:pt x="74" y="16"/>
                  </a:lnTo>
                  <a:lnTo>
                    <a:pt x="74" y="16"/>
                  </a:lnTo>
                  <a:lnTo>
                    <a:pt x="78" y="10"/>
                  </a:lnTo>
                  <a:lnTo>
                    <a:pt x="82" y="4"/>
                  </a:lnTo>
                  <a:lnTo>
                    <a:pt x="88" y="2"/>
                  </a:lnTo>
                  <a:lnTo>
                    <a:pt x="96" y="0"/>
                  </a:lnTo>
                  <a:lnTo>
                    <a:pt x="102" y="0"/>
                  </a:lnTo>
                  <a:lnTo>
                    <a:pt x="108" y="0"/>
                  </a:lnTo>
                  <a:lnTo>
                    <a:pt x="114" y="4"/>
                  </a:lnTo>
                  <a:lnTo>
                    <a:pt x="118" y="6"/>
                  </a:lnTo>
                  <a:lnTo>
                    <a:pt x="118" y="6"/>
                  </a:lnTo>
                  <a:lnTo>
                    <a:pt x="124" y="12"/>
                  </a:lnTo>
                  <a:lnTo>
                    <a:pt x="126" y="20"/>
                  </a:lnTo>
                  <a:lnTo>
                    <a:pt x="132" y="38"/>
                  </a:lnTo>
                  <a:lnTo>
                    <a:pt x="134" y="56"/>
                  </a:lnTo>
                  <a:lnTo>
                    <a:pt x="134" y="74"/>
                  </a:lnTo>
                  <a:lnTo>
                    <a:pt x="134" y="74"/>
                  </a:lnTo>
                  <a:lnTo>
                    <a:pt x="134" y="90"/>
                  </a:lnTo>
                  <a:lnTo>
                    <a:pt x="132" y="102"/>
                  </a:lnTo>
                  <a:lnTo>
                    <a:pt x="126" y="112"/>
                  </a:lnTo>
                  <a:lnTo>
                    <a:pt x="116" y="124"/>
                  </a:lnTo>
                  <a:lnTo>
                    <a:pt x="116" y="124"/>
                  </a:lnTo>
                  <a:lnTo>
                    <a:pt x="110" y="128"/>
                  </a:lnTo>
                  <a:lnTo>
                    <a:pt x="102" y="132"/>
                  </a:lnTo>
                  <a:lnTo>
                    <a:pt x="86" y="136"/>
                  </a:lnTo>
                  <a:lnTo>
                    <a:pt x="66" y="136"/>
                  </a:lnTo>
                  <a:lnTo>
                    <a:pt x="48" y="134"/>
                  </a:lnTo>
                  <a:lnTo>
                    <a:pt x="30" y="130"/>
                  </a:lnTo>
                  <a:lnTo>
                    <a:pt x="14" y="124"/>
                  </a:lnTo>
                  <a:lnTo>
                    <a:pt x="4" y="118"/>
                  </a:lnTo>
                  <a:lnTo>
                    <a:pt x="2" y="116"/>
                  </a:lnTo>
                  <a:lnTo>
                    <a:pt x="0" y="112"/>
                  </a:lnTo>
                  <a:lnTo>
                    <a:pt x="0" y="112"/>
                  </a:lnTo>
                  <a:lnTo>
                    <a:pt x="0" y="108"/>
                  </a:lnTo>
                  <a:lnTo>
                    <a:pt x="2" y="104"/>
                  </a:lnTo>
                  <a:lnTo>
                    <a:pt x="8" y="96"/>
                  </a:lnTo>
                  <a:lnTo>
                    <a:pt x="16" y="90"/>
                  </a:lnTo>
                  <a:lnTo>
                    <a:pt x="26" y="88"/>
                  </a:lnTo>
                  <a:lnTo>
                    <a:pt x="28" y="7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20"/>
            <p:cNvSpPr>
              <a:spLocks/>
            </p:cNvSpPr>
            <p:nvPr/>
          </p:nvSpPr>
          <p:spPr bwMode="auto">
            <a:xfrm>
              <a:off x="1980" y="2461"/>
              <a:ext cx="196" cy="202"/>
            </a:xfrm>
            <a:custGeom>
              <a:avLst/>
              <a:gdLst>
                <a:gd name="T0" fmla="*/ 196 w 196"/>
                <a:gd name="T1" fmla="*/ 36 h 202"/>
                <a:gd name="T2" fmla="*/ 192 w 196"/>
                <a:gd name="T3" fmla="*/ 16 h 202"/>
                <a:gd name="T4" fmla="*/ 180 w 196"/>
                <a:gd name="T5" fmla="*/ 0 h 202"/>
                <a:gd name="T6" fmla="*/ 148 w 196"/>
                <a:gd name="T7" fmla="*/ 8 h 202"/>
                <a:gd name="T8" fmla="*/ 118 w 196"/>
                <a:gd name="T9" fmla="*/ 20 h 202"/>
                <a:gd name="T10" fmla="*/ 68 w 196"/>
                <a:gd name="T11" fmla="*/ 34 h 202"/>
                <a:gd name="T12" fmla="*/ 58 w 196"/>
                <a:gd name="T13" fmla="*/ 42 h 202"/>
                <a:gd name="T14" fmla="*/ 50 w 196"/>
                <a:gd name="T15" fmla="*/ 52 h 202"/>
                <a:gd name="T16" fmla="*/ 42 w 196"/>
                <a:gd name="T17" fmla="*/ 80 h 202"/>
                <a:gd name="T18" fmla="*/ 36 w 196"/>
                <a:gd name="T19" fmla="*/ 124 h 202"/>
                <a:gd name="T20" fmla="*/ 34 w 196"/>
                <a:gd name="T21" fmla="*/ 154 h 202"/>
                <a:gd name="T22" fmla="*/ 12 w 196"/>
                <a:gd name="T23" fmla="*/ 172 h 202"/>
                <a:gd name="T24" fmla="*/ 2 w 196"/>
                <a:gd name="T25" fmla="*/ 182 h 202"/>
                <a:gd name="T26" fmla="*/ 0 w 196"/>
                <a:gd name="T27" fmla="*/ 192 h 202"/>
                <a:gd name="T28" fmla="*/ 8 w 196"/>
                <a:gd name="T29" fmla="*/ 198 h 202"/>
                <a:gd name="T30" fmla="*/ 30 w 196"/>
                <a:gd name="T31" fmla="*/ 200 h 202"/>
                <a:gd name="T32" fmla="*/ 34 w 196"/>
                <a:gd name="T33" fmla="*/ 198 h 202"/>
                <a:gd name="T34" fmla="*/ 44 w 196"/>
                <a:gd name="T35" fmla="*/ 194 h 202"/>
                <a:gd name="T36" fmla="*/ 48 w 196"/>
                <a:gd name="T37" fmla="*/ 192 h 202"/>
                <a:gd name="T38" fmla="*/ 60 w 196"/>
                <a:gd name="T39" fmla="*/ 194 h 202"/>
                <a:gd name="T40" fmla="*/ 68 w 196"/>
                <a:gd name="T41" fmla="*/ 188 h 202"/>
                <a:gd name="T42" fmla="*/ 68 w 196"/>
                <a:gd name="T43" fmla="*/ 182 h 202"/>
                <a:gd name="T44" fmla="*/ 64 w 196"/>
                <a:gd name="T45" fmla="*/ 164 h 202"/>
                <a:gd name="T46" fmla="*/ 60 w 196"/>
                <a:gd name="T47" fmla="*/ 156 h 202"/>
                <a:gd name="T48" fmla="*/ 70 w 196"/>
                <a:gd name="T49" fmla="*/ 102 h 202"/>
                <a:gd name="T50" fmla="*/ 76 w 196"/>
                <a:gd name="T51" fmla="*/ 88 h 202"/>
                <a:gd name="T52" fmla="*/ 86 w 196"/>
                <a:gd name="T53" fmla="*/ 80 h 202"/>
                <a:gd name="T54" fmla="*/ 128 w 196"/>
                <a:gd name="T55" fmla="*/ 72 h 202"/>
                <a:gd name="T56" fmla="*/ 158 w 196"/>
                <a:gd name="T57" fmla="*/ 68 h 202"/>
                <a:gd name="T58" fmla="*/ 190 w 196"/>
                <a:gd name="T59" fmla="*/ 66 h 202"/>
                <a:gd name="T60" fmla="*/ 194 w 196"/>
                <a:gd name="T61" fmla="*/ 52 h 202"/>
                <a:gd name="T62" fmla="*/ 196 w 196"/>
                <a:gd name="T63" fmla="*/ 3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6" h="202">
                  <a:moveTo>
                    <a:pt x="196" y="36"/>
                  </a:moveTo>
                  <a:lnTo>
                    <a:pt x="196" y="36"/>
                  </a:lnTo>
                  <a:lnTo>
                    <a:pt x="194" y="26"/>
                  </a:lnTo>
                  <a:lnTo>
                    <a:pt x="192" y="16"/>
                  </a:lnTo>
                  <a:lnTo>
                    <a:pt x="180" y="0"/>
                  </a:lnTo>
                  <a:lnTo>
                    <a:pt x="180" y="0"/>
                  </a:lnTo>
                  <a:lnTo>
                    <a:pt x="164" y="2"/>
                  </a:lnTo>
                  <a:lnTo>
                    <a:pt x="148" y="8"/>
                  </a:lnTo>
                  <a:lnTo>
                    <a:pt x="118" y="20"/>
                  </a:lnTo>
                  <a:lnTo>
                    <a:pt x="118" y="20"/>
                  </a:lnTo>
                  <a:lnTo>
                    <a:pt x="86" y="28"/>
                  </a:lnTo>
                  <a:lnTo>
                    <a:pt x="68" y="34"/>
                  </a:lnTo>
                  <a:lnTo>
                    <a:pt x="62" y="38"/>
                  </a:lnTo>
                  <a:lnTo>
                    <a:pt x="58" y="42"/>
                  </a:lnTo>
                  <a:lnTo>
                    <a:pt x="58" y="42"/>
                  </a:lnTo>
                  <a:lnTo>
                    <a:pt x="50" y="52"/>
                  </a:lnTo>
                  <a:lnTo>
                    <a:pt x="46" y="66"/>
                  </a:lnTo>
                  <a:lnTo>
                    <a:pt x="42" y="80"/>
                  </a:lnTo>
                  <a:lnTo>
                    <a:pt x="40" y="94"/>
                  </a:lnTo>
                  <a:lnTo>
                    <a:pt x="36" y="124"/>
                  </a:lnTo>
                  <a:lnTo>
                    <a:pt x="34" y="154"/>
                  </a:lnTo>
                  <a:lnTo>
                    <a:pt x="34" y="154"/>
                  </a:lnTo>
                  <a:lnTo>
                    <a:pt x="22" y="162"/>
                  </a:lnTo>
                  <a:lnTo>
                    <a:pt x="12" y="172"/>
                  </a:lnTo>
                  <a:lnTo>
                    <a:pt x="2" y="182"/>
                  </a:lnTo>
                  <a:lnTo>
                    <a:pt x="2" y="182"/>
                  </a:lnTo>
                  <a:lnTo>
                    <a:pt x="0" y="188"/>
                  </a:lnTo>
                  <a:lnTo>
                    <a:pt x="0" y="192"/>
                  </a:lnTo>
                  <a:lnTo>
                    <a:pt x="2" y="196"/>
                  </a:lnTo>
                  <a:lnTo>
                    <a:pt x="8" y="198"/>
                  </a:lnTo>
                  <a:lnTo>
                    <a:pt x="18" y="202"/>
                  </a:lnTo>
                  <a:lnTo>
                    <a:pt x="30" y="200"/>
                  </a:lnTo>
                  <a:lnTo>
                    <a:pt x="30" y="200"/>
                  </a:lnTo>
                  <a:lnTo>
                    <a:pt x="34" y="198"/>
                  </a:lnTo>
                  <a:lnTo>
                    <a:pt x="40" y="196"/>
                  </a:lnTo>
                  <a:lnTo>
                    <a:pt x="44" y="194"/>
                  </a:lnTo>
                  <a:lnTo>
                    <a:pt x="48" y="192"/>
                  </a:lnTo>
                  <a:lnTo>
                    <a:pt x="48" y="192"/>
                  </a:lnTo>
                  <a:lnTo>
                    <a:pt x="54" y="192"/>
                  </a:lnTo>
                  <a:lnTo>
                    <a:pt x="60" y="194"/>
                  </a:lnTo>
                  <a:lnTo>
                    <a:pt x="64" y="194"/>
                  </a:lnTo>
                  <a:lnTo>
                    <a:pt x="68" y="188"/>
                  </a:lnTo>
                  <a:lnTo>
                    <a:pt x="68" y="188"/>
                  </a:lnTo>
                  <a:lnTo>
                    <a:pt x="68" y="182"/>
                  </a:lnTo>
                  <a:lnTo>
                    <a:pt x="66" y="172"/>
                  </a:lnTo>
                  <a:lnTo>
                    <a:pt x="64" y="164"/>
                  </a:lnTo>
                  <a:lnTo>
                    <a:pt x="60" y="156"/>
                  </a:lnTo>
                  <a:lnTo>
                    <a:pt x="60" y="156"/>
                  </a:lnTo>
                  <a:lnTo>
                    <a:pt x="66" y="120"/>
                  </a:lnTo>
                  <a:lnTo>
                    <a:pt x="70" y="102"/>
                  </a:lnTo>
                  <a:lnTo>
                    <a:pt x="76" y="88"/>
                  </a:lnTo>
                  <a:lnTo>
                    <a:pt x="76" y="88"/>
                  </a:lnTo>
                  <a:lnTo>
                    <a:pt x="80" y="84"/>
                  </a:lnTo>
                  <a:lnTo>
                    <a:pt x="86" y="80"/>
                  </a:lnTo>
                  <a:lnTo>
                    <a:pt x="98" y="76"/>
                  </a:lnTo>
                  <a:lnTo>
                    <a:pt x="128" y="72"/>
                  </a:lnTo>
                  <a:lnTo>
                    <a:pt x="128" y="72"/>
                  </a:lnTo>
                  <a:lnTo>
                    <a:pt x="158" y="68"/>
                  </a:lnTo>
                  <a:lnTo>
                    <a:pt x="174" y="66"/>
                  </a:lnTo>
                  <a:lnTo>
                    <a:pt x="190" y="66"/>
                  </a:lnTo>
                  <a:lnTo>
                    <a:pt x="190" y="66"/>
                  </a:lnTo>
                  <a:lnTo>
                    <a:pt x="194" y="52"/>
                  </a:lnTo>
                  <a:lnTo>
                    <a:pt x="196" y="44"/>
                  </a:lnTo>
                  <a:lnTo>
                    <a:pt x="196" y="36"/>
                  </a:lnTo>
                  <a:lnTo>
                    <a:pt x="196"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14"/>
            <p:cNvSpPr>
              <a:spLocks/>
            </p:cNvSpPr>
            <p:nvPr/>
          </p:nvSpPr>
          <p:spPr bwMode="auto">
            <a:xfrm>
              <a:off x="2724" y="2803"/>
              <a:ext cx="660" cy="82"/>
            </a:xfrm>
            <a:custGeom>
              <a:avLst/>
              <a:gdLst>
                <a:gd name="T0" fmla="*/ 330 w 660"/>
                <a:gd name="T1" fmla="*/ 0 h 82"/>
                <a:gd name="T2" fmla="*/ 330 w 660"/>
                <a:gd name="T3" fmla="*/ 0 h 82"/>
                <a:gd name="T4" fmla="*/ 396 w 660"/>
                <a:gd name="T5" fmla="*/ 0 h 82"/>
                <a:gd name="T6" fmla="*/ 458 w 660"/>
                <a:gd name="T7" fmla="*/ 2 h 82"/>
                <a:gd name="T8" fmla="*/ 514 w 660"/>
                <a:gd name="T9" fmla="*/ 6 h 82"/>
                <a:gd name="T10" fmla="*/ 564 w 660"/>
                <a:gd name="T11" fmla="*/ 12 h 82"/>
                <a:gd name="T12" fmla="*/ 604 w 660"/>
                <a:gd name="T13" fmla="*/ 18 h 82"/>
                <a:gd name="T14" fmla="*/ 634 w 660"/>
                <a:gd name="T15" fmla="*/ 24 h 82"/>
                <a:gd name="T16" fmla="*/ 646 w 660"/>
                <a:gd name="T17" fmla="*/ 28 h 82"/>
                <a:gd name="T18" fmla="*/ 654 w 660"/>
                <a:gd name="T19" fmla="*/ 32 h 82"/>
                <a:gd name="T20" fmla="*/ 658 w 660"/>
                <a:gd name="T21" fmla="*/ 36 h 82"/>
                <a:gd name="T22" fmla="*/ 660 w 660"/>
                <a:gd name="T23" fmla="*/ 40 h 82"/>
                <a:gd name="T24" fmla="*/ 660 w 660"/>
                <a:gd name="T25" fmla="*/ 40 h 82"/>
                <a:gd name="T26" fmla="*/ 658 w 660"/>
                <a:gd name="T27" fmla="*/ 44 h 82"/>
                <a:gd name="T28" fmla="*/ 654 w 660"/>
                <a:gd name="T29" fmla="*/ 50 h 82"/>
                <a:gd name="T30" fmla="*/ 646 w 660"/>
                <a:gd name="T31" fmla="*/ 54 h 82"/>
                <a:gd name="T32" fmla="*/ 634 w 660"/>
                <a:gd name="T33" fmla="*/ 56 h 82"/>
                <a:gd name="T34" fmla="*/ 604 w 660"/>
                <a:gd name="T35" fmla="*/ 64 h 82"/>
                <a:gd name="T36" fmla="*/ 564 w 660"/>
                <a:gd name="T37" fmla="*/ 70 h 82"/>
                <a:gd name="T38" fmla="*/ 514 w 660"/>
                <a:gd name="T39" fmla="*/ 76 h 82"/>
                <a:gd name="T40" fmla="*/ 458 w 660"/>
                <a:gd name="T41" fmla="*/ 78 h 82"/>
                <a:gd name="T42" fmla="*/ 396 w 660"/>
                <a:gd name="T43" fmla="*/ 82 h 82"/>
                <a:gd name="T44" fmla="*/ 330 w 660"/>
                <a:gd name="T45" fmla="*/ 82 h 82"/>
                <a:gd name="T46" fmla="*/ 330 w 660"/>
                <a:gd name="T47" fmla="*/ 82 h 82"/>
                <a:gd name="T48" fmla="*/ 264 w 660"/>
                <a:gd name="T49" fmla="*/ 82 h 82"/>
                <a:gd name="T50" fmla="*/ 202 w 660"/>
                <a:gd name="T51" fmla="*/ 78 h 82"/>
                <a:gd name="T52" fmla="*/ 146 w 660"/>
                <a:gd name="T53" fmla="*/ 76 h 82"/>
                <a:gd name="T54" fmla="*/ 96 w 660"/>
                <a:gd name="T55" fmla="*/ 70 h 82"/>
                <a:gd name="T56" fmla="*/ 56 w 660"/>
                <a:gd name="T57" fmla="*/ 64 h 82"/>
                <a:gd name="T58" fmla="*/ 26 w 660"/>
                <a:gd name="T59" fmla="*/ 56 h 82"/>
                <a:gd name="T60" fmla="*/ 14 w 660"/>
                <a:gd name="T61" fmla="*/ 54 h 82"/>
                <a:gd name="T62" fmla="*/ 6 w 660"/>
                <a:gd name="T63" fmla="*/ 50 h 82"/>
                <a:gd name="T64" fmla="*/ 2 w 660"/>
                <a:gd name="T65" fmla="*/ 44 h 82"/>
                <a:gd name="T66" fmla="*/ 0 w 660"/>
                <a:gd name="T67" fmla="*/ 40 h 82"/>
                <a:gd name="T68" fmla="*/ 0 w 660"/>
                <a:gd name="T69" fmla="*/ 40 h 82"/>
                <a:gd name="T70" fmla="*/ 2 w 660"/>
                <a:gd name="T71" fmla="*/ 36 h 82"/>
                <a:gd name="T72" fmla="*/ 6 w 660"/>
                <a:gd name="T73" fmla="*/ 32 h 82"/>
                <a:gd name="T74" fmla="*/ 14 w 660"/>
                <a:gd name="T75" fmla="*/ 28 h 82"/>
                <a:gd name="T76" fmla="*/ 26 w 660"/>
                <a:gd name="T77" fmla="*/ 24 h 82"/>
                <a:gd name="T78" fmla="*/ 56 w 660"/>
                <a:gd name="T79" fmla="*/ 18 h 82"/>
                <a:gd name="T80" fmla="*/ 96 w 660"/>
                <a:gd name="T81" fmla="*/ 12 h 82"/>
                <a:gd name="T82" fmla="*/ 146 w 660"/>
                <a:gd name="T83" fmla="*/ 6 h 82"/>
                <a:gd name="T84" fmla="*/ 202 w 660"/>
                <a:gd name="T85" fmla="*/ 2 h 82"/>
                <a:gd name="T86" fmla="*/ 264 w 660"/>
                <a:gd name="T87" fmla="*/ 0 h 82"/>
                <a:gd name="T88" fmla="*/ 330 w 660"/>
                <a:gd name="T89" fmla="*/ 0 h 82"/>
                <a:gd name="T90" fmla="*/ 330 w 660"/>
                <a:gd name="T91"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0" h="82">
                  <a:moveTo>
                    <a:pt x="330" y="0"/>
                  </a:moveTo>
                  <a:lnTo>
                    <a:pt x="330" y="0"/>
                  </a:lnTo>
                  <a:lnTo>
                    <a:pt x="396" y="0"/>
                  </a:lnTo>
                  <a:lnTo>
                    <a:pt x="458" y="2"/>
                  </a:lnTo>
                  <a:lnTo>
                    <a:pt x="514" y="6"/>
                  </a:lnTo>
                  <a:lnTo>
                    <a:pt x="564" y="12"/>
                  </a:lnTo>
                  <a:lnTo>
                    <a:pt x="604" y="18"/>
                  </a:lnTo>
                  <a:lnTo>
                    <a:pt x="634" y="24"/>
                  </a:lnTo>
                  <a:lnTo>
                    <a:pt x="646" y="28"/>
                  </a:lnTo>
                  <a:lnTo>
                    <a:pt x="654" y="32"/>
                  </a:lnTo>
                  <a:lnTo>
                    <a:pt x="658" y="36"/>
                  </a:lnTo>
                  <a:lnTo>
                    <a:pt x="660" y="40"/>
                  </a:lnTo>
                  <a:lnTo>
                    <a:pt x="660" y="40"/>
                  </a:lnTo>
                  <a:lnTo>
                    <a:pt x="658" y="44"/>
                  </a:lnTo>
                  <a:lnTo>
                    <a:pt x="654" y="50"/>
                  </a:lnTo>
                  <a:lnTo>
                    <a:pt x="646" y="54"/>
                  </a:lnTo>
                  <a:lnTo>
                    <a:pt x="634" y="56"/>
                  </a:lnTo>
                  <a:lnTo>
                    <a:pt x="604" y="64"/>
                  </a:lnTo>
                  <a:lnTo>
                    <a:pt x="564" y="70"/>
                  </a:lnTo>
                  <a:lnTo>
                    <a:pt x="514" y="76"/>
                  </a:lnTo>
                  <a:lnTo>
                    <a:pt x="458" y="78"/>
                  </a:lnTo>
                  <a:lnTo>
                    <a:pt x="396" y="82"/>
                  </a:lnTo>
                  <a:lnTo>
                    <a:pt x="330" y="82"/>
                  </a:lnTo>
                  <a:lnTo>
                    <a:pt x="330" y="82"/>
                  </a:lnTo>
                  <a:lnTo>
                    <a:pt x="264" y="82"/>
                  </a:lnTo>
                  <a:lnTo>
                    <a:pt x="202" y="78"/>
                  </a:lnTo>
                  <a:lnTo>
                    <a:pt x="146" y="76"/>
                  </a:lnTo>
                  <a:lnTo>
                    <a:pt x="96" y="70"/>
                  </a:lnTo>
                  <a:lnTo>
                    <a:pt x="56" y="64"/>
                  </a:lnTo>
                  <a:lnTo>
                    <a:pt x="26" y="56"/>
                  </a:lnTo>
                  <a:lnTo>
                    <a:pt x="14" y="54"/>
                  </a:lnTo>
                  <a:lnTo>
                    <a:pt x="6" y="50"/>
                  </a:lnTo>
                  <a:lnTo>
                    <a:pt x="2" y="44"/>
                  </a:lnTo>
                  <a:lnTo>
                    <a:pt x="0" y="40"/>
                  </a:lnTo>
                  <a:lnTo>
                    <a:pt x="0" y="40"/>
                  </a:lnTo>
                  <a:lnTo>
                    <a:pt x="2" y="36"/>
                  </a:lnTo>
                  <a:lnTo>
                    <a:pt x="6" y="32"/>
                  </a:lnTo>
                  <a:lnTo>
                    <a:pt x="14" y="28"/>
                  </a:lnTo>
                  <a:lnTo>
                    <a:pt x="26" y="24"/>
                  </a:lnTo>
                  <a:lnTo>
                    <a:pt x="56" y="18"/>
                  </a:lnTo>
                  <a:lnTo>
                    <a:pt x="96" y="12"/>
                  </a:lnTo>
                  <a:lnTo>
                    <a:pt x="146" y="6"/>
                  </a:lnTo>
                  <a:lnTo>
                    <a:pt x="202" y="2"/>
                  </a:lnTo>
                  <a:lnTo>
                    <a:pt x="264" y="0"/>
                  </a:lnTo>
                  <a:lnTo>
                    <a:pt x="330" y="0"/>
                  </a:lnTo>
                  <a:lnTo>
                    <a:pt x="330"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7174" name="Picture 6" descr="http://www.timberlineforum.com/wp-content/uploads/2011/11/microsoft-exchange-logo3.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7497" y="5478457"/>
            <a:ext cx="2096300" cy="997958"/>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http://www.systec.com.mt/assets/images/enterprise_products/lync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2920" y="5483657"/>
            <a:ext cx="1920645" cy="990831"/>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http://i.i.com.com/cnwk.1d/i/tim/2010/12/20/Office_v_web.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88668" y="5376438"/>
            <a:ext cx="1196601" cy="907295"/>
          </a:xfrm>
          <a:prstGeom prst="rect">
            <a:avLst/>
          </a:prstGeom>
          <a:noFill/>
          <a:extLst>
            <a:ext uri="{909E8E84-426E-40DD-AFC4-6F175D3DCCD1}">
              <a14:hiddenFill xmlns:a14="http://schemas.microsoft.com/office/drawing/2010/main">
                <a:solidFill>
                  <a:srgbClr val="FFFFFF"/>
                </a:solidFill>
              </a14:hiddenFill>
            </a:ext>
          </a:extLst>
        </p:spPr>
      </p:pic>
      <p:pic>
        <p:nvPicPr>
          <p:cNvPr id="7182" name="Picture 14" descr="http://upload.wikimedia.org/wikipedia/en/c/c0/Microsoft_Forefront_Logo.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960" y="5691063"/>
            <a:ext cx="2476652" cy="516929"/>
          </a:xfrm>
          <a:prstGeom prst="rect">
            <a:avLst/>
          </a:prstGeom>
          <a:noFill/>
          <a:extLst>
            <a:ext uri="{909E8E84-426E-40DD-AFC4-6F175D3DCCD1}">
              <a14:hiddenFill xmlns:a14="http://schemas.microsoft.com/office/drawing/2010/main">
                <a:solidFill>
                  <a:srgbClr val="FFFFFF"/>
                </a:solidFill>
              </a14:hiddenFill>
            </a:ext>
          </a:extLst>
        </p:spPr>
      </p:pic>
      <p:sp>
        <p:nvSpPr>
          <p:cNvPr id="32" name="Rectangle 31"/>
          <p:cNvSpPr/>
          <p:nvPr/>
        </p:nvSpPr>
        <p:spPr>
          <a:xfrm>
            <a:off x="5709079" y="5020740"/>
            <a:ext cx="2414020" cy="18572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pic>
        <p:nvPicPr>
          <p:cNvPr id="29" name="Picture 16"/>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564247" y="5656348"/>
            <a:ext cx="2609526" cy="612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Rectangle 24"/>
          <p:cNvSpPr/>
          <p:nvPr/>
        </p:nvSpPr>
        <p:spPr>
          <a:xfrm>
            <a:off x="353391" y="4942060"/>
            <a:ext cx="11761202" cy="13416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spTree>
    <p:extLst>
      <p:ext uri="{BB962C8B-B14F-4D97-AF65-F5344CB8AC3E}">
        <p14:creationId xmlns:p14="http://schemas.microsoft.com/office/powerpoint/2010/main" val="67598995"/>
      </p:ext>
    </p:extLst>
  </p:cSld>
  <p:clrMapOvr>
    <a:masterClrMapping/>
  </p:clrMapOvr>
  <mc:AlternateContent xmlns:mc="http://schemas.openxmlformats.org/markup-compatibility/2006" xmlns:p14="http://schemas.microsoft.com/office/powerpoint/2010/main">
    <mc:Choice Requires="p14">
      <p:transition p14:dur="10"/>
    </mc:Choice>
    <mc:Fallback xmlns="">
      <p:transition xmlns:p14="http://schemas.microsoft.com/office/powerpoint/2010/mai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 0 L 0 0.25 E" pathEditMode="relative" ptsTypes="">
                                      <p:cBhvr>
                                        <p:cTn id="6" dur="2000" fill="hold"/>
                                        <p:tgtEl>
                                          <p:spTgt spid="3096"/>
                                        </p:tgtEl>
                                        <p:attrNameLst>
                                          <p:attrName>ppt_x</p:attrName>
                                          <p:attrName>ppt_y</p:attrName>
                                        </p:attrNameLst>
                                      </p:cBhvr>
                                    </p:animMotion>
                                  </p:childTnLst>
                                </p:cTn>
                              </p:par>
                              <p:par>
                                <p:cTn id="7" presetID="10" presetClass="entr" presetSubtype="0" fill="hold" nodeType="withEffect">
                                  <p:stCondLst>
                                    <p:cond delay="1500"/>
                                  </p:stCondLst>
                                  <p:childTnLst>
                                    <p:set>
                                      <p:cBhvr>
                                        <p:cTn id="8" dur="1" fill="hold">
                                          <p:stCondLst>
                                            <p:cond delay="0"/>
                                          </p:stCondLst>
                                        </p:cTn>
                                        <p:tgtEl>
                                          <p:spTgt spid="29"/>
                                        </p:tgtEl>
                                        <p:attrNameLst>
                                          <p:attrName>style.visibility</p:attrName>
                                        </p:attrNameLst>
                                      </p:cBhvr>
                                      <p:to>
                                        <p:strVal val="visible"/>
                                      </p:to>
                                    </p:set>
                                    <p:animEffect transition="in" filter="fade">
                                      <p:cBhvr>
                                        <p:cTn id="9" dur="500"/>
                                        <p:tgtEl>
                                          <p:spTgt spid="29"/>
                                        </p:tgtEl>
                                      </p:cBhvr>
                                    </p:animEffect>
                                  </p:childTnLst>
                                </p:cTn>
                              </p:par>
                              <p:par>
                                <p:cTn id="10" presetID="10" presetClass="exit" presetSubtype="0" fill="hold" grpId="0" nodeType="withEffect">
                                  <p:stCondLst>
                                    <p:cond delay="500"/>
                                  </p:stCondLst>
                                  <p:childTnLst>
                                    <p:animEffect transition="out" filter="fade">
                                      <p:cBhvr>
                                        <p:cTn id="11" dur="500"/>
                                        <p:tgtEl>
                                          <p:spTgt spid="31"/>
                                        </p:tgtEl>
                                      </p:cBhvr>
                                    </p:animEffect>
                                    <p:set>
                                      <p:cBhvr>
                                        <p:cTn id="12" dur="1" fill="hold">
                                          <p:stCondLst>
                                            <p:cond delay="499"/>
                                          </p:stCondLst>
                                        </p:cTn>
                                        <p:tgtEl>
                                          <p:spTgt spid="31"/>
                                        </p:tgtEl>
                                        <p:attrNameLst>
                                          <p:attrName>style.visibility</p:attrName>
                                        </p:attrNameLst>
                                      </p:cBhvr>
                                      <p:to>
                                        <p:strVal val="hidden"/>
                                      </p:to>
                                    </p:set>
                                  </p:childTnLst>
                                </p:cTn>
                              </p:par>
                              <p:par>
                                <p:cTn id="13" presetID="10" presetClass="exit" presetSubtype="0" fill="hold" grpId="0" nodeType="withEffect">
                                  <p:stCondLst>
                                    <p:cond delay="500"/>
                                  </p:stCondLst>
                                  <p:childTnLst>
                                    <p:animEffect transition="out" filter="fade">
                                      <p:cBhvr>
                                        <p:cTn id="14" dur="1000"/>
                                        <p:tgtEl>
                                          <p:spTgt spid="25"/>
                                        </p:tgtEl>
                                      </p:cBhvr>
                                    </p:animEffect>
                                    <p:set>
                                      <p:cBhvr>
                                        <p:cTn id="15" dur="1" fill="hold">
                                          <p:stCondLst>
                                            <p:cond delay="9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5"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5" descr="C:\Documents and Settings\rharbridge\Local Settings\Temporary Internet Files\Content.IE5\2RQKXNLD\MCj04418900000[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0977" y="2426505"/>
            <a:ext cx="4389073" cy="4632667"/>
          </a:xfrm>
          <a:prstGeom prst="rect">
            <a:avLst/>
          </a:prstGeom>
          <a:noFill/>
        </p:spPr>
      </p:pic>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9959" b="7976"/>
          <a:stretch/>
        </p:blipFill>
        <p:spPr bwMode="auto">
          <a:xfrm>
            <a:off x="6814876" y="2620624"/>
            <a:ext cx="2000702" cy="1092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7636153" y="3871290"/>
            <a:ext cx="4662141" cy="553165"/>
          </a:xfrm>
          <a:prstGeom prst="wedgeRoundRectCallout">
            <a:avLst>
              <a:gd name="adj1" fmla="val -46166"/>
              <a:gd name="adj2" fmla="val -87871"/>
              <a:gd name="adj3" fmla="val 16667"/>
            </a:avLst>
          </a:prstGeom>
          <a:solidFill>
            <a:schemeClr val="bg1">
              <a:lumMod val="8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2" name="Title 1"/>
          <p:cNvSpPr txBox="1">
            <a:spLocks/>
          </p:cNvSpPr>
          <p:nvPr/>
        </p:nvSpPr>
        <p:spPr>
          <a:xfrm>
            <a:off x="731838" y="338730"/>
            <a:ext cx="1156645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a:solidFill>
                  <a:srgbClr val="000000"/>
                </a:solidFill>
                <a:latin typeface="+mn-lt"/>
              </a:rPr>
              <a:t>You Are </a:t>
            </a:r>
            <a:r>
              <a:rPr lang="en-US" sz="6000" b="1" dirty="0">
                <a:solidFill>
                  <a:srgbClr val="000000"/>
                </a:solidFill>
                <a:latin typeface="+mn-lt"/>
              </a:rPr>
              <a:t>Climbing</a:t>
            </a:r>
            <a:r>
              <a:rPr lang="en-US" sz="6000" dirty="0">
                <a:solidFill>
                  <a:srgbClr val="000000"/>
                </a:solidFill>
                <a:latin typeface="+mn-lt"/>
              </a:rPr>
              <a:t> Your Way To Your Objectives!</a:t>
            </a:r>
          </a:p>
        </p:txBody>
      </p:sp>
      <p:sp>
        <p:nvSpPr>
          <p:cNvPr id="3" name="TextBox 2"/>
          <p:cNvSpPr txBox="1"/>
          <p:nvPr/>
        </p:nvSpPr>
        <p:spPr>
          <a:xfrm>
            <a:off x="7697386" y="3896303"/>
            <a:ext cx="4748672" cy="502221"/>
          </a:xfrm>
          <a:prstGeom prst="rect">
            <a:avLst/>
          </a:prstGeom>
          <a:noFill/>
        </p:spPr>
        <p:txBody>
          <a:bodyPr wrap="none" lIns="124346" tIns="62173" rIns="124346" bIns="62173" rtlCol="0">
            <a:spAutoFit/>
          </a:bodyPr>
          <a:lstStyle/>
          <a:p>
            <a:r>
              <a:rPr lang="en-US" sz="2400" b="1" dirty="0">
                <a:solidFill>
                  <a:srgbClr val="000000"/>
                </a:solidFill>
              </a:rPr>
              <a:t>Destination</a:t>
            </a:r>
            <a:r>
              <a:rPr lang="en-US" sz="2400" dirty="0">
                <a:solidFill>
                  <a:srgbClr val="000000"/>
                </a:solidFill>
              </a:rPr>
              <a:t> 300 meters ahead…</a:t>
            </a:r>
          </a:p>
        </p:txBody>
      </p:sp>
    </p:spTree>
    <p:extLst>
      <p:ext uri="{BB962C8B-B14F-4D97-AF65-F5344CB8AC3E}">
        <p14:creationId xmlns:p14="http://schemas.microsoft.com/office/powerpoint/2010/main" val="23740454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Freeform 12"/>
          <p:cNvSpPr>
            <a:spLocks/>
          </p:cNvSpPr>
          <p:nvPr/>
        </p:nvSpPr>
        <p:spPr bwMode="auto">
          <a:xfrm>
            <a:off x="9949557" y="1665433"/>
            <a:ext cx="1573100" cy="676715"/>
          </a:xfrm>
          <a:custGeom>
            <a:avLst/>
            <a:gdLst>
              <a:gd name="T0" fmla="*/ 427 w 501"/>
              <a:gd name="T1" fmla="*/ 0 h 278"/>
              <a:gd name="T2" fmla="*/ 427 w 501"/>
              <a:gd name="T3" fmla="*/ 46 h 278"/>
              <a:gd name="T4" fmla="*/ 357 w 501"/>
              <a:gd name="T5" fmla="*/ 46 h 278"/>
              <a:gd name="T6" fmla="*/ 357 w 501"/>
              <a:gd name="T7" fmla="*/ 78 h 278"/>
              <a:gd name="T8" fmla="*/ 291 w 501"/>
              <a:gd name="T9" fmla="*/ 78 h 278"/>
              <a:gd name="T10" fmla="*/ 290 w 501"/>
              <a:gd name="T11" fmla="*/ 114 h 278"/>
              <a:gd name="T12" fmla="*/ 213 w 501"/>
              <a:gd name="T13" fmla="*/ 111 h 278"/>
              <a:gd name="T14" fmla="*/ 213 w 501"/>
              <a:gd name="T15" fmla="*/ 157 h 278"/>
              <a:gd name="T16" fmla="*/ 143 w 501"/>
              <a:gd name="T17" fmla="*/ 157 h 278"/>
              <a:gd name="T18" fmla="*/ 143 w 501"/>
              <a:gd name="T19" fmla="*/ 189 h 278"/>
              <a:gd name="T20" fmla="*/ 76 w 501"/>
              <a:gd name="T21" fmla="*/ 189 h 278"/>
              <a:gd name="T22" fmla="*/ 75 w 501"/>
              <a:gd name="T23" fmla="*/ 225 h 278"/>
              <a:gd name="T24" fmla="*/ 2 w 501"/>
              <a:gd name="T25" fmla="*/ 225 h 278"/>
              <a:gd name="T26" fmla="*/ 0 w 501"/>
              <a:gd name="T27" fmla="*/ 278 h 278"/>
              <a:gd name="T28" fmla="*/ 501 w 501"/>
              <a:gd name="T29" fmla="*/ 278 h 278"/>
              <a:gd name="T30" fmla="*/ 501 w 501"/>
              <a:gd name="T31" fmla="*/ 0 h 278"/>
              <a:gd name="T32" fmla="*/ 427 w 501"/>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78">
                <a:moveTo>
                  <a:pt x="427" y="0"/>
                </a:moveTo>
                <a:lnTo>
                  <a:pt x="427" y="46"/>
                </a:lnTo>
                <a:lnTo>
                  <a:pt x="357" y="46"/>
                </a:lnTo>
                <a:lnTo>
                  <a:pt x="357" y="78"/>
                </a:lnTo>
                <a:lnTo>
                  <a:pt x="291" y="78"/>
                </a:lnTo>
                <a:lnTo>
                  <a:pt x="290" y="114"/>
                </a:lnTo>
                <a:lnTo>
                  <a:pt x="213" y="111"/>
                </a:lnTo>
                <a:lnTo>
                  <a:pt x="213" y="157"/>
                </a:lnTo>
                <a:lnTo>
                  <a:pt x="143" y="157"/>
                </a:lnTo>
                <a:lnTo>
                  <a:pt x="143" y="189"/>
                </a:lnTo>
                <a:lnTo>
                  <a:pt x="76" y="189"/>
                </a:lnTo>
                <a:lnTo>
                  <a:pt x="75" y="225"/>
                </a:lnTo>
                <a:lnTo>
                  <a:pt x="2" y="225"/>
                </a:lnTo>
                <a:lnTo>
                  <a:pt x="0" y="278"/>
                </a:lnTo>
                <a:lnTo>
                  <a:pt x="501" y="278"/>
                </a:lnTo>
                <a:lnTo>
                  <a:pt x="501" y="0"/>
                </a:lnTo>
                <a:lnTo>
                  <a:pt x="42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6" tIns="62173" rIns="124346" bIns="62173" numCol="1" anchor="t" anchorCtr="0" compatLnSpc="1">
            <a:prstTxWarp prst="textNoShape">
              <a:avLst/>
            </a:prstTxWarp>
          </a:bodyPr>
          <a:lstStyle/>
          <a:p>
            <a:endParaRPr lang="en-US" dirty="0"/>
          </a:p>
        </p:txBody>
      </p:sp>
      <p:sp>
        <p:nvSpPr>
          <p:cNvPr id="37" name="Freeform 12"/>
          <p:cNvSpPr>
            <a:spLocks/>
          </p:cNvSpPr>
          <p:nvPr/>
        </p:nvSpPr>
        <p:spPr bwMode="auto">
          <a:xfrm>
            <a:off x="2201401" y="5013694"/>
            <a:ext cx="1573100" cy="676715"/>
          </a:xfrm>
          <a:custGeom>
            <a:avLst/>
            <a:gdLst>
              <a:gd name="T0" fmla="*/ 427 w 501"/>
              <a:gd name="T1" fmla="*/ 0 h 278"/>
              <a:gd name="T2" fmla="*/ 427 w 501"/>
              <a:gd name="T3" fmla="*/ 46 h 278"/>
              <a:gd name="T4" fmla="*/ 357 w 501"/>
              <a:gd name="T5" fmla="*/ 46 h 278"/>
              <a:gd name="T6" fmla="*/ 357 w 501"/>
              <a:gd name="T7" fmla="*/ 78 h 278"/>
              <a:gd name="T8" fmla="*/ 291 w 501"/>
              <a:gd name="T9" fmla="*/ 78 h 278"/>
              <a:gd name="T10" fmla="*/ 290 w 501"/>
              <a:gd name="T11" fmla="*/ 114 h 278"/>
              <a:gd name="T12" fmla="*/ 213 w 501"/>
              <a:gd name="T13" fmla="*/ 111 h 278"/>
              <a:gd name="T14" fmla="*/ 213 w 501"/>
              <a:gd name="T15" fmla="*/ 157 h 278"/>
              <a:gd name="T16" fmla="*/ 143 w 501"/>
              <a:gd name="T17" fmla="*/ 157 h 278"/>
              <a:gd name="T18" fmla="*/ 143 w 501"/>
              <a:gd name="T19" fmla="*/ 189 h 278"/>
              <a:gd name="T20" fmla="*/ 76 w 501"/>
              <a:gd name="T21" fmla="*/ 189 h 278"/>
              <a:gd name="T22" fmla="*/ 75 w 501"/>
              <a:gd name="T23" fmla="*/ 225 h 278"/>
              <a:gd name="T24" fmla="*/ 2 w 501"/>
              <a:gd name="T25" fmla="*/ 225 h 278"/>
              <a:gd name="T26" fmla="*/ 0 w 501"/>
              <a:gd name="T27" fmla="*/ 278 h 278"/>
              <a:gd name="T28" fmla="*/ 501 w 501"/>
              <a:gd name="T29" fmla="*/ 278 h 278"/>
              <a:gd name="T30" fmla="*/ 501 w 501"/>
              <a:gd name="T31" fmla="*/ 0 h 278"/>
              <a:gd name="T32" fmla="*/ 427 w 501"/>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78">
                <a:moveTo>
                  <a:pt x="427" y="0"/>
                </a:moveTo>
                <a:lnTo>
                  <a:pt x="427" y="46"/>
                </a:lnTo>
                <a:lnTo>
                  <a:pt x="357" y="46"/>
                </a:lnTo>
                <a:lnTo>
                  <a:pt x="357" y="78"/>
                </a:lnTo>
                <a:lnTo>
                  <a:pt x="291" y="78"/>
                </a:lnTo>
                <a:lnTo>
                  <a:pt x="290" y="114"/>
                </a:lnTo>
                <a:lnTo>
                  <a:pt x="213" y="111"/>
                </a:lnTo>
                <a:lnTo>
                  <a:pt x="213" y="157"/>
                </a:lnTo>
                <a:lnTo>
                  <a:pt x="143" y="157"/>
                </a:lnTo>
                <a:lnTo>
                  <a:pt x="143" y="189"/>
                </a:lnTo>
                <a:lnTo>
                  <a:pt x="76" y="189"/>
                </a:lnTo>
                <a:lnTo>
                  <a:pt x="75" y="225"/>
                </a:lnTo>
                <a:lnTo>
                  <a:pt x="2" y="225"/>
                </a:lnTo>
                <a:lnTo>
                  <a:pt x="0" y="278"/>
                </a:lnTo>
                <a:lnTo>
                  <a:pt x="501" y="278"/>
                </a:lnTo>
                <a:lnTo>
                  <a:pt x="501" y="0"/>
                </a:lnTo>
                <a:lnTo>
                  <a:pt x="42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6" tIns="62173" rIns="124346" bIns="62173" numCol="1" anchor="t" anchorCtr="0" compatLnSpc="1">
            <a:prstTxWarp prst="textNoShape">
              <a:avLst/>
            </a:prstTxWarp>
          </a:bodyPr>
          <a:lstStyle/>
          <a:p>
            <a:endParaRPr lang="en-US" dirty="0"/>
          </a:p>
        </p:txBody>
      </p:sp>
      <p:sp>
        <p:nvSpPr>
          <p:cNvPr id="53" name="Rectangle 52"/>
          <p:cNvSpPr/>
          <p:nvPr/>
        </p:nvSpPr>
        <p:spPr>
          <a:xfrm>
            <a:off x="3774502" y="5018374"/>
            <a:ext cx="9321256" cy="676760"/>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sp>
        <p:nvSpPr>
          <p:cNvPr id="54" name="Rectangle 53"/>
          <p:cNvSpPr/>
          <p:nvPr/>
        </p:nvSpPr>
        <p:spPr>
          <a:xfrm>
            <a:off x="5347602" y="4341658"/>
            <a:ext cx="7748156" cy="676760"/>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sp>
        <p:nvSpPr>
          <p:cNvPr id="55" name="Rectangle 54"/>
          <p:cNvSpPr/>
          <p:nvPr/>
        </p:nvSpPr>
        <p:spPr>
          <a:xfrm>
            <a:off x="6803358" y="3670958"/>
            <a:ext cx="6292399" cy="676760"/>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sp>
        <p:nvSpPr>
          <p:cNvPr id="56" name="Rectangle 55"/>
          <p:cNvSpPr/>
          <p:nvPr/>
        </p:nvSpPr>
        <p:spPr>
          <a:xfrm>
            <a:off x="8376457" y="3012934"/>
            <a:ext cx="4719300" cy="676760"/>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sp>
        <p:nvSpPr>
          <p:cNvPr id="57" name="Rectangle 56"/>
          <p:cNvSpPr/>
          <p:nvPr/>
        </p:nvSpPr>
        <p:spPr>
          <a:xfrm>
            <a:off x="9949558" y="2342149"/>
            <a:ext cx="3146200" cy="676760"/>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sp>
        <p:nvSpPr>
          <p:cNvPr id="58" name="Rectangle 57"/>
          <p:cNvSpPr/>
          <p:nvPr/>
        </p:nvSpPr>
        <p:spPr>
          <a:xfrm>
            <a:off x="11522658" y="1669247"/>
            <a:ext cx="1573100" cy="676760"/>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sp>
        <p:nvSpPr>
          <p:cNvPr id="38" name="Rectangle 37"/>
          <p:cNvSpPr/>
          <p:nvPr/>
        </p:nvSpPr>
        <p:spPr>
          <a:xfrm>
            <a:off x="2205513" y="5690410"/>
            <a:ext cx="10890245" cy="676760"/>
          </a:xfrm>
          <a:prstGeom prst="rect">
            <a:avLst/>
          </a:prstGeom>
          <a:solidFill>
            <a:srgbClr val="8CC63F"/>
          </a:solidFill>
          <a:ln>
            <a:no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dirty="0"/>
          </a:p>
        </p:txBody>
      </p:sp>
      <p:sp>
        <p:nvSpPr>
          <p:cNvPr id="52" name="Freeform 12"/>
          <p:cNvSpPr>
            <a:spLocks/>
          </p:cNvSpPr>
          <p:nvPr/>
        </p:nvSpPr>
        <p:spPr bwMode="auto">
          <a:xfrm>
            <a:off x="11522658" y="1005990"/>
            <a:ext cx="1573100" cy="676715"/>
          </a:xfrm>
          <a:custGeom>
            <a:avLst/>
            <a:gdLst>
              <a:gd name="T0" fmla="*/ 427 w 501"/>
              <a:gd name="T1" fmla="*/ 0 h 278"/>
              <a:gd name="T2" fmla="*/ 427 w 501"/>
              <a:gd name="T3" fmla="*/ 46 h 278"/>
              <a:gd name="T4" fmla="*/ 357 w 501"/>
              <a:gd name="T5" fmla="*/ 46 h 278"/>
              <a:gd name="T6" fmla="*/ 357 w 501"/>
              <a:gd name="T7" fmla="*/ 78 h 278"/>
              <a:gd name="T8" fmla="*/ 291 w 501"/>
              <a:gd name="T9" fmla="*/ 78 h 278"/>
              <a:gd name="T10" fmla="*/ 290 w 501"/>
              <a:gd name="T11" fmla="*/ 114 h 278"/>
              <a:gd name="T12" fmla="*/ 213 w 501"/>
              <a:gd name="T13" fmla="*/ 111 h 278"/>
              <a:gd name="T14" fmla="*/ 213 w 501"/>
              <a:gd name="T15" fmla="*/ 157 h 278"/>
              <a:gd name="T16" fmla="*/ 143 w 501"/>
              <a:gd name="T17" fmla="*/ 157 h 278"/>
              <a:gd name="T18" fmla="*/ 143 w 501"/>
              <a:gd name="T19" fmla="*/ 189 h 278"/>
              <a:gd name="T20" fmla="*/ 76 w 501"/>
              <a:gd name="T21" fmla="*/ 189 h 278"/>
              <a:gd name="T22" fmla="*/ 75 w 501"/>
              <a:gd name="T23" fmla="*/ 225 h 278"/>
              <a:gd name="T24" fmla="*/ 2 w 501"/>
              <a:gd name="T25" fmla="*/ 225 h 278"/>
              <a:gd name="T26" fmla="*/ 0 w 501"/>
              <a:gd name="T27" fmla="*/ 278 h 278"/>
              <a:gd name="T28" fmla="*/ 501 w 501"/>
              <a:gd name="T29" fmla="*/ 278 h 278"/>
              <a:gd name="T30" fmla="*/ 501 w 501"/>
              <a:gd name="T31" fmla="*/ 0 h 278"/>
              <a:gd name="T32" fmla="*/ 427 w 501"/>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78">
                <a:moveTo>
                  <a:pt x="427" y="0"/>
                </a:moveTo>
                <a:lnTo>
                  <a:pt x="427" y="46"/>
                </a:lnTo>
                <a:lnTo>
                  <a:pt x="357" y="46"/>
                </a:lnTo>
                <a:lnTo>
                  <a:pt x="357" y="78"/>
                </a:lnTo>
                <a:lnTo>
                  <a:pt x="291" y="78"/>
                </a:lnTo>
                <a:lnTo>
                  <a:pt x="290" y="114"/>
                </a:lnTo>
                <a:lnTo>
                  <a:pt x="213" y="111"/>
                </a:lnTo>
                <a:lnTo>
                  <a:pt x="213" y="157"/>
                </a:lnTo>
                <a:lnTo>
                  <a:pt x="143" y="157"/>
                </a:lnTo>
                <a:lnTo>
                  <a:pt x="143" y="189"/>
                </a:lnTo>
                <a:lnTo>
                  <a:pt x="76" y="189"/>
                </a:lnTo>
                <a:lnTo>
                  <a:pt x="75" y="225"/>
                </a:lnTo>
                <a:lnTo>
                  <a:pt x="2" y="225"/>
                </a:lnTo>
                <a:lnTo>
                  <a:pt x="0" y="278"/>
                </a:lnTo>
                <a:lnTo>
                  <a:pt x="501" y="278"/>
                </a:lnTo>
                <a:lnTo>
                  <a:pt x="501" y="0"/>
                </a:lnTo>
                <a:lnTo>
                  <a:pt x="42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6" tIns="62173" rIns="124346" bIns="62173" numCol="1" anchor="t" anchorCtr="0" compatLnSpc="1">
            <a:prstTxWarp prst="textNoShape">
              <a:avLst/>
            </a:prstTxWarp>
          </a:bodyPr>
          <a:lstStyle/>
          <a:p>
            <a:endParaRPr lang="en-US" dirty="0"/>
          </a:p>
        </p:txBody>
      </p:sp>
      <p:sp>
        <p:nvSpPr>
          <p:cNvPr id="2" name="Title 1"/>
          <p:cNvSpPr txBox="1">
            <a:spLocks/>
          </p:cNvSpPr>
          <p:nvPr/>
        </p:nvSpPr>
        <p:spPr>
          <a:xfrm>
            <a:off x="172731" y="220662"/>
            <a:ext cx="12125564"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a:latin typeface="+mn-lt"/>
              </a:rPr>
              <a:t>You Are Focusing On </a:t>
            </a:r>
            <a:r>
              <a:rPr lang="en-US" sz="6000" b="1" dirty="0">
                <a:latin typeface="+mn-lt"/>
              </a:rPr>
              <a:t>What’s Next!</a:t>
            </a:r>
          </a:p>
        </p:txBody>
      </p:sp>
      <p:grpSp>
        <p:nvGrpSpPr>
          <p:cNvPr id="5" name="Group 4"/>
          <p:cNvGrpSpPr/>
          <p:nvPr/>
        </p:nvGrpSpPr>
        <p:grpSpPr>
          <a:xfrm>
            <a:off x="488929" y="4311322"/>
            <a:ext cx="2759358" cy="2055849"/>
            <a:chOff x="2519100" y="98419"/>
            <a:chExt cx="6367356" cy="6326196"/>
          </a:xfrm>
        </p:grpSpPr>
        <p:pic>
          <p:nvPicPr>
            <p:cNvPr id="22" name="Picture 5" descr="C:\Documents and Settings\rharbridge\Local Settings\Temporary Internet Files\Content.IE5\2RQKXNLD\MCj04418900000[1].w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9100" y="1882373"/>
              <a:ext cx="4105798" cy="4542242"/>
            </a:xfrm>
            <a:prstGeom prst="rect">
              <a:avLst/>
            </a:prstGeom>
            <a:noFill/>
          </p:spPr>
        </p:pic>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9959" b="7976"/>
            <a:stretch/>
          </p:blipFill>
          <p:spPr bwMode="auto">
            <a:xfrm>
              <a:off x="5066160" y="1891679"/>
              <a:ext cx="1957943" cy="1425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ounded Rectangular Callout 3"/>
            <p:cNvSpPr/>
            <p:nvPr/>
          </p:nvSpPr>
          <p:spPr>
            <a:xfrm>
              <a:off x="2727952" y="98419"/>
              <a:ext cx="6158504" cy="1280976"/>
            </a:xfrm>
            <a:prstGeom prst="wedgeRoundRectCallout">
              <a:avLst>
                <a:gd name="adj1" fmla="val -157"/>
                <a:gd name="adj2" fmla="val 85938"/>
                <a:gd name="adj3" fmla="val 16667"/>
              </a:avLst>
            </a:prstGeom>
            <a:solidFill>
              <a:schemeClr val="bg1">
                <a:lumMod val="85000"/>
              </a:schemeClr>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TextBox 8"/>
          <p:cNvSpPr txBox="1"/>
          <p:nvPr/>
        </p:nvSpPr>
        <p:spPr>
          <a:xfrm>
            <a:off x="498865" y="4353917"/>
            <a:ext cx="2876072" cy="345269"/>
          </a:xfrm>
          <a:prstGeom prst="rect">
            <a:avLst/>
          </a:prstGeom>
          <a:noFill/>
        </p:spPr>
        <p:txBody>
          <a:bodyPr wrap="none" lIns="124346" tIns="62173" rIns="124346" bIns="62173" rtlCol="0">
            <a:spAutoFit/>
          </a:bodyPr>
          <a:lstStyle/>
          <a:p>
            <a:r>
              <a:rPr lang="en-US" sz="1400" b="1" dirty="0"/>
              <a:t>Destination</a:t>
            </a:r>
            <a:r>
              <a:rPr lang="en-US" sz="1400" dirty="0"/>
              <a:t> 300 meters ahead…</a:t>
            </a:r>
          </a:p>
        </p:txBody>
      </p:sp>
      <p:sp>
        <p:nvSpPr>
          <p:cNvPr id="11" name="Rectangle 10"/>
          <p:cNvSpPr/>
          <p:nvPr/>
        </p:nvSpPr>
        <p:spPr>
          <a:xfrm>
            <a:off x="274638" y="4185482"/>
            <a:ext cx="3105629" cy="2181689"/>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12" name="TextBox 11"/>
          <p:cNvSpPr txBox="1"/>
          <p:nvPr/>
        </p:nvSpPr>
        <p:spPr>
          <a:xfrm>
            <a:off x="1309847" y="1291988"/>
            <a:ext cx="1037886" cy="408050"/>
          </a:xfrm>
          <a:prstGeom prst="rect">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6200000" scaled="1"/>
            <a:tileRect/>
          </a:gradFill>
          <a:ln w="38100">
            <a:solidFill>
              <a:srgbClr val="C00000"/>
            </a:solidFill>
          </a:ln>
        </p:spPr>
        <p:style>
          <a:lnRef idx="1">
            <a:schemeClr val="accent6"/>
          </a:lnRef>
          <a:fillRef idx="2">
            <a:schemeClr val="accent6"/>
          </a:fillRef>
          <a:effectRef idx="1">
            <a:schemeClr val="accent6"/>
          </a:effectRef>
          <a:fontRef idx="minor">
            <a:schemeClr val="dk1"/>
          </a:fontRef>
        </p:style>
        <p:txBody>
          <a:bodyPr wrap="none" lIns="124346" tIns="62173" rIns="124346" bIns="62173" rtlCol="0">
            <a:spAutoFit/>
          </a:bodyPr>
          <a:lstStyle/>
          <a:p>
            <a:r>
              <a:rPr lang="en-US" b="1" dirty="0" smtClean="0"/>
              <a:t>Launch</a:t>
            </a:r>
            <a:endParaRPr lang="en-US" b="1" dirty="0"/>
          </a:p>
        </p:txBody>
      </p:sp>
      <p:cxnSp>
        <p:nvCxnSpPr>
          <p:cNvPr id="13" name="Straight Connector 12"/>
          <p:cNvCxnSpPr>
            <a:stCxn id="11" idx="0"/>
            <a:endCxn id="12" idx="2"/>
          </p:cNvCxnSpPr>
          <p:nvPr/>
        </p:nvCxnSpPr>
        <p:spPr>
          <a:xfrm flipV="1">
            <a:off x="1827453" y="1700038"/>
            <a:ext cx="1338" cy="248544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3632241" y="2003791"/>
            <a:ext cx="8468646" cy="4363379"/>
          </a:xfrm>
          <a:prstGeom prst="rect">
            <a:avLst/>
          </a:prstGeom>
          <a:noFill/>
          <a:ln w="38100">
            <a:solidFill>
              <a:srgbClr val="339966"/>
            </a:solidFill>
          </a:ln>
        </p:spPr>
        <p:style>
          <a:lnRef idx="2">
            <a:schemeClr val="accent1">
              <a:shade val="50000"/>
            </a:schemeClr>
          </a:lnRef>
          <a:fillRef idx="1">
            <a:schemeClr val="accent1"/>
          </a:fillRef>
          <a:effectRef idx="0">
            <a:schemeClr val="accent1"/>
          </a:effectRef>
          <a:fontRef idx="minor">
            <a:schemeClr val="lt1"/>
          </a:fontRef>
        </p:style>
        <p:txBody>
          <a:bodyPr lIns="124346" tIns="62173" rIns="124346" bIns="62173" rtlCol="0" anchor="ctr"/>
          <a:lstStyle/>
          <a:p>
            <a:pPr algn="ctr"/>
            <a:endParaRPr lang="en-US"/>
          </a:p>
        </p:txBody>
      </p:sp>
      <p:sp>
        <p:nvSpPr>
          <p:cNvPr id="23" name="TextBox 22"/>
          <p:cNvSpPr txBox="1"/>
          <p:nvPr/>
        </p:nvSpPr>
        <p:spPr>
          <a:xfrm>
            <a:off x="7090397" y="1286791"/>
            <a:ext cx="1578802" cy="408050"/>
          </a:xfrm>
          <a:prstGeom prst="rect">
            <a:avLst/>
          </a:prstGeom>
          <a:gradFill flip="none" rotWithShape="1">
            <a:gsLst>
              <a:gs pos="0">
                <a:srgbClr val="339966">
                  <a:tint val="66000"/>
                  <a:satMod val="160000"/>
                </a:srgbClr>
              </a:gs>
              <a:gs pos="50000">
                <a:srgbClr val="339966">
                  <a:tint val="44500"/>
                  <a:satMod val="160000"/>
                </a:srgbClr>
              </a:gs>
              <a:gs pos="100000">
                <a:srgbClr val="339966">
                  <a:tint val="23500"/>
                  <a:satMod val="160000"/>
                </a:srgbClr>
              </a:gs>
            </a:gsLst>
            <a:lin ang="16200000" scaled="1"/>
            <a:tileRect/>
          </a:gradFill>
          <a:ln w="38100">
            <a:solidFill>
              <a:srgbClr val="339966"/>
            </a:solidFill>
          </a:ln>
        </p:spPr>
        <p:style>
          <a:lnRef idx="1">
            <a:schemeClr val="accent6"/>
          </a:lnRef>
          <a:fillRef idx="2">
            <a:schemeClr val="accent6"/>
          </a:fillRef>
          <a:effectRef idx="1">
            <a:schemeClr val="accent6"/>
          </a:effectRef>
          <a:fontRef idx="minor">
            <a:schemeClr val="dk1"/>
          </a:fontRef>
        </p:style>
        <p:txBody>
          <a:bodyPr wrap="none" lIns="124346" tIns="62173" rIns="124346" bIns="62173" rtlCol="0">
            <a:spAutoFit/>
          </a:bodyPr>
          <a:lstStyle/>
          <a:p>
            <a:r>
              <a:rPr lang="en-US" b="1" dirty="0" smtClean="0"/>
              <a:t>Post Launch</a:t>
            </a:r>
            <a:endParaRPr lang="en-US" b="1" dirty="0"/>
          </a:p>
        </p:txBody>
      </p:sp>
      <p:cxnSp>
        <p:nvCxnSpPr>
          <p:cNvPr id="24" name="Straight Connector 23"/>
          <p:cNvCxnSpPr>
            <a:stCxn id="21" idx="0"/>
            <a:endCxn id="23" idx="2"/>
          </p:cNvCxnSpPr>
          <p:nvPr/>
        </p:nvCxnSpPr>
        <p:spPr>
          <a:xfrm flipV="1">
            <a:off x="7866564" y="1694840"/>
            <a:ext cx="13234" cy="30895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44" name="Freeform 12"/>
          <p:cNvSpPr>
            <a:spLocks/>
          </p:cNvSpPr>
          <p:nvPr/>
        </p:nvSpPr>
        <p:spPr bwMode="auto">
          <a:xfrm>
            <a:off x="3774500" y="4341659"/>
            <a:ext cx="1573100" cy="676715"/>
          </a:xfrm>
          <a:custGeom>
            <a:avLst/>
            <a:gdLst>
              <a:gd name="T0" fmla="*/ 427 w 501"/>
              <a:gd name="T1" fmla="*/ 0 h 278"/>
              <a:gd name="T2" fmla="*/ 427 w 501"/>
              <a:gd name="T3" fmla="*/ 46 h 278"/>
              <a:gd name="T4" fmla="*/ 357 w 501"/>
              <a:gd name="T5" fmla="*/ 46 h 278"/>
              <a:gd name="T6" fmla="*/ 357 w 501"/>
              <a:gd name="T7" fmla="*/ 78 h 278"/>
              <a:gd name="T8" fmla="*/ 291 w 501"/>
              <a:gd name="T9" fmla="*/ 78 h 278"/>
              <a:gd name="T10" fmla="*/ 290 w 501"/>
              <a:gd name="T11" fmla="*/ 114 h 278"/>
              <a:gd name="T12" fmla="*/ 213 w 501"/>
              <a:gd name="T13" fmla="*/ 111 h 278"/>
              <a:gd name="T14" fmla="*/ 213 w 501"/>
              <a:gd name="T15" fmla="*/ 157 h 278"/>
              <a:gd name="T16" fmla="*/ 143 w 501"/>
              <a:gd name="T17" fmla="*/ 157 h 278"/>
              <a:gd name="T18" fmla="*/ 143 w 501"/>
              <a:gd name="T19" fmla="*/ 189 h 278"/>
              <a:gd name="T20" fmla="*/ 76 w 501"/>
              <a:gd name="T21" fmla="*/ 189 h 278"/>
              <a:gd name="T22" fmla="*/ 75 w 501"/>
              <a:gd name="T23" fmla="*/ 225 h 278"/>
              <a:gd name="T24" fmla="*/ 2 w 501"/>
              <a:gd name="T25" fmla="*/ 225 h 278"/>
              <a:gd name="T26" fmla="*/ 0 w 501"/>
              <a:gd name="T27" fmla="*/ 278 h 278"/>
              <a:gd name="T28" fmla="*/ 501 w 501"/>
              <a:gd name="T29" fmla="*/ 278 h 278"/>
              <a:gd name="T30" fmla="*/ 501 w 501"/>
              <a:gd name="T31" fmla="*/ 0 h 278"/>
              <a:gd name="T32" fmla="*/ 427 w 501"/>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78">
                <a:moveTo>
                  <a:pt x="427" y="0"/>
                </a:moveTo>
                <a:lnTo>
                  <a:pt x="427" y="46"/>
                </a:lnTo>
                <a:lnTo>
                  <a:pt x="357" y="46"/>
                </a:lnTo>
                <a:lnTo>
                  <a:pt x="357" y="78"/>
                </a:lnTo>
                <a:lnTo>
                  <a:pt x="291" y="78"/>
                </a:lnTo>
                <a:lnTo>
                  <a:pt x="290" y="114"/>
                </a:lnTo>
                <a:lnTo>
                  <a:pt x="213" y="111"/>
                </a:lnTo>
                <a:lnTo>
                  <a:pt x="213" y="157"/>
                </a:lnTo>
                <a:lnTo>
                  <a:pt x="143" y="157"/>
                </a:lnTo>
                <a:lnTo>
                  <a:pt x="143" y="189"/>
                </a:lnTo>
                <a:lnTo>
                  <a:pt x="76" y="189"/>
                </a:lnTo>
                <a:lnTo>
                  <a:pt x="75" y="225"/>
                </a:lnTo>
                <a:lnTo>
                  <a:pt x="2" y="225"/>
                </a:lnTo>
                <a:lnTo>
                  <a:pt x="0" y="278"/>
                </a:lnTo>
                <a:lnTo>
                  <a:pt x="501" y="278"/>
                </a:lnTo>
                <a:lnTo>
                  <a:pt x="501" y="0"/>
                </a:lnTo>
                <a:lnTo>
                  <a:pt x="42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6" tIns="62173" rIns="124346" bIns="62173" numCol="1" anchor="t" anchorCtr="0" compatLnSpc="1">
            <a:prstTxWarp prst="textNoShape">
              <a:avLst/>
            </a:prstTxWarp>
          </a:bodyPr>
          <a:lstStyle/>
          <a:p>
            <a:endParaRPr lang="en-US" dirty="0"/>
          </a:p>
        </p:txBody>
      </p:sp>
      <p:sp>
        <p:nvSpPr>
          <p:cNvPr id="45" name="Freeform 12"/>
          <p:cNvSpPr>
            <a:spLocks/>
          </p:cNvSpPr>
          <p:nvPr/>
        </p:nvSpPr>
        <p:spPr bwMode="auto">
          <a:xfrm>
            <a:off x="5283535" y="3664944"/>
            <a:ext cx="1573100" cy="676715"/>
          </a:xfrm>
          <a:custGeom>
            <a:avLst/>
            <a:gdLst>
              <a:gd name="T0" fmla="*/ 427 w 501"/>
              <a:gd name="T1" fmla="*/ 0 h 278"/>
              <a:gd name="T2" fmla="*/ 427 w 501"/>
              <a:gd name="T3" fmla="*/ 46 h 278"/>
              <a:gd name="T4" fmla="*/ 357 w 501"/>
              <a:gd name="T5" fmla="*/ 46 h 278"/>
              <a:gd name="T6" fmla="*/ 357 w 501"/>
              <a:gd name="T7" fmla="*/ 78 h 278"/>
              <a:gd name="T8" fmla="*/ 291 w 501"/>
              <a:gd name="T9" fmla="*/ 78 h 278"/>
              <a:gd name="T10" fmla="*/ 290 w 501"/>
              <a:gd name="T11" fmla="*/ 114 h 278"/>
              <a:gd name="T12" fmla="*/ 213 w 501"/>
              <a:gd name="T13" fmla="*/ 111 h 278"/>
              <a:gd name="T14" fmla="*/ 213 w 501"/>
              <a:gd name="T15" fmla="*/ 157 h 278"/>
              <a:gd name="T16" fmla="*/ 143 w 501"/>
              <a:gd name="T17" fmla="*/ 157 h 278"/>
              <a:gd name="T18" fmla="*/ 143 w 501"/>
              <a:gd name="T19" fmla="*/ 189 h 278"/>
              <a:gd name="T20" fmla="*/ 76 w 501"/>
              <a:gd name="T21" fmla="*/ 189 h 278"/>
              <a:gd name="T22" fmla="*/ 75 w 501"/>
              <a:gd name="T23" fmla="*/ 225 h 278"/>
              <a:gd name="T24" fmla="*/ 2 w 501"/>
              <a:gd name="T25" fmla="*/ 225 h 278"/>
              <a:gd name="T26" fmla="*/ 0 w 501"/>
              <a:gd name="T27" fmla="*/ 278 h 278"/>
              <a:gd name="T28" fmla="*/ 501 w 501"/>
              <a:gd name="T29" fmla="*/ 278 h 278"/>
              <a:gd name="T30" fmla="*/ 501 w 501"/>
              <a:gd name="T31" fmla="*/ 0 h 278"/>
              <a:gd name="T32" fmla="*/ 427 w 501"/>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78">
                <a:moveTo>
                  <a:pt x="427" y="0"/>
                </a:moveTo>
                <a:lnTo>
                  <a:pt x="427" y="46"/>
                </a:lnTo>
                <a:lnTo>
                  <a:pt x="357" y="46"/>
                </a:lnTo>
                <a:lnTo>
                  <a:pt x="357" y="78"/>
                </a:lnTo>
                <a:lnTo>
                  <a:pt x="291" y="78"/>
                </a:lnTo>
                <a:lnTo>
                  <a:pt x="290" y="114"/>
                </a:lnTo>
                <a:lnTo>
                  <a:pt x="213" y="111"/>
                </a:lnTo>
                <a:lnTo>
                  <a:pt x="213" y="157"/>
                </a:lnTo>
                <a:lnTo>
                  <a:pt x="143" y="157"/>
                </a:lnTo>
                <a:lnTo>
                  <a:pt x="143" y="189"/>
                </a:lnTo>
                <a:lnTo>
                  <a:pt x="76" y="189"/>
                </a:lnTo>
                <a:lnTo>
                  <a:pt x="75" y="225"/>
                </a:lnTo>
                <a:lnTo>
                  <a:pt x="2" y="225"/>
                </a:lnTo>
                <a:lnTo>
                  <a:pt x="0" y="278"/>
                </a:lnTo>
                <a:lnTo>
                  <a:pt x="501" y="278"/>
                </a:lnTo>
                <a:lnTo>
                  <a:pt x="501" y="0"/>
                </a:lnTo>
                <a:lnTo>
                  <a:pt x="42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6" tIns="62173" rIns="124346" bIns="62173" numCol="1" anchor="t" anchorCtr="0" compatLnSpc="1">
            <a:prstTxWarp prst="textNoShape">
              <a:avLst/>
            </a:prstTxWarp>
          </a:bodyPr>
          <a:lstStyle/>
          <a:p>
            <a:endParaRPr lang="en-US" dirty="0"/>
          </a:p>
        </p:txBody>
      </p:sp>
      <p:sp>
        <p:nvSpPr>
          <p:cNvPr id="46" name="Freeform 12"/>
          <p:cNvSpPr>
            <a:spLocks/>
          </p:cNvSpPr>
          <p:nvPr/>
        </p:nvSpPr>
        <p:spPr bwMode="auto">
          <a:xfrm>
            <a:off x="6803357" y="2994243"/>
            <a:ext cx="1573100" cy="676715"/>
          </a:xfrm>
          <a:custGeom>
            <a:avLst/>
            <a:gdLst>
              <a:gd name="T0" fmla="*/ 427 w 501"/>
              <a:gd name="T1" fmla="*/ 0 h 278"/>
              <a:gd name="T2" fmla="*/ 427 w 501"/>
              <a:gd name="T3" fmla="*/ 46 h 278"/>
              <a:gd name="T4" fmla="*/ 357 w 501"/>
              <a:gd name="T5" fmla="*/ 46 h 278"/>
              <a:gd name="T6" fmla="*/ 357 w 501"/>
              <a:gd name="T7" fmla="*/ 78 h 278"/>
              <a:gd name="T8" fmla="*/ 291 w 501"/>
              <a:gd name="T9" fmla="*/ 78 h 278"/>
              <a:gd name="T10" fmla="*/ 290 w 501"/>
              <a:gd name="T11" fmla="*/ 114 h 278"/>
              <a:gd name="T12" fmla="*/ 213 w 501"/>
              <a:gd name="T13" fmla="*/ 111 h 278"/>
              <a:gd name="T14" fmla="*/ 213 w 501"/>
              <a:gd name="T15" fmla="*/ 157 h 278"/>
              <a:gd name="T16" fmla="*/ 143 w 501"/>
              <a:gd name="T17" fmla="*/ 157 h 278"/>
              <a:gd name="T18" fmla="*/ 143 w 501"/>
              <a:gd name="T19" fmla="*/ 189 h 278"/>
              <a:gd name="T20" fmla="*/ 76 w 501"/>
              <a:gd name="T21" fmla="*/ 189 h 278"/>
              <a:gd name="T22" fmla="*/ 75 w 501"/>
              <a:gd name="T23" fmla="*/ 225 h 278"/>
              <a:gd name="T24" fmla="*/ 2 w 501"/>
              <a:gd name="T25" fmla="*/ 225 h 278"/>
              <a:gd name="T26" fmla="*/ 0 w 501"/>
              <a:gd name="T27" fmla="*/ 278 h 278"/>
              <a:gd name="T28" fmla="*/ 501 w 501"/>
              <a:gd name="T29" fmla="*/ 278 h 278"/>
              <a:gd name="T30" fmla="*/ 501 w 501"/>
              <a:gd name="T31" fmla="*/ 0 h 278"/>
              <a:gd name="T32" fmla="*/ 427 w 501"/>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78">
                <a:moveTo>
                  <a:pt x="427" y="0"/>
                </a:moveTo>
                <a:lnTo>
                  <a:pt x="427" y="46"/>
                </a:lnTo>
                <a:lnTo>
                  <a:pt x="357" y="46"/>
                </a:lnTo>
                <a:lnTo>
                  <a:pt x="357" y="78"/>
                </a:lnTo>
                <a:lnTo>
                  <a:pt x="291" y="78"/>
                </a:lnTo>
                <a:lnTo>
                  <a:pt x="290" y="114"/>
                </a:lnTo>
                <a:lnTo>
                  <a:pt x="213" y="111"/>
                </a:lnTo>
                <a:lnTo>
                  <a:pt x="213" y="157"/>
                </a:lnTo>
                <a:lnTo>
                  <a:pt x="143" y="157"/>
                </a:lnTo>
                <a:lnTo>
                  <a:pt x="143" y="189"/>
                </a:lnTo>
                <a:lnTo>
                  <a:pt x="76" y="189"/>
                </a:lnTo>
                <a:lnTo>
                  <a:pt x="75" y="225"/>
                </a:lnTo>
                <a:lnTo>
                  <a:pt x="2" y="225"/>
                </a:lnTo>
                <a:lnTo>
                  <a:pt x="0" y="278"/>
                </a:lnTo>
                <a:lnTo>
                  <a:pt x="501" y="278"/>
                </a:lnTo>
                <a:lnTo>
                  <a:pt x="501" y="0"/>
                </a:lnTo>
                <a:lnTo>
                  <a:pt x="42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6" tIns="62173" rIns="124346" bIns="62173" numCol="1" anchor="t" anchorCtr="0" compatLnSpc="1">
            <a:prstTxWarp prst="textNoShape">
              <a:avLst/>
            </a:prstTxWarp>
          </a:bodyPr>
          <a:lstStyle/>
          <a:p>
            <a:endParaRPr lang="en-US" dirty="0"/>
          </a:p>
        </p:txBody>
      </p:sp>
      <p:sp>
        <p:nvSpPr>
          <p:cNvPr id="47" name="Freeform 12"/>
          <p:cNvSpPr>
            <a:spLocks/>
          </p:cNvSpPr>
          <p:nvPr/>
        </p:nvSpPr>
        <p:spPr bwMode="auto">
          <a:xfrm>
            <a:off x="8376458" y="2336218"/>
            <a:ext cx="1573100" cy="676715"/>
          </a:xfrm>
          <a:custGeom>
            <a:avLst/>
            <a:gdLst>
              <a:gd name="T0" fmla="*/ 427 w 501"/>
              <a:gd name="T1" fmla="*/ 0 h 278"/>
              <a:gd name="T2" fmla="*/ 427 w 501"/>
              <a:gd name="T3" fmla="*/ 46 h 278"/>
              <a:gd name="T4" fmla="*/ 357 w 501"/>
              <a:gd name="T5" fmla="*/ 46 h 278"/>
              <a:gd name="T6" fmla="*/ 357 w 501"/>
              <a:gd name="T7" fmla="*/ 78 h 278"/>
              <a:gd name="T8" fmla="*/ 291 w 501"/>
              <a:gd name="T9" fmla="*/ 78 h 278"/>
              <a:gd name="T10" fmla="*/ 290 w 501"/>
              <a:gd name="T11" fmla="*/ 114 h 278"/>
              <a:gd name="T12" fmla="*/ 213 w 501"/>
              <a:gd name="T13" fmla="*/ 111 h 278"/>
              <a:gd name="T14" fmla="*/ 213 w 501"/>
              <a:gd name="T15" fmla="*/ 157 h 278"/>
              <a:gd name="T16" fmla="*/ 143 w 501"/>
              <a:gd name="T17" fmla="*/ 157 h 278"/>
              <a:gd name="T18" fmla="*/ 143 w 501"/>
              <a:gd name="T19" fmla="*/ 189 h 278"/>
              <a:gd name="T20" fmla="*/ 76 w 501"/>
              <a:gd name="T21" fmla="*/ 189 h 278"/>
              <a:gd name="T22" fmla="*/ 75 w 501"/>
              <a:gd name="T23" fmla="*/ 225 h 278"/>
              <a:gd name="T24" fmla="*/ 2 w 501"/>
              <a:gd name="T25" fmla="*/ 225 h 278"/>
              <a:gd name="T26" fmla="*/ 0 w 501"/>
              <a:gd name="T27" fmla="*/ 278 h 278"/>
              <a:gd name="T28" fmla="*/ 501 w 501"/>
              <a:gd name="T29" fmla="*/ 278 h 278"/>
              <a:gd name="T30" fmla="*/ 501 w 501"/>
              <a:gd name="T31" fmla="*/ 0 h 278"/>
              <a:gd name="T32" fmla="*/ 427 w 501"/>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278">
                <a:moveTo>
                  <a:pt x="427" y="0"/>
                </a:moveTo>
                <a:lnTo>
                  <a:pt x="427" y="46"/>
                </a:lnTo>
                <a:lnTo>
                  <a:pt x="357" y="46"/>
                </a:lnTo>
                <a:lnTo>
                  <a:pt x="357" y="78"/>
                </a:lnTo>
                <a:lnTo>
                  <a:pt x="291" y="78"/>
                </a:lnTo>
                <a:lnTo>
                  <a:pt x="290" y="114"/>
                </a:lnTo>
                <a:lnTo>
                  <a:pt x="213" y="111"/>
                </a:lnTo>
                <a:lnTo>
                  <a:pt x="213" y="157"/>
                </a:lnTo>
                <a:lnTo>
                  <a:pt x="143" y="157"/>
                </a:lnTo>
                <a:lnTo>
                  <a:pt x="143" y="189"/>
                </a:lnTo>
                <a:lnTo>
                  <a:pt x="76" y="189"/>
                </a:lnTo>
                <a:lnTo>
                  <a:pt x="75" y="225"/>
                </a:lnTo>
                <a:lnTo>
                  <a:pt x="2" y="225"/>
                </a:lnTo>
                <a:lnTo>
                  <a:pt x="0" y="278"/>
                </a:lnTo>
                <a:lnTo>
                  <a:pt x="501" y="278"/>
                </a:lnTo>
                <a:lnTo>
                  <a:pt x="501" y="0"/>
                </a:lnTo>
                <a:lnTo>
                  <a:pt x="427" y="0"/>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4346" tIns="62173" rIns="124346" bIns="62173"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6816750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1" grpId="0" animBg="1"/>
      <p:bldP spid="23"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7" y="296862"/>
            <a:ext cx="10896600"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a:solidFill>
                  <a:srgbClr val="000000"/>
                </a:solidFill>
                <a:latin typeface="+mn-lt"/>
              </a:rPr>
              <a:t>You Plan For The </a:t>
            </a:r>
            <a:r>
              <a:rPr lang="en-US" sz="6000" b="1" dirty="0">
                <a:solidFill>
                  <a:srgbClr val="000000"/>
                </a:solidFill>
                <a:latin typeface="+mn-lt"/>
              </a:rPr>
              <a:t>Challenges</a:t>
            </a:r>
            <a:r>
              <a:rPr lang="en-US" sz="6000" dirty="0">
                <a:solidFill>
                  <a:srgbClr val="000000"/>
                </a:solidFill>
                <a:latin typeface="+mn-lt"/>
              </a:rPr>
              <a:t>/</a:t>
            </a:r>
            <a:r>
              <a:rPr lang="en-US" sz="6000" b="1" dirty="0">
                <a:solidFill>
                  <a:srgbClr val="000000"/>
                </a:solidFill>
                <a:latin typeface="+mn-lt"/>
              </a:rPr>
              <a:t>Risks </a:t>
            </a:r>
            <a:r>
              <a:rPr lang="en-US" sz="6000" dirty="0">
                <a:solidFill>
                  <a:srgbClr val="000000"/>
                </a:solidFill>
                <a:latin typeface="+mn-lt"/>
              </a:rPr>
              <a:t>In Your Way.</a:t>
            </a:r>
          </a:p>
        </p:txBody>
      </p:sp>
      <p:sp>
        <p:nvSpPr>
          <p:cNvPr id="20" name="TextBox 19"/>
          <p:cNvSpPr txBox="1"/>
          <p:nvPr/>
        </p:nvSpPr>
        <p:spPr>
          <a:xfrm>
            <a:off x="5851186" y="2468200"/>
            <a:ext cx="2685745" cy="2469375"/>
          </a:xfrm>
          <a:prstGeom prst="rect">
            <a:avLst/>
          </a:prstGeom>
          <a:gradFill flip="none" rotWithShape="1">
            <a:gsLst>
              <a:gs pos="20000">
                <a:srgbClr val="FF7E43"/>
              </a:gs>
              <a:gs pos="75000">
                <a:srgbClr val="F57D05">
                  <a:tint val="44500"/>
                  <a:satMod val="160000"/>
                </a:srgbClr>
              </a:gs>
              <a:gs pos="100000">
                <a:srgbClr val="F57D05">
                  <a:tint val="23500"/>
                  <a:satMod val="160000"/>
                </a:srgbClr>
              </a:gs>
            </a:gsLst>
            <a:lin ang="18900000" scaled="1"/>
            <a:tileRect/>
          </a:gradFill>
          <a:ln w="57150">
            <a:solidFill>
              <a:srgbClr val="DA0000"/>
            </a:solidFill>
          </a:ln>
        </p:spPr>
        <p:txBody>
          <a:bodyPr wrap="square" lIns="124346" tIns="62173" rIns="124346" bIns="62173" rtlCol="0">
            <a:spAutoFit/>
          </a:bodyPr>
          <a:lstStyle/>
          <a:p>
            <a:r>
              <a:rPr lang="en-US" sz="3800" dirty="0"/>
              <a:t>Richard’s </a:t>
            </a:r>
            <a:r>
              <a:rPr lang="en-US" sz="3800" b="1" dirty="0"/>
              <a:t>AWESOME</a:t>
            </a:r>
            <a:r>
              <a:rPr lang="en-US" sz="3800" dirty="0"/>
              <a:t> PowerPoint </a:t>
            </a:r>
            <a:r>
              <a:rPr lang="en-US" sz="3800" dirty="0" err="1"/>
              <a:t>SlideDeck</a:t>
            </a:r>
            <a:endParaRPr lang="en-US" sz="3800" dirty="0"/>
          </a:p>
        </p:txBody>
      </p:sp>
      <p:pic>
        <p:nvPicPr>
          <p:cNvPr id="8194" name="Picture 2" descr="http://upload.wikimedia.org/wikipedia/en/thumb/5/5c/Microsoft_Powerpoint_Icon.svg/233px-Microsoft_Powerpoint_Icon.sv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99796" y="2437066"/>
            <a:ext cx="2744033" cy="205773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4"/>
          <p:cNvGrpSpPr>
            <a:grpSpLocks noChangeAspect="1"/>
          </p:cNvGrpSpPr>
          <p:nvPr/>
        </p:nvGrpSpPr>
        <p:grpSpPr bwMode="auto">
          <a:xfrm>
            <a:off x="4026791" y="3932135"/>
            <a:ext cx="4166975" cy="2228298"/>
            <a:chOff x="2015" y="2157"/>
            <a:chExt cx="1450" cy="1034"/>
          </a:xfrm>
        </p:grpSpPr>
        <p:sp>
          <p:nvSpPr>
            <p:cNvPr id="4" name="AutoShape 3"/>
            <p:cNvSpPr>
              <a:spLocks noChangeAspect="1" noChangeArrowheads="1" noTextEdit="1"/>
            </p:cNvSpPr>
            <p:nvPr/>
          </p:nvSpPr>
          <p:spPr bwMode="auto">
            <a:xfrm>
              <a:off x="2015" y="2157"/>
              <a:ext cx="1450" cy="1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 name="Freeform 5"/>
            <p:cNvSpPr>
              <a:spLocks/>
            </p:cNvSpPr>
            <p:nvPr/>
          </p:nvSpPr>
          <p:spPr bwMode="auto">
            <a:xfrm>
              <a:off x="2247" y="3081"/>
              <a:ext cx="970" cy="110"/>
            </a:xfrm>
            <a:custGeom>
              <a:avLst/>
              <a:gdLst>
                <a:gd name="T0" fmla="*/ 970 w 970"/>
                <a:gd name="T1" fmla="*/ 54 h 110"/>
                <a:gd name="T2" fmla="*/ 970 w 970"/>
                <a:gd name="T3" fmla="*/ 54 h 110"/>
                <a:gd name="T4" fmla="*/ 968 w 970"/>
                <a:gd name="T5" fmla="*/ 48 h 110"/>
                <a:gd name="T6" fmla="*/ 960 w 970"/>
                <a:gd name="T7" fmla="*/ 44 h 110"/>
                <a:gd name="T8" fmla="*/ 948 w 970"/>
                <a:gd name="T9" fmla="*/ 38 h 110"/>
                <a:gd name="T10" fmla="*/ 932 w 970"/>
                <a:gd name="T11" fmla="*/ 32 h 110"/>
                <a:gd name="T12" fmla="*/ 888 w 970"/>
                <a:gd name="T13" fmla="*/ 24 h 110"/>
                <a:gd name="T14" fmla="*/ 828 w 970"/>
                <a:gd name="T15" fmla="*/ 16 h 110"/>
                <a:gd name="T16" fmla="*/ 756 w 970"/>
                <a:gd name="T17" fmla="*/ 8 h 110"/>
                <a:gd name="T18" fmla="*/ 674 w 970"/>
                <a:gd name="T19" fmla="*/ 4 h 110"/>
                <a:gd name="T20" fmla="*/ 584 w 970"/>
                <a:gd name="T21" fmla="*/ 0 h 110"/>
                <a:gd name="T22" fmla="*/ 486 w 970"/>
                <a:gd name="T23" fmla="*/ 0 h 110"/>
                <a:gd name="T24" fmla="*/ 486 w 970"/>
                <a:gd name="T25" fmla="*/ 0 h 110"/>
                <a:gd name="T26" fmla="*/ 388 w 970"/>
                <a:gd name="T27" fmla="*/ 0 h 110"/>
                <a:gd name="T28" fmla="*/ 296 w 970"/>
                <a:gd name="T29" fmla="*/ 4 h 110"/>
                <a:gd name="T30" fmla="*/ 214 w 970"/>
                <a:gd name="T31" fmla="*/ 8 h 110"/>
                <a:gd name="T32" fmla="*/ 142 w 970"/>
                <a:gd name="T33" fmla="*/ 16 h 110"/>
                <a:gd name="T34" fmla="*/ 82 w 970"/>
                <a:gd name="T35" fmla="*/ 24 h 110"/>
                <a:gd name="T36" fmla="*/ 38 w 970"/>
                <a:gd name="T37" fmla="*/ 32 h 110"/>
                <a:gd name="T38" fmla="*/ 22 w 970"/>
                <a:gd name="T39" fmla="*/ 38 h 110"/>
                <a:gd name="T40" fmla="*/ 10 w 970"/>
                <a:gd name="T41" fmla="*/ 44 h 110"/>
                <a:gd name="T42" fmla="*/ 2 w 970"/>
                <a:gd name="T43" fmla="*/ 48 h 110"/>
                <a:gd name="T44" fmla="*/ 0 w 970"/>
                <a:gd name="T45" fmla="*/ 54 h 110"/>
                <a:gd name="T46" fmla="*/ 0 w 970"/>
                <a:gd name="T47" fmla="*/ 54 h 110"/>
                <a:gd name="T48" fmla="*/ 2 w 970"/>
                <a:gd name="T49" fmla="*/ 60 h 110"/>
                <a:gd name="T50" fmla="*/ 10 w 970"/>
                <a:gd name="T51" fmla="*/ 66 h 110"/>
                <a:gd name="T52" fmla="*/ 22 w 970"/>
                <a:gd name="T53" fmla="*/ 70 h 110"/>
                <a:gd name="T54" fmla="*/ 38 w 970"/>
                <a:gd name="T55" fmla="*/ 76 h 110"/>
                <a:gd name="T56" fmla="*/ 82 w 970"/>
                <a:gd name="T57" fmla="*/ 86 h 110"/>
                <a:gd name="T58" fmla="*/ 142 w 970"/>
                <a:gd name="T59" fmla="*/ 94 h 110"/>
                <a:gd name="T60" fmla="*/ 214 w 970"/>
                <a:gd name="T61" fmla="*/ 100 h 110"/>
                <a:gd name="T62" fmla="*/ 296 w 970"/>
                <a:gd name="T63" fmla="*/ 106 h 110"/>
                <a:gd name="T64" fmla="*/ 388 w 970"/>
                <a:gd name="T65" fmla="*/ 108 h 110"/>
                <a:gd name="T66" fmla="*/ 486 w 970"/>
                <a:gd name="T67" fmla="*/ 110 h 110"/>
                <a:gd name="T68" fmla="*/ 486 w 970"/>
                <a:gd name="T69" fmla="*/ 110 h 110"/>
                <a:gd name="T70" fmla="*/ 584 w 970"/>
                <a:gd name="T71" fmla="*/ 108 h 110"/>
                <a:gd name="T72" fmla="*/ 674 w 970"/>
                <a:gd name="T73" fmla="*/ 106 h 110"/>
                <a:gd name="T74" fmla="*/ 756 w 970"/>
                <a:gd name="T75" fmla="*/ 100 h 110"/>
                <a:gd name="T76" fmla="*/ 828 w 970"/>
                <a:gd name="T77" fmla="*/ 94 h 110"/>
                <a:gd name="T78" fmla="*/ 888 w 970"/>
                <a:gd name="T79" fmla="*/ 86 h 110"/>
                <a:gd name="T80" fmla="*/ 932 w 970"/>
                <a:gd name="T81" fmla="*/ 76 h 110"/>
                <a:gd name="T82" fmla="*/ 948 w 970"/>
                <a:gd name="T83" fmla="*/ 70 h 110"/>
                <a:gd name="T84" fmla="*/ 960 w 970"/>
                <a:gd name="T85" fmla="*/ 66 h 110"/>
                <a:gd name="T86" fmla="*/ 968 w 970"/>
                <a:gd name="T87" fmla="*/ 60 h 110"/>
                <a:gd name="T88" fmla="*/ 970 w 970"/>
                <a:gd name="T89" fmla="*/ 54 h 110"/>
                <a:gd name="T90" fmla="*/ 970 w 970"/>
                <a:gd name="T91"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0" h="110">
                  <a:moveTo>
                    <a:pt x="970" y="54"/>
                  </a:moveTo>
                  <a:lnTo>
                    <a:pt x="970" y="54"/>
                  </a:lnTo>
                  <a:lnTo>
                    <a:pt x="968" y="48"/>
                  </a:lnTo>
                  <a:lnTo>
                    <a:pt x="960" y="44"/>
                  </a:lnTo>
                  <a:lnTo>
                    <a:pt x="948" y="38"/>
                  </a:lnTo>
                  <a:lnTo>
                    <a:pt x="932" y="32"/>
                  </a:lnTo>
                  <a:lnTo>
                    <a:pt x="888" y="24"/>
                  </a:lnTo>
                  <a:lnTo>
                    <a:pt x="828" y="16"/>
                  </a:lnTo>
                  <a:lnTo>
                    <a:pt x="756" y="8"/>
                  </a:lnTo>
                  <a:lnTo>
                    <a:pt x="674" y="4"/>
                  </a:lnTo>
                  <a:lnTo>
                    <a:pt x="584" y="0"/>
                  </a:lnTo>
                  <a:lnTo>
                    <a:pt x="486" y="0"/>
                  </a:lnTo>
                  <a:lnTo>
                    <a:pt x="486" y="0"/>
                  </a:lnTo>
                  <a:lnTo>
                    <a:pt x="388" y="0"/>
                  </a:lnTo>
                  <a:lnTo>
                    <a:pt x="296" y="4"/>
                  </a:lnTo>
                  <a:lnTo>
                    <a:pt x="214" y="8"/>
                  </a:lnTo>
                  <a:lnTo>
                    <a:pt x="142" y="16"/>
                  </a:lnTo>
                  <a:lnTo>
                    <a:pt x="82" y="24"/>
                  </a:lnTo>
                  <a:lnTo>
                    <a:pt x="38" y="32"/>
                  </a:lnTo>
                  <a:lnTo>
                    <a:pt x="22" y="38"/>
                  </a:lnTo>
                  <a:lnTo>
                    <a:pt x="10" y="44"/>
                  </a:lnTo>
                  <a:lnTo>
                    <a:pt x="2" y="48"/>
                  </a:lnTo>
                  <a:lnTo>
                    <a:pt x="0" y="54"/>
                  </a:lnTo>
                  <a:lnTo>
                    <a:pt x="0" y="54"/>
                  </a:lnTo>
                  <a:lnTo>
                    <a:pt x="2" y="60"/>
                  </a:lnTo>
                  <a:lnTo>
                    <a:pt x="10" y="66"/>
                  </a:lnTo>
                  <a:lnTo>
                    <a:pt x="22" y="70"/>
                  </a:lnTo>
                  <a:lnTo>
                    <a:pt x="38" y="76"/>
                  </a:lnTo>
                  <a:lnTo>
                    <a:pt x="82" y="86"/>
                  </a:lnTo>
                  <a:lnTo>
                    <a:pt x="142" y="94"/>
                  </a:lnTo>
                  <a:lnTo>
                    <a:pt x="214" y="100"/>
                  </a:lnTo>
                  <a:lnTo>
                    <a:pt x="296" y="106"/>
                  </a:lnTo>
                  <a:lnTo>
                    <a:pt x="388" y="108"/>
                  </a:lnTo>
                  <a:lnTo>
                    <a:pt x="486" y="110"/>
                  </a:lnTo>
                  <a:lnTo>
                    <a:pt x="486" y="110"/>
                  </a:lnTo>
                  <a:lnTo>
                    <a:pt x="584" y="108"/>
                  </a:lnTo>
                  <a:lnTo>
                    <a:pt x="674" y="106"/>
                  </a:lnTo>
                  <a:lnTo>
                    <a:pt x="756" y="100"/>
                  </a:lnTo>
                  <a:lnTo>
                    <a:pt x="828" y="94"/>
                  </a:lnTo>
                  <a:lnTo>
                    <a:pt x="888" y="86"/>
                  </a:lnTo>
                  <a:lnTo>
                    <a:pt x="932" y="76"/>
                  </a:lnTo>
                  <a:lnTo>
                    <a:pt x="948" y="70"/>
                  </a:lnTo>
                  <a:lnTo>
                    <a:pt x="960" y="66"/>
                  </a:lnTo>
                  <a:lnTo>
                    <a:pt x="968" y="60"/>
                  </a:lnTo>
                  <a:lnTo>
                    <a:pt x="970" y="54"/>
                  </a:lnTo>
                  <a:lnTo>
                    <a:pt x="970" y="54"/>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p:cNvSpPr>
              <a:spLocks/>
            </p:cNvSpPr>
            <p:nvPr/>
          </p:nvSpPr>
          <p:spPr bwMode="auto">
            <a:xfrm>
              <a:off x="2375" y="2239"/>
              <a:ext cx="738" cy="452"/>
            </a:xfrm>
            <a:custGeom>
              <a:avLst/>
              <a:gdLst>
                <a:gd name="T0" fmla="*/ 738 w 738"/>
                <a:gd name="T1" fmla="*/ 226 h 452"/>
                <a:gd name="T2" fmla="*/ 730 w 738"/>
                <a:gd name="T3" fmla="*/ 180 h 452"/>
                <a:gd name="T4" fmla="*/ 708 w 738"/>
                <a:gd name="T5" fmla="*/ 138 h 452"/>
                <a:gd name="T6" fmla="*/ 674 w 738"/>
                <a:gd name="T7" fmla="*/ 100 h 452"/>
                <a:gd name="T8" fmla="*/ 630 w 738"/>
                <a:gd name="T9" fmla="*/ 66 h 452"/>
                <a:gd name="T10" fmla="*/ 574 w 738"/>
                <a:gd name="T11" fmla="*/ 38 h 452"/>
                <a:gd name="T12" fmla="*/ 512 w 738"/>
                <a:gd name="T13" fmla="*/ 18 h 452"/>
                <a:gd name="T14" fmla="*/ 442 w 738"/>
                <a:gd name="T15" fmla="*/ 4 h 452"/>
                <a:gd name="T16" fmla="*/ 368 w 738"/>
                <a:gd name="T17" fmla="*/ 0 h 452"/>
                <a:gd name="T18" fmla="*/ 330 w 738"/>
                <a:gd name="T19" fmla="*/ 0 h 452"/>
                <a:gd name="T20" fmla="*/ 258 w 738"/>
                <a:gd name="T21" fmla="*/ 10 h 452"/>
                <a:gd name="T22" fmla="*/ 192 w 738"/>
                <a:gd name="T23" fmla="*/ 26 h 452"/>
                <a:gd name="T24" fmla="*/ 134 w 738"/>
                <a:gd name="T25" fmla="*/ 52 h 452"/>
                <a:gd name="T26" fmla="*/ 84 w 738"/>
                <a:gd name="T27" fmla="*/ 82 h 452"/>
                <a:gd name="T28" fmla="*/ 44 w 738"/>
                <a:gd name="T29" fmla="*/ 118 h 452"/>
                <a:gd name="T30" fmla="*/ 16 w 738"/>
                <a:gd name="T31" fmla="*/ 158 h 452"/>
                <a:gd name="T32" fmla="*/ 2 w 738"/>
                <a:gd name="T33" fmla="*/ 202 h 452"/>
                <a:gd name="T34" fmla="*/ 0 w 738"/>
                <a:gd name="T35" fmla="*/ 226 h 452"/>
                <a:gd name="T36" fmla="*/ 8 w 738"/>
                <a:gd name="T37" fmla="*/ 270 h 452"/>
                <a:gd name="T38" fmla="*/ 30 w 738"/>
                <a:gd name="T39" fmla="*/ 314 h 452"/>
                <a:gd name="T40" fmla="*/ 62 w 738"/>
                <a:gd name="T41" fmla="*/ 352 h 452"/>
                <a:gd name="T42" fmla="*/ 108 w 738"/>
                <a:gd name="T43" fmla="*/ 386 h 452"/>
                <a:gd name="T44" fmla="*/ 162 w 738"/>
                <a:gd name="T45" fmla="*/ 412 h 452"/>
                <a:gd name="T46" fmla="*/ 226 w 738"/>
                <a:gd name="T47" fmla="*/ 434 h 452"/>
                <a:gd name="T48" fmla="*/ 294 w 738"/>
                <a:gd name="T49" fmla="*/ 446 h 452"/>
                <a:gd name="T50" fmla="*/ 368 w 738"/>
                <a:gd name="T51" fmla="*/ 452 h 452"/>
                <a:gd name="T52" fmla="*/ 406 w 738"/>
                <a:gd name="T53" fmla="*/ 450 h 452"/>
                <a:gd name="T54" fmla="*/ 478 w 738"/>
                <a:gd name="T55" fmla="*/ 442 h 452"/>
                <a:gd name="T56" fmla="*/ 544 w 738"/>
                <a:gd name="T57" fmla="*/ 424 h 452"/>
                <a:gd name="T58" fmla="*/ 604 w 738"/>
                <a:gd name="T59" fmla="*/ 400 h 452"/>
                <a:gd name="T60" fmla="*/ 652 w 738"/>
                <a:gd name="T61" fmla="*/ 370 h 452"/>
                <a:gd name="T62" fmla="*/ 692 w 738"/>
                <a:gd name="T63" fmla="*/ 334 h 452"/>
                <a:gd name="T64" fmla="*/ 720 w 738"/>
                <a:gd name="T65" fmla="*/ 292 h 452"/>
                <a:gd name="T66" fmla="*/ 736 w 738"/>
                <a:gd name="T67" fmla="*/ 248 h 452"/>
                <a:gd name="T68" fmla="*/ 738 w 738"/>
                <a:gd name="T69"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38" h="452">
                  <a:moveTo>
                    <a:pt x="738" y="226"/>
                  </a:moveTo>
                  <a:lnTo>
                    <a:pt x="738" y="226"/>
                  </a:lnTo>
                  <a:lnTo>
                    <a:pt x="736" y="202"/>
                  </a:lnTo>
                  <a:lnTo>
                    <a:pt x="730" y="180"/>
                  </a:lnTo>
                  <a:lnTo>
                    <a:pt x="720" y="158"/>
                  </a:lnTo>
                  <a:lnTo>
                    <a:pt x="708" y="138"/>
                  </a:lnTo>
                  <a:lnTo>
                    <a:pt x="692" y="118"/>
                  </a:lnTo>
                  <a:lnTo>
                    <a:pt x="674" y="100"/>
                  </a:lnTo>
                  <a:lnTo>
                    <a:pt x="652" y="82"/>
                  </a:lnTo>
                  <a:lnTo>
                    <a:pt x="630" y="66"/>
                  </a:lnTo>
                  <a:lnTo>
                    <a:pt x="604" y="52"/>
                  </a:lnTo>
                  <a:lnTo>
                    <a:pt x="574" y="38"/>
                  </a:lnTo>
                  <a:lnTo>
                    <a:pt x="544" y="26"/>
                  </a:lnTo>
                  <a:lnTo>
                    <a:pt x="512" y="18"/>
                  </a:lnTo>
                  <a:lnTo>
                    <a:pt x="478" y="10"/>
                  </a:lnTo>
                  <a:lnTo>
                    <a:pt x="442" y="4"/>
                  </a:lnTo>
                  <a:lnTo>
                    <a:pt x="406" y="0"/>
                  </a:lnTo>
                  <a:lnTo>
                    <a:pt x="368" y="0"/>
                  </a:lnTo>
                  <a:lnTo>
                    <a:pt x="368" y="0"/>
                  </a:lnTo>
                  <a:lnTo>
                    <a:pt x="330" y="0"/>
                  </a:lnTo>
                  <a:lnTo>
                    <a:pt x="294" y="4"/>
                  </a:lnTo>
                  <a:lnTo>
                    <a:pt x="258" y="10"/>
                  </a:lnTo>
                  <a:lnTo>
                    <a:pt x="226" y="18"/>
                  </a:lnTo>
                  <a:lnTo>
                    <a:pt x="192" y="26"/>
                  </a:lnTo>
                  <a:lnTo>
                    <a:pt x="162" y="38"/>
                  </a:lnTo>
                  <a:lnTo>
                    <a:pt x="134" y="52"/>
                  </a:lnTo>
                  <a:lnTo>
                    <a:pt x="108" y="66"/>
                  </a:lnTo>
                  <a:lnTo>
                    <a:pt x="84" y="82"/>
                  </a:lnTo>
                  <a:lnTo>
                    <a:pt x="62" y="100"/>
                  </a:lnTo>
                  <a:lnTo>
                    <a:pt x="44" y="118"/>
                  </a:lnTo>
                  <a:lnTo>
                    <a:pt x="30" y="138"/>
                  </a:lnTo>
                  <a:lnTo>
                    <a:pt x="16" y="158"/>
                  </a:lnTo>
                  <a:lnTo>
                    <a:pt x="8" y="180"/>
                  </a:lnTo>
                  <a:lnTo>
                    <a:pt x="2" y="202"/>
                  </a:lnTo>
                  <a:lnTo>
                    <a:pt x="0" y="226"/>
                  </a:lnTo>
                  <a:lnTo>
                    <a:pt x="0" y="226"/>
                  </a:lnTo>
                  <a:lnTo>
                    <a:pt x="2" y="248"/>
                  </a:lnTo>
                  <a:lnTo>
                    <a:pt x="8" y="270"/>
                  </a:lnTo>
                  <a:lnTo>
                    <a:pt x="16" y="292"/>
                  </a:lnTo>
                  <a:lnTo>
                    <a:pt x="30" y="314"/>
                  </a:lnTo>
                  <a:lnTo>
                    <a:pt x="44" y="334"/>
                  </a:lnTo>
                  <a:lnTo>
                    <a:pt x="62" y="352"/>
                  </a:lnTo>
                  <a:lnTo>
                    <a:pt x="84" y="370"/>
                  </a:lnTo>
                  <a:lnTo>
                    <a:pt x="108" y="386"/>
                  </a:lnTo>
                  <a:lnTo>
                    <a:pt x="134" y="400"/>
                  </a:lnTo>
                  <a:lnTo>
                    <a:pt x="162" y="412"/>
                  </a:lnTo>
                  <a:lnTo>
                    <a:pt x="192" y="424"/>
                  </a:lnTo>
                  <a:lnTo>
                    <a:pt x="226" y="434"/>
                  </a:lnTo>
                  <a:lnTo>
                    <a:pt x="258" y="442"/>
                  </a:lnTo>
                  <a:lnTo>
                    <a:pt x="294" y="446"/>
                  </a:lnTo>
                  <a:lnTo>
                    <a:pt x="330" y="450"/>
                  </a:lnTo>
                  <a:lnTo>
                    <a:pt x="368" y="452"/>
                  </a:lnTo>
                  <a:lnTo>
                    <a:pt x="368" y="452"/>
                  </a:lnTo>
                  <a:lnTo>
                    <a:pt x="406" y="450"/>
                  </a:lnTo>
                  <a:lnTo>
                    <a:pt x="442" y="446"/>
                  </a:lnTo>
                  <a:lnTo>
                    <a:pt x="478" y="442"/>
                  </a:lnTo>
                  <a:lnTo>
                    <a:pt x="512" y="434"/>
                  </a:lnTo>
                  <a:lnTo>
                    <a:pt x="544" y="424"/>
                  </a:lnTo>
                  <a:lnTo>
                    <a:pt x="574" y="412"/>
                  </a:lnTo>
                  <a:lnTo>
                    <a:pt x="604" y="400"/>
                  </a:lnTo>
                  <a:lnTo>
                    <a:pt x="630" y="386"/>
                  </a:lnTo>
                  <a:lnTo>
                    <a:pt x="652" y="370"/>
                  </a:lnTo>
                  <a:lnTo>
                    <a:pt x="674" y="352"/>
                  </a:lnTo>
                  <a:lnTo>
                    <a:pt x="692" y="334"/>
                  </a:lnTo>
                  <a:lnTo>
                    <a:pt x="708" y="314"/>
                  </a:lnTo>
                  <a:lnTo>
                    <a:pt x="720" y="292"/>
                  </a:lnTo>
                  <a:lnTo>
                    <a:pt x="730" y="270"/>
                  </a:lnTo>
                  <a:lnTo>
                    <a:pt x="736" y="248"/>
                  </a:lnTo>
                  <a:lnTo>
                    <a:pt x="738" y="226"/>
                  </a:lnTo>
                  <a:lnTo>
                    <a:pt x="738" y="2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Freeform 7"/>
            <p:cNvSpPr>
              <a:spLocks/>
            </p:cNvSpPr>
            <p:nvPr/>
          </p:nvSpPr>
          <p:spPr bwMode="auto">
            <a:xfrm>
              <a:off x="2451" y="2623"/>
              <a:ext cx="588" cy="344"/>
            </a:xfrm>
            <a:custGeom>
              <a:avLst/>
              <a:gdLst>
                <a:gd name="T0" fmla="*/ 290 w 588"/>
                <a:gd name="T1" fmla="*/ 92 h 344"/>
                <a:gd name="T2" fmla="*/ 290 w 588"/>
                <a:gd name="T3" fmla="*/ 92 h 344"/>
                <a:gd name="T4" fmla="*/ 250 w 588"/>
                <a:gd name="T5" fmla="*/ 90 h 344"/>
                <a:gd name="T6" fmla="*/ 208 w 588"/>
                <a:gd name="T7" fmla="*/ 86 h 344"/>
                <a:gd name="T8" fmla="*/ 168 w 588"/>
                <a:gd name="T9" fmla="*/ 78 h 344"/>
                <a:gd name="T10" fmla="*/ 132 w 588"/>
                <a:gd name="T11" fmla="*/ 68 h 344"/>
                <a:gd name="T12" fmla="*/ 94 w 588"/>
                <a:gd name="T13" fmla="*/ 54 h 344"/>
                <a:gd name="T14" fmla="*/ 60 w 588"/>
                <a:gd name="T15" fmla="*/ 40 h 344"/>
                <a:gd name="T16" fmla="*/ 30 w 588"/>
                <a:gd name="T17" fmla="*/ 22 h 344"/>
                <a:gd name="T18" fmla="*/ 0 w 588"/>
                <a:gd name="T19" fmla="*/ 2 h 344"/>
                <a:gd name="T20" fmla="*/ 36 w 588"/>
                <a:gd name="T21" fmla="*/ 252 h 344"/>
                <a:gd name="T22" fmla="*/ 36 w 588"/>
                <a:gd name="T23" fmla="*/ 252 h 344"/>
                <a:gd name="T24" fmla="*/ 38 w 588"/>
                <a:gd name="T25" fmla="*/ 260 h 344"/>
                <a:gd name="T26" fmla="*/ 44 w 588"/>
                <a:gd name="T27" fmla="*/ 270 h 344"/>
                <a:gd name="T28" fmla="*/ 50 w 588"/>
                <a:gd name="T29" fmla="*/ 278 h 344"/>
                <a:gd name="T30" fmla="*/ 60 w 588"/>
                <a:gd name="T31" fmla="*/ 286 h 344"/>
                <a:gd name="T32" fmla="*/ 72 w 588"/>
                <a:gd name="T33" fmla="*/ 294 h 344"/>
                <a:gd name="T34" fmla="*/ 84 w 588"/>
                <a:gd name="T35" fmla="*/ 302 h 344"/>
                <a:gd name="T36" fmla="*/ 116 w 588"/>
                <a:gd name="T37" fmla="*/ 316 h 344"/>
                <a:gd name="T38" fmla="*/ 152 w 588"/>
                <a:gd name="T39" fmla="*/ 328 h 344"/>
                <a:gd name="T40" fmla="*/ 194 w 588"/>
                <a:gd name="T41" fmla="*/ 336 h 344"/>
                <a:gd name="T42" fmla="*/ 240 w 588"/>
                <a:gd name="T43" fmla="*/ 342 h 344"/>
                <a:gd name="T44" fmla="*/ 288 w 588"/>
                <a:gd name="T45" fmla="*/ 344 h 344"/>
                <a:gd name="T46" fmla="*/ 288 w 588"/>
                <a:gd name="T47" fmla="*/ 344 h 344"/>
                <a:gd name="T48" fmla="*/ 312 w 588"/>
                <a:gd name="T49" fmla="*/ 344 h 344"/>
                <a:gd name="T50" fmla="*/ 336 w 588"/>
                <a:gd name="T51" fmla="*/ 342 h 344"/>
                <a:gd name="T52" fmla="*/ 382 w 588"/>
                <a:gd name="T53" fmla="*/ 336 h 344"/>
                <a:gd name="T54" fmla="*/ 424 w 588"/>
                <a:gd name="T55" fmla="*/ 326 h 344"/>
                <a:gd name="T56" fmla="*/ 462 w 588"/>
                <a:gd name="T57" fmla="*/ 312 h 344"/>
                <a:gd name="T58" fmla="*/ 492 w 588"/>
                <a:gd name="T59" fmla="*/ 296 h 344"/>
                <a:gd name="T60" fmla="*/ 506 w 588"/>
                <a:gd name="T61" fmla="*/ 288 h 344"/>
                <a:gd name="T62" fmla="*/ 518 w 588"/>
                <a:gd name="T63" fmla="*/ 280 h 344"/>
                <a:gd name="T64" fmla="*/ 526 w 588"/>
                <a:gd name="T65" fmla="*/ 270 h 344"/>
                <a:gd name="T66" fmla="*/ 534 w 588"/>
                <a:gd name="T67" fmla="*/ 262 h 344"/>
                <a:gd name="T68" fmla="*/ 540 w 588"/>
                <a:gd name="T69" fmla="*/ 252 h 344"/>
                <a:gd name="T70" fmla="*/ 542 w 588"/>
                <a:gd name="T71" fmla="*/ 244 h 344"/>
                <a:gd name="T72" fmla="*/ 588 w 588"/>
                <a:gd name="T73" fmla="*/ 0 h 344"/>
                <a:gd name="T74" fmla="*/ 588 w 588"/>
                <a:gd name="T75" fmla="*/ 0 h 344"/>
                <a:gd name="T76" fmla="*/ 558 w 588"/>
                <a:gd name="T77" fmla="*/ 20 h 344"/>
                <a:gd name="T78" fmla="*/ 526 w 588"/>
                <a:gd name="T79" fmla="*/ 38 h 344"/>
                <a:gd name="T80" fmla="*/ 490 w 588"/>
                <a:gd name="T81" fmla="*/ 54 h 344"/>
                <a:gd name="T82" fmla="*/ 454 w 588"/>
                <a:gd name="T83" fmla="*/ 66 h 344"/>
                <a:gd name="T84" fmla="*/ 414 w 588"/>
                <a:gd name="T85" fmla="*/ 78 h 344"/>
                <a:gd name="T86" fmla="*/ 374 w 588"/>
                <a:gd name="T87" fmla="*/ 84 h 344"/>
                <a:gd name="T88" fmla="*/ 332 w 588"/>
                <a:gd name="T89" fmla="*/ 90 h 344"/>
                <a:gd name="T90" fmla="*/ 290 w 588"/>
                <a:gd name="T91" fmla="*/ 92 h 344"/>
                <a:gd name="T92" fmla="*/ 290 w 588"/>
                <a:gd name="T93" fmla="*/ 9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88" h="344">
                  <a:moveTo>
                    <a:pt x="290" y="92"/>
                  </a:moveTo>
                  <a:lnTo>
                    <a:pt x="290" y="92"/>
                  </a:lnTo>
                  <a:lnTo>
                    <a:pt x="250" y="90"/>
                  </a:lnTo>
                  <a:lnTo>
                    <a:pt x="208" y="86"/>
                  </a:lnTo>
                  <a:lnTo>
                    <a:pt x="168" y="78"/>
                  </a:lnTo>
                  <a:lnTo>
                    <a:pt x="132" y="68"/>
                  </a:lnTo>
                  <a:lnTo>
                    <a:pt x="94" y="54"/>
                  </a:lnTo>
                  <a:lnTo>
                    <a:pt x="60" y="40"/>
                  </a:lnTo>
                  <a:lnTo>
                    <a:pt x="30" y="22"/>
                  </a:lnTo>
                  <a:lnTo>
                    <a:pt x="0" y="2"/>
                  </a:lnTo>
                  <a:lnTo>
                    <a:pt x="36" y="252"/>
                  </a:lnTo>
                  <a:lnTo>
                    <a:pt x="36" y="252"/>
                  </a:lnTo>
                  <a:lnTo>
                    <a:pt x="38" y="260"/>
                  </a:lnTo>
                  <a:lnTo>
                    <a:pt x="44" y="270"/>
                  </a:lnTo>
                  <a:lnTo>
                    <a:pt x="50" y="278"/>
                  </a:lnTo>
                  <a:lnTo>
                    <a:pt x="60" y="286"/>
                  </a:lnTo>
                  <a:lnTo>
                    <a:pt x="72" y="294"/>
                  </a:lnTo>
                  <a:lnTo>
                    <a:pt x="84" y="302"/>
                  </a:lnTo>
                  <a:lnTo>
                    <a:pt x="116" y="316"/>
                  </a:lnTo>
                  <a:lnTo>
                    <a:pt x="152" y="328"/>
                  </a:lnTo>
                  <a:lnTo>
                    <a:pt x="194" y="336"/>
                  </a:lnTo>
                  <a:lnTo>
                    <a:pt x="240" y="342"/>
                  </a:lnTo>
                  <a:lnTo>
                    <a:pt x="288" y="344"/>
                  </a:lnTo>
                  <a:lnTo>
                    <a:pt x="288" y="344"/>
                  </a:lnTo>
                  <a:lnTo>
                    <a:pt x="312" y="344"/>
                  </a:lnTo>
                  <a:lnTo>
                    <a:pt x="336" y="342"/>
                  </a:lnTo>
                  <a:lnTo>
                    <a:pt x="382" y="336"/>
                  </a:lnTo>
                  <a:lnTo>
                    <a:pt x="424" y="326"/>
                  </a:lnTo>
                  <a:lnTo>
                    <a:pt x="462" y="312"/>
                  </a:lnTo>
                  <a:lnTo>
                    <a:pt x="492" y="296"/>
                  </a:lnTo>
                  <a:lnTo>
                    <a:pt x="506" y="288"/>
                  </a:lnTo>
                  <a:lnTo>
                    <a:pt x="518" y="280"/>
                  </a:lnTo>
                  <a:lnTo>
                    <a:pt x="526" y="270"/>
                  </a:lnTo>
                  <a:lnTo>
                    <a:pt x="534" y="262"/>
                  </a:lnTo>
                  <a:lnTo>
                    <a:pt x="540" y="252"/>
                  </a:lnTo>
                  <a:lnTo>
                    <a:pt x="542" y="244"/>
                  </a:lnTo>
                  <a:lnTo>
                    <a:pt x="588" y="0"/>
                  </a:lnTo>
                  <a:lnTo>
                    <a:pt x="588" y="0"/>
                  </a:lnTo>
                  <a:lnTo>
                    <a:pt x="558" y="20"/>
                  </a:lnTo>
                  <a:lnTo>
                    <a:pt x="526" y="38"/>
                  </a:lnTo>
                  <a:lnTo>
                    <a:pt x="490" y="54"/>
                  </a:lnTo>
                  <a:lnTo>
                    <a:pt x="454" y="66"/>
                  </a:lnTo>
                  <a:lnTo>
                    <a:pt x="414" y="78"/>
                  </a:lnTo>
                  <a:lnTo>
                    <a:pt x="374" y="84"/>
                  </a:lnTo>
                  <a:lnTo>
                    <a:pt x="332" y="90"/>
                  </a:lnTo>
                  <a:lnTo>
                    <a:pt x="290" y="92"/>
                  </a:lnTo>
                  <a:lnTo>
                    <a:pt x="290"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8"/>
            <p:cNvSpPr>
              <a:spLocks/>
            </p:cNvSpPr>
            <p:nvPr/>
          </p:nvSpPr>
          <p:spPr bwMode="auto">
            <a:xfrm>
              <a:off x="2453" y="2857"/>
              <a:ext cx="162" cy="284"/>
            </a:xfrm>
            <a:custGeom>
              <a:avLst/>
              <a:gdLst>
                <a:gd name="T0" fmla="*/ 132 w 162"/>
                <a:gd name="T1" fmla="*/ 6 h 284"/>
                <a:gd name="T2" fmla="*/ 100 w 162"/>
                <a:gd name="T3" fmla="*/ 24 h 284"/>
                <a:gd name="T4" fmla="*/ 54 w 162"/>
                <a:gd name="T5" fmla="*/ 58 h 284"/>
                <a:gd name="T6" fmla="*/ 28 w 162"/>
                <a:gd name="T7" fmla="*/ 88 h 284"/>
                <a:gd name="T8" fmla="*/ 14 w 162"/>
                <a:gd name="T9" fmla="*/ 120 h 284"/>
                <a:gd name="T10" fmla="*/ 14 w 162"/>
                <a:gd name="T11" fmla="*/ 136 h 284"/>
                <a:gd name="T12" fmla="*/ 18 w 162"/>
                <a:gd name="T13" fmla="*/ 154 h 284"/>
                <a:gd name="T14" fmla="*/ 32 w 162"/>
                <a:gd name="T15" fmla="*/ 170 h 284"/>
                <a:gd name="T16" fmla="*/ 52 w 162"/>
                <a:gd name="T17" fmla="*/ 188 h 284"/>
                <a:gd name="T18" fmla="*/ 80 w 162"/>
                <a:gd name="T19" fmla="*/ 204 h 284"/>
                <a:gd name="T20" fmla="*/ 66 w 162"/>
                <a:gd name="T21" fmla="*/ 208 h 284"/>
                <a:gd name="T22" fmla="*/ 34 w 162"/>
                <a:gd name="T23" fmla="*/ 222 h 284"/>
                <a:gd name="T24" fmla="*/ 10 w 162"/>
                <a:gd name="T25" fmla="*/ 236 h 284"/>
                <a:gd name="T26" fmla="*/ 2 w 162"/>
                <a:gd name="T27" fmla="*/ 250 h 284"/>
                <a:gd name="T28" fmla="*/ 0 w 162"/>
                <a:gd name="T29" fmla="*/ 266 h 284"/>
                <a:gd name="T30" fmla="*/ 2 w 162"/>
                <a:gd name="T31" fmla="*/ 276 h 284"/>
                <a:gd name="T32" fmla="*/ 12 w 162"/>
                <a:gd name="T33" fmla="*/ 280 h 284"/>
                <a:gd name="T34" fmla="*/ 40 w 162"/>
                <a:gd name="T35" fmla="*/ 284 h 284"/>
                <a:gd name="T36" fmla="*/ 124 w 162"/>
                <a:gd name="T37" fmla="*/ 242 h 284"/>
                <a:gd name="T38" fmla="*/ 136 w 162"/>
                <a:gd name="T39" fmla="*/ 234 h 284"/>
                <a:gd name="T40" fmla="*/ 140 w 162"/>
                <a:gd name="T41" fmla="*/ 226 h 284"/>
                <a:gd name="T42" fmla="*/ 136 w 162"/>
                <a:gd name="T43" fmla="*/ 214 h 284"/>
                <a:gd name="T44" fmla="*/ 116 w 162"/>
                <a:gd name="T45" fmla="*/ 198 h 284"/>
                <a:gd name="T46" fmla="*/ 96 w 162"/>
                <a:gd name="T47" fmla="*/ 186 h 284"/>
                <a:gd name="T48" fmla="*/ 70 w 162"/>
                <a:gd name="T49" fmla="*/ 166 h 284"/>
                <a:gd name="T50" fmla="*/ 60 w 162"/>
                <a:gd name="T51" fmla="*/ 150 h 284"/>
                <a:gd name="T52" fmla="*/ 60 w 162"/>
                <a:gd name="T53" fmla="*/ 130 h 284"/>
                <a:gd name="T54" fmla="*/ 78 w 162"/>
                <a:gd name="T55" fmla="*/ 106 h 284"/>
                <a:gd name="T56" fmla="*/ 120 w 162"/>
                <a:gd name="T57" fmla="*/ 84 h 284"/>
                <a:gd name="T58" fmla="*/ 152 w 162"/>
                <a:gd name="T59" fmla="*/ 72 h 284"/>
                <a:gd name="T60" fmla="*/ 160 w 162"/>
                <a:gd name="T61" fmla="*/ 42 h 284"/>
                <a:gd name="T62" fmla="*/ 162 w 162"/>
                <a:gd name="T63" fmla="*/ 12 h 284"/>
                <a:gd name="T64" fmla="*/ 158 w 162"/>
                <a:gd name="T65" fmla="*/ 2 h 284"/>
                <a:gd name="T66" fmla="*/ 150 w 162"/>
                <a:gd name="T67" fmla="*/ 0 h 284"/>
                <a:gd name="T68" fmla="*/ 132 w 162"/>
                <a:gd name="T69" fmla="*/ 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2" h="284">
                  <a:moveTo>
                    <a:pt x="132" y="6"/>
                  </a:moveTo>
                  <a:lnTo>
                    <a:pt x="132" y="6"/>
                  </a:lnTo>
                  <a:lnTo>
                    <a:pt x="124" y="12"/>
                  </a:lnTo>
                  <a:lnTo>
                    <a:pt x="100" y="24"/>
                  </a:lnTo>
                  <a:lnTo>
                    <a:pt x="70" y="46"/>
                  </a:lnTo>
                  <a:lnTo>
                    <a:pt x="54" y="58"/>
                  </a:lnTo>
                  <a:lnTo>
                    <a:pt x="40" y="72"/>
                  </a:lnTo>
                  <a:lnTo>
                    <a:pt x="28" y="88"/>
                  </a:lnTo>
                  <a:lnTo>
                    <a:pt x="18" y="104"/>
                  </a:lnTo>
                  <a:lnTo>
                    <a:pt x="14" y="120"/>
                  </a:lnTo>
                  <a:lnTo>
                    <a:pt x="12" y="128"/>
                  </a:lnTo>
                  <a:lnTo>
                    <a:pt x="14" y="136"/>
                  </a:lnTo>
                  <a:lnTo>
                    <a:pt x="16" y="144"/>
                  </a:lnTo>
                  <a:lnTo>
                    <a:pt x="18" y="154"/>
                  </a:lnTo>
                  <a:lnTo>
                    <a:pt x="24" y="162"/>
                  </a:lnTo>
                  <a:lnTo>
                    <a:pt x="32" y="170"/>
                  </a:lnTo>
                  <a:lnTo>
                    <a:pt x="40" y="180"/>
                  </a:lnTo>
                  <a:lnTo>
                    <a:pt x="52" y="188"/>
                  </a:lnTo>
                  <a:lnTo>
                    <a:pt x="64" y="196"/>
                  </a:lnTo>
                  <a:lnTo>
                    <a:pt x="80" y="204"/>
                  </a:lnTo>
                  <a:lnTo>
                    <a:pt x="80" y="204"/>
                  </a:lnTo>
                  <a:lnTo>
                    <a:pt x="66" y="208"/>
                  </a:lnTo>
                  <a:lnTo>
                    <a:pt x="50" y="214"/>
                  </a:lnTo>
                  <a:lnTo>
                    <a:pt x="34" y="222"/>
                  </a:lnTo>
                  <a:lnTo>
                    <a:pt x="18" y="230"/>
                  </a:lnTo>
                  <a:lnTo>
                    <a:pt x="10" y="236"/>
                  </a:lnTo>
                  <a:lnTo>
                    <a:pt x="6" y="244"/>
                  </a:lnTo>
                  <a:lnTo>
                    <a:pt x="2" y="250"/>
                  </a:lnTo>
                  <a:lnTo>
                    <a:pt x="0" y="258"/>
                  </a:lnTo>
                  <a:lnTo>
                    <a:pt x="0" y="266"/>
                  </a:lnTo>
                  <a:lnTo>
                    <a:pt x="2" y="276"/>
                  </a:lnTo>
                  <a:lnTo>
                    <a:pt x="2" y="276"/>
                  </a:lnTo>
                  <a:lnTo>
                    <a:pt x="4" y="278"/>
                  </a:lnTo>
                  <a:lnTo>
                    <a:pt x="12" y="280"/>
                  </a:lnTo>
                  <a:lnTo>
                    <a:pt x="22" y="282"/>
                  </a:lnTo>
                  <a:lnTo>
                    <a:pt x="40" y="284"/>
                  </a:lnTo>
                  <a:lnTo>
                    <a:pt x="124" y="242"/>
                  </a:lnTo>
                  <a:lnTo>
                    <a:pt x="124" y="242"/>
                  </a:lnTo>
                  <a:lnTo>
                    <a:pt x="128" y="240"/>
                  </a:lnTo>
                  <a:lnTo>
                    <a:pt x="136" y="234"/>
                  </a:lnTo>
                  <a:lnTo>
                    <a:pt x="138" y="230"/>
                  </a:lnTo>
                  <a:lnTo>
                    <a:pt x="140" y="226"/>
                  </a:lnTo>
                  <a:lnTo>
                    <a:pt x="140" y="220"/>
                  </a:lnTo>
                  <a:lnTo>
                    <a:pt x="136" y="214"/>
                  </a:lnTo>
                  <a:lnTo>
                    <a:pt x="116" y="198"/>
                  </a:lnTo>
                  <a:lnTo>
                    <a:pt x="116" y="198"/>
                  </a:lnTo>
                  <a:lnTo>
                    <a:pt x="110" y="194"/>
                  </a:lnTo>
                  <a:lnTo>
                    <a:pt x="96" y="186"/>
                  </a:lnTo>
                  <a:lnTo>
                    <a:pt x="78" y="174"/>
                  </a:lnTo>
                  <a:lnTo>
                    <a:pt x="70" y="166"/>
                  </a:lnTo>
                  <a:lnTo>
                    <a:pt x="64" y="158"/>
                  </a:lnTo>
                  <a:lnTo>
                    <a:pt x="60" y="150"/>
                  </a:lnTo>
                  <a:lnTo>
                    <a:pt x="58" y="140"/>
                  </a:lnTo>
                  <a:lnTo>
                    <a:pt x="60" y="130"/>
                  </a:lnTo>
                  <a:lnTo>
                    <a:pt x="66" y="118"/>
                  </a:lnTo>
                  <a:lnTo>
                    <a:pt x="78" y="106"/>
                  </a:lnTo>
                  <a:lnTo>
                    <a:pt x="96" y="96"/>
                  </a:lnTo>
                  <a:lnTo>
                    <a:pt x="120" y="84"/>
                  </a:lnTo>
                  <a:lnTo>
                    <a:pt x="152" y="72"/>
                  </a:lnTo>
                  <a:lnTo>
                    <a:pt x="152" y="72"/>
                  </a:lnTo>
                  <a:lnTo>
                    <a:pt x="156" y="56"/>
                  </a:lnTo>
                  <a:lnTo>
                    <a:pt x="160" y="42"/>
                  </a:lnTo>
                  <a:lnTo>
                    <a:pt x="162" y="26"/>
                  </a:lnTo>
                  <a:lnTo>
                    <a:pt x="162" y="12"/>
                  </a:lnTo>
                  <a:lnTo>
                    <a:pt x="162" y="8"/>
                  </a:lnTo>
                  <a:lnTo>
                    <a:pt x="158" y="2"/>
                  </a:lnTo>
                  <a:lnTo>
                    <a:pt x="154" y="0"/>
                  </a:lnTo>
                  <a:lnTo>
                    <a:pt x="150" y="0"/>
                  </a:lnTo>
                  <a:lnTo>
                    <a:pt x="142" y="2"/>
                  </a:lnTo>
                  <a:lnTo>
                    <a:pt x="132" y="6"/>
                  </a:lnTo>
                  <a:lnTo>
                    <a:pt x="13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 name="Freeform 9"/>
            <p:cNvSpPr>
              <a:spLocks/>
            </p:cNvSpPr>
            <p:nvPr/>
          </p:nvSpPr>
          <p:spPr bwMode="auto">
            <a:xfrm>
              <a:off x="2877" y="2857"/>
              <a:ext cx="164" cy="284"/>
            </a:xfrm>
            <a:custGeom>
              <a:avLst/>
              <a:gdLst>
                <a:gd name="T0" fmla="*/ 30 w 164"/>
                <a:gd name="T1" fmla="*/ 6 h 284"/>
                <a:gd name="T2" fmla="*/ 62 w 164"/>
                <a:gd name="T3" fmla="*/ 24 h 284"/>
                <a:gd name="T4" fmla="*/ 108 w 164"/>
                <a:gd name="T5" fmla="*/ 58 h 284"/>
                <a:gd name="T6" fmla="*/ 134 w 164"/>
                <a:gd name="T7" fmla="*/ 88 h 284"/>
                <a:gd name="T8" fmla="*/ 150 w 164"/>
                <a:gd name="T9" fmla="*/ 120 h 284"/>
                <a:gd name="T10" fmla="*/ 150 w 164"/>
                <a:gd name="T11" fmla="*/ 136 h 284"/>
                <a:gd name="T12" fmla="*/ 144 w 164"/>
                <a:gd name="T13" fmla="*/ 154 h 284"/>
                <a:gd name="T14" fmla="*/ 132 w 164"/>
                <a:gd name="T15" fmla="*/ 170 h 284"/>
                <a:gd name="T16" fmla="*/ 110 w 164"/>
                <a:gd name="T17" fmla="*/ 188 h 284"/>
                <a:gd name="T18" fmla="*/ 82 w 164"/>
                <a:gd name="T19" fmla="*/ 204 h 284"/>
                <a:gd name="T20" fmla="*/ 98 w 164"/>
                <a:gd name="T21" fmla="*/ 208 h 284"/>
                <a:gd name="T22" fmla="*/ 128 w 164"/>
                <a:gd name="T23" fmla="*/ 222 h 284"/>
                <a:gd name="T24" fmla="*/ 152 w 164"/>
                <a:gd name="T25" fmla="*/ 236 h 284"/>
                <a:gd name="T26" fmla="*/ 162 w 164"/>
                <a:gd name="T27" fmla="*/ 250 h 284"/>
                <a:gd name="T28" fmla="*/ 164 w 164"/>
                <a:gd name="T29" fmla="*/ 266 h 284"/>
                <a:gd name="T30" fmla="*/ 160 w 164"/>
                <a:gd name="T31" fmla="*/ 276 h 284"/>
                <a:gd name="T32" fmla="*/ 152 w 164"/>
                <a:gd name="T33" fmla="*/ 280 h 284"/>
                <a:gd name="T34" fmla="*/ 124 w 164"/>
                <a:gd name="T35" fmla="*/ 284 h 284"/>
                <a:gd name="T36" fmla="*/ 38 w 164"/>
                <a:gd name="T37" fmla="*/ 242 h 284"/>
                <a:gd name="T38" fmla="*/ 26 w 164"/>
                <a:gd name="T39" fmla="*/ 234 h 284"/>
                <a:gd name="T40" fmla="*/ 22 w 164"/>
                <a:gd name="T41" fmla="*/ 226 h 284"/>
                <a:gd name="T42" fmla="*/ 26 w 164"/>
                <a:gd name="T43" fmla="*/ 214 h 284"/>
                <a:gd name="T44" fmla="*/ 46 w 164"/>
                <a:gd name="T45" fmla="*/ 198 h 284"/>
                <a:gd name="T46" fmla="*/ 66 w 164"/>
                <a:gd name="T47" fmla="*/ 186 h 284"/>
                <a:gd name="T48" fmla="*/ 92 w 164"/>
                <a:gd name="T49" fmla="*/ 166 h 284"/>
                <a:gd name="T50" fmla="*/ 104 w 164"/>
                <a:gd name="T51" fmla="*/ 150 h 284"/>
                <a:gd name="T52" fmla="*/ 102 w 164"/>
                <a:gd name="T53" fmla="*/ 130 h 284"/>
                <a:gd name="T54" fmla="*/ 84 w 164"/>
                <a:gd name="T55" fmla="*/ 106 h 284"/>
                <a:gd name="T56" fmla="*/ 42 w 164"/>
                <a:gd name="T57" fmla="*/ 84 h 284"/>
                <a:gd name="T58" fmla="*/ 10 w 164"/>
                <a:gd name="T59" fmla="*/ 72 h 284"/>
                <a:gd name="T60" fmla="*/ 2 w 164"/>
                <a:gd name="T61" fmla="*/ 42 h 284"/>
                <a:gd name="T62" fmla="*/ 0 w 164"/>
                <a:gd name="T63" fmla="*/ 12 h 284"/>
                <a:gd name="T64" fmla="*/ 4 w 164"/>
                <a:gd name="T65" fmla="*/ 2 h 284"/>
                <a:gd name="T66" fmla="*/ 14 w 164"/>
                <a:gd name="T67" fmla="*/ 0 h 284"/>
                <a:gd name="T68" fmla="*/ 30 w 164"/>
                <a:gd name="T69" fmla="*/ 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284">
                  <a:moveTo>
                    <a:pt x="30" y="6"/>
                  </a:moveTo>
                  <a:lnTo>
                    <a:pt x="30" y="6"/>
                  </a:lnTo>
                  <a:lnTo>
                    <a:pt x="40" y="12"/>
                  </a:lnTo>
                  <a:lnTo>
                    <a:pt x="62" y="24"/>
                  </a:lnTo>
                  <a:lnTo>
                    <a:pt x="94" y="46"/>
                  </a:lnTo>
                  <a:lnTo>
                    <a:pt x="108" y="58"/>
                  </a:lnTo>
                  <a:lnTo>
                    <a:pt x="122" y="72"/>
                  </a:lnTo>
                  <a:lnTo>
                    <a:pt x="134" y="88"/>
                  </a:lnTo>
                  <a:lnTo>
                    <a:pt x="144" y="104"/>
                  </a:lnTo>
                  <a:lnTo>
                    <a:pt x="150" y="120"/>
                  </a:lnTo>
                  <a:lnTo>
                    <a:pt x="150" y="128"/>
                  </a:lnTo>
                  <a:lnTo>
                    <a:pt x="150" y="136"/>
                  </a:lnTo>
                  <a:lnTo>
                    <a:pt x="148" y="144"/>
                  </a:lnTo>
                  <a:lnTo>
                    <a:pt x="144" y="154"/>
                  </a:lnTo>
                  <a:lnTo>
                    <a:pt x="138" y="162"/>
                  </a:lnTo>
                  <a:lnTo>
                    <a:pt x="132" y="170"/>
                  </a:lnTo>
                  <a:lnTo>
                    <a:pt x="122" y="180"/>
                  </a:lnTo>
                  <a:lnTo>
                    <a:pt x="110" y="188"/>
                  </a:lnTo>
                  <a:lnTo>
                    <a:pt x="98" y="196"/>
                  </a:lnTo>
                  <a:lnTo>
                    <a:pt x="82" y="204"/>
                  </a:lnTo>
                  <a:lnTo>
                    <a:pt x="82" y="204"/>
                  </a:lnTo>
                  <a:lnTo>
                    <a:pt x="98" y="208"/>
                  </a:lnTo>
                  <a:lnTo>
                    <a:pt x="112" y="214"/>
                  </a:lnTo>
                  <a:lnTo>
                    <a:pt x="128" y="222"/>
                  </a:lnTo>
                  <a:lnTo>
                    <a:pt x="144" y="230"/>
                  </a:lnTo>
                  <a:lnTo>
                    <a:pt x="152" y="236"/>
                  </a:lnTo>
                  <a:lnTo>
                    <a:pt x="156" y="244"/>
                  </a:lnTo>
                  <a:lnTo>
                    <a:pt x="162" y="250"/>
                  </a:lnTo>
                  <a:lnTo>
                    <a:pt x="164" y="258"/>
                  </a:lnTo>
                  <a:lnTo>
                    <a:pt x="164" y="266"/>
                  </a:lnTo>
                  <a:lnTo>
                    <a:pt x="160" y="276"/>
                  </a:lnTo>
                  <a:lnTo>
                    <a:pt x="160" y="276"/>
                  </a:lnTo>
                  <a:lnTo>
                    <a:pt x="158" y="278"/>
                  </a:lnTo>
                  <a:lnTo>
                    <a:pt x="152" y="280"/>
                  </a:lnTo>
                  <a:lnTo>
                    <a:pt x="140" y="282"/>
                  </a:lnTo>
                  <a:lnTo>
                    <a:pt x="124" y="284"/>
                  </a:lnTo>
                  <a:lnTo>
                    <a:pt x="38" y="242"/>
                  </a:lnTo>
                  <a:lnTo>
                    <a:pt x="38" y="242"/>
                  </a:lnTo>
                  <a:lnTo>
                    <a:pt x="34" y="240"/>
                  </a:lnTo>
                  <a:lnTo>
                    <a:pt x="26" y="234"/>
                  </a:lnTo>
                  <a:lnTo>
                    <a:pt x="24" y="230"/>
                  </a:lnTo>
                  <a:lnTo>
                    <a:pt x="22" y="226"/>
                  </a:lnTo>
                  <a:lnTo>
                    <a:pt x="22" y="220"/>
                  </a:lnTo>
                  <a:lnTo>
                    <a:pt x="26" y="214"/>
                  </a:lnTo>
                  <a:lnTo>
                    <a:pt x="46" y="198"/>
                  </a:lnTo>
                  <a:lnTo>
                    <a:pt x="46" y="198"/>
                  </a:lnTo>
                  <a:lnTo>
                    <a:pt x="52" y="194"/>
                  </a:lnTo>
                  <a:lnTo>
                    <a:pt x="66" y="186"/>
                  </a:lnTo>
                  <a:lnTo>
                    <a:pt x="84" y="174"/>
                  </a:lnTo>
                  <a:lnTo>
                    <a:pt x="92" y="166"/>
                  </a:lnTo>
                  <a:lnTo>
                    <a:pt x="98" y="158"/>
                  </a:lnTo>
                  <a:lnTo>
                    <a:pt x="104" y="150"/>
                  </a:lnTo>
                  <a:lnTo>
                    <a:pt x="104" y="140"/>
                  </a:lnTo>
                  <a:lnTo>
                    <a:pt x="102" y="130"/>
                  </a:lnTo>
                  <a:lnTo>
                    <a:pt x="96" y="118"/>
                  </a:lnTo>
                  <a:lnTo>
                    <a:pt x="84" y="106"/>
                  </a:lnTo>
                  <a:lnTo>
                    <a:pt x="66" y="96"/>
                  </a:lnTo>
                  <a:lnTo>
                    <a:pt x="42" y="84"/>
                  </a:lnTo>
                  <a:lnTo>
                    <a:pt x="10" y="72"/>
                  </a:lnTo>
                  <a:lnTo>
                    <a:pt x="10" y="72"/>
                  </a:lnTo>
                  <a:lnTo>
                    <a:pt x="6" y="56"/>
                  </a:lnTo>
                  <a:lnTo>
                    <a:pt x="2" y="42"/>
                  </a:lnTo>
                  <a:lnTo>
                    <a:pt x="0" y="26"/>
                  </a:lnTo>
                  <a:lnTo>
                    <a:pt x="0" y="12"/>
                  </a:lnTo>
                  <a:lnTo>
                    <a:pt x="2" y="8"/>
                  </a:lnTo>
                  <a:lnTo>
                    <a:pt x="4" y="2"/>
                  </a:lnTo>
                  <a:lnTo>
                    <a:pt x="8" y="0"/>
                  </a:lnTo>
                  <a:lnTo>
                    <a:pt x="14" y="0"/>
                  </a:lnTo>
                  <a:lnTo>
                    <a:pt x="20" y="2"/>
                  </a:lnTo>
                  <a:lnTo>
                    <a:pt x="30" y="6"/>
                  </a:lnTo>
                  <a:lnTo>
                    <a:pt x="30"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 name="Freeform 10"/>
            <p:cNvSpPr>
              <a:spLocks/>
            </p:cNvSpPr>
            <p:nvPr/>
          </p:nvSpPr>
          <p:spPr bwMode="auto">
            <a:xfrm>
              <a:off x="2565" y="2371"/>
              <a:ext cx="102" cy="88"/>
            </a:xfrm>
            <a:custGeom>
              <a:avLst/>
              <a:gdLst>
                <a:gd name="T0" fmla="*/ 54 w 102"/>
                <a:gd name="T1" fmla="*/ 84 h 88"/>
                <a:gd name="T2" fmla="*/ 54 w 102"/>
                <a:gd name="T3" fmla="*/ 84 h 88"/>
                <a:gd name="T4" fmla="*/ 72 w 102"/>
                <a:gd name="T5" fmla="*/ 84 h 88"/>
                <a:gd name="T6" fmla="*/ 88 w 102"/>
                <a:gd name="T7" fmla="*/ 86 h 88"/>
                <a:gd name="T8" fmla="*/ 88 w 102"/>
                <a:gd name="T9" fmla="*/ 86 h 88"/>
                <a:gd name="T10" fmla="*/ 94 w 102"/>
                <a:gd name="T11" fmla="*/ 78 h 88"/>
                <a:gd name="T12" fmla="*/ 94 w 102"/>
                <a:gd name="T13" fmla="*/ 78 h 88"/>
                <a:gd name="T14" fmla="*/ 98 w 102"/>
                <a:gd name="T15" fmla="*/ 68 h 88"/>
                <a:gd name="T16" fmla="*/ 102 w 102"/>
                <a:gd name="T17" fmla="*/ 58 h 88"/>
                <a:gd name="T18" fmla="*/ 102 w 102"/>
                <a:gd name="T19" fmla="*/ 46 h 88"/>
                <a:gd name="T20" fmla="*/ 100 w 102"/>
                <a:gd name="T21" fmla="*/ 36 h 88"/>
                <a:gd name="T22" fmla="*/ 98 w 102"/>
                <a:gd name="T23" fmla="*/ 28 h 88"/>
                <a:gd name="T24" fmla="*/ 92 w 102"/>
                <a:gd name="T25" fmla="*/ 18 h 88"/>
                <a:gd name="T26" fmla="*/ 86 w 102"/>
                <a:gd name="T27" fmla="*/ 12 h 88"/>
                <a:gd name="T28" fmla="*/ 78 w 102"/>
                <a:gd name="T29" fmla="*/ 6 h 88"/>
                <a:gd name="T30" fmla="*/ 78 w 102"/>
                <a:gd name="T31" fmla="*/ 6 h 88"/>
                <a:gd name="T32" fmla="*/ 70 w 102"/>
                <a:gd name="T33" fmla="*/ 2 h 88"/>
                <a:gd name="T34" fmla="*/ 60 w 102"/>
                <a:gd name="T35" fmla="*/ 0 h 88"/>
                <a:gd name="T36" fmla="*/ 50 w 102"/>
                <a:gd name="T37" fmla="*/ 0 h 88"/>
                <a:gd name="T38" fmla="*/ 40 w 102"/>
                <a:gd name="T39" fmla="*/ 2 h 88"/>
                <a:gd name="T40" fmla="*/ 30 w 102"/>
                <a:gd name="T41" fmla="*/ 8 h 88"/>
                <a:gd name="T42" fmla="*/ 22 w 102"/>
                <a:gd name="T43" fmla="*/ 14 h 88"/>
                <a:gd name="T44" fmla="*/ 14 w 102"/>
                <a:gd name="T45" fmla="*/ 20 h 88"/>
                <a:gd name="T46" fmla="*/ 8 w 102"/>
                <a:gd name="T47" fmla="*/ 30 h 88"/>
                <a:gd name="T48" fmla="*/ 8 w 102"/>
                <a:gd name="T49" fmla="*/ 30 h 88"/>
                <a:gd name="T50" fmla="*/ 2 w 102"/>
                <a:gd name="T51" fmla="*/ 46 h 88"/>
                <a:gd name="T52" fmla="*/ 0 w 102"/>
                <a:gd name="T53" fmla="*/ 60 h 88"/>
                <a:gd name="T54" fmla="*/ 2 w 102"/>
                <a:gd name="T55" fmla="*/ 76 h 88"/>
                <a:gd name="T56" fmla="*/ 8 w 102"/>
                <a:gd name="T57" fmla="*/ 88 h 88"/>
                <a:gd name="T58" fmla="*/ 8 w 102"/>
                <a:gd name="T59" fmla="*/ 88 h 88"/>
                <a:gd name="T60" fmla="*/ 30 w 102"/>
                <a:gd name="T61" fmla="*/ 86 h 88"/>
                <a:gd name="T62" fmla="*/ 54 w 102"/>
                <a:gd name="T63" fmla="*/ 84 h 88"/>
                <a:gd name="T64" fmla="*/ 54 w 102"/>
                <a:gd name="T65"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88">
                  <a:moveTo>
                    <a:pt x="54" y="84"/>
                  </a:moveTo>
                  <a:lnTo>
                    <a:pt x="54" y="84"/>
                  </a:lnTo>
                  <a:lnTo>
                    <a:pt x="72" y="84"/>
                  </a:lnTo>
                  <a:lnTo>
                    <a:pt x="88" y="86"/>
                  </a:lnTo>
                  <a:lnTo>
                    <a:pt x="88" y="86"/>
                  </a:lnTo>
                  <a:lnTo>
                    <a:pt x="94" y="78"/>
                  </a:lnTo>
                  <a:lnTo>
                    <a:pt x="94" y="78"/>
                  </a:lnTo>
                  <a:lnTo>
                    <a:pt x="98" y="68"/>
                  </a:lnTo>
                  <a:lnTo>
                    <a:pt x="102" y="58"/>
                  </a:lnTo>
                  <a:lnTo>
                    <a:pt x="102" y="46"/>
                  </a:lnTo>
                  <a:lnTo>
                    <a:pt x="100" y="36"/>
                  </a:lnTo>
                  <a:lnTo>
                    <a:pt x="98" y="28"/>
                  </a:lnTo>
                  <a:lnTo>
                    <a:pt x="92" y="18"/>
                  </a:lnTo>
                  <a:lnTo>
                    <a:pt x="86" y="12"/>
                  </a:lnTo>
                  <a:lnTo>
                    <a:pt x="78" y="6"/>
                  </a:lnTo>
                  <a:lnTo>
                    <a:pt x="78" y="6"/>
                  </a:lnTo>
                  <a:lnTo>
                    <a:pt x="70" y="2"/>
                  </a:lnTo>
                  <a:lnTo>
                    <a:pt x="60" y="0"/>
                  </a:lnTo>
                  <a:lnTo>
                    <a:pt x="50" y="0"/>
                  </a:lnTo>
                  <a:lnTo>
                    <a:pt x="40" y="2"/>
                  </a:lnTo>
                  <a:lnTo>
                    <a:pt x="30" y="8"/>
                  </a:lnTo>
                  <a:lnTo>
                    <a:pt x="22" y="14"/>
                  </a:lnTo>
                  <a:lnTo>
                    <a:pt x="14" y="20"/>
                  </a:lnTo>
                  <a:lnTo>
                    <a:pt x="8" y="30"/>
                  </a:lnTo>
                  <a:lnTo>
                    <a:pt x="8" y="30"/>
                  </a:lnTo>
                  <a:lnTo>
                    <a:pt x="2" y="46"/>
                  </a:lnTo>
                  <a:lnTo>
                    <a:pt x="0" y="60"/>
                  </a:lnTo>
                  <a:lnTo>
                    <a:pt x="2" y="76"/>
                  </a:lnTo>
                  <a:lnTo>
                    <a:pt x="8" y="88"/>
                  </a:lnTo>
                  <a:lnTo>
                    <a:pt x="8" y="88"/>
                  </a:lnTo>
                  <a:lnTo>
                    <a:pt x="30" y="86"/>
                  </a:lnTo>
                  <a:lnTo>
                    <a:pt x="54" y="84"/>
                  </a:lnTo>
                  <a:lnTo>
                    <a:pt x="54" y="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 name="Freeform 11"/>
            <p:cNvSpPr>
              <a:spLocks/>
            </p:cNvSpPr>
            <p:nvPr/>
          </p:nvSpPr>
          <p:spPr bwMode="auto">
            <a:xfrm>
              <a:off x="2789" y="2363"/>
              <a:ext cx="100" cy="98"/>
            </a:xfrm>
            <a:custGeom>
              <a:avLst/>
              <a:gdLst>
                <a:gd name="T0" fmla="*/ 22 w 100"/>
                <a:gd name="T1" fmla="*/ 98 h 98"/>
                <a:gd name="T2" fmla="*/ 22 w 100"/>
                <a:gd name="T3" fmla="*/ 98 h 98"/>
                <a:gd name="T4" fmla="*/ 44 w 100"/>
                <a:gd name="T5" fmla="*/ 94 h 98"/>
                <a:gd name="T6" fmla="*/ 70 w 100"/>
                <a:gd name="T7" fmla="*/ 92 h 98"/>
                <a:gd name="T8" fmla="*/ 70 w 100"/>
                <a:gd name="T9" fmla="*/ 92 h 98"/>
                <a:gd name="T10" fmla="*/ 90 w 100"/>
                <a:gd name="T11" fmla="*/ 94 h 98"/>
                <a:gd name="T12" fmla="*/ 90 w 100"/>
                <a:gd name="T13" fmla="*/ 94 h 98"/>
                <a:gd name="T14" fmla="*/ 98 w 100"/>
                <a:gd name="T15" fmla="*/ 82 h 98"/>
                <a:gd name="T16" fmla="*/ 100 w 100"/>
                <a:gd name="T17" fmla="*/ 68 h 98"/>
                <a:gd name="T18" fmla="*/ 100 w 100"/>
                <a:gd name="T19" fmla="*/ 52 h 98"/>
                <a:gd name="T20" fmla="*/ 96 w 100"/>
                <a:gd name="T21" fmla="*/ 36 h 98"/>
                <a:gd name="T22" fmla="*/ 96 w 100"/>
                <a:gd name="T23" fmla="*/ 36 h 98"/>
                <a:gd name="T24" fmla="*/ 90 w 100"/>
                <a:gd name="T25" fmla="*/ 26 h 98"/>
                <a:gd name="T26" fmla="*/ 84 w 100"/>
                <a:gd name="T27" fmla="*/ 18 h 98"/>
                <a:gd name="T28" fmla="*/ 76 w 100"/>
                <a:gd name="T29" fmla="*/ 10 h 98"/>
                <a:gd name="T30" fmla="*/ 68 w 100"/>
                <a:gd name="T31" fmla="*/ 6 h 98"/>
                <a:gd name="T32" fmla="*/ 58 w 100"/>
                <a:gd name="T33" fmla="*/ 2 h 98"/>
                <a:gd name="T34" fmla="*/ 48 w 100"/>
                <a:gd name="T35" fmla="*/ 0 h 98"/>
                <a:gd name="T36" fmla="*/ 38 w 100"/>
                <a:gd name="T37" fmla="*/ 2 h 98"/>
                <a:gd name="T38" fmla="*/ 30 w 100"/>
                <a:gd name="T39" fmla="*/ 4 h 98"/>
                <a:gd name="T40" fmla="*/ 30 w 100"/>
                <a:gd name="T41" fmla="*/ 4 h 98"/>
                <a:gd name="T42" fmla="*/ 20 w 100"/>
                <a:gd name="T43" fmla="*/ 8 h 98"/>
                <a:gd name="T44" fmla="*/ 14 w 100"/>
                <a:gd name="T45" fmla="*/ 16 h 98"/>
                <a:gd name="T46" fmla="*/ 8 w 100"/>
                <a:gd name="T47" fmla="*/ 24 h 98"/>
                <a:gd name="T48" fmla="*/ 4 w 100"/>
                <a:gd name="T49" fmla="*/ 32 h 98"/>
                <a:gd name="T50" fmla="*/ 2 w 100"/>
                <a:gd name="T51" fmla="*/ 42 h 98"/>
                <a:gd name="T52" fmla="*/ 0 w 100"/>
                <a:gd name="T53" fmla="*/ 52 h 98"/>
                <a:gd name="T54" fmla="*/ 2 w 100"/>
                <a:gd name="T55" fmla="*/ 64 h 98"/>
                <a:gd name="T56" fmla="*/ 6 w 100"/>
                <a:gd name="T57" fmla="*/ 74 h 98"/>
                <a:gd name="T58" fmla="*/ 6 w 100"/>
                <a:gd name="T59" fmla="*/ 74 h 98"/>
                <a:gd name="T60" fmla="*/ 12 w 100"/>
                <a:gd name="T61" fmla="*/ 86 h 98"/>
                <a:gd name="T62" fmla="*/ 22 w 100"/>
                <a:gd name="T63" fmla="*/ 98 h 98"/>
                <a:gd name="T64" fmla="*/ 22 w 100"/>
                <a:gd name="T65"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98">
                  <a:moveTo>
                    <a:pt x="22" y="98"/>
                  </a:moveTo>
                  <a:lnTo>
                    <a:pt x="22" y="98"/>
                  </a:lnTo>
                  <a:lnTo>
                    <a:pt x="44" y="94"/>
                  </a:lnTo>
                  <a:lnTo>
                    <a:pt x="70" y="92"/>
                  </a:lnTo>
                  <a:lnTo>
                    <a:pt x="70" y="92"/>
                  </a:lnTo>
                  <a:lnTo>
                    <a:pt x="90" y="94"/>
                  </a:lnTo>
                  <a:lnTo>
                    <a:pt x="90" y="94"/>
                  </a:lnTo>
                  <a:lnTo>
                    <a:pt x="98" y="82"/>
                  </a:lnTo>
                  <a:lnTo>
                    <a:pt x="100" y="68"/>
                  </a:lnTo>
                  <a:lnTo>
                    <a:pt x="100" y="52"/>
                  </a:lnTo>
                  <a:lnTo>
                    <a:pt x="96" y="36"/>
                  </a:lnTo>
                  <a:lnTo>
                    <a:pt x="96" y="36"/>
                  </a:lnTo>
                  <a:lnTo>
                    <a:pt x="90" y="26"/>
                  </a:lnTo>
                  <a:lnTo>
                    <a:pt x="84" y="18"/>
                  </a:lnTo>
                  <a:lnTo>
                    <a:pt x="76" y="10"/>
                  </a:lnTo>
                  <a:lnTo>
                    <a:pt x="68" y="6"/>
                  </a:lnTo>
                  <a:lnTo>
                    <a:pt x="58" y="2"/>
                  </a:lnTo>
                  <a:lnTo>
                    <a:pt x="48" y="0"/>
                  </a:lnTo>
                  <a:lnTo>
                    <a:pt x="38" y="2"/>
                  </a:lnTo>
                  <a:lnTo>
                    <a:pt x="30" y="4"/>
                  </a:lnTo>
                  <a:lnTo>
                    <a:pt x="30" y="4"/>
                  </a:lnTo>
                  <a:lnTo>
                    <a:pt x="20" y="8"/>
                  </a:lnTo>
                  <a:lnTo>
                    <a:pt x="14" y="16"/>
                  </a:lnTo>
                  <a:lnTo>
                    <a:pt x="8" y="24"/>
                  </a:lnTo>
                  <a:lnTo>
                    <a:pt x="4" y="32"/>
                  </a:lnTo>
                  <a:lnTo>
                    <a:pt x="2" y="42"/>
                  </a:lnTo>
                  <a:lnTo>
                    <a:pt x="0" y="52"/>
                  </a:lnTo>
                  <a:lnTo>
                    <a:pt x="2" y="64"/>
                  </a:lnTo>
                  <a:lnTo>
                    <a:pt x="6" y="74"/>
                  </a:lnTo>
                  <a:lnTo>
                    <a:pt x="6" y="74"/>
                  </a:lnTo>
                  <a:lnTo>
                    <a:pt x="12" y="86"/>
                  </a:lnTo>
                  <a:lnTo>
                    <a:pt x="22" y="98"/>
                  </a:lnTo>
                  <a:lnTo>
                    <a:pt x="22"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 name="Freeform 12"/>
            <p:cNvSpPr>
              <a:spLocks/>
            </p:cNvSpPr>
            <p:nvPr/>
          </p:nvSpPr>
          <p:spPr bwMode="auto">
            <a:xfrm>
              <a:off x="2611" y="2525"/>
              <a:ext cx="248" cy="92"/>
            </a:xfrm>
            <a:custGeom>
              <a:avLst/>
              <a:gdLst>
                <a:gd name="T0" fmla="*/ 0 w 248"/>
                <a:gd name="T1" fmla="*/ 0 h 92"/>
                <a:gd name="T2" fmla="*/ 0 w 248"/>
                <a:gd name="T3" fmla="*/ 0 h 92"/>
                <a:gd name="T4" fmla="*/ 6 w 248"/>
                <a:gd name="T5" fmla="*/ 8 h 92"/>
                <a:gd name="T6" fmla="*/ 24 w 248"/>
                <a:gd name="T7" fmla="*/ 28 h 92"/>
                <a:gd name="T8" fmla="*/ 36 w 248"/>
                <a:gd name="T9" fmla="*/ 42 h 92"/>
                <a:gd name="T10" fmla="*/ 50 w 248"/>
                <a:gd name="T11" fmla="*/ 54 h 92"/>
                <a:gd name="T12" fmla="*/ 66 w 248"/>
                <a:gd name="T13" fmla="*/ 66 h 92"/>
                <a:gd name="T14" fmla="*/ 84 w 248"/>
                <a:gd name="T15" fmla="*/ 78 h 92"/>
                <a:gd name="T16" fmla="*/ 102 w 248"/>
                <a:gd name="T17" fmla="*/ 86 h 92"/>
                <a:gd name="T18" fmla="*/ 122 w 248"/>
                <a:gd name="T19" fmla="*/ 92 h 92"/>
                <a:gd name="T20" fmla="*/ 132 w 248"/>
                <a:gd name="T21" fmla="*/ 92 h 92"/>
                <a:gd name="T22" fmla="*/ 142 w 248"/>
                <a:gd name="T23" fmla="*/ 92 h 92"/>
                <a:gd name="T24" fmla="*/ 152 w 248"/>
                <a:gd name="T25" fmla="*/ 90 h 92"/>
                <a:gd name="T26" fmla="*/ 164 w 248"/>
                <a:gd name="T27" fmla="*/ 88 h 92"/>
                <a:gd name="T28" fmla="*/ 174 w 248"/>
                <a:gd name="T29" fmla="*/ 84 h 92"/>
                <a:gd name="T30" fmla="*/ 184 w 248"/>
                <a:gd name="T31" fmla="*/ 76 h 92"/>
                <a:gd name="T32" fmla="*/ 196 w 248"/>
                <a:gd name="T33" fmla="*/ 70 h 92"/>
                <a:gd name="T34" fmla="*/ 206 w 248"/>
                <a:gd name="T35" fmla="*/ 60 h 92"/>
                <a:gd name="T36" fmla="*/ 216 w 248"/>
                <a:gd name="T37" fmla="*/ 48 h 92"/>
                <a:gd name="T38" fmla="*/ 228 w 248"/>
                <a:gd name="T39" fmla="*/ 34 h 92"/>
                <a:gd name="T40" fmla="*/ 238 w 248"/>
                <a:gd name="T41" fmla="*/ 18 h 92"/>
                <a:gd name="T42" fmla="*/ 248 w 248"/>
                <a:gd name="T43" fmla="*/ 0 h 92"/>
                <a:gd name="T44" fmla="*/ 248 w 248"/>
                <a:gd name="T45" fmla="*/ 0 h 92"/>
                <a:gd name="T46" fmla="*/ 244 w 248"/>
                <a:gd name="T47" fmla="*/ 2 h 92"/>
                <a:gd name="T48" fmla="*/ 230 w 248"/>
                <a:gd name="T49" fmla="*/ 10 h 92"/>
                <a:gd name="T50" fmla="*/ 208 w 248"/>
                <a:gd name="T51" fmla="*/ 20 h 92"/>
                <a:gd name="T52" fmla="*/ 178 w 248"/>
                <a:gd name="T53" fmla="*/ 30 h 92"/>
                <a:gd name="T54" fmla="*/ 162 w 248"/>
                <a:gd name="T55" fmla="*/ 32 h 92"/>
                <a:gd name="T56" fmla="*/ 142 w 248"/>
                <a:gd name="T57" fmla="*/ 34 h 92"/>
                <a:gd name="T58" fmla="*/ 122 w 248"/>
                <a:gd name="T59" fmla="*/ 36 h 92"/>
                <a:gd name="T60" fmla="*/ 100 w 248"/>
                <a:gd name="T61" fmla="*/ 34 h 92"/>
                <a:gd name="T62" fmla="*/ 78 w 248"/>
                <a:gd name="T63" fmla="*/ 30 h 92"/>
                <a:gd name="T64" fmla="*/ 52 w 248"/>
                <a:gd name="T65" fmla="*/ 22 h 92"/>
                <a:gd name="T66" fmla="*/ 28 w 248"/>
                <a:gd name="T67" fmla="*/ 12 h 92"/>
                <a:gd name="T68" fmla="*/ 0 w 248"/>
                <a:gd name="T69" fmla="*/ 0 h 92"/>
                <a:gd name="T70" fmla="*/ 0 w 248"/>
                <a:gd name="T71"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8" h="92">
                  <a:moveTo>
                    <a:pt x="0" y="0"/>
                  </a:moveTo>
                  <a:lnTo>
                    <a:pt x="0" y="0"/>
                  </a:lnTo>
                  <a:lnTo>
                    <a:pt x="6" y="8"/>
                  </a:lnTo>
                  <a:lnTo>
                    <a:pt x="24" y="28"/>
                  </a:lnTo>
                  <a:lnTo>
                    <a:pt x="36" y="42"/>
                  </a:lnTo>
                  <a:lnTo>
                    <a:pt x="50" y="54"/>
                  </a:lnTo>
                  <a:lnTo>
                    <a:pt x="66" y="66"/>
                  </a:lnTo>
                  <a:lnTo>
                    <a:pt x="84" y="78"/>
                  </a:lnTo>
                  <a:lnTo>
                    <a:pt x="102" y="86"/>
                  </a:lnTo>
                  <a:lnTo>
                    <a:pt x="122" y="92"/>
                  </a:lnTo>
                  <a:lnTo>
                    <a:pt x="132" y="92"/>
                  </a:lnTo>
                  <a:lnTo>
                    <a:pt x="142" y="92"/>
                  </a:lnTo>
                  <a:lnTo>
                    <a:pt x="152" y="90"/>
                  </a:lnTo>
                  <a:lnTo>
                    <a:pt x="164" y="88"/>
                  </a:lnTo>
                  <a:lnTo>
                    <a:pt x="174" y="84"/>
                  </a:lnTo>
                  <a:lnTo>
                    <a:pt x="184" y="76"/>
                  </a:lnTo>
                  <a:lnTo>
                    <a:pt x="196" y="70"/>
                  </a:lnTo>
                  <a:lnTo>
                    <a:pt x="206" y="60"/>
                  </a:lnTo>
                  <a:lnTo>
                    <a:pt x="216" y="48"/>
                  </a:lnTo>
                  <a:lnTo>
                    <a:pt x="228" y="34"/>
                  </a:lnTo>
                  <a:lnTo>
                    <a:pt x="238" y="18"/>
                  </a:lnTo>
                  <a:lnTo>
                    <a:pt x="248" y="0"/>
                  </a:lnTo>
                  <a:lnTo>
                    <a:pt x="248" y="0"/>
                  </a:lnTo>
                  <a:lnTo>
                    <a:pt x="244" y="2"/>
                  </a:lnTo>
                  <a:lnTo>
                    <a:pt x="230" y="10"/>
                  </a:lnTo>
                  <a:lnTo>
                    <a:pt x="208" y="20"/>
                  </a:lnTo>
                  <a:lnTo>
                    <a:pt x="178" y="30"/>
                  </a:lnTo>
                  <a:lnTo>
                    <a:pt x="162" y="32"/>
                  </a:lnTo>
                  <a:lnTo>
                    <a:pt x="142" y="34"/>
                  </a:lnTo>
                  <a:lnTo>
                    <a:pt x="122" y="36"/>
                  </a:lnTo>
                  <a:lnTo>
                    <a:pt x="100" y="34"/>
                  </a:lnTo>
                  <a:lnTo>
                    <a:pt x="78" y="30"/>
                  </a:lnTo>
                  <a:lnTo>
                    <a:pt x="52" y="22"/>
                  </a:lnTo>
                  <a:lnTo>
                    <a:pt x="28" y="12"/>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 name="Freeform 16"/>
            <p:cNvSpPr>
              <a:spLocks/>
            </p:cNvSpPr>
            <p:nvPr/>
          </p:nvSpPr>
          <p:spPr bwMode="auto">
            <a:xfrm>
              <a:off x="2131" y="2377"/>
              <a:ext cx="386" cy="352"/>
            </a:xfrm>
            <a:custGeom>
              <a:avLst/>
              <a:gdLst>
                <a:gd name="T0" fmla="*/ 350 w 386"/>
                <a:gd name="T1" fmla="*/ 336 h 352"/>
                <a:gd name="T2" fmla="*/ 292 w 386"/>
                <a:gd name="T3" fmla="*/ 348 h 352"/>
                <a:gd name="T4" fmla="*/ 238 w 386"/>
                <a:gd name="T5" fmla="*/ 352 h 352"/>
                <a:gd name="T6" fmla="*/ 184 w 386"/>
                <a:gd name="T7" fmla="*/ 348 h 352"/>
                <a:gd name="T8" fmla="*/ 126 w 386"/>
                <a:gd name="T9" fmla="*/ 336 h 352"/>
                <a:gd name="T10" fmla="*/ 114 w 386"/>
                <a:gd name="T11" fmla="*/ 334 h 352"/>
                <a:gd name="T12" fmla="*/ 66 w 386"/>
                <a:gd name="T13" fmla="*/ 338 h 352"/>
                <a:gd name="T14" fmla="*/ 34 w 386"/>
                <a:gd name="T15" fmla="*/ 336 h 352"/>
                <a:gd name="T16" fmla="*/ 18 w 386"/>
                <a:gd name="T17" fmla="*/ 326 h 352"/>
                <a:gd name="T18" fmla="*/ 14 w 386"/>
                <a:gd name="T19" fmla="*/ 322 h 352"/>
                <a:gd name="T20" fmla="*/ 6 w 386"/>
                <a:gd name="T21" fmla="*/ 304 h 352"/>
                <a:gd name="T22" fmla="*/ 0 w 386"/>
                <a:gd name="T23" fmla="*/ 256 h 352"/>
                <a:gd name="T24" fmla="*/ 0 w 386"/>
                <a:gd name="T25" fmla="*/ 236 h 352"/>
                <a:gd name="T26" fmla="*/ 4 w 386"/>
                <a:gd name="T27" fmla="*/ 204 h 352"/>
                <a:gd name="T28" fmla="*/ 18 w 386"/>
                <a:gd name="T29" fmla="*/ 150 h 352"/>
                <a:gd name="T30" fmla="*/ 20 w 386"/>
                <a:gd name="T31" fmla="*/ 116 h 352"/>
                <a:gd name="T32" fmla="*/ 18 w 386"/>
                <a:gd name="T33" fmla="*/ 102 h 352"/>
                <a:gd name="T34" fmla="*/ 4 w 386"/>
                <a:gd name="T35" fmla="*/ 56 h 352"/>
                <a:gd name="T36" fmla="*/ 4 w 386"/>
                <a:gd name="T37" fmla="*/ 24 h 352"/>
                <a:gd name="T38" fmla="*/ 10 w 386"/>
                <a:gd name="T39" fmla="*/ 12 h 352"/>
                <a:gd name="T40" fmla="*/ 20 w 386"/>
                <a:gd name="T41" fmla="*/ 4 h 352"/>
                <a:gd name="T42" fmla="*/ 38 w 386"/>
                <a:gd name="T43" fmla="*/ 0 h 352"/>
                <a:gd name="T44" fmla="*/ 48 w 386"/>
                <a:gd name="T45" fmla="*/ 0 h 352"/>
                <a:gd name="T46" fmla="*/ 60 w 386"/>
                <a:gd name="T47" fmla="*/ 2 h 352"/>
                <a:gd name="T48" fmla="*/ 64 w 386"/>
                <a:gd name="T49" fmla="*/ 10 h 352"/>
                <a:gd name="T50" fmla="*/ 64 w 386"/>
                <a:gd name="T51" fmla="*/ 32 h 352"/>
                <a:gd name="T52" fmla="*/ 66 w 386"/>
                <a:gd name="T53" fmla="*/ 54 h 352"/>
                <a:gd name="T54" fmla="*/ 66 w 386"/>
                <a:gd name="T55" fmla="*/ 78 h 352"/>
                <a:gd name="T56" fmla="*/ 64 w 386"/>
                <a:gd name="T57" fmla="*/ 112 h 352"/>
                <a:gd name="T58" fmla="*/ 64 w 386"/>
                <a:gd name="T59" fmla="*/ 182 h 352"/>
                <a:gd name="T60" fmla="*/ 70 w 386"/>
                <a:gd name="T61" fmla="*/ 214 h 352"/>
                <a:gd name="T62" fmla="*/ 74 w 386"/>
                <a:gd name="T63" fmla="*/ 262 h 352"/>
                <a:gd name="T64" fmla="*/ 82 w 386"/>
                <a:gd name="T65" fmla="*/ 278 h 352"/>
                <a:gd name="T66" fmla="*/ 92 w 386"/>
                <a:gd name="T67" fmla="*/ 280 h 352"/>
                <a:gd name="T68" fmla="*/ 104 w 386"/>
                <a:gd name="T69" fmla="*/ 278 h 352"/>
                <a:gd name="T70" fmla="*/ 110 w 386"/>
                <a:gd name="T71" fmla="*/ 274 h 352"/>
                <a:gd name="T72" fmla="*/ 128 w 386"/>
                <a:gd name="T73" fmla="*/ 258 h 352"/>
                <a:gd name="T74" fmla="*/ 152 w 386"/>
                <a:gd name="T75" fmla="*/ 238 h 352"/>
                <a:gd name="T76" fmla="*/ 170 w 386"/>
                <a:gd name="T77" fmla="*/ 232 h 352"/>
                <a:gd name="T78" fmla="*/ 206 w 386"/>
                <a:gd name="T79" fmla="*/ 230 h 352"/>
                <a:gd name="T80" fmla="*/ 226 w 386"/>
                <a:gd name="T81" fmla="*/ 236 h 352"/>
                <a:gd name="T82" fmla="*/ 238 w 386"/>
                <a:gd name="T83" fmla="*/ 244 h 352"/>
                <a:gd name="T84" fmla="*/ 264 w 386"/>
                <a:gd name="T85" fmla="*/ 260 h 352"/>
                <a:gd name="T86" fmla="*/ 278 w 386"/>
                <a:gd name="T87" fmla="*/ 264 h 352"/>
                <a:gd name="T88" fmla="*/ 284 w 386"/>
                <a:gd name="T89" fmla="*/ 264 h 352"/>
                <a:gd name="T90" fmla="*/ 300 w 386"/>
                <a:gd name="T91" fmla="*/ 256 h 352"/>
                <a:gd name="T92" fmla="*/ 314 w 386"/>
                <a:gd name="T93" fmla="*/ 248 h 352"/>
                <a:gd name="T94" fmla="*/ 320 w 386"/>
                <a:gd name="T95" fmla="*/ 248 h 352"/>
                <a:gd name="T96" fmla="*/ 330 w 386"/>
                <a:gd name="T97" fmla="*/ 270 h 352"/>
                <a:gd name="T98" fmla="*/ 368 w 386"/>
                <a:gd name="T99" fmla="*/ 324 h 352"/>
                <a:gd name="T100" fmla="*/ 386 w 386"/>
                <a:gd name="T101" fmla="*/ 34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86" h="352">
                  <a:moveTo>
                    <a:pt x="350" y="336"/>
                  </a:moveTo>
                  <a:lnTo>
                    <a:pt x="350" y="336"/>
                  </a:lnTo>
                  <a:lnTo>
                    <a:pt x="320" y="342"/>
                  </a:lnTo>
                  <a:lnTo>
                    <a:pt x="292" y="348"/>
                  </a:lnTo>
                  <a:lnTo>
                    <a:pt x="264" y="350"/>
                  </a:lnTo>
                  <a:lnTo>
                    <a:pt x="238" y="352"/>
                  </a:lnTo>
                  <a:lnTo>
                    <a:pt x="210" y="350"/>
                  </a:lnTo>
                  <a:lnTo>
                    <a:pt x="184" y="348"/>
                  </a:lnTo>
                  <a:lnTo>
                    <a:pt x="156" y="342"/>
                  </a:lnTo>
                  <a:lnTo>
                    <a:pt x="126" y="336"/>
                  </a:lnTo>
                  <a:lnTo>
                    <a:pt x="126" y="336"/>
                  </a:lnTo>
                  <a:lnTo>
                    <a:pt x="114" y="334"/>
                  </a:lnTo>
                  <a:lnTo>
                    <a:pt x="98" y="334"/>
                  </a:lnTo>
                  <a:lnTo>
                    <a:pt x="66" y="338"/>
                  </a:lnTo>
                  <a:lnTo>
                    <a:pt x="50" y="338"/>
                  </a:lnTo>
                  <a:lnTo>
                    <a:pt x="34" y="336"/>
                  </a:lnTo>
                  <a:lnTo>
                    <a:pt x="22" y="330"/>
                  </a:lnTo>
                  <a:lnTo>
                    <a:pt x="18" y="326"/>
                  </a:lnTo>
                  <a:lnTo>
                    <a:pt x="14" y="322"/>
                  </a:lnTo>
                  <a:lnTo>
                    <a:pt x="14" y="322"/>
                  </a:lnTo>
                  <a:lnTo>
                    <a:pt x="10" y="314"/>
                  </a:lnTo>
                  <a:lnTo>
                    <a:pt x="6" y="304"/>
                  </a:lnTo>
                  <a:lnTo>
                    <a:pt x="2" y="280"/>
                  </a:lnTo>
                  <a:lnTo>
                    <a:pt x="0" y="256"/>
                  </a:lnTo>
                  <a:lnTo>
                    <a:pt x="0" y="236"/>
                  </a:lnTo>
                  <a:lnTo>
                    <a:pt x="0" y="236"/>
                  </a:lnTo>
                  <a:lnTo>
                    <a:pt x="2" y="220"/>
                  </a:lnTo>
                  <a:lnTo>
                    <a:pt x="4" y="204"/>
                  </a:lnTo>
                  <a:lnTo>
                    <a:pt x="14" y="168"/>
                  </a:lnTo>
                  <a:lnTo>
                    <a:pt x="18" y="150"/>
                  </a:lnTo>
                  <a:lnTo>
                    <a:pt x="20" y="132"/>
                  </a:lnTo>
                  <a:lnTo>
                    <a:pt x="20" y="116"/>
                  </a:lnTo>
                  <a:lnTo>
                    <a:pt x="18" y="102"/>
                  </a:lnTo>
                  <a:lnTo>
                    <a:pt x="18" y="102"/>
                  </a:lnTo>
                  <a:lnTo>
                    <a:pt x="8" y="72"/>
                  </a:lnTo>
                  <a:lnTo>
                    <a:pt x="4" y="56"/>
                  </a:lnTo>
                  <a:lnTo>
                    <a:pt x="2" y="40"/>
                  </a:lnTo>
                  <a:lnTo>
                    <a:pt x="4" y="24"/>
                  </a:lnTo>
                  <a:lnTo>
                    <a:pt x="6" y="18"/>
                  </a:lnTo>
                  <a:lnTo>
                    <a:pt x="10" y="12"/>
                  </a:lnTo>
                  <a:lnTo>
                    <a:pt x="14" y="8"/>
                  </a:lnTo>
                  <a:lnTo>
                    <a:pt x="20" y="4"/>
                  </a:lnTo>
                  <a:lnTo>
                    <a:pt x="28" y="2"/>
                  </a:lnTo>
                  <a:lnTo>
                    <a:pt x="38" y="0"/>
                  </a:lnTo>
                  <a:lnTo>
                    <a:pt x="38" y="0"/>
                  </a:lnTo>
                  <a:lnTo>
                    <a:pt x="48" y="0"/>
                  </a:lnTo>
                  <a:lnTo>
                    <a:pt x="56" y="0"/>
                  </a:lnTo>
                  <a:lnTo>
                    <a:pt x="60" y="2"/>
                  </a:lnTo>
                  <a:lnTo>
                    <a:pt x="62" y="6"/>
                  </a:lnTo>
                  <a:lnTo>
                    <a:pt x="64" y="10"/>
                  </a:lnTo>
                  <a:lnTo>
                    <a:pt x="64" y="16"/>
                  </a:lnTo>
                  <a:lnTo>
                    <a:pt x="64" y="32"/>
                  </a:lnTo>
                  <a:lnTo>
                    <a:pt x="64" y="32"/>
                  </a:lnTo>
                  <a:lnTo>
                    <a:pt x="66" y="54"/>
                  </a:lnTo>
                  <a:lnTo>
                    <a:pt x="66" y="66"/>
                  </a:lnTo>
                  <a:lnTo>
                    <a:pt x="66" y="78"/>
                  </a:lnTo>
                  <a:lnTo>
                    <a:pt x="66" y="78"/>
                  </a:lnTo>
                  <a:lnTo>
                    <a:pt x="64" y="112"/>
                  </a:lnTo>
                  <a:lnTo>
                    <a:pt x="62" y="148"/>
                  </a:lnTo>
                  <a:lnTo>
                    <a:pt x="64" y="182"/>
                  </a:lnTo>
                  <a:lnTo>
                    <a:pt x="70" y="214"/>
                  </a:lnTo>
                  <a:lnTo>
                    <a:pt x="70" y="214"/>
                  </a:lnTo>
                  <a:lnTo>
                    <a:pt x="72" y="238"/>
                  </a:lnTo>
                  <a:lnTo>
                    <a:pt x="74" y="262"/>
                  </a:lnTo>
                  <a:lnTo>
                    <a:pt x="78" y="270"/>
                  </a:lnTo>
                  <a:lnTo>
                    <a:pt x="82" y="278"/>
                  </a:lnTo>
                  <a:lnTo>
                    <a:pt x="86" y="280"/>
                  </a:lnTo>
                  <a:lnTo>
                    <a:pt x="92" y="280"/>
                  </a:lnTo>
                  <a:lnTo>
                    <a:pt x="96" y="280"/>
                  </a:lnTo>
                  <a:lnTo>
                    <a:pt x="104" y="278"/>
                  </a:lnTo>
                  <a:lnTo>
                    <a:pt x="104" y="278"/>
                  </a:lnTo>
                  <a:lnTo>
                    <a:pt x="110" y="274"/>
                  </a:lnTo>
                  <a:lnTo>
                    <a:pt x="116" y="270"/>
                  </a:lnTo>
                  <a:lnTo>
                    <a:pt x="128" y="258"/>
                  </a:lnTo>
                  <a:lnTo>
                    <a:pt x="138" y="246"/>
                  </a:lnTo>
                  <a:lnTo>
                    <a:pt x="152" y="238"/>
                  </a:lnTo>
                  <a:lnTo>
                    <a:pt x="152" y="238"/>
                  </a:lnTo>
                  <a:lnTo>
                    <a:pt x="170" y="232"/>
                  </a:lnTo>
                  <a:lnTo>
                    <a:pt x="188" y="228"/>
                  </a:lnTo>
                  <a:lnTo>
                    <a:pt x="206" y="230"/>
                  </a:lnTo>
                  <a:lnTo>
                    <a:pt x="216" y="232"/>
                  </a:lnTo>
                  <a:lnTo>
                    <a:pt x="226" y="236"/>
                  </a:lnTo>
                  <a:lnTo>
                    <a:pt x="226" y="236"/>
                  </a:lnTo>
                  <a:lnTo>
                    <a:pt x="238" y="244"/>
                  </a:lnTo>
                  <a:lnTo>
                    <a:pt x="250" y="252"/>
                  </a:lnTo>
                  <a:lnTo>
                    <a:pt x="264" y="260"/>
                  </a:lnTo>
                  <a:lnTo>
                    <a:pt x="272" y="262"/>
                  </a:lnTo>
                  <a:lnTo>
                    <a:pt x="278" y="264"/>
                  </a:lnTo>
                  <a:lnTo>
                    <a:pt x="278" y="264"/>
                  </a:lnTo>
                  <a:lnTo>
                    <a:pt x="284" y="264"/>
                  </a:lnTo>
                  <a:lnTo>
                    <a:pt x="290" y="262"/>
                  </a:lnTo>
                  <a:lnTo>
                    <a:pt x="300" y="256"/>
                  </a:lnTo>
                  <a:lnTo>
                    <a:pt x="308" y="250"/>
                  </a:lnTo>
                  <a:lnTo>
                    <a:pt x="314" y="248"/>
                  </a:lnTo>
                  <a:lnTo>
                    <a:pt x="320" y="248"/>
                  </a:lnTo>
                  <a:lnTo>
                    <a:pt x="320" y="248"/>
                  </a:lnTo>
                  <a:lnTo>
                    <a:pt x="324" y="258"/>
                  </a:lnTo>
                  <a:lnTo>
                    <a:pt x="330" y="270"/>
                  </a:lnTo>
                  <a:lnTo>
                    <a:pt x="348" y="300"/>
                  </a:lnTo>
                  <a:lnTo>
                    <a:pt x="368" y="324"/>
                  </a:lnTo>
                  <a:lnTo>
                    <a:pt x="378" y="334"/>
                  </a:lnTo>
                  <a:lnTo>
                    <a:pt x="386" y="340"/>
                  </a:lnTo>
                  <a:lnTo>
                    <a:pt x="350" y="3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20"/>
            <p:cNvSpPr>
              <a:spLocks/>
            </p:cNvSpPr>
            <p:nvPr/>
          </p:nvSpPr>
          <p:spPr bwMode="auto">
            <a:xfrm>
              <a:off x="2985" y="2359"/>
              <a:ext cx="378" cy="368"/>
            </a:xfrm>
            <a:custGeom>
              <a:avLst/>
              <a:gdLst>
                <a:gd name="T0" fmla="*/ 16 w 378"/>
                <a:gd name="T1" fmla="*/ 354 h 368"/>
                <a:gd name="T2" fmla="*/ 94 w 378"/>
                <a:gd name="T3" fmla="*/ 366 h 368"/>
                <a:gd name="T4" fmla="*/ 154 w 378"/>
                <a:gd name="T5" fmla="*/ 366 h 368"/>
                <a:gd name="T6" fmla="*/ 204 w 378"/>
                <a:gd name="T7" fmla="*/ 356 h 368"/>
                <a:gd name="T8" fmla="*/ 258 w 378"/>
                <a:gd name="T9" fmla="*/ 340 h 368"/>
                <a:gd name="T10" fmla="*/ 286 w 378"/>
                <a:gd name="T11" fmla="*/ 338 h 368"/>
                <a:gd name="T12" fmla="*/ 336 w 378"/>
                <a:gd name="T13" fmla="*/ 338 h 368"/>
                <a:gd name="T14" fmla="*/ 362 w 378"/>
                <a:gd name="T15" fmla="*/ 328 h 368"/>
                <a:gd name="T16" fmla="*/ 370 w 378"/>
                <a:gd name="T17" fmla="*/ 318 h 368"/>
                <a:gd name="T18" fmla="*/ 374 w 378"/>
                <a:gd name="T19" fmla="*/ 310 h 368"/>
                <a:gd name="T20" fmla="*/ 378 w 378"/>
                <a:gd name="T21" fmla="*/ 276 h 368"/>
                <a:gd name="T22" fmla="*/ 378 w 378"/>
                <a:gd name="T23" fmla="*/ 232 h 368"/>
                <a:gd name="T24" fmla="*/ 374 w 378"/>
                <a:gd name="T25" fmla="*/ 216 h 368"/>
                <a:gd name="T26" fmla="*/ 360 w 378"/>
                <a:gd name="T27" fmla="*/ 166 h 368"/>
                <a:gd name="T28" fmla="*/ 350 w 378"/>
                <a:gd name="T29" fmla="*/ 132 h 368"/>
                <a:gd name="T30" fmla="*/ 352 w 378"/>
                <a:gd name="T31" fmla="*/ 100 h 368"/>
                <a:gd name="T32" fmla="*/ 358 w 378"/>
                <a:gd name="T33" fmla="*/ 68 h 368"/>
                <a:gd name="T34" fmla="*/ 362 w 378"/>
                <a:gd name="T35" fmla="*/ 36 h 368"/>
                <a:gd name="T36" fmla="*/ 356 w 378"/>
                <a:gd name="T37" fmla="*/ 16 h 368"/>
                <a:gd name="T38" fmla="*/ 348 w 378"/>
                <a:gd name="T39" fmla="*/ 6 h 368"/>
                <a:gd name="T40" fmla="*/ 332 w 378"/>
                <a:gd name="T41" fmla="*/ 0 h 368"/>
                <a:gd name="T42" fmla="*/ 324 w 378"/>
                <a:gd name="T43" fmla="*/ 0 h 368"/>
                <a:gd name="T44" fmla="*/ 306 w 378"/>
                <a:gd name="T45" fmla="*/ 2 h 368"/>
                <a:gd name="T46" fmla="*/ 300 w 378"/>
                <a:gd name="T47" fmla="*/ 8 h 368"/>
                <a:gd name="T48" fmla="*/ 298 w 378"/>
                <a:gd name="T49" fmla="*/ 18 h 368"/>
                <a:gd name="T50" fmla="*/ 300 w 378"/>
                <a:gd name="T51" fmla="*/ 32 h 368"/>
                <a:gd name="T52" fmla="*/ 300 w 378"/>
                <a:gd name="T53" fmla="*/ 68 h 368"/>
                <a:gd name="T54" fmla="*/ 300 w 378"/>
                <a:gd name="T55" fmla="*/ 80 h 368"/>
                <a:gd name="T56" fmla="*/ 308 w 378"/>
                <a:gd name="T57" fmla="*/ 148 h 368"/>
                <a:gd name="T58" fmla="*/ 306 w 378"/>
                <a:gd name="T59" fmla="*/ 216 h 368"/>
                <a:gd name="T60" fmla="*/ 306 w 378"/>
                <a:gd name="T61" fmla="*/ 238 h 368"/>
                <a:gd name="T62" fmla="*/ 302 w 378"/>
                <a:gd name="T63" fmla="*/ 272 h 368"/>
                <a:gd name="T64" fmla="*/ 294 w 378"/>
                <a:gd name="T65" fmla="*/ 282 h 368"/>
                <a:gd name="T66" fmla="*/ 284 w 378"/>
                <a:gd name="T67" fmla="*/ 282 h 368"/>
                <a:gd name="T68" fmla="*/ 276 w 378"/>
                <a:gd name="T69" fmla="*/ 280 h 368"/>
                <a:gd name="T70" fmla="*/ 264 w 378"/>
                <a:gd name="T71" fmla="*/ 274 h 368"/>
                <a:gd name="T72" fmla="*/ 240 w 378"/>
                <a:gd name="T73" fmla="*/ 252 h 368"/>
                <a:gd name="T74" fmla="*/ 226 w 378"/>
                <a:gd name="T75" fmla="*/ 244 h 368"/>
                <a:gd name="T76" fmla="*/ 188 w 378"/>
                <a:gd name="T77" fmla="*/ 238 h 368"/>
                <a:gd name="T78" fmla="*/ 162 w 378"/>
                <a:gd name="T79" fmla="*/ 244 h 368"/>
                <a:gd name="T80" fmla="*/ 152 w 378"/>
                <a:gd name="T81" fmla="*/ 248 h 368"/>
                <a:gd name="T82" fmla="*/ 128 w 378"/>
                <a:gd name="T83" fmla="*/ 266 h 368"/>
                <a:gd name="T84" fmla="*/ 108 w 378"/>
                <a:gd name="T85" fmla="*/ 278 h 368"/>
                <a:gd name="T86" fmla="*/ 102 w 378"/>
                <a:gd name="T87" fmla="*/ 280 h 368"/>
                <a:gd name="T88" fmla="*/ 88 w 378"/>
                <a:gd name="T89" fmla="*/ 278 h 368"/>
                <a:gd name="T90" fmla="*/ 62 w 378"/>
                <a:gd name="T91" fmla="*/ 266 h 368"/>
                <a:gd name="T92" fmla="*/ 52 w 378"/>
                <a:gd name="T93" fmla="*/ 266 h 368"/>
                <a:gd name="T94" fmla="*/ 46 w 378"/>
                <a:gd name="T95" fmla="*/ 288 h 368"/>
                <a:gd name="T96" fmla="*/ 14 w 378"/>
                <a:gd name="T97" fmla="*/ 346 h 368"/>
                <a:gd name="T98" fmla="*/ 0 w 378"/>
                <a:gd name="T99" fmla="*/ 36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78" h="368">
                  <a:moveTo>
                    <a:pt x="16" y="354"/>
                  </a:moveTo>
                  <a:lnTo>
                    <a:pt x="16" y="354"/>
                  </a:lnTo>
                  <a:lnTo>
                    <a:pt x="58" y="362"/>
                  </a:lnTo>
                  <a:lnTo>
                    <a:pt x="94" y="366"/>
                  </a:lnTo>
                  <a:lnTo>
                    <a:pt x="126" y="368"/>
                  </a:lnTo>
                  <a:lnTo>
                    <a:pt x="154" y="366"/>
                  </a:lnTo>
                  <a:lnTo>
                    <a:pt x="180" y="362"/>
                  </a:lnTo>
                  <a:lnTo>
                    <a:pt x="204" y="356"/>
                  </a:lnTo>
                  <a:lnTo>
                    <a:pt x="258" y="340"/>
                  </a:lnTo>
                  <a:lnTo>
                    <a:pt x="258" y="340"/>
                  </a:lnTo>
                  <a:lnTo>
                    <a:pt x="272" y="338"/>
                  </a:lnTo>
                  <a:lnTo>
                    <a:pt x="286" y="338"/>
                  </a:lnTo>
                  <a:lnTo>
                    <a:pt x="320" y="338"/>
                  </a:lnTo>
                  <a:lnTo>
                    <a:pt x="336" y="338"/>
                  </a:lnTo>
                  <a:lnTo>
                    <a:pt x="350" y="334"/>
                  </a:lnTo>
                  <a:lnTo>
                    <a:pt x="362" y="328"/>
                  </a:lnTo>
                  <a:lnTo>
                    <a:pt x="366" y="324"/>
                  </a:lnTo>
                  <a:lnTo>
                    <a:pt x="370" y="318"/>
                  </a:lnTo>
                  <a:lnTo>
                    <a:pt x="370" y="318"/>
                  </a:lnTo>
                  <a:lnTo>
                    <a:pt x="374" y="310"/>
                  </a:lnTo>
                  <a:lnTo>
                    <a:pt x="376" y="300"/>
                  </a:lnTo>
                  <a:lnTo>
                    <a:pt x="378" y="276"/>
                  </a:lnTo>
                  <a:lnTo>
                    <a:pt x="378" y="252"/>
                  </a:lnTo>
                  <a:lnTo>
                    <a:pt x="378" y="232"/>
                  </a:lnTo>
                  <a:lnTo>
                    <a:pt x="378" y="232"/>
                  </a:lnTo>
                  <a:lnTo>
                    <a:pt x="374" y="216"/>
                  </a:lnTo>
                  <a:lnTo>
                    <a:pt x="370" y="200"/>
                  </a:lnTo>
                  <a:lnTo>
                    <a:pt x="360" y="166"/>
                  </a:lnTo>
                  <a:lnTo>
                    <a:pt x="354" y="148"/>
                  </a:lnTo>
                  <a:lnTo>
                    <a:pt x="350" y="132"/>
                  </a:lnTo>
                  <a:lnTo>
                    <a:pt x="350" y="114"/>
                  </a:lnTo>
                  <a:lnTo>
                    <a:pt x="352" y="100"/>
                  </a:lnTo>
                  <a:lnTo>
                    <a:pt x="352" y="100"/>
                  </a:lnTo>
                  <a:lnTo>
                    <a:pt x="358" y="68"/>
                  </a:lnTo>
                  <a:lnTo>
                    <a:pt x="362" y="52"/>
                  </a:lnTo>
                  <a:lnTo>
                    <a:pt x="362" y="36"/>
                  </a:lnTo>
                  <a:lnTo>
                    <a:pt x="360" y="22"/>
                  </a:lnTo>
                  <a:lnTo>
                    <a:pt x="356" y="16"/>
                  </a:lnTo>
                  <a:lnTo>
                    <a:pt x="352" y="10"/>
                  </a:lnTo>
                  <a:lnTo>
                    <a:pt x="348" y="6"/>
                  </a:lnTo>
                  <a:lnTo>
                    <a:pt x="340" y="2"/>
                  </a:lnTo>
                  <a:lnTo>
                    <a:pt x="332" y="0"/>
                  </a:lnTo>
                  <a:lnTo>
                    <a:pt x="324" y="0"/>
                  </a:lnTo>
                  <a:lnTo>
                    <a:pt x="324" y="0"/>
                  </a:lnTo>
                  <a:lnTo>
                    <a:pt x="314" y="0"/>
                  </a:lnTo>
                  <a:lnTo>
                    <a:pt x="306" y="2"/>
                  </a:lnTo>
                  <a:lnTo>
                    <a:pt x="302" y="4"/>
                  </a:lnTo>
                  <a:lnTo>
                    <a:pt x="300" y="8"/>
                  </a:lnTo>
                  <a:lnTo>
                    <a:pt x="298" y="12"/>
                  </a:lnTo>
                  <a:lnTo>
                    <a:pt x="298" y="18"/>
                  </a:lnTo>
                  <a:lnTo>
                    <a:pt x="300" y="32"/>
                  </a:lnTo>
                  <a:lnTo>
                    <a:pt x="300" y="32"/>
                  </a:lnTo>
                  <a:lnTo>
                    <a:pt x="300" y="56"/>
                  </a:lnTo>
                  <a:lnTo>
                    <a:pt x="300" y="68"/>
                  </a:lnTo>
                  <a:lnTo>
                    <a:pt x="300" y="80"/>
                  </a:lnTo>
                  <a:lnTo>
                    <a:pt x="300" y="80"/>
                  </a:lnTo>
                  <a:lnTo>
                    <a:pt x="306" y="112"/>
                  </a:lnTo>
                  <a:lnTo>
                    <a:pt x="308" y="148"/>
                  </a:lnTo>
                  <a:lnTo>
                    <a:pt x="310" y="184"/>
                  </a:lnTo>
                  <a:lnTo>
                    <a:pt x="306" y="216"/>
                  </a:lnTo>
                  <a:lnTo>
                    <a:pt x="306" y="216"/>
                  </a:lnTo>
                  <a:lnTo>
                    <a:pt x="306" y="238"/>
                  </a:lnTo>
                  <a:lnTo>
                    <a:pt x="306" y="262"/>
                  </a:lnTo>
                  <a:lnTo>
                    <a:pt x="302" y="272"/>
                  </a:lnTo>
                  <a:lnTo>
                    <a:pt x="298" y="280"/>
                  </a:lnTo>
                  <a:lnTo>
                    <a:pt x="294" y="282"/>
                  </a:lnTo>
                  <a:lnTo>
                    <a:pt x="290" y="282"/>
                  </a:lnTo>
                  <a:lnTo>
                    <a:pt x="284" y="282"/>
                  </a:lnTo>
                  <a:lnTo>
                    <a:pt x="276" y="280"/>
                  </a:lnTo>
                  <a:lnTo>
                    <a:pt x="276" y="280"/>
                  </a:lnTo>
                  <a:lnTo>
                    <a:pt x="270" y="278"/>
                  </a:lnTo>
                  <a:lnTo>
                    <a:pt x="264" y="274"/>
                  </a:lnTo>
                  <a:lnTo>
                    <a:pt x="252" y="264"/>
                  </a:lnTo>
                  <a:lnTo>
                    <a:pt x="240" y="252"/>
                  </a:lnTo>
                  <a:lnTo>
                    <a:pt x="226" y="244"/>
                  </a:lnTo>
                  <a:lnTo>
                    <a:pt x="226" y="244"/>
                  </a:lnTo>
                  <a:lnTo>
                    <a:pt x="208" y="240"/>
                  </a:lnTo>
                  <a:lnTo>
                    <a:pt x="188" y="238"/>
                  </a:lnTo>
                  <a:lnTo>
                    <a:pt x="170" y="240"/>
                  </a:lnTo>
                  <a:lnTo>
                    <a:pt x="162" y="244"/>
                  </a:lnTo>
                  <a:lnTo>
                    <a:pt x="152" y="248"/>
                  </a:lnTo>
                  <a:lnTo>
                    <a:pt x="152" y="248"/>
                  </a:lnTo>
                  <a:lnTo>
                    <a:pt x="140" y="256"/>
                  </a:lnTo>
                  <a:lnTo>
                    <a:pt x="128" y="266"/>
                  </a:lnTo>
                  <a:lnTo>
                    <a:pt x="116" y="274"/>
                  </a:lnTo>
                  <a:lnTo>
                    <a:pt x="108" y="278"/>
                  </a:lnTo>
                  <a:lnTo>
                    <a:pt x="102" y="280"/>
                  </a:lnTo>
                  <a:lnTo>
                    <a:pt x="102" y="280"/>
                  </a:lnTo>
                  <a:lnTo>
                    <a:pt x="94" y="280"/>
                  </a:lnTo>
                  <a:lnTo>
                    <a:pt x="88" y="278"/>
                  </a:lnTo>
                  <a:lnTo>
                    <a:pt x="74" y="272"/>
                  </a:lnTo>
                  <a:lnTo>
                    <a:pt x="62" y="266"/>
                  </a:lnTo>
                  <a:lnTo>
                    <a:pt x="58" y="264"/>
                  </a:lnTo>
                  <a:lnTo>
                    <a:pt x="52" y="266"/>
                  </a:lnTo>
                  <a:lnTo>
                    <a:pt x="52" y="266"/>
                  </a:lnTo>
                  <a:lnTo>
                    <a:pt x="46" y="288"/>
                  </a:lnTo>
                  <a:lnTo>
                    <a:pt x="32" y="318"/>
                  </a:lnTo>
                  <a:lnTo>
                    <a:pt x="14" y="346"/>
                  </a:lnTo>
                  <a:lnTo>
                    <a:pt x="6" y="356"/>
                  </a:lnTo>
                  <a:lnTo>
                    <a:pt x="0" y="362"/>
                  </a:lnTo>
                  <a:lnTo>
                    <a:pt x="16" y="3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5" name="Freeform 21"/>
            <p:cNvSpPr>
              <a:spLocks/>
            </p:cNvSpPr>
            <p:nvPr/>
          </p:nvSpPr>
          <p:spPr bwMode="auto">
            <a:xfrm>
              <a:off x="2595" y="2393"/>
              <a:ext cx="50" cy="72"/>
            </a:xfrm>
            <a:custGeom>
              <a:avLst/>
              <a:gdLst>
                <a:gd name="T0" fmla="*/ 50 w 50"/>
                <a:gd name="T1" fmla="*/ 36 h 72"/>
                <a:gd name="T2" fmla="*/ 50 w 50"/>
                <a:gd name="T3" fmla="*/ 36 h 72"/>
                <a:gd name="T4" fmla="*/ 48 w 50"/>
                <a:gd name="T5" fmla="*/ 50 h 72"/>
                <a:gd name="T6" fmla="*/ 42 w 50"/>
                <a:gd name="T7" fmla="*/ 62 h 72"/>
                <a:gd name="T8" fmla="*/ 34 w 50"/>
                <a:gd name="T9" fmla="*/ 70 h 72"/>
                <a:gd name="T10" fmla="*/ 30 w 50"/>
                <a:gd name="T11" fmla="*/ 72 h 72"/>
                <a:gd name="T12" fmla="*/ 26 w 50"/>
                <a:gd name="T13" fmla="*/ 72 h 72"/>
                <a:gd name="T14" fmla="*/ 26 w 50"/>
                <a:gd name="T15" fmla="*/ 72 h 72"/>
                <a:gd name="T16" fmla="*/ 20 w 50"/>
                <a:gd name="T17" fmla="*/ 72 h 72"/>
                <a:gd name="T18" fmla="*/ 16 w 50"/>
                <a:gd name="T19" fmla="*/ 70 h 72"/>
                <a:gd name="T20" fmla="*/ 8 w 50"/>
                <a:gd name="T21" fmla="*/ 62 h 72"/>
                <a:gd name="T22" fmla="*/ 2 w 50"/>
                <a:gd name="T23" fmla="*/ 50 h 72"/>
                <a:gd name="T24" fmla="*/ 0 w 50"/>
                <a:gd name="T25" fmla="*/ 36 h 72"/>
                <a:gd name="T26" fmla="*/ 0 w 50"/>
                <a:gd name="T27" fmla="*/ 36 h 72"/>
                <a:gd name="T28" fmla="*/ 2 w 50"/>
                <a:gd name="T29" fmla="*/ 22 h 72"/>
                <a:gd name="T30" fmla="*/ 8 w 50"/>
                <a:gd name="T31" fmla="*/ 10 h 72"/>
                <a:gd name="T32" fmla="*/ 16 w 50"/>
                <a:gd name="T33" fmla="*/ 2 h 72"/>
                <a:gd name="T34" fmla="*/ 20 w 50"/>
                <a:gd name="T35" fmla="*/ 0 h 72"/>
                <a:gd name="T36" fmla="*/ 26 w 50"/>
                <a:gd name="T37" fmla="*/ 0 h 72"/>
                <a:gd name="T38" fmla="*/ 26 w 50"/>
                <a:gd name="T39" fmla="*/ 0 h 72"/>
                <a:gd name="T40" fmla="*/ 30 w 50"/>
                <a:gd name="T41" fmla="*/ 0 h 72"/>
                <a:gd name="T42" fmla="*/ 34 w 50"/>
                <a:gd name="T43" fmla="*/ 2 h 72"/>
                <a:gd name="T44" fmla="*/ 42 w 50"/>
                <a:gd name="T45" fmla="*/ 10 h 72"/>
                <a:gd name="T46" fmla="*/ 48 w 50"/>
                <a:gd name="T47" fmla="*/ 22 h 72"/>
                <a:gd name="T48" fmla="*/ 50 w 50"/>
                <a:gd name="T49" fmla="*/ 36 h 72"/>
                <a:gd name="T50" fmla="*/ 50 w 50"/>
                <a:gd name="T51"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2">
                  <a:moveTo>
                    <a:pt x="50" y="36"/>
                  </a:moveTo>
                  <a:lnTo>
                    <a:pt x="50" y="36"/>
                  </a:lnTo>
                  <a:lnTo>
                    <a:pt x="48" y="50"/>
                  </a:lnTo>
                  <a:lnTo>
                    <a:pt x="42" y="62"/>
                  </a:lnTo>
                  <a:lnTo>
                    <a:pt x="34" y="70"/>
                  </a:lnTo>
                  <a:lnTo>
                    <a:pt x="30" y="72"/>
                  </a:lnTo>
                  <a:lnTo>
                    <a:pt x="26" y="72"/>
                  </a:lnTo>
                  <a:lnTo>
                    <a:pt x="26" y="72"/>
                  </a:lnTo>
                  <a:lnTo>
                    <a:pt x="20" y="72"/>
                  </a:lnTo>
                  <a:lnTo>
                    <a:pt x="16" y="70"/>
                  </a:lnTo>
                  <a:lnTo>
                    <a:pt x="8" y="62"/>
                  </a:lnTo>
                  <a:lnTo>
                    <a:pt x="2" y="50"/>
                  </a:lnTo>
                  <a:lnTo>
                    <a:pt x="0" y="36"/>
                  </a:lnTo>
                  <a:lnTo>
                    <a:pt x="0" y="36"/>
                  </a:lnTo>
                  <a:lnTo>
                    <a:pt x="2" y="22"/>
                  </a:lnTo>
                  <a:lnTo>
                    <a:pt x="8" y="10"/>
                  </a:lnTo>
                  <a:lnTo>
                    <a:pt x="16" y="2"/>
                  </a:lnTo>
                  <a:lnTo>
                    <a:pt x="20" y="0"/>
                  </a:lnTo>
                  <a:lnTo>
                    <a:pt x="26" y="0"/>
                  </a:lnTo>
                  <a:lnTo>
                    <a:pt x="26" y="0"/>
                  </a:lnTo>
                  <a:lnTo>
                    <a:pt x="30" y="0"/>
                  </a:lnTo>
                  <a:lnTo>
                    <a:pt x="34" y="2"/>
                  </a:lnTo>
                  <a:lnTo>
                    <a:pt x="42" y="10"/>
                  </a:lnTo>
                  <a:lnTo>
                    <a:pt x="48" y="22"/>
                  </a:lnTo>
                  <a:lnTo>
                    <a:pt x="50" y="36"/>
                  </a:lnTo>
                  <a:lnTo>
                    <a:pt x="50"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22"/>
            <p:cNvSpPr>
              <a:spLocks/>
            </p:cNvSpPr>
            <p:nvPr/>
          </p:nvSpPr>
          <p:spPr bwMode="auto">
            <a:xfrm>
              <a:off x="2819" y="2395"/>
              <a:ext cx="50" cy="72"/>
            </a:xfrm>
            <a:custGeom>
              <a:avLst/>
              <a:gdLst>
                <a:gd name="T0" fmla="*/ 50 w 50"/>
                <a:gd name="T1" fmla="*/ 36 h 72"/>
                <a:gd name="T2" fmla="*/ 50 w 50"/>
                <a:gd name="T3" fmla="*/ 36 h 72"/>
                <a:gd name="T4" fmla="*/ 48 w 50"/>
                <a:gd name="T5" fmla="*/ 50 h 72"/>
                <a:gd name="T6" fmla="*/ 42 w 50"/>
                <a:gd name="T7" fmla="*/ 62 h 72"/>
                <a:gd name="T8" fmla="*/ 34 w 50"/>
                <a:gd name="T9" fmla="*/ 70 h 72"/>
                <a:gd name="T10" fmla="*/ 30 w 50"/>
                <a:gd name="T11" fmla="*/ 72 h 72"/>
                <a:gd name="T12" fmla="*/ 26 w 50"/>
                <a:gd name="T13" fmla="*/ 72 h 72"/>
                <a:gd name="T14" fmla="*/ 26 w 50"/>
                <a:gd name="T15" fmla="*/ 72 h 72"/>
                <a:gd name="T16" fmla="*/ 20 w 50"/>
                <a:gd name="T17" fmla="*/ 72 h 72"/>
                <a:gd name="T18" fmla="*/ 16 w 50"/>
                <a:gd name="T19" fmla="*/ 70 h 72"/>
                <a:gd name="T20" fmla="*/ 8 w 50"/>
                <a:gd name="T21" fmla="*/ 62 h 72"/>
                <a:gd name="T22" fmla="*/ 2 w 50"/>
                <a:gd name="T23" fmla="*/ 50 h 72"/>
                <a:gd name="T24" fmla="*/ 0 w 50"/>
                <a:gd name="T25" fmla="*/ 36 h 72"/>
                <a:gd name="T26" fmla="*/ 0 w 50"/>
                <a:gd name="T27" fmla="*/ 36 h 72"/>
                <a:gd name="T28" fmla="*/ 2 w 50"/>
                <a:gd name="T29" fmla="*/ 22 h 72"/>
                <a:gd name="T30" fmla="*/ 8 w 50"/>
                <a:gd name="T31" fmla="*/ 10 h 72"/>
                <a:gd name="T32" fmla="*/ 16 w 50"/>
                <a:gd name="T33" fmla="*/ 2 h 72"/>
                <a:gd name="T34" fmla="*/ 20 w 50"/>
                <a:gd name="T35" fmla="*/ 0 h 72"/>
                <a:gd name="T36" fmla="*/ 26 w 50"/>
                <a:gd name="T37" fmla="*/ 0 h 72"/>
                <a:gd name="T38" fmla="*/ 26 w 50"/>
                <a:gd name="T39" fmla="*/ 0 h 72"/>
                <a:gd name="T40" fmla="*/ 30 w 50"/>
                <a:gd name="T41" fmla="*/ 0 h 72"/>
                <a:gd name="T42" fmla="*/ 34 w 50"/>
                <a:gd name="T43" fmla="*/ 2 h 72"/>
                <a:gd name="T44" fmla="*/ 42 w 50"/>
                <a:gd name="T45" fmla="*/ 10 h 72"/>
                <a:gd name="T46" fmla="*/ 48 w 50"/>
                <a:gd name="T47" fmla="*/ 22 h 72"/>
                <a:gd name="T48" fmla="*/ 50 w 50"/>
                <a:gd name="T49" fmla="*/ 36 h 72"/>
                <a:gd name="T50" fmla="*/ 50 w 50"/>
                <a:gd name="T51" fmla="*/ 36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72">
                  <a:moveTo>
                    <a:pt x="50" y="36"/>
                  </a:moveTo>
                  <a:lnTo>
                    <a:pt x="50" y="36"/>
                  </a:lnTo>
                  <a:lnTo>
                    <a:pt x="48" y="50"/>
                  </a:lnTo>
                  <a:lnTo>
                    <a:pt x="42" y="62"/>
                  </a:lnTo>
                  <a:lnTo>
                    <a:pt x="34" y="70"/>
                  </a:lnTo>
                  <a:lnTo>
                    <a:pt x="30" y="72"/>
                  </a:lnTo>
                  <a:lnTo>
                    <a:pt x="26" y="72"/>
                  </a:lnTo>
                  <a:lnTo>
                    <a:pt x="26" y="72"/>
                  </a:lnTo>
                  <a:lnTo>
                    <a:pt x="20" y="72"/>
                  </a:lnTo>
                  <a:lnTo>
                    <a:pt x="16" y="70"/>
                  </a:lnTo>
                  <a:lnTo>
                    <a:pt x="8" y="62"/>
                  </a:lnTo>
                  <a:lnTo>
                    <a:pt x="2" y="50"/>
                  </a:lnTo>
                  <a:lnTo>
                    <a:pt x="0" y="36"/>
                  </a:lnTo>
                  <a:lnTo>
                    <a:pt x="0" y="36"/>
                  </a:lnTo>
                  <a:lnTo>
                    <a:pt x="2" y="22"/>
                  </a:lnTo>
                  <a:lnTo>
                    <a:pt x="8" y="10"/>
                  </a:lnTo>
                  <a:lnTo>
                    <a:pt x="16" y="2"/>
                  </a:lnTo>
                  <a:lnTo>
                    <a:pt x="20" y="0"/>
                  </a:lnTo>
                  <a:lnTo>
                    <a:pt x="26" y="0"/>
                  </a:lnTo>
                  <a:lnTo>
                    <a:pt x="26" y="0"/>
                  </a:lnTo>
                  <a:lnTo>
                    <a:pt x="30" y="0"/>
                  </a:lnTo>
                  <a:lnTo>
                    <a:pt x="34" y="2"/>
                  </a:lnTo>
                  <a:lnTo>
                    <a:pt x="42" y="10"/>
                  </a:lnTo>
                  <a:lnTo>
                    <a:pt x="48" y="22"/>
                  </a:lnTo>
                  <a:lnTo>
                    <a:pt x="50" y="36"/>
                  </a:lnTo>
                  <a:lnTo>
                    <a:pt x="50" y="3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19" name="Picture 18"/>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331084" y="2278535"/>
            <a:ext cx="11529649" cy="4488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2758774"/>
      </p:ext>
    </p:extLst>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31838" y="338730"/>
            <a:ext cx="11566458" cy="1165754"/>
          </a:xfrm>
          <a:prstGeom prst="rect">
            <a:avLst/>
          </a:prstGeom>
        </p:spPr>
        <p:txBody>
          <a:bodyPr lIns="124346" tIns="62173" rIns="124346" bIns="62173"/>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6000" dirty="0">
                <a:solidFill>
                  <a:srgbClr val="000000"/>
                </a:solidFill>
                <a:latin typeface="+mn-lt"/>
              </a:rPr>
              <a:t>And As A </a:t>
            </a:r>
            <a:r>
              <a:rPr lang="en-US" sz="6000" b="1" dirty="0">
                <a:solidFill>
                  <a:srgbClr val="000000"/>
                </a:solidFill>
                <a:latin typeface="+mn-lt"/>
              </a:rPr>
              <a:t>Result?</a:t>
            </a:r>
          </a:p>
        </p:txBody>
      </p:sp>
      <p:pic>
        <p:nvPicPr>
          <p:cNvPr id="3" name="Picture 24" descr="C:\Documents and Settings\rharbridge\Local Settings\Temporary Internet Files\Content.IE5\QN5M7ZR0\MCj04419360000[1].wmf"/>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684064" y="2061126"/>
            <a:ext cx="4791984" cy="3873599"/>
          </a:xfrm>
          <a:prstGeom prst="rect">
            <a:avLst/>
          </a:prstGeom>
          <a:noFill/>
        </p:spPr>
      </p:pic>
    </p:spTree>
    <p:extLst>
      <p:ext uri="{BB962C8B-B14F-4D97-AF65-F5344CB8AC3E}">
        <p14:creationId xmlns:p14="http://schemas.microsoft.com/office/powerpoint/2010/main" val="1713823262"/>
      </p:ext>
    </p:extLst>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731839" y="296862"/>
            <a:ext cx="10644772" cy="1499290"/>
          </a:xfrm>
          <a:prstGeom prst="rect">
            <a:avLst/>
          </a:prstGeom>
        </p:spPr>
        <p:txBody>
          <a:bodyPr lIns="124346" tIns="62173" rIns="124346" bIns="62173"/>
          <a:lstStyle/>
          <a:p>
            <a:pPr defTabSz="1243462">
              <a:spcBef>
                <a:spcPct val="0"/>
              </a:spcBef>
              <a:defRPr/>
            </a:pPr>
            <a:r>
              <a:rPr lang="en-US" sz="6000" b="1" dirty="0">
                <a:solidFill>
                  <a:srgbClr val="002060"/>
                </a:solidFill>
                <a:ea typeface="+mj-ea"/>
                <a:cs typeface="+mj-cs"/>
              </a:rPr>
              <a:t>Decision Makers </a:t>
            </a:r>
            <a:r>
              <a:rPr lang="en-US" sz="6000" dirty="0">
                <a:ea typeface="+mj-ea"/>
                <a:cs typeface="+mj-cs"/>
              </a:rPr>
              <a:t>Have </a:t>
            </a:r>
            <a:r>
              <a:rPr lang="en-US" sz="6000" b="1" dirty="0">
                <a:ea typeface="+mj-ea"/>
                <a:cs typeface="+mj-cs"/>
              </a:rPr>
              <a:t>Enough Information</a:t>
            </a:r>
          </a:p>
        </p:txBody>
      </p:sp>
      <p:grpSp>
        <p:nvGrpSpPr>
          <p:cNvPr id="86" name="Group 85"/>
          <p:cNvGrpSpPr/>
          <p:nvPr/>
        </p:nvGrpSpPr>
        <p:grpSpPr>
          <a:xfrm>
            <a:off x="6051717" y="2549397"/>
            <a:ext cx="4040240" cy="3288880"/>
            <a:chOff x="5576888" y="2238374"/>
            <a:chExt cx="1858963" cy="1935163"/>
          </a:xfrm>
        </p:grpSpPr>
        <p:sp>
          <p:nvSpPr>
            <p:cNvPr id="87" name="Freeform 8"/>
            <p:cNvSpPr>
              <a:spLocks noEditPoints="1"/>
            </p:cNvSpPr>
            <p:nvPr/>
          </p:nvSpPr>
          <p:spPr bwMode="auto">
            <a:xfrm>
              <a:off x="5576888" y="2238374"/>
              <a:ext cx="1763713" cy="1935163"/>
            </a:xfrm>
            <a:custGeom>
              <a:avLst/>
              <a:gdLst>
                <a:gd name="T0" fmla="*/ 0 w 1111"/>
                <a:gd name="T1" fmla="*/ 1083 h 1219"/>
                <a:gd name="T2" fmla="*/ 0 w 1111"/>
                <a:gd name="T3" fmla="*/ 130 h 1219"/>
                <a:gd name="T4" fmla="*/ 1111 w 1111"/>
                <a:gd name="T5" fmla="*/ 0 h 1219"/>
                <a:gd name="T6" fmla="*/ 1101 w 1111"/>
                <a:gd name="T7" fmla="*/ 1200 h 1219"/>
                <a:gd name="T8" fmla="*/ 1101 w 1111"/>
                <a:gd name="T9" fmla="*/ 1219 h 1219"/>
                <a:gd name="T10" fmla="*/ 0 w 1111"/>
                <a:gd name="T11" fmla="*/ 1083 h 1219"/>
                <a:gd name="T12" fmla="*/ 0 w 1111"/>
                <a:gd name="T13" fmla="*/ 1083 h 1219"/>
                <a:gd name="T14" fmla="*/ 1089 w 1111"/>
                <a:gd name="T15" fmla="*/ 1197 h 1219"/>
                <a:gd name="T16" fmla="*/ 1089 w 1111"/>
                <a:gd name="T17" fmla="*/ 1178 h 1219"/>
                <a:gd name="T18" fmla="*/ 1089 w 1111"/>
                <a:gd name="T19" fmla="*/ 1197 h 1219"/>
                <a:gd name="T20" fmla="*/ 1089 w 1111"/>
                <a:gd name="T21" fmla="*/ 1197 h 1219"/>
                <a:gd name="T22" fmla="*/ 28 w 1111"/>
                <a:gd name="T23" fmla="*/ 1054 h 1219"/>
                <a:gd name="T24" fmla="*/ 1073 w 1111"/>
                <a:gd name="T25" fmla="*/ 1178 h 1219"/>
                <a:gd name="T26" fmla="*/ 1082 w 1111"/>
                <a:gd name="T27" fmla="*/ 41 h 1219"/>
                <a:gd name="T28" fmla="*/ 28 w 1111"/>
                <a:gd name="T29" fmla="*/ 155 h 1219"/>
                <a:gd name="T30" fmla="*/ 28 w 1111"/>
                <a:gd name="T31" fmla="*/ 1054 h 1219"/>
                <a:gd name="T32" fmla="*/ 28 w 1111"/>
                <a:gd name="T33" fmla="*/ 1054 h 1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11" h="1219">
                  <a:moveTo>
                    <a:pt x="0" y="1083"/>
                  </a:moveTo>
                  <a:lnTo>
                    <a:pt x="0" y="130"/>
                  </a:lnTo>
                  <a:lnTo>
                    <a:pt x="1111" y="0"/>
                  </a:lnTo>
                  <a:lnTo>
                    <a:pt x="1101" y="1200"/>
                  </a:lnTo>
                  <a:lnTo>
                    <a:pt x="1101" y="1219"/>
                  </a:lnTo>
                  <a:lnTo>
                    <a:pt x="0" y="1083"/>
                  </a:lnTo>
                  <a:lnTo>
                    <a:pt x="0" y="1083"/>
                  </a:lnTo>
                  <a:close/>
                  <a:moveTo>
                    <a:pt x="1089" y="1197"/>
                  </a:moveTo>
                  <a:lnTo>
                    <a:pt x="1089" y="1178"/>
                  </a:lnTo>
                  <a:lnTo>
                    <a:pt x="1089" y="1197"/>
                  </a:lnTo>
                  <a:lnTo>
                    <a:pt x="1089" y="1197"/>
                  </a:lnTo>
                  <a:close/>
                  <a:moveTo>
                    <a:pt x="28" y="1054"/>
                  </a:moveTo>
                  <a:lnTo>
                    <a:pt x="1073" y="1178"/>
                  </a:lnTo>
                  <a:lnTo>
                    <a:pt x="1082" y="41"/>
                  </a:lnTo>
                  <a:lnTo>
                    <a:pt x="28" y="155"/>
                  </a:lnTo>
                  <a:lnTo>
                    <a:pt x="28" y="1054"/>
                  </a:lnTo>
                  <a:lnTo>
                    <a:pt x="28" y="1054"/>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8" name="Rectangle 28"/>
            <p:cNvSpPr>
              <a:spLocks noChangeArrowheads="1"/>
            </p:cNvSpPr>
            <p:nvPr/>
          </p:nvSpPr>
          <p:spPr bwMode="auto">
            <a:xfrm>
              <a:off x="7324726" y="2238374"/>
              <a:ext cx="111125" cy="1930400"/>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89" name="Group 5"/>
          <p:cNvGrpSpPr>
            <a:grpSpLocks noChangeAspect="1"/>
          </p:cNvGrpSpPr>
          <p:nvPr/>
        </p:nvGrpSpPr>
        <p:grpSpPr bwMode="auto">
          <a:xfrm>
            <a:off x="3773907" y="3700455"/>
            <a:ext cx="2630191" cy="2270908"/>
            <a:chOff x="-381" y="2618"/>
            <a:chExt cx="1118" cy="928"/>
          </a:xfrm>
        </p:grpSpPr>
        <p:sp>
          <p:nvSpPr>
            <p:cNvPr id="90" name="Freeform 6"/>
            <p:cNvSpPr>
              <a:spLocks/>
            </p:cNvSpPr>
            <p:nvPr/>
          </p:nvSpPr>
          <p:spPr bwMode="auto">
            <a:xfrm>
              <a:off x="-263" y="3466"/>
              <a:ext cx="822" cy="80"/>
            </a:xfrm>
            <a:custGeom>
              <a:avLst/>
              <a:gdLst>
                <a:gd name="T0" fmla="*/ 822 w 822"/>
                <a:gd name="T1" fmla="*/ 40 h 80"/>
                <a:gd name="T2" fmla="*/ 822 w 822"/>
                <a:gd name="T3" fmla="*/ 40 h 80"/>
                <a:gd name="T4" fmla="*/ 820 w 822"/>
                <a:gd name="T5" fmla="*/ 36 h 80"/>
                <a:gd name="T6" fmla="*/ 814 w 822"/>
                <a:gd name="T7" fmla="*/ 32 h 80"/>
                <a:gd name="T8" fmla="*/ 804 w 822"/>
                <a:gd name="T9" fmla="*/ 28 h 80"/>
                <a:gd name="T10" fmla="*/ 790 w 822"/>
                <a:gd name="T11" fmla="*/ 24 h 80"/>
                <a:gd name="T12" fmla="*/ 752 w 822"/>
                <a:gd name="T13" fmla="*/ 18 h 80"/>
                <a:gd name="T14" fmla="*/ 702 w 822"/>
                <a:gd name="T15" fmla="*/ 12 h 80"/>
                <a:gd name="T16" fmla="*/ 642 w 822"/>
                <a:gd name="T17" fmla="*/ 6 h 80"/>
                <a:gd name="T18" fmla="*/ 572 w 822"/>
                <a:gd name="T19" fmla="*/ 2 h 80"/>
                <a:gd name="T20" fmla="*/ 494 w 822"/>
                <a:gd name="T21" fmla="*/ 0 h 80"/>
                <a:gd name="T22" fmla="*/ 412 w 822"/>
                <a:gd name="T23" fmla="*/ 0 h 80"/>
                <a:gd name="T24" fmla="*/ 412 w 822"/>
                <a:gd name="T25" fmla="*/ 0 h 80"/>
                <a:gd name="T26" fmla="*/ 328 w 822"/>
                <a:gd name="T27" fmla="*/ 0 h 80"/>
                <a:gd name="T28" fmla="*/ 252 w 822"/>
                <a:gd name="T29" fmla="*/ 2 h 80"/>
                <a:gd name="T30" fmla="*/ 182 w 822"/>
                <a:gd name="T31" fmla="*/ 6 h 80"/>
                <a:gd name="T32" fmla="*/ 120 w 822"/>
                <a:gd name="T33" fmla="*/ 12 h 80"/>
                <a:gd name="T34" fmla="*/ 70 w 822"/>
                <a:gd name="T35" fmla="*/ 18 h 80"/>
                <a:gd name="T36" fmla="*/ 32 w 822"/>
                <a:gd name="T37" fmla="*/ 24 h 80"/>
                <a:gd name="T38" fmla="*/ 18 w 822"/>
                <a:gd name="T39" fmla="*/ 28 h 80"/>
                <a:gd name="T40" fmla="*/ 8 w 822"/>
                <a:gd name="T41" fmla="*/ 32 h 80"/>
                <a:gd name="T42" fmla="*/ 2 w 822"/>
                <a:gd name="T43" fmla="*/ 36 h 80"/>
                <a:gd name="T44" fmla="*/ 0 w 822"/>
                <a:gd name="T45" fmla="*/ 40 h 80"/>
                <a:gd name="T46" fmla="*/ 0 w 822"/>
                <a:gd name="T47" fmla="*/ 40 h 80"/>
                <a:gd name="T48" fmla="*/ 2 w 822"/>
                <a:gd name="T49" fmla="*/ 44 h 80"/>
                <a:gd name="T50" fmla="*/ 8 w 822"/>
                <a:gd name="T51" fmla="*/ 48 h 80"/>
                <a:gd name="T52" fmla="*/ 18 w 822"/>
                <a:gd name="T53" fmla="*/ 52 h 80"/>
                <a:gd name="T54" fmla="*/ 32 w 822"/>
                <a:gd name="T55" fmla="*/ 56 h 80"/>
                <a:gd name="T56" fmla="*/ 70 w 822"/>
                <a:gd name="T57" fmla="*/ 62 h 80"/>
                <a:gd name="T58" fmla="*/ 120 w 822"/>
                <a:gd name="T59" fmla="*/ 68 h 80"/>
                <a:gd name="T60" fmla="*/ 182 w 822"/>
                <a:gd name="T61" fmla="*/ 74 h 80"/>
                <a:gd name="T62" fmla="*/ 252 w 822"/>
                <a:gd name="T63" fmla="*/ 78 h 80"/>
                <a:gd name="T64" fmla="*/ 328 w 822"/>
                <a:gd name="T65" fmla="*/ 80 h 80"/>
                <a:gd name="T66" fmla="*/ 412 w 822"/>
                <a:gd name="T67" fmla="*/ 80 h 80"/>
                <a:gd name="T68" fmla="*/ 412 w 822"/>
                <a:gd name="T69" fmla="*/ 80 h 80"/>
                <a:gd name="T70" fmla="*/ 494 w 822"/>
                <a:gd name="T71" fmla="*/ 80 h 80"/>
                <a:gd name="T72" fmla="*/ 572 w 822"/>
                <a:gd name="T73" fmla="*/ 78 h 80"/>
                <a:gd name="T74" fmla="*/ 642 w 822"/>
                <a:gd name="T75" fmla="*/ 74 h 80"/>
                <a:gd name="T76" fmla="*/ 702 w 822"/>
                <a:gd name="T77" fmla="*/ 68 h 80"/>
                <a:gd name="T78" fmla="*/ 752 w 822"/>
                <a:gd name="T79" fmla="*/ 62 h 80"/>
                <a:gd name="T80" fmla="*/ 790 w 822"/>
                <a:gd name="T81" fmla="*/ 56 h 80"/>
                <a:gd name="T82" fmla="*/ 804 w 822"/>
                <a:gd name="T83" fmla="*/ 52 h 80"/>
                <a:gd name="T84" fmla="*/ 814 w 822"/>
                <a:gd name="T85" fmla="*/ 48 h 80"/>
                <a:gd name="T86" fmla="*/ 820 w 822"/>
                <a:gd name="T87" fmla="*/ 44 h 80"/>
                <a:gd name="T88" fmla="*/ 822 w 822"/>
                <a:gd name="T89" fmla="*/ 40 h 80"/>
                <a:gd name="T90" fmla="*/ 822 w 822"/>
                <a:gd name="T9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2" h="80">
                  <a:moveTo>
                    <a:pt x="822" y="40"/>
                  </a:moveTo>
                  <a:lnTo>
                    <a:pt x="822" y="40"/>
                  </a:lnTo>
                  <a:lnTo>
                    <a:pt x="820" y="36"/>
                  </a:lnTo>
                  <a:lnTo>
                    <a:pt x="814" y="32"/>
                  </a:lnTo>
                  <a:lnTo>
                    <a:pt x="804" y="28"/>
                  </a:lnTo>
                  <a:lnTo>
                    <a:pt x="790" y="24"/>
                  </a:lnTo>
                  <a:lnTo>
                    <a:pt x="752" y="18"/>
                  </a:lnTo>
                  <a:lnTo>
                    <a:pt x="702" y="12"/>
                  </a:lnTo>
                  <a:lnTo>
                    <a:pt x="642" y="6"/>
                  </a:lnTo>
                  <a:lnTo>
                    <a:pt x="572" y="2"/>
                  </a:lnTo>
                  <a:lnTo>
                    <a:pt x="494" y="0"/>
                  </a:lnTo>
                  <a:lnTo>
                    <a:pt x="412" y="0"/>
                  </a:lnTo>
                  <a:lnTo>
                    <a:pt x="412" y="0"/>
                  </a:lnTo>
                  <a:lnTo>
                    <a:pt x="328" y="0"/>
                  </a:lnTo>
                  <a:lnTo>
                    <a:pt x="252" y="2"/>
                  </a:lnTo>
                  <a:lnTo>
                    <a:pt x="182" y="6"/>
                  </a:lnTo>
                  <a:lnTo>
                    <a:pt x="120" y="12"/>
                  </a:lnTo>
                  <a:lnTo>
                    <a:pt x="70" y="18"/>
                  </a:lnTo>
                  <a:lnTo>
                    <a:pt x="32" y="24"/>
                  </a:lnTo>
                  <a:lnTo>
                    <a:pt x="18" y="28"/>
                  </a:lnTo>
                  <a:lnTo>
                    <a:pt x="8" y="32"/>
                  </a:lnTo>
                  <a:lnTo>
                    <a:pt x="2" y="36"/>
                  </a:lnTo>
                  <a:lnTo>
                    <a:pt x="0" y="40"/>
                  </a:lnTo>
                  <a:lnTo>
                    <a:pt x="0" y="40"/>
                  </a:lnTo>
                  <a:lnTo>
                    <a:pt x="2" y="44"/>
                  </a:lnTo>
                  <a:lnTo>
                    <a:pt x="8" y="48"/>
                  </a:lnTo>
                  <a:lnTo>
                    <a:pt x="18" y="52"/>
                  </a:lnTo>
                  <a:lnTo>
                    <a:pt x="32" y="56"/>
                  </a:lnTo>
                  <a:lnTo>
                    <a:pt x="70" y="62"/>
                  </a:lnTo>
                  <a:lnTo>
                    <a:pt x="120" y="68"/>
                  </a:lnTo>
                  <a:lnTo>
                    <a:pt x="182" y="74"/>
                  </a:lnTo>
                  <a:lnTo>
                    <a:pt x="252" y="78"/>
                  </a:lnTo>
                  <a:lnTo>
                    <a:pt x="328" y="80"/>
                  </a:lnTo>
                  <a:lnTo>
                    <a:pt x="412" y="80"/>
                  </a:lnTo>
                  <a:lnTo>
                    <a:pt x="412" y="80"/>
                  </a:lnTo>
                  <a:lnTo>
                    <a:pt x="494" y="80"/>
                  </a:lnTo>
                  <a:lnTo>
                    <a:pt x="572" y="78"/>
                  </a:lnTo>
                  <a:lnTo>
                    <a:pt x="642" y="74"/>
                  </a:lnTo>
                  <a:lnTo>
                    <a:pt x="702" y="68"/>
                  </a:lnTo>
                  <a:lnTo>
                    <a:pt x="752" y="62"/>
                  </a:lnTo>
                  <a:lnTo>
                    <a:pt x="790" y="56"/>
                  </a:lnTo>
                  <a:lnTo>
                    <a:pt x="804" y="52"/>
                  </a:lnTo>
                  <a:lnTo>
                    <a:pt x="814" y="48"/>
                  </a:lnTo>
                  <a:lnTo>
                    <a:pt x="820" y="44"/>
                  </a:lnTo>
                  <a:lnTo>
                    <a:pt x="822" y="40"/>
                  </a:lnTo>
                  <a:lnTo>
                    <a:pt x="822" y="4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1" name="Freeform 7"/>
            <p:cNvSpPr>
              <a:spLocks/>
            </p:cNvSpPr>
            <p:nvPr/>
          </p:nvSpPr>
          <p:spPr bwMode="auto">
            <a:xfrm>
              <a:off x="-229" y="2974"/>
              <a:ext cx="558" cy="332"/>
            </a:xfrm>
            <a:custGeom>
              <a:avLst/>
              <a:gdLst>
                <a:gd name="T0" fmla="*/ 558 w 558"/>
                <a:gd name="T1" fmla="*/ 0 h 332"/>
                <a:gd name="T2" fmla="*/ 558 w 558"/>
                <a:gd name="T3" fmla="*/ 0 h 332"/>
                <a:gd name="T4" fmla="*/ 532 w 558"/>
                <a:gd name="T5" fmla="*/ 22 h 332"/>
                <a:gd name="T6" fmla="*/ 504 w 558"/>
                <a:gd name="T7" fmla="*/ 44 h 332"/>
                <a:gd name="T8" fmla="*/ 472 w 558"/>
                <a:gd name="T9" fmla="*/ 62 h 332"/>
                <a:gd name="T10" fmla="*/ 438 w 558"/>
                <a:gd name="T11" fmla="*/ 80 h 332"/>
                <a:gd name="T12" fmla="*/ 402 w 558"/>
                <a:gd name="T13" fmla="*/ 94 h 332"/>
                <a:gd name="T14" fmla="*/ 364 w 558"/>
                <a:gd name="T15" fmla="*/ 106 h 332"/>
                <a:gd name="T16" fmla="*/ 324 w 558"/>
                <a:gd name="T17" fmla="*/ 118 h 332"/>
                <a:gd name="T18" fmla="*/ 284 w 558"/>
                <a:gd name="T19" fmla="*/ 124 h 332"/>
                <a:gd name="T20" fmla="*/ 284 w 558"/>
                <a:gd name="T21" fmla="*/ 124 h 332"/>
                <a:gd name="T22" fmla="*/ 244 w 558"/>
                <a:gd name="T23" fmla="*/ 128 h 332"/>
                <a:gd name="T24" fmla="*/ 204 w 558"/>
                <a:gd name="T25" fmla="*/ 130 h 332"/>
                <a:gd name="T26" fmla="*/ 166 w 558"/>
                <a:gd name="T27" fmla="*/ 128 h 332"/>
                <a:gd name="T28" fmla="*/ 130 w 558"/>
                <a:gd name="T29" fmla="*/ 122 h 332"/>
                <a:gd name="T30" fmla="*/ 94 w 558"/>
                <a:gd name="T31" fmla="*/ 114 h 332"/>
                <a:gd name="T32" fmla="*/ 60 w 558"/>
                <a:gd name="T33" fmla="*/ 104 h 332"/>
                <a:gd name="T34" fmla="*/ 30 w 558"/>
                <a:gd name="T35" fmla="*/ 90 h 332"/>
                <a:gd name="T36" fmla="*/ 0 w 558"/>
                <a:gd name="T37" fmla="*/ 76 h 332"/>
                <a:gd name="T38" fmla="*/ 56 w 558"/>
                <a:gd name="T39" fmla="*/ 280 h 332"/>
                <a:gd name="T40" fmla="*/ 56 w 558"/>
                <a:gd name="T41" fmla="*/ 280 h 332"/>
                <a:gd name="T42" fmla="*/ 58 w 558"/>
                <a:gd name="T43" fmla="*/ 288 h 332"/>
                <a:gd name="T44" fmla="*/ 64 w 558"/>
                <a:gd name="T45" fmla="*/ 296 h 332"/>
                <a:gd name="T46" fmla="*/ 70 w 558"/>
                <a:gd name="T47" fmla="*/ 302 h 332"/>
                <a:gd name="T48" fmla="*/ 80 w 558"/>
                <a:gd name="T49" fmla="*/ 308 h 332"/>
                <a:gd name="T50" fmla="*/ 92 w 558"/>
                <a:gd name="T51" fmla="*/ 314 h 332"/>
                <a:gd name="T52" fmla="*/ 104 w 558"/>
                <a:gd name="T53" fmla="*/ 320 h 332"/>
                <a:gd name="T54" fmla="*/ 134 w 558"/>
                <a:gd name="T55" fmla="*/ 326 h 332"/>
                <a:gd name="T56" fmla="*/ 170 w 558"/>
                <a:gd name="T57" fmla="*/ 332 h 332"/>
                <a:gd name="T58" fmla="*/ 210 w 558"/>
                <a:gd name="T59" fmla="*/ 332 h 332"/>
                <a:gd name="T60" fmla="*/ 254 w 558"/>
                <a:gd name="T61" fmla="*/ 330 h 332"/>
                <a:gd name="T62" fmla="*/ 300 w 558"/>
                <a:gd name="T63" fmla="*/ 324 h 332"/>
                <a:gd name="T64" fmla="*/ 300 w 558"/>
                <a:gd name="T65" fmla="*/ 324 h 332"/>
                <a:gd name="T66" fmla="*/ 348 w 558"/>
                <a:gd name="T67" fmla="*/ 314 h 332"/>
                <a:gd name="T68" fmla="*/ 394 w 558"/>
                <a:gd name="T69" fmla="*/ 302 h 332"/>
                <a:gd name="T70" fmla="*/ 436 w 558"/>
                <a:gd name="T71" fmla="*/ 288 h 332"/>
                <a:gd name="T72" fmla="*/ 472 w 558"/>
                <a:gd name="T73" fmla="*/ 272 h 332"/>
                <a:gd name="T74" fmla="*/ 502 w 558"/>
                <a:gd name="T75" fmla="*/ 256 h 332"/>
                <a:gd name="T76" fmla="*/ 514 w 558"/>
                <a:gd name="T77" fmla="*/ 246 h 332"/>
                <a:gd name="T78" fmla="*/ 526 w 558"/>
                <a:gd name="T79" fmla="*/ 238 h 332"/>
                <a:gd name="T80" fmla="*/ 534 w 558"/>
                <a:gd name="T81" fmla="*/ 230 h 332"/>
                <a:gd name="T82" fmla="*/ 540 w 558"/>
                <a:gd name="T83" fmla="*/ 220 h 332"/>
                <a:gd name="T84" fmla="*/ 546 w 558"/>
                <a:gd name="T85" fmla="*/ 212 h 332"/>
                <a:gd name="T86" fmla="*/ 548 w 558"/>
                <a:gd name="T87" fmla="*/ 204 h 332"/>
                <a:gd name="T88" fmla="*/ 558 w 558"/>
                <a:gd name="T89"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58" h="332">
                  <a:moveTo>
                    <a:pt x="558" y="0"/>
                  </a:moveTo>
                  <a:lnTo>
                    <a:pt x="558" y="0"/>
                  </a:lnTo>
                  <a:lnTo>
                    <a:pt x="532" y="22"/>
                  </a:lnTo>
                  <a:lnTo>
                    <a:pt x="504" y="44"/>
                  </a:lnTo>
                  <a:lnTo>
                    <a:pt x="472" y="62"/>
                  </a:lnTo>
                  <a:lnTo>
                    <a:pt x="438" y="80"/>
                  </a:lnTo>
                  <a:lnTo>
                    <a:pt x="402" y="94"/>
                  </a:lnTo>
                  <a:lnTo>
                    <a:pt x="364" y="106"/>
                  </a:lnTo>
                  <a:lnTo>
                    <a:pt x="324" y="118"/>
                  </a:lnTo>
                  <a:lnTo>
                    <a:pt x="284" y="124"/>
                  </a:lnTo>
                  <a:lnTo>
                    <a:pt x="284" y="124"/>
                  </a:lnTo>
                  <a:lnTo>
                    <a:pt x="244" y="128"/>
                  </a:lnTo>
                  <a:lnTo>
                    <a:pt x="204" y="130"/>
                  </a:lnTo>
                  <a:lnTo>
                    <a:pt x="166" y="128"/>
                  </a:lnTo>
                  <a:lnTo>
                    <a:pt x="130" y="122"/>
                  </a:lnTo>
                  <a:lnTo>
                    <a:pt x="94" y="114"/>
                  </a:lnTo>
                  <a:lnTo>
                    <a:pt x="60" y="104"/>
                  </a:lnTo>
                  <a:lnTo>
                    <a:pt x="30" y="90"/>
                  </a:lnTo>
                  <a:lnTo>
                    <a:pt x="0" y="76"/>
                  </a:lnTo>
                  <a:lnTo>
                    <a:pt x="56" y="280"/>
                  </a:lnTo>
                  <a:lnTo>
                    <a:pt x="56" y="280"/>
                  </a:lnTo>
                  <a:lnTo>
                    <a:pt x="58" y="288"/>
                  </a:lnTo>
                  <a:lnTo>
                    <a:pt x="64" y="296"/>
                  </a:lnTo>
                  <a:lnTo>
                    <a:pt x="70" y="302"/>
                  </a:lnTo>
                  <a:lnTo>
                    <a:pt x="80" y="308"/>
                  </a:lnTo>
                  <a:lnTo>
                    <a:pt x="92" y="314"/>
                  </a:lnTo>
                  <a:lnTo>
                    <a:pt x="104" y="320"/>
                  </a:lnTo>
                  <a:lnTo>
                    <a:pt x="134" y="326"/>
                  </a:lnTo>
                  <a:lnTo>
                    <a:pt x="170" y="332"/>
                  </a:lnTo>
                  <a:lnTo>
                    <a:pt x="210" y="332"/>
                  </a:lnTo>
                  <a:lnTo>
                    <a:pt x="254" y="330"/>
                  </a:lnTo>
                  <a:lnTo>
                    <a:pt x="300" y="324"/>
                  </a:lnTo>
                  <a:lnTo>
                    <a:pt x="300" y="324"/>
                  </a:lnTo>
                  <a:lnTo>
                    <a:pt x="348" y="314"/>
                  </a:lnTo>
                  <a:lnTo>
                    <a:pt x="394" y="302"/>
                  </a:lnTo>
                  <a:lnTo>
                    <a:pt x="436" y="288"/>
                  </a:lnTo>
                  <a:lnTo>
                    <a:pt x="472" y="272"/>
                  </a:lnTo>
                  <a:lnTo>
                    <a:pt x="502" y="256"/>
                  </a:lnTo>
                  <a:lnTo>
                    <a:pt x="514" y="246"/>
                  </a:lnTo>
                  <a:lnTo>
                    <a:pt x="526" y="238"/>
                  </a:lnTo>
                  <a:lnTo>
                    <a:pt x="534" y="230"/>
                  </a:lnTo>
                  <a:lnTo>
                    <a:pt x="540" y="220"/>
                  </a:lnTo>
                  <a:lnTo>
                    <a:pt x="546" y="212"/>
                  </a:lnTo>
                  <a:lnTo>
                    <a:pt x="548" y="204"/>
                  </a:lnTo>
                  <a:lnTo>
                    <a:pt x="5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8"/>
            <p:cNvSpPr>
              <a:spLocks/>
            </p:cNvSpPr>
            <p:nvPr/>
          </p:nvSpPr>
          <p:spPr bwMode="auto">
            <a:xfrm>
              <a:off x="-381" y="3086"/>
              <a:ext cx="202" cy="254"/>
            </a:xfrm>
            <a:custGeom>
              <a:avLst/>
              <a:gdLst>
                <a:gd name="T0" fmla="*/ 170 w 202"/>
                <a:gd name="T1" fmla="*/ 4 h 254"/>
                <a:gd name="T2" fmla="*/ 170 w 202"/>
                <a:gd name="T3" fmla="*/ 4 h 254"/>
                <a:gd name="T4" fmla="*/ 156 w 202"/>
                <a:gd name="T5" fmla="*/ 12 h 254"/>
                <a:gd name="T6" fmla="*/ 138 w 202"/>
                <a:gd name="T7" fmla="*/ 24 h 254"/>
                <a:gd name="T8" fmla="*/ 118 w 202"/>
                <a:gd name="T9" fmla="*/ 42 h 254"/>
                <a:gd name="T10" fmla="*/ 96 w 202"/>
                <a:gd name="T11" fmla="*/ 68 h 254"/>
                <a:gd name="T12" fmla="*/ 84 w 202"/>
                <a:gd name="T13" fmla="*/ 84 h 254"/>
                <a:gd name="T14" fmla="*/ 72 w 202"/>
                <a:gd name="T15" fmla="*/ 100 h 254"/>
                <a:gd name="T16" fmla="*/ 60 w 202"/>
                <a:gd name="T17" fmla="*/ 120 h 254"/>
                <a:gd name="T18" fmla="*/ 48 w 202"/>
                <a:gd name="T19" fmla="*/ 142 h 254"/>
                <a:gd name="T20" fmla="*/ 38 w 202"/>
                <a:gd name="T21" fmla="*/ 166 h 254"/>
                <a:gd name="T22" fmla="*/ 28 w 202"/>
                <a:gd name="T23" fmla="*/ 192 h 254"/>
                <a:gd name="T24" fmla="*/ 28 w 202"/>
                <a:gd name="T25" fmla="*/ 192 h 254"/>
                <a:gd name="T26" fmla="*/ 20 w 202"/>
                <a:gd name="T27" fmla="*/ 200 h 254"/>
                <a:gd name="T28" fmla="*/ 14 w 202"/>
                <a:gd name="T29" fmla="*/ 206 h 254"/>
                <a:gd name="T30" fmla="*/ 6 w 202"/>
                <a:gd name="T31" fmla="*/ 214 h 254"/>
                <a:gd name="T32" fmla="*/ 2 w 202"/>
                <a:gd name="T33" fmla="*/ 224 h 254"/>
                <a:gd name="T34" fmla="*/ 0 w 202"/>
                <a:gd name="T35" fmla="*/ 234 h 254"/>
                <a:gd name="T36" fmla="*/ 0 w 202"/>
                <a:gd name="T37" fmla="*/ 238 h 254"/>
                <a:gd name="T38" fmla="*/ 2 w 202"/>
                <a:gd name="T39" fmla="*/ 244 h 254"/>
                <a:gd name="T40" fmla="*/ 6 w 202"/>
                <a:gd name="T41" fmla="*/ 248 h 254"/>
                <a:gd name="T42" fmla="*/ 12 w 202"/>
                <a:gd name="T43" fmla="*/ 252 h 254"/>
                <a:gd name="T44" fmla="*/ 12 w 202"/>
                <a:gd name="T45" fmla="*/ 252 h 254"/>
                <a:gd name="T46" fmla="*/ 16 w 202"/>
                <a:gd name="T47" fmla="*/ 254 h 254"/>
                <a:gd name="T48" fmla="*/ 28 w 202"/>
                <a:gd name="T49" fmla="*/ 254 h 254"/>
                <a:gd name="T50" fmla="*/ 34 w 202"/>
                <a:gd name="T51" fmla="*/ 252 h 254"/>
                <a:gd name="T52" fmla="*/ 40 w 202"/>
                <a:gd name="T53" fmla="*/ 248 h 254"/>
                <a:gd name="T54" fmla="*/ 46 w 202"/>
                <a:gd name="T55" fmla="*/ 242 h 254"/>
                <a:gd name="T56" fmla="*/ 50 w 202"/>
                <a:gd name="T57" fmla="*/ 234 h 254"/>
                <a:gd name="T58" fmla="*/ 54 w 202"/>
                <a:gd name="T59" fmla="*/ 220 h 254"/>
                <a:gd name="T60" fmla="*/ 54 w 202"/>
                <a:gd name="T61" fmla="*/ 220 h 254"/>
                <a:gd name="T62" fmla="*/ 56 w 202"/>
                <a:gd name="T63" fmla="*/ 220 h 254"/>
                <a:gd name="T64" fmla="*/ 60 w 202"/>
                <a:gd name="T65" fmla="*/ 222 h 254"/>
                <a:gd name="T66" fmla="*/ 62 w 202"/>
                <a:gd name="T67" fmla="*/ 220 h 254"/>
                <a:gd name="T68" fmla="*/ 64 w 202"/>
                <a:gd name="T69" fmla="*/ 220 h 254"/>
                <a:gd name="T70" fmla="*/ 66 w 202"/>
                <a:gd name="T71" fmla="*/ 216 h 254"/>
                <a:gd name="T72" fmla="*/ 64 w 202"/>
                <a:gd name="T73" fmla="*/ 212 h 254"/>
                <a:gd name="T74" fmla="*/ 58 w 202"/>
                <a:gd name="T75" fmla="*/ 196 h 254"/>
                <a:gd name="T76" fmla="*/ 58 w 202"/>
                <a:gd name="T77" fmla="*/ 196 h 254"/>
                <a:gd name="T78" fmla="*/ 62 w 202"/>
                <a:gd name="T79" fmla="*/ 176 h 254"/>
                <a:gd name="T80" fmla="*/ 70 w 202"/>
                <a:gd name="T81" fmla="*/ 156 h 254"/>
                <a:gd name="T82" fmla="*/ 84 w 202"/>
                <a:gd name="T83" fmla="*/ 130 h 254"/>
                <a:gd name="T84" fmla="*/ 102 w 202"/>
                <a:gd name="T85" fmla="*/ 104 h 254"/>
                <a:gd name="T86" fmla="*/ 112 w 202"/>
                <a:gd name="T87" fmla="*/ 90 h 254"/>
                <a:gd name="T88" fmla="*/ 126 w 202"/>
                <a:gd name="T89" fmla="*/ 78 h 254"/>
                <a:gd name="T90" fmla="*/ 140 w 202"/>
                <a:gd name="T91" fmla="*/ 64 h 254"/>
                <a:gd name="T92" fmla="*/ 156 w 202"/>
                <a:gd name="T93" fmla="*/ 54 h 254"/>
                <a:gd name="T94" fmla="*/ 176 w 202"/>
                <a:gd name="T95" fmla="*/ 42 h 254"/>
                <a:gd name="T96" fmla="*/ 196 w 202"/>
                <a:gd name="T97" fmla="*/ 34 h 254"/>
                <a:gd name="T98" fmla="*/ 196 w 202"/>
                <a:gd name="T99" fmla="*/ 34 h 254"/>
                <a:gd name="T100" fmla="*/ 200 w 202"/>
                <a:gd name="T101" fmla="*/ 28 h 254"/>
                <a:gd name="T102" fmla="*/ 202 w 202"/>
                <a:gd name="T103" fmla="*/ 20 h 254"/>
                <a:gd name="T104" fmla="*/ 202 w 202"/>
                <a:gd name="T105" fmla="*/ 14 h 254"/>
                <a:gd name="T106" fmla="*/ 200 w 202"/>
                <a:gd name="T107" fmla="*/ 8 h 254"/>
                <a:gd name="T108" fmla="*/ 198 w 202"/>
                <a:gd name="T109" fmla="*/ 4 h 254"/>
                <a:gd name="T110" fmla="*/ 196 w 202"/>
                <a:gd name="T111" fmla="*/ 2 h 254"/>
                <a:gd name="T112" fmla="*/ 186 w 202"/>
                <a:gd name="T113" fmla="*/ 0 h 254"/>
                <a:gd name="T114" fmla="*/ 170 w 202"/>
                <a:gd name="T115" fmla="*/ 4 h 254"/>
                <a:gd name="T116" fmla="*/ 170 w 202"/>
                <a:gd name="T117" fmla="*/ 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2" h="254">
                  <a:moveTo>
                    <a:pt x="170" y="4"/>
                  </a:moveTo>
                  <a:lnTo>
                    <a:pt x="170" y="4"/>
                  </a:lnTo>
                  <a:lnTo>
                    <a:pt x="156" y="12"/>
                  </a:lnTo>
                  <a:lnTo>
                    <a:pt x="138" y="24"/>
                  </a:lnTo>
                  <a:lnTo>
                    <a:pt x="118" y="42"/>
                  </a:lnTo>
                  <a:lnTo>
                    <a:pt x="96" y="68"/>
                  </a:lnTo>
                  <a:lnTo>
                    <a:pt x="84" y="84"/>
                  </a:lnTo>
                  <a:lnTo>
                    <a:pt x="72" y="100"/>
                  </a:lnTo>
                  <a:lnTo>
                    <a:pt x="60" y="120"/>
                  </a:lnTo>
                  <a:lnTo>
                    <a:pt x="48" y="142"/>
                  </a:lnTo>
                  <a:lnTo>
                    <a:pt x="38" y="166"/>
                  </a:lnTo>
                  <a:lnTo>
                    <a:pt x="28" y="192"/>
                  </a:lnTo>
                  <a:lnTo>
                    <a:pt x="28" y="192"/>
                  </a:lnTo>
                  <a:lnTo>
                    <a:pt x="20" y="200"/>
                  </a:lnTo>
                  <a:lnTo>
                    <a:pt x="14" y="206"/>
                  </a:lnTo>
                  <a:lnTo>
                    <a:pt x="6" y="214"/>
                  </a:lnTo>
                  <a:lnTo>
                    <a:pt x="2" y="224"/>
                  </a:lnTo>
                  <a:lnTo>
                    <a:pt x="0" y="234"/>
                  </a:lnTo>
                  <a:lnTo>
                    <a:pt x="0" y="238"/>
                  </a:lnTo>
                  <a:lnTo>
                    <a:pt x="2" y="244"/>
                  </a:lnTo>
                  <a:lnTo>
                    <a:pt x="6" y="248"/>
                  </a:lnTo>
                  <a:lnTo>
                    <a:pt x="12" y="252"/>
                  </a:lnTo>
                  <a:lnTo>
                    <a:pt x="12" y="252"/>
                  </a:lnTo>
                  <a:lnTo>
                    <a:pt x="16" y="254"/>
                  </a:lnTo>
                  <a:lnTo>
                    <a:pt x="28" y="254"/>
                  </a:lnTo>
                  <a:lnTo>
                    <a:pt x="34" y="252"/>
                  </a:lnTo>
                  <a:lnTo>
                    <a:pt x="40" y="248"/>
                  </a:lnTo>
                  <a:lnTo>
                    <a:pt x="46" y="242"/>
                  </a:lnTo>
                  <a:lnTo>
                    <a:pt x="50" y="234"/>
                  </a:lnTo>
                  <a:lnTo>
                    <a:pt x="54" y="220"/>
                  </a:lnTo>
                  <a:lnTo>
                    <a:pt x="54" y="220"/>
                  </a:lnTo>
                  <a:lnTo>
                    <a:pt x="56" y="220"/>
                  </a:lnTo>
                  <a:lnTo>
                    <a:pt x="60" y="222"/>
                  </a:lnTo>
                  <a:lnTo>
                    <a:pt x="62" y="220"/>
                  </a:lnTo>
                  <a:lnTo>
                    <a:pt x="64" y="220"/>
                  </a:lnTo>
                  <a:lnTo>
                    <a:pt x="66" y="216"/>
                  </a:lnTo>
                  <a:lnTo>
                    <a:pt x="64" y="212"/>
                  </a:lnTo>
                  <a:lnTo>
                    <a:pt x="58" y="196"/>
                  </a:lnTo>
                  <a:lnTo>
                    <a:pt x="58" y="196"/>
                  </a:lnTo>
                  <a:lnTo>
                    <a:pt x="62" y="176"/>
                  </a:lnTo>
                  <a:lnTo>
                    <a:pt x="70" y="156"/>
                  </a:lnTo>
                  <a:lnTo>
                    <a:pt x="84" y="130"/>
                  </a:lnTo>
                  <a:lnTo>
                    <a:pt x="102" y="104"/>
                  </a:lnTo>
                  <a:lnTo>
                    <a:pt x="112" y="90"/>
                  </a:lnTo>
                  <a:lnTo>
                    <a:pt x="126" y="78"/>
                  </a:lnTo>
                  <a:lnTo>
                    <a:pt x="140" y="64"/>
                  </a:lnTo>
                  <a:lnTo>
                    <a:pt x="156" y="54"/>
                  </a:lnTo>
                  <a:lnTo>
                    <a:pt x="176" y="42"/>
                  </a:lnTo>
                  <a:lnTo>
                    <a:pt x="196" y="34"/>
                  </a:lnTo>
                  <a:lnTo>
                    <a:pt x="196" y="34"/>
                  </a:lnTo>
                  <a:lnTo>
                    <a:pt x="200" y="28"/>
                  </a:lnTo>
                  <a:lnTo>
                    <a:pt x="202" y="20"/>
                  </a:lnTo>
                  <a:lnTo>
                    <a:pt x="202" y="14"/>
                  </a:lnTo>
                  <a:lnTo>
                    <a:pt x="200" y="8"/>
                  </a:lnTo>
                  <a:lnTo>
                    <a:pt x="198" y="4"/>
                  </a:lnTo>
                  <a:lnTo>
                    <a:pt x="196" y="2"/>
                  </a:lnTo>
                  <a:lnTo>
                    <a:pt x="186" y="0"/>
                  </a:lnTo>
                  <a:lnTo>
                    <a:pt x="170" y="4"/>
                  </a:lnTo>
                  <a:lnTo>
                    <a:pt x="17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3" name="Freeform 11"/>
            <p:cNvSpPr>
              <a:spLocks/>
            </p:cNvSpPr>
            <p:nvPr/>
          </p:nvSpPr>
          <p:spPr bwMode="auto">
            <a:xfrm>
              <a:off x="-209" y="3200"/>
              <a:ext cx="208" cy="346"/>
            </a:xfrm>
            <a:custGeom>
              <a:avLst/>
              <a:gdLst>
                <a:gd name="T0" fmla="*/ 166 w 208"/>
                <a:gd name="T1" fmla="*/ 10 h 346"/>
                <a:gd name="T2" fmla="*/ 166 w 208"/>
                <a:gd name="T3" fmla="*/ 10 h 346"/>
                <a:gd name="T4" fmla="*/ 152 w 208"/>
                <a:gd name="T5" fmla="*/ 24 h 346"/>
                <a:gd name="T6" fmla="*/ 138 w 208"/>
                <a:gd name="T7" fmla="*/ 44 h 346"/>
                <a:gd name="T8" fmla="*/ 122 w 208"/>
                <a:gd name="T9" fmla="*/ 70 h 346"/>
                <a:gd name="T10" fmla="*/ 114 w 208"/>
                <a:gd name="T11" fmla="*/ 88 h 346"/>
                <a:gd name="T12" fmla="*/ 106 w 208"/>
                <a:gd name="T13" fmla="*/ 106 h 346"/>
                <a:gd name="T14" fmla="*/ 100 w 208"/>
                <a:gd name="T15" fmla="*/ 128 h 346"/>
                <a:gd name="T16" fmla="*/ 92 w 208"/>
                <a:gd name="T17" fmla="*/ 152 h 346"/>
                <a:gd name="T18" fmla="*/ 88 w 208"/>
                <a:gd name="T19" fmla="*/ 178 h 346"/>
                <a:gd name="T20" fmla="*/ 84 w 208"/>
                <a:gd name="T21" fmla="*/ 206 h 346"/>
                <a:gd name="T22" fmla="*/ 80 w 208"/>
                <a:gd name="T23" fmla="*/ 236 h 346"/>
                <a:gd name="T24" fmla="*/ 80 w 208"/>
                <a:gd name="T25" fmla="*/ 270 h 346"/>
                <a:gd name="T26" fmla="*/ 80 w 208"/>
                <a:gd name="T27" fmla="*/ 270 h 346"/>
                <a:gd name="T28" fmla="*/ 64 w 208"/>
                <a:gd name="T29" fmla="*/ 274 h 346"/>
                <a:gd name="T30" fmla="*/ 50 w 208"/>
                <a:gd name="T31" fmla="*/ 278 h 346"/>
                <a:gd name="T32" fmla="*/ 34 w 208"/>
                <a:gd name="T33" fmla="*/ 286 h 346"/>
                <a:gd name="T34" fmla="*/ 18 w 208"/>
                <a:gd name="T35" fmla="*/ 296 h 346"/>
                <a:gd name="T36" fmla="*/ 12 w 208"/>
                <a:gd name="T37" fmla="*/ 302 h 346"/>
                <a:gd name="T38" fmla="*/ 6 w 208"/>
                <a:gd name="T39" fmla="*/ 308 h 346"/>
                <a:gd name="T40" fmla="*/ 2 w 208"/>
                <a:gd name="T41" fmla="*/ 314 h 346"/>
                <a:gd name="T42" fmla="*/ 0 w 208"/>
                <a:gd name="T43" fmla="*/ 322 h 346"/>
                <a:gd name="T44" fmla="*/ 0 w 208"/>
                <a:gd name="T45" fmla="*/ 330 h 346"/>
                <a:gd name="T46" fmla="*/ 2 w 208"/>
                <a:gd name="T47" fmla="*/ 340 h 346"/>
                <a:gd name="T48" fmla="*/ 2 w 208"/>
                <a:gd name="T49" fmla="*/ 340 h 346"/>
                <a:gd name="T50" fmla="*/ 4 w 208"/>
                <a:gd name="T51" fmla="*/ 340 h 346"/>
                <a:gd name="T52" fmla="*/ 12 w 208"/>
                <a:gd name="T53" fmla="*/ 344 h 346"/>
                <a:gd name="T54" fmla="*/ 24 w 208"/>
                <a:gd name="T55" fmla="*/ 346 h 346"/>
                <a:gd name="T56" fmla="*/ 40 w 208"/>
                <a:gd name="T57" fmla="*/ 346 h 346"/>
                <a:gd name="T58" fmla="*/ 122 w 208"/>
                <a:gd name="T59" fmla="*/ 308 h 346"/>
                <a:gd name="T60" fmla="*/ 122 w 208"/>
                <a:gd name="T61" fmla="*/ 308 h 346"/>
                <a:gd name="T62" fmla="*/ 126 w 208"/>
                <a:gd name="T63" fmla="*/ 304 h 346"/>
                <a:gd name="T64" fmla="*/ 130 w 208"/>
                <a:gd name="T65" fmla="*/ 298 h 346"/>
                <a:gd name="T66" fmla="*/ 132 w 208"/>
                <a:gd name="T67" fmla="*/ 294 h 346"/>
                <a:gd name="T68" fmla="*/ 132 w 208"/>
                <a:gd name="T69" fmla="*/ 290 h 346"/>
                <a:gd name="T70" fmla="*/ 132 w 208"/>
                <a:gd name="T71" fmla="*/ 284 h 346"/>
                <a:gd name="T72" fmla="*/ 130 w 208"/>
                <a:gd name="T73" fmla="*/ 280 h 346"/>
                <a:gd name="T74" fmla="*/ 114 w 208"/>
                <a:gd name="T75" fmla="*/ 262 h 346"/>
                <a:gd name="T76" fmla="*/ 114 w 208"/>
                <a:gd name="T77" fmla="*/ 262 h 346"/>
                <a:gd name="T78" fmla="*/ 114 w 208"/>
                <a:gd name="T79" fmla="*/ 240 h 346"/>
                <a:gd name="T80" fmla="*/ 114 w 208"/>
                <a:gd name="T81" fmla="*/ 214 h 346"/>
                <a:gd name="T82" fmla="*/ 118 w 208"/>
                <a:gd name="T83" fmla="*/ 182 h 346"/>
                <a:gd name="T84" fmla="*/ 122 w 208"/>
                <a:gd name="T85" fmla="*/ 164 h 346"/>
                <a:gd name="T86" fmla="*/ 128 w 208"/>
                <a:gd name="T87" fmla="*/ 146 h 346"/>
                <a:gd name="T88" fmla="*/ 136 w 208"/>
                <a:gd name="T89" fmla="*/ 126 h 346"/>
                <a:gd name="T90" fmla="*/ 144 w 208"/>
                <a:gd name="T91" fmla="*/ 108 h 346"/>
                <a:gd name="T92" fmla="*/ 156 w 208"/>
                <a:gd name="T93" fmla="*/ 88 h 346"/>
                <a:gd name="T94" fmla="*/ 170 w 208"/>
                <a:gd name="T95" fmla="*/ 70 h 346"/>
                <a:gd name="T96" fmla="*/ 188 w 208"/>
                <a:gd name="T97" fmla="*/ 52 h 346"/>
                <a:gd name="T98" fmla="*/ 208 w 208"/>
                <a:gd name="T99" fmla="*/ 36 h 346"/>
                <a:gd name="T100" fmla="*/ 208 w 208"/>
                <a:gd name="T101" fmla="*/ 36 h 346"/>
                <a:gd name="T102" fmla="*/ 208 w 208"/>
                <a:gd name="T103" fmla="*/ 28 h 346"/>
                <a:gd name="T104" fmla="*/ 208 w 208"/>
                <a:gd name="T105" fmla="*/ 20 h 346"/>
                <a:gd name="T106" fmla="*/ 206 w 208"/>
                <a:gd name="T107" fmla="*/ 12 h 346"/>
                <a:gd name="T108" fmla="*/ 202 w 208"/>
                <a:gd name="T109" fmla="*/ 4 h 346"/>
                <a:gd name="T110" fmla="*/ 198 w 208"/>
                <a:gd name="T111" fmla="*/ 2 h 346"/>
                <a:gd name="T112" fmla="*/ 194 w 208"/>
                <a:gd name="T113" fmla="*/ 0 h 346"/>
                <a:gd name="T114" fmla="*/ 190 w 208"/>
                <a:gd name="T115" fmla="*/ 0 h 346"/>
                <a:gd name="T116" fmla="*/ 182 w 208"/>
                <a:gd name="T117" fmla="*/ 2 h 346"/>
                <a:gd name="T118" fmla="*/ 166 w 208"/>
                <a:gd name="T119" fmla="*/ 10 h 346"/>
                <a:gd name="T120" fmla="*/ 166 w 208"/>
                <a:gd name="T121" fmla="*/ 1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8" h="346">
                  <a:moveTo>
                    <a:pt x="166" y="10"/>
                  </a:moveTo>
                  <a:lnTo>
                    <a:pt x="166" y="10"/>
                  </a:lnTo>
                  <a:lnTo>
                    <a:pt x="152" y="24"/>
                  </a:lnTo>
                  <a:lnTo>
                    <a:pt x="138" y="44"/>
                  </a:lnTo>
                  <a:lnTo>
                    <a:pt x="122" y="70"/>
                  </a:lnTo>
                  <a:lnTo>
                    <a:pt x="114" y="88"/>
                  </a:lnTo>
                  <a:lnTo>
                    <a:pt x="106" y="106"/>
                  </a:lnTo>
                  <a:lnTo>
                    <a:pt x="100" y="128"/>
                  </a:lnTo>
                  <a:lnTo>
                    <a:pt x="92" y="152"/>
                  </a:lnTo>
                  <a:lnTo>
                    <a:pt x="88" y="178"/>
                  </a:lnTo>
                  <a:lnTo>
                    <a:pt x="84" y="206"/>
                  </a:lnTo>
                  <a:lnTo>
                    <a:pt x="80" y="236"/>
                  </a:lnTo>
                  <a:lnTo>
                    <a:pt x="80" y="270"/>
                  </a:lnTo>
                  <a:lnTo>
                    <a:pt x="80" y="270"/>
                  </a:lnTo>
                  <a:lnTo>
                    <a:pt x="64" y="274"/>
                  </a:lnTo>
                  <a:lnTo>
                    <a:pt x="50" y="278"/>
                  </a:lnTo>
                  <a:lnTo>
                    <a:pt x="34" y="286"/>
                  </a:lnTo>
                  <a:lnTo>
                    <a:pt x="18" y="296"/>
                  </a:lnTo>
                  <a:lnTo>
                    <a:pt x="12" y="302"/>
                  </a:lnTo>
                  <a:lnTo>
                    <a:pt x="6" y="308"/>
                  </a:lnTo>
                  <a:lnTo>
                    <a:pt x="2" y="314"/>
                  </a:lnTo>
                  <a:lnTo>
                    <a:pt x="0" y="322"/>
                  </a:lnTo>
                  <a:lnTo>
                    <a:pt x="0" y="330"/>
                  </a:lnTo>
                  <a:lnTo>
                    <a:pt x="2" y="340"/>
                  </a:lnTo>
                  <a:lnTo>
                    <a:pt x="2" y="340"/>
                  </a:lnTo>
                  <a:lnTo>
                    <a:pt x="4" y="340"/>
                  </a:lnTo>
                  <a:lnTo>
                    <a:pt x="12" y="344"/>
                  </a:lnTo>
                  <a:lnTo>
                    <a:pt x="24" y="346"/>
                  </a:lnTo>
                  <a:lnTo>
                    <a:pt x="40" y="346"/>
                  </a:lnTo>
                  <a:lnTo>
                    <a:pt x="122" y="308"/>
                  </a:lnTo>
                  <a:lnTo>
                    <a:pt x="122" y="308"/>
                  </a:lnTo>
                  <a:lnTo>
                    <a:pt x="126" y="304"/>
                  </a:lnTo>
                  <a:lnTo>
                    <a:pt x="130" y="298"/>
                  </a:lnTo>
                  <a:lnTo>
                    <a:pt x="132" y="294"/>
                  </a:lnTo>
                  <a:lnTo>
                    <a:pt x="132" y="290"/>
                  </a:lnTo>
                  <a:lnTo>
                    <a:pt x="132" y="284"/>
                  </a:lnTo>
                  <a:lnTo>
                    <a:pt x="130" y="280"/>
                  </a:lnTo>
                  <a:lnTo>
                    <a:pt x="114" y="262"/>
                  </a:lnTo>
                  <a:lnTo>
                    <a:pt x="114" y="262"/>
                  </a:lnTo>
                  <a:lnTo>
                    <a:pt x="114" y="240"/>
                  </a:lnTo>
                  <a:lnTo>
                    <a:pt x="114" y="214"/>
                  </a:lnTo>
                  <a:lnTo>
                    <a:pt x="118" y="182"/>
                  </a:lnTo>
                  <a:lnTo>
                    <a:pt x="122" y="164"/>
                  </a:lnTo>
                  <a:lnTo>
                    <a:pt x="128" y="146"/>
                  </a:lnTo>
                  <a:lnTo>
                    <a:pt x="136" y="126"/>
                  </a:lnTo>
                  <a:lnTo>
                    <a:pt x="144" y="108"/>
                  </a:lnTo>
                  <a:lnTo>
                    <a:pt x="156" y="88"/>
                  </a:lnTo>
                  <a:lnTo>
                    <a:pt x="170" y="70"/>
                  </a:lnTo>
                  <a:lnTo>
                    <a:pt x="188" y="52"/>
                  </a:lnTo>
                  <a:lnTo>
                    <a:pt x="208" y="36"/>
                  </a:lnTo>
                  <a:lnTo>
                    <a:pt x="208" y="36"/>
                  </a:lnTo>
                  <a:lnTo>
                    <a:pt x="208" y="28"/>
                  </a:lnTo>
                  <a:lnTo>
                    <a:pt x="208" y="20"/>
                  </a:lnTo>
                  <a:lnTo>
                    <a:pt x="206" y="12"/>
                  </a:lnTo>
                  <a:lnTo>
                    <a:pt x="202" y="4"/>
                  </a:lnTo>
                  <a:lnTo>
                    <a:pt x="198" y="2"/>
                  </a:lnTo>
                  <a:lnTo>
                    <a:pt x="194" y="0"/>
                  </a:lnTo>
                  <a:lnTo>
                    <a:pt x="190" y="0"/>
                  </a:lnTo>
                  <a:lnTo>
                    <a:pt x="182" y="2"/>
                  </a:lnTo>
                  <a:lnTo>
                    <a:pt x="166" y="10"/>
                  </a:lnTo>
                  <a:lnTo>
                    <a:pt x="166"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12"/>
            <p:cNvSpPr>
              <a:spLocks/>
            </p:cNvSpPr>
            <p:nvPr/>
          </p:nvSpPr>
          <p:spPr bwMode="auto">
            <a:xfrm>
              <a:off x="217" y="3170"/>
              <a:ext cx="208" cy="346"/>
            </a:xfrm>
            <a:custGeom>
              <a:avLst/>
              <a:gdLst>
                <a:gd name="T0" fmla="*/ 42 w 208"/>
                <a:gd name="T1" fmla="*/ 10 h 346"/>
                <a:gd name="T2" fmla="*/ 42 w 208"/>
                <a:gd name="T3" fmla="*/ 10 h 346"/>
                <a:gd name="T4" fmla="*/ 56 w 208"/>
                <a:gd name="T5" fmla="*/ 24 h 346"/>
                <a:gd name="T6" fmla="*/ 70 w 208"/>
                <a:gd name="T7" fmla="*/ 42 h 346"/>
                <a:gd name="T8" fmla="*/ 86 w 208"/>
                <a:gd name="T9" fmla="*/ 70 h 346"/>
                <a:gd name="T10" fmla="*/ 94 w 208"/>
                <a:gd name="T11" fmla="*/ 88 h 346"/>
                <a:gd name="T12" fmla="*/ 102 w 208"/>
                <a:gd name="T13" fmla="*/ 106 h 346"/>
                <a:gd name="T14" fmla="*/ 108 w 208"/>
                <a:gd name="T15" fmla="*/ 128 h 346"/>
                <a:gd name="T16" fmla="*/ 116 w 208"/>
                <a:gd name="T17" fmla="*/ 150 h 346"/>
                <a:gd name="T18" fmla="*/ 120 w 208"/>
                <a:gd name="T19" fmla="*/ 176 h 346"/>
                <a:gd name="T20" fmla="*/ 126 w 208"/>
                <a:gd name="T21" fmla="*/ 204 h 346"/>
                <a:gd name="T22" fmla="*/ 128 w 208"/>
                <a:gd name="T23" fmla="*/ 236 h 346"/>
                <a:gd name="T24" fmla="*/ 128 w 208"/>
                <a:gd name="T25" fmla="*/ 268 h 346"/>
                <a:gd name="T26" fmla="*/ 128 w 208"/>
                <a:gd name="T27" fmla="*/ 268 h 346"/>
                <a:gd name="T28" fmla="*/ 144 w 208"/>
                <a:gd name="T29" fmla="*/ 272 h 346"/>
                <a:gd name="T30" fmla="*/ 158 w 208"/>
                <a:gd name="T31" fmla="*/ 278 h 346"/>
                <a:gd name="T32" fmla="*/ 174 w 208"/>
                <a:gd name="T33" fmla="*/ 286 h 346"/>
                <a:gd name="T34" fmla="*/ 190 w 208"/>
                <a:gd name="T35" fmla="*/ 294 h 346"/>
                <a:gd name="T36" fmla="*/ 196 w 208"/>
                <a:gd name="T37" fmla="*/ 300 h 346"/>
                <a:gd name="T38" fmla="*/ 202 w 208"/>
                <a:gd name="T39" fmla="*/ 306 h 346"/>
                <a:gd name="T40" fmla="*/ 206 w 208"/>
                <a:gd name="T41" fmla="*/ 314 h 346"/>
                <a:gd name="T42" fmla="*/ 208 w 208"/>
                <a:gd name="T43" fmla="*/ 322 h 346"/>
                <a:gd name="T44" fmla="*/ 208 w 208"/>
                <a:gd name="T45" fmla="*/ 330 h 346"/>
                <a:gd name="T46" fmla="*/ 206 w 208"/>
                <a:gd name="T47" fmla="*/ 338 h 346"/>
                <a:gd name="T48" fmla="*/ 206 w 208"/>
                <a:gd name="T49" fmla="*/ 338 h 346"/>
                <a:gd name="T50" fmla="*/ 204 w 208"/>
                <a:gd name="T51" fmla="*/ 340 h 346"/>
                <a:gd name="T52" fmla="*/ 196 w 208"/>
                <a:gd name="T53" fmla="*/ 344 h 346"/>
                <a:gd name="T54" fmla="*/ 186 w 208"/>
                <a:gd name="T55" fmla="*/ 346 h 346"/>
                <a:gd name="T56" fmla="*/ 170 w 208"/>
                <a:gd name="T57" fmla="*/ 346 h 346"/>
                <a:gd name="T58" fmla="*/ 86 w 208"/>
                <a:gd name="T59" fmla="*/ 306 h 346"/>
                <a:gd name="T60" fmla="*/ 86 w 208"/>
                <a:gd name="T61" fmla="*/ 306 h 346"/>
                <a:gd name="T62" fmla="*/ 82 w 208"/>
                <a:gd name="T63" fmla="*/ 304 h 346"/>
                <a:gd name="T64" fmla="*/ 78 w 208"/>
                <a:gd name="T65" fmla="*/ 298 h 346"/>
                <a:gd name="T66" fmla="*/ 76 w 208"/>
                <a:gd name="T67" fmla="*/ 294 h 346"/>
                <a:gd name="T68" fmla="*/ 76 w 208"/>
                <a:gd name="T69" fmla="*/ 290 h 346"/>
                <a:gd name="T70" fmla="*/ 76 w 208"/>
                <a:gd name="T71" fmla="*/ 284 h 346"/>
                <a:gd name="T72" fmla="*/ 78 w 208"/>
                <a:gd name="T73" fmla="*/ 278 h 346"/>
                <a:gd name="T74" fmla="*/ 94 w 208"/>
                <a:gd name="T75" fmla="*/ 262 h 346"/>
                <a:gd name="T76" fmla="*/ 94 w 208"/>
                <a:gd name="T77" fmla="*/ 262 h 346"/>
                <a:gd name="T78" fmla="*/ 96 w 208"/>
                <a:gd name="T79" fmla="*/ 238 h 346"/>
                <a:gd name="T80" fmla="*/ 94 w 208"/>
                <a:gd name="T81" fmla="*/ 212 h 346"/>
                <a:gd name="T82" fmla="*/ 90 w 208"/>
                <a:gd name="T83" fmla="*/ 180 h 346"/>
                <a:gd name="T84" fmla="*/ 86 w 208"/>
                <a:gd name="T85" fmla="*/ 162 h 346"/>
                <a:gd name="T86" fmla="*/ 80 w 208"/>
                <a:gd name="T87" fmla="*/ 144 h 346"/>
                <a:gd name="T88" fmla="*/ 74 w 208"/>
                <a:gd name="T89" fmla="*/ 126 h 346"/>
                <a:gd name="T90" fmla="*/ 64 w 208"/>
                <a:gd name="T91" fmla="*/ 106 h 346"/>
                <a:gd name="T92" fmla="*/ 52 w 208"/>
                <a:gd name="T93" fmla="*/ 88 h 346"/>
                <a:gd name="T94" fmla="*/ 38 w 208"/>
                <a:gd name="T95" fmla="*/ 70 h 346"/>
                <a:gd name="T96" fmla="*/ 20 w 208"/>
                <a:gd name="T97" fmla="*/ 52 h 346"/>
                <a:gd name="T98" fmla="*/ 0 w 208"/>
                <a:gd name="T99" fmla="*/ 36 h 346"/>
                <a:gd name="T100" fmla="*/ 0 w 208"/>
                <a:gd name="T101" fmla="*/ 36 h 346"/>
                <a:gd name="T102" fmla="*/ 0 w 208"/>
                <a:gd name="T103" fmla="*/ 26 h 346"/>
                <a:gd name="T104" fmla="*/ 0 w 208"/>
                <a:gd name="T105" fmla="*/ 18 h 346"/>
                <a:gd name="T106" fmla="*/ 2 w 208"/>
                <a:gd name="T107" fmla="*/ 10 h 346"/>
                <a:gd name="T108" fmla="*/ 6 w 208"/>
                <a:gd name="T109" fmla="*/ 4 h 346"/>
                <a:gd name="T110" fmla="*/ 10 w 208"/>
                <a:gd name="T111" fmla="*/ 2 h 346"/>
                <a:gd name="T112" fmla="*/ 14 w 208"/>
                <a:gd name="T113" fmla="*/ 0 h 346"/>
                <a:gd name="T114" fmla="*/ 18 w 208"/>
                <a:gd name="T115" fmla="*/ 0 h 346"/>
                <a:gd name="T116" fmla="*/ 26 w 208"/>
                <a:gd name="T117" fmla="*/ 2 h 346"/>
                <a:gd name="T118" fmla="*/ 42 w 208"/>
                <a:gd name="T119" fmla="*/ 10 h 346"/>
                <a:gd name="T120" fmla="*/ 42 w 208"/>
                <a:gd name="T121" fmla="*/ 10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8" h="346">
                  <a:moveTo>
                    <a:pt x="42" y="10"/>
                  </a:moveTo>
                  <a:lnTo>
                    <a:pt x="42" y="10"/>
                  </a:lnTo>
                  <a:lnTo>
                    <a:pt x="56" y="24"/>
                  </a:lnTo>
                  <a:lnTo>
                    <a:pt x="70" y="42"/>
                  </a:lnTo>
                  <a:lnTo>
                    <a:pt x="86" y="70"/>
                  </a:lnTo>
                  <a:lnTo>
                    <a:pt x="94" y="88"/>
                  </a:lnTo>
                  <a:lnTo>
                    <a:pt x="102" y="106"/>
                  </a:lnTo>
                  <a:lnTo>
                    <a:pt x="108" y="128"/>
                  </a:lnTo>
                  <a:lnTo>
                    <a:pt x="116" y="150"/>
                  </a:lnTo>
                  <a:lnTo>
                    <a:pt x="120" y="176"/>
                  </a:lnTo>
                  <a:lnTo>
                    <a:pt x="126" y="204"/>
                  </a:lnTo>
                  <a:lnTo>
                    <a:pt x="128" y="236"/>
                  </a:lnTo>
                  <a:lnTo>
                    <a:pt x="128" y="268"/>
                  </a:lnTo>
                  <a:lnTo>
                    <a:pt x="128" y="268"/>
                  </a:lnTo>
                  <a:lnTo>
                    <a:pt x="144" y="272"/>
                  </a:lnTo>
                  <a:lnTo>
                    <a:pt x="158" y="278"/>
                  </a:lnTo>
                  <a:lnTo>
                    <a:pt x="174" y="286"/>
                  </a:lnTo>
                  <a:lnTo>
                    <a:pt x="190" y="294"/>
                  </a:lnTo>
                  <a:lnTo>
                    <a:pt x="196" y="300"/>
                  </a:lnTo>
                  <a:lnTo>
                    <a:pt x="202" y="306"/>
                  </a:lnTo>
                  <a:lnTo>
                    <a:pt x="206" y="314"/>
                  </a:lnTo>
                  <a:lnTo>
                    <a:pt x="208" y="322"/>
                  </a:lnTo>
                  <a:lnTo>
                    <a:pt x="208" y="330"/>
                  </a:lnTo>
                  <a:lnTo>
                    <a:pt x="206" y="338"/>
                  </a:lnTo>
                  <a:lnTo>
                    <a:pt x="206" y="338"/>
                  </a:lnTo>
                  <a:lnTo>
                    <a:pt x="204" y="340"/>
                  </a:lnTo>
                  <a:lnTo>
                    <a:pt x="196" y="344"/>
                  </a:lnTo>
                  <a:lnTo>
                    <a:pt x="186" y="346"/>
                  </a:lnTo>
                  <a:lnTo>
                    <a:pt x="170" y="346"/>
                  </a:lnTo>
                  <a:lnTo>
                    <a:pt x="86" y="306"/>
                  </a:lnTo>
                  <a:lnTo>
                    <a:pt x="86" y="306"/>
                  </a:lnTo>
                  <a:lnTo>
                    <a:pt x="82" y="304"/>
                  </a:lnTo>
                  <a:lnTo>
                    <a:pt x="78" y="298"/>
                  </a:lnTo>
                  <a:lnTo>
                    <a:pt x="76" y="294"/>
                  </a:lnTo>
                  <a:lnTo>
                    <a:pt x="76" y="290"/>
                  </a:lnTo>
                  <a:lnTo>
                    <a:pt x="76" y="284"/>
                  </a:lnTo>
                  <a:lnTo>
                    <a:pt x="78" y="278"/>
                  </a:lnTo>
                  <a:lnTo>
                    <a:pt x="94" y="262"/>
                  </a:lnTo>
                  <a:lnTo>
                    <a:pt x="94" y="262"/>
                  </a:lnTo>
                  <a:lnTo>
                    <a:pt x="96" y="238"/>
                  </a:lnTo>
                  <a:lnTo>
                    <a:pt x="94" y="212"/>
                  </a:lnTo>
                  <a:lnTo>
                    <a:pt x="90" y="180"/>
                  </a:lnTo>
                  <a:lnTo>
                    <a:pt x="86" y="162"/>
                  </a:lnTo>
                  <a:lnTo>
                    <a:pt x="80" y="144"/>
                  </a:lnTo>
                  <a:lnTo>
                    <a:pt x="74" y="126"/>
                  </a:lnTo>
                  <a:lnTo>
                    <a:pt x="64" y="106"/>
                  </a:lnTo>
                  <a:lnTo>
                    <a:pt x="52" y="88"/>
                  </a:lnTo>
                  <a:lnTo>
                    <a:pt x="38" y="70"/>
                  </a:lnTo>
                  <a:lnTo>
                    <a:pt x="20" y="52"/>
                  </a:lnTo>
                  <a:lnTo>
                    <a:pt x="0" y="36"/>
                  </a:lnTo>
                  <a:lnTo>
                    <a:pt x="0" y="36"/>
                  </a:lnTo>
                  <a:lnTo>
                    <a:pt x="0" y="26"/>
                  </a:lnTo>
                  <a:lnTo>
                    <a:pt x="0" y="18"/>
                  </a:lnTo>
                  <a:lnTo>
                    <a:pt x="2" y="10"/>
                  </a:lnTo>
                  <a:lnTo>
                    <a:pt x="6" y="4"/>
                  </a:lnTo>
                  <a:lnTo>
                    <a:pt x="10" y="2"/>
                  </a:lnTo>
                  <a:lnTo>
                    <a:pt x="14" y="0"/>
                  </a:lnTo>
                  <a:lnTo>
                    <a:pt x="18" y="0"/>
                  </a:lnTo>
                  <a:lnTo>
                    <a:pt x="26" y="2"/>
                  </a:lnTo>
                  <a:lnTo>
                    <a:pt x="42" y="10"/>
                  </a:lnTo>
                  <a:lnTo>
                    <a:pt x="42"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13"/>
            <p:cNvSpPr>
              <a:spLocks/>
            </p:cNvSpPr>
            <p:nvPr/>
          </p:nvSpPr>
          <p:spPr bwMode="auto">
            <a:xfrm>
              <a:off x="-313" y="2618"/>
              <a:ext cx="710" cy="458"/>
            </a:xfrm>
            <a:custGeom>
              <a:avLst/>
              <a:gdLst>
                <a:gd name="T0" fmla="*/ 2 w 710"/>
                <a:gd name="T1" fmla="*/ 308 h 458"/>
                <a:gd name="T2" fmla="*/ 0 w 710"/>
                <a:gd name="T3" fmla="*/ 262 h 458"/>
                <a:gd name="T4" fmla="*/ 12 w 710"/>
                <a:gd name="T5" fmla="*/ 218 h 458"/>
                <a:gd name="T6" fmla="*/ 36 w 710"/>
                <a:gd name="T7" fmla="*/ 174 h 458"/>
                <a:gd name="T8" fmla="*/ 72 w 710"/>
                <a:gd name="T9" fmla="*/ 132 h 458"/>
                <a:gd name="T10" fmla="*/ 118 w 710"/>
                <a:gd name="T11" fmla="*/ 94 h 458"/>
                <a:gd name="T12" fmla="*/ 174 w 710"/>
                <a:gd name="T13" fmla="*/ 60 h 458"/>
                <a:gd name="T14" fmla="*/ 238 w 710"/>
                <a:gd name="T15" fmla="*/ 34 h 458"/>
                <a:gd name="T16" fmla="*/ 308 w 710"/>
                <a:gd name="T17" fmla="*/ 14 h 458"/>
                <a:gd name="T18" fmla="*/ 344 w 710"/>
                <a:gd name="T19" fmla="*/ 6 h 458"/>
                <a:gd name="T20" fmla="*/ 414 w 710"/>
                <a:gd name="T21" fmla="*/ 0 h 458"/>
                <a:gd name="T22" fmla="*/ 480 w 710"/>
                <a:gd name="T23" fmla="*/ 2 h 458"/>
                <a:gd name="T24" fmla="*/ 542 w 710"/>
                <a:gd name="T25" fmla="*/ 14 h 458"/>
                <a:gd name="T26" fmla="*/ 596 w 710"/>
                <a:gd name="T27" fmla="*/ 32 h 458"/>
                <a:gd name="T28" fmla="*/ 642 w 710"/>
                <a:gd name="T29" fmla="*/ 58 h 458"/>
                <a:gd name="T30" fmla="*/ 676 w 710"/>
                <a:gd name="T31" fmla="*/ 92 h 458"/>
                <a:gd name="T32" fmla="*/ 700 w 710"/>
                <a:gd name="T33" fmla="*/ 130 h 458"/>
                <a:gd name="T34" fmla="*/ 706 w 710"/>
                <a:gd name="T35" fmla="*/ 152 h 458"/>
                <a:gd name="T36" fmla="*/ 708 w 710"/>
                <a:gd name="T37" fmla="*/ 198 h 458"/>
                <a:gd name="T38" fmla="*/ 698 w 710"/>
                <a:gd name="T39" fmla="*/ 242 h 458"/>
                <a:gd name="T40" fmla="*/ 674 w 710"/>
                <a:gd name="T41" fmla="*/ 286 h 458"/>
                <a:gd name="T42" fmla="*/ 638 w 710"/>
                <a:gd name="T43" fmla="*/ 328 h 458"/>
                <a:gd name="T44" fmla="*/ 590 w 710"/>
                <a:gd name="T45" fmla="*/ 366 h 458"/>
                <a:gd name="T46" fmla="*/ 536 w 710"/>
                <a:gd name="T47" fmla="*/ 398 h 458"/>
                <a:gd name="T48" fmla="*/ 472 w 710"/>
                <a:gd name="T49" fmla="*/ 426 h 458"/>
                <a:gd name="T50" fmla="*/ 402 w 710"/>
                <a:gd name="T51" fmla="*/ 446 h 458"/>
                <a:gd name="T52" fmla="*/ 366 w 710"/>
                <a:gd name="T53" fmla="*/ 452 h 458"/>
                <a:gd name="T54" fmla="*/ 296 w 710"/>
                <a:gd name="T55" fmla="*/ 458 h 458"/>
                <a:gd name="T56" fmla="*/ 228 w 710"/>
                <a:gd name="T57" fmla="*/ 456 h 458"/>
                <a:gd name="T58" fmla="*/ 168 w 710"/>
                <a:gd name="T59" fmla="*/ 446 h 458"/>
                <a:gd name="T60" fmla="*/ 114 w 710"/>
                <a:gd name="T61" fmla="*/ 426 h 458"/>
                <a:gd name="T62" fmla="*/ 68 w 710"/>
                <a:gd name="T63" fmla="*/ 400 h 458"/>
                <a:gd name="T64" fmla="*/ 32 w 710"/>
                <a:gd name="T65" fmla="*/ 368 h 458"/>
                <a:gd name="T66" fmla="*/ 10 w 710"/>
                <a:gd name="T67" fmla="*/ 328 h 458"/>
                <a:gd name="T68" fmla="*/ 2 w 710"/>
                <a:gd name="T69" fmla="*/ 308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0" h="458">
                  <a:moveTo>
                    <a:pt x="2" y="308"/>
                  </a:moveTo>
                  <a:lnTo>
                    <a:pt x="2" y="308"/>
                  </a:lnTo>
                  <a:lnTo>
                    <a:pt x="0" y="284"/>
                  </a:lnTo>
                  <a:lnTo>
                    <a:pt x="0" y="262"/>
                  </a:lnTo>
                  <a:lnTo>
                    <a:pt x="4" y="240"/>
                  </a:lnTo>
                  <a:lnTo>
                    <a:pt x="12" y="218"/>
                  </a:lnTo>
                  <a:lnTo>
                    <a:pt x="22" y="194"/>
                  </a:lnTo>
                  <a:lnTo>
                    <a:pt x="36" y="174"/>
                  </a:lnTo>
                  <a:lnTo>
                    <a:pt x="52" y="152"/>
                  </a:lnTo>
                  <a:lnTo>
                    <a:pt x="72" y="132"/>
                  </a:lnTo>
                  <a:lnTo>
                    <a:pt x="94" y="112"/>
                  </a:lnTo>
                  <a:lnTo>
                    <a:pt x="118" y="94"/>
                  </a:lnTo>
                  <a:lnTo>
                    <a:pt x="146" y="76"/>
                  </a:lnTo>
                  <a:lnTo>
                    <a:pt x="174" y="60"/>
                  </a:lnTo>
                  <a:lnTo>
                    <a:pt x="204" y="46"/>
                  </a:lnTo>
                  <a:lnTo>
                    <a:pt x="238" y="34"/>
                  </a:lnTo>
                  <a:lnTo>
                    <a:pt x="272" y="22"/>
                  </a:lnTo>
                  <a:lnTo>
                    <a:pt x="308" y="14"/>
                  </a:lnTo>
                  <a:lnTo>
                    <a:pt x="308" y="14"/>
                  </a:lnTo>
                  <a:lnTo>
                    <a:pt x="344" y="6"/>
                  </a:lnTo>
                  <a:lnTo>
                    <a:pt x="378" y="2"/>
                  </a:lnTo>
                  <a:lnTo>
                    <a:pt x="414" y="0"/>
                  </a:lnTo>
                  <a:lnTo>
                    <a:pt x="448" y="0"/>
                  </a:lnTo>
                  <a:lnTo>
                    <a:pt x="480" y="2"/>
                  </a:lnTo>
                  <a:lnTo>
                    <a:pt x="512" y="8"/>
                  </a:lnTo>
                  <a:lnTo>
                    <a:pt x="542" y="14"/>
                  </a:lnTo>
                  <a:lnTo>
                    <a:pt x="570" y="22"/>
                  </a:lnTo>
                  <a:lnTo>
                    <a:pt x="596" y="32"/>
                  </a:lnTo>
                  <a:lnTo>
                    <a:pt x="620" y="44"/>
                  </a:lnTo>
                  <a:lnTo>
                    <a:pt x="642" y="58"/>
                  </a:lnTo>
                  <a:lnTo>
                    <a:pt x="660" y="74"/>
                  </a:lnTo>
                  <a:lnTo>
                    <a:pt x="676" y="92"/>
                  </a:lnTo>
                  <a:lnTo>
                    <a:pt x="690" y="110"/>
                  </a:lnTo>
                  <a:lnTo>
                    <a:pt x="700" y="130"/>
                  </a:lnTo>
                  <a:lnTo>
                    <a:pt x="706" y="152"/>
                  </a:lnTo>
                  <a:lnTo>
                    <a:pt x="706" y="152"/>
                  </a:lnTo>
                  <a:lnTo>
                    <a:pt x="710" y="174"/>
                  </a:lnTo>
                  <a:lnTo>
                    <a:pt x="708" y="198"/>
                  </a:lnTo>
                  <a:lnTo>
                    <a:pt x="704" y="220"/>
                  </a:lnTo>
                  <a:lnTo>
                    <a:pt x="698" y="242"/>
                  </a:lnTo>
                  <a:lnTo>
                    <a:pt x="686" y="264"/>
                  </a:lnTo>
                  <a:lnTo>
                    <a:pt x="674" y="286"/>
                  </a:lnTo>
                  <a:lnTo>
                    <a:pt x="656" y="308"/>
                  </a:lnTo>
                  <a:lnTo>
                    <a:pt x="638" y="328"/>
                  </a:lnTo>
                  <a:lnTo>
                    <a:pt x="616" y="346"/>
                  </a:lnTo>
                  <a:lnTo>
                    <a:pt x="590" y="366"/>
                  </a:lnTo>
                  <a:lnTo>
                    <a:pt x="564" y="382"/>
                  </a:lnTo>
                  <a:lnTo>
                    <a:pt x="536" y="398"/>
                  </a:lnTo>
                  <a:lnTo>
                    <a:pt x="504" y="412"/>
                  </a:lnTo>
                  <a:lnTo>
                    <a:pt x="472" y="426"/>
                  </a:lnTo>
                  <a:lnTo>
                    <a:pt x="438" y="436"/>
                  </a:lnTo>
                  <a:lnTo>
                    <a:pt x="402" y="446"/>
                  </a:lnTo>
                  <a:lnTo>
                    <a:pt x="402" y="446"/>
                  </a:lnTo>
                  <a:lnTo>
                    <a:pt x="366" y="452"/>
                  </a:lnTo>
                  <a:lnTo>
                    <a:pt x="330" y="456"/>
                  </a:lnTo>
                  <a:lnTo>
                    <a:pt x="296" y="458"/>
                  </a:lnTo>
                  <a:lnTo>
                    <a:pt x="262" y="458"/>
                  </a:lnTo>
                  <a:lnTo>
                    <a:pt x="228" y="456"/>
                  </a:lnTo>
                  <a:lnTo>
                    <a:pt x="198" y="452"/>
                  </a:lnTo>
                  <a:lnTo>
                    <a:pt x="168" y="446"/>
                  </a:lnTo>
                  <a:lnTo>
                    <a:pt x="140" y="438"/>
                  </a:lnTo>
                  <a:lnTo>
                    <a:pt x="114" y="426"/>
                  </a:lnTo>
                  <a:lnTo>
                    <a:pt x="90" y="414"/>
                  </a:lnTo>
                  <a:lnTo>
                    <a:pt x="68" y="400"/>
                  </a:lnTo>
                  <a:lnTo>
                    <a:pt x="48" y="386"/>
                  </a:lnTo>
                  <a:lnTo>
                    <a:pt x="32" y="368"/>
                  </a:lnTo>
                  <a:lnTo>
                    <a:pt x="20" y="350"/>
                  </a:lnTo>
                  <a:lnTo>
                    <a:pt x="10" y="328"/>
                  </a:lnTo>
                  <a:lnTo>
                    <a:pt x="2" y="308"/>
                  </a:lnTo>
                  <a:lnTo>
                    <a:pt x="2" y="30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14"/>
            <p:cNvSpPr>
              <a:spLocks/>
            </p:cNvSpPr>
            <p:nvPr/>
          </p:nvSpPr>
          <p:spPr bwMode="auto">
            <a:xfrm>
              <a:off x="149" y="2706"/>
              <a:ext cx="102" cy="90"/>
            </a:xfrm>
            <a:custGeom>
              <a:avLst/>
              <a:gdLst>
                <a:gd name="T0" fmla="*/ 22 w 102"/>
                <a:gd name="T1" fmla="*/ 90 h 90"/>
                <a:gd name="T2" fmla="*/ 22 w 102"/>
                <a:gd name="T3" fmla="*/ 90 h 90"/>
                <a:gd name="T4" fmla="*/ 38 w 102"/>
                <a:gd name="T5" fmla="*/ 84 h 90"/>
                <a:gd name="T6" fmla="*/ 54 w 102"/>
                <a:gd name="T7" fmla="*/ 80 h 90"/>
                <a:gd name="T8" fmla="*/ 54 w 102"/>
                <a:gd name="T9" fmla="*/ 80 h 90"/>
                <a:gd name="T10" fmla="*/ 78 w 102"/>
                <a:gd name="T11" fmla="*/ 76 h 90"/>
                <a:gd name="T12" fmla="*/ 98 w 102"/>
                <a:gd name="T13" fmla="*/ 76 h 90"/>
                <a:gd name="T14" fmla="*/ 98 w 102"/>
                <a:gd name="T15" fmla="*/ 76 h 90"/>
                <a:gd name="T16" fmla="*/ 102 w 102"/>
                <a:gd name="T17" fmla="*/ 62 h 90"/>
                <a:gd name="T18" fmla="*/ 100 w 102"/>
                <a:gd name="T19" fmla="*/ 48 h 90"/>
                <a:gd name="T20" fmla="*/ 96 w 102"/>
                <a:gd name="T21" fmla="*/ 32 h 90"/>
                <a:gd name="T22" fmla="*/ 86 w 102"/>
                <a:gd name="T23" fmla="*/ 20 h 90"/>
                <a:gd name="T24" fmla="*/ 86 w 102"/>
                <a:gd name="T25" fmla="*/ 20 h 90"/>
                <a:gd name="T26" fmla="*/ 78 w 102"/>
                <a:gd name="T27" fmla="*/ 12 h 90"/>
                <a:gd name="T28" fmla="*/ 70 w 102"/>
                <a:gd name="T29" fmla="*/ 6 h 90"/>
                <a:gd name="T30" fmla="*/ 60 w 102"/>
                <a:gd name="T31" fmla="*/ 2 h 90"/>
                <a:gd name="T32" fmla="*/ 50 w 102"/>
                <a:gd name="T33" fmla="*/ 0 h 90"/>
                <a:gd name="T34" fmla="*/ 40 w 102"/>
                <a:gd name="T35" fmla="*/ 0 h 90"/>
                <a:gd name="T36" fmla="*/ 32 w 102"/>
                <a:gd name="T37" fmla="*/ 2 h 90"/>
                <a:gd name="T38" fmla="*/ 22 w 102"/>
                <a:gd name="T39" fmla="*/ 4 h 90"/>
                <a:gd name="T40" fmla="*/ 14 w 102"/>
                <a:gd name="T41" fmla="*/ 10 h 90"/>
                <a:gd name="T42" fmla="*/ 14 w 102"/>
                <a:gd name="T43" fmla="*/ 10 h 90"/>
                <a:gd name="T44" fmla="*/ 8 w 102"/>
                <a:gd name="T45" fmla="*/ 18 h 90"/>
                <a:gd name="T46" fmla="*/ 4 w 102"/>
                <a:gd name="T47" fmla="*/ 26 h 90"/>
                <a:gd name="T48" fmla="*/ 0 w 102"/>
                <a:gd name="T49" fmla="*/ 36 h 90"/>
                <a:gd name="T50" fmla="*/ 0 w 102"/>
                <a:gd name="T51" fmla="*/ 46 h 90"/>
                <a:gd name="T52" fmla="*/ 0 w 102"/>
                <a:gd name="T53" fmla="*/ 56 h 90"/>
                <a:gd name="T54" fmla="*/ 4 w 102"/>
                <a:gd name="T55" fmla="*/ 64 h 90"/>
                <a:gd name="T56" fmla="*/ 8 w 102"/>
                <a:gd name="T57" fmla="*/ 74 h 90"/>
                <a:gd name="T58" fmla="*/ 16 w 102"/>
                <a:gd name="T59" fmla="*/ 84 h 90"/>
                <a:gd name="T60" fmla="*/ 16 w 102"/>
                <a:gd name="T61" fmla="*/ 84 h 90"/>
                <a:gd name="T62" fmla="*/ 22 w 102"/>
                <a:gd name="T63" fmla="*/ 90 h 90"/>
                <a:gd name="T64" fmla="*/ 22 w 102"/>
                <a:gd name="T6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2" h="90">
                  <a:moveTo>
                    <a:pt x="22" y="90"/>
                  </a:moveTo>
                  <a:lnTo>
                    <a:pt x="22" y="90"/>
                  </a:lnTo>
                  <a:lnTo>
                    <a:pt x="38" y="84"/>
                  </a:lnTo>
                  <a:lnTo>
                    <a:pt x="54" y="80"/>
                  </a:lnTo>
                  <a:lnTo>
                    <a:pt x="54" y="80"/>
                  </a:lnTo>
                  <a:lnTo>
                    <a:pt x="78" y="76"/>
                  </a:lnTo>
                  <a:lnTo>
                    <a:pt x="98" y="76"/>
                  </a:lnTo>
                  <a:lnTo>
                    <a:pt x="98" y="76"/>
                  </a:lnTo>
                  <a:lnTo>
                    <a:pt x="102" y="62"/>
                  </a:lnTo>
                  <a:lnTo>
                    <a:pt x="100" y="48"/>
                  </a:lnTo>
                  <a:lnTo>
                    <a:pt x="96" y="32"/>
                  </a:lnTo>
                  <a:lnTo>
                    <a:pt x="86" y="20"/>
                  </a:lnTo>
                  <a:lnTo>
                    <a:pt x="86" y="20"/>
                  </a:lnTo>
                  <a:lnTo>
                    <a:pt x="78" y="12"/>
                  </a:lnTo>
                  <a:lnTo>
                    <a:pt x="70" y="6"/>
                  </a:lnTo>
                  <a:lnTo>
                    <a:pt x="60" y="2"/>
                  </a:lnTo>
                  <a:lnTo>
                    <a:pt x="50" y="0"/>
                  </a:lnTo>
                  <a:lnTo>
                    <a:pt x="40" y="0"/>
                  </a:lnTo>
                  <a:lnTo>
                    <a:pt x="32" y="2"/>
                  </a:lnTo>
                  <a:lnTo>
                    <a:pt x="22" y="4"/>
                  </a:lnTo>
                  <a:lnTo>
                    <a:pt x="14" y="10"/>
                  </a:lnTo>
                  <a:lnTo>
                    <a:pt x="14" y="10"/>
                  </a:lnTo>
                  <a:lnTo>
                    <a:pt x="8" y="18"/>
                  </a:lnTo>
                  <a:lnTo>
                    <a:pt x="4" y="26"/>
                  </a:lnTo>
                  <a:lnTo>
                    <a:pt x="0" y="36"/>
                  </a:lnTo>
                  <a:lnTo>
                    <a:pt x="0" y="46"/>
                  </a:lnTo>
                  <a:lnTo>
                    <a:pt x="0" y="56"/>
                  </a:lnTo>
                  <a:lnTo>
                    <a:pt x="4" y="64"/>
                  </a:lnTo>
                  <a:lnTo>
                    <a:pt x="8" y="74"/>
                  </a:lnTo>
                  <a:lnTo>
                    <a:pt x="16" y="84"/>
                  </a:lnTo>
                  <a:lnTo>
                    <a:pt x="16" y="84"/>
                  </a:lnTo>
                  <a:lnTo>
                    <a:pt x="22" y="90"/>
                  </a:lnTo>
                  <a:lnTo>
                    <a:pt x="22" y="9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15"/>
            <p:cNvSpPr>
              <a:spLocks/>
            </p:cNvSpPr>
            <p:nvPr/>
          </p:nvSpPr>
          <p:spPr bwMode="auto">
            <a:xfrm>
              <a:off x="-107" y="2762"/>
              <a:ext cx="96" cy="98"/>
            </a:xfrm>
            <a:custGeom>
              <a:avLst/>
              <a:gdLst>
                <a:gd name="T0" fmla="*/ 18 w 96"/>
                <a:gd name="T1" fmla="*/ 98 h 98"/>
                <a:gd name="T2" fmla="*/ 18 w 96"/>
                <a:gd name="T3" fmla="*/ 98 h 98"/>
                <a:gd name="T4" fmla="*/ 36 w 96"/>
                <a:gd name="T5" fmla="*/ 94 h 98"/>
                <a:gd name="T6" fmla="*/ 36 w 96"/>
                <a:gd name="T7" fmla="*/ 94 h 98"/>
                <a:gd name="T8" fmla="*/ 62 w 96"/>
                <a:gd name="T9" fmla="*/ 90 h 98"/>
                <a:gd name="T10" fmla="*/ 84 w 96"/>
                <a:gd name="T11" fmla="*/ 88 h 98"/>
                <a:gd name="T12" fmla="*/ 84 w 96"/>
                <a:gd name="T13" fmla="*/ 88 h 98"/>
                <a:gd name="T14" fmla="*/ 90 w 96"/>
                <a:gd name="T15" fmla="*/ 76 h 98"/>
                <a:gd name="T16" fmla="*/ 94 w 96"/>
                <a:gd name="T17" fmla="*/ 62 h 98"/>
                <a:gd name="T18" fmla="*/ 94 w 96"/>
                <a:gd name="T19" fmla="*/ 62 h 98"/>
                <a:gd name="T20" fmla="*/ 96 w 96"/>
                <a:gd name="T21" fmla="*/ 52 h 98"/>
                <a:gd name="T22" fmla="*/ 94 w 96"/>
                <a:gd name="T23" fmla="*/ 40 h 98"/>
                <a:gd name="T24" fmla="*/ 92 w 96"/>
                <a:gd name="T25" fmla="*/ 30 h 98"/>
                <a:gd name="T26" fmla="*/ 88 w 96"/>
                <a:gd name="T27" fmla="*/ 22 h 98"/>
                <a:gd name="T28" fmla="*/ 82 w 96"/>
                <a:gd name="T29" fmla="*/ 14 h 98"/>
                <a:gd name="T30" fmla="*/ 74 w 96"/>
                <a:gd name="T31" fmla="*/ 8 h 98"/>
                <a:gd name="T32" fmla="*/ 66 w 96"/>
                <a:gd name="T33" fmla="*/ 2 h 98"/>
                <a:gd name="T34" fmla="*/ 58 w 96"/>
                <a:gd name="T35" fmla="*/ 0 h 98"/>
                <a:gd name="T36" fmla="*/ 58 w 96"/>
                <a:gd name="T37" fmla="*/ 0 h 98"/>
                <a:gd name="T38" fmla="*/ 48 w 96"/>
                <a:gd name="T39" fmla="*/ 0 h 98"/>
                <a:gd name="T40" fmla="*/ 38 w 96"/>
                <a:gd name="T41" fmla="*/ 0 h 98"/>
                <a:gd name="T42" fmla="*/ 30 w 96"/>
                <a:gd name="T43" fmla="*/ 4 h 98"/>
                <a:gd name="T44" fmla="*/ 22 w 96"/>
                <a:gd name="T45" fmla="*/ 10 h 98"/>
                <a:gd name="T46" fmla="*/ 14 w 96"/>
                <a:gd name="T47" fmla="*/ 16 h 98"/>
                <a:gd name="T48" fmla="*/ 8 w 96"/>
                <a:gd name="T49" fmla="*/ 26 h 98"/>
                <a:gd name="T50" fmla="*/ 4 w 96"/>
                <a:gd name="T51" fmla="*/ 34 h 98"/>
                <a:gd name="T52" fmla="*/ 0 w 96"/>
                <a:gd name="T53" fmla="*/ 46 h 98"/>
                <a:gd name="T54" fmla="*/ 0 w 96"/>
                <a:gd name="T55" fmla="*/ 46 h 98"/>
                <a:gd name="T56" fmla="*/ 0 w 96"/>
                <a:gd name="T57" fmla="*/ 60 h 98"/>
                <a:gd name="T58" fmla="*/ 2 w 96"/>
                <a:gd name="T59" fmla="*/ 76 h 98"/>
                <a:gd name="T60" fmla="*/ 8 w 96"/>
                <a:gd name="T61" fmla="*/ 88 h 98"/>
                <a:gd name="T62" fmla="*/ 18 w 96"/>
                <a:gd name="T63" fmla="*/ 98 h 98"/>
                <a:gd name="T64" fmla="*/ 18 w 96"/>
                <a:gd name="T65" fmla="*/ 9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98">
                  <a:moveTo>
                    <a:pt x="18" y="98"/>
                  </a:moveTo>
                  <a:lnTo>
                    <a:pt x="18" y="98"/>
                  </a:lnTo>
                  <a:lnTo>
                    <a:pt x="36" y="94"/>
                  </a:lnTo>
                  <a:lnTo>
                    <a:pt x="36" y="94"/>
                  </a:lnTo>
                  <a:lnTo>
                    <a:pt x="62" y="90"/>
                  </a:lnTo>
                  <a:lnTo>
                    <a:pt x="84" y="88"/>
                  </a:lnTo>
                  <a:lnTo>
                    <a:pt x="84" y="88"/>
                  </a:lnTo>
                  <a:lnTo>
                    <a:pt x="90" y="76"/>
                  </a:lnTo>
                  <a:lnTo>
                    <a:pt x="94" y="62"/>
                  </a:lnTo>
                  <a:lnTo>
                    <a:pt x="94" y="62"/>
                  </a:lnTo>
                  <a:lnTo>
                    <a:pt x="96" y="52"/>
                  </a:lnTo>
                  <a:lnTo>
                    <a:pt x="94" y="40"/>
                  </a:lnTo>
                  <a:lnTo>
                    <a:pt x="92" y="30"/>
                  </a:lnTo>
                  <a:lnTo>
                    <a:pt x="88" y="22"/>
                  </a:lnTo>
                  <a:lnTo>
                    <a:pt x="82" y="14"/>
                  </a:lnTo>
                  <a:lnTo>
                    <a:pt x="74" y="8"/>
                  </a:lnTo>
                  <a:lnTo>
                    <a:pt x="66" y="2"/>
                  </a:lnTo>
                  <a:lnTo>
                    <a:pt x="58" y="0"/>
                  </a:lnTo>
                  <a:lnTo>
                    <a:pt x="58" y="0"/>
                  </a:lnTo>
                  <a:lnTo>
                    <a:pt x="48" y="0"/>
                  </a:lnTo>
                  <a:lnTo>
                    <a:pt x="38" y="0"/>
                  </a:lnTo>
                  <a:lnTo>
                    <a:pt x="30" y="4"/>
                  </a:lnTo>
                  <a:lnTo>
                    <a:pt x="22" y="10"/>
                  </a:lnTo>
                  <a:lnTo>
                    <a:pt x="14" y="16"/>
                  </a:lnTo>
                  <a:lnTo>
                    <a:pt x="8" y="26"/>
                  </a:lnTo>
                  <a:lnTo>
                    <a:pt x="4" y="34"/>
                  </a:lnTo>
                  <a:lnTo>
                    <a:pt x="0" y="46"/>
                  </a:lnTo>
                  <a:lnTo>
                    <a:pt x="0" y="46"/>
                  </a:lnTo>
                  <a:lnTo>
                    <a:pt x="0" y="60"/>
                  </a:lnTo>
                  <a:lnTo>
                    <a:pt x="2" y="76"/>
                  </a:lnTo>
                  <a:lnTo>
                    <a:pt x="8" y="88"/>
                  </a:lnTo>
                  <a:lnTo>
                    <a:pt x="18" y="98"/>
                  </a:lnTo>
                  <a:lnTo>
                    <a:pt x="18" y="9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8" name="Freeform 16"/>
            <p:cNvSpPr>
              <a:spLocks/>
            </p:cNvSpPr>
            <p:nvPr/>
          </p:nvSpPr>
          <p:spPr bwMode="auto">
            <a:xfrm>
              <a:off x="213" y="2750"/>
              <a:ext cx="38" cy="52"/>
            </a:xfrm>
            <a:custGeom>
              <a:avLst/>
              <a:gdLst>
                <a:gd name="T0" fmla="*/ 2 w 38"/>
                <a:gd name="T1" fmla="*/ 30 h 52"/>
                <a:gd name="T2" fmla="*/ 2 w 38"/>
                <a:gd name="T3" fmla="*/ 30 h 52"/>
                <a:gd name="T4" fmla="*/ 0 w 38"/>
                <a:gd name="T5" fmla="*/ 20 h 52"/>
                <a:gd name="T6" fmla="*/ 2 w 38"/>
                <a:gd name="T7" fmla="*/ 10 h 52"/>
                <a:gd name="T8" fmla="*/ 8 w 38"/>
                <a:gd name="T9" fmla="*/ 2 h 52"/>
                <a:gd name="T10" fmla="*/ 14 w 38"/>
                <a:gd name="T11" fmla="*/ 0 h 52"/>
                <a:gd name="T12" fmla="*/ 14 w 38"/>
                <a:gd name="T13" fmla="*/ 0 h 52"/>
                <a:gd name="T14" fmla="*/ 20 w 38"/>
                <a:gd name="T15" fmla="*/ 0 h 52"/>
                <a:gd name="T16" fmla="*/ 28 w 38"/>
                <a:gd name="T17" fmla="*/ 4 h 52"/>
                <a:gd name="T18" fmla="*/ 32 w 38"/>
                <a:gd name="T19" fmla="*/ 12 h 52"/>
                <a:gd name="T20" fmla="*/ 36 w 38"/>
                <a:gd name="T21" fmla="*/ 22 h 52"/>
                <a:gd name="T22" fmla="*/ 36 w 38"/>
                <a:gd name="T23" fmla="*/ 22 h 52"/>
                <a:gd name="T24" fmla="*/ 38 w 38"/>
                <a:gd name="T25" fmla="*/ 32 h 52"/>
                <a:gd name="T26" fmla="*/ 36 w 38"/>
                <a:gd name="T27" fmla="*/ 42 h 52"/>
                <a:gd name="T28" fmla="*/ 32 w 38"/>
                <a:gd name="T29" fmla="*/ 48 h 52"/>
                <a:gd name="T30" fmla="*/ 26 w 38"/>
                <a:gd name="T31" fmla="*/ 52 h 52"/>
                <a:gd name="T32" fmla="*/ 26 w 38"/>
                <a:gd name="T33" fmla="*/ 52 h 52"/>
                <a:gd name="T34" fmla="*/ 18 w 38"/>
                <a:gd name="T35" fmla="*/ 52 h 52"/>
                <a:gd name="T36" fmla="*/ 12 w 38"/>
                <a:gd name="T37" fmla="*/ 48 h 52"/>
                <a:gd name="T38" fmla="*/ 6 w 38"/>
                <a:gd name="T39" fmla="*/ 40 h 52"/>
                <a:gd name="T40" fmla="*/ 2 w 38"/>
                <a:gd name="T41" fmla="*/ 30 h 52"/>
                <a:gd name="T42" fmla="*/ 2 w 38"/>
                <a:gd name="T43"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 h="52">
                  <a:moveTo>
                    <a:pt x="2" y="30"/>
                  </a:moveTo>
                  <a:lnTo>
                    <a:pt x="2" y="30"/>
                  </a:lnTo>
                  <a:lnTo>
                    <a:pt x="0" y="20"/>
                  </a:lnTo>
                  <a:lnTo>
                    <a:pt x="2" y="10"/>
                  </a:lnTo>
                  <a:lnTo>
                    <a:pt x="8" y="2"/>
                  </a:lnTo>
                  <a:lnTo>
                    <a:pt x="14" y="0"/>
                  </a:lnTo>
                  <a:lnTo>
                    <a:pt x="14" y="0"/>
                  </a:lnTo>
                  <a:lnTo>
                    <a:pt x="20" y="0"/>
                  </a:lnTo>
                  <a:lnTo>
                    <a:pt x="28" y="4"/>
                  </a:lnTo>
                  <a:lnTo>
                    <a:pt x="32" y="12"/>
                  </a:lnTo>
                  <a:lnTo>
                    <a:pt x="36" y="22"/>
                  </a:lnTo>
                  <a:lnTo>
                    <a:pt x="36" y="22"/>
                  </a:lnTo>
                  <a:lnTo>
                    <a:pt x="38" y="32"/>
                  </a:lnTo>
                  <a:lnTo>
                    <a:pt x="36" y="42"/>
                  </a:lnTo>
                  <a:lnTo>
                    <a:pt x="32" y="48"/>
                  </a:lnTo>
                  <a:lnTo>
                    <a:pt x="26" y="52"/>
                  </a:lnTo>
                  <a:lnTo>
                    <a:pt x="26" y="52"/>
                  </a:lnTo>
                  <a:lnTo>
                    <a:pt x="18" y="52"/>
                  </a:lnTo>
                  <a:lnTo>
                    <a:pt x="12" y="48"/>
                  </a:lnTo>
                  <a:lnTo>
                    <a:pt x="6" y="40"/>
                  </a:lnTo>
                  <a:lnTo>
                    <a:pt x="2" y="30"/>
                  </a:lnTo>
                  <a:lnTo>
                    <a:pt x="2"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9" name="Freeform 17"/>
            <p:cNvSpPr>
              <a:spLocks/>
            </p:cNvSpPr>
            <p:nvPr/>
          </p:nvSpPr>
          <p:spPr bwMode="auto">
            <a:xfrm>
              <a:off x="-51" y="2814"/>
              <a:ext cx="36" cy="52"/>
            </a:xfrm>
            <a:custGeom>
              <a:avLst/>
              <a:gdLst>
                <a:gd name="T0" fmla="*/ 0 w 36"/>
                <a:gd name="T1" fmla="*/ 30 h 52"/>
                <a:gd name="T2" fmla="*/ 0 w 36"/>
                <a:gd name="T3" fmla="*/ 30 h 52"/>
                <a:gd name="T4" fmla="*/ 0 w 36"/>
                <a:gd name="T5" fmla="*/ 20 h 52"/>
                <a:gd name="T6" fmla="*/ 2 w 36"/>
                <a:gd name="T7" fmla="*/ 10 h 52"/>
                <a:gd name="T8" fmla="*/ 6 w 36"/>
                <a:gd name="T9" fmla="*/ 4 h 52"/>
                <a:gd name="T10" fmla="*/ 12 w 36"/>
                <a:gd name="T11" fmla="*/ 0 h 52"/>
                <a:gd name="T12" fmla="*/ 12 w 36"/>
                <a:gd name="T13" fmla="*/ 0 h 52"/>
                <a:gd name="T14" fmla="*/ 20 w 36"/>
                <a:gd name="T15" fmla="*/ 0 h 52"/>
                <a:gd name="T16" fmla="*/ 26 w 36"/>
                <a:gd name="T17" fmla="*/ 4 h 52"/>
                <a:gd name="T18" fmla="*/ 32 w 36"/>
                <a:gd name="T19" fmla="*/ 12 h 52"/>
                <a:gd name="T20" fmla="*/ 36 w 36"/>
                <a:gd name="T21" fmla="*/ 22 h 52"/>
                <a:gd name="T22" fmla="*/ 36 w 36"/>
                <a:gd name="T23" fmla="*/ 22 h 52"/>
                <a:gd name="T24" fmla="*/ 36 w 36"/>
                <a:gd name="T25" fmla="*/ 32 h 52"/>
                <a:gd name="T26" fmla="*/ 34 w 36"/>
                <a:gd name="T27" fmla="*/ 42 h 52"/>
                <a:gd name="T28" fmla="*/ 30 w 36"/>
                <a:gd name="T29" fmla="*/ 48 h 52"/>
                <a:gd name="T30" fmla="*/ 24 w 36"/>
                <a:gd name="T31" fmla="*/ 52 h 52"/>
                <a:gd name="T32" fmla="*/ 24 w 36"/>
                <a:gd name="T33" fmla="*/ 52 h 52"/>
                <a:gd name="T34" fmla="*/ 16 w 36"/>
                <a:gd name="T35" fmla="*/ 52 h 52"/>
                <a:gd name="T36" fmla="*/ 10 w 36"/>
                <a:gd name="T37" fmla="*/ 48 h 52"/>
                <a:gd name="T38" fmla="*/ 4 w 36"/>
                <a:gd name="T39" fmla="*/ 40 h 52"/>
                <a:gd name="T40" fmla="*/ 0 w 36"/>
                <a:gd name="T41" fmla="*/ 30 h 52"/>
                <a:gd name="T42" fmla="*/ 0 w 36"/>
                <a:gd name="T43" fmla="*/ 3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52">
                  <a:moveTo>
                    <a:pt x="0" y="30"/>
                  </a:moveTo>
                  <a:lnTo>
                    <a:pt x="0" y="30"/>
                  </a:lnTo>
                  <a:lnTo>
                    <a:pt x="0" y="20"/>
                  </a:lnTo>
                  <a:lnTo>
                    <a:pt x="2" y="10"/>
                  </a:lnTo>
                  <a:lnTo>
                    <a:pt x="6" y="4"/>
                  </a:lnTo>
                  <a:lnTo>
                    <a:pt x="12" y="0"/>
                  </a:lnTo>
                  <a:lnTo>
                    <a:pt x="12" y="0"/>
                  </a:lnTo>
                  <a:lnTo>
                    <a:pt x="20" y="0"/>
                  </a:lnTo>
                  <a:lnTo>
                    <a:pt x="26" y="4"/>
                  </a:lnTo>
                  <a:lnTo>
                    <a:pt x="32" y="12"/>
                  </a:lnTo>
                  <a:lnTo>
                    <a:pt x="36" y="22"/>
                  </a:lnTo>
                  <a:lnTo>
                    <a:pt x="36" y="22"/>
                  </a:lnTo>
                  <a:lnTo>
                    <a:pt x="36" y="32"/>
                  </a:lnTo>
                  <a:lnTo>
                    <a:pt x="34" y="42"/>
                  </a:lnTo>
                  <a:lnTo>
                    <a:pt x="30" y="48"/>
                  </a:lnTo>
                  <a:lnTo>
                    <a:pt x="24" y="52"/>
                  </a:lnTo>
                  <a:lnTo>
                    <a:pt x="24" y="52"/>
                  </a:lnTo>
                  <a:lnTo>
                    <a:pt x="16" y="52"/>
                  </a:lnTo>
                  <a:lnTo>
                    <a:pt x="10" y="48"/>
                  </a:lnTo>
                  <a:lnTo>
                    <a:pt x="4" y="40"/>
                  </a:lnTo>
                  <a:lnTo>
                    <a:pt x="0" y="30"/>
                  </a:lnTo>
                  <a:lnTo>
                    <a:pt x="0" y="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0" name="Freeform 18"/>
            <p:cNvSpPr>
              <a:spLocks/>
            </p:cNvSpPr>
            <p:nvPr/>
          </p:nvSpPr>
          <p:spPr bwMode="auto">
            <a:xfrm>
              <a:off x="-87" y="2860"/>
              <a:ext cx="348" cy="134"/>
            </a:xfrm>
            <a:custGeom>
              <a:avLst/>
              <a:gdLst>
                <a:gd name="T0" fmla="*/ 348 w 348"/>
                <a:gd name="T1" fmla="*/ 0 h 134"/>
                <a:gd name="T2" fmla="*/ 348 w 348"/>
                <a:gd name="T3" fmla="*/ 0 h 134"/>
                <a:gd name="T4" fmla="*/ 342 w 348"/>
                <a:gd name="T5" fmla="*/ 10 h 134"/>
                <a:gd name="T6" fmla="*/ 322 w 348"/>
                <a:gd name="T7" fmla="*/ 34 h 134"/>
                <a:gd name="T8" fmla="*/ 308 w 348"/>
                <a:gd name="T9" fmla="*/ 50 h 134"/>
                <a:gd name="T10" fmla="*/ 290 w 348"/>
                <a:gd name="T11" fmla="*/ 68 h 134"/>
                <a:gd name="T12" fmla="*/ 272 w 348"/>
                <a:gd name="T13" fmla="*/ 84 h 134"/>
                <a:gd name="T14" fmla="*/ 248 w 348"/>
                <a:gd name="T15" fmla="*/ 100 h 134"/>
                <a:gd name="T16" fmla="*/ 224 w 348"/>
                <a:gd name="T17" fmla="*/ 114 h 134"/>
                <a:gd name="T18" fmla="*/ 198 w 348"/>
                <a:gd name="T19" fmla="*/ 124 h 134"/>
                <a:gd name="T20" fmla="*/ 184 w 348"/>
                <a:gd name="T21" fmla="*/ 128 h 134"/>
                <a:gd name="T22" fmla="*/ 170 w 348"/>
                <a:gd name="T23" fmla="*/ 132 h 134"/>
                <a:gd name="T24" fmla="*/ 154 w 348"/>
                <a:gd name="T25" fmla="*/ 134 h 134"/>
                <a:gd name="T26" fmla="*/ 138 w 348"/>
                <a:gd name="T27" fmla="*/ 134 h 134"/>
                <a:gd name="T28" fmla="*/ 122 w 348"/>
                <a:gd name="T29" fmla="*/ 132 h 134"/>
                <a:gd name="T30" fmla="*/ 106 w 348"/>
                <a:gd name="T31" fmla="*/ 130 h 134"/>
                <a:gd name="T32" fmla="*/ 90 w 348"/>
                <a:gd name="T33" fmla="*/ 126 h 134"/>
                <a:gd name="T34" fmla="*/ 72 w 348"/>
                <a:gd name="T35" fmla="*/ 120 h 134"/>
                <a:gd name="T36" fmla="*/ 54 w 348"/>
                <a:gd name="T37" fmla="*/ 112 h 134"/>
                <a:gd name="T38" fmla="*/ 36 w 348"/>
                <a:gd name="T39" fmla="*/ 102 h 134"/>
                <a:gd name="T40" fmla="*/ 18 w 348"/>
                <a:gd name="T41" fmla="*/ 90 h 134"/>
                <a:gd name="T42" fmla="*/ 0 w 348"/>
                <a:gd name="T43" fmla="*/ 76 h 134"/>
                <a:gd name="T44" fmla="*/ 0 w 348"/>
                <a:gd name="T45" fmla="*/ 76 h 134"/>
                <a:gd name="T46" fmla="*/ 8 w 348"/>
                <a:gd name="T47" fmla="*/ 78 h 134"/>
                <a:gd name="T48" fmla="*/ 28 w 348"/>
                <a:gd name="T49" fmla="*/ 82 h 134"/>
                <a:gd name="T50" fmla="*/ 62 w 348"/>
                <a:gd name="T51" fmla="*/ 84 h 134"/>
                <a:gd name="T52" fmla="*/ 104 w 348"/>
                <a:gd name="T53" fmla="*/ 84 h 134"/>
                <a:gd name="T54" fmla="*/ 130 w 348"/>
                <a:gd name="T55" fmla="*/ 80 h 134"/>
                <a:gd name="T56" fmla="*/ 156 w 348"/>
                <a:gd name="T57" fmla="*/ 76 h 134"/>
                <a:gd name="T58" fmla="*/ 186 w 348"/>
                <a:gd name="T59" fmla="*/ 70 h 134"/>
                <a:gd name="T60" fmla="*/ 216 w 348"/>
                <a:gd name="T61" fmla="*/ 62 h 134"/>
                <a:gd name="T62" fmla="*/ 248 w 348"/>
                <a:gd name="T63" fmla="*/ 52 h 134"/>
                <a:gd name="T64" fmla="*/ 280 w 348"/>
                <a:gd name="T65" fmla="*/ 38 h 134"/>
                <a:gd name="T66" fmla="*/ 314 w 348"/>
                <a:gd name="T67" fmla="*/ 20 h 134"/>
                <a:gd name="T68" fmla="*/ 348 w 348"/>
                <a:gd name="T69" fmla="*/ 0 h 134"/>
                <a:gd name="T70" fmla="*/ 348 w 348"/>
                <a:gd name="T71"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8" h="134">
                  <a:moveTo>
                    <a:pt x="348" y="0"/>
                  </a:moveTo>
                  <a:lnTo>
                    <a:pt x="348" y="0"/>
                  </a:lnTo>
                  <a:lnTo>
                    <a:pt x="342" y="10"/>
                  </a:lnTo>
                  <a:lnTo>
                    <a:pt x="322" y="34"/>
                  </a:lnTo>
                  <a:lnTo>
                    <a:pt x="308" y="50"/>
                  </a:lnTo>
                  <a:lnTo>
                    <a:pt x="290" y="68"/>
                  </a:lnTo>
                  <a:lnTo>
                    <a:pt x="272" y="84"/>
                  </a:lnTo>
                  <a:lnTo>
                    <a:pt x="248" y="100"/>
                  </a:lnTo>
                  <a:lnTo>
                    <a:pt x="224" y="114"/>
                  </a:lnTo>
                  <a:lnTo>
                    <a:pt x="198" y="124"/>
                  </a:lnTo>
                  <a:lnTo>
                    <a:pt x="184" y="128"/>
                  </a:lnTo>
                  <a:lnTo>
                    <a:pt x="170" y="132"/>
                  </a:lnTo>
                  <a:lnTo>
                    <a:pt x="154" y="134"/>
                  </a:lnTo>
                  <a:lnTo>
                    <a:pt x="138" y="134"/>
                  </a:lnTo>
                  <a:lnTo>
                    <a:pt x="122" y="132"/>
                  </a:lnTo>
                  <a:lnTo>
                    <a:pt x="106" y="130"/>
                  </a:lnTo>
                  <a:lnTo>
                    <a:pt x="90" y="126"/>
                  </a:lnTo>
                  <a:lnTo>
                    <a:pt x="72" y="120"/>
                  </a:lnTo>
                  <a:lnTo>
                    <a:pt x="54" y="112"/>
                  </a:lnTo>
                  <a:lnTo>
                    <a:pt x="36" y="102"/>
                  </a:lnTo>
                  <a:lnTo>
                    <a:pt x="18" y="90"/>
                  </a:lnTo>
                  <a:lnTo>
                    <a:pt x="0" y="76"/>
                  </a:lnTo>
                  <a:lnTo>
                    <a:pt x="0" y="76"/>
                  </a:lnTo>
                  <a:lnTo>
                    <a:pt x="8" y="78"/>
                  </a:lnTo>
                  <a:lnTo>
                    <a:pt x="28" y="82"/>
                  </a:lnTo>
                  <a:lnTo>
                    <a:pt x="62" y="84"/>
                  </a:lnTo>
                  <a:lnTo>
                    <a:pt x="104" y="84"/>
                  </a:lnTo>
                  <a:lnTo>
                    <a:pt x="130" y="80"/>
                  </a:lnTo>
                  <a:lnTo>
                    <a:pt x="156" y="76"/>
                  </a:lnTo>
                  <a:lnTo>
                    <a:pt x="186" y="70"/>
                  </a:lnTo>
                  <a:lnTo>
                    <a:pt x="216" y="62"/>
                  </a:lnTo>
                  <a:lnTo>
                    <a:pt x="248" y="52"/>
                  </a:lnTo>
                  <a:lnTo>
                    <a:pt x="280" y="38"/>
                  </a:lnTo>
                  <a:lnTo>
                    <a:pt x="314" y="20"/>
                  </a:lnTo>
                  <a:lnTo>
                    <a:pt x="348" y="0"/>
                  </a:lnTo>
                  <a:lnTo>
                    <a:pt x="34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1" name="Freeform 19"/>
            <p:cNvSpPr>
              <a:spLocks/>
            </p:cNvSpPr>
            <p:nvPr/>
          </p:nvSpPr>
          <p:spPr bwMode="auto">
            <a:xfrm>
              <a:off x="271" y="2960"/>
              <a:ext cx="464" cy="108"/>
            </a:xfrm>
            <a:custGeom>
              <a:avLst/>
              <a:gdLst>
                <a:gd name="T0" fmla="*/ 382 w 464"/>
                <a:gd name="T1" fmla="*/ 6 h 108"/>
                <a:gd name="T2" fmla="*/ 382 w 464"/>
                <a:gd name="T3" fmla="*/ 6 h 108"/>
                <a:gd name="T4" fmla="*/ 376 w 464"/>
                <a:gd name="T5" fmla="*/ 10 h 108"/>
                <a:gd name="T6" fmla="*/ 356 w 464"/>
                <a:gd name="T7" fmla="*/ 20 h 108"/>
                <a:gd name="T8" fmla="*/ 326 w 464"/>
                <a:gd name="T9" fmla="*/ 34 h 108"/>
                <a:gd name="T10" fmla="*/ 284 w 464"/>
                <a:gd name="T11" fmla="*/ 48 h 108"/>
                <a:gd name="T12" fmla="*/ 260 w 464"/>
                <a:gd name="T13" fmla="*/ 56 h 108"/>
                <a:gd name="T14" fmla="*/ 236 w 464"/>
                <a:gd name="T15" fmla="*/ 60 h 108"/>
                <a:gd name="T16" fmla="*/ 208 w 464"/>
                <a:gd name="T17" fmla="*/ 64 h 108"/>
                <a:gd name="T18" fmla="*/ 178 w 464"/>
                <a:gd name="T19" fmla="*/ 66 h 108"/>
                <a:gd name="T20" fmla="*/ 148 w 464"/>
                <a:gd name="T21" fmla="*/ 66 h 108"/>
                <a:gd name="T22" fmla="*/ 116 w 464"/>
                <a:gd name="T23" fmla="*/ 62 h 108"/>
                <a:gd name="T24" fmla="*/ 84 w 464"/>
                <a:gd name="T25" fmla="*/ 58 h 108"/>
                <a:gd name="T26" fmla="*/ 50 w 464"/>
                <a:gd name="T27" fmla="*/ 48 h 108"/>
                <a:gd name="T28" fmla="*/ 50 w 464"/>
                <a:gd name="T29" fmla="*/ 48 h 108"/>
                <a:gd name="T30" fmla="*/ 36 w 464"/>
                <a:gd name="T31" fmla="*/ 52 h 108"/>
                <a:gd name="T32" fmla="*/ 24 w 464"/>
                <a:gd name="T33" fmla="*/ 58 h 108"/>
                <a:gd name="T34" fmla="*/ 12 w 464"/>
                <a:gd name="T35" fmla="*/ 64 h 108"/>
                <a:gd name="T36" fmla="*/ 4 w 464"/>
                <a:gd name="T37" fmla="*/ 72 h 108"/>
                <a:gd name="T38" fmla="*/ 2 w 464"/>
                <a:gd name="T39" fmla="*/ 76 h 108"/>
                <a:gd name="T40" fmla="*/ 0 w 464"/>
                <a:gd name="T41" fmla="*/ 80 h 108"/>
                <a:gd name="T42" fmla="*/ 2 w 464"/>
                <a:gd name="T43" fmla="*/ 86 h 108"/>
                <a:gd name="T44" fmla="*/ 6 w 464"/>
                <a:gd name="T45" fmla="*/ 90 h 108"/>
                <a:gd name="T46" fmla="*/ 14 w 464"/>
                <a:gd name="T47" fmla="*/ 96 h 108"/>
                <a:gd name="T48" fmla="*/ 24 w 464"/>
                <a:gd name="T49" fmla="*/ 102 h 108"/>
                <a:gd name="T50" fmla="*/ 24 w 464"/>
                <a:gd name="T51" fmla="*/ 102 h 108"/>
                <a:gd name="T52" fmla="*/ 34 w 464"/>
                <a:gd name="T53" fmla="*/ 102 h 108"/>
                <a:gd name="T54" fmla="*/ 60 w 464"/>
                <a:gd name="T55" fmla="*/ 106 h 108"/>
                <a:gd name="T56" fmla="*/ 100 w 464"/>
                <a:gd name="T57" fmla="*/ 108 h 108"/>
                <a:gd name="T58" fmla="*/ 152 w 464"/>
                <a:gd name="T59" fmla="*/ 108 h 108"/>
                <a:gd name="T60" fmla="*/ 182 w 464"/>
                <a:gd name="T61" fmla="*/ 106 h 108"/>
                <a:gd name="T62" fmla="*/ 212 w 464"/>
                <a:gd name="T63" fmla="*/ 102 h 108"/>
                <a:gd name="T64" fmla="*/ 244 w 464"/>
                <a:gd name="T65" fmla="*/ 98 h 108"/>
                <a:gd name="T66" fmla="*/ 278 w 464"/>
                <a:gd name="T67" fmla="*/ 90 h 108"/>
                <a:gd name="T68" fmla="*/ 312 w 464"/>
                <a:gd name="T69" fmla="*/ 80 h 108"/>
                <a:gd name="T70" fmla="*/ 346 w 464"/>
                <a:gd name="T71" fmla="*/ 68 h 108"/>
                <a:gd name="T72" fmla="*/ 380 w 464"/>
                <a:gd name="T73" fmla="*/ 52 h 108"/>
                <a:gd name="T74" fmla="*/ 412 w 464"/>
                <a:gd name="T75" fmla="*/ 34 h 108"/>
                <a:gd name="T76" fmla="*/ 412 w 464"/>
                <a:gd name="T77" fmla="*/ 34 h 108"/>
                <a:gd name="T78" fmla="*/ 436 w 464"/>
                <a:gd name="T79" fmla="*/ 32 h 108"/>
                <a:gd name="T80" fmla="*/ 454 w 464"/>
                <a:gd name="T81" fmla="*/ 28 h 108"/>
                <a:gd name="T82" fmla="*/ 460 w 464"/>
                <a:gd name="T83" fmla="*/ 24 h 108"/>
                <a:gd name="T84" fmla="*/ 464 w 464"/>
                <a:gd name="T85" fmla="*/ 20 h 108"/>
                <a:gd name="T86" fmla="*/ 464 w 464"/>
                <a:gd name="T87" fmla="*/ 20 h 108"/>
                <a:gd name="T88" fmla="*/ 464 w 464"/>
                <a:gd name="T89" fmla="*/ 14 h 108"/>
                <a:gd name="T90" fmla="*/ 462 w 464"/>
                <a:gd name="T91" fmla="*/ 6 h 108"/>
                <a:gd name="T92" fmla="*/ 462 w 464"/>
                <a:gd name="T93" fmla="*/ 6 h 108"/>
                <a:gd name="T94" fmla="*/ 460 w 464"/>
                <a:gd name="T95" fmla="*/ 4 h 108"/>
                <a:gd name="T96" fmla="*/ 454 w 464"/>
                <a:gd name="T97" fmla="*/ 2 h 108"/>
                <a:gd name="T98" fmla="*/ 436 w 464"/>
                <a:gd name="T99" fmla="*/ 2 h 108"/>
                <a:gd name="T100" fmla="*/ 416 w 464"/>
                <a:gd name="T101" fmla="*/ 2 h 108"/>
                <a:gd name="T102" fmla="*/ 410 w 464"/>
                <a:gd name="T103" fmla="*/ 2 h 108"/>
                <a:gd name="T104" fmla="*/ 408 w 464"/>
                <a:gd name="T105" fmla="*/ 0 h 108"/>
                <a:gd name="T106" fmla="*/ 382 w 464"/>
                <a:gd name="T107" fmla="*/ 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64" h="108">
                  <a:moveTo>
                    <a:pt x="382" y="6"/>
                  </a:moveTo>
                  <a:lnTo>
                    <a:pt x="382" y="6"/>
                  </a:lnTo>
                  <a:lnTo>
                    <a:pt x="376" y="10"/>
                  </a:lnTo>
                  <a:lnTo>
                    <a:pt x="356" y="20"/>
                  </a:lnTo>
                  <a:lnTo>
                    <a:pt x="326" y="34"/>
                  </a:lnTo>
                  <a:lnTo>
                    <a:pt x="284" y="48"/>
                  </a:lnTo>
                  <a:lnTo>
                    <a:pt x="260" y="56"/>
                  </a:lnTo>
                  <a:lnTo>
                    <a:pt x="236" y="60"/>
                  </a:lnTo>
                  <a:lnTo>
                    <a:pt x="208" y="64"/>
                  </a:lnTo>
                  <a:lnTo>
                    <a:pt x="178" y="66"/>
                  </a:lnTo>
                  <a:lnTo>
                    <a:pt x="148" y="66"/>
                  </a:lnTo>
                  <a:lnTo>
                    <a:pt x="116" y="62"/>
                  </a:lnTo>
                  <a:lnTo>
                    <a:pt x="84" y="58"/>
                  </a:lnTo>
                  <a:lnTo>
                    <a:pt x="50" y="48"/>
                  </a:lnTo>
                  <a:lnTo>
                    <a:pt x="50" y="48"/>
                  </a:lnTo>
                  <a:lnTo>
                    <a:pt x="36" y="52"/>
                  </a:lnTo>
                  <a:lnTo>
                    <a:pt x="24" y="58"/>
                  </a:lnTo>
                  <a:lnTo>
                    <a:pt x="12" y="64"/>
                  </a:lnTo>
                  <a:lnTo>
                    <a:pt x="4" y="72"/>
                  </a:lnTo>
                  <a:lnTo>
                    <a:pt x="2" y="76"/>
                  </a:lnTo>
                  <a:lnTo>
                    <a:pt x="0" y="80"/>
                  </a:lnTo>
                  <a:lnTo>
                    <a:pt x="2" y="86"/>
                  </a:lnTo>
                  <a:lnTo>
                    <a:pt x="6" y="90"/>
                  </a:lnTo>
                  <a:lnTo>
                    <a:pt x="14" y="96"/>
                  </a:lnTo>
                  <a:lnTo>
                    <a:pt x="24" y="102"/>
                  </a:lnTo>
                  <a:lnTo>
                    <a:pt x="24" y="102"/>
                  </a:lnTo>
                  <a:lnTo>
                    <a:pt x="34" y="102"/>
                  </a:lnTo>
                  <a:lnTo>
                    <a:pt x="60" y="106"/>
                  </a:lnTo>
                  <a:lnTo>
                    <a:pt x="100" y="108"/>
                  </a:lnTo>
                  <a:lnTo>
                    <a:pt x="152" y="108"/>
                  </a:lnTo>
                  <a:lnTo>
                    <a:pt x="182" y="106"/>
                  </a:lnTo>
                  <a:lnTo>
                    <a:pt x="212" y="102"/>
                  </a:lnTo>
                  <a:lnTo>
                    <a:pt x="244" y="98"/>
                  </a:lnTo>
                  <a:lnTo>
                    <a:pt x="278" y="90"/>
                  </a:lnTo>
                  <a:lnTo>
                    <a:pt x="312" y="80"/>
                  </a:lnTo>
                  <a:lnTo>
                    <a:pt x="346" y="68"/>
                  </a:lnTo>
                  <a:lnTo>
                    <a:pt x="380" y="52"/>
                  </a:lnTo>
                  <a:lnTo>
                    <a:pt x="412" y="34"/>
                  </a:lnTo>
                  <a:lnTo>
                    <a:pt x="412" y="34"/>
                  </a:lnTo>
                  <a:lnTo>
                    <a:pt x="436" y="32"/>
                  </a:lnTo>
                  <a:lnTo>
                    <a:pt x="454" y="28"/>
                  </a:lnTo>
                  <a:lnTo>
                    <a:pt x="460" y="24"/>
                  </a:lnTo>
                  <a:lnTo>
                    <a:pt x="464" y="20"/>
                  </a:lnTo>
                  <a:lnTo>
                    <a:pt x="464" y="20"/>
                  </a:lnTo>
                  <a:lnTo>
                    <a:pt x="464" y="14"/>
                  </a:lnTo>
                  <a:lnTo>
                    <a:pt x="462" y="6"/>
                  </a:lnTo>
                  <a:lnTo>
                    <a:pt x="462" y="6"/>
                  </a:lnTo>
                  <a:lnTo>
                    <a:pt x="460" y="4"/>
                  </a:lnTo>
                  <a:lnTo>
                    <a:pt x="454" y="2"/>
                  </a:lnTo>
                  <a:lnTo>
                    <a:pt x="436" y="2"/>
                  </a:lnTo>
                  <a:lnTo>
                    <a:pt x="416" y="2"/>
                  </a:lnTo>
                  <a:lnTo>
                    <a:pt x="410" y="2"/>
                  </a:lnTo>
                  <a:lnTo>
                    <a:pt x="408" y="0"/>
                  </a:lnTo>
                  <a:lnTo>
                    <a:pt x="382" y="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2" name="Freeform 20"/>
            <p:cNvSpPr>
              <a:spLocks/>
            </p:cNvSpPr>
            <p:nvPr/>
          </p:nvSpPr>
          <p:spPr bwMode="auto">
            <a:xfrm>
              <a:off x="271" y="2960"/>
              <a:ext cx="464" cy="108"/>
            </a:xfrm>
            <a:custGeom>
              <a:avLst/>
              <a:gdLst>
                <a:gd name="T0" fmla="*/ 382 w 464"/>
                <a:gd name="T1" fmla="*/ 6 h 108"/>
                <a:gd name="T2" fmla="*/ 382 w 464"/>
                <a:gd name="T3" fmla="*/ 6 h 108"/>
                <a:gd name="T4" fmla="*/ 376 w 464"/>
                <a:gd name="T5" fmla="*/ 10 h 108"/>
                <a:gd name="T6" fmla="*/ 356 w 464"/>
                <a:gd name="T7" fmla="*/ 20 h 108"/>
                <a:gd name="T8" fmla="*/ 326 w 464"/>
                <a:gd name="T9" fmla="*/ 34 h 108"/>
                <a:gd name="T10" fmla="*/ 284 w 464"/>
                <a:gd name="T11" fmla="*/ 48 h 108"/>
                <a:gd name="T12" fmla="*/ 260 w 464"/>
                <a:gd name="T13" fmla="*/ 56 h 108"/>
                <a:gd name="T14" fmla="*/ 236 w 464"/>
                <a:gd name="T15" fmla="*/ 60 h 108"/>
                <a:gd name="T16" fmla="*/ 208 w 464"/>
                <a:gd name="T17" fmla="*/ 64 h 108"/>
                <a:gd name="T18" fmla="*/ 178 w 464"/>
                <a:gd name="T19" fmla="*/ 66 h 108"/>
                <a:gd name="T20" fmla="*/ 148 w 464"/>
                <a:gd name="T21" fmla="*/ 66 h 108"/>
                <a:gd name="T22" fmla="*/ 116 w 464"/>
                <a:gd name="T23" fmla="*/ 62 h 108"/>
                <a:gd name="T24" fmla="*/ 84 w 464"/>
                <a:gd name="T25" fmla="*/ 58 h 108"/>
                <a:gd name="T26" fmla="*/ 50 w 464"/>
                <a:gd name="T27" fmla="*/ 48 h 108"/>
                <a:gd name="T28" fmla="*/ 50 w 464"/>
                <a:gd name="T29" fmla="*/ 48 h 108"/>
                <a:gd name="T30" fmla="*/ 36 w 464"/>
                <a:gd name="T31" fmla="*/ 52 h 108"/>
                <a:gd name="T32" fmla="*/ 24 w 464"/>
                <a:gd name="T33" fmla="*/ 58 h 108"/>
                <a:gd name="T34" fmla="*/ 12 w 464"/>
                <a:gd name="T35" fmla="*/ 64 h 108"/>
                <a:gd name="T36" fmla="*/ 4 w 464"/>
                <a:gd name="T37" fmla="*/ 72 h 108"/>
                <a:gd name="T38" fmla="*/ 2 w 464"/>
                <a:gd name="T39" fmla="*/ 76 h 108"/>
                <a:gd name="T40" fmla="*/ 0 w 464"/>
                <a:gd name="T41" fmla="*/ 80 h 108"/>
                <a:gd name="T42" fmla="*/ 2 w 464"/>
                <a:gd name="T43" fmla="*/ 86 h 108"/>
                <a:gd name="T44" fmla="*/ 6 w 464"/>
                <a:gd name="T45" fmla="*/ 90 h 108"/>
                <a:gd name="T46" fmla="*/ 14 w 464"/>
                <a:gd name="T47" fmla="*/ 96 h 108"/>
                <a:gd name="T48" fmla="*/ 24 w 464"/>
                <a:gd name="T49" fmla="*/ 102 h 108"/>
                <a:gd name="T50" fmla="*/ 24 w 464"/>
                <a:gd name="T51" fmla="*/ 102 h 108"/>
                <a:gd name="T52" fmla="*/ 34 w 464"/>
                <a:gd name="T53" fmla="*/ 102 h 108"/>
                <a:gd name="T54" fmla="*/ 60 w 464"/>
                <a:gd name="T55" fmla="*/ 106 h 108"/>
                <a:gd name="T56" fmla="*/ 100 w 464"/>
                <a:gd name="T57" fmla="*/ 108 h 108"/>
                <a:gd name="T58" fmla="*/ 152 w 464"/>
                <a:gd name="T59" fmla="*/ 108 h 108"/>
                <a:gd name="T60" fmla="*/ 182 w 464"/>
                <a:gd name="T61" fmla="*/ 106 h 108"/>
                <a:gd name="T62" fmla="*/ 212 w 464"/>
                <a:gd name="T63" fmla="*/ 102 h 108"/>
                <a:gd name="T64" fmla="*/ 244 w 464"/>
                <a:gd name="T65" fmla="*/ 98 h 108"/>
                <a:gd name="T66" fmla="*/ 278 w 464"/>
                <a:gd name="T67" fmla="*/ 90 h 108"/>
                <a:gd name="T68" fmla="*/ 312 w 464"/>
                <a:gd name="T69" fmla="*/ 80 h 108"/>
                <a:gd name="T70" fmla="*/ 346 w 464"/>
                <a:gd name="T71" fmla="*/ 68 h 108"/>
                <a:gd name="T72" fmla="*/ 380 w 464"/>
                <a:gd name="T73" fmla="*/ 52 h 108"/>
                <a:gd name="T74" fmla="*/ 412 w 464"/>
                <a:gd name="T75" fmla="*/ 34 h 108"/>
                <a:gd name="T76" fmla="*/ 412 w 464"/>
                <a:gd name="T77" fmla="*/ 34 h 108"/>
                <a:gd name="T78" fmla="*/ 436 w 464"/>
                <a:gd name="T79" fmla="*/ 32 h 108"/>
                <a:gd name="T80" fmla="*/ 454 w 464"/>
                <a:gd name="T81" fmla="*/ 28 h 108"/>
                <a:gd name="T82" fmla="*/ 460 w 464"/>
                <a:gd name="T83" fmla="*/ 24 h 108"/>
                <a:gd name="T84" fmla="*/ 464 w 464"/>
                <a:gd name="T85" fmla="*/ 20 h 108"/>
                <a:gd name="T86" fmla="*/ 464 w 464"/>
                <a:gd name="T87" fmla="*/ 20 h 108"/>
                <a:gd name="T88" fmla="*/ 464 w 464"/>
                <a:gd name="T89" fmla="*/ 14 h 108"/>
                <a:gd name="T90" fmla="*/ 462 w 464"/>
                <a:gd name="T91" fmla="*/ 6 h 108"/>
                <a:gd name="T92" fmla="*/ 462 w 464"/>
                <a:gd name="T93" fmla="*/ 6 h 108"/>
                <a:gd name="T94" fmla="*/ 460 w 464"/>
                <a:gd name="T95" fmla="*/ 4 h 108"/>
                <a:gd name="T96" fmla="*/ 454 w 464"/>
                <a:gd name="T97" fmla="*/ 2 h 108"/>
                <a:gd name="T98" fmla="*/ 436 w 464"/>
                <a:gd name="T99" fmla="*/ 2 h 108"/>
                <a:gd name="T100" fmla="*/ 416 w 464"/>
                <a:gd name="T101" fmla="*/ 2 h 108"/>
                <a:gd name="T102" fmla="*/ 410 w 464"/>
                <a:gd name="T103" fmla="*/ 2 h 108"/>
                <a:gd name="T104" fmla="*/ 408 w 464"/>
                <a:gd name="T10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4" h="108">
                  <a:moveTo>
                    <a:pt x="382" y="6"/>
                  </a:moveTo>
                  <a:lnTo>
                    <a:pt x="382" y="6"/>
                  </a:lnTo>
                  <a:lnTo>
                    <a:pt x="376" y="10"/>
                  </a:lnTo>
                  <a:lnTo>
                    <a:pt x="356" y="20"/>
                  </a:lnTo>
                  <a:lnTo>
                    <a:pt x="326" y="34"/>
                  </a:lnTo>
                  <a:lnTo>
                    <a:pt x="284" y="48"/>
                  </a:lnTo>
                  <a:lnTo>
                    <a:pt x="260" y="56"/>
                  </a:lnTo>
                  <a:lnTo>
                    <a:pt x="236" y="60"/>
                  </a:lnTo>
                  <a:lnTo>
                    <a:pt x="208" y="64"/>
                  </a:lnTo>
                  <a:lnTo>
                    <a:pt x="178" y="66"/>
                  </a:lnTo>
                  <a:lnTo>
                    <a:pt x="148" y="66"/>
                  </a:lnTo>
                  <a:lnTo>
                    <a:pt x="116" y="62"/>
                  </a:lnTo>
                  <a:lnTo>
                    <a:pt x="84" y="58"/>
                  </a:lnTo>
                  <a:lnTo>
                    <a:pt x="50" y="48"/>
                  </a:lnTo>
                  <a:lnTo>
                    <a:pt x="50" y="48"/>
                  </a:lnTo>
                  <a:lnTo>
                    <a:pt x="36" y="52"/>
                  </a:lnTo>
                  <a:lnTo>
                    <a:pt x="24" y="58"/>
                  </a:lnTo>
                  <a:lnTo>
                    <a:pt x="12" y="64"/>
                  </a:lnTo>
                  <a:lnTo>
                    <a:pt x="4" y="72"/>
                  </a:lnTo>
                  <a:lnTo>
                    <a:pt x="2" y="76"/>
                  </a:lnTo>
                  <a:lnTo>
                    <a:pt x="0" y="80"/>
                  </a:lnTo>
                  <a:lnTo>
                    <a:pt x="2" y="86"/>
                  </a:lnTo>
                  <a:lnTo>
                    <a:pt x="6" y="90"/>
                  </a:lnTo>
                  <a:lnTo>
                    <a:pt x="14" y="96"/>
                  </a:lnTo>
                  <a:lnTo>
                    <a:pt x="24" y="102"/>
                  </a:lnTo>
                  <a:lnTo>
                    <a:pt x="24" y="102"/>
                  </a:lnTo>
                  <a:lnTo>
                    <a:pt x="34" y="102"/>
                  </a:lnTo>
                  <a:lnTo>
                    <a:pt x="60" y="106"/>
                  </a:lnTo>
                  <a:lnTo>
                    <a:pt x="100" y="108"/>
                  </a:lnTo>
                  <a:lnTo>
                    <a:pt x="152" y="108"/>
                  </a:lnTo>
                  <a:lnTo>
                    <a:pt x="182" y="106"/>
                  </a:lnTo>
                  <a:lnTo>
                    <a:pt x="212" y="102"/>
                  </a:lnTo>
                  <a:lnTo>
                    <a:pt x="244" y="98"/>
                  </a:lnTo>
                  <a:lnTo>
                    <a:pt x="278" y="90"/>
                  </a:lnTo>
                  <a:lnTo>
                    <a:pt x="312" y="80"/>
                  </a:lnTo>
                  <a:lnTo>
                    <a:pt x="346" y="68"/>
                  </a:lnTo>
                  <a:lnTo>
                    <a:pt x="380" y="52"/>
                  </a:lnTo>
                  <a:lnTo>
                    <a:pt x="412" y="34"/>
                  </a:lnTo>
                  <a:lnTo>
                    <a:pt x="412" y="34"/>
                  </a:lnTo>
                  <a:lnTo>
                    <a:pt x="436" y="32"/>
                  </a:lnTo>
                  <a:lnTo>
                    <a:pt x="454" y="28"/>
                  </a:lnTo>
                  <a:lnTo>
                    <a:pt x="460" y="24"/>
                  </a:lnTo>
                  <a:lnTo>
                    <a:pt x="464" y="20"/>
                  </a:lnTo>
                  <a:lnTo>
                    <a:pt x="464" y="20"/>
                  </a:lnTo>
                  <a:lnTo>
                    <a:pt x="464" y="14"/>
                  </a:lnTo>
                  <a:lnTo>
                    <a:pt x="462" y="6"/>
                  </a:lnTo>
                  <a:lnTo>
                    <a:pt x="462" y="6"/>
                  </a:lnTo>
                  <a:lnTo>
                    <a:pt x="460" y="4"/>
                  </a:lnTo>
                  <a:lnTo>
                    <a:pt x="454" y="2"/>
                  </a:lnTo>
                  <a:lnTo>
                    <a:pt x="436" y="2"/>
                  </a:lnTo>
                  <a:lnTo>
                    <a:pt x="416" y="2"/>
                  </a:lnTo>
                  <a:lnTo>
                    <a:pt x="410" y="2"/>
                  </a:lnTo>
                  <a:lnTo>
                    <a:pt x="40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3" name="Freeform 35"/>
            <p:cNvSpPr>
              <a:spLocks/>
            </p:cNvSpPr>
            <p:nvPr/>
          </p:nvSpPr>
          <p:spPr bwMode="auto">
            <a:xfrm>
              <a:off x="649" y="2944"/>
              <a:ext cx="88" cy="68"/>
            </a:xfrm>
            <a:custGeom>
              <a:avLst/>
              <a:gdLst>
                <a:gd name="T0" fmla="*/ 88 w 88"/>
                <a:gd name="T1" fmla="*/ 34 h 68"/>
                <a:gd name="T2" fmla="*/ 88 w 88"/>
                <a:gd name="T3" fmla="*/ 34 h 68"/>
                <a:gd name="T4" fmla="*/ 88 w 88"/>
                <a:gd name="T5" fmla="*/ 40 h 68"/>
                <a:gd name="T6" fmla="*/ 84 w 88"/>
                <a:gd name="T7" fmla="*/ 48 h 68"/>
                <a:gd name="T8" fmla="*/ 80 w 88"/>
                <a:gd name="T9" fmla="*/ 54 h 68"/>
                <a:gd name="T10" fmla="*/ 76 w 88"/>
                <a:gd name="T11" fmla="*/ 58 h 68"/>
                <a:gd name="T12" fmla="*/ 68 w 88"/>
                <a:gd name="T13" fmla="*/ 62 h 68"/>
                <a:gd name="T14" fmla="*/ 62 w 88"/>
                <a:gd name="T15" fmla="*/ 66 h 68"/>
                <a:gd name="T16" fmla="*/ 52 w 88"/>
                <a:gd name="T17" fmla="*/ 68 h 68"/>
                <a:gd name="T18" fmla="*/ 44 w 88"/>
                <a:gd name="T19" fmla="*/ 68 h 68"/>
                <a:gd name="T20" fmla="*/ 44 w 88"/>
                <a:gd name="T21" fmla="*/ 68 h 68"/>
                <a:gd name="T22" fmla="*/ 36 w 88"/>
                <a:gd name="T23" fmla="*/ 68 h 68"/>
                <a:gd name="T24" fmla="*/ 26 w 88"/>
                <a:gd name="T25" fmla="*/ 66 h 68"/>
                <a:gd name="T26" fmla="*/ 20 w 88"/>
                <a:gd name="T27" fmla="*/ 62 h 68"/>
                <a:gd name="T28" fmla="*/ 12 w 88"/>
                <a:gd name="T29" fmla="*/ 58 h 68"/>
                <a:gd name="T30" fmla="*/ 8 w 88"/>
                <a:gd name="T31" fmla="*/ 54 h 68"/>
                <a:gd name="T32" fmla="*/ 4 w 88"/>
                <a:gd name="T33" fmla="*/ 48 h 68"/>
                <a:gd name="T34" fmla="*/ 0 w 88"/>
                <a:gd name="T35" fmla="*/ 40 h 68"/>
                <a:gd name="T36" fmla="*/ 0 w 88"/>
                <a:gd name="T37" fmla="*/ 34 h 68"/>
                <a:gd name="T38" fmla="*/ 0 w 88"/>
                <a:gd name="T39" fmla="*/ 34 h 68"/>
                <a:gd name="T40" fmla="*/ 0 w 88"/>
                <a:gd name="T41" fmla="*/ 28 h 68"/>
                <a:gd name="T42" fmla="*/ 4 w 88"/>
                <a:gd name="T43" fmla="*/ 20 h 68"/>
                <a:gd name="T44" fmla="*/ 8 w 88"/>
                <a:gd name="T45" fmla="*/ 14 h 68"/>
                <a:gd name="T46" fmla="*/ 12 w 88"/>
                <a:gd name="T47" fmla="*/ 10 h 68"/>
                <a:gd name="T48" fmla="*/ 20 w 88"/>
                <a:gd name="T49" fmla="*/ 6 h 68"/>
                <a:gd name="T50" fmla="*/ 26 w 88"/>
                <a:gd name="T51" fmla="*/ 2 h 68"/>
                <a:gd name="T52" fmla="*/ 36 w 88"/>
                <a:gd name="T53" fmla="*/ 0 h 68"/>
                <a:gd name="T54" fmla="*/ 44 w 88"/>
                <a:gd name="T55" fmla="*/ 0 h 68"/>
                <a:gd name="T56" fmla="*/ 44 w 88"/>
                <a:gd name="T57" fmla="*/ 0 h 68"/>
                <a:gd name="T58" fmla="*/ 52 w 88"/>
                <a:gd name="T59" fmla="*/ 0 h 68"/>
                <a:gd name="T60" fmla="*/ 62 w 88"/>
                <a:gd name="T61" fmla="*/ 2 h 68"/>
                <a:gd name="T62" fmla="*/ 68 w 88"/>
                <a:gd name="T63" fmla="*/ 6 h 68"/>
                <a:gd name="T64" fmla="*/ 76 w 88"/>
                <a:gd name="T65" fmla="*/ 10 h 68"/>
                <a:gd name="T66" fmla="*/ 80 w 88"/>
                <a:gd name="T67" fmla="*/ 14 h 68"/>
                <a:gd name="T68" fmla="*/ 84 w 88"/>
                <a:gd name="T69" fmla="*/ 20 h 68"/>
                <a:gd name="T70" fmla="*/ 88 w 88"/>
                <a:gd name="T71" fmla="*/ 28 h 68"/>
                <a:gd name="T72" fmla="*/ 88 w 88"/>
                <a:gd name="T73" fmla="*/ 34 h 68"/>
                <a:gd name="T74" fmla="*/ 88 w 88"/>
                <a:gd name="T75" fmla="*/ 34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68">
                  <a:moveTo>
                    <a:pt x="88" y="34"/>
                  </a:moveTo>
                  <a:lnTo>
                    <a:pt x="88" y="34"/>
                  </a:lnTo>
                  <a:lnTo>
                    <a:pt x="88" y="40"/>
                  </a:lnTo>
                  <a:lnTo>
                    <a:pt x="84" y="48"/>
                  </a:lnTo>
                  <a:lnTo>
                    <a:pt x="80" y="54"/>
                  </a:lnTo>
                  <a:lnTo>
                    <a:pt x="76" y="58"/>
                  </a:lnTo>
                  <a:lnTo>
                    <a:pt x="68" y="62"/>
                  </a:lnTo>
                  <a:lnTo>
                    <a:pt x="62" y="66"/>
                  </a:lnTo>
                  <a:lnTo>
                    <a:pt x="52" y="68"/>
                  </a:lnTo>
                  <a:lnTo>
                    <a:pt x="44" y="68"/>
                  </a:lnTo>
                  <a:lnTo>
                    <a:pt x="44" y="68"/>
                  </a:lnTo>
                  <a:lnTo>
                    <a:pt x="36" y="68"/>
                  </a:lnTo>
                  <a:lnTo>
                    <a:pt x="26" y="66"/>
                  </a:lnTo>
                  <a:lnTo>
                    <a:pt x="20" y="62"/>
                  </a:lnTo>
                  <a:lnTo>
                    <a:pt x="12" y="58"/>
                  </a:lnTo>
                  <a:lnTo>
                    <a:pt x="8" y="54"/>
                  </a:lnTo>
                  <a:lnTo>
                    <a:pt x="4" y="48"/>
                  </a:lnTo>
                  <a:lnTo>
                    <a:pt x="0" y="40"/>
                  </a:lnTo>
                  <a:lnTo>
                    <a:pt x="0" y="34"/>
                  </a:lnTo>
                  <a:lnTo>
                    <a:pt x="0" y="34"/>
                  </a:lnTo>
                  <a:lnTo>
                    <a:pt x="0" y="28"/>
                  </a:lnTo>
                  <a:lnTo>
                    <a:pt x="4" y="20"/>
                  </a:lnTo>
                  <a:lnTo>
                    <a:pt x="8" y="14"/>
                  </a:lnTo>
                  <a:lnTo>
                    <a:pt x="12" y="10"/>
                  </a:lnTo>
                  <a:lnTo>
                    <a:pt x="20" y="6"/>
                  </a:lnTo>
                  <a:lnTo>
                    <a:pt x="26" y="2"/>
                  </a:lnTo>
                  <a:lnTo>
                    <a:pt x="36" y="0"/>
                  </a:lnTo>
                  <a:lnTo>
                    <a:pt x="44" y="0"/>
                  </a:lnTo>
                  <a:lnTo>
                    <a:pt x="44" y="0"/>
                  </a:lnTo>
                  <a:lnTo>
                    <a:pt x="52" y="0"/>
                  </a:lnTo>
                  <a:lnTo>
                    <a:pt x="62" y="2"/>
                  </a:lnTo>
                  <a:lnTo>
                    <a:pt x="68" y="6"/>
                  </a:lnTo>
                  <a:lnTo>
                    <a:pt x="76" y="10"/>
                  </a:lnTo>
                  <a:lnTo>
                    <a:pt x="80" y="14"/>
                  </a:lnTo>
                  <a:lnTo>
                    <a:pt x="84" y="20"/>
                  </a:lnTo>
                  <a:lnTo>
                    <a:pt x="88" y="28"/>
                  </a:lnTo>
                  <a:lnTo>
                    <a:pt x="88" y="34"/>
                  </a:lnTo>
                  <a:lnTo>
                    <a:pt x="88"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04" name="Group 5"/>
          <p:cNvGrpSpPr>
            <a:grpSpLocks noChangeAspect="1"/>
          </p:cNvGrpSpPr>
          <p:nvPr/>
        </p:nvGrpSpPr>
        <p:grpSpPr bwMode="auto">
          <a:xfrm>
            <a:off x="6204806" y="2936701"/>
            <a:ext cx="3407076" cy="2553326"/>
            <a:chOff x="2379" y="1706"/>
            <a:chExt cx="1578" cy="1577"/>
          </a:xfrm>
        </p:grpSpPr>
        <p:sp>
          <p:nvSpPr>
            <p:cNvPr id="105" name="AutoShape 4"/>
            <p:cNvSpPr>
              <a:spLocks noChangeAspect="1" noChangeArrowheads="1" noTextEdit="1"/>
            </p:cNvSpPr>
            <p:nvPr/>
          </p:nvSpPr>
          <p:spPr bwMode="auto">
            <a:xfrm>
              <a:off x="2379" y="1706"/>
              <a:ext cx="1578" cy="1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6" name="Freeform 6"/>
            <p:cNvSpPr>
              <a:spLocks/>
            </p:cNvSpPr>
            <p:nvPr/>
          </p:nvSpPr>
          <p:spPr bwMode="auto">
            <a:xfrm>
              <a:off x="2379" y="1706"/>
              <a:ext cx="1577" cy="1576"/>
            </a:xfrm>
            <a:custGeom>
              <a:avLst/>
              <a:gdLst>
                <a:gd name="T0" fmla="*/ 2620 w 3154"/>
                <a:gd name="T1" fmla="*/ 3098 h 3152"/>
                <a:gd name="T2" fmla="*/ 2559 w 3154"/>
                <a:gd name="T3" fmla="*/ 3119 h 3152"/>
                <a:gd name="T4" fmla="*/ 2497 w 3154"/>
                <a:gd name="T5" fmla="*/ 3133 h 3152"/>
                <a:gd name="T6" fmla="*/ 2436 w 3154"/>
                <a:gd name="T7" fmla="*/ 3144 h 3152"/>
                <a:gd name="T8" fmla="*/ 2377 w 3154"/>
                <a:gd name="T9" fmla="*/ 3151 h 3152"/>
                <a:gd name="T10" fmla="*/ 2321 w 3154"/>
                <a:gd name="T11" fmla="*/ 3152 h 3152"/>
                <a:gd name="T12" fmla="*/ 2276 w 3154"/>
                <a:gd name="T13" fmla="*/ 3152 h 3152"/>
                <a:gd name="T14" fmla="*/ 2231 w 3154"/>
                <a:gd name="T15" fmla="*/ 3151 h 3152"/>
                <a:gd name="T16" fmla="*/ 2173 w 3154"/>
                <a:gd name="T17" fmla="*/ 3144 h 3152"/>
                <a:gd name="T18" fmla="*/ 2112 w 3154"/>
                <a:gd name="T19" fmla="*/ 3133 h 3152"/>
                <a:gd name="T20" fmla="*/ 2056 w 3154"/>
                <a:gd name="T21" fmla="*/ 3120 h 3152"/>
                <a:gd name="T22" fmla="*/ 2006 w 3154"/>
                <a:gd name="T23" fmla="*/ 3106 h 3152"/>
                <a:gd name="T24" fmla="*/ 1961 w 3154"/>
                <a:gd name="T25" fmla="*/ 3088 h 3152"/>
                <a:gd name="T26" fmla="*/ 1927 w 3154"/>
                <a:gd name="T27" fmla="*/ 3072 h 3152"/>
                <a:gd name="T28" fmla="*/ 1905 w 3154"/>
                <a:gd name="T29" fmla="*/ 3059 h 3152"/>
                <a:gd name="T30" fmla="*/ 1881 w 3154"/>
                <a:gd name="T31" fmla="*/ 3048 h 3152"/>
                <a:gd name="T32" fmla="*/ 1802 w 3154"/>
                <a:gd name="T33" fmla="*/ 2998 h 3152"/>
                <a:gd name="T34" fmla="*/ 1706 w 3154"/>
                <a:gd name="T35" fmla="*/ 2920 h 3152"/>
                <a:gd name="T36" fmla="*/ 1619 w 3154"/>
                <a:gd name="T37" fmla="*/ 2825 h 3152"/>
                <a:gd name="T38" fmla="*/ 1564 w 3154"/>
                <a:gd name="T39" fmla="*/ 2746 h 3152"/>
                <a:gd name="T40" fmla="*/ 1486 w 3154"/>
                <a:gd name="T41" fmla="*/ 2587 h 3152"/>
                <a:gd name="T42" fmla="*/ 1442 w 3154"/>
                <a:gd name="T43" fmla="*/ 2417 h 3152"/>
                <a:gd name="T44" fmla="*/ 1242 w 3154"/>
                <a:gd name="T45" fmla="*/ 2300 h 3152"/>
                <a:gd name="T46" fmla="*/ 1439 w 3154"/>
                <a:gd name="T47" fmla="*/ 2204 h 3152"/>
                <a:gd name="T48" fmla="*/ 1447 w 3154"/>
                <a:gd name="T49" fmla="*/ 2144 h 3152"/>
                <a:gd name="T50" fmla="*/ 1454 w 3154"/>
                <a:gd name="T51" fmla="*/ 2114 h 3152"/>
                <a:gd name="T52" fmla="*/ 289 w 3154"/>
                <a:gd name="T53" fmla="*/ 2103 h 3152"/>
                <a:gd name="T54" fmla="*/ 304 w 3154"/>
                <a:gd name="T55" fmla="*/ 2024 h 3152"/>
                <a:gd name="T56" fmla="*/ 524 w 3154"/>
                <a:gd name="T57" fmla="*/ 2024 h 3152"/>
                <a:gd name="T58" fmla="*/ 996 w 3154"/>
                <a:gd name="T59" fmla="*/ 618 h 3152"/>
                <a:gd name="T60" fmla="*/ 1248 w 3154"/>
                <a:gd name="T61" fmla="*/ 1369 h 3152"/>
                <a:gd name="T62" fmla="*/ 1478 w 3154"/>
                <a:gd name="T63" fmla="*/ 2024 h 3152"/>
                <a:gd name="T64" fmla="*/ 1545 w 3154"/>
                <a:gd name="T65" fmla="*/ 1870 h 3152"/>
                <a:gd name="T66" fmla="*/ 1641 w 3154"/>
                <a:gd name="T67" fmla="*/ 1735 h 3152"/>
                <a:gd name="T68" fmla="*/ 1719 w 3154"/>
                <a:gd name="T69" fmla="*/ 2 h 3152"/>
                <a:gd name="T70" fmla="*/ 1955 w 3154"/>
                <a:gd name="T71" fmla="*/ 1504 h 3152"/>
                <a:gd name="T72" fmla="*/ 2011 w 3154"/>
                <a:gd name="T73" fmla="*/ 1481 h 3152"/>
                <a:gd name="T74" fmla="*/ 2069 w 3154"/>
                <a:gd name="T75" fmla="*/ 1464 h 3152"/>
                <a:gd name="T76" fmla="*/ 2126 w 3154"/>
                <a:gd name="T77" fmla="*/ 1451 h 3152"/>
                <a:gd name="T78" fmla="*/ 2186 w 3154"/>
                <a:gd name="T79" fmla="*/ 1441 h 3152"/>
                <a:gd name="T80" fmla="*/ 2245 w 3154"/>
                <a:gd name="T81" fmla="*/ 1437 h 3152"/>
                <a:gd name="T82" fmla="*/ 2342 w 3154"/>
                <a:gd name="T83" fmla="*/ 1437 h 3152"/>
                <a:gd name="T84" fmla="*/ 2461 w 3154"/>
                <a:gd name="T85" fmla="*/ 1449 h 3152"/>
                <a:gd name="T86" fmla="*/ 2573 w 3154"/>
                <a:gd name="T87" fmla="*/ 1478 h 3152"/>
                <a:gd name="T88" fmla="*/ 2679 w 3154"/>
                <a:gd name="T89" fmla="*/ 1522 h 3152"/>
                <a:gd name="T90" fmla="*/ 2779 w 3154"/>
                <a:gd name="T91" fmla="*/ 1581 h 3152"/>
                <a:gd name="T92" fmla="*/ 2872 w 3154"/>
                <a:gd name="T93" fmla="*/ 1656 h 3152"/>
                <a:gd name="T94" fmla="*/ 2965 w 3154"/>
                <a:gd name="T95" fmla="*/ 1753 h 3152"/>
                <a:gd name="T96" fmla="*/ 3023 w 3154"/>
                <a:gd name="T97" fmla="*/ 1836 h 3152"/>
                <a:gd name="T98" fmla="*/ 3092 w 3154"/>
                <a:gd name="T99" fmla="*/ 1968 h 3152"/>
                <a:gd name="T100" fmla="*/ 3135 w 3154"/>
                <a:gd name="T101" fmla="*/ 2112 h 3152"/>
                <a:gd name="T102" fmla="*/ 3150 w 3154"/>
                <a:gd name="T103" fmla="*/ 2205 h 3152"/>
                <a:gd name="T104" fmla="*/ 3154 w 3154"/>
                <a:gd name="T105" fmla="*/ 2326 h 3152"/>
                <a:gd name="T106" fmla="*/ 3143 w 3154"/>
                <a:gd name="T107" fmla="*/ 2428 h 3152"/>
                <a:gd name="T108" fmla="*/ 3098 w 3154"/>
                <a:gd name="T109" fmla="*/ 2602 h 3152"/>
                <a:gd name="T110" fmla="*/ 3034 w 3154"/>
                <a:gd name="T111" fmla="*/ 2741 h 3152"/>
                <a:gd name="T112" fmla="*/ 2965 w 3154"/>
                <a:gd name="T113" fmla="*/ 2844 h 3152"/>
                <a:gd name="T114" fmla="*/ 2912 w 3154"/>
                <a:gd name="T115" fmla="*/ 2907 h 3152"/>
                <a:gd name="T116" fmla="*/ 2891 w 3154"/>
                <a:gd name="T117" fmla="*/ 2929 h 3152"/>
                <a:gd name="T118" fmla="*/ 2807 w 3154"/>
                <a:gd name="T119" fmla="*/ 2998 h 3152"/>
                <a:gd name="T120" fmla="*/ 2719 w 3154"/>
                <a:gd name="T121" fmla="*/ 3053 h 3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54" h="3152">
                  <a:moveTo>
                    <a:pt x="2660" y="3082"/>
                  </a:moveTo>
                  <a:lnTo>
                    <a:pt x="2639" y="3090"/>
                  </a:lnTo>
                  <a:lnTo>
                    <a:pt x="2620" y="3098"/>
                  </a:lnTo>
                  <a:lnTo>
                    <a:pt x="2599" y="3106"/>
                  </a:lnTo>
                  <a:lnTo>
                    <a:pt x="2578" y="3112"/>
                  </a:lnTo>
                  <a:lnTo>
                    <a:pt x="2559" y="3119"/>
                  </a:lnTo>
                  <a:lnTo>
                    <a:pt x="2538" y="3124"/>
                  </a:lnTo>
                  <a:lnTo>
                    <a:pt x="2517" y="3128"/>
                  </a:lnTo>
                  <a:lnTo>
                    <a:pt x="2497" y="3133"/>
                  </a:lnTo>
                  <a:lnTo>
                    <a:pt x="2477" y="3138"/>
                  </a:lnTo>
                  <a:lnTo>
                    <a:pt x="2456" y="3141"/>
                  </a:lnTo>
                  <a:lnTo>
                    <a:pt x="2436" y="3144"/>
                  </a:lnTo>
                  <a:lnTo>
                    <a:pt x="2416" y="3146"/>
                  </a:lnTo>
                  <a:lnTo>
                    <a:pt x="2396" y="3149"/>
                  </a:lnTo>
                  <a:lnTo>
                    <a:pt x="2377" y="3151"/>
                  </a:lnTo>
                  <a:lnTo>
                    <a:pt x="2356" y="3151"/>
                  </a:lnTo>
                  <a:lnTo>
                    <a:pt x="2337" y="3152"/>
                  </a:lnTo>
                  <a:lnTo>
                    <a:pt x="2321" y="3152"/>
                  </a:lnTo>
                  <a:lnTo>
                    <a:pt x="2306" y="3152"/>
                  </a:lnTo>
                  <a:lnTo>
                    <a:pt x="2290" y="3152"/>
                  </a:lnTo>
                  <a:lnTo>
                    <a:pt x="2276" y="3152"/>
                  </a:lnTo>
                  <a:lnTo>
                    <a:pt x="2260" y="3152"/>
                  </a:lnTo>
                  <a:lnTo>
                    <a:pt x="2245" y="3151"/>
                  </a:lnTo>
                  <a:lnTo>
                    <a:pt x="2231" y="3151"/>
                  </a:lnTo>
                  <a:lnTo>
                    <a:pt x="2216" y="3149"/>
                  </a:lnTo>
                  <a:lnTo>
                    <a:pt x="2194" y="3148"/>
                  </a:lnTo>
                  <a:lnTo>
                    <a:pt x="2173" y="3144"/>
                  </a:lnTo>
                  <a:lnTo>
                    <a:pt x="2152" y="3141"/>
                  </a:lnTo>
                  <a:lnTo>
                    <a:pt x="2131" y="3138"/>
                  </a:lnTo>
                  <a:lnTo>
                    <a:pt x="2112" y="3133"/>
                  </a:lnTo>
                  <a:lnTo>
                    <a:pt x="2093" y="3130"/>
                  </a:lnTo>
                  <a:lnTo>
                    <a:pt x="2073" y="3125"/>
                  </a:lnTo>
                  <a:lnTo>
                    <a:pt x="2056" y="3120"/>
                  </a:lnTo>
                  <a:lnTo>
                    <a:pt x="2038" y="3115"/>
                  </a:lnTo>
                  <a:lnTo>
                    <a:pt x="2022" y="3111"/>
                  </a:lnTo>
                  <a:lnTo>
                    <a:pt x="2006" y="3106"/>
                  </a:lnTo>
                  <a:lnTo>
                    <a:pt x="1990" y="3099"/>
                  </a:lnTo>
                  <a:lnTo>
                    <a:pt x="1976" y="3093"/>
                  </a:lnTo>
                  <a:lnTo>
                    <a:pt x="1961" y="3088"/>
                  </a:lnTo>
                  <a:lnTo>
                    <a:pt x="1948" y="3082"/>
                  </a:lnTo>
                  <a:lnTo>
                    <a:pt x="1935" y="3075"/>
                  </a:lnTo>
                  <a:lnTo>
                    <a:pt x="1927" y="3072"/>
                  </a:lnTo>
                  <a:lnTo>
                    <a:pt x="1919" y="3067"/>
                  </a:lnTo>
                  <a:lnTo>
                    <a:pt x="1911" y="3064"/>
                  </a:lnTo>
                  <a:lnTo>
                    <a:pt x="1905" y="3059"/>
                  </a:lnTo>
                  <a:lnTo>
                    <a:pt x="1897" y="3056"/>
                  </a:lnTo>
                  <a:lnTo>
                    <a:pt x="1889" y="3051"/>
                  </a:lnTo>
                  <a:lnTo>
                    <a:pt x="1881" y="3048"/>
                  </a:lnTo>
                  <a:lnTo>
                    <a:pt x="1873" y="3043"/>
                  </a:lnTo>
                  <a:lnTo>
                    <a:pt x="1837" y="3022"/>
                  </a:lnTo>
                  <a:lnTo>
                    <a:pt x="1802" y="2998"/>
                  </a:lnTo>
                  <a:lnTo>
                    <a:pt x="1768" y="2974"/>
                  </a:lnTo>
                  <a:lnTo>
                    <a:pt x="1736" y="2947"/>
                  </a:lnTo>
                  <a:lnTo>
                    <a:pt x="1706" y="2920"/>
                  </a:lnTo>
                  <a:lnTo>
                    <a:pt x="1675" y="2889"/>
                  </a:lnTo>
                  <a:lnTo>
                    <a:pt x="1646" y="2859"/>
                  </a:lnTo>
                  <a:lnTo>
                    <a:pt x="1619" y="2825"/>
                  </a:lnTo>
                  <a:lnTo>
                    <a:pt x="1617" y="2825"/>
                  </a:lnTo>
                  <a:lnTo>
                    <a:pt x="1563" y="2748"/>
                  </a:lnTo>
                  <a:lnTo>
                    <a:pt x="1564" y="2746"/>
                  </a:lnTo>
                  <a:lnTo>
                    <a:pt x="1534" y="2695"/>
                  </a:lnTo>
                  <a:lnTo>
                    <a:pt x="1508" y="2642"/>
                  </a:lnTo>
                  <a:lnTo>
                    <a:pt x="1486" y="2587"/>
                  </a:lnTo>
                  <a:lnTo>
                    <a:pt x="1468" y="2531"/>
                  </a:lnTo>
                  <a:lnTo>
                    <a:pt x="1454" y="2475"/>
                  </a:lnTo>
                  <a:lnTo>
                    <a:pt x="1442" y="2417"/>
                  </a:lnTo>
                  <a:lnTo>
                    <a:pt x="1436" y="2359"/>
                  </a:lnTo>
                  <a:lnTo>
                    <a:pt x="1434" y="2300"/>
                  </a:lnTo>
                  <a:lnTo>
                    <a:pt x="1242" y="2300"/>
                  </a:lnTo>
                  <a:lnTo>
                    <a:pt x="1242" y="2225"/>
                  </a:lnTo>
                  <a:lnTo>
                    <a:pt x="1437" y="2225"/>
                  </a:lnTo>
                  <a:lnTo>
                    <a:pt x="1439" y="2204"/>
                  </a:lnTo>
                  <a:lnTo>
                    <a:pt x="1441" y="2185"/>
                  </a:lnTo>
                  <a:lnTo>
                    <a:pt x="1444" y="2164"/>
                  </a:lnTo>
                  <a:lnTo>
                    <a:pt x="1447" y="2144"/>
                  </a:lnTo>
                  <a:lnTo>
                    <a:pt x="1449" y="2133"/>
                  </a:lnTo>
                  <a:lnTo>
                    <a:pt x="1452" y="2124"/>
                  </a:lnTo>
                  <a:lnTo>
                    <a:pt x="1454" y="2114"/>
                  </a:lnTo>
                  <a:lnTo>
                    <a:pt x="1455" y="2103"/>
                  </a:lnTo>
                  <a:lnTo>
                    <a:pt x="798" y="2103"/>
                  </a:lnTo>
                  <a:lnTo>
                    <a:pt x="289" y="2103"/>
                  </a:lnTo>
                  <a:lnTo>
                    <a:pt x="0" y="2103"/>
                  </a:lnTo>
                  <a:lnTo>
                    <a:pt x="29" y="2024"/>
                  </a:lnTo>
                  <a:lnTo>
                    <a:pt x="304" y="2024"/>
                  </a:lnTo>
                  <a:lnTo>
                    <a:pt x="305" y="705"/>
                  </a:lnTo>
                  <a:lnTo>
                    <a:pt x="524" y="705"/>
                  </a:lnTo>
                  <a:lnTo>
                    <a:pt x="524" y="2024"/>
                  </a:lnTo>
                  <a:lnTo>
                    <a:pt x="776" y="2024"/>
                  </a:lnTo>
                  <a:lnTo>
                    <a:pt x="776" y="618"/>
                  </a:lnTo>
                  <a:lnTo>
                    <a:pt x="996" y="618"/>
                  </a:lnTo>
                  <a:lnTo>
                    <a:pt x="996" y="2024"/>
                  </a:lnTo>
                  <a:lnTo>
                    <a:pt x="1248" y="2024"/>
                  </a:lnTo>
                  <a:lnTo>
                    <a:pt x="1248" y="1369"/>
                  </a:lnTo>
                  <a:lnTo>
                    <a:pt x="1468" y="1369"/>
                  </a:lnTo>
                  <a:lnTo>
                    <a:pt x="1468" y="2024"/>
                  </a:lnTo>
                  <a:lnTo>
                    <a:pt x="1478" y="2024"/>
                  </a:lnTo>
                  <a:lnTo>
                    <a:pt x="1497" y="1971"/>
                  </a:lnTo>
                  <a:lnTo>
                    <a:pt x="1519" y="1920"/>
                  </a:lnTo>
                  <a:lnTo>
                    <a:pt x="1545" y="1870"/>
                  </a:lnTo>
                  <a:lnTo>
                    <a:pt x="1574" y="1823"/>
                  </a:lnTo>
                  <a:lnTo>
                    <a:pt x="1606" y="1778"/>
                  </a:lnTo>
                  <a:lnTo>
                    <a:pt x="1641" y="1735"/>
                  </a:lnTo>
                  <a:lnTo>
                    <a:pt x="1678" y="1693"/>
                  </a:lnTo>
                  <a:lnTo>
                    <a:pt x="1719" y="1655"/>
                  </a:lnTo>
                  <a:lnTo>
                    <a:pt x="1719" y="2"/>
                  </a:lnTo>
                  <a:lnTo>
                    <a:pt x="1937" y="0"/>
                  </a:lnTo>
                  <a:lnTo>
                    <a:pt x="1937" y="1512"/>
                  </a:lnTo>
                  <a:lnTo>
                    <a:pt x="1955" y="1504"/>
                  </a:lnTo>
                  <a:lnTo>
                    <a:pt x="1974" y="1496"/>
                  </a:lnTo>
                  <a:lnTo>
                    <a:pt x="1993" y="1490"/>
                  </a:lnTo>
                  <a:lnTo>
                    <a:pt x="2011" y="1481"/>
                  </a:lnTo>
                  <a:lnTo>
                    <a:pt x="2030" y="1475"/>
                  </a:lnTo>
                  <a:lnTo>
                    <a:pt x="2049" y="1470"/>
                  </a:lnTo>
                  <a:lnTo>
                    <a:pt x="2069" y="1464"/>
                  </a:lnTo>
                  <a:lnTo>
                    <a:pt x="2088" y="1459"/>
                  </a:lnTo>
                  <a:lnTo>
                    <a:pt x="2107" y="1454"/>
                  </a:lnTo>
                  <a:lnTo>
                    <a:pt x="2126" y="1451"/>
                  </a:lnTo>
                  <a:lnTo>
                    <a:pt x="2146" y="1448"/>
                  </a:lnTo>
                  <a:lnTo>
                    <a:pt x="2165" y="1445"/>
                  </a:lnTo>
                  <a:lnTo>
                    <a:pt x="2186" y="1441"/>
                  </a:lnTo>
                  <a:lnTo>
                    <a:pt x="2205" y="1440"/>
                  </a:lnTo>
                  <a:lnTo>
                    <a:pt x="2224" y="1438"/>
                  </a:lnTo>
                  <a:lnTo>
                    <a:pt x="2245" y="1437"/>
                  </a:lnTo>
                  <a:lnTo>
                    <a:pt x="2245" y="1435"/>
                  </a:lnTo>
                  <a:lnTo>
                    <a:pt x="2342" y="1435"/>
                  </a:lnTo>
                  <a:lnTo>
                    <a:pt x="2342" y="1437"/>
                  </a:lnTo>
                  <a:lnTo>
                    <a:pt x="2382" y="1440"/>
                  </a:lnTo>
                  <a:lnTo>
                    <a:pt x="2422" y="1443"/>
                  </a:lnTo>
                  <a:lnTo>
                    <a:pt x="2461" y="1449"/>
                  </a:lnTo>
                  <a:lnTo>
                    <a:pt x="2499" y="1457"/>
                  </a:lnTo>
                  <a:lnTo>
                    <a:pt x="2536" y="1467"/>
                  </a:lnTo>
                  <a:lnTo>
                    <a:pt x="2573" y="1478"/>
                  </a:lnTo>
                  <a:lnTo>
                    <a:pt x="2610" y="1491"/>
                  </a:lnTo>
                  <a:lnTo>
                    <a:pt x="2645" y="1506"/>
                  </a:lnTo>
                  <a:lnTo>
                    <a:pt x="2679" y="1522"/>
                  </a:lnTo>
                  <a:lnTo>
                    <a:pt x="2713" y="1541"/>
                  </a:lnTo>
                  <a:lnTo>
                    <a:pt x="2746" y="1560"/>
                  </a:lnTo>
                  <a:lnTo>
                    <a:pt x="2779" y="1581"/>
                  </a:lnTo>
                  <a:lnTo>
                    <a:pt x="2811" y="1605"/>
                  </a:lnTo>
                  <a:lnTo>
                    <a:pt x="2841" y="1629"/>
                  </a:lnTo>
                  <a:lnTo>
                    <a:pt x="2872" y="1656"/>
                  </a:lnTo>
                  <a:lnTo>
                    <a:pt x="2901" y="1684"/>
                  </a:lnTo>
                  <a:lnTo>
                    <a:pt x="2901" y="1682"/>
                  </a:lnTo>
                  <a:lnTo>
                    <a:pt x="2965" y="1753"/>
                  </a:lnTo>
                  <a:lnTo>
                    <a:pt x="2963" y="1754"/>
                  </a:lnTo>
                  <a:lnTo>
                    <a:pt x="2995" y="1794"/>
                  </a:lnTo>
                  <a:lnTo>
                    <a:pt x="3023" y="1836"/>
                  </a:lnTo>
                  <a:lnTo>
                    <a:pt x="3048" y="1880"/>
                  </a:lnTo>
                  <a:lnTo>
                    <a:pt x="3071" y="1923"/>
                  </a:lnTo>
                  <a:lnTo>
                    <a:pt x="3092" y="1968"/>
                  </a:lnTo>
                  <a:lnTo>
                    <a:pt x="3108" y="2014"/>
                  </a:lnTo>
                  <a:lnTo>
                    <a:pt x="3122" y="2063"/>
                  </a:lnTo>
                  <a:lnTo>
                    <a:pt x="3135" y="2112"/>
                  </a:lnTo>
                  <a:lnTo>
                    <a:pt x="3137" y="2112"/>
                  </a:lnTo>
                  <a:lnTo>
                    <a:pt x="3151" y="2205"/>
                  </a:lnTo>
                  <a:lnTo>
                    <a:pt x="3150" y="2205"/>
                  </a:lnTo>
                  <a:lnTo>
                    <a:pt x="3153" y="2246"/>
                  </a:lnTo>
                  <a:lnTo>
                    <a:pt x="3154" y="2286"/>
                  </a:lnTo>
                  <a:lnTo>
                    <a:pt x="3154" y="2326"/>
                  </a:lnTo>
                  <a:lnTo>
                    <a:pt x="3153" y="2364"/>
                  </a:lnTo>
                  <a:lnTo>
                    <a:pt x="3151" y="2364"/>
                  </a:lnTo>
                  <a:lnTo>
                    <a:pt x="3143" y="2428"/>
                  </a:lnTo>
                  <a:lnTo>
                    <a:pt x="3132" y="2489"/>
                  </a:lnTo>
                  <a:lnTo>
                    <a:pt x="3116" y="2547"/>
                  </a:lnTo>
                  <a:lnTo>
                    <a:pt x="3098" y="2602"/>
                  </a:lnTo>
                  <a:lnTo>
                    <a:pt x="3079" y="2652"/>
                  </a:lnTo>
                  <a:lnTo>
                    <a:pt x="3056" y="2698"/>
                  </a:lnTo>
                  <a:lnTo>
                    <a:pt x="3034" y="2741"/>
                  </a:lnTo>
                  <a:lnTo>
                    <a:pt x="3010" y="2780"/>
                  </a:lnTo>
                  <a:lnTo>
                    <a:pt x="2987" y="2814"/>
                  </a:lnTo>
                  <a:lnTo>
                    <a:pt x="2965" y="2844"/>
                  </a:lnTo>
                  <a:lnTo>
                    <a:pt x="2946" y="2870"/>
                  </a:lnTo>
                  <a:lnTo>
                    <a:pt x="2928" y="2891"/>
                  </a:lnTo>
                  <a:lnTo>
                    <a:pt x="2912" y="2907"/>
                  </a:lnTo>
                  <a:lnTo>
                    <a:pt x="2901" y="2920"/>
                  </a:lnTo>
                  <a:lnTo>
                    <a:pt x="2894" y="2926"/>
                  </a:lnTo>
                  <a:lnTo>
                    <a:pt x="2891" y="2929"/>
                  </a:lnTo>
                  <a:lnTo>
                    <a:pt x="2864" y="2955"/>
                  </a:lnTo>
                  <a:lnTo>
                    <a:pt x="2836" y="2977"/>
                  </a:lnTo>
                  <a:lnTo>
                    <a:pt x="2807" y="2998"/>
                  </a:lnTo>
                  <a:lnTo>
                    <a:pt x="2779" y="3019"/>
                  </a:lnTo>
                  <a:lnTo>
                    <a:pt x="2750" y="3037"/>
                  </a:lnTo>
                  <a:lnTo>
                    <a:pt x="2719" y="3053"/>
                  </a:lnTo>
                  <a:lnTo>
                    <a:pt x="2690" y="3069"/>
                  </a:lnTo>
                  <a:lnTo>
                    <a:pt x="2660" y="3082"/>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7" name="Freeform 7"/>
            <p:cNvSpPr>
              <a:spLocks/>
            </p:cNvSpPr>
            <p:nvPr/>
          </p:nvSpPr>
          <p:spPr bwMode="auto">
            <a:xfrm>
              <a:off x="3568" y="2817"/>
              <a:ext cx="341" cy="326"/>
            </a:xfrm>
            <a:custGeom>
              <a:avLst/>
              <a:gdLst>
                <a:gd name="T0" fmla="*/ 412 w 681"/>
                <a:gd name="T1" fmla="*/ 654 h 654"/>
                <a:gd name="T2" fmla="*/ 0 w 681"/>
                <a:gd name="T3" fmla="*/ 106 h 654"/>
                <a:gd name="T4" fmla="*/ 676 w 681"/>
                <a:gd name="T5" fmla="*/ 0 h 654"/>
                <a:gd name="T6" fmla="*/ 679 w 681"/>
                <a:gd name="T7" fmla="*/ 47 h 654"/>
                <a:gd name="T8" fmla="*/ 681 w 681"/>
                <a:gd name="T9" fmla="*/ 95 h 654"/>
                <a:gd name="T10" fmla="*/ 677 w 681"/>
                <a:gd name="T11" fmla="*/ 140 h 654"/>
                <a:gd name="T12" fmla="*/ 673 w 681"/>
                <a:gd name="T13" fmla="*/ 187 h 654"/>
                <a:gd name="T14" fmla="*/ 665 w 681"/>
                <a:gd name="T15" fmla="*/ 232 h 654"/>
                <a:gd name="T16" fmla="*/ 655 w 681"/>
                <a:gd name="T17" fmla="*/ 275 h 654"/>
                <a:gd name="T18" fmla="*/ 642 w 681"/>
                <a:gd name="T19" fmla="*/ 318 h 654"/>
                <a:gd name="T20" fmla="*/ 626 w 681"/>
                <a:gd name="T21" fmla="*/ 360 h 654"/>
                <a:gd name="T22" fmla="*/ 608 w 681"/>
                <a:gd name="T23" fmla="*/ 402 h 654"/>
                <a:gd name="T24" fmla="*/ 587 w 681"/>
                <a:gd name="T25" fmla="*/ 442 h 654"/>
                <a:gd name="T26" fmla="*/ 565 w 681"/>
                <a:gd name="T27" fmla="*/ 480 h 654"/>
                <a:gd name="T28" fmla="*/ 539 w 681"/>
                <a:gd name="T29" fmla="*/ 517 h 654"/>
                <a:gd name="T30" fmla="*/ 510 w 681"/>
                <a:gd name="T31" fmla="*/ 554 h 654"/>
                <a:gd name="T32" fmla="*/ 480 w 681"/>
                <a:gd name="T33" fmla="*/ 588 h 654"/>
                <a:gd name="T34" fmla="*/ 448 w 681"/>
                <a:gd name="T35" fmla="*/ 622 h 654"/>
                <a:gd name="T36" fmla="*/ 412 w 681"/>
                <a:gd name="T37" fmla="*/ 654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1" h="654">
                  <a:moveTo>
                    <a:pt x="412" y="654"/>
                  </a:moveTo>
                  <a:lnTo>
                    <a:pt x="0" y="106"/>
                  </a:lnTo>
                  <a:lnTo>
                    <a:pt x="676" y="0"/>
                  </a:lnTo>
                  <a:lnTo>
                    <a:pt x="679" y="47"/>
                  </a:lnTo>
                  <a:lnTo>
                    <a:pt x="681" y="95"/>
                  </a:lnTo>
                  <a:lnTo>
                    <a:pt x="677" y="140"/>
                  </a:lnTo>
                  <a:lnTo>
                    <a:pt x="673" y="187"/>
                  </a:lnTo>
                  <a:lnTo>
                    <a:pt x="665" y="232"/>
                  </a:lnTo>
                  <a:lnTo>
                    <a:pt x="655" y="275"/>
                  </a:lnTo>
                  <a:lnTo>
                    <a:pt x="642" y="318"/>
                  </a:lnTo>
                  <a:lnTo>
                    <a:pt x="626" y="360"/>
                  </a:lnTo>
                  <a:lnTo>
                    <a:pt x="608" y="402"/>
                  </a:lnTo>
                  <a:lnTo>
                    <a:pt x="587" y="442"/>
                  </a:lnTo>
                  <a:lnTo>
                    <a:pt x="565" y="480"/>
                  </a:lnTo>
                  <a:lnTo>
                    <a:pt x="539" y="517"/>
                  </a:lnTo>
                  <a:lnTo>
                    <a:pt x="510" y="554"/>
                  </a:lnTo>
                  <a:lnTo>
                    <a:pt x="480" y="588"/>
                  </a:lnTo>
                  <a:lnTo>
                    <a:pt x="448" y="622"/>
                  </a:lnTo>
                  <a:lnTo>
                    <a:pt x="412" y="654"/>
                  </a:lnTo>
                  <a:close/>
                </a:path>
              </a:pathLst>
            </a:custGeom>
            <a:solidFill>
              <a:srgbClr val="009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8" name="Freeform 8"/>
            <p:cNvSpPr>
              <a:spLocks/>
            </p:cNvSpPr>
            <p:nvPr/>
          </p:nvSpPr>
          <p:spPr bwMode="auto">
            <a:xfrm>
              <a:off x="3550" y="2472"/>
              <a:ext cx="244" cy="327"/>
            </a:xfrm>
            <a:custGeom>
              <a:avLst/>
              <a:gdLst>
                <a:gd name="T0" fmla="*/ 0 w 488"/>
                <a:gd name="T1" fmla="*/ 0 h 655"/>
                <a:gd name="T2" fmla="*/ 35 w 488"/>
                <a:gd name="T3" fmla="*/ 3 h 655"/>
                <a:gd name="T4" fmla="*/ 69 w 488"/>
                <a:gd name="T5" fmla="*/ 7 h 655"/>
                <a:gd name="T6" fmla="*/ 104 w 488"/>
                <a:gd name="T7" fmla="*/ 13 h 655"/>
                <a:gd name="T8" fmla="*/ 136 w 488"/>
                <a:gd name="T9" fmla="*/ 20 h 655"/>
                <a:gd name="T10" fmla="*/ 170 w 488"/>
                <a:gd name="T11" fmla="*/ 29 h 655"/>
                <a:gd name="T12" fmla="*/ 202 w 488"/>
                <a:gd name="T13" fmla="*/ 39 h 655"/>
                <a:gd name="T14" fmla="*/ 234 w 488"/>
                <a:gd name="T15" fmla="*/ 50 h 655"/>
                <a:gd name="T16" fmla="*/ 265 w 488"/>
                <a:gd name="T17" fmla="*/ 63 h 655"/>
                <a:gd name="T18" fmla="*/ 295 w 488"/>
                <a:gd name="T19" fmla="*/ 77 h 655"/>
                <a:gd name="T20" fmla="*/ 324 w 488"/>
                <a:gd name="T21" fmla="*/ 92 h 655"/>
                <a:gd name="T22" fmla="*/ 353 w 488"/>
                <a:gd name="T23" fmla="*/ 109 h 655"/>
                <a:gd name="T24" fmla="*/ 382 w 488"/>
                <a:gd name="T25" fmla="*/ 127 h 655"/>
                <a:gd name="T26" fmla="*/ 409 w 488"/>
                <a:gd name="T27" fmla="*/ 148 h 655"/>
                <a:gd name="T28" fmla="*/ 437 w 488"/>
                <a:gd name="T29" fmla="*/ 169 h 655"/>
                <a:gd name="T30" fmla="*/ 462 w 488"/>
                <a:gd name="T31" fmla="*/ 191 h 655"/>
                <a:gd name="T32" fmla="*/ 488 w 488"/>
                <a:gd name="T33" fmla="*/ 215 h 655"/>
                <a:gd name="T34" fmla="*/ 0 w 488"/>
                <a:gd name="T35" fmla="*/ 655 h 655"/>
                <a:gd name="T36" fmla="*/ 0 w 488"/>
                <a:gd name="T37" fmla="*/ 0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8" h="655">
                  <a:moveTo>
                    <a:pt x="0" y="0"/>
                  </a:moveTo>
                  <a:lnTo>
                    <a:pt x="35" y="3"/>
                  </a:lnTo>
                  <a:lnTo>
                    <a:pt x="69" y="7"/>
                  </a:lnTo>
                  <a:lnTo>
                    <a:pt x="104" y="13"/>
                  </a:lnTo>
                  <a:lnTo>
                    <a:pt x="136" y="20"/>
                  </a:lnTo>
                  <a:lnTo>
                    <a:pt x="170" y="29"/>
                  </a:lnTo>
                  <a:lnTo>
                    <a:pt x="202" y="39"/>
                  </a:lnTo>
                  <a:lnTo>
                    <a:pt x="234" y="50"/>
                  </a:lnTo>
                  <a:lnTo>
                    <a:pt x="265" y="63"/>
                  </a:lnTo>
                  <a:lnTo>
                    <a:pt x="295" y="77"/>
                  </a:lnTo>
                  <a:lnTo>
                    <a:pt x="324" y="92"/>
                  </a:lnTo>
                  <a:lnTo>
                    <a:pt x="353" y="109"/>
                  </a:lnTo>
                  <a:lnTo>
                    <a:pt x="382" y="127"/>
                  </a:lnTo>
                  <a:lnTo>
                    <a:pt x="409" y="148"/>
                  </a:lnTo>
                  <a:lnTo>
                    <a:pt x="437" y="169"/>
                  </a:lnTo>
                  <a:lnTo>
                    <a:pt x="462" y="191"/>
                  </a:lnTo>
                  <a:lnTo>
                    <a:pt x="488" y="215"/>
                  </a:lnTo>
                  <a:lnTo>
                    <a:pt x="0" y="655"/>
                  </a:lnTo>
                  <a:lnTo>
                    <a:pt x="0" y="0"/>
                  </a:lnTo>
                  <a:close/>
                </a:path>
              </a:pathLst>
            </a:custGeom>
            <a:solidFill>
              <a:srgbClr val="5A8B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09" name="Freeform 9"/>
            <p:cNvSpPr>
              <a:spLocks/>
            </p:cNvSpPr>
            <p:nvPr/>
          </p:nvSpPr>
          <p:spPr bwMode="auto">
            <a:xfrm>
              <a:off x="3601" y="2615"/>
              <a:ext cx="298" cy="202"/>
            </a:xfrm>
            <a:custGeom>
              <a:avLst/>
              <a:gdLst>
                <a:gd name="T0" fmla="*/ 449 w 596"/>
                <a:gd name="T1" fmla="*/ 0 h 402"/>
                <a:gd name="T2" fmla="*/ 476 w 596"/>
                <a:gd name="T3" fmla="*/ 35 h 402"/>
                <a:gd name="T4" fmla="*/ 500 w 596"/>
                <a:gd name="T5" fmla="*/ 70 h 402"/>
                <a:gd name="T6" fmla="*/ 522 w 596"/>
                <a:gd name="T7" fmla="*/ 107 h 402"/>
                <a:gd name="T8" fmla="*/ 542 w 596"/>
                <a:gd name="T9" fmla="*/ 144 h 402"/>
                <a:gd name="T10" fmla="*/ 558 w 596"/>
                <a:gd name="T11" fmla="*/ 184 h 402"/>
                <a:gd name="T12" fmla="*/ 572 w 596"/>
                <a:gd name="T13" fmla="*/ 224 h 402"/>
                <a:gd name="T14" fmla="*/ 585 w 596"/>
                <a:gd name="T15" fmla="*/ 264 h 402"/>
                <a:gd name="T16" fmla="*/ 596 w 596"/>
                <a:gd name="T17" fmla="*/ 308 h 402"/>
                <a:gd name="T18" fmla="*/ 0 w 596"/>
                <a:gd name="T19" fmla="*/ 402 h 402"/>
                <a:gd name="T20" fmla="*/ 449 w 596"/>
                <a:gd name="T2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96" h="402">
                  <a:moveTo>
                    <a:pt x="449" y="0"/>
                  </a:moveTo>
                  <a:lnTo>
                    <a:pt x="476" y="35"/>
                  </a:lnTo>
                  <a:lnTo>
                    <a:pt x="500" y="70"/>
                  </a:lnTo>
                  <a:lnTo>
                    <a:pt x="522" y="107"/>
                  </a:lnTo>
                  <a:lnTo>
                    <a:pt x="542" y="144"/>
                  </a:lnTo>
                  <a:lnTo>
                    <a:pt x="558" y="184"/>
                  </a:lnTo>
                  <a:lnTo>
                    <a:pt x="572" y="224"/>
                  </a:lnTo>
                  <a:lnTo>
                    <a:pt x="585" y="264"/>
                  </a:lnTo>
                  <a:lnTo>
                    <a:pt x="596" y="308"/>
                  </a:lnTo>
                  <a:lnTo>
                    <a:pt x="0" y="402"/>
                  </a:lnTo>
                  <a:lnTo>
                    <a:pt x="449" y="0"/>
                  </a:lnTo>
                  <a:close/>
                </a:path>
              </a:pathLst>
            </a:custGeom>
            <a:solidFill>
              <a:srgbClr val="84C0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0" name="Freeform 10"/>
            <p:cNvSpPr>
              <a:spLocks/>
            </p:cNvSpPr>
            <p:nvPr/>
          </p:nvSpPr>
          <p:spPr bwMode="auto">
            <a:xfrm>
              <a:off x="3144" y="2472"/>
              <a:ext cx="361" cy="580"/>
            </a:xfrm>
            <a:custGeom>
              <a:avLst/>
              <a:gdLst>
                <a:gd name="T0" fmla="*/ 13 w 723"/>
                <a:gd name="T1" fmla="*/ 629 h 1161"/>
                <a:gd name="T2" fmla="*/ 21 w 723"/>
                <a:gd name="T3" fmla="*/ 593 h 1161"/>
                <a:gd name="T4" fmla="*/ 29 w 723"/>
                <a:gd name="T5" fmla="*/ 556 h 1161"/>
                <a:gd name="T6" fmla="*/ 40 w 723"/>
                <a:gd name="T7" fmla="*/ 519 h 1161"/>
                <a:gd name="T8" fmla="*/ 53 w 723"/>
                <a:gd name="T9" fmla="*/ 483 h 1161"/>
                <a:gd name="T10" fmla="*/ 67 w 723"/>
                <a:gd name="T11" fmla="*/ 450 h 1161"/>
                <a:gd name="T12" fmla="*/ 84 w 723"/>
                <a:gd name="T13" fmla="*/ 416 h 1161"/>
                <a:gd name="T14" fmla="*/ 101 w 723"/>
                <a:gd name="T15" fmla="*/ 382 h 1161"/>
                <a:gd name="T16" fmla="*/ 120 w 723"/>
                <a:gd name="T17" fmla="*/ 350 h 1161"/>
                <a:gd name="T18" fmla="*/ 141 w 723"/>
                <a:gd name="T19" fmla="*/ 320 h 1161"/>
                <a:gd name="T20" fmla="*/ 164 w 723"/>
                <a:gd name="T21" fmla="*/ 291 h 1161"/>
                <a:gd name="T22" fmla="*/ 186 w 723"/>
                <a:gd name="T23" fmla="*/ 262 h 1161"/>
                <a:gd name="T24" fmla="*/ 212 w 723"/>
                <a:gd name="T25" fmla="*/ 233 h 1161"/>
                <a:gd name="T26" fmla="*/ 239 w 723"/>
                <a:gd name="T27" fmla="*/ 207 h 1161"/>
                <a:gd name="T28" fmla="*/ 267 w 723"/>
                <a:gd name="T29" fmla="*/ 182 h 1161"/>
                <a:gd name="T30" fmla="*/ 297 w 723"/>
                <a:gd name="T31" fmla="*/ 158 h 1161"/>
                <a:gd name="T32" fmla="*/ 328 w 723"/>
                <a:gd name="T33" fmla="*/ 135 h 1161"/>
                <a:gd name="T34" fmla="*/ 350 w 723"/>
                <a:gd name="T35" fmla="*/ 121 h 1161"/>
                <a:gd name="T36" fmla="*/ 371 w 723"/>
                <a:gd name="T37" fmla="*/ 106 h 1161"/>
                <a:gd name="T38" fmla="*/ 395 w 723"/>
                <a:gd name="T39" fmla="*/ 93 h 1161"/>
                <a:gd name="T40" fmla="*/ 418 w 723"/>
                <a:gd name="T41" fmla="*/ 82 h 1161"/>
                <a:gd name="T42" fmla="*/ 440 w 723"/>
                <a:gd name="T43" fmla="*/ 71 h 1161"/>
                <a:gd name="T44" fmla="*/ 464 w 723"/>
                <a:gd name="T45" fmla="*/ 60 h 1161"/>
                <a:gd name="T46" fmla="*/ 488 w 723"/>
                <a:gd name="T47" fmla="*/ 50 h 1161"/>
                <a:gd name="T48" fmla="*/ 512 w 723"/>
                <a:gd name="T49" fmla="*/ 40 h 1161"/>
                <a:gd name="T50" fmla="*/ 536 w 723"/>
                <a:gd name="T51" fmla="*/ 34 h 1161"/>
                <a:gd name="T52" fmla="*/ 562 w 723"/>
                <a:gd name="T53" fmla="*/ 26 h 1161"/>
                <a:gd name="T54" fmla="*/ 586 w 723"/>
                <a:gd name="T55" fmla="*/ 20 h 1161"/>
                <a:gd name="T56" fmla="*/ 612 w 723"/>
                <a:gd name="T57" fmla="*/ 15 h 1161"/>
                <a:gd name="T58" fmla="*/ 638 w 723"/>
                <a:gd name="T59" fmla="*/ 10 h 1161"/>
                <a:gd name="T60" fmla="*/ 663 w 723"/>
                <a:gd name="T61" fmla="*/ 5 h 1161"/>
                <a:gd name="T62" fmla="*/ 691 w 723"/>
                <a:gd name="T63" fmla="*/ 2 h 1161"/>
                <a:gd name="T64" fmla="*/ 716 w 723"/>
                <a:gd name="T65" fmla="*/ 0 h 1161"/>
                <a:gd name="T66" fmla="*/ 723 w 723"/>
                <a:gd name="T67" fmla="*/ 723 h 1161"/>
                <a:gd name="T68" fmla="*/ 112 w 723"/>
                <a:gd name="T69" fmla="*/ 1161 h 1161"/>
                <a:gd name="T70" fmla="*/ 79 w 723"/>
                <a:gd name="T71" fmla="*/ 1100 h 1161"/>
                <a:gd name="T72" fmla="*/ 51 w 723"/>
                <a:gd name="T73" fmla="*/ 1037 h 1161"/>
                <a:gd name="T74" fmla="*/ 29 w 723"/>
                <a:gd name="T75" fmla="*/ 971 h 1161"/>
                <a:gd name="T76" fmla="*/ 14 w 723"/>
                <a:gd name="T77" fmla="*/ 906 h 1161"/>
                <a:gd name="T78" fmla="*/ 5 w 723"/>
                <a:gd name="T79" fmla="*/ 838 h 1161"/>
                <a:gd name="T80" fmla="*/ 0 w 723"/>
                <a:gd name="T81" fmla="*/ 769 h 1161"/>
                <a:gd name="T82" fmla="*/ 3 w 723"/>
                <a:gd name="T83" fmla="*/ 698 h 1161"/>
                <a:gd name="T84" fmla="*/ 13 w 723"/>
                <a:gd name="T85" fmla="*/ 629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3" h="1161">
                  <a:moveTo>
                    <a:pt x="13" y="629"/>
                  </a:moveTo>
                  <a:lnTo>
                    <a:pt x="21" y="593"/>
                  </a:lnTo>
                  <a:lnTo>
                    <a:pt x="29" y="556"/>
                  </a:lnTo>
                  <a:lnTo>
                    <a:pt x="40" y="519"/>
                  </a:lnTo>
                  <a:lnTo>
                    <a:pt x="53" y="483"/>
                  </a:lnTo>
                  <a:lnTo>
                    <a:pt x="67" y="450"/>
                  </a:lnTo>
                  <a:lnTo>
                    <a:pt x="84" y="416"/>
                  </a:lnTo>
                  <a:lnTo>
                    <a:pt x="101" y="382"/>
                  </a:lnTo>
                  <a:lnTo>
                    <a:pt x="120" y="350"/>
                  </a:lnTo>
                  <a:lnTo>
                    <a:pt x="141" y="320"/>
                  </a:lnTo>
                  <a:lnTo>
                    <a:pt x="164" y="291"/>
                  </a:lnTo>
                  <a:lnTo>
                    <a:pt x="186" y="262"/>
                  </a:lnTo>
                  <a:lnTo>
                    <a:pt x="212" y="233"/>
                  </a:lnTo>
                  <a:lnTo>
                    <a:pt x="239" y="207"/>
                  </a:lnTo>
                  <a:lnTo>
                    <a:pt x="267" y="182"/>
                  </a:lnTo>
                  <a:lnTo>
                    <a:pt x="297" y="158"/>
                  </a:lnTo>
                  <a:lnTo>
                    <a:pt x="328" y="135"/>
                  </a:lnTo>
                  <a:lnTo>
                    <a:pt x="350" y="121"/>
                  </a:lnTo>
                  <a:lnTo>
                    <a:pt x="371" y="106"/>
                  </a:lnTo>
                  <a:lnTo>
                    <a:pt x="395" y="93"/>
                  </a:lnTo>
                  <a:lnTo>
                    <a:pt x="418" y="82"/>
                  </a:lnTo>
                  <a:lnTo>
                    <a:pt x="440" y="71"/>
                  </a:lnTo>
                  <a:lnTo>
                    <a:pt x="464" y="60"/>
                  </a:lnTo>
                  <a:lnTo>
                    <a:pt x="488" y="50"/>
                  </a:lnTo>
                  <a:lnTo>
                    <a:pt x="512" y="40"/>
                  </a:lnTo>
                  <a:lnTo>
                    <a:pt x="536" y="34"/>
                  </a:lnTo>
                  <a:lnTo>
                    <a:pt x="562" y="26"/>
                  </a:lnTo>
                  <a:lnTo>
                    <a:pt x="586" y="20"/>
                  </a:lnTo>
                  <a:lnTo>
                    <a:pt x="612" y="15"/>
                  </a:lnTo>
                  <a:lnTo>
                    <a:pt x="638" y="10"/>
                  </a:lnTo>
                  <a:lnTo>
                    <a:pt x="663" y="5"/>
                  </a:lnTo>
                  <a:lnTo>
                    <a:pt x="691" y="2"/>
                  </a:lnTo>
                  <a:lnTo>
                    <a:pt x="716" y="0"/>
                  </a:lnTo>
                  <a:lnTo>
                    <a:pt x="723" y="723"/>
                  </a:lnTo>
                  <a:lnTo>
                    <a:pt x="112" y="1161"/>
                  </a:lnTo>
                  <a:lnTo>
                    <a:pt x="79" y="1100"/>
                  </a:lnTo>
                  <a:lnTo>
                    <a:pt x="51" y="1037"/>
                  </a:lnTo>
                  <a:lnTo>
                    <a:pt x="29" y="971"/>
                  </a:lnTo>
                  <a:lnTo>
                    <a:pt x="14" y="906"/>
                  </a:lnTo>
                  <a:lnTo>
                    <a:pt x="5" y="838"/>
                  </a:lnTo>
                  <a:lnTo>
                    <a:pt x="0" y="769"/>
                  </a:lnTo>
                  <a:lnTo>
                    <a:pt x="3" y="698"/>
                  </a:lnTo>
                  <a:lnTo>
                    <a:pt x="13" y="629"/>
                  </a:lnTo>
                  <a:close/>
                </a:path>
              </a:pathLst>
            </a:custGeom>
            <a:solidFill>
              <a:srgbClr val="8CC6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1" name="Freeform 11"/>
            <p:cNvSpPr>
              <a:spLocks/>
            </p:cNvSpPr>
            <p:nvPr/>
          </p:nvSpPr>
          <p:spPr bwMode="auto">
            <a:xfrm>
              <a:off x="3227" y="2879"/>
              <a:ext cx="509" cy="356"/>
            </a:xfrm>
            <a:custGeom>
              <a:avLst/>
              <a:gdLst>
                <a:gd name="T0" fmla="*/ 840 w 1018"/>
                <a:gd name="T1" fmla="*/ 672 h 711"/>
                <a:gd name="T2" fmla="*/ 813 w 1018"/>
                <a:gd name="T3" fmla="*/ 680 h 711"/>
                <a:gd name="T4" fmla="*/ 787 w 1018"/>
                <a:gd name="T5" fmla="*/ 687 h 711"/>
                <a:gd name="T6" fmla="*/ 760 w 1018"/>
                <a:gd name="T7" fmla="*/ 693 h 711"/>
                <a:gd name="T8" fmla="*/ 734 w 1018"/>
                <a:gd name="T9" fmla="*/ 698 h 711"/>
                <a:gd name="T10" fmla="*/ 707 w 1018"/>
                <a:gd name="T11" fmla="*/ 703 h 711"/>
                <a:gd name="T12" fmla="*/ 681 w 1018"/>
                <a:gd name="T13" fmla="*/ 706 h 711"/>
                <a:gd name="T14" fmla="*/ 654 w 1018"/>
                <a:gd name="T15" fmla="*/ 709 h 711"/>
                <a:gd name="T16" fmla="*/ 626 w 1018"/>
                <a:gd name="T17" fmla="*/ 711 h 711"/>
                <a:gd name="T18" fmla="*/ 614 w 1018"/>
                <a:gd name="T19" fmla="*/ 711 h 711"/>
                <a:gd name="T20" fmla="*/ 602 w 1018"/>
                <a:gd name="T21" fmla="*/ 711 h 711"/>
                <a:gd name="T22" fmla="*/ 589 w 1018"/>
                <a:gd name="T23" fmla="*/ 711 h 711"/>
                <a:gd name="T24" fmla="*/ 578 w 1018"/>
                <a:gd name="T25" fmla="*/ 711 h 711"/>
                <a:gd name="T26" fmla="*/ 565 w 1018"/>
                <a:gd name="T27" fmla="*/ 711 h 711"/>
                <a:gd name="T28" fmla="*/ 554 w 1018"/>
                <a:gd name="T29" fmla="*/ 709 h 711"/>
                <a:gd name="T30" fmla="*/ 541 w 1018"/>
                <a:gd name="T31" fmla="*/ 709 h 711"/>
                <a:gd name="T32" fmla="*/ 528 w 1018"/>
                <a:gd name="T33" fmla="*/ 707 h 711"/>
                <a:gd name="T34" fmla="*/ 492 w 1018"/>
                <a:gd name="T35" fmla="*/ 703 h 711"/>
                <a:gd name="T36" fmla="*/ 453 w 1018"/>
                <a:gd name="T37" fmla="*/ 698 h 711"/>
                <a:gd name="T38" fmla="*/ 416 w 1018"/>
                <a:gd name="T39" fmla="*/ 690 h 711"/>
                <a:gd name="T40" fmla="*/ 381 w 1018"/>
                <a:gd name="T41" fmla="*/ 679 h 711"/>
                <a:gd name="T42" fmla="*/ 344 w 1018"/>
                <a:gd name="T43" fmla="*/ 667 h 711"/>
                <a:gd name="T44" fmla="*/ 308 w 1018"/>
                <a:gd name="T45" fmla="*/ 655 h 711"/>
                <a:gd name="T46" fmla="*/ 273 w 1018"/>
                <a:gd name="T47" fmla="*/ 638 h 711"/>
                <a:gd name="T48" fmla="*/ 239 w 1018"/>
                <a:gd name="T49" fmla="*/ 622 h 711"/>
                <a:gd name="T50" fmla="*/ 206 w 1018"/>
                <a:gd name="T51" fmla="*/ 603 h 711"/>
                <a:gd name="T52" fmla="*/ 174 w 1018"/>
                <a:gd name="T53" fmla="*/ 582 h 711"/>
                <a:gd name="T54" fmla="*/ 141 w 1018"/>
                <a:gd name="T55" fmla="*/ 560 h 711"/>
                <a:gd name="T56" fmla="*/ 111 w 1018"/>
                <a:gd name="T57" fmla="*/ 536 h 711"/>
                <a:gd name="T58" fmla="*/ 82 w 1018"/>
                <a:gd name="T59" fmla="*/ 510 h 711"/>
                <a:gd name="T60" fmla="*/ 53 w 1018"/>
                <a:gd name="T61" fmla="*/ 483 h 711"/>
                <a:gd name="T62" fmla="*/ 26 w 1018"/>
                <a:gd name="T63" fmla="*/ 454 h 711"/>
                <a:gd name="T64" fmla="*/ 0 w 1018"/>
                <a:gd name="T65" fmla="*/ 423 h 711"/>
                <a:gd name="T66" fmla="*/ 583 w 1018"/>
                <a:gd name="T67" fmla="*/ 0 h 711"/>
                <a:gd name="T68" fmla="*/ 1018 w 1018"/>
                <a:gd name="T69" fmla="*/ 584 h 711"/>
                <a:gd name="T70" fmla="*/ 997 w 1018"/>
                <a:gd name="T71" fmla="*/ 598 h 711"/>
                <a:gd name="T72" fmla="*/ 975 w 1018"/>
                <a:gd name="T73" fmla="*/ 611 h 711"/>
                <a:gd name="T74" fmla="*/ 954 w 1018"/>
                <a:gd name="T75" fmla="*/ 624 h 711"/>
                <a:gd name="T76" fmla="*/ 932 w 1018"/>
                <a:gd name="T77" fmla="*/ 635 h 711"/>
                <a:gd name="T78" fmla="*/ 909 w 1018"/>
                <a:gd name="T79" fmla="*/ 645 h 711"/>
                <a:gd name="T80" fmla="*/ 885 w 1018"/>
                <a:gd name="T81" fmla="*/ 655 h 711"/>
                <a:gd name="T82" fmla="*/ 863 w 1018"/>
                <a:gd name="T83" fmla="*/ 664 h 711"/>
                <a:gd name="T84" fmla="*/ 840 w 1018"/>
                <a:gd name="T85" fmla="*/ 672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18" h="711">
                  <a:moveTo>
                    <a:pt x="840" y="672"/>
                  </a:moveTo>
                  <a:lnTo>
                    <a:pt x="813" y="680"/>
                  </a:lnTo>
                  <a:lnTo>
                    <a:pt x="787" y="687"/>
                  </a:lnTo>
                  <a:lnTo>
                    <a:pt x="760" y="693"/>
                  </a:lnTo>
                  <a:lnTo>
                    <a:pt x="734" y="698"/>
                  </a:lnTo>
                  <a:lnTo>
                    <a:pt x="707" y="703"/>
                  </a:lnTo>
                  <a:lnTo>
                    <a:pt x="681" y="706"/>
                  </a:lnTo>
                  <a:lnTo>
                    <a:pt x="654" y="709"/>
                  </a:lnTo>
                  <a:lnTo>
                    <a:pt x="626" y="711"/>
                  </a:lnTo>
                  <a:lnTo>
                    <a:pt x="614" y="711"/>
                  </a:lnTo>
                  <a:lnTo>
                    <a:pt x="602" y="711"/>
                  </a:lnTo>
                  <a:lnTo>
                    <a:pt x="589" y="711"/>
                  </a:lnTo>
                  <a:lnTo>
                    <a:pt x="578" y="711"/>
                  </a:lnTo>
                  <a:lnTo>
                    <a:pt x="565" y="711"/>
                  </a:lnTo>
                  <a:lnTo>
                    <a:pt x="554" y="709"/>
                  </a:lnTo>
                  <a:lnTo>
                    <a:pt x="541" y="709"/>
                  </a:lnTo>
                  <a:lnTo>
                    <a:pt x="528" y="707"/>
                  </a:lnTo>
                  <a:lnTo>
                    <a:pt x="492" y="703"/>
                  </a:lnTo>
                  <a:lnTo>
                    <a:pt x="453" y="698"/>
                  </a:lnTo>
                  <a:lnTo>
                    <a:pt x="416" y="690"/>
                  </a:lnTo>
                  <a:lnTo>
                    <a:pt x="381" y="679"/>
                  </a:lnTo>
                  <a:lnTo>
                    <a:pt x="344" y="667"/>
                  </a:lnTo>
                  <a:lnTo>
                    <a:pt x="308" y="655"/>
                  </a:lnTo>
                  <a:lnTo>
                    <a:pt x="273" y="638"/>
                  </a:lnTo>
                  <a:lnTo>
                    <a:pt x="239" y="622"/>
                  </a:lnTo>
                  <a:lnTo>
                    <a:pt x="206" y="603"/>
                  </a:lnTo>
                  <a:lnTo>
                    <a:pt x="174" y="582"/>
                  </a:lnTo>
                  <a:lnTo>
                    <a:pt x="141" y="560"/>
                  </a:lnTo>
                  <a:lnTo>
                    <a:pt x="111" y="536"/>
                  </a:lnTo>
                  <a:lnTo>
                    <a:pt x="82" y="510"/>
                  </a:lnTo>
                  <a:lnTo>
                    <a:pt x="53" y="483"/>
                  </a:lnTo>
                  <a:lnTo>
                    <a:pt x="26" y="454"/>
                  </a:lnTo>
                  <a:lnTo>
                    <a:pt x="0" y="423"/>
                  </a:lnTo>
                  <a:lnTo>
                    <a:pt x="583" y="0"/>
                  </a:lnTo>
                  <a:lnTo>
                    <a:pt x="1018" y="584"/>
                  </a:lnTo>
                  <a:lnTo>
                    <a:pt x="997" y="598"/>
                  </a:lnTo>
                  <a:lnTo>
                    <a:pt x="975" y="611"/>
                  </a:lnTo>
                  <a:lnTo>
                    <a:pt x="954" y="624"/>
                  </a:lnTo>
                  <a:lnTo>
                    <a:pt x="932" y="635"/>
                  </a:lnTo>
                  <a:lnTo>
                    <a:pt x="909" y="645"/>
                  </a:lnTo>
                  <a:lnTo>
                    <a:pt x="885" y="655"/>
                  </a:lnTo>
                  <a:lnTo>
                    <a:pt x="863" y="664"/>
                  </a:lnTo>
                  <a:lnTo>
                    <a:pt x="840" y="672"/>
                  </a:lnTo>
                  <a:close/>
                </a:path>
              </a:pathLst>
            </a:custGeom>
            <a:solidFill>
              <a:srgbClr val="69A12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Rectangle 12"/>
            <p:cNvSpPr>
              <a:spLocks noChangeArrowheads="1"/>
            </p:cNvSpPr>
            <p:nvPr/>
          </p:nvSpPr>
          <p:spPr bwMode="auto">
            <a:xfrm>
              <a:off x="2389" y="2369"/>
              <a:ext cx="78" cy="29"/>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Rectangle 13"/>
            <p:cNvSpPr>
              <a:spLocks noChangeArrowheads="1"/>
            </p:cNvSpPr>
            <p:nvPr/>
          </p:nvSpPr>
          <p:spPr bwMode="auto">
            <a:xfrm>
              <a:off x="2389" y="2549"/>
              <a:ext cx="78" cy="29"/>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4" name="Rectangle 14"/>
            <p:cNvSpPr>
              <a:spLocks noChangeArrowheads="1"/>
            </p:cNvSpPr>
            <p:nvPr/>
          </p:nvSpPr>
          <p:spPr bwMode="auto">
            <a:xfrm>
              <a:off x="2389" y="2178"/>
              <a:ext cx="78" cy="28"/>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5" name="Rectangle 15"/>
            <p:cNvSpPr>
              <a:spLocks noChangeArrowheads="1"/>
            </p:cNvSpPr>
            <p:nvPr/>
          </p:nvSpPr>
          <p:spPr bwMode="auto">
            <a:xfrm>
              <a:off x="2389" y="1986"/>
              <a:ext cx="78" cy="28"/>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6" name="Rectangle 16"/>
            <p:cNvSpPr>
              <a:spLocks noChangeArrowheads="1"/>
            </p:cNvSpPr>
            <p:nvPr/>
          </p:nvSpPr>
          <p:spPr bwMode="auto">
            <a:xfrm>
              <a:off x="2389" y="1794"/>
              <a:ext cx="78" cy="28"/>
            </a:xfrm>
            <a:prstGeom prst="rect">
              <a:avLst/>
            </a:prstGeom>
            <a:solidFill>
              <a:srgbClr val="8CC63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7" name="Freeform 17"/>
            <p:cNvSpPr>
              <a:spLocks/>
            </p:cNvSpPr>
            <p:nvPr/>
          </p:nvSpPr>
          <p:spPr bwMode="auto">
            <a:xfrm>
              <a:off x="2531" y="2818"/>
              <a:ext cx="110" cy="38"/>
            </a:xfrm>
            <a:custGeom>
              <a:avLst/>
              <a:gdLst>
                <a:gd name="T0" fmla="*/ 220 w 220"/>
                <a:gd name="T1" fmla="*/ 75 h 75"/>
                <a:gd name="T2" fmla="*/ 0 w 220"/>
                <a:gd name="T3" fmla="*/ 75 h 75"/>
                <a:gd name="T4" fmla="*/ 0 w 220"/>
                <a:gd name="T5" fmla="*/ 0 h 75"/>
                <a:gd name="T6" fmla="*/ 106 w 220"/>
                <a:gd name="T7" fmla="*/ 0 h 75"/>
                <a:gd name="T8" fmla="*/ 220 w 220"/>
                <a:gd name="T9" fmla="*/ 0 h 75"/>
                <a:gd name="T10" fmla="*/ 220 w 220"/>
                <a:gd name="T11" fmla="*/ 75 h 75"/>
              </a:gdLst>
              <a:ahLst/>
              <a:cxnLst>
                <a:cxn ang="0">
                  <a:pos x="T0" y="T1"/>
                </a:cxn>
                <a:cxn ang="0">
                  <a:pos x="T2" y="T3"/>
                </a:cxn>
                <a:cxn ang="0">
                  <a:pos x="T4" y="T5"/>
                </a:cxn>
                <a:cxn ang="0">
                  <a:pos x="T6" y="T7"/>
                </a:cxn>
                <a:cxn ang="0">
                  <a:pos x="T8" y="T9"/>
                </a:cxn>
                <a:cxn ang="0">
                  <a:pos x="T10" y="T11"/>
                </a:cxn>
              </a:cxnLst>
              <a:rect l="0" t="0" r="r" b="b"/>
              <a:pathLst>
                <a:path w="220" h="75">
                  <a:moveTo>
                    <a:pt x="220" y="75"/>
                  </a:moveTo>
                  <a:lnTo>
                    <a:pt x="0" y="75"/>
                  </a:lnTo>
                  <a:lnTo>
                    <a:pt x="0" y="0"/>
                  </a:lnTo>
                  <a:lnTo>
                    <a:pt x="106" y="0"/>
                  </a:lnTo>
                  <a:lnTo>
                    <a:pt x="220" y="0"/>
                  </a:lnTo>
                  <a:lnTo>
                    <a:pt x="220" y="75"/>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8" name="Freeform 18"/>
            <p:cNvSpPr>
              <a:spLocks/>
            </p:cNvSpPr>
            <p:nvPr/>
          </p:nvSpPr>
          <p:spPr bwMode="auto">
            <a:xfrm>
              <a:off x="2765" y="2818"/>
              <a:ext cx="110" cy="38"/>
            </a:xfrm>
            <a:custGeom>
              <a:avLst/>
              <a:gdLst>
                <a:gd name="T0" fmla="*/ 220 w 220"/>
                <a:gd name="T1" fmla="*/ 75 h 75"/>
                <a:gd name="T2" fmla="*/ 0 w 220"/>
                <a:gd name="T3" fmla="*/ 75 h 75"/>
                <a:gd name="T4" fmla="*/ 0 w 220"/>
                <a:gd name="T5" fmla="*/ 0 h 75"/>
                <a:gd name="T6" fmla="*/ 107 w 220"/>
                <a:gd name="T7" fmla="*/ 0 h 75"/>
                <a:gd name="T8" fmla="*/ 220 w 220"/>
                <a:gd name="T9" fmla="*/ 0 h 75"/>
                <a:gd name="T10" fmla="*/ 220 w 220"/>
                <a:gd name="T11" fmla="*/ 75 h 75"/>
              </a:gdLst>
              <a:ahLst/>
              <a:cxnLst>
                <a:cxn ang="0">
                  <a:pos x="T0" y="T1"/>
                </a:cxn>
                <a:cxn ang="0">
                  <a:pos x="T2" y="T3"/>
                </a:cxn>
                <a:cxn ang="0">
                  <a:pos x="T4" y="T5"/>
                </a:cxn>
                <a:cxn ang="0">
                  <a:pos x="T6" y="T7"/>
                </a:cxn>
                <a:cxn ang="0">
                  <a:pos x="T8" y="T9"/>
                </a:cxn>
                <a:cxn ang="0">
                  <a:pos x="T10" y="T11"/>
                </a:cxn>
              </a:cxnLst>
              <a:rect l="0" t="0" r="r" b="b"/>
              <a:pathLst>
                <a:path w="220" h="75">
                  <a:moveTo>
                    <a:pt x="220" y="75"/>
                  </a:moveTo>
                  <a:lnTo>
                    <a:pt x="0" y="75"/>
                  </a:lnTo>
                  <a:lnTo>
                    <a:pt x="0" y="0"/>
                  </a:lnTo>
                  <a:lnTo>
                    <a:pt x="107" y="0"/>
                  </a:lnTo>
                  <a:lnTo>
                    <a:pt x="220" y="0"/>
                  </a:lnTo>
                  <a:lnTo>
                    <a:pt x="220" y="75"/>
                  </a:lnTo>
                  <a:close/>
                </a:path>
              </a:pathLst>
            </a:custGeom>
            <a:solidFill>
              <a:srgbClr val="CC66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661100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SPC2012_Business_Template">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Custom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595959"/>
      </a:hlink>
      <a:folHlink>
        <a:srgbClr val="4BACC6"/>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Richard Harbridge</External_x0020_Speaker>
    <Session_x0020_Code xmlns="2295e2e7-0eeb-498e-8716-217bb2ee6ee3">SPC101</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Richard Harbridge</Speaker>
    <AverageRating xmlns="http://schemas.microsoft.com/sharepoint/v3" xsi:nil="true"/>
  </documentManagement>
</p:properties>
</file>

<file path=customXml/itemProps1.xml><?xml version="1.0" encoding="utf-8"?>
<ds:datastoreItem xmlns:ds="http://schemas.openxmlformats.org/officeDocument/2006/customXml" ds:itemID="{28865378-CE8F-41E8-87A8-541D9FE9BE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http://schemas.microsoft.com/office/2006/documentManagement/types"/>
    <ds:schemaRef ds:uri="http://schemas.openxmlformats.org/package/2006/metadata/core-properties"/>
    <ds:schemaRef ds:uri="http://schemas.microsoft.com/office/2006/metadata/properties"/>
    <ds:schemaRef ds:uri="2295e2e7-0eeb-498e-8716-217bb2ee6ee3"/>
    <ds:schemaRef ds:uri="230e9df3-be65-4c73-a93b-d1236ebd677e"/>
    <ds:schemaRef ds:uri="http://purl.org/dc/elements/1.1/"/>
    <ds:schemaRef ds:uri="032d541b-1b4e-4d91-93c7-b10533c52f73"/>
    <ds:schemaRef ds:uri="http://www.w3.org/XML/1998/namespace"/>
    <ds:schemaRef ds:uri="http://purl.org/dc/term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SPC2012_Business_Template</Template>
  <TotalTime>2289</TotalTime>
  <Words>2136</Words>
  <Application>Microsoft Office PowerPoint</Application>
  <PresentationFormat>Custom</PresentationFormat>
  <Paragraphs>314</Paragraphs>
  <Slides>108</Slides>
  <Notes>37</Notes>
  <HiddenSlides>0</HiddenSlides>
  <MMClips>0</MMClips>
  <ScaleCrop>false</ScaleCrop>
  <HeadingPairs>
    <vt:vector size="4" baseType="variant">
      <vt:variant>
        <vt:lpstr>Theme</vt:lpstr>
      </vt:variant>
      <vt:variant>
        <vt:i4>4</vt:i4>
      </vt:variant>
      <vt:variant>
        <vt:lpstr>Slide Titles</vt:lpstr>
      </vt:variant>
      <vt:variant>
        <vt:i4>108</vt:i4>
      </vt:variant>
    </vt:vector>
  </HeadingPairs>
  <TitlesOfParts>
    <vt:vector size="112" baseType="lpstr">
      <vt:lpstr>SPC2012_Business_Template</vt:lpstr>
      <vt:lpstr>5-30072_SPC2012_Business_Template_16x9_Light</vt:lpstr>
      <vt:lpstr>5-30072_SPC2012_Business_Template_16x9</vt:lpstr>
      <vt:lpstr>1_5-30072_SPC2012_Business_Template_16x9_Light</vt:lpstr>
      <vt:lpstr>PowerPoint Presentation</vt:lpstr>
      <vt:lpstr>The Keys To A Sustainable SharePoint Strategy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Keys To A Sustainable SharePoint Strategy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Things Started Out Simple</vt:lpstr>
      <vt:lpstr>Then It Grew</vt:lpstr>
      <vt:lpstr>Then It Got Totally Out Of Control!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Keys To A Sustainable SharePoint Strategy</vt:lpstr>
      <vt:lpstr>Keys To A Sustainable SharePoint Strategy</vt:lpstr>
      <vt:lpstr>PowerPoint Presentation</vt:lpstr>
      <vt:lpstr>PowerPoint Presentation</vt:lpstr>
      <vt:lpstr>Abstract Objectives (Platitudes)</vt:lpstr>
      <vt:lpstr>PowerPoint Presentation</vt:lpstr>
      <vt:lpstr>PowerPoint Presentation</vt:lpstr>
      <vt:lpstr>PowerPoint Presentation</vt:lpstr>
      <vt:lpstr>PowerPoint Presentation</vt:lpstr>
      <vt:lpstr>Legal Contract Solutions</vt:lpstr>
      <vt:lpstr>Prioritizing Objectives Requires Understanding Value And Difficulty</vt:lpstr>
      <vt:lpstr>PowerPoint Presentation</vt:lpstr>
      <vt:lpstr>Prioritization Example</vt:lpstr>
      <vt:lpstr>Prioritize and Plan S.M.A.R.T. Objectives</vt:lpstr>
      <vt:lpstr>PowerPoint Presentation</vt:lpstr>
      <vt:lpstr>Keys To A Sustainable SharePoint Strategy</vt:lpstr>
      <vt:lpstr>PowerPoint Presentation</vt:lpstr>
      <vt:lpstr>PowerPoint Presentation</vt:lpstr>
      <vt:lpstr>A Lesson Courtesy Of The Mars Rover</vt:lpstr>
      <vt:lpstr>Have We Achieved Our Goal?</vt:lpstr>
      <vt:lpstr>Have We Achieved Our Goal?</vt:lpstr>
      <vt:lpstr>Have We Achieved Our Goal?</vt:lpstr>
      <vt:lpstr>Have We Achieved Our Goal?</vt:lpstr>
      <vt:lpstr>Have We Achieved Our Goal?</vt:lpstr>
      <vt:lpstr>Launch People Think…</vt:lpstr>
      <vt:lpstr>PowerPoint Presentation</vt:lpstr>
      <vt:lpstr>Post Launch People Think…</vt:lpstr>
      <vt:lpstr>PowerPoint Presentation</vt:lpstr>
      <vt:lpstr>Back to our friend the Mars Rover…</vt:lpstr>
      <vt:lpstr>Have We Achieved Our Goal?</vt:lpstr>
      <vt:lpstr>How Important Was Launch?</vt:lpstr>
      <vt:lpstr>Keys To A Sustainable SharePoint Strategy</vt:lpstr>
      <vt:lpstr>PowerPoint Presentation</vt:lpstr>
      <vt:lpstr>PowerPoint Presentation</vt:lpstr>
      <vt:lpstr>PowerPoint Presentation</vt:lpstr>
      <vt:lpstr>PowerPoint Presentation</vt:lpstr>
      <vt:lpstr>Do you have a Business Strategy?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 you have a Staffing Strategy?</vt:lpstr>
      <vt:lpstr>Do you have a Mobile Strategy?</vt:lpstr>
      <vt:lpstr>PowerPoint Presentation</vt:lpstr>
      <vt:lpstr>PowerPoint Presentation</vt:lpstr>
      <vt:lpstr>PowerPoint Presentation</vt:lpstr>
      <vt:lpstr>PowerPoint Presentation</vt:lpstr>
      <vt:lpstr>PowerPoint Presentation</vt:lpstr>
      <vt:lpstr>Keys To A Sustainable SharePoint Strategy</vt:lpstr>
      <vt:lpstr>PowerPoint Presentation</vt:lpstr>
      <vt:lpstr>PowerPoint Presentation</vt:lpstr>
      <vt:lpstr>PowerPoint Presentation</vt:lpstr>
      <vt:lpstr>You Have Prioritized S.M.A.R.T. Objectives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Ron Sasaki</Manager>
  <Company>Allin Consulting</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Keys To A Sustainable SharePoint Strategy</dc:title>
  <dc:subject>SharePoint Conference 2012</dc:subject>
  <dc:creator>Richard Harbridge</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87</cp:revision>
  <dcterms:created xsi:type="dcterms:W3CDTF">2012-10-19T15:00:24Z</dcterms:created>
  <dcterms:modified xsi:type="dcterms:W3CDTF">2012-12-07T01:42:07Z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