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5.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1" r:id="rId8"/>
    <p:sldMasterId id="2147484252" r:id="rId9"/>
  </p:sldMasterIdLst>
  <p:notesMasterIdLst>
    <p:notesMasterId r:id="rId61"/>
  </p:notesMasterIdLst>
  <p:handoutMasterIdLst>
    <p:handoutMasterId r:id="rId62"/>
  </p:handoutMasterIdLst>
  <p:sldIdLst>
    <p:sldId id="306" r:id="rId10"/>
    <p:sldId id="25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321" r:id="rId25"/>
    <p:sldId id="322" r:id="rId26"/>
    <p:sldId id="323" r:id="rId27"/>
    <p:sldId id="324" r:id="rId28"/>
    <p:sldId id="325" r:id="rId29"/>
    <p:sldId id="326" r:id="rId30"/>
    <p:sldId id="327" r:id="rId31"/>
    <p:sldId id="328"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 id="342" r:id="rId46"/>
    <p:sldId id="343" r:id="rId47"/>
    <p:sldId id="344" r:id="rId48"/>
    <p:sldId id="345" r:id="rId49"/>
    <p:sldId id="346" r:id="rId50"/>
    <p:sldId id="347" r:id="rId51"/>
    <p:sldId id="348" r:id="rId52"/>
    <p:sldId id="349" r:id="rId53"/>
    <p:sldId id="350" r:id="rId54"/>
    <p:sldId id="351" r:id="rId55"/>
    <p:sldId id="352" r:id="rId56"/>
    <p:sldId id="353" r:id="rId57"/>
    <p:sldId id="354" r:id="rId58"/>
    <p:sldId id="305" r:id="rId59"/>
    <p:sldId id="355" r:id="rId6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76" autoAdjust="0"/>
    <p:restoredTop sz="97409"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25" d="100"/>
        <a:sy n="25" d="100"/>
      </p:scale>
      <p:origin x="0" y="0"/>
    </p:cViewPr>
  </p:sorterViewPr>
  <p:notesViewPr>
    <p:cSldViewPr showGuides="1">
      <p:cViewPr varScale="1">
        <p:scale>
          <a:sx n="95" d="100"/>
          <a:sy n="95" d="100"/>
        </p:scale>
        <p:origin x="-3582" y="-108"/>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notesMaster" Target="notesMasters/notes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9BAA5D-10D3-4176-A15E-7C066BE10D25}" type="doc">
      <dgm:prSet loTypeId="urn:microsoft.com/office/officeart/2005/8/layout/venn1" loCatId="relationship" qsTypeId="urn:microsoft.com/office/officeart/2005/8/quickstyle/simple1" qsCatId="simple" csTypeId="urn:microsoft.com/office/officeart/2005/8/colors/accent1_2" csCatId="accent1" phldr="1"/>
      <dgm:spPr/>
      <dgm:t>
        <a:bodyPr/>
        <a:lstStyle/>
        <a:p>
          <a:endParaRPr lang="en-US"/>
        </a:p>
      </dgm:t>
    </dgm:pt>
    <dgm:pt modelId="{B8C1B6A3-2C4C-4133-A324-3C6D63C798F7}">
      <dgm:prSet/>
      <dgm:spPr/>
      <dgm:t>
        <a:bodyPr/>
        <a:lstStyle/>
        <a:p>
          <a:r>
            <a:rPr lang="en-US" dirty="0" smtClean="0"/>
            <a:t> </a:t>
          </a:r>
          <a:endParaRPr lang="en-US" dirty="0"/>
        </a:p>
      </dgm:t>
    </dgm:pt>
    <dgm:pt modelId="{DD160595-1044-4AB4-98C3-B61076AA4511}" type="parTrans" cxnId="{F8B9F30B-40B5-40E7-BECD-9DE021565695}">
      <dgm:prSet/>
      <dgm:spPr/>
      <dgm:t>
        <a:bodyPr/>
        <a:lstStyle/>
        <a:p>
          <a:endParaRPr lang="en-US"/>
        </a:p>
      </dgm:t>
    </dgm:pt>
    <dgm:pt modelId="{9AF08274-9A8D-457E-AC95-0637A2D27C93}" type="sibTrans" cxnId="{F8B9F30B-40B5-40E7-BECD-9DE021565695}">
      <dgm:prSet/>
      <dgm:spPr/>
      <dgm:t>
        <a:bodyPr/>
        <a:lstStyle/>
        <a:p>
          <a:endParaRPr lang="en-US"/>
        </a:p>
      </dgm:t>
    </dgm:pt>
    <dgm:pt modelId="{856D9B95-9D59-466A-BB38-6CA030B9727A}">
      <dgm:prSet/>
      <dgm:spPr/>
      <dgm:t>
        <a:bodyPr/>
        <a:lstStyle/>
        <a:p>
          <a:r>
            <a:rPr lang="en-US" dirty="0" smtClean="0"/>
            <a:t> </a:t>
          </a:r>
          <a:endParaRPr lang="en-US" dirty="0"/>
        </a:p>
      </dgm:t>
    </dgm:pt>
    <dgm:pt modelId="{B4F02E53-D539-4C8A-92C8-DE86E285524D}" type="parTrans" cxnId="{A31C085C-0801-4FAA-AD29-4093982AA736}">
      <dgm:prSet/>
      <dgm:spPr/>
      <dgm:t>
        <a:bodyPr/>
        <a:lstStyle/>
        <a:p>
          <a:endParaRPr lang="en-US"/>
        </a:p>
      </dgm:t>
    </dgm:pt>
    <dgm:pt modelId="{91F99F2E-DD87-4528-836B-1DE90E798F32}" type="sibTrans" cxnId="{A31C085C-0801-4FAA-AD29-4093982AA736}">
      <dgm:prSet/>
      <dgm:spPr/>
      <dgm:t>
        <a:bodyPr/>
        <a:lstStyle/>
        <a:p>
          <a:endParaRPr lang="en-US"/>
        </a:p>
      </dgm:t>
    </dgm:pt>
    <dgm:pt modelId="{37D4D016-C2A3-4D8C-8BC6-E7647D727146}" type="pres">
      <dgm:prSet presAssocID="{899BAA5D-10D3-4176-A15E-7C066BE10D25}" presName="compositeShape" presStyleCnt="0">
        <dgm:presLayoutVars>
          <dgm:chMax val="7"/>
          <dgm:dir/>
          <dgm:resizeHandles val="exact"/>
        </dgm:presLayoutVars>
      </dgm:prSet>
      <dgm:spPr/>
      <dgm:t>
        <a:bodyPr/>
        <a:lstStyle/>
        <a:p>
          <a:endParaRPr lang="en-US"/>
        </a:p>
      </dgm:t>
    </dgm:pt>
    <dgm:pt modelId="{BC8E3141-F25F-4DA8-ABBF-DBD65A62154B}" type="pres">
      <dgm:prSet presAssocID="{B8C1B6A3-2C4C-4133-A324-3C6D63C798F7}" presName="circ1" presStyleLbl="vennNode1" presStyleIdx="0" presStyleCnt="2" custScaleX="130619"/>
      <dgm:spPr/>
      <dgm:t>
        <a:bodyPr/>
        <a:lstStyle/>
        <a:p>
          <a:endParaRPr lang="en-US"/>
        </a:p>
      </dgm:t>
    </dgm:pt>
    <dgm:pt modelId="{15FB44F2-B78D-40C5-AE46-C311A7214EAB}" type="pres">
      <dgm:prSet presAssocID="{B8C1B6A3-2C4C-4133-A324-3C6D63C798F7}" presName="circ1Tx" presStyleLbl="revTx" presStyleIdx="0" presStyleCnt="0">
        <dgm:presLayoutVars>
          <dgm:chMax val="0"/>
          <dgm:chPref val="0"/>
          <dgm:bulletEnabled val="1"/>
        </dgm:presLayoutVars>
      </dgm:prSet>
      <dgm:spPr/>
      <dgm:t>
        <a:bodyPr/>
        <a:lstStyle/>
        <a:p>
          <a:endParaRPr lang="en-US"/>
        </a:p>
      </dgm:t>
    </dgm:pt>
    <dgm:pt modelId="{194F0586-69FD-4325-922C-67B13D6D621A}" type="pres">
      <dgm:prSet presAssocID="{856D9B95-9D59-466A-BB38-6CA030B9727A}" presName="circ2" presStyleLbl="vennNode1" presStyleIdx="1" presStyleCnt="2" custScaleX="125079"/>
      <dgm:spPr/>
      <dgm:t>
        <a:bodyPr/>
        <a:lstStyle/>
        <a:p>
          <a:endParaRPr lang="en-US"/>
        </a:p>
      </dgm:t>
    </dgm:pt>
    <dgm:pt modelId="{8E0DBCA5-EDE3-49B1-97BC-9EA78D6D0C79}" type="pres">
      <dgm:prSet presAssocID="{856D9B95-9D59-466A-BB38-6CA030B9727A}" presName="circ2Tx" presStyleLbl="revTx" presStyleIdx="0" presStyleCnt="0">
        <dgm:presLayoutVars>
          <dgm:chMax val="0"/>
          <dgm:chPref val="0"/>
          <dgm:bulletEnabled val="1"/>
        </dgm:presLayoutVars>
      </dgm:prSet>
      <dgm:spPr/>
      <dgm:t>
        <a:bodyPr/>
        <a:lstStyle/>
        <a:p>
          <a:endParaRPr lang="en-US"/>
        </a:p>
      </dgm:t>
    </dgm:pt>
  </dgm:ptLst>
  <dgm:cxnLst>
    <dgm:cxn modelId="{F8B9F30B-40B5-40E7-BECD-9DE021565695}" srcId="{899BAA5D-10D3-4176-A15E-7C066BE10D25}" destId="{B8C1B6A3-2C4C-4133-A324-3C6D63C798F7}" srcOrd="0" destOrd="0" parTransId="{DD160595-1044-4AB4-98C3-B61076AA4511}" sibTransId="{9AF08274-9A8D-457E-AC95-0637A2D27C93}"/>
    <dgm:cxn modelId="{5BC0CD05-546A-4C6A-8114-37058B060C71}" type="presOf" srcId="{856D9B95-9D59-466A-BB38-6CA030B9727A}" destId="{194F0586-69FD-4325-922C-67B13D6D621A}" srcOrd="0" destOrd="0" presId="urn:microsoft.com/office/officeart/2005/8/layout/venn1"/>
    <dgm:cxn modelId="{F326A9E9-754D-4C01-B3B6-898FE874C50D}" type="presOf" srcId="{B8C1B6A3-2C4C-4133-A324-3C6D63C798F7}" destId="{15FB44F2-B78D-40C5-AE46-C311A7214EAB}" srcOrd="1" destOrd="0" presId="urn:microsoft.com/office/officeart/2005/8/layout/venn1"/>
    <dgm:cxn modelId="{A31C085C-0801-4FAA-AD29-4093982AA736}" srcId="{899BAA5D-10D3-4176-A15E-7C066BE10D25}" destId="{856D9B95-9D59-466A-BB38-6CA030B9727A}" srcOrd="1" destOrd="0" parTransId="{B4F02E53-D539-4C8A-92C8-DE86E285524D}" sibTransId="{91F99F2E-DD87-4528-836B-1DE90E798F32}"/>
    <dgm:cxn modelId="{85989FCE-060D-4CA6-B747-E7FD226C5745}" type="presOf" srcId="{B8C1B6A3-2C4C-4133-A324-3C6D63C798F7}" destId="{BC8E3141-F25F-4DA8-ABBF-DBD65A62154B}" srcOrd="0" destOrd="0" presId="urn:microsoft.com/office/officeart/2005/8/layout/venn1"/>
    <dgm:cxn modelId="{19F55702-82A9-40F3-AF7F-54A9C3C6D45E}" type="presOf" srcId="{899BAA5D-10D3-4176-A15E-7C066BE10D25}" destId="{37D4D016-C2A3-4D8C-8BC6-E7647D727146}" srcOrd="0" destOrd="0" presId="urn:microsoft.com/office/officeart/2005/8/layout/venn1"/>
    <dgm:cxn modelId="{77FA0D99-4AD9-4FF4-BCCE-29C46ADA1655}" type="presOf" srcId="{856D9B95-9D59-466A-BB38-6CA030B9727A}" destId="{8E0DBCA5-EDE3-49B1-97BC-9EA78D6D0C79}" srcOrd="1" destOrd="0" presId="urn:microsoft.com/office/officeart/2005/8/layout/venn1"/>
    <dgm:cxn modelId="{6C357892-0527-403B-B817-4E77EAE52810}" type="presParOf" srcId="{37D4D016-C2A3-4D8C-8BC6-E7647D727146}" destId="{BC8E3141-F25F-4DA8-ABBF-DBD65A62154B}" srcOrd="0" destOrd="0" presId="urn:microsoft.com/office/officeart/2005/8/layout/venn1"/>
    <dgm:cxn modelId="{50AD4D16-9D90-4CBE-A0F8-477C8813DAC1}" type="presParOf" srcId="{37D4D016-C2A3-4D8C-8BC6-E7647D727146}" destId="{15FB44F2-B78D-40C5-AE46-C311A7214EAB}" srcOrd="1" destOrd="0" presId="urn:microsoft.com/office/officeart/2005/8/layout/venn1"/>
    <dgm:cxn modelId="{FD81BAFE-D3B2-400C-855F-6D121BEFA294}" type="presParOf" srcId="{37D4D016-C2A3-4D8C-8BC6-E7647D727146}" destId="{194F0586-69FD-4325-922C-67B13D6D621A}" srcOrd="2" destOrd="0" presId="urn:microsoft.com/office/officeart/2005/8/layout/venn1"/>
    <dgm:cxn modelId="{3468440C-6456-4ACF-9F31-6ACA70E354B8}" type="presParOf" srcId="{37D4D016-C2A3-4D8C-8BC6-E7647D727146}" destId="{8E0DBCA5-EDE3-49B1-97BC-9EA78D6D0C79}"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560E2A-3685-48EF-BF71-641EFF3F0834}" type="doc">
      <dgm:prSet loTypeId="urn:microsoft.com/office/officeart/2005/8/layout/gear1" loCatId="process" qsTypeId="urn:microsoft.com/office/officeart/2005/8/quickstyle/simple1" qsCatId="simple" csTypeId="urn:microsoft.com/office/officeart/2005/8/colors/accent1_2" csCatId="accent1" phldr="1"/>
      <dgm:spPr/>
    </dgm:pt>
    <dgm:pt modelId="{9F2581A6-B7BE-4687-A971-4ED7E624570A}">
      <dgm:prSet phldrT="[Text]"/>
      <dgm:spPr>
        <a:solidFill>
          <a:srgbClr val="FF0000"/>
        </a:solidFill>
      </dgm:spPr>
      <dgm:t>
        <a:bodyPr/>
        <a:lstStyle/>
        <a:p>
          <a:r>
            <a:rPr lang="en-US" b="1" dirty="0" smtClean="0"/>
            <a:t>Web Applications</a:t>
          </a:r>
          <a:endParaRPr lang="en-US" b="1" dirty="0"/>
        </a:p>
      </dgm:t>
    </dgm:pt>
    <dgm:pt modelId="{A33D7824-56E4-44B2-8314-7220F8874BB0}" type="parTrans" cxnId="{6896C396-AA1A-46D3-901D-422EC22EB226}">
      <dgm:prSet/>
      <dgm:spPr/>
      <dgm:t>
        <a:bodyPr/>
        <a:lstStyle/>
        <a:p>
          <a:endParaRPr lang="en-US"/>
        </a:p>
      </dgm:t>
    </dgm:pt>
    <dgm:pt modelId="{9B8E5A6F-4B41-4944-8B09-4D91B8DA9ECD}" type="sibTrans" cxnId="{6896C396-AA1A-46D3-901D-422EC22EB226}">
      <dgm:prSet/>
      <dgm:spPr/>
      <dgm:t>
        <a:bodyPr/>
        <a:lstStyle/>
        <a:p>
          <a:endParaRPr lang="en-US"/>
        </a:p>
      </dgm:t>
    </dgm:pt>
    <dgm:pt modelId="{A12B78E9-858F-49DF-B111-4B1BA9607D0C}">
      <dgm:prSet phldrT="[Text]"/>
      <dgm:spPr>
        <a:solidFill>
          <a:srgbClr val="FF0000"/>
        </a:solidFill>
      </dgm:spPr>
      <dgm:t>
        <a:bodyPr/>
        <a:lstStyle/>
        <a:p>
          <a:r>
            <a:rPr lang="en-US" b="1" dirty="0" smtClean="0"/>
            <a:t>SharePoint</a:t>
          </a:r>
          <a:endParaRPr lang="en-US" b="1" dirty="0"/>
        </a:p>
      </dgm:t>
    </dgm:pt>
    <dgm:pt modelId="{3EAB41CC-F54C-420B-A839-79E0AE5B803F}" type="parTrans" cxnId="{2B8AD9EA-A938-480B-A836-5575450D505D}">
      <dgm:prSet/>
      <dgm:spPr/>
      <dgm:t>
        <a:bodyPr/>
        <a:lstStyle/>
        <a:p>
          <a:endParaRPr lang="en-US"/>
        </a:p>
      </dgm:t>
    </dgm:pt>
    <dgm:pt modelId="{20FE8668-732C-4BCA-9485-92B5F9835F11}" type="sibTrans" cxnId="{2B8AD9EA-A938-480B-A836-5575450D505D}">
      <dgm:prSet/>
      <dgm:spPr/>
      <dgm:t>
        <a:bodyPr/>
        <a:lstStyle/>
        <a:p>
          <a:endParaRPr lang="en-US"/>
        </a:p>
      </dgm:t>
    </dgm:pt>
    <dgm:pt modelId="{BCCDC915-E707-4E7F-BEC4-91597D0BA82C}">
      <dgm:prSet phldrT="[Text]"/>
      <dgm:spPr>
        <a:solidFill>
          <a:srgbClr val="FF0000"/>
        </a:solidFill>
      </dgm:spPr>
      <dgm:t>
        <a:bodyPr/>
        <a:lstStyle/>
        <a:p>
          <a:r>
            <a:rPr lang="en-US" b="1" dirty="0" smtClean="0"/>
            <a:t>SQL Database</a:t>
          </a:r>
          <a:endParaRPr lang="en-US" b="1" dirty="0"/>
        </a:p>
      </dgm:t>
    </dgm:pt>
    <dgm:pt modelId="{186440BF-CDAA-41FE-BB32-9B985580E1CF}" type="parTrans" cxnId="{48A3F217-7121-477A-9343-FBC83DB6E3C0}">
      <dgm:prSet/>
      <dgm:spPr/>
      <dgm:t>
        <a:bodyPr/>
        <a:lstStyle/>
        <a:p>
          <a:endParaRPr lang="en-US"/>
        </a:p>
      </dgm:t>
    </dgm:pt>
    <dgm:pt modelId="{EACB7289-0A55-407D-8FD7-42EFF2E39AB7}" type="sibTrans" cxnId="{48A3F217-7121-477A-9343-FBC83DB6E3C0}">
      <dgm:prSet/>
      <dgm:spPr/>
      <dgm:t>
        <a:bodyPr/>
        <a:lstStyle/>
        <a:p>
          <a:endParaRPr lang="en-US"/>
        </a:p>
      </dgm:t>
    </dgm:pt>
    <dgm:pt modelId="{E8BDCB9B-BCE2-4DFE-9AAC-EDE538C55B0C}" type="pres">
      <dgm:prSet presAssocID="{2B560E2A-3685-48EF-BF71-641EFF3F0834}" presName="composite" presStyleCnt="0">
        <dgm:presLayoutVars>
          <dgm:chMax val="3"/>
          <dgm:animLvl val="lvl"/>
          <dgm:resizeHandles val="exact"/>
        </dgm:presLayoutVars>
      </dgm:prSet>
      <dgm:spPr/>
    </dgm:pt>
    <dgm:pt modelId="{56F4C7F3-1B42-46B9-9205-5C81E274BFC8}" type="pres">
      <dgm:prSet presAssocID="{9F2581A6-B7BE-4687-A971-4ED7E624570A}" presName="gear1" presStyleLbl="node1" presStyleIdx="0" presStyleCnt="3">
        <dgm:presLayoutVars>
          <dgm:chMax val="1"/>
          <dgm:bulletEnabled val="1"/>
        </dgm:presLayoutVars>
      </dgm:prSet>
      <dgm:spPr/>
      <dgm:t>
        <a:bodyPr/>
        <a:lstStyle/>
        <a:p>
          <a:endParaRPr lang="en-US"/>
        </a:p>
      </dgm:t>
    </dgm:pt>
    <dgm:pt modelId="{26364A51-95D9-4715-994B-1D39B0ECFF35}" type="pres">
      <dgm:prSet presAssocID="{9F2581A6-B7BE-4687-A971-4ED7E624570A}" presName="gear1srcNode" presStyleLbl="node1" presStyleIdx="0" presStyleCnt="3"/>
      <dgm:spPr/>
      <dgm:t>
        <a:bodyPr/>
        <a:lstStyle/>
        <a:p>
          <a:endParaRPr lang="en-US"/>
        </a:p>
      </dgm:t>
    </dgm:pt>
    <dgm:pt modelId="{1EB501F7-0E83-46BD-B483-8095DDA35C04}" type="pres">
      <dgm:prSet presAssocID="{9F2581A6-B7BE-4687-A971-4ED7E624570A}" presName="gear1dstNode" presStyleLbl="node1" presStyleIdx="0" presStyleCnt="3"/>
      <dgm:spPr/>
      <dgm:t>
        <a:bodyPr/>
        <a:lstStyle/>
        <a:p>
          <a:endParaRPr lang="en-US"/>
        </a:p>
      </dgm:t>
    </dgm:pt>
    <dgm:pt modelId="{B1E378BF-205F-4797-8BE9-25A62AC341FD}" type="pres">
      <dgm:prSet presAssocID="{A12B78E9-858F-49DF-B111-4B1BA9607D0C}" presName="gear2" presStyleLbl="node1" presStyleIdx="1" presStyleCnt="3">
        <dgm:presLayoutVars>
          <dgm:chMax val="1"/>
          <dgm:bulletEnabled val="1"/>
        </dgm:presLayoutVars>
      </dgm:prSet>
      <dgm:spPr/>
      <dgm:t>
        <a:bodyPr/>
        <a:lstStyle/>
        <a:p>
          <a:endParaRPr lang="en-US"/>
        </a:p>
      </dgm:t>
    </dgm:pt>
    <dgm:pt modelId="{ABEB6D6D-FB21-4D2B-8DEE-370FA1D97B8A}" type="pres">
      <dgm:prSet presAssocID="{A12B78E9-858F-49DF-B111-4B1BA9607D0C}" presName="gear2srcNode" presStyleLbl="node1" presStyleIdx="1" presStyleCnt="3"/>
      <dgm:spPr/>
      <dgm:t>
        <a:bodyPr/>
        <a:lstStyle/>
        <a:p>
          <a:endParaRPr lang="en-US"/>
        </a:p>
      </dgm:t>
    </dgm:pt>
    <dgm:pt modelId="{800A9FF8-2A49-4D30-9A0E-844D2EF541C4}" type="pres">
      <dgm:prSet presAssocID="{A12B78E9-858F-49DF-B111-4B1BA9607D0C}" presName="gear2dstNode" presStyleLbl="node1" presStyleIdx="1" presStyleCnt="3"/>
      <dgm:spPr/>
      <dgm:t>
        <a:bodyPr/>
        <a:lstStyle/>
        <a:p>
          <a:endParaRPr lang="en-US"/>
        </a:p>
      </dgm:t>
    </dgm:pt>
    <dgm:pt modelId="{DDF80A56-338D-484A-A705-2A9602CAC58F}" type="pres">
      <dgm:prSet presAssocID="{BCCDC915-E707-4E7F-BEC4-91597D0BA82C}" presName="gear3" presStyleLbl="node1" presStyleIdx="2" presStyleCnt="3"/>
      <dgm:spPr/>
      <dgm:t>
        <a:bodyPr/>
        <a:lstStyle/>
        <a:p>
          <a:endParaRPr lang="en-US"/>
        </a:p>
      </dgm:t>
    </dgm:pt>
    <dgm:pt modelId="{C44BA42E-FA49-4423-9FB1-E75629BE07FC}" type="pres">
      <dgm:prSet presAssocID="{BCCDC915-E707-4E7F-BEC4-91597D0BA82C}" presName="gear3tx" presStyleLbl="node1" presStyleIdx="2" presStyleCnt="3">
        <dgm:presLayoutVars>
          <dgm:chMax val="1"/>
          <dgm:bulletEnabled val="1"/>
        </dgm:presLayoutVars>
      </dgm:prSet>
      <dgm:spPr/>
      <dgm:t>
        <a:bodyPr/>
        <a:lstStyle/>
        <a:p>
          <a:endParaRPr lang="en-US"/>
        </a:p>
      </dgm:t>
    </dgm:pt>
    <dgm:pt modelId="{7DCB7030-335F-4580-9F42-A6FBBD0A2CF4}" type="pres">
      <dgm:prSet presAssocID="{BCCDC915-E707-4E7F-BEC4-91597D0BA82C}" presName="gear3srcNode" presStyleLbl="node1" presStyleIdx="2" presStyleCnt="3"/>
      <dgm:spPr/>
      <dgm:t>
        <a:bodyPr/>
        <a:lstStyle/>
        <a:p>
          <a:endParaRPr lang="en-US"/>
        </a:p>
      </dgm:t>
    </dgm:pt>
    <dgm:pt modelId="{AA2AB9F7-CC5D-44EB-BB5C-4C60D2FADC68}" type="pres">
      <dgm:prSet presAssocID="{BCCDC915-E707-4E7F-BEC4-91597D0BA82C}" presName="gear3dstNode" presStyleLbl="node1" presStyleIdx="2" presStyleCnt="3"/>
      <dgm:spPr/>
      <dgm:t>
        <a:bodyPr/>
        <a:lstStyle/>
        <a:p>
          <a:endParaRPr lang="en-US"/>
        </a:p>
      </dgm:t>
    </dgm:pt>
    <dgm:pt modelId="{2B35E93D-5A18-4456-9A94-9DEFFABF1047}" type="pres">
      <dgm:prSet presAssocID="{9B8E5A6F-4B41-4944-8B09-4D91B8DA9ECD}" presName="connector1" presStyleLbl="sibTrans2D1" presStyleIdx="0" presStyleCnt="3"/>
      <dgm:spPr/>
      <dgm:t>
        <a:bodyPr/>
        <a:lstStyle/>
        <a:p>
          <a:endParaRPr lang="en-US"/>
        </a:p>
      </dgm:t>
    </dgm:pt>
    <dgm:pt modelId="{2DC1CFE8-8D3B-4763-A61D-B5BFA1C057C1}" type="pres">
      <dgm:prSet presAssocID="{20FE8668-732C-4BCA-9485-92B5F9835F11}" presName="connector2" presStyleLbl="sibTrans2D1" presStyleIdx="1" presStyleCnt="3"/>
      <dgm:spPr/>
      <dgm:t>
        <a:bodyPr/>
        <a:lstStyle/>
        <a:p>
          <a:endParaRPr lang="en-US"/>
        </a:p>
      </dgm:t>
    </dgm:pt>
    <dgm:pt modelId="{B731CC43-9DD2-443C-9213-2FAB28ACFE4F}" type="pres">
      <dgm:prSet presAssocID="{EACB7289-0A55-407D-8FD7-42EFF2E39AB7}" presName="connector3" presStyleLbl="sibTrans2D1" presStyleIdx="2" presStyleCnt="3"/>
      <dgm:spPr/>
      <dgm:t>
        <a:bodyPr/>
        <a:lstStyle/>
        <a:p>
          <a:endParaRPr lang="en-US"/>
        </a:p>
      </dgm:t>
    </dgm:pt>
  </dgm:ptLst>
  <dgm:cxnLst>
    <dgm:cxn modelId="{77D5F850-9721-4CA5-90C2-9CA0E6105078}" type="presOf" srcId="{BCCDC915-E707-4E7F-BEC4-91597D0BA82C}" destId="{DDF80A56-338D-484A-A705-2A9602CAC58F}" srcOrd="0" destOrd="0" presId="urn:microsoft.com/office/officeart/2005/8/layout/gear1"/>
    <dgm:cxn modelId="{6896C396-AA1A-46D3-901D-422EC22EB226}" srcId="{2B560E2A-3685-48EF-BF71-641EFF3F0834}" destId="{9F2581A6-B7BE-4687-A971-4ED7E624570A}" srcOrd="0" destOrd="0" parTransId="{A33D7824-56E4-44B2-8314-7220F8874BB0}" sibTransId="{9B8E5A6F-4B41-4944-8B09-4D91B8DA9ECD}"/>
    <dgm:cxn modelId="{48A3F217-7121-477A-9343-FBC83DB6E3C0}" srcId="{2B560E2A-3685-48EF-BF71-641EFF3F0834}" destId="{BCCDC915-E707-4E7F-BEC4-91597D0BA82C}" srcOrd="2" destOrd="0" parTransId="{186440BF-CDAA-41FE-BB32-9B985580E1CF}" sibTransId="{EACB7289-0A55-407D-8FD7-42EFF2E39AB7}"/>
    <dgm:cxn modelId="{3A23D00D-6311-47D1-9A30-BF5BAF8E4839}" type="presOf" srcId="{EACB7289-0A55-407D-8FD7-42EFF2E39AB7}" destId="{B731CC43-9DD2-443C-9213-2FAB28ACFE4F}" srcOrd="0" destOrd="0" presId="urn:microsoft.com/office/officeart/2005/8/layout/gear1"/>
    <dgm:cxn modelId="{06FE3D94-DDE4-4730-A954-2B66D1A27543}" type="presOf" srcId="{20FE8668-732C-4BCA-9485-92B5F9835F11}" destId="{2DC1CFE8-8D3B-4763-A61D-B5BFA1C057C1}" srcOrd="0" destOrd="0" presId="urn:microsoft.com/office/officeart/2005/8/layout/gear1"/>
    <dgm:cxn modelId="{79ECE611-9597-4864-95B6-748837D91C0A}" type="presOf" srcId="{A12B78E9-858F-49DF-B111-4B1BA9607D0C}" destId="{800A9FF8-2A49-4D30-9A0E-844D2EF541C4}" srcOrd="2" destOrd="0" presId="urn:microsoft.com/office/officeart/2005/8/layout/gear1"/>
    <dgm:cxn modelId="{2B8AD9EA-A938-480B-A836-5575450D505D}" srcId="{2B560E2A-3685-48EF-BF71-641EFF3F0834}" destId="{A12B78E9-858F-49DF-B111-4B1BA9607D0C}" srcOrd="1" destOrd="0" parTransId="{3EAB41CC-F54C-420B-A839-79E0AE5B803F}" sibTransId="{20FE8668-732C-4BCA-9485-92B5F9835F11}"/>
    <dgm:cxn modelId="{C816E604-9B9F-47B3-890D-7AB1F6F0B38D}" type="presOf" srcId="{BCCDC915-E707-4E7F-BEC4-91597D0BA82C}" destId="{7DCB7030-335F-4580-9F42-A6FBBD0A2CF4}" srcOrd="2" destOrd="0" presId="urn:microsoft.com/office/officeart/2005/8/layout/gear1"/>
    <dgm:cxn modelId="{96DE510E-4D7E-4E3C-AD4B-785EF1468FB1}" type="presOf" srcId="{BCCDC915-E707-4E7F-BEC4-91597D0BA82C}" destId="{C44BA42E-FA49-4423-9FB1-E75629BE07FC}" srcOrd="1" destOrd="0" presId="urn:microsoft.com/office/officeart/2005/8/layout/gear1"/>
    <dgm:cxn modelId="{65BD6795-A82E-4EA4-96D1-4778B4C2A7DF}" type="presOf" srcId="{2B560E2A-3685-48EF-BF71-641EFF3F0834}" destId="{E8BDCB9B-BCE2-4DFE-9AAC-EDE538C55B0C}" srcOrd="0" destOrd="0" presId="urn:microsoft.com/office/officeart/2005/8/layout/gear1"/>
    <dgm:cxn modelId="{D0E1443E-E5CA-4706-A5FD-214BC98DB759}" type="presOf" srcId="{9F2581A6-B7BE-4687-A971-4ED7E624570A}" destId="{1EB501F7-0E83-46BD-B483-8095DDA35C04}" srcOrd="2" destOrd="0" presId="urn:microsoft.com/office/officeart/2005/8/layout/gear1"/>
    <dgm:cxn modelId="{B8AE8017-98C1-441F-A131-E3EB80759663}" type="presOf" srcId="{A12B78E9-858F-49DF-B111-4B1BA9607D0C}" destId="{B1E378BF-205F-4797-8BE9-25A62AC341FD}" srcOrd="0" destOrd="0" presId="urn:microsoft.com/office/officeart/2005/8/layout/gear1"/>
    <dgm:cxn modelId="{49333479-4BF6-4D6C-A5A6-DB20160703FE}" type="presOf" srcId="{9B8E5A6F-4B41-4944-8B09-4D91B8DA9ECD}" destId="{2B35E93D-5A18-4456-9A94-9DEFFABF1047}" srcOrd="0" destOrd="0" presId="urn:microsoft.com/office/officeart/2005/8/layout/gear1"/>
    <dgm:cxn modelId="{FA6DCB6C-441D-457A-9F75-6C48D4037F88}" type="presOf" srcId="{9F2581A6-B7BE-4687-A971-4ED7E624570A}" destId="{56F4C7F3-1B42-46B9-9205-5C81E274BFC8}" srcOrd="0" destOrd="0" presId="urn:microsoft.com/office/officeart/2005/8/layout/gear1"/>
    <dgm:cxn modelId="{86302DB8-40A9-4B6B-95FA-25A1AFABC42E}" type="presOf" srcId="{BCCDC915-E707-4E7F-BEC4-91597D0BA82C}" destId="{AA2AB9F7-CC5D-44EB-BB5C-4C60D2FADC68}" srcOrd="3" destOrd="0" presId="urn:microsoft.com/office/officeart/2005/8/layout/gear1"/>
    <dgm:cxn modelId="{759E1D89-BE00-4714-832A-AAFF9EF27F82}" type="presOf" srcId="{A12B78E9-858F-49DF-B111-4B1BA9607D0C}" destId="{ABEB6D6D-FB21-4D2B-8DEE-370FA1D97B8A}" srcOrd="1" destOrd="0" presId="urn:microsoft.com/office/officeart/2005/8/layout/gear1"/>
    <dgm:cxn modelId="{D462C25C-D571-445D-A579-C8782504ED67}" type="presOf" srcId="{9F2581A6-B7BE-4687-A971-4ED7E624570A}" destId="{26364A51-95D9-4715-994B-1D39B0ECFF35}" srcOrd="1" destOrd="0" presId="urn:microsoft.com/office/officeart/2005/8/layout/gear1"/>
    <dgm:cxn modelId="{4C3B4CAA-DB49-4580-98B1-41D20503A64B}" type="presParOf" srcId="{E8BDCB9B-BCE2-4DFE-9AAC-EDE538C55B0C}" destId="{56F4C7F3-1B42-46B9-9205-5C81E274BFC8}" srcOrd="0" destOrd="0" presId="urn:microsoft.com/office/officeart/2005/8/layout/gear1"/>
    <dgm:cxn modelId="{6FF13F6A-ED5E-4817-AF6A-C628F2A67B9C}" type="presParOf" srcId="{E8BDCB9B-BCE2-4DFE-9AAC-EDE538C55B0C}" destId="{26364A51-95D9-4715-994B-1D39B0ECFF35}" srcOrd="1" destOrd="0" presId="urn:microsoft.com/office/officeart/2005/8/layout/gear1"/>
    <dgm:cxn modelId="{730DE4E0-612C-4040-9086-DBB6FA0CF799}" type="presParOf" srcId="{E8BDCB9B-BCE2-4DFE-9AAC-EDE538C55B0C}" destId="{1EB501F7-0E83-46BD-B483-8095DDA35C04}" srcOrd="2" destOrd="0" presId="urn:microsoft.com/office/officeart/2005/8/layout/gear1"/>
    <dgm:cxn modelId="{306665A8-5053-48B4-8B70-90590991435E}" type="presParOf" srcId="{E8BDCB9B-BCE2-4DFE-9AAC-EDE538C55B0C}" destId="{B1E378BF-205F-4797-8BE9-25A62AC341FD}" srcOrd="3" destOrd="0" presId="urn:microsoft.com/office/officeart/2005/8/layout/gear1"/>
    <dgm:cxn modelId="{E6198D01-BCF7-460B-8882-49EE2382A383}" type="presParOf" srcId="{E8BDCB9B-BCE2-4DFE-9AAC-EDE538C55B0C}" destId="{ABEB6D6D-FB21-4D2B-8DEE-370FA1D97B8A}" srcOrd="4" destOrd="0" presId="urn:microsoft.com/office/officeart/2005/8/layout/gear1"/>
    <dgm:cxn modelId="{8B8B782F-4F26-4167-A618-A6EEEC869FE0}" type="presParOf" srcId="{E8BDCB9B-BCE2-4DFE-9AAC-EDE538C55B0C}" destId="{800A9FF8-2A49-4D30-9A0E-844D2EF541C4}" srcOrd="5" destOrd="0" presId="urn:microsoft.com/office/officeart/2005/8/layout/gear1"/>
    <dgm:cxn modelId="{03535CEB-8597-4BE4-9C44-0E9876717BCC}" type="presParOf" srcId="{E8BDCB9B-BCE2-4DFE-9AAC-EDE538C55B0C}" destId="{DDF80A56-338D-484A-A705-2A9602CAC58F}" srcOrd="6" destOrd="0" presId="urn:microsoft.com/office/officeart/2005/8/layout/gear1"/>
    <dgm:cxn modelId="{F577C613-9C6A-4958-8819-3E44B34AC03A}" type="presParOf" srcId="{E8BDCB9B-BCE2-4DFE-9AAC-EDE538C55B0C}" destId="{C44BA42E-FA49-4423-9FB1-E75629BE07FC}" srcOrd="7" destOrd="0" presId="urn:microsoft.com/office/officeart/2005/8/layout/gear1"/>
    <dgm:cxn modelId="{C01BA469-74BC-46EB-A201-B83B6FC61678}" type="presParOf" srcId="{E8BDCB9B-BCE2-4DFE-9AAC-EDE538C55B0C}" destId="{7DCB7030-335F-4580-9F42-A6FBBD0A2CF4}" srcOrd="8" destOrd="0" presId="urn:microsoft.com/office/officeart/2005/8/layout/gear1"/>
    <dgm:cxn modelId="{70CF538C-792B-40A6-A922-1C5978B8FBFC}" type="presParOf" srcId="{E8BDCB9B-BCE2-4DFE-9AAC-EDE538C55B0C}" destId="{AA2AB9F7-CC5D-44EB-BB5C-4C60D2FADC68}" srcOrd="9" destOrd="0" presId="urn:microsoft.com/office/officeart/2005/8/layout/gear1"/>
    <dgm:cxn modelId="{F7077643-E662-47C3-BDAA-FA8979A05E31}" type="presParOf" srcId="{E8BDCB9B-BCE2-4DFE-9AAC-EDE538C55B0C}" destId="{2B35E93D-5A18-4456-9A94-9DEFFABF1047}" srcOrd="10" destOrd="0" presId="urn:microsoft.com/office/officeart/2005/8/layout/gear1"/>
    <dgm:cxn modelId="{CBAC7BBE-D480-4CEF-BA8A-9BFE1BDF380F}" type="presParOf" srcId="{E8BDCB9B-BCE2-4DFE-9AAC-EDE538C55B0C}" destId="{2DC1CFE8-8D3B-4763-A61D-B5BFA1C057C1}" srcOrd="11" destOrd="0" presId="urn:microsoft.com/office/officeart/2005/8/layout/gear1"/>
    <dgm:cxn modelId="{7A0F607C-909E-49BA-AE05-D433CD51EEEB}" type="presParOf" srcId="{E8BDCB9B-BCE2-4DFE-9AAC-EDE538C55B0C}" destId="{B731CC43-9DD2-443C-9213-2FAB28ACFE4F}" srcOrd="12" destOrd="0" presId="urn:microsoft.com/office/officeart/2005/8/layout/gea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E3141-F25F-4DA8-ABBF-DBD65A62154B}">
      <dsp:nvSpPr>
        <dsp:cNvPr id="0" name=""/>
        <dsp:cNvSpPr/>
      </dsp:nvSpPr>
      <dsp:spPr>
        <a:xfrm>
          <a:off x="449044" y="13698"/>
          <a:ext cx="6542264" cy="5008661"/>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 </a:t>
          </a:r>
          <a:endParaRPr lang="en-US" sz="6500" kern="1200" dirty="0"/>
        </a:p>
      </dsp:txBody>
      <dsp:txXfrm>
        <a:off x="1362603" y="604326"/>
        <a:ext cx="3772116" cy="3827404"/>
      </dsp:txXfrm>
    </dsp:sp>
    <dsp:sp modelId="{194F0586-69FD-4325-922C-67B13D6D621A}">
      <dsp:nvSpPr>
        <dsp:cNvPr id="0" name=""/>
        <dsp:cNvSpPr/>
      </dsp:nvSpPr>
      <dsp:spPr>
        <a:xfrm>
          <a:off x="4197630" y="13698"/>
          <a:ext cx="6264784" cy="5008661"/>
        </a:xfrm>
        <a:prstGeom prst="ellipse">
          <a:avLst/>
        </a:prstGeom>
        <a:solidFill>
          <a:schemeClr val="accent1">
            <a:alpha val="5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 </a:t>
          </a:r>
          <a:endParaRPr lang="en-US" sz="6500" kern="1200" dirty="0"/>
        </a:p>
      </dsp:txBody>
      <dsp:txXfrm>
        <a:off x="5975474" y="604326"/>
        <a:ext cx="3612127" cy="38274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F4C7F3-1B42-46B9-9205-5C81E274BFC8}">
      <dsp:nvSpPr>
        <dsp:cNvPr id="0" name=""/>
        <dsp:cNvSpPr/>
      </dsp:nvSpPr>
      <dsp:spPr>
        <a:xfrm>
          <a:off x="2790543" y="2635890"/>
          <a:ext cx="3221644" cy="3221644"/>
        </a:xfrm>
        <a:prstGeom prst="gear9">
          <a:avLst/>
        </a:prstGeom>
        <a:solidFill>
          <a:srgbClr val="FF0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Web Applications</a:t>
          </a:r>
          <a:endParaRPr lang="en-US" sz="1700" b="1" kern="1200" dirty="0"/>
        </a:p>
      </dsp:txBody>
      <dsp:txXfrm>
        <a:off x="3438237" y="3390545"/>
        <a:ext cx="1926256" cy="1655991"/>
      </dsp:txXfrm>
    </dsp:sp>
    <dsp:sp modelId="{B1E378BF-205F-4797-8BE9-25A62AC341FD}">
      <dsp:nvSpPr>
        <dsp:cNvPr id="0" name=""/>
        <dsp:cNvSpPr/>
      </dsp:nvSpPr>
      <dsp:spPr>
        <a:xfrm>
          <a:off x="916132" y="1874411"/>
          <a:ext cx="2343014" cy="2343014"/>
        </a:xfrm>
        <a:prstGeom prst="gear6">
          <a:avLst/>
        </a:prstGeom>
        <a:solidFill>
          <a:srgbClr val="FF0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SharePoint</a:t>
          </a:r>
          <a:endParaRPr lang="en-US" sz="1700" b="1" kern="1200" dirty="0"/>
        </a:p>
      </dsp:txBody>
      <dsp:txXfrm>
        <a:off x="1505993" y="2467837"/>
        <a:ext cx="1163292" cy="1156162"/>
      </dsp:txXfrm>
    </dsp:sp>
    <dsp:sp modelId="{DDF80A56-338D-484A-A705-2A9602CAC58F}">
      <dsp:nvSpPr>
        <dsp:cNvPr id="0" name=""/>
        <dsp:cNvSpPr/>
      </dsp:nvSpPr>
      <dsp:spPr>
        <a:xfrm rot="20700000">
          <a:off x="2228458" y="257970"/>
          <a:ext cx="2295675" cy="2295675"/>
        </a:xfrm>
        <a:prstGeom prst="gear6">
          <a:avLst/>
        </a:prstGeom>
        <a:solidFill>
          <a:srgbClr val="FF000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b="1" kern="1200" dirty="0" smtClean="0"/>
            <a:t>SQL Database</a:t>
          </a:r>
          <a:endParaRPr lang="en-US" sz="1700" b="1" kern="1200" dirty="0"/>
        </a:p>
      </dsp:txBody>
      <dsp:txXfrm rot="-20700000">
        <a:off x="2731967" y="761479"/>
        <a:ext cx="1288657" cy="1288657"/>
      </dsp:txXfrm>
    </dsp:sp>
    <dsp:sp modelId="{2B35E93D-5A18-4456-9A94-9DEFFABF1047}">
      <dsp:nvSpPr>
        <dsp:cNvPr id="0" name=""/>
        <dsp:cNvSpPr/>
      </dsp:nvSpPr>
      <dsp:spPr>
        <a:xfrm>
          <a:off x="2561492" y="2139056"/>
          <a:ext cx="4123704" cy="4123704"/>
        </a:xfrm>
        <a:prstGeom prst="circularArrow">
          <a:avLst>
            <a:gd name="adj1" fmla="val 4687"/>
            <a:gd name="adj2" fmla="val 299029"/>
            <a:gd name="adj3" fmla="val 2545436"/>
            <a:gd name="adj4" fmla="val 15799604"/>
            <a:gd name="adj5" fmla="val 546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DC1CFE8-8D3B-4763-A61D-B5BFA1C057C1}">
      <dsp:nvSpPr>
        <dsp:cNvPr id="0" name=""/>
        <dsp:cNvSpPr/>
      </dsp:nvSpPr>
      <dsp:spPr>
        <a:xfrm>
          <a:off x="501188" y="1348853"/>
          <a:ext cx="2996129" cy="2996129"/>
        </a:xfrm>
        <a:prstGeom prst="leftCircularArrow">
          <a:avLst>
            <a:gd name="adj1" fmla="val 6452"/>
            <a:gd name="adj2" fmla="val 429999"/>
            <a:gd name="adj3" fmla="val 10489124"/>
            <a:gd name="adj4" fmla="val 14837806"/>
            <a:gd name="adj5" fmla="val 7527"/>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731CC43-9DD2-443C-9213-2FAB28ACFE4F}">
      <dsp:nvSpPr>
        <dsp:cNvPr id="0" name=""/>
        <dsp:cNvSpPr/>
      </dsp:nvSpPr>
      <dsp:spPr>
        <a:xfrm>
          <a:off x="1697445" y="-252006"/>
          <a:ext cx="3230430" cy="3230430"/>
        </a:xfrm>
        <a:prstGeom prst="circularArrow">
          <a:avLst>
            <a:gd name="adj1" fmla="val 5984"/>
            <a:gd name="adj2" fmla="val 394124"/>
            <a:gd name="adj3" fmla="val 13313824"/>
            <a:gd name="adj4" fmla="val 10508221"/>
            <a:gd name="adj5" fmla="val 698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068D3EB-B88E-4C51-9131-9F4C8C3D5AD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5840170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8331" lvl="1" indent="0">
              <a:buNone/>
            </a:pPr>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12/6/2012</a:t>
            </a:fld>
            <a:endParaRPr lang="en-US" dirty="0"/>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11</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18471333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8331" lvl="1" indent="0">
              <a:buNone/>
            </a:pPr>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12/6/2012</a:t>
            </a:fld>
            <a:endParaRPr lang="en-US" dirty="0"/>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12</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577338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08331" lvl="1" indent="0">
              <a:buNone/>
            </a:pPr>
            <a:endParaRPr lang="en-US" dirty="0"/>
          </a:p>
        </p:txBody>
      </p:sp>
      <p:sp>
        <p:nvSpPr>
          <p:cNvPr id="5" name="Date Placeholder 4"/>
          <p:cNvSpPr>
            <a:spLocks noGrp="1"/>
          </p:cNvSpPr>
          <p:nvPr>
            <p:ph type="dt" idx="10"/>
          </p:nvPr>
        </p:nvSpPr>
        <p:spPr/>
        <p:txBody>
          <a:bodyPr/>
          <a:lstStyle/>
          <a:p>
            <a:fld id="{F22B3E36-5CE0-4CB7-82DE-38A88C71BFA8}" type="datetime1">
              <a:rPr lang="en-US" smtClean="0"/>
              <a:pPr/>
              <a:t>12/6/2012</a:t>
            </a:fld>
            <a:endParaRPr lang="en-US" dirty="0"/>
          </a:p>
        </p:txBody>
      </p:sp>
      <p:sp>
        <p:nvSpPr>
          <p:cNvPr id="6" name="Footer Placeholder 5"/>
          <p:cNvSpPr>
            <a:spLocks noGrp="1"/>
          </p:cNvSpPr>
          <p:nvPr>
            <p:ph type="ftr" sz="quarter" idx="11"/>
          </p:nvPr>
        </p:nvSpPr>
        <p:spPr/>
        <p:txBody>
          <a:bodyPr/>
          <a:lstStyle/>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241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pPr/>
              <a:t>13</a:t>
            </a:fld>
            <a:endParaRPr lang="en-US" dirty="0"/>
          </a:p>
        </p:txBody>
      </p:sp>
      <p:sp>
        <p:nvSpPr>
          <p:cNvPr id="8" name="Header Placeholder 7"/>
          <p:cNvSpPr>
            <a:spLocks noGrp="1"/>
          </p:cNvSpPr>
          <p:nvPr>
            <p:ph type="hdr" sz="quarter" idx="13"/>
          </p:nvPr>
        </p:nvSpPr>
        <p:spPr/>
        <p:txBody>
          <a:bodyPr/>
          <a:lstStyle/>
          <a:p>
            <a:r>
              <a:rPr lang="en-US" dirty="0"/>
              <a:t>Tech Ready 15</a:t>
            </a:r>
          </a:p>
        </p:txBody>
      </p:sp>
    </p:spTree>
    <p:extLst>
      <p:ext uri="{BB962C8B-B14F-4D97-AF65-F5344CB8AC3E}">
        <p14:creationId xmlns:p14="http://schemas.microsoft.com/office/powerpoint/2010/main" val="3117172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50AE7B-32A6-4BB2-89AC-3A5007758C1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826378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AFEE97E-1E83-4B3C-B18B-B7898DA44E4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712449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96BDD2-6D85-462F-A890-144ED8709BE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1368608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9FA1A13-9333-41F0-A5C7-2F1EA7B881E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2426874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888191-D614-4406-99E6-9F7DC8CD5FD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7740077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E55A0D-7C15-4BCF-B2C7-84CFE09AED9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760577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F482DF-BC41-4601-9CC5-879A549048B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91345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85AE193-F08E-47EA-A345-374DD444227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406657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1A4CB51-4E4F-42FD-80AF-533F585CB959}"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5279147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19DE34-49A8-4598-9040-97AE49DD2610}"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014085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0CB008-8091-4E1D-8113-2FFA7AD6994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8464379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F106D83-7BE2-400E-927B-B8543E6FCC0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821923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00C80BC-A4AE-4993-BB8D-0EC3C2E3D70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25409626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4A4B84-DEBD-48A3-AB0C-147844C3C98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235466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36FB10-68C0-41A6-9C7B-9D3DE13E106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3181367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A722EC1-A47E-4C60-88EA-A886DAFF01C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596447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01F1D0-339A-49AB-B2C0-B6A8A917822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2626205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8901C7-579E-43FA-968D-2152539A287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27001064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18211E-FC0B-4D40-9A7A-1473B261179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0801592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152A578-A04D-4A3F-9171-0A8BDD499A14}" type="slidenum">
              <a:rPr lang="en-US"/>
              <a:t>32</a:t>
            </a:fld>
            <a:endParaRPr lang="en-US"/>
          </a:p>
        </p:txBody>
      </p:sp>
    </p:spTree>
    <p:extLst>
      <p:ext uri="{BB962C8B-B14F-4D97-AF65-F5344CB8AC3E}">
        <p14:creationId xmlns:p14="http://schemas.microsoft.com/office/powerpoint/2010/main" val="3841403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152A578-A04D-4A3F-9171-0A8BDD499A14}" type="slidenum">
              <a:rPr lang="en-US"/>
              <a:t>33</a:t>
            </a:fld>
            <a:endParaRPr lang="en-US"/>
          </a:p>
        </p:txBody>
      </p:sp>
    </p:spTree>
    <p:extLst>
      <p:ext uri="{BB962C8B-B14F-4D97-AF65-F5344CB8AC3E}">
        <p14:creationId xmlns:p14="http://schemas.microsoft.com/office/powerpoint/2010/main" val="23470511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A4AB9A-8714-493B-8DE1-57481AA99FE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26544091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5F2AAA-A4AF-408D-A347-71C2050E7A3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584847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12D3CB9-F544-420A-BDB2-221E514B0277}"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45</a:t>
            </a:fld>
            <a:endParaRPr lang="en-US" dirty="0"/>
          </a:p>
        </p:txBody>
      </p:sp>
    </p:spTree>
    <p:extLst>
      <p:ext uri="{BB962C8B-B14F-4D97-AF65-F5344CB8AC3E}">
        <p14:creationId xmlns:p14="http://schemas.microsoft.com/office/powerpoint/2010/main" val="156741166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9:44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24223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4C22C6C-626D-4788-ABF6-52425C4C371C}"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798983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E2E0F7-990B-460B-AB0A-D7EAF3D2821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36770063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8C44EF-EFF4-4C45-BB5E-90BE68D1985F}"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6</a:t>
            </a:fld>
            <a:endParaRPr lang="en-US" dirty="0"/>
          </a:p>
        </p:txBody>
      </p:sp>
    </p:spTree>
    <p:extLst>
      <p:ext uri="{BB962C8B-B14F-4D97-AF65-F5344CB8AC3E}">
        <p14:creationId xmlns:p14="http://schemas.microsoft.com/office/powerpoint/2010/main" val="268725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09E8E93-1B45-4D53-B9BF-0DC98497B83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214255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Tech Ready 15</a:t>
            </a:r>
          </a:p>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05BD5-07C7-4FB6-AFBC-1B7B235D23A5}"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8</a:t>
            </a:fld>
            <a:endParaRPr lang="en-US" dirty="0"/>
          </a:p>
        </p:txBody>
      </p:sp>
    </p:spTree>
    <p:extLst>
      <p:ext uri="{BB962C8B-B14F-4D97-AF65-F5344CB8AC3E}">
        <p14:creationId xmlns:p14="http://schemas.microsoft.com/office/powerpoint/2010/main" val="6038832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 Ready 15</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1C95F1A-B6BB-429A-8FE2-B0EB62DF0EA6}" type="datetime1">
              <a:rPr lang="en-US" smtClean="0"/>
              <a:t>12/6/2012</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t>9</a:t>
            </a:fld>
            <a:endParaRPr lang="en-US" dirty="0"/>
          </a:p>
        </p:txBody>
      </p:sp>
    </p:spTree>
    <p:extLst>
      <p:ext uri="{BB962C8B-B14F-4D97-AF65-F5344CB8AC3E}">
        <p14:creationId xmlns:p14="http://schemas.microsoft.com/office/powerpoint/2010/main" val="344669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9797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10" name="Group 9"/>
          <p:cNvGrpSpPr/>
          <p:nvPr userDrawn="1"/>
        </p:nvGrpSpPr>
        <p:grpSpPr>
          <a:xfrm>
            <a:off x="274638" y="5600359"/>
            <a:ext cx="2194608" cy="1097304"/>
            <a:chOff x="274638" y="5600359"/>
            <a:chExt cx="2194608" cy="1097304"/>
          </a:xfrm>
        </p:grpSpPr>
        <p:sp>
          <p:nvSpPr>
            <p:cNvPr id="11" name="Rounded Rectangle 10"/>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6906411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985309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427371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383091"/>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6600966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6576568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288210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876222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8698700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1825063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543063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2362427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8796638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5250734"/>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9065669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279064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489073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9999468"/>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94225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60201998"/>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7418422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970701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680206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27905491"/>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155824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38006330"/>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6682721"/>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01492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6816850"/>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32481804"/>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9292773"/>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9526268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96705913"/>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8939541"/>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2588798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4373917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1365825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12378886"/>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7033272"/>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605406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766354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046634"/>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10" name="Group 9"/>
          <p:cNvGrpSpPr/>
          <p:nvPr userDrawn="1"/>
        </p:nvGrpSpPr>
        <p:grpSpPr>
          <a:xfrm>
            <a:off x="274638" y="5600359"/>
            <a:ext cx="2194608" cy="1097304"/>
            <a:chOff x="274638" y="5600359"/>
            <a:chExt cx="2194608" cy="1097304"/>
          </a:xfrm>
        </p:grpSpPr>
        <p:sp>
          <p:nvSpPr>
            <p:cNvPr id="11" name="Rounded Rectangle 10"/>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111313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97507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0837370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6715353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68973605"/>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9246437"/>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995396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10509130"/>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7313525"/>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37917492"/>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1525591"/>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2804832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139879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9040992"/>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840332"/>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8334345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image" Target="../media/image7.png"/><Relationship Id="rId2" Type="http://schemas.openxmlformats.org/officeDocument/2006/relationships/slideLayout" Target="../slideLayouts/slideLayout68.xml"/><Relationship Id="rId16" Type="http://schemas.openxmlformats.org/officeDocument/2006/relationships/theme" Target="../theme/theme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image" Target="../media/image7.png"/><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theme" Target="../theme/theme6.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55378794"/>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67106566"/>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7">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70645167"/>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64" r:id="rId11"/>
    <p:sldLayoutId id="2147484266" r:id="rId12"/>
    <p:sldLayoutId id="2147484267" r:id="rId13"/>
    <p:sldLayoutId id="2147484268" r:id="rId14"/>
    <p:sldLayoutId id="2147484269" r:id="rId15"/>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8409203"/>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8.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8.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7.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75.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75.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5.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5.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5.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7.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6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8.xml.rels><?xml version="1.0" encoding="UTF-8" standalone="yes"?>
<Relationships xmlns="http://schemas.openxmlformats.org/package/2006/relationships"><Relationship Id="rId3" Type="http://schemas.openxmlformats.org/officeDocument/2006/relationships/hyperlink" Target="http://www.microsoft.com/office/preview" TargetMode="External"/><Relationship Id="rId2" Type="http://schemas.openxmlformats.org/officeDocument/2006/relationships/hyperlink" Target="http://blogs.office.com/b/microsoft-access/" TargetMode="External"/><Relationship Id="rId1" Type="http://schemas.openxmlformats.org/officeDocument/2006/relationships/slideLayout" Target="../slideLayouts/slideLayout67.xml"/><Relationship Id="rId4" Type="http://schemas.openxmlformats.org/officeDocument/2006/relationships/hyperlink" Target="http://msdn.microsoft.com/access"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71.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6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6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72017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Example Access Services app</a:t>
            </a:r>
            <a:endParaRPr lang="en-US" dirty="0"/>
          </a:p>
        </p:txBody>
      </p:sp>
    </p:spTree>
    <p:extLst>
      <p:ext uri="{BB962C8B-B14F-4D97-AF65-F5344CB8AC3E}">
        <p14:creationId xmlns:p14="http://schemas.microsoft.com/office/powerpoint/2010/main" val="3783100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1. New app model</a:t>
            </a:r>
            <a:endParaRPr lang="en-US" dirty="0"/>
          </a:p>
        </p:txBody>
      </p:sp>
      <p:sp>
        <p:nvSpPr>
          <p:cNvPr id="5" name="Text Placeholder 4"/>
          <p:cNvSpPr>
            <a:spLocks noGrp="1"/>
          </p:cNvSpPr>
          <p:nvPr>
            <p:ph type="body" sz="quarter" idx="10"/>
          </p:nvPr>
        </p:nvSpPr>
        <p:spPr>
          <a:xfrm>
            <a:off x="531948" y="1355503"/>
            <a:ext cx="11370961" cy="4220108"/>
          </a:xfrm>
        </p:spPr>
        <p:txBody>
          <a:bodyPr/>
          <a:lstStyle/>
          <a:p>
            <a:r>
              <a:rPr lang="en-US" dirty="0" smtClean="0"/>
              <a:t>Simplified design experience</a:t>
            </a:r>
            <a:endParaRPr lang="en-US" dirty="0"/>
          </a:p>
          <a:p>
            <a:pPr lvl="1"/>
            <a:r>
              <a:rPr lang="pt-BR" dirty="0"/>
              <a:t>Pre-defined schema templates (nouns</a:t>
            </a:r>
            <a:r>
              <a:rPr lang="pt-BR" dirty="0" smtClean="0"/>
              <a:t>)</a:t>
            </a:r>
          </a:p>
          <a:p>
            <a:pPr lvl="1"/>
            <a:r>
              <a:rPr lang="pt-BR" dirty="0" smtClean="0"/>
              <a:t>Build a functioning app in 60 seconds</a:t>
            </a:r>
          </a:p>
          <a:p>
            <a:pPr lvl="1"/>
            <a:r>
              <a:rPr lang="pt-BR" dirty="0" smtClean="0"/>
              <a:t>Automatic generation of navigation, forms and buttons</a:t>
            </a:r>
          </a:p>
          <a:p>
            <a:pPr lvl="1"/>
            <a:r>
              <a:rPr lang="pt-BR" dirty="0" smtClean="0"/>
              <a:t>Simplified, code-free configuration and customization</a:t>
            </a:r>
            <a:endParaRPr lang="en-US" dirty="0" smtClean="0"/>
          </a:p>
          <a:p>
            <a:pPr lvl="1"/>
            <a:endParaRPr lang="en-US" dirty="0"/>
          </a:p>
          <a:p>
            <a:pPr lvl="1"/>
            <a:r>
              <a:rPr lang="en-US" sz="4080" spc="-71" dirty="0">
                <a:gradFill>
                  <a:gsLst>
                    <a:gs pos="100000">
                      <a:schemeClr val="tx2"/>
                    </a:gs>
                    <a:gs pos="0">
                      <a:schemeClr val="tx2"/>
                    </a:gs>
                  </a:gsLst>
                  <a:lin ang="5400000" scaled="0"/>
                </a:gradFill>
                <a:latin typeface="+mj-lt"/>
              </a:rPr>
              <a:t>Polished, professional results</a:t>
            </a:r>
          </a:p>
          <a:p>
            <a:pPr lvl="1"/>
            <a:r>
              <a:rPr lang="en-US" dirty="0" smtClean="0"/>
              <a:t>Apps automatically have an attractive, easy-to-use interface</a:t>
            </a:r>
          </a:p>
          <a:p>
            <a:pPr lvl="1"/>
            <a:r>
              <a:rPr lang="en-US" dirty="0" smtClean="0"/>
              <a:t>Consistent user experience across all apps</a:t>
            </a:r>
          </a:p>
          <a:p>
            <a:pPr lvl="1"/>
            <a:endParaRPr lang="en-US" dirty="0" smtClean="0"/>
          </a:p>
        </p:txBody>
      </p:sp>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5893"/>
          <a:stretch/>
        </p:blipFill>
        <p:spPr bwMode="auto">
          <a:xfrm>
            <a:off x="7561427" y="690375"/>
            <a:ext cx="4688979" cy="341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bwMode="auto">
          <a:xfrm>
            <a:off x="7561427" y="2817856"/>
            <a:ext cx="4688979" cy="1295401"/>
          </a:xfrm>
          <a:prstGeom prst="rect">
            <a:avLst/>
          </a:prstGeom>
          <a:gradFill>
            <a:gsLst>
              <a:gs pos="12000">
                <a:schemeClr val="tx1">
                  <a:alpha val="0"/>
                </a:schemeClr>
              </a:gs>
              <a:gs pos="100000">
                <a:schemeClr val="bg2"/>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24583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2. SharePoint deployment</a:t>
            </a:r>
            <a:endParaRPr lang="en-US" dirty="0"/>
          </a:p>
        </p:txBody>
      </p:sp>
      <p:sp>
        <p:nvSpPr>
          <p:cNvPr id="5" name="Text Placeholder 4"/>
          <p:cNvSpPr>
            <a:spLocks noGrp="1"/>
          </p:cNvSpPr>
          <p:nvPr>
            <p:ph type="body" sz="quarter" idx="10"/>
          </p:nvPr>
        </p:nvSpPr>
        <p:spPr>
          <a:xfrm>
            <a:off x="531948" y="1355504"/>
            <a:ext cx="11370961" cy="3785652"/>
          </a:xfrm>
        </p:spPr>
        <p:txBody>
          <a:bodyPr/>
          <a:lstStyle/>
          <a:p>
            <a:r>
              <a:rPr lang="en-US" dirty="0" smtClean="0"/>
              <a:t>Access Apps </a:t>
            </a:r>
            <a:r>
              <a:rPr lang="en-US" dirty="0"/>
              <a:t>=</a:t>
            </a:r>
            <a:r>
              <a:rPr lang="en-US" dirty="0" smtClean="0"/>
              <a:t> </a:t>
            </a:r>
            <a:r>
              <a:rPr lang="en-US" u="sng" dirty="0" smtClean="0"/>
              <a:t>SharePoint Apps</a:t>
            </a:r>
            <a:endParaRPr lang="en-US" u="sng" dirty="0"/>
          </a:p>
          <a:p>
            <a:pPr lvl="1"/>
            <a:endParaRPr lang="en-US" dirty="0" smtClean="0"/>
          </a:p>
          <a:p>
            <a:pPr lvl="1"/>
            <a:r>
              <a:rPr lang="en-US" dirty="0" smtClean="0"/>
              <a:t>Same cross-browser support</a:t>
            </a:r>
          </a:p>
          <a:p>
            <a:pPr lvl="1"/>
            <a:r>
              <a:rPr lang="en-US" dirty="0" smtClean="0"/>
              <a:t>Same multi-user accessibility: </a:t>
            </a:r>
            <a:r>
              <a:rPr lang="en-US" dirty="0"/>
              <a:t>m</a:t>
            </a:r>
            <a:r>
              <a:rPr lang="en-US" dirty="0" smtClean="0"/>
              <a:t>any people can work on the same site/database at once</a:t>
            </a:r>
          </a:p>
          <a:p>
            <a:pPr lvl="1"/>
            <a:r>
              <a:rPr lang="en-US" dirty="0" smtClean="0"/>
              <a:t>Same Active Directory-based permissions</a:t>
            </a:r>
          </a:p>
          <a:p>
            <a:pPr lvl="1"/>
            <a:r>
              <a:rPr lang="en-US" dirty="0" smtClean="0"/>
              <a:t>Same SharePoint Store and App Catalogue for distribution and discovery</a:t>
            </a:r>
            <a:endParaRPr lang="en-US" dirty="0"/>
          </a:p>
          <a:p>
            <a:pPr lvl="1"/>
            <a:r>
              <a:rPr lang="en-US" dirty="0" smtClean="0"/>
              <a:t>Same simple install/uninstall</a:t>
            </a:r>
          </a:p>
          <a:p>
            <a:pPr lvl="1"/>
            <a:r>
              <a:rPr lang="en-US" dirty="0" smtClean="0"/>
              <a:t>Same central IT control</a:t>
            </a:r>
          </a:p>
          <a:p>
            <a:pPr lvl="1"/>
            <a:r>
              <a:rPr lang="en-US" dirty="0" smtClean="0"/>
              <a:t>Same branded and customizable themes</a:t>
            </a:r>
          </a:p>
          <a:p>
            <a:pPr lvl="1"/>
            <a:r>
              <a:rPr lang="en-US" dirty="0" smtClean="0"/>
              <a:t>Same cloud-based hosting through Office 365</a:t>
            </a:r>
          </a:p>
        </p:txBody>
      </p:sp>
      <p:pic>
        <p:nvPicPr>
          <p:cNvPr id="2052" name="Picture 4" descr="http://blog.thehigheredcio.com/wp-content/uploads/2011/06/sharepoi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013" y="3829411"/>
            <a:ext cx="2663361" cy="20715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9200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3. SQL back-end</a:t>
            </a:r>
            <a:endParaRPr lang="en-US" dirty="0"/>
          </a:p>
        </p:txBody>
      </p:sp>
      <p:sp>
        <p:nvSpPr>
          <p:cNvPr id="5" name="Text Placeholder 4"/>
          <p:cNvSpPr>
            <a:spLocks noGrp="1"/>
          </p:cNvSpPr>
          <p:nvPr>
            <p:ph type="body" sz="quarter" idx="10"/>
          </p:nvPr>
        </p:nvSpPr>
        <p:spPr>
          <a:xfrm>
            <a:off x="531948" y="1355503"/>
            <a:ext cx="11370961" cy="4124206"/>
          </a:xfrm>
        </p:spPr>
        <p:txBody>
          <a:bodyPr/>
          <a:lstStyle/>
          <a:p>
            <a:r>
              <a:rPr lang="en-US" dirty="0" smtClean="0"/>
              <a:t>The gold-standard for relational databases</a:t>
            </a:r>
            <a:endParaRPr lang="en-US" dirty="0"/>
          </a:p>
          <a:p>
            <a:pPr lvl="1"/>
            <a:r>
              <a:rPr lang="en-US" dirty="0"/>
              <a:t>Speed and </a:t>
            </a:r>
            <a:r>
              <a:rPr lang="en-US" dirty="0" smtClean="0"/>
              <a:t>reliability</a:t>
            </a:r>
            <a:endParaRPr lang="en-US" dirty="0"/>
          </a:p>
          <a:p>
            <a:pPr lvl="1"/>
            <a:r>
              <a:rPr lang="en-US" dirty="0" smtClean="0"/>
              <a:t>Transparent to end user: if you don’t care, you don’t need to know</a:t>
            </a:r>
            <a:endParaRPr lang="en-US" dirty="0"/>
          </a:p>
          <a:p>
            <a:pPr lvl="1"/>
            <a:r>
              <a:rPr lang="en-US" dirty="0" smtClean="0"/>
              <a:t>Use </a:t>
            </a:r>
            <a:r>
              <a:rPr lang="en-US" dirty="0"/>
              <a:t>common </a:t>
            </a:r>
            <a:r>
              <a:rPr lang="en-US" dirty="0" smtClean="0"/>
              <a:t>tools for advanced reports and custom integrations</a:t>
            </a:r>
            <a:endParaRPr lang="en-US" dirty="0"/>
          </a:p>
          <a:p>
            <a:pPr lvl="1"/>
            <a:r>
              <a:rPr lang="en-US" dirty="0" smtClean="0"/>
              <a:t>Developers can use </a:t>
            </a:r>
            <a:r>
              <a:rPr lang="en-US" dirty="0"/>
              <a:t>e</a:t>
            </a:r>
            <a:r>
              <a:rPr lang="en-US" dirty="0" smtClean="0"/>
              <a:t>xisting skills to customize</a:t>
            </a:r>
            <a:endParaRPr lang="en-US" dirty="0"/>
          </a:p>
          <a:p>
            <a:pPr lvl="1"/>
            <a:r>
              <a:rPr lang="en-US" dirty="0" smtClean="0"/>
              <a:t>Future upgrade </a:t>
            </a:r>
            <a:r>
              <a:rPr lang="en-US" dirty="0"/>
              <a:t>path</a:t>
            </a:r>
          </a:p>
          <a:p>
            <a:pPr lvl="1"/>
            <a:endParaRPr lang="en-US" dirty="0"/>
          </a:p>
          <a:p>
            <a:pPr lvl="1"/>
            <a:endParaRPr lang="en-US" dirty="0"/>
          </a:p>
          <a:p>
            <a:pPr lvl="1"/>
            <a:endParaRPr lang="en-US" dirty="0"/>
          </a:p>
          <a:p>
            <a:pPr lvl="1"/>
            <a:endParaRPr lang="en-US" dirty="0"/>
          </a:p>
          <a:p>
            <a:pPr lvl="1"/>
            <a:endParaRPr lang="en-US" dirty="0"/>
          </a:p>
        </p:txBody>
      </p:sp>
      <p:grpSp>
        <p:nvGrpSpPr>
          <p:cNvPr id="19" name="Group 18"/>
          <p:cNvGrpSpPr/>
          <p:nvPr/>
        </p:nvGrpSpPr>
        <p:grpSpPr>
          <a:xfrm>
            <a:off x="1510090" y="3939014"/>
            <a:ext cx="9808925" cy="2474925"/>
            <a:chOff x="635328" y="1974635"/>
            <a:chExt cx="11108479" cy="2802820"/>
          </a:xfrm>
        </p:grpSpPr>
        <p:sp>
          <p:nvSpPr>
            <p:cNvPr id="20" name="Flowchart: Alternate Process 29"/>
            <p:cNvSpPr/>
            <p:nvPr/>
          </p:nvSpPr>
          <p:spPr bwMode="auto">
            <a:xfrm>
              <a:off x="635328" y="2018800"/>
              <a:ext cx="2095995" cy="1161984"/>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chemeClr val="bg1"/>
                  </a:solidFill>
                </a:rPr>
                <a:t>View and Edit Data</a:t>
              </a:r>
            </a:p>
          </p:txBody>
        </p:sp>
        <p:sp>
          <p:nvSpPr>
            <p:cNvPr id="21" name="Flowchart: Alternate Process 27"/>
            <p:cNvSpPr/>
            <p:nvPr/>
          </p:nvSpPr>
          <p:spPr bwMode="auto">
            <a:xfrm>
              <a:off x="635329" y="3420838"/>
              <a:ext cx="2095995" cy="1356617"/>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chemeClr val="bg1"/>
                  </a:solidFill>
                </a:rPr>
                <a:t>Database Design</a:t>
              </a:r>
            </a:p>
          </p:txBody>
        </p:sp>
        <p:sp>
          <p:nvSpPr>
            <p:cNvPr id="22" name="Flowchart: Alternate Process 6"/>
            <p:cNvSpPr/>
            <p:nvPr/>
          </p:nvSpPr>
          <p:spPr bwMode="auto">
            <a:xfrm>
              <a:off x="3669475" y="1974635"/>
              <a:ext cx="3705102" cy="2124511"/>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endParaRPr lang="en-US" sz="2856" u="sng" dirty="0">
                <a:solidFill>
                  <a:schemeClr val="bg1"/>
                </a:solidFill>
              </a:endParaRPr>
            </a:p>
          </p:txBody>
        </p:sp>
        <p:sp>
          <p:nvSpPr>
            <p:cNvPr id="23" name="Rounded Rectangle 3"/>
            <p:cNvSpPr/>
            <p:nvPr/>
          </p:nvSpPr>
          <p:spPr bwMode="auto">
            <a:xfrm>
              <a:off x="3906962" y="2628115"/>
              <a:ext cx="1436933" cy="1128155"/>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Access Services</a:t>
              </a:r>
            </a:p>
          </p:txBody>
        </p:sp>
        <p:pic>
          <p:nvPicPr>
            <p:cNvPr id="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7717" y="2022135"/>
              <a:ext cx="1895475"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Left-Right Arrow 8"/>
            <p:cNvSpPr/>
            <p:nvPr/>
          </p:nvSpPr>
          <p:spPr bwMode="auto">
            <a:xfrm>
              <a:off x="5367641" y="3132819"/>
              <a:ext cx="480952" cy="219704"/>
            </a:xfrm>
            <a:prstGeom prst="lef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pic>
          <p:nvPicPr>
            <p:cNvPr id="26" name="Picture 4" descr="File:Internet Explorer 9.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2350" y="245556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6" descr="File:Mozilla Firefox 3.5 logo 25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65836" y="2512562"/>
              <a:ext cx="552600" cy="55260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8" descr="File:Google Chrome 2011 computer icon.sv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9177" y="2455562"/>
              <a:ext cx="640689" cy="64068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0768" y="3883237"/>
              <a:ext cx="739843" cy="73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0" name="Straight Arrow Connector 14"/>
            <p:cNvCxnSpPr/>
            <p:nvPr/>
          </p:nvCxnSpPr>
          <p:spPr>
            <a:xfrm flipV="1">
              <a:off x="2731324" y="3455719"/>
              <a:ext cx="938151" cy="344378"/>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19"/>
            <p:cNvCxnSpPr/>
            <p:nvPr/>
          </p:nvCxnSpPr>
          <p:spPr>
            <a:xfrm>
              <a:off x="2731324" y="2599792"/>
              <a:ext cx="938151" cy="21466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Flowchart: Alternate Process 31"/>
            <p:cNvSpPr/>
            <p:nvPr/>
          </p:nvSpPr>
          <p:spPr bwMode="auto">
            <a:xfrm>
              <a:off x="7956466" y="1981190"/>
              <a:ext cx="3787341" cy="2117957"/>
            </a:xfrm>
            <a:prstGeom prst="flowChartAlternateProces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fontAlgn="base">
                <a:spcBef>
                  <a:spcPct val="0"/>
                </a:spcBef>
                <a:spcAft>
                  <a:spcPct val="0"/>
                </a:spcAft>
              </a:pPr>
              <a:r>
                <a:rPr lang="en-US" sz="1428" u="sng" dirty="0">
                  <a:solidFill>
                    <a:schemeClr val="bg1"/>
                  </a:solidFill>
                </a:rPr>
                <a:t>Advanced Reporting &amp; Integration</a:t>
              </a:r>
            </a:p>
            <a:p>
              <a:pPr algn="ctr" defTabSz="932290" fontAlgn="base">
                <a:spcBef>
                  <a:spcPct val="0"/>
                </a:spcBef>
                <a:spcAft>
                  <a:spcPct val="0"/>
                </a:spcAft>
              </a:pPr>
              <a:endParaRPr lang="en-US" sz="1428" dirty="0">
                <a:solidFill>
                  <a:schemeClr val="bg1"/>
                </a:solidFill>
              </a:endParaRPr>
            </a:p>
            <a:p>
              <a:pPr marL="291436" indent="-291436" defTabSz="932290" fontAlgn="base">
                <a:spcBef>
                  <a:spcPct val="0"/>
                </a:spcBef>
                <a:spcAft>
                  <a:spcPct val="0"/>
                </a:spcAft>
                <a:buFont typeface="Arial" pitchFamily="34" charset="0"/>
                <a:buChar char="•"/>
              </a:pPr>
              <a:r>
                <a:rPr lang="en-US" sz="1428" dirty="0">
                  <a:solidFill>
                    <a:schemeClr val="bg1"/>
                  </a:solidFill>
                </a:rPr>
                <a:t>Desktop Access Reports</a:t>
              </a:r>
            </a:p>
            <a:p>
              <a:pPr marL="291436" indent="-291436" defTabSz="932290" fontAlgn="base">
                <a:spcBef>
                  <a:spcPct val="0"/>
                </a:spcBef>
                <a:spcAft>
                  <a:spcPct val="0"/>
                </a:spcAft>
                <a:buFont typeface="Arial" pitchFamily="34" charset="0"/>
                <a:buChar char="•"/>
              </a:pPr>
              <a:r>
                <a:rPr lang="en-US" sz="1428" dirty="0">
                  <a:solidFill>
                    <a:schemeClr val="bg1"/>
                  </a:solidFill>
                </a:rPr>
                <a:t>Excel</a:t>
              </a:r>
            </a:p>
            <a:p>
              <a:pPr marL="291436" indent="-291436" defTabSz="932290" fontAlgn="base">
                <a:spcBef>
                  <a:spcPct val="0"/>
                </a:spcBef>
                <a:spcAft>
                  <a:spcPct val="0"/>
                </a:spcAft>
                <a:buFont typeface="Arial" pitchFamily="34" charset="0"/>
                <a:buChar char="•"/>
              </a:pPr>
              <a:r>
                <a:rPr lang="en-US" sz="1428" dirty="0">
                  <a:solidFill>
                    <a:schemeClr val="bg1"/>
                  </a:solidFill>
                </a:rPr>
                <a:t>Power View</a:t>
              </a:r>
            </a:p>
            <a:p>
              <a:pPr marL="291436" indent="-291436" defTabSz="932290" fontAlgn="base">
                <a:spcBef>
                  <a:spcPct val="0"/>
                </a:spcBef>
                <a:spcAft>
                  <a:spcPct val="0"/>
                </a:spcAft>
                <a:buFont typeface="Arial" pitchFamily="34" charset="0"/>
                <a:buChar char="•"/>
              </a:pPr>
              <a:r>
                <a:rPr lang="en-US" sz="1428" dirty="0">
                  <a:solidFill>
                    <a:schemeClr val="bg1"/>
                  </a:solidFill>
                </a:rPr>
                <a:t>Crystal Reports</a:t>
              </a:r>
            </a:p>
            <a:p>
              <a:pPr marL="291436" indent="-291436" defTabSz="932290" fontAlgn="base">
                <a:spcBef>
                  <a:spcPct val="0"/>
                </a:spcBef>
                <a:spcAft>
                  <a:spcPct val="0"/>
                </a:spcAft>
                <a:buFont typeface="Arial" pitchFamily="34" charset="0"/>
                <a:buChar char="•"/>
              </a:pPr>
              <a:r>
                <a:rPr lang="en-US" sz="1428" dirty="0">
                  <a:solidFill>
                    <a:schemeClr val="bg1"/>
                  </a:solidFill>
                </a:rPr>
                <a:t>Custom Websites (.NET, PHP, etc.)</a:t>
              </a:r>
            </a:p>
          </p:txBody>
        </p:sp>
        <p:cxnSp>
          <p:nvCxnSpPr>
            <p:cNvPr id="33" name="Straight Arrow Connector 32"/>
            <p:cNvCxnSpPr/>
            <p:nvPr/>
          </p:nvCxnSpPr>
          <p:spPr>
            <a:xfrm flipV="1">
              <a:off x="7374577" y="3119546"/>
              <a:ext cx="581891" cy="1"/>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4" name="Can 2"/>
            <p:cNvSpPr/>
            <p:nvPr/>
          </p:nvSpPr>
          <p:spPr bwMode="auto">
            <a:xfrm>
              <a:off x="5872343" y="2580616"/>
              <a:ext cx="1299986" cy="1282537"/>
            </a:xfrm>
            <a:prstGeom prst="can">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rPr>
                <a:t>SQL Azure</a:t>
              </a:r>
            </a:p>
          </p:txBody>
        </p:sp>
      </p:grpSp>
    </p:spTree>
    <p:extLst>
      <p:ext uri="{BB962C8B-B14F-4D97-AF65-F5344CB8AC3E}">
        <p14:creationId xmlns:p14="http://schemas.microsoft.com/office/powerpoint/2010/main" val="1479565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Challenges Solved</a:t>
            </a: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6494085"/>
          </a:xfrm>
          <a:prstGeom prst="rect">
            <a:avLst/>
          </a:prstGeom>
        </p:spPr>
        <p:txBody>
          <a:bodyPr/>
          <a:lstStyle/>
          <a:p>
            <a:r>
              <a:rPr lang="en-US" dirty="0" smtClean="0"/>
              <a:t>Central data store </a:t>
            </a:r>
          </a:p>
          <a:p>
            <a:pPr lvl="1"/>
            <a:r>
              <a:rPr lang="en-US" dirty="0" smtClean="0"/>
              <a:t>(cloud | data center) </a:t>
            </a:r>
            <a:endParaRPr lang="en-US" dirty="0"/>
          </a:p>
          <a:p>
            <a:r>
              <a:rPr lang="en-US" dirty="0" smtClean="0"/>
              <a:t>Central access control</a:t>
            </a:r>
            <a:endParaRPr lang="en-US" dirty="0"/>
          </a:p>
          <a:p>
            <a:pPr lvl="1"/>
            <a:r>
              <a:rPr lang="en-US" dirty="0" smtClean="0"/>
              <a:t>Security / identity / governance </a:t>
            </a:r>
          </a:p>
          <a:p>
            <a:r>
              <a:rPr lang="en-US" dirty="0" smtClean="0"/>
              <a:t>Sharing</a:t>
            </a:r>
          </a:p>
          <a:p>
            <a:pPr lvl="1"/>
            <a:r>
              <a:rPr lang="en-US" dirty="0" smtClean="0"/>
              <a:t>Web access (URL) / multi-user</a:t>
            </a:r>
          </a:p>
          <a:p>
            <a:r>
              <a:rPr lang="en-US" dirty="0" smtClean="0"/>
              <a:t>Data hygiene </a:t>
            </a:r>
          </a:p>
          <a:p>
            <a:pPr lvl="1"/>
            <a:r>
              <a:rPr lang="en-US" dirty="0" smtClean="0"/>
              <a:t>Form Validation / Look-ups / Macros / Olympics </a:t>
            </a:r>
            <a:endParaRPr lang="en-US" dirty="0"/>
          </a:p>
          <a:p>
            <a:r>
              <a:rPr lang="en-US" dirty="0" smtClean="0"/>
              <a:t>Appropriate container</a:t>
            </a:r>
          </a:p>
          <a:p>
            <a:pPr lvl="1"/>
            <a:r>
              <a:rPr lang="en-US" dirty="0" smtClean="0"/>
              <a:t>RDBMS / upgrade path</a:t>
            </a:r>
          </a:p>
          <a:p>
            <a:endParaRPr lang="en-US" dirty="0"/>
          </a:p>
          <a:p>
            <a:endParaRPr lang="en-US" dirty="0"/>
          </a:p>
        </p:txBody>
      </p:sp>
    </p:spTree>
    <p:extLst>
      <p:ext uri="{BB962C8B-B14F-4D97-AF65-F5344CB8AC3E}">
        <p14:creationId xmlns:p14="http://schemas.microsoft.com/office/powerpoint/2010/main" val="282589546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Data to Access Services</a:t>
            </a:r>
          </a:p>
        </p:txBody>
      </p:sp>
      <p:sp>
        <p:nvSpPr>
          <p:cNvPr id="4" name="Rectangle 3"/>
          <p:cNvSpPr/>
          <p:nvPr/>
        </p:nvSpPr>
        <p:spPr bwMode="auto">
          <a:xfrm>
            <a:off x="2103438" y="3954463"/>
            <a:ext cx="2743200" cy="27418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Legacy Access Database</a:t>
            </a:r>
          </a:p>
          <a:p>
            <a:pP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839490" y="3954463"/>
            <a:ext cx="274320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Excel Spread Sheets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7589838" y="3954463"/>
            <a:ext cx="274320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Lotus Notes Databases</a:t>
            </a:r>
            <a:endParaRPr lang="en-US" sz="28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11857500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000" dirty="0">
                <a:solidFill>
                  <a:srgbClr val="FFFFFF"/>
                </a:solidFill>
              </a:rPr>
              <a:t>Migrating Access </a:t>
            </a:r>
            <a:r>
              <a:rPr lang="en-US" sz="8000" dirty="0" smtClean="0">
                <a:solidFill>
                  <a:srgbClr val="FFFFFF"/>
                </a:solidFill>
              </a:rPr>
              <a:t>Desktop Database </a:t>
            </a:r>
            <a:r>
              <a:rPr lang="en-US" sz="8000" dirty="0">
                <a:solidFill>
                  <a:srgbClr val="FFFFFF"/>
                </a:solidFill>
              </a:rPr>
              <a:t>to Access </a:t>
            </a:r>
            <a:r>
              <a:rPr lang="en-US" sz="8000" dirty="0" smtClean="0">
                <a:solidFill>
                  <a:srgbClr val="FFFFFF"/>
                </a:solidFill>
              </a:rPr>
              <a:t>Services</a:t>
            </a:r>
            <a:endParaRPr lang="en-US" sz="8000" dirty="0">
              <a:solidFill>
                <a:srgbClr val="FFFFFF"/>
              </a:solidFill>
            </a:endParaRPr>
          </a:p>
        </p:txBody>
      </p:sp>
    </p:spTree>
    <p:extLst>
      <p:ext uri="{BB962C8B-B14F-4D97-AF65-F5344CB8AC3E}">
        <p14:creationId xmlns:p14="http://schemas.microsoft.com/office/powerpoint/2010/main" val="346423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Legacy </a:t>
            </a:r>
            <a:r>
              <a:rPr lang="en-US" u="sng" dirty="0" smtClean="0"/>
              <a:t>Access Database</a:t>
            </a:r>
            <a:r>
              <a:rPr lang="en-US" dirty="0" smtClean="0"/>
              <a:t> Challenges </a:t>
            </a:r>
            <a:r>
              <a:rPr lang="en-US" dirty="0"/>
              <a:t/>
            </a:r>
            <a:br>
              <a:rPr lang="en-US" dirty="0"/>
            </a:br>
            <a:endParaRPr lang="en-US" dirty="0"/>
          </a:p>
        </p:txBody>
      </p:sp>
      <p:sp>
        <p:nvSpPr>
          <p:cNvPr id="3" name="Content Placeholder 2"/>
          <p:cNvSpPr>
            <a:spLocks noGrp="1"/>
          </p:cNvSpPr>
          <p:nvPr>
            <p:ph type="body" sz="quarter" idx="10"/>
          </p:nvPr>
        </p:nvSpPr>
        <p:spPr>
          <a:prstGeom prst="rect">
            <a:avLst/>
          </a:prstGeom>
        </p:spPr>
        <p:txBody>
          <a:bodyPr/>
          <a:lstStyle/>
          <a:p>
            <a:r>
              <a:rPr lang="en-US" dirty="0"/>
              <a:t>Large </a:t>
            </a:r>
            <a:r>
              <a:rPr lang="en-US" dirty="0" smtClean="0"/>
              <a:t>numbers </a:t>
            </a:r>
            <a:r>
              <a:rPr lang="en-US" dirty="0"/>
              <a:t>exist</a:t>
            </a:r>
          </a:p>
          <a:p>
            <a:r>
              <a:rPr lang="en-US" dirty="0" smtClean="0"/>
              <a:t>You </a:t>
            </a:r>
            <a:r>
              <a:rPr lang="en-US" dirty="0"/>
              <a:t>may not be </a:t>
            </a:r>
            <a:r>
              <a:rPr lang="en-US" dirty="0" smtClean="0"/>
              <a:t>aware of them all</a:t>
            </a:r>
            <a:endParaRPr lang="en-US" dirty="0"/>
          </a:p>
          <a:p>
            <a:r>
              <a:rPr lang="en-US" dirty="0" smtClean="0"/>
              <a:t>Can </a:t>
            </a:r>
            <a:r>
              <a:rPr lang="en-US" dirty="0"/>
              <a:t>be poorly designed</a:t>
            </a:r>
          </a:p>
          <a:p>
            <a:r>
              <a:rPr lang="en-US" dirty="0" smtClean="0"/>
              <a:t>Backup/security/access </a:t>
            </a:r>
            <a:r>
              <a:rPr lang="en-US" dirty="0"/>
              <a:t>control/sharing</a:t>
            </a:r>
          </a:p>
          <a:p>
            <a:r>
              <a:rPr lang="en-US" dirty="0" smtClean="0"/>
              <a:t>Provide </a:t>
            </a:r>
            <a:r>
              <a:rPr lang="en-US" dirty="0"/>
              <a:t>real business value</a:t>
            </a:r>
          </a:p>
          <a:p>
            <a:endParaRPr lang="en-US" dirty="0"/>
          </a:p>
        </p:txBody>
      </p:sp>
    </p:spTree>
    <p:extLst>
      <p:ext uri="{BB962C8B-B14F-4D97-AF65-F5344CB8AC3E}">
        <p14:creationId xmlns:p14="http://schemas.microsoft.com/office/powerpoint/2010/main" val="2854515353"/>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Migrating Access </a:t>
            </a:r>
            <a:r>
              <a:rPr lang="en-US" dirty="0" smtClean="0"/>
              <a:t>Desktop </a:t>
            </a:r>
            <a:r>
              <a:rPr lang="en-US" dirty="0"/>
              <a:t>D</a:t>
            </a:r>
            <a:r>
              <a:rPr lang="en-US" dirty="0" smtClean="0"/>
              <a:t>atabase </a:t>
            </a:r>
            <a:r>
              <a:rPr lang="en-US" dirty="0"/>
              <a:t>to Access </a:t>
            </a:r>
            <a:r>
              <a:rPr lang="en-US" dirty="0" smtClean="0"/>
              <a:t>Services</a:t>
            </a:r>
            <a:endParaRPr lang="en-US" dirty="0"/>
          </a:p>
        </p:txBody>
      </p:sp>
    </p:spTree>
    <p:extLst>
      <p:ext uri="{BB962C8B-B14F-4D97-AF65-F5344CB8AC3E}">
        <p14:creationId xmlns:p14="http://schemas.microsoft.com/office/powerpoint/2010/main" val="162364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Recap</a:t>
            </a:r>
            <a:br>
              <a:rPr lang="en-US" dirty="0"/>
            </a:br>
            <a:endParaRPr lang="en-US" dirty="0"/>
          </a:p>
        </p:txBody>
      </p:sp>
      <p:sp>
        <p:nvSpPr>
          <p:cNvPr id="3" name="Content Placeholder 2"/>
          <p:cNvSpPr>
            <a:spLocks noGrp="1"/>
          </p:cNvSpPr>
          <p:nvPr>
            <p:ph type="body" sz="quarter" idx="10"/>
          </p:nvPr>
        </p:nvSpPr>
        <p:spPr>
          <a:xfrm>
            <a:off x="274638" y="1212850"/>
            <a:ext cx="11887200" cy="5478423"/>
          </a:xfrm>
          <a:prstGeom prst="rect">
            <a:avLst/>
          </a:prstGeom>
        </p:spPr>
        <p:txBody>
          <a:bodyPr/>
          <a:lstStyle/>
          <a:p>
            <a:r>
              <a:rPr lang="en-US" dirty="0"/>
              <a:t>Use import option in Access design client</a:t>
            </a:r>
          </a:p>
          <a:p>
            <a:r>
              <a:rPr lang="en-US" dirty="0" smtClean="0"/>
              <a:t>What </a:t>
            </a:r>
            <a:r>
              <a:rPr lang="en-US" dirty="0"/>
              <a:t>is included in the migration</a:t>
            </a:r>
            <a:r>
              <a:rPr lang="en-US" dirty="0" smtClean="0"/>
              <a:t>?</a:t>
            </a:r>
          </a:p>
          <a:p>
            <a:pPr lvl="1"/>
            <a:r>
              <a:rPr lang="en-US" dirty="0" smtClean="0"/>
              <a:t>Data tables</a:t>
            </a:r>
          </a:p>
          <a:p>
            <a:pPr lvl="1"/>
            <a:r>
              <a:rPr lang="en-US" dirty="0" smtClean="0"/>
              <a:t>Some relationships (lookups) </a:t>
            </a:r>
            <a:endParaRPr lang="en-US" dirty="0"/>
          </a:p>
          <a:p>
            <a:r>
              <a:rPr lang="en-US" dirty="0" smtClean="0"/>
              <a:t>What </a:t>
            </a:r>
            <a:r>
              <a:rPr lang="en-US" dirty="0"/>
              <a:t>is lost</a:t>
            </a:r>
            <a:r>
              <a:rPr lang="en-US" dirty="0" smtClean="0"/>
              <a:t>?</a:t>
            </a:r>
          </a:p>
          <a:p>
            <a:pPr lvl="1"/>
            <a:r>
              <a:rPr lang="en-US" dirty="0" smtClean="0"/>
              <a:t>Forms, VBA, Queries, Calculations, Reports, Macros,  </a:t>
            </a:r>
            <a:endParaRPr lang="en-US" dirty="0"/>
          </a:p>
          <a:p>
            <a:r>
              <a:rPr lang="en-US" dirty="0" smtClean="0"/>
              <a:t>Automatically generated</a:t>
            </a:r>
          </a:p>
          <a:p>
            <a:pPr lvl="1"/>
            <a:r>
              <a:rPr lang="en-US" dirty="0" smtClean="0"/>
              <a:t>Forms/Views, navigation, related items, drill through, …</a:t>
            </a:r>
          </a:p>
          <a:p>
            <a:r>
              <a:rPr lang="en-US" dirty="0" smtClean="0"/>
              <a:t>Clean </a:t>
            </a:r>
            <a:r>
              <a:rPr lang="en-US" dirty="0"/>
              <a:t>up</a:t>
            </a:r>
          </a:p>
          <a:p>
            <a:endParaRPr lang="en-US" dirty="0"/>
          </a:p>
        </p:txBody>
      </p:sp>
    </p:spTree>
    <p:extLst>
      <p:ext uri="{BB962C8B-B14F-4D97-AF65-F5344CB8AC3E}">
        <p14:creationId xmlns:p14="http://schemas.microsoft.com/office/powerpoint/2010/main" val="15061125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b="1" dirty="0"/>
              <a:t>Moving Legacy Data/Systems to SharePoint/SQL Azure with Access 2013 (Lotus Notes/MDB/Excel etc…) </a:t>
            </a:r>
            <a:r>
              <a:rPr lang="en-US" sz="3200" b="1" dirty="0" smtClean="0"/>
              <a:t> </a:t>
            </a:r>
            <a:endParaRPr lang="en-US" sz="3200" b="1" dirty="0"/>
          </a:p>
        </p:txBody>
      </p:sp>
      <p:sp>
        <p:nvSpPr>
          <p:cNvPr id="5" name="Text Placeholder 4"/>
          <p:cNvSpPr>
            <a:spLocks noGrp="1"/>
          </p:cNvSpPr>
          <p:nvPr>
            <p:ph type="body" sz="quarter" idx="12"/>
          </p:nvPr>
        </p:nvSpPr>
        <p:spPr/>
        <p:txBody>
          <a:bodyPr/>
          <a:lstStyle/>
          <a:p>
            <a:r>
              <a:rPr lang="en-US" dirty="0" smtClean="0"/>
              <a:t>Gary Devendorf &amp; Bob </a:t>
            </a:r>
            <a:r>
              <a:rPr lang="en-US" dirty="0"/>
              <a:t>Piper</a:t>
            </a:r>
          </a:p>
          <a:p>
            <a:r>
              <a:rPr lang="en-US" dirty="0" smtClean="0"/>
              <a:t>Microsoft Access Engineering Team</a:t>
            </a:r>
          </a:p>
        </p:txBody>
      </p:sp>
      <p:sp>
        <p:nvSpPr>
          <p:cNvPr id="2" name="Text Placeholder 1"/>
          <p:cNvSpPr>
            <a:spLocks noGrp="1"/>
          </p:cNvSpPr>
          <p:nvPr>
            <p:ph type="body" sz="quarter" idx="13"/>
          </p:nvPr>
        </p:nvSpPr>
        <p:spPr/>
        <p:txBody>
          <a:bodyPr/>
          <a:lstStyle/>
          <a:p>
            <a:r>
              <a:rPr lang="en-US" dirty="0" smtClean="0"/>
              <a:t>SPC099</a:t>
            </a:r>
            <a:endParaRPr lang="en-US" dirty="0"/>
          </a:p>
        </p:txBody>
      </p:sp>
    </p:spTree>
    <p:extLst>
      <p:ext uri="{BB962C8B-B14F-4D97-AF65-F5344CB8AC3E}">
        <p14:creationId xmlns:p14="http://schemas.microsoft.com/office/powerpoint/2010/main" val="3662606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we gain</a:t>
            </a:r>
            <a:br>
              <a:rPr lang="en-US" dirty="0"/>
            </a:br>
            <a:endParaRPr lang="en-US" dirty="0"/>
          </a:p>
        </p:txBody>
      </p:sp>
      <p:sp>
        <p:nvSpPr>
          <p:cNvPr id="3" name="Content Placeholder 2"/>
          <p:cNvSpPr>
            <a:spLocks noGrp="1"/>
          </p:cNvSpPr>
          <p:nvPr>
            <p:ph type="body" sz="quarter" idx="10"/>
          </p:nvPr>
        </p:nvSpPr>
        <p:spPr>
          <a:xfrm>
            <a:off x="274638" y="1212850"/>
            <a:ext cx="11887200" cy="4124206"/>
          </a:xfrm>
          <a:prstGeom prst="rect">
            <a:avLst/>
          </a:prstGeom>
        </p:spPr>
        <p:txBody>
          <a:bodyPr/>
          <a:lstStyle/>
          <a:p>
            <a:r>
              <a:rPr lang="en-US" dirty="0" smtClean="0"/>
              <a:t>SharePoint web application</a:t>
            </a:r>
            <a:endParaRPr lang="en-US" dirty="0"/>
          </a:p>
          <a:p>
            <a:r>
              <a:rPr lang="en-US" dirty="0" smtClean="0"/>
              <a:t>Inherit </a:t>
            </a:r>
            <a:r>
              <a:rPr lang="en-US" dirty="0"/>
              <a:t>SharePoint security and themes </a:t>
            </a:r>
          </a:p>
          <a:p>
            <a:r>
              <a:rPr lang="en-US" dirty="0" smtClean="0"/>
              <a:t>Central </a:t>
            </a:r>
            <a:r>
              <a:rPr lang="en-US" dirty="0"/>
              <a:t>control (security, backup, access control) </a:t>
            </a:r>
          </a:p>
          <a:p>
            <a:r>
              <a:rPr lang="en-US" dirty="0" smtClean="0"/>
              <a:t>Deployment – App Store </a:t>
            </a:r>
            <a:endParaRPr lang="en-US" dirty="0"/>
          </a:p>
          <a:p>
            <a:r>
              <a:rPr lang="en-US" dirty="0"/>
              <a:t>	….</a:t>
            </a:r>
          </a:p>
          <a:p>
            <a:endParaRPr lang="en-US" dirty="0"/>
          </a:p>
        </p:txBody>
      </p:sp>
    </p:spTree>
    <p:extLst>
      <p:ext uri="{BB962C8B-B14F-4D97-AF65-F5344CB8AC3E}">
        <p14:creationId xmlns:p14="http://schemas.microsoft.com/office/powerpoint/2010/main" val="325025993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Hybrid Deployment Option</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Leverage existing code</a:t>
            </a:r>
          </a:p>
          <a:p>
            <a:r>
              <a:rPr lang="en-US" dirty="0" smtClean="0"/>
              <a:t>Keep old client but add web client</a:t>
            </a:r>
          </a:p>
          <a:p>
            <a:r>
              <a:rPr lang="en-US" dirty="0" smtClean="0"/>
              <a:t>Share with web</a:t>
            </a:r>
          </a:p>
          <a:p>
            <a:r>
              <a:rPr lang="en-US" dirty="0" smtClean="0"/>
              <a:t>Secure data control</a:t>
            </a:r>
          </a:p>
          <a:p>
            <a:r>
              <a:rPr lang="en-US" dirty="0" smtClean="0"/>
              <a:t>Best of both</a:t>
            </a:r>
          </a:p>
          <a:p>
            <a:r>
              <a:rPr lang="en-US" dirty="0" smtClean="0"/>
              <a:t>Learn to use Access Services</a:t>
            </a:r>
          </a:p>
          <a:p>
            <a:endParaRPr lang="en-US" dirty="0"/>
          </a:p>
        </p:txBody>
      </p:sp>
    </p:spTree>
    <p:extLst>
      <p:ext uri="{BB962C8B-B14F-4D97-AF65-F5344CB8AC3E}">
        <p14:creationId xmlns:p14="http://schemas.microsoft.com/office/powerpoint/2010/main" val="239785533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Linking a Desktop Access Database to Access Services Tables</a:t>
            </a:r>
            <a:endParaRPr lang="en-US" dirty="0"/>
          </a:p>
        </p:txBody>
      </p:sp>
    </p:spTree>
    <p:extLst>
      <p:ext uri="{BB962C8B-B14F-4D97-AF65-F5344CB8AC3E}">
        <p14:creationId xmlns:p14="http://schemas.microsoft.com/office/powerpoint/2010/main" val="3335997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Recap</a:t>
            </a: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4801314"/>
          </a:xfrm>
          <a:prstGeom prst="rect">
            <a:avLst/>
          </a:prstGeom>
        </p:spPr>
        <p:txBody>
          <a:bodyPr/>
          <a:lstStyle/>
          <a:p>
            <a:r>
              <a:rPr lang="en-US" dirty="0" smtClean="0"/>
              <a:t>New SharePoint </a:t>
            </a:r>
            <a:r>
              <a:rPr lang="en-US" dirty="0"/>
              <a:t>application</a:t>
            </a:r>
          </a:p>
          <a:p>
            <a:r>
              <a:rPr lang="en-US" dirty="0" smtClean="0"/>
              <a:t>SQL </a:t>
            </a:r>
            <a:r>
              <a:rPr lang="en-US" dirty="0"/>
              <a:t>backend</a:t>
            </a:r>
          </a:p>
          <a:p>
            <a:r>
              <a:rPr lang="en-US" dirty="0" smtClean="0"/>
              <a:t>Part </a:t>
            </a:r>
            <a:r>
              <a:rPr lang="en-US" dirty="0"/>
              <a:t>of Office 365</a:t>
            </a:r>
          </a:p>
          <a:p>
            <a:r>
              <a:rPr lang="en-US" dirty="0" smtClean="0"/>
              <a:t>No </a:t>
            </a:r>
            <a:r>
              <a:rPr lang="en-US" dirty="0"/>
              <a:t>code</a:t>
            </a:r>
          </a:p>
          <a:p>
            <a:r>
              <a:rPr lang="en-US" dirty="0" smtClean="0"/>
              <a:t>End-user </a:t>
            </a:r>
            <a:r>
              <a:rPr lang="en-US" dirty="0"/>
              <a:t>development </a:t>
            </a:r>
          </a:p>
          <a:p>
            <a:r>
              <a:rPr lang="en-US" dirty="0" smtClean="0"/>
              <a:t>App </a:t>
            </a:r>
            <a:r>
              <a:rPr lang="en-US" dirty="0"/>
              <a:t>catalog deployment</a:t>
            </a:r>
          </a:p>
          <a:p>
            <a:r>
              <a:rPr lang="en-US" dirty="0"/>
              <a:t>	….	</a:t>
            </a:r>
          </a:p>
        </p:txBody>
      </p:sp>
    </p:spTree>
    <p:extLst>
      <p:ext uri="{BB962C8B-B14F-4D97-AF65-F5344CB8AC3E}">
        <p14:creationId xmlns:p14="http://schemas.microsoft.com/office/powerpoint/2010/main" val="24184439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8000" dirty="0" smtClean="0"/>
              <a:t>Migrating Excel Spreadsheets to Access Services </a:t>
            </a:r>
            <a:endParaRPr lang="en-US" sz="8000" dirty="0"/>
          </a:p>
        </p:txBody>
      </p:sp>
    </p:spTree>
    <p:extLst>
      <p:ext uri="{BB962C8B-B14F-4D97-AF65-F5344CB8AC3E}">
        <p14:creationId xmlns:p14="http://schemas.microsoft.com/office/powerpoint/2010/main" val="2795976097"/>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Excel Spreadsheet Challenges</a:t>
            </a: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5816977"/>
          </a:xfrm>
          <a:prstGeom prst="rect">
            <a:avLst/>
          </a:prstGeom>
        </p:spPr>
        <p:txBody>
          <a:bodyPr/>
          <a:lstStyle/>
          <a:p>
            <a:r>
              <a:rPr lang="en-US" dirty="0"/>
              <a:t>Data validation</a:t>
            </a:r>
          </a:p>
          <a:p>
            <a:r>
              <a:rPr lang="en-US" dirty="0" smtClean="0"/>
              <a:t>Search/navigation</a:t>
            </a:r>
            <a:endParaRPr lang="en-US" dirty="0"/>
          </a:p>
          <a:p>
            <a:r>
              <a:rPr lang="en-US" dirty="0" smtClean="0"/>
              <a:t>Formula errors </a:t>
            </a:r>
            <a:endParaRPr lang="en-US" dirty="0"/>
          </a:p>
          <a:p>
            <a:r>
              <a:rPr lang="en-US" dirty="0" smtClean="0"/>
              <a:t>Sharing </a:t>
            </a:r>
            <a:r>
              <a:rPr lang="en-US" dirty="0"/>
              <a:t>– now better</a:t>
            </a:r>
          </a:p>
          <a:p>
            <a:r>
              <a:rPr lang="en-US" dirty="0" smtClean="0"/>
              <a:t>Non-relational</a:t>
            </a:r>
          </a:p>
          <a:p>
            <a:pPr lvl="1"/>
            <a:r>
              <a:rPr lang="en-US" dirty="0" smtClean="0"/>
              <a:t>Duplicate information</a:t>
            </a:r>
          </a:p>
          <a:p>
            <a:pPr lvl="1"/>
            <a:r>
              <a:rPr lang="en-US" dirty="0" smtClean="0"/>
              <a:t>Referential integrity</a:t>
            </a:r>
          </a:p>
          <a:p>
            <a:pPr lvl="1"/>
            <a:r>
              <a:rPr lang="en-US" dirty="0" smtClean="0"/>
              <a:t>No complex queries </a:t>
            </a:r>
          </a:p>
          <a:p>
            <a:pPr lvl="1"/>
            <a:endParaRPr lang="en-US" dirty="0" smtClean="0"/>
          </a:p>
          <a:p>
            <a:pPr lvl="1"/>
            <a:r>
              <a:rPr lang="en-US" dirty="0" smtClean="0"/>
              <a:t> </a:t>
            </a:r>
            <a:endParaRPr lang="en-US" dirty="0"/>
          </a:p>
          <a:p>
            <a:endParaRPr lang="en-US" dirty="0"/>
          </a:p>
        </p:txBody>
      </p:sp>
    </p:spTree>
    <p:extLst>
      <p:ext uri="{BB962C8B-B14F-4D97-AF65-F5344CB8AC3E}">
        <p14:creationId xmlns:p14="http://schemas.microsoft.com/office/powerpoint/2010/main" val="309036551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Upgrading an Excel spreadsheet to Access Services</a:t>
            </a:r>
          </a:p>
        </p:txBody>
      </p:sp>
    </p:spTree>
    <p:extLst>
      <p:ext uri="{BB962C8B-B14F-4D97-AF65-F5344CB8AC3E}">
        <p14:creationId xmlns:p14="http://schemas.microsoft.com/office/powerpoint/2010/main" val="320720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Recap</a:t>
            </a:r>
            <a:br>
              <a:rPr lang="en-US" dirty="0"/>
            </a:br>
            <a:endParaRPr lang="en-US" dirty="0"/>
          </a:p>
        </p:txBody>
      </p:sp>
      <p:sp>
        <p:nvSpPr>
          <p:cNvPr id="3" name="Content Placeholder 2"/>
          <p:cNvSpPr>
            <a:spLocks noGrp="1"/>
          </p:cNvSpPr>
          <p:nvPr>
            <p:ph type="body" sz="quarter" idx="10"/>
          </p:nvPr>
        </p:nvSpPr>
        <p:spPr>
          <a:xfrm>
            <a:off x="274638" y="1212850"/>
            <a:ext cx="11887200" cy="4124206"/>
          </a:xfrm>
          <a:prstGeom prst="rect">
            <a:avLst/>
          </a:prstGeom>
        </p:spPr>
        <p:txBody>
          <a:bodyPr/>
          <a:lstStyle/>
          <a:p>
            <a:r>
              <a:rPr lang="en-US" dirty="0" smtClean="0"/>
              <a:t>Excel spreadsheets can be imported to tables</a:t>
            </a:r>
          </a:p>
          <a:p>
            <a:r>
              <a:rPr lang="en-US" dirty="0" smtClean="0"/>
              <a:t>Import wizard collects options</a:t>
            </a:r>
          </a:p>
          <a:p>
            <a:r>
              <a:rPr lang="en-US" dirty="0" smtClean="0"/>
              <a:t>Table analyzer can split data into relational tables</a:t>
            </a:r>
          </a:p>
          <a:p>
            <a:pPr lvl="1"/>
            <a:r>
              <a:rPr lang="en-US" dirty="0" smtClean="0"/>
              <a:t>For desktop databases only</a:t>
            </a:r>
          </a:p>
          <a:p>
            <a:r>
              <a:rPr lang="en-US" dirty="0" smtClean="0"/>
              <a:t>Excel can assemble data from many sources</a:t>
            </a:r>
          </a:p>
          <a:p>
            <a:pPr lvl="1"/>
            <a:r>
              <a:rPr lang="en-US" dirty="0" smtClean="0"/>
              <a:t>A method of getting data from many sources</a:t>
            </a:r>
          </a:p>
          <a:p>
            <a:pPr lvl="1"/>
            <a:r>
              <a:rPr lang="en-US" dirty="0" smtClean="0"/>
              <a:t>Analyze the data and clean it up</a:t>
            </a:r>
          </a:p>
          <a:p>
            <a:pPr lvl="1"/>
            <a:r>
              <a:rPr lang="en-US" dirty="0" smtClean="0"/>
              <a:t>Migrate to Access   </a:t>
            </a:r>
            <a:endParaRPr lang="en-US" dirty="0"/>
          </a:p>
        </p:txBody>
      </p:sp>
      <p:pic>
        <p:nvPicPr>
          <p:cNvPr id="4" name="Picture 3"/>
          <p:cNvPicPr>
            <a:picLocks noChangeAspect="1"/>
          </p:cNvPicPr>
          <p:nvPr/>
        </p:nvPicPr>
        <p:blipFill>
          <a:blip r:embed="rId3"/>
          <a:stretch>
            <a:fillRect/>
          </a:stretch>
        </p:blipFill>
        <p:spPr>
          <a:xfrm>
            <a:off x="10150114" y="1224994"/>
            <a:ext cx="695325" cy="714375"/>
          </a:xfrm>
          <a:prstGeom prst="rect">
            <a:avLst/>
          </a:prstGeom>
        </p:spPr>
      </p:pic>
    </p:spTree>
    <p:extLst>
      <p:ext uri="{BB962C8B-B14F-4D97-AF65-F5344CB8AC3E}">
        <p14:creationId xmlns:p14="http://schemas.microsoft.com/office/powerpoint/2010/main" val="2654540290"/>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a:t>
            </a:r>
            <a:r>
              <a:rPr lang="en-US" dirty="0" smtClean="0"/>
              <a:t>Relational Tables</a:t>
            </a: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6155531"/>
          </a:xfrm>
          <a:prstGeom prst="rect">
            <a:avLst/>
          </a:prstGeom>
        </p:spPr>
        <p:txBody>
          <a:bodyPr/>
          <a:lstStyle/>
          <a:p>
            <a:r>
              <a:rPr lang="en-US" dirty="0"/>
              <a:t>Reduce redundant data</a:t>
            </a:r>
          </a:p>
          <a:p>
            <a:r>
              <a:rPr lang="en-US" dirty="0" smtClean="0"/>
              <a:t>Data </a:t>
            </a:r>
            <a:r>
              <a:rPr lang="en-US" dirty="0"/>
              <a:t>validation</a:t>
            </a:r>
          </a:p>
          <a:p>
            <a:r>
              <a:rPr lang="en-US" dirty="0" smtClean="0"/>
              <a:t>Upgrade path</a:t>
            </a:r>
          </a:p>
          <a:p>
            <a:r>
              <a:rPr lang="en-US" dirty="0" smtClean="0"/>
              <a:t>Complex queries</a:t>
            </a:r>
          </a:p>
          <a:p>
            <a:r>
              <a:rPr lang="en-US" dirty="0" smtClean="0"/>
              <a:t>Standard tools available</a:t>
            </a:r>
          </a:p>
          <a:p>
            <a:endParaRPr lang="en-US" dirty="0" smtClean="0"/>
          </a:p>
          <a:p>
            <a:endParaRPr lang="en-US" dirty="0"/>
          </a:p>
          <a:p>
            <a:r>
              <a:rPr lang="en-US" dirty="0"/>
              <a:t>	…</a:t>
            </a:r>
          </a:p>
          <a:p>
            <a:endParaRPr lang="en-US" dirty="0"/>
          </a:p>
        </p:txBody>
      </p:sp>
    </p:spTree>
    <p:extLst>
      <p:ext uri="{BB962C8B-B14F-4D97-AF65-F5344CB8AC3E}">
        <p14:creationId xmlns:p14="http://schemas.microsoft.com/office/powerpoint/2010/main" val="191834403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we gain</a:t>
            </a:r>
            <a:br>
              <a:rPr lang="en-US" dirty="0"/>
            </a:b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6155531"/>
          </a:xfrm>
          <a:prstGeom prst="rect">
            <a:avLst/>
          </a:prstGeom>
        </p:spPr>
        <p:txBody>
          <a:bodyPr/>
          <a:lstStyle/>
          <a:p>
            <a:r>
              <a:rPr lang="en-US" dirty="0" smtClean="0"/>
              <a:t>Relational database</a:t>
            </a:r>
          </a:p>
          <a:p>
            <a:r>
              <a:rPr lang="en-US" dirty="0" smtClean="0"/>
              <a:t>Sharing on the web</a:t>
            </a:r>
          </a:p>
          <a:p>
            <a:r>
              <a:rPr lang="en-US" dirty="0" smtClean="0"/>
              <a:t>Forms (Views)</a:t>
            </a:r>
          </a:p>
          <a:p>
            <a:r>
              <a:rPr lang="en-US" dirty="0" smtClean="0"/>
              <a:t>Related items</a:t>
            </a:r>
          </a:p>
          <a:p>
            <a:r>
              <a:rPr lang="en-US" dirty="0" smtClean="0"/>
              <a:t>No client needed to use app</a:t>
            </a:r>
          </a:p>
          <a:p>
            <a:r>
              <a:rPr lang="en-US" dirty="0" smtClean="0"/>
              <a:t>No code</a:t>
            </a:r>
          </a:p>
          <a:p>
            <a:r>
              <a:rPr lang="en-US" dirty="0" smtClean="0"/>
              <a:t>Central management </a:t>
            </a:r>
          </a:p>
          <a:p>
            <a:r>
              <a:rPr lang="en-US" dirty="0" smtClean="0"/>
              <a:t>Security   …</a:t>
            </a:r>
          </a:p>
          <a:p>
            <a:endParaRPr lang="en-US" dirty="0"/>
          </a:p>
        </p:txBody>
      </p:sp>
    </p:spTree>
    <p:extLst>
      <p:ext uri="{BB962C8B-B14F-4D97-AF65-F5344CB8AC3E}">
        <p14:creationId xmlns:p14="http://schemas.microsoft.com/office/powerpoint/2010/main" val="3530853974"/>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r>
              <a:rPr lang="en-US" dirty="0"/>
              <a:t/>
            </a:r>
            <a:br>
              <a:rPr lang="en-US" dirty="0"/>
            </a:br>
            <a:endParaRPr lang="en-US" dirty="0"/>
          </a:p>
        </p:txBody>
      </p:sp>
      <p:sp>
        <p:nvSpPr>
          <p:cNvPr id="3" name="Content Placeholder 2"/>
          <p:cNvSpPr>
            <a:spLocks noGrp="1"/>
          </p:cNvSpPr>
          <p:nvPr>
            <p:ph type="body" sz="quarter" idx="10"/>
          </p:nvPr>
        </p:nvSpPr>
        <p:spPr>
          <a:prstGeom prst="rect">
            <a:avLst/>
          </a:prstGeom>
        </p:spPr>
        <p:txBody>
          <a:bodyPr/>
          <a:lstStyle/>
          <a:p>
            <a:r>
              <a:rPr lang="en-US" dirty="0" smtClean="0"/>
              <a:t>What Problem are we solving?</a:t>
            </a:r>
          </a:p>
          <a:p>
            <a:r>
              <a:rPr lang="en-US" dirty="0" smtClean="0"/>
              <a:t>What is Access Services</a:t>
            </a:r>
          </a:p>
          <a:p>
            <a:r>
              <a:rPr lang="en-US" dirty="0" smtClean="0"/>
              <a:t>Moving data to Access</a:t>
            </a:r>
          </a:p>
          <a:p>
            <a:pPr lvl="1"/>
            <a:r>
              <a:rPr lang="en-US" dirty="0" smtClean="0"/>
              <a:t>From legacy Access</a:t>
            </a:r>
          </a:p>
          <a:p>
            <a:pPr lvl="1"/>
            <a:r>
              <a:rPr lang="en-US" dirty="0" smtClean="0"/>
              <a:t>From Excel</a:t>
            </a:r>
          </a:p>
          <a:p>
            <a:pPr lvl="1"/>
            <a:r>
              <a:rPr lang="en-US" dirty="0" smtClean="0"/>
              <a:t>From Lotus Notes</a:t>
            </a:r>
          </a:p>
          <a:p>
            <a:r>
              <a:rPr lang="en-US" dirty="0" smtClean="0"/>
              <a:t>Resources </a:t>
            </a:r>
          </a:p>
          <a:p>
            <a:endParaRPr lang="en-US" dirty="0"/>
          </a:p>
        </p:txBody>
      </p:sp>
    </p:spTree>
    <p:extLst>
      <p:ext uri="{BB962C8B-B14F-4D97-AF65-F5344CB8AC3E}">
        <p14:creationId xmlns:p14="http://schemas.microsoft.com/office/powerpoint/2010/main" val="186217474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Migrating Lotus Notes Databases to Access Services</a:t>
            </a:r>
            <a:endParaRPr lang="en-US" dirty="0"/>
          </a:p>
        </p:txBody>
      </p:sp>
    </p:spTree>
    <p:extLst>
      <p:ext uri="{BB962C8B-B14F-4D97-AF65-F5344CB8AC3E}">
        <p14:creationId xmlns:p14="http://schemas.microsoft.com/office/powerpoint/2010/main" val="265431645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Lotus </a:t>
            </a:r>
            <a:r>
              <a:rPr lang="en-US" dirty="0" smtClean="0"/>
              <a:t>Notes challenges</a:t>
            </a:r>
            <a:r>
              <a:rPr lang="en-US" dirty="0"/>
              <a:t/>
            </a:r>
            <a:br>
              <a:rPr lang="en-US" dirty="0"/>
            </a:br>
            <a:endParaRPr lang="en-US" dirty="0"/>
          </a:p>
        </p:txBody>
      </p:sp>
      <p:sp>
        <p:nvSpPr>
          <p:cNvPr id="3" name="Content Placeholder 2"/>
          <p:cNvSpPr>
            <a:spLocks noGrp="1"/>
          </p:cNvSpPr>
          <p:nvPr>
            <p:ph type="body" sz="quarter" idx="10"/>
          </p:nvPr>
        </p:nvSpPr>
        <p:spPr>
          <a:prstGeom prst="rect">
            <a:avLst/>
          </a:prstGeom>
        </p:spPr>
        <p:txBody>
          <a:bodyPr/>
          <a:lstStyle/>
          <a:p>
            <a:r>
              <a:rPr lang="en-US" dirty="0"/>
              <a:t>Legacy </a:t>
            </a:r>
          </a:p>
          <a:p>
            <a:r>
              <a:rPr lang="en-US" dirty="0" smtClean="0"/>
              <a:t>Large </a:t>
            </a:r>
            <a:r>
              <a:rPr lang="en-US" dirty="0"/>
              <a:t>number of applications</a:t>
            </a:r>
          </a:p>
          <a:p>
            <a:r>
              <a:rPr lang="en-US" dirty="0" smtClean="0"/>
              <a:t>Non-relational </a:t>
            </a:r>
            <a:r>
              <a:rPr lang="en-US" dirty="0"/>
              <a:t>container</a:t>
            </a:r>
          </a:p>
          <a:p>
            <a:r>
              <a:rPr lang="en-US" dirty="0" smtClean="0"/>
              <a:t>Questionable </a:t>
            </a:r>
            <a:r>
              <a:rPr lang="en-US" dirty="0"/>
              <a:t>future </a:t>
            </a:r>
          </a:p>
        </p:txBody>
      </p:sp>
    </p:spTree>
    <p:extLst>
      <p:ext uri="{BB962C8B-B14F-4D97-AF65-F5344CB8AC3E}">
        <p14:creationId xmlns:p14="http://schemas.microsoft.com/office/powerpoint/2010/main" val="2248212735"/>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Export Data Options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693" y="1469043"/>
            <a:ext cx="6267642" cy="4988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2949554" y="4759019"/>
            <a:ext cx="4594442" cy="1344046"/>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Tree>
    <p:extLst>
      <p:ext uri="{BB962C8B-B14F-4D97-AF65-F5344CB8AC3E}">
        <p14:creationId xmlns:p14="http://schemas.microsoft.com/office/powerpoint/2010/main" val="56933977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Migrate Lotus Notes </a:t>
            </a:r>
            <a:r>
              <a:rPr lang="en-US" dirty="0" smtClean="0"/>
              <a:t>Data </a:t>
            </a:r>
            <a:r>
              <a:rPr lang="en-US" dirty="0"/>
              <a:t>to Access Services</a:t>
            </a:r>
            <a:br>
              <a:rPr lang="en-US" dirty="0"/>
            </a:b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6420" y="1395446"/>
            <a:ext cx="8530577" cy="5379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484911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Cool Method Using Http</a:t>
            </a:r>
            <a:r>
              <a:rPr lang="en-US" dirty="0"/>
              <a:t/>
            </a:r>
            <a:br>
              <a:rPr lang="en-US" dirty="0"/>
            </a:b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1327" y="1302543"/>
            <a:ext cx="7083100" cy="5554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9773202"/>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Migrate Lotus Notes data to Access Services</a:t>
            </a:r>
          </a:p>
        </p:txBody>
      </p:sp>
    </p:spTree>
    <p:extLst>
      <p:ext uri="{BB962C8B-B14F-4D97-AF65-F5344CB8AC3E}">
        <p14:creationId xmlns:p14="http://schemas.microsoft.com/office/powerpoint/2010/main" val="148588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Recap</a:t>
            </a:r>
            <a:br>
              <a:rPr lang="en-US" dirty="0"/>
            </a:br>
            <a:endParaRPr lang="en-US" dirty="0"/>
          </a:p>
        </p:txBody>
      </p:sp>
      <p:sp>
        <p:nvSpPr>
          <p:cNvPr id="3" name="Content Placeholder 2"/>
          <p:cNvSpPr>
            <a:spLocks noGrp="1"/>
          </p:cNvSpPr>
          <p:nvPr>
            <p:ph type="body" sz="quarter" idx="10"/>
          </p:nvPr>
        </p:nvSpPr>
        <p:spPr>
          <a:xfrm>
            <a:off x="274638" y="1212850"/>
            <a:ext cx="11887200" cy="3846566"/>
          </a:xfrm>
          <a:prstGeom prst="rect">
            <a:avLst/>
          </a:prstGeom>
        </p:spPr>
        <p:txBody>
          <a:bodyPr/>
          <a:lstStyle/>
          <a:p>
            <a:r>
              <a:rPr lang="en-US" dirty="0"/>
              <a:t>http</a:t>
            </a:r>
            <a:r>
              <a:rPr lang="en-US" dirty="0" smtClean="0"/>
              <a:t>://Server/Database.nsf/View?OpenView</a:t>
            </a:r>
            <a:r>
              <a:rPr lang="en-US" sz="3200" b="1" dirty="0" smtClean="0">
                <a:solidFill>
                  <a:srgbClr val="FF0000"/>
                </a:solidFill>
              </a:rPr>
              <a:t>&amp;Count</a:t>
            </a:r>
            <a:r>
              <a:rPr lang="en-US" sz="3200" b="1" dirty="0">
                <a:solidFill>
                  <a:srgbClr val="FF0000"/>
                </a:solidFill>
              </a:rPr>
              <a:t>=-1</a:t>
            </a:r>
            <a:endParaRPr lang="en-US" sz="2448" b="1" dirty="0">
              <a:solidFill>
                <a:srgbClr val="FF0000"/>
              </a:solidFill>
            </a:endParaRPr>
          </a:p>
          <a:p>
            <a:pPr lvl="1"/>
            <a:r>
              <a:rPr lang="en-US" sz="2244" dirty="0"/>
              <a:t>Default max = 1,000  - can be changed on server</a:t>
            </a:r>
          </a:p>
          <a:p>
            <a:pPr lvl="1"/>
            <a:r>
              <a:rPr lang="en-US" sz="2244" dirty="0"/>
              <a:t>Excel import “From Web” with this URL</a:t>
            </a:r>
          </a:p>
          <a:p>
            <a:pPr lvl="1"/>
            <a:r>
              <a:rPr lang="en-US" sz="2244" dirty="0"/>
              <a:t>Once in Excel, clean up data</a:t>
            </a:r>
          </a:p>
          <a:p>
            <a:pPr lvl="1"/>
            <a:r>
              <a:rPr lang="en-US" sz="2244" dirty="0"/>
              <a:t>If needed, Import from Excel  to desktop Access(Table analyzer)</a:t>
            </a:r>
          </a:p>
          <a:p>
            <a:pPr lvl="1"/>
            <a:r>
              <a:rPr lang="en-US" sz="2244" dirty="0"/>
              <a:t>Import to Access Services</a:t>
            </a:r>
          </a:p>
          <a:p>
            <a:pPr lvl="1"/>
            <a:endParaRPr lang="en-US" sz="2244" dirty="0"/>
          </a:p>
          <a:p>
            <a:endParaRPr lang="en-US" sz="2448" dirty="0"/>
          </a:p>
          <a:p>
            <a:endParaRPr lang="en-US" sz="2448" b="1" dirty="0"/>
          </a:p>
        </p:txBody>
      </p:sp>
    </p:spTree>
    <p:extLst>
      <p:ext uri="{BB962C8B-B14F-4D97-AF65-F5344CB8AC3E}">
        <p14:creationId xmlns:p14="http://schemas.microsoft.com/office/powerpoint/2010/main" val="241847016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over Lotus Notes</a:t>
            </a:r>
            <a:br>
              <a:rPr lang="en-US" dirty="0"/>
            </a:br>
            <a:endParaRPr lang="en-US" dirty="0"/>
          </a:p>
        </p:txBody>
      </p:sp>
      <p:sp>
        <p:nvSpPr>
          <p:cNvPr id="3" name="Content Placeholder 2"/>
          <p:cNvSpPr>
            <a:spLocks noGrp="1"/>
          </p:cNvSpPr>
          <p:nvPr>
            <p:ph type="body" sz="quarter" idx="10"/>
          </p:nvPr>
        </p:nvSpPr>
        <p:spPr>
          <a:xfrm>
            <a:off x="274638" y="1212850"/>
            <a:ext cx="11887200" cy="6494085"/>
          </a:xfrm>
          <a:prstGeom prst="rect">
            <a:avLst/>
          </a:prstGeom>
        </p:spPr>
        <p:txBody>
          <a:bodyPr/>
          <a:lstStyle/>
          <a:p>
            <a:r>
              <a:rPr lang="en-US" dirty="0"/>
              <a:t>SharePoint app</a:t>
            </a:r>
          </a:p>
          <a:p>
            <a:r>
              <a:rPr lang="en-US" dirty="0" smtClean="0"/>
              <a:t>Modern </a:t>
            </a:r>
            <a:r>
              <a:rPr lang="en-US" dirty="0"/>
              <a:t>web interface</a:t>
            </a:r>
          </a:p>
          <a:p>
            <a:r>
              <a:rPr lang="en-US" dirty="0" smtClean="0"/>
              <a:t>Read </a:t>
            </a:r>
            <a:r>
              <a:rPr lang="en-US" dirty="0"/>
              <a:t>only link to SharePoint lists </a:t>
            </a:r>
            <a:endParaRPr lang="en-US" dirty="0" smtClean="0"/>
          </a:p>
          <a:p>
            <a:pPr lvl="1"/>
            <a:r>
              <a:rPr lang="en-US" dirty="0" smtClean="0"/>
              <a:t>(</a:t>
            </a:r>
            <a:r>
              <a:rPr lang="en-US" dirty="0"/>
              <a:t>warning on external lists)</a:t>
            </a:r>
          </a:p>
          <a:p>
            <a:r>
              <a:rPr lang="en-US" dirty="0" smtClean="0"/>
              <a:t>App </a:t>
            </a:r>
            <a:r>
              <a:rPr lang="en-US" dirty="0"/>
              <a:t>catalog</a:t>
            </a:r>
          </a:p>
          <a:p>
            <a:r>
              <a:rPr lang="en-US" dirty="0" smtClean="0"/>
              <a:t>No code</a:t>
            </a:r>
          </a:p>
          <a:p>
            <a:r>
              <a:rPr lang="en-US" dirty="0" smtClean="0"/>
              <a:t>Upgrade path </a:t>
            </a:r>
          </a:p>
          <a:p>
            <a:r>
              <a:rPr lang="en-US" dirty="0" smtClean="0"/>
              <a:t>Future supportability </a:t>
            </a:r>
          </a:p>
          <a:p>
            <a:endParaRPr lang="en-US" dirty="0"/>
          </a:p>
          <a:p>
            <a:endParaRPr lang="en-US" dirty="0"/>
          </a:p>
        </p:txBody>
      </p:sp>
    </p:spTree>
    <p:extLst>
      <p:ext uri="{BB962C8B-B14F-4D97-AF65-F5344CB8AC3E}">
        <p14:creationId xmlns:p14="http://schemas.microsoft.com/office/powerpoint/2010/main" val="618650811"/>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 Your App to SharePoint</a:t>
            </a:r>
            <a:r>
              <a:rPr lang="en-US" dirty="0"/>
              <a:t/>
            </a:r>
            <a:br>
              <a:rPr lang="en-US" dirty="0"/>
            </a:br>
            <a:endParaRPr lang="en-US" dirty="0"/>
          </a:p>
        </p:txBody>
      </p:sp>
      <p:sp>
        <p:nvSpPr>
          <p:cNvPr id="3" name="Content Placeholder 2"/>
          <p:cNvSpPr>
            <a:spLocks noGrp="1"/>
          </p:cNvSpPr>
          <p:nvPr>
            <p:ph type="body" sz="quarter" idx="10"/>
          </p:nvPr>
        </p:nvSpPr>
        <p:spPr>
          <a:xfrm>
            <a:off x="274638" y="1212850"/>
            <a:ext cx="11887200" cy="3447098"/>
          </a:xfrm>
          <a:prstGeom prst="rect">
            <a:avLst/>
          </a:prstGeom>
        </p:spPr>
        <p:txBody>
          <a:bodyPr/>
          <a:lstStyle/>
          <a:p>
            <a:r>
              <a:rPr lang="en-US" dirty="0" smtClean="0"/>
              <a:t>Create an app package (.app)</a:t>
            </a:r>
          </a:p>
          <a:p>
            <a:r>
              <a:rPr lang="en-US" dirty="0" smtClean="0"/>
              <a:t>Upload to App Catalog (or Marketplace)</a:t>
            </a:r>
          </a:p>
          <a:p>
            <a:r>
              <a:rPr lang="en-US" dirty="0" smtClean="0"/>
              <a:t>Add to your site</a:t>
            </a:r>
          </a:p>
          <a:p>
            <a:r>
              <a:rPr lang="en-US" dirty="0" smtClean="0"/>
              <a:t>Run app</a:t>
            </a:r>
          </a:p>
          <a:p>
            <a:endParaRPr lang="en-US" dirty="0"/>
          </a:p>
        </p:txBody>
      </p:sp>
    </p:spTree>
    <p:extLst>
      <p:ext uri="{BB962C8B-B14F-4D97-AF65-F5344CB8AC3E}">
        <p14:creationId xmlns:p14="http://schemas.microsoft.com/office/powerpoint/2010/main" val="150453456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Access Client: “Save As Package”</a:t>
            </a:r>
            <a:endParaRPr lang="en-US" dirty="0"/>
          </a:p>
        </p:txBody>
      </p:sp>
      <p:pic>
        <p:nvPicPr>
          <p:cNvPr id="5" name="Picture 4"/>
          <p:cNvPicPr>
            <a:picLocks noChangeAspect="1"/>
          </p:cNvPicPr>
          <p:nvPr/>
        </p:nvPicPr>
        <p:blipFill>
          <a:blip r:embed="rId2"/>
          <a:stretch>
            <a:fillRect/>
          </a:stretch>
        </p:blipFill>
        <p:spPr>
          <a:xfrm>
            <a:off x="1561696" y="1394165"/>
            <a:ext cx="9315450" cy="5419725"/>
          </a:xfrm>
          <a:prstGeom prst="rect">
            <a:avLst/>
          </a:prstGeom>
        </p:spPr>
      </p:pic>
      <p:sp>
        <p:nvSpPr>
          <p:cNvPr id="6" name="Rounded Rectangle 5"/>
          <p:cNvSpPr/>
          <p:nvPr/>
        </p:nvSpPr>
        <p:spPr bwMode="auto">
          <a:xfrm>
            <a:off x="6858309" y="3863019"/>
            <a:ext cx="1554463" cy="1280146"/>
          </a:xfrm>
          <a:prstGeom prst="roundRect">
            <a:avLst/>
          </a:prstGeom>
          <a:noFill/>
          <a:ln w="127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6297316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 problems we are solving?</a:t>
            </a:r>
            <a:endParaRPr lang="en-US" dirty="0"/>
          </a:p>
        </p:txBody>
      </p:sp>
      <p:sp>
        <p:nvSpPr>
          <p:cNvPr id="3" name="Text Placeholder 2"/>
          <p:cNvSpPr>
            <a:spLocks noGrp="1"/>
          </p:cNvSpPr>
          <p:nvPr>
            <p:ph type="body" sz="quarter" idx="10"/>
          </p:nvPr>
        </p:nvSpPr>
        <p:spPr>
          <a:xfrm>
            <a:off x="303453" y="1394165"/>
            <a:ext cx="11887200" cy="4801314"/>
          </a:xfrm>
        </p:spPr>
        <p:txBody>
          <a:bodyPr/>
          <a:lstStyle/>
          <a:p>
            <a:r>
              <a:rPr lang="en-US" dirty="0" smtClean="0"/>
              <a:t>Unknown/uncontrolled data applications</a:t>
            </a:r>
          </a:p>
          <a:p>
            <a:r>
              <a:rPr lang="en-US" dirty="0" smtClean="0"/>
              <a:t>Bad/broken end-user applications</a:t>
            </a:r>
          </a:p>
          <a:p>
            <a:r>
              <a:rPr lang="en-US" dirty="0" smtClean="0"/>
              <a:t>Inefficient business processes</a:t>
            </a:r>
          </a:p>
          <a:p>
            <a:r>
              <a:rPr lang="en-US" dirty="0" smtClean="0"/>
              <a:t>Backlog of IT requests</a:t>
            </a:r>
          </a:p>
          <a:p>
            <a:r>
              <a:rPr lang="en-US" dirty="0" smtClean="0"/>
              <a:t>No data access control/backup</a:t>
            </a:r>
          </a:p>
          <a:p>
            <a:r>
              <a:rPr lang="en-US" dirty="0" smtClean="0"/>
              <a:t>Difficult application sharing</a:t>
            </a:r>
          </a:p>
          <a:p>
            <a:r>
              <a:rPr lang="en-US" dirty="0" smtClean="0"/>
              <a:t>Lack of upgrade path </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2237" y="2444207"/>
            <a:ext cx="4101769" cy="4101769"/>
          </a:xfrm>
          <a:prstGeom prst="rect">
            <a:avLst/>
          </a:prstGeom>
        </p:spPr>
      </p:pic>
    </p:spTree>
    <p:extLst>
      <p:ext uri="{BB962C8B-B14F-4D97-AF65-F5344CB8AC3E}">
        <p14:creationId xmlns:p14="http://schemas.microsoft.com/office/powerpoint/2010/main" val="13269782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
                                            <p:txEl>
                                              <p:pRg st="1" end="1"/>
                                            </p:txEl>
                                          </p:spTgt>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3">
                                            <p:txEl>
                                              <p:pRg st="4" end="4"/>
                                            </p:txEl>
                                          </p:spTgt>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9" dur="500"/>
                                        <p:tgtEl>
                                          <p:spTgt spid="3">
                                            <p:txEl>
                                              <p:pRg st="5" end="5"/>
                                            </p:txEl>
                                          </p:spTgt>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5"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Upload to App Catalog: “new app”</a:t>
            </a:r>
            <a:endParaRPr lang="en-US" dirty="0"/>
          </a:p>
        </p:txBody>
      </p:sp>
      <p:pic>
        <p:nvPicPr>
          <p:cNvPr id="2" name="Picture 1"/>
          <p:cNvPicPr>
            <a:picLocks noChangeAspect="1"/>
          </p:cNvPicPr>
          <p:nvPr/>
        </p:nvPicPr>
        <p:blipFill>
          <a:blip r:embed="rId2"/>
          <a:stretch>
            <a:fillRect/>
          </a:stretch>
        </p:blipFill>
        <p:spPr>
          <a:xfrm>
            <a:off x="1189091" y="1302726"/>
            <a:ext cx="9783973" cy="5452275"/>
          </a:xfrm>
          <a:prstGeom prst="rect">
            <a:avLst/>
          </a:prstGeom>
        </p:spPr>
      </p:pic>
      <p:sp>
        <p:nvSpPr>
          <p:cNvPr id="6" name="Rounded Rectangle 5"/>
          <p:cNvSpPr/>
          <p:nvPr/>
        </p:nvSpPr>
        <p:spPr bwMode="auto">
          <a:xfrm>
            <a:off x="2834994" y="3023185"/>
            <a:ext cx="822951" cy="474078"/>
          </a:xfrm>
          <a:prstGeom prst="roundRect">
            <a:avLst/>
          </a:prstGeom>
          <a:noFill/>
          <a:ln w="127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4940716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Add to Site: “add an app”</a:t>
            </a:r>
            <a:endParaRPr lang="en-US" dirty="0"/>
          </a:p>
        </p:txBody>
      </p:sp>
      <p:pic>
        <p:nvPicPr>
          <p:cNvPr id="3" name="Picture 2"/>
          <p:cNvPicPr>
            <a:picLocks noChangeAspect="1"/>
          </p:cNvPicPr>
          <p:nvPr/>
        </p:nvPicPr>
        <p:blipFill>
          <a:blip r:embed="rId2"/>
          <a:stretch>
            <a:fillRect/>
          </a:stretch>
        </p:blipFill>
        <p:spPr>
          <a:xfrm>
            <a:off x="1189092" y="1302726"/>
            <a:ext cx="9890821" cy="5511818"/>
          </a:xfrm>
          <a:prstGeom prst="rect">
            <a:avLst/>
          </a:prstGeom>
        </p:spPr>
      </p:pic>
      <p:sp>
        <p:nvSpPr>
          <p:cNvPr id="5" name="Rounded Rectangle 4"/>
          <p:cNvSpPr/>
          <p:nvPr/>
        </p:nvSpPr>
        <p:spPr bwMode="auto">
          <a:xfrm>
            <a:off x="2834994" y="3405823"/>
            <a:ext cx="1645902" cy="1005829"/>
          </a:xfrm>
          <a:prstGeom prst="roundRect">
            <a:avLst/>
          </a:prstGeom>
          <a:noFill/>
          <a:ln w="127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74929547"/>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Apps is Deployed to Site</a:t>
            </a:r>
            <a:endParaRPr lang="en-US" dirty="0"/>
          </a:p>
        </p:txBody>
      </p:sp>
      <p:pic>
        <p:nvPicPr>
          <p:cNvPr id="2" name="Picture 1"/>
          <p:cNvPicPr>
            <a:picLocks noChangeAspect="1"/>
          </p:cNvPicPr>
          <p:nvPr/>
        </p:nvPicPr>
        <p:blipFill>
          <a:blip r:embed="rId2"/>
          <a:stretch>
            <a:fillRect/>
          </a:stretch>
        </p:blipFill>
        <p:spPr>
          <a:xfrm>
            <a:off x="1737726" y="1205555"/>
            <a:ext cx="9150497" cy="5585603"/>
          </a:xfrm>
          <a:prstGeom prst="rect">
            <a:avLst/>
          </a:prstGeom>
        </p:spPr>
      </p:pic>
      <p:sp>
        <p:nvSpPr>
          <p:cNvPr id="5" name="Rounded Rectangle 4"/>
          <p:cNvSpPr/>
          <p:nvPr/>
        </p:nvSpPr>
        <p:spPr bwMode="auto">
          <a:xfrm>
            <a:off x="3109311" y="5143164"/>
            <a:ext cx="1554463" cy="1647994"/>
          </a:xfrm>
          <a:prstGeom prst="roundRect">
            <a:avLst/>
          </a:prstGeom>
          <a:noFill/>
          <a:ln w="1270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6515550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 Running on Site</a:t>
            </a:r>
            <a:endParaRPr lang="en-US" dirty="0"/>
          </a:p>
        </p:txBody>
      </p:sp>
      <p:pic>
        <p:nvPicPr>
          <p:cNvPr id="2" name="Picture 1"/>
          <p:cNvPicPr>
            <a:picLocks noChangeAspect="1"/>
          </p:cNvPicPr>
          <p:nvPr/>
        </p:nvPicPr>
        <p:blipFill>
          <a:blip r:embed="rId2"/>
          <a:stretch>
            <a:fillRect/>
          </a:stretch>
        </p:blipFill>
        <p:spPr>
          <a:xfrm>
            <a:off x="2103482" y="1119848"/>
            <a:ext cx="9084992" cy="5729041"/>
          </a:xfrm>
          <a:prstGeom prst="rect">
            <a:avLst/>
          </a:prstGeom>
        </p:spPr>
      </p:pic>
    </p:spTree>
    <p:extLst>
      <p:ext uri="{BB962C8B-B14F-4D97-AF65-F5344CB8AC3E}">
        <p14:creationId xmlns:p14="http://schemas.microsoft.com/office/powerpoint/2010/main" val="307366616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br>
              <a:rPr lang="en-US" dirty="0"/>
            </a:br>
            <a:endParaRPr lang="en-US" dirty="0"/>
          </a:p>
        </p:txBody>
      </p:sp>
      <p:sp>
        <p:nvSpPr>
          <p:cNvPr id="4" name="Text Placeholder 3"/>
          <p:cNvSpPr>
            <a:spLocks noGrp="1"/>
          </p:cNvSpPr>
          <p:nvPr>
            <p:ph type="body" sz="quarter" idx="10"/>
          </p:nvPr>
        </p:nvSpPr>
        <p:spPr>
          <a:xfrm>
            <a:off x="274638" y="1212850"/>
            <a:ext cx="11887200" cy="5355312"/>
          </a:xfrm>
        </p:spPr>
        <p:txBody>
          <a:bodyPr/>
          <a:lstStyle/>
          <a:p>
            <a:r>
              <a:rPr lang="en-US" dirty="0" smtClean="0"/>
              <a:t>Most environments have some out of control data</a:t>
            </a:r>
          </a:p>
          <a:p>
            <a:r>
              <a:rPr lang="en-US" dirty="0" smtClean="0"/>
              <a:t>Access Services provides a simple robust container </a:t>
            </a:r>
          </a:p>
          <a:p>
            <a:pPr lvl="1"/>
            <a:r>
              <a:rPr lang="en-US" dirty="0" smtClean="0"/>
              <a:t>Secure, professional UI, no code, SharePoint apps, managed, end-user empowered, and more</a:t>
            </a:r>
          </a:p>
          <a:p>
            <a:r>
              <a:rPr lang="en-US" dirty="0"/>
              <a:t>G</a:t>
            </a:r>
            <a:r>
              <a:rPr lang="en-US" dirty="0" smtClean="0"/>
              <a:t>et control of data at the edge with Access Services</a:t>
            </a:r>
          </a:p>
          <a:p>
            <a:r>
              <a:rPr lang="en-US" dirty="0" smtClean="0"/>
              <a:t>If you have Office 365, you already have Access Services</a:t>
            </a:r>
          </a:p>
          <a:p>
            <a:r>
              <a:rPr lang="en-US" dirty="0" smtClean="0"/>
              <a:t>Safely empower end-user to reduce IT workload</a:t>
            </a:r>
          </a:p>
          <a:p>
            <a:r>
              <a:rPr lang="en-US" dirty="0" smtClean="0"/>
              <a:t>…</a:t>
            </a:r>
          </a:p>
          <a:p>
            <a:pPr lvl="1"/>
            <a:endParaRPr lang="en-US" dirty="0"/>
          </a:p>
        </p:txBody>
      </p:sp>
    </p:spTree>
    <p:extLst>
      <p:ext uri="{BB962C8B-B14F-4D97-AF65-F5344CB8AC3E}">
        <p14:creationId xmlns:p14="http://schemas.microsoft.com/office/powerpoint/2010/main" val="295902503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1656" r="1937"/>
          <a:stretch/>
        </p:blipFill>
        <p:spPr bwMode="auto">
          <a:xfrm>
            <a:off x="6503864" y="1320911"/>
            <a:ext cx="5318359" cy="4775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p:txBody>
          <a:bodyPr/>
          <a:lstStyle/>
          <a:p>
            <a:r>
              <a:rPr lang="en-US" dirty="0" smtClean="0"/>
              <a:t>Try Out Access 2013 Web Databases</a:t>
            </a:r>
            <a:endParaRPr lang="en-US" dirty="0"/>
          </a:p>
        </p:txBody>
      </p:sp>
      <p:sp>
        <p:nvSpPr>
          <p:cNvPr id="21" name="Text Placeholder 25"/>
          <p:cNvSpPr>
            <a:spLocks noGrp="1"/>
          </p:cNvSpPr>
          <p:nvPr>
            <p:ph type="body" sz="quarter" idx="10"/>
          </p:nvPr>
        </p:nvSpPr>
        <p:spPr>
          <a:prstGeom prst="rect">
            <a:avLst/>
          </a:prstGeom>
        </p:spPr>
        <p:txBody>
          <a:bodyPr/>
          <a:lstStyle/>
          <a:p>
            <a:r>
              <a:rPr lang="en-US" sz="4896" dirty="0"/>
              <a:t>Office.com/Preview</a:t>
            </a:r>
            <a:endParaRPr lang="en-US" dirty="0"/>
          </a:p>
        </p:txBody>
      </p:sp>
      <p:sp>
        <p:nvSpPr>
          <p:cNvPr id="16" name="Rectangle 15"/>
          <p:cNvSpPr/>
          <p:nvPr/>
        </p:nvSpPr>
        <p:spPr bwMode="auto">
          <a:xfrm flipV="1">
            <a:off x="6412551" y="1320910"/>
            <a:ext cx="5740626" cy="1536278"/>
          </a:xfrm>
          <a:prstGeom prst="rect">
            <a:avLst/>
          </a:prstGeom>
          <a:gradFill>
            <a:gsLst>
              <a:gs pos="12000">
                <a:schemeClr val="tx1">
                  <a:alpha val="0"/>
                </a:schemeClr>
              </a:gs>
              <a:gs pos="65000">
                <a:schemeClr val="bg2"/>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graphicFrame>
        <p:nvGraphicFramePr>
          <p:cNvPr id="2" name="Table 1"/>
          <p:cNvGraphicFramePr>
            <a:graphicFrameLocks noGrp="1"/>
          </p:cNvGraphicFramePr>
          <p:nvPr>
            <p:extLst/>
          </p:nvPr>
        </p:nvGraphicFramePr>
        <p:xfrm>
          <a:off x="621512" y="3531658"/>
          <a:ext cx="5239758" cy="2564658"/>
        </p:xfrm>
        <a:graphic>
          <a:graphicData uri="http://schemas.openxmlformats.org/drawingml/2006/table">
            <a:tbl>
              <a:tblPr firstRow="1" bandRow="1">
                <a:tableStyleId>{5C22544A-7EE6-4342-B048-85BDC9FD1C3A}</a:tableStyleId>
              </a:tblPr>
              <a:tblGrid>
                <a:gridCol w="2711912"/>
                <a:gridCol w="1242749"/>
                <a:gridCol w="1285097"/>
              </a:tblGrid>
              <a:tr h="1088037">
                <a:tc>
                  <a:txBody>
                    <a:bodyPr/>
                    <a:lstStyle/>
                    <a:p>
                      <a:r>
                        <a:rPr lang="en-US" sz="1600" dirty="0" smtClean="0"/>
                        <a:t>Office 365 Preview</a:t>
                      </a:r>
                      <a:r>
                        <a:rPr lang="en-US" sz="1600" baseline="0" dirty="0" smtClean="0"/>
                        <a:t> Plan</a:t>
                      </a:r>
                      <a:endParaRPr lang="en-US" sz="1600" dirty="0"/>
                    </a:p>
                  </a:txBody>
                  <a:tcPr marL="93260" marR="93260" marT="46630" marB="46630" anchor="ctr"/>
                </a:tc>
                <a:tc>
                  <a:txBody>
                    <a:bodyPr/>
                    <a:lstStyle/>
                    <a:p>
                      <a:r>
                        <a:rPr lang="en-US" sz="1600" baseline="0" dirty="0" smtClean="0"/>
                        <a:t>Access 2013 Client</a:t>
                      </a:r>
                      <a:endParaRPr lang="en-US" sz="1600" dirty="0"/>
                    </a:p>
                  </a:txBody>
                  <a:tcPr marL="93260" marR="93260" marT="46630" marB="46630" anchor="ctr"/>
                </a:tc>
                <a:tc>
                  <a:txBody>
                    <a:bodyPr/>
                    <a:lstStyle/>
                    <a:p>
                      <a:r>
                        <a:rPr lang="en-US" sz="1600" baseline="0" dirty="0" smtClean="0"/>
                        <a:t>Access 2013 Database Hosting</a:t>
                      </a:r>
                      <a:endParaRPr lang="en-US" sz="1600" dirty="0"/>
                    </a:p>
                  </a:txBody>
                  <a:tcPr marL="93260" marR="93260" marT="46630" marB="46630" anchor="ctr"/>
                </a:tc>
              </a:tr>
              <a:tr h="378222">
                <a:tc>
                  <a:txBody>
                    <a:bodyPr/>
                    <a:lstStyle/>
                    <a:p>
                      <a:r>
                        <a:rPr lang="en-US" sz="1600" dirty="0" smtClean="0"/>
                        <a:t>Home Premium</a:t>
                      </a:r>
                      <a:endParaRPr lang="en-US" sz="1600" dirty="0"/>
                    </a:p>
                  </a:txBody>
                  <a:tcPr marL="93260" marR="93260" marT="46630" marB="46630"/>
                </a:tc>
                <a:tc>
                  <a:txBody>
                    <a:bodyPr/>
                    <a:lstStyle/>
                    <a:p>
                      <a:r>
                        <a:rPr lang="en-US" sz="1600" baseline="0" dirty="0" smtClean="0"/>
                        <a:t>Yes</a:t>
                      </a:r>
                      <a:endParaRPr lang="en-US" sz="1600" dirty="0"/>
                    </a:p>
                  </a:txBody>
                  <a:tcPr marL="93260" marR="93260" marT="46630" marB="46630">
                    <a:solidFill>
                      <a:schemeClr val="accent2">
                        <a:lumMod val="40000"/>
                        <a:lumOff val="60000"/>
                      </a:schemeClr>
                    </a:solidFill>
                  </a:tcPr>
                </a:tc>
                <a:tc>
                  <a:txBody>
                    <a:bodyPr/>
                    <a:lstStyle/>
                    <a:p>
                      <a:r>
                        <a:rPr lang="en-US" sz="1600" dirty="0" smtClean="0"/>
                        <a:t>No</a:t>
                      </a:r>
                      <a:endParaRPr lang="en-US" sz="1600" dirty="0"/>
                    </a:p>
                  </a:txBody>
                  <a:tcPr marL="93260" marR="93260" marT="46630" marB="46630">
                    <a:solidFill>
                      <a:schemeClr val="accent3">
                        <a:lumMod val="40000"/>
                        <a:lumOff val="60000"/>
                      </a:schemeClr>
                    </a:solidFill>
                  </a:tcPr>
                </a:tc>
              </a:tr>
              <a:tr h="378222">
                <a:tc>
                  <a:txBody>
                    <a:bodyPr/>
                    <a:lstStyle/>
                    <a:p>
                      <a:r>
                        <a:rPr lang="en-US" sz="1600" dirty="0" smtClean="0"/>
                        <a:t>ProPlus</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No</a:t>
                      </a:r>
                      <a:endParaRPr lang="en-US" sz="1600" dirty="0"/>
                    </a:p>
                  </a:txBody>
                  <a:tcPr marL="93260" marR="93260" marT="46630" marB="46630">
                    <a:solidFill>
                      <a:schemeClr val="accent3">
                        <a:lumMod val="40000"/>
                        <a:lumOff val="60000"/>
                      </a:schemeClr>
                    </a:solidFill>
                  </a:tcPr>
                </a:tc>
              </a:tr>
              <a:tr h="378222">
                <a:tc>
                  <a:txBody>
                    <a:bodyPr/>
                    <a:lstStyle/>
                    <a:p>
                      <a:r>
                        <a:rPr lang="en-US" sz="1600" baseline="0" dirty="0" smtClean="0"/>
                        <a:t>Small Business Premium</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Yes</a:t>
                      </a:r>
                      <a:endParaRPr lang="en-US" sz="1600" dirty="0"/>
                    </a:p>
                  </a:txBody>
                  <a:tcPr marL="93260" marR="93260" marT="46630" marB="46630">
                    <a:solidFill>
                      <a:schemeClr val="accent2">
                        <a:lumMod val="40000"/>
                        <a:lumOff val="60000"/>
                      </a:schemeClr>
                    </a:solidFill>
                  </a:tcPr>
                </a:tc>
              </a:tr>
              <a:tr h="341955">
                <a:tc>
                  <a:txBody>
                    <a:bodyPr/>
                    <a:lstStyle/>
                    <a:p>
                      <a:r>
                        <a:rPr lang="en-US" sz="1600" dirty="0" smtClean="0"/>
                        <a:t>Home Premium</a:t>
                      </a:r>
                      <a:endParaRPr lang="en-US" sz="1600" dirty="0"/>
                    </a:p>
                  </a:txBody>
                  <a:tcPr marL="93260" marR="93260" marT="46630" marB="46630"/>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aseline="0" dirty="0" smtClean="0"/>
                        <a:t>Yes</a:t>
                      </a:r>
                      <a:endParaRPr lang="en-US" sz="1600" dirty="0" smtClean="0"/>
                    </a:p>
                  </a:txBody>
                  <a:tcPr marL="93260" marR="93260" marT="46630" marB="46630">
                    <a:solidFill>
                      <a:schemeClr val="accent2">
                        <a:lumMod val="40000"/>
                        <a:lumOff val="60000"/>
                      </a:schemeClr>
                    </a:solidFill>
                  </a:tcPr>
                </a:tc>
                <a:tc>
                  <a:txBody>
                    <a:bodyPr/>
                    <a:lstStyle/>
                    <a:p>
                      <a:r>
                        <a:rPr lang="en-US" sz="1600" dirty="0" smtClean="0"/>
                        <a:t>Yes</a:t>
                      </a:r>
                      <a:endParaRPr lang="en-US" sz="1600" dirty="0"/>
                    </a:p>
                  </a:txBody>
                  <a:tcPr marL="93260" marR="93260" marT="46630" marB="46630">
                    <a:solidFill>
                      <a:schemeClr val="accent2">
                        <a:lumMod val="40000"/>
                        <a:lumOff val="60000"/>
                      </a:schemeClr>
                    </a:solidFill>
                  </a:tcPr>
                </a:tc>
              </a:tr>
            </a:tbl>
          </a:graphicData>
        </a:graphic>
      </p:graphicFrame>
      <p:sp>
        <p:nvSpPr>
          <p:cNvPr id="15" name="Oval 14"/>
          <p:cNvSpPr/>
          <p:nvPr/>
        </p:nvSpPr>
        <p:spPr bwMode="auto">
          <a:xfrm>
            <a:off x="7549225" y="5828767"/>
            <a:ext cx="2638286" cy="341174"/>
          </a:xfrm>
          <a:prstGeom prst="ellips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cxnSp>
        <p:nvCxnSpPr>
          <p:cNvPr id="18" name="Straight Connector 17"/>
          <p:cNvCxnSpPr/>
          <p:nvPr/>
        </p:nvCxnSpPr>
        <p:spPr>
          <a:xfrm>
            <a:off x="6677977" y="5919674"/>
            <a:ext cx="871248" cy="212241"/>
          </a:xfrm>
          <a:prstGeom prst="lin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cxnSp>
        <p:nvCxnSpPr>
          <p:cNvPr id="27" name="Straight Connector 26"/>
          <p:cNvCxnSpPr/>
          <p:nvPr/>
        </p:nvCxnSpPr>
        <p:spPr>
          <a:xfrm>
            <a:off x="10588367" y="4578034"/>
            <a:ext cx="871248" cy="212241"/>
          </a:xfrm>
          <a:prstGeom prst="line">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269605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Engineering Team’s Sessions</a:t>
            </a:r>
            <a:r>
              <a:rPr lang="en-US" dirty="0"/>
              <a:t/>
            </a:r>
            <a:br>
              <a:rPr lang="en-US" dirty="0"/>
            </a:b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91505268"/>
              </p:ext>
            </p:extLst>
          </p:nvPr>
        </p:nvGraphicFramePr>
        <p:xfrm>
          <a:off x="1555750" y="1485900"/>
          <a:ext cx="10881241" cy="5061276"/>
        </p:xfrm>
        <a:graphic>
          <a:graphicData uri="http://schemas.openxmlformats.org/drawingml/2006/table">
            <a:tbl>
              <a:tblPr firstCol="1" bandRow="1">
                <a:tableStyleId>{5C22544A-7EE6-4342-B048-85BDC9FD1C3A}</a:tableStyleId>
              </a:tblPr>
              <a:tblGrid>
                <a:gridCol w="1185249"/>
                <a:gridCol w="5794549"/>
                <a:gridCol w="1810797"/>
                <a:gridCol w="2090646"/>
              </a:tblGrid>
              <a:tr h="766658">
                <a:tc>
                  <a:txBody>
                    <a:bodyPr/>
                    <a:lstStyle/>
                    <a:p>
                      <a:pPr marL="0" marR="0">
                        <a:spcBef>
                          <a:spcPts val="0"/>
                        </a:spcBef>
                        <a:spcAft>
                          <a:spcPts val="0"/>
                        </a:spcAft>
                      </a:pPr>
                      <a:r>
                        <a:rPr lang="en-US" sz="1600" dirty="0">
                          <a:effectLst/>
                        </a:rPr>
                        <a:t>SPC026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Apps for SharePoint in 60s with Access 2013</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Tuesday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South Seas Ballroom E</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SPC043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Configuring and Managing Access Services in SharePoint 2013</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Wednesday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Mandalay Bay Ballroom G</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926981">
                <a:tc>
                  <a:txBody>
                    <a:bodyPr/>
                    <a:lstStyle/>
                    <a:p>
                      <a:pPr marL="0" marR="0">
                        <a:spcBef>
                          <a:spcPts val="0"/>
                        </a:spcBef>
                        <a:spcAft>
                          <a:spcPts val="0"/>
                        </a:spcAft>
                      </a:pPr>
                      <a:r>
                        <a:rPr lang="en-US" sz="1600">
                          <a:effectLst/>
                        </a:rPr>
                        <a:t>SPC193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Access Databases: Taming the Beast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Wednesday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Lagoon CDIJ</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SPC071</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Building Apps for SharePoint with Access 2013: A deeper dive</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Wednesday 1:45pm</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South Seas Ballroom E</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866993">
                <a:tc>
                  <a:txBody>
                    <a:bodyPr/>
                    <a:lstStyle/>
                    <a:p>
                      <a:pPr marL="0" marR="0">
                        <a:spcBef>
                          <a:spcPts val="0"/>
                        </a:spcBef>
                        <a:spcAft>
                          <a:spcPts val="0"/>
                        </a:spcAft>
                      </a:pPr>
                      <a:r>
                        <a:rPr lang="en-US" sz="1600">
                          <a:effectLst/>
                        </a:rPr>
                        <a:t>SPC099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Moving Legacy Data/Systems to SharePoint/SQL Azure with Access 2013 (Lotus Notes/MDB/Excel etc…)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Thursday 10:30am</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Banyan ABCD</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r h="766658">
                <a:tc>
                  <a:txBody>
                    <a:bodyPr/>
                    <a:lstStyle/>
                    <a:p>
                      <a:pPr marL="0" marR="0">
                        <a:spcBef>
                          <a:spcPts val="0"/>
                        </a:spcBef>
                        <a:spcAft>
                          <a:spcPts val="0"/>
                        </a:spcAft>
                      </a:pPr>
                      <a:r>
                        <a:rPr lang="en-US" sz="1600" dirty="0">
                          <a:effectLst/>
                        </a:rPr>
                        <a:t>HOL045</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Creating a SharePoint App with Access Services: Hands on Lab</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a:effectLst/>
                        </a:rPr>
                        <a:t>All times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c>
                  <a:txBody>
                    <a:bodyPr/>
                    <a:lstStyle/>
                    <a:p>
                      <a:pPr marL="0" marR="0">
                        <a:spcBef>
                          <a:spcPts val="0"/>
                        </a:spcBef>
                        <a:spcAft>
                          <a:spcPts val="0"/>
                        </a:spcAft>
                      </a:pPr>
                      <a:r>
                        <a:rPr lang="en-US" sz="1400" b="1" dirty="0">
                          <a:effectLst/>
                        </a:rPr>
                        <a: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93345" marR="93345" marT="46355" marB="46355"/>
                </a:tc>
              </a:tr>
            </a:tbl>
          </a:graphicData>
        </a:graphic>
      </p:graphicFrame>
    </p:spTree>
    <p:extLst>
      <p:ext uri="{BB962C8B-B14F-4D97-AF65-F5344CB8AC3E}">
        <p14:creationId xmlns:p14="http://schemas.microsoft.com/office/powerpoint/2010/main" val="3656984232"/>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Related Sessions</a:t>
            </a:r>
            <a:r>
              <a:rPr lang="en-US" dirty="0"/>
              <a:t/>
            </a:r>
            <a:br>
              <a:rPr lang="en-US" dirty="0"/>
            </a:b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758282847"/>
              </p:ext>
            </p:extLst>
          </p:nvPr>
        </p:nvGraphicFramePr>
        <p:xfrm>
          <a:off x="1006214" y="1394166"/>
          <a:ext cx="10606924" cy="5029144"/>
        </p:xfrm>
        <a:graphic>
          <a:graphicData uri="http://schemas.openxmlformats.org/drawingml/2006/table">
            <a:tbl>
              <a:tblPr firstCol="1" bandRow="1">
                <a:tableStyleId>{5C22544A-7EE6-4342-B048-85BDC9FD1C3A}</a:tableStyleId>
              </a:tblPr>
              <a:tblGrid>
                <a:gridCol w="1155369"/>
                <a:gridCol w="5648467"/>
                <a:gridCol w="1765146"/>
                <a:gridCol w="2037942"/>
              </a:tblGrid>
              <a:tr h="760192">
                <a:tc>
                  <a:txBody>
                    <a:bodyPr/>
                    <a:lstStyle/>
                    <a:p>
                      <a:pPr marL="0" marR="0">
                        <a:spcBef>
                          <a:spcPts val="0"/>
                        </a:spcBef>
                        <a:spcAft>
                          <a:spcPts val="0"/>
                        </a:spcAft>
                      </a:pPr>
                      <a:r>
                        <a:rPr lang="en-US" sz="1600" dirty="0">
                          <a:effectLst/>
                        </a:rPr>
                        <a:t>SPC010</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An overview of developing SharePoint-hosted apps</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 CDFJI</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SPC133</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Introduction to the Cloud App Model for Office and SharePoint – Part 1</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Monday 2:00pm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 134</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Introduction to the Cloud App Model for Office and SharePoint – Part 2</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Monday 3:45pm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South Seas</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SPC029</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Building auto-hosted apps for SharePoint</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1:45pm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Banyan ABCD</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SPC240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Understanding and Maintaining SharePoint Apps for IT Professionals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Tuesday 5:00pm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Mandalay Bay Ballrom H</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a:effectLst/>
                        </a:rPr>
                        <a:t>SPC260</a:t>
                      </a:r>
                      <a:endParaRPr lang="en-US" sz="160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What's New in Spreadsheet Management for Office and SharePoint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Wednesday 10:30am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Islander IED</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r h="711492">
                <a:tc>
                  <a:txBody>
                    <a:bodyPr/>
                    <a:lstStyle/>
                    <a:p>
                      <a:pPr marL="0" marR="0">
                        <a:spcBef>
                          <a:spcPts val="0"/>
                        </a:spcBef>
                        <a:spcAft>
                          <a:spcPts val="0"/>
                        </a:spcAft>
                      </a:pPr>
                      <a:r>
                        <a:rPr lang="en-US" sz="1600" dirty="0">
                          <a:effectLst/>
                        </a:rPr>
                        <a:t>SPC106</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Getting Your Apps into the Office and SharePoint Store </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a:effectLst/>
                        </a:rPr>
                        <a:t>Thursday 12:00pm</a:t>
                      </a:r>
                      <a:endParaRPr lang="en-US" sz="1400" b="1">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c>
                  <a:txBody>
                    <a:bodyPr/>
                    <a:lstStyle/>
                    <a:p>
                      <a:pPr marL="0" marR="0">
                        <a:spcBef>
                          <a:spcPts val="0"/>
                        </a:spcBef>
                        <a:spcAft>
                          <a:spcPts val="0"/>
                        </a:spcAft>
                      </a:pPr>
                      <a:r>
                        <a:rPr lang="en-US" sz="1400" b="1" dirty="0">
                          <a:effectLst/>
                        </a:rPr>
                        <a:t>South Seas E</a:t>
                      </a: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73723" marR="73723" marT="36611" marB="36611"/>
                </a:tc>
              </a:tr>
            </a:tbl>
          </a:graphicData>
        </a:graphic>
      </p:graphicFrame>
    </p:spTree>
    <p:extLst>
      <p:ext uri="{BB962C8B-B14F-4D97-AF65-F5344CB8AC3E}">
        <p14:creationId xmlns:p14="http://schemas.microsoft.com/office/powerpoint/2010/main" val="1392944128"/>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4" name="Text Placeholder 3"/>
          <p:cNvSpPr>
            <a:spLocks noGrp="1"/>
          </p:cNvSpPr>
          <p:nvPr>
            <p:ph type="body" sz="quarter" idx="10"/>
          </p:nvPr>
        </p:nvSpPr>
        <p:spPr>
          <a:xfrm>
            <a:off x="274638" y="1212850"/>
            <a:ext cx="11887200" cy="4124206"/>
          </a:xfrm>
        </p:spPr>
        <p:txBody>
          <a:bodyPr/>
          <a:lstStyle/>
          <a:p>
            <a:r>
              <a:rPr lang="en-US" dirty="0"/>
              <a:t>http:// </a:t>
            </a:r>
            <a:r>
              <a:rPr lang="en-US" dirty="0" smtClean="0"/>
              <a:t>blogs.office.com</a:t>
            </a:r>
          </a:p>
          <a:p>
            <a:r>
              <a:rPr lang="en-US" dirty="0">
                <a:hlinkClick r:id="rId2"/>
              </a:rPr>
              <a:t>http://blogs.office.com/b/microsoft-access</a:t>
            </a:r>
            <a:r>
              <a:rPr lang="en-US" dirty="0" smtClean="0">
                <a:hlinkClick r:id="rId2"/>
              </a:rPr>
              <a:t>/</a:t>
            </a:r>
            <a:endParaRPr lang="en-US" dirty="0" smtClean="0"/>
          </a:p>
          <a:p>
            <a:r>
              <a:rPr lang="en-US" dirty="0">
                <a:hlinkClick r:id="rId2"/>
              </a:rPr>
              <a:t>http:// </a:t>
            </a:r>
            <a:r>
              <a:rPr lang="en-US" dirty="0" smtClean="0">
                <a:hlinkClick r:id="rId3"/>
              </a:rPr>
              <a:t>www.microsoft.com/office/preview</a:t>
            </a:r>
            <a:endParaRPr lang="en-US" dirty="0" smtClean="0"/>
          </a:p>
          <a:p>
            <a:r>
              <a:rPr lang="en-US" dirty="0">
                <a:hlinkClick r:id="rId4"/>
              </a:rPr>
              <a:t>http://</a:t>
            </a:r>
            <a:r>
              <a:rPr lang="en-US" dirty="0" smtClean="0">
                <a:hlinkClick r:id="rId4"/>
              </a:rPr>
              <a:t>msdn.microsoft.com/access</a:t>
            </a:r>
            <a:endParaRPr lang="en-US" dirty="0" smtClean="0"/>
          </a:p>
          <a:p>
            <a:r>
              <a:rPr lang="en-US" dirty="0"/>
              <a:t>http://</a:t>
            </a:r>
            <a:r>
              <a:rPr lang="en-US" dirty="0" smtClean="0"/>
              <a:t>msdn.microsoft.com/SharePoint</a:t>
            </a:r>
            <a:endParaRPr lang="en-US" dirty="0"/>
          </a:p>
          <a:p>
            <a:endParaRPr lang="en-US" dirty="0"/>
          </a:p>
        </p:txBody>
      </p:sp>
    </p:spTree>
    <p:extLst>
      <p:ext uri="{BB962C8B-B14F-4D97-AF65-F5344CB8AC3E}">
        <p14:creationId xmlns:p14="http://schemas.microsoft.com/office/powerpoint/2010/main" val="250151929"/>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Questions</a:t>
            </a:r>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848" y="1091751"/>
            <a:ext cx="6228100" cy="5525269"/>
          </a:xfrm>
          <a:prstGeom prst="rect">
            <a:avLst/>
          </a:prstGeom>
        </p:spPr>
      </p:pic>
    </p:spTree>
    <p:extLst>
      <p:ext uri="{BB962C8B-B14F-4D97-AF65-F5344CB8AC3E}">
        <p14:creationId xmlns:p14="http://schemas.microsoft.com/office/powerpoint/2010/main" val="370424833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is Your Data?</a:t>
            </a:r>
            <a:endParaRPr lang="en-US" dirty="0"/>
          </a:p>
        </p:txBody>
      </p:sp>
      <p:sp>
        <p:nvSpPr>
          <p:cNvPr id="3" name="Text Placeholder 2"/>
          <p:cNvSpPr>
            <a:spLocks noGrp="1"/>
          </p:cNvSpPr>
          <p:nvPr>
            <p:ph type="body" sz="quarter" idx="10"/>
          </p:nvPr>
        </p:nvSpPr>
        <p:spPr>
          <a:xfrm>
            <a:off x="274639" y="1212849"/>
            <a:ext cx="5486399" cy="5250668"/>
          </a:xfrm>
        </p:spPr>
        <p:txBody>
          <a:bodyPr/>
          <a:lstStyle/>
          <a:p>
            <a:r>
              <a:rPr lang="en-US" dirty="0" smtClean="0"/>
              <a:t>On paper</a:t>
            </a:r>
          </a:p>
          <a:p>
            <a:r>
              <a:rPr lang="en-US" dirty="0" smtClean="0"/>
              <a:t>MS Word documents</a:t>
            </a:r>
          </a:p>
          <a:p>
            <a:r>
              <a:rPr lang="en-US" dirty="0" smtClean="0"/>
              <a:t>MS Excel spreadsheets</a:t>
            </a:r>
          </a:p>
          <a:p>
            <a:r>
              <a:rPr lang="en-US" dirty="0" smtClean="0"/>
              <a:t>RDMS systems</a:t>
            </a:r>
          </a:p>
          <a:p>
            <a:r>
              <a:rPr lang="en-US" dirty="0" smtClean="0"/>
              <a:t>Mainframes</a:t>
            </a:r>
          </a:p>
          <a:p>
            <a:r>
              <a:rPr lang="en-US" dirty="0" smtClean="0"/>
              <a:t>Cloud</a:t>
            </a:r>
          </a:p>
          <a:p>
            <a:r>
              <a:rPr lang="en-US" dirty="0" smtClean="0"/>
              <a:t>All of the above</a:t>
            </a:r>
          </a:p>
          <a:p>
            <a:endParaRPr lang="en-US" dirty="0"/>
          </a:p>
        </p:txBody>
      </p:sp>
      <p:sp>
        <p:nvSpPr>
          <p:cNvPr id="7" name="Text Placeholder 6"/>
          <p:cNvSpPr>
            <a:spLocks noGrp="1"/>
          </p:cNvSpPr>
          <p:nvPr>
            <p:ph type="body" sz="quarter" idx="11"/>
          </p:nvPr>
        </p:nvSpPr>
        <p:spPr>
          <a:xfrm>
            <a:off x="6675439" y="1212849"/>
            <a:ext cx="5486399" cy="3293209"/>
          </a:xfrm>
        </p:spPr>
        <p:txBody>
          <a:bodyPr/>
          <a:lstStyle/>
          <a:p>
            <a:r>
              <a:rPr lang="en-US" dirty="0" smtClean="0"/>
              <a:t>Laptops</a:t>
            </a:r>
          </a:p>
          <a:p>
            <a:r>
              <a:rPr lang="en-US" dirty="0" smtClean="0"/>
              <a:t>Thumb drives</a:t>
            </a:r>
          </a:p>
          <a:p>
            <a:r>
              <a:rPr lang="en-US" dirty="0" smtClean="0"/>
              <a:t>Servers</a:t>
            </a:r>
          </a:p>
          <a:p>
            <a:r>
              <a:rPr lang="en-US" dirty="0" smtClean="0"/>
              <a:t>Whiteboards</a:t>
            </a:r>
          </a:p>
          <a:p>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310" y="3793522"/>
            <a:ext cx="4419600" cy="2948702"/>
          </a:xfrm>
          <a:prstGeom prst="rect">
            <a:avLst/>
          </a:prstGeom>
        </p:spPr>
      </p:pic>
    </p:spTree>
    <p:extLst>
      <p:ext uri="{BB962C8B-B14F-4D97-AF65-F5344CB8AC3E}">
        <p14:creationId xmlns:p14="http://schemas.microsoft.com/office/powerpoint/2010/main" val="368854884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59756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7179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1948" y="233151"/>
            <a:ext cx="11370961" cy="1525571"/>
          </a:xfrm>
        </p:spPr>
        <p:txBody>
          <a:bodyPr/>
          <a:lstStyle/>
          <a:p>
            <a:r>
              <a:rPr lang="en-US" dirty="0" smtClean="0"/>
              <a:t>Access: Virtues of Simple + Structured</a:t>
            </a:r>
            <a:r>
              <a:rPr lang="en-US" dirty="0"/>
              <a:t/>
            </a:r>
            <a:br>
              <a:rPr lang="en-US" dirty="0"/>
            </a:br>
            <a:endParaRPr lang="en-US" dirty="0"/>
          </a:p>
        </p:txBody>
      </p:sp>
      <p:sp>
        <p:nvSpPr>
          <p:cNvPr id="5" name="Text Placeholder 4"/>
          <p:cNvSpPr>
            <a:spLocks noGrp="1"/>
          </p:cNvSpPr>
          <p:nvPr>
            <p:ph type="body" sz="quarter" idx="10"/>
          </p:nvPr>
        </p:nvSpPr>
        <p:spPr>
          <a:xfrm>
            <a:off x="7426995" y="2107438"/>
            <a:ext cx="2638496" cy="738664"/>
          </a:xfrm>
        </p:spPr>
        <p:txBody>
          <a:bodyPr/>
          <a:lstStyle/>
          <a:p>
            <a:r>
              <a:rPr lang="en-US" b="1" dirty="0" smtClean="0"/>
              <a:t>Structured</a:t>
            </a:r>
          </a:p>
        </p:txBody>
      </p:sp>
      <p:graphicFrame>
        <p:nvGraphicFramePr>
          <p:cNvPr id="2" name="Diagram 2"/>
          <p:cNvGraphicFramePr/>
          <p:nvPr>
            <p:extLst/>
          </p:nvPr>
        </p:nvGraphicFramePr>
        <p:xfrm>
          <a:off x="1081253" y="1594645"/>
          <a:ext cx="10911459" cy="50360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AutoShape 2" descr="Access Mastermind - Access App"/>
          <p:cNvSpPr>
            <a:spLocks noChangeAspect="1" noChangeArrowheads="1"/>
          </p:cNvSpPr>
          <p:nvPr/>
        </p:nvSpPr>
        <p:spPr bwMode="auto">
          <a:xfrm>
            <a:off x="161173" y="-147339"/>
            <a:ext cx="310868" cy="31086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endParaRPr lang="en-US" sz="1836"/>
          </a:p>
        </p:txBody>
      </p:sp>
      <p:grpSp>
        <p:nvGrpSpPr>
          <p:cNvPr id="7" name="Group 6"/>
          <p:cNvGrpSpPr/>
          <p:nvPr/>
        </p:nvGrpSpPr>
        <p:grpSpPr>
          <a:xfrm>
            <a:off x="5963663" y="2679585"/>
            <a:ext cx="2087332" cy="1769065"/>
            <a:chOff x="5860192" y="2408881"/>
            <a:chExt cx="2330967" cy="1952936"/>
          </a:xfrm>
        </p:grpSpPr>
        <p:pic>
          <p:nvPicPr>
            <p:cNvPr id="1027"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85159" y="3145344"/>
              <a:ext cx="1216473" cy="1216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 Placeholder 4"/>
            <p:cNvSpPr txBox="1">
              <a:spLocks/>
            </p:cNvSpPr>
            <p:nvPr/>
          </p:nvSpPr>
          <p:spPr>
            <a:xfrm>
              <a:off x="5860192" y="2408881"/>
              <a:ext cx="2330967" cy="636243"/>
            </a:xfrm>
            <a:prstGeom prst="rect">
              <a:avLst/>
            </a:prstGeom>
          </p:spPr>
          <p:txBody>
            <a:bodyPr vert="horz"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solidFill>
                    <a:srgbClr val="C00000"/>
                  </a:solidFill>
                </a:rPr>
                <a:t>Access</a:t>
              </a:r>
            </a:p>
          </p:txBody>
        </p:sp>
      </p:grpSp>
      <p:sp>
        <p:nvSpPr>
          <p:cNvPr id="13" name="Text Placeholder 4"/>
          <p:cNvSpPr txBox="1">
            <a:spLocks/>
          </p:cNvSpPr>
          <p:nvPr/>
        </p:nvSpPr>
        <p:spPr>
          <a:xfrm>
            <a:off x="3222269" y="2103406"/>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b="1" dirty="0">
                <a:solidFill>
                  <a:schemeClr val="tx2">
                    <a:lumMod val="40000"/>
                    <a:lumOff val="60000"/>
                  </a:schemeClr>
                </a:solidFill>
              </a:rPr>
              <a:t>Simple</a:t>
            </a:r>
          </a:p>
        </p:txBody>
      </p:sp>
      <p:sp>
        <p:nvSpPr>
          <p:cNvPr id="8" name="TextBox 7"/>
          <p:cNvSpPr txBox="1"/>
          <p:nvPr/>
        </p:nvSpPr>
        <p:spPr>
          <a:xfrm>
            <a:off x="5178450" y="1189069"/>
            <a:ext cx="2587974" cy="384205"/>
          </a:xfrm>
          <a:prstGeom prst="rect">
            <a:avLst/>
          </a:prstGeom>
          <a:noFill/>
        </p:spPr>
        <p:txBody>
          <a:bodyPr wrap="square" lIns="0" tIns="0" rIns="0" bIns="0" rtlCol="0">
            <a:spAutoFit/>
          </a:bodyPr>
          <a:lstStyle/>
          <a:p>
            <a:pPr algn="ctr"/>
            <a:r>
              <a:rPr lang="en-US" sz="2448" spc="-71" dirty="0">
                <a:gradFill>
                  <a:gsLst>
                    <a:gs pos="2917">
                      <a:schemeClr val="bg2"/>
                    </a:gs>
                    <a:gs pos="95000">
                      <a:schemeClr val="bg2"/>
                    </a:gs>
                  </a:gsLst>
                  <a:lin ang="5400000" scaled="0"/>
                </a:gradFill>
              </a:rPr>
              <a:t>Data Containers</a:t>
            </a:r>
          </a:p>
        </p:txBody>
      </p:sp>
      <p:cxnSp>
        <p:nvCxnSpPr>
          <p:cNvPr id="14" name="Straight Connector 13"/>
          <p:cNvCxnSpPr/>
          <p:nvPr/>
        </p:nvCxnSpPr>
        <p:spPr>
          <a:xfrm flipV="1">
            <a:off x="1561099" y="4111631"/>
            <a:ext cx="3617351" cy="204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102097" y="4111631"/>
            <a:ext cx="3423805" cy="3729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2229934" y="2800469"/>
            <a:ext cx="6214117" cy="958583"/>
          </a:xfrm>
          <a:prstGeom prst="rect">
            <a:avLst/>
          </a:prstGeom>
        </p:spPr>
        <p:txBody>
          <a:bodyPr>
            <a:spAutoFit/>
          </a:bodyPr>
          <a:lstStyle/>
          <a:p>
            <a:r>
              <a:rPr lang="en-US" sz="1836" dirty="0"/>
              <a:t>Low up-front investment</a:t>
            </a:r>
          </a:p>
          <a:p>
            <a:r>
              <a:rPr lang="en-US" sz="1836" dirty="0"/>
              <a:t>Easy to evolve and iterate</a:t>
            </a:r>
          </a:p>
          <a:p>
            <a:r>
              <a:rPr lang="en-US" sz="1836" dirty="0"/>
              <a:t>Easy adoption</a:t>
            </a:r>
          </a:p>
        </p:txBody>
      </p:sp>
      <p:sp>
        <p:nvSpPr>
          <p:cNvPr id="18" name="Rectangle 17"/>
          <p:cNvSpPr/>
          <p:nvPr/>
        </p:nvSpPr>
        <p:spPr>
          <a:xfrm>
            <a:off x="8050996" y="2800468"/>
            <a:ext cx="6214117" cy="1246721"/>
          </a:xfrm>
          <a:prstGeom prst="rect">
            <a:avLst/>
          </a:prstGeom>
        </p:spPr>
        <p:txBody>
          <a:bodyPr>
            <a:spAutoFit/>
          </a:bodyPr>
          <a:lstStyle/>
          <a:p>
            <a:r>
              <a:rPr lang="en-US" sz="1836" dirty="0"/>
              <a:t>One version of the truth</a:t>
            </a:r>
          </a:p>
          <a:p>
            <a:r>
              <a:rPr lang="en-US" sz="1836" dirty="0"/>
              <a:t>Easy to collaborate </a:t>
            </a:r>
          </a:p>
          <a:p>
            <a:r>
              <a:rPr lang="en-US" sz="1836" dirty="0"/>
              <a:t>Powerful analysis</a:t>
            </a:r>
          </a:p>
          <a:p>
            <a:r>
              <a:rPr lang="en-US" sz="1836" dirty="0"/>
              <a:t>Keeps data clean</a:t>
            </a:r>
          </a:p>
        </p:txBody>
      </p:sp>
      <p:sp>
        <p:nvSpPr>
          <p:cNvPr id="22" name="Rectangle 21"/>
          <p:cNvSpPr/>
          <p:nvPr/>
        </p:nvSpPr>
        <p:spPr>
          <a:xfrm>
            <a:off x="2071391" y="4362143"/>
            <a:ext cx="6214117" cy="1246721"/>
          </a:xfrm>
          <a:prstGeom prst="rect">
            <a:avLst/>
          </a:prstGeom>
        </p:spPr>
        <p:txBody>
          <a:bodyPr>
            <a:spAutoFit/>
          </a:bodyPr>
          <a:lstStyle/>
          <a:p>
            <a:r>
              <a:rPr lang="en-US" sz="1836" dirty="0"/>
              <a:t>Multiple versions of the truth</a:t>
            </a:r>
          </a:p>
          <a:p>
            <a:r>
              <a:rPr lang="en-US" sz="1836" dirty="0"/>
              <a:t>Hard to collaborate </a:t>
            </a:r>
          </a:p>
          <a:p>
            <a:r>
              <a:rPr lang="en-US" sz="1836" dirty="0"/>
              <a:t>Difficult to analyze</a:t>
            </a:r>
          </a:p>
          <a:p>
            <a:r>
              <a:rPr lang="en-US" sz="1836" dirty="0"/>
              <a:t>Keeping data clean is a chore</a:t>
            </a:r>
          </a:p>
        </p:txBody>
      </p:sp>
      <p:sp>
        <p:nvSpPr>
          <p:cNvPr id="23" name="Rectangle 22"/>
          <p:cNvSpPr/>
          <p:nvPr/>
        </p:nvSpPr>
        <p:spPr>
          <a:xfrm>
            <a:off x="8062014" y="4448650"/>
            <a:ext cx="6214117" cy="958583"/>
          </a:xfrm>
          <a:prstGeom prst="rect">
            <a:avLst/>
          </a:prstGeom>
        </p:spPr>
        <p:txBody>
          <a:bodyPr>
            <a:spAutoFit/>
          </a:bodyPr>
          <a:lstStyle/>
          <a:p>
            <a:r>
              <a:rPr lang="en-US" sz="1836" dirty="0"/>
              <a:t>High up-front investment</a:t>
            </a:r>
          </a:p>
          <a:p>
            <a:r>
              <a:rPr lang="en-US" sz="1836" dirty="0"/>
              <a:t>Hard to evolve and iterate</a:t>
            </a:r>
          </a:p>
          <a:p>
            <a:r>
              <a:rPr lang="en-US" sz="1836" dirty="0"/>
              <a:t>Hard to adopt</a:t>
            </a:r>
          </a:p>
        </p:txBody>
      </p:sp>
      <p:sp>
        <p:nvSpPr>
          <p:cNvPr id="25" name="Text Placeholder 4"/>
          <p:cNvSpPr txBox="1">
            <a:spLocks/>
          </p:cNvSpPr>
          <p:nvPr/>
        </p:nvSpPr>
        <p:spPr>
          <a:xfrm>
            <a:off x="316608" y="2513923"/>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solidFill>
                  <a:srgbClr val="FFFFFF"/>
                </a:solidFill>
              </a:rPr>
              <a:t>Virtues</a:t>
            </a:r>
          </a:p>
        </p:txBody>
      </p:sp>
      <p:sp>
        <p:nvSpPr>
          <p:cNvPr id="26" name="Text Placeholder 4"/>
          <p:cNvSpPr txBox="1">
            <a:spLocks/>
          </p:cNvSpPr>
          <p:nvPr/>
        </p:nvSpPr>
        <p:spPr>
          <a:xfrm>
            <a:off x="392762" y="5234556"/>
            <a:ext cx="2997588" cy="576340"/>
          </a:xfrm>
          <a:prstGeom prst="rect">
            <a:avLst/>
          </a:prstGeom>
        </p:spPr>
        <p:txBody>
          <a:bodyPr vert="horz" wrap="square" lIns="0" tIns="0" rIns="0" bIns="0" rtlCol="0">
            <a:spAutoFit/>
          </a:bodyPr>
          <a:lstStyle>
            <a:lvl1pPr marL="0" marR="0" indent="0" algn="l" defTabSz="914363" rtl="0" eaLnBrk="1" fontAlgn="auto" latinLnBrk="0" hangingPunct="1">
              <a:lnSpc>
                <a:spcPct val="90000"/>
              </a:lnSpc>
              <a:spcBef>
                <a:spcPts val="2400"/>
              </a:spcBef>
              <a:spcAft>
                <a:spcPts val="0"/>
              </a:spcAft>
              <a:buClrTx/>
              <a:buSzPct val="90000"/>
              <a:buFont typeface="Arial" pitchFamily="34" charset="0"/>
              <a:buNone/>
              <a:tabLst/>
              <a:defRPr sz="4000" kern="1200" spc="-70" baseline="0">
                <a:gradFill>
                  <a:gsLst>
                    <a:gs pos="100000">
                      <a:schemeClr val="tx2"/>
                    </a:gs>
                    <a:gs pos="0">
                      <a:schemeClr val="tx2"/>
                    </a:gs>
                  </a:gsLst>
                  <a:lin ang="5400000" scaled="0"/>
                </a:gradFill>
                <a:latin typeface="+mj-lt"/>
                <a:ea typeface="+mn-ea"/>
                <a:cs typeface="+mn-cs"/>
              </a:defRPr>
            </a:lvl1pPr>
            <a:lvl2pPr marL="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2pPr>
            <a:lvl3pPr marL="231775"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798513" algn="l"/>
              </a:tabLst>
              <a:defRPr sz="2000" kern="1200" spc="0" baseline="0">
                <a:gradFill>
                  <a:gsLst>
                    <a:gs pos="100000">
                      <a:schemeClr val="tx1"/>
                    </a:gs>
                    <a:gs pos="6000">
                      <a:schemeClr val="tx1"/>
                    </a:gs>
                  </a:gsLst>
                  <a:lin ang="5400000" scaled="0"/>
                </a:gradFill>
                <a:latin typeface="+mn-lt"/>
                <a:ea typeface="+mn-ea"/>
                <a:cs typeface="+mn-cs"/>
              </a:defRPr>
            </a:lvl3pPr>
            <a:lvl4pPr marL="457200" marR="0" indent="0" algn="l" defTabSz="914363" rtl="0" eaLnBrk="1" fontAlgn="auto" latinLnBrk="0" hangingPunct="1">
              <a:lnSpc>
                <a:spcPct val="90000"/>
              </a:lnSpc>
              <a:spcBef>
                <a:spcPct val="20000"/>
              </a:spcBef>
              <a:spcAft>
                <a:spcPts val="0"/>
              </a:spcAft>
              <a:buClrTx/>
              <a:buSzPct val="90000"/>
              <a:buFont typeface="Wingdings" pitchFamily="2" charset="2"/>
              <a:buNone/>
              <a:tabLst/>
              <a:defRPr sz="2000" kern="1200" spc="0" baseline="0">
                <a:gradFill>
                  <a:gsLst>
                    <a:gs pos="100000">
                      <a:schemeClr val="tx1"/>
                    </a:gs>
                    <a:gs pos="6000">
                      <a:schemeClr val="tx1"/>
                    </a:gs>
                  </a:gsLst>
                  <a:lin ang="5400000" scaled="0"/>
                </a:gradFill>
                <a:latin typeface="+mn-lt"/>
                <a:ea typeface="+mn-ea"/>
                <a:cs typeface="+mn-cs"/>
              </a:defRPr>
            </a:lvl4pPr>
            <a:lvl5pPr marL="693738" marR="0" indent="0" algn="l" defTabSz="914363" rtl="0" eaLnBrk="1" fontAlgn="auto" latinLnBrk="0" hangingPunct="1">
              <a:lnSpc>
                <a:spcPct val="90000"/>
              </a:lnSpc>
              <a:spcBef>
                <a:spcPct val="20000"/>
              </a:spcBef>
              <a:spcAft>
                <a:spcPts val="0"/>
              </a:spcAft>
              <a:buClrTx/>
              <a:buSzPct val="90000"/>
              <a:buFont typeface="Wingdings" pitchFamily="2" charset="2"/>
              <a:buNone/>
              <a:tabLst>
                <a:tab pos="1255713" algn="l"/>
              </a:tabLst>
              <a:defRPr sz="2000" kern="1200" spc="0" baseline="0">
                <a:gradFill>
                  <a:gsLst>
                    <a:gs pos="100000">
                      <a:schemeClr val="tx1"/>
                    </a:gs>
                    <a:gs pos="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4080" dirty="0">
                <a:solidFill>
                  <a:srgbClr val="FFFFFF"/>
                </a:solidFill>
              </a:rPr>
              <a:t>Vices</a:t>
            </a:r>
          </a:p>
        </p:txBody>
      </p:sp>
    </p:spTree>
    <p:extLst>
      <p:ext uri="{BB962C8B-B14F-4D97-AF65-F5344CB8AC3E}">
        <p14:creationId xmlns:p14="http://schemas.microsoft.com/office/powerpoint/2010/main" val="1685792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2396E-6 -7.40741E-7 L -0.00026 -0.17523 " pathEditMode="relative" rAng="0" ptsTypes="AA">
                                      <p:cBhvr>
                                        <p:cTn id="6" dur="2000" fill="hold"/>
                                        <p:tgtEl>
                                          <p:spTgt spid="7"/>
                                        </p:tgtEl>
                                        <p:attrNameLst>
                                          <p:attrName>ppt_x</p:attrName>
                                          <p:attrName>ppt_y</p:attrName>
                                        </p:attrNameLst>
                                      </p:cBhvr>
                                      <p:rCtr x="-13" y="-8773"/>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78432E-6 -2.59259E-6 L 0.24993 0.05695 " pathEditMode="relative" rAng="0" ptsTypes="AA">
                                      <p:cBhvr>
                                        <p:cTn id="10" dur="2000" fill="hold"/>
                                        <p:tgtEl>
                                          <p:spTgt spid="17"/>
                                        </p:tgtEl>
                                        <p:attrNameLst>
                                          <p:attrName>ppt_x</p:attrName>
                                          <p:attrName>ppt_y</p:attrName>
                                        </p:attrNameLst>
                                      </p:cBhvr>
                                      <p:rCtr x="12490" y="2847"/>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8.93462E-7 -2.96296E-6 L -0.21829 0.18287 " pathEditMode="relative" rAng="0" ptsTypes="AA">
                                      <p:cBhvr>
                                        <p:cTn id="14" dur="2000" fill="hold"/>
                                        <p:tgtEl>
                                          <p:spTgt spid="18"/>
                                        </p:tgtEl>
                                        <p:attrNameLst>
                                          <p:attrName>ppt_x</p:attrName>
                                          <p:attrName>ppt_y</p:attrName>
                                        </p:attrNameLst>
                                      </p:cBhvr>
                                      <p:rCtr x="-10914" y="91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Access Desktop vs. Access Services</a:t>
            </a:r>
            <a:endParaRPr lang="en-US" dirty="0"/>
          </a:p>
        </p:txBody>
      </p:sp>
      <p:sp>
        <p:nvSpPr>
          <p:cNvPr id="3" name="Text Placeholder 2"/>
          <p:cNvSpPr>
            <a:spLocks noGrp="1"/>
          </p:cNvSpPr>
          <p:nvPr>
            <p:ph type="body" sz="quarter" idx="10"/>
          </p:nvPr>
        </p:nvSpPr>
        <p:spPr>
          <a:xfrm>
            <a:off x="274639" y="1212849"/>
            <a:ext cx="5486399" cy="4881336"/>
          </a:xfrm>
        </p:spPr>
        <p:txBody>
          <a:bodyPr/>
          <a:lstStyle/>
          <a:p>
            <a:r>
              <a:rPr lang="en-US" dirty="0" smtClean="0"/>
              <a:t>Classic Access desktop applications</a:t>
            </a:r>
          </a:p>
          <a:p>
            <a:pPr lvl="1"/>
            <a:r>
              <a:rPr lang="en-US" dirty="0" smtClean="0"/>
              <a:t>20 </a:t>
            </a:r>
            <a:r>
              <a:rPr lang="en-US" dirty="0"/>
              <a:t>years </a:t>
            </a:r>
            <a:r>
              <a:rPr lang="en-US" dirty="0" smtClean="0"/>
              <a:t>old </a:t>
            </a:r>
          </a:p>
          <a:p>
            <a:pPr lvl="1"/>
            <a:r>
              <a:rPr lang="en-US" dirty="0" smtClean="0"/>
              <a:t>Very popular</a:t>
            </a:r>
          </a:p>
          <a:p>
            <a:pPr lvl="1"/>
            <a:r>
              <a:rPr lang="en-US" dirty="0" smtClean="0"/>
              <a:t>Easy to create poor apps</a:t>
            </a:r>
          </a:p>
          <a:p>
            <a:pPr lvl="1"/>
            <a:r>
              <a:rPr lang="en-US" dirty="0" smtClean="0"/>
              <a:t>Client machine deployment required</a:t>
            </a:r>
          </a:p>
          <a:p>
            <a:pPr lvl="1"/>
            <a:r>
              <a:rPr lang="en-US" dirty="0" smtClean="0"/>
              <a:t>Solved business needs</a:t>
            </a:r>
          </a:p>
          <a:p>
            <a:pPr lvl="1"/>
            <a:endParaRPr lang="en-US" dirty="0" smtClean="0"/>
          </a:p>
          <a:p>
            <a:pPr lvl="1"/>
            <a:endParaRPr lang="en-US" dirty="0" smtClean="0"/>
          </a:p>
          <a:p>
            <a:pPr lvl="1"/>
            <a:endParaRPr lang="en-US" dirty="0"/>
          </a:p>
          <a:p>
            <a:pPr lvl="1"/>
            <a:endParaRPr lang="en-US" dirty="0" smtClean="0"/>
          </a:p>
          <a:p>
            <a:r>
              <a:rPr lang="en-US" dirty="0"/>
              <a:t>	</a:t>
            </a:r>
          </a:p>
        </p:txBody>
      </p:sp>
      <p:sp>
        <p:nvSpPr>
          <p:cNvPr id="4" name="Text Placeholder 3"/>
          <p:cNvSpPr>
            <a:spLocks noGrp="1"/>
          </p:cNvSpPr>
          <p:nvPr>
            <p:ph type="body" sz="quarter" idx="11"/>
          </p:nvPr>
        </p:nvSpPr>
        <p:spPr>
          <a:xfrm>
            <a:off x="6675439" y="1212849"/>
            <a:ext cx="5486399" cy="4345805"/>
          </a:xfrm>
        </p:spPr>
        <p:txBody>
          <a:bodyPr/>
          <a:lstStyle/>
          <a:p>
            <a:r>
              <a:rPr lang="en-US" dirty="0"/>
              <a:t>Access Services</a:t>
            </a:r>
          </a:p>
          <a:p>
            <a:pPr lvl="1"/>
            <a:r>
              <a:rPr lang="en-US" dirty="0"/>
              <a:t>Web/SharePoint applications</a:t>
            </a:r>
          </a:p>
          <a:p>
            <a:pPr lvl="1"/>
            <a:r>
              <a:rPr lang="en-US" dirty="0"/>
              <a:t>Data lives in SQL</a:t>
            </a:r>
          </a:p>
          <a:p>
            <a:pPr lvl="1"/>
            <a:r>
              <a:rPr lang="en-US" dirty="0"/>
              <a:t>Access client needed only for designing applications</a:t>
            </a:r>
          </a:p>
          <a:p>
            <a:pPr lvl="1"/>
            <a:r>
              <a:rPr lang="en-US" dirty="0" smtClean="0"/>
              <a:t>Central access control</a:t>
            </a:r>
          </a:p>
          <a:p>
            <a:pPr lvl="1"/>
            <a:r>
              <a:rPr lang="en-US" dirty="0" smtClean="0"/>
              <a:t>Security </a:t>
            </a:r>
          </a:p>
          <a:p>
            <a:pPr lvl="1"/>
            <a:r>
              <a:rPr lang="en-US" dirty="0" smtClean="0"/>
              <a:t>Sharing</a:t>
            </a:r>
          </a:p>
          <a:p>
            <a:pPr lvl="1"/>
            <a:r>
              <a:rPr lang="en-US" dirty="0" smtClean="0"/>
              <a:t>Scaling up</a:t>
            </a:r>
          </a:p>
          <a:p>
            <a:pPr lvl="1"/>
            <a:r>
              <a:rPr lang="en-US" dirty="0" smtClean="0"/>
              <a:t>Standard professional UI</a:t>
            </a:r>
          </a:p>
          <a:p>
            <a:pPr lvl="1"/>
            <a:r>
              <a:rPr lang="en-US" dirty="0" smtClean="0"/>
              <a:t>No code</a:t>
            </a:r>
          </a:p>
          <a:p>
            <a:pPr lvl="1"/>
            <a:endParaRPr lang="en-US" dirty="0"/>
          </a:p>
        </p:txBody>
      </p:sp>
    </p:spTree>
    <p:extLst>
      <p:ext uri="{BB962C8B-B14F-4D97-AF65-F5344CB8AC3E}">
        <p14:creationId xmlns:p14="http://schemas.microsoft.com/office/powerpoint/2010/main" val="126641499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31948" y="233151"/>
            <a:ext cx="11370961" cy="762786"/>
          </a:xfrm>
        </p:spPr>
        <p:txBody>
          <a:bodyPr/>
          <a:lstStyle/>
          <a:p>
            <a:pPr lvl="0"/>
            <a:r>
              <a:rPr lang="en-US" dirty="0">
                <a:solidFill>
                  <a:schemeClr val="tx1"/>
                </a:solidFill>
                <a:latin typeface="Segoe UI Light" pitchFamily="34" charset="0"/>
              </a:rPr>
              <a:t>Access 2013 </a:t>
            </a:r>
            <a:r>
              <a:rPr lang="en-US" dirty="0" smtClean="0">
                <a:solidFill>
                  <a:schemeClr val="tx1"/>
                </a:solidFill>
                <a:latin typeface="Segoe UI Light" pitchFamily="34" charset="0"/>
              </a:rPr>
              <a:t>Web Apps</a:t>
            </a:r>
            <a:endParaRPr lang="en-US" dirty="0">
              <a:solidFill>
                <a:schemeClr val="tx1"/>
              </a:solidFill>
              <a:latin typeface="Segoe UI Light" pitchFamily="34" charset="0"/>
            </a:endParaRPr>
          </a:p>
        </p:txBody>
      </p:sp>
      <p:sp>
        <p:nvSpPr>
          <p:cNvPr id="6" name="Text Placeholder 5"/>
          <p:cNvSpPr>
            <a:spLocks noGrp="1"/>
          </p:cNvSpPr>
          <p:nvPr>
            <p:ph type="body" sz="quarter" idx="10"/>
          </p:nvPr>
        </p:nvSpPr>
        <p:spPr>
          <a:xfrm>
            <a:off x="541662" y="1218699"/>
            <a:ext cx="11370961" cy="3358768"/>
          </a:xfrm>
        </p:spPr>
        <p:txBody>
          <a:bodyPr/>
          <a:lstStyle/>
          <a:p>
            <a:pPr marL="757735" indent="-757735">
              <a:buAutoNum type="arabicPeriod"/>
            </a:pPr>
            <a:r>
              <a:rPr lang="en-US" dirty="0"/>
              <a:t>New </a:t>
            </a:r>
            <a:r>
              <a:rPr lang="en-US" dirty="0" smtClean="0"/>
              <a:t>App Experience</a:t>
            </a:r>
            <a:endParaRPr lang="en-US" dirty="0"/>
          </a:p>
          <a:p>
            <a:pPr lvl="1">
              <a:tabLst>
                <a:tab pos="1405371" algn="l"/>
              </a:tabLst>
            </a:pPr>
            <a:r>
              <a:rPr lang="en-US" dirty="0"/>
              <a:t>	</a:t>
            </a:r>
            <a:r>
              <a:rPr lang="en-US" dirty="0" smtClean="0"/>
              <a:t>Simplified </a:t>
            </a:r>
            <a:r>
              <a:rPr lang="en-US" dirty="0"/>
              <a:t>design experience</a:t>
            </a:r>
          </a:p>
          <a:p>
            <a:pPr lvl="1">
              <a:tabLst>
                <a:tab pos="1405371" algn="l"/>
              </a:tabLst>
            </a:pPr>
            <a:r>
              <a:rPr lang="en-US" dirty="0"/>
              <a:t>	Polished, consistent results </a:t>
            </a:r>
          </a:p>
          <a:p>
            <a:pPr lvl="1">
              <a:spcBef>
                <a:spcPts val="2448"/>
              </a:spcBef>
            </a:pPr>
            <a:r>
              <a:rPr lang="en-US" sz="4080" spc="-71" dirty="0">
                <a:gradFill>
                  <a:gsLst>
                    <a:gs pos="100000">
                      <a:schemeClr val="tx2"/>
                    </a:gs>
                    <a:gs pos="0">
                      <a:schemeClr val="tx2"/>
                    </a:gs>
                  </a:gsLst>
                  <a:lin ang="5400000" scaled="0"/>
                </a:gradFill>
                <a:latin typeface="+mj-lt"/>
              </a:rPr>
              <a:t>2.   SharePoint deployment</a:t>
            </a:r>
            <a:endParaRPr lang="en-US" dirty="0"/>
          </a:p>
          <a:p>
            <a:r>
              <a:rPr lang="en-US" dirty="0"/>
              <a:t>3.  </a:t>
            </a:r>
            <a:r>
              <a:rPr lang="en-US" dirty="0" smtClean="0"/>
              <a:t> SQL </a:t>
            </a:r>
            <a:r>
              <a:rPr lang="en-US" dirty="0"/>
              <a:t>back-end</a:t>
            </a:r>
          </a:p>
          <a:p>
            <a:pPr lvl="1"/>
            <a:endParaRPr lang="en-US" dirty="0"/>
          </a:p>
        </p:txBody>
      </p:sp>
      <p:graphicFrame>
        <p:nvGraphicFramePr>
          <p:cNvPr id="4" name="Diagram 3"/>
          <p:cNvGraphicFramePr/>
          <p:nvPr>
            <p:extLst>
              <p:ext uri="{D42A27DB-BD31-4B8C-83A1-F6EECF244321}">
                <p14:modId xmlns:p14="http://schemas.microsoft.com/office/powerpoint/2010/main" val="2857142610"/>
              </p:ext>
            </p:extLst>
          </p:nvPr>
        </p:nvGraphicFramePr>
        <p:xfrm>
          <a:off x="5736068" y="995937"/>
          <a:ext cx="6166840" cy="58575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243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p:cNvSpPr>
            <a:spLocks noGrp="1"/>
          </p:cNvSpPr>
          <p:nvPr>
            <p:ph type="title"/>
          </p:nvPr>
        </p:nvSpPr>
        <p:spPr/>
        <p:txBody>
          <a:bodyPr/>
          <a:lstStyle/>
          <a:p>
            <a:r>
              <a:rPr lang="en-US" dirty="0" smtClean="0"/>
              <a:t>Polished, Professional User Interface</a:t>
            </a:r>
            <a:endParaRPr lang="en-US" dirty="0"/>
          </a:p>
        </p:txBody>
      </p:sp>
      <p:pic>
        <p:nvPicPr>
          <p:cNvPr id="6" name="Screenshot"/>
          <p:cNvPicPr>
            <a:picLocks noChangeAspect="1" noChangeArrowheads="1"/>
          </p:cNvPicPr>
          <p:nvPr/>
        </p:nvPicPr>
        <p:blipFill rotWithShape="1">
          <a:blip r:embed="rId3">
            <a:extLst>
              <a:ext uri="{28A0092B-C50C-407E-A947-70E740481C1C}">
                <a14:useLocalDpi xmlns:a14="http://schemas.microsoft.com/office/drawing/2010/main" val="0"/>
              </a:ext>
            </a:extLst>
          </a:blip>
          <a:srcRect l="460" r="5286" b="39683"/>
          <a:stretch/>
        </p:blipFill>
        <p:spPr bwMode="auto">
          <a:xfrm>
            <a:off x="882535" y="1394079"/>
            <a:ext cx="10464494" cy="4882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4rectangle"/>
          <p:cNvSpPr/>
          <p:nvPr/>
        </p:nvSpPr>
        <p:spPr bwMode="auto">
          <a:xfrm>
            <a:off x="5441068" y="3141831"/>
            <a:ext cx="5905960" cy="292749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3" name="4arrow"/>
          <p:cNvSpPr/>
          <p:nvPr/>
        </p:nvSpPr>
        <p:spPr bwMode="auto">
          <a:xfrm rot="5400000">
            <a:off x="5200855" y="5715255"/>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2" name="4text"/>
          <p:cNvSpPr/>
          <p:nvPr/>
        </p:nvSpPr>
        <p:spPr bwMode="auto">
          <a:xfrm>
            <a:off x="2382583" y="5605642"/>
            <a:ext cx="284007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chemeClr val="bg2"/>
                </a:solidFill>
                <a:ea typeface="Segoe UI" pitchFamily="34" charset="0"/>
                <a:cs typeface="Segoe UI" pitchFamily="34" charset="0"/>
              </a:rPr>
              <a:t>4. Add and edit items</a:t>
            </a:r>
          </a:p>
        </p:txBody>
      </p:sp>
      <p:sp>
        <p:nvSpPr>
          <p:cNvPr id="9" name="3rectangle"/>
          <p:cNvSpPr/>
          <p:nvPr/>
        </p:nvSpPr>
        <p:spPr bwMode="auto">
          <a:xfrm>
            <a:off x="2703165" y="3141831"/>
            <a:ext cx="2582468" cy="1568168"/>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0" name="3arrow"/>
          <p:cNvSpPr/>
          <p:nvPr/>
        </p:nvSpPr>
        <p:spPr bwMode="auto">
          <a:xfrm>
            <a:off x="3795214" y="4709999"/>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1" name="3text"/>
          <p:cNvSpPr/>
          <p:nvPr/>
        </p:nvSpPr>
        <p:spPr bwMode="auto">
          <a:xfrm>
            <a:off x="2791169" y="4941894"/>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chemeClr val="bg2"/>
                </a:solidFill>
                <a:ea typeface="Segoe UI" pitchFamily="34" charset="0"/>
                <a:cs typeface="Segoe UI" pitchFamily="34" charset="0"/>
              </a:rPr>
              <a:t>3. Search and filter</a:t>
            </a:r>
          </a:p>
        </p:txBody>
      </p:sp>
      <p:sp>
        <p:nvSpPr>
          <p:cNvPr id="7" name="2rectangle"/>
          <p:cNvSpPr/>
          <p:nvPr/>
        </p:nvSpPr>
        <p:spPr bwMode="auto">
          <a:xfrm>
            <a:off x="2703166" y="2657788"/>
            <a:ext cx="3411616" cy="373172"/>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6" name="2arrow"/>
          <p:cNvSpPr/>
          <p:nvPr/>
        </p:nvSpPr>
        <p:spPr bwMode="auto">
          <a:xfrm rot="16200000">
            <a:off x="6106463" y="2742826"/>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9" name="2text"/>
          <p:cNvSpPr/>
          <p:nvPr/>
        </p:nvSpPr>
        <p:spPr bwMode="auto">
          <a:xfrm>
            <a:off x="6331983" y="2618815"/>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chemeClr val="bg2"/>
                </a:solidFill>
                <a:ea typeface="Segoe UI" pitchFamily="34" charset="0"/>
                <a:cs typeface="Segoe UI" pitchFamily="34" charset="0"/>
              </a:rPr>
              <a:t>2. Choose view</a:t>
            </a:r>
          </a:p>
        </p:txBody>
      </p:sp>
      <p:sp>
        <p:nvSpPr>
          <p:cNvPr id="2" name="1rectangle"/>
          <p:cNvSpPr/>
          <p:nvPr/>
        </p:nvSpPr>
        <p:spPr bwMode="auto">
          <a:xfrm>
            <a:off x="920325" y="2657789"/>
            <a:ext cx="1673634" cy="1429073"/>
          </a:xfrm>
          <a:prstGeom prst="rect">
            <a:avLst/>
          </a:prstGeom>
          <a:solidFill>
            <a:srgbClr val="EB3C00">
              <a:alpha val="50196"/>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2" name="1arrow"/>
          <p:cNvSpPr/>
          <p:nvPr/>
        </p:nvSpPr>
        <p:spPr bwMode="auto">
          <a:xfrm>
            <a:off x="1598705" y="4086863"/>
            <a:ext cx="248531" cy="231894"/>
          </a:xfrm>
          <a:prstGeom prst="upArrow">
            <a:avLst>
              <a:gd name="adj1" fmla="val 34144"/>
              <a:gd name="adj2" fmla="val 38479"/>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17" name="1text"/>
          <p:cNvSpPr/>
          <p:nvPr/>
        </p:nvSpPr>
        <p:spPr bwMode="auto">
          <a:xfrm>
            <a:off x="594660" y="4318758"/>
            <a:ext cx="2256621" cy="451119"/>
          </a:xfrm>
          <a:prstGeom prst="rect">
            <a:avLst/>
          </a:prstGeom>
          <a:solidFill>
            <a:schemeClr val="tx1"/>
          </a:solidFill>
          <a:ln>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solidFill>
                  <a:schemeClr val="bg2"/>
                </a:solidFill>
                <a:ea typeface="Segoe UI" pitchFamily="34" charset="0"/>
                <a:cs typeface="Segoe UI" pitchFamily="34" charset="0"/>
              </a:rPr>
              <a:t>1. Choose table</a:t>
            </a:r>
          </a:p>
        </p:txBody>
      </p:sp>
    </p:spTree>
    <p:extLst>
      <p:ext uri="{BB962C8B-B14F-4D97-AF65-F5344CB8AC3E}">
        <p14:creationId xmlns:p14="http://schemas.microsoft.com/office/powerpoint/2010/main" val="2081926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animBg="1"/>
      <p:bldP spid="22" grpId="0" animBg="1"/>
      <p:bldP spid="9" grpId="0" animBg="1"/>
      <p:bldP spid="20" grpId="0" animBg="1"/>
      <p:bldP spid="21" grpId="0" animBg="1"/>
      <p:bldP spid="7" grpId="0" animBg="1"/>
      <p:bldP spid="16" grpId="0" animBg="1"/>
      <p:bldP spid="19" grpId="0" animBg="1"/>
      <p:bldP spid="2" grpId="0" animBg="1"/>
      <p:bldP spid="12" grpId="0" animBg="1"/>
      <p:bldP spid="17" grpId="0" animBg="1"/>
    </p:bld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Gary Devendorf; Bob Piper</External_x0020_Speaker>
    <Session_x0020_Code xmlns="2295e2e7-0eeb-498e-8716-217bb2ee6ee3">SPC099</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Dux Raymond Sy, PMP</Speaker>
    <AverageRating xmlns="http://schemas.microsoft.com/sharepoint/v3"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156CD954-F549-457B-B5E8-DB6BC98FDA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schemas.microsoft.com/office/2006/documentManagement/types"/>
    <ds:schemaRef ds:uri="http://schemas.microsoft.com/office/2006/metadata/properties"/>
    <ds:schemaRef ds:uri="http://purl.org/dc/terms/"/>
    <ds:schemaRef ds:uri="http://schemas.microsoft.com/sharepoint/v3"/>
    <ds:schemaRef ds:uri="http://schemas.microsoft.com/office/infopath/2007/PartnerControls"/>
    <ds:schemaRef ds:uri="http://www.w3.org/XML/1998/namespace"/>
    <ds:schemaRef ds:uri="032d541b-1b4e-4d91-93c7-b10533c52f73"/>
    <ds:schemaRef ds:uri="http://schemas.openxmlformats.org/package/2006/metadata/core-properties"/>
    <ds:schemaRef ds:uri="http://purl.org/dc/elements/1.1/"/>
    <ds:schemaRef ds:uri="230e9df3-be65-4c73-a93b-d1236ebd677e"/>
    <ds:schemaRef ds:uri="2295e2e7-0eeb-498e-8716-217bb2ee6ee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17044</TotalTime>
  <Words>5661</Words>
  <Application>Microsoft Office PowerPoint</Application>
  <PresentationFormat>Custom</PresentationFormat>
  <Paragraphs>537</Paragraphs>
  <Slides>51</Slides>
  <Notes>37</Notes>
  <HiddenSlides>0</HiddenSlides>
  <MMClips>0</MMClips>
  <ScaleCrop>false</ScaleCrop>
  <HeadingPairs>
    <vt:vector size="4" baseType="variant">
      <vt:variant>
        <vt:lpstr>Theme</vt:lpstr>
      </vt:variant>
      <vt:variant>
        <vt:i4>6</vt:i4>
      </vt:variant>
      <vt:variant>
        <vt:lpstr>Slide Titles</vt:lpstr>
      </vt:variant>
      <vt:variant>
        <vt:i4>51</vt:i4>
      </vt:variant>
    </vt:vector>
  </HeadingPairs>
  <TitlesOfParts>
    <vt:vector size="57" baseType="lpstr">
      <vt:lpstr>5-30072_SPC2012_Developer_Template_16x9</vt:lpstr>
      <vt:lpstr>5-30072_SPC2012_Developer_Template_16x9_Light</vt:lpstr>
      <vt:lpstr>1_5-30072_SPC2012_Developer_Template_16x9</vt:lpstr>
      <vt:lpstr>5-30072_SPC2012_IT-Pro_Template_16x9_Light</vt:lpstr>
      <vt:lpstr>5-30072_SPC2012_Business_Template_16x9_Light</vt:lpstr>
      <vt:lpstr>1_5-30072_SPC2012_IT-Pro_Template_16x9_Light</vt:lpstr>
      <vt:lpstr>PowerPoint Presentation</vt:lpstr>
      <vt:lpstr>Moving Legacy Data/Systems to SharePoint/SQL Azure with Access 2013 (Lotus Notes/MDB/Excel etc…)  </vt:lpstr>
      <vt:lpstr>Agenda </vt:lpstr>
      <vt:lpstr>What are the problems we are solving?</vt:lpstr>
      <vt:lpstr>Where is Your Data?</vt:lpstr>
      <vt:lpstr>Access: Virtues of Simple + Structured </vt:lpstr>
      <vt:lpstr>Access Desktop vs. Access Services</vt:lpstr>
      <vt:lpstr>Access 2013 Web Apps</vt:lpstr>
      <vt:lpstr>Polished, Professional User Interface</vt:lpstr>
      <vt:lpstr>Demo</vt:lpstr>
      <vt:lpstr>1. New app model</vt:lpstr>
      <vt:lpstr>2. SharePoint deployment</vt:lpstr>
      <vt:lpstr>3. SQL back-end</vt:lpstr>
      <vt:lpstr>Data Challenges Solved </vt:lpstr>
      <vt:lpstr>Moving Data to Access Services</vt:lpstr>
      <vt:lpstr>Migrating Access Desktop Database to Access Services</vt:lpstr>
      <vt:lpstr>Legacy Access Database Challenges  </vt:lpstr>
      <vt:lpstr>Demo</vt:lpstr>
      <vt:lpstr>Recap </vt:lpstr>
      <vt:lpstr>What we gain </vt:lpstr>
      <vt:lpstr>Hybrid Deployment Option</vt:lpstr>
      <vt:lpstr>Demo</vt:lpstr>
      <vt:lpstr>Recap </vt:lpstr>
      <vt:lpstr>Migrating Excel Spreadsheets to Access Services </vt:lpstr>
      <vt:lpstr>Excel Spreadsheet Challenges </vt:lpstr>
      <vt:lpstr>Demo</vt:lpstr>
      <vt:lpstr>Recap </vt:lpstr>
      <vt:lpstr>Advantages of Relational Tables </vt:lpstr>
      <vt:lpstr>What we gain  </vt:lpstr>
      <vt:lpstr>Migrating Lotus Notes Databases to Access Services</vt:lpstr>
      <vt:lpstr>Lotus Notes challenges </vt:lpstr>
      <vt:lpstr>Export Data Options</vt:lpstr>
      <vt:lpstr>Migrate Lotus Notes Data to Access Services </vt:lpstr>
      <vt:lpstr>A Cool Method Using Http </vt:lpstr>
      <vt:lpstr>Demo</vt:lpstr>
      <vt:lpstr>Recap </vt:lpstr>
      <vt:lpstr>Advantages over Lotus Notes </vt:lpstr>
      <vt:lpstr>Publish Your App to SharePoint </vt:lpstr>
      <vt:lpstr>Access Client: “Save As Package”</vt:lpstr>
      <vt:lpstr>Upload to App Catalog: “new app”</vt:lpstr>
      <vt:lpstr>Add to Site: “add an app”</vt:lpstr>
      <vt:lpstr>Apps is Deployed to Site</vt:lpstr>
      <vt:lpstr>App Running on Site</vt:lpstr>
      <vt:lpstr>Conclusions </vt:lpstr>
      <vt:lpstr>Try Out Access 2013 Web Databases</vt:lpstr>
      <vt:lpstr>Access Engineering Team’s Sessions </vt:lpstr>
      <vt:lpstr>Related Sessions </vt:lpstr>
      <vt:lpstr>Resources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Legacy Data/Systems to SharePoint/SQL Azure with Access 2013 (Lotus Notes/MDB/Excel etc…)</dc:title>
  <dc:subject>SharePoint Conference 2012</dc:subject>
  <dc:creator>&lt;Speaker Name Here&gt;</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932</cp:revision>
  <dcterms:created xsi:type="dcterms:W3CDTF">2012-05-22T07:38:31Z</dcterms:created>
  <dcterms:modified xsi:type="dcterms:W3CDTF">2012-12-06T17:44:56Z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