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Lst>
  <p:notesMasterIdLst>
    <p:notesMasterId r:id="rId44"/>
  </p:notesMasterIdLst>
  <p:handoutMasterIdLst>
    <p:handoutMasterId r:id="rId45"/>
  </p:handoutMasterIdLst>
  <p:sldIdLst>
    <p:sldId id="1077" r:id="rId8"/>
    <p:sldId id="1078" r:id="rId9"/>
    <p:sldId id="1079" r:id="rId10"/>
    <p:sldId id="1080" r:id="rId11"/>
    <p:sldId id="1082" r:id="rId12"/>
    <p:sldId id="1083" r:id="rId13"/>
    <p:sldId id="1084" r:id="rId14"/>
    <p:sldId id="1085" r:id="rId15"/>
    <p:sldId id="1086" r:id="rId16"/>
    <p:sldId id="1087" r:id="rId17"/>
    <p:sldId id="1088" r:id="rId18"/>
    <p:sldId id="1089" r:id="rId19"/>
    <p:sldId id="1090" r:id="rId20"/>
    <p:sldId id="1091" r:id="rId21"/>
    <p:sldId id="1092" r:id="rId22"/>
    <p:sldId id="1093" r:id="rId23"/>
    <p:sldId id="1094" r:id="rId24"/>
    <p:sldId id="1095" r:id="rId25"/>
    <p:sldId id="1096" r:id="rId26"/>
    <p:sldId id="1097" r:id="rId27"/>
    <p:sldId id="1098" r:id="rId28"/>
    <p:sldId id="1099" r:id="rId29"/>
    <p:sldId id="1101" r:id="rId30"/>
    <p:sldId id="1102" r:id="rId31"/>
    <p:sldId id="1103" r:id="rId32"/>
    <p:sldId id="1104" r:id="rId33"/>
    <p:sldId id="1105" r:id="rId34"/>
    <p:sldId id="1106" r:id="rId35"/>
    <p:sldId id="1107" r:id="rId36"/>
    <p:sldId id="1108" r:id="rId37"/>
    <p:sldId id="1109" r:id="rId38"/>
    <p:sldId id="1110" r:id="rId39"/>
    <p:sldId id="1111" r:id="rId40"/>
    <p:sldId id="1112" r:id="rId41"/>
    <p:sldId id="1113" r:id="rId42"/>
    <p:sldId id="1076" r:id="rId4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p:scale>
          <a:sx n="118" d="100"/>
          <a:sy n="118" d="100"/>
        </p:scale>
        <p:origin x="-72" y="54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20" d="100"/>
        <a:sy n="2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viewProps" Target="viewProps.xml"/><Relationship Id="rId8"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7C37EDA-F73D-4529-B7F8-E0D50D055E94}"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893361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E807037C-9E0B-43E5-8315-4FCA40D1C65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6368171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a:lnSpc>
                <a:spcPct val="100000"/>
              </a:lnSpc>
            </a:pP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FC07A61E-829A-4CCB-BE00-02FFD4FDCCD1}"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278547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21</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11000341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22</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36733665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40117557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40371228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40371228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lnSpcReduction="10000"/>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27</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11000341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29</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2626591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32</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38291534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33</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11000341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MGXFY13</a:t>
            </a:r>
          </a:p>
          <a:p>
            <a:endParaRPr lang="en-US" dirty="0">
              <a:solidFill>
                <a:prstClr val="black"/>
              </a:solidFill>
            </a:endParaRPr>
          </a:p>
        </p:txBody>
      </p:sp>
      <p:sp>
        <p:nvSpPr>
          <p:cNvPr id="5" name="Footer Placeholder 4"/>
          <p:cNvSpPr>
            <a:spLocks noGrp="1"/>
          </p:cNvSpPr>
          <p:nvPr>
            <p:ph type="ftr" sz="quarter" idx="11"/>
          </p:nvPr>
        </p:nvSpPr>
        <p:spPr/>
        <p:txBody>
          <a:bodyPr/>
          <a:lstStyle/>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DC548596-DCD2-44CE-8A1F-876786E8DB10}"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9373498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3:08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36</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12/6/2012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3</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11000341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1C6F813-9EDD-4800-B306-4C07E49BC8A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684150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a:lnSpc>
                <a:spcPct val="100000"/>
              </a:lnSpc>
            </a:pP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FC07A61E-829A-4CCB-BE00-02FFD4FDCCD1}"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4746004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40371228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94963D3-94DE-49AB-9B5D-05A0BADB8BD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729626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7DDDD3B-A266-49DD-BDFC-E61D52E249CB}"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0393910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Developer</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1317EB96-D277-44CB-AB26-87539444C3C9}"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42590184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56937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dirty="0">
                <a:solidFill>
                  <a:srgbClr val="505050"/>
                </a:solidFill>
              </a:endParaRPr>
            </a:p>
          </p:txBody>
        </p:sp>
      </p:grpSp>
    </p:spTree>
    <p:extLst>
      <p:ext uri="{BB962C8B-B14F-4D97-AF65-F5344CB8AC3E}">
        <p14:creationId xmlns:p14="http://schemas.microsoft.com/office/powerpoint/2010/main" val="3709217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3747099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52734132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0868441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8621370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9732003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99900800"/>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6130987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39646464"/>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81825339"/>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91044363"/>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6775945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93496475"/>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68532348"/>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9859098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3621041"/>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327439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885336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6992955"/>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80022577"/>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658892422"/>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9398757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52723084"/>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99766101"/>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938346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58621366"/>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9020545"/>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05450889"/>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68340955"/>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23966672"/>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9345557"/>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image" Target="../media/image7.png"/><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theme" Target="../theme/theme4.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50941974"/>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98531088"/>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4.xml"/><Relationship Id="rId1" Type="http://schemas.openxmlformats.org/officeDocument/2006/relationships/tags" Target="../tags/tag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6.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2.xml.rels><?xml version="1.0" encoding="UTF-8" standalone="yes"?>
<Relationships xmlns="http://schemas.openxmlformats.org/package/2006/relationships"><Relationship Id="rId3" Type="http://schemas.openxmlformats.org/officeDocument/2006/relationships/hyperlink" Target="http://dev.office.com/" TargetMode="External"/><Relationship Id="rId2" Type="http://schemas.openxmlformats.org/officeDocument/2006/relationships/notesSlide" Target="../notesSlides/notesSlide20.xml"/><Relationship Id="rId1" Type="http://schemas.openxmlformats.org/officeDocument/2006/relationships/slideLayout" Target="../slideLayouts/slideLayout26.xml"/><Relationship Id="rId4" Type="http://schemas.openxmlformats.org/officeDocument/2006/relationships/image" Target="../media/image8.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myspc.sharepointconference.com/" TargetMode="External"/><Relationship Id="rId1" Type="http://schemas.openxmlformats.org/officeDocument/2006/relationships/slideLayout" Target="../slideLayouts/slideLayout65.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4.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3" Type="http://schemas.openxmlformats.org/officeDocument/2006/relationships/hyperlink" Target="http://dev.office.com/" TargetMode="External"/><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12887620"/>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SharePoint app artifacts</a:t>
            </a:r>
            <a:endParaRPr lang="en-US" dirty="0"/>
          </a:p>
        </p:txBody>
      </p:sp>
    </p:spTree>
    <p:extLst>
      <p:ext uri="{BB962C8B-B14F-4D97-AF65-F5344CB8AC3E}">
        <p14:creationId xmlns:p14="http://schemas.microsoft.com/office/powerpoint/2010/main" val="2628675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2769989"/>
          </a:xfrm>
        </p:spPr>
        <p:txBody>
          <a:bodyPr/>
          <a:lstStyle/>
          <a:p>
            <a:r>
              <a:rPr lang="en-US" sz="4000" dirty="0" smtClean="0"/>
              <a:t>Designer over XML</a:t>
            </a:r>
          </a:p>
          <a:p>
            <a:pPr lvl="1"/>
            <a:r>
              <a:rPr lang="en-US" dirty="0" smtClean="0"/>
              <a:t>App Properties</a:t>
            </a:r>
          </a:p>
          <a:p>
            <a:pPr lvl="1"/>
            <a:r>
              <a:rPr lang="en-US" dirty="0" smtClean="0"/>
              <a:t>Permissions</a:t>
            </a:r>
          </a:p>
          <a:p>
            <a:pPr lvl="1"/>
            <a:r>
              <a:rPr lang="en-US" dirty="0" smtClean="0"/>
              <a:t>Prerequisites</a:t>
            </a:r>
          </a:p>
          <a:p>
            <a:pPr lvl="1"/>
            <a:r>
              <a:rPr lang="en-US" dirty="0" smtClean="0"/>
              <a:t>Supported Locales</a:t>
            </a:r>
          </a:p>
          <a:p>
            <a:pPr lvl="1"/>
            <a:r>
              <a:rPr lang="en-US" dirty="0" smtClean="0"/>
              <a:t>Remote Endpoints</a:t>
            </a:r>
            <a:endParaRPr lang="en-US" dirty="0"/>
          </a:p>
        </p:txBody>
      </p:sp>
      <p:sp>
        <p:nvSpPr>
          <p:cNvPr id="3" name="Title 2"/>
          <p:cNvSpPr>
            <a:spLocks noGrp="1"/>
          </p:cNvSpPr>
          <p:nvPr>
            <p:ph type="title"/>
          </p:nvPr>
        </p:nvSpPr>
        <p:spPr/>
        <p:txBody>
          <a:bodyPr/>
          <a:lstStyle/>
          <a:p>
            <a:r>
              <a:rPr lang="en-US" dirty="0" smtClean="0"/>
              <a:t>App Manifest</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7348" y="1455283"/>
            <a:ext cx="6260689" cy="333737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62828773"/>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274638" y="1212850"/>
            <a:ext cx="11887200" cy="4124206"/>
          </a:xfrm>
        </p:spPr>
        <p:txBody>
          <a:bodyPr/>
          <a:lstStyle/>
          <a:p>
            <a:r>
              <a:rPr lang="en-US" dirty="0" smtClean="0"/>
              <a:t>Lists</a:t>
            </a:r>
          </a:p>
          <a:p>
            <a:pPr lvl="1"/>
            <a:r>
              <a:rPr lang="en-US" dirty="0" smtClean="0"/>
              <a:t>Define list definitions &amp; instances</a:t>
            </a:r>
          </a:p>
          <a:p>
            <a:pPr lvl="1"/>
            <a:r>
              <a:rPr lang="en-US" dirty="0" smtClean="0"/>
              <a:t>Create custom views</a:t>
            </a:r>
          </a:p>
          <a:p>
            <a:pPr lvl="1"/>
            <a:endParaRPr lang="en-US" dirty="0" smtClean="0"/>
          </a:p>
          <a:p>
            <a:r>
              <a:rPr lang="en-US" dirty="0" smtClean="0"/>
              <a:t>Content Types</a:t>
            </a:r>
          </a:p>
          <a:p>
            <a:pPr lvl="1"/>
            <a:r>
              <a:rPr lang="en-US" dirty="0" smtClean="0"/>
              <a:t>Define content types</a:t>
            </a:r>
          </a:p>
          <a:p>
            <a:pPr lvl="1"/>
            <a:r>
              <a:rPr lang="en-US" dirty="0" smtClean="0"/>
              <a:t>Configure columns</a:t>
            </a:r>
          </a:p>
          <a:p>
            <a:endParaRPr lang="en-US" dirty="0"/>
          </a:p>
        </p:txBody>
      </p:sp>
      <p:sp>
        <p:nvSpPr>
          <p:cNvPr id="34" name="Title 33"/>
          <p:cNvSpPr>
            <a:spLocks noGrp="1"/>
          </p:cNvSpPr>
          <p:nvPr>
            <p:ph type="title"/>
          </p:nvPr>
        </p:nvSpPr>
        <p:spPr/>
        <p:txBody>
          <a:bodyPr/>
          <a:lstStyle/>
          <a:p>
            <a:r>
              <a:rPr lang="en-US" dirty="0" smtClean="0"/>
              <a:t>Lists &amp; Content Types</a:t>
            </a:r>
            <a:endParaRPr lang="en-US" sz="3200" dirty="0">
              <a:gradFill>
                <a:gsLst>
                  <a:gs pos="1250">
                    <a:schemeClr val="tx1"/>
                  </a:gs>
                  <a:gs pos="100000">
                    <a:schemeClr val="tx1"/>
                  </a:gs>
                </a:gsLst>
                <a:lin ang="5400000" scaled="0"/>
              </a:gradFill>
            </a:endParaRPr>
          </a:p>
        </p:txBody>
      </p:sp>
      <p:pic>
        <p:nvPicPr>
          <p:cNvPr id="6" name="Picture 5"/>
          <p:cNvPicPr>
            <a:picLocks noChangeAspect="1"/>
          </p:cNvPicPr>
          <p:nvPr/>
        </p:nvPicPr>
        <p:blipFill>
          <a:blip r:embed="rId3"/>
          <a:stretch>
            <a:fillRect/>
          </a:stretch>
        </p:blipFill>
        <p:spPr>
          <a:xfrm>
            <a:off x="5989637" y="1669064"/>
            <a:ext cx="6288751" cy="4560000"/>
          </a:xfrm>
          <a:prstGeom prst="rect">
            <a:avLst/>
          </a:prstGeom>
          <a:ln>
            <a:noFill/>
          </a:ln>
          <a:effectLst>
            <a:outerShdw blurRad="292100" dist="139700" dir="2700000" algn="tl" rotWithShape="0">
              <a:srgbClr val="333333">
                <a:alpha val="65000"/>
              </a:srgbClr>
            </a:outerShdw>
          </a:effectLst>
        </p:spPr>
      </p:pic>
      <p:sp>
        <p:nvSpPr>
          <p:cNvPr id="13" name="Text Placeholder 1"/>
          <p:cNvSpPr txBox="1">
            <a:spLocks/>
          </p:cNvSpPr>
          <p:nvPr/>
        </p:nvSpPr>
        <p:spPr>
          <a:xfrm>
            <a:off x="274639" y="1212849"/>
            <a:ext cx="5486399" cy="3176254"/>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a:gradFill>
                <a:gsLst>
                  <a:gs pos="1250">
                    <a:srgbClr val="505050"/>
                  </a:gs>
                  <a:gs pos="100000">
                    <a:srgbClr val="505050"/>
                  </a:gs>
                </a:gsLst>
                <a:lin ang="5400000" scaled="0"/>
              </a:gradFill>
            </a:endParaRPr>
          </a:p>
        </p:txBody>
      </p:sp>
    </p:spTree>
    <p:extLst>
      <p:ext uri="{BB962C8B-B14F-4D97-AF65-F5344CB8AC3E}">
        <p14:creationId xmlns:p14="http://schemas.microsoft.com/office/powerpoint/2010/main" val="1654405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274638" y="1212850"/>
            <a:ext cx="5105399" cy="3604064"/>
          </a:xfrm>
        </p:spPr>
        <p:txBody>
          <a:bodyPr/>
          <a:lstStyle/>
          <a:p>
            <a:endParaRPr lang="en-US" dirty="0" smtClean="0"/>
          </a:p>
          <a:p>
            <a:r>
              <a:rPr lang="en-US" dirty="0" smtClean="0"/>
              <a:t>End-to-end tooling</a:t>
            </a:r>
          </a:p>
          <a:p>
            <a:pPr lvl="1">
              <a:spcAft>
                <a:spcPts val="600"/>
              </a:spcAft>
            </a:pPr>
            <a:r>
              <a:rPr lang="en-US" dirty="0" smtClean="0"/>
              <a:t>Create Site &amp; List Workflows</a:t>
            </a:r>
          </a:p>
          <a:p>
            <a:pPr lvl="1">
              <a:spcAft>
                <a:spcPts val="600"/>
              </a:spcAft>
            </a:pPr>
            <a:r>
              <a:rPr lang="en-US" dirty="0"/>
              <a:t>Rich Workflow Designer</a:t>
            </a:r>
          </a:p>
          <a:p>
            <a:pPr lvl="1">
              <a:spcAft>
                <a:spcPts val="600"/>
              </a:spcAft>
            </a:pPr>
            <a:r>
              <a:rPr lang="en-US" dirty="0" smtClean="0"/>
              <a:t>Initiation Form &amp; Custom Activity Templates</a:t>
            </a:r>
          </a:p>
          <a:p>
            <a:pPr lvl="1">
              <a:spcAft>
                <a:spcPts val="600"/>
              </a:spcAft>
            </a:pPr>
            <a:r>
              <a:rPr lang="en-US" dirty="0" smtClean="0"/>
              <a:t>Interactive Debugging </a:t>
            </a:r>
          </a:p>
        </p:txBody>
      </p:sp>
      <p:sp>
        <p:nvSpPr>
          <p:cNvPr id="2" name="Title 1"/>
          <p:cNvSpPr>
            <a:spLocks noGrp="1"/>
          </p:cNvSpPr>
          <p:nvPr>
            <p:ph type="title"/>
          </p:nvPr>
        </p:nvSpPr>
        <p:spPr/>
        <p:txBody>
          <a:bodyPr/>
          <a:lstStyle/>
          <a:p>
            <a:r>
              <a:rPr lang="en-US" dirty="0" smtClean="0"/>
              <a:t>SharePoint Workflows</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0037" y="1592262"/>
            <a:ext cx="7056438" cy="421051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4285126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7003" y="1430401"/>
            <a:ext cx="6246034" cy="2289858"/>
          </a:xfrm>
        </p:spPr>
        <p:txBody>
          <a:bodyPr/>
          <a:lstStyle/>
          <a:p>
            <a:r>
              <a:rPr lang="en-US" dirty="0" smtClean="0"/>
              <a:t>Add apps for Office</a:t>
            </a:r>
          </a:p>
          <a:p>
            <a:pPr lvl="1"/>
            <a:r>
              <a:rPr lang="en-US" dirty="0" smtClean="0"/>
              <a:t>Integrated with a Document Library</a:t>
            </a:r>
          </a:p>
          <a:p>
            <a:pPr lvl="1"/>
            <a:r>
              <a:rPr lang="en-US" dirty="0" smtClean="0"/>
              <a:t>Embedded in the Document Template</a:t>
            </a:r>
          </a:p>
          <a:p>
            <a:pPr lvl="1"/>
            <a:r>
              <a:rPr lang="en-US" dirty="0" smtClean="0"/>
              <a:t>Deployed as part of the app for SharePoint</a:t>
            </a:r>
            <a:endParaRPr lang="en-US" dirty="0"/>
          </a:p>
        </p:txBody>
      </p:sp>
      <p:sp>
        <p:nvSpPr>
          <p:cNvPr id="2" name="Title 1"/>
          <p:cNvSpPr>
            <a:spLocks noGrp="1"/>
          </p:cNvSpPr>
          <p:nvPr>
            <p:ph type="title"/>
          </p:nvPr>
        </p:nvSpPr>
        <p:spPr/>
        <p:txBody>
          <a:bodyPr/>
          <a:lstStyle/>
          <a:p>
            <a:r>
              <a:rPr lang="en-US" dirty="0" smtClean="0"/>
              <a:t>Office-enabled app for SharePoint</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99237" y="1439862"/>
            <a:ext cx="5715798" cy="4725059"/>
          </a:xfrm>
          <a:prstGeom prst="rect">
            <a:avLst/>
          </a:prstGeom>
          <a:ln>
            <a:noFill/>
          </a:ln>
          <a:effectLst>
            <a:outerShdw blurRad="292100" dist="139700" dir="2700000" algn="tl" rotWithShape="0">
              <a:srgbClr val="333333">
                <a:alpha val="65000"/>
              </a:srgbClr>
            </a:outerShdw>
          </a:effectLst>
        </p:spPr>
      </p:pic>
      <p:grpSp>
        <p:nvGrpSpPr>
          <p:cNvPr id="5" name="Group 4"/>
          <p:cNvGrpSpPr/>
          <p:nvPr/>
        </p:nvGrpSpPr>
        <p:grpSpPr>
          <a:xfrm>
            <a:off x="1036637" y="3725862"/>
            <a:ext cx="4038601" cy="3080767"/>
            <a:chOff x="1036636" y="3913758"/>
            <a:chExt cx="4038601" cy="3080767"/>
          </a:xfrm>
        </p:grpSpPr>
        <p:sp>
          <p:nvSpPr>
            <p:cNvPr id="6" name="Rectangle 5"/>
            <p:cNvSpPr/>
            <p:nvPr/>
          </p:nvSpPr>
          <p:spPr>
            <a:xfrm>
              <a:off x="1036636" y="3913758"/>
              <a:ext cx="4038601" cy="3080767"/>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a:lstStyle/>
            <a:p>
              <a:pPr algn="ctr" defTabSz="932559">
                <a:defRPr/>
              </a:pPr>
              <a:r>
                <a:rPr lang="en-US" sz="1377" b="1" kern="0" dirty="0" smtClean="0">
                  <a:solidFill>
                    <a:prstClr val="white"/>
                  </a:solidFill>
                </a:rPr>
                <a:t>App for SharePoint</a:t>
              </a:r>
            </a:p>
          </p:txBody>
        </p:sp>
        <p:sp>
          <p:nvSpPr>
            <p:cNvPr id="7" name="Rectangle 6"/>
            <p:cNvSpPr/>
            <p:nvPr/>
          </p:nvSpPr>
          <p:spPr>
            <a:xfrm>
              <a:off x="1531936" y="4293771"/>
              <a:ext cx="3048000" cy="2327691"/>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a:lstStyle/>
            <a:p>
              <a:pPr algn="ctr" defTabSz="932559">
                <a:defRPr/>
              </a:pPr>
              <a:r>
                <a:rPr lang="en-US" sz="1377" b="1" kern="0" dirty="0" smtClean="0">
                  <a:solidFill>
                    <a:prstClr val="white"/>
                  </a:solidFill>
                </a:rPr>
                <a:t>Document Library</a:t>
              </a:r>
            </a:p>
          </p:txBody>
        </p:sp>
        <p:grpSp>
          <p:nvGrpSpPr>
            <p:cNvPr id="8" name="Group 7"/>
            <p:cNvGrpSpPr/>
            <p:nvPr/>
          </p:nvGrpSpPr>
          <p:grpSpPr>
            <a:xfrm>
              <a:off x="2113173" y="4671221"/>
              <a:ext cx="1885527" cy="1626748"/>
              <a:chOff x="1903201" y="3268662"/>
              <a:chExt cx="1885527" cy="1626748"/>
            </a:xfrm>
          </p:grpSpPr>
          <p:sp>
            <p:nvSpPr>
              <p:cNvPr id="9" name="Rectangle 8"/>
              <p:cNvSpPr/>
              <p:nvPr/>
            </p:nvSpPr>
            <p:spPr>
              <a:xfrm>
                <a:off x="1903201" y="3268662"/>
                <a:ext cx="1885527" cy="1626748"/>
              </a:xfrm>
              <a:prstGeom prst="rect">
                <a:avLst/>
              </a:prstGeom>
              <a:ln w="9525" cap="flat" cmpd="sng" algn="ctr">
                <a:solidFill>
                  <a:srgbClr val="FFFFFF"/>
                </a:solidFill>
                <a:prstDash val="sysDash"/>
                <a:headEnd type="none" w="med" len="med"/>
                <a:tailEnd type="none" w="med" len="med"/>
              </a:ln>
              <a:effectLst/>
            </p:spPr>
            <p:style>
              <a:lnRef idx="0">
                <a:scrgbClr r="0" g="0" b="0"/>
              </a:lnRef>
              <a:fillRef idx="1001">
                <a:schemeClr val="dk2"/>
              </a:fillRef>
              <a:effectRef idx="0">
                <a:scrgbClr r="0" g="0" b="0"/>
              </a:effectRef>
              <a:fontRef idx="major"/>
            </p:style>
            <p:txBody>
              <a:bodyPr anchor="t"/>
              <a:lstStyle/>
              <a:p>
                <a:pPr algn="ctr" defTabSz="932559">
                  <a:defRPr/>
                </a:pPr>
                <a:endParaRPr lang="en-US" sz="1377" b="1" kern="0" dirty="0" smtClean="0">
                  <a:solidFill>
                    <a:prstClr val="white"/>
                  </a:solidFill>
                  <a:latin typeface="Segoe UI"/>
                </a:endParaRPr>
              </a:p>
              <a:p>
                <a:pPr algn="ctr" defTabSz="932559">
                  <a:defRPr/>
                </a:pPr>
                <a:r>
                  <a:rPr lang="en-US" sz="1377" b="1" kern="0" dirty="0" smtClean="0">
                    <a:solidFill>
                      <a:prstClr val="white"/>
                    </a:solidFill>
                    <a:latin typeface="Segoe UI"/>
                  </a:rPr>
                  <a:t>Document </a:t>
                </a:r>
              </a:p>
              <a:p>
                <a:pPr algn="ctr" defTabSz="932559">
                  <a:defRPr/>
                </a:pPr>
                <a:r>
                  <a:rPr lang="en-US" sz="1377" b="1" kern="0" dirty="0" smtClean="0">
                    <a:solidFill>
                      <a:prstClr val="white"/>
                    </a:solidFill>
                    <a:latin typeface="Segoe UI"/>
                  </a:rPr>
                  <a:t>Template </a:t>
                </a:r>
              </a:p>
            </p:txBody>
          </p:sp>
          <p:grpSp>
            <p:nvGrpSpPr>
              <p:cNvPr id="10" name="Group 9"/>
              <p:cNvGrpSpPr/>
              <p:nvPr/>
            </p:nvGrpSpPr>
            <p:grpSpPr>
              <a:xfrm>
                <a:off x="2484438" y="4012861"/>
                <a:ext cx="670213" cy="670038"/>
                <a:chOff x="3118244" y="4864450"/>
                <a:chExt cx="986364" cy="986107"/>
              </a:xfrm>
            </p:grpSpPr>
            <p:sp>
              <p:nvSpPr>
                <p:cNvPr id="11" name="Rectangle 10"/>
                <p:cNvSpPr/>
                <p:nvPr/>
              </p:nvSpPr>
              <p:spPr bwMode="auto">
                <a:xfrm>
                  <a:off x="3118244" y="4864450"/>
                  <a:ext cx="986364" cy="986107"/>
                </a:xfrm>
                <a:prstGeom prst="rect">
                  <a:avLst/>
                </a:prstGeom>
                <a:solidFill>
                  <a:srgbClr val="00BCF2"/>
                </a:solidFill>
                <a:ln w="9525" cap="flat" cmpd="sng" algn="ctr">
                  <a:noFill/>
                  <a:prstDash val="solid"/>
                  <a:headEnd type="none" w="med" len="med"/>
                  <a:tailEnd type="none" w="med" len="med"/>
                </a:ln>
                <a:effectLst/>
              </p:spPr>
              <p:txBody>
                <a:bodyPr rot="0" spcFirstLastPara="0" vertOverflow="overflow" horzOverflow="overflow" vert="horz" wrap="square" lIns="69894" tIns="34948" rIns="34948" bIns="69894" numCol="1" spcCol="0" rtlCol="0" fromWordArt="0" anchor="b" anchorCtr="0" forceAA="0" compatLnSpc="1">
                  <a:prstTxWarp prst="textNoShape">
                    <a:avLst/>
                  </a:prstTxWarp>
                  <a:noAutofit/>
                </a:bodyPr>
                <a:lstStyle/>
                <a:p>
                  <a:pPr algn="ctr" defTabSz="698689" fontAlgn="base">
                    <a:spcBef>
                      <a:spcPct val="0"/>
                    </a:spcBef>
                    <a:spcAft>
                      <a:spcPct val="0"/>
                    </a:spcAft>
                    <a:defRPr/>
                  </a:pPr>
                  <a:r>
                    <a:rPr lang="en-US" sz="1122" kern="0" spc="-39" dirty="0" smtClean="0">
                      <a:gradFill>
                        <a:gsLst>
                          <a:gs pos="0">
                            <a:srgbClr val="FFFFFF"/>
                          </a:gs>
                          <a:gs pos="100000">
                            <a:srgbClr val="FFFFFF"/>
                          </a:gs>
                        </a:gsLst>
                        <a:lin ang="5400000" scaled="0"/>
                      </a:gradFill>
                      <a:ea typeface="Segoe UI" pitchFamily="34" charset="0"/>
                      <a:cs typeface="Segoe UI" pitchFamily="34" charset="0"/>
                    </a:rPr>
                    <a:t>App</a:t>
                  </a:r>
                </a:p>
              </p:txBody>
            </p:sp>
            <p:grpSp>
              <p:nvGrpSpPr>
                <p:cNvPr id="12" name="Group 11"/>
                <p:cNvGrpSpPr/>
                <p:nvPr/>
              </p:nvGrpSpPr>
              <p:grpSpPr>
                <a:xfrm>
                  <a:off x="3450884" y="5005606"/>
                  <a:ext cx="457908" cy="509063"/>
                  <a:chOff x="7227539" y="5054519"/>
                  <a:chExt cx="1429564" cy="1589258"/>
                </a:xfrm>
              </p:grpSpPr>
              <p:sp>
                <p:nvSpPr>
                  <p:cNvPr id="13" name="Hexagon 12"/>
                  <p:cNvSpPr/>
                  <p:nvPr/>
                </p:nvSpPr>
                <p:spPr bwMode="auto">
                  <a:xfrm rot="5400000">
                    <a:off x="7238550" y="5159600"/>
                    <a:ext cx="1523633" cy="1313472"/>
                  </a:xfrm>
                  <a:prstGeom prst="hexagon">
                    <a:avLst/>
                  </a:prstGeom>
                  <a:solidFill>
                    <a:srgbClr val="FFFFFF"/>
                  </a:solidFill>
                  <a:ln w="3175" cap="flat" cmpd="sng" algn="ctr">
                    <a:solidFill>
                      <a:srgbClr val="00BCF2"/>
                    </a:solid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defRPr/>
                    </a:pPr>
                    <a:endParaRPr lang="en-US" sz="1428" kern="0" spc="-51"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Hexagon 13"/>
                  <p:cNvSpPr/>
                  <p:nvPr/>
                </p:nvSpPr>
                <p:spPr bwMode="auto">
                  <a:xfrm rot="5400000">
                    <a:off x="7168819" y="5851025"/>
                    <a:ext cx="851472" cy="734032"/>
                  </a:xfrm>
                  <a:prstGeom prst="hexagon">
                    <a:avLst/>
                  </a:prstGeom>
                  <a:solidFill>
                    <a:srgbClr val="FFFFFF"/>
                  </a:solidFill>
                  <a:ln w="3175" cap="flat" cmpd="sng" algn="ctr">
                    <a:solidFill>
                      <a:srgbClr val="00BCF2"/>
                    </a:solid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defRPr/>
                    </a:pPr>
                    <a:endParaRPr lang="en-US" sz="1428" kern="0" spc="-51" dirty="0" smtClean="0">
                      <a:gradFill>
                        <a:gsLst>
                          <a:gs pos="0">
                            <a:srgbClr val="FFFFFF"/>
                          </a:gs>
                          <a:gs pos="100000">
                            <a:srgbClr val="FFFFFF"/>
                          </a:gs>
                        </a:gsLst>
                        <a:lin ang="5400000" scaled="0"/>
                      </a:gradFill>
                      <a:ea typeface="Segoe UI" pitchFamily="34" charset="0"/>
                      <a:cs typeface="Segoe UI" pitchFamily="34" charset="0"/>
                    </a:endParaRPr>
                  </a:p>
                </p:txBody>
              </p:sp>
            </p:grpSp>
          </p:grpSp>
        </p:grpSp>
      </p:grpSp>
    </p:spTree>
    <p:extLst>
      <p:ext uri="{BB962C8B-B14F-4D97-AF65-F5344CB8AC3E}">
        <p14:creationId xmlns:p14="http://schemas.microsoft.com/office/powerpoint/2010/main" val="392238208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74639" y="1515931"/>
            <a:ext cx="11887200" cy="2228302"/>
          </a:xfrm>
        </p:spPr>
        <p:txBody>
          <a:bodyPr/>
          <a:lstStyle/>
          <a:p>
            <a:r>
              <a:rPr lang="en-US" dirty="0" smtClean="0"/>
              <a:t>Access OData Services </a:t>
            </a:r>
          </a:p>
          <a:p>
            <a:pPr lvl="1"/>
            <a:r>
              <a:rPr lang="en-US" dirty="0" smtClean="0"/>
              <a:t>Wizard &amp; Designer Support</a:t>
            </a:r>
          </a:p>
          <a:p>
            <a:pPr lvl="1"/>
            <a:r>
              <a:rPr lang="en-US" dirty="0" smtClean="0"/>
              <a:t>External Content Types</a:t>
            </a:r>
            <a:endParaRPr lang="en-US" dirty="0"/>
          </a:p>
          <a:p>
            <a:endParaRPr lang="en-US" dirty="0"/>
          </a:p>
        </p:txBody>
      </p:sp>
      <p:sp>
        <p:nvSpPr>
          <p:cNvPr id="2" name="Title 1"/>
          <p:cNvSpPr>
            <a:spLocks noGrp="1"/>
          </p:cNvSpPr>
          <p:nvPr>
            <p:ph type="title"/>
          </p:nvPr>
        </p:nvSpPr>
        <p:spPr/>
        <p:txBody>
          <a:bodyPr/>
          <a:lstStyle/>
          <a:p>
            <a:r>
              <a:rPr lang="en-US" dirty="0" smtClean="0"/>
              <a:t>Business Connectivity Services</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69485" y="1515931"/>
            <a:ext cx="6096915" cy="4643581"/>
          </a:xfrm>
          <a:prstGeom prst="rect">
            <a:avLst/>
          </a:prstGeom>
          <a:ln>
            <a:noFill/>
          </a:ln>
          <a:effectLst>
            <a:outerShdw blurRad="292100" dist="139700" dir="2700000" algn="tl" rotWithShape="0">
              <a:srgbClr val="333333">
                <a:alpha val="65000"/>
              </a:srgbClr>
            </a:outerShdw>
          </a:effectLst>
        </p:spPr>
      </p:pic>
      <p:pic>
        <p:nvPicPr>
          <p:cNvPr id="3" name="Picture 2"/>
          <p:cNvPicPr>
            <a:picLocks noChangeAspect="1"/>
          </p:cNvPicPr>
          <p:nvPr/>
        </p:nvPicPr>
        <p:blipFill>
          <a:blip r:embed="rId3"/>
          <a:stretch>
            <a:fillRect/>
          </a:stretch>
        </p:blipFill>
        <p:spPr>
          <a:xfrm>
            <a:off x="808037" y="3421062"/>
            <a:ext cx="4256425" cy="3102244"/>
          </a:xfrm>
          <a:prstGeom prst="rect">
            <a:avLst/>
          </a:prstGeom>
          <a:effectLst>
            <a:outerShdw blurRad="292100" dist="139700" dir="2700000" algn="tl" rotWithShape="0">
              <a:prstClr val="black">
                <a:alpha val="65000"/>
              </a:prstClr>
            </a:outerShdw>
          </a:effectLst>
        </p:spPr>
      </p:pic>
    </p:spTree>
    <p:extLst>
      <p:ext uri="{BB962C8B-B14F-4D97-AF65-F5344CB8AC3E}">
        <p14:creationId xmlns:p14="http://schemas.microsoft.com/office/powerpoint/2010/main" val="1393807157"/>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6095999" cy="2363724"/>
          </a:xfrm>
        </p:spPr>
        <p:txBody>
          <a:bodyPr/>
          <a:lstStyle/>
          <a:p>
            <a:r>
              <a:rPr lang="en-US" dirty="0" smtClean="0"/>
              <a:t>Create App Parts</a:t>
            </a:r>
          </a:p>
          <a:p>
            <a:pPr lvl="1"/>
            <a:r>
              <a:rPr lang="en-US" dirty="0" smtClean="0"/>
              <a:t>Wizard creates XML &amp; page</a:t>
            </a:r>
          </a:p>
          <a:p>
            <a:pPr lvl="1"/>
            <a:r>
              <a:rPr lang="en-US" dirty="0" smtClean="0"/>
              <a:t>Shine through parts of your app</a:t>
            </a:r>
          </a:p>
          <a:p>
            <a:pPr lvl="1"/>
            <a:r>
              <a:rPr lang="en-US" dirty="0" smtClean="0"/>
              <a:t>Create convenient launch points</a:t>
            </a:r>
          </a:p>
          <a:p>
            <a:pPr lvl="1"/>
            <a:r>
              <a:rPr lang="en-US" dirty="0" smtClean="0"/>
              <a:t>Content hosted in an </a:t>
            </a:r>
            <a:r>
              <a:rPr lang="en-US" dirty="0" err="1" smtClean="0"/>
              <a:t>IFrame</a:t>
            </a:r>
            <a:endParaRPr lang="en-US" dirty="0"/>
          </a:p>
        </p:txBody>
      </p:sp>
      <p:sp>
        <p:nvSpPr>
          <p:cNvPr id="3" name="Title 2"/>
          <p:cNvSpPr>
            <a:spLocks noGrp="1"/>
          </p:cNvSpPr>
          <p:nvPr>
            <p:ph type="title"/>
          </p:nvPr>
        </p:nvSpPr>
        <p:spPr/>
        <p:txBody>
          <a:bodyPr/>
          <a:lstStyle/>
          <a:p>
            <a:r>
              <a:rPr lang="en-US" dirty="0" smtClean="0"/>
              <a:t>Client Web Parts</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8405" y="1212849"/>
            <a:ext cx="5715798" cy="4544059"/>
          </a:xfrm>
          <a:prstGeom prst="rect">
            <a:avLst/>
          </a:prstGeom>
          <a:ln>
            <a:noFill/>
          </a:ln>
          <a:effectLst>
            <a:outerShdw blurRad="292100" dist="139700" dir="2700000" algn="tl" rotWithShape="0">
              <a:srgbClr val="333333">
                <a:alpha val="65000"/>
              </a:srgbClr>
            </a:outerShdw>
          </a:effectLst>
        </p:spPr>
      </p:pic>
      <p:sp>
        <p:nvSpPr>
          <p:cNvPr id="12" name="Rectangle 11"/>
          <p:cNvSpPr/>
          <p:nvPr/>
        </p:nvSpPr>
        <p:spPr>
          <a:xfrm>
            <a:off x="1417637" y="4444186"/>
            <a:ext cx="3120405" cy="1324297"/>
          </a:xfrm>
          <a:prstGeom prst="rect">
            <a:avLst/>
          </a:prstGeom>
          <a:solidFill>
            <a:schemeClr val="tx1"/>
          </a:solidFill>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dirty="0">
              <a:solidFill>
                <a:srgbClr val="FFFFFF">
                  <a:alpha val="99000"/>
                </a:srgbClr>
              </a:solidFill>
            </a:endParaRPr>
          </a:p>
        </p:txBody>
      </p:sp>
      <p:grpSp>
        <p:nvGrpSpPr>
          <p:cNvPr id="13" name="Group 12"/>
          <p:cNvGrpSpPr/>
          <p:nvPr/>
        </p:nvGrpSpPr>
        <p:grpSpPr>
          <a:xfrm>
            <a:off x="2490180" y="4671923"/>
            <a:ext cx="975317" cy="868826"/>
            <a:chOff x="745642" y="3225569"/>
            <a:chExt cx="914162" cy="609600"/>
          </a:xfrm>
          <a:effectLst>
            <a:outerShdw blurRad="50800" dist="38100" dir="2700000" algn="tl" rotWithShape="0">
              <a:prstClr val="black">
                <a:alpha val="40000"/>
              </a:prstClr>
            </a:outerShdw>
          </a:effectLst>
        </p:grpSpPr>
        <p:sp>
          <p:nvSpPr>
            <p:cNvPr id="14" name="Rectangle 13"/>
            <p:cNvSpPr/>
            <p:nvPr/>
          </p:nvSpPr>
          <p:spPr>
            <a:xfrm>
              <a:off x="745642" y="3225569"/>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dirty="0">
                <a:solidFill>
                  <a:srgbClr val="000000"/>
                </a:solidFill>
              </a:endParaRPr>
            </a:p>
          </p:txBody>
        </p:sp>
        <p:sp>
          <p:nvSpPr>
            <p:cNvPr id="15" name="Rectangle 14"/>
            <p:cNvSpPr/>
            <p:nvPr/>
          </p:nvSpPr>
          <p:spPr>
            <a:xfrm>
              <a:off x="907236" y="3332943"/>
              <a:ext cx="253934" cy="1524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dirty="0">
                <a:solidFill>
                  <a:srgbClr val="000000"/>
                </a:solidFill>
              </a:endParaRPr>
            </a:p>
          </p:txBody>
        </p:sp>
        <p:sp>
          <p:nvSpPr>
            <p:cNvPr id="16" name="Rectangle 15"/>
            <p:cNvSpPr/>
            <p:nvPr/>
          </p:nvSpPr>
          <p:spPr>
            <a:xfrm>
              <a:off x="907236" y="3582324"/>
              <a:ext cx="253934" cy="1524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dirty="0">
                <a:solidFill>
                  <a:srgbClr val="000000"/>
                </a:solidFill>
              </a:endParaRPr>
            </a:p>
          </p:txBody>
        </p:sp>
        <p:sp>
          <p:nvSpPr>
            <p:cNvPr id="17" name="Rectangle 16"/>
            <p:cNvSpPr/>
            <p:nvPr/>
          </p:nvSpPr>
          <p:spPr>
            <a:xfrm>
              <a:off x="1265052" y="3322553"/>
              <a:ext cx="253934" cy="42602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dirty="0">
                <a:solidFill>
                  <a:srgbClr val="000000"/>
                </a:solidFill>
              </a:endParaRPr>
            </a:p>
          </p:txBody>
        </p:sp>
      </p:grpSp>
    </p:spTree>
    <p:extLst>
      <p:ext uri="{BB962C8B-B14F-4D97-AF65-F5344CB8AC3E}">
        <p14:creationId xmlns:p14="http://schemas.microsoft.com/office/powerpoint/2010/main" val="1273134573"/>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p:txBody>
          <a:bodyPr/>
          <a:lstStyle/>
          <a:p>
            <a:r>
              <a:rPr lang="en-US" dirty="0" smtClean="0"/>
              <a:t>Create UI Extensions</a:t>
            </a:r>
          </a:p>
          <a:p>
            <a:pPr lvl="1"/>
            <a:r>
              <a:rPr lang="en-US" dirty="0" smtClean="0"/>
              <a:t>Show on the ribbon</a:t>
            </a:r>
          </a:p>
          <a:p>
            <a:pPr lvl="1"/>
            <a:r>
              <a:rPr lang="en-US" dirty="0" smtClean="0"/>
              <a:t>Add to item menu</a:t>
            </a:r>
            <a:r>
              <a:rPr lang="en-US" dirty="0"/>
              <a:t> </a:t>
            </a:r>
            <a:r>
              <a:rPr lang="en-US" dirty="0" smtClean="0"/>
              <a:t>(ECB)</a:t>
            </a:r>
          </a:p>
          <a:p>
            <a:pPr lvl="1"/>
            <a:r>
              <a:rPr lang="en-US" dirty="0" smtClean="0"/>
              <a:t>Wizard creates XML</a:t>
            </a:r>
          </a:p>
          <a:p>
            <a:pPr lvl="1"/>
            <a:endParaRPr lang="en-US" dirty="0" smtClean="0"/>
          </a:p>
          <a:p>
            <a:pPr lvl="1"/>
            <a:endParaRPr lang="en-US" dirty="0"/>
          </a:p>
        </p:txBody>
      </p:sp>
      <p:sp>
        <p:nvSpPr>
          <p:cNvPr id="2" name="Title 1"/>
          <p:cNvSpPr>
            <a:spLocks noGrp="1"/>
          </p:cNvSpPr>
          <p:nvPr>
            <p:ph type="title"/>
          </p:nvPr>
        </p:nvSpPr>
        <p:spPr/>
        <p:txBody>
          <a:bodyPr/>
          <a:lstStyle/>
          <a:p>
            <a:r>
              <a:rPr lang="en-US" dirty="0" smtClean="0"/>
              <a:t>UI Custom Actions</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55567" y="1212849"/>
            <a:ext cx="5706271" cy="4601217"/>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1421432" y="4446387"/>
            <a:ext cx="3120405" cy="1324297"/>
          </a:xfrm>
          <a:prstGeom prst="rect">
            <a:avLst/>
          </a:prstGeom>
          <a:solidFill>
            <a:schemeClr val="tx1"/>
          </a:solidFill>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dirty="0">
              <a:solidFill>
                <a:srgbClr val="FFFFFF">
                  <a:alpha val="99000"/>
                </a:srgbClr>
              </a:solidFill>
            </a:endParaRPr>
          </a:p>
        </p:txBody>
      </p:sp>
      <p:grpSp>
        <p:nvGrpSpPr>
          <p:cNvPr id="8" name="Group 7"/>
          <p:cNvGrpSpPr/>
          <p:nvPr/>
        </p:nvGrpSpPr>
        <p:grpSpPr>
          <a:xfrm>
            <a:off x="2493975" y="4658560"/>
            <a:ext cx="975317" cy="899950"/>
            <a:chOff x="722556" y="4507115"/>
            <a:chExt cx="914162" cy="609600"/>
          </a:xfrm>
          <a:effectLst>
            <a:outerShdw blurRad="50800" dist="38100" dir="2700000" algn="tl" rotWithShape="0">
              <a:prstClr val="black">
                <a:alpha val="40000"/>
              </a:prstClr>
            </a:outerShdw>
          </a:effectLst>
        </p:grpSpPr>
        <p:sp>
          <p:nvSpPr>
            <p:cNvPr id="9" name="Rectangle 8"/>
            <p:cNvSpPr/>
            <p:nvPr/>
          </p:nvSpPr>
          <p:spPr>
            <a:xfrm>
              <a:off x="722556" y="4507115"/>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dirty="0">
                <a:solidFill>
                  <a:srgbClr val="000000"/>
                </a:solidFill>
              </a:endParaRPr>
            </a:p>
          </p:txBody>
        </p:sp>
        <p:sp>
          <p:nvSpPr>
            <p:cNvPr id="10" name="Folded Corner 9"/>
            <p:cNvSpPr/>
            <p:nvPr/>
          </p:nvSpPr>
          <p:spPr>
            <a:xfrm rot="16200000">
              <a:off x="1012108" y="4625938"/>
              <a:ext cx="360449" cy="560963"/>
            </a:xfrm>
            <a:prstGeom prst="foldedCorner">
              <a:avLst>
                <a:gd name="adj" fmla="val 41358"/>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dirty="0">
                <a:solidFill>
                  <a:srgbClr val="000000"/>
                </a:solidFill>
              </a:endParaRPr>
            </a:p>
          </p:txBody>
        </p:sp>
        <p:sp>
          <p:nvSpPr>
            <p:cNvPr id="11" name="Rectangle 10"/>
            <p:cNvSpPr/>
            <p:nvPr/>
          </p:nvSpPr>
          <p:spPr>
            <a:xfrm>
              <a:off x="967255" y="4969719"/>
              <a:ext cx="385679" cy="8312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dirty="0">
                <a:solidFill>
                  <a:srgbClr val="000000"/>
                </a:solidFill>
              </a:endParaRPr>
            </a:p>
          </p:txBody>
        </p:sp>
      </p:grpSp>
      <p:sp>
        <p:nvSpPr>
          <p:cNvPr id="12" name="Rectangle 11"/>
          <p:cNvSpPr/>
          <p:nvPr/>
        </p:nvSpPr>
        <p:spPr>
          <a:xfrm>
            <a:off x="2583019" y="4701712"/>
            <a:ext cx="838200" cy="237744"/>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dirty="0">
              <a:solidFill>
                <a:srgbClr val="000000"/>
              </a:solidFill>
            </a:endParaRPr>
          </a:p>
        </p:txBody>
      </p:sp>
      <p:sp>
        <p:nvSpPr>
          <p:cNvPr id="13" name="Rectangle 12"/>
          <p:cNvSpPr/>
          <p:nvPr/>
        </p:nvSpPr>
        <p:spPr>
          <a:xfrm>
            <a:off x="2659217" y="4755385"/>
            <a:ext cx="685800" cy="12272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dirty="0">
              <a:solidFill>
                <a:srgbClr val="000000"/>
              </a:solidFill>
            </a:endParaRPr>
          </a:p>
        </p:txBody>
      </p:sp>
      <p:sp>
        <p:nvSpPr>
          <p:cNvPr id="14" name="Rectangle 13"/>
          <p:cNvSpPr/>
          <p:nvPr/>
        </p:nvSpPr>
        <p:spPr>
          <a:xfrm>
            <a:off x="2754002" y="5191319"/>
            <a:ext cx="411480" cy="12272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dirty="0">
              <a:solidFill>
                <a:srgbClr val="000000"/>
              </a:solidFill>
            </a:endParaRPr>
          </a:p>
        </p:txBody>
      </p:sp>
    </p:spTree>
    <p:extLst>
      <p:ext uri="{BB962C8B-B14F-4D97-AF65-F5344CB8AC3E}">
        <p14:creationId xmlns:p14="http://schemas.microsoft.com/office/powerpoint/2010/main" val="4266825773"/>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SharePoint app artifacts</a:t>
            </a:r>
            <a:endParaRPr lang="en-US" dirty="0"/>
          </a:p>
        </p:txBody>
      </p:sp>
      <p:sp>
        <p:nvSpPr>
          <p:cNvPr id="5" name="Text Placeholder 4"/>
          <p:cNvSpPr>
            <a:spLocks noGrp="1"/>
          </p:cNvSpPr>
          <p:nvPr>
            <p:ph type="body" sz="quarter" idx="12"/>
          </p:nvPr>
        </p:nvSpPr>
        <p:spPr/>
        <p:txBody>
          <a:bodyPr/>
          <a:lstStyle/>
          <a:p>
            <a:endParaRPr lang="en-US" dirty="0" smtClean="0"/>
          </a:p>
          <a:p>
            <a:r>
              <a:rPr lang="en-US" dirty="0" smtClean="0"/>
              <a:t>Sean Laberee</a:t>
            </a:r>
            <a:endParaRPr lang="en-US" dirty="0"/>
          </a:p>
        </p:txBody>
      </p:sp>
    </p:spTree>
    <p:extLst>
      <p:ext uri="{BB962C8B-B14F-4D97-AF65-F5344CB8AC3E}">
        <p14:creationId xmlns:p14="http://schemas.microsoft.com/office/powerpoint/2010/main" val="198737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a:t>
            </a:r>
            <a:r>
              <a:rPr lang="en-US" dirty="0" smtClean="0"/>
              <a:t>loud apps</a:t>
            </a:r>
            <a:endParaRPr lang="en-US" dirty="0"/>
          </a:p>
        </p:txBody>
      </p:sp>
    </p:spTree>
    <p:extLst>
      <p:ext uri="{BB962C8B-B14F-4D97-AF65-F5344CB8AC3E}">
        <p14:creationId xmlns:p14="http://schemas.microsoft.com/office/powerpoint/2010/main" val="849764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smtClean="0"/>
              <a:t>Developing apps for SharePoint 2013 with Visual Studio 2012</a:t>
            </a:r>
            <a:endParaRPr lang="en-US" sz="4400" dirty="0"/>
          </a:p>
        </p:txBody>
      </p:sp>
      <p:sp>
        <p:nvSpPr>
          <p:cNvPr id="5" name="Text Placeholder 4"/>
          <p:cNvSpPr>
            <a:spLocks noGrp="1"/>
          </p:cNvSpPr>
          <p:nvPr>
            <p:ph type="body" sz="quarter" idx="12"/>
          </p:nvPr>
        </p:nvSpPr>
        <p:spPr/>
        <p:txBody>
          <a:bodyPr/>
          <a:lstStyle/>
          <a:p>
            <a:r>
              <a:rPr lang="en-US" dirty="0" smtClean="0"/>
              <a:t>Mike Morton &amp; Sean Laberee</a:t>
            </a:r>
          </a:p>
          <a:p>
            <a:r>
              <a:rPr lang="en-US" dirty="0" smtClean="0"/>
              <a:t>Program Managers – Visual Studio</a:t>
            </a:r>
          </a:p>
        </p:txBody>
      </p:sp>
      <p:sp>
        <p:nvSpPr>
          <p:cNvPr id="2" name="Text Placeholder 1"/>
          <p:cNvSpPr>
            <a:spLocks noGrp="1"/>
          </p:cNvSpPr>
          <p:nvPr>
            <p:ph type="body" sz="quarter" idx="13"/>
          </p:nvPr>
        </p:nvSpPr>
        <p:spPr/>
        <p:txBody>
          <a:bodyPr/>
          <a:lstStyle/>
          <a:p>
            <a:r>
              <a:rPr lang="en-US" dirty="0" smtClean="0"/>
              <a:t>SPC097</a:t>
            </a:r>
            <a:endParaRPr lang="en-US" dirty="0"/>
          </a:p>
        </p:txBody>
      </p:sp>
    </p:spTree>
    <p:extLst>
      <p:ext uri="{BB962C8B-B14F-4D97-AF65-F5344CB8AC3E}">
        <p14:creationId xmlns:p14="http://schemas.microsoft.com/office/powerpoint/2010/main" val="1905956424"/>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a:t>Hosting </a:t>
            </a:r>
            <a:r>
              <a:rPr lang="en-US" sz="4800" dirty="0">
                <a:solidFill>
                  <a:srgbClr val="505050"/>
                </a:solidFill>
              </a:rPr>
              <a:t>Options</a:t>
            </a:r>
            <a:endParaRPr lang="en-US" sz="4700" dirty="0">
              <a:solidFill>
                <a:srgbClr val="505050"/>
              </a:solidFill>
            </a:endParaRPr>
          </a:p>
        </p:txBody>
      </p:sp>
      <p:cxnSp>
        <p:nvCxnSpPr>
          <p:cNvPr id="9" name="Straight Connector 8"/>
          <p:cNvCxnSpPr/>
          <p:nvPr/>
        </p:nvCxnSpPr>
        <p:spPr>
          <a:xfrm>
            <a:off x="479604" y="4366499"/>
            <a:ext cx="11711014" cy="0"/>
          </a:xfrm>
          <a:prstGeom prst="line">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017837" y="2788217"/>
            <a:ext cx="9337247" cy="0"/>
          </a:xfrm>
          <a:prstGeom prst="line">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3007205" y="1325885"/>
            <a:ext cx="3822192" cy="905562"/>
          </a:xfrm>
          <a:prstGeom prst="rect">
            <a:avLst/>
          </a:prstGeom>
        </p:spPr>
        <p:txBody>
          <a:bodyPr wrap="square" lIns="119564" tIns="59782" rIns="119564" bIns="59782">
            <a:spAutoFit/>
          </a:bodyPr>
          <a:lstStyle/>
          <a:p>
            <a:r>
              <a:rPr lang="en-US" b="1" dirty="0" smtClean="0">
                <a:solidFill>
                  <a:srgbClr val="505050"/>
                </a:solidFill>
                <a:ea typeface="Segoe UI" pitchFamily="34" charset="0"/>
                <a:cs typeface="Segoe UI" pitchFamily="34" charset="0"/>
              </a:rPr>
              <a:t>Provider-hosted app</a:t>
            </a:r>
            <a:endParaRPr lang="en-US" b="1" dirty="0">
              <a:solidFill>
                <a:srgbClr val="505050"/>
              </a:solidFill>
              <a:ea typeface="Segoe UI" pitchFamily="34" charset="0"/>
              <a:cs typeface="Segoe UI" pitchFamily="34" charset="0"/>
            </a:endParaRPr>
          </a:p>
          <a:p>
            <a:endParaRPr lang="en-US" b="1" dirty="0">
              <a:solidFill>
                <a:srgbClr val="505050"/>
              </a:solidFill>
              <a:ea typeface="Segoe UI" pitchFamily="34" charset="0"/>
              <a:cs typeface="Segoe UI" pitchFamily="34" charset="0"/>
            </a:endParaRPr>
          </a:p>
          <a:p>
            <a:r>
              <a:rPr lang="en-US" sz="1500" dirty="0" smtClean="0">
                <a:solidFill>
                  <a:srgbClr val="505050"/>
                </a:solidFill>
                <a:ea typeface="Segoe UI" pitchFamily="34" charset="0"/>
                <a:cs typeface="Segoe UI" pitchFamily="34" charset="0"/>
              </a:rPr>
              <a:t>Provide your own hosting environment</a:t>
            </a:r>
            <a:endParaRPr lang="en-US" sz="1500" dirty="0">
              <a:solidFill>
                <a:srgbClr val="505050"/>
              </a:solidFill>
              <a:ea typeface="Segoe UI" pitchFamily="34" charset="0"/>
              <a:cs typeface="Segoe UI" pitchFamily="34" charset="0"/>
            </a:endParaRPr>
          </a:p>
        </p:txBody>
      </p:sp>
      <p:cxnSp>
        <p:nvCxnSpPr>
          <p:cNvPr id="33" name="Straight Connector 32"/>
          <p:cNvCxnSpPr/>
          <p:nvPr/>
        </p:nvCxnSpPr>
        <p:spPr>
          <a:xfrm flipH="1">
            <a:off x="9379404" y="2011737"/>
            <a:ext cx="328719" cy="0"/>
          </a:xfrm>
          <a:prstGeom prst="line">
            <a:avLst/>
          </a:prstGeom>
          <a:ln w="38100">
            <a:headEnd type="oval"/>
            <a:tailEnd type="ova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262902" y="2431849"/>
            <a:ext cx="2366910" cy="813229"/>
          </a:xfrm>
          <a:prstGeom prst="rect">
            <a:avLst/>
          </a:prstGeom>
        </p:spPr>
        <p:txBody>
          <a:bodyPr wrap="square" lIns="119564" tIns="59782" rIns="119564" bIns="59782">
            <a:spAutoFit/>
          </a:bodyPr>
          <a:lstStyle/>
          <a:p>
            <a:r>
              <a:rPr lang="en-US" sz="1500" dirty="0" smtClean="0">
                <a:solidFill>
                  <a:srgbClr val="505050"/>
                </a:solidFill>
                <a:ea typeface="Segoe UI" pitchFamily="34" charset="0"/>
                <a:cs typeface="Segoe UI" pitchFamily="34" charset="0"/>
              </a:rPr>
              <a:t>- Use server code</a:t>
            </a:r>
          </a:p>
          <a:p>
            <a:r>
              <a:rPr lang="en-US" sz="1500" dirty="0" smtClean="0">
                <a:solidFill>
                  <a:srgbClr val="505050"/>
                </a:solidFill>
                <a:ea typeface="Segoe UI" pitchFamily="34" charset="0"/>
                <a:cs typeface="Segoe UI" pitchFamily="34" charset="0"/>
              </a:rPr>
              <a:t>- Receive SP events</a:t>
            </a:r>
            <a:r>
              <a:rPr lang="en-US" sz="1500" dirty="0">
                <a:solidFill>
                  <a:srgbClr val="505050"/>
                </a:solidFill>
                <a:ea typeface="Segoe UI" pitchFamily="34" charset="0"/>
                <a:cs typeface="Segoe UI" pitchFamily="34" charset="0"/>
              </a:rPr>
              <a:t/>
            </a:r>
            <a:br>
              <a:rPr lang="en-US" sz="1500" dirty="0">
                <a:solidFill>
                  <a:srgbClr val="505050"/>
                </a:solidFill>
                <a:ea typeface="Segoe UI" pitchFamily="34" charset="0"/>
                <a:cs typeface="Segoe UI" pitchFamily="34" charset="0"/>
              </a:rPr>
            </a:br>
            <a:r>
              <a:rPr lang="en-US" sz="1500" dirty="0" smtClean="0">
                <a:solidFill>
                  <a:srgbClr val="505050"/>
                </a:solidFill>
                <a:ea typeface="Segoe UI" pitchFamily="34" charset="0"/>
                <a:cs typeface="Segoe UI" pitchFamily="34" charset="0"/>
              </a:rPr>
              <a:t>- Use OAuth </a:t>
            </a:r>
            <a:r>
              <a:rPr lang="en-US" sz="1500" dirty="0">
                <a:solidFill>
                  <a:srgbClr val="505050"/>
                </a:solidFill>
                <a:ea typeface="Segoe UI" pitchFamily="34" charset="0"/>
                <a:cs typeface="Segoe UI" pitchFamily="34" charset="0"/>
              </a:rPr>
              <a:t>to </a:t>
            </a:r>
            <a:r>
              <a:rPr lang="en-US" sz="1500" dirty="0" smtClean="0">
                <a:solidFill>
                  <a:srgbClr val="505050"/>
                </a:solidFill>
                <a:ea typeface="Segoe UI" pitchFamily="34" charset="0"/>
                <a:cs typeface="Segoe UI" pitchFamily="34" charset="0"/>
              </a:rPr>
              <a:t>access SP</a:t>
            </a:r>
            <a:endParaRPr lang="en-US" sz="1500" dirty="0">
              <a:solidFill>
                <a:srgbClr val="505050"/>
              </a:solidFill>
              <a:ea typeface="Segoe UI" pitchFamily="34" charset="0"/>
              <a:cs typeface="Segoe UI" pitchFamily="34" charset="0"/>
            </a:endParaRPr>
          </a:p>
        </p:txBody>
      </p:sp>
      <p:sp>
        <p:nvSpPr>
          <p:cNvPr id="35" name="Left Brace 34"/>
          <p:cNvSpPr/>
          <p:nvPr/>
        </p:nvSpPr>
        <p:spPr>
          <a:xfrm>
            <a:off x="2560637" y="1320144"/>
            <a:ext cx="636403" cy="2926362"/>
          </a:xfrm>
          <a:prstGeom prst="leftBrace">
            <a:avLst>
              <a:gd name="adj1" fmla="val 36695"/>
              <a:gd name="adj2" fmla="val 50000"/>
            </a:avLst>
          </a:prstGeom>
          <a:ln w="38100"/>
        </p:spPr>
        <p:style>
          <a:lnRef idx="1">
            <a:schemeClr val="accent1"/>
          </a:lnRef>
          <a:fillRef idx="0">
            <a:schemeClr val="accent1"/>
          </a:fillRef>
          <a:effectRef idx="0">
            <a:schemeClr val="accent1"/>
          </a:effectRef>
          <a:fontRef idx="minor">
            <a:schemeClr val="tx1"/>
          </a:fontRef>
        </p:style>
        <p:txBody>
          <a:bodyPr lIns="119564" tIns="59782" rIns="119564" bIns="59782" rtlCol="0" anchor="ctr"/>
          <a:lstStyle/>
          <a:p>
            <a:pPr algn="ctr"/>
            <a:endParaRPr lang="en-US" sz="2100" dirty="0">
              <a:solidFill>
                <a:srgbClr val="505050"/>
              </a:solidFill>
            </a:endParaRPr>
          </a:p>
        </p:txBody>
      </p:sp>
      <p:sp>
        <p:nvSpPr>
          <p:cNvPr id="36" name="Rectangle 35"/>
          <p:cNvSpPr/>
          <p:nvPr/>
        </p:nvSpPr>
        <p:spPr>
          <a:xfrm>
            <a:off x="250218" y="2073031"/>
            <a:ext cx="3018758" cy="403222"/>
          </a:xfrm>
          <a:prstGeom prst="rect">
            <a:avLst/>
          </a:prstGeom>
        </p:spPr>
        <p:txBody>
          <a:bodyPr wrap="square" lIns="119564" tIns="59782" rIns="119564" bIns="59782">
            <a:spAutoFit/>
          </a:bodyPr>
          <a:lstStyle/>
          <a:p>
            <a:r>
              <a:rPr lang="en-US" b="1" dirty="0" smtClean="0">
                <a:solidFill>
                  <a:srgbClr val="505050"/>
                </a:solidFill>
                <a:ea typeface="Segoe UI" pitchFamily="34" charset="0"/>
                <a:cs typeface="Segoe UI" pitchFamily="34" charset="0"/>
              </a:rPr>
              <a:t>Cloud-hosted apps</a:t>
            </a:r>
            <a:endParaRPr lang="en-US" b="1" dirty="0">
              <a:solidFill>
                <a:srgbClr val="505050"/>
              </a:solidFill>
              <a:ea typeface="Segoe UI" pitchFamily="34" charset="0"/>
              <a:cs typeface="Segoe UI" pitchFamily="34" charset="0"/>
            </a:endParaRPr>
          </a:p>
        </p:txBody>
      </p:sp>
      <p:sp>
        <p:nvSpPr>
          <p:cNvPr id="37" name="Rounded Rectangle 36"/>
          <p:cNvSpPr/>
          <p:nvPr/>
        </p:nvSpPr>
        <p:spPr>
          <a:xfrm>
            <a:off x="9980424" y="1451755"/>
            <a:ext cx="2156252" cy="1184406"/>
          </a:xfrm>
          <a:prstGeom prst="roundRect">
            <a:avLst>
              <a:gd name="adj" fmla="val 3861"/>
            </a:avLst>
          </a:prstGeom>
          <a:solidFill>
            <a:schemeClr val="accent3"/>
          </a:solidFill>
          <a:ln>
            <a:solidFill>
              <a:schemeClr val="accent3"/>
            </a:solidFill>
          </a:ln>
        </p:spPr>
        <p:style>
          <a:lnRef idx="0">
            <a:schemeClr val="accent2"/>
          </a:lnRef>
          <a:fillRef idx="3">
            <a:schemeClr val="accent2"/>
          </a:fillRef>
          <a:effectRef idx="3">
            <a:schemeClr val="accent2"/>
          </a:effectRef>
          <a:fontRef idx="minor">
            <a:schemeClr val="lt1"/>
          </a:fontRef>
        </p:style>
        <p:txBody>
          <a:bodyPr lIns="119564" tIns="59782" rIns="119564" bIns="59782" rtlCol="0" anchor="ctr"/>
          <a:lstStyle/>
          <a:p>
            <a:pPr algn="ctr"/>
            <a:r>
              <a:rPr lang="en-US" sz="2100" b="1" dirty="0">
                <a:solidFill>
                  <a:srgbClr val="FFFFFF"/>
                </a:solidFill>
                <a:ea typeface="Segoe UI" pitchFamily="34" charset="0"/>
                <a:cs typeface="Segoe UI" pitchFamily="34" charset="0"/>
              </a:rPr>
              <a:t>Your Hosted Site</a:t>
            </a:r>
          </a:p>
        </p:txBody>
      </p:sp>
      <p:sp>
        <p:nvSpPr>
          <p:cNvPr id="21" name="Rectangle 20"/>
          <p:cNvSpPr/>
          <p:nvPr/>
        </p:nvSpPr>
        <p:spPr>
          <a:xfrm>
            <a:off x="3007206" y="2903733"/>
            <a:ext cx="3820620" cy="1136394"/>
          </a:xfrm>
          <a:prstGeom prst="rect">
            <a:avLst/>
          </a:prstGeom>
        </p:spPr>
        <p:txBody>
          <a:bodyPr wrap="square" lIns="119564" tIns="59782" rIns="119564" bIns="59782">
            <a:spAutoFit/>
          </a:bodyPr>
          <a:lstStyle/>
          <a:p>
            <a:r>
              <a:rPr lang="en-US" b="1" dirty="0" smtClean="0">
                <a:solidFill>
                  <a:srgbClr val="505050"/>
                </a:solidFill>
                <a:ea typeface="Segoe UI" pitchFamily="34" charset="0"/>
                <a:cs typeface="Segoe UI" pitchFamily="34" charset="0"/>
              </a:rPr>
              <a:t>Autohosted app</a:t>
            </a:r>
            <a:endParaRPr lang="en-US" b="1" dirty="0">
              <a:solidFill>
                <a:srgbClr val="505050"/>
              </a:solidFill>
              <a:ea typeface="Segoe UI" pitchFamily="34" charset="0"/>
              <a:cs typeface="Segoe UI" pitchFamily="34" charset="0"/>
            </a:endParaRPr>
          </a:p>
          <a:p>
            <a:endParaRPr lang="en-US" b="1" dirty="0">
              <a:solidFill>
                <a:srgbClr val="505050"/>
              </a:solidFill>
              <a:ea typeface="Segoe UI" pitchFamily="34" charset="0"/>
              <a:cs typeface="Segoe UI" pitchFamily="34" charset="0"/>
            </a:endParaRPr>
          </a:p>
          <a:p>
            <a:r>
              <a:rPr lang="en-US" sz="1500" dirty="0">
                <a:solidFill>
                  <a:srgbClr val="505050"/>
                </a:solidFill>
                <a:ea typeface="Segoe UI" pitchFamily="34" charset="0"/>
                <a:cs typeface="Segoe UI" pitchFamily="34" charset="0"/>
              </a:rPr>
              <a:t>Windows Azure + SQL Azure provisioned </a:t>
            </a:r>
            <a:r>
              <a:rPr lang="en-US" sz="1500" dirty="0" smtClean="0">
                <a:solidFill>
                  <a:srgbClr val="505050"/>
                </a:solidFill>
                <a:ea typeface="Segoe UI" pitchFamily="34" charset="0"/>
                <a:cs typeface="Segoe UI" pitchFamily="34" charset="0"/>
              </a:rPr>
              <a:t>automatically as </a:t>
            </a:r>
            <a:r>
              <a:rPr lang="en-US" sz="1500" dirty="0">
                <a:solidFill>
                  <a:srgbClr val="505050"/>
                </a:solidFill>
                <a:ea typeface="Segoe UI" pitchFamily="34" charset="0"/>
                <a:cs typeface="Segoe UI" pitchFamily="34" charset="0"/>
              </a:rPr>
              <a:t>apps are installed</a:t>
            </a:r>
          </a:p>
        </p:txBody>
      </p:sp>
      <p:sp>
        <p:nvSpPr>
          <p:cNvPr id="22" name="Rounded Rectangle 21"/>
          <p:cNvSpPr/>
          <p:nvPr/>
        </p:nvSpPr>
        <p:spPr>
          <a:xfrm>
            <a:off x="9980424" y="2903738"/>
            <a:ext cx="2156252" cy="1174622"/>
          </a:xfrm>
          <a:prstGeom prst="roundRect">
            <a:avLst>
              <a:gd name="adj" fmla="val 3861"/>
            </a:avLst>
          </a:prstGeom>
          <a:solidFill>
            <a:schemeClr val="tx2"/>
          </a:solidFill>
          <a:ln>
            <a:solidFill>
              <a:schemeClr val="tx2"/>
            </a:solidFill>
          </a:ln>
        </p:spPr>
        <p:style>
          <a:lnRef idx="0">
            <a:schemeClr val="accent5"/>
          </a:lnRef>
          <a:fillRef idx="3">
            <a:schemeClr val="accent5"/>
          </a:fillRef>
          <a:effectRef idx="3">
            <a:schemeClr val="accent5"/>
          </a:effectRef>
          <a:fontRef idx="minor">
            <a:schemeClr val="lt1"/>
          </a:fontRef>
        </p:style>
        <p:txBody>
          <a:bodyPr lIns="119564" tIns="59782" rIns="119564" bIns="59782" rtlCol="0" anchor="ctr"/>
          <a:lstStyle/>
          <a:p>
            <a:pPr algn="ctr"/>
            <a:r>
              <a:rPr lang="en-US" sz="2100" b="1" dirty="0">
                <a:solidFill>
                  <a:srgbClr val="FFFFFF"/>
                </a:solidFill>
                <a:ea typeface="Segoe UI" pitchFamily="34" charset="0"/>
                <a:cs typeface="Segoe UI" pitchFamily="34" charset="0"/>
              </a:rPr>
              <a:t>Azure </a:t>
            </a:r>
          </a:p>
        </p:txBody>
      </p:sp>
      <p:cxnSp>
        <p:nvCxnSpPr>
          <p:cNvPr id="24" name="Straight Connector 23"/>
          <p:cNvCxnSpPr/>
          <p:nvPr/>
        </p:nvCxnSpPr>
        <p:spPr>
          <a:xfrm flipH="1">
            <a:off x="9379404" y="3501026"/>
            <a:ext cx="391606" cy="0"/>
          </a:xfrm>
          <a:prstGeom prst="line">
            <a:avLst/>
          </a:prstGeom>
          <a:ln w="38100">
            <a:headEnd type="oval"/>
            <a:tailEnd type="oval"/>
          </a:ln>
        </p:spPr>
        <p:style>
          <a:lnRef idx="1">
            <a:schemeClr val="accent1"/>
          </a:lnRef>
          <a:fillRef idx="0">
            <a:schemeClr val="accent1"/>
          </a:fillRef>
          <a:effectRef idx="0">
            <a:schemeClr val="accent1"/>
          </a:effectRef>
          <a:fontRef idx="minor">
            <a:schemeClr val="tx1"/>
          </a:fontRef>
        </p:style>
      </p:cxnSp>
      <p:sp>
        <p:nvSpPr>
          <p:cNvPr id="44" name="Rounded Rectangle 43"/>
          <p:cNvSpPr/>
          <p:nvPr/>
        </p:nvSpPr>
        <p:spPr>
          <a:xfrm>
            <a:off x="7779480" y="3362210"/>
            <a:ext cx="1288720" cy="777240"/>
          </a:xfrm>
          <a:prstGeom prst="roundRect">
            <a:avLst>
              <a:gd name="adj" fmla="val 3861"/>
            </a:avLst>
          </a:prstGeom>
          <a:solidFill>
            <a:schemeClr val="accent2"/>
          </a:solidFill>
          <a:ln>
            <a:solidFill>
              <a:schemeClr val="accent2"/>
            </a:solidFill>
          </a:ln>
        </p:spPr>
        <p:style>
          <a:lnRef idx="0">
            <a:schemeClr val="accent4"/>
          </a:lnRef>
          <a:fillRef idx="3">
            <a:schemeClr val="accent4"/>
          </a:fillRef>
          <a:effectRef idx="3">
            <a:schemeClr val="accent4"/>
          </a:effectRef>
          <a:fontRef idx="minor">
            <a:schemeClr val="lt1"/>
          </a:fontRef>
        </p:style>
        <p:txBody>
          <a:bodyPr lIns="119564" tIns="59782" rIns="119564" bIns="59782" rtlCol="0" anchor="ctr"/>
          <a:lstStyle/>
          <a:p>
            <a:pPr algn="ctr"/>
            <a:endParaRPr lang="en-US" b="1" dirty="0">
              <a:solidFill>
                <a:srgbClr val="505050"/>
              </a:solidFill>
              <a:ea typeface="Segoe UI" pitchFamily="34" charset="0"/>
              <a:cs typeface="Segoe UI" pitchFamily="34" charset="0"/>
            </a:endParaRPr>
          </a:p>
        </p:txBody>
      </p:sp>
      <p:sp>
        <p:nvSpPr>
          <p:cNvPr id="23" name="Rounded Rectangle 22"/>
          <p:cNvSpPr/>
          <p:nvPr/>
        </p:nvSpPr>
        <p:spPr>
          <a:xfrm>
            <a:off x="7142416" y="2963862"/>
            <a:ext cx="1666621" cy="952946"/>
          </a:xfrm>
          <a:prstGeom prst="roundRect">
            <a:avLst>
              <a:gd name="adj" fmla="val 4979"/>
            </a:avLst>
          </a:prstGeom>
          <a:ln/>
        </p:spPr>
        <p:style>
          <a:lnRef idx="0">
            <a:schemeClr val="accent1"/>
          </a:lnRef>
          <a:fillRef idx="3">
            <a:schemeClr val="accent1"/>
          </a:fillRef>
          <a:effectRef idx="3">
            <a:schemeClr val="accent1"/>
          </a:effectRef>
          <a:fontRef idx="minor">
            <a:schemeClr val="lt1"/>
          </a:fontRef>
        </p:style>
        <p:txBody>
          <a:bodyPr lIns="119564" tIns="59782" rIns="119564" bIns="59782" rtlCol="0" anchor="ctr"/>
          <a:lstStyle/>
          <a:p>
            <a:pPr algn="ctr"/>
            <a:r>
              <a:rPr lang="en-US" sz="2100" b="1" dirty="0">
                <a:solidFill>
                  <a:srgbClr val="FFFFFF"/>
                </a:solidFill>
                <a:ea typeface="Segoe UI" pitchFamily="34" charset="0"/>
                <a:cs typeface="Segoe UI" pitchFamily="34" charset="0"/>
              </a:rPr>
              <a:t>SharePoint Host </a:t>
            </a:r>
            <a:r>
              <a:rPr lang="en-US" sz="2100" b="1" dirty="0" smtClean="0">
                <a:solidFill>
                  <a:srgbClr val="FFFFFF"/>
                </a:solidFill>
                <a:ea typeface="Segoe UI" pitchFamily="34" charset="0"/>
                <a:cs typeface="Segoe UI" pitchFamily="34" charset="0"/>
              </a:rPr>
              <a:t>Web</a:t>
            </a:r>
            <a:endParaRPr lang="en-US" sz="2100" b="1" dirty="0">
              <a:solidFill>
                <a:srgbClr val="FFFFFF"/>
              </a:solidFill>
              <a:ea typeface="Segoe UI" pitchFamily="34" charset="0"/>
              <a:cs typeface="Segoe UI" pitchFamily="34" charset="0"/>
            </a:endParaRPr>
          </a:p>
        </p:txBody>
      </p:sp>
      <p:sp>
        <p:nvSpPr>
          <p:cNvPr id="25" name="Rounded Rectangle 24"/>
          <p:cNvSpPr/>
          <p:nvPr/>
        </p:nvSpPr>
        <p:spPr>
          <a:xfrm>
            <a:off x="7764153" y="1762010"/>
            <a:ext cx="1288720" cy="777240"/>
          </a:xfrm>
          <a:prstGeom prst="roundRect">
            <a:avLst>
              <a:gd name="adj" fmla="val 3861"/>
            </a:avLst>
          </a:prstGeom>
          <a:solidFill>
            <a:schemeClr val="accent2"/>
          </a:solidFill>
          <a:ln>
            <a:solidFill>
              <a:schemeClr val="accent2"/>
            </a:solidFill>
          </a:ln>
        </p:spPr>
        <p:style>
          <a:lnRef idx="0">
            <a:schemeClr val="accent4"/>
          </a:lnRef>
          <a:fillRef idx="3">
            <a:schemeClr val="accent4"/>
          </a:fillRef>
          <a:effectRef idx="3">
            <a:schemeClr val="accent4"/>
          </a:effectRef>
          <a:fontRef idx="minor">
            <a:schemeClr val="lt1"/>
          </a:fontRef>
        </p:style>
        <p:txBody>
          <a:bodyPr lIns="119564" tIns="59782" rIns="119564" bIns="59782" rtlCol="0" anchor="ctr"/>
          <a:lstStyle/>
          <a:p>
            <a:pPr algn="ctr"/>
            <a:endParaRPr lang="en-US" b="1" dirty="0">
              <a:solidFill>
                <a:srgbClr val="505050"/>
              </a:solidFill>
              <a:ea typeface="Segoe UI" pitchFamily="34" charset="0"/>
              <a:cs typeface="Segoe UI" pitchFamily="34" charset="0"/>
            </a:endParaRPr>
          </a:p>
        </p:txBody>
      </p:sp>
      <p:sp>
        <p:nvSpPr>
          <p:cNvPr id="26" name="Rounded Rectangle 25"/>
          <p:cNvSpPr/>
          <p:nvPr/>
        </p:nvSpPr>
        <p:spPr>
          <a:xfrm>
            <a:off x="7127089" y="1363662"/>
            <a:ext cx="1666621" cy="952946"/>
          </a:xfrm>
          <a:prstGeom prst="roundRect">
            <a:avLst>
              <a:gd name="adj" fmla="val 4979"/>
            </a:avLst>
          </a:prstGeom>
          <a:ln/>
        </p:spPr>
        <p:style>
          <a:lnRef idx="0">
            <a:schemeClr val="accent1"/>
          </a:lnRef>
          <a:fillRef idx="3">
            <a:schemeClr val="accent1"/>
          </a:fillRef>
          <a:effectRef idx="3">
            <a:schemeClr val="accent1"/>
          </a:effectRef>
          <a:fontRef idx="minor">
            <a:schemeClr val="lt1"/>
          </a:fontRef>
        </p:style>
        <p:txBody>
          <a:bodyPr lIns="119564" tIns="59782" rIns="119564" bIns="59782" rtlCol="0" anchor="ctr"/>
          <a:lstStyle/>
          <a:p>
            <a:pPr algn="ctr"/>
            <a:r>
              <a:rPr lang="en-US" sz="2100" b="1" dirty="0">
                <a:solidFill>
                  <a:srgbClr val="FFFFFF"/>
                </a:solidFill>
                <a:ea typeface="Segoe UI" pitchFamily="34" charset="0"/>
                <a:cs typeface="Segoe UI" pitchFamily="34" charset="0"/>
              </a:rPr>
              <a:t>SharePoint Host </a:t>
            </a:r>
            <a:r>
              <a:rPr lang="en-US" sz="2100" b="1" dirty="0" smtClean="0">
                <a:solidFill>
                  <a:srgbClr val="FFFFFF"/>
                </a:solidFill>
                <a:ea typeface="Segoe UI" pitchFamily="34" charset="0"/>
                <a:cs typeface="Segoe UI" pitchFamily="34" charset="0"/>
              </a:rPr>
              <a:t>Web</a:t>
            </a:r>
            <a:endParaRPr lang="en-US" sz="2100" b="1" dirty="0">
              <a:solidFill>
                <a:srgbClr val="FFFFFF"/>
              </a:solidFill>
              <a:ea typeface="Segoe UI" pitchFamily="34" charset="0"/>
              <a:cs typeface="Segoe UI" pitchFamily="34" charset="0"/>
            </a:endParaRPr>
          </a:p>
        </p:txBody>
      </p:sp>
    </p:spTree>
    <p:custDataLst>
      <p:tags r:id="rId1"/>
    </p:custDataLst>
    <p:extLst>
      <p:ext uri="{BB962C8B-B14F-4D97-AF65-F5344CB8AC3E}">
        <p14:creationId xmlns:p14="http://schemas.microsoft.com/office/powerpoint/2010/main" val="26567686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2905411"/>
          </a:xfrm>
        </p:spPr>
        <p:txBody>
          <a:bodyPr/>
          <a:lstStyle/>
          <a:p>
            <a:r>
              <a:rPr lang="en-US" dirty="0" smtClean="0"/>
              <a:t>Choose in new app wizard</a:t>
            </a:r>
          </a:p>
          <a:p>
            <a:pPr lvl="1"/>
            <a:r>
              <a:rPr lang="en-US" dirty="0" smtClean="0"/>
              <a:t>Autohosted</a:t>
            </a:r>
            <a:r>
              <a:rPr lang="en-US" dirty="0"/>
              <a:t> </a:t>
            </a:r>
            <a:r>
              <a:rPr lang="en-US" dirty="0" smtClean="0"/>
              <a:t>and Provider-hosted both include a web project</a:t>
            </a:r>
          </a:p>
          <a:p>
            <a:r>
              <a:rPr lang="en-US" dirty="0" smtClean="0"/>
              <a:t>Add event to app</a:t>
            </a:r>
            <a:endParaRPr lang="en-US" dirty="0"/>
          </a:p>
          <a:p>
            <a:pPr lvl="1"/>
            <a:r>
              <a:rPr lang="en-US" dirty="0" smtClean="0"/>
              <a:t>App events and remote event receivers add a web </a:t>
            </a:r>
            <a:r>
              <a:rPr lang="en-US" dirty="0"/>
              <a:t>project</a:t>
            </a:r>
          </a:p>
          <a:p>
            <a:r>
              <a:rPr lang="en-US" dirty="0" smtClean="0"/>
              <a:t>“Appetize” any Web project</a:t>
            </a:r>
            <a:endParaRPr lang="en-US" dirty="0"/>
          </a:p>
        </p:txBody>
      </p:sp>
      <p:sp>
        <p:nvSpPr>
          <p:cNvPr id="2" name="Title 1"/>
          <p:cNvSpPr>
            <a:spLocks noGrp="1"/>
          </p:cNvSpPr>
          <p:nvPr>
            <p:ph type="title"/>
          </p:nvPr>
        </p:nvSpPr>
        <p:spPr/>
        <p:txBody>
          <a:bodyPr/>
          <a:lstStyle/>
          <a:p>
            <a:r>
              <a:rPr lang="en-US" dirty="0" smtClean="0"/>
              <a:t>Add a web project to my app</a:t>
            </a:r>
            <a:endParaRPr lang="en-US" sz="4000" dirty="0">
              <a:gradFill>
                <a:gsLst>
                  <a:gs pos="1250">
                    <a:schemeClr val="tx2"/>
                  </a:gs>
                  <a:gs pos="99000">
                    <a:schemeClr val="tx2"/>
                  </a:gs>
                </a:gsLst>
                <a:lin ang="5400000" scaled="0"/>
              </a:gradFill>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5012" y="3573462"/>
            <a:ext cx="2550319" cy="312181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28012" y="4305442"/>
            <a:ext cx="2486025" cy="28003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bwMode="auto">
          <a:xfrm>
            <a:off x="8275637" y="6293359"/>
            <a:ext cx="2362200" cy="137160"/>
          </a:xfrm>
          <a:prstGeom prst="rect">
            <a:avLst/>
          </a:prstGeom>
          <a:noFill/>
          <a:ln w="127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6315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3717941"/>
          </a:xfrm>
        </p:spPr>
        <p:txBody>
          <a:bodyPr/>
          <a:lstStyle/>
          <a:p>
            <a:r>
              <a:rPr lang="en-US" dirty="0" smtClean="0"/>
              <a:t>Use OAuth for secure communications</a:t>
            </a:r>
          </a:p>
          <a:p>
            <a:pPr lvl="1"/>
            <a:r>
              <a:rPr lang="en-US" dirty="0" smtClean="0"/>
              <a:t>SharePoint &amp; web application trust third party (ACS)</a:t>
            </a:r>
          </a:p>
          <a:p>
            <a:r>
              <a:rPr lang="en-US" dirty="0" smtClean="0"/>
              <a:t>Trust developed using ClientId &amp; ClientSecret</a:t>
            </a:r>
            <a:endParaRPr lang="en-US" dirty="0"/>
          </a:p>
          <a:p>
            <a:pPr lvl="1"/>
            <a:r>
              <a:rPr lang="en-US" dirty="0" smtClean="0"/>
              <a:t>SharePoint &amp; ACS know the ClientId</a:t>
            </a:r>
          </a:p>
          <a:p>
            <a:pPr lvl="1"/>
            <a:r>
              <a:rPr lang="en-US" dirty="0" smtClean="0"/>
              <a:t>Web application &amp; ACS know the ClientSecret</a:t>
            </a:r>
            <a:endParaRPr lang="en-US" dirty="0"/>
          </a:p>
          <a:p>
            <a:endParaRPr lang="en-US" dirty="0" smtClean="0"/>
          </a:p>
          <a:p>
            <a:pPr marL="342900" lvl="1" indent="0">
              <a:buNone/>
            </a:pPr>
            <a:endParaRPr lang="en-US" dirty="0" smtClean="0"/>
          </a:p>
        </p:txBody>
      </p:sp>
      <p:sp>
        <p:nvSpPr>
          <p:cNvPr id="2" name="Title 1"/>
          <p:cNvSpPr>
            <a:spLocks noGrp="1"/>
          </p:cNvSpPr>
          <p:nvPr>
            <p:ph type="title"/>
          </p:nvPr>
        </p:nvSpPr>
        <p:spPr/>
        <p:txBody>
          <a:bodyPr/>
          <a:lstStyle/>
          <a:p>
            <a:r>
              <a:rPr lang="en-US" dirty="0" smtClean="0"/>
              <a:t>Web to SharePoint Communication</a:t>
            </a:r>
            <a:endParaRPr lang="en-US" sz="4000" dirty="0">
              <a:gradFill>
                <a:gsLst>
                  <a:gs pos="1250">
                    <a:schemeClr val="tx2"/>
                  </a:gs>
                  <a:gs pos="99000">
                    <a:schemeClr val="tx2"/>
                  </a:gs>
                </a:gsLst>
                <a:lin ang="5400000" scaled="0"/>
              </a:gradFill>
            </a:endParaRPr>
          </a:p>
        </p:txBody>
      </p:sp>
      <p:pic>
        <p:nvPicPr>
          <p:cNvPr id="40" name="Picture 39"/>
          <p:cNvPicPr>
            <a:picLocks noChangeAspect="1"/>
          </p:cNvPicPr>
          <p:nvPr/>
        </p:nvPicPr>
        <p:blipFill>
          <a:blip r:embed="rId3"/>
          <a:stretch>
            <a:fillRect/>
          </a:stretch>
        </p:blipFill>
        <p:spPr>
          <a:xfrm>
            <a:off x="7208837" y="4147728"/>
            <a:ext cx="5010150" cy="2686942"/>
          </a:xfrm>
          <a:prstGeom prst="rect">
            <a:avLst/>
          </a:prstGeom>
          <a:ln>
            <a:noFill/>
          </a:ln>
          <a:effectLst>
            <a:outerShdw blurRad="292100" dist="139700" dir="2700000" algn="tl" rotWithShape="0">
              <a:srgbClr val="333333">
                <a:alpha val="65000"/>
              </a:srgbClr>
            </a:outerShdw>
          </a:effectLst>
        </p:spPr>
      </p:pic>
      <p:sp>
        <p:nvSpPr>
          <p:cNvPr id="7" name="Text Placeholder 2"/>
          <p:cNvSpPr txBox="1">
            <a:spLocks/>
          </p:cNvSpPr>
          <p:nvPr/>
        </p:nvSpPr>
        <p:spPr>
          <a:xfrm>
            <a:off x="274637" y="3802062"/>
            <a:ext cx="6931835" cy="2622256"/>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2"/>
                    </a:gs>
                    <a:gs pos="99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gradFill>
                  <a:gsLst>
                    <a:gs pos="1250">
                      <a:srgbClr val="012654"/>
                    </a:gs>
                    <a:gs pos="99000">
                      <a:srgbClr val="012654"/>
                    </a:gs>
                  </a:gsLst>
                  <a:lin ang="5400000" scaled="0"/>
                </a:gradFill>
              </a:rPr>
              <a:t>Token </a:t>
            </a:r>
            <a:r>
              <a:rPr lang="en-US" dirty="0">
                <a:gradFill>
                  <a:gsLst>
                    <a:gs pos="1250">
                      <a:srgbClr val="012654"/>
                    </a:gs>
                    <a:gs pos="99000">
                      <a:srgbClr val="012654"/>
                    </a:gs>
                  </a:gsLst>
                  <a:lin ang="5400000" scaled="0"/>
                </a:gradFill>
              </a:rPr>
              <a:t>Flow</a:t>
            </a:r>
          </a:p>
          <a:p>
            <a:pPr lvl="1"/>
            <a:r>
              <a:rPr lang="en-US" dirty="0">
                <a:gradFill>
                  <a:gsLst>
                    <a:gs pos="1250">
                      <a:srgbClr val="505050"/>
                    </a:gs>
                    <a:gs pos="100000">
                      <a:srgbClr val="505050"/>
                    </a:gs>
                  </a:gsLst>
                  <a:lin ang="5400000" scaled="0"/>
                </a:gradFill>
              </a:rPr>
              <a:t>SharePoint acquires context token from </a:t>
            </a:r>
            <a:r>
              <a:rPr lang="en-US" dirty="0" smtClean="0">
                <a:gradFill>
                  <a:gsLst>
                    <a:gs pos="1250">
                      <a:srgbClr val="505050"/>
                    </a:gs>
                    <a:gs pos="100000">
                      <a:srgbClr val="505050"/>
                    </a:gs>
                  </a:gsLst>
                  <a:lin ang="5400000" scaled="0"/>
                </a:gradFill>
              </a:rPr>
              <a:t>ACS &amp; passes </a:t>
            </a:r>
            <a:r>
              <a:rPr lang="en-US" dirty="0">
                <a:gradFill>
                  <a:gsLst>
                    <a:gs pos="1250">
                      <a:srgbClr val="505050"/>
                    </a:gs>
                    <a:gs pos="100000">
                      <a:srgbClr val="505050"/>
                    </a:gs>
                  </a:gsLst>
                  <a:lin ang="5400000" scaled="0"/>
                </a:gradFill>
              </a:rPr>
              <a:t>it </a:t>
            </a:r>
            <a:r>
              <a:rPr lang="en-US" dirty="0" smtClean="0">
                <a:gradFill>
                  <a:gsLst>
                    <a:gs pos="1250">
                      <a:srgbClr val="505050"/>
                    </a:gs>
                    <a:gs pos="100000">
                      <a:srgbClr val="505050"/>
                    </a:gs>
                  </a:gsLst>
                  <a:lin ang="5400000" scaled="0"/>
                </a:gradFill>
              </a:rPr>
              <a:t>to </a:t>
            </a:r>
            <a:r>
              <a:rPr lang="en-US" dirty="0">
                <a:gradFill>
                  <a:gsLst>
                    <a:gs pos="1250">
                      <a:srgbClr val="505050"/>
                    </a:gs>
                    <a:gs pos="100000">
                      <a:srgbClr val="505050"/>
                    </a:gs>
                  </a:gsLst>
                  <a:lin ang="5400000" scaled="0"/>
                </a:gradFill>
              </a:rPr>
              <a:t>web application</a:t>
            </a:r>
          </a:p>
          <a:p>
            <a:pPr lvl="1"/>
            <a:r>
              <a:rPr lang="en-US" dirty="0">
                <a:gradFill>
                  <a:gsLst>
                    <a:gs pos="1250">
                      <a:srgbClr val="505050"/>
                    </a:gs>
                    <a:gs pos="100000">
                      <a:srgbClr val="505050"/>
                    </a:gs>
                  </a:gsLst>
                  <a:lin ang="5400000" scaled="0"/>
                </a:gradFill>
              </a:rPr>
              <a:t>Web application validates </a:t>
            </a:r>
            <a:r>
              <a:rPr lang="en-US" dirty="0" smtClean="0">
                <a:gradFill>
                  <a:gsLst>
                    <a:gs pos="1250">
                      <a:srgbClr val="505050"/>
                    </a:gs>
                    <a:gs pos="100000">
                      <a:srgbClr val="505050"/>
                    </a:gs>
                  </a:gsLst>
                  <a:lin ang="5400000" scaled="0"/>
                </a:gradFill>
              </a:rPr>
              <a:t>context token with ACS &amp; gets back an access token</a:t>
            </a:r>
            <a:endParaRPr lang="en-US" dirty="0">
              <a:gradFill>
                <a:gsLst>
                  <a:gs pos="1250">
                    <a:srgbClr val="505050"/>
                  </a:gs>
                  <a:gs pos="100000">
                    <a:srgbClr val="505050"/>
                  </a:gs>
                </a:gsLst>
                <a:lin ang="5400000" scaled="0"/>
              </a:gradFill>
            </a:endParaRPr>
          </a:p>
          <a:p>
            <a:pPr lvl="1"/>
            <a:r>
              <a:rPr lang="en-US" dirty="0" smtClean="0">
                <a:gradFill>
                  <a:gsLst>
                    <a:gs pos="1250">
                      <a:srgbClr val="505050"/>
                    </a:gs>
                    <a:gs pos="100000">
                      <a:srgbClr val="505050"/>
                    </a:gs>
                  </a:gsLst>
                  <a:lin ang="5400000" scaled="0"/>
                </a:gradFill>
              </a:rPr>
              <a:t>Access </a:t>
            </a:r>
            <a:r>
              <a:rPr lang="en-US" dirty="0">
                <a:gradFill>
                  <a:gsLst>
                    <a:gs pos="1250">
                      <a:srgbClr val="505050"/>
                    </a:gs>
                    <a:gs pos="100000">
                      <a:srgbClr val="505050"/>
                    </a:gs>
                  </a:gsLst>
                  <a:lin ang="5400000" scaled="0"/>
                </a:gradFill>
              </a:rPr>
              <a:t>token </a:t>
            </a:r>
            <a:r>
              <a:rPr lang="en-US" dirty="0" smtClean="0">
                <a:gradFill>
                  <a:gsLst>
                    <a:gs pos="1250">
                      <a:srgbClr val="505050"/>
                    </a:gs>
                    <a:gs pos="100000">
                      <a:srgbClr val="505050"/>
                    </a:gs>
                  </a:gsLst>
                  <a:lin ang="5400000" scaled="0"/>
                </a:gradFill>
              </a:rPr>
              <a:t>used to </a:t>
            </a:r>
            <a:r>
              <a:rPr lang="en-US" dirty="0">
                <a:gradFill>
                  <a:gsLst>
                    <a:gs pos="1250">
                      <a:srgbClr val="505050"/>
                    </a:gs>
                    <a:gs pos="100000">
                      <a:srgbClr val="505050"/>
                    </a:gs>
                  </a:gsLst>
                  <a:lin ang="5400000" scaled="0"/>
                </a:gradFill>
              </a:rPr>
              <a:t>communicate with SP</a:t>
            </a:r>
          </a:p>
        </p:txBody>
      </p:sp>
    </p:spTree>
    <p:extLst>
      <p:ext uri="{BB962C8B-B14F-4D97-AF65-F5344CB8AC3E}">
        <p14:creationId xmlns:p14="http://schemas.microsoft.com/office/powerpoint/2010/main" val="3004150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Cloud apps</a:t>
            </a:r>
            <a:endParaRPr lang="en-US" dirty="0"/>
          </a:p>
        </p:txBody>
      </p:sp>
      <p:sp>
        <p:nvSpPr>
          <p:cNvPr id="5" name="Text Placeholder 4"/>
          <p:cNvSpPr>
            <a:spLocks noGrp="1"/>
          </p:cNvSpPr>
          <p:nvPr>
            <p:ph type="body" sz="quarter" idx="12"/>
          </p:nvPr>
        </p:nvSpPr>
        <p:spPr/>
        <p:txBody>
          <a:bodyPr/>
          <a:lstStyle/>
          <a:p>
            <a:endParaRPr lang="en-US" dirty="0" smtClean="0"/>
          </a:p>
          <a:p>
            <a:r>
              <a:rPr lang="en-US" dirty="0" smtClean="0"/>
              <a:t>Mike Morton</a:t>
            </a:r>
            <a:endParaRPr lang="en-US" dirty="0"/>
          </a:p>
        </p:txBody>
      </p:sp>
    </p:spTree>
    <p:extLst>
      <p:ext uri="{BB962C8B-B14F-4D97-AF65-F5344CB8AC3E}">
        <p14:creationId xmlns:p14="http://schemas.microsoft.com/office/powerpoint/2010/main" val="1468174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3754874"/>
          </a:xfrm>
          <a:prstGeom prst="rect">
            <a:avLst/>
          </a:prstGeom>
        </p:spPr>
        <p:txBody>
          <a:bodyPr/>
          <a:lstStyle/>
          <a:p>
            <a:pPr>
              <a:lnSpc>
                <a:spcPct val="100000"/>
              </a:lnSpc>
            </a:pPr>
            <a:r>
              <a:rPr lang="en-US" dirty="0">
                <a:gradFill>
                  <a:gsLst>
                    <a:gs pos="1250">
                      <a:schemeClr val="tx2"/>
                    </a:gs>
                    <a:gs pos="99000">
                      <a:schemeClr val="tx2"/>
                    </a:gs>
                  </a:gsLst>
                  <a:lin ang="5400000" scaled="0"/>
                </a:gradFill>
              </a:rPr>
              <a:t>Use to </a:t>
            </a:r>
            <a:r>
              <a:rPr lang="en-US" dirty="0" smtClean="0">
                <a:gradFill>
                  <a:gsLst>
                    <a:gs pos="1250">
                      <a:schemeClr val="tx2"/>
                    </a:gs>
                    <a:gs pos="99000">
                      <a:schemeClr val="tx2"/>
                    </a:gs>
                  </a:gsLst>
                  <a:lin ang="5400000" scaled="0"/>
                </a:gradFill>
              </a:rPr>
              <a:t>debug your app</a:t>
            </a:r>
            <a:endParaRPr lang="en-US" dirty="0">
              <a:gradFill>
                <a:gsLst>
                  <a:gs pos="1250">
                    <a:schemeClr val="tx2"/>
                  </a:gs>
                  <a:gs pos="99000">
                    <a:schemeClr val="tx2"/>
                  </a:gs>
                </a:gsLst>
                <a:lin ang="5400000" scaled="0"/>
              </a:gradFill>
            </a:endParaRPr>
          </a:p>
          <a:p>
            <a:pPr lvl="1">
              <a:lnSpc>
                <a:spcPct val="100000"/>
              </a:lnSpc>
            </a:pPr>
            <a:r>
              <a:rPr lang="en-US" dirty="0" smtClean="0"/>
              <a:t>No app registration required</a:t>
            </a:r>
          </a:p>
          <a:p>
            <a:pPr lvl="2">
              <a:lnSpc>
                <a:spcPct val="100000"/>
              </a:lnSpc>
            </a:pPr>
            <a:r>
              <a:rPr lang="en-US" dirty="0" smtClean="0"/>
              <a:t>ClientId &amp; ClientSecret are generated for you</a:t>
            </a:r>
          </a:p>
          <a:p>
            <a:pPr lvl="1">
              <a:lnSpc>
                <a:spcPct val="100000"/>
              </a:lnSpc>
            </a:pPr>
            <a:r>
              <a:rPr lang="en-US" sz="2400" dirty="0" smtClean="0"/>
              <a:t>IISExpress </a:t>
            </a:r>
            <a:r>
              <a:rPr lang="en-US" sz="2400" dirty="0"/>
              <a:t>is used to host Web </a:t>
            </a:r>
            <a:r>
              <a:rPr lang="en-US" sz="2400" dirty="0" smtClean="0"/>
              <a:t>project</a:t>
            </a:r>
          </a:p>
          <a:p>
            <a:pPr lvl="2">
              <a:lnSpc>
                <a:spcPct val="100000"/>
              </a:lnSpc>
            </a:pPr>
            <a:r>
              <a:rPr lang="en-US" sz="2000" dirty="0" smtClean="0"/>
              <a:t>~remoteAppUrl</a:t>
            </a:r>
            <a:r>
              <a:rPr lang="en-US" sz="2000" dirty="0"/>
              <a:t> </a:t>
            </a:r>
            <a:r>
              <a:rPr lang="en-US" sz="2000" dirty="0" smtClean="0"/>
              <a:t>token update so it points </a:t>
            </a:r>
            <a:r>
              <a:rPr lang="en-US" sz="2000" dirty="0" smtClean="0">
                <a:sym typeface="Wingdings" panose="05000000000000000000" pitchFamily="2" charset="2"/>
              </a:rPr>
              <a:t>to IISExpress Url (http://localhost:1234)</a:t>
            </a:r>
          </a:p>
          <a:p>
            <a:pPr lvl="1">
              <a:lnSpc>
                <a:spcPct val="100000"/>
              </a:lnSpc>
            </a:pPr>
            <a:r>
              <a:rPr lang="en-US" sz="2400" dirty="0" smtClean="0">
                <a:sym typeface="Wingdings" panose="05000000000000000000" pitchFamily="2" charset="2"/>
              </a:rPr>
              <a:t>LocalDB is used for SQL database</a:t>
            </a:r>
          </a:p>
          <a:p>
            <a:pPr lvl="2">
              <a:lnSpc>
                <a:spcPct val="100000"/>
              </a:lnSpc>
            </a:pPr>
            <a:r>
              <a:rPr lang="en-US" sz="2000" dirty="0" smtClean="0">
                <a:sym typeface="Wingdings" panose="05000000000000000000" pitchFamily="2" charset="2"/>
              </a:rPr>
              <a:t>Connection string updated in web.config from SQL project</a:t>
            </a:r>
          </a:p>
          <a:p>
            <a:pPr lvl="1">
              <a:lnSpc>
                <a:spcPct val="100000"/>
              </a:lnSpc>
            </a:pPr>
            <a:r>
              <a:rPr lang="en-US" sz="2400" dirty="0" smtClean="0">
                <a:sym typeface="Wingdings" panose="05000000000000000000" pitchFamily="2" charset="2"/>
              </a:rPr>
              <a:t>Local workflow service is started &amp; configured</a:t>
            </a:r>
          </a:p>
        </p:txBody>
      </p:sp>
      <p:sp>
        <p:nvSpPr>
          <p:cNvPr id="2" name="Title 1"/>
          <p:cNvSpPr>
            <a:spLocks noGrp="1"/>
          </p:cNvSpPr>
          <p:nvPr>
            <p:ph type="title"/>
          </p:nvPr>
        </p:nvSpPr>
        <p:spPr/>
        <p:txBody>
          <a:bodyPr/>
          <a:lstStyle/>
          <a:p>
            <a:r>
              <a:rPr lang="en-US" dirty="0" smtClean="0"/>
              <a:t>Debug (F5)</a:t>
            </a:r>
            <a:endParaRPr lang="en-US" dirty="0"/>
          </a:p>
        </p:txBody>
      </p:sp>
    </p:spTree>
    <p:extLst>
      <p:ext uri="{BB962C8B-B14F-4D97-AF65-F5344CB8AC3E}">
        <p14:creationId xmlns:p14="http://schemas.microsoft.com/office/powerpoint/2010/main" val="23942992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2573012"/>
          </a:xfrm>
          <a:prstGeom prst="rect">
            <a:avLst/>
          </a:prstGeom>
        </p:spPr>
        <p:txBody>
          <a:bodyPr/>
          <a:lstStyle/>
          <a:p>
            <a:pPr>
              <a:lnSpc>
                <a:spcPct val="100000"/>
              </a:lnSpc>
            </a:pPr>
            <a:r>
              <a:rPr lang="en-US" dirty="0">
                <a:gradFill>
                  <a:gsLst>
                    <a:gs pos="1250">
                      <a:schemeClr val="tx2"/>
                    </a:gs>
                    <a:gs pos="99000">
                      <a:schemeClr val="tx2"/>
                    </a:gs>
                  </a:gsLst>
                  <a:lin ang="5400000" scaled="0"/>
                </a:gradFill>
              </a:rPr>
              <a:t>Use </a:t>
            </a:r>
            <a:r>
              <a:rPr lang="en-US" dirty="0" smtClean="0">
                <a:gradFill>
                  <a:gsLst>
                    <a:gs pos="1250">
                      <a:schemeClr val="tx2"/>
                    </a:gs>
                    <a:gs pos="99000">
                      <a:schemeClr val="tx2"/>
                    </a:gs>
                  </a:gsLst>
                  <a:lin ang="5400000" scaled="0"/>
                </a:gradFill>
              </a:rPr>
              <a:t>to run your app on Azure</a:t>
            </a:r>
            <a:endParaRPr lang="en-US" dirty="0">
              <a:gradFill>
                <a:gsLst>
                  <a:gs pos="1250">
                    <a:schemeClr val="tx2"/>
                  </a:gs>
                  <a:gs pos="99000">
                    <a:schemeClr val="tx2"/>
                  </a:gs>
                </a:gsLst>
                <a:lin ang="5400000" scaled="0"/>
              </a:gradFill>
            </a:endParaRPr>
          </a:p>
          <a:p>
            <a:pPr lvl="1">
              <a:lnSpc>
                <a:spcPct val="100000"/>
              </a:lnSpc>
            </a:pPr>
            <a:r>
              <a:rPr lang="en-US" dirty="0" smtClean="0"/>
              <a:t>Supported for SharePoint-hosted &amp; autohosted only</a:t>
            </a:r>
          </a:p>
          <a:p>
            <a:pPr lvl="1">
              <a:lnSpc>
                <a:spcPct val="100000"/>
              </a:lnSpc>
            </a:pPr>
            <a:r>
              <a:rPr lang="en-US" dirty="0" smtClean="0"/>
              <a:t>App is packaged same as if publishing</a:t>
            </a:r>
          </a:p>
          <a:p>
            <a:pPr lvl="1">
              <a:lnSpc>
                <a:spcPct val="100000"/>
              </a:lnSpc>
            </a:pPr>
            <a:r>
              <a:rPr lang="en-US" dirty="0" smtClean="0"/>
              <a:t>App is provisioned to O365 &amp; </a:t>
            </a:r>
            <a:r>
              <a:rPr lang="en-US" dirty="0"/>
              <a:t>A</a:t>
            </a:r>
            <a:r>
              <a:rPr lang="en-US" dirty="0" smtClean="0"/>
              <a:t>zure</a:t>
            </a:r>
          </a:p>
          <a:p>
            <a:pPr lvl="1">
              <a:lnSpc>
                <a:spcPct val="100000"/>
              </a:lnSpc>
            </a:pPr>
            <a:r>
              <a:rPr lang="en-US" dirty="0" smtClean="0"/>
              <a:t>Remote event receivers fire as expected – no firewall issue</a:t>
            </a:r>
            <a:endParaRPr lang="en-US" dirty="0"/>
          </a:p>
        </p:txBody>
      </p:sp>
      <p:sp>
        <p:nvSpPr>
          <p:cNvPr id="2" name="Title 1"/>
          <p:cNvSpPr>
            <a:spLocks noGrp="1"/>
          </p:cNvSpPr>
          <p:nvPr>
            <p:ph type="title"/>
          </p:nvPr>
        </p:nvSpPr>
        <p:spPr/>
        <p:txBody>
          <a:bodyPr/>
          <a:lstStyle/>
          <a:p>
            <a:r>
              <a:rPr lang="en-US" dirty="0" smtClean="0"/>
              <a:t>Deploy</a:t>
            </a:r>
            <a:endParaRPr lang="en-US" dirty="0"/>
          </a:p>
        </p:txBody>
      </p:sp>
    </p:spTree>
    <p:extLst>
      <p:ext uri="{BB962C8B-B14F-4D97-AF65-F5344CB8AC3E}">
        <p14:creationId xmlns:p14="http://schemas.microsoft.com/office/powerpoint/2010/main" val="2405922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823133"/>
          </a:xfrm>
          <a:prstGeom prst="rect">
            <a:avLst/>
          </a:prstGeom>
        </p:spPr>
        <p:txBody>
          <a:bodyPr/>
          <a:lstStyle/>
          <a:p>
            <a:pPr>
              <a:lnSpc>
                <a:spcPct val="100000"/>
              </a:lnSpc>
            </a:pPr>
            <a:r>
              <a:rPr lang="en-US" dirty="0" smtClean="0">
                <a:gradFill>
                  <a:gsLst>
                    <a:gs pos="1250">
                      <a:schemeClr val="tx2"/>
                    </a:gs>
                    <a:gs pos="99000">
                      <a:schemeClr val="tx2"/>
                    </a:gs>
                  </a:gsLst>
                  <a:lin ang="5400000" scaled="0"/>
                </a:gradFill>
              </a:rPr>
              <a:t>Use when app is ready for…</a:t>
            </a:r>
          </a:p>
          <a:p>
            <a:pPr lvl="1">
              <a:lnSpc>
                <a:spcPct val="100000"/>
              </a:lnSpc>
            </a:pPr>
            <a:r>
              <a:rPr lang="en-US" dirty="0" smtClean="0"/>
              <a:t>Testing by anther person or team</a:t>
            </a:r>
          </a:p>
          <a:p>
            <a:pPr lvl="1">
              <a:lnSpc>
                <a:spcPct val="100000"/>
              </a:lnSpc>
            </a:pPr>
            <a:r>
              <a:rPr lang="en-US" dirty="0" smtClean="0"/>
              <a:t>Upload to Store or App Catalog</a:t>
            </a:r>
            <a:endParaRPr lang="en-US" dirty="0"/>
          </a:p>
          <a:p>
            <a:pPr>
              <a:lnSpc>
                <a:spcPct val="100000"/>
              </a:lnSpc>
            </a:pPr>
            <a:r>
              <a:rPr lang="en-US" dirty="0" smtClean="0">
                <a:gradFill>
                  <a:gsLst>
                    <a:gs pos="1250">
                      <a:schemeClr val="tx2"/>
                    </a:gs>
                    <a:gs pos="99000">
                      <a:schemeClr val="tx2"/>
                    </a:gs>
                  </a:gsLst>
                  <a:lin ang="5400000" scaled="0"/>
                </a:gradFill>
              </a:rPr>
              <a:t>SharePoint-hosted &amp; autohosted</a:t>
            </a:r>
            <a:endParaRPr lang="en-US" dirty="0">
              <a:gradFill>
                <a:gsLst>
                  <a:gs pos="1250">
                    <a:schemeClr val="tx2"/>
                  </a:gs>
                  <a:gs pos="99000">
                    <a:schemeClr val="tx2"/>
                  </a:gs>
                </a:gsLst>
                <a:lin ang="5400000" scaled="0"/>
              </a:gradFill>
            </a:endParaRPr>
          </a:p>
          <a:p>
            <a:pPr lvl="1">
              <a:lnSpc>
                <a:spcPct val="100000"/>
              </a:lnSpc>
            </a:pPr>
            <a:r>
              <a:rPr lang="en-US" dirty="0" smtClean="0"/>
              <a:t>No app registration required</a:t>
            </a:r>
            <a:endParaRPr lang="en-US" dirty="0"/>
          </a:p>
          <a:p>
            <a:pPr lvl="1">
              <a:lnSpc>
                <a:spcPct val="100000"/>
              </a:lnSpc>
            </a:pPr>
            <a:r>
              <a:rPr lang="en-US" dirty="0" smtClean="0"/>
              <a:t>Everything included in the .app package</a:t>
            </a:r>
          </a:p>
          <a:p>
            <a:pPr>
              <a:lnSpc>
                <a:spcPct val="100000"/>
              </a:lnSpc>
            </a:pPr>
            <a:r>
              <a:rPr lang="en-US" dirty="0" smtClean="0">
                <a:gradFill>
                  <a:gsLst>
                    <a:gs pos="1250">
                      <a:schemeClr val="tx2"/>
                    </a:gs>
                    <a:gs pos="99000">
                      <a:schemeClr val="tx2"/>
                    </a:gs>
                  </a:gsLst>
                  <a:lin ang="5400000" scaled="0"/>
                </a:gradFill>
              </a:rPr>
              <a:t>Provider-hosted</a:t>
            </a:r>
            <a:endParaRPr lang="en-US" dirty="0">
              <a:gradFill>
                <a:gsLst>
                  <a:gs pos="1250">
                    <a:schemeClr val="tx2"/>
                  </a:gs>
                  <a:gs pos="99000">
                    <a:schemeClr val="tx2"/>
                  </a:gs>
                </a:gsLst>
                <a:lin ang="5400000" scaled="0"/>
              </a:gradFill>
            </a:endParaRPr>
          </a:p>
          <a:p>
            <a:pPr lvl="1">
              <a:lnSpc>
                <a:spcPct val="100000"/>
              </a:lnSpc>
            </a:pPr>
            <a:r>
              <a:rPr lang="en-US" dirty="0" smtClean="0"/>
              <a:t>Developer must acquire ClientId &amp; ClientSecret</a:t>
            </a:r>
          </a:p>
          <a:p>
            <a:pPr lvl="1">
              <a:lnSpc>
                <a:spcPct val="100000"/>
              </a:lnSpc>
            </a:pPr>
            <a:r>
              <a:rPr lang="en-US" dirty="0" smtClean="0"/>
              <a:t>SharePoint artifacts in .app package</a:t>
            </a:r>
          </a:p>
          <a:p>
            <a:pPr lvl="1">
              <a:lnSpc>
                <a:spcPct val="100000"/>
              </a:lnSpc>
            </a:pPr>
            <a:r>
              <a:rPr lang="en-US" sz="2400" dirty="0" smtClean="0"/>
              <a:t>Web assets in Web Deploy package - developer must deploy</a:t>
            </a:r>
          </a:p>
          <a:p>
            <a:pPr lvl="2">
              <a:lnSpc>
                <a:spcPct val="100000"/>
              </a:lnSpc>
            </a:pPr>
            <a:r>
              <a:rPr lang="en-US" sz="2000" dirty="0" smtClean="0"/>
              <a:t>Developer </a:t>
            </a:r>
            <a:r>
              <a:rPr lang="en-US" sz="2000" dirty="0"/>
              <a:t>must publish &amp; deploy SQL </a:t>
            </a:r>
            <a:r>
              <a:rPr lang="en-US" sz="2000" dirty="0" smtClean="0"/>
              <a:t>assets if not in Web Deploy package</a:t>
            </a:r>
            <a:endParaRPr lang="en-US" sz="2000" dirty="0"/>
          </a:p>
        </p:txBody>
      </p:sp>
      <p:sp>
        <p:nvSpPr>
          <p:cNvPr id="2" name="Title 1"/>
          <p:cNvSpPr>
            <a:spLocks noGrp="1"/>
          </p:cNvSpPr>
          <p:nvPr>
            <p:ph type="title"/>
          </p:nvPr>
        </p:nvSpPr>
        <p:spPr/>
        <p:txBody>
          <a:bodyPr/>
          <a:lstStyle/>
          <a:p>
            <a:r>
              <a:rPr lang="en-US" dirty="0" smtClean="0"/>
              <a:t>Publish</a:t>
            </a:r>
            <a:endParaRPr lang="en-US" dirty="0"/>
          </a:p>
        </p:txBody>
      </p:sp>
      <p:sp>
        <p:nvSpPr>
          <p:cNvPr id="5" name="Explosion 1 4"/>
          <p:cNvSpPr/>
          <p:nvPr/>
        </p:nvSpPr>
        <p:spPr bwMode="auto">
          <a:xfrm>
            <a:off x="7894637" y="449262"/>
            <a:ext cx="4495800" cy="3810000"/>
          </a:xfrm>
          <a:prstGeom prst="irregularSeal1">
            <a:avLst/>
          </a:prstGeom>
          <a:solidFill>
            <a:schemeClr val="accent3"/>
          </a:solidFill>
          <a:ln>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Use the </a:t>
            </a:r>
            <a:r>
              <a:rPr lang="en-US" sz="2400" dirty="0" smtClean="0">
                <a:gradFill>
                  <a:gsLst>
                    <a:gs pos="0">
                      <a:srgbClr val="FFFFFF"/>
                    </a:gs>
                    <a:gs pos="100000">
                      <a:srgbClr val="FFFFFF"/>
                    </a:gs>
                  </a:gsLst>
                  <a:lin ang="5400000" scaled="0"/>
                </a:gradFill>
                <a:ea typeface="Segoe UI" pitchFamily="34" charset="0"/>
                <a:cs typeface="Segoe UI" pitchFamily="34" charset="0"/>
              </a:rPr>
              <a:t>packages </a:t>
            </a:r>
            <a:r>
              <a:rPr lang="en-US" sz="2400" dirty="0">
                <a:gradFill>
                  <a:gsLst>
                    <a:gs pos="0">
                      <a:srgbClr val="FFFFFF"/>
                    </a:gs>
                    <a:gs pos="100000">
                      <a:srgbClr val="FFFFFF"/>
                    </a:gs>
                  </a:gsLst>
                  <a:lin ang="5400000" scaled="0"/>
                </a:gradFill>
                <a:ea typeface="Segoe UI" pitchFamily="34" charset="0"/>
                <a:cs typeface="Segoe UI" pitchFamily="34" charset="0"/>
              </a:rPr>
              <a:t>from app.publish </a:t>
            </a:r>
            <a:r>
              <a:rPr lang="en-US" sz="2400" dirty="0" smtClean="0">
                <a:gradFill>
                  <a:gsLst>
                    <a:gs pos="0">
                      <a:srgbClr val="FFFFFF"/>
                    </a:gs>
                    <a:gs pos="100000">
                      <a:srgbClr val="FFFFFF"/>
                    </a:gs>
                  </a:gsLst>
                  <a:lin ang="5400000" scaled="0"/>
                </a:gradFill>
                <a:ea typeface="Segoe UI" pitchFamily="34" charset="0"/>
                <a:cs typeface="Segoe UI" pitchFamily="34" charset="0"/>
              </a:rPr>
              <a:t>folder</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079262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Anatomy of an App Package</a:t>
            </a:r>
            <a:endParaRPr lang="en-US" sz="4000" dirty="0">
              <a:gradFill>
                <a:gsLst>
                  <a:gs pos="1250">
                    <a:schemeClr val="tx2"/>
                  </a:gs>
                  <a:gs pos="99000">
                    <a:schemeClr val="tx2"/>
                  </a:gs>
                </a:gsLst>
                <a:lin ang="5400000" scaled="0"/>
              </a:gradFill>
            </a:endParaRPr>
          </a:p>
        </p:txBody>
      </p:sp>
      <p:sp>
        <p:nvSpPr>
          <p:cNvPr id="13" name="Rounded Rectangle 12"/>
          <p:cNvSpPr/>
          <p:nvPr/>
        </p:nvSpPr>
        <p:spPr bwMode="auto">
          <a:xfrm>
            <a:off x="808037" y="1906873"/>
            <a:ext cx="3691558" cy="4333589"/>
          </a:xfrm>
          <a:prstGeom prst="roundRect">
            <a:avLst/>
          </a:prstGeom>
          <a:solidFill>
            <a:schemeClr val="tx1"/>
          </a:solid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ounded Rectangle 5"/>
          <p:cNvSpPr/>
          <p:nvPr/>
        </p:nvSpPr>
        <p:spPr bwMode="auto">
          <a:xfrm>
            <a:off x="1417637" y="2201862"/>
            <a:ext cx="2514600" cy="320040"/>
          </a:xfrm>
          <a:prstGeom prst="round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AppManifest.xml</a:t>
            </a:r>
          </a:p>
        </p:txBody>
      </p:sp>
      <p:sp>
        <p:nvSpPr>
          <p:cNvPr id="17" name="Rounded Rectangle 16"/>
          <p:cNvSpPr/>
          <p:nvPr/>
        </p:nvSpPr>
        <p:spPr bwMode="auto">
          <a:xfrm>
            <a:off x="1417637" y="2744990"/>
            <a:ext cx="2514600" cy="457200"/>
          </a:xfrm>
          <a:prstGeom prst="round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Client Web Parts</a:t>
            </a:r>
          </a:p>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UI Custom Actions (Host)</a:t>
            </a:r>
          </a:p>
        </p:txBody>
      </p:sp>
      <p:sp>
        <p:nvSpPr>
          <p:cNvPr id="18" name="Rounded Rectangle 17"/>
          <p:cNvSpPr/>
          <p:nvPr/>
        </p:nvSpPr>
        <p:spPr bwMode="auto">
          <a:xfrm>
            <a:off x="1417637" y="4716462"/>
            <a:ext cx="2514600" cy="320040"/>
          </a:xfrm>
          <a:prstGeom prst="round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Web Assets (Web Deploy)</a:t>
            </a:r>
          </a:p>
        </p:txBody>
      </p:sp>
      <p:grpSp>
        <p:nvGrpSpPr>
          <p:cNvPr id="8" name="Group 7"/>
          <p:cNvGrpSpPr/>
          <p:nvPr/>
        </p:nvGrpSpPr>
        <p:grpSpPr>
          <a:xfrm>
            <a:off x="1417637" y="5249862"/>
            <a:ext cx="2514600" cy="666946"/>
            <a:chOff x="1417637" y="5249862"/>
            <a:chExt cx="2514600" cy="666946"/>
          </a:xfrm>
        </p:grpSpPr>
        <p:sp>
          <p:nvSpPr>
            <p:cNvPr id="19" name="Rounded Rectangle 18"/>
            <p:cNvSpPr/>
            <p:nvPr/>
          </p:nvSpPr>
          <p:spPr bwMode="auto">
            <a:xfrm>
              <a:off x="1417637" y="5249862"/>
              <a:ext cx="2514600" cy="320040"/>
            </a:xfrm>
            <a:prstGeom prst="round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SQL Azure(.dacpac)</a:t>
              </a:r>
            </a:p>
          </p:txBody>
        </p:sp>
        <p:sp>
          <p:nvSpPr>
            <p:cNvPr id="20" name="Rounded Rectangle 19"/>
            <p:cNvSpPr/>
            <p:nvPr/>
          </p:nvSpPr>
          <p:spPr bwMode="auto">
            <a:xfrm>
              <a:off x="1417637" y="5596768"/>
              <a:ext cx="2514600" cy="320040"/>
            </a:xfrm>
            <a:prstGeom prst="round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SQL Scripts</a:t>
              </a:r>
            </a:p>
          </p:txBody>
        </p:sp>
      </p:grpSp>
      <p:sp>
        <p:nvSpPr>
          <p:cNvPr id="3" name="Rounded Rectangle 2"/>
          <p:cNvSpPr/>
          <p:nvPr/>
        </p:nvSpPr>
        <p:spPr bwMode="auto">
          <a:xfrm rot="16200000">
            <a:off x="-201417" y="3898136"/>
            <a:ext cx="2362200" cy="381000"/>
          </a:xfrm>
          <a:prstGeom prst="round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rgbClr val="00AEEF"/>
                </a:solidFill>
                <a:latin typeface="Segoe UI Light"/>
                <a:ea typeface="Segoe UI" pitchFamily="34" charset="0"/>
                <a:cs typeface="Segoe UI" pitchFamily="34" charset="0"/>
              </a:rPr>
              <a:t>.app Package (OPC)</a:t>
            </a:r>
          </a:p>
        </p:txBody>
      </p:sp>
      <p:grpSp>
        <p:nvGrpSpPr>
          <p:cNvPr id="7" name="Group 6"/>
          <p:cNvGrpSpPr/>
          <p:nvPr/>
        </p:nvGrpSpPr>
        <p:grpSpPr>
          <a:xfrm>
            <a:off x="1417637" y="3415697"/>
            <a:ext cx="2514600" cy="1072165"/>
            <a:chOff x="1417637" y="2735262"/>
            <a:chExt cx="2514600" cy="1072165"/>
          </a:xfrm>
        </p:grpSpPr>
        <p:sp>
          <p:nvSpPr>
            <p:cNvPr id="16" name="Rounded Rectangle 15"/>
            <p:cNvSpPr/>
            <p:nvPr/>
          </p:nvSpPr>
          <p:spPr bwMode="auto">
            <a:xfrm>
              <a:off x="1417637" y="2735262"/>
              <a:ext cx="2514600" cy="1072165"/>
            </a:xfrm>
            <a:prstGeom prst="round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Lists</a:t>
              </a:r>
            </a:p>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Modules</a:t>
              </a:r>
            </a:p>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Workflows</a:t>
              </a:r>
            </a:p>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BCS Entities</a:t>
              </a:r>
            </a:p>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etc…</a:t>
              </a:r>
            </a:p>
          </p:txBody>
        </p:sp>
        <p:sp>
          <p:nvSpPr>
            <p:cNvPr id="4" name="Rounded Rectangle 3"/>
            <p:cNvSpPr/>
            <p:nvPr/>
          </p:nvSpPr>
          <p:spPr bwMode="auto">
            <a:xfrm rot="16200000">
              <a:off x="1126073" y="3112451"/>
              <a:ext cx="914400" cy="312420"/>
            </a:xfrm>
            <a:prstGeom prst="round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rgbClr val="00AEEF"/>
                  </a:solidFill>
                  <a:latin typeface="Segoe UI Light"/>
                  <a:ea typeface="Segoe UI" pitchFamily="34" charset="0"/>
                  <a:cs typeface="Segoe UI" pitchFamily="34" charset="0"/>
                </a:rPr>
                <a:t>WSP</a:t>
              </a:r>
              <a:endParaRPr lang="en-US" sz="1600" dirty="0" smtClean="0">
                <a:solidFill>
                  <a:srgbClr val="00AEEF"/>
                </a:solidFill>
                <a:latin typeface="Segoe UI Light"/>
                <a:ea typeface="Segoe UI" pitchFamily="34" charset="0"/>
                <a:cs typeface="Segoe UI" pitchFamily="34" charset="0"/>
              </a:endParaRPr>
            </a:p>
          </p:txBody>
        </p:sp>
      </p:grpSp>
      <p:sp>
        <p:nvSpPr>
          <p:cNvPr id="33" name="Rounded Rectangle 32"/>
          <p:cNvSpPr/>
          <p:nvPr/>
        </p:nvSpPr>
        <p:spPr>
          <a:xfrm>
            <a:off x="5989637" y="5065840"/>
            <a:ext cx="1819656" cy="932688"/>
          </a:xfrm>
          <a:prstGeom prst="roundRect">
            <a:avLst>
              <a:gd name="adj" fmla="val 3861"/>
            </a:avLst>
          </a:prstGeom>
          <a:solidFill>
            <a:schemeClr val="tx2"/>
          </a:solidFill>
          <a:ln>
            <a:solidFill>
              <a:schemeClr val="tx2"/>
            </a:solidFill>
          </a:ln>
        </p:spPr>
        <p:style>
          <a:lnRef idx="0">
            <a:schemeClr val="accent5"/>
          </a:lnRef>
          <a:fillRef idx="3">
            <a:schemeClr val="accent5"/>
          </a:fillRef>
          <a:effectRef idx="3">
            <a:schemeClr val="accent5"/>
          </a:effectRef>
          <a:fontRef idx="minor">
            <a:schemeClr val="lt1"/>
          </a:fontRef>
        </p:style>
        <p:txBody>
          <a:bodyPr lIns="119564" tIns="59782" rIns="119564" bIns="59782" rtlCol="0" anchor="ctr"/>
          <a:lstStyle/>
          <a:p>
            <a:pPr algn="ctr"/>
            <a:r>
              <a:rPr lang="en-US" sz="2100" b="1" dirty="0">
                <a:solidFill>
                  <a:srgbClr val="FFFFFF"/>
                </a:solidFill>
                <a:ea typeface="Segoe UI" pitchFamily="34" charset="0"/>
                <a:cs typeface="Segoe UI" pitchFamily="34" charset="0"/>
              </a:rPr>
              <a:t>Azure </a:t>
            </a:r>
          </a:p>
        </p:txBody>
      </p:sp>
      <p:sp>
        <p:nvSpPr>
          <p:cNvPr id="34" name="Rounded Rectangle 33"/>
          <p:cNvSpPr/>
          <p:nvPr/>
        </p:nvSpPr>
        <p:spPr>
          <a:xfrm>
            <a:off x="7535986" y="3497262"/>
            <a:ext cx="1654051" cy="932603"/>
          </a:xfrm>
          <a:prstGeom prst="roundRect">
            <a:avLst>
              <a:gd name="adj" fmla="val 3861"/>
            </a:avLst>
          </a:prstGeom>
          <a:solidFill>
            <a:schemeClr val="accent2"/>
          </a:solidFill>
          <a:ln>
            <a:solidFill>
              <a:schemeClr val="accent2"/>
            </a:solidFill>
          </a:ln>
        </p:spPr>
        <p:style>
          <a:lnRef idx="0">
            <a:schemeClr val="accent4"/>
          </a:lnRef>
          <a:fillRef idx="3">
            <a:schemeClr val="accent4"/>
          </a:fillRef>
          <a:effectRef idx="3">
            <a:schemeClr val="accent4"/>
          </a:effectRef>
          <a:fontRef idx="minor">
            <a:schemeClr val="lt1"/>
          </a:fontRef>
        </p:style>
        <p:txBody>
          <a:bodyPr lIns="119564" tIns="59782" rIns="119564" bIns="59782" rtlCol="0" anchor="ctr"/>
          <a:lstStyle/>
          <a:p>
            <a:pPr algn="ctr"/>
            <a:r>
              <a:rPr lang="en-US" sz="2100" b="1" dirty="0">
                <a:solidFill>
                  <a:srgbClr val="FFFFFF"/>
                </a:solidFill>
                <a:ea typeface="Segoe UI" pitchFamily="34" charset="0"/>
                <a:cs typeface="Segoe UI" pitchFamily="34" charset="0"/>
              </a:rPr>
              <a:t>App Web </a:t>
            </a:r>
            <a:br>
              <a:rPr lang="en-US" sz="2100" b="1" dirty="0">
                <a:solidFill>
                  <a:srgbClr val="FFFFFF"/>
                </a:solidFill>
                <a:ea typeface="Segoe UI" pitchFamily="34" charset="0"/>
                <a:cs typeface="Segoe UI" pitchFamily="34" charset="0"/>
              </a:rPr>
            </a:br>
            <a:r>
              <a:rPr lang="en-US" b="1" dirty="0">
                <a:solidFill>
                  <a:srgbClr val="FFFFFF"/>
                </a:solidFill>
                <a:ea typeface="Segoe UI" pitchFamily="34" charset="0"/>
                <a:cs typeface="Segoe UI" pitchFamily="34" charset="0"/>
              </a:rPr>
              <a:t>(from WSP)</a:t>
            </a:r>
          </a:p>
        </p:txBody>
      </p:sp>
      <p:sp>
        <p:nvSpPr>
          <p:cNvPr id="35" name="Rounded Rectangle 34"/>
          <p:cNvSpPr/>
          <p:nvPr/>
        </p:nvSpPr>
        <p:spPr>
          <a:xfrm>
            <a:off x="5992138" y="2169859"/>
            <a:ext cx="1814655" cy="932603"/>
          </a:xfrm>
          <a:prstGeom prst="roundRect">
            <a:avLst>
              <a:gd name="adj" fmla="val 4979"/>
            </a:avLst>
          </a:prstGeom>
          <a:ln/>
        </p:spPr>
        <p:style>
          <a:lnRef idx="0">
            <a:schemeClr val="accent1"/>
          </a:lnRef>
          <a:fillRef idx="3">
            <a:schemeClr val="accent1"/>
          </a:fillRef>
          <a:effectRef idx="3">
            <a:schemeClr val="accent1"/>
          </a:effectRef>
          <a:fontRef idx="minor">
            <a:schemeClr val="lt1"/>
          </a:fontRef>
        </p:style>
        <p:txBody>
          <a:bodyPr lIns="119564" tIns="59782" rIns="119564" bIns="59782" rtlCol="0" anchor="ctr"/>
          <a:lstStyle/>
          <a:p>
            <a:pPr algn="ctr"/>
            <a:r>
              <a:rPr lang="en-US" sz="2100" b="1" dirty="0" smtClean="0">
                <a:solidFill>
                  <a:srgbClr val="FFFFFF"/>
                </a:solidFill>
                <a:ea typeface="Segoe UI" pitchFamily="34" charset="0"/>
                <a:cs typeface="Segoe UI" pitchFamily="34" charset="0"/>
              </a:rPr>
              <a:t>Host</a:t>
            </a:r>
            <a:r>
              <a:rPr lang="en-US" sz="2100" b="1" dirty="0">
                <a:solidFill>
                  <a:srgbClr val="FFFFFF"/>
                </a:solidFill>
                <a:ea typeface="Segoe UI" pitchFamily="34" charset="0"/>
                <a:cs typeface="Segoe UI" pitchFamily="34" charset="0"/>
              </a:rPr>
              <a:t/>
            </a:r>
            <a:br>
              <a:rPr lang="en-US" sz="2100" b="1" dirty="0">
                <a:solidFill>
                  <a:srgbClr val="FFFFFF"/>
                </a:solidFill>
                <a:ea typeface="Segoe UI" pitchFamily="34" charset="0"/>
                <a:cs typeface="Segoe UI" pitchFamily="34" charset="0"/>
              </a:rPr>
            </a:br>
            <a:r>
              <a:rPr lang="en-US" sz="2100" b="1" dirty="0">
                <a:solidFill>
                  <a:srgbClr val="FFFFFF"/>
                </a:solidFill>
                <a:ea typeface="Segoe UI" pitchFamily="34" charset="0"/>
                <a:cs typeface="Segoe UI" pitchFamily="34" charset="0"/>
              </a:rPr>
              <a:t>Web</a:t>
            </a:r>
          </a:p>
        </p:txBody>
      </p:sp>
      <p:grpSp>
        <p:nvGrpSpPr>
          <p:cNvPr id="57" name="Group 56"/>
          <p:cNvGrpSpPr/>
          <p:nvPr/>
        </p:nvGrpSpPr>
        <p:grpSpPr>
          <a:xfrm>
            <a:off x="7970837" y="2614894"/>
            <a:ext cx="329184" cy="708702"/>
            <a:chOff x="7970837" y="2614894"/>
            <a:chExt cx="329184" cy="708702"/>
          </a:xfrm>
        </p:grpSpPr>
        <p:cxnSp>
          <p:nvCxnSpPr>
            <p:cNvPr id="37" name="Straight Connector 36"/>
            <p:cNvCxnSpPr/>
            <p:nvPr/>
          </p:nvCxnSpPr>
          <p:spPr>
            <a:xfrm>
              <a:off x="8286811" y="2614894"/>
              <a:ext cx="1" cy="708702"/>
            </a:xfrm>
            <a:prstGeom prst="line">
              <a:avLst/>
            </a:prstGeom>
            <a:ln w="38100">
              <a:tailEnd type="ova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7970837" y="2621282"/>
              <a:ext cx="329184" cy="0"/>
            </a:xfrm>
            <a:prstGeom prst="line">
              <a:avLst/>
            </a:prstGeom>
            <a:ln w="38100">
              <a:tailEnd type="oval"/>
            </a:ln>
          </p:spPr>
          <p:style>
            <a:lnRef idx="1">
              <a:schemeClr val="accent1"/>
            </a:lnRef>
            <a:fillRef idx="0">
              <a:schemeClr val="accent1"/>
            </a:fillRef>
            <a:effectRef idx="0">
              <a:schemeClr val="accent1"/>
            </a:effectRef>
            <a:fontRef idx="minor">
              <a:schemeClr val="tx1"/>
            </a:fontRef>
          </p:style>
        </p:cxnSp>
      </p:grpSp>
      <p:cxnSp>
        <p:nvCxnSpPr>
          <p:cNvPr id="41" name="Straight Arrow Connector 40"/>
          <p:cNvCxnSpPr>
            <a:stCxn id="16" idx="3"/>
            <a:endCxn id="34" idx="1"/>
          </p:cNvCxnSpPr>
          <p:nvPr/>
        </p:nvCxnSpPr>
        <p:spPr>
          <a:xfrm>
            <a:off x="3932237" y="3951780"/>
            <a:ext cx="3603749" cy="11784"/>
          </a:xfrm>
          <a:prstGeom prst="straightConnector1">
            <a:avLst/>
          </a:prstGeom>
          <a:ln w="57150">
            <a:solidFill>
              <a:schemeClr val="accent3"/>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stCxn id="17" idx="3"/>
            <a:endCxn id="35" idx="1"/>
          </p:cNvCxnSpPr>
          <p:nvPr/>
        </p:nvCxnSpPr>
        <p:spPr>
          <a:xfrm flipV="1">
            <a:off x="3932237" y="2636161"/>
            <a:ext cx="2059901" cy="337429"/>
          </a:xfrm>
          <a:prstGeom prst="straightConnector1">
            <a:avLst/>
          </a:prstGeom>
          <a:ln w="57150">
            <a:solidFill>
              <a:schemeClr val="accent3"/>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a:stCxn id="18" idx="3"/>
          </p:cNvCxnSpPr>
          <p:nvPr/>
        </p:nvCxnSpPr>
        <p:spPr>
          <a:xfrm>
            <a:off x="3932237" y="4876482"/>
            <a:ext cx="2057400" cy="533400"/>
          </a:xfrm>
          <a:prstGeom prst="straightConnector1">
            <a:avLst/>
          </a:prstGeom>
          <a:ln w="57150">
            <a:solidFill>
              <a:schemeClr val="accent3"/>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3932237" y="5569902"/>
            <a:ext cx="2057400" cy="266700"/>
          </a:xfrm>
          <a:prstGeom prst="straightConnector1">
            <a:avLst/>
          </a:prstGeom>
          <a:ln w="57150">
            <a:solidFill>
              <a:schemeClr val="accent3"/>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1265237" y="4611687"/>
            <a:ext cx="3108960" cy="0"/>
          </a:xfrm>
          <a:prstGeom prst="line">
            <a:avLst/>
          </a:prstGeom>
          <a:ln w="38100">
            <a:solidFill>
              <a:schemeClr val="bg2"/>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4" name="Rounded Rectangular Callout 73"/>
          <p:cNvSpPr/>
          <p:nvPr/>
        </p:nvSpPr>
        <p:spPr bwMode="auto">
          <a:xfrm>
            <a:off x="4911723" y="4365913"/>
            <a:ext cx="1916114" cy="807749"/>
          </a:xfrm>
          <a:prstGeom prst="wedgeRoundRectCallout">
            <a:avLst>
              <a:gd name="adj1" fmla="val -79627"/>
              <a:gd name="adj2" fmla="val -18272"/>
              <a:gd name="adj3" fmla="val 16667"/>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Provider-hosted stops here</a:t>
            </a:r>
          </a:p>
        </p:txBody>
      </p:sp>
      <p:sp>
        <p:nvSpPr>
          <p:cNvPr id="75" name="Left Brace 74"/>
          <p:cNvSpPr/>
          <p:nvPr/>
        </p:nvSpPr>
        <p:spPr>
          <a:xfrm rot="10800000">
            <a:off x="3932238" y="4680407"/>
            <a:ext cx="636403" cy="1280160"/>
          </a:xfrm>
          <a:prstGeom prst="leftBrace">
            <a:avLst>
              <a:gd name="adj1" fmla="val 36695"/>
              <a:gd name="adj2" fmla="val 50000"/>
            </a:avLst>
          </a:prstGeom>
          <a:ln w="38100"/>
        </p:spPr>
        <p:style>
          <a:lnRef idx="1">
            <a:schemeClr val="accent1"/>
          </a:lnRef>
          <a:fillRef idx="0">
            <a:schemeClr val="accent1"/>
          </a:fillRef>
          <a:effectRef idx="0">
            <a:schemeClr val="accent1"/>
          </a:effectRef>
          <a:fontRef idx="minor">
            <a:schemeClr val="tx1"/>
          </a:fontRef>
        </p:style>
        <p:txBody>
          <a:bodyPr lIns="119564" tIns="59782" rIns="119564" bIns="59782" rtlCol="0" anchor="ctr"/>
          <a:lstStyle/>
          <a:p>
            <a:pPr algn="ctr"/>
            <a:endParaRPr lang="en-US" sz="2100" dirty="0">
              <a:solidFill>
                <a:srgbClr val="505050"/>
              </a:solidFill>
            </a:endParaRPr>
          </a:p>
        </p:txBody>
      </p:sp>
      <p:sp>
        <p:nvSpPr>
          <p:cNvPr id="76" name="Rounded Rectangle 75"/>
          <p:cNvSpPr/>
          <p:nvPr/>
        </p:nvSpPr>
        <p:spPr bwMode="auto">
          <a:xfrm>
            <a:off x="4576578" y="4900167"/>
            <a:ext cx="1920240" cy="804672"/>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Autohosted only</a:t>
            </a:r>
          </a:p>
        </p:txBody>
      </p:sp>
    </p:spTree>
    <p:extLst>
      <p:ext uri="{BB962C8B-B14F-4D97-AF65-F5344CB8AC3E}">
        <p14:creationId xmlns:p14="http://schemas.microsoft.com/office/powerpoint/2010/main" val="3979523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xit" presetSubtype="0" fill="hold" grpId="1" nodeType="withEffect">
                                  <p:stCondLst>
                                    <p:cond delay="0"/>
                                  </p:stCondLst>
                                  <p:childTnLst>
                                    <p:set>
                                      <p:cBhvr>
                                        <p:cTn id="22" dur="1" fill="hold">
                                          <p:stCondLst>
                                            <p:cond delay="0"/>
                                          </p:stCondLst>
                                        </p:cTn>
                                        <p:tgtEl>
                                          <p:spTgt spid="7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7"/>
                                        </p:tgtEl>
                                        <p:attrNameLst>
                                          <p:attrName>style.visibility</p:attrName>
                                        </p:attrNameLst>
                                      </p:cBhvr>
                                      <p:to>
                                        <p:strVal val="visible"/>
                                      </p:to>
                                    </p:set>
                                  </p:childTnLst>
                                </p:cTn>
                              </p:par>
                              <p:par>
                                <p:cTn id="41" presetID="1" presetClass="exit" presetSubtype="0" fill="hold" grpId="1" nodeType="withEffect">
                                  <p:stCondLst>
                                    <p:cond delay="0"/>
                                  </p:stCondLst>
                                  <p:childTnLst>
                                    <p:set>
                                      <p:cBhvr>
                                        <p:cTn id="42" dur="1" fill="hold">
                                          <p:stCondLst>
                                            <p:cond delay="0"/>
                                          </p:stCondLst>
                                        </p:cTn>
                                        <p:tgtEl>
                                          <p:spTgt spid="75"/>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76"/>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4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62"/>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33" grpId="0" animBg="1"/>
      <p:bldP spid="34" grpId="0" animBg="1"/>
      <p:bldP spid="35" grpId="0" animBg="1"/>
      <p:bldP spid="74" grpId="0" animBg="1"/>
      <p:bldP spid="74" grpId="1" animBg="1"/>
      <p:bldP spid="75" grpId="0" animBg="1"/>
      <p:bldP spid="75" grpId="1" animBg="1"/>
      <p:bldP spid="76" grpId="0" animBg="1"/>
      <p:bldP spid="76"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8" y="2125662"/>
            <a:ext cx="12115800" cy="1831975"/>
          </a:xfrm>
        </p:spPr>
        <p:txBody>
          <a:bodyPr/>
          <a:lstStyle/>
          <a:p>
            <a:r>
              <a:rPr lang="en-US" dirty="0" smtClean="0"/>
              <a:t>High Trust apps</a:t>
            </a:r>
            <a:endParaRPr lang="en-US" dirty="0"/>
          </a:p>
        </p:txBody>
      </p:sp>
    </p:spTree>
    <p:extLst>
      <p:ext uri="{BB962C8B-B14F-4D97-AF65-F5344CB8AC3E}">
        <p14:creationId xmlns:p14="http://schemas.microsoft.com/office/powerpoint/2010/main" val="290343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3717941"/>
          </a:xfrm>
        </p:spPr>
        <p:txBody>
          <a:bodyPr/>
          <a:lstStyle/>
          <a:p>
            <a:r>
              <a:rPr lang="en-US" dirty="0" smtClean="0"/>
              <a:t>Use OAuth for secure communications</a:t>
            </a:r>
          </a:p>
          <a:p>
            <a:pPr lvl="1"/>
            <a:r>
              <a:rPr lang="en-US" dirty="0" smtClean="0"/>
              <a:t>Direct communication between SharePoint &amp; Web application (No ACS)</a:t>
            </a:r>
          </a:p>
          <a:p>
            <a:r>
              <a:rPr lang="en-US" dirty="0" smtClean="0"/>
              <a:t>Trust developed using Certificates</a:t>
            </a:r>
            <a:endParaRPr lang="en-US" dirty="0"/>
          </a:p>
          <a:p>
            <a:pPr lvl="1"/>
            <a:r>
              <a:rPr lang="en-US" dirty="0" smtClean="0"/>
              <a:t>SharePoint trusts app tokens signed with a certificate</a:t>
            </a:r>
          </a:p>
          <a:p>
            <a:pPr lvl="1"/>
            <a:r>
              <a:rPr lang="en-US" dirty="0" smtClean="0"/>
              <a:t>Web application has private key to sign web requests</a:t>
            </a:r>
            <a:endParaRPr lang="en-US" dirty="0"/>
          </a:p>
          <a:p>
            <a:endParaRPr lang="en-US" dirty="0" smtClean="0"/>
          </a:p>
          <a:p>
            <a:pPr marL="342900" lvl="1" indent="0">
              <a:buNone/>
            </a:pPr>
            <a:endParaRPr lang="en-US" dirty="0" smtClean="0"/>
          </a:p>
        </p:txBody>
      </p:sp>
      <p:sp>
        <p:nvSpPr>
          <p:cNvPr id="2" name="Title 1"/>
          <p:cNvSpPr>
            <a:spLocks noGrp="1"/>
          </p:cNvSpPr>
          <p:nvPr>
            <p:ph type="title"/>
          </p:nvPr>
        </p:nvSpPr>
        <p:spPr/>
        <p:txBody>
          <a:bodyPr/>
          <a:lstStyle/>
          <a:p>
            <a:r>
              <a:rPr lang="en-US" dirty="0" smtClean="0"/>
              <a:t>High-Trust apps</a:t>
            </a:r>
            <a:endParaRPr lang="en-US" sz="4000" dirty="0">
              <a:gradFill>
                <a:gsLst>
                  <a:gs pos="1250">
                    <a:schemeClr val="tx2"/>
                  </a:gs>
                  <a:gs pos="99000">
                    <a:schemeClr val="tx2"/>
                  </a:gs>
                </a:gsLst>
                <a:lin ang="5400000" scaled="0"/>
              </a:gradFill>
            </a:endParaRPr>
          </a:p>
        </p:txBody>
      </p:sp>
      <p:sp>
        <p:nvSpPr>
          <p:cNvPr id="7" name="Text Placeholder 2"/>
          <p:cNvSpPr txBox="1">
            <a:spLocks/>
          </p:cNvSpPr>
          <p:nvPr/>
        </p:nvSpPr>
        <p:spPr>
          <a:xfrm>
            <a:off x="274637" y="3802062"/>
            <a:ext cx="6931835" cy="2215991"/>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2"/>
                    </a:gs>
                    <a:gs pos="99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gradFill>
                  <a:gsLst>
                    <a:gs pos="1250">
                      <a:srgbClr val="012654"/>
                    </a:gs>
                    <a:gs pos="99000">
                      <a:srgbClr val="012654"/>
                    </a:gs>
                  </a:gsLst>
                  <a:lin ang="5400000" scaled="0"/>
                </a:gradFill>
              </a:rPr>
              <a:t>Caveats</a:t>
            </a:r>
            <a:endParaRPr lang="en-US" dirty="0">
              <a:gradFill>
                <a:gsLst>
                  <a:gs pos="1250">
                    <a:srgbClr val="012654"/>
                  </a:gs>
                  <a:gs pos="99000">
                    <a:srgbClr val="012654"/>
                  </a:gs>
                </a:gsLst>
                <a:lin ang="5400000" scaled="0"/>
              </a:gradFill>
            </a:endParaRPr>
          </a:p>
          <a:p>
            <a:pPr lvl="1"/>
            <a:r>
              <a:rPr lang="en-US" dirty="0" smtClean="0">
                <a:gradFill>
                  <a:gsLst>
                    <a:gs pos="1250">
                      <a:srgbClr val="505050"/>
                    </a:gs>
                    <a:gs pos="100000">
                      <a:srgbClr val="505050"/>
                    </a:gs>
                  </a:gsLst>
                  <a:lin ang="5400000" scaled="0"/>
                </a:gradFill>
              </a:rPr>
              <a:t>Each SharePoint site must trust the certificate &amp; IssuerID</a:t>
            </a:r>
          </a:p>
          <a:p>
            <a:pPr lvl="1"/>
            <a:r>
              <a:rPr lang="en-US" dirty="0" smtClean="0">
                <a:gradFill>
                  <a:gsLst>
                    <a:gs pos="1250">
                      <a:srgbClr val="505050"/>
                    </a:gs>
                    <a:gs pos="100000">
                      <a:srgbClr val="505050"/>
                    </a:gs>
                  </a:gsLst>
                  <a:lin ang="5400000" scaled="0"/>
                </a:gradFill>
              </a:rPr>
              <a:t>Internal apps only, no support for Office Store</a:t>
            </a:r>
            <a:endParaRPr lang="en-US" dirty="0">
              <a:gradFill>
                <a:gsLst>
                  <a:gs pos="1250">
                    <a:srgbClr val="505050"/>
                  </a:gs>
                  <a:gs pos="100000">
                    <a:srgbClr val="505050"/>
                  </a:gs>
                </a:gsLst>
                <a:lin ang="5400000" scaled="0"/>
              </a:gradFill>
            </a:endParaRPr>
          </a:p>
        </p:txBody>
      </p:sp>
      <p:pic>
        <p:nvPicPr>
          <p:cNvPr id="4" name="Picture 3"/>
          <p:cNvPicPr>
            <a:picLocks noChangeAspect="1"/>
          </p:cNvPicPr>
          <p:nvPr/>
        </p:nvPicPr>
        <p:blipFill>
          <a:blip r:embed="rId3"/>
          <a:stretch>
            <a:fillRect/>
          </a:stretch>
        </p:blipFill>
        <p:spPr>
          <a:xfrm>
            <a:off x="7437437" y="4928145"/>
            <a:ext cx="4829175" cy="1438275"/>
          </a:xfrm>
          <a:prstGeom prst="rect">
            <a:avLst/>
          </a:prstGeom>
          <a:effectLst>
            <a:outerShdw blurRad="292100" dist="139700" dir="2700000" algn="ctr" rotWithShape="0">
              <a:srgbClr val="000000">
                <a:alpha val="65000"/>
              </a:srgbClr>
            </a:outerShdw>
          </a:effectLst>
        </p:spPr>
      </p:pic>
    </p:spTree>
    <p:extLst>
      <p:ext uri="{BB962C8B-B14F-4D97-AF65-F5344CB8AC3E}">
        <p14:creationId xmlns:p14="http://schemas.microsoft.com/office/powerpoint/2010/main" val="366688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nodeType="afterEffect">
                                  <p:stCondLst>
                                    <p:cond delay="0"/>
                                  </p:stCondLst>
                                  <p:childTnLst>
                                    <p:set>
                                      <p:cBhvr>
                                        <p:cTn id="17" dur="1" fill="hold">
                                          <p:stCondLst>
                                            <p:cond delay="0"/>
                                          </p:stCondLst>
                                        </p:cTn>
                                        <p:tgtEl>
                                          <p:spTgt spid="7">
                                            <p:txEl>
                                              <p:pRg st="1" end="1"/>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nodeType="after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4124206"/>
          </a:xfrm>
        </p:spPr>
        <p:txBody>
          <a:bodyPr/>
          <a:lstStyle/>
          <a:p>
            <a:r>
              <a:rPr lang="en-US" dirty="0"/>
              <a:t>The new app </a:t>
            </a:r>
            <a:r>
              <a:rPr lang="en-US" dirty="0" smtClean="0"/>
              <a:t>model</a:t>
            </a:r>
            <a:endParaRPr lang="en-US" dirty="0"/>
          </a:p>
          <a:p>
            <a:r>
              <a:rPr lang="en-US" dirty="0"/>
              <a:t>Building your first app in VS</a:t>
            </a:r>
          </a:p>
          <a:p>
            <a:r>
              <a:rPr lang="en-US" dirty="0"/>
              <a:t>SharePoint app artifacts</a:t>
            </a:r>
          </a:p>
          <a:p>
            <a:r>
              <a:rPr lang="en-US" dirty="0"/>
              <a:t>Cloud apps</a:t>
            </a:r>
          </a:p>
          <a:p>
            <a:r>
              <a:rPr lang="en-US" dirty="0" smtClean="0"/>
              <a:t>High Trust apps</a:t>
            </a:r>
            <a:endParaRPr lang="en-US" dirty="0"/>
          </a:p>
          <a:p>
            <a:r>
              <a:rPr lang="en-US" dirty="0"/>
              <a:t>App-lause!</a:t>
            </a:r>
          </a:p>
        </p:txBody>
      </p:sp>
      <p:sp>
        <p:nvSpPr>
          <p:cNvPr id="2" name="Title 1"/>
          <p:cNvSpPr>
            <a:spLocks noGrp="1"/>
          </p:cNvSpPr>
          <p:nvPr>
            <p:ph type="title"/>
          </p:nvPr>
        </p:nvSpPr>
        <p:spPr/>
        <p:txBody>
          <a:bodyPr/>
          <a:lstStyle/>
          <a:p>
            <a:r>
              <a:rPr lang="en-US" dirty="0" smtClean="0"/>
              <a:t>Agenda</a:t>
            </a:r>
            <a:endParaRPr lang="en-US" sz="4000" dirty="0">
              <a:gradFill>
                <a:gsLst>
                  <a:gs pos="1250">
                    <a:schemeClr val="tx2"/>
                  </a:gs>
                  <a:gs pos="99000">
                    <a:schemeClr val="tx2"/>
                  </a:gs>
                </a:gsLst>
                <a:lin ang="5400000" scaled="0"/>
              </a:gradFill>
            </a:endParaRPr>
          </a:p>
        </p:txBody>
      </p:sp>
      <p:pic>
        <p:nvPicPr>
          <p:cNvPr id="5" name="Picture Placeholder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32837" y="295273"/>
            <a:ext cx="3068047" cy="298937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a:effectLst>
            <a:softEdge rad="88900"/>
          </a:effectLst>
        </p:spPr>
      </p:pic>
    </p:spTree>
    <p:extLst>
      <p:ext uri="{BB962C8B-B14F-4D97-AF65-F5344CB8AC3E}">
        <p14:creationId xmlns:p14="http://schemas.microsoft.com/office/powerpoint/2010/main" val="4239258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p:cTn id="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658599" cy="4598182"/>
          </a:xfrm>
        </p:spPr>
        <p:txBody>
          <a:bodyPr/>
          <a:lstStyle/>
          <a:p>
            <a:r>
              <a:rPr lang="en-US" dirty="0" smtClean="0"/>
              <a:t>Examples:</a:t>
            </a:r>
          </a:p>
          <a:p>
            <a:pPr lvl="1"/>
            <a:r>
              <a:rPr lang="en-US" dirty="0" smtClean="0"/>
              <a:t>App Events</a:t>
            </a:r>
          </a:p>
          <a:p>
            <a:pPr lvl="2"/>
            <a:r>
              <a:rPr lang="en-US" dirty="0" smtClean="0"/>
              <a:t>App install, app upgrade, app uninstall</a:t>
            </a:r>
          </a:p>
          <a:p>
            <a:pPr lvl="1"/>
            <a:r>
              <a:rPr lang="en-US" dirty="0" smtClean="0"/>
              <a:t>Remote Event Receiver</a:t>
            </a:r>
          </a:p>
          <a:p>
            <a:pPr lvl="2"/>
            <a:r>
              <a:rPr lang="en-US" dirty="0" smtClean="0"/>
              <a:t>Item added, item changed, item deleted</a:t>
            </a:r>
          </a:p>
          <a:p>
            <a:pPr lvl="2"/>
            <a:endParaRPr lang="en-US" dirty="0"/>
          </a:p>
          <a:p>
            <a:r>
              <a:rPr lang="en-US" dirty="0" smtClean="0"/>
              <a:t>SharePoint calls web server based </a:t>
            </a:r>
            <a:r>
              <a:rPr lang="en-US" dirty="0"/>
              <a:t>SOAP </a:t>
            </a:r>
            <a:r>
              <a:rPr lang="en-US" dirty="0" smtClean="0"/>
              <a:t>endpoints</a:t>
            </a:r>
          </a:p>
          <a:p>
            <a:endParaRPr lang="en-US" dirty="0" smtClean="0"/>
          </a:p>
          <a:p>
            <a:r>
              <a:rPr lang="en-US" dirty="0" smtClean="0"/>
              <a:t>Firewall will block these for Remote Development</a:t>
            </a:r>
            <a:endParaRPr lang="en-US" dirty="0"/>
          </a:p>
        </p:txBody>
      </p:sp>
      <p:sp>
        <p:nvSpPr>
          <p:cNvPr id="3" name="Title 2"/>
          <p:cNvSpPr>
            <a:spLocks noGrp="1"/>
          </p:cNvSpPr>
          <p:nvPr>
            <p:ph type="title"/>
          </p:nvPr>
        </p:nvSpPr>
        <p:spPr/>
        <p:txBody>
          <a:bodyPr/>
          <a:lstStyle/>
          <a:p>
            <a:r>
              <a:rPr lang="en-US" dirty="0" smtClean="0"/>
              <a:t>Remote Event Receivers &amp; App Events</a:t>
            </a:r>
            <a:endParaRPr lang="en-US" dirty="0"/>
          </a:p>
        </p:txBody>
      </p:sp>
      <p:sp>
        <p:nvSpPr>
          <p:cNvPr id="4" name="Explosion 1 3"/>
          <p:cNvSpPr/>
          <p:nvPr/>
        </p:nvSpPr>
        <p:spPr bwMode="auto">
          <a:xfrm>
            <a:off x="7370974" y="982662"/>
            <a:ext cx="5031566" cy="3200400"/>
          </a:xfrm>
          <a:prstGeom prst="irregularSeal1">
            <a:avLst/>
          </a:prstGeom>
          <a:solidFill>
            <a:schemeClr val="accent3"/>
          </a:solidFill>
          <a:ln>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Use Service Bus for remote development</a:t>
            </a: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0094552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High Trust apps</a:t>
            </a:r>
            <a:endParaRPr lang="en-US" dirty="0"/>
          </a:p>
        </p:txBody>
      </p:sp>
      <p:sp>
        <p:nvSpPr>
          <p:cNvPr id="5" name="Text Placeholder 4"/>
          <p:cNvSpPr>
            <a:spLocks noGrp="1"/>
          </p:cNvSpPr>
          <p:nvPr>
            <p:ph type="body" sz="quarter" idx="12"/>
          </p:nvPr>
        </p:nvSpPr>
        <p:spPr/>
        <p:txBody>
          <a:bodyPr/>
          <a:lstStyle/>
          <a:p>
            <a:endParaRPr lang="en-US" dirty="0" smtClean="0"/>
          </a:p>
          <a:p>
            <a:r>
              <a:rPr lang="en-US" dirty="0"/>
              <a:t>Sean </a:t>
            </a:r>
            <a:r>
              <a:rPr lang="en-US" dirty="0" smtClean="0"/>
              <a:t>Laberee</a:t>
            </a:r>
            <a:endParaRPr lang="en-US" dirty="0"/>
          </a:p>
        </p:txBody>
      </p:sp>
    </p:spTree>
    <p:extLst>
      <p:ext uri="{BB962C8B-B14F-4D97-AF65-F5344CB8AC3E}">
        <p14:creationId xmlns:p14="http://schemas.microsoft.com/office/powerpoint/2010/main" val="628743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4124206"/>
          </a:xfrm>
        </p:spPr>
        <p:txBody>
          <a:bodyPr/>
          <a:lstStyle/>
          <a:p>
            <a:r>
              <a:rPr lang="en-US" dirty="0" smtClean="0"/>
              <a:t>Visual Studio supports:</a:t>
            </a:r>
          </a:p>
          <a:p>
            <a:pPr lvl="1"/>
            <a:r>
              <a:rPr lang="en-US" dirty="0" smtClean="0"/>
              <a:t>The new app model</a:t>
            </a:r>
          </a:p>
          <a:p>
            <a:pPr lvl="1"/>
            <a:r>
              <a:rPr lang="en-US" dirty="0" smtClean="0"/>
              <a:t>Both Office 365 &amp; local SharePoint server</a:t>
            </a:r>
          </a:p>
          <a:p>
            <a:pPr lvl="1"/>
            <a:r>
              <a:rPr lang="en-US" dirty="0" smtClean="0"/>
              <a:t>Remote development</a:t>
            </a:r>
          </a:p>
          <a:p>
            <a:pPr lvl="1"/>
            <a:r>
              <a:rPr lang="en-US" dirty="0" smtClean="0"/>
              <a:t>All SharePoint app artifacts</a:t>
            </a:r>
          </a:p>
          <a:p>
            <a:pPr lvl="1"/>
            <a:r>
              <a:rPr lang="en-US" dirty="0" smtClean="0"/>
              <a:t>Developing High </a:t>
            </a:r>
            <a:r>
              <a:rPr lang="en-US" dirty="0"/>
              <a:t>T</a:t>
            </a:r>
            <a:r>
              <a:rPr lang="en-US" dirty="0" smtClean="0"/>
              <a:t>rust apps</a:t>
            </a:r>
          </a:p>
          <a:p>
            <a:endParaRPr lang="en-US" dirty="0" smtClean="0"/>
          </a:p>
          <a:p>
            <a:r>
              <a:rPr lang="en-US" dirty="0" smtClean="0"/>
              <a:t>Get started now at </a:t>
            </a:r>
            <a:r>
              <a:rPr lang="en-US" dirty="0" smtClean="0">
                <a:hlinkClick r:id="rId3"/>
              </a:rPr>
              <a:t>http://dev.office.com</a:t>
            </a:r>
            <a:endParaRPr lang="en-US" dirty="0" smtClean="0"/>
          </a:p>
        </p:txBody>
      </p:sp>
      <p:sp>
        <p:nvSpPr>
          <p:cNvPr id="2" name="Title 1"/>
          <p:cNvSpPr>
            <a:spLocks noGrp="1"/>
          </p:cNvSpPr>
          <p:nvPr>
            <p:ph type="title"/>
          </p:nvPr>
        </p:nvSpPr>
        <p:spPr/>
        <p:txBody>
          <a:bodyPr/>
          <a:lstStyle/>
          <a:p>
            <a:r>
              <a:rPr lang="en-US" dirty="0" smtClean="0"/>
              <a:t>Summary</a:t>
            </a:r>
            <a:endParaRPr lang="en-US" sz="4000" dirty="0">
              <a:gradFill>
                <a:gsLst>
                  <a:gs pos="1250">
                    <a:schemeClr val="tx2"/>
                  </a:gs>
                  <a:gs pos="99000">
                    <a:schemeClr val="tx2"/>
                  </a:gs>
                </a:gsLst>
                <a:lin ang="5400000" scaled="0"/>
              </a:gradFill>
            </a:endParaRPr>
          </a:p>
        </p:txBody>
      </p:sp>
      <p:pic>
        <p:nvPicPr>
          <p:cNvPr id="5" name="Picture Placeholder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85237" y="296861"/>
            <a:ext cx="3068047" cy="298937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a:effectLst>
            <a:softEdge rad="88900"/>
          </a:effectLst>
        </p:spPr>
      </p:pic>
    </p:spTree>
    <p:extLst>
      <p:ext uri="{BB962C8B-B14F-4D97-AF65-F5344CB8AC3E}">
        <p14:creationId xmlns:p14="http://schemas.microsoft.com/office/powerpoint/2010/main" val="951589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4121128"/>
          </a:xfrm>
        </p:spPr>
        <p:txBody>
          <a:bodyPr/>
          <a:lstStyle/>
          <a:p>
            <a:r>
              <a:rPr lang="en-US" sz="3200" smtClean="0"/>
              <a:t>Building </a:t>
            </a:r>
            <a:r>
              <a:rPr lang="en-US" sz="3200" dirty="0"/>
              <a:t>Modern Business Applications for SharePoint 2013 with Visual Studio </a:t>
            </a:r>
            <a:r>
              <a:rPr lang="en-US" sz="3200" dirty="0" smtClean="0"/>
              <a:t>LightSwitch</a:t>
            </a:r>
          </a:p>
          <a:p>
            <a:pPr lvl="1"/>
            <a:r>
              <a:rPr lang="en-US" sz="1800" dirty="0" smtClean="0"/>
              <a:t>John Stallo</a:t>
            </a:r>
          </a:p>
          <a:p>
            <a:pPr lvl="1"/>
            <a:endParaRPr lang="en-US" sz="1800" dirty="0"/>
          </a:p>
          <a:p>
            <a:r>
              <a:rPr lang="en-US" sz="3200" dirty="0"/>
              <a:t>Understanding authentication for apps for SharePoint</a:t>
            </a:r>
          </a:p>
          <a:p>
            <a:pPr lvl="1"/>
            <a:r>
              <a:rPr lang="en-US" sz="1800" dirty="0"/>
              <a:t>Rob </a:t>
            </a:r>
            <a:r>
              <a:rPr lang="en-US" sz="1800" dirty="0" smtClean="0"/>
              <a:t>Howard</a:t>
            </a:r>
          </a:p>
          <a:p>
            <a:pPr lvl="1"/>
            <a:endParaRPr lang="en-US" sz="1800" dirty="0"/>
          </a:p>
          <a:p>
            <a:r>
              <a:rPr lang="en-US" sz="3200" dirty="0"/>
              <a:t>SharePoint 2013 Workflow Development for Apps and Solutions for SharePoint 2013 with Visual Studio 2012</a:t>
            </a:r>
          </a:p>
          <a:p>
            <a:pPr lvl="1"/>
            <a:r>
              <a:rPr lang="en-US" sz="1800" dirty="0"/>
              <a:t>Tim McConnell </a:t>
            </a:r>
          </a:p>
        </p:txBody>
      </p:sp>
      <p:sp>
        <p:nvSpPr>
          <p:cNvPr id="2" name="Title 1"/>
          <p:cNvSpPr>
            <a:spLocks noGrp="1"/>
          </p:cNvSpPr>
          <p:nvPr>
            <p:ph type="title"/>
          </p:nvPr>
        </p:nvSpPr>
        <p:spPr/>
        <p:txBody>
          <a:bodyPr/>
          <a:lstStyle/>
          <a:p>
            <a:r>
              <a:rPr lang="en-US" dirty="0" smtClean="0"/>
              <a:t>Related Sessions</a:t>
            </a:r>
            <a:endParaRPr lang="en-US" sz="4000" dirty="0">
              <a:gradFill>
                <a:gsLst>
                  <a:gs pos="1250">
                    <a:schemeClr val="tx2"/>
                  </a:gs>
                  <a:gs pos="99000">
                    <a:schemeClr val="tx2"/>
                  </a:gs>
                </a:gsLst>
                <a:lin ang="5400000" scaled="0"/>
              </a:gradFill>
            </a:endParaRPr>
          </a:p>
        </p:txBody>
      </p:sp>
    </p:spTree>
    <p:extLst>
      <p:ext uri="{BB962C8B-B14F-4D97-AF65-F5344CB8AC3E}">
        <p14:creationId xmlns:p14="http://schemas.microsoft.com/office/powerpoint/2010/main" val="144208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8164703" y="1416784"/>
            <a:ext cx="3730413" cy="484447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2" bIns="93260" numCol="1" spcCol="0" rtlCol="0" fromWordArt="0" anchor="t" anchorCtr="0" forceAA="0" compatLnSpc="1">
            <a:prstTxWarp prst="textNoShape">
              <a:avLst/>
            </a:prstTxWarp>
            <a:noAutofit/>
          </a:bodyPr>
          <a:lstStyle/>
          <a:p>
            <a:pPr>
              <a:lnSpc>
                <a:spcPct val="90000"/>
              </a:lnSpc>
            </a:pPr>
            <a:endParaRPr lang="en-US" sz="2040" dirty="0">
              <a:solidFill>
                <a:srgbClr val="FFFFFF"/>
              </a:solidFill>
              <a:latin typeface="Segoe UI Light"/>
              <a:ea typeface="Segoe UI" pitchFamily="34" charset="0"/>
              <a:cs typeface="Segoe UI" pitchFamily="34" charset="0"/>
            </a:endParaRPr>
          </a:p>
        </p:txBody>
      </p:sp>
      <p:sp>
        <p:nvSpPr>
          <p:cNvPr id="14" name="Rectangle 13"/>
          <p:cNvSpPr/>
          <p:nvPr/>
        </p:nvSpPr>
        <p:spPr bwMode="auto">
          <a:xfrm>
            <a:off x="4297386" y="1416784"/>
            <a:ext cx="3730413" cy="48444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2" bIns="93260" numCol="1" spcCol="0" rtlCol="0" fromWordArt="0" anchor="t" anchorCtr="0" forceAA="0" compatLnSpc="1">
            <a:prstTxWarp prst="textNoShape">
              <a:avLst/>
            </a:prstTxWarp>
            <a:noAutofit/>
          </a:bodyPr>
          <a:lstStyle/>
          <a:p>
            <a:pPr>
              <a:lnSpc>
                <a:spcPct val="90000"/>
              </a:lnSpc>
            </a:pPr>
            <a:endParaRPr lang="en-US" sz="2040" dirty="0">
              <a:solidFill>
                <a:srgbClr val="FFFFFF"/>
              </a:solidFill>
              <a:latin typeface="Segoe UI Light"/>
              <a:ea typeface="Segoe UI" pitchFamily="34" charset="0"/>
              <a:cs typeface="Segoe UI" pitchFamily="34" charset="0"/>
            </a:endParaRPr>
          </a:p>
        </p:txBody>
      </p:sp>
      <p:sp>
        <p:nvSpPr>
          <p:cNvPr id="15" name="Rectangle 14"/>
          <p:cNvSpPr/>
          <p:nvPr/>
        </p:nvSpPr>
        <p:spPr bwMode="auto">
          <a:xfrm>
            <a:off x="430071" y="1416784"/>
            <a:ext cx="3730413" cy="484447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2" bIns="93260" numCol="1" spcCol="0" rtlCol="0" fromWordArt="0" anchor="t" anchorCtr="0" forceAA="0" compatLnSpc="1">
            <a:prstTxWarp prst="textNoShape">
              <a:avLst/>
            </a:prstTxWarp>
            <a:noAutofit/>
          </a:bodyPr>
          <a:lstStyle/>
          <a:p>
            <a:pPr>
              <a:lnSpc>
                <a:spcPct val="90000"/>
              </a:lnSpc>
            </a:pPr>
            <a:r>
              <a:rPr lang="en-US" sz="2040" dirty="0">
                <a:solidFill>
                  <a:srgbClr val="FFFFFF">
                    <a:alpha val="99000"/>
                  </a:srgbClr>
                </a:solidFill>
                <a:latin typeface="Segoe UI Light"/>
                <a:ea typeface="Segoe UI" pitchFamily="34" charset="0"/>
                <a:cs typeface="Segoe UI" pitchFamily="34" charset="0"/>
              </a:rPr>
              <a:t/>
            </a:r>
            <a:br>
              <a:rPr lang="en-US" sz="2040" dirty="0">
                <a:solidFill>
                  <a:srgbClr val="FFFFFF">
                    <a:alpha val="99000"/>
                  </a:srgbClr>
                </a:solidFill>
                <a:latin typeface="Segoe UI Light"/>
                <a:ea typeface="Segoe UI" pitchFamily="34" charset="0"/>
                <a:cs typeface="Segoe UI" pitchFamily="34" charset="0"/>
              </a:rPr>
            </a:br>
            <a:endParaRPr lang="fi-FI" sz="2040">
              <a:solidFill>
                <a:srgbClr val="FFFFFF">
                  <a:alpha val="99000"/>
                </a:srgbClr>
              </a:solidFill>
              <a:latin typeface="Segoe UI Light"/>
              <a:ea typeface="Segoe UI" pitchFamily="34" charset="0"/>
              <a:cs typeface="Segoe UI" pitchFamily="34" charset="0"/>
            </a:endParaRPr>
          </a:p>
          <a:p>
            <a:pPr>
              <a:lnSpc>
                <a:spcPct val="90000"/>
              </a:lnSpc>
            </a:pPr>
            <a:endParaRPr lang="fi-FI" sz="2040" dirty="0">
              <a:solidFill>
                <a:srgbClr val="FFFFFF">
                  <a:alpha val="99000"/>
                </a:srgbClr>
              </a:solidFill>
              <a:latin typeface="Segoe UI Light"/>
              <a:ea typeface="Segoe UI" pitchFamily="34" charset="0"/>
              <a:cs typeface="Segoe UI" pitchFamily="34" charset="0"/>
            </a:endParaRPr>
          </a:p>
        </p:txBody>
      </p:sp>
      <p:sp>
        <p:nvSpPr>
          <p:cNvPr id="90" name="TextBox 89"/>
          <p:cNvSpPr txBox="1"/>
          <p:nvPr/>
        </p:nvSpPr>
        <p:spPr>
          <a:xfrm>
            <a:off x="571584" y="1563370"/>
            <a:ext cx="3450632" cy="4157870"/>
          </a:xfrm>
          <a:prstGeom prst="rect">
            <a:avLst/>
          </a:prstGeom>
          <a:noFill/>
        </p:spPr>
        <p:txBody>
          <a:bodyPr wrap="square" rtlCol="0">
            <a:spAutoFit/>
          </a:bodyPr>
          <a:lstStyle/>
          <a:p>
            <a:r>
              <a:rPr lang="en-US" sz="2856" b="1" dirty="0">
                <a:solidFill>
                  <a:srgbClr val="FFFFFF"/>
                </a:solidFill>
                <a:ea typeface="Segoe UI" panose="020B0502040204020203" pitchFamily="34" charset="0"/>
                <a:cs typeface="Segoe UI" panose="020B0502040204020203" pitchFamily="34" charset="0"/>
              </a:rPr>
              <a:t>What?</a:t>
            </a:r>
          </a:p>
          <a:p>
            <a:endParaRPr lang="en-US" sz="2142" b="1" dirty="0">
              <a:solidFill>
                <a:srgbClr val="FFFFFF"/>
              </a:solidFill>
              <a:ea typeface="Segoe UI" panose="020B0502040204020203" pitchFamily="34" charset="0"/>
              <a:cs typeface="Segoe UI" panose="020B0502040204020203" pitchFamily="34" charset="0"/>
            </a:endParaRPr>
          </a:p>
          <a:p>
            <a:pPr marL="291436" indent="-291436">
              <a:buFont typeface="Arial" panose="020B0604020202020204" pitchFamily="34" charset="0"/>
              <a:buChar char="•"/>
            </a:pPr>
            <a:r>
              <a:rPr lang="en-US" sz="2142" b="1" dirty="0">
                <a:solidFill>
                  <a:srgbClr val="FFFFFF"/>
                </a:solidFill>
                <a:ea typeface="Segoe UI" panose="020B0502040204020203" pitchFamily="34" charset="0"/>
                <a:cs typeface="Segoe UI" panose="020B0502040204020203" pitchFamily="34" charset="0"/>
              </a:rPr>
              <a:t>Focus group: </a:t>
            </a:r>
            <a:r>
              <a:rPr lang="en-US" sz="2142" dirty="0" smtClean="0">
                <a:solidFill>
                  <a:srgbClr val="FFFFFF"/>
                </a:solidFill>
                <a:ea typeface="Segoe UI" panose="020B0502040204020203" pitchFamily="34" charset="0"/>
                <a:cs typeface="Segoe UI" panose="020B0502040204020203" pitchFamily="34" charset="0"/>
              </a:rPr>
              <a:t>SharePoint development Thursday</a:t>
            </a:r>
            <a:r>
              <a:rPr lang="en-US" sz="2142" dirty="0">
                <a:solidFill>
                  <a:srgbClr val="FFFFFF"/>
                </a:solidFill>
                <a:ea typeface="Segoe UI" panose="020B0502040204020203" pitchFamily="34" charset="0"/>
                <a:cs typeface="Segoe UI" panose="020B0502040204020203" pitchFamily="34" charset="0"/>
              </a:rPr>
              <a:t>, </a:t>
            </a:r>
            <a:r>
              <a:rPr lang="en-US" sz="2142" dirty="0" smtClean="0">
                <a:solidFill>
                  <a:srgbClr val="FFFFFF"/>
                </a:solidFill>
                <a:ea typeface="Segoe UI" panose="020B0502040204020203" pitchFamily="34" charset="0"/>
                <a:cs typeface="Segoe UI" panose="020B0502040204020203" pitchFamily="34" charset="0"/>
              </a:rPr>
              <a:t>at 1:00pm</a:t>
            </a:r>
          </a:p>
          <a:p>
            <a:endParaRPr lang="en-US" sz="2142" dirty="0">
              <a:solidFill>
                <a:srgbClr val="FFFFFF"/>
              </a:solidFill>
              <a:ea typeface="Segoe UI" panose="020B0502040204020203" pitchFamily="34" charset="0"/>
              <a:cs typeface="Segoe UI" panose="020B0502040204020203" pitchFamily="34" charset="0"/>
            </a:endParaRPr>
          </a:p>
          <a:p>
            <a:pPr marL="291436" indent="-291436">
              <a:buFont typeface="Arial" panose="020B0604020202020204" pitchFamily="34" charset="0"/>
              <a:buChar char="•"/>
            </a:pPr>
            <a:r>
              <a:rPr lang="en-US" sz="2142" b="1" dirty="0">
                <a:solidFill>
                  <a:srgbClr val="FFFFFF"/>
                </a:solidFill>
                <a:ea typeface="Segoe UI" panose="020B0502040204020203" pitchFamily="34" charset="0"/>
                <a:cs typeface="Segoe UI" panose="020B0502040204020203" pitchFamily="34" charset="0"/>
              </a:rPr>
              <a:t>1:1 </a:t>
            </a:r>
            <a:r>
              <a:rPr lang="en-US" sz="2142" b="1" dirty="0" smtClean="0">
                <a:solidFill>
                  <a:srgbClr val="FFFFFF"/>
                </a:solidFill>
                <a:ea typeface="Segoe UI" panose="020B0502040204020203" pitchFamily="34" charset="0"/>
                <a:cs typeface="Segoe UI" panose="020B0502040204020203" pitchFamily="34" charset="0"/>
              </a:rPr>
              <a:t>meetings: </a:t>
            </a:r>
            <a:r>
              <a:rPr lang="en-US" sz="2142" dirty="0" smtClean="0">
                <a:solidFill>
                  <a:srgbClr val="FFFFFF"/>
                </a:solidFill>
                <a:ea typeface="Segoe UI" panose="020B0502040204020203" pitchFamily="34" charset="0"/>
                <a:cs typeface="Segoe UI" panose="020B0502040204020203" pitchFamily="34" charset="0"/>
              </a:rPr>
              <a:t>throughout </a:t>
            </a:r>
            <a:r>
              <a:rPr lang="en-US" sz="2142" dirty="0">
                <a:solidFill>
                  <a:srgbClr val="FFFFFF"/>
                </a:solidFill>
                <a:ea typeface="Segoe UI" panose="020B0502040204020203" pitchFamily="34" charset="0"/>
                <a:cs typeface="Segoe UI" panose="020B0502040204020203" pitchFamily="34" charset="0"/>
              </a:rPr>
              <a:t>the conference </a:t>
            </a:r>
          </a:p>
          <a:p>
            <a:pPr marL="757716" lvl="1" indent="-291436">
              <a:buFont typeface="Arial" panose="020B0604020202020204" pitchFamily="34" charset="0"/>
              <a:buChar char="•"/>
            </a:pPr>
            <a:endParaRPr lang="en-US" sz="2142" dirty="0">
              <a:solidFill>
                <a:srgbClr val="FFFFFF"/>
              </a:solidFill>
              <a:ea typeface="Segoe UI" panose="020B0502040204020203" pitchFamily="34" charset="0"/>
              <a:cs typeface="Segoe UI" panose="020B0502040204020203" pitchFamily="34" charset="0"/>
            </a:endParaRPr>
          </a:p>
          <a:p>
            <a:pPr marL="291436" indent="-291436">
              <a:buFont typeface="Arial" panose="020B0604020202020204" pitchFamily="34" charset="0"/>
              <a:buChar char="•"/>
            </a:pPr>
            <a:r>
              <a:rPr lang="en-US" sz="2142" b="1" dirty="0">
                <a:solidFill>
                  <a:srgbClr val="FFFFFF"/>
                </a:solidFill>
                <a:ea typeface="Segoe UI" panose="020B0502040204020203" pitchFamily="34" charset="0"/>
                <a:cs typeface="Segoe UI" panose="020B0502040204020203" pitchFamily="34" charset="0"/>
              </a:rPr>
              <a:t>Future </a:t>
            </a:r>
            <a:r>
              <a:rPr lang="en-US" sz="2142" b="1" dirty="0" smtClean="0">
                <a:solidFill>
                  <a:srgbClr val="FFFFFF"/>
                </a:solidFill>
                <a:ea typeface="Segoe UI" panose="020B0502040204020203" pitchFamily="34" charset="0"/>
                <a:cs typeface="Segoe UI" panose="020B0502040204020203" pitchFamily="34" charset="0"/>
              </a:rPr>
              <a:t>research: </a:t>
            </a:r>
            <a:r>
              <a:rPr lang="en-US" sz="2142" dirty="0" smtClean="0">
                <a:solidFill>
                  <a:srgbClr val="FFFFFF"/>
                </a:solidFill>
                <a:ea typeface="Segoe UI" panose="020B0502040204020203" pitchFamily="34" charset="0"/>
                <a:cs typeface="Segoe UI" panose="020B0502040204020203" pitchFamily="34" charset="0"/>
              </a:rPr>
              <a:t>After </a:t>
            </a:r>
            <a:r>
              <a:rPr lang="en-US" sz="2142" dirty="0">
                <a:solidFill>
                  <a:srgbClr val="FFFFFF"/>
                </a:solidFill>
                <a:ea typeface="Segoe UI" panose="020B0502040204020203" pitchFamily="34" charset="0"/>
                <a:cs typeface="Segoe UI" panose="020B0502040204020203" pitchFamily="34" charset="0"/>
              </a:rPr>
              <a:t>the conference</a:t>
            </a:r>
          </a:p>
        </p:txBody>
      </p:sp>
      <p:sp>
        <p:nvSpPr>
          <p:cNvPr id="11" name="Rectangle 10"/>
          <p:cNvSpPr/>
          <p:nvPr/>
        </p:nvSpPr>
        <p:spPr>
          <a:xfrm>
            <a:off x="310795" y="302260"/>
            <a:ext cx="8261747" cy="798558"/>
          </a:xfrm>
          <a:prstGeom prst="rect">
            <a:avLst/>
          </a:prstGeom>
        </p:spPr>
        <p:txBody>
          <a:bodyPr wrap="none">
            <a:spAutoFit/>
          </a:bodyPr>
          <a:lstStyle/>
          <a:p>
            <a:pPr defTabSz="932279"/>
            <a:r>
              <a:rPr lang="en-US" sz="4488" dirty="0">
                <a:solidFill>
                  <a:srgbClr val="505050"/>
                </a:solidFill>
                <a:cs typeface="Segoe UI" panose="020B0502040204020203" pitchFamily="34" charset="0"/>
              </a:rPr>
              <a:t>Meet the Team and participate!</a:t>
            </a:r>
            <a:endParaRPr lang="en-US" sz="4080" dirty="0">
              <a:solidFill>
                <a:srgbClr val="505050"/>
              </a:solidFill>
            </a:endParaRPr>
          </a:p>
        </p:txBody>
      </p:sp>
      <p:sp>
        <p:nvSpPr>
          <p:cNvPr id="21" name="TextBox 20"/>
          <p:cNvSpPr txBox="1"/>
          <p:nvPr/>
        </p:nvSpPr>
        <p:spPr>
          <a:xfrm>
            <a:off x="4408343" y="1563370"/>
            <a:ext cx="3450632" cy="3264597"/>
          </a:xfrm>
          <a:prstGeom prst="rect">
            <a:avLst/>
          </a:prstGeom>
          <a:noFill/>
        </p:spPr>
        <p:txBody>
          <a:bodyPr wrap="square" rtlCol="0">
            <a:spAutoFit/>
          </a:bodyPr>
          <a:lstStyle/>
          <a:p>
            <a:r>
              <a:rPr lang="en-US" sz="2856" b="1" dirty="0">
                <a:solidFill>
                  <a:srgbClr val="FFFFFF"/>
                </a:solidFill>
                <a:ea typeface="Segoe UI" panose="020B0502040204020203" pitchFamily="34" charset="0"/>
                <a:cs typeface="Segoe UI" panose="020B0502040204020203" pitchFamily="34" charset="0"/>
              </a:rPr>
              <a:t>Where?</a:t>
            </a:r>
          </a:p>
          <a:p>
            <a:endParaRPr lang="en-US" sz="2142" b="1" dirty="0">
              <a:solidFill>
                <a:srgbClr val="FFFFFF"/>
              </a:solidFill>
              <a:ea typeface="Segoe UI" panose="020B0502040204020203" pitchFamily="34" charset="0"/>
              <a:cs typeface="Segoe UI" panose="020B0502040204020203" pitchFamily="34" charset="0"/>
            </a:endParaRPr>
          </a:p>
          <a:p>
            <a:pPr marL="291436" indent="-291436">
              <a:buFont typeface="Arial" panose="020B0604020202020204" pitchFamily="34" charset="0"/>
              <a:buChar char="•"/>
            </a:pPr>
            <a:r>
              <a:rPr lang="en-US" sz="2142" dirty="0">
                <a:solidFill>
                  <a:srgbClr val="FFFFFF"/>
                </a:solidFill>
                <a:ea typeface="Segoe UI" panose="020B0502040204020203" pitchFamily="34" charset="0"/>
                <a:cs typeface="Segoe UI" panose="020B0502040204020203" pitchFamily="34" charset="0"/>
              </a:rPr>
              <a:t>Contact us at the </a:t>
            </a:r>
            <a:r>
              <a:rPr lang="en-US" sz="2142" b="1" dirty="0">
                <a:solidFill>
                  <a:srgbClr val="FFFFFF"/>
                </a:solidFill>
                <a:ea typeface="Segoe UI" panose="020B0502040204020203" pitchFamily="34" charset="0"/>
                <a:cs typeface="Segoe UI" panose="020B0502040204020203" pitchFamily="34" charset="0"/>
              </a:rPr>
              <a:t>Visual Studio Booth </a:t>
            </a:r>
            <a:r>
              <a:rPr lang="en-US" sz="2142" dirty="0">
                <a:solidFill>
                  <a:srgbClr val="FFFFFF"/>
                </a:solidFill>
                <a:ea typeface="Segoe UI" panose="020B0502040204020203" pitchFamily="34" charset="0"/>
                <a:cs typeface="Segoe UI" panose="020B0502040204020203" pitchFamily="34" charset="0"/>
              </a:rPr>
              <a:t>and register for the </a:t>
            </a:r>
            <a:r>
              <a:rPr lang="en-US" sz="2142" b="1" dirty="0">
                <a:solidFill>
                  <a:srgbClr val="FFFFFF"/>
                </a:solidFill>
                <a:ea typeface="Segoe UI" panose="020B0502040204020203" pitchFamily="34" charset="0"/>
                <a:cs typeface="Segoe UI" panose="020B0502040204020203" pitchFamily="34" charset="0"/>
              </a:rPr>
              <a:t>Focus Group </a:t>
            </a:r>
            <a:r>
              <a:rPr lang="en-US" sz="2142" dirty="0">
                <a:solidFill>
                  <a:srgbClr val="FFFFFF"/>
                </a:solidFill>
                <a:ea typeface="Segoe UI" panose="020B0502040204020203" pitchFamily="34" charset="0"/>
                <a:cs typeface="Segoe UI" panose="020B0502040204020203" pitchFamily="34" charset="0"/>
              </a:rPr>
              <a:t>(Capacity is limited, registration is required)</a:t>
            </a:r>
            <a:endParaRPr lang="en-US" sz="2142" b="1" dirty="0">
              <a:solidFill>
                <a:srgbClr val="FFFFFF"/>
              </a:solidFill>
              <a:ea typeface="Segoe UI" panose="020B0502040204020203" pitchFamily="34" charset="0"/>
              <a:cs typeface="Segoe UI" panose="020B0502040204020203" pitchFamily="34" charset="0"/>
            </a:endParaRPr>
          </a:p>
          <a:p>
            <a:endParaRPr lang="en-US" sz="2040" b="1" dirty="0">
              <a:solidFill>
                <a:srgbClr val="FFFFFF"/>
              </a:solidFill>
              <a:ea typeface="Segoe UI" panose="020B0502040204020203" pitchFamily="34" charset="0"/>
              <a:cs typeface="Segoe UI" panose="020B0502040204020203" pitchFamily="34" charset="0"/>
            </a:endParaRPr>
          </a:p>
        </p:txBody>
      </p:sp>
      <p:sp>
        <p:nvSpPr>
          <p:cNvPr id="22" name="TextBox 21"/>
          <p:cNvSpPr txBox="1"/>
          <p:nvPr/>
        </p:nvSpPr>
        <p:spPr>
          <a:xfrm>
            <a:off x="8304593" y="1563370"/>
            <a:ext cx="3450632" cy="4770024"/>
          </a:xfrm>
          <a:prstGeom prst="rect">
            <a:avLst/>
          </a:prstGeom>
          <a:noFill/>
        </p:spPr>
        <p:txBody>
          <a:bodyPr wrap="square" rtlCol="0">
            <a:spAutoFit/>
          </a:bodyPr>
          <a:lstStyle/>
          <a:p>
            <a:r>
              <a:rPr lang="en-US" sz="2856" b="1" dirty="0">
                <a:solidFill>
                  <a:srgbClr val="FFFFFF"/>
                </a:solidFill>
                <a:ea typeface="Segoe UI" panose="020B0502040204020203" pitchFamily="34" charset="0"/>
                <a:cs typeface="Segoe UI" panose="020B0502040204020203" pitchFamily="34" charset="0"/>
              </a:rPr>
              <a:t>Why?</a:t>
            </a:r>
          </a:p>
          <a:p>
            <a:endParaRPr lang="en-US" sz="2142" b="1" dirty="0">
              <a:solidFill>
                <a:srgbClr val="FFFFFF"/>
              </a:solidFill>
              <a:ea typeface="Segoe UI" panose="020B0502040204020203" pitchFamily="34" charset="0"/>
              <a:cs typeface="Segoe UI" panose="020B0502040204020203" pitchFamily="34" charset="0"/>
            </a:endParaRPr>
          </a:p>
          <a:p>
            <a:pPr marL="291436" indent="-291436">
              <a:buFont typeface="Arial" panose="020B0604020202020204" pitchFamily="34" charset="0"/>
              <a:buChar char="•"/>
            </a:pPr>
            <a:r>
              <a:rPr lang="en-US" sz="2142" dirty="0">
                <a:solidFill>
                  <a:srgbClr val="FFFFFF"/>
                </a:solidFill>
                <a:ea typeface="Segoe UI" panose="020B0502040204020203" pitchFamily="34" charset="0"/>
                <a:cs typeface="Segoe UI" panose="020B0502040204020203" pitchFamily="34" charset="0"/>
              </a:rPr>
              <a:t>Give us your </a:t>
            </a:r>
            <a:r>
              <a:rPr lang="en-US" sz="2142" dirty="0" smtClean="0">
                <a:solidFill>
                  <a:srgbClr val="FFFFFF"/>
                </a:solidFill>
                <a:ea typeface="Segoe UI" panose="020B0502040204020203" pitchFamily="34" charset="0"/>
                <a:cs typeface="Segoe UI" panose="020B0502040204020203" pitchFamily="34" charset="0"/>
              </a:rPr>
              <a:t>feedback </a:t>
            </a:r>
            <a:r>
              <a:rPr lang="en-US" sz="2142" dirty="0">
                <a:solidFill>
                  <a:srgbClr val="FFFFFF"/>
                </a:solidFill>
                <a:ea typeface="Segoe UI" panose="020B0502040204020203" pitchFamily="34" charset="0"/>
                <a:cs typeface="Segoe UI" panose="020B0502040204020203" pitchFamily="34" charset="0"/>
              </a:rPr>
              <a:t>about developing apps for SharePoint using Visual Studio </a:t>
            </a:r>
            <a:r>
              <a:rPr lang="en-US" sz="2142" dirty="0" smtClean="0">
                <a:solidFill>
                  <a:srgbClr val="FFFFFF"/>
                </a:solidFill>
                <a:ea typeface="Segoe UI" panose="020B0502040204020203" pitchFamily="34" charset="0"/>
                <a:cs typeface="Segoe UI" panose="020B0502040204020203" pitchFamily="34" charset="0"/>
              </a:rPr>
              <a:t>and </a:t>
            </a:r>
            <a:r>
              <a:rPr lang="en-US" sz="2142" dirty="0">
                <a:solidFill>
                  <a:srgbClr val="FFFFFF"/>
                </a:solidFill>
                <a:ea typeface="Segoe UI" panose="020B0502040204020203" pitchFamily="34" charset="0"/>
                <a:cs typeface="Segoe UI" panose="020B0502040204020203" pitchFamily="34" charset="0"/>
              </a:rPr>
              <a:t>influence </a:t>
            </a:r>
            <a:r>
              <a:rPr lang="en-US" sz="2142" dirty="0" smtClean="0">
                <a:solidFill>
                  <a:srgbClr val="FFFFFF"/>
                </a:solidFill>
                <a:ea typeface="Segoe UI" panose="020B0502040204020203" pitchFamily="34" charset="0"/>
                <a:cs typeface="Segoe UI" panose="020B0502040204020203" pitchFamily="34" charset="0"/>
              </a:rPr>
              <a:t>future versions</a:t>
            </a:r>
          </a:p>
          <a:p>
            <a:pPr marL="291436" indent="-291436">
              <a:buFont typeface="Arial" panose="020B0604020202020204" pitchFamily="34" charset="0"/>
              <a:buChar char="•"/>
            </a:pPr>
            <a:endParaRPr lang="en-US" sz="2142" dirty="0">
              <a:solidFill>
                <a:srgbClr val="FFFFFF"/>
              </a:solidFill>
              <a:ea typeface="Segoe UI" panose="020B0502040204020203" pitchFamily="34" charset="0"/>
              <a:cs typeface="Segoe UI" panose="020B0502040204020203" pitchFamily="34" charset="0"/>
            </a:endParaRPr>
          </a:p>
          <a:p>
            <a:pPr marL="291436" indent="-291436">
              <a:buFont typeface="Arial" panose="020B0604020202020204" pitchFamily="34" charset="0"/>
              <a:buChar char="•"/>
            </a:pPr>
            <a:r>
              <a:rPr lang="en-US" sz="2142" dirty="0">
                <a:solidFill>
                  <a:srgbClr val="FFFFFF"/>
                </a:solidFill>
                <a:ea typeface="Segoe UI" panose="020B0502040204020203" pitchFamily="34" charset="0"/>
                <a:cs typeface="Segoe UI" panose="020B0502040204020203" pitchFamily="34" charset="0"/>
              </a:rPr>
              <a:t>Participants in Focus Group will </a:t>
            </a:r>
            <a:r>
              <a:rPr lang="en-US" sz="2142" dirty="0" smtClean="0">
                <a:solidFill>
                  <a:srgbClr val="FFFFFF"/>
                </a:solidFill>
                <a:ea typeface="Segoe UI" panose="020B0502040204020203" pitchFamily="34" charset="0"/>
                <a:cs typeface="Segoe UI" panose="020B0502040204020203" pitchFamily="34" charset="0"/>
              </a:rPr>
              <a:t>receive a </a:t>
            </a:r>
            <a:r>
              <a:rPr lang="en-US" sz="2142" dirty="0">
                <a:solidFill>
                  <a:srgbClr val="FFFFFF"/>
                </a:solidFill>
                <a:ea typeface="Segoe UI" panose="020B0502040204020203" pitchFamily="34" charset="0"/>
                <a:cs typeface="Segoe UI" panose="020B0502040204020203" pitchFamily="34" charset="0"/>
              </a:rPr>
              <a:t>complimentary gift</a:t>
            </a:r>
          </a:p>
          <a:p>
            <a:endParaRPr lang="en-US" sz="2040" dirty="0">
              <a:solidFill>
                <a:srgbClr val="FFFFFF"/>
              </a:solidFill>
              <a:ea typeface="Segoe UI" panose="020B0502040204020203" pitchFamily="34" charset="0"/>
              <a:cs typeface="Segoe UI" panose="020B0502040204020203" pitchFamily="34" charset="0"/>
            </a:endParaRPr>
          </a:p>
          <a:p>
            <a:endParaRPr lang="en-US" sz="2040" b="1" dirty="0">
              <a:solidFill>
                <a:srgbClr val="FFFFFF"/>
              </a:solidFill>
              <a:ea typeface="Segoe UI" panose="020B0502040204020203" pitchFamily="34" charset="0"/>
              <a:cs typeface="Segoe UI" panose="020B0502040204020203" pitchFamily="34" charset="0"/>
            </a:endParaRPr>
          </a:p>
          <a:p>
            <a:endParaRPr lang="en-US" sz="2040" b="1" dirty="0">
              <a:solidFill>
                <a:srgbClr val="FFFFFF"/>
              </a:solidFill>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706467472"/>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828742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Apps for SharePoint</a:t>
            </a:r>
            <a:endParaRPr lang="en-US" dirty="0"/>
          </a:p>
        </p:txBody>
      </p:sp>
    </p:spTree>
    <p:extLst>
      <p:ext uri="{BB962C8B-B14F-4D97-AF65-F5344CB8AC3E}">
        <p14:creationId xmlns:p14="http://schemas.microsoft.com/office/powerpoint/2010/main" val="1439198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62"/>
          <p:cNvSpPr/>
          <p:nvPr/>
        </p:nvSpPr>
        <p:spPr>
          <a:xfrm>
            <a:off x="2480273" y="1712945"/>
            <a:ext cx="3120405" cy="1324297"/>
          </a:xfrm>
          <a:prstGeom prst="rect">
            <a:avLst/>
          </a:prstGeom>
          <a:solidFill>
            <a:schemeClr val="tx1"/>
          </a:solidFill>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dirty="0">
              <a:solidFill>
                <a:srgbClr val="FFFFFF">
                  <a:alpha val="99000"/>
                </a:srgbClr>
              </a:solidFill>
            </a:endParaRPr>
          </a:p>
        </p:txBody>
      </p:sp>
      <p:sp>
        <p:nvSpPr>
          <p:cNvPr id="64" name="Rectangle 63"/>
          <p:cNvSpPr/>
          <p:nvPr/>
        </p:nvSpPr>
        <p:spPr>
          <a:xfrm>
            <a:off x="2480273" y="3136405"/>
            <a:ext cx="3120405" cy="1324297"/>
          </a:xfrm>
          <a:prstGeom prst="rect">
            <a:avLst/>
          </a:prstGeom>
          <a:solidFill>
            <a:schemeClr val="tx1"/>
          </a:solidFill>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dirty="0">
              <a:solidFill>
                <a:srgbClr val="FFFFFF">
                  <a:alpha val="99000"/>
                </a:srgbClr>
              </a:solidFill>
            </a:endParaRPr>
          </a:p>
        </p:txBody>
      </p:sp>
      <p:sp>
        <p:nvSpPr>
          <p:cNvPr id="65" name="Rectangle 64"/>
          <p:cNvSpPr/>
          <p:nvPr/>
        </p:nvSpPr>
        <p:spPr>
          <a:xfrm>
            <a:off x="2480273" y="4559864"/>
            <a:ext cx="3120405" cy="1324297"/>
          </a:xfrm>
          <a:prstGeom prst="rect">
            <a:avLst/>
          </a:prstGeom>
          <a:solidFill>
            <a:schemeClr val="tx1"/>
          </a:solidFill>
          <a:ln/>
        </p:spPr>
        <p:style>
          <a:lnRef idx="1">
            <a:schemeClr val="dk1"/>
          </a:lnRef>
          <a:fillRef idx="2">
            <a:schemeClr val="dk1"/>
          </a:fillRef>
          <a:effectRef idx="1">
            <a:schemeClr val="dk1"/>
          </a:effectRef>
          <a:fontRef idx="minor">
            <a:schemeClr val="dk1"/>
          </a:fontRef>
        </p:style>
        <p:txBody>
          <a:bodyPr vert="horz" lIns="93252" tIns="46627" rIns="93252" bIns="46627" rtlCol="0" anchor="t"/>
          <a:lstStyle/>
          <a:p>
            <a:endParaRPr lang="en-US" sz="1326" dirty="0">
              <a:solidFill>
                <a:srgbClr val="FFFFFF">
                  <a:alpha val="99000"/>
                </a:srgbClr>
              </a:solidFill>
            </a:endParaRPr>
          </a:p>
        </p:txBody>
      </p:sp>
      <p:sp>
        <p:nvSpPr>
          <p:cNvPr id="6" name="Title 5"/>
          <p:cNvSpPr>
            <a:spLocks noGrp="1"/>
          </p:cNvSpPr>
          <p:nvPr>
            <p:ph type="title"/>
          </p:nvPr>
        </p:nvSpPr>
        <p:spPr/>
        <p:txBody>
          <a:bodyPr/>
          <a:lstStyle/>
          <a:p>
            <a:r>
              <a:rPr lang="en-US" dirty="0" smtClean="0"/>
              <a:t>App Shapes</a:t>
            </a:r>
            <a:endParaRPr lang="en-US" dirty="0"/>
          </a:p>
        </p:txBody>
      </p:sp>
      <p:sp>
        <p:nvSpPr>
          <p:cNvPr id="7" name="Text Placeholder 2"/>
          <p:cNvSpPr txBox="1">
            <a:spLocks/>
          </p:cNvSpPr>
          <p:nvPr/>
        </p:nvSpPr>
        <p:spPr>
          <a:xfrm>
            <a:off x="5834489" y="1895606"/>
            <a:ext cx="4088228" cy="1139392"/>
          </a:xfrm>
          <a:prstGeom prst="rect">
            <a:avLst/>
          </a:prstGeom>
        </p:spPr>
        <p:txBody>
          <a:bodyPr lIns="93252" tIns="46627" rIns="93252" bIns="46627"/>
          <a:lstStyle>
            <a:lvl1pPr marL="345796" indent="-345796" algn="l" defTabSz="913637" rtl="0" eaLnBrk="1" latinLnBrk="0" hangingPunct="1">
              <a:lnSpc>
                <a:spcPct val="90000"/>
              </a:lnSpc>
              <a:spcBef>
                <a:spcPct val="20000"/>
              </a:spcBef>
              <a:buSzPct val="90000"/>
              <a:buFont typeface="Arial" pitchFamily="34" charset="0"/>
              <a:buChar char="•"/>
              <a:defRPr sz="32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29739" indent="-283935" algn="l" defTabSz="913637" rtl="0" eaLnBrk="1" latinLnBrk="0" hangingPunct="1">
              <a:lnSpc>
                <a:spcPct val="90000"/>
              </a:lnSpc>
              <a:spcBef>
                <a:spcPct val="20000"/>
              </a:spcBef>
              <a:buSzPct val="90000"/>
              <a:buFont typeface="Arial" pitchFamily="34" charset="0"/>
              <a:buChar char="•"/>
              <a:tabLst>
                <a:tab pos="629739" algn="l"/>
              </a:tabLst>
              <a:defRPr sz="28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13673" indent="-283935" algn="l" defTabSz="913637"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481549" indent="-223661" algn="l" defTabSz="913637" rtl="0" eaLnBrk="1" latinLnBrk="0" hangingPunct="1">
              <a:lnSpc>
                <a:spcPct val="90000"/>
              </a:lnSpc>
              <a:spcBef>
                <a:spcPct val="20000"/>
              </a:spcBef>
              <a:buSzPct val="90000"/>
              <a:buFont typeface="Arial" pitchFamily="34" charset="0"/>
              <a:buChar char="•"/>
              <a:tabLst>
                <a:tab pos="913673"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11555" indent="-230006" algn="l" defTabSz="913637"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12504"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932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6141"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2963" indent="-228409" algn="l" defTabSz="91363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0"/>
              </a:spcBef>
              <a:spcAft>
                <a:spcPts val="612"/>
              </a:spcAft>
              <a:buFont typeface="Arial" pitchFamily="34" charset="0"/>
              <a:buNone/>
            </a:pPr>
            <a:r>
              <a:rPr lang="en-US" sz="1836" b="1" dirty="0">
                <a:solidFill>
                  <a:srgbClr val="012654"/>
                </a:solidFill>
                <a:latin typeface="Segoe UI Light"/>
              </a:rPr>
              <a:t>Full page</a:t>
            </a:r>
          </a:p>
          <a:p>
            <a:pPr marL="0" lvl="1" indent="0">
              <a:lnSpc>
                <a:spcPct val="100000"/>
              </a:lnSpc>
              <a:spcBef>
                <a:spcPts val="0"/>
              </a:spcBef>
              <a:buFont typeface="Arial" pitchFamily="34" charset="0"/>
              <a:buNone/>
              <a:tabLst/>
            </a:pPr>
            <a:r>
              <a:rPr lang="en-US" sz="1836" dirty="0">
                <a:solidFill>
                  <a:srgbClr val="505050"/>
                </a:solidFill>
                <a:latin typeface="Segoe UI Light"/>
              </a:rPr>
              <a:t>Implement complete app experiences </a:t>
            </a:r>
            <a:br>
              <a:rPr lang="en-US" sz="1836" dirty="0">
                <a:solidFill>
                  <a:srgbClr val="505050"/>
                </a:solidFill>
                <a:latin typeface="Segoe UI Light"/>
              </a:rPr>
            </a:br>
            <a:r>
              <a:rPr lang="en-US" sz="1836" dirty="0">
                <a:solidFill>
                  <a:srgbClr val="505050"/>
                </a:solidFill>
                <a:latin typeface="Segoe UI Light"/>
              </a:rPr>
              <a:t>to satisfy business scenarios</a:t>
            </a:r>
          </a:p>
        </p:txBody>
      </p:sp>
      <p:grpSp>
        <p:nvGrpSpPr>
          <p:cNvPr id="8" name="Group 7"/>
          <p:cNvGrpSpPr/>
          <p:nvPr/>
        </p:nvGrpSpPr>
        <p:grpSpPr>
          <a:xfrm>
            <a:off x="3243217" y="1940128"/>
            <a:ext cx="1594515" cy="869939"/>
            <a:chOff x="235465" y="1701569"/>
            <a:chExt cx="2054556" cy="609600"/>
          </a:xfrm>
          <a:effectLst>
            <a:outerShdw blurRad="50800" dist="38100" dir="2700000" algn="tl" rotWithShape="0">
              <a:prstClr val="black">
                <a:alpha val="40000"/>
              </a:prstClr>
            </a:outerShdw>
          </a:effectLst>
        </p:grpSpPr>
        <p:sp>
          <p:nvSpPr>
            <p:cNvPr id="9" name="Rectangle 8"/>
            <p:cNvSpPr/>
            <p:nvPr/>
          </p:nvSpPr>
          <p:spPr>
            <a:xfrm>
              <a:off x="1375859" y="1701570"/>
              <a:ext cx="914162" cy="609599"/>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dirty="0">
                <a:solidFill>
                  <a:srgbClr val="000000"/>
                </a:solidFill>
              </a:endParaRPr>
            </a:p>
          </p:txBody>
        </p:sp>
        <p:sp>
          <p:nvSpPr>
            <p:cNvPr id="10" name="Rectangle 9"/>
            <p:cNvSpPr/>
            <p:nvPr/>
          </p:nvSpPr>
          <p:spPr>
            <a:xfrm>
              <a:off x="235465" y="1701569"/>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dirty="0">
                <a:solidFill>
                  <a:srgbClr val="000000"/>
                </a:solidFill>
              </a:endParaRPr>
            </a:p>
          </p:txBody>
        </p:sp>
        <p:cxnSp>
          <p:nvCxnSpPr>
            <p:cNvPr id="11" name="Straight Connector 10"/>
            <p:cNvCxnSpPr/>
            <p:nvPr/>
          </p:nvCxnSpPr>
          <p:spPr>
            <a:xfrm>
              <a:off x="438612" y="1857432"/>
              <a:ext cx="507868"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12" name="Straight Connector 11"/>
            <p:cNvCxnSpPr/>
            <p:nvPr/>
          </p:nvCxnSpPr>
          <p:spPr>
            <a:xfrm>
              <a:off x="438612" y="2009832"/>
              <a:ext cx="507868"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13" name="Straight Connector 12"/>
            <p:cNvCxnSpPr/>
            <p:nvPr/>
          </p:nvCxnSpPr>
          <p:spPr>
            <a:xfrm>
              <a:off x="438612" y="2162232"/>
              <a:ext cx="507868" cy="0"/>
            </a:xfrm>
            <a:prstGeom prst="line">
              <a:avLst/>
            </a:prstGeom>
            <a:ln w="19050"/>
          </p:spPr>
          <p:style>
            <a:lnRef idx="1">
              <a:schemeClr val="dk1"/>
            </a:lnRef>
            <a:fillRef idx="2">
              <a:schemeClr val="dk1"/>
            </a:fillRef>
            <a:effectRef idx="1">
              <a:schemeClr val="dk1"/>
            </a:effectRef>
            <a:fontRef idx="minor">
              <a:schemeClr val="dk1"/>
            </a:fontRef>
          </p:style>
        </p:cxnSp>
        <p:cxnSp>
          <p:nvCxnSpPr>
            <p:cNvPr id="14" name="Straight Connector 13"/>
            <p:cNvCxnSpPr/>
            <p:nvPr/>
          </p:nvCxnSpPr>
          <p:spPr>
            <a:xfrm flipV="1">
              <a:off x="946482" y="1701571"/>
              <a:ext cx="415528" cy="308263"/>
            </a:xfrm>
            <a:prstGeom prst="line">
              <a:avLst/>
            </a:prstGeom>
            <a:ln w="19050"/>
          </p:spPr>
          <p:style>
            <a:lnRef idx="1">
              <a:schemeClr val="dk1"/>
            </a:lnRef>
            <a:fillRef idx="2">
              <a:schemeClr val="dk1"/>
            </a:fillRef>
            <a:effectRef idx="1">
              <a:schemeClr val="dk1"/>
            </a:effectRef>
            <a:fontRef idx="minor">
              <a:schemeClr val="dk1"/>
            </a:fontRef>
          </p:style>
        </p:cxnSp>
        <p:cxnSp>
          <p:nvCxnSpPr>
            <p:cNvPr id="15" name="Straight Connector 14"/>
            <p:cNvCxnSpPr/>
            <p:nvPr/>
          </p:nvCxnSpPr>
          <p:spPr>
            <a:xfrm>
              <a:off x="946480" y="2006369"/>
              <a:ext cx="429379" cy="304800"/>
            </a:xfrm>
            <a:prstGeom prst="line">
              <a:avLst/>
            </a:prstGeom>
            <a:ln w="19050"/>
          </p:spPr>
          <p:style>
            <a:lnRef idx="1">
              <a:schemeClr val="dk1"/>
            </a:lnRef>
            <a:fillRef idx="2">
              <a:schemeClr val="dk1"/>
            </a:fillRef>
            <a:effectRef idx="1">
              <a:schemeClr val="dk1"/>
            </a:effectRef>
            <a:fontRef idx="minor">
              <a:schemeClr val="dk1"/>
            </a:fontRef>
          </p:style>
        </p:cxnSp>
      </p:grpSp>
      <p:grpSp>
        <p:nvGrpSpPr>
          <p:cNvPr id="16" name="Group 15"/>
          <p:cNvGrpSpPr/>
          <p:nvPr/>
        </p:nvGrpSpPr>
        <p:grpSpPr>
          <a:xfrm>
            <a:off x="3552816" y="3364142"/>
            <a:ext cx="975317" cy="868826"/>
            <a:chOff x="745642" y="3225569"/>
            <a:chExt cx="914162" cy="609600"/>
          </a:xfrm>
          <a:effectLst>
            <a:outerShdw blurRad="50800" dist="38100" dir="2700000" algn="tl" rotWithShape="0">
              <a:prstClr val="black">
                <a:alpha val="40000"/>
              </a:prstClr>
            </a:outerShdw>
          </a:effectLst>
        </p:grpSpPr>
        <p:sp>
          <p:nvSpPr>
            <p:cNvPr id="17" name="Rectangle 16"/>
            <p:cNvSpPr/>
            <p:nvPr/>
          </p:nvSpPr>
          <p:spPr>
            <a:xfrm>
              <a:off x="745642" y="3225569"/>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dirty="0">
                <a:solidFill>
                  <a:srgbClr val="000000"/>
                </a:solidFill>
              </a:endParaRPr>
            </a:p>
          </p:txBody>
        </p:sp>
        <p:sp>
          <p:nvSpPr>
            <p:cNvPr id="18" name="Rectangle 17"/>
            <p:cNvSpPr/>
            <p:nvPr/>
          </p:nvSpPr>
          <p:spPr>
            <a:xfrm>
              <a:off x="907236" y="3332943"/>
              <a:ext cx="253934" cy="1524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dirty="0">
                <a:solidFill>
                  <a:srgbClr val="000000"/>
                </a:solidFill>
              </a:endParaRPr>
            </a:p>
          </p:txBody>
        </p:sp>
        <p:sp>
          <p:nvSpPr>
            <p:cNvPr id="19" name="Rectangle 18"/>
            <p:cNvSpPr/>
            <p:nvPr/>
          </p:nvSpPr>
          <p:spPr>
            <a:xfrm>
              <a:off x="907236" y="3582324"/>
              <a:ext cx="253934" cy="15240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dirty="0">
                <a:solidFill>
                  <a:srgbClr val="000000"/>
                </a:solidFill>
              </a:endParaRPr>
            </a:p>
          </p:txBody>
        </p:sp>
        <p:sp>
          <p:nvSpPr>
            <p:cNvPr id="20" name="Rectangle 19"/>
            <p:cNvSpPr/>
            <p:nvPr/>
          </p:nvSpPr>
          <p:spPr>
            <a:xfrm>
              <a:off x="1265052" y="3322553"/>
              <a:ext cx="253934" cy="42602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dirty="0">
                <a:solidFill>
                  <a:srgbClr val="000000"/>
                </a:solidFill>
              </a:endParaRPr>
            </a:p>
          </p:txBody>
        </p:sp>
      </p:grpSp>
      <p:grpSp>
        <p:nvGrpSpPr>
          <p:cNvPr id="21" name="Group 20"/>
          <p:cNvGrpSpPr/>
          <p:nvPr/>
        </p:nvGrpSpPr>
        <p:grpSpPr>
          <a:xfrm>
            <a:off x="3552816" y="4772037"/>
            <a:ext cx="975317" cy="899950"/>
            <a:chOff x="722556" y="4507115"/>
            <a:chExt cx="914162" cy="609600"/>
          </a:xfrm>
          <a:effectLst>
            <a:outerShdw blurRad="50800" dist="38100" dir="2700000" algn="tl" rotWithShape="0">
              <a:prstClr val="black">
                <a:alpha val="40000"/>
              </a:prstClr>
            </a:outerShdw>
          </a:effectLst>
        </p:grpSpPr>
        <p:sp>
          <p:nvSpPr>
            <p:cNvPr id="22" name="Rectangle 21"/>
            <p:cNvSpPr/>
            <p:nvPr/>
          </p:nvSpPr>
          <p:spPr>
            <a:xfrm>
              <a:off x="722556" y="4507115"/>
              <a:ext cx="914162" cy="609600"/>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dirty="0">
                <a:solidFill>
                  <a:srgbClr val="000000"/>
                </a:solidFill>
              </a:endParaRPr>
            </a:p>
          </p:txBody>
        </p:sp>
        <p:sp>
          <p:nvSpPr>
            <p:cNvPr id="23" name="Folded Corner 22"/>
            <p:cNvSpPr/>
            <p:nvPr/>
          </p:nvSpPr>
          <p:spPr>
            <a:xfrm rot="16200000">
              <a:off x="1012108" y="4625938"/>
              <a:ext cx="360449" cy="560963"/>
            </a:xfrm>
            <a:prstGeom prst="foldedCorner">
              <a:avLst>
                <a:gd name="adj" fmla="val 41358"/>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dirty="0">
                <a:solidFill>
                  <a:srgbClr val="000000"/>
                </a:solidFill>
              </a:endParaRPr>
            </a:p>
          </p:txBody>
        </p:sp>
        <p:sp>
          <p:nvSpPr>
            <p:cNvPr id="24" name="Rectangle 23"/>
            <p:cNvSpPr/>
            <p:nvPr/>
          </p:nvSpPr>
          <p:spPr>
            <a:xfrm>
              <a:off x="967255" y="4969719"/>
              <a:ext cx="385679" cy="83127"/>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dirty="0">
                <a:solidFill>
                  <a:srgbClr val="000000"/>
                </a:solidFill>
              </a:endParaRPr>
            </a:p>
          </p:txBody>
        </p:sp>
      </p:grpSp>
      <p:sp>
        <p:nvSpPr>
          <p:cNvPr id="2" name="Rectangle 1"/>
          <p:cNvSpPr/>
          <p:nvPr/>
        </p:nvSpPr>
        <p:spPr>
          <a:xfrm>
            <a:off x="5834489" y="3314397"/>
            <a:ext cx="4661802" cy="958577"/>
          </a:xfrm>
          <a:prstGeom prst="rect">
            <a:avLst/>
          </a:prstGeom>
        </p:spPr>
        <p:txBody>
          <a:bodyPr lIns="93252" tIns="46627" rIns="93252" bIns="46627">
            <a:spAutoFit/>
          </a:bodyPr>
          <a:lstStyle/>
          <a:p>
            <a:pPr>
              <a:spcBef>
                <a:spcPts val="2448"/>
              </a:spcBef>
            </a:pPr>
            <a:r>
              <a:rPr lang="en-US" sz="1836" b="1" dirty="0" smtClean="0">
                <a:solidFill>
                  <a:srgbClr val="012654"/>
                </a:solidFill>
                <a:latin typeface="Segoe UI Light"/>
              </a:rPr>
              <a:t>App Parts</a:t>
            </a:r>
            <a:endParaRPr lang="en-US" sz="1836" b="1" dirty="0">
              <a:solidFill>
                <a:srgbClr val="012654"/>
              </a:solidFill>
              <a:latin typeface="Segoe UI Light"/>
            </a:endParaRPr>
          </a:p>
          <a:p>
            <a:pPr marL="0" lvl="1"/>
            <a:r>
              <a:rPr lang="en-US" sz="1836" dirty="0">
                <a:solidFill>
                  <a:srgbClr val="505050"/>
                </a:solidFill>
                <a:latin typeface="Segoe UI Light"/>
              </a:rPr>
              <a:t>Create app parts that can interact </a:t>
            </a:r>
            <a:br>
              <a:rPr lang="en-US" sz="1836" dirty="0">
                <a:solidFill>
                  <a:srgbClr val="505050"/>
                </a:solidFill>
                <a:latin typeface="Segoe UI Light"/>
              </a:rPr>
            </a:br>
            <a:r>
              <a:rPr lang="en-US" sz="1836" dirty="0">
                <a:solidFill>
                  <a:srgbClr val="505050"/>
                </a:solidFill>
                <a:latin typeface="Segoe UI Light"/>
              </a:rPr>
              <a:t>with the SharePoint experience</a:t>
            </a:r>
          </a:p>
        </p:txBody>
      </p:sp>
      <p:sp>
        <p:nvSpPr>
          <p:cNvPr id="3" name="Rectangle 2"/>
          <p:cNvSpPr/>
          <p:nvPr/>
        </p:nvSpPr>
        <p:spPr>
          <a:xfrm>
            <a:off x="5834489" y="4734989"/>
            <a:ext cx="4661802" cy="941704"/>
          </a:xfrm>
          <a:prstGeom prst="rect">
            <a:avLst/>
          </a:prstGeom>
        </p:spPr>
        <p:txBody>
          <a:bodyPr lIns="93252" tIns="46627" rIns="93252" bIns="46627">
            <a:spAutoFit/>
          </a:bodyPr>
          <a:lstStyle/>
          <a:p>
            <a:pPr>
              <a:spcBef>
                <a:spcPts val="2448"/>
              </a:spcBef>
            </a:pPr>
            <a:r>
              <a:rPr lang="en-US" sz="1836" b="1" dirty="0">
                <a:solidFill>
                  <a:srgbClr val="012654"/>
                </a:solidFill>
                <a:latin typeface="Segoe UI Light"/>
              </a:rPr>
              <a:t>UI </a:t>
            </a:r>
            <a:r>
              <a:rPr lang="en-US" sz="1836" b="1" dirty="0" smtClean="0">
                <a:solidFill>
                  <a:srgbClr val="012654"/>
                </a:solidFill>
                <a:latin typeface="Segoe UI Light"/>
              </a:rPr>
              <a:t>command </a:t>
            </a:r>
            <a:r>
              <a:rPr lang="en-US" sz="1836" b="1" dirty="0">
                <a:solidFill>
                  <a:srgbClr val="012654"/>
                </a:solidFill>
                <a:latin typeface="Segoe UI Light"/>
              </a:rPr>
              <a:t>extensions</a:t>
            </a:r>
          </a:p>
          <a:p>
            <a:pPr marL="0" lvl="1"/>
            <a:r>
              <a:rPr lang="en-US" sz="1836" dirty="0">
                <a:solidFill>
                  <a:srgbClr val="505050"/>
                </a:solidFill>
                <a:latin typeface="Segoe UI Light"/>
              </a:rPr>
              <a:t>Add new commands to the ribbon and item menus</a:t>
            </a:r>
          </a:p>
        </p:txBody>
      </p:sp>
      <p:sp>
        <p:nvSpPr>
          <p:cNvPr id="26" name="Rectangle 25"/>
          <p:cNvSpPr/>
          <p:nvPr/>
        </p:nvSpPr>
        <p:spPr>
          <a:xfrm>
            <a:off x="3641860" y="4815189"/>
            <a:ext cx="838200" cy="237744"/>
          </a:xfrm>
          <a:prstGeom prst="rect">
            <a:avLst/>
          </a:prstGeom>
          <a:ln w="19050"/>
        </p:spPr>
        <p:style>
          <a:lnRef idx="1">
            <a:schemeClr val="dk1"/>
          </a:lnRef>
          <a:fillRef idx="2">
            <a:schemeClr val="dk1"/>
          </a:fillRef>
          <a:effectRef idx="1">
            <a:schemeClr val="dk1"/>
          </a:effectRef>
          <a:fontRef idx="minor">
            <a:schemeClr val="dk1"/>
          </a:fontRef>
        </p:style>
        <p:txBody>
          <a:bodyPr lIns="93256" tIns="46629" rIns="93256" bIns="46629" rtlCol="0" anchor="ctr"/>
          <a:lstStyle/>
          <a:p>
            <a:pPr algn="ctr"/>
            <a:endParaRPr lang="en-US" sz="1836" dirty="0">
              <a:solidFill>
                <a:srgbClr val="000000"/>
              </a:solidFill>
            </a:endParaRPr>
          </a:p>
        </p:txBody>
      </p:sp>
      <p:sp>
        <p:nvSpPr>
          <p:cNvPr id="27" name="Rectangle 26"/>
          <p:cNvSpPr/>
          <p:nvPr/>
        </p:nvSpPr>
        <p:spPr>
          <a:xfrm>
            <a:off x="3718058" y="4868862"/>
            <a:ext cx="685800" cy="12272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dirty="0">
              <a:solidFill>
                <a:srgbClr val="000000"/>
              </a:solidFill>
            </a:endParaRPr>
          </a:p>
        </p:txBody>
      </p:sp>
      <p:sp>
        <p:nvSpPr>
          <p:cNvPr id="28" name="Rectangle 27"/>
          <p:cNvSpPr/>
          <p:nvPr/>
        </p:nvSpPr>
        <p:spPr>
          <a:xfrm>
            <a:off x="3812843" y="5304796"/>
            <a:ext cx="411480" cy="122720"/>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93256" tIns="46629" rIns="93256" bIns="46629" rtlCol="0" anchor="ctr"/>
          <a:lstStyle/>
          <a:p>
            <a:pPr algn="ctr"/>
            <a:endParaRPr lang="en-US" sz="1836" dirty="0">
              <a:solidFill>
                <a:srgbClr val="000000"/>
              </a:solidFill>
            </a:endParaRPr>
          </a:p>
        </p:txBody>
      </p:sp>
    </p:spTree>
    <p:extLst>
      <p:ext uri="{BB962C8B-B14F-4D97-AF65-F5344CB8AC3E}">
        <p14:creationId xmlns:p14="http://schemas.microsoft.com/office/powerpoint/2010/main" val="17188217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800" dirty="0"/>
              <a:t>Hosting </a:t>
            </a:r>
            <a:r>
              <a:rPr lang="en-US" sz="4800" dirty="0">
                <a:solidFill>
                  <a:srgbClr val="505050"/>
                </a:solidFill>
              </a:rPr>
              <a:t>Options</a:t>
            </a:r>
            <a:endParaRPr lang="en-US" sz="4700" dirty="0">
              <a:solidFill>
                <a:srgbClr val="505050"/>
              </a:solidFill>
            </a:endParaRPr>
          </a:p>
        </p:txBody>
      </p:sp>
      <p:sp>
        <p:nvSpPr>
          <p:cNvPr id="4" name="Rounded Rectangle 3"/>
          <p:cNvSpPr/>
          <p:nvPr/>
        </p:nvSpPr>
        <p:spPr>
          <a:xfrm>
            <a:off x="9821986" y="5536459"/>
            <a:ext cx="1654051" cy="932603"/>
          </a:xfrm>
          <a:prstGeom prst="roundRect">
            <a:avLst>
              <a:gd name="adj" fmla="val 3861"/>
            </a:avLst>
          </a:prstGeom>
          <a:solidFill>
            <a:schemeClr val="accent2"/>
          </a:solidFill>
          <a:ln>
            <a:solidFill>
              <a:schemeClr val="accent2"/>
            </a:solidFill>
          </a:ln>
        </p:spPr>
        <p:style>
          <a:lnRef idx="0">
            <a:schemeClr val="accent4"/>
          </a:lnRef>
          <a:fillRef idx="3">
            <a:schemeClr val="accent4"/>
          </a:fillRef>
          <a:effectRef idx="3">
            <a:schemeClr val="accent4"/>
          </a:effectRef>
          <a:fontRef idx="minor">
            <a:schemeClr val="lt1"/>
          </a:fontRef>
        </p:style>
        <p:txBody>
          <a:bodyPr lIns="119564" tIns="59782" rIns="119564" bIns="59782" rtlCol="0" anchor="ctr"/>
          <a:lstStyle/>
          <a:p>
            <a:pPr algn="ctr"/>
            <a:r>
              <a:rPr lang="en-US" sz="2100" b="1" dirty="0" smtClean="0">
                <a:solidFill>
                  <a:srgbClr val="FFFFFF"/>
                </a:solidFill>
                <a:ea typeface="Segoe UI" pitchFamily="34" charset="0"/>
                <a:cs typeface="Segoe UI" pitchFamily="34" charset="0"/>
              </a:rPr>
              <a:t>SharePoint App </a:t>
            </a:r>
            <a:r>
              <a:rPr lang="en-US" sz="2100" b="1" dirty="0">
                <a:solidFill>
                  <a:srgbClr val="FFFFFF"/>
                </a:solidFill>
                <a:ea typeface="Segoe UI" pitchFamily="34" charset="0"/>
                <a:cs typeface="Segoe UI" pitchFamily="34" charset="0"/>
              </a:rPr>
              <a:t>Web </a:t>
            </a:r>
            <a:endParaRPr lang="en-US" b="1" dirty="0">
              <a:solidFill>
                <a:srgbClr val="FFFFFF"/>
              </a:solidFill>
              <a:ea typeface="Segoe UI" pitchFamily="34" charset="0"/>
              <a:cs typeface="Segoe UI" pitchFamily="34" charset="0"/>
            </a:endParaRPr>
          </a:p>
        </p:txBody>
      </p:sp>
      <p:sp>
        <p:nvSpPr>
          <p:cNvPr id="5" name="Rounded Rectangle 4"/>
          <p:cNvSpPr/>
          <p:nvPr/>
        </p:nvSpPr>
        <p:spPr>
          <a:xfrm>
            <a:off x="7899566" y="4664542"/>
            <a:ext cx="1814655" cy="932603"/>
          </a:xfrm>
          <a:prstGeom prst="roundRect">
            <a:avLst>
              <a:gd name="adj" fmla="val 4979"/>
            </a:avLst>
          </a:prstGeom>
          <a:ln/>
        </p:spPr>
        <p:style>
          <a:lnRef idx="0">
            <a:schemeClr val="accent1"/>
          </a:lnRef>
          <a:fillRef idx="3">
            <a:schemeClr val="accent1"/>
          </a:fillRef>
          <a:effectRef idx="3">
            <a:schemeClr val="accent1"/>
          </a:effectRef>
          <a:fontRef idx="minor">
            <a:schemeClr val="lt1"/>
          </a:fontRef>
        </p:style>
        <p:txBody>
          <a:bodyPr lIns="119564" tIns="59782" rIns="119564" bIns="59782" rtlCol="0" anchor="ctr"/>
          <a:lstStyle/>
          <a:p>
            <a:pPr algn="ctr"/>
            <a:r>
              <a:rPr lang="en-US" sz="2100" b="1" dirty="0" smtClean="0">
                <a:solidFill>
                  <a:srgbClr val="FFFFFF"/>
                </a:solidFill>
                <a:ea typeface="Segoe UI" pitchFamily="34" charset="0"/>
                <a:cs typeface="Segoe UI" pitchFamily="34" charset="0"/>
              </a:rPr>
              <a:t>SharePoint Host Web</a:t>
            </a:r>
            <a:endParaRPr lang="en-US" sz="2100" b="1" dirty="0">
              <a:solidFill>
                <a:srgbClr val="FFFFFF"/>
              </a:solidFill>
              <a:ea typeface="Segoe UI" pitchFamily="34" charset="0"/>
              <a:cs typeface="Segoe UI" pitchFamily="34" charset="0"/>
            </a:endParaRPr>
          </a:p>
        </p:txBody>
      </p:sp>
      <p:sp>
        <p:nvSpPr>
          <p:cNvPr id="6" name="Rectangle 5"/>
          <p:cNvSpPr/>
          <p:nvPr/>
        </p:nvSpPr>
        <p:spPr>
          <a:xfrm>
            <a:off x="273926" y="4477006"/>
            <a:ext cx="4953712" cy="1644226"/>
          </a:xfrm>
          <a:prstGeom prst="rect">
            <a:avLst/>
          </a:prstGeom>
        </p:spPr>
        <p:txBody>
          <a:bodyPr wrap="square" lIns="119564" tIns="59782" rIns="119564" bIns="59782">
            <a:spAutoFit/>
          </a:bodyPr>
          <a:lstStyle/>
          <a:p>
            <a:r>
              <a:rPr lang="en-US" b="1" dirty="0">
                <a:solidFill>
                  <a:srgbClr val="505050"/>
                </a:solidFill>
                <a:ea typeface="Segoe UI" pitchFamily="34" charset="0"/>
                <a:cs typeface="Segoe UI" pitchFamily="34" charset="0"/>
              </a:rPr>
              <a:t>SharePoint-Hosted </a:t>
            </a:r>
            <a:r>
              <a:rPr lang="en-US" b="1" dirty="0" smtClean="0">
                <a:solidFill>
                  <a:srgbClr val="505050"/>
                </a:solidFill>
                <a:ea typeface="Segoe UI" pitchFamily="34" charset="0"/>
                <a:cs typeface="Segoe UI" pitchFamily="34" charset="0"/>
              </a:rPr>
              <a:t>app</a:t>
            </a:r>
            <a:r>
              <a:rPr lang="en-US" b="1" dirty="0">
                <a:solidFill>
                  <a:srgbClr val="505050"/>
                </a:solidFill>
                <a:ea typeface="Segoe UI" pitchFamily="34" charset="0"/>
                <a:cs typeface="Segoe UI" pitchFamily="34" charset="0"/>
              </a:rPr>
              <a:t/>
            </a:r>
            <a:br>
              <a:rPr lang="en-US" b="1" dirty="0">
                <a:solidFill>
                  <a:srgbClr val="505050"/>
                </a:solidFill>
                <a:ea typeface="Segoe UI" pitchFamily="34" charset="0"/>
                <a:cs typeface="Segoe UI" pitchFamily="34" charset="0"/>
              </a:rPr>
            </a:br>
            <a:endParaRPr lang="en-US" b="1" dirty="0">
              <a:solidFill>
                <a:srgbClr val="505050"/>
              </a:solidFill>
              <a:ea typeface="Segoe UI" pitchFamily="34" charset="0"/>
              <a:cs typeface="Segoe UI" pitchFamily="34" charset="0"/>
            </a:endParaRPr>
          </a:p>
          <a:p>
            <a:r>
              <a:rPr lang="en-US" sz="1500" dirty="0" smtClean="0">
                <a:solidFill>
                  <a:srgbClr val="505050"/>
                </a:solidFill>
                <a:ea typeface="Segoe UI" pitchFamily="34" charset="0"/>
                <a:cs typeface="Segoe UI" pitchFamily="34" charset="0"/>
              </a:rPr>
              <a:t>Provisions </a:t>
            </a:r>
            <a:r>
              <a:rPr lang="en-US" sz="1500" dirty="0">
                <a:solidFill>
                  <a:srgbClr val="505050"/>
                </a:solidFill>
                <a:ea typeface="Segoe UI" pitchFamily="34" charset="0"/>
                <a:cs typeface="Segoe UI" pitchFamily="34" charset="0"/>
              </a:rPr>
              <a:t>an isolated sub web on a </a:t>
            </a:r>
            <a:r>
              <a:rPr lang="en-US" sz="1500" dirty="0" smtClean="0">
                <a:solidFill>
                  <a:srgbClr val="505050"/>
                </a:solidFill>
                <a:ea typeface="Segoe UI" pitchFamily="34" charset="0"/>
                <a:cs typeface="Segoe UI" pitchFamily="34" charset="0"/>
              </a:rPr>
              <a:t>host web</a:t>
            </a:r>
            <a:endParaRPr lang="en-US" sz="1500" dirty="0">
              <a:solidFill>
                <a:srgbClr val="505050"/>
              </a:solidFill>
              <a:ea typeface="Segoe UI" pitchFamily="34" charset="0"/>
              <a:cs typeface="Segoe UI" pitchFamily="34" charset="0"/>
            </a:endParaRPr>
          </a:p>
          <a:p>
            <a:pPr indent="-227244"/>
            <a:r>
              <a:rPr lang="en-US" sz="1500" dirty="0" smtClean="0">
                <a:solidFill>
                  <a:srgbClr val="505050"/>
                </a:solidFill>
                <a:ea typeface="Segoe UI" pitchFamily="34" charset="0"/>
                <a:cs typeface="Segoe UI" pitchFamily="34" charset="0"/>
              </a:rPr>
              <a:t>- Use SP artifacts &amp; out-of-box web parts</a:t>
            </a:r>
          </a:p>
          <a:p>
            <a:pPr indent="-227244"/>
            <a:r>
              <a:rPr lang="en-US" sz="1500" dirty="0" smtClean="0">
                <a:solidFill>
                  <a:srgbClr val="505050"/>
                </a:solidFill>
                <a:ea typeface="Segoe UI" pitchFamily="34" charset="0"/>
                <a:cs typeface="Segoe UI" pitchFamily="34" charset="0"/>
              </a:rPr>
              <a:t>- Use HTML &amp; JavaScript for UI &amp; client-side logic</a:t>
            </a:r>
          </a:p>
          <a:p>
            <a:pPr indent="-227244"/>
            <a:r>
              <a:rPr lang="en-US" sz="1500" dirty="0" smtClean="0">
                <a:solidFill>
                  <a:srgbClr val="505050"/>
                </a:solidFill>
                <a:ea typeface="Segoe UI" pitchFamily="34" charset="0"/>
                <a:cs typeface="Segoe UI" pitchFamily="34" charset="0"/>
              </a:rPr>
              <a:t>- Use Workflows for middle tier logic</a:t>
            </a:r>
            <a:endParaRPr lang="en-US" dirty="0">
              <a:solidFill>
                <a:srgbClr val="505050"/>
              </a:solidFill>
              <a:ea typeface="Segoe UI" pitchFamily="34" charset="0"/>
              <a:cs typeface="Segoe UI" pitchFamily="34" charset="0"/>
            </a:endParaRPr>
          </a:p>
        </p:txBody>
      </p:sp>
      <p:cxnSp>
        <p:nvCxnSpPr>
          <p:cNvPr id="9" name="Straight Connector 8"/>
          <p:cNvCxnSpPr/>
          <p:nvPr/>
        </p:nvCxnSpPr>
        <p:spPr>
          <a:xfrm>
            <a:off x="479604" y="4366499"/>
            <a:ext cx="11711014" cy="0"/>
          </a:xfrm>
          <a:prstGeom prst="line">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flipV="1">
            <a:off x="8781467" y="5763538"/>
            <a:ext cx="0" cy="265848"/>
          </a:xfrm>
          <a:prstGeom prst="line">
            <a:avLst/>
          </a:prstGeom>
          <a:ln w="38100">
            <a:tailEnd type="ova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781469" y="6013281"/>
            <a:ext cx="725461" cy="0"/>
          </a:xfrm>
          <a:prstGeom prst="line">
            <a:avLst/>
          </a:prstGeom>
          <a:ln w="38100">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017837" y="2788217"/>
            <a:ext cx="9337247" cy="0"/>
          </a:xfrm>
          <a:prstGeom prst="line">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3007205" y="1325885"/>
            <a:ext cx="3822192" cy="905562"/>
          </a:xfrm>
          <a:prstGeom prst="rect">
            <a:avLst/>
          </a:prstGeom>
        </p:spPr>
        <p:txBody>
          <a:bodyPr wrap="square" lIns="119564" tIns="59782" rIns="119564" bIns="59782">
            <a:spAutoFit/>
          </a:bodyPr>
          <a:lstStyle/>
          <a:p>
            <a:r>
              <a:rPr lang="en-US" b="1" dirty="0" smtClean="0">
                <a:solidFill>
                  <a:srgbClr val="505050"/>
                </a:solidFill>
                <a:ea typeface="Segoe UI" pitchFamily="34" charset="0"/>
                <a:cs typeface="Segoe UI" pitchFamily="34" charset="0"/>
              </a:rPr>
              <a:t>Provider-hosted app</a:t>
            </a:r>
            <a:endParaRPr lang="en-US" b="1" dirty="0">
              <a:solidFill>
                <a:srgbClr val="505050"/>
              </a:solidFill>
              <a:ea typeface="Segoe UI" pitchFamily="34" charset="0"/>
              <a:cs typeface="Segoe UI" pitchFamily="34" charset="0"/>
            </a:endParaRPr>
          </a:p>
          <a:p>
            <a:endParaRPr lang="en-US" b="1" dirty="0">
              <a:solidFill>
                <a:srgbClr val="505050"/>
              </a:solidFill>
              <a:ea typeface="Segoe UI" pitchFamily="34" charset="0"/>
              <a:cs typeface="Segoe UI" pitchFamily="34" charset="0"/>
            </a:endParaRPr>
          </a:p>
          <a:p>
            <a:r>
              <a:rPr lang="en-US" sz="1500" dirty="0" smtClean="0">
                <a:solidFill>
                  <a:srgbClr val="505050"/>
                </a:solidFill>
                <a:ea typeface="Segoe UI" pitchFamily="34" charset="0"/>
                <a:cs typeface="Segoe UI" pitchFamily="34" charset="0"/>
              </a:rPr>
              <a:t>Provide your own hosting environment</a:t>
            </a:r>
            <a:endParaRPr lang="en-US" sz="1500" dirty="0">
              <a:solidFill>
                <a:srgbClr val="505050"/>
              </a:solidFill>
              <a:ea typeface="Segoe UI" pitchFamily="34" charset="0"/>
              <a:cs typeface="Segoe UI" pitchFamily="34" charset="0"/>
            </a:endParaRPr>
          </a:p>
        </p:txBody>
      </p:sp>
      <p:cxnSp>
        <p:nvCxnSpPr>
          <p:cNvPr id="33" name="Straight Connector 32"/>
          <p:cNvCxnSpPr/>
          <p:nvPr/>
        </p:nvCxnSpPr>
        <p:spPr>
          <a:xfrm flipH="1">
            <a:off x="9379404" y="2011737"/>
            <a:ext cx="328719" cy="0"/>
          </a:xfrm>
          <a:prstGeom prst="line">
            <a:avLst/>
          </a:prstGeom>
          <a:ln w="38100">
            <a:headEnd type="oval"/>
            <a:tailEnd type="oval"/>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262902" y="2431849"/>
            <a:ext cx="2366910" cy="813229"/>
          </a:xfrm>
          <a:prstGeom prst="rect">
            <a:avLst/>
          </a:prstGeom>
        </p:spPr>
        <p:txBody>
          <a:bodyPr wrap="square" lIns="119564" tIns="59782" rIns="119564" bIns="59782">
            <a:spAutoFit/>
          </a:bodyPr>
          <a:lstStyle/>
          <a:p>
            <a:r>
              <a:rPr lang="en-US" sz="1500" dirty="0" smtClean="0">
                <a:solidFill>
                  <a:srgbClr val="505050"/>
                </a:solidFill>
                <a:ea typeface="Segoe UI" pitchFamily="34" charset="0"/>
                <a:cs typeface="Segoe UI" pitchFamily="34" charset="0"/>
              </a:rPr>
              <a:t>- Use server code</a:t>
            </a:r>
          </a:p>
          <a:p>
            <a:r>
              <a:rPr lang="en-US" sz="1500" dirty="0" smtClean="0">
                <a:solidFill>
                  <a:srgbClr val="505050"/>
                </a:solidFill>
                <a:ea typeface="Segoe UI" pitchFamily="34" charset="0"/>
                <a:cs typeface="Segoe UI" pitchFamily="34" charset="0"/>
              </a:rPr>
              <a:t>- Receive SP events</a:t>
            </a:r>
            <a:r>
              <a:rPr lang="en-US" sz="1500" dirty="0">
                <a:solidFill>
                  <a:srgbClr val="505050"/>
                </a:solidFill>
                <a:ea typeface="Segoe UI" pitchFamily="34" charset="0"/>
                <a:cs typeface="Segoe UI" pitchFamily="34" charset="0"/>
              </a:rPr>
              <a:t/>
            </a:r>
            <a:br>
              <a:rPr lang="en-US" sz="1500" dirty="0">
                <a:solidFill>
                  <a:srgbClr val="505050"/>
                </a:solidFill>
                <a:ea typeface="Segoe UI" pitchFamily="34" charset="0"/>
                <a:cs typeface="Segoe UI" pitchFamily="34" charset="0"/>
              </a:rPr>
            </a:br>
            <a:r>
              <a:rPr lang="en-US" sz="1500" dirty="0" smtClean="0">
                <a:solidFill>
                  <a:srgbClr val="505050"/>
                </a:solidFill>
                <a:ea typeface="Segoe UI" pitchFamily="34" charset="0"/>
                <a:cs typeface="Segoe UI" pitchFamily="34" charset="0"/>
              </a:rPr>
              <a:t>- Use OAuth </a:t>
            </a:r>
            <a:r>
              <a:rPr lang="en-US" sz="1500" dirty="0">
                <a:solidFill>
                  <a:srgbClr val="505050"/>
                </a:solidFill>
                <a:ea typeface="Segoe UI" pitchFamily="34" charset="0"/>
                <a:cs typeface="Segoe UI" pitchFamily="34" charset="0"/>
              </a:rPr>
              <a:t>to </a:t>
            </a:r>
            <a:r>
              <a:rPr lang="en-US" sz="1500" dirty="0" smtClean="0">
                <a:solidFill>
                  <a:srgbClr val="505050"/>
                </a:solidFill>
                <a:ea typeface="Segoe UI" pitchFamily="34" charset="0"/>
                <a:cs typeface="Segoe UI" pitchFamily="34" charset="0"/>
              </a:rPr>
              <a:t>access SP</a:t>
            </a:r>
            <a:endParaRPr lang="en-US" sz="1500" dirty="0">
              <a:solidFill>
                <a:srgbClr val="505050"/>
              </a:solidFill>
              <a:ea typeface="Segoe UI" pitchFamily="34" charset="0"/>
              <a:cs typeface="Segoe UI" pitchFamily="34" charset="0"/>
            </a:endParaRPr>
          </a:p>
        </p:txBody>
      </p:sp>
      <p:sp>
        <p:nvSpPr>
          <p:cNvPr id="35" name="Left Brace 34"/>
          <p:cNvSpPr/>
          <p:nvPr/>
        </p:nvSpPr>
        <p:spPr>
          <a:xfrm>
            <a:off x="2560637" y="1320144"/>
            <a:ext cx="636403" cy="2926362"/>
          </a:xfrm>
          <a:prstGeom prst="leftBrace">
            <a:avLst>
              <a:gd name="adj1" fmla="val 36695"/>
              <a:gd name="adj2" fmla="val 50000"/>
            </a:avLst>
          </a:prstGeom>
          <a:ln w="38100"/>
        </p:spPr>
        <p:style>
          <a:lnRef idx="1">
            <a:schemeClr val="accent1"/>
          </a:lnRef>
          <a:fillRef idx="0">
            <a:schemeClr val="accent1"/>
          </a:fillRef>
          <a:effectRef idx="0">
            <a:schemeClr val="accent1"/>
          </a:effectRef>
          <a:fontRef idx="minor">
            <a:schemeClr val="tx1"/>
          </a:fontRef>
        </p:style>
        <p:txBody>
          <a:bodyPr lIns="119564" tIns="59782" rIns="119564" bIns="59782" rtlCol="0" anchor="ctr"/>
          <a:lstStyle/>
          <a:p>
            <a:pPr algn="ctr"/>
            <a:endParaRPr lang="en-US" sz="2100" dirty="0">
              <a:solidFill>
                <a:srgbClr val="505050"/>
              </a:solidFill>
            </a:endParaRPr>
          </a:p>
        </p:txBody>
      </p:sp>
      <p:sp>
        <p:nvSpPr>
          <p:cNvPr id="36" name="Rectangle 35"/>
          <p:cNvSpPr/>
          <p:nvPr/>
        </p:nvSpPr>
        <p:spPr>
          <a:xfrm>
            <a:off x="250218" y="2073031"/>
            <a:ext cx="3018758" cy="403222"/>
          </a:xfrm>
          <a:prstGeom prst="rect">
            <a:avLst/>
          </a:prstGeom>
        </p:spPr>
        <p:txBody>
          <a:bodyPr wrap="square" lIns="119564" tIns="59782" rIns="119564" bIns="59782">
            <a:spAutoFit/>
          </a:bodyPr>
          <a:lstStyle/>
          <a:p>
            <a:r>
              <a:rPr lang="en-US" b="1" dirty="0" smtClean="0">
                <a:solidFill>
                  <a:srgbClr val="505050"/>
                </a:solidFill>
                <a:ea typeface="Segoe UI" pitchFamily="34" charset="0"/>
                <a:cs typeface="Segoe UI" pitchFamily="34" charset="0"/>
              </a:rPr>
              <a:t>Cloud-hosted apps</a:t>
            </a:r>
            <a:endParaRPr lang="en-US" b="1" dirty="0">
              <a:solidFill>
                <a:srgbClr val="505050"/>
              </a:solidFill>
              <a:ea typeface="Segoe UI" pitchFamily="34" charset="0"/>
              <a:cs typeface="Segoe UI" pitchFamily="34" charset="0"/>
            </a:endParaRPr>
          </a:p>
        </p:txBody>
      </p:sp>
      <p:sp>
        <p:nvSpPr>
          <p:cNvPr id="37" name="Rounded Rectangle 36"/>
          <p:cNvSpPr/>
          <p:nvPr/>
        </p:nvSpPr>
        <p:spPr>
          <a:xfrm>
            <a:off x="9980424" y="1451755"/>
            <a:ext cx="2156252" cy="1184406"/>
          </a:xfrm>
          <a:prstGeom prst="roundRect">
            <a:avLst>
              <a:gd name="adj" fmla="val 3861"/>
            </a:avLst>
          </a:prstGeom>
          <a:solidFill>
            <a:schemeClr val="accent3"/>
          </a:solidFill>
          <a:ln>
            <a:solidFill>
              <a:schemeClr val="accent3"/>
            </a:solidFill>
          </a:ln>
        </p:spPr>
        <p:style>
          <a:lnRef idx="0">
            <a:schemeClr val="accent2"/>
          </a:lnRef>
          <a:fillRef idx="3">
            <a:schemeClr val="accent2"/>
          </a:fillRef>
          <a:effectRef idx="3">
            <a:schemeClr val="accent2"/>
          </a:effectRef>
          <a:fontRef idx="minor">
            <a:schemeClr val="lt1"/>
          </a:fontRef>
        </p:style>
        <p:txBody>
          <a:bodyPr lIns="119564" tIns="59782" rIns="119564" bIns="59782" rtlCol="0" anchor="ctr"/>
          <a:lstStyle/>
          <a:p>
            <a:pPr algn="ctr"/>
            <a:r>
              <a:rPr lang="en-US" sz="2100" b="1" dirty="0">
                <a:solidFill>
                  <a:srgbClr val="FFFFFF"/>
                </a:solidFill>
                <a:ea typeface="Segoe UI" pitchFamily="34" charset="0"/>
                <a:cs typeface="Segoe UI" pitchFamily="34" charset="0"/>
              </a:rPr>
              <a:t>Your Hosted Site</a:t>
            </a:r>
          </a:p>
        </p:txBody>
      </p:sp>
      <p:sp>
        <p:nvSpPr>
          <p:cNvPr id="21" name="Rectangle 20"/>
          <p:cNvSpPr/>
          <p:nvPr/>
        </p:nvSpPr>
        <p:spPr>
          <a:xfrm>
            <a:off x="3007206" y="2903733"/>
            <a:ext cx="3820620" cy="1136394"/>
          </a:xfrm>
          <a:prstGeom prst="rect">
            <a:avLst/>
          </a:prstGeom>
        </p:spPr>
        <p:txBody>
          <a:bodyPr wrap="square" lIns="119564" tIns="59782" rIns="119564" bIns="59782">
            <a:spAutoFit/>
          </a:bodyPr>
          <a:lstStyle/>
          <a:p>
            <a:r>
              <a:rPr lang="en-US" b="1" dirty="0" smtClean="0">
                <a:solidFill>
                  <a:srgbClr val="505050"/>
                </a:solidFill>
                <a:ea typeface="Segoe UI" pitchFamily="34" charset="0"/>
                <a:cs typeface="Segoe UI" pitchFamily="34" charset="0"/>
              </a:rPr>
              <a:t>Autohosted app</a:t>
            </a:r>
            <a:endParaRPr lang="en-US" b="1" dirty="0">
              <a:solidFill>
                <a:srgbClr val="505050"/>
              </a:solidFill>
              <a:ea typeface="Segoe UI" pitchFamily="34" charset="0"/>
              <a:cs typeface="Segoe UI" pitchFamily="34" charset="0"/>
            </a:endParaRPr>
          </a:p>
          <a:p>
            <a:endParaRPr lang="en-US" b="1" dirty="0">
              <a:solidFill>
                <a:srgbClr val="505050"/>
              </a:solidFill>
              <a:ea typeface="Segoe UI" pitchFamily="34" charset="0"/>
              <a:cs typeface="Segoe UI" pitchFamily="34" charset="0"/>
            </a:endParaRPr>
          </a:p>
          <a:p>
            <a:r>
              <a:rPr lang="en-US" sz="1500" dirty="0">
                <a:solidFill>
                  <a:srgbClr val="505050"/>
                </a:solidFill>
                <a:ea typeface="Segoe UI" pitchFamily="34" charset="0"/>
                <a:cs typeface="Segoe UI" pitchFamily="34" charset="0"/>
              </a:rPr>
              <a:t>Windows Azure + SQL Azure provisioned </a:t>
            </a:r>
            <a:r>
              <a:rPr lang="en-US" sz="1500" dirty="0" smtClean="0">
                <a:solidFill>
                  <a:srgbClr val="505050"/>
                </a:solidFill>
                <a:ea typeface="Segoe UI" pitchFamily="34" charset="0"/>
                <a:cs typeface="Segoe UI" pitchFamily="34" charset="0"/>
              </a:rPr>
              <a:t>automatically as </a:t>
            </a:r>
            <a:r>
              <a:rPr lang="en-US" sz="1500" dirty="0">
                <a:solidFill>
                  <a:srgbClr val="505050"/>
                </a:solidFill>
                <a:ea typeface="Segoe UI" pitchFamily="34" charset="0"/>
                <a:cs typeface="Segoe UI" pitchFamily="34" charset="0"/>
              </a:rPr>
              <a:t>apps are installed</a:t>
            </a:r>
          </a:p>
        </p:txBody>
      </p:sp>
      <p:sp>
        <p:nvSpPr>
          <p:cNvPr id="22" name="Rounded Rectangle 21"/>
          <p:cNvSpPr/>
          <p:nvPr/>
        </p:nvSpPr>
        <p:spPr>
          <a:xfrm>
            <a:off x="9980424" y="2903738"/>
            <a:ext cx="2156252" cy="1174622"/>
          </a:xfrm>
          <a:prstGeom prst="roundRect">
            <a:avLst>
              <a:gd name="adj" fmla="val 3861"/>
            </a:avLst>
          </a:prstGeom>
          <a:solidFill>
            <a:schemeClr val="tx2"/>
          </a:solidFill>
          <a:ln>
            <a:solidFill>
              <a:schemeClr val="tx2"/>
            </a:solidFill>
          </a:ln>
        </p:spPr>
        <p:style>
          <a:lnRef idx="0">
            <a:schemeClr val="accent5"/>
          </a:lnRef>
          <a:fillRef idx="3">
            <a:schemeClr val="accent5"/>
          </a:fillRef>
          <a:effectRef idx="3">
            <a:schemeClr val="accent5"/>
          </a:effectRef>
          <a:fontRef idx="minor">
            <a:schemeClr val="lt1"/>
          </a:fontRef>
        </p:style>
        <p:txBody>
          <a:bodyPr lIns="119564" tIns="59782" rIns="119564" bIns="59782" rtlCol="0" anchor="ctr"/>
          <a:lstStyle/>
          <a:p>
            <a:pPr algn="ctr"/>
            <a:r>
              <a:rPr lang="en-US" sz="2100" b="1" dirty="0">
                <a:solidFill>
                  <a:srgbClr val="FFFFFF"/>
                </a:solidFill>
                <a:ea typeface="Segoe UI" pitchFamily="34" charset="0"/>
                <a:cs typeface="Segoe UI" pitchFamily="34" charset="0"/>
              </a:rPr>
              <a:t>Azure </a:t>
            </a:r>
          </a:p>
        </p:txBody>
      </p:sp>
      <p:cxnSp>
        <p:nvCxnSpPr>
          <p:cNvPr id="24" name="Straight Connector 23"/>
          <p:cNvCxnSpPr/>
          <p:nvPr/>
        </p:nvCxnSpPr>
        <p:spPr>
          <a:xfrm flipH="1">
            <a:off x="9379404" y="3501026"/>
            <a:ext cx="391606" cy="0"/>
          </a:xfrm>
          <a:prstGeom prst="line">
            <a:avLst/>
          </a:prstGeom>
          <a:ln w="38100">
            <a:headEnd type="oval"/>
            <a:tailEnd type="oval"/>
          </a:ln>
        </p:spPr>
        <p:style>
          <a:lnRef idx="1">
            <a:schemeClr val="accent1"/>
          </a:lnRef>
          <a:fillRef idx="0">
            <a:schemeClr val="accent1"/>
          </a:fillRef>
          <a:effectRef idx="0">
            <a:schemeClr val="accent1"/>
          </a:effectRef>
          <a:fontRef idx="minor">
            <a:schemeClr val="tx1"/>
          </a:fontRef>
        </p:style>
      </p:cxnSp>
      <p:sp>
        <p:nvSpPr>
          <p:cNvPr id="44" name="Rounded Rectangle 43"/>
          <p:cNvSpPr/>
          <p:nvPr/>
        </p:nvSpPr>
        <p:spPr>
          <a:xfrm>
            <a:off x="7779480" y="3362210"/>
            <a:ext cx="1288720" cy="777240"/>
          </a:xfrm>
          <a:prstGeom prst="roundRect">
            <a:avLst>
              <a:gd name="adj" fmla="val 3861"/>
            </a:avLst>
          </a:prstGeom>
          <a:solidFill>
            <a:schemeClr val="accent2"/>
          </a:solidFill>
          <a:ln>
            <a:solidFill>
              <a:schemeClr val="accent2"/>
            </a:solidFill>
          </a:ln>
        </p:spPr>
        <p:style>
          <a:lnRef idx="0">
            <a:schemeClr val="accent4"/>
          </a:lnRef>
          <a:fillRef idx="3">
            <a:schemeClr val="accent4"/>
          </a:fillRef>
          <a:effectRef idx="3">
            <a:schemeClr val="accent4"/>
          </a:effectRef>
          <a:fontRef idx="minor">
            <a:schemeClr val="lt1"/>
          </a:fontRef>
        </p:style>
        <p:txBody>
          <a:bodyPr lIns="119564" tIns="59782" rIns="119564" bIns="59782" rtlCol="0" anchor="ctr"/>
          <a:lstStyle/>
          <a:p>
            <a:pPr algn="ctr"/>
            <a:endParaRPr lang="en-US" b="1" dirty="0">
              <a:solidFill>
                <a:srgbClr val="505050"/>
              </a:solidFill>
              <a:ea typeface="Segoe UI" pitchFamily="34" charset="0"/>
              <a:cs typeface="Segoe UI" pitchFamily="34" charset="0"/>
            </a:endParaRPr>
          </a:p>
        </p:txBody>
      </p:sp>
      <p:sp>
        <p:nvSpPr>
          <p:cNvPr id="23" name="Rounded Rectangle 22"/>
          <p:cNvSpPr/>
          <p:nvPr/>
        </p:nvSpPr>
        <p:spPr>
          <a:xfrm>
            <a:off x="7142416" y="2963862"/>
            <a:ext cx="1666621" cy="952946"/>
          </a:xfrm>
          <a:prstGeom prst="roundRect">
            <a:avLst>
              <a:gd name="adj" fmla="val 4979"/>
            </a:avLst>
          </a:prstGeom>
          <a:ln/>
        </p:spPr>
        <p:style>
          <a:lnRef idx="0">
            <a:schemeClr val="accent1"/>
          </a:lnRef>
          <a:fillRef idx="3">
            <a:schemeClr val="accent1"/>
          </a:fillRef>
          <a:effectRef idx="3">
            <a:schemeClr val="accent1"/>
          </a:effectRef>
          <a:fontRef idx="minor">
            <a:schemeClr val="lt1"/>
          </a:fontRef>
        </p:style>
        <p:txBody>
          <a:bodyPr lIns="119564" tIns="59782" rIns="119564" bIns="59782" rtlCol="0" anchor="ctr"/>
          <a:lstStyle/>
          <a:p>
            <a:pPr algn="ctr"/>
            <a:r>
              <a:rPr lang="en-US" sz="2100" b="1" dirty="0">
                <a:solidFill>
                  <a:srgbClr val="FFFFFF"/>
                </a:solidFill>
                <a:ea typeface="Segoe UI" pitchFamily="34" charset="0"/>
                <a:cs typeface="Segoe UI" pitchFamily="34" charset="0"/>
              </a:rPr>
              <a:t>SharePoint Host </a:t>
            </a:r>
            <a:r>
              <a:rPr lang="en-US" sz="2100" b="1" dirty="0" smtClean="0">
                <a:solidFill>
                  <a:srgbClr val="FFFFFF"/>
                </a:solidFill>
                <a:ea typeface="Segoe UI" pitchFamily="34" charset="0"/>
                <a:cs typeface="Segoe UI" pitchFamily="34" charset="0"/>
              </a:rPr>
              <a:t>Web</a:t>
            </a:r>
            <a:endParaRPr lang="en-US" sz="2100" b="1" dirty="0">
              <a:solidFill>
                <a:srgbClr val="FFFFFF"/>
              </a:solidFill>
              <a:ea typeface="Segoe UI" pitchFamily="34" charset="0"/>
              <a:cs typeface="Segoe UI" pitchFamily="34" charset="0"/>
            </a:endParaRPr>
          </a:p>
        </p:txBody>
      </p:sp>
      <p:sp>
        <p:nvSpPr>
          <p:cNvPr id="25" name="Rounded Rectangle 24"/>
          <p:cNvSpPr/>
          <p:nvPr/>
        </p:nvSpPr>
        <p:spPr>
          <a:xfrm>
            <a:off x="7764153" y="1762010"/>
            <a:ext cx="1288720" cy="777240"/>
          </a:xfrm>
          <a:prstGeom prst="roundRect">
            <a:avLst>
              <a:gd name="adj" fmla="val 3861"/>
            </a:avLst>
          </a:prstGeom>
          <a:solidFill>
            <a:schemeClr val="accent2"/>
          </a:solidFill>
          <a:ln>
            <a:solidFill>
              <a:schemeClr val="accent2"/>
            </a:solidFill>
          </a:ln>
        </p:spPr>
        <p:style>
          <a:lnRef idx="0">
            <a:schemeClr val="accent4"/>
          </a:lnRef>
          <a:fillRef idx="3">
            <a:schemeClr val="accent4"/>
          </a:fillRef>
          <a:effectRef idx="3">
            <a:schemeClr val="accent4"/>
          </a:effectRef>
          <a:fontRef idx="minor">
            <a:schemeClr val="lt1"/>
          </a:fontRef>
        </p:style>
        <p:txBody>
          <a:bodyPr lIns="119564" tIns="59782" rIns="119564" bIns="59782" rtlCol="0" anchor="ctr"/>
          <a:lstStyle/>
          <a:p>
            <a:pPr algn="ctr"/>
            <a:endParaRPr lang="en-US" b="1" dirty="0">
              <a:solidFill>
                <a:srgbClr val="505050"/>
              </a:solidFill>
              <a:ea typeface="Segoe UI" pitchFamily="34" charset="0"/>
              <a:cs typeface="Segoe UI" pitchFamily="34" charset="0"/>
            </a:endParaRPr>
          </a:p>
        </p:txBody>
      </p:sp>
      <p:sp>
        <p:nvSpPr>
          <p:cNvPr id="26" name="Rounded Rectangle 25"/>
          <p:cNvSpPr/>
          <p:nvPr/>
        </p:nvSpPr>
        <p:spPr>
          <a:xfrm>
            <a:off x="7127089" y="1363662"/>
            <a:ext cx="1666621" cy="952946"/>
          </a:xfrm>
          <a:prstGeom prst="roundRect">
            <a:avLst>
              <a:gd name="adj" fmla="val 4979"/>
            </a:avLst>
          </a:prstGeom>
          <a:ln/>
        </p:spPr>
        <p:style>
          <a:lnRef idx="0">
            <a:schemeClr val="accent1"/>
          </a:lnRef>
          <a:fillRef idx="3">
            <a:schemeClr val="accent1"/>
          </a:fillRef>
          <a:effectRef idx="3">
            <a:schemeClr val="accent1"/>
          </a:effectRef>
          <a:fontRef idx="minor">
            <a:schemeClr val="lt1"/>
          </a:fontRef>
        </p:style>
        <p:txBody>
          <a:bodyPr lIns="119564" tIns="59782" rIns="119564" bIns="59782" rtlCol="0" anchor="ctr"/>
          <a:lstStyle/>
          <a:p>
            <a:pPr algn="ctr"/>
            <a:r>
              <a:rPr lang="en-US" sz="2100" b="1" dirty="0">
                <a:solidFill>
                  <a:srgbClr val="FFFFFF"/>
                </a:solidFill>
                <a:ea typeface="Segoe UI" pitchFamily="34" charset="0"/>
                <a:cs typeface="Segoe UI" pitchFamily="34" charset="0"/>
              </a:rPr>
              <a:t>SharePoint Host </a:t>
            </a:r>
            <a:r>
              <a:rPr lang="en-US" sz="2100" b="1" dirty="0" smtClean="0">
                <a:solidFill>
                  <a:srgbClr val="FFFFFF"/>
                </a:solidFill>
                <a:ea typeface="Segoe UI" pitchFamily="34" charset="0"/>
                <a:cs typeface="Segoe UI" pitchFamily="34" charset="0"/>
              </a:rPr>
              <a:t>Web</a:t>
            </a:r>
            <a:endParaRPr lang="en-US" sz="2100" b="1" dirty="0">
              <a:solidFill>
                <a:srgbClr val="FFFFFF"/>
              </a:solidFill>
              <a:ea typeface="Segoe UI" pitchFamily="34" charset="0"/>
              <a:cs typeface="Segoe UI" pitchFamily="34" charset="0"/>
            </a:endParaRPr>
          </a:p>
        </p:txBody>
      </p:sp>
    </p:spTree>
    <p:custDataLst>
      <p:tags r:id="rId1"/>
    </p:custDataLst>
    <p:extLst>
      <p:ext uri="{BB962C8B-B14F-4D97-AF65-F5344CB8AC3E}">
        <p14:creationId xmlns:p14="http://schemas.microsoft.com/office/powerpoint/2010/main" val="35646319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childTnLst>
                                </p:cTn>
                              </p:par>
                              <p:par>
                                <p:cTn id="14" presetID="1" presetClass="entr" presetSubtype="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44"/>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30"/>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par>
                                <p:cTn id="44" presetID="10" presetClass="entr" presetSubtype="0" fill="hold"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childTnLst>
                                </p:cTn>
                              </p:par>
                              <p:par>
                                <p:cTn id="50" presetID="10" presetClass="entr" presetSubtype="0" fill="hold" nodeType="with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par>
                                <p:cTn id="53" presetID="10" presetClass="entr" presetSubtype="0" fill="hold" nodeType="with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31" grpId="0"/>
      <p:bldP spid="34" grpId="0"/>
      <p:bldP spid="35" grpId="0" animBg="1"/>
      <p:bldP spid="36" grpId="0"/>
      <p:bldP spid="37" grpId="0" animBg="1"/>
      <p:bldP spid="21" grpId="0"/>
      <p:bldP spid="22" grpId="0" animBg="1"/>
      <p:bldP spid="44" grpId="0" animBg="1"/>
      <p:bldP spid="23" grpId="0" animBg="1"/>
      <p:bldP spid="25" grpId="0" animBg="1"/>
      <p:bldP spid="2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8000" dirty="0" smtClean="0"/>
              <a:t>The Visual Studio Tools</a:t>
            </a:r>
            <a:endParaRPr lang="en-US" sz="8000" dirty="0"/>
          </a:p>
        </p:txBody>
      </p:sp>
    </p:spTree>
    <p:extLst>
      <p:ext uri="{BB962C8B-B14F-4D97-AF65-F5344CB8AC3E}">
        <p14:creationId xmlns:p14="http://schemas.microsoft.com/office/powerpoint/2010/main" val="1965602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4493538"/>
          </a:xfrm>
          <a:prstGeom prst="rect">
            <a:avLst/>
          </a:prstGeom>
        </p:spPr>
        <p:txBody>
          <a:bodyPr/>
          <a:lstStyle/>
          <a:p>
            <a:pPr>
              <a:lnSpc>
                <a:spcPct val="100000"/>
              </a:lnSpc>
            </a:pPr>
            <a:r>
              <a:rPr lang="en-US" dirty="0" smtClean="0">
                <a:gradFill>
                  <a:gsLst>
                    <a:gs pos="1250">
                      <a:schemeClr val="tx2"/>
                    </a:gs>
                    <a:gs pos="99000">
                      <a:schemeClr val="tx2"/>
                    </a:gs>
                  </a:gsLst>
                  <a:lin ang="5400000" scaled="0"/>
                </a:gradFill>
              </a:rPr>
              <a:t>Broad Support</a:t>
            </a:r>
            <a:endParaRPr lang="en-US" dirty="0">
              <a:gradFill>
                <a:gsLst>
                  <a:gs pos="1250">
                    <a:schemeClr val="tx2"/>
                  </a:gs>
                  <a:gs pos="99000">
                    <a:schemeClr val="tx2"/>
                  </a:gs>
                </a:gsLst>
                <a:lin ang="5400000" scaled="0"/>
              </a:gradFill>
            </a:endParaRPr>
          </a:p>
          <a:p>
            <a:pPr marL="787400" lvl="3" indent="-342900">
              <a:lnSpc>
                <a:spcPct val="100000"/>
              </a:lnSpc>
            </a:pPr>
            <a:r>
              <a:rPr lang="en-US" sz="2400" dirty="0" smtClean="0"/>
              <a:t>Build apps &amp; solutions</a:t>
            </a:r>
          </a:p>
          <a:p>
            <a:pPr>
              <a:lnSpc>
                <a:spcPct val="100000"/>
              </a:lnSpc>
            </a:pPr>
            <a:r>
              <a:rPr lang="en-US" dirty="0" smtClean="0">
                <a:gradFill>
                  <a:gsLst>
                    <a:gs pos="1250">
                      <a:schemeClr val="tx2"/>
                    </a:gs>
                    <a:gs pos="99000">
                      <a:schemeClr val="tx2"/>
                    </a:gs>
                  </a:gsLst>
                  <a:lin ang="5400000" scaled="0"/>
                </a:gradFill>
              </a:rPr>
              <a:t>Flexible Environments</a:t>
            </a:r>
            <a:endParaRPr lang="en-US" dirty="0">
              <a:gradFill>
                <a:gsLst>
                  <a:gs pos="1250">
                    <a:schemeClr val="tx2"/>
                  </a:gs>
                  <a:gs pos="99000">
                    <a:schemeClr val="tx2"/>
                  </a:gs>
                </a:gsLst>
                <a:lin ang="5400000" scaled="0"/>
              </a:gradFill>
            </a:endParaRPr>
          </a:p>
          <a:p>
            <a:pPr marL="901700" lvl="3" indent="-457200">
              <a:lnSpc>
                <a:spcPct val="100000"/>
              </a:lnSpc>
            </a:pPr>
            <a:r>
              <a:rPr lang="en-US" sz="2400" dirty="0" smtClean="0"/>
              <a:t>Develop against a local SharePoint server</a:t>
            </a:r>
          </a:p>
          <a:p>
            <a:pPr marL="901700" lvl="3" indent="-457200">
              <a:lnSpc>
                <a:spcPct val="100000"/>
              </a:lnSpc>
            </a:pPr>
            <a:r>
              <a:rPr lang="en-US" sz="2400" dirty="0"/>
              <a:t>Develop remotely against Office </a:t>
            </a:r>
            <a:r>
              <a:rPr lang="en-US" sz="2400" dirty="0" smtClean="0"/>
              <a:t>365… </a:t>
            </a:r>
            <a:r>
              <a:rPr lang="en-US" sz="2400" b="1" dirty="0" smtClean="0">
                <a:solidFill>
                  <a:schemeClr val="accent2"/>
                </a:solidFill>
              </a:rPr>
              <a:t>No SharePoint install required!</a:t>
            </a:r>
          </a:p>
          <a:p>
            <a:pPr>
              <a:lnSpc>
                <a:spcPct val="100000"/>
              </a:lnSpc>
            </a:pPr>
            <a:r>
              <a:rPr lang="en-US" dirty="0">
                <a:gradFill>
                  <a:gsLst>
                    <a:gs pos="1250">
                      <a:schemeClr val="tx2"/>
                    </a:gs>
                    <a:gs pos="99000">
                      <a:schemeClr val="tx2"/>
                    </a:gs>
                  </a:gsLst>
                  <a:lin ang="5400000" scaled="0"/>
                </a:gradFill>
              </a:rPr>
              <a:t>Available Today</a:t>
            </a:r>
          </a:p>
          <a:p>
            <a:pPr marL="901700" lvl="3" indent="-457200">
              <a:lnSpc>
                <a:spcPct val="100000"/>
              </a:lnSpc>
            </a:pPr>
            <a:r>
              <a:rPr lang="en-US" sz="2400" dirty="0"/>
              <a:t>Preview 2 tools are available now</a:t>
            </a:r>
            <a:r>
              <a:rPr lang="en-US" sz="2400" dirty="0" smtClean="0"/>
              <a:t>!</a:t>
            </a:r>
          </a:p>
          <a:p>
            <a:pPr marL="901700" lvl="3" indent="-457200">
              <a:lnSpc>
                <a:spcPct val="100000"/>
              </a:lnSpc>
            </a:pPr>
            <a:r>
              <a:rPr lang="en-US" sz="2400" dirty="0" smtClean="0"/>
              <a:t>Download via “Napa” or from </a:t>
            </a:r>
            <a:r>
              <a:rPr lang="en-US" sz="2400" dirty="0" smtClean="0">
                <a:solidFill>
                  <a:schemeClr val="accent2"/>
                </a:solidFill>
                <a:hlinkClick r:id="rId3"/>
              </a:rPr>
              <a:t>http://dev.office.com</a:t>
            </a:r>
            <a:endParaRPr lang="en-US" sz="2400" dirty="0" smtClean="0">
              <a:solidFill>
                <a:schemeClr val="accent2"/>
              </a:solidFill>
            </a:endParaRPr>
          </a:p>
        </p:txBody>
      </p:sp>
      <p:sp>
        <p:nvSpPr>
          <p:cNvPr id="2" name="Title 1"/>
          <p:cNvSpPr>
            <a:spLocks noGrp="1"/>
          </p:cNvSpPr>
          <p:nvPr>
            <p:ph type="title"/>
          </p:nvPr>
        </p:nvSpPr>
        <p:spPr/>
        <p:txBody>
          <a:bodyPr/>
          <a:lstStyle/>
          <a:p>
            <a:r>
              <a:rPr lang="en-US" dirty="0" smtClean="0"/>
              <a:t>Visual Studio SharePoint Tools</a:t>
            </a:r>
            <a:endParaRPr lang="en-US" dirty="0"/>
          </a:p>
        </p:txBody>
      </p:sp>
    </p:spTree>
    <p:extLst>
      <p:ext uri="{BB962C8B-B14F-4D97-AF65-F5344CB8AC3E}">
        <p14:creationId xmlns:p14="http://schemas.microsoft.com/office/powerpoint/2010/main" val="15260776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Building your first app in VS</a:t>
            </a:r>
            <a:endParaRPr lang="en-US" dirty="0"/>
          </a:p>
        </p:txBody>
      </p:sp>
      <p:sp>
        <p:nvSpPr>
          <p:cNvPr id="5" name="Text Placeholder 4"/>
          <p:cNvSpPr>
            <a:spLocks noGrp="1"/>
          </p:cNvSpPr>
          <p:nvPr>
            <p:ph type="body" sz="quarter" idx="12"/>
          </p:nvPr>
        </p:nvSpPr>
        <p:spPr/>
        <p:txBody>
          <a:bodyPr/>
          <a:lstStyle/>
          <a:p>
            <a:endParaRPr lang="en-US" dirty="0" smtClean="0"/>
          </a:p>
          <a:p>
            <a:r>
              <a:rPr lang="en-US" dirty="0" smtClean="0"/>
              <a:t>Mike Morton</a:t>
            </a:r>
            <a:endParaRPr lang="en-US" dirty="0"/>
          </a:p>
        </p:txBody>
      </p:sp>
    </p:spTree>
    <p:extLst>
      <p:ext uri="{BB962C8B-B14F-4D97-AF65-F5344CB8AC3E}">
        <p14:creationId xmlns:p14="http://schemas.microsoft.com/office/powerpoint/2010/main" val="207552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6|17.7|16.7|14.9"/>
</p:tagLst>
</file>

<file path=ppt/tags/tag2.xml><?xml version="1.0" encoding="utf-8"?>
<p:tagLst xmlns:a="http://schemas.openxmlformats.org/drawingml/2006/main" xmlns:r="http://schemas.openxmlformats.org/officeDocument/2006/relationships" xmlns:p="http://schemas.openxmlformats.org/presentationml/2006/main">
  <p:tag name="TIMING" val="|1.6|17.7|16.7|14.9"/>
</p:tagLst>
</file>

<file path=ppt/theme/theme1.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Mike Morton; Sean Laberee</External_x0020_Speaker>
    <Session_x0020_Code xmlns="2295e2e7-0eeb-498e-8716-217bb2ee6ee3">SPC097</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Mike Morton, Mike Laberee</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purl.org/dc/terms/"/>
    <ds:schemaRef ds:uri="http://schemas.microsoft.com/sharepoint/v3"/>
    <ds:schemaRef ds:uri="http://purl.org/dc/elements/1.1/"/>
    <ds:schemaRef ds:uri="http://www.w3.org/XML/1998/namespace"/>
    <ds:schemaRef ds:uri="http://purl.org/dc/dcmitype/"/>
    <ds:schemaRef ds:uri="http://schemas.microsoft.com/office/2006/metadata/properties"/>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032d541b-1b4e-4d91-93c7-b10533c52f73"/>
    <ds:schemaRef ds:uri="2295e2e7-0eeb-498e-8716-217bb2ee6ee3"/>
  </ds:schemaRefs>
</ds:datastoreItem>
</file>

<file path=customXml/itemProps3.xml><?xml version="1.0" encoding="utf-8"?>
<ds:datastoreItem xmlns:ds="http://schemas.openxmlformats.org/officeDocument/2006/customXml" ds:itemID="{F113BBE4-7512-47BA-B634-EEAEBCF10A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2</TotalTime>
  <Words>3085</Words>
  <Application>Microsoft Office PowerPoint</Application>
  <PresentationFormat>Custom</PresentationFormat>
  <Paragraphs>340</Paragraphs>
  <Slides>36</Slides>
  <Notes>23</Notes>
  <HiddenSlides>0</HiddenSlides>
  <MMClips>0</MMClips>
  <ScaleCrop>false</ScaleCrop>
  <HeadingPairs>
    <vt:vector size="4" baseType="variant">
      <vt:variant>
        <vt:lpstr>Theme</vt:lpstr>
      </vt:variant>
      <vt:variant>
        <vt:i4>4</vt:i4>
      </vt:variant>
      <vt:variant>
        <vt:lpstr>Slide Titles</vt:lpstr>
      </vt:variant>
      <vt:variant>
        <vt:i4>36</vt:i4>
      </vt:variant>
    </vt:vector>
  </HeadingPairs>
  <TitlesOfParts>
    <vt:vector size="40" baseType="lpstr">
      <vt:lpstr>SPC2012_Developer_Template_16x9</vt:lpstr>
      <vt:lpstr>5-30072_SPC2012_Developer_Template_16x9_Light</vt:lpstr>
      <vt:lpstr>5-30072_SPC2012_Developer_Template_16x9</vt:lpstr>
      <vt:lpstr>5-30072_SPC2012_Business_Template_16x9_Light</vt:lpstr>
      <vt:lpstr>PowerPoint Presentation</vt:lpstr>
      <vt:lpstr>Developing apps for SharePoint 2013 with Visual Studio 2012</vt:lpstr>
      <vt:lpstr>Agenda</vt:lpstr>
      <vt:lpstr>Apps for SharePoint</vt:lpstr>
      <vt:lpstr>App Shapes</vt:lpstr>
      <vt:lpstr>Hosting Options</vt:lpstr>
      <vt:lpstr>The Visual Studio Tools</vt:lpstr>
      <vt:lpstr>Visual Studio SharePoint Tools</vt:lpstr>
      <vt:lpstr>Building your first app in VS</vt:lpstr>
      <vt:lpstr>SharePoint app artifacts</vt:lpstr>
      <vt:lpstr>App Manifest</vt:lpstr>
      <vt:lpstr>Lists &amp; Content Types</vt:lpstr>
      <vt:lpstr>SharePoint Workflows</vt:lpstr>
      <vt:lpstr>Office-enabled app for SharePoint</vt:lpstr>
      <vt:lpstr>Business Connectivity Services</vt:lpstr>
      <vt:lpstr>Client Web Parts</vt:lpstr>
      <vt:lpstr>UI Custom Actions</vt:lpstr>
      <vt:lpstr>SharePoint app artifacts</vt:lpstr>
      <vt:lpstr>Cloud apps</vt:lpstr>
      <vt:lpstr>Hosting Options</vt:lpstr>
      <vt:lpstr>Add a web project to my app</vt:lpstr>
      <vt:lpstr>Web to SharePoint Communication</vt:lpstr>
      <vt:lpstr>Cloud apps</vt:lpstr>
      <vt:lpstr>Debug (F5)</vt:lpstr>
      <vt:lpstr>Deploy</vt:lpstr>
      <vt:lpstr>Publish</vt:lpstr>
      <vt:lpstr>Anatomy of an App Package</vt:lpstr>
      <vt:lpstr>High Trust apps</vt:lpstr>
      <vt:lpstr>High-Trust apps</vt:lpstr>
      <vt:lpstr>Remote Event Receivers &amp; App Events</vt:lpstr>
      <vt:lpstr>High Trust apps</vt:lpstr>
      <vt:lpstr>Summary</vt:lpstr>
      <vt:lpstr>Related Sessions</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apps for SharePoint 2013 with Visual Studio 2012</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5</cp:revision>
  <dcterms:created xsi:type="dcterms:W3CDTF">2012-11-13T00:57:50Z</dcterms:created>
  <dcterms:modified xsi:type="dcterms:W3CDTF">2012-12-06T23:09:32Z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