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50"/>
  </p:notesMasterIdLst>
  <p:handoutMasterIdLst>
    <p:handoutMasterId r:id="rId51"/>
  </p:handoutMasterIdLst>
  <p:sldIdLst>
    <p:sldId id="1055" r:id="rId6"/>
    <p:sldId id="1054" r:id="rId7"/>
    <p:sldId id="1090" r:id="rId8"/>
    <p:sldId id="1091" r:id="rId9"/>
    <p:sldId id="1092" r:id="rId10"/>
    <p:sldId id="1093" r:id="rId11"/>
    <p:sldId id="1094" r:id="rId12"/>
    <p:sldId id="1095" r:id="rId13"/>
    <p:sldId id="1096" r:id="rId14"/>
    <p:sldId id="1097" r:id="rId15"/>
    <p:sldId id="1098" r:id="rId16"/>
    <p:sldId id="1099" r:id="rId17"/>
    <p:sldId id="1100" r:id="rId18"/>
    <p:sldId id="1101" r:id="rId19"/>
    <p:sldId id="1102" r:id="rId20"/>
    <p:sldId id="1103" r:id="rId21"/>
    <p:sldId id="1107" r:id="rId22"/>
    <p:sldId id="1104" r:id="rId23"/>
    <p:sldId id="1105" r:id="rId24"/>
    <p:sldId id="1106" r:id="rId25"/>
    <p:sldId id="1108" r:id="rId26"/>
    <p:sldId id="1132" r:id="rId27"/>
    <p:sldId id="1111" r:id="rId28"/>
    <p:sldId id="1110" r:id="rId29"/>
    <p:sldId id="1112" r:id="rId30"/>
    <p:sldId id="1115" r:id="rId31"/>
    <p:sldId id="1121" r:id="rId32"/>
    <p:sldId id="1116" r:id="rId33"/>
    <p:sldId id="1117" r:id="rId34"/>
    <p:sldId id="1131" r:id="rId35"/>
    <p:sldId id="1119" r:id="rId36"/>
    <p:sldId id="1118" r:id="rId37"/>
    <p:sldId id="1122" r:id="rId38"/>
    <p:sldId id="1113" r:id="rId39"/>
    <p:sldId id="1114" r:id="rId40"/>
    <p:sldId id="1123" r:id="rId41"/>
    <p:sldId id="1126" r:id="rId42"/>
    <p:sldId id="1124" r:id="rId43"/>
    <p:sldId id="1125" r:id="rId44"/>
    <p:sldId id="1129" r:id="rId45"/>
    <p:sldId id="1127" r:id="rId46"/>
    <p:sldId id="1128" r:id="rId47"/>
    <p:sldId id="1133" r:id="rId48"/>
    <p:sldId id="1076"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55"/>
            <p14:sldId id="1054"/>
            <p14:sldId id="1090"/>
            <p14:sldId id="1091"/>
            <p14:sldId id="1092"/>
            <p14:sldId id="1093"/>
            <p14:sldId id="1094"/>
            <p14:sldId id="1095"/>
            <p14:sldId id="1096"/>
            <p14:sldId id="1097"/>
            <p14:sldId id="1098"/>
            <p14:sldId id="1099"/>
            <p14:sldId id="1100"/>
            <p14:sldId id="1101"/>
            <p14:sldId id="1102"/>
            <p14:sldId id="1103"/>
            <p14:sldId id="1107"/>
            <p14:sldId id="1104"/>
            <p14:sldId id="1105"/>
            <p14:sldId id="1106"/>
            <p14:sldId id="1108"/>
            <p14:sldId id="1132"/>
            <p14:sldId id="1111"/>
            <p14:sldId id="1110"/>
            <p14:sldId id="1112"/>
            <p14:sldId id="1115"/>
            <p14:sldId id="1121"/>
            <p14:sldId id="1116"/>
            <p14:sldId id="1117"/>
            <p14:sldId id="1131"/>
            <p14:sldId id="1119"/>
            <p14:sldId id="1118"/>
            <p14:sldId id="1122"/>
            <p14:sldId id="1113"/>
            <p14:sldId id="1114"/>
            <p14:sldId id="1123"/>
            <p14:sldId id="1126"/>
            <p14:sldId id="1124"/>
            <p14:sldId id="1125"/>
            <p14:sldId id="1129"/>
            <p14:sldId id="1127"/>
            <p14:sldId id="1128"/>
            <p14:sldId id="1133"/>
            <p14:sldId id="10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Todd Baginski" initials="TSB"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002050"/>
    <a:srgbClr val="442359"/>
    <a:srgbClr val="333333"/>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426" autoAdjust="0"/>
    <p:restoredTop sz="93285" autoAdjust="0"/>
  </p:normalViewPr>
  <p:slideViewPr>
    <p:cSldViewPr>
      <p:cViewPr varScale="1">
        <p:scale>
          <a:sx n="42" d="100"/>
          <a:sy n="42" d="100"/>
        </p:scale>
        <p:origin x="-102" y="-55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0" d="100"/>
        <a:sy n="6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95730D-15C2-4FB7-8417-DA8467F8879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911715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95730D-15C2-4FB7-8417-DA8467F8879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911715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E08FB-288A-4DEB-A214-D4A5174D97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2066526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918FD5-A293-41A1-BE19-AEDE98C3919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7546878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61D8D5-4680-4812-A092-A12727B0161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04394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E08FB-288A-4DEB-A214-D4A5174D97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2066526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E08FB-288A-4DEB-A214-D4A5174D97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0665266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A33FFB1-1438-4587-AAB5-D76BDC011F3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7639225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3D0278D-F02C-4A3D-BEEA-7A819ADECF4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1190854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E08FB-288A-4DEB-A214-D4A5174D97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066526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E08FB-288A-4DEB-A214-D4A5174D97B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2066526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7:41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1F9837-CFFB-4F98-B191-79DC9DA206D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324582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3020F0-3525-4C0F-83CC-578C8252BFE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588530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F5A02B-52D0-44F7-9669-2D0BB238640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227431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F5A02B-52D0-44F7-9669-2D0BB238640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227431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DFAA6B-C630-40C5-98DD-D223C2C7044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793513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915C90-C2E9-49C4-9ED7-8ECF346A548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930715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95730D-15C2-4FB7-8417-DA8467F8879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9117159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5659317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394644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6.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5" r:id="rId12"/>
    <p:sldLayoutId id="2147484206"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3.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3.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3.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3.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3.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47.png"/><Relationship Id="rId5" Type="http://schemas.openxmlformats.org/officeDocument/2006/relationships/image" Target="../media/image33.png"/><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hyperlink" Target="http://technet.microsoft.com/en-us/library/fp161352(v=office.15).aspx" TargetMode="External"/><Relationship Id="rId2" Type="http://schemas.openxmlformats.org/officeDocument/2006/relationships/hyperlink" Target="http://technet.microsoft.com/en-us/library/fp161351(v=office.15).aspx" TargetMode="External"/><Relationship Id="rId1" Type="http://schemas.openxmlformats.org/officeDocument/2006/relationships/slideLayout" Target="../slideLayouts/slideLayout24.xml"/><Relationship Id="rId6" Type="http://schemas.openxmlformats.org/officeDocument/2006/relationships/hyperlink" Target="http://technet.microsoft.com/en-us/library/ff431687(v=office.15)" TargetMode="External"/><Relationship Id="rId5" Type="http://schemas.openxmlformats.org/officeDocument/2006/relationships/hyperlink" Target="http://technet.microsoft.com/en-us/library/jj219455(v=office.15)" TargetMode="External"/><Relationship Id="rId4" Type="http://schemas.openxmlformats.org/officeDocument/2006/relationships/hyperlink" Target="http://www.toddbaginski.com/blog"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3.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Classic vs. Contemporary mobile views</a:t>
            </a:r>
          </a:p>
        </p:txBody>
      </p:sp>
    </p:spTree>
    <p:extLst>
      <p:ext uri="{BB962C8B-B14F-4D97-AF65-F5344CB8AC3E}">
        <p14:creationId xmlns:p14="http://schemas.microsoft.com/office/powerpoint/2010/main" val="2199928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Mobile Views - At </a:t>
            </a:r>
            <a:r>
              <a:rPr lang="en-US" dirty="0"/>
              <a:t>A Glance</a:t>
            </a:r>
          </a:p>
        </p:txBody>
      </p:sp>
      <p:pic>
        <p:nvPicPr>
          <p:cNvPr id="21" name="Picture 20" descr="C:\Users\Todd\AppData\Local\Temp\SNAGHTML565ae4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1837" y="1613666"/>
            <a:ext cx="2760432" cy="501951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C:\Users\Todd\AppData\Local\Temp\SNAGHTML56665c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05317" y="1599833"/>
            <a:ext cx="2761568" cy="502158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descr="C:\Users\Todd\AppData\Local\Temp\SNAGHTML85b17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540" y="1599833"/>
            <a:ext cx="2761568" cy="502158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1"/>
          <p:cNvSpPr txBox="1"/>
          <p:nvPr/>
        </p:nvSpPr>
        <p:spPr>
          <a:xfrm>
            <a:off x="963724" y="1258167"/>
            <a:ext cx="1981200" cy="400110"/>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2000" dirty="0" smtClean="0">
                <a:latin typeface="+mj-lt"/>
              </a:rPr>
              <a:t>Classic</a:t>
            </a:r>
            <a:endParaRPr lang="en-US" sz="2000" dirty="0">
              <a:latin typeface="+mj-lt"/>
            </a:endParaRPr>
          </a:p>
        </p:txBody>
      </p:sp>
      <p:sp>
        <p:nvSpPr>
          <p:cNvPr id="25" name="TextBox 9"/>
          <p:cNvSpPr txBox="1"/>
          <p:nvPr/>
        </p:nvSpPr>
        <p:spPr>
          <a:xfrm>
            <a:off x="8695501" y="1258167"/>
            <a:ext cx="1981200" cy="400110"/>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2000" dirty="0" smtClean="0">
                <a:latin typeface="+mj-lt"/>
              </a:rPr>
              <a:t>PC View</a:t>
            </a:r>
            <a:endParaRPr lang="en-US" sz="2000" dirty="0">
              <a:latin typeface="+mj-lt"/>
            </a:endParaRPr>
          </a:p>
        </p:txBody>
      </p:sp>
      <p:sp>
        <p:nvSpPr>
          <p:cNvPr id="26" name="TextBox 10"/>
          <p:cNvSpPr txBox="1"/>
          <p:nvPr/>
        </p:nvSpPr>
        <p:spPr>
          <a:xfrm>
            <a:off x="4931453" y="1264477"/>
            <a:ext cx="1981200" cy="400110"/>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2000" dirty="0" smtClean="0">
                <a:latin typeface="+mj-lt"/>
              </a:rPr>
              <a:t>Contemporary</a:t>
            </a:r>
            <a:endParaRPr lang="en-US" sz="2000" dirty="0">
              <a:latin typeface="+mj-lt"/>
            </a:endParaRPr>
          </a:p>
        </p:txBody>
      </p:sp>
    </p:spTree>
    <p:extLst>
      <p:ext uri="{BB962C8B-B14F-4D97-AF65-F5344CB8AC3E}">
        <p14:creationId xmlns:p14="http://schemas.microsoft.com/office/powerpoint/2010/main" val="326612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Classic vs. Contemporary</a:t>
            </a:r>
          </a:p>
        </p:txBody>
      </p:sp>
      <p:graphicFrame>
        <p:nvGraphicFramePr>
          <p:cNvPr id="9" name="Content Placeholder 4"/>
          <p:cNvGraphicFramePr>
            <a:graphicFrameLocks/>
          </p:cNvGraphicFramePr>
          <p:nvPr>
            <p:extLst>
              <p:ext uri="{D42A27DB-BD31-4B8C-83A1-F6EECF244321}">
                <p14:modId xmlns:p14="http://schemas.microsoft.com/office/powerpoint/2010/main" val="1077680299"/>
              </p:ext>
            </p:extLst>
          </p:nvPr>
        </p:nvGraphicFramePr>
        <p:xfrm>
          <a:off x="457198" y="1328376"/>
          <a:ext cx="11476038" cy="2549886"/>
        </p:xfrm>
        <a:graphic>
          <a:graphicData uri="http://schemas.openxmlformats.org/drawingml/2006/table">
            <a:tbl>
              <a:tblPr firstRow="1" bandRow="1">
                <a:tableStyleId>{5C22544A-7EE6-4342-B048-85BDC9FD1C3A}</a:tableStyleId>
              </a:tblPr>
              <a:tblGrid>
                <a:gridCol w="5738019"/>
                <a:gridCol w="5738019"/>
              </a:tblGrid>
              <a:tr h="566283">
                <a:tc>
                  <a:txBody>
                    <a:bodyPr/>
                    <a:lstStyle/>
                    <a:p>
                      <a:pPr algn="ctr"/>
                      <a:r>
                        <a:rPr lang="en-US" sz="2100" dirty="0" smtClean="0"/>
                        <a:t>Classic</a:t>
                      </a:r>
                      <a:endParaRPr lang="en-US" sz="2100" dirty="0"/>
                    </a:p>
                  </a:txBody>
                  <a:tcPr marT="34290" marB="34290"/>
                </a:tc>
                <a:tc>
                  <a:txBody>
                    <a:bodyPr/>
                    <a:lstStyle/>
                    <a:p>
                      <a:pPr algn="ctr"/>
                      <a:r>
                        <a:rPr lang="en-US" sz="2100" dirty="0" smtClean="0"/>
                        <a:t>Contemporary</a:t>
                      </a:r>
                      <a:endParaRPr lang="en-US" sz="2100" dirty="0"/>
                    </a:p>
                  </a:txBody>
                  <a:tcPr marT="34290" marB="34290"/>
                </a:tc>
              </a:tr>
              <a:tr h="382603">
                <a:tc>
                  <a:txBody>
                    <a:bodyPr/>
                    <a:lstStyle/>
                    <a:p>
                      <a:pPr algn="ctr"/>
                      <a:r>
                        <a:rPr lang="en-US" sz="2100" dirty="0" smtClean="0"/>
                        <a:t>HTML</a:t>
                      </a:r>
                      <a:endParaRPr lang="en-US" sz="2100" dirty="0"/>
                    </a:p>
                  </a:txBody>
                  <a:tcPr marT="34290" marB="34290"/>
                </a:tc>
                <a:tc>
                  <a:txBody>
                    <a:bodyPr/>
                    <a:lstStyle/>
                    <a:p>
                      <a:pPr algn="ctr"/>
                      <a:r>
                        <a:rPr lang="en-US" sz="2100" dirty="0" smtClean="0"/>
                        <a:t>HTML5</a:t>
                      </a:r>
                      <a:endParaRPr lang="en-US" sz="2100" dirty="0"/>
                    </a:p>
                  </a:txBody>
                  <a:tcPr marT="34290" marB="34290"/>
                </a:tc>
              </a:tr>
              <a:tr h="1010542">
                <a:tc>
                  <a:txBody>
                    <a:bodyPr/>
                    <a:lstStyle/>
                    <a:p>
                      <a:pPr marL="285750" indent="-285750">
                        <a:buFont typeface="Arial" pitchFamily="34" charset="0"/>
                        <a:buChar char="•"/>
                      </a:pPr>
                      <a:r>
                        <a:rPr lang="en-US" sz="2100" dirty="0" smtClean="0"/>
                        <a:t>Browsers that do not support HTML5</a:t>
                      </a:r>
                      <a:endParaRPr lang="en-US" sz="2100" dirty="0"/>
                    </a:p>
                  </a:txBody>
                  <a:tcPr marT="34290" marB="34290"/>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100" kern="1200" dirty="0" smtClean="0">
                          <a:solidFill>
                            <a:schemeClr val="dk1"/>
                          </a:solidFill>
                          <a:effectLst/>
                          <a:latin typeface="+mn-lt"/>
                          <a:ea typeface="+mn-ea"/>
                          <a:cs typeface="+mn-cs"/>
                        </a:rPr>
                        <a:t>Mobile Internet Explorer® version 9.0 or higher for Windows Phone 7.5</a:t>
                      </a:r>
                    </a:p>
                    <a:p>
                      <a:pPr marL="285750" marR="0" lvl="0" indent="-28575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2100" kern="1200" dirty="0" smtClean="0">
                          <a:solidFill>
                            <a:schemeClr val="dk1"/>
                          </a:solidFill>
                          <a:effectLst/>
                          <a:latin typeface="+mn-lt"/>
                          <a:ea typeface="+mn-ea"/>
                          <a:cs typeface="+mn-cs"/>
                        </a:rPr>
                        <a:t>Safari version 4.0 or higher for iPhone 4.0.</a:t>
                      </a:r>
                      <a:endParaRPr lang="en-US" sz="2100" dirty="0"/>
                    </a:p>
                  </a:txBody>
                  <a:tcPr marT="34290" marB="34290"/>
                </a:tc>
              </a:tr>
              <a:tr h="566283">
                <a:tc gridSpan="2">
                  <a:txBody>
                    <a:bodyPr/>
                    <a:lstStyle/>
                    <a:p>
                      <a:pPr algn="ctr"/>
                      <a:r>
                        <a:rPr lang="en-US" sz="2100" dirty="0" smtClean="0"/>
                        <a:t>Rendered for smartphone mobile browsers</a:t>
                      </a:r>
                      <a:endParaRPr lang="en-US" sz="2100" dirty="0"/>
                    </a:p>
                  </a:txBody>
                  <a:tcPr marT="34290" marB="34290"/>
                </a:tc>
                <a:tc hMerge="1">
                  <a:txBody>
                    <a:bodyPr/>
                    <a:lstStyle/>
                    <a:p>
                      <a:endParaRPr lang="en-US" dirty="0"/>
                    </a:p>
                  </a:txBody>
                  <a:tcPr/>
                </a:tc>
              </a:tr>
            </a:tbl>
          </a:graphicData>
        </a:graphic>
      </p:graphicFrame>
      <p:pic>
        <p:nvPicPr>
          <p:cNvPr id="10" name="Picture 9" descr="C:\Users\Todd\AppData\Local\Temp\SNAGHTML565ae4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99437" y="3954462"/>
            <a:ext cx="1524000" cy="277121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C:\Users\Todd\AppData\Local\Temp\SNAGHTML85b178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0637" y="3953323"/>
            <a:ext cx="1524627" cy="2772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2007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Contemporary View Navigation</a:t>
            </a:r>
          </a:p>
        </p:txBody>
      </p:sp>
      <p:sp>
        <p:nvSpPr>
          <p:cNvPr id="6" name="Text Placeholder 5"/>
          <p:cNvSpPr>
            <a:spLocks noGrp="1"/>
          </p:cNvSpPr>
          <p:nvPr>
            <p:ph type="body" sz="quarter" idx="10"/>
          </p:nvPr>
        </p:nvSpPr>
        <p:spPr>
          <a:xfrm>
            <a:off x="274638" y="1212850"/>
            <a:ext cx="4724399" cy="2092881"/>
          </a:xfrm>
        </p:spPr>
        <p:txBody>
          <a:bodyPr/>
          <a:lstStyle/>
          <a:p>
            <a:r>
              <a:rPr lang="en-US" dirty="0"/>
              <a:t>Navigation Windows</a:t>
            </a:r>
          </a:p>
          <a:p>
            <a:pPr lvl="1"/>
            <a:r>
              <a:rPr lang="en-US" dirty="0"/>
              <a:t>Breadcrumbs</a:t>
            </a:r>
          </a:p>
          <a:p>
            <a:pPr lvl="1"/>
            <a:r>
              <a:rPr lang="en-US" dirty="0"/>
              <a:t>Top Navigation</a:t>
            </a:r>
          </a:p>
          <a:p>
            <a:pPr lvl="1"/>
            <a:r>
              <a:rPr lang="en-US" dirty="0"/>
              <a:t>Quick launch</a:t>
            </a:r>
          </a:p>
          <a:p>
            <a:pPr lvl="1"/>
            <a:r>
              <a:rPr lang="en-US" dirty="0"/>
              <a:t>All Site Content</a:t>
            </a:r>
          </a:p>
        </p:txBody>
      </p:sp>
      <p:pic>
        <p:nvPicPr>
          <p:cNvPr id="4" name="Picture 2" descr="C:\Users\Todd\AppData\Local\Temp\SNAGHTML56037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2837" y="1210883"/>
            <a:ext cx="3044531" cy="55361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Todd\AppData\Local\Temp\SNAGHTML569a0b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837" y="1211262"/>
            <a:ext cx="3047588" cy="55416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374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Contemporary View Interaction</a:t>
            </a:r>
          </a:p>
        </p:txBody>
      </p:sp>
      <p:sp>
        <p:nvSpPr>
          <p:cNvPr id="6" name="Text Placeholder 5"/>
          <p:cNvSpPr>
            <a:spLocks noGrp="1"/>
          </p:cNvSpPr>
          <p:nvPr>
            <p:ph type="body" sz="quarter" idx="10"/>
          </p:nvPr>
        </p:nvSpPr>
        <p:spPr>
          <a:xfrm>
            <a:off x="274638" y="1212850"/>
            <a:ext cx="4724399" cy="4124206"/>
          </a:xfrm>
        </p:spPr>
        <p:txBody>
          <a:bodyPr/>
          <a:lstStyle/>
          <a:p>
            <a:r>
              <a:rPr lang="en-US" dirty="0"/>
              <a:t>Command Button</a:t>
            </a:r>
          </a:p>
          <a:p>
            <a:pPr lvl="1"/>
            <a:r>
              <a:rPr lang="en-US" dirty="0"/>
              <a:t>Switch To PC View</a:t>
            </a:r>
          </a:p>
          <a:p>
            <a:pPr lvl="2"/>
            <a:r>
              <a:rPr lang="en-US" dirty="0"/>
              <a:t>How to get back</a:t>
            </a:r>
            <a:r>
              <a:rPr lang="en-US" dirty="0" smtClean="0"/>
              <a:t>?</a:t>
            </a:r>
          </a:p>
          <a:p>
            <a:pPr lvl="2"/>
            <a:endParaRPr lang="en-US" dirty="0"/>
          </a:p>
          <a:p>
            <a:pPr lvl="2"/>
            <a:endParaRPr lang="en-US" dirty="0" smtClean="0"/>
          </a:p>
          <a:p>
            <a:pPr lvl="2"/>
            <a:endParaRPr lang="en-US" dirty="0"/>
          </a:p>
          <a:p>
            <a:pPr lvl="2"/>
            <a:endParaRPr lang="en-US" dirty="0" smtClean="0"/>
          </a:p>
          <a:p>
            <a:pPr lvl="2"/>
            <a:endParaRPr lang="en-US" dirty="0"/>
          </a:p>
          <a:p>
            <a:pPr lvl="1"/>
            <a:r>
              <a:rPr lang="en-US" dirty="0"/>
              <a:t>Sign in as Different User</a:t>
            </a:r>
          </a:p>
          <a:p>
            <a:pPr lvl="1"/>
            <a:r>
              <a:rPr lang="en-US" dirty="0"/>
              <a:t>Sign Out</a:t>
            </a:r>
          </a:p>
          <a:p>
            <a:pPr lvl="1"/>
            <a:r>
              <a:rPr lang="en-US" dirty="0"/>
              <a:t>Close</a:t>
            </a:r>
          </a:p>
        </p:txBody>
      </p:sp>
      <p:pic>
        <p:nvPicPr>
          <p:cNvPr id="7" name="Picture 2" descr="C:\Users\Todd\AppData\Local\Temp\SNAGHTML562a7d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640" y="1276350"/>
            <a:ext cx="3021797" cy="54947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Todd\AppData\Local\Temp\SNAGHTML563b0d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0437" y="1276350"/>
            <a:ext cx="3029953" cy="550960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637" y="2582862"/>
            <a:ext cx="2699302" cy="1600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8801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Contemporary View Usability</a:t>
            </a:r>
          </a:p>
        </p:txBody>
      </p:sp>
      <p:sp>
        <p:nvSpPr>
          <p:cNvPr id="6" name="Text Placeholder 5"/>
          <p:cNvSpPr>
            <a:spLocks noGrp="1"/>
          </p:cNvSpPr>
          <p:nvPr>
            <p:ph type="body" sz="quarter" idx="10"/>
          </p:nvPr>
        </p:nvSpPr>
        <p:spPr>
          <a:xfrm>
            <a:off x="274638" y="1212850"/>
            <a:ext cx="4724399" cy="1754326"/>
          </a:xfrm>
        </p:spPr>
        <p:txBody>
          <a:bodyPr/>
          <a:lstStyle/>
          <a:p>
            <a:r>
              <a:rPr lang="en-US" dirty="0"/>
              <a:t>Tap to open links</a:t>
            </a:r>
          </a:p>
          <a:p>
            <a:r>
              <a:rPr lang="en-US" dirty="0"/>
              <a:t>Pagination</a:t>
            </a:r>
          </a:p>
          <a:p>
            <a:pPr lvl="1"/>
            <a:r>
              <a:rPr lang="en-US" dirty="0"/>
              <a:t>More than 20 list items in a list</a:t>
            </a:r>
          </a:p>
        </p:txBody>
      </p:sp>
      <p:pic>
        <p:nvPicPr>
          <p:cNvPr id="9" name="Picture 4" descr="C:\Users\Todd\AppData\Local\Temp\SNAGHTML4fd94f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9637" y="1200149"/>
            <a:ext cx="4081545" cy="235647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C:\Users\Todd\AppData\Local\Temp\SNAGHTML54f702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9637" y="3649662"/>
            <a:ext cx="4055639" cy="29877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8376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Classic &amp; Contemporary Views</a:t>
            </a:r>
          </a:p>
        </p:txBody>
      </p:sp>
    </p:spTree>
    <p:extLst>
      <p:ext uri="{BB962C8B-B14F-4D97-AF65-F5344CB8AC3E}">
        <p14:creationId xmlns:p14="http://schemas.microsoft.com/office/powerpoint/2010/main" val="157646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Responsive Designs</a:t>
            </a:r>
            <a:endParaRPr lang="en-US" dirty="0"/>
          </a:p>
        </p:txBody>
      </p:sp>
    </p:spTree>
    <p:extLst>
      <p:ext uri="{BB962C8B-B14F-4D97-AF65-F5344CB8AC3E}">
        <p14:creationId xmlns:p14="http://schemas.microsoft.com/office/powerpoint/2010/main" val="1731113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Responsive Designs</a:t>
            </a:r>
          </a:p>
        </p:txBody>
      </p:sp>
      <p:sp>
        <p:nvSpPr>
          <p:cNvPr id="6" name="Text Placeholder 5"/>
          <p:cNvSpPr>
            <a:spLocks noGrp="1"/>
          </p:cNvSpPr>
          <p:nvPr>
            <p:ph type="body" sz="quarter" idx="10"/>
          </p:nvPr>
        </p:nvSpPr>
        <p:spPr>
          <a:xfrm>
            <a:off x="274638" y="1212850"/>
            <a:ext cx="11887200" cy="1754326"/>
          </a:xfrm>
        </p:spPr>
        <p:txBody>
          <a:bodyPr/>
          <a:lstStyle/>
          <a:p>
            <a:r>
              <a:rPr lang="en-US" dirty="0"/>
              <a:t>Dynamically adapt to the size of the device screen</a:t>
            </a:r>
          </a:p>
          <a:p>
            <a:r>
              <a:rPr lang="en-US" dirty="0"/>
              <a:t>HTML5 / CSS3</a:t>
            </a:r>
          </a:p>
          <a:p>
            <a:pPr lvl="1"/>
            <a:r>
              <a:rPr lang="en-US" dirty="0"/>
              <a:t>Media queries</a:t>
            </a:r>
          </a:p>
        </p:txBody>
      </p:sp>
      <p:pic>
        <p:nvPicPr>
          <p:cNvPr id="9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9653" y="5006607"/>
            <a:ext cx="3757247" cy="1843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7590" y="2949207"/>
            <a:ext cx="3757247" cy="1869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2037" y="2949207"/>
            <a:ext cx="4431324" cy="1843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2037" y="5006607"/>
            <a:ext cx="5401407"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56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1000"/>
                                        <p:tgtEl>
                                          <p:spTgt spid="9220"/>
                                        </p:tgtEl>
                                      </p:cBhvr>
                                    </p:animEffect>
                                    <p:anim calcmode="lin" valueType="num">
                                      <p:cBhvr>
                                        <p:cTn id="8" dur="1000" fill="hold"/>
                                        <p:tgtEl>
                                          <p:spTgt spid="9220"/>
                                        </p:tgtEl>
                                        <p:attrNameLst>
                                          <p:attrName>ppt_x</p:attrName>
                                        </p:attrNameLst>
                                      </p:cBhvr>
                                      <p:tavLst>
                                        <p:tav tm="0">
                                          <p:val>
                                            <p:strVal val="#ppt_x"/>
                                          </p:val>
                                        </p:tav>
                                        <p:tav tm="100000">
                                          <p:val>
                                            <p:strVal val="#ppt_x"/>
                                          </p:val>
                                        </p:tav>
                                      </p:tavLst>
                                    </p:anim>
                                    <p:anim calcmode="lin" valueType="num">
                                      <p:cBhvr>
                                        <p:cTn id="9" dur="1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fade">
                                      <p:cBhvr>
                                        <p:cTn id="14" dur="1000"/>
                                        <p:tgtEl>
                                          <p:spTgt spid="9219"/>
                                        </p:tgtEl>
                                      </p:cBhvr>
                                    </p:animEffect>
                                    <p:anim calcmode="lin" valueType="num">
                                      <p:cBhvr>
                                        <p:cTn id="15" dur="1000" fill="hold"/>
                                        <p:tgtEl>
                                          <p:spTgt spid="9219"/>
                                        </p:tgtEl>
                                        <p:attrNameLst>
                                          <p:attrName>ppt_x</p:attrName>
                                        </p:attrNameLst>
                                      </p:cBhvr>
                                      <p:tavLst>
                                        <p:tav tm="0">
                                          <p:val>
                                            <p:strVal val="#ppt_x"/>
                                          </p:val>
                                        </p:tav>
                                        <p:tav tm="100000">
                                          <p:val>
                                            <p:strVal val="#ppt_x"/>
                                          </p:val>
                                        </p:tav>
                                      </p:tavLst>
                                    </p:anim>
                                    <p:anim calcmode="lin" valueType="num">
                                      <p:cBhvr>
                                        <p:cTn id="16" dur="1000" fill="hold"/>
                                        <p:tgtEl>
                                          <p:spTgt spid="92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221"/>
                                        </p:tgtEl>
                                        <p:attrNameLst>
                                          <p:attrName>style.visibility</p:attrName>
                                        </p:attrNameLst>
                                      </p:cBhvr>
                                      <p:to>
                                        <p:strVal val="visible"/>
                                      </p:to>
                                    </p:set>
                                    <p:animEffect transition="in" filter="fade">
                                      <p:cBhvr>
                                        <p:cTn id="21" dur="1000"/>
                                        <p:tgtEl>
                                          <p:spTgt spid="9221"/>
                                        </p:tgtEl>
                                      </p:cBhvr>
                                    </p:animEffect>
                                    <p:anim calcmode="lin" valueType="num">
                                      <p:cBhvr>
                                        <p:cTn id="22" dur="1000" fill="hold"/>
                                        <p:tgtEl>
                                          <p:spTgt spid="9221"/>
                                        </p:tgtEl>
                                        <p:attrNameLst>
                                          <p:attrName>ppt_x</p:attrName>
                                        </p:attrNameLst>
                                      </p:cBhvr>
                                      <p:tavLst>
                                        <p:tav tm="0">
                                          <p:val>
                                            <p:strVal val="#ppt_x"/>
                                          </p:val>
                                        </p:tav>
                                        <p:tav tm="100000">
                                          <p:val>
                                            <p:strVal val="#ppt_x"/>
                                          </p:val>
                                        </p:tav>
                                      </p:tavLst>
                                    </p:anim>
                                    <p:anim calcmode="lin" valueType="num">
                                      <p:cBhvr>
                                        <p:cTn id="23" dur="1000" fill="hold"/>
                                        <p:tgtEl>
                                          <p:spTgt spid="922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9222"/>
                                        </p:tgtEl>
                                        <p:attrNameLst>
                                          <p:attrName>style.visibility</p:attrName>
                                        </p:attrNameLst>
                                      </p:cBhvr>
                                      <p:to>
                                        <p:strVal val="visible"/>
                                      </p:to>
                                    </p:set>
                                    <p:animEffect transition="in" filter="fade">
                                      <p:cBhvr>
                                        <p:cTn id="28" dur="1000"/>
                                        <p:tgtEl>
                                          <p:spTgt spid="9222"/>
                                        </p:tgtEl>
                                      </p:cBhvr>
                                    </p:animEffect>
                                    <p:anim calcmode="lin" valueType="num">
                                      <p:cBhvr>
                                        <p:cTn id="29" dur="1000" fill="hold"/>
                                        <p:tgtEl>
                                          <p:spTgt spid="9222"/>
                                        </p:tgtEl>
                                        <p:attrNameLst>
                                          <p:attrName>ppt_x</p:attrName>
                                        </p:attrNameLst>
                                      </p:cBhvr>
                                      <p:tavLst>
                                        <p:tav tm="0">
                                          <p:val>
                                            <p:strVal val="#ppt_x"/>
                                          </p:val>
                                        </p:tav>
                                        <p:tav tm="100000">
                                          <p:val>
                                            <p:strVal val="#ppt_x"/>
                                          </p:val>
                                        </p:tav>
                                      </p:tavLst>
                                    </p:anim>
                                    <p:anim calcmode="lin" valueType="num">
                                      <p:cBhvr>
                                        <p:cTn id="30" dur="1000" fill="hold"/>
                                        <p:tgtEl>
                                          <p:spTgt spid="92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Responsive Designs</a:t>
            </a:r>
          </a:p>
        </p:txBody>
      </p:sp>
    </p:spTree>
    <p:extLst>
      <p:ext uri="{BB962C8B-B14F-4D97-AF65-F5344CB8AC3E}">
        <p14:creationId xmlns:p14="http://schemas.microsoft.com/office/powerpoint/2010/main" val="322891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Enhancing Reach and Accessibility with New Mobility Features in SharePoint 2013</a:t>
            </a:r>
          </a:p>
        </p:txBody>
      </p:sp>
      <p:sp>
        <p:nvSpPr>
          <p:cNvPr id="5" name="Text Placeholder 4"/>
          <p:cNvSpPr>
            <a:spLocks noGrp="1"/>
          </p:cNvSpPr>
          <p:nvPr>
            <p:ph type="body" sz="quarter" idx="12"/>
          </p:nvPr>
        </p:nvSpPr>
        <p:spPr/>
        <p:txBody>
          <a:bodyPr/>
          <a:lstStyle/>
          <a:p>
            <a:r>
              <a:rPr lang="en-US" dirty="0" smtClean="0"/>
              <a:t>Todd Baginski – SharePoint MVP</a:t>
            </a:r>
          </a:p>
          <a:p>
            <a:r>
              <a:rPr lang="en-US" dirty="0" smtClean="0"/>
              <a:t>Vice President – Canviz Consulting</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Device Channels</a:t>
            </a:r>
            <a:endParaRPr lang="en-US" dirty="0"/>
          </a:p>
        </p:txBody>
      </p:sp>
    </p:spTree>
    <p:extLst>
      <p:ext uri="{BB962C8B-B14F-4D97-AF65-F5344CB8AC3E}">
        <p14:creationId xmlns:p14="http://schemas.microsoft.com/office/powerpoint/2010/main" val="404627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Device Channels</a:t>
            </a:r>
          </a:p>
        </p:txBody>
      </p:sp>
      <p:sp>
        <p:nvSpPr>
          <p:cNvPr id="6" name="Text Placeholder 5"/>
          <p:cNvSpPr>
            <a:spLocks noGrp="1"/>
          </p:cNvSpPr>
          <p:nvPr>
            <p:ph type="body" sz="quarter" idx="10"/>
          </p:nvPr>
        </p:nvSpPr>
        <p:spPr>
          <a:xfrm>
            <a:off x="274638" y="1212850"/>
            <a:ext cx="11887200" cy="5663089"/>
          </a:xfrm>
        </p:spPr>
        <p:txBody>
          <a:bodyPr/>
          <a:lstStyle/>
          <a:p>
            <a:r>
              <a:rPr lang="en-US" dirty="0" smtClean="0"/>
              <a:t>Map client devices to channels</a:t>
            </a:r>
          </a:p>
          <a:p>
            <a:r>
              <a:rPr lang="en-US" dirty="0" smtClean="0"/>
              <a:t>On-premises</a:t>
            </a:r>
            <a:endParaRPr lang="en-US" dirty="0"/>
          </a:p>
          <a:p>
            <a:pPr lvl="1"/>
            <a:r>
              <a:rPr lang="en-US" dirty="0"/>
              <a:t>Create channels as needed</a:t>
            </a:r>
          </a:p>
          <a:p>
            <a:pPr lvl="1"/>
            <a:r>
              <a:rPr lang="en-US" dirty="0"/>
              <a:t>Up to 10 per site collection</a:t>
            </a:r>
            <a:r>
              <a:rPr lang="en-US" dirty="0" smtClean="0"/>
              <a:t>,</a:t>
            </a:r>
            <a:br>
              <a:rPr lang="en-US" dirty="0" smtClean="0"/>
            </a:br>
            <a:r>
              <a:rPr lang="en-US" dirty="0" smtClean="0"/>
              <a:t>up </a:t>
            </a:r>
            <a:r>
              <a:rPr lang="en-US" dirty="0"/>
              <a:t>to 150 device inclusion </a:t>
            </a:r>
            <a:r>
              <a:rPr lang="en-US" dirty="0" smtClean="0"/>
              <a:t/>
            </a:r>
            <a:br>
              <a:rPr lang="en-US" dirty="0" smtClean="0"/>
            </a:br>
            <a:r>
              <a:rPr lang="en-US" dirty="0" smtClean="0"/>
              <a:t>rules</a:t>
            </a:r>
          </a:p>
          <a:p>
            <a:pPr lvl="1"/>
            <a:r>
              <a:rPr lang="en-US" dirty="0" smtClean="0"/>
              <a:t>Publishing Site Template</a:t>
            </a:r>
          </a:p>
          <a:p>
            <a:pPr lvl="1"/>
            <a:r>
              <a:rPr lang="en-US" dirty="0" err="1"/>
              <a:t>PublishingMobile</a:t>
            </a:r>
            <a:r>
              <a:rPr lang="en-US" dirty="0"/>
              <a:t> Site </a:t>
            </a:r>
            <a:r>
              <a:rPr lang="en-US" dirty="0" smtClean="0"/>
              <a:t/>
            </a:r>
            <a:br>
              <a:rPr lang="en-US" dirty="0" smtClean="0"/>
            </a:br>
            <a:r>
              <a:rPr lang="en-US" dirty="0" smtClean="0"/>
              <a:t>Collection Feature</a:t>
            </a:r>
            <a:br>
              <a:rPr lang="en-US" dirty="0" smtClean="0"/>
            </a:br>
            <a:r>
              <a:rPr lang="en-US" sz="4000" dirty="0">
                <a:gradFill>
                  <a:gsLst>
                    <a:gs pos="1250">
                      <a:schemeClr val="tx2"/>
                    </a:gs>
                    <a:gs pos="99000">
                      <a:schemeClr val="tx2"/>
                    </a:gs>
                  </a:gsLst>
                  <a:lin ang="5400000" scaled="0"/>
                </a:gradFill>
                <a:latin typeface="+mj-lt"/>
              </a:rPr>
              <a:t>O365 Small </a:t>
            </a:r>
            <a:br>
              <a:rPr lang="en-US" sz="4000" dirty="0">
                <a:gradFill>
                  <a:gsLst>
                    <a:gs pos="1250">
                      <a:schemeClr val="tx2"/>
                    </a:gs>
                    <a:gs pos="99000">
                      <a:schemeClr val="tx2"/>
                    </a:gs>
                  </a:gsLst>
                  <a:lin ang="5400000" scaled="0"/>
                </a:gradFill>
                <a:latin typeface="+mj-lt"/>
              </a:rPr>
            </a:br>
            <a:r>
              <a:rPr lang="en-US" sz="4000" dirty="0">
                <a:gradFill>
                  <a:gsLst>
                    <a:gs pos="1250">
                      <a:schemeClr val="tx2"/>
                    </a:gs>
                    <a:gs pos="99000">
                      <a:schemeClr val="tx2"/>
                    </a:gs>
                  </a:gsLst>
                  <a:lin ang="5400000" scaled="0"/>
                </a:gradFill>
                <a:latin typeface="+mj-lt"/>
              </a:rPr>
              <a:t>Business Sites</a:t>
            </a:r>
          </a:p>
          <a:p>
            <a:pPr lvl="1"/>
            <a:r>
              <a:rPr lang="en-US" dirty="0"/>
              <a:t>2 device channels (Default, </a:t>
            </a:r>
            <a:r>
              <a:rPr lang="en-US" dirty="0" smtClean="0"/>
              <a:t/>
            </a:r>
            <a:br>
              <a:rPr lang="en-US" dirty="0" smtClean="0"/>
            </a:br>
            <a:r>
              <a:rPr lang="en-US" dirty="0" err="1" smtClean="0"/>
              <a:t>FallBackMobile</a:t>
            </a:r>
            <a:r>
              <a:rPr lang="en-US" dirty="0"/>
              <a:t>)</a:t>
            </a:r>
          </a:p>
          <a:p>
            <a:pPr lvl="1"/>
            <a:r>
              <a:rPr lang="en-US" dirty="0"/>
              <a:t>Cannot create new ones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168" y="2544763"/>
            <a:ext cx="8642895" cy="33908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6346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156075" y="1146175"/>
            <a:ext cx="4122738" cy="4702175"/>
            <a:chOff x="4156075" y="1146175"/>
            <a:chExt cx="4122738" cy="4702175"/>
          </a:xfrm>
        </p:grpSpPr>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6075" y="1146175"/>
              <a:ext cx="4122738" cy="47021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laptop"/>
            <p:cNvSpPr>
              <a:spLocks noEditPoints="1" noChangeArrowheads="1"/>
            </p:cNvSpPr>
            <p:nvPr/>
          </p:nvSpPr>
          <p:spPr bwMode="auto">
            <a:xfrm>
              <a:off x="4389437" y="3878262"/>
              <a:ext cx="1331913" cy="1003299"/>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chemeClr val="tx1">
                <a:lumMod val="50000"/>
              </a:schemeClr>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 name="Rectangle 2"/>
            <p:cNvSpPr/>
            <p:nvPr/>
          </p:nvSpPr>
          <p:spPr bwMode="auto">
            <a:xfrm>
              <a:off x="4694237" y="3947318"/>
              <a:ext cx="762000" cy="540544"/>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7" name="Title 16"/>
          <p:cNvSpPr>
            <a:spLocks noGrp="1"/>
          </p:cNvSpPr>
          <p:nvPr>
            <p:ph type="title"/>
          </p:nvPr>
        </p:nvSpPr>
        <p:spPr/>
        <p:txBody>
          <a:bodyPr/>
          <a:lstStyle/>
          <a:p>
            <a:r>
              <a:rPr lang="en-US" dirty="0"/>
              <a:t>Device Channels</a:t>
            </a:r>
          </a:p>
        </p:txBody>
      </p:sp>
      <p:sp>
        <p:nvSpPr>
          <p:cNvPr id="6" name="Text Placeholder 5"/>
          <p:cNvSpPr>
            <a:spLocks noGrp="1"/>
          </p:cNvSpPr>
          <p:nvPr>
            <p:ph type="body" sz="quarter" idx="10"/>
          </p:nvPr>
        </p:nvSpPr>
        <p:spPr>
          <a:xfrm>
            <a:off x="274638" y="1212850"/>
            <a:ext cx="3962399" cy="3721019"/>
          </a:xfrm>
        </p:spPr>
        <p:txBody>
          <a:bodyPr/>
          <a:lstStyle/>
          <a:p>
            <a:r>
              <a:rPr lang="en-US" dirty="0" smtClean="0"/>
              <a:t>Based </a:t>
            </a:r>
            <a:r>
              <a:rPr lang="en-US" dirty="0"/>
              <a:t>on User-Agent value in </a:t>
            </a:r>
            <a:r>
              <a:rPr lang="en-US" dirty="0" smtClean="0"/>
              <a:t>headers</a:t>
            </a:r>
          </a:p>
          <a:p>
            <a:r>
              <a:rPr lang="en-US" dirty="0"/>
              <a:t>Catch all mobile channel</a:t>
            </a:r>
          </a:p>
          <a:p>
            <a:r>
              <a:rPr lang="en-US" sz="1800" dirty="0" smtClean="0">
                <a:gradFill>
                  <a:gsLst>
                    <a:gs pos="1250">
                      <a:schemeClr val="tx1"/>
                    </a:gs>
                    <a:gs pos="100000">
                      <a:schemeClr val="tx1"/>
                    </a:gs>
                  </a:gsLst>
                  <a:lin ang="5400000" scaled="0"/>
                </a:gradFill>
                <a:latin typeface="+mn-lt"/>
              </a:rPr>
              <a:t>$</a:t>
            </a:r>
            <a:r>
              <a:rPr lang="en-US" sz="1800" dirty="0">
                <a:gradFill>
                  <a:gsLst>
                    <a:gs pos="1250">
                      <a:schemeClr val="tx1"/>
                    </a:gs>
                    <a:gs pos="100000">
                      <a:schemeClr val="tx1"/>
                    </a:gs>
                  </a:gsLst>
                  <a:lin ang="5400000" scaled="0"/>
                </a:gradFill>
                <a:latin typeface="+mn-lt"/>
              </a:rPr>
              <a:t>FALLBACKMOBILEUSERAGENTS</a:t>
            </a:r>
            <a:r>
              <a:rPr lang="en-US" sz="1800" dirty="0" smtClean="0">
                <a:gradFill>
                  <a:gsLst>
                    <a:gs pos="1250">
                      <a:schemeClr val="tx1"/>
                    </a:gs>
                    <a:gs pos="100000">
                      <a:schemeClr val="tx1"/>
                    </a:gs>
                  </a:gsLst>
                  <a:lin ang="5400000" scaled="0"/>
                </a:gradFill>
                <a:latin typeface="+mn-lt"/>
              </a:rPr>
              <a:t>;</a:t>
            </a:r>
          </a:p>
          <a:p>
            <a:endParaRPr lang="en-US" sz="2000" dirty="0">
              <a:gradFill>
                <a:gsLst>
                  <a:gs pos="1250">
                    <a:schemeClr val="tx1"/>
                  </a:gs>
                  <a:gs pos="100000">
                    <a:schemeClr val="tx1"/>
                  </a:gs>
                </a:gsLst>
                <a:lin ang="5400000" scaled="0"/>
              </a:gradFill>
              <a:latin typeface="+mn-lt"/>
            </a:endParaRPr>
          </a:p>
        </p:txBody>
      </p:sp>
      <p:grpSp>
        <p:nvGrpSpPr>
          <p:cNvPr id="9" name="Group 8"/>
          <p:cNvGrpSpPr/>
          <p:nvPr/>
        </p:nvGrpSpPr>
        <p:grpSpPr>
          <a:xfrm>
            <a:off x="6065837" y="1592262"/>
            <a:ext cx="4138612" cy="4710112"/>
            <a:chOff x="6065837" y="1592262"/>
            <a:chExt cx="4138612" cy="4710112"/>
          </a:xfrm>
        </p:grpSpPr>
        <p:grpSp>
          <p:nvGrpSpPr>
            <p:cNvPr id="5" name="Group 4"/>
            <p:cNvGrpSpPr/>
            <p:nvPr/>
          </p:nvGrpSpPr>
          <p:grpSpPr>
            <a:xfrm>
              <a:off x="6065837" y="1592262"/>
              <a:ext cx="4138612" cy="4710112"/>
              <a:chOff x="6065837" y="1592262"/>
              <a:chExt cx="4138612" cy="4710112"/>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5837" y="1592262"/>
                <a:ext cx="4138612" cy="47101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9225" y="4163240"/>
                <a:ext cx="1166812" cy="1469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Rectangle 7"/>
            <p:cNvSpPr/>
            <p:nvPr/>
          </p:nvSpPr>
          <p:spPr bwMode="auto">
            <a:xfrm>
              <a:off x="7082631" y="3821884"/>
              <a:ext cx="354806" cy="284978"/>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grpSp>
        <p:nvGrpSpPr>
          <p:cNvPr id="14" name="Group 13"/>
          <p:cNvGrpSpPr/>
          <p:nvPr/>
        </p:nvGrpSpPr>
        <p:grpSpPr>
          <a:xfrm>
            <a:off x="8085566" y="1965324"/>
            <a:ext cx="4130675" cy="4732338"/>
            <a:chOff x="8085566" y="1965324"/>
            <a:chExt cx="4130675" cy="4732338"/>
          </a:xfrm>
        </p:grpSpPr>
        <p:grpSp>
          <p:nvGrpSpPr>
            <p:cNvPr id="7" name="Group 6"/>
            <p:cNvGrpSpPr/>
            <p:nvPr/>
          </p:nvGrpSpPr>
          <p:grpSpPr>
            <a:xfrm>
              <a:off x="8085566" y="1965324"/>
              <a:ext cx="4130675" cy="4732338"/>
              <a:chOff x="8085566" y="1965324"/>
              <a:chExt cx="4130675" cy="4732338"/>
            </a:xfrm>
          </p:grpSpPr>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85566" y="1965324"/>
                <a:ext cx="4130675" cy="47323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descr="C:\Users\Todd\AppData\Local\Temp\SNAGHTMLfc8023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47747" y="4792662"/>
                <a:ext cx="672680" cy="12231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52635" y="4801736"/>
                <a:ext cx="635445" cy="12050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73883" y="4801737"/>
                <a:ext cx="694436" cy="121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 name="Rectangle 20"/>
            <p:cNvSpPr/>
            <p:nvPr/>
          </p:nvSpPr>
          <p:spPr bwMode="auto">
            <a:xfrm>
              <a:off x="9138977" y="4295762"/>
              <a:ext cx="981449" cy="420700"/>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29702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1+#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Device Channel Panels</a:t>
            </a:r>
          </a:p>
        </p:txBody>
      </p:sp>
      <p:sp>
        <p:nvSpPr>
          <p:cNvPr id="6" name="Text Placeholder 5"/>
          <p:cNvSpPr>
            <a:spLocks noGrp="1"/>
          </p:cNvSpPr>
          <p:nvPr>
            <p:ph type="body" sz="quarter" idx="10"/>
          </p:nvPr>
        </p:nvSpPr>
        <p:spPr>
          <a:xfrm>
            <a:off x="274638" y="1212850"/>
            <a:ext cx="3886199" cy="2031325"/>
          </a:xfrm>
        </p:spPr>
        <p:txBody>
          <a:bodyPr/>
          <a:lstStyle/>
          <a:p>
            <a:r>
              <a:rPr lang="en-US" dirty="0"/>
              <a:t>Design Manager</a:t>
            </a:r>
          </a:p>
          <a:p>
            <a:pPr lvl="1"/>
            <a:r>
              <a:rPr lang="en-US" dirty="0" smtClean="0"/>
              <a:t>Code snippets</a:t>
            </a:r>
            <a:endParaRPr lang="en-US" dirty="0"/>
          </a:p>
          <a:p>
            <a:pPr lvl="1"/>
            <a:r>
              <a:rPr lang="en-US" dirty="0"/>
              <a:t>Consider scope when creating them</a:t>
            </a:r>
          </a:p>
          <a:p>
            <a:pPr lvl="1"/>
            <a:r>
              <a:rPr lang="en-US" dirty="0"/>
              <a:t>Easy to customize</a:t>
            </a:r>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1335" y="1592262"/>
            <a:ext cx="8170202" cy="488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2711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Testing the Default Device Channel</a:t>
            </a:r>
            <a:endParaRPr lang="en-US" dirty="0"/>
          </a:p>
        </p:txBody>
      </p:sp>
      <p:sp>
        <p:nvSpPr>
          <p:cNvPr id="6" name="Text Placeholder 5"/>
          <p:cNvSpPr>
            <a:spLocks noGrp="1"/>
          </p:cNvSpPr>
          <p:nvPr>
            <p:ph type="body" sz="quarter" idx="10"/>
          </p:nvPr>
        </p:nvSpPr>
        <p:spPr>
          <a:xfrm>
            <a:off x="274637" y="6081236"/>
            <a:ext cx="11887200" cy="738664"/>
          </a:xfrm>
        </p:spPr>
        <p:txBody>
          <a:bodyPr/>
          <a:lstStyle/>
          <a:p>
            <a:pPr algn="ctr"/>
            <a:r>
              <a:rPr lang="en-US" dirty="0"/>
              <a:t>http://server/?DeviceChannel=Default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94037" y="1287462"/>
            <a:ext cx="5715000" cy="4788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8053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Testing a custom Device Channel</a:t>
            </a:r>
            <a:endParaRPr lang="en-US" dirty="0"/>
          </a:p>
        </p:txBody>
      </p:sp>
      <p:sp>
        <p:nvSpPr>
          <p:cNvPr id="6" name="Text Placeholder 5"/>
          <p:cNvSpPr>
            <a:spLocks noGrp="1"/>
          </p:cNvSpPr>
          <p:nvPr>
            <p:ph type="body" sz="quarter" idx="10"/>
          </p:nvPr>
        </p:nvSpPr>
        <p:spPr>
          <a:xfrm>
            <a:off x="274637" y="6059917"/>
            <a:ext cx="11887200" cy="738664"/>
          </a:xfrm>
        </p:spPr>
        <p:txBody>
          <a:bodyPr/>
          <a:lstStyle/>
          <a:p>
            <a:r>
              <a:rPr lang="en-US" dirty="0"/>
              <a:t>?</a:t>
            </a:r>
            <a:r>
              <a:rPr lang="en-US" dirty="0" err="1" smtClean="0"/>
              <a:t>DeviceChannel</a:t>
            </a:r>
            <a:r>
              <a:rPr lang="en-US" dirty="0" smtClean="0"/>
              <a:t>=Tablet        ?</a:t>
            </a:r>
            <a:r>
              <a:rPr lang="en-US" dirty="0" err="1" smtClean="0"/>
              <a:t>DeviceChannel</a:t>
            </a:r>
            <a:r>
              <a:rPr lang="en-US" dirty="0" smtClean="0"/>
              <a:t>=Mobile</a:t>
            </a:r>
            <a:endParaRPr lang="en-US" dirty="0"/>
          </a:p>
        </p:txBody>
      </p:sp>
      <p:grpSp>
        <p:nvGrpSpPr>
          <p:cNvPr id="2" name="Group 1"/>
          <p:cNvGrpSpPr/>
          <p:nvPr/>
        </p:nvGrpSpPr>
        <p:grpSpPr>
          <a:xfrm>
            <a:off x="427037" y="1211262"/>
            <a:ext cx="6096000" cy="4808538"/>
            <a:chOff x="427037" y="1965324"/>
            <a:chExt cx="6096000" cy="4808538"/>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37" y="1965324"/>
              <a:ext cx="6096000" cy="480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477" y="2526517"/>
              <a:ext cx="4906960" cy="3680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1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3237" y="1526645"/>
            <a:ext cx="2324611" cy="4177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5410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Planning Master Pages</a:t>
            </a:r>
            <a:endParaRPr lang="en-US" dirty="0"/>
          </a:p>
        </p:txBody>
      </p:sp>
      <p:sp>
        <p:nvSpPr>
          <p:cNvPr id="6" name="Text Placeholder 5"/>
          <p:cNvSpPr>
            <a:spLocks noGrp="1"/>
          </p:cNvSpPr>
          <p:nvPr>
            <p:ph type="body" sz="quarter" idx="10"/>
          </p:nvPr>
        </p:nvSpPr>
        <p:spPr>
          <a:xfrm>
            <a:off x="274638" y="1212850"/>
            <a:ext cx="11887200" cy="2092881"/>
          </a:xfrm>
        </p:spPr>
        <p:txBody>
          <a:bodyPr/>
          <a:lstStyle/>
          <a:p>
            <a:r>
              <a:rPr lang="en-US" dirty="0" smtClean="0"/>
              <a:t>Master Pages</a:t>
            </a:r>
          </a:p>
          <a:p>
            <a:r>
              <a:rPr lang="en-US" sz="2000" dirty="0" smtClean="0">
                <a:gradFill>
                  <a:gsLst>
                    <a:gs pos="1250">
                      <a:schemeClr val="tx1"/>
                    </a:gs>
                    <a:gs pos="100000">
                      <a:schemeClr val="tx1"/>
                    </a:gs>
                  </a:gsLst>
                  <a:lin ang="5400000" scaled="0"/>
                </a:gradFill>
                <a:latin typeface="+mn-lt"/>
              </a:rPr>
              <a:t>Can Be Device Channel specific</a:t>
            </a:r>
          </a:p>
          <a:p>
            <a:r>
              <a:rPr lang="en-US" sz="2000" dirty="0" smtClean="0">
                <a:gradFill>
                  <a:gsLst>
                    <a:gs pos="1250">
                      <a:schemeClr val="tx1"/>
                    </a:gs>
                    <a:gs pos="100000">
                      <a:schemeClr val="tx1"/>
                    </a:gs>
                  </a:gsLst>
                  <a:lin ang="5400000" scaled="0"/>
                </a:gradFill>
                <a:latin typeface="+mn-lt"/>
              </a:rPr>
              <a:t>Assign Master Pages to Device Channels in Site Settings</a:t>
            </a:r>
          </a:p>
          <a:p>
            <a:r>
              <a:rPr lang="en-US" sz="2000" dirty="0" smtClean="0">
                <a:gradFill>
                  <a:gsLst>
                    <a:gs pos="1250">
                      <a:schemeClr val="tx1"/>
                    </a:gs>
                    <a:gs pos="100000">
                      <a:schemeClr val="tx1"/>
                    </a:gs>
                  </a:gsLst>
                  <a:lin ang="5400000" scaled="0"/>
                </a:gradFill>
                <a:latin typeface="+mn-lt"/>
              </a:rPr>
              <a:t>Device Channels can inherit Master Pages</a:t>
            </a:r>
          </a:p>
          <a:p>
            <a:r>
              <a:rPr lang="en-US" sz="2000" dirty="0" smtClean="0">
                <a:gradFill>
                  <a:gsLst>
                    <a:gs pos="1250">
                      <a:schemeClr val="tx1"/>
                    </a:gs>
                    <a:gs pos="100000">
                      <a:schemeClr val="tx1"/>
                    </a:gs>
                  </a:gsLst>
                  <a:lin ang="5400000" scaled="0"/>
                </a:gradFill>
                <a:latin typeface="+mn-lt"/>
              </a:rPr>
              <a:t>System Pages are not Device Channel Specific</a:t>
            </a:r>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8637" y="3488529"/>
            <a:ext cx="8963852" cy="2980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797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Planning Page Layouts</a:t>
            </a:r>
            <a:endParaRPr lang="en-US" dirty="0"/>
          </a:p>
        </p:txBody>
      </p:sp>
      <p:sp>
        <p:nvSpPr>
          <p:cNvPr id="6" name="Text Placeholder 5"/>
          <p:cNvSpPr>
            <a:spLocks noGrp="1"/>
          </p:cNvSpPr>
          <p:nvPr>
            <p:ph type="body" sz="quarter" idx="10"/>
          </p:nvPr>
        </p:nvSpPr>
        <p:spPr>
          <a:xfrm>
            <a:off x="274638" y="1212850"/>
            <a:ext cx="11887200" cy="3447098"/>
          </a:xfrm>
        </p:spPr>
        <p:txBody>
          <a:bodyPr/>
          <a:lstStyle/>
          <a:p>
            <a:r>
              <a:rPr lang="en-US" dirty="0" smtClean="0"/>
              <a:t>Page Layouts</a:t>
            </a:r>
          </a:p>
          <a:p>
            <a:r>
              <a:rPr lang="en-US" sz="2000" dirty="0">
                <a:gradFill>
                  <a:gsLst>
                    <a:gs pos="1250">
                      <a:schemeClr val="tx1"/>
                    </a:gs>
                    <a:gs pos="100000">
                      <a:schemeClr val="tx1"/>
                    </a:gs>
                  </a:gsLst>
                  <a:lin ang="5400000" scaled="0"/>
                </a:gradFill>
                <a:latin typeface="+mn-lt"/>
              </a:rPr>
              <a:t>Not </a:t>
            </a:r>
            <a:r>
              <a:rPr lang="en-US" sz="2000" dirty="0" smtClean="0">
                <a:gradFill>
                  <a:gsLst>
                    <a:gs pos="1250">
                      <a:schemeClr val="tx1"/>
                    </a:gs>
                    <a:gs pos="100000">
                      <a:schemeClr val="tx1"/>
                    </a:gs>
                  </a:gsLst>
                  <a:lin ang="5400000" scaled="0"/>
                </a:gradFill>
                <a:latin typeface="+mn-lt"/>
              </a:rPr>
              <a:t>Device Channel specific</a:t>
            </a:r>
          </a:p>
          <a:p>
            <a:r>
              <a:rPr lang="en-US" sz="2000" dirty="0" smtClean="0">
                <a:gradFill>
                  <a:gsLst>
                    <a:gs pos="1250">
                      <a:schemeClr val="tx1"/>
                    </a:gs>
                    <a:gs pos="100000">
                      <a:schemeClr val="tx1"/>
                    </a:gs>
                  </a:gsLst>
                  <a:lin ang="5400000" scaled="0"/>
                </a:gradFill>
                <a:latin typeface="+mn-lt"/>
              </a:rPr>
              <a:t>Great for the same content rendered differently in the same Page Layout</a:t>
            </a:r>
          </a:p>
          <a:p>
            <a:r>
              <a:rPr lang="en-US" sz="2000" dirty="0" smtClean="0">
                <a:gradFill>
                  <a:gsLst>
                    <a:gs pos="1250">
                      <a:schemeClr val="tx1"/>
                    </a:gs>
                    <a:gs pos="100000">
                      <a:schemeClr val="tx1"/>
                    </a:gs>
                  </a:gsLst>
                  <a:lin ang="5400000" scaled="0"/>
                </a:gradFill>
                <a:latin typeface="+mn-lt"/>
              </a:rPr>
              <a:t>Use multiple page layouts when the content is different depending on Device Channel</a:t>
            </a:r>
          </a:p>
          <a:p>
            <a:r>
              <a:rPr lang="en-US" sz="2000" dirty="0" smtClean="0">
                <a:gradFill>
                  <a:gsLst>
                    <a:gs pos="1250">
                      <a:schemeClr val="tx1"/>
                    </a:gs>
                    <a:gs pos="100000">
                      <a:schemeClr val="tx1"/>
                    </a:gs>
                  </a:gsLst>
                  <a:lin ang="5400000" scaled="0"/>
                </a:gradFill>
                <a:latin typeface="+mn-lt"/>
              </a:rPr>
              <a:t>Use Edit Mode Panels to give content authors content and instructions</a:t>
            </a:r>
          </a:p>
          <a:p>
            <a:r>
              <a:rPr lang="en-US" dirty="0"/>
              <a:t>Setting the width of a page by Device </a:t>
            </a:r>
            <a:r>
              <a:rPr lang="en-US" dirty="0" smtClean="0"/>
              <a:t>Channel</a:t>
            </a:r>
          </a:p>
          <a:p>
            <a:r>
              <a:rPr lang="en-US" sz="2000" dirty="0" smtClean="0">
                <a:gradFill>
                  <a:gsLst>
                    <a:gs pos="1250">
                      <a:schemeClr val="tx1"/>
                    </a:gs>
                    <a:gs pos="100000">
                      <a:schemeClr val="tx1"/>
                    </a:gs>
                  </a:gsLst>
                  <a:lin ang="5400000" scaled="0"/>
                </a:gradFill>
                <a:latin typeface="+mn-lt"/>
              </a:rPr>
              <a:t>Multiple Master Pages</a:t>
            </a:r>
          </a:p>
          <a:p>
            <a:r>
              <a:rPr lang="en-US" sz="2000" dirty="0" smtClean="0">
                <a:gradFill>
                  <a:gsLst>
                    <a:gs pos="1250">
                      <a:schemeClr val="tx1"/>
                    </a:gs>
                    <a:gs pos="100000">
                      <a:schemeClr val="tx1"/>
                    </a:gs>
                  </a:gsLst>
                  <a:lin ang="5400000" scaled="0"/>
                </a:gradFill>
                <a:latin typeface="+mn-lt"/>
              </a:rPr>
              <a:t>Width Defined in CSS</a:t>
            </a:r>
            <a:endParaRPr lang="en-US" dirty="0"/>
          </a:p>
        </p:txBody>
      </p:sp>
    </p:spTree>
    <p:extLst>
      <p:ext uri="{BB962C8B-B14F-4D97-AF65-F5344CB8AC3E}">
        <p14:creationId xmlns:p14="http://schemas.microsoft.com/office/powerpoint/2010/main" val="346446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Planning Display Templates</a:t>
            </a:r>
            <a:endParaRPr lang="en-US" dirty="0"/>
          </a:p>
        </p:txBody>
      </p:sp>
      <p:sp>
        <p:nvSpPr>
          <p:cNvPr id="6" name="Text Placeholder 5"/>
          <p:cNvSpPr>
            <a:spLocks noGrp="1"/>
          </p:cNvSpPr>
          <p:nvPr>
            <p:ph type="body" sz="quarter" idx="10"/>
          </p:nvPr>
        </p:nvSpPr>
        <p:spPr>
          <a:xfrm>
            <a:off x="274638" y="1212851"/>
            <a:ext cx="11887200" cy="2769989"/>
          </a:xfrm>
        </p:spPr>
        <p:txBody>
          <a:bodyPr/>
          <a:lstStyle/>
          <a:p>
            <a:r>
              <a:rPr lang="en-US" dirty="0" smtClean="0"/>
              <a:t>Mobile optimized Display Templates</a:t>
            </a:r>
          </a:p>
          <a:p>
            <a:r>
              <a:rPr lang="en-US" sz="2000" dirty="0" smtClean="0">
                <a:gradFill>
                  <a:gsLst>
                    <a:gs pos="1250">
                      <a:schemeClr val="tx1"/>
                    </a:gs>
                    <a:gs pos="100000">
                      <a:schemeClr val="tx1"/>
                    </a:gs>
                  </a:gsLst>
                  <a:lin ang="5400000" scaled="0"/>
                </a:gradFill>
                <a:latin typeface="+mn-lt"/>
              </a:rPr>
              <a:t>It all starts with the Content By Search Web Part Display Templates you create</a:t>
            </a:r>
          </a:p>
          <a:p>
            <a:r>
              <a:rPr lang="en-US" dirty="0" smtClean="0"/>
              <a:t>Three primary options for implementation</a:t>
            </a:r>
          </a:p>
          <a:p>
            <a:r>
              <a:rPr lang="en-US" sz="2000" dirty="0">
                <a:gradFill>
                  <a:gsLst>
                    <a:gs pos="1250">
                      <a:schemeClr val="tx1"/>
                    </a:gs>
                    <a:gs pos="100000">
                      <a:schemeClr val="tx1"/>
                    </a:gs>
                  </a:gsLst>
                  <a:lin ang="5400000" scaled="0"/>
                </a:gradFill>
                <a:latin typeface="+mn-lt"/>
              </a:rPr>
              <a:t>Factors to consider include performance, style, and </a:t>
            </a:r>
            <a:r>
              <a:rPr lang="en-US" sz="2000" dirty="0" smtClean="0">
                <a:gradFill>
                  <a:gsLst>
                    <a:gs pos="1250">
                      <a:schemeClr val="tx1"/>
                    </a:gs>
                    <a:gs pos="100000">
                      <a:schemeClr val="tx1"/>
                    </a:gs>
                  </a:gsLst>
                  <a:lin ang="5400000" scaled="0"/>
                </a:gradFill>
                <a:latin typeface="+mn-lt"/>
              </a:rPr>
              <a:t>content</a:t>
            </a:r>
          </a:p>
          <a:p>
            <a:endParaRPr lang="en-US" dirty="0"/>
          </a:p>
        </p:txBody>
      </p:sp>
    </p:spTree>
    <p:extLst>
      <p:ext uri="{BB962C8B-B14F-4D97-AF65-F5344CB8AC3E}">
        <p14:creationId xmlns:p14="http://schemas.microsoft.com/office/powerpoint/2010/main" val="3089698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Option 1</a:t>
            </a:r>
            <a:endParaRPr lang="en-US" dirty="0"/>
          </a:p>
        </p:txBody>
      </p:sp>
      <p:sp>
        <p:nvSpPr>
          <p:cNvPr id="6" name="Text Placeholder 5"/>
          <p:cNvSpPr>
            <a:spLocks noGrp="1"/>
          </p:cNvSpPr>
          <p:nvPr>
            <p:ph type="body" sz="quarter" idx="10"/>
          </p:nvPr>
        </p:nvSpPr>
        <p:spPr>
          <a:xfrm>
            <a:off x="274638" y="1212851"/>
            <a:ext cx="4952999" cy="3046988"/>
          </a:xfrm>
        </p:spPr>
        <p:txBody>
          <a:bodyPr/>
          <a:lstStyle/>
          <a:p>
            <a:r>
              <a:rPr lang="en-US" dirty="0" smtClean="0"/>
              <a:t>Granular approach</a:t>
            </a:r>
          </a:p>
          <a:p>
            <a:r>
              <a:rPr lang="en-US" sz="2000" dirty="0" smtClean="0">
                <a:gradFill>
                  <a:gsLst>
                    <a:gs pos="1250">
                      <a:schemeClr val="tx1"/>
                    </a:gs>
                    <a:gs pos="100000">
                      <a:schemeClr val="tx1"/>
                    </a:gs>
                  </a:gsLst>
                  <a:lin ang="5400000" scaled="0"/>
                </a:gradFill>
                <a:latin typeface="+mn-lt"/>
              </a:rPr>
              <a:t>Multiple Device Channel Panels</a:t>
            </a:r>
          </a:p>
          <a:p>
            <a:r>
              <a:rPr lang="en-US" sz="2000" dirty="0" smtClean="0">
                <a:gradFill>
                  <a:gsLst>
                    <a:gs pos="1250">
                      <a:schemeClr val="tx1"/>
                    </a:gs>
                    <a:gs pos="100000">
                      <a:schemeClr val="tx1"/>
                    </a:gs>
                  </a:gsLst>
                  <a:lin ang="5400000" scaled="0"/>
                </a:gradFill>
                <a:latin typeface="+mn-lt"/>
              </a:rPr>
              <a:t>Multiple Content By Search Web Parts</a:t>
            </a:r>
          </a:p>
          <a:p>
            <a:r>
              <a:rPr lang="en-US" sz="2000" dirty="0" smtClean="0">
                <a:gradFill>
                  <a:gsLst>
                    <a:gs pos="1250">
                      <a:schemeClr val="tx1"/>
                    </a:gs>
                    <a:gs pos="100000">
                      <a:schemeClr val="tx1"/>
                    </a:gs>
                  </a:gsLst>
                  <a:lin ang="5400000" scaled="0"/>
                </a:gradFill>
                <a:latin typeface="+mn-lt"/>
              </a:rPr>
              <a:t>Multiple Display Templates</a:t>
            </a:r>
          </a:p>
          <a:p>
            <a:r>
              <a:rPr lang="en-US" sz="2000" dirty="0" smtClean="0">
                <a:gradFill>
                  <a:gsLst>
                    <a:gs pos="1250">
                      <a:schemeClr val="tx1"/>
                    </a:gs>
                    <a:gs pos="100000">
                      <a:schemeClr val="tx1"/>
                    </a:gs>
                  </a:gsLst>
                  <a:lin ang="5400000" scaled="0"/>
                </a:gradFill>
                <a:latin typeface="+mn-lt"/>
              </a:rPr>
              <a:t>Only loads the content needed for the specified channel</a:t>
            </a:r>
          </a:p>
          <a:p>
            <a:r>
              <a:rPr lang="en-US" sz="2000" dirty="0" smtClean="0">
                <a:gradFill>
                  <a:gsLst>
                    <a:gs pos="1250">
                      <a:schemeClr val="tx1"/>
                    </a:gs>
                    <a:gs pos="100000">
                      <a:schemeClr val="tx1"/>
                    </a:gs>
                  </a:gsLst>
                  <a:lin ang="5400000" scaled="0"/>
                </a:gradFill>
                <a:latin typeface="+mn-lt"/>
              </a:rPr>
              <a:t>Performs the best</a:t>
            </a:r>
          </a:p>
          <a:p>
            <a:r>
              <a:rPr lang="en-US" sz="2000" dirty="0" smtClean="0">
                <a:gradFill>
                  <a:gsLst>
                    <a:gs pos="1250">
                      <a:schemeClr val="tx1"/>
                    </a:gs>
                    <a:gs pos="100000">
                      <a:schemeClr val="tx1"/>
                    </a:gs>
                  </a:gsLst>
                  <a:lin ang="5400000" scaled="0"/>
                </a:gradFill>
                <a:latin typeface="+mn-lt"/>
              </a:rPr>
              <a:t>More code to maintain</a:t>
            </a:r>
            <a:endParaRPr lang="en-US" dirty="0"/>
          </a:p>
        </p:txBody>
      </p:sp>
      <p:sp>
        <p:nvSpPr>
          <p:cNvPr id="2" name="Rectangle 1"/>
          <p:cNvSpPr/>
          <p:nvPr/>
        </p:nvSpPr>
        <p:spPr bwMode="auto">
          <a:xfrm>
            <a:off x="5532437" y="1516062"/>
            <a:ext cx="5791200" cy="495300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solidFill>
                  <a:schemeClr val="bg1"/>
                </a:solidFill>
              </a:rPr>
              <a:t>Page</a:t>
            </a:r>
            <a:endParaRPr lang="en-US" sz="2000" dirty="0">
              <a:solidFill>
                <a:schemeClr val="bg1"/>
              </a:solidFill>
            </a:endParaRPr>
          </a:p>
        </p:txBody>
      </p:sp>
      <p:sp>
        <p:nvSpPr>
          <p:cNvPr id="10" name="Rectangle 9"/>
          <p:cNvSpPr/>
          <p:nvPr/>
        </p:nvSpPr>
        <p:spPr bwMode="auto">
          <a:xfrm>
            <a:off x="5789821" y="1897062"/>
            <a:ext cx="5276427" cy="1932878"/>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Default Channel</a:t>
            </a:r>
            <a:endParaRPr lang="en-US" sz="2000" dirty="0">
              <a:solidFill>
                <a:schemeClr val="tx1"/>
              </a:solidFill>
            </a:endParaRPr>
          </a:p>
        </p:txBody>
      </p:sp>
      <p:sp>
        <p:nvSpPr>
          <p:cNvPr id="11" name="Rectangle 10"/>
          <p:cNvSpPr/>
          <p:nvPr/>
        </p:nvSpPr>
        <p:spPr bwMode="auto">
          <a:xfrm>
            <a:off x="6575527" y="3993330"/>
            <a:ext cx="3705013" cy="1932878"/>
          </a:xfrm>
          <a:prstGeom prst="rect">
            <a:avLst/>
          </a:prstGeom>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Mobile Channel</a:t>
            </a:r>
            <a:endParaRPr lang="en-US" sz="2000" dirty="0">
              <a:solidFill>
                <a:schemeClr val="tx1"/>
              </a:solidFill>
            </a:endParaRPr>
          </a:p>
        </p:txBody>
      </p:sp>
      <p:sp>
        <p:nvSpPr>
          <p:cNvPr id="3" name="Rectangle 2"/>
          <p:cNvSpPr/>
          <p:nvPr/>
        </p:nvSpPr>
        <p:spPr bwMode="auto">
          <a:xfrm>
            <a:off x="6047210" y="2188693"/>
            <a:ext cx="4761653" cy="1158028"/>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CBS – Default Display Template</a:t>
            </a:r>
            <a:endParaRPr lang="en-US" dirty="0">
              <a:gradFill>
                <a:gsLst>
                  <a:gs pos="0">
                    <a:srgbClr val="FFFFFF"/>
                  </a:gs>
                  <a:gs pos="100000">
                    <a:srgbClr val="FFFFFF"/>
                  </a:gs>
                </a:gsLst>
                <a:lin ang="5400000" scaled="0"/>
              </a:gradFill>
            </a:endParaRPr>
          </a:p>
        </p:txBody>
      </p:sp>
      <p:sp>
        <p:nvSpPr>
          <p:cNvPr id="12" name="Rectangle 11"/>
          <p:cNvSpPr/>
          <p:nvPr/>
        </p:nvSpPr>
        <p:spPr bwMode="auto">
          <a:xfrm>
            <a:off x="6780424" y="4181548"/>
            <a:ext cx="3295225" cy="1219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dirty="0" smtClean="0">
                <a:gradFill>
                  <a:gsLst>
                    <a:gs pos="0">
                      <a:srgbClr val="FFFFFF"/>
                    </a:gs>
                    <a:gs pos="100000">
                      <a:srgbClr val="FFFFFF"/>
                    </a:gs>
                  </a:gsLst>
                  <a:lin ang="5400000" scaled="0"/>
                </a:gradFill>
              </a:rPr>
              <a:t>CBS – Mobile Display Template</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214514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About Me</a:t>
            </a:r>
          </a:p>
        </p:txBody>
      </p:sp>
      <p:sp>
        <p:nvSpPr>
          <p:cNvPr id="6" name="Text Placeholder 5"/>
          <p:cNvSpPr>
            <a:spLocks noGrp="1"/>
          </p:cNvSpPr>
          <p:nvPr>
            <p:ph type="body" sz="quarter" idx="10"/>
          </p:nvPr>
        </p:nvSpPr>
        <p:spPr>
          <a:xfrm>
            <a:off x="274638" y="1212850"/>
            <a:ext cx="11887200" cy="5355312"/>
          </a:xfrm>
        </p:spPr>
        <p:txBody>
          <a:bodyPr/>
          <a:lstStyle/>
          <a:p>
            <a:r>
              <a:rPr lang="en-US" dirty="0"/>
              <a:t>Vice President – Mobility &amp; SharePoint Solutions – Canviz Consulting</a:t>
            </a:r>
          </a:p>
          <a:p>
            <a:r>
              <a:rPr lang="en-US" dirty="0" smtClean="0"/>
              <a:t>7 </a:t>
            </a:r>
            <a:r>
              <a:rPr lang="en-US" dirty="0"/>
              <a:t>Time SharePoint Server MVP</a:t>
            </a:r>
          </a:p>
          <a:p>
            <a:r>
              <a:rPr lang="en-US" dirty="0"/>
              <a:t>SharePoint MCM – BCS Author and Instructor</a:t>
            </a:r>
          </a:p>
          <a:p>
            <a:r>
              <a:rPr lang="en-US" dirty="0" smtClean="0"/>
              <a:t>Web Site: http</a:t>
            </a:r>
            <a:r>
              <a:rPr lang="en-US" dirty="0"/>
              <a:t>://www.canviz.com</a:t>
            </a:r>
          </a:p>
          <a:p>
            <a:r>
              <a:rPr lang="en-US" dirty="0"/>
              <a:t>Blog: http://www.toddbaginski.com/blog</a:t>
            </a:r>
          </a:p>
          <a:p>
            <a:r>
              <a:rPr lang="en-US" dirty="0"/>
              <a:t>Twitter: @</a:t>
            </a:r>
            <a:r>
              <a:rPr lang="en-US" dirty="0" err="1"/>
              <a:t>toddbaginski</a:t>
            </a:r>
            <a:endParaRPr lang="en-US" dirty="0"/>
          </a:p>
          <a:p>
            <a:r>
              <a:rPr lang="en-US" dirty="0"/>
              <a:t>Email: todd.baginski@canviz.com</a:t>
            </a:r>
          </a:p>
        </p:txBody>
      </p:sp>
    </p:spTree>
    <p:extLst>
      <p:ext uri="{BB962C8B-B14F-4D97-AF65-F5344CB8AC3E}">
        <p14:creationId xmlns:p14="http://schemas.microsoft.com/office/powerpoint/2010/main" val="3436530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Option 2</a:t>
            </a:r>
            <a:endParaRPr lang="en-US" dirty="0"/>
          </a:p>
        </p:txBody>
      </p:sp>
      <p:sp>
        <p:nvSpPr>
          <p:cNvPr id="6" name="Text Placeholder 5"/>
          <p:cNvSpPr>
            <a:spLocks noGrp="1"/>
          </p:cNvSpPr>
          <p:nvPr>
            <p:ph type="body" sz="quarter" idx="10"/>
          </p:nvPr>
        </p:nvSpPr>
        <p:spPr>
          <a:xfrm>
            <a:off x="274638" y="1212851"/>
            <a:ext cx="5943599" cy="3323987"/>
          </a:xfrm>
        </p:spPr>
        <p:txBody>
          <a:bodyPr/>
          <a:lstStyle/>
          <a:p>
            <a:r>
              <a:rPr lang="en-US" dirty="0" smtClean="0"/>
              <a:t>Styling Content Differently</a:t>
            </a:r>
          </a:p>
          <a:p>
            <a:r>
              <a:rPr lang="en-US" sz="2000" dirty="0" smtClean="0">
                <a:gradFill>
                  <a:gsLst>
                    <a:gs pos="1250">
                      <a:schemeClr val="tx1"/>
                    </a:gs>
                    <a:gs pos="100000">
                      <a:schemeClr val="tx1"/>
                    </a:gs>
                  </a:gsLst>
                  <a:lin ang="5400000" scaled="0"/>
                </a:gradFill>
                <a:latin typeface="+mn-lt"/>
              </a:rPr>
              <a:t>No Device Channel Panels</a:t>
            </a:r>
          </a:p>
          <a:p>
            <a:r>
              <a:rPr lang="en-US" sz="2000" dirty="0" smtClean="0">
                <a:gradFill>
                  <a:gsLst>
                    <a:gs pos="1250">
                      <a:schemeClr val="tx1"/>
                    </a:gs>
                    <a:gs pos="100000">
                      <a:schemeClr val="tx1"/>
                    </a:gs>
                  </a:gsLst>
                  <a:lin ang="5400000" scaled="0"/>
                </a:gradFill>
                <a:latin typeface="+mn-lt"/>
              </a:rPr>
              <a:t>Single Content By Search Web Part</a:t>
            </a:r>
          </a:p>
          <a:p>
            <a:r>
              <a:rPr lang="en-US" sz="2000" dirty="0" smtClean="0">
                <a:gradFill>
                  <a:gsLst>
                    <a:gs pos="1250">
                      <a:schemeClr val="tx1"/>
                    </a:gs>
                    <a:gs pos="100000">
                      <a:schemeClr val="tx1"/>
                    </a:gs>
                  </a:gsLst>
                  <a:lin ang="5400000" scaled="0"/>
                </a:gradFill>
                <a:latin typeface="+mn-lt"/>
              </a:rPr>
              <a:t>Single Display Template</a:t>
            </a:r>
          </a:p>
          <a:p>
            <a:r>
              <a:rPr lang="en-US" sz="2000" dirty="0" smtClean="0">
                <a:gradFill>
                  <a:gsLst>
                    <a:gs pos="1250">
                      <a:schemeClr val="tx1"/>
                    </a:gs>
                    <a:gs pos="100000">
                      <a:schemeClr val="tx1"/>
                    </a:gs>
                  </a:gsLst>
                  <a:lin ang="5400000" scaled="0"/>
                </a:gradFill>
                <a:latin typeface="+mn-lt"/>
              </a:rPr>
              <a:t>Master Pages define CSS per Device Channel</a:t>
            </a:r>
          </a:p>
          <a:p>
            <a:r>
              <a:rPr lang="en-US" sz="2000" dirty="0" smtClean="0">
                <a:gradFill>
                  <a:gsLst>
                    <a:gs pos="1250">
                      <a:schemeClr val="tx1"/>
                    </a:gs>
                    <a:gs pos="100000">
                      <a:schemeClr val="tx1"/>
                    </a:gs>
                  </a:gsLst>
                  <a:lin ang="5400000" scaled="0"/>
                </a:gradFill>
                <a:latin typeface="+mn-lt"/>
              </a:rPr>
              <a:t>Loads all the content, regardless of Device Channel</a:t>
            </a:r>
          </a:p>
          <a:p>
            <a:r>
              <a:rPr lang="en-US" sz="2000" dirty="0" smtClean="0">
                <a:gradFill>
                  <a:gsLst>
                    <a:gs pos="1250">
                      <a:schemeClr val="tx1"/>
                    </a:gs>
                    <a:gs pos="100000">
                      <a:schemeClr val="tx1"/>
                    </a:gs>
                  </a:gsLst>
                  <a:lin ang="5400000" scaled="0"/>
                </a:gradFill>
                <a:latin typeface="+mn-lt"/>
              </a:rPr>
              <a:t>Best when content does not change between Device Channels</a:t>
            </a:r>
            <a:endParaRPr lang="en-US" dirty="0"/>
          </a:p>
        </p:txBody>
      </p:sp>
    </p:spTree>
    <p:extLst>
      <p:ext uri="{BB962C8B-B14F-4D97-AF65-F5344CB8AC3E}">
        <p14:creationId xmlns:p14="http://schemas.microsoft.com/office/powerpoint/2010/main" val="153238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Option 2 - Same Content, Different Style</a:t>
            </a:r>
            <a:endParaRPr lang="en-US" dirty="0"/>
          </a:p>
        </p:txBody>
      </p:sp>
      <p:sp>
        <p:nvSpPr>
          <p:cNvPr id="2" name="Rectangle 1"/>
          <p:cNvSpPr/>
          <p:nvPr/>
        </p:nvSpPr>
        <p:spPr bwMode="auto">
          <a:xfrm>
            <a:off x="7133883" y="4126906"/>
            <a:ext cx="4417106" cy="26670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Page Rendered In Mobile Channel</a:t>
            </a:r>
            <a:endParaRPr lang="en-US" sz="1600" dirty="0">
              <a:solidFill>
                <a:schemeClr val="tx1"/>
              </a:solidFill>
            </a:endParaRPr>
          </a:p>
        </p:txBody>
      </p:sp>
      <p:sp>
        <p:nvSpPr>
          <p:cNvPr id="9" name="Rectangle 8"/>
          <p:cNvSpPr/>
          <p:nvPr/>
        </p:nvSpPr>
        <p:spPr bwMode="auto">
          <a:xfrm>
            <a:off x="337608" y="4126906"/>
            <a:ext cx="5791200" cy="2667000"/>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a:solidFill>
                  <a:schemeClr val="bg1"/>
                </a:solidFill>
              </a:rPr>
              <a:t>Page Rendered In Default Channel</a:t>
            </a:r>
          </a:p>
        </p:txBody>
      </p:sp>
      <p:sp>
        <p:nvSpPr>
          <p:cNvPr id="13" name="Rectangle 12"/>
          <p:cNvSpPr/>
          <p:nvPr/>
        </p:nvSpPr>
        <p:spPr bwMode="auto">
          <a:xfrm>
            <a:off x="594994" y="4318174"/>
            <a:ext cx="5276427" cy="193287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b" anchorCtr="0" compatLnSpc="1">
            <a:prstTxWarp prst="textNoShape">
              <a:avLst/>
            </a:prstTxWarp>
          </a:bodyPr>
          <a:lstStyle/>
          <a:p>
            <a:pPr lvl="3" defTabSz="932472" fontAlgn="base">
              <a:spcBef>
                <a:spcPct val="0"/>
              </a:spcBef>
              <a:spcAft>
                <a:spcPct val="0"/>
              </a:spcAft>
            </a:pPr>
            <a:r>
              <a:rPr lang="en-US" sz="1600" dirty="0" smtClean="0">
                <a:solidFill>
                  <a:schemeClr val="tx1"/>
                </a:solidFill>
                <a:latin typeface="Consolas" pitchFamily="49" charset="0"/>
                <a:cs typeface="Consolas" pitchFamily="49" charset="0"/>
              </a:rPr>
              <a:t>&lt;DIV STYLE=“</a:t>
            </a:r>
            <a:r>
              <a:rPr lang="en-US" sz="1600" dirty="0" err="1" smtClean="0">
                <a:solidFill>
                  <a:schemeClr val="tx1"/>
                </a:solidFill>
                <a:latin typeface="Consolas" pitchFamily="49" charset="0"/>
                <a:cs typeface="Consolas" pitchFamily="49" charset="0"/>
              </a:rPr>
              <a:t>myStyle</a:t>
            </a:r>
            <a:r>
              <a:rPr lang="en-US" sz="1600" dirty="0" smtClean="0">
                <a:solidFill>
                  <a:schemeClr val="tx1"/>
                </a:solidFill>
                <a:latin typeface="Consolas" pitchFamily="49" charset="0"/>
                <a:cs typeface="Consolas" pitchFamily="49" charset="0"/>
              </a:rPr>
              <a:t>”&gt;</a:t>
            </a:r>
          </a:p>
          <a:p>
            <a:pPr lvl="3" defTabSz="932472" fontAlgn="base">
              <a:spcBef>
                <a:spcPct val="0"/>
              </a:spcBef>
              <a:spcAft>
                <a:spcPct val="0"/>
              </a:spcAft>
            </a:pPr>
            <a:r>
              <a:rPr lang="en-US" sz="1600" dirty="0" smtClean="0">
                <a:solidFill>
                  <a:schemeClr val="tx1"/>
                </a:solidFill>
                <a:latin typeface="Consolas" pitchFamily="49" charset="0"/>
                <a:cs typeface="Consolas" pitchFamily="49" charset="0"/>
              </a:rPr>
              <a:t>	 Content</a:t>
            </a:r>
          </a:p>
          <a:p>
            <a:pPr lvl="3" defTabSz="932472" fontAlgn="base">
              <a:spcBef>
                <a:spcPct val="0"/>
              </a:spcBef>
              <a:spcAft>
                <a:spcPct val="0"/>
              </a:spcAft>
            </a:pPr>
            <a:r>
              <a:rPr lang="en-US" sz="1600" dirty="0" smtClean="0">
                <a:solidFill>
                  <a:schemeClr val="tx1"/>
                </a:solidFill>
                <a:latin typeface="Consolas" pitchFamily="49" charset="0"/>
                <a:cs typeface="Consolas" pitchFamily="49" charset="0"/>
              </a:rPr>
              <a:t>&lt;/DIV&gt;</a:t>
            </a:r>
          </a:p>
          <a:p>
            <a:pPr algn="ctr" defTabSz="932472" fontAlgn="base">
              <a:spcBef>
                <a:spcPct val="0"/>
              </a:spcBef>
              <a:spcAft>
                <a:spcPct val="0"/>
              </a:spcAft>
            </a:pPr>
            <a:endParaRPr lang="en-US" sz="1600" dirty="0" smtClean="0">
              <a:solidFill>
                <a:schemeClr val="tx1"/>
              </a:solidFill>
              <a:latin typeface="Consolas" pitchFamily="49" charset="0"/>
              <a:cs typeface="Consolas" pitchFamily="49" charset="0"/>
            </a:endParaRPr>
          </a:p>
          <a:p>
            <a:pPr algn="ctr" defTabSz="932472" fontAlgn="base">
              <a:spcBef>
                <a:spcPct val="0"/>
              </a:spcBef>
              <a:spcAft>
                <a:spcPct val="0"/>
              </a:spcAft>
            </a:pPr>
            <a:endParaRPr lang="en-US" sz="1600" dirty="0">
              <a:solidFill>
                <a:schemeClr val="tx1"/>
              </a:solidFill>
              <a:latin typeface="Consolas" pitchFamily="49" charset="0"/>
              <a:cs typeface="Consolas" pitchFamily="49" charset="0"/>
            </a:endParaRPr>
          </a:p>
          <a:p>
            <a:pPr algn="ctr" defTabSz="932472" fontAlgn="base">
              <a:spcBef>
                <a:spcPct val="0"/>
              </a:spcBef>
              <a:spcAft>
                <a:spcPct val="0"/>
              </a:spcAft>
            </a:pPr>
            <a:r>
              <a:rPr lang="en-US" sz="1600" dirty="0" smtClean="0">
                <a:solidFill>
                  <a:schemeClr val="tx1"/>
                </a:solidFill>
                <a:latin typeface="Consolas" pitchFamily="49" charset="0"/>
                <a:cs typeface="Consolas" pitchFamily="49" charset="0"/>
              </a:rPr>
              <a:t>CBS </a:t>
            </a:r>
            <a:r>
              <a:rPr lang="en-US" sz="1600" dirty="0">
                <a:solidFill>
                  <a:schemeClr val="tx1"/>
                </a:solidFill>
                <a:latin typeface="Consolas" pitchFamily="49" charset="0"/>
                <a:cs typeface="Consolas" pitchFamily="49" charset="0"/>
              </a:rPr>
              <a:t>– Display </a:t>
            </a:r>
            <a:r>
              <a:rPr lang="en-US" sz="1600" dirty="0" smtClean="0">
                <a:solidFill>
                  <a:schemeClr val="tx1"/>
                </a:solidFill>
                <a:latin typeface="Consolas" pitchFamily="49" charset="0"/>
                <a:cs typeface="Consolas" pitchFamily="49" charset="0"/>
              </a:rPr>
              <a:t>Template</a:t>
            </a:r>
            <a:endParaRPr lang="en-US" sz="1600" dirty="0">
              <a:solidFill>
                <a:schemeClr val="tx1"/>
              </a:solidFill>
              <a:latin typeface="Consolas" pitchFamily="49" charset="0"/>
              <a:cs typeface="Consolas" pitchFamily="49" charset="0"/>
            </a:endParaRPr>
          </a:p>
          <a:p>
            <a:pPr algn="ctr" defTabSz="932472" fontAlgn="base">
              <a:spcBef>
                <a:spcPct val="0"/>
              </a:spcBef>
              <a:spcAft>
                <a:spcPct val="0"/>
              </a:spcAft>
            </a:pPr>
            <a:endParaRPr lang="en-US" sz="2000" dirty="0">
              <a:solidFill>
                <a:schemeClr val="tx1"/>
              </a:solidFill>
              <a:latin typeface="Consolas" pitchFamily="49" charset="0"/>
              <a:cs typeface="Consolas" pitchFamily="49" charset="0"/>
            </a:endParaRPr>
          </a:p>
        </p:txBody>
      </p:sp>
      <p:sp>
        <p:nvSpPr>
          <p:cNvPr id="15" name="Rectangle 14"/>
          <p:cNvSpPr/>
          <p:nvPr/>
        </p:nvSpPr>
        <p:spPr bwMode="auto">
          <a:xfrm>
            <a:off x="369930" y="1325066"/>
            <a:ext cx="5758877" cy="2553195"/>
          </a:xfrm>
          <a:prstGeom prst="rect">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smtClean="0">
                <a:solidFill>
                  <a:schemeClr val="bg1"/>
                </a:solidFill>
              </a:rPr>
              <a:t>Default Channel Master Page</a:t>
            </a:r>
            <a:endParaRPr lang="en-US" sz="1600" dirty="0">
              <a:solidFill>
                <a:schemeClr val="tx1"/>
              </a:solidFill>
            </a:endParaRPr>
          </a:p>
        </p:txBody>
      </p:sp>
      <p:sp>
        <p:nvSpPr>
          <p:cNvPr id="16" name="Rectangle 15"/>
          <p:cNvSpPr/>
          <p:nvPr/>
        </p:nvSpPr>
        <p:spPr bwMode="auto">
          <a:xfrm>
            <a:off x="522330" y="1396002"/>
            <a:ext cx="5467307" cy="210002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b" anchorCtr="0" compatLnSpc="1">
            <a:prstTxWarp prst="textNoShape">
              <a:avLst/>
            </a:prstTxWarp>
          </a:bodyPr>
          <a:lstStyle/>
          <a:p>
            <a:pPr lvl="1" defTabSz="932472" fontAlgn="base">
              <a:spcBef>
                <a:spcPct val="0"/>
              </a:spcBef>
              <a:spcAft>
                <a:spcPct val="0"/>
              </a:spcAft>
            </a:pPr>
            <a:r>
              <a:rPr lang="en-US" sz="2000" dirty="0" err="1" smtClean="0">
                <a:solidFill>
                  <a:schemeClr val="tx1"/>
                </a:solidFill>
                <a:latin typeface="Consolas" pitchFamily="49" charset="0"/>
                <a:cs typeface="Consolas" pitchFamily="49" charset="0"/>
              </a:rPr>
              <a:t>myStyle</a:t>
            </a:r>
            <a:r>
              <a:rPr lang="en-US" sz="2000" dirty="0" smtClean="0">
                <a:solidFill>
                  <a:schemeClr val="tx1"/>
                </a:solidFill>
                <a:latin typeface="Consolas" pitchFamily="49" charset="0"/>
                <a:cs typeface="Consolas" pitchFamily="49" charset="0"/>
              </a:rPr>
              <a:t> </a:t>
            </a:r>
          </a:p>
          <a:p>
            <a:pPr lvl="1" defTabSz="932472" fontAlgn="base">
              <a:spcBef>
                <a:spcPct val="0"/>
              </a:spcBef>
              <a:spcAft>
                <a:spcPct val="0"/>
              </a:spcAft>
            </a:pPr>
            <a:r>
              <a:rPr lang="en-US" sz="2000" dirty="0" smtClean="0">
                <a:solidFill>
                  <a:schemeClr val="tx1"/>
                </a:solidFill>
                <a:latin typeface="Consolas" pitchFamily="49" charset="0"/>
                <a:cs typeface="Consolas" pitchFamily="49" charset="0"/>
              </a:rPr>
              <a:t>{</a:t>
            </a:r>
            <a:endParaRPr lang="en-US" sz="2000" dirty="0">
              <a:solidFill>
                <a:schemeClr val="tx1"/>
              </a:solidFill>
              <a:latin typeface="Consolas" pitchFamily="49" charset="0"/>
              <a:cs typeface="Consolas" pitchFamily="49" charset="0"/>
            </a:endParaRPr>
          </a:p>
          <a:p>
            <a:pPr lvl="1" defTabSz="932472" fontAlgn="base">
              <a:spcBef>
                <a:spcPct val="0"/>
              </a:spcBef>
              <a:spcAft>
                <a:spcPct val="0"/>
              </a:spcAft>
            </a:pPr>
            <a:r>
              <a:rPr lang="en-US" sz="2000" dirty="0">
                <a:solidFill>
                  <a:schemeClr val="tx1"/>
                </a:solidFill>
                <a:latin typeface="Consolas" pitchFamily="49" charset="0"/>
                <a:cs typeface="Consolas" pitchFamily="49" charset="0"/>
              </a:rPr>
              <a:t>   </a:t>
            </a:r>
            <a:r>
              <a:rPr lang="en-US" sz="2000" dirty="0" smtClean="0">
                <a:solidFill>
                  <a:schemeClr val="tx1"/>
                </a:solidFill>
                <a:latin typeface="Consolas" pitchFamily="49" charset="0"/>
                <a:cs typeface="Consolas" pitchFamily="49" charset="0"/>
              </a:rPr>
              <a:t>width:960px</a:t>
            </a:r>
            <a:r>
              <a:rPr lang="en-US" sz="2000" dirty="0">
                <a:solidFill>
                  <a:schemeClr val="tx1"/>
                </a:solidFill>
                <a:latin typeface="Consolas" pitchFamily="49" charset="0"/>
                <a:cs typeface="Consolas" pitchFamily="49" charset="0"/>
              </a:rPr>
              <a:t>; </a:t>
            </a:r>
          </a:p>
          <a:p>
            <a:pPr lvl="1" defTabSz="932472" fontAlgn="base">
              <a:spcBef>
                <a:spcPct val="0"/>
              </a:spcBef>
              <a:spcAft>
                <a:spcPct val="0"/>
              </a:spcAft>
            </a:pPr>
            <a:r>
              <a:rPr lang="en-US" sz="2000" dirty="0" smtClean="0">
                <a:solidFill>
                  <a:schemeClr val="tx1"/>
                </a:solidFill>
                <a:latin typeface="Consolas" pitchFamily="49" charset="0"/>
                <a:cs typeface="Consolas" pitchFamily="49" charset="0"/>
              </a:rPr>
              <a:t>}</a:t>
            </a:r>
          </a:p>
          <a:p>
            <a:pPr algn="ctr" defTabSz="932472" fontAlgn="base">
              <a:spcBef>
                <a:spcPct val="0"/>
              </a:spcBef>
              <a:spcAft>
                <a:spcPct val="0"/>
              </a:spcAft>
            </a:pPr>
            <a:endParaRPr lang="en-US" sz="2000" dirty="0">
              <a:solidFill>
                <a:schemeClr val="tx1"/>
              </a:solidFill>
            </a:endParaRPr>
          </a:p>
        </p:txBody>
      </p:sp>
      <p:sp>
        <p:nvSpPr>
          <p:cNvPr id="18" name="Rectangle 17"/>
          <p:cNvSpPr/>
          <p:nvPr/>
        </p:nvSpPr>
        <p:spPr bwMode="auto">
          <a:xfrm>
            <a:off x="6446837" y="1351690"/>
            <a:ext cx="5638800" cy="2526571"/>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1600" dirty="0" smtClean="0">
                <a:solidFill>
                  <a:schemeClr val="tx1"/>
                </a:solidFill>
              </a:rPr>
              <a:t>Mobile Channel Master Page</a:t>
            </a:r>
            <a:endParaRPr lang="en-US" sz="1600" dirty="0">
              <a:solidFill>
                <a:schemeClr val="tx1"/>
              </a:solidFill>
            </a:endParaRPr>
          </a:p>
        </p:txBody>
      </p:sp>
      <p:sp>
        <p:nvSpPr>
          <p:cNvPr id="19" name="Rectangle 18"/>
          <p:cNvSpPr/>
          <p:nvPr/>
        </p:nvSpPr>
        <p:spPr bwMode="auto">
          <a:xfrm>
            <a:off x="6599237" y="1422626"/>
            <a:ext cx="5334000" cy="205321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b" anchorCtr="0" compatLnSpc="1">
            <a:prstTxWarp prst="textNoShape">
              <a:avLst/>
            </a:prstTxWarp>
          </a:bodyPr>
          <a:lstStyle/>
          <a:p>
            <a:pPr lvl="1" defTabSz="932472" fontAlgn="base">
              <a:spcBef>
                <a:spcPct val="0"/>
              </a:spcBef>
              <a:spcAft>
                <a:spcPct val="0"/>
              </a:spcAft>
            </a:pPr>
            <a:r>
              <a:rPr lang="en-US" sz="2000" dirty="0" err="1" smtClean="0">
                <a:solidFill>
                  <a:schemeClr val="tx1"/>
                </a:solidFill>
                <a:latin typeface="Consolas" pitchFamily="49" charset="0"/>
                <a:cs typeface="Consolas" pitchFamily="49" charset="0"/>
              </a:rPr>
              <a:t>myStyle</a:t>
            </a:r>
            <a:r>
              <a:rPr lang="en-US" sz="2000" dirty="0" smtClean="0">
                <a:solidFill>
                  <a:schemeClr val="tx1"/>
                </a:solidFill>
                <a:latin typeface="Consolas" pitchFamily="49" charset="0"/>
                <a:cs typeface="Consolas" pitchFamily="49" charset="0"/>
              </a:rPr>
              <a:t> </a:t>
            </a:r>
          </a:p>
          <a:p>
            <a:pPr lvl="1" defTabSz="932472" fontAlgn="base">
              <a:spcBef>
                <a:spcPct val="0"/>
              </a:spcBef>
              <a:spcAft>
                <a:spcPct val="0"/>
              </a:spcAft>
            </a:pPr>
            <a:r>
              <a:rPr lang="en-US" sz="2000" dirty="0" smtClean="0">
                <a:solidFill>
                  <a:schemeClr val="tx1"/>
                </a:solidFill>
                <a:latin typeface="Consolas" pitchFamily="49" charset="0"/>
                <a:cs typeface="Consolas" pitchFamily="49" charset="0"/>
              </a:rPr>
              <a:t>{</a:t>
            </a:r>
            <a:endParaRPr lang="en-US" sz="2000" dirty="0">
              <a:solidFill>
                <a:schemeClr val="tx1"/>
              </a:solidFill>
              <a:latin typeface="Consolas" pitchFamily="49" charset="0"/>
              <a:cs typeface="Consolas" pitchFamily="49" charset="0"/>
            </a:endParaRPr>
          </a:p>
          <a:p>
            <a:pPr lvl="1" defTabSz="932472" fontAlgn="base">
              <a:spcBef>
                <a:spcPct val="0"/>
              </a:spcBef>
              <a:spcAft>
                <a:spcPct val="0"/>
              </a:spcAft>
            </a:pPr>
            <a:r>
              <a:rPr lang="en-US" sz="2000" dirty="0">
                <a:solidFill>
                  <a:schemeClr val="tx1"/>
                </a:solidFill>
                <a:latin typeface="Consolas" pitchFamily="49" charset="0"/>
                <a:cs typeface="Consolas" pitchFamily="49" charset="0"/>
              </a:rPr>
              <a:t>   </a:t>
            </a:r>
            <a:r>
              <a:rPr lang="en-US" sz="2000" dirty="0" smtClean="0">
                <a:solidFill>
                  <a:schemeClr val="tx1"/>
                </a:solidFill>
                <a:latin typeface="Consolas" pitchFamily="49" charset="0"/>
                <a:cs typeface="Consolas" pitchFamily="49" charset="0"/>
              </a:rPr>
              <a:t>width:320px</a:t>
            </a:r>
            <a:r>
              <a:rPr lang="en-US" sz="2000" dirty="0">
                <a:solidFill>
                  <a:schemeClr val="tx1"/>
                </a:solidFill>
                <a:latin typeface="Consolas" pitchFamily="49" charset="0"/>
                <a:cs typeface="Consolas" pitchFamily="49" charset="0"/>
              </a:rPr>
              <a:t>; </a:t>
            </a:r>
          </a:p>
          <a:p>
            <a:pPr lvl="1" defTabSz="932472" fontAlgn="base">
              <a:spcBef>
                <a:spcPct val="0"/>
              </a:spcBef>
              <a:spcAft>
                <a:spcPct val="0"/>
              </a:spcAft>
            </a:pPr>
            <a:r>
              <a:rPr lang="en-US" sz="2000" dirty="0" smtClean="0">
                <a:solidFill>
                  <a:schemeClr val="tx1"/>
                </a:solidFill>
                <a:latin typeface="Consolas" pitchFamily="49" charset="0"/>
                <a:cs typeface="Consolas" pitchFamily="49" charset="0"/>
              </a:rPr>
              <a:t>}</a:t>
            </a:r>
          </a:p>
          <a:p>
            <a:pPr algn="ctr" defTabSz="932472" fontAlgn="base">
              <a:spcBef>
                <a:spcPct val="0"/>
              </a:spcBef>
              <a:spcAft>
                <a:spcPct val="0"/>
              </a:spcAft>
            </a:pPr>
            <a:endParaRPr lang="en-US" sz="2000" dirty="0">
              <a:solidFill>
                <a:schemeClr val="tx1"/>
              </a:solidFill>
            </a:endParaRPr>
          </a:p>
        </p:txBody>
      </p:sp>
      <p:sp>
        <p:nvSpPr>
          <p:cNvPr id="14" name="Rectangle 13"/>
          <p:cNvSpPr/>
          <p:nvPr/>
        </p:nvSpPr>
        <p:spPr bwMode="auto">
          <a:xfrm>
            <a:off x="7330915" y="4318174"/>
            <a:ext cx="3992722" cy="1932878"/>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b" anchorCtr="0" compatLnSpc="1">
            <a:prstTxWarp prst="textNoShape">
              <a:avLst/>
            </a:prstTxWarp>
          </a:bodyPr>
          <a:lstStyle/>
          <a:p>
            <a:pPr lvl="2" defTabSz="932472" fontAlgn="base">
              <a:spcBef>
                <a:spcPct val="0"/>
              </a:spcBef>
              <a:spcAft>
                <a:spcPct val="0"/>
              </a:spcAft>
            </a:pPr>
            <a:r>
              <a:rPr lang="en-US" sz="1600" dirty="0" smtClean="0">
                <a:solidFill>
                  <a:schemeClr val="tx1"/>
                </a:solidFill>
                <a:latin typeface="Consolas" pitchFamily="49" charset="0"/>
                <a:cs typeface="Consolas" pitchFamily="49" charset="0"/>
              </a:rPr>
              <a:t>&lt;DIV STYLE=“</a:t>
            </a:r>
            <a:r>
              <a:rPr lang="en-US" sz="1600" dirty="0" err="1" smtClean="0">
                <a:solidFill>
                  <a:schemeClr val="tx1"/>
                </a:solidFill>
                <a:latin typeface="Consolas" pitchFamily="49" charset="0"/>
                <a:cs typeface="Consolas" pitchFamily="49" charset="0"/>
              </a:rPr>
              <a:t>myStyle</a:t>
            </a:r>
            <a:r>
              <a:rPr lang="en-US" sz="1600" dirty="0" smtClean="0">
                <a:solidFill>
                  <a:schemeClr val="tx1"/>
                </a:solidFill>
                <a:latin typeface="Consolas" pitchFamily="49" charset="0"/>
                <a:cs typeface="Consolas" pitchFamily="49" charset="0"/>
              </a:rPr>
              <a:t>”&gt;</a:t>
            </a:r>
          </a:p>
          <a:p>
            <a:pPr lvl="1" defTabSz="932472" fontAlgn="base">
              <a:spcBef>
                <a:spcPct val="0"/>
              </a:spcBef>
              <a:spcAft>
                <a:spcPct val="0"/>
              </a:spcAft>
            </a:pPr>
            <a:r>
              <a:rPr lang="en-US" sz="1600" dirty="0" smtClean="0">
                <a:solidFill>
                  <a:schemeClr val="tx1"/>
                </a:solidFill>
                <a:latin typeface="Consolas" pitchFamily="49" charset="0"/>
                <a:cs typeface="Consolas" pitchFamily="49" charset="0"/>
              </a:rPr>
              <a:t>	     Content</a:t>
            </a:r>
          </a:p>
          <a:p>
            <a:pPr lvl="2" defTabSz="932472" fontAlgn="base">
              <a:spcBef>
                <a:spcPct val="0"/>
              </a:spcBef>
              <a:spcAft>
                <a:spcPct val="0"/>
              </a:spcAft>
            </a:pPr>
            <a:r>
              <a:rPr lang="en-US" sz="1600" dirty="0" smtClean="0">
                <a:solidFill>
                  <a:schemeClr val="tx1"/>
                </a:solidFill>
                <a:latin typeface="Consolas" pitchFamily="49" charset="0"/>
                <a:cs typeface="Consolas" pitchFamily="49" charset="0"/>
              </a:rPr>
              <a:t>&lt;/DIV&gt;</a:t>
            </a:r>
          </a:p>
          <a:p>
            <a:pPr algn="ctr" defTabSz="932472" fontAlgn="base">
              <a:spcBef>
                <a:spcPct val="0"/>
              </a:spcBef>
              <a:spcAft>
                <a:spcPct val="0"/>
              </a:spcAft>
            </a:pPr>
            <a:endParaRPr lang="en-US" sz="1600" dirty="0" smtClean="0">
              <a:solidFill>
                <a:schemeClr val="tx1"/>
              </a:solidFill>
              <a:latin typeface="Consolas" pitchFamily="49" charset="0"/>
              <a:cs typeface="Consolas" pitchFamily="49" charset="0"/>
            </a:endParaRPr>
          </a:p>
          <a:p>
            <a:pPr algn="ctr" defTabSz="932472" fontAlgn="base">
              <a:spcBef>
                <a:spcPct val="0"/>
              </a:spcBef>
              <a:spcAft>
                <a:spcPct val="0"/>
              </a:spcAft>
            </a:pPr>
            <a:endParaRPr lang="en-US" sz="1600" dirty="0">
              <a:solidFill>
                <a:schemeClr val="tx1"/>
              </a:solidFill>
              <a:latin typeface="Consolas" pitchFamily="49" charset="0"/>
              <a:cs typeface="Consolas" pitchFamily="49" charset="0"/>
            </a:endParaRPr>
          </a:p>
          <a:p>
            <a:pPr algn="ctr" defTabSz="932472" fontAlgn="base">
              <a:spcBef>
                <a:spcPct val="0"/>
              </a:spcBef>
              <a:spcAft>
                <a:spcPct val="0"/>
              </a:spcAft>
            </a:pPr>
            <a:r>
              <a:rPr lang="en-US" sz="1600" dirty="0" smtClean="0">
                <a:solidFill>
                  <a:schemeClr val="tx1"/>
                </a:solidFill>
                <a:latin typeface="Consolas" pitchFamily="49" charset="0"/>
                <a:cs typeface="Consolas" pitchFamily="49" charset="0"/>
              </a:rPr>
              <a:t>CBS </a:t>
            </a:r>
            <a:r>
              <a:rPr lang="en-US" sz="1600" dirty="0">
                <a:solidFill>
                  <a:schemeClr val="tx1"/>
                </a:solidFill>
                <a:latin typeface="Consolas" pitchFamily="49" charset="0"/>
                <a:cs typeface="Consolas" pitchFamily="49" charset="0"/>
              </a:rPr>
              <a:t>– Display </a:t>
            </a:r>
            <a:r>
              <a:rPr lang="en-US" sz="1600" dirty="0" smtClean="0">
                <a:solidFill>
                  <a:schemeClr val="tx1"/>
                </a:solidFill>
                <a:latin typeface="Consolas" pitchFamily="49" charset="0"/>
                <a:cs typeface="Consolas" pitchFamily="49" charset="0"/>
              </a:rPr>
              <a:t>Template</a:t>
            </a:r>
            <a:endParaRPr lang="en-US" sz="1600" dirty="0">
              <a:solidFill>
                <a:schemeClr val="tx1"/>
              </a:solidFill>
              <a:latin typeface="Consolas" pitchFamily="49" charset="0"/>
              <a:cs typeface="Consolas" pitchFamily="49" charset="0"/>
            </a:endParaRPr>
          </a:p>
          <a:p>
            <a:pPr algn="ctr" defTabSz="932472" fontAlgn="base">
              <a:spcBef>
                <a:spcPct val="0"/>
              </a:spcBef>
              <a:spcAft>
                <a:spcPct val="0"/>
              </a:spcAft>
            </a:pPr>
            <a:endParaRPr lang="en-US" sz="2000" dirty="0">
              <a:solidFill>
                <a:schemeClr val="tx1"/>
              </a:solidFill>
              <a:latin typeface="Consolas" pitchFamily="49" charset="0"/>
              <a:cs typeface="Consolas" pitchFamily="49" charset="0"/>
            </a:endParaRPr>
          </a:p>
        </p:txBody>
      </p:sp>
    </p:spTree>
    <p:extLst>
      <p:ext uri="{BB962C8B-B14F-4D97-AF65-F5344CB8AC3E}">
        <p14:creationId xmlns:p14="http://schemas.microsoft.com/office/powerpoint/2010/main" val="182903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Option 3 Overview</a:t>
            </a:r>
            <a:endParaRPr lang="en-US" dirty="0"/>
          </a:p>
        </p:txBody>
      </p:sp>
      <p:sp>
        <p:nvSpPr>
          <p:cNvPr id="6" name="Text Placeholder 5"/>
          <p:cNvSpPr>
            <a:spLocks noGrp="1"/>
          </p:cNvSpPr>
          <p:nvPr>
            <p:ph type="body" sz="quarter" idx="10"/>
          </p:nvPr>
        </p:nvSpPr>
        <p:spPr>
          <a:xfrm>
            <a:off x="274638" y="1212851"/>
            <a:ext cx="4876799" cy="4555093"/>
          </a:xfrm>
        </p:spPr>
        <p:txBody>
          <a:bodyPr/>
          <a:lstStyle/>
          <a:p>
            <a:r>
              <a:rPr lang="en-US" dirty="0" smtClean="0"/>
              <a:t>Use JavaScript *</a:t>
            </a:r>
          </a:p>
          <a:p>
            <a:r>
              <a:rPr lang="en-US" sz="2000" dirty="0">
                <a:gradFill>
                  <a:gsLst>
                    <a:gs pos="1250">
                      <a:schemeClr val="tx1"/>
                    </a:gs>
                    <a:gs pos="100000">
                      <a:schemeClr val="tx1"/>
                    </a:gs>
                  </a:gsLst>
                  <a:lin ang="5400000" scaled="0"/>
                </a:gradFill>
              </a:rPr>
              <a:t>No Device Channel Panels</a:t>
            </a:r>
          </a:p>
          <a:p>
            <a:r>
              <a:rPr lang="en-US" sz="2000" dirty="0">
                <a:gradFill>
                  <a:gsLst>
                    <a:gs pos="1250">
                      <a:schemeClr val="tx1"/>
                    </a:gs>
                    <a:gs pos="100000">
                      <a:schemeClr val="tx1"/>
                    </a:gs>
                  </a:gsLst>
                  <a:lin ang="5400000" scaled="0"/>
                </a:gradFill>
              </a:rPr>
              <a:t>Single Content By Search Web Part</a:t>
            </a:r>
          </a:p>
          <a:p>
            <a:r>
              <a:rPr lang="en-US" sz="2000" dirty="0">
                <a:gradFill>
                  <a:gsLst>
                    <a:gs pos="1250">
                      <a:schemeClr val="tx1"/>
                    </a:gs>
                    <a:gs pos="100000">
                      <a:schemeClr val="tx1"/>
                    </a:gs>
                  </a:gsLst>
                  <a:lin ang="5400000" scaled="0"/>
                </a:gradFill>
              </a:rPr>
              <a:t>Single Display Template</a:t>
            </a:r>
          </a:p>
          <a:p>
            <a:r>
              <a:rPr lang="en-US" sz="2000" dirty="0" smtClean="0">
                <a:gradFill>
                  <a:gsLst>
                    <a:gs pos="1250">
                      <a:schemeClr val="tx1"/>
                    </a:gs>
                    <a:gs pos="100000">
                      <a:schemeClr val="tx1"/>
                    </a:gs>
                  </a:gsLst>
                  <a:lin ang="5400000" scaled="0"/>
                </a:gradFill>
              </a:rPr>
              <a:t>JavaScript displays content based on Device Channel</a:t>
            </a:r>
            <a:endParaRPr lang="en-US" sz="2000" dirty="0">
              <a:gradFill>
                <a:gsLst>
                  <a:gs pos="1250">
                    <a:schemeClr val="tx1"/>
                  </a:gs>
                  <a:gs pos="100000">
                    <a:schemeClr val="tx1"/>
                  </a:gs>
                </a:gsLst>
                <a:lin ang="5400000" scaled="0"/>
              </a:gradFill>
            </a:endParaRPr>
          </a:p>
          <a:p>
            <a:r>
              <a:rPr lang="en-US" sz="2000" dirty="0">
                <a:gradFill>
                  <a:gsLst>
                    <a:gs pos="1250">
                      <a:schemeClr val="tx1"/>
                    </a:gs>
                    <a:gs pos="100000">
                      <a:schemeClr val="tx1"/>
                    </a:gs>
                  </a:gsLst>
                  <a:lin ang="5400000" scaled="0"/>
                </a:gradFill>
              </a:rPr>
              <a:t>Loads all the content, regardless of Device Channel</a:t>
            </a:r>
          </a:p>
          <a:p>
            <a:r>
              <a:rPr lang="en-US" sz="2000" dirty="0">
                <a:gradFill>
                  <a:gsLst>
                    <a:gs pos="1250">
                      <a:schemeClr val="tx1"/>
                    </a:gs>
                    <a:gs pos="100000">
                      <a:schemeClr val="tx1"/>
                    </a:gs>
                  </a:gsLst>
                  <a:lin ang="5400000" scaled="0"/>
                </a:gradFill>
              </a:rPr>
              <a:t>Best when content </a:t>
            </a:r>
            <a:r>
              <a:rPr lang="en-US" sz="2000" dirty="0" smtClean="0">
                <a:gradFill>
                  <a:gsLst>
                    <a:gs pos="1250">
                      <a:schemeClr val="tx1"/>
                    </a:gs>
                    <a:gs pos="100000">
                      <a:schemeClr val="tx1"/>
                    </a:gs>
                  </a:gsLst>
                  <a:lin ang="5400000" scaled="0"/>
                </a:gradFill>
              </a:rPr>
              <a:t>changes </a:t>
            </a:r>
            <a:r>
              <a:rPr lang="en-US" sz="2000" dirty="0">
                <a:gradFill>
                  <a:gsLst>
                    <a:gs pos="1250">
                      <a:schemeClr val="tx1"/>
                    </a:gs>
                    <a:gs pos="100000">
                      <a:schemeClr val="tx1"/>
                    </a:gs>
                  </a:gsLst>
                  <a:lin ang="5400000" scaled="0"/>
                </a:gradFill>
              </a:rPr>
              <a:t>between Device </a:t>
            </a:r>
            <a:r>
              <a:rPr lang="en-US" sz="2000" dirty="0" smtClean="0">
                <a:gradFill>
                  <a:gsLst>
                    <a:gs pos="1250">
                      <a:schemeClr val="tx1"/>
                    </a:gs>
                    <a:gs pos="100000">
                      <a:schemeClr val="tx1"/>
                    </a:gs>
                  </a:gsLst>
                  <a:lin ang="5400000" scaled="0"/>
                </a:gradFill>
              </a:rPr>
              <a:t>Channels and layout is mostly the same</a:t>
            </a:r>
          </a:p>
          <a:p>
            <a:endParaRPr lang="en-US" sz="2000" dirty="0" smtClean="0"/>
          </a:p>
          <a:p>
            <a:r>
              <a:rPr lang="en-US" sz="2000" dirty="0" smtClean="0"/>
              <a:t>* This is a client side approach.</a:t>
            </a:r>
            <a:endParaRPr lang="en-US" dirty="0"/>
          </a:p>
        </p:txBody>
      </p:sp>
      <p:sp>
        <p:nvSpPr>
          <p:cNvPr id="19" name="TextBox 1"/>
          <p:cNvSpPr txBox="1"/>
          <p:nvPr/>
        </p:nvSpPr>
        <p:spPr>
          <a:xfrm>
            <a:off x="5669756" y="1374974"/>
            <a:ext cx="2925762" cy="461665"/>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2400" dirty="0" smtClean="0">
                <a:latin typeface="+mj-lt"/>
              </a:rPr>
              <a:t>Default Channel</a:t>
            </a:r>
            <a:endParaRPr lang="en-US" sz="2400" dirty="0">
              <a:latin typeface="+mj-lt"/>
            </a:endParaRPr>
          </a:p>
        </p:txBody>
      </p:sp>
      <p:sp>
        <p:nvSpPr>
          <p:cNvPr id="20" name="TextBox 10"/>
          <p:cNvSpPr txBox="1"/>
          <p:nvPr/>
        </p:nvSpPr>
        <p:spPr>
          <a:xfrm>
            <a:off x="9090818" y="1363662"/>
            <a:ext cx="2446338" cy="461665"/>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r>
              <a:rPr lang="en-US" sz="2400" dirty="0" smtClean="0">
                <a:latin typeface="+mj-lt"/>
              </a:rPr>
              <a:t>Mobile Channel</a:t>
            </a:r>
            <a:endParaRPr lang="en-US" sz="2400" dirty="0">
              <a:latin typeface="+mj-lt"/>
            </a:endParaRPr>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0818" y="1868205"/>
            <a:ext cx="2446338" cy="4016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9756" y="1868204"/>
            <a:ext cx="2925762" cy="462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471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Option 3 Implementation Details</a:t>
            </a:r>
            <a:endParaRPr lang="en-US" dirty="0"/>
          </a:p>
        </p:txBody>
      </p:sp>
      <p:sp>
        <p:nvSpPr>
          <p:cNvPr id="6" name="Text Placeholder 5"/>
          <p:cNvSpPr>
            <a:spLocks noGrp="1"/>
          </p:cNvSpPr>
          <p:nvPr>
            <p:ph type="body" sz="quarter" idx="10"/>
          </p:nvPr>
        </p:nvSpPr>
        <p:spPr>
          <a:xfrm>
            <a:off x="274638" y="1212851"/>
            <a:ext cx="11658599" cy="5693866"/>
          </a:xfrm>
        </p:spPr>
        <p:txBody>
          <a:bodyPr/>
          <a:lstStyle/>
          <a:p>
            <a:r>
              <a:rPr lang="en-US" dirty="0" smtClean="0"/>
              <a:t>Enable the </a:t>
            </a:r>
            <a:r>
              <a:rPr lang="en-US" dirty="0" err="1" smtClean="0"/>
              <a:t>effectiveDeviceChannel</a:t>
            </a:r>
            <a:r>
              <a:rPr lang="en-US" dirty="0" smtClean="0"/>
              <a:t> JavaScript variable</a:t>
            </a:r>
          </a:p>
          <a:p>
            <a:r>
              <a:rPr lang="en-US" sz="2000" dirty="0">
                <a:solidFill>
                  <a:schemeClr val="tx1"/>
                </a:solidFill>
                <a:latin typeface="Consolas" pitchFamily="49" charset="0"/>
                <a:cs typeface="Consolas" pitchFamily="49" charset="0"/>
              </a:rPr>
              <a:t>$web = Get-</a:t>
            </a:r>
            <a:r>
              <a:rPr lang="en-US" sz="2000" dirty="0" err="1">
                <a:solidFill>
                  <a:schemeClr val="tx1"/>
                </a:solidFill>
                <a:latin typeface="Consolas" pitchFamily="49" charset="0"/>
                <a:cs typeface="Consolas" pitchFamily="49" charset="0"/>
              </a:rPr>
              <a:t>SPWeb</a:t>
            </a:r>
            <a:r>
              <a:rPr lang="en-US" sz="2000" dirty="0">
                <a:solidFill>
                  <a:schemeClr val="tx1"/>
                </a:solidFill>
                <a:latin typeface="Consolas" pitchFamily="49" charset="0"/>
                <a:cs typeface="Consolas" pitchFamily="49" charset="0"/>
              </a:rPr>
              <a:t> http</a:t>
            </a:r>
            <a:r>
              <a:rPr lang="en-US" sz="2000" dirty="0" smtClean="0">
                <a:solidFill>
                  <a:schemeClr val="tx1"/>
                </a:solidFill>
                <a:latin typeface="Consolas" pitchFamily="49" charset="0"/>
                <a:cs typeface="Consolas" pitchFamily="49" charset="0"/>
              </a:rPr>
              <a:t>://www.sharepointsite.com</a:t>
            </a:r>
          </a:p>
          <a:p>
            <a:r>
              <a:rPr lang="en-US" sz="2000" dirty="0" smtClean="0">
                <a:solidFill>
                  <a:schemeClr val="tx1"/>
                </a:solidFill>
                <a:latin typeface="Consolas" pitchFamily="49" charset="0"/>
                <a:cs typeface="Consolas" pitchFamily="49" charset="0"/>
              </a:rPr>
              <a:t>$</a:t>
            </a:r>
            <a:r>
              <a:rPr lang="en-US" sz="2000" dirty="0">
                <a:solidFill>
                  <a:schemeClr val="tx1"/>
                </a:solidFill>
                <a:latin typeface="Consolas" pitchFamily="49" charset="0"/>
                <a:cs typeface="Consolas" pitchFamily="49" charset="0"/>
              </a:rPr>
              <a:t>web.AllProperties["PublishingInformationControlIncludeEffectiveDeviceChannel"] = </a:t>
            </a:r>
            <a:r>
              <a:rPr lang="en-US" sz="2000" dirty="0" smtClean="0">
                <a:solidFill>
                  <a:schemeClr val="tx1"/>
                </a:solidFill>
                <a:latin typeface="Consolas" pitchFamily="49" charset="0"/>
                <a:cs typeface="Consolas" pitchFamily="49" charset="0"/>
              </a:rPr>
              <a:t>"true"</a:t>
            </a:r>
          </a:p>
          <a:p>
            <a:r>
              <a:rPr lang="en-US" sz="2000" dirty="0" smtClean="0">
                <a:solidFill>
                  <a:schemeClr val="tx1"/>
                </a:solidFill>
                <a:latin typeface="Consolas" pitchFamily="49" charset="0"/>
                <a:cs typeface="Consolas" pitchFamily="49" charset="0"/>
              </a:rPr>
              <a:t>$</a:t>
            </a:r>
            <a:r>
              <a:rPr lang="en-US" sz="2000" dirty="0" err="1">
                <a:solidFill>
                  <a:schemeClr val="tx1"/>
                </a:solidFill>
                <a:latin typeface="Consolas" pitchFamily="49" charset="0"/>
                <a:cs typeface="Consolas" pitchFamily="49" charset="0"/>
              </a:rPr>
              <a:t>web.Update</a:t>
            </a:r>
            <a:r>
              <a:rPr lang="en-US" sz="2000" dirty="0" smtClean="0">
                <a:solidFill>
                  <a:schemeClr val="tx1"/>
                </a:solidFill>
                <a:latin typeface="Consolas" pitchFamily="49" charset="0"/>
                <a:cs typeface="Consolas" pitchFamily="49" charset="0"/>
              </a:rPr>
              <a:t>()</a:t>
            </a:r>
          </a:p>
          <a:p>
            <a:r>
              <a:rPr lang="en-US" dirty="0" smtClean="0"/>
              <a:t>Use JavaScript to display content selectively</a:t>
            </a:r>
          </a:p>
          <a:p>
            <a:r>
              <a:rPr lang="en-US" sz="2000" dirty="0">
                <a:solidFill>
                  <a:schemeClr val="tx1"/>
                </a:solidFill>
                <a:latin typeface="Consolas" pitchFamily="49" charset="0"/>
                <a:cs typeface="Consolas" pitchFamily="49" charset="0"/>
              </a:rPr>
              <a:t>&lt;!–#_</a:t>
            </a:r>
          </a:p>
          <a:p>
            <a:r>
              <a:rPr lang="en-US" sz="2000" dirty="0">
                <a:solidFill>
                  <a:schemeClr val="tx1"/>
                </a:solidFill>
                <a:latin typeface="Consolas" pitchFamily="49" charset="0"/>
                <a:cs typeface="Consolas" pitchFamily="49" charset="0"/>
              </a:rPr>
              <a:t>}</a:t>
            </a:r>
          </a:p>
          <a:p>
            <a:r>
              <a:rPr lang="en-US" sz="2000" dirty="0">
                <a:solidFill>
                  <a:schemeClr val="tx1"/>
                </a:solidFill>
                <a:latin typeface="Consolas" pitchFamily="49" charset="0"/>
                <a:cs typeface="Consolas" pitchFamily="49" charset="0"/>
              </a:rPr>
              <a:t>if(!line3.isEmpty &amp;&amp; </a:t>
            </a:r>
            <a:r>
              <a:rPr lang="en-US" sz="2000" dirty="0" err="1">
                <a:solidFill>
                  <a:schemeClr val="tx1"/>
                </a:solidFill>
                <a:latin typeface="Consolas" pitchFamily="49" charset="0"/>
                <a:cs typeface="Consolas" pitchFamily="49" charset="0"/>
              </a:rPr>
              <a:t>effectiveDeviceChannel</a:t>
            </a:r>
            <a:r>
              <a:rPr lang="en-US" sz="2000" dirty="0" smtClean="0">
                <a:solidFill>
                  <a:schemeClr val="tx1"/>
                </a:solidFill>
                <a:latin typeface="Consolas" pitchFamily="49" charset="0"/>
                <a:cs typeface="Consolas" pitchFamily="49" charset="0"/>
              </a:rPr>
              <a:t>!="Mobile")</a:t>
            </a:r>
            <a:endParaRPr lang="en-US" sz="2000" dirty="0">
              <a:solidFill>
                <a:schemeClr val="tx1"/>
              </a:solidFill>
              <a:latin typeface="Consolas" pitchFamily="49" charset="0"/>
              <a:cs typeface="Consolas" pitchFamily="49" charset="0"/>
            </a:endParaRPr>
          </a:p>
          <a:p>
            <a:r>
              <a:rPr lang="en-US" sz="2000" dirty="0">
                <a:solidFill>
                  <a:schemeClr val="tx1"/>
                </a:solidFill>
                <a:latin typeface="Consolas" pitchFamily="49" charset="0"/>
                <a:cs typeface="Consolas" pitchFamily="49" charset="0"/>
              </a:rPr>
              <a:t>{</a:t>
            </a:r>
          </a:p>
          <a:p>
            <a:r>
              <a:rPr lang="en-US" sz="2000" dirty="0">
                <a:solidFill>
                  <a:schemeClr val="tx1"/>
                </a:solidFill>
                <a:latin typeface="Consolas" pitchFamily="49" charset="0"/>
                <a:cs typeface="Consolas" pitchFamily="49" charset="0"/>
              </a:rPr>
              <a:t>_#–&gt;</a:t>
            </a:r>
          </a:p>
          <a:p>
            <a:r>
              <a:rPr lang="en-US" sz="2000" dirty="0">
                <a:solidFill>
                  <a:schemeClr val="tx1"/>
                </a:solidFill>
                <a:latin typeface="Consolas" pitchFamily="49" charset="0"/>
                <a:cs typeface="Consolas" pitchFamily="49" charset="0"/>
              </a:rPr>
              <a:t>&lt;div class</a:t>
            </a:r>
            <a:r>
              <a:rPr lang="en-US" sz="2000" dirty="0" smtClean="0">
                <a:solidFill>
                  <a:schemeClr val="tx1"/>
                </a:solidFill>
                <a:latin typeface="Consolas" pitchFamily="49" charset="0"/>
                <a:cs typeface="Consolas" pitchFamily="49" charset="0"/>
              </a:rPr>
              <a:t>=</a:t>
            </a:r>
            <a:r>
              <a:rPr lang="en-US" sz="2000" dirty="0">
                <a:solidFill>
                  <a:schemeClr val="tx1"/>
                </a:solidFill>
                <a:latin typeface="Consolas" pitchFamily="49" charset="0"/>
                <a:cs typeface="Consolas" pitchFamily="49" charset="0"/>
              </a:rPr>
              <a:t>"</a:t>
            </a:r>
            <a:r>
              <a:rPr lang="en-US" sz="2000" dirty="0" smtClean="0">
                <a:solidFill>
                  <a:schemeClr val="tx1"/>
                </a:solidFill>
                <a:latin typeface="Consolas" pitchFamily="49" charset="0"/>
                <a:cs typeface="Consolas" pitchFamily="49" charset="0"/>
              </a:rPr>
              <a:t>cbs-pictureLine3 </a:t>
            </a:r>
            <a:r>
              <a:rPr lang="en-US" sz="2000" dirty="0" err="1">
                <a:solidFill>
                  <a:schemeClr val="tx1"/>
                </a:solidFill>
                <a:latin typeface="Consolas" pitchFamily="49" charset="0"/>
                <a:cs typeface="Consolas" pitchFamily="49" charset="0"/>
              </a:rPr>
              <a:t>ms-textSmall</a:t>
            </a:r>
            <a:r>
              <a:rPr lang="en-US" sz="2000" dirty="0">
                <a:solidFill>
                  <a:schemeClr val="tx1"/>
                </a:solidFill>
                <a:latin typeface="Consolas" pitchFamily="49" charset="0"/>
                <a:cs typeface="Consolas" pitchFamily="49" charset="0"/>
              </a:rPr>
              <a:t> </a:t>
            </a:r>
            <a:r>
              <a:rPr lang="en-US" sz="2000" dirty="0" err="1" smtClean="0">
                <a:solidFill>
                  <a:schemeClr val="tx1"/>
                </a:solidFill>
                <a:latin typeface="Consolas" pitchFamily="49" charset="0"/>
                <a:cs typeface="Consolas" pitchFamily="49" charset="0"/>
              </a:rPr>
              <a:t>ms-noWrap</a:t>
            </a:r>
            <a:r>
              <a:rPr lang="en-US" sz="2000" dirty="0">
                <a:solidFill>
                  <a:schemeClr val="tx1"/>
                </a:solidFill>
                <a:latin typeface="Consolas" pitchFamily="49" charset="0"/>
                <a:cs typeface="Consolas" pitchFamily="49" charset="0"/>
              </a:rPr>
              <a:t>"</a:t>
            </a:r>
            <a:r>
              <a:rPr lang="en-US" sz="2000" dirty="0" smtClean="0">
                <a:solidFill>
                  <a:schemeClr val="tx1"/>
                </a:solidFill>
                <a:latin typeface="Consolas" pitchFamily="49" charset="0"/>
                <a:cs typeface="Consolas" pitchFamily="49" charset="0"/>
              </a:rPr>
              <a:t> id=</a:t>
            </a:r>
            <a:r>
              <a:rPr lang="en-US" sz="2000" dirty="0">
                <a:solidFill>
                  <a:schemeClr val="tx1"/>
                </a:solidFill>
                <a:latin typeface="Consolas" pitchFamily="49" charset="0"/>
                <a:cs typeface="Consolas" pitchFamily="49" charset="0"/>
              </a:rPr>
              <a:t>"</a:t>
            </a:r>
            <a:r>
              <a:rPr lang="en-US" sz="2000" dirty="0" smtClean="0">
                <a:solidFill>
                  <a:schemeClr val="tx1"/>
                </a:solidFill>
                <a:latin typeface="Consolas" pitchFamily="49" charset="0"/>
                <a:cs typeface="Consolas" pitchFamily="49" charset="0"/>
              </a:rPr>
              <a:t>_#= </a:t>
            </a:r>
            <a:r>
              <a:rPr lang="en-US" sz="2000" dirty="0">
                <a:solidFill>
                  <a:schemeClr val="tx1"/>
                </a:solidFill>
                <a:latin typeface="Consolas" pitchFamily="49" charset="0"/>
                <a:cs typeface="Consolas" pitchFamily="49" charset="0"/>
              </a:rPr>
              <a:t>line3Id =#_”title</a:t>
            </a:r>
            <a:r>
              <a:rPr lang="en-US" sz="2000" dirty="0" smtClean="0">
                <a:solidFill>
                  <a:schemeClr val="tx1"/>
                </a:solidFill>
                <a:latin typeface="Consolas" pitchFamily="49" charset="0"/>
                <a:cs typeface="Consolas" pitchFamily="49" charset="0"/>
              </a:rPr>
              <a:t>=</a:t>
            </a:r>
            <a:r>
              <a:rPr lang="en-US" sz="2000" dirty="0">
                <a:solidFill>
                  <a:schemeClr val="tx1"/>
                </a:solidFill>
                <a:latin typeface="Consolas" pitchFamily="49" charset="0"/>
                <a:cs typeface="Consolas" pitchFamily="49" charset="0"/>
              </a:rPr>
              <a:t>"</a:t>
            </a:r>
            <a:r>
              <a:rPr lang="en-US" sz="2000" dirty="0" smtClean="0">
                <a:solidFill>
                  <a:schemeClr val="tx1"/>
                </a:solidFill>
                <a:latin typeface="Consolas" pitchFamily="49" charset="0"/>
                <a:cs typeface="Consolas" pitchFamily="49" charset="0"/>
              </a:rPr>
              <a:t>_#= </a:t>
            </a:r>
            <a:r>
              <a:rPr lang="en-US" sz="2000" dirty="0">
                <a:solidFill>
                  <a:schemeClr val="tx1"/>
                </a:solidFill>
                <a:latin typeface="Consolas" pitchFamily="49" charset="0"/>
                <a:cs typeface="Consolas" pitchFamily="49" charset="0"/>
              </a:rPr>
              <a:t>line3 </a:t>
            </a:r>
            <a:r>
              <a:rPr lang="en-US" sz="2000" dirty="0" smtClean="0">
                <a:solidFill>
                  <a:schemeClr val="tx1"/>
                </a:solidFill>
                <a:latin typeface="Consolas" pitchFamily="49" charset="0"/>
                <a:cs typeface="Consolas" pitchFamily="49" charset="0"/>
              </a:rPr>
              <a:t>=#_</a:t>
            </a:r>
            <a:r>
              <a:rPr lang="en-US" sz="2000" dirty="0">
                <a:solidFill>
                  <a:schemeClr val="tx1"/>
                </a:solidFill>
                <a:latin typeface="Consolas" pitchFamily="49" charset="0"/>
                <a:cs typeface="Consolas" pitchFamily="49" charset="0"/>
              </a:rPr>
              <a:t>"</a:t>
            </a:r>
            <a:r>
              <a:rPr lang="en-US" sz="2000" dirty="0" smtClean="0">
                <a:solidFill>
                  <a:schemeClr val="tx1"/>
                </a:solidFill>
                <a:latin typeface="Consolas" pitchFamily="49" charset="0"/>
                <a:cs typeface="Consolas" pitchFamily="49" charset="0"/>
              </a:rPr>
              <a:t>&gt;</a:t>
            </a:r>
            <a:r>
              <a:rPr lang="en-US" sz="2000" dirty="0">
                <a:solidFill>
                  <a:schemeClr val="tx1"/>
                </a:solidFill>
                <a:latin typeface="Consolas" pitchFamily="49" charset="0"/>
                <a:cs typeface="Consolas" pitchFamily="49" charset="0"/>
              </a:rPr>
              <a:t>Model: _#= line3 =#_&lt;/div&gt;</a:t>
            </a:r>
          </a:p>
          <a:p>
            <a:r>
              <a:rPr lang="en-US" sz="2000" dirty="0">
                <a:solidFill>
                  <a:schemeClr val="tx1"/>
                </a:solidFill>
                <a:latin typeface="Consolas" pitchFamily="49" charset="0"/>
                <a:cs typeface="Consolas" pitchFamily="49" charset="0"/>
              </a:rPr>
              <a:t>&lt;!–#_</a:t>
            </a:r>
          </a:p>
          <a:p>
            <a:r>
              <a:rPr lang="en-US" sz="2000" dirty="0" smtClean="0">
                <a:solidFill>
                  <a:schemeClr val="tx1"/>
                </a:solidFill>
                <a:latin typeface="Consolas" pitchFamily="49" charset="0"/>
                <a:cs typeface="Consolas" pitchFamily="49" charset="0"/>
              </a:rPr>
              <a:t>}</a:t>
            </a:r>
            <a:endParaRPr lang="en-US" dirty="0"/>
          </a:p>
        </p:txBody>
      </p:sp>
    </p:spTree>
    <p:extLst>
      <p:ext uri="{BB962C8B-B14F-4D97-AF65-F5344CB8AC3E}">
        <p14:creationId xmlns:p14="http://schemas.microsoft.com/office/powerpoint/2010/main" val="3312945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Device Channels</a:t>
            </a:r>
          </a:p>
        </p:txBody>
      </p:sp>
    </p:spTree>
    <p:extLst>
      <p:ext uri="{BB962C8B-B14F-4D97-AF65-F5344CB8AC3E}">
        <p14:creationId xmlns:p14="http://schemas.microsoft.com/office/powerpoint/2010/main" val="25268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Business </a:t>
            </a:r>
            <a:r>
              <a:rPr lang="en-US" dirty="0" smtClean="0"/>
              <a:t>Intelligence &amp; </a:t>
            </a:r>
            <a:r>
              <a:rPr lang="en-US" dirty="0"/>
              <a:t>Office Mobile Web Apps</a:t>
            </a:r>
          </a:p>
        </p:txBody>
      </p:sp>
    </p:spTree>
    <p:extLst>
      <p:ext uri="{BB962C8B-B14F-4D97-AF65-F5344CB8AC3E}">
        <p14:creationId xmlns:p14="http://schemas.microsoft.com/office/powerpoint/2010/main" val="1631513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Business </a:t>
            </a:r>
            <a:r>
              <a:rPr lang="en-US" dirty="0"/>
              <a:t>Intelligence</a:t>
            </a:r>
          </a:p>
        </p:txBody>
      </p:sp>
      <p:sp>
        <p:nvSpPr>
          <p:cNvPr id="6" name="Text Placeholder 5"/>
          <p:cNvSpPr>
            <a:spLocks noGrp="1"/>
          </p:cNvSpPr>
          <p:nvPr>
            <p:ph type="body" sz="quarter" idx="10"/>
          </p:nvPr>
        </p:nvSpPr>
        <p:spPr>
          <a:xfrm>
            <a:off x="274638" y="1212851"/>
            <a:ext cx="11658599" cy="2769989"/>
          </a:xfrm>
        </p:spPr>
        <p:txBody>
          <a:bodyPr/>
          <a:lstStyle/>
          <a:p>
            <a:r>
              <a:rPr lang="en-US" dirty="0" smtClean="0"/>
              <a:t>Enhanced </a:t>
            </a:r>
            <a:r>
              <a:rPr lang="en-US" dirty="0"/>
              <a:t>Mobile Enabled </a:t>
            </a:r>
            <a:r>
              <a:rPr lang="en-US" dirty="0" smtClean="0"/>
              <a:t>Functionality</a:t>
            </a:r>
            <a:endParaRPr lang="en-US" dirty="0"/>
          </a:p>
          <a:p>
            <a:pPr lvl="1"/>
            <a:r>
              <a:rPr lang="en-US" dirty="0"/>
              <a:t>PerformancePoint Web Parts</a:t>
            </a:r>
          </a:p>
          <a:p>
            <a:pPr lvl="1"/>
            <a:r>
              <a:rPr lang="en-US" dirty="0"/>
              <a:t>Excel Services</a:t>
            </a:r>
          </a:p>
          <a:p>
            <a:pPr lvl="1"/>
            <a:r>
              <a:rPr lang="en-US" dirty="0" smtClean="0"/>
              <a:t>SQL Server Reporting Services</a:t>
            </a:r>
          </a:p>
          <a:p>
            <a:pPr lvl="1"/>
            <a:r>
              <a:rPr lang="en-US" sz="4000" dirty="0" err="1">
                <a:gradFill>
                  <a:gsLst>
                    <a:gs pos="1250">
                      <a:schemeClr val="tx2"/>
                    </a:gs>
                    <a:gs pos="99000">
                      <a:schemeClr val="tx2"/>
                    </a:gs>
                  </a:gsLst>
                  <a:lin ang="5400000" scaled="0"/>
                </a:gradFill>
                <a:latin typeface="+mj-lt"/>
              </a:rPr>
              <a:t>iOS</a:t>
            </a:r>
            <a:r>
              <a:rPr lang="en-US" sz="4000" dirty="0">
                <a:gradFill>
                  <a:gsLst>
                    <a:gs pos="1250">
                      <a:schemeClr val="tx2"/>
                    </a:gs>
                    <a:gs pos="99000">
                      <a:schemeClr val="tx2"/>
                    </a:gs>
                  </a:gsLst>
                  <a:lin ang="5400000" scaled="0"/>
                </a:gradFill>
                <a:latin typeface="+mj-lt"/>
              </a:rPr>
              <a:t> 5.0 Safari Browsers on </a:t>
            </a:r>
            <a:r>
              <a:rPr lang="en-US" sz="4000" dirty="0" err="1" smtClean="0">
                <a:gradFill>
                  <a:gsLst>
                    <a:gs pos="1250">
                      <a:schemeClr val="tx2"/>
                    </a:gs>
                    <a:gs pos="99000">
                      <a:schemeClr val="tx2"/>
                    </a:gs>
                  </a:gsLst>
                  <a:lin ang="5400000" scaled="0"/>
                </a:gradFill>
                <a:latin typeface="+mj-lt"/>
              </a:rPr>
              <a:t>iPads</a:t>
            </a:r>
            <a:r>
              <a:rPr lang="en-US" sz="4000" dirty="0" smtClean="0">
                <a:gradFill>
                  <a:gsLst>
                    <a:gs pos="1250">
                      <a:schemeClr val="tx2"/>
                    </a:gs>
                    <a:gs pos="99000">
                      <a:schemeClr val="tx2"/>
                    </a:gs>
                  </a:gsLst>
                  <a:lin ang="5400000" scaled="0"/>
                </a:gradFill>
                <a:latin typeface="+mj-lt"/>
              </a:rPr>
              <a:t> supported</a:t>
            </a:r>
            <a:endParaRPr lang="en-US" sz="4000" dirty="0">
              <a:gradFill>
                <a:gsLst>
                  <a:gs pos="1250">
                    <a:schemeClr val="tx2"/>
                  </a:gs>
                  <a:gs pos="99000">
                    <a:schemeClr val="tx2"/>
                  </a:gs>
                </a:gsLst>
                <a:lin ang="5400000" scaled="0"/>
              </a:gradFill>
              <a:latin typeface="+mj-lt"/>
            </a:endParaRPr>
          </a:p>
          <a:p>
            <a:pPr lvl="1"/>
            <a:endParaRPr lang="en-US" dirty="0"/>
          </a:p>
        </p:txBody>
      </p:sp>
    </p:spTree>
    <p:extLst>
      <p:ext uri="{BB962C8B-B14F-4D97-AF65-F5344CB8AC3E}">
        <p14:creationId xmlns:p14="http://schemas.microsoft.com/office/powerpoint/2010/main" val="3397523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Office Mobile Web Apps</a:t>
            </a:r>
            <a:endParaRPr lang="en-US" dirty="0"/>
          </a:p>
        </p:txBody>
      </p:sp>
      <p:sp>
        <p:nvSpPr>
          <p:cNvPr id="6" name="Text Placeholder 5"/>
          <p:cNvSpPr>
            <a:spLocks noGrp="1"/>
          </p:cNvSpPr>
          <p:nvPr>
            <p:ph type="body" sz="quarter" idx="10"/>
          </p:nvPr>
        </p:nvSpPr>
        <p:spPr>
          <a:xfrm>
            <a:off x="274638" y="1212851"/>
            <a:ext cx="11658599" cy="5044458"/>
          </a:xfrm>
        </p:spPr>
        <p:txBody>
          <a:bodyPr/>
          <a:lstStyle/>
          <a:p>
            <a:r>
              <a:rPr lang="en-US" dirty="0" smtClean="0"/>
              <a:t>Enabled by Office Web Apps Server</a:t>
            </a:r>
          </a:p>
          <a:p>
            <a:r>
              <a:rPr lang="en-US" sz="2000" dirty="0" smtClean="0">
                <a:gradFill>
                  <a:gsLst>
                    <a:gs pos="1250">
                      <a:schemeClr val="tx1"/>
                    </a:gs>
                    <a:gs pos="100000">
                      <a:schemeClr val="tx1"/>
                    </a:gs>
                  </a:gsLst>
                  <a:lin ang="5400000" scaled="0"/>
                </a:gradFill>
                <a:latin typeface="+mn-lt"/>
              </a:rPr>
              <a:t>Requires dedicated server</a:t>
            </a:r>
          </a:p>
          <a:p>
            <a:r>
              <a:rPr lang="en-US" sz="2000" dirty="0" smtClean="0">
                <a:gradFill>
                  <a:gsLst>
                    <a:gs pos="1250">
                      <a:schemeClr val="tx1"/>
                    </a:gs>
                    <a:gs pos="100000">
                      <a:schemeClr val="tx1"/>
                    </a:gs>
                  </a:gsLst>
                  <a:lin ang="5400000" scaled="0"/>
                </a:gradFill>
                <a:latin typeface="+mn-lt"/>
              </a:rPr>
              <a:t>Not supported on any server running a web server product (SharePoint)</a:t>
            </a:r>
          </a:p>
          <a:p>
            <a:r>
              <a:rPr lang="en-US" sz="2000" dirty="0" smtClean="0">
                <a:gradFill>
                  <a:gsLst>
                    <a:gs pos="1250">
                      <a:schemeClr val="tx1"/>
                    </a:gs>
                    <a:gs pos="100000">
                      <a:schemeClr val="tx1"/>
                    </a:gs>
                  </a:gsLst>
                  <a:lin ang="5400000" scaled="0"/>
                </a:gradFill>
                <a:latin typeface="+mn-lt"/>
              </a:rPr>
              <a:t>Not supported / does not work on a Domain Controller (Another server required in your development environment)</a:t>
            </a:r>
          </a:p>
          <a:p>
            <a:r>
              <a:rPr lang="en-US" dirty="0"/>
              <a:t>Two step </a:t>
            </a:r>
            <a:r>
              <a:rPr lang="en-US" dirty="0" smtClean="0"/>
              <a:t>easy setup</a:t>
            </a:r>
          </a:p>
          <a:p>
            <a:r>
              <a:rPr lang="en-US" sz="2000" dirty="0">
                <a:gradFill>
                  <a:gsLst>
                    <a:gs pos="1250">
                      <a:schemeClr val="tx1"/>
                    </a:gs>
                    <a:gs pos="100000">
                      <a:schemeClr val="tx1"/>
                    </a:gs>
                  </a:gsLst>
                  <a:lin ang="5400000" scaled="0"/>
                </a:gradFill>
                <a:latin typeface="+mn-lt"/>
              </a:rPr>
              <a:t>Install Office Web Apps Server</a:t>
            </a:r>
          </a:p>
          <a:p>
            <a:r>
              <a:rPr lang="en-US" sz="2000" dirty="0">
                <a:gradFill>
                  <a:gsLst>
                    <a:gs pos="1250">
                      <a:schemeClr val="tx1"/>
                    </a:gs>
                    <a:gs pos="100000">
                      <a:schemeClr val="tx1"/>
                    </a:gs>
                  </a:gsLst>
                  <a:lin ang="5400000" scaled="0"/>
                </a:gradFill>
                <a:latin typeface="+mn-lt"/>
              </a:rPr>
              <a:t>Configure SharePoint to use Office Web Apps </a:t>
            </a:r>
            <a:r>
              <a:rPr lang="en-US" sz="2000" dirty="0" smtClean="0">
                <a:gradFill>
                  <a:gsLst>
                    <a:gs pos="1250">
                      <a:schemeClr val="tx1"/>
                    </a:gs>
                    <a:gs pos="100000">
                      <a:schemeClr val="tx1"/>
                    </a:gs>
                  </a:gsLst>
                  <a:lin ang="5400000" scaled="0"/>
                </a:gradFill>
                <a:latin typeface="+mn-lt"/>
              </a:rPr>
              <a:t>Server</a:t>
            </a:r>
          </a:p>
          <a:p>
            <a:r>
              <a:rPr lang="en-US" dirty="0"/>
              <a:t>TMG Configuration</a:t>
            </a:r>
          </a:p>
          <a:p>
            <a:r>
              <a:rPr lang="en-US" sz="2000" dirty="0">
                <a:gradFill>
                  <a:gsLst>
                    <a:gs pos="1250">
                      <a:schemeClr val="tx1"/>
                    </a:gs>
                    <a:gs pos="100000">
                      <a:schemeClr val="tx1"/>
                    </a:gs>
                  </a:gsLst>
                  <a:lin ang="5400000" scaled="0"/>
                </a:gradFill>
                <a:latin typeface="+mn-lt"/>
              </a:rPr>
              <a:t>TMG blocks URL encodings at more than 2 levels </a:t>
            </a:r>
            <a:r>
              <a:rPr lang="en-US" sz="2000" dirty="0" smtClean="0">
                <a:gradFill>
                  <a:gsLst>
                    <a:gs pos="1250">
                      <a:schemeClr val="tx1"/>
                    </a:gs>
                    <a:gs pos="100000">
                      <a:schemeClr val="tx1"/>
                    </a:gs>
                  </a:gsLst>
                  <a:lin ang="5400000" scaled="0"/>
                </a:gradFill>
                <a:latin typeface="+mn-lt"/>
              </a:rPr>
              <a:t>deep by default</a:t>
            </a:r>
          </a:p>
          <a:p>
            <a:endParaRPr lang="en-US" sz="2000" dirty="0">
              <a:gradFill>
                <a:gsLst>
                  <a:gs pos="1250">
                    <a:schemeClr val="tx1"/>
                  </a:gs>
                  <a:gs pos="100000">
                    <a:schemeClr val="tx1"/>
                  </a:gs>
                </a:gsLst>
                <a:lin ang="5400000" scaled="0"/>
              </a:gradFill>
              <a:latin typeface="+mn-lt"/>
            </a:endParaRPr>
          </a:p>
          <a:p>
            <a:endParaRPr lang="en-US" sz="1800" dirty="0">
              <a:solidFill>
                <a:schemeClr val="tx1"/>
              </a:solidFill>
              <a:latin typeface="Consolas" pitchFamily="49" charset="0"/>
              <a:cs typeface="Consolas" pitchFamily="49" charset="0"/>
            </a:endParaRPr>
          </a:p>
        </p:txBody>
      </p:sp>
      <p:sp>
        <p:nvSpPr>
          <p:cNvPr id="2" name="Rectangle 1"/>
          <p:cNvSpPr/>
          <p:nvPr/>
        </p:nvSpPr>
        <p:spPr>
          <a:xfrm>
            <a:off x="427037" y="5783262"/>
            <a:ext cx="9296400" cy="923330"/>
          </a:xfrm>
          <a:prstGeom prst="rect">
            <a:avLst/>
          </a:prstGeom>
        </p:spPr>
        <p:txBody>
          <a:bodyPr wrap="square">
            <a:spAutoFit/>
          </a:bodyPr>
          <a:lstStyle/>
          <a:p>
            <a:r>
              <a:rPr lang="en-US" dirty="0">
                <a:latin typeface="Consolas" pitchFamily="49" charset="0"/>
                <a:cs typeface="Consolas" pitchFamily="49" charset="0"/>
              </a:rPr>
              <a:t>Exiting </a:t>
            </a:r>
            <a:r>
              <a:rPr lang="en-US" dirty="0" err="1">
                <a:latin typeface="Consolas" pitchFamily="49" charset="0"/>
                <a:cs typeface="Consolas" pitchFamily="49" charset="0"/>
              </a:rPr>
              <a:t>GetWOPITargetInternal</a:t>
            </a:r>
            <a:r>
              <a:rPr lang="en-US" dirty="0">
                <a:latin typeface="Consolas" pitchFamily="49" charset="0"/>
                <a:cs typeface="Consolas" pitchFamily="49" charset="0"/>
              </a:rPr>
              <a:t> Early - </a:t>
            </a:r>
            <a:r>
              <a:rPr lang="en-US" dirty="0" err="1">
                <a:latin typeface="Consolas" pitchFamily="49" charset="0"/>
                <a:cs typeface="Consolas" pitchFamily="49" charset="0"/>
              </a:rPr>
              <a:t>GenerateWacUrl</a:t>
            </a:r>
            <a:r>
              <a:rPr lang="en-US" dirty="0">
                <a:latin typeface="Consolas" pitchFamily="49" charset="0"/>
                <a:cs typeface="Consolas" pitchFamily="49" charset="0"/>
              </a:rPr>
              <a:t> failed to produce </a:t>
            </a:r>
            <a:r>
              <a:rPr lang="en-US" dirty="0" smtClean="0">
                <a:latin typeface="Consolas" pitchFamily="49" charset="0"/>
                <a:cs typeface="Consolas" pitchFamily="49" charset="0"/>
              </a:rPr>
              <a:t>a URL/</a:t>
            </a:r>
            <a:r>
              <a:rPr lang="en-US" dirty="0" err="1" smtClean="0">
                <a:latin typeface="Consolas" pitchFamily="49" charset="0"/>
                <a:cs typeface="Consolas" pitchFamily="49" charset="0"/>
              </a:rPr>
              <a:t>actionEntry</a:t>
            </a:r>
            <a:r>
              <a:rPr lang="en-US" dirty="0" smtClean="0">
                <a:latin typeface="Consolas" pitchFamily="49" charset="0"/>
                <a:cs typeface="Consolas" pitchFamily="49" charset="0"/>
              </a:rPr>
              <a:t> </a:t>
            </a:r>
            <a:r>
              <a:rPr lang="en-US" dirty="0">
                <a:latin typeface="Consolas" pitchFamily="49" charset="0"/>
                <a:cs typeface="Consolas" pitchFamily="49" charset="0"/>
              </a:rPr>
              <a:t>for file </a:t>
            </a:r>
            <a:r>
              <a:rPr lang="en-US" dirty="0" err="1">
                <a:latin typeface="Consolas" pitchFamily="49" charset="0"/>
                <a:cs typeface="Consolas" pitchFamily="49" charset="0"/>
              </a:rPr>
              <a:t>LPC_Deployment</a:t>
            </a:r>
            <a:r>
              <a:rPr lang="en-US" dirty="0">
                <a:latin typeface="Consolas" pitchFamily="49" charset="0"/>
                <a:cs typeface="Consolas" pitchFamily="49" charset="0"/>
              </a:rPr>
              <a:t> Guide.docx with extension 'DOCX' </a:t>
            </a:r>
            <a:r>
              <a:rPr lang="en-US" dirty="0" err="1">
                <a:latin typeface="Consolas" pitchFamily="49" charset="0"/>
                <a:cs typeface="Consolas" pitchFamily="49" charset="0"/>
              </a:rPr>
              <a:t>StackTrace</a:t>
            </a:r>
            <a:r>
              <a:rPr lang="en-US" dirty="0">
                <a:latin typeface="Consolas" pitchFamily="49" charset="0"/>
                <a:cs typeface="Consolas" pitchFamily="49" charset="0"/>
              </a:rPr>
              <a:t>: </a:t>
            </a:r>
            <a:r>
              <a:rPr lang="en-US" dirty="0" smtClean="0">
                <a:latin typeface="Consolas" pitchFamily="49" charset="0"/>
                <a:cs typeface="Consolas" pitchFamily="49" charset="0"/>
              </a:rPr>
              <a:t>at </a:t>
            </a:r>
            <a:r>
              <a:rPr lang="en-US" dirty="0">
                <a:latin typeface="Consolas" pitchFamily="49" charset="0"/>
                <a:cs typeface="Consolas" pitchFamily="49" charset="0"/>
              </a:rPr>
              <a:t>… </a:t>
            </a:r>
          </a:p>
        </p:txBody>
      </p:sp>
      <p:pic>
        <p:nvPicPr>
          <p:cNvPr id="7176" name="Picture 8" descr="C:\Users\Todd\AppData\Local\Temp\SNAGHTML205fa5e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132" y="5944419"/>
            <a:ext cx="2192337" cy="721069"/>
          </a:xfrm>
          <a:prstGeom prst="rect">
            <a:avLst/>
          </a:prstGeom>
          <a:noFill/>
          <a:extLst>
            <a:ext uri="{909E8E84-426E-40DD-AFC4-6F175D3DCCD1}">
              <a14:hiddenFill xmlns:a14="http://schemas.microsoft.com/office/drawing/2010/main">
                <a:solidFill>
                  <a:srgbClr val="FFFFFF"/>
                </a:solidFill>
              </a14:hiddenFill>
            </a:ext>
          </a:extLst>
        </p:spPr>
      </p:pic>
      <p:sp>
        <p:nvSpPr>
          <p:cNvPr id="4" name="Oval 3"/>
          <p:cNvSpPr/>
          <p:nvPr/>
        </p:nvSpPr>
        <p:spPr bwMode="auto">
          <a:xfrm>
            <a:off x="11323637" y="5597524"/>
            <a:ext cx="152400" cy="152400"/>
          </a:xfrm>
          <a:prstGeom prst="ellips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C00000"/>
              </a:solidFill>
            </a:endParaRPr>
          </a:p>
        </p:txBody>
      </p:sp>
      <p:sp>
        <p:nvSpPr>
          <p:cNvPr id="11" name="Oval 10"/>
          <p:cNvSpPr/>
          <p:nvPr/>
        </p:nvSpPr>
        <p:spPr bwMode="auto">
          <a:xfrm>
            <a:off x="11357768" y="4883148"/>
            <a:ext cx="236537" cy="228600"/>
          </a:xfrm>
          <a:prstGeom prst="ellips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C00000"/>
              </a:solidFill>
            </a:endParaRPr>
          </a:p>
        </p:txBody>
      </p:sp>
      <p:sp>
        <p:nvSpPr>
          <p:cNvPr id="12" name="Oval 11"/>
          <p:cNvSpPr/>
          <p:nvPr/>
        </p:nvSpPr>
        <p:spPr bwMode="auto">
          <a:xfrm>
            <a:off x="11129168" y="5235574"/>
            <a:ext cx="194469" cy="190500"/>
          </a:xfrm>
          <a:prstGeom prst="ellips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C00000"/>
              </a:solidFill>
            </a:endParaRPr>
          </a:p>
        </p:txBody>
      </p:sp>
      <p:sp>
        <p:nvSpPr>
          <p:cNvPr id="13" name="Oval 12"/>
          <p:cNvSpPr/>
          <p:nvPr/>
        </p:nvSpPr>
        <p:spPr bwMode="auto">
          <a:xfrm>
            <a:off x="9469735" y="3422648"/>
            <a:ext cx="2080616" cy="1465262"/>
          </a:xfrm>
          <a:prstGeom prst="ellipse">
            <a:avLst/>
          </a:prstGeom>
          <a:ln>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C00000"/>
                </a:solidFill>
              </a:rPr>
              <a:t>Check your TMG settings…</a:t>
            </a:r>
            <a:endParaRPr lang="en-US" sz="2000" dirty="0">
              <a:solidFill>
                <a:srgbClr val="C00000"/>
              </a:solidFill>
            </a:endParaRPr>
          </a:p>
        </p:txBody>
      </p:sp>
    </p:spTree>
    <p:extLst>
      <p:ext uri="{BB962C8B-B14F-4D97-AF65-F5344CB8AC3E}">
        <p14:creationId xmlns:p14="http://schemas.microsoft.com/office/powerpoint/2010/main" val="299843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10763 0.01157 C 0.10916 0.01248 0.11069 0.0127 0.11197 0.01384 C 0.11312 0.01497 0.11401 0.01747 0.11516 0.01837 C 0.12219 0.02382 0.12742 0.02359 0.13508 0.02495 C 0.1467 0.03108 0.1407 0.02881 0.15347 0.03176 C 0.15934 0.03539 0.16407 0.04038 0.17019 0.04288 C 0.19088 0.04151 0.20326 0.04038 0.22139 0.0338 C 0.2274 0.02858 0.23455 0.02881 0.24029 0.02268 C 0.2468 0.01588 0.25306 0.00998 0.26021 0.00499 C 0.26442 -0.00182 0.26762 -0.00567 0.27259 -0.00839 C 0.27745 -0.01497 0.28332 -0.01838 0.28843 -0.02405 C 0.28996 -0.02564 0.29111 -0.02881 0.29264 -0.03063 C 0.29405 -0.03244 0.29519 -0.0338 0.29673 -0.03516 C 0.29788 -0.03584 0.29902 -0.0363 0.29992 -0.03743 C 0.30566 -0.04424 0.30924 -0.04855 0.31562 -0.05286 C 0.3169 -0.05377 0.31754 -0.05649 0.31869 -0.0574 C 0.32252 -0.05989 0.34014 -0.06193 0.34078 -0.06193 C 0.3538 -0.06874 0.37397 -0.06012 0.38789 -0.0574 C 0.39479 -0.05377 0.40079 -0.04764 0.40755 -0.04401 C 0.41624 -0.0304 0.42798 -0.03017 0.43794 -0.02405 C 0.43909 -0.02337 0.44011 -0.02291 0.44101 -0.02178 C 0.44228 -0.02065 0.44318 -0.01815 0.4442 -0.01724 C 0.44739 -0.01475 0.45071 -0.01543 0.45365 -0.01293 C 0.4668 -0.0025 0.47842 0.01248 0.49246 0.01837 C 0.50063 0.02722 0.50549 0.02745 0.51532 0.02949 C 0.52413 0.03312 0.53153 0.03675 0.5406 0.03834 C 0.55209 0.04333 0.56205 0.04219 0.57405 0.04061 C 0.5849 0.03584 0.59422 0.02382 0.6052 0.02064 C 0.6075 0.01906 0.6098 0.0186 0.61159 0.01611 C 0.61261 0.01474 0.61338 0.0127 0.61478 0.01157 C 0.6167 0.00975 0.61887 0.00862 0.62104 0.00726 C 0.62206 0.00635 0.6241 0.00499 0.6241 0.00522 C 0.62487 0.00181 0.62512 -0.00204 0.62627 -0.00386 C 0.6287 -0.00817 0.63215 -0.00885 0.6347 -0.01293 C 0.63559 -0.01429 0.64032 -0.02223 0.64198 -0.02405 C 0.64657 -0.02904 0.64376 -0.02269 0.64823 -0.03063 C 0.65155 -0.03675 0.65347 -0.04106 0.65755 -0.04401 C 0.67045 -0.07124 0.6776 -0.07668 0.69535 -0.07963 C 0.69956 -0.08167 0.70365 -0.08326 0.70786 -0.08621 C 0.71795 -0.08553 0.72816 -0.0853 0.73825 -0.08417 C 0.75549 -0.08212 0.73927 -0.08326 0.74859 -0.07963 C 0.76315 -0.07418 0.77821 -0.06942 0.79251 -0.06193 C 0.79826 -0.05377 0.80605 -0.05173 0.81243 -0.04628 C 0.81613 -0.03857 0.81882 -0.03562 0.82392 -0.0329 C 0.82584 -0.03017 0.82826 -0.02904 0.83018 -0.02632 C 0.83146 -0.0245 0.83222 -0.02155 0.83324 -0.01951 C 0.83567 -0.01611 0.83835 -0.01407 0.84065 -0.01066 C 0.84295 0.00363 0.84014 -0.00885 0.85023 0.00272 C 0.86133 0.01588 0.86478 0.022 0.87512 0.03176 C 0.8764 0.03289 0.87729 0.03562 0.87831 0.03607 C 0.88278 0.03788 0.88738 0.03743 0.89198 0.03834 C 0.90232 0.04401 0.89747 0.04174 0.90666 0.04514 C 0.92185 0.04333 0.93475 0.03925 0.94943 0.0338 C 0.95646 0.02495 0.96399 0.02155 0.97139 0.01384 C 0.97523 0.00998 0.97906 0.00975 0.98289 0.00499 C 0.98723 -0.00068 0.99119 -0.00567 0.99553 -0.01066 C 0.9977 -0.01316 0.99974 -0.01656 1.00166 -0.01951 C 1.00268 -0.02087 1.00497 -0.02178 1.00497 -0.02155 " pathEditMode="relative" rAng="0" ptsTypes="fffffffffffffffffffffffffffffffffffffffffffffffffffffffffA">
                                      <p:cBhvr>
                                        <p:cTn id="6" dur="2000" fill="hold"/>
                                        <p:tgtEl>
                                          <p:spTgt spid="7176"/>
                                        </p:tgtEl>
                                        <p:attrNameLst>
                                          <p:attrName>ppt_x</p:attrName>
                                          <p:attrName>ppt_y</p:attrName>
                                        </p:attrNameLst>
                                      </p:cBhvr>
                                      <p:rCtr x="44867" y="-3221"/>
                                    </p:animMotion>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nodeType="clickEffect">
                                  <p:stCondLst>
                                    <p:cond delay="0"/>
                                  </p:stCondLst>
                                  <p:childTnLst>
                                    <p:animRot by="120000">
                                      <p:cBhvr>
                                        <p:cTn id="10" dur="100" fill="hold">
                                          <p:stCondLst>
                                            <p:cond delay="0"/>
                                          </p:stCondLst>
                                        </p:cTn>
                                        <p:tgtEl>
                                          <p:spTgt spid="7176"/>
                                        </p:tgtEl>
                                        <p:attrNameLst>
                                          <p:attrName>r</p:attrName>
                                        </p:attrNameLst>
                                      </p:cBhvr>
                                    </p:animRot>
                                    <p:animRot by="-240000">
                                      <p:cBhvr>
                                        <p:cTn id="11" dur="200" fill="hold">
                                          <p:stCondLst>
                                            <p:cond delay="200"/>
                                          </p:stCondLst>
                                        </p:cTn>
                                        <p:tgtEl>
                                          <p:spTgt spid="7176"/>
                                        </p:tgtEl>
                                        <p:attrNameLst>
                                          <p:attrName>r</p:attrName>
                                        </p:attrNameLst>
                                      </p:cBhvr>
                                    </p:animRot>
                                    <p:animRot by="240000">
                                      <p:cBhvr>
                                        <p:cTn id="12" dur="200" fill="hold">
                                          <p:stCondLst>
                                            <p:cond delay="400"/>
                                          </p:stCondLst>
                                        </p:cTn>
                                        <p:tgtEl>
                                          <p:spTgt spid="7176"/>
                                        </p:tgtEl>
                                        <p:attrNameLst>
                                          <p:attrName>r</p:attrName>
                                        </p:attrNameLst>
                                      </p:cBhvr>
                                    </p:animRot>
                                    <p:animRot by="-240000">
                                      <p:cBhvr>
                                        <p:cTn id="13" dur="200" fill="hold">
                                          <p:stCondLst>
                                            <p:cond delay="600"/>
                                          </p:stCondLst>
                                        </p:cTn>
                                        <p:tgtEl>
                                          <p:spTgt spid="7176"/>
                                        </p:tgtEl>
                                        <p:attrNameLst>
                                          <p:attrName>r</p:attrName>
                                        </p:attrNameLst>
                                      </p:cBhvr>
                                    </p:animRot>
                                    <p:animRot by="120000">
                                      <p:cBhvr>
                                        <p:cTn id="14" dur="200" fill="hold">
                                          <p:stCondLst>
                                            <p:cond delay="800"/>
                                          </p:stCondLst>
                                        </p:cTn>
                                        <p:tgtEl>
                                          <p:spTgt spid="7176"/>
                                        </p:tgtEl>
                                        <p:attrNameLst>
                                          <p:attrName>r</p:attrName>
                                        </p:attrNameLst>
                                      </p:cBhvr>
                                    </p:animRo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2" grpId="0" animBg="1"/>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a:t>Mobile Business </a:t>
            </a:r>
            <a:r>
              <a:rPr lang="en-US" dirty="0" smtClean="0"/>
              <a:t>Intelligence and Office Mobile Web Apps</a:t>
            </a:r>
            <a:endParaRPr lang="en-US" dirty="0"/>
          </a:p>
        </p:txBody>
      </p:sp>
    </p:spTree>
    <p:extLst>
      <p:ext uri="{BB962C8B-B14F-4D97-AF65-F5344CB8AC3E}">
        <p14:creationId xmlns:p14="http://schemas.microsoft.com/office/powerpoint/2010/main" val="221413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Push Notifications</a:t>
            </a:r>
            <a:endParaRPr lang="en-US" dirty="0"/>
          </a:p>
        </p:txBody>
      </p:sp>
    </p:spTree>
    <p:extLst>
      <p:ext uri="{BB962C8B-B14F-4D97-AF65-F5344CB8AC3E}">
        <p14:creationId xmlns:p14="http://schemas.microsoft.com/office/powerpoint/2010/main" val="3291201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0"/>
          </p:nvPr>
        </p:nvSpPr>
        <p:spPr>
          <a:xfrm>
            <a:off x="274638" y="1212850"/>
            <a:ext cx="11887200" cy="4801314"/>
          </a:xfrm>
        </p:spPr>
        <p:txBody>
          <a:bodyPr/>
          <a:lstStyle/>
          <a:p>
            <a:r>
              <a:rPr lang="en-US" dirty="0"/>
              <a:t>Strategies for enabling mobile access</a:t>
            </a:r>
          </a:p>
          <a:p>
            <a:r>
              <a:rPr lang="en-US" dirty="0"/>
              <a:t>Classic vs. Contemporary mobile views</a:t>
            </a:r>
          </a:p>
          <a:p>
            <a:r>
              <a:rPr lang="en-US" dirty="0"/>
              <a:t>Responsive designs</a:t>
            </a:r>
          </a:p>
          <a:p>
            <a:r>
              <a:rPr lang="en-US" dirty="0"/>
              <a:t>Mobile browsing redirection</a:t>
            </a:r>
          </a:p>
          <a:p>
            <a:r>
              <a:rPr lang="en-US" dirty="0"/>
              <a:t>Business intelligence</a:t>
            </a:r>
          </a:p>
          <a:p>
            <a:r>
              <a:rPr lang="en-US" dirty="0"/>
              <a:t>Office Mobile Web Apps</a:t>
            </a:r>
          </a:p>
          <a:p>
            <a:r>
              <a:rPr lang="en-US"/>
              <a:t>Push </a:t>
            </a:r>
            <a:r>
              <a:rPr lang="en-US" smtClean="0"/>
              <a:t>notifications</a:t>
            </a:r>
            <a:endParaRPr lang="en-US" dirty="0"/>
          </a:p>
        </p:txBody>
      </p:sp>
    </p:spTree>
    <p:extLst>
      <p:ext uri="{BB962C8B-B14F-4D97-AF65-F5344CB8AC3E}">
        <p14:creationId xmlns:p14="http://schemas.microsoft.com/office/powerpoint/2010/main" val="61060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Push Notifications Overview</a:t>
            </a:r>
            <a:endParaRPr lang="en-US" dirty="0"/>
          </a:p>
        </p:txBody>
      </p:sp>
      <p:sp>
        <p:nvSpPr>
          <p:cNvPr id="5" name="Rectangle 4"/>
          <p:cNvSpPr/>
          <p:nvPr/>
        </p:nvSpPr>
        <p:spPr bwMode="auto">
          <a:xfrm>
            <a:off x="503237" y="1363662"/>
            <a:ext cx="4343400" cy="526463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b"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SharePoint Server</a:t>
            </a: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693737" y="4868862"/>
            <a:ext cx="3924300" cy="914400"/>
          </a:xfrm>
          <a:prstGeom prst="rect">
            <a:avLst/>
          </a:prstGeom>
          <a:ln>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Push Notifications Feature</a:t>
            </a:r>
            <a:endParaRPr lang="en-US" sz="2000" dirty="0">
              <a:solidFill>
                <a:schemeClr val="tx1"/>
              </a:solidFill>
            </a:endParaRPr>
          </a:p>
        </p:txBody>
      </p:sp>
      <p:sp>
        <p:nvSpPr>
          <p:cNvPr id="7" name="Rectangle 6"/>
          <p:cNvSpPr/>
          <p:nvPr/>
        </p:nvSpPr>
        <p:spPr bwMode="auto">
          <a:xfrm>
            <a:off x="712787" y="3344862"/>
            <a:ext cx="3924300" cy="914400"/>
          </a:xfrm>
          <a:prstGeom prst="rect">
            <a:avLst/>
          </a:prstGeom>
          <a:ln>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Subscription Store List</a:t>
            </a:r>
            <a:endParaRPr lang="en-US" sz="2000" dirty="0">
              <a:solidFill>
                <a:schemeClr val="tx1"/>
              </a:solidFill>
            </a:endParaRPr>
          </a:p>
        </p:txBody>
      </p:sp>
      <p:sp>
        <p:nvSpPr>
          <p:cNvPr id="8" name="Rectangle 7"/>
          <p:cNvSpPr/>
          <p:nvPr/>
        </p:nvSpPr>
        <p:spPr bwMode="auto">
          <a:xfrm>
            <a:off x="712787" y="1820862"/>
            <a:ext cx="3924300" cy="914400"/>
          </a:xfrm>
          <a:prstGeom prst="rect">
            <a:avLst/>
          </a:prstGeom>
          <a:ln>
            <a:solidFill>
              <a:schemeClr val="tx1"/>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chemeClr val="tx1"/>
                </a:solidFill>
              </a:rPr>
              <a:t>Event Receiver / Monitoring Job</a:t>
            </a:r>
            <a:endParaRPr lang="en-US" sz="2000" dirty="0">
              <a:solidFill>
                <a:schemeClr val="tx1"/>
              </a:solidFill>
            </a:endParaRPr>
          </a:p>
        </p:txBody>
      </p:sp>
      <p:sp>
        <p:nvSpPr>
          <p:cNvPr id="9" name="Cloud 8"/>
          <p:cNvSpPr/>
          <p:nvPr/>
        </p:nvSpPr>
        <p:spPr bwMode="auto">
          <a:xfrm>
            <a:off x="5312296" y="1241740"/>
            <a:ext cx="2773989" cy="1493522"/>
          </a:xfrm>
          <a:prstGeom prst="cloud">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Push Notification Service</a:t>
            </a:r>
            <a:endParaRPr lang="en-US" sz="2000" dirty="0">
              <a:gradFill>
                <a:gsLst>
                  <a:gs pos="0">
                    <a:srgbClr val="FFFFFF"/>
                  </a:gs>
                  <a:gs pos="100000">
                    <a:srgbClr val="FFFFFF"/>
                  </a:gs>
                </a:gsLst>
                <a:lin ang="5400000" scaled="0"/>
              </a:gradFill>
            </a:endParaRPr>
          </a:p>
        </p:txBody>
      </p:sp>
      <p:pic>
        <p:nvPicPr>
          <p:cNvPr id="3074" name="Picture 2" descr="C:\Users\Todd\AppData\Local\Temp\SNAGHTMLfc8023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2837" y="2033247"/>
            <a:ext cx="980784" cy="1783439"/>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45666" y="1668461"/>
            <a:ext cx="926495" cy="175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5237" y="3116262"/>
            <a:ext cx="2843212"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86285" y="4044151"/>
            <a:ext cx="4181752" cy="2563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71237" y="1090170"/>
            <a:ext cx="1012505" cy="17702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1" name="Straight Arrow Connector 10"/>
          <p:cNvCxnSpPr>
            <a:endCxn id="3076" idx="0"/>
          </p:cNvCxnSpPr>
          <p:nvPr/>
        </p:nvCxnSpPr>
        <p:spPr>
          <a:xfrm>
            <a:off x="6496843" y="2659062"/>
            <a:ext cx="0" cy="45720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66037" y="2453142"/>
            <a:ext cx="838200" cy="1591009"/>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742237" y="1363662"/>
            <a:ext cx="3429000" cy="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V="1">
            <a:off x="7970837" y="1820862"/>
            <a:ext cx="1995064" cy="413"/>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7742237" y="2278062"/>
            <a:ext cx="990600" cy="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637087" y="2278062"/>
            <a:ext cx="767216" cy="0"/>
          </a:xfrm>
          <a:prstGeom prst="straightConnector1">
            <a:avLst/>
          </a:prstGeom>
          <a:ln w="25400">
            <a:solidFill>
              <a:schemeClr val="tx1"/>
            </a:solidFill>
            <a:headEnd type="none"/>
            <a:tailEnd type="arrow"/>
          </a:ln>
        </p:spPr>
        <p:style>
          <a:lnRef idx="1">
            <a:schemeClr val="accent1"/>
          </a:lnRef>
          <a:fillRef idx="0">
            <a:schemeClr val="accent1"/>
          </a:fillRef>
          <a:effectRef idx="0">
            <a:schemeClr val="accent1"/>
          </a:effectRef>
          <a:fontRef idx="minor">
            <a:schemeClr val="tx1"/>
          </a:fontRef>
        </p:style>
      </p:cxnSp>
      <p:pic>
        <p:nvPicPr>
          <p:cNvPr id="2050" name="Picture 2" descr="C:\Users\Todd\AppData\Local\Microsoft\Windows\Temporary Internet Files\Content.IE5\63TOUEEM\MP90044867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77381" y="4836916"/>
            <a:ext cx="1599559" cy="10644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Todd\AppData\Local\Microsoft\Windows\Temporary Internet Files\Content.IE5\63TOUEEM\MP90044867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8309" y="4428568"/>
            <a:ext cx="1597068" cy="106283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Todd\AppData\Local\Microsoft\Windows\Temporary Internet Files\Content.IE5\63TOUEEM\MP90044867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82704" y="2633761"/>
            <a:ext cx="681050" cy="45323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C:\Users\Todd\AppData\Local\Microsoft\Windows\Temporary Internet Files\Content.IE5\63TOUEEM\MP90044867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068388" y="2332930"/>
            <a:ext cx="681050" cy="45323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C:\Users\Todd\AppData\Local\Microsoft\Windows\Temporary Internet Files\Content.IE5\63TOUEEM\MP900448676[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36964" y="1699102"/>
            <a:ext cx="681050" cy="453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7826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2" presetClass="entr" presetSubtype="8"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8"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22" presetClass="entr" presetSubtype="8"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1000" fill="hold"/>
                                        <p:tgtEl>
                                          <p:spTgt spid="21"/>
                                        </p:tgtEl>
                                        <p:attrNameLst>
                                          <p:attrName>ppt_w</p:attrName>
                                        </p:attrNameLst>
                                      </p:cBhvr>
                                      <p:tavLst>
                                        <p:tav tm="0">
                                          <p:val>
                                            <p:fltVal val="0"/>
                                          </p:val>
                                        </p:tav>
                                        <p:tav tm="100000">
                                          <p:val>
                                            <p:strVal val="#ppt_w"/>
                                          </p:val>
                                        </p:tav>
                                      </p:tavLst>
                                    </p:anim>
                                    <p:anim calcmode="lin" valueType="num">
                                      <p:cBhvr>
                                        <p:cTn id="30" dur="1000" fill="hold"/>
                                        <p:tgtEl>
                                          <p:spTgt spid="21"/>
                                        </p:tgtEl>
                                        <p:attrNameLst>
                                          <p:attrName>ppt_h</p:attrName>
                                        </p:attrNameLst>
                                      </p:cBhvr>
                                      <p:tavLst>
                                        <p:tav tm="0">
                                          <p:val>
                                            <p:fltVal val="0"/>
                                          </p:val>
                                        </p:tav>
                                        <p:tav tm="100000">
                                          <p:val>
                                            <p:strVal val="#ppt_h"/>
                                          </p:val>
                                        </p:tav>
                                      </p:tavLst>
                                    </p:anim>
                                    <p:anim calcmode="lin" valueType="num">
                                      <p:cBhvr>
                                        <p:cTn id="31" dur="1000" fill="hold"/>
                                        <p:tgtEl>
                                          <p:spTgt spid="21"/>
                                        </p:tgtEl>
                                        <p:attrNameLst>
                                          <p:attrName>style.rotation</p:attrName>
                                        </p:attrNameLst>
                                      </p:cBhvr>
                                      <p:tavLst>
                                        <p:tav tm="0">
                                          <p:val>
                                            <p:fltVal val="90"/>
                                          </p:val>
                                        </p:tav>
                                        <p:tav tm="100000">
                                          <p:val>
                                            <p:fltVal val="0"/>
                                          </p:val>
                                        </p:tav>
                                      </p:tavLst>
                                    </p:anim>
                                    <p:animEffect transition="in" filter="fade">
                                      <p:cBhvr>
                                        <p:cTn id="32" dur="1000"/>
                                        <p:tgtEl>
                                          <p:spTgt spid="21"/>
                                        </p:tgtEl>
                                      </p:cBhvr>
                                    </p:animEffect>
                                  </p:childTnLst>
                                </p:cTn>
                              </p:par>
                              <p:par>
                                <p:cTn id="33" presetID="31" presetClass="entr" presetSubtype="0" fill="hold" nodeType="withEffect">
                                  <p:stCondLst>
                                    <p:cond delay="0"/>
                                  </p:stCondLst>
                                  <p:childTnLst>
                                    <p:set>
                                      <p:cBhvr>
                                        <p:cTn id="34" dur="1" fill="hold">
                                          <p:stCondLst>
                                            <p:cond delay="0"/>
                                          </p:stCondLst>
                                        </p:cTn>
                                        <p:tgtEl>
                                          <p:spTgt spid="2050"/>
                                        </p:tgtEl>
                                        <p:attrNameLst>
                                          <p:attrName>style.visibility</p:attrName>
                                        </p:attrNameLst>
                                      </p:cBhvr>
                                      <p:to>
                                        <p:strVal val="visible"/>
                                      </p:to>
                                    </p:set>
                                    <p:anim calcmode="lin" valueType="num">
                                      <p:cBhvr>
                                        <p:cTn id="35" dur="1000" fill="hold"/>
                                        <p:tgtEl>
                                          <p:spTgt spid="2050"/>
                                        </p:tgtEl>
                                        <p:attrNameLst>
                                          <p:attrName>ppt_w</p:attrName>
                                        </p:attrNameLst>
                                      </p:cBhvr>
                                      <p:tavLst>
                                        <p:tav tm="0">
                                          <p:val>
                                            <p:fltVal val="0"/>
                                          </p:val>
                                        </p:tav>
                                        <p:tav tm="100000">
                                          <p:val>
                                            <p:strVal val="#ppt_w"/>
                                          </p:val>
                                        </p:tav>
                                      </p:tavLst>
                                    </p:anim>
                                    <p:anim calcmode="lin" valueType="num">
                                      <p:cBhvr>
                                        <p:cTn id="36" dur="1000" fill="hold"/>
                                        <p:tgtEl>
                                          <p:spTgt spid="2050"/>
                                        </p:tgtEl>
                                        <p:attrNameLst>
                                          <p:attrName>ppt_h</p:attrName>
                                        </p:attrNameLst>
                                      </p:cBhvr>
                                      <p:tavLst>
                                        <p:tav tm="0">
                                          <p:val>
                                            <p:fltVal val="0"/>
                                          </p:val>
                                        </p:tav>
                                        <p:tav tm="100000">
                                          <p:val>
                                            <p:strVal val="#ppt_h"/>
                                          </p:val>
                                        </p:tav>
                                      </p:tavLst>
                                    </p:anim>
                                    <p:anim calcmode="lin" valueType="num">
                                      <p:cBhvr>
                                        <p:cTn id="37" dur="1000" fill="hold"/>
                                        <p:tgtEl>
                                          <p:spTgt spid="2050"/>
                                        </p:tgtEl>
                                        <p:attrNameLst>
                                          <p:attrName>style.rotation</p:attrName>
                                        </p:attrNameLst>
                                      </p:cBhvr>
                                      <p:tavLst>
                                        <p:tav tm="0">
                                          <p:val>
                                            <p:fltVal val="90"/>
                                          </p:val>
                                        </p:tav>
                                        <p:tav tm="100000">
                                          <p:val>
                                            <p:fltVal val="0"/>
                                          </p:val>
                                        </p:tav>
                                      </p:tavLst>
                                    </p:anim>
                                    <p:animEffect transition="in" filter="fade">
                                      <p:cBhvr>
                                        <p:cTn id="38" dur="1000"/>
                                        <p:tgtEl>
                                          <p:spTgt spid="2050"/>
                                        </p:tgtEl>
                                      </p:cBhvr>
                                    </p:animEffect>
                                  </p:childTnLst>
                                </p:cTn>
                              </p:par>
                              <p:par>
                                <p:cTn id="39" presetID="31"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fltVal val="0"/>
                                          </p:val>
                                        </p:tav>
                                        <p:tav tm="100000">
                                          <p:val>
                                            <p:strVal val="#ppt_w"/>
                                          </p:val>
                                        </p:tav>
                                      </p:tavLst>
                                    </p:anim>
                                    <p:anim calcmode="lin" valueType="num">
                                      <p:cBhvr>
                                        <p:cTn id="42" dur="1000" fill="hold"/>
                                        <p:tgtEl>
                                          <p:spTgt spid="22"/>
                                        </p:tgtEl>
                                        <p:attrNameLst>
                                          <p:attrName>ppt_h</p:attrName>
                                        </p:attrNameLst>
                                      </p:cBhvr>
                                      <p:tavLst>
                                        <p:tav tm="0">
                                          <p:val>
                                            <p:fltVal val="0"/>
                                          </p:val>
                                        </p:tav>
                                        <p:tav tm="100000">
                                          <p:val>
                                            <p:strVal val="#ppt_h"/>
                                          </p:val>
                                        </p:tav>
                                      </p:tavLst>
                                    </p:anim>
                                    <p:anim calcmode="lin" valueType="num">
                                      <p:cBhvr>
                                        <p:cTn id="43" dur="1000" fill="hold"/>
                                        <p:tgtEl>
                                          <p:spTgt spid="22"/>
                                        </p:tgtEl>
                                        <p:attrNameLst>
                                          <p:attrName>style.rotation</p:attrName>
                                        </p:attrNameLst>
                                      </p:cBhvr>
                                      <p:tavLst>
                                        <p:tav tm="0">
                                          <p:val>
                                            <p:fltVal val="90"/>
                                          </p:val>
                                        </p:tav>
                                        <p:tav tm="100000">
                                          <p:val>
                                            <p:fltVal val="0"/>
                                          </p:val>
                                        </p:tav>
                                      </p:tavLst>
                                    </p:anim>
                                    <p:animEffect transition="in" filter="fade">
                                      <p:cBhvr>
                                        <p:cTn id="44" dur="1000"/>
                                        <p:tgtEl>
                                          <p:spTgt spid="22"/>
                                        </p:tgtEl>
                                      </p:cBhvr>
                                    </p:animEffect>
                                  </p:childTnLst>
                                </p:cTn>
                              </p:par>
                              <p:par>
                                <p:cTn id="45" presetID="3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fltVal val="0"/>
                                          </p:val>
                                        </p:tav>
                                        <p:tav tm="100000">
                                          <p:val>
                                            <p:strVal val="#ppt_w"/>
                                          </p:val>
                                        </p:tav>
                                      </p:tavLst>
                                    </p:anim>
                                    <p:anim calcmode="lin" valueType="num">
                                      <p:cBhvr>
                                        <p:cTn id="48" dur="1000" fill="hold"/>
                                        <p:tgtEl>
                                          <p:spTgt spid="23"/>
                                        </p:tgtEl>
                                        <p:attrNameLst>
                                          <p:attrName>ppt_h</p:attrName>
                                        </p:attrNameLst>
                                      </p:cBhvr>
                                      <p:tavLst>
                                        <p:tav tm="0">
                                          <p:val>
                                            <p:fltVal val="0"/>
                                          </p:val>
                                        </p:tav>
                                        <p:tav tm="100000">
                                          <p:val>
                                            <p:strVal val="#ppt_h"/>
                                          </p:val>
                                        </p:tav>
                                      </p:tavLst>
                                    </p:anim>
                                    <p:anim calcmode="lin" valueType="num">
                                      <p:cBhvr>
                                        <p:cTn id="49" dur="1000" fill="hold"/>
                                        <p:tgtEl>
                                          <p:spTgt spid="23"/>
                                        </p:tgtEl>
                                        <p:attrNameLst>
                                          <p:attrName>style.rotation</p:attrName>
                                        </p:attrNameLst>
                                      </p:cBhvr>
                                      <p:tavLst>
                                        <p:tav tm="0">
                                          <p:val>
                                            <p:fltVal val="90"/>
                                          </p:val>
                                        </p:tav>
                                        <p:tav tm="100000">
                                          <p:val>
                                            <p:fltVal val="0"/>
                                          </p:val>
                                        </p:tav>
                                      </p:tavLst>
                                    </p:anim>
                                    <p:animEffect transition="in" filter="fade">
                                      <p:cBhvr>
                                        <p:cTn id="50" dur="1000"/>
                                        <p:tgtEl>
                                          <p:spTgt spid="23"/>
                                        </p:tgtEl>
                                      </p:cBhvr>
                                    </p:animEffect>
                                  </p:childTnLst>
                                </p:cTn>
                              </p:par>
                              <p:par>
                                <p:cTn id="51" presetID="31" presetClass="entr" presetSubtype="0" fill="hold" nodeType="with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1000" fill="hold"/>
                                        <p:tgtEl>
                                          <p:spTgt spid="26"/>
                                        </p:tgtEl>
                                        <p:attrNameLst>
                                          <p:attrName>ppt_w</p:attrName>
                                        </p:attrNameLst>
                                      </p:cBhvr>
                                      <p:tavLst>
                                        <p:tav tm="0">
                                          <p:val>
                                            <p:fltVal val="0"/>
                                          </p:val>
                                        </p:tav>
                                        <p:tav tm="100000">
                                          <p:val>
                                            <p:strVal val="#ppt_w"/>
                                          </p:val>
                                        </p:tav>
                                      </p:tavLst>
                                    </p:anim>
                                    <p:anim calcmode="lin" valueType="num">
                                      <p:cBhvr>
                                        <p:cTn id="54" dur="1000" fill="hold"/>
                                        <p:tgtEl>
                                          <p:spTgt spid="26"/>
                                        </p:tgtEl>
                                        <p:attrNameLst>
                                          <p:attrName>ppt_h</p:attrName>
                                        </p:attrNameLst>
                                      </p:cBhvr>
                                      <p:tavLst>
                                        <p:tav tm="0">
                                          <p:val>
                                            <p:fltVal val="0"/>
                                          </p:val>
                                        </p:tav>
                                        <p:tav tm="100000">
                                          <p:val>
                                            <p:strVal val="#ppt_h"/>
                                          </p:val>
                                        </p:tav>
                                      </p:tavLst>
                                    </p:anim>
                                    <p:anim calcmode="lin" valueType="num">
                                      <p:cBhvr>
                                        <p:cTn id="55" dur="1000" fill="hold"/>
                                        <p:tgtEl>
                                          <p:spTgt spid="26"/>
                                        </p:tgtEl>
                                        <p:attrNameLst>
                                          <p:attrName>style.rotation</p:attrName>
                                        </p:attrNameLst>
                                      </p:cBhvr>
                                      <p:tavLst>
                                        <p:tav tm="0">
                                          <p:val>
                                            <p:fltVal val="90"/>
                                          </p:val>
                                        </p:tav>
                                        <p:tav tm="100000">
                                          <p:val>
                                            <p:fltVal val="0"/>
                                          </p:val>
                                        </p:tav>
                                      </p:tavLst>
                                    </p:anim>
                                    <p:animEffect transition="in" filter="fade">
                                      <p:cBhvr>
                                        <p:cTn id="56"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Enabling Mobile Push Notifications</a:t>
            </a:r>
            <a:endParaRPr lang="en-US" dirty="0"/>
          </a:p>
        </p:txBody>
      </p:sp>
      <p:sp>
        <p:nvSpPr>
          <p:cNvPr id="6" name="Text Placeholder 5"/>
          <p:cNvSpPr>
            <a:spLocks noGrp="1"/>
          </p:cNvSpPr>
          <p:nvPr>
            <p:ph type="body" sz="quarter" idx="10"/>
          </p:nvPr>
        </p:nvSpPr>
        <p:spPr>
          <a:xfrm>
            <a:off x="274638" y="1212851"/>
            <a:ext cx="11658599" cy="4678204"/>
          </a:xfrm>
        </p:spPr>
        <p:txBody>
          <a:bodyPr/>
          <a:lstStyle/>
          <a:p>
            <a:r>
              <a:rPr lang="en-US" dirty="0" smtClean="0"/>
              <a:t>Send notifications to mobile devices based on actions that occur in SharePoint</a:t>
            </a:r>
          </a:p>
          <a:p>
            <a:r>
              <a:rPr lang="en-US" sz="2000" dirty="0" smtClean="0">
                <a:gradFill>
                  <a:gsLst>
                    <a:gs pos="1250">
                      <a:schemeClr val="tx1"/>
                    </a:gs>
                    <a:gs pos="100000">
                      <a:schemeClr val="tx1"/>
                    </a:gs>
                  </a:gsLst>
                  <a:lin ang="5400000" scaled="0"/>
                </a:gradFill>
                <a:latin typeface="+mn-lt"/>
              </a:rPr>
              <a:t>Items/Documents changing in List/Libraries are good examples</a:t>
            </a:r>
          </a:p>
          <a:p>
            <a:r>
              <a:rPr lang="en-US" dirty="0"/>
              <a:t>Activate Push </a:t>
            </a:r>
            <a:r>
              <a:rPr lang="en-US" dirty="0" smtClean="0"/>
              <a:t>Notifications Feature</a:t>
            </a:r>
          </a:p>
          <a:p>
            <a:r>
              <a:rPr lang="en-US" sz="2000" dirty="0">
                <a:solidFill>
                  <a:schemeClr val="tx1"/>
                </a:solidFill>
                <a:latin typeface="Consolas" pitchFamily="49" charset="0"/>
                <a:cs typeface="Consolas" pitchFamily="49" charset="0"/>
              </a:rPr>
              <a:t>Enable-</a:t>
            </a:r>
            <a:r>
              <a:rPr lang="en-US" sz="2000" dirty="0" err="1">
                <a:solidFill>
                  <a:schemeClr val="tx1"/>
                </a:solidFill>
                <a:latin typeface="Consolas" pitchFamily="49" charset="0"/>
                <a:cs typeface="Consolas" pitchFamily="49" charset="0"/>
              </a:rPr>
              <a:t>SPFeature</a:t>
            </a:r>
            <a:r>
              <a:rPr lang="en-US" sz="2000" dirty="0">
                <a:solidFill>
                  <a:schemeClr val="tx1"/>
                </a:solidFill>
                <a:latin typeface="Consolas" pitchFamily="49" charset="0"/>
                <a:cs typeface="Consolas" pitchFamily="49" charset="0"/>
              </a:rPr>
              <a:t> -Identity </a:t>
            </a:r>
            <a:r>
              <a:rPr lang="en-US" sz="2000" dirty="0" err="1" smtClean="0">
                <a:solidFill>
                  <a:schemeClr val="tx1"/>
                </a:solidFill>
                <a:latin typeface="Consolas" pitchFamily="49" charset="0"/>
                <a:cs typeface="Consolas" pitchFamily="49" charset="0"/>
              </a:rPr>
              <a:t>PhonePNSubscriber</a:t>
            </a:r>
            <a:r>
              <a:rPr lang="en-US" sz="2000" dirty="0" smtClean="0">
                <a:solidFill>
                  <a:schemeClr val="tx1"/>
                </a:solidFill>
                <a:latin typeface="Consolas" pitchFamily="49" charset="0"/>
                <a:cs typeface="Consolas" pitchFamily="49" charset="0"/>
              </a:rPr>
              <a:t> -URL &lt;SITE URL&gt; </a:t>
            </a:r>
          </a:p>
          <a:p>
            <a:r>
              <a:rPr lang="en-US" dirty="0" smtClean="0"/>
              <a:t>What </a:t>
            </a:r>
            <a:r>
              <a:rPr lang="en-US" dirty="0"/>
              <a:t>Does The Feature Do?</a:t>
            </a:r>
          </a:p>
          <a:p>
            <a:r>
              <a:rPr lang="en-US" sz="2000" dirty="0">
                <a:gradFill>
                  <a:gsLst>
                    <a:gs pos="1250">
                      <a:schemeClr val="tx1"/>
                    </a:gs>
                    <a:gs pos="100000">
                      <a:schemeClr val="tx1"/>
                    </a:gs>
                  </a:gsLst>
                  <a:lin ang="5400000" scaled="0"/>
                </a:gradFill>
                <a:latin typeface="+mn-lt"/>
              </a:rPr>
              <a:t>Creates the Subscription </a:t>
            </a:r>
            <a:r>
              <a:rPr lang="en-US" sz="2000" dirty="0" smtClean="0">
                <a:gradFill>
                  <a:gsLst>
                    <a:gs pos="1250">
                      <a:schemeClr val="tx1"/>
                    </a:gs>
                    <a:gs pos="100000">
                      <a:schemeClr val="tx1"/>
                    </a:gs>
                  </a:gsLst>
                  <a:lin ang="5400000" scaled="0"/>
                </a:gradFill>
                <a:latin typeface="+mn-lt"/>
              </a:rPr>
              <a:t>Store </a:t>
            </a:r>
            <a:r>
              <a:rPr lang="en-US" sz="2000" dirty="0">
                <a:gradFill>
                  <a:gsLst>
                    <a:gs pos="1250">
                      <a:schemeClr val="tx1"/>
                    </a:gs>
                    <a:gs pos="100000">
                      <a:schemeClr val="tx1"/>
                    </a:gs>
                  </a:gsLst>
                  <a:lin ang="5400000" scaled="0"/>
                </a:gradFill>
                <a:latin typeface="+mn-lt"/>
              </a:rPr>
              <a:t>hidden list </a:t>
            </a:r>
          </a:p>
          <a:p>
            <a:r>
              <a:rPr lang="en-US" sz="2000" dirty="0">
                <a:gradFill>
                  <a:gsLst>
                    <a:gs pos="1250">
                      <a:schemeClr val="tx1"/>
                    </a:gs>
                    <a:gs pos="100000">
                      <a:schemeClr val="tx1"/>
                    </a:gs>
                  </a:gsLst>
                  <a:lin ang="5400000" scaled="0"/>
                </a:gradFill>
                <a:latin typeface="+mn-lt"/>
              </a:rPr>
              <a:t>Stores which devices have subscribed to notifications</a:t>
            </a:r>
          </a:p>
          <a:p>
            <a:r>
              <a:rPr lang="en-US" sz="2000" dirty="0">
                <a:gradFill>
                  <a:gsLst>
                    <a:gs pos="1250">
                      <a:schemeClr val="tx1"/>
                    </a:gs>
                    <a:gs pos="100000">
                      <a:schemeClr val="tx1"/>
                    </a:gs>
                  </a:gsLst>
                  <a:lin ang="5400000" scaled="0"/>
                </a:gradFill>
                <a:latin typeface="+mn-lt"/>
              </a:rPr>
              <a:t>Devices register or unregister themselves in the list</a:t>
            </a:r>
          </a:p>
          <a:p>
            <a:r>
              <a:rPr lang="en-US" sz="2000" dirty="0">
                <a:gradFill>
                  <a:gsLst>
                    <a:gs pos="1250">
                      <a:schemeClr val="tx1"/>
                    </a:gs>
                    <a:gs pos="100000">
                      <a:schemeClr val="tx1"/>
                    </a:gs>
                  </a:gsLst>
                  <a:lin ang="5400000" scaled="0"/>
                </a:gradFill>
                <a:latin typeface="+mn-lt"/>
              </a:rPr>
              <a:t>List cannot be viewed directly by any user no matter what their permissions are</a:t>
            </a:r>
          </a:p>
        </p:txBody>
      </p:sp>
    </p:spTree>
    <p:extLst>
      <p:ext uri="{BB962C8B-B14F-4D97-AF65-F5344CB8AC3E}">
        <p14:creationId xmlns:p14="http://schemas.microsoft.com/office/powerpoint/2010/main" val="1344283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Implementing Push Notifications</a:t>
            </a:r>
            <a:endParaRPr lang="en-US" dirty="0"/>
          </a:p>
        </p:txBody>
      </p:sp>
      <p:sp>
        <p:nvSpPr>
          <p:cNvPr id="6" name="Text Placeholder 5"/>
          <p:cNvSpPr>
            <a:spLocks noGrp="1"/>
          </p:cNvSpPr>
          <p:nvPr>
            <p:ph type="body" sz="quarter" idx="10"/>
          </p:nvPr>
        </p:nvSpPr>
        <p:spPr>
          <a:xfrm>
            <a:off x="274638" y="1212851"/>
            <a:ext cx="11658599" cy="4678204"/>
          </a:xfrm>
        </p:spPr>
        <p:txBody>
          <a:bodyPr/>
          <a:lstStyle/>
          <a:p>
            <a:r>
              <a:rPr lang="en-US" dirty="0" smtClean="0"/>
              <a:t>Create an Event Receiver / Monitoring Job</a:t>
            </a:r>
          </a:p>
          <a:p>
            <a:r>
              <a:rPr lang="en-US" sz="2000" dirty="0" smtClean="0">
                <a:gradFill>
                  <a:gsLst>
                    <a:gs pos="1250">
                      <a:schemeClr val="tx1"/>
                    </a:gs>
                    <a:gs pos="100000">
                      <a:schemeClr val="tx1"/>
                    </a:gs>
                  </a:gsLst>
                  <a:lin ang="5400000" scaled="0"/>
                </a:gradFill>
                <a:latin typeface="+mn-lt"/>
              </a:rPr>
              <a:t>This code detects when something in SharePoint has changed and proceeds to send the notifications</a:t>
            </a:r>
          </a:p>
          <a:p>
            <a:r>
              <a:rPr lang="en-US" dirty="0" smtClean="0"/>
              <a:t>Create the code to send the notifications</a:t>
            </a:r>
          </a:p>
          <a:p>
            <a:r>
              <a:rPr lang="en-US" sz="2000" dirty="0">
                <a:gradFill>
                  <a:gsLst>
                    <a:gs pos="1250">
                      <a:schemeClr val="tx1"/>
                    </a:gs>
                    <a:gs pos="100000">
                      <a:schemeClr val="tx1"/>
                    </a:gs>
                  </a:gsLst>
                  <a:lin ang="5400000" scaled="0"/>
                </a:gradFill>
                <a:latin typeface="+mn-lt"/>
              </a:rPr>
              <a:t>This code </a:t>
            </a:r>
            <a:r>
              <a:rPr lang="en-US" sz="2000" dirty="0" smtClean="0">
                <a:gradFill>
                  <a:gsLst>
                    <a:gs pos="1250">
                      <a:schemeClr val="tx1"/>
                    </a:gs>
                    <a:gs pos="100000">
                      <a:schemeClr val="tx1"/>
                    </a:gs>
                  </a:gsLst>
                  <a:lin ang="5400000" scaled="0"/>
                </a:gradFill>
                <a:latin typeface="+mn-lt"/>
              </a:rPr>
              <a:t>actually sends the notifications</a:t>
            </a:r>
            <a:endParaRPr lang="en-US" sz="2000" dirty="0">
              <a:gradFill>
                <a:gsLst>
                  <a:gs pos="1250">
                    <a:schemeClr val="tx1"/>
                  </a:gs>
                  <a:gs pos="100000">
                    <a:schemeClr val="tx1"/>
                  </a:gs>
                </a:gsLst>
                <a:lin ang="5400000" scaled="0"/>
              </a:gradFill>
              <a:latin typeface="+mn-lt"/>
            </a:endParaRPr>
          </a:p>
          <a:p>
            <a:r>
              <a:rPr lang="en-US" dirty="0" smtClean="0"/>
              <a:t>Create the mobile applications to receive the notifications</a:t>
            </a:r>
          </a:p>
          <a:p>
            <a:r>
              <a:rPr lang="en-US" sz="2000" dirty="0" smtClean="0">
                <a:gradFill>
                  <a:gsLst>
                    <a:gs pos="1250">
                      <a:schemeClr val="tx1"/>
                    </a:gs>
                    <a:gs pos="100000">
                      <a:schemeClr val="tx1"/>
                    </a:gs>
                  </a:gsLst>
                  <a:lin ang="5400000" scaled="0"/>
                </a:gradFill>
                <a:latin typeface="+mn-lt"/>
              </a:rPr>
              <a:t>The mobile application should allow users to subscribe and unsubscribe from push notifications</a:t>
            </a:r>
          </a:p>
          <a:p>
            <a:r>
              <a:rPr lang="en-US" sz="2000" dirty="0" smtClean="0">
                <a:gradFill>
                  <a:gsLst>
                    <a:gs pos="1250">
                      <a:schemeClr val="tx1"/>
                    </a:gs>
                    <a:gs pos="100000">
                      <a:schemeClr val="tx1"/>
                    </a:gs>
                  </a:gsLst>
                  <a:lin ang="5400000" scaled="0"/>
                </a:gradFill>
                <a:latin typeface="+mn-lt"/>
              </a:rPr>
              <a:t>The mobile application is responsible for receiving, processing, and displaying notifications</a:t>
            </a:r>
            <a:endParaRPr lang="en-US" sz="2000" dirty="0">
              <a:gradFill>
                <a:gsLst>
                  <a:gs pos="1250">
                    <a:schemeClr val="tx1"/>
                  </a:gs>
                  <a:gs pos="100000">
                    <a:schemeClr val="tx1"/>
                  </a:gs>
                </a:gsLst>
                <a:lin ang="5400000" scaled="0"/>
              </a:gradFill>
              <a:latin typeface="+mn-lt"/>
            </a:endParaRPr>
          </a:p>
          <a:p>
            <a:endParaRPr lang="en-US" dirty="0" smtClean="0"/>
          </a:p>
        </p:txBody>
      </p:sp>
    </p:spTree>
    <p:extLst>
      <p:ext uri="{BB962C8B-B14F-4D97-AF65-F5344CB8AC3E}">
        <p14:creationId xmlns:p14="http://schemas.microsoft.com/office/powerpoint/2010/main" val="63661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0"/>
          </p:nvPr>
        </p:nvSpPr>
        <p:spPr>
          <a:xfrm>
            <a:off x="274638" y="1212850"/>
            <a:ext cx="11887200" cy="4838248"/>
          </a:xfrm>
        </p:spPr>
        <p:txBody>
          <a:bodyPr/>
          <a:lstStyle/>
          <a:p>
            <a:r>
              <a:rPr lang="en-US" sz="2800" dirty="0"/>
              <a:t>Overview of mobile devices and SharePoint Server 2013</a:t>
            </a:r>
          </a:p>
          <a:p>
            <a:r>
              <a:rPr lang="en-US" sz="2800" dirty="0">
                <a:latin typeface="+mn-lt"/>
                <a:hlinkClick r:id="rId2"/>
              </a:rPr>
              <a:t>http://technet.microsoft.com/en-us/library/fp161351(v=office.15).aspx</a:t>
            </a:r>
            <a:endParaRPr lang="en-US" sz="2800" dirty="0">
              <a:latin typeface="+mn-lt"/>
            </a:endParaRPr>
          </a:p>
          <a:p>
            <a:r>
              <a:rPr lang="en-US" sz="2800" dirty="0"/>
              <a:t>What's new for mobile devices in SharePoint Server 2013</a:t>
            </a:r>
          </a:p>
          <a:p>
            <a:r>
              <a:rPr lang="en-US" sz="2800" dirty="0">
                <a:latin typeface="+mn-lt"/>
                <a:hlinkClick r:id="rId3"/>
              </a:rPr>
              <a:t>http://technet.microsoft.com/en-us/library/fp161352(v=office.15).aspx</a:t>
            </a:r>
            <a:endParaRPr lang="en-US" sz="2800" dirty="0">
              <a:latin typeface="+mn-lt"/>
            </a:endParaRPr>
          </a:p>
          <a:p>
            <a:r>
              <a:rPr lang="en-US" sz="2800" dirty="0" smtClean="0"/>
              <a:t>Enabling Effective Device Channel JavaScript</a:t>
            </a:r>
          </a:p>
          <a:p>
            <a:r>
              <a:rPr lang="en-US" sz="2800" dirty="0">
                <a:latin typeface="+mn-lt"/>
                <a:hlinkClick r:id="rId4"/>
              </a:rPr>
              <a:t>http://www.toddbaginski.com/blog</a:t>
            </a:r>
            <a:endParaRPr lang="en-US" sz="2800" dirty="0">
              <a:latin typeface="+mn-lt"/>
            </a:endParaRPr>
          </a:p>
          <a:p>
            <a:r>
              <a:rPr lang="en-US" sz="2800" dirty="0"/>
              <a:t>Deploy Office Web Apps Server</a:t>
            </a:r>
          </a:p>
          <a:p>
            <a:r>
              <a:rPr lang="en-US" sz="2800" dirty="0">
                <a:latin typeface="+mn-lt"/>
                <a:hlinkClick r:id="rId5"/>
              </a:rPr>
              <a:t>http://technet.microsoft.com/en-us/library/jj219455(v=office.15)</a:t>
            </a:r>
            <a:endParaRPr lang="en-US" sz="2800" dirty="0">
              <a:latin typeface="+mn-lt"/>
            </a:endParaRPr>
          </a:p>
          <a:p>
            <a:r>
              <a:rPr lang="en-US" sz="2800" dirty="0"/>
              <a:t>Configure SharePoint 2013 to use Office Web Apps</a:t>
            </a:r>
          </a:p>
          <a:p>
            <a:r>
              <a:rPr lang="en-US" sz="2800" dirty="0">
                <a:latin typeface="+mn-lt"/>
                <a:hlinkClick r:id="rId6"/>
              </a:rPr>
              <a:t>http://technet.microsoft.com/en-us/library/ff431687(v=office.15)</a:t>
            </a:r>
            <a:endParaRPr lang="en-US" sz="2800" dirty="0">
              <a:latin typeface="+mn-lt"/>
            </a:endParaRPr>
          </a:p>
        </p:txBody>
      </p:sp>
    </p:spTree>
    <p:extLst>
      <p:ext uri="{BB962C8B-B14F-4D97-AF65-F5344CB8AC3E}">
        <p14:creationId xmlns:p14="http://schemas.microsoft.com/office/powerpoint/2010/main" val="341613923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Strategies for enabling mobile access</a:t>
            </a:r>
          </a:p>
        </p:txBody>
      </p:sp>
    </p:spTree>
    <p:extLst>
      <p:ext uri="{BB962C8B-B14F-4D97-AF65-F5344CB8AC3E}">
        <p14:creationId xmlns:p14="http://schemas.microsoft.com/office/powerpoint/2010/main" val="297041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Todd\AppData\Local\Temp\SNAGHTML25689da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2880" y="2430970"/>
            <a:ext cx="1795986" cy="32639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Todd\AppData\Local\Temp\SNAGHTML56037e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2437" y="2430462"/>
            <a:ext cx="1795229" cy="326440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C:\Users\Todd\AppData\Local\Temp\SNAGHTML85b178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88400" y="2430970"/>
            <a:ext cx="1795228" cy="3264408"/>
          </a:xfrm>
          <a:prstGeom prst="rect">
            <a:avLst/>
          </a:prstGeom>
          <a:noFill/>
          <a:extLst>
            <a:ext uri="{909E8E84-426E-40DD-AFC4-6F175D3DCCD1}">
              <a14:hiddenFill xmlns:a14="http://schemas.microsoft.com/office/drawing/2010/main">
                <a:solidFill>
                  <a:srgbClr val="FFFFFF"/>
                </a:solidFill>
              </a14:hiddenFill>
            </a:ext>
          </a:extLst>
        </p:spPr>
      </p:pic>
      <p:sp>
        <p:nvSpPr>
          <p:cNvPr id="17" name="Title 16"/>
          <p:cNvSpPr>
            <a:spLocks noGrp="1"/>
          </p:cNvSpPr>
          <p:nvPr>
            <p:ph type="title"/>
          </p:nvPr>
        </p:nvSpPr>
        <p:spPr/>
        <p:txBody>
          <a:bodyPr/>
          <a:lstStyle/>
          <a:p>
            <a:r>
              <a:rPr lang="en-US" dirty="0"/>
              <a:t>Many Mobile Options Exist</a:t>
            </a:r>
          </a:p>
        </p:txBody>
      </p:sp>
      <p:sp>
        <p:nvSpPr>
          <p:cNvPr id="6" name="Text Placeholder 5"/>
          <p:cNvSpPr>
            <a:spLocks noGrp="1"/>
          </p:cNvSpPr>
          <p:nvPr>
            <p:ph type="body" sz="quarter" idx="10"/>
          </p:nvPr>
        </p:nvSpPr>
        <p:spPr>
          <a:xfrm>
            <a:off x="274638" y="1212850"/>
            <a:ext cx="11887200" cy="4124206"/>
          </a:xfrm>
        </p:spPr>
        <p:txBody>
          <a:bodyPr/>
          <a:lstStyle/>
          <a:p>
            <a:r>
              <a:rPr lang="en-US" dirty="0"/>
              <a:t>Out of the box mobile views</a:t>
            </a:r>
          </a:p>
          <a:p>
            <a:r>
              <a:rPr lang="en-US" dirty="0" smtClean="0"/>
              <a:t>Responsive </a:t>
            </a:r>
            <a:r>
              <a:rPr lang="en-US" dirty="0"/>
              <a:t>designs</a:t>
            </a:r>
          </a:p>
          <a:p>
            <a:r>
              <a:rPr lang="en-US" dirty="0" smtClean="0"/>
              <a:t>Custom </a:t>
            </a:r>
            <a:r>
              <a:rPr lang="en-US" dirty="0"/>
              <a:t>mobile </a:t>
            </a:r>
            <a:r>
              <a:rPr lang="en-US" dirty="0" smtClean="0"/>
              <a:t>views</a:t>
            </a:r>
            <a:endParaRPr lang="en-US" dirty="0"/>
          </a:p>
          <a:p>
            <a:pPr lvl="1"/>
            <a:r>
              <a:rPr lang="en-US" dirty="0"/>
              <a:t>Device </a:t>
            </a:r>
            <a:r>
              <a:rPr lang="en-US" dirty="0" smtClean="0"/>
              <a:t>channels</a:t>
            </a:r>
          </a:p>
          <a:p>
            <a:pPr lvl="1"/>
            <a:r>
              <a:rPr lang="en-US" dirty="0" smtClean="0"/>
              <a:t>Combinations</a:t>
            </a:r>
            <a:endParaRPr lang="en-US" dirty="0"/>
          </a:p>
          <a:p>
            <a:r>
              <a:rPr lang="en-US" dirty="0"/>
              <a:t>Mobile Apps</a:t>
            </a:r>
          </a:p>
          <a:p>
            <a:pPr lvl="1"/>
            <a:r>
              <a:rPr lang="en-US" dirty="0"/>
              <a:t>Native</a:t>
            </a:r>
          </a:p>
          <a:p>
            <a:pPr lvl="1"/>
            <a:r>
              <a:rPr lang="en-US" dirty="0"/>
              <a:t>Cross Device Compatible</a:t>
            </a:r>
          </a:p>
        </p:txBody>
      </p:sp>
      <p:pic>
        <p:nvPicPr>
          <p:cNvPr id="103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0661" y="2380113"/>
            <a:ext cx="6272212" cy="423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08437" y="3680300"/>
            <a:ext cx="1792224" cy="3256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p:nvPr/>
        </p:nvGrpSpPr>
        <p:grpSpPr>
          <a:xfrm>
            <a:off x="5496565" y="2132806"/>
            <a:ext cx="6096000" cy="4810125"/>
            <a:chOff x="5876861" y="-1379538"/>
            <a:chExt cx="6096000" cy="4810125"/>
          </a:xfrm>
        </p:grpSpPr>
        <p:pic>
          <p:nvPicPr>
            <p:cNvPr id="1029"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76861" y="-1379538"/>
              <a:ext cx="6096000" cy="481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descr="C:\Users\Todd\Documents\Conferences\MS SPC 2012 - Las Vegas\Images\responsive ipad landscap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6837" y="-827088"/>
              <a:ext cx="4953000" cy="37147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7626350" y="846931"/>
            <a:ext cx="4810125" cy="6096000"/>
            <a:chOff x="-1096963" y="-229439"/>
            <a:chExt cx="4810125" cy="6096000"/>
          </a:xfrm>
        </p:grpSpPr>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5400000">
              <a:off x="-1739900" y="413498"/>
              <a:ext cx="6096000" cy="481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descr="C:\Users\Todd\Documents\Conferences\MS SPC 2012 - Las Vegas\Images\responsive ipad portrait.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3562" y="271463"/>
              <a:ext cx="3733800" cy="4978400"/>
            </a:xfrm>
            <a:prstGeom prst="rect">
              <a:avLst/>
            </a:prstGeom>
            <a:noFill/>
            <a:extLst>
              <a:ext uri="{909E8E84-426E-40DD-AFC4-6F175D3DCCD1}">
                <a14:hiddenFill xmlns:a14="http://schemas.microsoft.com/office/drawing/2010/main">
                  <a:solidFill>
                    <a:srgbClr val="FFFFFF"/>
                  </a:solidFill>
                </a14:hiddenFill>
              </a:ext>
            </a:extLst>
          </p:spPr>
        </p:pic>
      </p:grpSp>
      <p:pic>
        <p:nvPicPr>
          <p:cNvPr id="1034" name="Picture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32437" y="1967705"/>
            <a:ext cx="6711504" cy="4862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descr="C:\Users\Todd\AppData\Local\Temp\SNAGHTML2589c0f3.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960198" y="68262"/>
            <a:ext cx="6057900" cy="47625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Users\Todd\AppData\Local\Temp\SNAGHTML259055f1.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80237" y="1347833"/>
            <a:ext cx="1673583" cy="3269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98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1" presetClass="exit" presetSubtype="0" fill="hold" nodeType="clickEffect">
                                  <p:stCondLst>
                                    <p:cond delay="0"/>
                                  </p:stCondLst>
                                  <p:childTnLst>
                                    <p:anim calcmode="lin" valueType="num">
                                      <p:cBhvr>
                                        <p:cTn id="22" dur="1000"/>
                                        <p:tgtEl>
                                          <p:spTgt spid="11"/>
                                        </p:tgtEl>
                                        <p:attrNameLst>
                                          <p:attrName>ppt_w</p:attrName>
                                        </p:attrNameLst>
                                      </p:cBhvr>
                                      <p:tavLst>
                                        <p:tav tm="0">
                                          <p:val>
                                            <p:strVal val="ppt_w"/>
                                          </p:val>
                                        </p:tav>
                                        <p:tav tm="100000">
                                          <p:val>
                                            <p:fltVal val="0"/>
                                          </p:val>
                                        </p:tav>
                                      </p:tavLst>
                                    </p:anim>
                                    <p:anim calcmode="lin" valueType="num">
                                      <p:cBhvr>
                                        <p:cTn id="23" dur="1000"/>
                                        <p:tgtEl>
                                          <p:spTgt spid="11"/>
                                        </p:tgtEl>
                                        <p:attrNameLst>
                                          <p:attrName>ppt_h</p:attrName>
                                        </p:attrNameLst>
                                      </p:cBhvr>
                                      <p:tavLst>
                                        <p:tav tm="0">
                                          <p:val>
                                            <p:strVal val="ppt_h"/>
                                          </p:val>
                                        </p:tav>
                                        <p:tav tm="100000">
                                          <p:val>
                                            <p:fltVal val="0"/>
                                          </p:val>
                                        </p:tav>
                                      </p:tavLst>
                                    </p:anim>
                                    <p:anim calcmode="lin" valueType="num">
                                      <p:cBhvr>
                                        <p:cTn id="24" dur="1000"/>
                                        <p:tgtEl>
                                          <p:spTgt spid="11"/>
                                        </p:tgtEl>
                                        <p:attrNameLst>
                                          <p:attrName>style.rotation</p:attrName>
                                        </p:attrNameLst>
                                      </p:cBhvr>
                                      <p:tavLst>
                                        <p:tav tm="0">
                                          <p:val>
                                            <p:fltVal val="0"/>
                                          </p:val>
                                        </p:tav>
                                        <p:tav tm="100000">
                                          <p:val>
                                            <p:fltVal val="90"/>
                                          </p:val>
                                        </p:tav>
                                      </p:tavLst>
                                    </p:anim>
                                    <p:animEffect transition="out" filter="fade">
                                      <p:cBhvr>
                                        <p:cTn id="25" dur="1000"/>
                                        <p:tgtEl>
                                          <p:spTgt spid="11"/>
                                        </p:tgtEl>
                                      </p:cBhvr>
                                    </p:animEffect>
                                    <p:set>
                                      <p:cBhvr>
                                        <p:cTn id="26" dur="1" fill="hold">
                                          <p:stCondLst>
                                            <p:cond delay="999"/>
                                          </p:stCondLst>
                                        </p:cTn>
                                        <p:tgtEl>
                                          <p:spTgt spid="11"/>
                                        </p:tgtEl>
                                        <p:attrNameLst>
                                          <p:attrName>style.visibility</p:attrName>
                                        </p:attrNameLst>
                                      </p:cBhvr>
                                      <p:to>
                                        <p:strVal val="hidden"/>
                                      </p:to>
                                    </p:set>
                                  </p:childTnLst>
                                </p:cTn>
                              </p:par>
                              <p:par>
                                <p:cTn id="27" presetID="31" presetClass="exit" presetSubtype="0" fill="hold" nodeType="withEffect">
                                  <p:stCondLst>
                                    <p:cond delay="0"/>
                                  </p:stCondLst>
                                  <p:childTnLst>
                                    <p:anim calcmode="lin" valueType="num">
                                      <p:cBhvr>
                                        <p:cTn id="28" dur="1000"/>
                                        <p:tgtEl>
                                          <p:spTgt spid="1026"/>
                                        </p:tgtEl>
                                        <p:attrNameLst>
                                          <p:attrName>ppt_w</p:attrName>
                                        </p:attrNameLst>
                                      </p:cBhvr>
                                      <p:tavLst>
                                        <p:tav tm="0">
                                          <p:val>
                                            <p:strVal val="ppt_w"/>
                                          </p:val>
                                        </p:tav>
                                        <p:tav tm="100000">
                                          <p:val>
                                            <p:fltVal val="0"/>
                                          </p:val>
                                        </p:tav>
                                      </p:tavLst>
                                    </p:anim>
                                    <p:anim calcmode="lin" valueType="num">
                                      <p:cBhvr>
                                        <p:cTn id="29" dur="1000"/>
                                        <p:tgtEl>
                                          <p:spTgt spid="1026"/>
                                        </p:tgtEl>
                                        <p:attrNameLst>
                                          <p:attrName>ppt_h</p:attrName>
                                        </p:attrNameLst>
                                      </p:cBhvr>
                                      <p:tavLst>
                                        <p:tav tm="0">
                                          <p:val>
                                            <p:strVal val="ppt_h"/>
                                          </p:val>
                                        </p:tav>
                                        <p:tav tm="100000">
                                          <p:val>
                                            <p:fltVal val="0"/>
                                          </p:val>
                                        </p:tav>
                                      </p:tavLst>
                                    </p:anim>
                                    <p:anim calcmode="lin" valueType="num">
                                      <p:cBhvr>
                                        <p:cTn id="30" dur="1000"/>
                                        <p:tgtEl>
                                          <p:spTgt spid="1026"/>
                                        </p:tgtEl>
                                        <p:attrNameLst>
                                          <p:attrName>style.rotation</p:attrName>
                                        </p:attrNameLst>
                                      </p:cBhvr>
                                      <p:tavLst>
                                        <p:tav tm="0">
                                          <p:val>
                                            <p:fltVal val="0"/>
                                          </p:val>
                                        </p:tav>
                                        <p:tav tm="100000">
                                          <p:val>
                                            <p:fltVal val="90"/>
                                          </p:val>
                                        </p:tav>
                                      </p:tavLst>
                                    </p:anim>
                                    <p:animEffect transition="out" filter="fade">
                                      <p:cBhvr>
                                        <p:cTn id="31" dur="1000"/>
                                        <p:tgtEl>
                                          <p:spTgt spid="1026"/>
                                        </p:tgtEl>
                                      </p:cBhvr>
                                    </p:animEffect>
                                    <p:set>
                                      <p:cBhvr>
                                        <p:cTn id="32" dur="1" fill="hold">
                                          <p:stCondLst>
                                            <p:cond delay="999"/>
                                          </p:stCondLst>
                                        </p:cTn>
                                        <p:tgtEl>
                                          <p:spTgt spid="1026"/>
                                        </p:tgtEl>
                                        <p:attrNameLst>
                                          <p:attrName>style.visibility</p:attrName>
                                        </p:attrNameLst>
                                      </p:cBhvr>
                                      <p:to>
                                        <p:strVal val="hidden"/>
                                      </p:to>
                                    </p:set>
                                  </p:childTnLst>
                                </p:cTn>
                              </p:par>
                              <p:par>
                                <p:cTn id="33" presetID="31" presetClass="exit" presetSubtype="0" fill="hold" nodeType="withEffect">
                                  <p:stCondLst>
                                    <p:cond delay="0"/>
                                  </p:stCondLst>
                                  <p:childTnLst>
                                    <p:anim calcmode="lin" valueType="num">
                                      <p:cBhvr>
                                        <p:cTn id="34" dur="1000"/>
                                        <p:tgtEl>
                                          <p:spTgt spid="10"/>
                                        </p:tgtEl>
                                        <p:attrNameLst>
                                          <p:attrName>ppt_w</p:attrName>
                                        </p:attrNameLst>
                                      </p:cBhvr>
                                      <p:tavLst>
                                        <p:tav tm="0">
                                          <p:val>
                                            <p:strVal val="ppt_w"/>
                                          </p:val>
                                        </p:tav>
                                        <p:tav tm="100000">
                                          <p:val>
                                            <p:fltVal val="0"/>
                                          </p:val>
                                        </p:tav>
                                      </p:tavLst>
                                    </p:anim>
                                    <p:anim calcmode="lin" valueType="num">
                                      <p:cBhvr>
                                        <p:cTn id="35" dur="1000"/>
                                        <p:tgtEl>
                                          <p:spTgt spid="10"/>
                                        </p:tgtEl>
                                        <p:attrNameLst>
                                          <p:attrName>ppt_h</p:attrName>
                                        </p:attrNameLst>
                                      </p:cBhvr>
                                      <p:tavLst>
                                        <p:tav tm="0">
                                          <p:val>
                                            <p:strVal val="ppt_h"/>
                                          </p:val>
                                        </p:tav>
                                        <p:tav tm="100000">
                                          <p:val>
                                            <p:fltVal val="0"/>
                                          </p:val>
                                        </p:tav>
                                      </p:tavLst>
                                    </p:anim>
                                    <p:anim calcmode="lin" valueType="num">
                                      <p:cBhvr>
                                        <p:cTn id="36" dur="1000"/>
                                        <p:tgtEl>
                                          <p:spTgt spid="10"/>
                                        </p:tgtEl>
                                        <p:attrNameLst>
                                          <p:attrName>style.rotation</p:attrName>
                                        </p:attrNameLst>
                                      </p:cBhvr>
                                      <p:tavLst>
                                        <p:tav tm="0">
                                          <p:val>
                                            <p:fltVal val="0"/>
                                          </p:val>
                                        </p:tav>
                                        <p:tav tm="100000">
                                          <p:val>
                                            <p:fltVal val="90"/>
                                          </p:val>
                                        </p:tav>
                                      </p:tavLst>
                                    </p:anim>
                                    <p:animEffect transition="out" filter="fade">
                                      <p:cBhvr>
                                        <p:cTn id="37" dur="1000"/>
                                        <p:tgtEl>
                                          <p:spTgt spid="10"/>
                                        </p:tgtEl>
                                      </p:cBhvr>
                                    </p:animEffect>
                                    <p:set>
                                      <p:cBhvr>
                                        <p:cTn id="38" dur="1" fill="hold">
                                          <p:stCondLst>
                                            <p:cond delay="999"/>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033"/>
                                        </p:tgtEl>
                                        <p:attrNameLst>
                                          <p:attrName>style.visibility</p:attrName>
                                        </p:attrNameLst>
                                      </p:cBhvr>
                                      <p:to>
                                        <p:strVal val="visible"/>
                                      </p:to>
                                    </p:set>
                                    <p:anim calcmode="lin" valueType="num">
                                      <p:cBhvr>
                                        <p:cTn id="43" dur="500" fill="hold"/>
                                        <p:tgtEl>
                                          <p:spTgt spid="1033"/>
                                        </p:tgtEl>
                                        <p:attrNameLst>
                                          <p:attrName>ppt_w</p:attrName>
                                        </p:attrNameLst>
                                      </p:cBhvr>
                                      <p:tavLst>
                                        <p:tav tm="0">
                                          <p:val>
                                            <p:fltVal val="0"/>
                                          </p:val>
                                        </p:tav>
                                        <p:tav tm="100000">
                                          <p:val>
                                            <p:strVal val="#ppt_w"/>
                                          </p:val>
                                        </p:tav>
                                      </p:tavLst>
                                    </p:anim>
                                    <p:anim calcmode="lin" valueType="num">
                                      <p:cBhvr>
                                        <p:cTn id="44" dur="500" fill="hold"/>
                                        <p:tgtEl>
                                          <p:spTgt spid="1033"/>
                                        </p:tgtEl>
                                        <p:attrNameLst>
                                          <p:attrName>ppt_h</p:attrName>
                                        </p:attrNameLst>
                                      </p:cBhvr>
                                      <p:tavLst>
                                        <p:tav tm="0">
                                          <p:val>
                                            <p:fltVal val="0"/>
                                          </p:val>
                                        </p:tav>
                                        <p:tav tm="100000">
                                          <p:val>
                                            <p:strVal val="#ppt_h"/>
                                          </p:val>
                                        </p:tav>
                                      </p:tavLst>
                                    </p:anim>
                                    <p:animEffect transition="in" filter="fade">
                                      <p:cBhvr>
                                        <p:cTn id="45" dur="500"/>
                                        <p:tgtEl>
                                          <p:spTgt spid="1033"/>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1028"/>
                                        </p:tgtEl>
                                        <p:attrNameLst>
                                          <p:attrName>style.visibility</p:attrName>
                                        </p:attrNameLst>
                                      </p:cBhvr>
                                      <p:to>
                                        <p:strVal val="visible"/>
                                      </p:to>
                                    </p:set>
                                    <p:anim calcmode="lin" valueType="num">
                                      <p:cBhvr>
                                        <p:cTn id="50" dur="500" fill="hold"/>
                                        <p:tgtEl>
                                          <p:spTgt spid="1028"/>
                                        </p:tgtEl>
                                        <p:attrNameLst>
                                          <p:attrName>ppt_w</p:attrName>
                                        </p:attrNameLst>
                                      </p:cBhvr>
                                      <p:tavLst>
                                        <p:tav tm="0">
                                          <p:val>
                                            <p:fltVal val="0"/>
                                          </p:val>
                                        </p:tav>
                                        <p:tav tm="100000">
                                          <p:val>
                                            <p:strVal val="#ppt_w"/>
                                          </p:val>
                                        </p:tav>
                                      </p:tavLst>
                                    </p:anim>
                                    <p:anim calcmode="lin" valueType="num">
                                      <p:cBhvr>
                                        <p:cTn id="51" dur="500" fill="hold"/>
                                        <p:tgtEl>
                                          <p:spTgt spid="1028"/>
                                        </p:tgtEl>
                                        <p:attrNameLst>
                                          <p:attrName>ppt_h</p:attrName>
                                        </p:attrNameLst>
                                      </p:cBhvr>
                                      <p:tavLst>
                                        <p:tav tm="0">
                                          <p:val>
                                            <p:fltVal val="0"/>
                                          </p:val>
                                        </p:tav>
                                        <p:tav tm="100000">
                                          <p:val>
                                            <p:strVal val="#ppt_h"/>
                                          </p:val>
                                        </p:tav>
                                      </p:tavLst>
                                    </p:anim>
                                    <p:animEffect transition="in" filter="fade">
                                      <p:cBhvr>
                                        <p:cTn id="52" dur="500"/>
                                        <p:tgtEl>
                                          <p:spTgt spid="1028"/>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p:cTn id="57" dur="500" fill="hold"/>
                                        <p:tgtEl>
                                          <p:spTgt spid="3"/>
                                        </p:tgtEl>
                                        <p:attrNameLst>
                                          <p:attrName>ppt_w</p:attrName>
                                        </p:attrNameLst>
                                      </p:cBhvr>
                                      <p:tavLst>
                                        <p:tav tm="0">
                                          <p:val>
                                            <p:fltVal val="0"/>
                                          </p:val>
                                        </p:tav>
                                        <p:tav tm="100000">
                                          <p:val>
                                            <p:strVal val="#ppt_w"/>
                                          </p:val>
                                        </p:tav>
                                      </p:tavLst>
                                    </p:anim>
                                    <p:anim calcmode="lin" valueType="num">
                                      <p:cBhvr>
                                        <p:cTn id="58" dur="500" fill="hold"/>
                                        <p:tgtEl>
                                          <p:spTgt spid="3"/>
                                        </p:tgtEl>
                                        <p:attrNameLst>
                                          <p:attrName>ppt_h</p:attrName>
                                        </p:attrNameLst>
                                      </p:cBhvr>
                                      <p:tavLst>
                                        <p:tav tm="0">
                                          <p:val>
                                            <p:fltVal val="0"/>
                                          </p:val>
                                        </p:tav>
                                        <p:tav tm="100000">
                                          <p:val>
                                            <p:strVal val="#ppt_h"/>
                                          </p:val>
                                        </p:tav>
                                      </p:tavLst>
                                    </p:anim>
                                    <p:animEffect transition="in" filter="fade">
                                      <p:cBhvr>
                                        <p:cTn id="59" dur="500"/>
                                        <p:tgtEl>
                                          <p:spTgt spid="3"/>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500" fill="hold"/>
                                        <p:tgtEl>
                                          <p:spTgt spid="2"/>
                                        </p:tgtEl>
                                        <p:attrNameLst>
                                          <p:attrName>ppt_w</p:attrName>
                                        </p:attrNameLst>
                                      </p:cBhvr>
                                      <p:tavLst>
                                        <p:tav tm="0">
                                          <p:val>
                                            <p:fltVal val="0"/>
                                          </p:val>
                                        </p:tav>
                                        <p:tav tm="100000">
                                          <p:val>
                                            <p:strVal val="#ppt_w"/>
                                          </p:val>
                                        </p:tav>
                                      </p:tavLst>
                                    </p:anim>
                                    <p:anim calcmode="lin" valueType="num">
                                      <p:cBhvr>
                                        <p:cTn id="65" dur="500" fill="hold"/>
                                        <p:tgtEl>
                                          <p:spTgt spid="2"/>
                                        </p:tgtEl>
                                        <p:attrNameLst>
                                          <p:attrName>ppt_h</p:attrName>
                                        </p:attrNameLst>
                                      </p:cBhvr>
                                      <p:tavLst>
                                        <p:tav tm="0">
                                          <p:val>
                                            <p:fltVal val="0"/>
                                          </p:val>
                                        </p:tav>
                                        <p:tav tm="100000">
                                          <p:val>
                                            <p:strVal val="#ppt_h"/>
                                          </p:val>
                                        </p:tav>
                                      </p:tavLst>
                                    </p:anim>
                                    <p:animEffect transition="in" filter="fade">
                                      <p:cBhvr>
                                        <p:cTn id="66" dur="500"/>
                                        <p:tgtEl>
                                          <p:spTgt spid="2"/>
                                        </p:tgtEl>
                                      </p:cBhvr>
                                    </p:animEffect>
                                  </p:childTnLst>
                                </p:cTn>
                              </p:par>
                            </p:childTnLst>
                          </p:cTn>
                        </p:par>
                      </p:childTnLst>
                    </p:cTn>
                  </p:par>
                  <p:par>
                    <p:cTn id="67" fill="hold">
                      <p:stCondLst>
                        <p:cond delay="indefinite"/>
                      </p:stCondLst>
                      <p:childTnLst>
                        <p:par>
                          <p:cTn id="68" fill="hold">
                            <p:stCondLst>
                              <p:cond delay="0"/>
                            </p:stCondLst>
                            <p:childTnLst>
                              <p:par>
                                <p:cTn id="69" presetID="26" presetClass="exit" presetSubtype="0" fill="hold" nodeType="clickEffect">
                                  <p:stCondLst>
                                    <p:cond delay="0"/>
                                  </p:stCondLst>
                                  <p:childTnLst>
                                    <p:animEffect transition="out" filter="wipe(down)">
                                      <p:cBhvr>
                                        <p:cTn id="70" dur="180" accel="50000">
                                          <p:stCondLst>
                                            <p:cond delay="1820"/>
                                          </p:stCondLst>
                                        </p:cTn>
                                        <p:tgtEl>
                                          <p:spTgt spid="1033"/>
                                        </p:tgtEl>
                                      </p:cBhvr>
                                    </p:animEffect>
                                    <p:anim calcmode="lin" valueType="num">
                                      <p:cBhvr>
                                        <p:cTn id="71" dur="1822" tmFilter="0,0; 0.14,0.31; 0.43,0.73; 0.71,0.91; 1.0,1.0">
                                          <p:stCondLst>
                                            <p:cond delay="0"/>
                                          </p:stCondLst>
                                        </p:cTn>
                                        <p:tgtEl>
                                          <p:spTgt spid="1033"/>
                                        </p:tgtEl>
                                        <p:attrNameLst>
                                          <p:attrName>ppt_x</p:attrName>
                                        </p:attrNameLst>
                                      </p:cBhvr>
                                      <p:tavLst>
                                        <p:tav tm="0">
                                          <p:val>
                                            <p:strVal val="ppt_x"/>
                                          </p:val>
                                        </p:tav>
                                        <p:tav tm="100000">
                                          <p:val>
                                            <p:strVal val="#ppt_x+0.25"/>
                                          </p:val>
                                        </p:tav>
                                      </p:tavLst>
                                    </p:anim>
                                    <p:anim calcmode="lin" valueType="num">
                                      <p:cBhvr>
                                        <p:cTn id="72" dur="178">
                                          <p:stCondLst>
                                            <p:cond delay="1822"/>
                                          </p:stCondLst>
                                        </p:cTn>
                                        <p:tgtEl>
                                          <p:spTgt spid="1033"/>
                                        </p:tgtEl>
                                        <p:attrNameLst>
                                          <p:attrName>ppt_x</p:attrName>
                                        </p:attrNameLst>
                                      </p:cBhvr>
                                      <p:tavLst>
                                        <p:tav tm="0">
                                          <p:val>
                                            <p:strVal val="ppt_x"/>
                                          </p:val>
                                        </p:tav>
                                        <p:tav tm="100000">
                                          <p:val>
                                            <p:strVal val="ppt_x"/>
                                          </p:val>
                                        </p:tav>
                                      </p:tavLst>
                                    </p:anim>
                                    <p:anim calcmode="lin" valueType="num">
                                      <p:cBhvr>
                                        <p:cTn id="73" dur="664" tmFilter="0.0,0.0;0.25,0.07;0.50,0.2;0.75,0.467;1.0,1.0">
                                          <p:stCondLst>
                                            <p:cond delay="0"/>
                                          </p:stCondLst>
                                        </p:cTn>
                                        <p:tgtEl>
                                          <p:spTgt spid="103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74" dur="664" tmFilter="0, 0; 0.125,0.2665; 0.25,0.4; 0.375,0.465; 0.5,0.5;  0.625,0.535; 0.75,0.6; 0.875,0.7335; 1,1">
                                          <p:stCondLst>
                                            <p:cond delay="664"/>
                                          </p:stCondLst>
                                        </p:cTn>
                                        <p:tgtEl>
                                          <p:spTgt spid="103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75" dur="332" tmFilter="0, 0; 0.125,0.2665; 0.25,0.4; 0.375,0.465; 0.5,0.5;  0.625,0.535; 0.75,0.6; 0.875,0.7335; 1,1">
                                          <p:stCondLst>
                                            <p:cond delay="1324"/>
                                          </p:stCondLst>
                                        </p:cTn>
                                        <p:tgtEl>
                                          <p:spTgt spid="103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76" dur="164" tmFilter="0, 0; 0.125,0.2665; 0.25,0.4; 0.375,0.465; 0.5,0.5;  0.625,0.535; 0.75,0.6; 0.875,0.7335; 1,1">
                                          <p:stCondLst>
                                            <p:cond delay="1656"/>
                                          </p:stCondLst>
                                        </p:cTn>
                                        <p:tgtEl>
                                          <p:spTgt spid="103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77" dur="180" accel="50000">
                                          <p:stCondLst>
                                            <p:cond delay="1820"/>
                                          </p:stCondLst>
                                        </p:cTn>
                                        <p:tgtEl>
                                          <p:spTgt spid="1033"/>
                                        </p:tgtEl>
                                        <p:attrNameLst>
                                          <p:attrName>ppt_y</p:attrName>
                                        </p:attrNameLst>
                                      </p:cBhvr>
                                      <p:tavLst>
                                        <p:tav tm="0">
                                          <p:val>
                                            <p:strVal val="ppt_y"/>
                                          </p:val>
                                        </p:tav>
                                        <p:tav tm="100000">
                                          <p:val>
                                            <p:strVal val="ppt_y+ppt_h"/>
                                          </p:val>
                                        </p:tav>
                                      </p:tavLst>
                                    </p:anim>
                                    <p:animScale>
                                      <p:cBhvr>
                                        <p:cTn id="78" dur="26">
                                          <p:stCondLst>
                                            <p:cond delay="620"/>
                                          </p:stCondLst>
                                        </p:cTn>
                                        <p:tgtEl>
                                          <p:spTgt spid="1033"/>
                                        </p:tgtEl>
                                      </p:cBhvr>
                                      <p:to x="100000" y="60000"/>
                                    </p:animScale>
                                    <p:animScale>
                                      <p:cBhvr>
                                        <p:cTn id="79" dur="166" decel="50000">
                                          <p:stCondLst>
                                            <p:cond delay="646"/>
                                          </p:stCondLst>
                                        </p:cTn>
                                        <p:tgtEl>
                                          <p:spTgt spid="1033"/>
                                        </p:tgtEl>
                                      </p:cBhvr>
                                      <p:to x="100000" y="100000"/>
                                    </p:animScale>
                                    <p:animScale>
                                      <p:cBhvr>
                                        <p:cTn id="80" dur="26">
                                          <p:stCondLst>
                                            <p:cond delay="1312"/>
                                          </p:stCondLst>
                                        </p:cTn>
                                        <p:tgtEl>
                                          <p:spTgt spid="1033"/>
                                        </p:tgtEl>
                                      </p:cBhvr>
                                      <p:to x="100000" y="80000"/>
                                    </p:animScale>
                                    <p:animScale>
                                      <p:cBhvr>
                                        <p:cTn id="81" dur="166" decel="50000">
                                          <p:stCondLst>
                                            <p:cond delay="1338"/>
                                          </p:stCondLst>
                                        </p:cTn>
                                        <p:tgtEl>
                                          <p:spTgt spid="1033"/>
                                        </p:tgtEl>
                                      </p:cBhvr>
                                      <p:to x="100000" y="100000"/>
                                    </p:animScale>
                                    <p:animScale>
                                      <p:cBhvr>
                                        <p:cTn id="82" dur="26">
                                          <p:stCondLst>
                                            <p:cond delay="1642"/>
                                          </p:stCondLst>
                                        </p:cTn>
                                        <p:tgtEl>
                                          <p:spTgt spid="1033"/>
                                        </p:tgtEl>
                                      </p:cBhvr>
                                      <p:to x="100000" y="90000"/>
                                    </p:animScale>
                                    <p:animScale>
                                      <p:cBhvr>
                                        <p:cTn id="83" dur="166" decel="50000">
                                          <p:stCondLst>
                                            <p:cond delay="1668"/>
                                          </p:stCondLst>
                                        </p:cTn>
                                        <p:tgtEl>
                                          <p:spTgt spid="1033"/>
                                        </p:tgtEl>
                                      </p:cBhvr>
                                      <p:to x="100000" y="100000"/>
                                    </p:animScale>
                                    <p:animScale>
                                      <p:cBhvr>
                                        <p:cTn id="84" dur="26">
                                          <p:stCondLst>
                                            <p:cond delay="1808"/>
                                          </p:stCondLst>
                                        </p:cTn>
                                        <p:tgtEl>
                                          <p:spTgt spid="1033"/>
                                        </p:tgtEl>
                                      </p:cBhvr>
                                      <p:to x="100000" y="95000"/>
                                    </p:animScale>
                                    <p:animScale>
                                      <p:cBhvr>
                                        <p:cTn id="85" dur="166" decel="50000">
                                          <p:stCondLst>
                                            <p:cond delay="1834"/>
                                          </p:stCondLst>
                                        </p:cTn>
                                        <p:tgtEl>
                                          <p:spTgt spid="1033"/>
                                        </p:tgtEl>
                                      </p:cBhvr>
                                      <p:to x="100000" y="100000"/>
                                    </p:animScale>
                                    <p:set>
                                      <p:cBhvr>
                                        <p:cTn id="86" dur="1" fill="hold">
                                          <p:stCondLst>
                                            <p:cond delay="1999"/>
                                          </p:stCondLst>
                                        </p:cTn>
                                        <p:tgtEl>
                                          <p:spTgt spid="1033"/>
                                        </p:tgtEl>
                                        <p:attrNameLst>
                                          <p:attrName>style.visibility</p:attrName>
                                        </p:attrNameLst>
                                      </p:cBhvr>
                                      <p:to>
                                        <p:strVal val="hidden"/>
                                      </p:to>
                                    </p:set>
                                  </p:childTnLst>
                                </p:cTn>
                              </p:par>
                              <p:par>
                                <p:cTn id="87" presetID="26" presetClass="exit" presetSubtype="0" fill="hold" nodeType="withEffect">
                                  <p:stCondLst>
                                    <p:cond delay="0"/>
                                  </p:stCondLst>
                                  <p:childTnLst>
                                    <p:animEffect transition="out" filter="wipe(down)">
                                      <p:cBhvr>
                                        <p:cTn id="88" dur="180" accel="50000">
                                          <p:stCondLst>
                                            <p:cond delay="1820"/>
                                          </p:stCondLst>
                                        </p:cTn>
                                        <p:tgtEl>
                                          <p:spTgt spid="1028"/>
                                        </p:tgtEl>
                                      </p:cBhvr>
                                    </p:animEffect>
                                    <p:anim calcmode="lin" valueType="num">
                                      <p:cBhvr>
                                        <p:cTn id="89" dur="1822" tmFilter="0,0; 0.14,0.31; 0.43,0.73; 0.71,0.91; 1.0,1.0">
                                          <p:stCondLst>
                                            <p:cond delay="0"/>
                                          </p:stCondLst>
                                        </p:cTn>
                                        <p:tgtEl>
                                          <p:spTgt spid="1028"/>
                                        </p:tgtEl>
                                        <p:attrNameLst>
                                          <p:attrName>ppt_x</p:attrName>
                                        </p:attrNameLst>
                                      </p:cBhvr>
                                      <p:tavLst>
                                        <p:tav tm="0">
                                          <p:val>
                                            <p:strVal val="ppt_x"/>
                                          </p:val>
                                        </p:tav>
                                        <p:tav tm="100000">
                                          <p:val>
                                            <p:strVal val="#ppt_x+0.25"/>
                                          </p:val>
                                        </p:tav>
                                      </p:tavLst>
                                    </p:anim>
                                    <p:anim calcmode="lin" valueType="num">
                                      <p:cBhvr>
                                        <p:cTn id="90" dur="178">
                                          <p:stCondLst>
                                            <p:cond delay="1822"/>
                                          </p:stCondLst>
                                        </p:cTn>
                                        <p:tgtEl>
                                          <p:spTgt spid="1028"/>
                                        </p:tgtEl>
                                        <p:attrNameLst>
                                          <p:attrName>ppt_x</p:attrName>
                                        </p:attrNameLst>
                                      </p:cBhvr>
                                      <p:tavLst>
                                        <p:tav tm="0">
                                          <p:val>
                                            <p:strVal val="ppt_x"/>
                                          </p:val>
                                        </p:tav>
                                        <p:tav tm="100000">
                                          <p:val>
                                            <p:strVal val="ppt_x"/>
                                          </p:val>
                                        </p:tav>
                                      </p:tavLst>
                                    </p:anim>
                                    <p:anim calcmode="lin" valueType="num">
                                      <p:cBhvr>
                                        <p:cTn id="91" dur="664" tmFilter="0.0,0.0;0.25,0.07;0.50,0.2;0.75,0.467;1.0,1.0">
                                          <p:stCondLst>
                                            <p:cond delay="0"/>
                                          </p:stCondLst>
                                        </p:cTn>
                                        <p:tgtEl>
                                          <p:spTgt spid="1028"/>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92" dur="664" tmFilter="0, 0; 0.125,0.2665; 0.25,0.4; 0.375,0.465; 0.5,0.5;  0.625,0.535; 0.75,0.6; 0.875,0.7335; 1,1">
                                          <p:stCondLst>
                                            <p:cond delay="664"/>
                                          </p:stCondLst>
                                        </p:cTn>
                                        <p:tgtEl>
                                          <p:spTgt spid="1028"/>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93" dur="332" tmFilter="0, 0; 0.125,0.2665; 0.25,0.4; 0.375,0.465; 0.5,0.5;  0.625,0.535; 0.75,0.6; 0.875,0.7335; 1,1">
                                          <p:stCondLst>
                                            <p:cond delay="1324"/>
                                          </p:stCondLst>
                                        </p:cTn>
                                        <p:tgtEl>
                                          <p:spTgt spid="1028"/>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94" dur="164" tmFilter="0, 0; 0.125,0.2665; 0.25,0.4; 0.375,0.465; 0.5,0.5;  0.625,0.535; 0.75,0.6; 0.875,0.7335; 1,1">
                                          <p:stCondLst>
                                            <p:cond delay="1656"/>
                                          </p:stCondLst>
                                        </p:cTn>
                                        <p:tgtEl>
                                          <p:spTgt spid="1028"/>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95" dur="180" accel="50000">
                                          <p:stCondLst>
                                            <p:cond delay="1820"/>
                                          </p:stCondLst>
                                        </p:cTn>
                                        <p:tgtEl>
                                          <p:spTgt spid="1028"/>
                                        </p:tgtEl>
                                        <p:attrNameLst>
                                          <p:attrName>ppt_y</p:attrName>
                                        </p:attrNameLst>
                                      </p:cBhvr>
                                      <p:tavLst>
                                        <p:tav tm="0">
                                          <p:val>
                                            <p:strVal val="ppt_y"/>
                                          </p:val>
                                        </p:tav>
                                        <p:tav tm="100000">
                                          <p:val>
                                            <p:strVal val="ppt_y+ppt_h"/>
                                          </p:val>
                                        </p:tav>
                                      </p:tavLst>
                                    </p:anim>
                                    <p:animScale>
                                      <p:cBhvr>
                                        <p:cTn id="96" dur="26">
                                          <p:stCondLst>
                                            <p:cond delay="620"/>
                                          </p:stCondLst>
                                        </p:cTn>
                                        <p:tgtEl>
                                          <p:spTgt spid="1028"/>
                                        </p:tgtEl>
                                      </p:cBhvr>
                                      <p:to x="100000" y="60000"/>
                                    </p:animScale>
                                    <p:animScale>
                                      <p:cBhvr>
                                        <p:cTn id="97" dur="166" decel="50000">
                                          <p:stCondLst>
                                            <p:cond delay="646"/>
                                          </p:stCondLst>
                                        </p:cTn>
                                        <p:tgtEl>
                                          <p:spTgt spid="1028"/>
                                        </p:tgtEl>
                                      </p:cBhvr>
                                      <p:to x="100000" y="100000"/>
                                    </p:animScale>
                                    <p:animScale>
                                      <p:cBhvr>
                                        <p:cTn id="98" dur="26">
                                          <p:stCondLst>
                                            <p:cond delay="1312"/>
                                          </p:stCondLst>
                                        </p:cTn>
                                        <p:tgtEl>
                                          <p:spTgt spid="1028"/>
                                        </p:tgtEl>
                                      </p:cBhvr>
                                      <p:to x="100000" y="80000"/>
                                    </p:animScale>
                                    <p:animScale>
                                      <p:cBhvr>
                                        <p:cTn id="99" dur="166" decel="50000">
                                          <p:stCondLst>
                                            <p:cond delay="1338"/>
                                          </p:stCondLst>
                                        </p:cTn>
                                        <p:tgtEl>
                                          <p:spTgt spid="1028"/>
                                        </p:tgtEl>
                                      </p:cBhvr>
                                      <p:to x="100000" y="100000"/>
                                    </p:animScale>
                                    <p:animScale>
                                      <p:cBhvr>
                                        <p:cTn id="100" dur="26">
                                          <p:stCondLst>
                                            <p:cond delay="1642"/>
                                          </p:stCondLst>
                                        </p:cTn>
                                        <p:tgtEl>
                                          <p:spTgt spid="1028"/>
                                        </p:tgtEl>
                                      </p:cBhvr>
                                      <p:to x="100000" y="90000"/>
                                    </p:animScale>
                                    <p:animScale>
                                      <p:cBhvr>
                                        <p:cTn id="101" dur="166" decel="50000">
                                          <p:stCondLst>
                                            <p:cond delay="1668"/>
                                          </p:stCondLst>
                                        </p:cTn>
                                        <p:tgtEl>
                                          <p:spTgt spid="1028"/>
                                        </p:tgtEl>
                                      </p:cBhvr>
                                      <p:to x="100000" y="100000"/>
                                    </p:animScale>
                                    <p:animScale>
                                      <p:cBhvr>
                                        <p:cTn id="102" dur="26">
                                          <p:stCondLst>
                                            <p:cond delay="1808"/>
                                          </p:stCondLst>
                                        </p:cTn>
                                        <p:tgtEl>
                                          <p:spTgt spid="1028"/>
                                        </p:tgtEl>
                                      </p:cBhvr>
                                      <p:to x="100000" y="95000"/>
                                    </p:animScale>
                                    <p:animScale>
                                      <p:cBhvr>
                                        <p:cTn id="103" dur="166" decel="50000">
                                          <p:stCondLst>
                                            <p:cond delay="1834"/>
                                          </p:stCondLst>
                                        </p:cTn>
                                        <p:tgtEl>
                                          <p:spTgt spid="1028"/>
                                        </p:tgtEl>
                                      </p:cBhvr>
                                      <p:to x="100000" y="100000"/>
                                    </p:animScale>
                                    <p:set>
                                      <p:cBhvr>
                                        <p:cTn id="104" dur="1" fill="hold">
                                          <p:stCondLst>
                                            <p:cond delay="1999"/>
                                          </p:stCondLst>
                                        </p:cTn>
                                        <p:tgtEl>
                                          <p:spTgt spid="1028"/>
                                        </p:tgtEl>
                                        <p:attrNameLst>
                                          <p:attrName>style.visibility</p:attrName>
                                        </p:attrNameLst>
                                      </p:cBhvr>
                                      <p:to>
                                        <p:strVal val="hidden"/>
                                      </p:to>
                                    </p:set>
                                  </p:childTnLst>
                                </p:cTn>
                              </p:par>
                              <p:par>
                                <p:cTn id="105" presetID="26" presetClass="exit" presetSubtype="0" fill="hold" nodeType="withEffect">
                                  <p:stCondLst>
                                    <p:cond delay="0"/>
                                  </p:stCondLst>
                                  <p:childTnLst>
                                    <p:animEffect transition="out" filter="wipe(down)">
                                      <p:cBhvr>
                                        <p:cTn id="106" dur="180" accel="50000">
                                          <p:stCondLst>
                                            <p:cond delay="1820"/>
                                          </p:stCondLst>
                                        </p:cTn>
                                        <p:tgtEl>
                                          <p:spTgt spid="3"/>
                                        </p:tgtEl>
                                      </p:cBhvr>
                                    </p:animEffect>
                                    <p:anim calcmode="lin" valueType="num">
                                      <p:cBhvr>
                                        <p:cTn id="107" dur="1822" tmFilter="0,0; 0.14,0.31; 0.43,0.73; 0.71,0.91; 1.0,1.0">
                                          <p:stCondLst>
                                            <p:cond delay="0"/>
                                          </p:stCondLst>
                                        </p:cTn>
                                        <p:tgtEl>
                                          <p:spTgt spid="3"/>
                                        </p:tgtEl>
                                        <p:attrNameLst>
                                          <p:attrName>ppt_x</p:attrName>
                                        </p:attrNameLst>
                                      </p:cBhvr>
                                      <p:tavLst>
                                        <p:tav tm="0">
                                          <p:val>
                                            <p:strVal val="ppt_x"/>
                                          </p:val>
                                        </p:tav>
                                        <p:tav tm="100000">
                                          <p:val>
                                            <p:strVal val="#ppt_x+0.25"/>
                                          </p:val>
                                        </p:tav>
                                      </p:tavLst>
                                    </p:anim>
                                    <p:anim calcmode="lin" valueType="num">
                                      <p:cBhvr>
                                        <p:cTn id="108" dur="178">
                                          <p:stCondLst>
                                            <p:cond delay="1822"/>
                                          </p:stCondLst>
                                        </p:cTn>
                                        <p:tgtEl>
                                          <p:spTgt spid="3"/>
                                        </p:tgtEl>
                                        <p:attrNameLst>
                                          <p:attrName>ppt_x</p:attrName>
                                        </p:attrNameLst>
                                      </p:cBhvr>
                                      <p:tavLst>
                                        <p:tav tm="0">
                                          <p:val>
                                            <p:strVal val="ppt_x"/>
                                          </p:val>
                                        </p:tav>
                                        <p:tav tm="100000">
                                          <p:val>
                                            <p:strVal val="ppt_x"/>
                                          </p:val>
                                        </p:tav>
                                      </p:tavLst>
                                    </p:anim>
                                    <p:anim calcmode="lin" valueType="num">
                                      <p:cBhvr>
                                        <p:cTn id="109" dur="664" tmFilter="0.0,0.0;0.25,0.07;0.50,0.2;0.75,0.467;1.0,1.0">
                                          <p:stCondLst>
                                            <p:cond delay="0"/>
                                          </p:stCondLst>
                                        </p:cTn>
                                        <p:tgtEl>
                                          <p:spTgt spid="3"/>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10" dur="664" tmFilter="0, 0; 0.125,0.2665; 0.25,0.4; 0.375,0.465; 0.5,0.5;  0.625,0.535; 0.75,0.6; 0.875,0.7335; 1,1">
                                          <p:stCondLst>
                                            <p:cond delay="664"/>
                                          </p:stCondLst>
                                        </p:cTn>
                                        <p:tgtEl>
                                          <p:spTgt spid="3"/>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1" dur="332" tmFilter="0, 0; 0.125,0.2665; 0.25,0.4; 0.375,0.465; 0.5,0.5;  0.625,0.535; 0.75,0.6; 0.875,0.7335; 1,1">
                                          <p:stCondLst>
                                            <p:cond delay="1324"/>
                                          </p:stCondLst>
                                        </p:cTn>
                                        <p:tgtEl>
                                          <p:spTgt spid="3"/>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12" dur="164" tmFilter="0, 0; 0.125,0.2665; 0.25,0.4; 0.375,0.465; 0.5,0.5;  0.625,0.535; 0.75,0.6; 0.875,0.7335; 1,1">
                                          <p:stCondLst>
                                            <p:cond delay="1656"/>
                                          </p:stCondLst>
                                        </p:cTn>
                                        <p:tgtEl>
                                          <p:spTgt spid="3"/>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13" dur="180" accel="50000">
                                          <p:stCondLst>
                                            <p:cond delay="1820"/>
                                          </p:stCondLst>
                                        </p:cTn>
                                        <p:tgtEl>
                                          <p:spTgt spid="3"/>
                                        </p:tgtEl>
                                        <p:attrNameLst>
                                          <p:attrName>ppt_y</p:attrName>
                                        </p:attrNameLst>
                                      </p:cBhvr>
                                      <p:tavLst>
                                        <p:tav tm="0">
                                          <p:val>
                                            <p:strVal val="ppt_y"/>
                                          </p:val>
                                        </p:tav>
                                        <p:tav tm="100000">
                                          <p:val>
                                            <p:strVal val="ppt_y+ppt_h"/>
                                          </p:val>
                                        </p:tav>
                                      </p:tavLst>
                                    </p:anim>
                                    <p:animScale>
                                      <p:cBhvr>
                                        <p:cTn id="114" dur="26">
                                          <p:stCondLst>
                                            <p:cond delay="620"/>
                                          </p:stCondLst>
                                        </p:cTn>
                                        <p:tgtEl>
                                          <p:spTgt spid="3"/>
                                        </p:tgtEl>
                                      </p:cBhvr>
                                      <p:to x="100000" y="60000"/>
                                    </p:animScale>
                                    <p:animScale>
                                      <p:cBhvr>
                                        <p:cTn id="115" dur="166" decel="50000">
                                          <p:stCondLst>
                                            <p:cond delay="646"/>
                                          </p:stCondLst>
                                        </p:cTn>
                                        <p:tgtEl>
                                          <p:spTgt spid="3"/>
                                        </p:tgtEl>
                                      </p:cBhvr>
                                      <p:to x="100000" y="100000"/>
                                    </p:animScale>
                                    <p:animScale>
                                      <p:cBhvr>
                                        <p:cTn id="116" dur="26">
                                          <p:stCondLst>
                                            <p:cond delay="1312"/>
                                          </p:stCondLst>
                                        </p:cTn>
                                        <p:tgtEl>
                                          <p:spTgt spid="3"/>
                                        </p:tgtEl>
                                      </p:cBhvr>
                                      <p:to x="100000" y="80000"/>
                                    </p:animScale>
                                    <p:animScale>
                                      <p:cBhvr>
                                        <p:cTn id="117" dur="166" decel="50000">
                                          <p:stCondLst>
                                            <p:cond delay="1338"/>
                                          </p:stCondLst>
                                        </p:cTn>
                                        <p:tgtEl>
                                          <p:spTgt spid="3"/>
                                        </p:tgtEl>
                                      </p:cBhvr>
                                      <p:to x="100000" y="100000"/>
                                    </p:animScale>
                                    <p:animScale>
                                      <p:cBhvr>
                                        <p:cTn id="118" dur="26">
                                          <p:stCondLst>
                                            <p:cond delay="1642"/>
                                          </p:stCondLst>
                                        </p:cTn>
                                        <p:tgtEl>
                                          <p:spTgt spid="3"/>
                                        </p:tgtEl>
                                      </p:cBhvr>
                                      <p:to x="100000" y="90000"/>
                                    </p:animScale>
                                    <p:animScale>
                                      <p:cBhvr>
                                        <p:cTn id="119" dur="166" decel="50000">
                                          <p:stCondLst>
                                            <p:cond delay="1668"/>
                                          </p:stCondLst>
                                        </p:cTn>
                                        <p:tgtEl>
                                          <p:spTgt spid="3"/>
                                        </p:tgtEl>
                                      </p:cBhvr>
                                      <p:to x="100000" y="100000"/>
                                    </p:animScale>
                                    <p:animScale>
                                      <p:cBhvr>
                                        <p:cTn id="120" dur="26">
                                          <p:stCondLst>
                                            <p:cond delay="1808"/>
                                          </p:stCondLst>
                                        </p:cTn>
                                        <p:tgtEl>
                                          <p:spTgt spid="3"/>
                                        </p:tgtEl>
                                      </p:cBhvr>
                                      <p:to x="100000" y="95000"/>
                                    </p:animScale>
                                    <p:animScale>
                                      <p:cBhvr>
                                        <p:cTn id="121" dur="166" decel="50000">
                                          <p:stCondLst>
                                            <p:cond delay="1834"/>
                                          </p:stCondLst>
                                        </p:cTn>
                                        <p:tgtEl>
                                          <p:spTgt spid="3"/>
                                        </p:tgtEl>
                                      </p:cBhvr>
                                      <p:to x="100000" y="100000"/>
                                    </p:animScale>
                                    <p:set>
                                      <p:cBhvr>
                                        <p:cTn id="122" dur="1" fill="hold">
                                          <p:stCondLst>
                                            <p:cond delay="1999"/>
                                          </p:stCondLst>
                                        </p:cTn>
                                        <p:tgtEl>
                                          <p:spTgt spid="3"/>
                                        </p:tgtEl>
                                        <p:attrNameLst>
                                          <p:attrName>style.visibility</p:attrName>
                                        </p:attrNameLst>
                                      </p:cBhvr>
                                      <p:to>
                                        <p:strVal val="hidden"/>
                                      </p:to>
                                    </p:set>
                                  </p:childTnLst>
                                </p:cTn>
                              </p:par>
                              <p:par>
                                <p:cTn id="123" presetID="26" presetClass="exit" presetSubtype="0" fill="hold" nodeType="withEffect">
                                  <p:stCondLst>
                                    <p:cond delay="0"/>
                                  </p:stCondLst>
                                  <p:childTnLst>
                                    <p:animEffect transition="out" filter="wipe(down)">
                                      <p:cBhvr>
                                        <p:cTn id="124" dur="180" accel="50000">
                                          <p:stCondLst>
                                            <p:cond delay="1820"/>
                                          </p:stCondLst>
                                        </p:cTn>
                                        <p:tgtEl>
                                          <p:spTgt spid="2"/>
                                        </p:tgtEl>
                                      </p:cBhvr>
                                    </p:animEffect>
                                    <p:anim calcmode="lin" valueType="num">
                                      <p:cBhvr>
                                        <p:cTn id="125"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126"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127"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28"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29"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30"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1"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132" dur="26">
                                          <p:stCondLst>
                                            <p:cond delay="620"/>
                                          </p:stCondLst>
                                        </p:cTn>
                                        <p:tgtEl>
                                          <p:spTgt spid="2"/>
                                        </p:tgtEl>
                                      </p:cBhvr>
                                      <p:to x="100000" y="60000"/>
                                    </p:animScale>
                                    <p:animScale>
                                      <p:cBhvr>
                                        <p:cTn id="133" dur="166" decel="50000">
                                          <p:stCondLst>
                                            <p:cond delay="646"/>
                                          </p:stCondLst>
                                        </p:cTn>
                                        <p:tgtEl>
                                          <p:spTgt spid="2"/>
                                        </p:tgtEl>
                                      </p:cBhvr>
                                      <p:to x="100000" y="100000"/>
                                    </p:animScale>
                                    <p:animScale>
                                      <p:cBhvr>
                                        <p:cTn id="134" dur="26">
                                          <p:stCondLst>
                                            <p:cond delay="1312"/>
                                          </p:stCondLst>
                                        </p:cTn>
                                        <p:tgtEl>
                                          <p:spTgt spid="2"/>
                                        </p:tgtEl>
                                      </p:cBhvr>
                                      <p:to x="100000" y="80000"/>
                                    </p:animScale>
                                    <p:animScale>
                                      <p:cBhvr>
                                        <p:cTn id="135" dur="166" decel="50000">
                                          <p:stCondLst>
                                            <p:cond delay="1338"/>
                                          </p:stCondLst>
                                        </p:cTn>
                                        <p:tgtEl>
                                          <p:spTgt spid="2"/>
                                        </p:tgtEl>
                                      </p:cBhvr>
                                      <p:to x="100000" y="100000"/>
                                    </p:animScale>
                                    <p:animScale>
                                      <p:cBhvr>
                                        <p:cTn id="136" dur="26">
                                          <p:stCondLst>
                                            <p:cond delay="1642"/>
                                          </p:stCondLst>
                                        </p:cTn>
                                        <p:tgtEl>
                                          <p:spTgt spid="2"/>
                                        </p:tgtEl>
                                      </p:cBhvr>
                                      <p:to x="100000" y="90000"/>
                                    </p:animScale>
                                    <p:animScale>
                                      <p:cBhvr>
                                        <p:cTn id="137" dur="166" decel="50000">
                                          <p:stCondLst>
                                            <p:cond delay="1668"/>
                                          </p:stCondLst>
                                        </p:cTn>
                                        <p:tgtEl>
                                          <p:spTgt spid="2"/>
                                        </p:tgtEl>
                                      </p:cBhvr>
                                      <p:to x="100000" y="100000"/>
                                    </p:animScale>
                                    <p:animScale>
                                      <p:cBhvr>
                                        <p:cTn id="138" dur="26">
                                          <p:stCondLst>
                                            <p:cond delay="1808"/>
                                          </p:stCondLst>
                                        </p:cTn>
                                        <p:tgtEl>
                                          <p:spTgt spid="2"/>
                                        </p:tgtEl>
                                      </p:cBhvr>
                                      <p:to x="100000" y="95000"/>
                                    </p:animScale>
                                    <p:animScale>
                                      <p:cBhvr>
                                        <p:cTn id="139" dur="166" decel="50000">
                                          <p:stCondLst>
                                            <p:cond delay="1834"/>
                                          </p:stCondLst>
                                        </p:cTn>
                                        <p:tgtEl>
                                          <p:spTgt spid="2"/>
                                        </p:tgtEl>
                                      </p:cBhvr>
                                      <p:to x="100000" y="100000"/>
                                    </p:animScale>
                                    <p:set>
                                      <p:cBhvr>
                                        <p:cTn id="140" dur="1" fill="hold">
                                          <p:stCondLst>
                                            <p:cond delay="1999"/>
                                          </p:stCondLst>
                                        </p:cTn>
                                        <p:tgtEl>
                                          <p:spTgt spid="2"/>
                                        </p:tgtEl>
                                        <p:attrNameLst>
                                          <p:attrName>style.visibility</p:attrName>
                                        </p:attrNameLst>
                                      </p:cBhvr>
                                      <p:to>
                                        <p:strVal val="hidden"/>
                                      </p:to>
                                    </p:set>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nodeType="clickEffect">
                                  <p:stCondLst>
                                    <p:cond delay="0"/>
                                  </p:stCondLst>
                                  <p:childTnLst>
                                    <p:set>
                                      <p:cBhvr>
                                        <p:cTn id="144" dur="1" fill="hold">
                                          <p:stCondLst>
                                            <p:cond delay="0"/>
                                          </p:stCondLst>
                                        </p:cTn>
                                        <p:tgtEl>
                                          <p:spTgt spid="1034"/>
                                        </p:tgtEl>
                                        <p:attrNameLst>
                                          <p:attrName>style.visibility</p:attrName>
                                        </p:attrNameLst>
                                      </p:cBhvr>
                                      <p:to>
                                        <p:strVal val="visible"/>
                                      </p:to>
                                    </p:set>
                                    <p:anim calcmode="lin" valueType="num">
                                      <p:cBhvr additive="base">
                                        <p:cTn id="145" dur="500" fill="hold"/>
                                        <p:tgtEl>
                                          <p:spTgt spid="1034"/>
                                        </p:tgtEl>
                                        <p:attrNameLst>
                                          <p:attrName>ppt_x</p:attrName>
                                        </p:attrNameLst>
                                      </p:cBhvr>
                                      <p:tavLst>
                                        <p:tav tm="0">
                                          <p:val>
                                            <p:strVal val="#ppt_x"/>
                                          </p:val>
                                        </p:tav>
                                        <p:tav tm="100000">
                                          <p:val>
                                            <p:strVal val="#ppt_x"/>
                                          </p:val>
                                        </p:tav>
                                      </p:tavLst>
                                    </p:anim>
                                    <p:anim calcmode="lin" valueType="num">
                                      <p:cBhvr additive="base">
                                        <p:cTn id="146"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2" fill="hold" nodeType="clickEffect">
                                  <p:stCondLst>
                                    <p:cond delay="0"/>
                                  </p:stCondLst>
                                  <p:childTnLst>
                                    <p:set>
                                      <p:cBhvr>
                                        <p:cTn id="150" dur="1" fill="hold">
                                          <p:stCondLst>
                                            <p:cond delay="0"/>
                                          </p:stCondLst>
                                        </p:cTn>
                                        <p:tgtEl>
                                          <p:spTgt spid="1036"/>
                                        </p:tgtEl>
                                        <p:attrNameLst>
                                          <p:attrName>style.visibility</p:attrName>
                                        </p:attrNameLst>
                                      </p:cBhvr>
                                      <p:to>
                                        <p:strVal val="visible"/>
                                      </p:to>
                                    </p:set>
                                    <p:anim calcmode="lin" valueType="num">
                                      <p:cBhvr additive="base">
                                        <p:cTn id="151" dur="500" fill="hold"/>
                                        <p:tgtEl>
                                          <p:spTgt spid="1036"/>
                                        </p:tgtEl>
                                        <p:attrNameLst>
                                          <p:attrName>ppt_x</p:attrName>
                                        </p:attrNameLst>
                                      </p:cBhvr>
                                      <p:tavLst>
                                        <p:tav tm="0">
                                          <p:val>
                                            <p:strVal val="1+#ppt_w/2"/>
                                          </p:val>
                                        </p:tav>
                                        <p:tav tm="100000">
                                          <p:val>
                                            <p:strVal val="#ppt_x"/>
                                          </p:val>
                                        </p:tav>
                                      </p:tavLst>
                                    </p:anim>
                                    <p:anim calcmode="lin" valueType="num">
                                      <p:cBhvr additive="base">
                                        <p:cTn id="152" dur="500" fill="hold"/>
                                        <p:tgtEl>
                                          <p:spTgt spid="1036"/>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1" fill="hold" nodeType="clickEffect">
                                  <p:stCondLst>
                                    <p:cond delay="0"/>
                                  </p:stCondLst>
                                  <p:childTnLst>
                                    <p:set>
                                      <p:cBhvr>
                                        <p:cTn id="156" dur="1" fill="hold">
                                          <p:stCondLst>
                                            <p:cond delay="0"/>
                                          </p:stCondLst>
                                        </p:cTn>
                                        <p:tgtEl>
                                          <p:spTgt spid="1038"/>
                                        </p:tgtEl>
                                        <p:attrNameLst>
                                          <p:attrName>style.visibility</p:attrName>
                                        </p:attrNameLst>
                                      </p:cBhvr>
                                      <p:to>
                                        <p:strVal val="visible"/>
                                      </p:to>
                                    </p:set>
                                    <p:anim calcmode="lin" valueType="num">
                                      <p:cBhvr additive="base">
                                        <p:cTn id="157" dur="500" fill="hold"/>
                                        <p:tgtEl>
                                          <p:spTgt spid="1038"/>
                                        </p:tgtEl>
                                        <p:attrNameLst>
                                          <p:attrName>ppt_x</p:attrName>
                                        </p:attrNameLst>
                                      </p:cBhvr>
                                      <p:tavLst>
                                        <p:tav tm="0">
                                          <p:val>
                                            <p:strVal val="#ppt_x"/>
                                          </p:val>
                                        </p:tav>
                                        <p:tav tm="100000">
                                          <p:val>
                                            <p:strVal val="#ppt_x"/>
                                          </p:val>
                                        </p:tav>
                                      </p:tavLst>
                                    </p:anim>
                                    <p:anim calcmode="lin" valueType="num">
                                      <p:cBhvr additive="base">
                                        <p:cTn id="158" dur="500" fill="hold"/>
                                        <p:tgtEl>
                                          <p:spTgt spid="10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Mobile browsing redirection</a:t>
            </a:r>
          </a:p>
        </p:txBody>
      </p:sp>
    </p:spTree>
    <p:extLst>
      <p:ext uri="{BB962C8B-B14F-4D97-AF65-F5344CB8AC3E}">
        <p14:creationId xmlns:p14="http://schemas.microsoft.com/office/powerpoint/2010/main" val="3550712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Mobile browser redirection</a:t>
            </a:r>
          </a:p>
        </p:txBody>
      </p:sp>
      <p:sp>
        <p:nvSpPr>
          <p:cNvPr id="6" name="Text Placeholder 5"/>
          <p:cNvSpPr>
            <a:spLocks noGrp="1"/>
          </p:cNvSpPr>
          <p:nvPr>
            <p:ph type="body" sz="quarter" idx="10"/>
          </p:nvPr>
        </p:nvSpPr>
        <p:spPr>
          <a:xfrm>
            <a:off x="274638" y="1212850"/>
            <a:ext cx="11887200" cy="1292662"/>
          </a:xfrm>
        </p:spPr>
        <p:txBody>
          <a:bodyPr/>
          <a:lstStyle/>
          <a:p>
            <a:r>
              <a:rPr lang="en-US" dirty="0" smtClean="0"/>
              <a:t>Activate the Automatic </a:t>
            </a:r>
            <a:r>
              <a:rPr lang="en-US" dirty="0"/>
              <a:t>Mobile Browser Redirection </a:t>
            </a:r>
            <a:r>
              <a:rPr lang="en-US" dirty="0" smtClean="0"/>
              <a:t>Feature</a:t>
            </a:r>
            <a:endParaRPr lang="en-US" dirty="0"/>
          </a:p>
        </p:txBody>
      </p:sp>
      <p:sp>
        <p:nvSpPr>
          <p:cNvPr id="4" name="Flowchart: Decision 3"/>
          <p:cNvSpPr/>
          <p:nvPr/>
        </p:nvSpPr>
        <p:spPr>
          <a:xfrm>
            <a:off x="2770193" y="2794277"/>
            <a:ext cx="2802729" cy="1313983"/>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Is Mobile  Browser Redirection Enabled?</a:t>
            </a:r>
            <a:endParaRPr lang="en-US" sz="1400" dirty="0"/>
          </a:p>
        </p:txBody>
      </p:sp>
      <p:sp>
        <p:nvSpPr>
          <p:cNvPr id="5" name="Flowchart: Process 4"/>
          <p:cNvSpPr/>
          <p:nvPr/>
        </p:nvSpPr>
        <p:spPr>
          <a:xfrm>
            <a:off x="320674" y="2742150"/>
            <a:ext cx="2032721" cy="1418238"/>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User browses to site</a:t>
            </a:r>
            <a:endParaRPr lang="en-US" sz="1400" dirty="0"/>
          </a:p>
        </p:txBody>
      </p:sp>
      <p:sp>
        <p:nvSpPr>
          <p:cNvPr id="7" name="Flowchart: Alternate Process 6"/>
          <p:cNvSpPr/>
          <p:nvPr/>
        </p:nvSpPr>
        <p:spPr>
          <a:xfrm>
            <a:off x="9418637" y="2785348"/>
            <a:ext cx="2484437" cy="132959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Contemporary View</a:t>
            </a:r>
            <a:endParaRPr lang="en-US" sz="1400" dirty="0"/>
          </a:p>
        </p:txBody>
      </p:sp>
      <p:sp>
        <p:nvSpPr>
          <p:cNvPr id="8" name="Flowchart: Alternate Process 7"/>
          <p:cNvSpPr/>
          <p:nvPr/>
        </p:nvSpPr>
        <p:spPr>
          <a:xfrm>
            <a:off x="9418638" y="5173662"/>
            <a:ext cx="2511424" cy="132959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Classic View</a:t>
            </a:r>
            <a:endParaRPr lang="en-US" sz="1400" dirty="0"/>
          </a:p>
        </p:txBody>
      </p:sp>
      <p:sp>
        <p:nvSpPr>
          <p:cNvPr id="9" name="Flowchart: Decision 8"/>
          <p:cNvSpPr/>
          <p:nvPr/>
        </p:nvSpPr>
        <p:spPr>
          <a:xfrm>
            <a:off x="5935126" y="2716212"/>
            <a:ext cx="2974211" cy="1467871"/>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Does browser support HTML5?</a:t>
            </a:r>
            <a:endParaRPr lang="en-US" sz="1400" dirty="0"/>
          </a:p>
        </p:txBody>
      </p:sp>
      <p:cxnSp>
        <p:nvCxnSpPr>
          <p:cNvPr id="10" name="Straight Arrow Connector 9"/>
          <p:cNvCxnSpPr>
            <a:stCxn id="5" idx="3"/>
            <a:endCxn id="4" idx="1"/>
          </p:cNvCxnSpPr>
          <p:nvPr/>
        </p:nvCxnSpPr>
        <p:spPr>
          <a:xfrm>
            <a:off x="2353395" y="3451269"/>
            <a:ext cx="416798"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4" idx="3"/>
            <a:endCxn id="9" idx="1"/>
          </p:cNvCxnSpPr>
          <p:nvPr/>
        </p:nvCxnSpPr>
        <p:spPr>
          <a:xfrm flipV="1">
            <a:off x="5572922" y="3450148"/>
            <a:ext cx="362204" cy="112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7807469" y="3253326"/>
            <a:ext cx="43640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2"/>
            <a:endCxn id="8" idx="0"/>
          </p:cNvCxnSpPr>
          <p:nvPr/>
        </p:nvCxnSpPr>
        <p:spPr>
          <a:xfrm>
            <a:off x="10660856" y="4114946"/>
            <a:ext cx="13494" cy="1058716"/>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4" name="Elbow Connector 13"/>
          <p:cNvCxnSpPr>
            <a:stCxn id="4" idx="2"/>
            <a:endCxn id="8" idx="1"/>
          </p:cNvCxnSpPr>
          <p:nvPr/>
        </p:nvCxnSpPr>
        <p:spPr>
          <a:xfrm rot="16200000" flipH="1">
            <a:off x="5929998" y="2349820"/>
            <a:ext cx="1730201" cy="5247080"/>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9" idx="2"/>
          </p:cNvCxnSpPr>
          <p:nvPr/>
        </p:nvCxnSpPr>
        <p:spPr>
          <a:xfrm>
            <a:off x="7422232" y="4184083"/>
            <a:ext cx="0" cy="1654377"/>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5474682" y="3093723"/>
            <a:ext cx="903432" cy="307777"/>
          </a:xfrm>
          <a:prstGeom prst="rect">
            <a:avLst/>
          </a:prstGeom>
          <a:noFill/>
        </p:spPr>
        <p:txBody>
          <a:bodyPr wrap="square" rtlCol="0">
            <a:spAutoFit/>
          </a:bodyPr>
          <a:lstStyle/>
          <a:p>
            <a:r>
              <a:rPr lang="en-US" sz="1400" dirty="0" smtClean="0"/>
              <a:t>Yes</a:t>
            </a:r>
            <a:endParaRPr lang="en-US" sz="1400" dirty="0"/>
          </a:p>
        </p:txBody>
      </p:sp>
      <p:sp>
        <p:nvSpPr>
          <p:cNvPr id="18" name="TextBox 17"/>
          <p:cNvSpPr txBox="1"/>
          <p:nvPr/>
        </p:nvSpPr>
        <p:spPr>
          <a:xfrm>
            <a:off x="8884224" y="3093724"/>
            <a:ext cx="903432" cy="307777"/>
          </a:xfrm>
          <a:prstGeom prst="rect">
            <a:avLst/>
          </a:prstGeom>
          <a:noFill/>
        </p:spPr>
        <p:txBody>
          <a:bodyPr wrap="square" rtlCol="0">
            <a:spAutoFit/>
          </a:bodyPr>
          <a:lstStyle/>
          <a:p>
            <a:r>
              <a:rPr lang="en-US" sz="1400" dirty="0" smtClean="0"/>
              <a:t>Yes</a:t>
            </a:r>
            <a:endParaRPr lang="en-US" sz="1400" dirty="0"/>
          </a:p>
        </p:txBody>
      </p:sp>
      <p:sp>
        <p:nvSpPr>
          <p:cNvPr id="19" name="TextBox 18"/>
          <p:cNvSpPr txBox="1"/>
          <p:nvPr/>
        </p:nvSpPr>
        <p:spPr>
          <a:xfrm>
            <a:off x="3268125" y="4819469"/>
            <a:ext cx="903432" cy="307777"/>
          </a:xfrm>
          <a:prstGeom prst="rect">
            <a:avLst/>
          </a:prstGeom>
          <a:noFill/>
        </p:spPr>
        <p:txBody>
          <a:bodyPr wrap="square" rtlCol="0">
            <a:spAutoFit/>
          </a:bodyPr>
          <a:lstStyle/>
          <a:p>
            <a:r>
              <a:rPr lang="en-US" sz="1400" dirty="0" smtClean="0"/>
              <a:t>No</a:t>
            </a:r>
            <a:endParaRPr lang="en-US" sz="1400" dirty="0"/>
          </a:p>
        </p:txBody>
      </p:sp>
      <p:sp>
        <p:nvSpPr>
          <p:cNvPr id="20" name="TextBox 19"/>
          <p:cNvSpPr txBox="1"/>
          <p:nvPr/>
        </p:nvSpPr>
        <p:spPr>
          <a:xfrm>
            <a:off x="6518800" y="4819470"/>
            <a:ext cx="903432" cy="307777"/>
          </a:xfrm>
          <a:prstGeom prst="rect">
            <a:avLst/>
          </a:prstGeom>
          <a:noFill/>
        </p:spPr>
        <p:txBody>
          <a:bodyPr wrap="square" rtlCol="0">
            <a:spAutoFit/>
          </a:bodyPr>
          <a:lstStyle/>
          <a:p>
            <a:r>
              <a:rPr lang="en-US" sz="1400" dirty="0" smtClean="0"/>
              <a:t>No</a:t>
            </a:r>
            <a:endParaRPr lang="en-US" sz="1400" dirty="0"/>
          </a:p>
        </p:txBody>
      </p:sp>
      <p:cxnSp>
        <p:nvCxnSpPr>
          <p:cNvPr id="36" name="Straight Arrow Connector 35"/>
          <p:cNvCxnSpPr>
            <a:stCxn id="9" idx="3"/>
            <a:endCxn id="7" idx="1"/>
          </p:cNvCxnSpPr>
          <p:nvPr/>
        </p:nvCxnSpPr>
        <p:spPr>
          <a:xfrm flipV="1">
            <a:off x="8909337" y="3450147"/>
            <a:ext cx="509300" cy="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11531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Mobile Browsing </a:t>
            </a:r>
            <a:r>
              <a:rPr lang="en-US" dirty="0" smtClean="0"/>
              <a:t>Redirection</a:t>
            </a:r>
            <a:endParaRPr lang="en-US" dirty="0"/>
          </a:p>
        </p:txBody>
      </p:sp>
    </p:spTree>
    <p:extLst>
      <p:ext uri="{BB962C8B-B14F-4D97-AF65-F5344CB8AC3E}">
        <p14:creationId xmlns:p14="http://schemas.microsoft.com/office/powerpoint/2010/main" val="19153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Todd Baginski</External_x0020_Speaker>
    <Session_x0020_Code xmlns="2295e2e7-0eeb-498e-8716-217bb2ee6ee3">SPC096</Session_x0020_Code>
    <ProductTaxHTField0 xmlns="2295e2e7-0eeb-498e-8716-217bb2ee6ee3">
      <Terms xmlns="http://schemas.microsoft.com/office/infopath/2007/PartnerControls"/>
    </ProductTaxHTField0>
    <Presentation_x0020_Date xmlns="2295e2e7-0eeb-498e-8716-217bb2ee6ee3">2012-11-11T08:00:00+00:00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Todd Baginski</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sharepoint/v3"/>
    <ds:schemaRef ds:uri="2295e2e7-0eeb-498e-8716-217bb2ee6ee3"/>
    <ds:schemaRef ds:uri="032d541b-1b4e-4d91-93c7-b10533c52f73"/>
    <ds:schemaRef ds:uri="http://schemas.microsoft.com/office/2006/documentManagement/types"/>
    <ds:schemaRef ds:uri="http://schemas.openxmlformats.org/package/2006/metadata/core-properties"/>
    <ds:schemaRef ds:uri="http://purl.org/dc/dcmitype/"/>
    <ds:schemaRef ds:uri="http://purl.org/dc/elements/1.1/"/>
    <ds:schemaRef ds:uri="http://schemas.microsoft.com/office/infopath/2007/PartnerControls"/>
    <ds:schemaRef ds:uri="230e9df3-be65-4c73-a93b-d1236ebd677e"/>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7067A4F4-BC9D-4ED5-8844-91B9A81102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5088</TotalTime>
  <Words>3810</Words>
  <Application>Microsoft Office PowerPoint</Application>
  <PresentationFormat>Custom</PresentationFormat>
  <Paragraphs>368</Paragraphs>
  <Slides>44</Slides>
  <Notes>21</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SPC2012_IT-Pro_Template_16x9</vt:lpstr>
      <vt:lpstr>5-30072_SPC2012_IT-Pro_Template_16x9_Light</vt:lpstr>
      <vt:lpstr>PowerPoint Presentation</vt:lpstr>
      <vt:lpstr>Enhancing Reach and Accessibility with New Mobility Features in SharePoint 2013</vt:lpstr>
      <vt:lpstr>About Me</vt:lpstr>
      <vt:lpstr>Agenda</vt:lpstr>
      <vt:lpstr>Strategies for enabling mobile access</vt:lpstr>
      <vt:lpstr>Many Mobile Options Exist</vt:lpstr>
      <vt:lpstr>Mobile browsing redirection</vt:lpstr>
      <vt:lpstr>Mobile browser redirection</vt:lpstr>
      <vt:lpstr>Demo</vt:lpstr>
      <vt:lpstr>Classic vs. Contemporary mobile views</vt:lpstr>
      <vt:lpstr>Mobile Views - At A Glance</vt:lpstr>
      <vt:lpstr>Classic vs. Contemporary</vt:lpstr>
      <vt:lpstr>Contemporary View Navigation</vt:lpstr>
      <vt:lpstr>Contemporary View Interaction</vt:lpstr>
      <vt:lpstr>Contemporary View Usability</vt:lpstr>
      <vt:lpstr>Demo</vt:lpstr>
      <vt:lpstr>Responsive Designs</vt:lpstr>
      <vt:lpstr>Responsive Designs</vt:lpstr>
      <vt:lpstr>Demo</vt:lpstr>
      <vt:lpstr>Device Channels</vt:lpstr>
      <vt:lpstr>Device Channels</vt:lpstr>
      <vt:lpstr>Device Channels</vt:lpstr>
      <vt:lpstr>Device Channel Panels</vt:lpstr>
      <vt:lpstr>Testing the Default Device Channel</vt:lpstr>
      <vt:lpstr>Testing a custom Device Channel</vt:lpstr>
      <vt:lpstr>Planning Master Pages</vt:lpstr>
      <vt:lpstr>Planning Page Layouts</vt:lpstr>
      <vt:lpstr>Planning Display Templates</vt:lpstr>
      <vt:lpstr>Option 1</vt:lpstr>
      <vt:lpstr>Option 2</vt:lpstr>
      <vt:lpstr>Option 2 - Same Content, Different Style</vt:lpstr>
      <vt:lpstr>Option 3 Overview</vt:lpstr>
      <vt:lpstr>Option 3 Implementation Details</vt:lpstr>
      <vt:lpstr>Demo</vt:lpstr>
      <vt:lpstr>Business Intelligence &amp; Office Mobile Web Apps</vt:lpstr>
      <vt:lpstr>Business Intelligence</vt:lpstr>
      <vt:lpstr>Office Mobile Web Apps</vt:lpstr>
      <vt:lpstr>Demo</vt:lpstr>
      <vt:lpstr>Push Notifications</vt:lpstr>
      <vt:lpstr>Push Notifications Overview</vt:lpstr>
      <vt:lpstr>Enabling Mobile Push Notifications</vt:lpstr>
      <vt:lpstr>Implementing Push Notifications</vt:lpstr>
      <vt:lpstr>Resources</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Enhancing Reach and Accessibility with New Mobility Features in SharePoint 2013</dc:title>
  <dc:subject>SharePoint Conference 2012</dc:subject>
  <dc:creator>Todd Baginski</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83</cp:revision>
  <dcterms:created xsi:type="dcterms:W3CDTF">2012-10-18T02:51:17Z</dcterms:created>
  <dcterms:modified xsi:type="dcterms:W3CDTF">2012-12-07T03:42:41Z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